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9"/>
  </p:notesMasterIdLst>
  <p:sldIdLst>
    <p:sldId id="268" r:id="rId2"/>
    <p:sldId id="428" r:id="rId3"/>
    <p:sldId id="269" r:id="rId4"/>
    <p:sldId id="320" r:id="rId5"/>
    <p:sldId id="307" r:id="rId6"/>
    <p:sldId id="429" r:id="rId7"/>
    <p:sldId id="430" r:id="rId8"/>
    <p:sldId id="431" r:id="rId9"/>
    <p:sldId id="432" r:id="rId10"/>
    <p:sldId id="311" r:id="rId11"/>
    <p:sldId id="312" r:id="rId12"/>
    <p:sldId id="313" r:id="rId13"/>
    <p:sldId id="314" r:id="rId14"/>
    <p:sldId id="315" r:id="rId15"/>
    <p:sldId id="316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454" r:id="rId25"/>
    <p:sldId id="331" r:id="rId26"/>
    <p:sldId id="32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340" r:id="rId36"/>
    <p:sldId id="341" r:id="rId37"/>
    <p:sldId id="342" r:id="rId38"/>
    <p:sldId id="322" r:id="rId39"/>
    <p:sldId id="343" r:id="rId40"/>
    <p:sldId id="344" r:id="rId41"/>
    <p:sldId id="345" r:id="rId42"/>
    <p:sldId id="346" r:id="rId43"/>
    <p:sldId id="347" r:id="rId44"/>
    <p:sldId id="348" r:id="rId45"/>
    <p:sldId id="349" r:id="rId46"/>
    <p:sldId id="350" r:id="rId47"/>
    <p:sldId id="351" r:id="rId48"/>
    <p:sldId id="352" r:id="rId49"/>
    <p:sldId id="469" r:id="rId50"/>
    <p:sldId id="466" r:id="rId51"/>
    <p:sldId id="470" r:id="rId52"/>
    <p:sldId id="467" r:id="rId53"/>
    <p:sldId id="471" r:id="rId54"/>
    <p:sldId id="468" r:id="rId55"/>
    <p:sldId id="433" r:id="rId56"/>
    <p:sldId id="434" r:id="rId57"/>
    <p:sldId id="435" r:id="rId58"/>
    <p:sldId id="436" r:id="rId59"/>
    <p:sldId id="437" r:id="rId60"/>
    <p:sldId id="438" r:id="rId61"/>
    <p:sldId id="439" r:id="rId62"/>
    <p:sldId id="440" r:id="rId63"/>
    <p:sldId id="465" r:id="rId64"/>
    <p:sldId id="441" r:id="rId65"/>
    <p:sldId id="442" r:id="rId66"/>
    <p:sldId id="455" r:id="rId67"/>
    <p:sldId id="461" r:id="rId68"/>
    <p:sldId id="456" r:id="rId69"/>
    <p:sldId id="457" r:id="rId70"/>
    <p:sldId id="443" r:id="rId71"/>
    <p:sldId id="458" r:id="rId72"/>
    <p:sldId id="462" r:id="rId73"/>
    <p:sldId id="444" r:id="rId74"/>
    <p:sldId id="445" r:id="rId75"/>
    <p:sldId id="446" r:id="rId76"/>
    <p:sldId id="447" r:id="rId77"/>
    <p:sldId id="448" r:id="rId78"/>
    <p:sldId id="449" r:id="rId79"/>
    <p:sldId id="460" r:id="rId80"/>
    <p:sldId id="463" r:id="rId81"/>
    <p:sldId id="459" r:id="rId82"/>
    <p:sldId id="464" r:id="rId83"/>
    <p:sldId id="450" r:id="rId84"/>
    <p:sldId id="451" r:id="rId85"/>
    <p:sldId id="452" r:id="rId86"/>
    <p:sldId id="453" r:id="rId87"/>
    <p:sldId id="353" r:id="rId88"/>
    <p:sldId id="354" r:id="rId89"/>
    <p:sldId id="355" r:id="rId90"/>
    <p:sldId id="356" r:id="rId91"/>
    <p:sldId id="357" r:id="rId92"/>
    <p:sldId id="358" r:id="rId93"/>
    <p:sldId id="359" r:id="rId94"/>
    <p:sldId id="360" r:id="rId95"/>
    <p:sldId id="361" r:id="rId96"/>
    <p:sldId id="362" r:id="rId97"/>
    <p:sldId id="363" r:id="rId98"/>
    <p:sldId id="365" r:id="rId99"/>
    <p:sldId id="366" r:id="rId100"/>
    <p:sldId id="367" r:id="rId101"/>
    <p:sldId id="368" r:id="rId102"/>
    <p:sldId id="369" r:id="rId103"/>
    <p:sldId id="370" r:id="rId104"/>
    <p:sldId id="371" r:id="rId105"/>
    <p:sldId id="372" r:id="rId106"/>
    <p:sldId id="373" r:id="rId107"/>
    <p:sldId id="374" r:id="rId108"/>
    <p:sldId id="426" r:id="rId109"/>
    <p:sldId id="376" r:id="rId110"/>
    <p:sldId id="377" r:id="rId111"/>
    <p:sldId id="378" r:id="rId112"/>
    <p:sldId id="379" r:id="rId113"/>
    <p:sldId id="380" r:id="rId114"/>
    <p:sldId id="381" r:id="rId115"/>
    <p:sldId id="382" r:id="rId116"/>
    <p:sldId id="383" r:id="rId117"/>
    <p:sldId id="384" r:id="rId118"/>
    <p:sldId id="385" r:id="rId119"/>
    <p:sldId id="386" r:id="rId120"/>
    <p:sldId id="387" r:id="rId121"/>
    <p:sldId id="388" r:id="rId122"/>
    <p:sldId id="389" r:id="rId123"/>
    <p:sldId id="390" r:id="rId124"/>
    <p:sldId id="391" r:id="rId125"/>
    <p:sldId id="392" r:id="rId126"/>
    <p:sldId id="393" r:id="rId127"/>
    <p:sldId id="427" r:id="rId128"/>
    <p:sldId id="395" r:id="rId129"/>
    <p:sldId id="396" r:id="rId130"/>
    <p:sldId id="397" r:id="rId131"/>
    <p:sldId id="398" r:id="rId132"/>
    <p:sldId id="399" r:id="rId133"/>
    <p:sldId id="400" r:id="rId134"/>
    <p:sldId id="401" r:id="rId135"/>
    <p:sldId id="402" r:id="rId136"/>
    <p:sldId id="403" r:id="rId137"/>
    <p:sldId id="405" r:id="rId138"/>
    <p:sldId id="406" r:id="rId139"/>
    <p:sldId id="407" r:id="rId140"/>
    <p:sldId id="408" r:id="rId141"/>
    <p:sldId id="409" r:id="rId142"/>
    <p:sldId id="410" r:id="rId143"/>
    <p:sldId id="411" r:id="rId144"/>
    <p:sldId id="412" r:id="rId145"/>
    <p:sldId id="413" r:id="rId146"/>
    <p:sldId id="303" r:id="rId147"/>
    <p:sldId id="304" r:id="rId14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344"/>
    <a:srgbClr val="1700C0"/>
    <a:srgbClr val="939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296" autoAdjust="0"/>
  </p:normalViewPr>
  <p:slideViewPr>
    <p:cSldViewPr>
      <p:cViewPr varScale="1">
        <p:scale>
          <a:sx n="117" d="100"/>
          <a:sy n="117" d="100"/>
        </p:scale>
        <p:origin x="14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472F5-E874-45EB-9D70-82D26FE8604A}" type="datetimeFigureOut">
              <a:rPr lang="zh-CN" altLang="en-US" smtClean="0"/>
              <a:pPr/>
              <a:t>2018/11/9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09046-10C3-4233-A7CC-3200DAB24B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386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ACB2C1-53AF-4538-ACC0-34AA562388F9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95762B-30B9-4F27-BC52-CCF0D00F818B}" type="slidenum">
              <a:rPr lang="en-US" altLang="zh-CN"/>
              <a:pPr/>
              <a:t>137</a:t>
            </a:fld>
            <a:endParaRPr lang="en-US" altLang="zh-CN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460126-6A5C-44E8-97C2-92E073AB765A}" type="slidenum">
              <a:rPr lang="en-US" altLang="zh-CN"/>
              <a:pPr/>
              <a:t>138</a:t>
            </a:fld>
            <a:endParaRPr lang="en-US" altLang="zh-CN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A8BD8E-D3B9-4FEC-BC0D-279CB958CBEC}" type="slidenum">
              <a:rPr lang="en-US" altLang="zh-CN"/>
              <a:pPr/>
              <a:t>139</a:t>
            </a:fld>
            <a:endParaRPr lang="en-US" altLang="zh-CN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24A43B-A307-4ED3-BA6B-9DCB37321FEF}" type="slidenum">
              <a:rPr lang="en-US" altLang="zh-CN"/>
              <a:pPr/>
              <a:t>140</a:t>
            </a:fld>
            <a:endParaRPr lang="en-US" altLang="zh-CN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C66B2A-F5DD-4713-A050-D041970584FB}" type="slidenum">
              <a:rPr lang="en-US" altLang="zh-CN"/>
              <a:pPr/>
              <a:t>141</a:t>
            </a:fld>
            <a:endParaRPr lang="en-US" altLang="zh-CN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125E29-8A6D-4F4C-BE8E-9C48B37DA9FF}" type="slidenum">
              <a:rPr lang="en-US" altLang="zh-CN"/>
              <a:pPr/>
              <a:t>142</a:t>
            </a:fld>
            <a:endParaRPr lang="en-US" altLang="zh-CN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9BC267-49F3-4A8A-9472-F52DD4CE0CA6}" type="slidenum">
              <a:rPr lang="en-US" altLang="zh-CN"/>
              <a:pPr/>
              <a:t>143</a:t>
            </a:fld>
            <a:endParaRPr lang="en-US" altLang="zh-CN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E3D449-F4FD-41A0-BC81-0E5F2B03D625}" type="slidenum">
              <a:rPr lang="en-US" altLang="zh-CN"/>
              <a:pPr/>
              <a:t>144</a:t>
            </a:fld>
            <a:endParaRPr lang="en-US" altLang="zh-CN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2CE1F7-D403-49E4-9D56-D232FB25591E}" type="slidenum">
              <a:rPr lang="en-US" altLang="zh-CN"/>
              <a:pPr/>
              <a:t>145</a:t>
            </a:fld>
            <a:endParaRPr lang="en-US" altLang="zh-CN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797942-7116-4044-9497-BDC4EFD49DFA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AFE41E-0571-4517-AA6C-BB54960066DD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090887-4DF8-4BE6-8CF1-D0C802DA856F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3A0D56-7F91-4CCA-B81C-DA864EE54618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06A5BA-7845-46F9-9B83-823B87DBD671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BCA364-C2C8-45ED-8191-06A1FB77DFF9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C0F3D4-5E26-437B-B3D2-6B1481D86FA8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BFB5C7-CF0F-4282-826C-A23E57CF1379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AEC351-D34D-48F4-9B89-10BB63359A06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6206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B6D39B-912C-4046-BDBF-E4150907BE54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539BE5-351C-4D7D-9BE8-EB38F6FECF81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539BE5-351C-4D7D-9BE8-EB38F6FECF81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431426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6CEB10-7EF3-4C74-88DE-91055E8CF963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2238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F0073A-D311-4537-ACE4-F9E01AB2DD8D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FD1703-22BB-4335-B55B-6C44430C95AA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6C37A6-0FC5-430F-A824-1B879474FB44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19E538-0A40-4C2E-96E4-04D6072B7E90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0D3CBA-D969-4F90-89D9-229784B78CEA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E50805-9C99-4BE5-820E-E68B92C0B5EB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510FFA-1D8B-46D8-84A9-B35617781C86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552C3E-B4F6-47F7-8347-A21016A8A3A4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8E2EAA-197F-4A45-9CFF-947F374FBB3F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BBE53E-559F-4605-898C-DA227D63AA46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604F42-86A2-4179-A45A-061AE7DA4CD8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6E2620-767F-4E24-A50A-36421C383663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D8D97E-90FB-487B-881E-EB546F1DECCE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F8E1A0-4057-4744-8903-16C059E99D80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7FF971-D187-4048-B21C-C5E0FBD529AA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5F8B85-FAAD-4A92-B424-EF94C692F842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9507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267DC5-5183-4459-8484-36DBF0A460B2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357C86-AD8C-4632-AE65-44E4CB8E50EA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8A462F-B688-4213-ADA1-34046CD82BA8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AFD960-77CA-418E-B723-67CD9179AED1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686B55-8212-4427-A333-6E615AE9E6F5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130449-0172-4F66-9671-42B223C31DC6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26862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663379-F292-4E37-AF15-B4652A3FBBF8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1711092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49783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2BD3BC-C40B-407D-86F0-946218095E06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65981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4804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94326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2BD3BC-C40B-407D-86F0-946218095E06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7698503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663379-F292-4E37-AF15-B4652A3FBBF8}" type="slidenum">
              <a:rPr lang="en-US" altLang="zh-CN"/>
              <a:pPr/>
              <a:t>87</a:t>
            </a:fld>
            <a:endParaRPr lang="en-US" altLang="zh-CN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2BD3BC-C40B-407D-86F0-946218095E06}" type="slidenum">
              <a:rPr lang="en-US" altLang="zh-CN"/>
              <a:pPr/>
              <a:t>88</a:t>
            </a:fld>
            <a:endParaRPr lang="en-US" altLang="zh-CN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FE84F6-16BB-4008-9C5A-3DB23F2D8640}" type="slidenum">
              <a:rPr lang="en-US" altLang="zh-CN"/>
              <a:pPr/>
              <a:t>89</a:t>
            </a:fld>
            <a:endParaRPr lang="en-US" altLang="zh-CN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FA90E8-5EE0-4247-9980-BDB094DE9B2C}" type="slidenum">
              <a:rPr lang="en-US" altLang="zh-CN"/>
              <a:pPr/>
              <a:t>90</a:t>
            </a:fld>
            <a:endParaRPr lang="en-US" altLang="zh-CN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F6C0C-FF9B-421D-97F8-6F98D059A1EA}" type="slidenum">
              <a:rPr lang="en-US" altLang="zh-CN"/>
              <a:pPr/>
              <a:t>91</a:t>
            </a:fld>
            <a:endParaRPr lang="en-US" altLang="zh-CN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1C36F1-5DCF-4ADD-87E8-D1C19E892A43}" type="slidenum">
              <a:rPr lang="en-US" altLang="zh-CN"/>
              <a:pPr/>
              <a:t>92</a:t>
            </a:fld>
            <a:endParaRPr lang="en-US" altLang="zh-CN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4F73F3-93CA-433B-AD2C-26FF13DD19A3}" type="slidenum">
              <a:rPr lang="en-US" altLang="zh-CN"/>
              <a:pPr/>
              <a:t>93</a:t>
            </a:fld>
            <a:endParaRPr lang="en-US" altLang="zh-CN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995DDE-D5C2-4056-B054-D9C0A9F448AD}" type="slidenum">
              <a:rPr lang="en-US" altLang="zh-CN"/>
              <a:pPr/>
              <a:t>94</a:t>
            </a:fld>
            <a:endParaRPr lang="en-US" altLang="zh-CN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03E6F2-CB9C-4A98-9FB1-351D9C9CDA25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4F9A02-DD95-44FA-8846-3C5A6A2253FE}" type="slidenum">
              <a:rPr lang="en-US" altLang="zh-CN"/>
              <a:pPr/>
              <a:t>95</a:t>
            </a:fld>
            <a:endParaRPr lang="en-US" altLang="zh-CN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D52713-990A-43D2-8BA0-92C0C7824F61}" type="slidenum">
              <a:rPr lang="en-US" altLang="zh-CN"/>
              <a:pPr/>
              <a:t>96</a:t>
            </a:fld>
            <a:endParaRPr lang="en-US" altLang="zh-CN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C771A8-5A1D-4627-9E88-19DA02B167CB}" type="slidenum">
              <a:rPr lang="en-US" altLang="zh-CN"/>
              <a:pPr/>
              <a:t>97</a:t>
            </a:fld>
            <a:endParaRPr lang="en-US" altLang="zh-CN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28BEA3-2BB7-44E2-9547-876CDA43C345}" type="slidenum">
              <a:rPr lang="en-US" altLang="zh-CN"/>
              <a:pPr/>
              <a:t>98</a:t>
            </a:fld>
            <a:endParaRPr lang="en-US" altLang="zh-CN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E08952-77BC-47C2-BC71-59190E611D69}" type="slidenum">
              <a:rPr lang="en-US" altLang="zh-CN"/>
              <a:pPr/>
              <a:t>99</a:t>
            </a:fld>
            <a:endParaRPr lang="en-US" altLang="zh-CN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C7B882-A207-454A-B018-84E137F9D097}" type="slidenum">
              <a:rPr lang="en-US" altLang="zh-CN"/>
              <a:pPr/>
              <a:t>100</a:t>
            </a:fld>
            <a:endParaRPr lang="en-US" altLang="zh-CN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747DF4-83FA-489E-9D92-ECA19D681699}" type="slidenum">
              <a:rPr lang="en-US" altLang="zh-CN"/>
              <a:pPr/>
              <a:t>101</a:t>
            </a:fld>
            <a:endParaRPr lang="en-US" altLang="zh-CN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1C1E72-FF3F-4E6F-8E4C-2FE630ED1734}" type="slidenum">
              <a:rPr lang="en-US" altLang="zh-CN"/>
              <a:pPr/>
              <a:t>102</a:t>
            </a:fld>
            <a:endParaRPr lang="en-US" altLang="zh-CN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3B9E8B-054F-46A6-82FE-D1FC1CB852CC}" type="slidenum">
              <a:rPr lang="en-US" altLang="zh-CN"/>
              <a:pPr/>
              <a:t>103</a:t>
            </a:fld>
            <a:endParaRPr lang="en-US" altLang="zh-CN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9DCC4C-79DD-4A7A-8DF9-FB47FBE70F9E}" type="slidenum">
              <a:rPr lang="en-US" altLang="zh-CN"/>
              <a:pPr/>
              <a:t>104</a:t>
            </a:fld>
            <a:endParaRPr lang="en-US" altLang="zh-CN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8BC9A1-60B7-4219-AD24-9A00D5561F94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9EF2E2-57F4-42A4-99A2-E3F5E61E8108}" type="slidenum">
              <a:rPr lang="en-US" altLang="zh-CN"/>
              <a:pPr/>
              <a:t>105</a:t>
            </a:fld>
            <a:endParaRPr lang="en-US" altLang="zh-CN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1E4CBB-4920-466B-B52D-A09FEB2295BB}" type="slidenum">
              <a:rPr lang="en-US" altLang="zh-CN"/>
              <a:pPr/>
              <a:t>106</a:t>
            </a:fld>
            <a:endParaRPr lang="en-US" altLang="zh-CN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A3D629-E825-4235-9638-82D947EBA868}" type="slidenum">
              <a:rPr lang="en-US" altLang="zh-CN"/>
              <a:pPr/>
              <a:t>107</a:t>
            </a:fld>
            <a:endParaRPr lang="en-US" altLang="zh-CN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97F443-166E-4BBF-A7FE-D633167FD79F}" type="slidenum">
              <a:rPr lang="en-US" altLang="zh-CN"/>
              <a:pPr/>
              <a:t>109</a:t>
            </a:fld>
            <a:endParaRPr lang="en-US" altLang="zh-CN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E285BC-59F4-4EFC-910D-8F66604FB659}" type="slidenum">
              <a:rPr lang="en-US" altLang="zh-CN"/>
              <a:pPr/>
              <a:t>110</a:t>
            </a:fld>
            <a:endParaRPr lang="en-US" altLang="zh-CN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AABBA5-4EDB-4DF7-860D-F854BA0C44B9}" type="slidenum">
              <a:rPr lang="en-US" altLang="zh-CN"/>
              <a:pPr/>
              <a:t>111</a:t>
            </a:fld>
            <a:endParaRPr lang="en-US" altLang="zh-CN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39CEF2-E72F-4FDB-9B91-2E2A0A615683}" type="slidenum">
              <a:rPr lang="en-US" altLang="zh-CN"/>
              <a:pPr/>
              <a:t>112</a:t>
            </a:fld>
            <a:endParaRPr lang="en-US" altLang="zh-CN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3DC50C-CCFE-4CFC-8640-7BB4F1DE0868}" type="slidenum">
              <a:rPr lang="en-US" altLang="zh-CN"/>
              <a:pPr/>
              <a:t>113</a:t>
            </a:fld>
            <a:endParaRPr lang="en-US" altLang="zh-CN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A624D1-E60C-4793-A66B-CE7F7D4F74A3}" type="slidenum">
              <a:rPr lang="en-US" altLang="zh-CN"/>
              <a:pPr/>
              <a:t>114</a:t>
            </a:fld>
            <a:endParaRPr lang="en-US" altLang="zh-CN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C80294-56D9-49E0-AC58-D9D35C87DBF6}" type="slidenum">
              <a:rPr lang="en-US" altLang="zh-CN"/>
              <a:pPr/>
              <a:t>115</a:t>
            </a:fld>
            <a:endParaRPr lang="en-US" altLang="zh-CN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04C49C-0FE7-4AFF-87E5-0BBEA75C1C40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16DF9B-6805-4B6D-8F56-33142F6646E8}" type="slidenum">
              <a:rPr lang="en-US" altLang="zh-CN"/>
              <a:pPr/>
              <a:t>116</a:t>
            </a:fld>
            <a:endParaRPr lang="en-US" altLang="zh-CN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0DC168-3457-4B1D-B55A-2E1A05BF04CB}" type="slidenum">
              <a:rPr lang="en-US" altLang="zh-CN"/>
              <a:pPr/>
              <a:t>117</a:t>
            </a:fld>
            <a:endParaRPr lang="en-US" altLang="zh-CN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ECBFE9-0E4D-46C5-86B2-6C127E010C9D}" type="slidenum">
              <a:rPr lang="en-US" altLang="zh-CN"/>
              <a:pPr/>
              <a:t>118</a:t>
            </a:fld>
            <a:endParaRPr lang="en-US" altLang="zh-CN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3000C3-F4AF-4969-80C9-31E4AAD59BE4}" type="slidenum">
              <a:rPr lang="en-US" altLang="zh-CN"/>
              <a:pPr/>
              <a:t>119</a:t>
            </a:fld>
            <a:endParaRPr lang="en-US" altLang="zh-CN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EBF0C6-710B-438C-9C1B-DD1E16DF7B5B}" type="slidenum">
              <a:rPr lang="en-US" altLang="zh-CN"/>
              <a:pPr/>
              <a:t>120</a:t>
            </a:fld>
            <a:endParaRPr lang="en-US" altLang="zh-CN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293B54-EFFD-49D8-8872-E89EDD0090E4}" type="slidenum">
              <a:rPr lang="en-US" altLang="zh-CN"/>
              <a:pPr/>
              <a:t>121</a:t>
            </a:fld>
            <a:endParaRPr lang="en-US" altLang="zh-CN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2D4B58-90A4-4CEA-B358-D5A981BCDC95}" type="slidenum">
              <a:rPr lang="en-US" altLang="zh-CN"/>
              <a:pPr/>
              <a:t>122</a:t>
            </a:fld>
            <a:endParaRPr lang="en-US" altLang="zh-CN"/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1B4319-F0FE-4479-A08F-6A87D93CFDAF}" type="slidenum">
              <a:rPr lang="en-US" altLang="zh-CN"/>
              <a:pPr/>
              <a:t>123</a:t>
            </a:fld>
            <a:endParaRPr lang="en-US" altLang="zh-CN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EFA6E3-8A1D-4FE3-AB1D-68440222EAF2}" type="slidenum">
              <a:rPr lang="en-US" altLang="zh-CN"/>
              <a:pPr/>
              <a:t>124</a:t>
            </a:fld>
            <a:endParaRPr lang="en-US" altLang="zh-CN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43EE06-DD74-4652-B816-784F3BD4A35E}" type="slidenum">
              <a:rPr lang="en-US" altLang="zh-CN"/>
              <a:pPr/>
              <a:t>125</a:t>
            </a:fld>
            <a:endParaRPr lang="en-US" altLang="zh-CN"/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F9821C-FE0F-4CC3-87B6-57405C56350D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28F20A-8093-402E-B7A9-89455EE82EFF}" type="slidenum">
              <a:rPr lang="en-US" altLang="zh-CN"/>
              <a:pPr/>
              <a:t>126</a:t>
            </a:fld>
            <a:endParaRPr lang="en-US" altLang="zh-CN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004105-482B-4816-87D1-487986BA78ED}" type="slidenum">
              <a:rPr lang="en-US" altLang="zh-CN"/>
              <a:pPr/>
              <a:t>128</a:t>
            </a:fld>
            <a:endParaRPr lang="en-US" altLang="zh-CN"/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D20557-F736-4538-822A-671BD9E10F41}" type="slidenum">
              <a:rPr lang="en-US" altLang="zh-CN"/>
              <a:pPr/>
              <a:t>129</a:t>
            </a:fld>
            <a:endParaRPr lang="en-US" altLang="zh-CN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0FAA88-AFED-43CB-BB2A-531744EC9D49}" type="slidenum">
              <a:rPr lang="en-US" altLang="zh-CN"/>
              <a:pPr/>
              <a:t>130</a:t>
            </a:fld>
            <a:endParaRPr lang="en-US" altLang="zh-CN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D519D8-DA95-4502-8894-647BBFD21A06}" type="slidenum">
              <a:rPr lang="en-US" altLang="zh-CN"/>
              <a:pPr/>
              <a:t>131</a:t>
            </a:fld>
            <a:endParaRPr lang="en-US" altLang="zh-CN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68627C-8D1A-4EDE-B87C-9D5AE4700C4C}" type="slidenum">
              <a:rPr lang="en-US" altLang="zh-CN"/>
              <a:pPr/>
              <a:t>132</a:t>
            </a:fld>
            <a:endParaRPr lang="en-US" altLang="zh-CN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4B3C23-24C9-4F53-9ED2-8FA1B1474319}" type="slidenum">
              <a:rPr lang="en-US" altLang="zh-CN"/>
              <a:pPr/>
              <a:t>133</a:t>
            </a:fld>
            <a:endParaRPr lang="en-US" altLang="zh-CN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1C67B3-478F-4C74-A881-8B90BA1EB9DF}" type="slidenum">
              <a:rPr lang="en-US" altLang="zh-CN"/>
              <a:pPr/>
              <a:t>134</a:t>
            </a:fld>
            <a:endParaRPr lang="en-US" altLang="zh-CN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FD5336-5373-4621-BF54-0C8DFED5ED90}" type="slidenum">
              <a:rPr lang="en-US" altLang="zh-CN"/>
              <a:pPr/>
              <a:t>135</a:t>
            </a:fld>
            <a:endParaRPr lang="en-US" altLang="zh-CN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527130-6A0D-42AE-BFF2-5AB8248194EE}" type="slidenum">
              <a:rPr lang="en-US" altLang="zh-CN"/>
              <a:pPr/>
              <a:t>136</a:t>
            </a:fld>
            <a:endParaRPr lang="en-US" altLang="zh-CN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405B-49E5-45A4-9C14-FD9DF38AD015}" type="datetimeFigureOut">
              <a:rPr lang="zh-CN" altLang="en-US" smtClean="0"/>
              <a:pPr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104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audio" Target="../media/audio1.wav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203749" y="2196153"/>
            <a:ext cx="25923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0000CC"/>
                </a:solidFill>
              </a:rPr>
              <a:t>DS</a:t>
            </a:r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</a:rPr>
              <a:t>—</a:t>
            </a:r>
            <a:r>
              <a:rPr lang="zh-CN" altLang="en-US" sz="3200" dirty="0">
                <a:solidFill>
                  <a:srgbClr val="0000CC"/>
                </a:solidFill>
              </a:rPr>
              <a:t>第六章</a:t>
            </a: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835696" y="2827833"/>
            <a:ext cx="4897437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kumimoji="0" lang="zh-CN" altLang="en-US" sz="2800" b="1" dirty="0">
                <a:latin typeface="Tahoma" pitchFamily="34" charset="0"/>
              </a:rPr>
              <a:t>树和二叉树</a:t>
            </a:r>
            <a:endParaRPr kumimoji="0" lang="zh-CN" altLang="en-US" sz="2800" dirty="0">
              <a:latin typeface="Tahoma" pitchFamily="34" charset="0"/>
            </a:endParaRPr>
          </a:p>
          <a:p>
            <a:pPr algn="ctr" eaLnBrk="1" hangingPunct="1">
              <a:lnSpc>
                <a:spcPct val="150000"/>
              </a:lnSpc>
            </a:pPr>
            <a:r>
              <a:rPr kumimoji="0" lang="en-US" altLang="zh-CN" sz="3200" b="1" i="1" dirty="0">
                <a:solidFill>
                  <a:schemeClr val="tx2"/>
                </a:solidFill>
                <a:latin typeface="Tahoma" pitchFamily="34" charset="0"/>
              </a:rPr>
              <a:t>Trees &amp; Binary Trees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46" name="Rectangle 174"/>
          <p:cNvSpPr>
            <a:spLocks noChangeArrowheads="1"/>
          </p:cNvSpPr>
          <p:nvPr/>
        </p:nvSpPr>
        <p:spPr bwMode="auto">
          <a:xfrm>
            <a:off x="1476177" y="0"/>
            <a:ext cx="6336183" cy="789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树的抽象数据类型定义</a:t>
            </a:r>
            <a:r>
              <a:rPr lang="zh-CN" altLang="en-US" dirty="0">
                <a:ea typeface="华文中宋" pitchFamily="2" charset="-122"/>
              </a:rPr>
              <a:t>  </a:t>
            </a:r>
            <a:endParaRPr lang="zh-CN" altLang="en-US" dirty="0">
              <a:solidFill>
                <a:schemeClr val="tx2"/>
              </a:solidFill>
              <a:ea typeface="华文中宋" pitchFamily="2" charset="-122"/>
            </a:endParaRPr>
          </a:p>
        </p:txBody>
      </p:sp>
      <p:sp>
        <p:nvSpPr>
          <p:cNvPr id="28848" name="Text Box 176"/>
          <p:cNvSpPr txBox="1">
            <a:spLocks noChangeArrowheads="1"/>
          </p:cNvSpPr>
          <p:nvPr/>
        </p:nvSpPr>
        <p:spPr bwMode="auto">
          <a:xfrm>
            <a:off x="927100" y="908050"/>
            <a:ext cx="7508787" cy="5041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dirty="0">
                <a:ea typeface="楷体_GB2312" pitchFamily="49" charset="-122"/>
              </a:rPr>
              <a:t>ADT Tree {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dirty="0">
                <a:ea typeface="楷体_GB2312" pitchFamily="49" charset="-122"/>
              </a:rPr>
              <a:t>    </a:t>
            </a:r>
            <a:r>
              <a:rPr lang="zh-CN" altLang="en-US" sz="2400" dirty="0">
                <a:ea typeface="华文中宋" pitchFamily="2" charset="-122"/>
              </a:rPr>
              <a:t>数据对象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D</a:t>
            </a:r>
            <a:r>
              <a:rPr lang="zh-CN" altLang="en-US" sz="2400" dirty="0">
                <a:ea typeface="楷体_GB2312" pitchFamily="49" charset="-122"/>
              </a:rPr>
              <a:t>： </a:t>
            </a:r>
            <a:r>
              <a:rPr lang="en-US" altLang="zh-CN" sz="2400" dirty="0">
                <a:ea typeface="楷体_GB2312" pitchFamily="49" charset="-122"/>
              </a:rPr>
              <a:t>D </a:t>
            </a:r>
            <a:r>
              <a:rPr lang="zh-CN" altLang="en-US" sz="2400" dirty="0">
                <a:ea typeface="楷体_GB2312" pitchFamily="49" charset="-122"/>
              </a:rPr>
              <a:t>是具有相同特性的数据元素的集合。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楷体_GB2312" pitchFamily="49" charset="-122"/>
              </a:rPr>
              <a:t>    </a:t>
            </a:r>
            <a:r>
              <a:rPr lang="zh-CN" altLang="en-US" sz="2400" dirty="0">
                <a:ea typeface="华文中宋" pitchFamily="2" charset="-122"/>
              </a:rPr>
              <a:t>数据关系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R</a:t>
            </a:r>
            <a:r>
              <a:rPr lang="zh-CN" altLang="en-US" sz="2400" dirty="0">
                <a:ea typeface="楷体_GB2312" pitchFamily="49" charset="-122"/>
              </a:rPr>
              <a:t>：（略）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   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基本操作 </a:t>
            </a:r>
            <a:r>
              <a:rPr lang="en-US" altLang="zh-CN" sz="2400" dirty="0"/>
              <a:t>P</a:t>
            </a:r>
            <a:r>
              <a:rPr lang="zh-CN" altLang="en-US" sz="2400" dirty="0"/>
              <a:t>：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        </a:t>
            </a:r>
            <a:r>
              <a:rPr lang="en-US" altLang="zh-CN" sz="2400" dirty="0"/>
              <a:t>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结构初始化</a:t>
            </a:r>
            <a:r>
              <a:rPr lang="en-US" altLang="zh-CN" sz="2400" dirty="0"/>
              <a:t>}</a:t>
            </a:r>
          </a:p>
          <a:p>
            <a:pPr>
              <a:lnSpc>
                <a:spcPct val="130000"/>
              </a:lnSpc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InitTree</a:t>
            </a:r>
            <a:r>
              <a:rPr lang="en-US" altLang="zh-CN" sz="2400" dirty="0"/>
              <a:t> (&amp;T )</a:t>
            </a:r>
            <a:r>
              <a:rPr lang="zh-CN" altLang="en-US" sz="2400" dirty="0"/>
              <a:t>；</a:t>
            </a:r>
          </a:p>
          <a:p>
            <a:pPr lvl="1">
              <a:lnSpc>
                <a:spcPct val="13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构造空树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楷体_GB2312" pitchFamily="49" charset="-122"/>
              </a:rPr>
              <a:t>        </a:t>
            </a:r>
            <a:r>
              <a:rPr lang="en-US" altLang="zh-CN" sz="2400" dirty="0" err="1">
                <a:ea typeface="楷体_GB2312" pitchFamily="49" charset="-122"/>
              </a:rPr>
              <a:t>CreateTree</a:t>
            </a:r>
            <a:r>
              <a:rPr lang="en-US" altLang="zh-CN" sz="2400" dirty="0">
                <a:ea typeface="楷体_GB2312" pitchFamily="49" charset="-122"/>
              </a:rPr>
              <a:t> (&amp;T, definition)</a:t>
            </a:r>
            <a:r>
              <a:rPr lang="zh-CN" altLang="en-US" sz="2400" dirty="0">
                <a:ea typeface="楷体_GB2312" pitchFamily="49" charset="-122"/>
              </a:rPr>
              <a:t>；</a:t>
            </a:r>
          </a:p>
          <a:p>
            <a:pPr lvl="1">
              <a:lnSpc>
                <a:spcPct val="13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definition </a:t>
            </a:r>
            <a:r>
              <a:rPr lang="zh-CN" altLang="en-US" sz="2400" dirty="0">
                <a:ea typeface="楷体_GB2312" pitchFamily="49" charset="-122"/>
              </a:rPr>
              <a:t>给出树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的定义。   </a:t>
            </a:r>
          </a:p>
          <a:p>
            <a:pPr lvl="1">
              <a:lnSpc>
                <a:spcPct val="13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按 </a:t>
            </a:r>
            <a:r>
              <a:rPr lang="en-US" altLang="zh-CN" sz="2400" dirty="0">
                <a:ea typeface="楷体_GB2312" pitchFamily="49" charset="-122"/>
              </a:rPr>
              <a:t>definition </a:t>
            </a:r>
            <a:r>
              <a:rPr lang="zh-CN" altLang="en-US" sz="2400" dirty="0">
                <a:ea typeface="楷体_GB2312" pitchFamily="49" charset="-122"/>
              </a:rPr>
              <a:t>构造树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 spd="slow">
    <p:comb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44" name="Text Box 120"/>
          <p:cNvSpPr txBox="1">
            <a:spLocks noChangeArrowheads="1"/>
          </p:cNvSpPr>
          <p:nvPr/>
        </p:nvSpPr>
        <p:spPr bwMode="auto">
          <a:xfrm>
            <a:off x="2555974" y="-27384"/>
            <a:ext cx="360020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线索二叉树 </a:t>
            </a:r>
          </a:p>
        </p:txBody>
      </p:sp>
      <p:grpSp>
        <p:nvGrpSpPr>
          <p:cNvPr id="2" name="Group 269"/>
          <p:cNvGrpSpPr>
            <a:grpSpLocks/>
          </p:cNvGrpSpPr>
          <p:nvPr/>
        </p:nvGrpSpPr>
        <p:grpSpPr bwMode="auto">
          <a:xfrm>
            <a:off x="539750" y="4267200"/>
            <a:ext cx="3616325" cy="1985963"/>
            <a:chOff x="48" y="2688"/>
            <a:chExt cx="2278" cy="1251"/>
          </a:xfrm>
        </p:grpSpPr>
        <p:sp>
          <p:nvSpPr>
            <p:cNvPr id="52345" name="Rectangle 121"/>
            <p:cNvSpPr>
              <a:spLocks noChangeArrowheads="1"/>
            </p:cNvSpPr>
            <p:nvPr/>
          </p:nvSpPr>
          <p:spPr bwMode="auto">
            <a:xfrm>
              <a:off x="48" y="2688"/>
              <a:ext cx="129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dirty="0">
                  <a:solidFill>
                    <a:schemeClr val="tx2"/>
                  </a:solidFill>
                  <a:ea typeface="楷体_GB2312" pitchFamily="49" charset="-122"/>
                </a:rPr>
                <a:t>遍历结果： </a:t>
              </a:r>
            </a:p>
          </p:txBody>
        </p:sp>
        <p:sp>
          <p:nvSpPr>
            <p:cNvPr id="52346" name="Rectangle 122"/>
            <p:cNvSpPr>
              <a:spLocks noChangeArrowheads="1"/>
            </p:cNvSpPr>
            <p:nvPr/>
          </p:nvSpPr>
          <p:spPr bwMode="auto">
            <a:xfrm>
              <a:off x="48" y="2976"/>
              <a:ext cx="226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dirty="0">
                  <a:solidFill>
                    <a:schemeClr val="tx2"/>
                  </a:solidFill>
                  <a:ea typeface="楷体_GB2312" pitchFamily="49" charset="-122"/>
                </a:rPr>
                <a:t>先序： </a:t>
              </a: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400" dirty="0">
                  <a:ea typeface="仿宋_GB2312" pitchFamily="49" charset="-122"/>
                </a:rPr>
                <a:t> + </a:t>
              </a:r>
              <a:r>
                <a:rPr lang="en-US" altLang="zh-CN" sz="2400" i="1" dirty="0" err="1">
                  <a:ea typeface="仿宋_GB2312" pitchFamily="49" charset="-122"/>
                </a:rPr>
                <a:t>a</a:t>
              </a:r>
              <a:r>
                <a:rPr lang="en-US" altLang="zh-CN" sz="2400" dirty="0" err="1">
                  <a:latin typeface="仿宋_GB2312" pitchFamily="49" charset="-122"/>
                  <a:ea typeface="仿宋_GB2312" pitchFamily="49" charset="-122"/>
                </a:rPr>
                <a:t>×</a:t>
              </a:r>
              <a:r>
                <a:rPr lang="en-US" altLang="zh-CN" sz="2400" i="1" dirty="0" err="1">
                  <a:ea typeface="仿宋_GB2312" pitchFamily="49" charset="-122"/>
                </a:rPr>
                <a:t>b</a:t>
              </a:r>
              <a:r>
                <a:rPr lang="en-US" altLang="zh-CN" sz="2400" dirty="0">
                  <a:ea typeface="仿宋_GB2312" pitchFamily="49" charset="-122"/>
                </a:rPr>
                <a:t> </a:t>
              </a: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400" dirty="0">
                  <a:ea typeface="仿宋_GB2312" pitchFamily="49" charset="-122"/>
                </a:rPr>
                <a:t> </a:t>
              </a:r>
              <a:r>
                <a:rPr lang="en-US" altLang="zh-CN" sz="2400" i="1" dirty="0">
                  <a:ea typeface="仿宋_GB2312" pitchFamily="49" charset="-122"/>
                </a:rPr>
                <a:t>c d</a:t>
              </a:r>
              <a:r>
                <a:rPr lang="en-US" altLang="zh-CN" sz="2400" dirty="0">
                  <a:ea typeface="仿宋_GB2312" pitchFamily="49" charset="-122"/>
                </a:rPr>
                <a:t> / </a:t>
              </a:r>
              <a:r>
                <a:rPr lang="en-US" altLang="zh-CN" sz="2400" i="1" dirty="0">
                  <a:ea typeface="仿宋_GB2312" pitchFamily="49" charset="-122"/>
                </a:rPr>
                <a:t>e f </a:t>
              </a:r>
              <a:r>
                <a:rPr lang="en-US" altLang="zh-CN" sz="2400" dirty="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52347" name="Rectangle 123"/>
            <p:cNvSpPr>
              <a:spLocks noChangeArrowheads="1"/>
            </p:cNvSpPr>
            <p:nvPr/>
          </p:nvSpPr>
          <p:spPr bwMode="auto">
            <a:xfrm>
              <a:off x="48" y="3312"/>
              <a:ext cx="226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dirty="0">
                  <a:solidFill>
                    <a:schemeClr val="tx2"/>
                  </a:solidFill>
                  <a:ea typeface="楷体_GB2312" pitchFamily="49" charset="-122"/>
                </a:rPr>
                <a:t>中序： </a:t>
              </a:r>
              <a:r>
                <a:rPr lang="en-US" altLang="zh-CN" sz="2400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a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+ </a:t>
              </a:r>
              <a:r>
                <a:rPr lang="en-US" altLang="zh-CN" sz="2400" i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b</a:t>
              </a:r>
              <a:r>
                <a:rPr lang="en-US" altLang="zh-CN" sz="2400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×</a:t>
              </a:r>
              <a:r>
                <a:rPr lang="en-US" altLang="zh-CN" sz="2400" i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c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-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400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d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-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400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e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/ </a:t>
              </a:r>
              <a:r>
                <a:rPr lang="en-US" altLang="zh-CN" sz="2400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f  </a:t>
              </a:r>
            </a:p>
          </p:txBody>
        </p:sp>
        <p:sp>
          <p:nvSpPr>
            <p:cNvPr id="52348" name="Rectangle 124"/>
            <p:cNvSpPr>
              <a:spLocks noChangeArrowheads="1"/>
            </p:cNvSpPr>
            <p:nvPr/>
          </p:nvSpPr>
          <p:spPr bwMode="auto">
            <a:xfrm>
              <a:off x="48" y="3648"/>
              <a:ext cx="227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dirty="0">
                  <a:solidFill>
                    <a:schemeClr val="tx2"/>
                  </a:solidFill>
                  <a:ea typeface="楷体_GB2312" pitchFamily="49" charset="-122"/>
                </a:rPr>
                <a:t>后序： </a:t>
              </a:r>
              <a:r>
                <a:rPr lang="en-US" altLang="zh-CN" sz="2400" i="1" dirty="0">
                  <a:ea typeface="仿宋_GB2312" pitchFamily="49" charset="-122"/>
                </a:rPr>
                <a:t>a b c d</a:t>
              </a:r>
              <a:r>
                <a:rPr lang="en-US" altLang="zh-CN" sz="2400" dirty="0">
                  <a:ea typeface="仿宋_GB2312" pitchFamily="49" charset="-122"/>
                </a:rPr>
                <a:t> </a:t>
              </a: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400" dirty="0">
                  <a:latin typeface="仿宋_GB2312" pitchFamily="49" charset="-122"/>
                  <a:ea typeface="仿宋_GB2312" pitchFamily="49" charset="-122"/>
                </a:rPr>
                <a:t>×</a:t>
              </a:r>
              <a:r>
                <a:rPr lang="en-US" altLang="zh-CN" sz="2400" dirty="0">
                  <a:ea typeface="仿宋_GB2312" pitchFamily="49" charset="-122"/>
                </a:rPr>
                <a:t>+ </a:t>
              </a:r>
              <a:r>
                <a:rPr lang="en-US" altLang="zh-CN" sz="2400" i="1" dirty="0">
                  <a:ea typeface="仿宋_GB2312" pitchFamily="49" charset="-122"/>
                </a:rPr>
                <a:t>e f</a:t>
              </a:r>
              <a:r>
                <a:rPr lang="en-US" altLang="zh-CN" sz="2400" dirty="0">
                  <a:ea typeface="仿宋_GB2312" pitchFamily="49" charset="-122"/>
                </a:rPr>
                <a:t> / </a:t>
              </a: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</a:rPr>
                <a:t>- </a:t>
              </a:r>
            </a:p>
          </p:txBody>
        </p:sp>
      </p:grpSp>
      <p:sp>
        <p:nvSpPr>
          <p:cNvPr id="52472" name="Text Box 248"/>
          <p:cNvSpPr txBox="1">
            <a:spLocks noChangeArrowheads="1"/>
          </p:cNvSpPr>
          <p:nvPr/>
        </p:nvSpPr>
        <p:spPr bwMode="auto">
          <a:xfrm>
            <a:off x="3668713" y="478413"/>
            <a:ext cx="530145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 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lang="zh-CN" altLang="en-US" sz="2400" dirty="0">
                <a:ea typeface="楷体_GB2312" pitchFamily="49" charset="-122"/>
              </a:rPr>
              <a:t>为什么要研究线索二叉树 </a:t>
            </a:r>
            <a:r>
              <a:rPr lang="zh-CN" alt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？</a:t>
            </a:r>
            <a:r>
              <a:rPr lang="zh-CN" altLang="en-US" dirty="0">
                <a:ea typeface="楷体_GB2312" pitchFamily="49" charset="-122"/>
              </a:rPr>
              <a:t> </a:t>
            </a:r>
          </a:p>
        </p:txBody>
      </p:sp>
      <p:sp>
        <p:nvSpPr>
          <p:cNvPr id="52475" name="Oval 251"/>
          <p:cNvSpPr>
            <a:spLocks noChangeArrowheads="1"/>
          </p:cNvSpPr>
          <p:nvPr/>
        </p:nvSpPr>
        <p:spPr bwMode="auto">
          <a:xfrm>
            <a:off x="5645150" y="3733800"/>
            <a:ext cx="27432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3200">
                <a:ea typeface="楷体_GB2312" pitchFamily="49" charset="-122"/>
              </a:rPr>
              <a:t>非线性结构</a:t>
            </a:r>
          </a:p>
        </p:txBody>
      </p:sp>
      <p:sp>
        <p:nvSpPr>
          <p:cNvPr id="52476" name="Oval 252"/>
          <p:cNvSpPr>
            <a:spLocks noChangeArrowheads="1"/>
          </p:cNvSpPr>
          <p:nvPr/>
        </p:nvSpPr>
        <p:spPr bwMode="auto">
          <a:xfrm>
            <a:off x="5645150" y="5638800"/>
            <a:ext cx="2743200" cy="609600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3200">
                <a:ea typeface="楷体_GB2312" pitchFamily="49" charset="-122"/>
              </a:rPr>
              <a:t>线性结构</a:t>
            </a:r>
          </a:p>
        </p:txBody>
      </p:sp>
      <p:sp>
        <p:nvSpPr>
          <p:cNvPr id="52477" name="AutoShape 253"/>
          <p:cNvSpPr>
            <a:spLocks noChangeArrowheads="1"/>
          </p:cNvSpPr>
          <p:nvPr/>
        </p:nvSpPr>
        <p:spPr bwMode="auto">
          <a:xfrm rot="5400000">
            <a:off x="6467475" y="4876800"/>
            <a:ext cx="1066800" cy="304800"/>
          </a:xfrm>
          <a:prstGeom prst="notchedRightArrow">
            <a:avLst>
              <a:gd name="adj1" fmla="val 50000"/>
              <a:gd name="adj2" fmla="val 87500"/>
            </a:avLst>
          </a:prstGeom>
          <a:gradFill rotWithShape="0">
            <a:gsLst>
              <a:gs pos="0">
                <a:schemeClr val="accent1"/>
              </a:gs>
              <a:gs pos="100000">
                <a:srgbClr val="FF66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478" name="Text Box 254"/>
          <p:cNvSpPr txBox="1">
            <a:spLocks noChangeArrowheads="1"/>
          </p:cNvSpPr>
          <p:nvPr/>
        </p:nvSpPr>
        <p:spPr bwMode="auto">
          <a:xfrm>
            <a:off x="6330950" y="4691063"/>
            <a:ext cx="1397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华文新魏" pitchFamily="2" charset="-122"/>
                <a:ea typeface="华文新魏" pitchFamily="2" charset="-122"/>
              </a:rPr>
              <a:t>转   化 </a:t>
            </a:r>
          </a:p>
        </p:txBody>
      </p:sp>
      <p:sp>
        <p:nvSpPr>
          <p:cNvPr id="52488" name="Text Box 264"/>
          <p:cNvSpPr txBox="1">
            <a:spLocks noChangeArrowheads="1"/>
          </p:cNvSpPr>
          <p:nvPr/>
        </p:nvSpPr>
        <p:spPr bwMode="auto">
          <a:xfrm>
            <a:off x="3657600" y="1293813"/>
            <a:ext cx="5386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 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lang="zh-CN" altLang="en-US" sz="2400" dirty="0">
                <a:ea typeface="楷体_GB2312" pitchFamily="49" charset="-122"/>
              </a:rPr>
              <a:t>如何保存结果以免重复遍历？ </a:t>
            </a:r>
          </a:p>
        </p:txBody>
      </p:sp>
      <p:sp>
        <p:nvSpPr>
          <p:cNvPr id="52489" name="Text Box 265"/>
          <p:cNvSpPr txBox="1">
            <a:spLocks noChangeArrowheads="1"/>
          </p:cNvSpPr>
          <p:nvPr/>
        </p:nvSpPr>
        <p:spPr bwMode="auto">
          <a:xfrm>
            <a:off x="3657600" y="1989138"/>
            <a:ext cx="119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办法： </a:t>
            </a:r>
          </a:p>
        </p:txBody>
      </p:sp>
      <p:sp>
        <p:nvSpPr>
          <p:cNvPr id="52490" name="Text Box 266"/>
          <p:cNvSpPr txBox="1">
            <a:spLocks noChangeArrowheads="1"/>
          </p:cNvSpPr>
          <p:nvPr/>
        </p:nvSpPr>
        <p:spPr bwMode="auto">
          <a:xfrm>
            <a:off x="4648200" y="1782763"/>
            <a:ext cx="4429418" cy="11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1</a:t>
            </a:r>
            <a:r>
              <a:rPr lang="zh-CN" altLang="en-US" sz="2400" dirty="0">
                <a:ea typeface="楷体_GB2312" pitchFamily="49" charset="-122"/>
              </a:rPr>
              <a:t>、另辟空间存放遍历结果。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需要付出额外的存储花销。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</p:txBody>
      </p:sp>
      <p:grpSp>
        <p:nvGrpSpPr>
          <p:cNvPr id="3" name="Group 282"/>
          <p:cNvGrpSpPr>
            <a:grpSpLocks/>
          </p:cNvGrpSpPr>
          <p:nvPr/>
        </p:nvGrpSpPr>
        <p:grpSpPr bwMode="auto">
          <a:xfrm>
            <a:off x="639763" y="995363"/>
            <a:ext cx="2947987" cy="3178175"/>
            <a:chOff x="111" y="627"/>
            <a:chExt cx="1857" cy="2002"/>
          </a:xfrm>
        </p:grpSpPr>
        <p:sp>
          <p:nvSpPr>
            <p:cNvPr id="52322" name="Oval 98"/>
            <p:cNvSpPr>
              <a:spLocks noChangeArrowheads="1"/>
            </p:cNvSpPr>
            <p:nvPr/>
          </p:nvSpPr>
          <p:spPr bwMode="auto">
            <a:xfrm>
              <a:off x="872" y="668"/>
              <a:ext cx="320" cy="25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3" name="Oval 99"/>
            <p:cNvSpPr>
              <a:spLocks noChangeArrowheads="1"/>
            </p:cNvSpPr>
            <p:nvPr/>
          </p:nvSpPr>
          <p:spPr bwMode="auto">
            <a:xfrm>
              <a:off x="111" y="1518"/>
              <a:ext cx="320" cy="258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4" name="Oval 100"/>
            <p:cNvSpPr>
              <a:spLocks noChangeArrowheads="1"/>
            </p:cNvSpPr>
            <p:nvPr/>
          </p:nvSpPr>
          <p:spPr bwMode="auto">
            <a:xfrm>
              <a:off x="644" y="1518"/>
              <a:ext cx="320" cy="25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5" name="Oval 101"/>
            <p:cNvSpPr>
              <a:spLocks noChangeArrowheads="1"/>
            </p:cNvSpPr>
            <p:nvPr/>
          </p:nvSpPr>
          <p:spPr bwMode="auto">
            <a:xfrm>
              <a:off x="1100" y="1518"/>
              <a:ext cx="320" cy="258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6" name="Oval 102"/>
            <p:cNvSpPr>
              <a:spLocks noChangeArrowheads="1"/>
            </p:cNvSpPr>
            <p:nvPr/>
          </p:nvSpPr>
          <p:spPr bwMode="auto">
            <a:xfrm>
              <a:off x="1648" y="1525"/>
              <a:ext cx="320" cy="259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7" name="Oval 103"/>
            <p:cNvSpPr>
              <a:spLocks noChangeArrowheads="1"/>
            </p:cNvSpPr>
            <p:nvPr/>
          </p:nvSpPr>
          <p:spPr bwMode="auto">
            <a:xfrm>
              <a:off x="370" y="1074"/>
              <a:ext cx="320" cy="259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8" name="Oval 104"/>
            <p:cNvSpPr>
              <a:spLocks noChangeArrowheads="1"/>
            </p:cNvSpPr>
            <p:nvPr/>
          </p:nvSpPr>
          <p:spPr bwMode="auto">
            <a:xfrm>
              <a:off x="1374" y="1071"/>
              <a:ext cx="320" cy="259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9" name="Oval 105"/>
            <p:cNvSpPr>
              <a:spLocks noChangeArrowheads="1"/>
            </p:cNvSpPr>
            <p:nvPr/>
          </p:nvSpPr>
          <p:spPr bwMode="auto">
            <a:xfrm>
              <a:off x="383" y="1961"/>
              <a:ext cx="320" cy="259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30" name="Oval 106"/>
            <p:cNvSpPr>
              <a:spLocks noChangeArrowheads="1"/>
            </p:cNvSpPr>
            <p:nvPr/>
          </p:nvSpPr>
          <p:spPr bwMode="auto">
            <a:xfrm>
              <a:off x="918" y="1961"/>
              <a:ext cx="319" cy="259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31" name="Oval 107"/>
            <p:cNvSpPr>
              <a:spLocks noChangeArrowheads="1"/>
            </p:cNvSpPr>
            <p:nvPr/>
          </p:nvSpPr>
          <p:spPr bwMode="auto">
            <a:xfrm>
              <a:off x="644" y="2367"/>
              <a:ext cx="320" cy="259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32" name="Oval 108"/>
            <p:cNvSpPr>
              <a:spLocks noChangeArrowheads="1"/>
            </p:cNvSpPr>
            <p:nvPr/>
          </p:nvSpPr>
          <p:spPr bwMode="auto">
            <a:xfrm>
              <a:off x="1200" y="2355"/>
              <a:ext cx="319" cy="259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33" name="Text Box 109"/>
            <p:cNvSpPr txBox="1">
              <a:spLocks noChangeArrowheads="1"/>
            </p:cNvSpPr>
            <p:nvPr/>
          </p:nvSpPr>
          <p:spPr bwMode="auto">
            <a:xfrm>
              <a:off x="915" y="627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-</a:t>
              </a:r>
              <a:endParaRPr lang="en-US" altLang="zh-CN"/>
            </a:p>
          </p:txBody>
        </p:sp>
        <p:sp>
          <p:nvSpPr>
            <p:cNvPr id="52334" name="Text Box 110"/>
            <p:cNvSpPr txBox="1">
              <a:spLocks noChangeArrowheads="1"/>
            </p:cNvSpPr>
            <p:nvPr/>
          </p:nvSpPr>
          <p:spPr bwMode="auto">
            <a:xfrm>
              <a:off x="962" y="1937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-</a:t>
              </a:r>
              <a:endParaRPr lang="en-US" altLang="zh-CN"/>
            </a:p>
          </p:txBody>
        </p:sp>
        <p:sp>
          <p:nvSpPr>
            <p:cNvPr id="52335" name="Text Box 111"/>
            <p:cNvSpPr txBox="1">
              <a:spLocks noChangeArrowheads="1"/>
            </p:cNvSpPr>
            <p:nvPr/>
          </p:nvSpPr>
          <p:spPr bwMode="auto">
            <a:xfrm>
              <a:off x="1419" y="1048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/</a:t>
              </a:r>
              <a:endParaRPr lang="en-US" altLang="zh-CN"/>
            </a:p>
          </p:txBody>
        </p:sp>
        <p:sp>
          <p:nvSpPr>
            <p:cNvPr id="52336" name="Text Box 112"/>
            <p:cNvSpPr txBox="1">
              <a:spLocks noChangeArrowheads="1"/>
            </p:cNvSpPr>
            <p:nvPr/>
          </p:nvSpPr>
          <p:spPr bwMode="auto">
            <a:xfrm>
              <a:off x="415" y="1033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+</a:t>
              </a:r>
            </a:p>
          </p:txBody>
        </p:sp>
        <p:sp>
          <p:nvSpPr>
            <p:cNvPr id="52337" name="Text Box 113"/>
            <p:cNvSpPr txBox="1">
              <a:spLocks noChangeArrowheads="1"/>
            </p:cNvSpPr>
            <p:nvPr/>
          </p:nvSpPr>
          <p:spPr bwMode="auto">
            <a:xfrm>
              <a:off x="641" y="1477"/>
              <a:ext cx="310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×</a:t>
              </a:r>
            </a:p>
          </p:txBody>
        </p:sp>
        <p:sp>
          <p:nvSpPr>
            <p:cNvPr id="52338" name="Text Box 114"/>
            <p:cNvSpPr txBox="1">
              <a:spLocks noChangeArrowheads="1"/>
            </p:cNvSpPr>
            <p:nvPr/>
          </p:nvSpPr>
          <p:spPr bwMode="auto">
            <a:xfrm>
              <a:off x="140" y="1477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a</a:t>
              </a:r>
              <a:endPara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2339" name="Text Box 115"/>
            <p:cNvSpPr txBox="1">
              <a:spLocks noChangeArrowheads="1"/>
            </p:cNvSpPr>
            <p:nvPr/>
          </p:nvSpPr>
          <p:spPr bwMode="auto">
            <a:xfrm>
              <a:off x="434" y="1919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b</a:t>
              </a:r>
              <a:endPara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2340" name="Text Box 116"/>
            <p:cNvSpPr txBox="1">
              <a:spLocks noChangeArrowheads="1"/>
            </p:cNvSpPr>
            <p:nvPr/>
          </p:nvSpPr>
          <p:spPr bwMode="auto">
            <a:xfrm>
              <a:off x="701" y="2326"/>
              <a:ext cx="201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c</a:t>
              </a:r>
              <a:endPara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2341" name="Text Box 117"/>
            <p:cNvSpPr txBox="1">
              <a:spLocks noChangeArrowheads="1"/>
            </p:cNvSpPr>
            <p:nvPr/>
          </p:nvSpPr>
          <p:spPr bwMode="auto">
            <a:xfrm>
              <a:off x="1247" y="2341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d</a:t>
              </a:r>
              <a:endPara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2342" name="Text Box 118"/>
            <p:cNvSpPr txBox="1">
              <a:spLocks noChangeArrowheads="1"/>
            </p:cNvSpPr>
            <p:nvPr/>
          </p:nvSpPr>
          <p:spPr bwMode="auto">
            <a:xfrm>
              <a:off x="1157" y="1477"/>
              <a:ext cx="201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e</a:t>
              </a:r>
              <a:endPara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2343" name="Text Box 119"/>
            <p:cNvSpPr txBox="1">
              <a:spLocks noChangeArrowheads="1"/>
            </p:cNvSpPr>
            <p:nvPr/>
          </p:nvSpPr>
          <p:spPr bwMode="auto">
            <a:xfrm>
              <a:off x="1732" y="1513"/>
              <a:ext cx="180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f</a:t>
              </a:r>
              <a:endPara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endParaRPr>
            </a:p>
          </p:txBody>
        </p:sp>
        <p:cxnSp>
          <p:nvCxnSpPr>
            <p:cNvPr id="52496" name="AutoShape 272"/>
            <p:cNvCxnSpPr>
              <a:cxnSpLocks noChangeShapeType="1"/>
              <a:stCxn id="52322" idx="3"/>
              <a:endCxn id="52327" idx="0"/>
            </p:cNvCxnSpPr>
            <p:nvPr/>
          </p:nvCxnSpPr>
          <p:spPr bwMode="auto">
            <a:xfrm flipH="1">
              <a:off x="530" y="888"/>
              <a:ext cx="389" cy="186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497" name="AutoShape 273"/>
            <p:cNvCxnSpPr>
              <a:cxnSpLocks noChangeShapeType="1"/>
              <a:stCxn id="52322" idx="5"/>
              <a:endCxn id="52328" idx="0"/>
            </p:cNvCxnSpPr>
            <p:nvPr/>
          </p:nvCxnSpPr>
          <p:spPr bwMode="auto">
            <a:xfrm>
              <a:off x="1145" y="888"/>
              <a:ext cx="389" cy="18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498" name="AutoShape 274"/>
            <p:cNvCxnSpPr>
              <a:cxnSpLocks noChangeShapeType="1"/>
              <a:stCxn id="52328" idx="5"/>
              <a:endCxn id="52326" idx="0"/>
            </p:cNvCxnSpPr>
            <p:nvPr/>
          </p:nvCxnSpPr>
          <p:spPr bwMode="auto">
            <a:xfrm>
              <a:off x="1647" y="1292"/>
              <a:ext cx="161" cy="23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499" name="AutoShape 275"/>
            <p:cNvCxnSpPr>
              <a:cxnSpLocks noChangeShapeType="1"/>
              <a:stCxn id="52328" idx="3"/>
              <a:endCxn id="52325" idx="0"/>
            </p:cNvCxnSpPr>
            <p:nvPr/>
          </p:nvCxnSpPr>
          <p:spPr bwMode="auto">
            <a:xfrm flipH="1">
              <a:off x="1260" y="1292"/>
              <a:ext cx="161" cy="226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500" name="AutoShape 276"/>
            <p:cNvCxnSpPr>
              <a:cxnSpLocks noChangeShapeType="1"/>
              <a:stCxn id="52327" idx="3"/>
              <a:endCxn id="52323" idx="0"/>
            </p:cNvCxnSpPr>
            <p:nvPr/>
          </p:nvCxnSpPr>
          <p:spPr bwMode="auto">
            <a:xfrm flipH="1">
              <a:off x="271" y="1295"/>
              <a:ext cx="146" cy="22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501" name="AutoShape 277"/>
            <p:cNvCxnSpPr>
              <a:cxnSpLocks noChangeShapeType="1"/>
              <a:stCxn id="52327" idx="5"/>
              <a:endCxn id="52324" idx="0"/>
            </p:cNvCxnSpPr>
            <p:nvPr/>
          </p:nvCxnSpPr>
          <p:spPr bwMode="auto">
            <a:xfrm>
              <a:off x="643" y="1295"/>
              <a:ext cx="161" cy="22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502" name="AutoShape 278"/>
            <p:cNvCxnSpPr>
              <a:cxnSpLocks noChangeShapeType="1"/>
              <a:stCxn id="52324" idx="3"/>
              <a:endCxn id="52329" idx="0"/>
            </p:cNvCxnSpPr>
            <p:nvPr/>
          </p:nvCxnSpPr>
          <p:spPr bwMode="auto">
            <a:xfrm flipH="1">
              <a:off x="543" y="1738"/>
              <a:ext cx="148" cy="22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503" name="AutoShape 279"/>
            <p:cNvCxnSpPr>
              <a:cxnSpLocks noChangeShapeType="1"/>
              <a:stCxn id="52324" idx="5"/>
              <a:endCxn id="52330" idx="0"/>
            </p:cNvCxnSpPr>
            <p:nvPr/>
          </p:nvCxnSpPr>
          <p:spPr bwMode="auto">
            <a:xfrm>
              <a:off x="917" y="1738"/>
              <a:ext cx="161" cy="22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504" name="AutoShape 280"/>
            <p:cNvCxnSpPr>
              <a:cxnSpLocks noChangeShapeType="1"/>
              <a:stCxn id="52330" idx="3"/>
              <a:endCxn id="52331" idx="0"/>
            </p:cNvCxnSpPr>
            <p:nvPr/>
          </p:nvCxnSpPr>
          <p:spPr bwMode="auto">
            <a:xfrm flipH="1">
              <a:off x="804" y="2182"/>
              <a:ext cx="161" cy="185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505" name="AutoShape 281"/>
            <p:cNvCxnSpPr>
              <a:cxnSpLocks noChangeShapeType="1"/>
              <a:stCxn id="52330" idx="5"/>
              <a:endCxn id="52332" idx="0"/>
            </p:cNvCxnSpPr>
            <p:nvPr/>
          </p:nvCxnSpPr>
          <p:spPr bwMode="auto">
            <a:xfrm>
              <a:off x="1190" y="2182"/>
              <a:ext cx="170" cy="17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5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5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0" fill="hold"/>
                                        <p:tgtEl>
                                          <p:spTgt spid="52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0" fill="hold"/>
                                        <p:tgtEl>
                                          <p:spTgt spid="52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2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4" dur="500"/>
                                        <p:tgtEl>
                                          <p:spTgt spid="52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72" grpId="0" autoUpdateAnimBg="0"/>
      <p:bldP spid="52475" grpId="0" animBg="1" autoUpdateAnimBg="0"/>
      <p:bldP spid="52476" grpId="0" animBg="1" autoUpdateAnimBg="0"/>
      <p:bldP spid="52477" grpId="0" animBg="1"/>
      <p:bldP spid="52478" grpId="0" autoUpdateAnimBg="0"/>
      <p:bldP spid="52488" grpId="0" autoUpdateAnimBg="0"/>
      <p:bldP spid="52489" grpId="0" autoUpdateAnimBg="0"/>
      <p:bldP spid="52490" grpId="0" autoUpdateAnimBg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7"/>
          <p:cNvGrpSpPr>
            <a:grpSpLocks/>
          </p:cNvGrpSpPr>
          <p:nvPr/>
        </p:nvGrpSpPr>
        <p:grpSpPr bwMode="auto">
          <a:xfrm>
            <a:off x="107950" y="4730750"/>
            <a:ext cx="4054475" cy="1722438"/>
            <a:chOff x="1505" y="2235"/>
            <a:chExt cx="2554" cy="1085"/>
          </a:xfrm>
        </p:grpSpPr>
        <p:sp>
          <p:nvSpPr>
            <p:cNvPr id="53313" name="Rectangle 65"/>
            <p:cNvSpPr>
              <a:spLocks noChangeArrowheads="1"/>
            </p:cNvSpPr>
            <p:nvPr/>
          </p:nvSpPr>
          <p:spPr bwMode="auto">
            <a:xfrm>
              <a:off x="1505" y="2235"/>
              <a:ext cx="11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solidFill>
                    <a:schemeClr val="tx2"/>
                  </a:solidFill>
                  <a:ea typeface="楷体_GB2312" pitchFamily="49" charset="-122"/>
                </a:rPr>
                <a:t>遍历结果： </a:t>
              </a:r>
            </a:p>
          </p:txBody>
        </p:sp>
        <p:sp>
          <p:nvSpPr>
            <p:cNvPr id="53314" name="Rectangle 66"/>
            <p:cNvSpPr>
              <a:spLocks noChangeArrowheads="1"/>
            </p:cNvSpPr>
            <p:nvPr/>
          </p:nvSpPr>
          <p:spPr bwMode="auto">
            <a:xfrm>
              <a:off x="1505" y="2468"/>
              <a:ext cx="25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solidFill>
                    <a:schemeClr val="tx2"/>
                  </a:solidFill>
                  <a:ea typeface="楷体_GB2312" pitchFamily="49" charset="-122"/>
                </a:rPr>
                <a:t>先序： </a:t>
              </a:r>
              <a:r>
                <a:rPr lang="en-US" altLang="zh-CN" sz="280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800">
                  <a:ea typeface="仿宋_GB2312" pitchFamily="49" charset="-122"/>
                </a:rPr>
                <a:t> + </a:t>
              </a:r>
              <a:r>
                <a:rPr lang="en-US" altLang="zh-CN" sz="2800" i="1">
                  <a:ea typeface="仿宋_GB2312" pitchFamily="49" charset="-122"/>
                </a:rPr>
                <a:t>a</a:t>
              </a:r>
              <a:r>
                <a:rPr lang="en-US" altLang="zh-CN" sz="2800">
                  <a:latin typeface="仿宋_GB2312" pitchFamily="49" charset="-122"/>
                  <a:ea typeface="仿宋_GB2312" pitchFamily="49" charset="-122"/>
                </a:rPr>
                <a:t>×</a:t>
              </a:r>
              <a:r>
                <a:rPr lang="en-US" altLang="zh-CN" sz="2800" i="1">
                  <a:ea typeface="仿宋_GB2312" pitchFamily="49" charset="-122"/>
                </a:rPr>
                <a:t>b</a:t>
              </a:r>
              <a:r>
                <a:rPr lang="en-US" altLang="zh-CN" sz="2800">
                  <a:ea typeface="仿宋_GB2312" pitchFamily="49" charset="-122"/>
                </a:rPr>
                <a:t> </a:t>
              </a:r>
              <a:r>
                <a:rPr lang="en-US" altLang="zh-CN" sz="280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800">
                  <a:ea typeface="仿宋_GB2312" pitchFamily="49" charset="-122"/>
                </a:rPr>
                <a:t> </a:t>
              </a:r>
              <a:r>
                <a:rPr lang="en-US" altLang="zh-CN" sz="2800" i="1">
                  <a:ea typeface="仿宋_GB2312" pitchFamily="49" charset="-122"/>
                </a:rPr>
                <a:t>c d</a:t>
              </a:r>
              <a:r>
                <a:rPr lang="en-US" altLang="zh-CN" sz="2800">
                  <a:ea typeface="仿宋_GB2312" pitchFamily="49" charset="-122"/>
                </a:rPr>
                <a:t> / </a:t>
              </a:r>
              <a:r>
                <a:rPr lang="en-US" altLang="zh-CN" sz="2800" i="1">
                  <a:ea typeface="仿宋_GB2312" pitchFamily="49" charset="-122"/>
                </a:rPr>
                <a:t>e f </a:t>
              </a:r>
              <a:r>
                <a:rPr lang="en-US" altLang="zh-CN" sz="280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53315" name="Rectangle 67"/>
            <p:cNvSpPr>
              <a:spLocks noChangeArrowheads="1"/>
            </p:cNvSpPr>
            <p:nvPr/>
          </p:nvSpPr>
          <p:spPr bwMode="auto">
            <a:xfrm>
              <a:off x="1505" y="2740"/>
              <a:ext cx="25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solidFill>
                    <a:schemeClr val="tx2"/>
                  </a:solidFill>
                  <a:ea typeface="楷体_GB2312" pitchFamily="49" charset="-122"/>
                </a:rPr>
                <a:t>中序：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a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+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b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×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c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-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d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-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e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/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f  </a:t>
              </a:r>
            </a:p>
          </p:txBody>
        </p:sp>
        <p:sp>
          <p:nvSpPr>
            <p:cNvPr id="53316" name="Rectangle 68"/>
            <p:cNvSpPr>
              <a:spLocks noChangeArrowheads="1"/>
            </p:cNvSpPr>
            <p:nvPr/>
          </p:nvSpPr>
          <p:spPr bwMode="auto">
            <a:xfrm>
              <a:off x="1505" y="2993"/>
              <a:ext cx="25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solidFill>
                    <a:schemeClr val="tx2"/>
                  </a:solidFill>
                  <a:ea typeface="楷体_GB2312" pitchFamily="49" charset="-122"/>
                </a:rPr>
                <a:t>后序： </a:t>
              </a:r>
              <a:r>
                <a:rPr lang="en-US" altLang="zh-CN" sz="2800" i="1">
                  <a:ea typeface="仿宋_GB2312" pitchFamily="49" charset="-122"/>
                </a:rPr>
                <a:t>a b c d</a:t>
              </a:r>
              <a:r>
                <a:rPr lang="en-US" altLang="zh-CN" sz="2800">
                  <a:ea typeface="仿宋_GB2312" pitchFamily="49" charset="-122"/>
                </a:rPr>
                <a:t> </a:t>
              </a:r>
              <a:r>
                <a:rPr lang="en-US" altLang="zh-CN" sz="280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800">
                  <a:latin typeface="仿宋_GB2312" pitchFamily="49" charset="-122"/>
                  <a:ea typeface="仿宋_GB2312" pitchFamily="49" charset="-122"/>
                </a:rPr>
                <a:t>×</a:t>
              </a:r>
              <a:r>
                <a:rPr lang="en-US" altLang="zh-CN" sz="2800">
                  <a:ea typeface="仿宋_GB2312" pitchFamily="49" charset="-122"/>
                </a:rPr>
                <a:t>+ </a:t>
              </a:r>
              <a:r>
                <a:rPr lang="en-US" altLang="zh-CN" sz="2800" i="1">
                  <a:ea typeface="仿宋_GB2312" pitchFamily="49" charset="-122"/>
                </a:rPr>
                <a:t>e f</a:t>
              </a:r>
              <a:r>
                <a:rPr lang="en-US" altLang="zh-CN" sz="2800">
                  <a:ea typeface="仿宋_GB2312" pitchFamily="49" charset="-122"/>
                </a:rPr>
                <a:t> / </a:t>
              </a:r>
              <a:r>
                <a:rPr lang="en-US" altLang="zh-CN" sz="2800">
                  <a:latin typeface="楷体_GB2312" pitchFamily="49" charset="-122"/>
                  <a:ea typeface="楷体_GB2312" pitchFamily="49" charset="-122"/>
                </a:rPr>
                <a:t>- </a:t>
              </a:r>
            </a:p>
          </p:txBody>
        </p:sp>
      </p:grpSp>
      <p:sp>
        <p:nvSpPr>
          <p:cNvPr id="55677" name="Text Box 1405"/>
          <p:cNvSpPr txBox="1">
            <a:spLocks noChangeArrowheads="1"/>
          </p:cNvSpPr>
          <p:nvPr/>
        </p:nvSpPr>
        <p:spPr bwMode="auto">
          <a:xfrm>
            <a:off x="107950" y="404813"/>
            <a:ext cx="692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2</a:t>
            </a:r>
            <a:r>
              <a:rPr lang="zh-CN" altLang="en-US">
                <a:ea typeface="楷体_GB2312" pitchFamily="49" charset="-122"/>
              </a:rPr>
              <a:t>、在原二叉链表的每个结点上增加两个指针域。  </a:t>
            </a:r>
          </a:p>
        </p:txBody>
      </p:sp>
      <p:graphicFrame>
        <p:nvGraphicFramePr>
          <p:cNvPr id="53320" name="Group 72"/>
          <p:cNvGraphicFramePr>
            <a:graphicFrameLocks noGrp="1"/>
          </p:cNvGraphicFramePr>
          <p:nvPr/>
        </p:nvGraphicFramePr>
        <p:xfrm>
          <a:off x="5562600" y="1692275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330" name="Group 82"/>
          <p:cNvGraphicFramePr>
            <a:graphicFrameLocks noGrp="1"/>
          </p:cNvGraphicFramePr>
          <p:nvPr/>
        </p:nvGraphicFramePr>
        <p:xfrm>
          <a:off x="4038600" y="23637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467" name="Group 219"/>
          <p:cNvGraphicFramePr>
            <a:graphicFrameLocks noGrp="1"/>
          </p:cNvGraphicFramePr>
          <p:nvPr/>
        </p:nvGraphicFramePr>
        <p:xfrm>
          <a:off x="3352800" y="30495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350" name="Line 102"/>
          <p:cNvSpPr>
            <a:spLocks noChangeShapeType="1"/>
          </p:cNvSpPr>
          <p:nvPr/>
        </p:nvSpPr>
        <p:spPr bwMode="auto">
          <a:xfrm flipH="1">
            <a:off x="4724400" y="1935163"/>
            <a:ext cx="9144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351" name="Line 103"/>
          <p:cNvSpPr>
            <a:spLocks noChangeShapeType="1"/>
          </p:cNvSpPr>
          <p:nvPr/>
        </p:nvSpPr>
        <p:spPr bwMode="auto">
          <a:xfrm flipH="1">
            <a:off x="4038600" y="2620963"/>
            <a:ext cx="762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352" name="Group 104"/>
          <p:cNvGraphicFramePr>
            <a:graphicFrameLocks noGrp="1"/>
          </p:cNvGraphicFramePr>
          <p:nvPr/>
        </p:nvGraphicFramePr>
        <p:xfrm>
          <a:off x="4800600" y="3063875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362" name="Line 114"/>
          <p:cNvSpPr>
            <a:spLocks noChangeShapeType="1"/>
          </p:cNvSpPr>
          <p:nvPr/>
        </p:nvSpPr>
        <p:spPr bwMode="auto">
          <a:xfrm>
            <a:off x="5257800" y="2620963"/>
            <a:ext cx="1524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363" name="Group 115"/>
          <p:cNvGraphicFramePr>
            <a:graphicFrameLocks noGrp="1"/>
          </p:cNvGraphicFramePr>
          <p:nvPr/>
        </p:nvGraphicFramePr>
        <p:xfrm>
          <a:off x="4114800" y="37353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373" name="Line 125"/>
          <p:cNvSpPr>
            <a:spLocks noChangeShapeType="1"/>
          </p:cNvSpPr>
          <p:nvPr/>
        </p:nvSpPr>
        <p:spPr bwMode="auto">
          <a:xfrm flipH="1">
            <a:off x="4800600" y="3306763"/>
            <a:ext cx="762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374" name="Group 126"/>
          <p:cNvGraphicFramePr>
            <a:graphicFrameLocks noGrp="1"/>
          </p:cNvGraphicFramePr>
          <p:nvPr/>
        </p:nvGraphicFramePr>
        <p:xfrm>
          <a:off x="5562600" y="37353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384" name="Line 136"/>
          <p:cNvSpPr>
            <a:spLocks noChangeShapeType="1"/>
          </p:cNvSpPr>
          <p:nvPr/>
        </p:nvSpPr>
        <p:spPr bwMode="auto">
          <a:xfrm>
            <a:off x="6019800" y="3306763"/>
            <a:ext cx="1524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385" name="Group 137"/>
          <p:cNvGraphicFramePr>
            <a:graphicFrameLocks noGrp="1"/>
          </p:cNvGraphicFramePr>
          <p:nvPr/>
        </p:nvGraphicFramePr>
        <p:xfrm>
          <a:off x="4876800" y="44211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395" name="Group 147"/>
          <p:cNvGraphicFramePr>
            <a:graphicFrameLocks noGrp="1"/>
          </p:cNvGraphicFramePr>
          <p:nvPr/>
        </p:nvGraphicFramePr>
        <p:xfrm>
          <a:off x="6324600" y="4435475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405" name="Line 157"/>
          <p:cNvSpPr>
            <a:spLocks noChangeShapeType="1"/>
          </p:cNvSpPr>
          <p:nvPr/>
        </p:nvSpPr>
        <p:spPr bwMode="auto">
          <a:xfrm flipH="1">
            <a:off x="5562600" y="3992563"/>
            <a:ext cx="762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406" name="Line 158"/>
          <p:cNvSpPr>
            <a:spLocks noChangeShapeType="1"/>
          </p:cNvSpPr>
          <p:nvPr/>
        </p:nvSpPr>
        <p:spPr bwMode="auto">
          <a:xfrm>
            <a:off x="6781800" y="3992563"/>
            <a:ext cx="1524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407" name="Group 159"/>
          <p:cNvGraphicFramePr>
            <a:graphicFrameLocks noGrp="1"/>
          </p:cNvGraphicFramePr>
          <p:nvPr/>
        </p:nvGraphicFramePr>
        <p:xfrm>
          <a:off x="7010400" y="23637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417" name="Group 169"/>
          <p:cNvGraphicFramePr>
            <a:graphicFrameLocks noGrp="1"/>
          </p:cNvGraphicFramePr>
          <p:nvPr/>
        </p:nvGraphicFramePr>
        <p:xfrm>
          <a:off x="6324600" y="30495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427" name="Group 179"/>
          <p:cNvGraphicFramePr>
            <a:graphicFrameLocks noGrp="1"/>
          </p:cNvGraphicFramePr>
          <p:nvPr/>
        </p:nvGraphicFramePr>
        <p:xfrm>
          <a:off x="7772400" y="3063875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437" name="Line 189"/>
          <p:cNvSpPr>
            <a:spLocks noChangeShapeType="1"/>
          </p:cNvSpPr>
          <p:nvPr/>
        </p:nvSpPr>
        <p:spPr bwMode="auto">
          <a:xfrm flipH="1">
            <a:off x="7010400" y="2620963"/>
            <a:ext cx="762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438" name="Line 190"/>
          <p:cNvSpPr>
            <a:spLocks noChangeShapeType="1"/>
          </p:cNvSpPr>
          <p:nvPr/>
        </p:nvSpPr>
        <p:spPr bwMode="auto">
          <a:xfrm>
            <a:off x="8229600" y="2620963"/>
            <a:ext cx="1524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439" name="Line 191"/>
          <p:cNvSpPr>
            <a:spLocks noChangeShapeType="1"/>
          </p:cNvSpPr>
          <p:nvPr/>
        </p:nvSpPr>
        <p:spPr bwMode="auto">
          <a:xfrm>
            <a:off x="6781800" y="1935163"/>
            <a:ext cx="9144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232"/>
          <p:cNvGrpSpPr>
            <a:grpSpLocks/>
          </p:cNvGrpSpPr>
          <p:nvPr/>
        </p:nvGrpSpPr>
        <p:grpSpPr bwMode="auto">
          <a:xfrm>
            <a:off x="4191000" y="2392363"/>
            <a:ext cx="1676400" cy="1981200"/>
            <a:chOff x="2640" y="1200"/>
            <a:chExt cx="1056" cy="1248"/>
          </a:xfrm>
        </p:grpSpPr>
        <p:sp>
          <p:nvSpPr>
            <p:cNvPr id="53440" name="Line 192"/>
            <p:cNvSpPr>
              <a:spLocks noChangeShapeType="1"/>
            </p:cNvSpPr>
            <p:nvPr/>
          </p:nvSpPr>
          <p:spPr bwMode="auto">
            <a:xfrm>
              <a:off x="2688" y="1200"/>
              <a:ext cx="0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41" name="Line 193"/>
            <p:cNvSpPr>
              <a:spLocks noChangeShapeType="1"/>
            </p:cNvSpPr>
            <p:nvPr/>
          </p:nvSpPr>
          <p:spPr bwMode="auto">
            <a:xfrm>
              <a:off x="3216" y="1200"/>
              <a:ext cx="0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52" name="Line 204"/>
            <p:cNvSpPr>
              <a:spLocks noChangeShapeType="1"/>
            </p:cNvSpPr>
            <p:nvPr/>
          </p:nvSpPr>
          <p:spPr bwMode="auto">
            <a:xfrm>
              <a:off x="3168" y="1632"/>
              <a:ext cx="0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53" name="Line 205"/>
            <p:cNvSpPr>
              <a:spLocks noChangeShapeType="1"/>
            </p:cNvSpPr>
            <p:nvPr/>
          </p:nvSpPr>
          <p:spPr bwMode="auto">
            <a:xfrm>
              <a:off x="3696" y="1632"/>
              <a:ext cx="0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0" name="Line 222"/>
            <p:cNvSpPr>
              <a:spLocks noChangeShapeType="1"/>
            </p:cNvSpPr>
            <p:nvPr/>
          </p:nvSpPr>
          <p:spPr bwMode="auto">
            <a:xfrm flipH="1">
              <a:off x="2640" y="1344"/>
              <a:ext cx="144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1" name="Line 223"/>
            <p:cNvSpPr>
              <a:spLocks noChangeShapeType="1"/>
            </p:cNvSpPr>
            <p:nvPr/>
          </p:nvSpPr>
          <p:spPr bwMode="auto">
            <a:xfrm>
              <a:off x="3168" y="1296"/>
              <a:ext cx="0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2" name="Line 224"/>
            <p:cNvSpPr>
              <a:spLocks noChangeShapeType="1"/>
            </p:cNvSpPr>
            <p:nvPr/>
          </p:nvSpPr>
          <p:spPr bwMode="auto">
            <a:xfrm>
              <a:off x="2976" y="1536"/>
              <a:ext cx="192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4" name="Line 226"/>
            <p:cNvSpPr>
              <a:spLocks noChangeShapeType="1"/>
            </p:cNvSpPr>
            <p:nvPr/>
          </p:nvSpPr>
          <p:spPr bwMode="auto">
            <a:xfrm>
              <a:off x="2976" y="1536"/>
              <a:ext cx="0" cy="48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6" name="Line 228"/>
            <p:cNvSpPr>
              <a:spLocks noChangeShapeType="1"/>
            </p:cNvSpPr>
            <p:nvPr/>
          </p:nvSpPr>
          <p:spPr bwMode="auto">
            <a:xfrm flipH="1">
              <a:off x="3072" y="1824"/>
              <a:ext cx="192" cy="192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7" name="Line 229"/>
            <p:cNvSpPr>
              <a:spLocks noChangeShapeType="1"/>
            </p:cNvSpPr>
            <p:nvPr/>
          </p:nvSpPr>
          <p:spPr bwMode="auto">
            <a:xfrm>
              <a:off x="3648" y="1728"/>
              <a:ext cx="0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8" name="Line 230"/>
            <p:cNvSpPr>
              <a:spLocks noChangeShapeType="1"/>
            </p:cNvSpPr>
            <p:nvPr/>
          </p:nvSpPr>
          <p:spPr bwMode="auto">
            <a:xfrm>
              <a:off x="3456" y="1968"/>
              <a:ext cx="192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9" name="Line 231"/>
            <p:cNvSpPr>
              <a:spLocks noChangeShapeType="1"/>
            </p:cNvSpPr>
            <p:nvPr/>
          </p:nvSpPr>
          <p:spPr bwMode="auto">
            <a:xfrm>
              <a:off x="3456" y="1968"/>
              <a:ext cx="0" cy="48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355"/>
          <p:cNvGrpSpPr>
            <a:grpSpLocks/>
          </p:cNvGrpSpPr>
          <p:nvPr/>
        </p:nvGrpSpPr>
        <p:grpSpPr bwMode="auto">
          <a:xfrm>
            <a:off x="4191000" y="2087563"/>
            <a:ext cx="3657600" cy="2590800"/>
            <a:chOff x="2640" y="1078"/>
            <a:chExt cx="2304" cy="1632"/>
          </a:xfrm>
        </p:grpSpPr>
        <p:sp>
          <p:nvSpPr>
            <p:cNvPr id="53499" name="Line 251"/>
            <p:cNvSpPr>
              <a:spLocks noChangeShapeType="1"/>
            </p:cNvSpPr>
            <p:nvPr/>
          </p:nvSpPr>
          <p:spPr bwMode="auto">
            <a:xfrm flipV="1">
              <a:off x="2832" y="1510"/>
              <a:ext cx="96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00" name="Line 252"/>
            <p:cNvSpPr>
              <a:spLocks noChangeShapeType="1"/>
            </p:cNvSpPr>
            <p:nvPr/>
          </p:nvSpPr>
          <p:spPr bwMode="auto">
            <a:xfrm flipV="1">
              <a:off x="2640" y="2038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04" name="Line 256"/>
            <p:cNvSpPr>
              <a:spLocks noChangeShapeType="1"/>
            </p:cNvSpPr>
            <p:nvPr/>
          </p:nvSpPr>
          <p:spPr bwMode="auto">
            <a:xfrm>
              <a:off x="2640" y="2038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06" name="Line 258"/>
            <p:cNvSpPr>
              <a:spLocks noChangeShapeType="1"/>
            </p:cNvSpPr>
            <p:nvPr/>
          </p:nvSpPr>
          <p:spPr bwMode="auto">
            <a:xfrm flipV="1">
              <a:off x="2976" y="1510"/>
              <a:ext cx="0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07" name="Line 259"/>
            <p:cNvSpPr>
              <a:spLocks noChangeShapeType="1"/>
            </p:cNvSpPr>
            <p:nvPr/>
          </p:nvSpPr>
          <p:spPr bwMode="auto">
            <a:xfrm flipV="1">
              <a:off x="3360" y="1942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08" name="Line 260"/>
            <p:cNvSpPr>
              <a:spLocks noChangeShapeType="1"/>
            </p:cNvSpPr>
            <p:nvPr/>
          </p:nvSpPr>
          <p:spPr bwMode="auto">
            <a:xfrm flipV="1">
              <a:off x="3120" y="2470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09" name="Line 261"/>
            <p:cNvSpPr>
              <a:spLocks noChangeShapeType="1"/>
            </p:cNvSpPr>
            <p:nvPr/>
          </p:nvSpPr>
          <p:spPr bwMode="auto">
            <a:xfrm>
              <a:off x="3120" y="2470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0" name="Line 262"/>
            <p:cNvSpPr>
              <a:spLocks noChangeShapeType="1"/>
            </p:cNvSpPr>
            <p:nvPr/>
          </p:nvSpPr>
          <p:spPr bwMode="auto">
            <a:xfrm flipV="1">
              <a:off x="3456" y="1942"/>
              <a:ext cx="0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1" name="Line 263"/>
            <p:cNvSpPr>
              <a:spLocks noChangeShapeType="1"/>
            </p:cNvSpPr>
            <p:nvPr/>
          </p:nvSpPr>
          <p:spPr bwMode="auto">
            <a:xfrm flipV="1">
              <a:off x="3792" y="2374"/>
              <a:ext cx="96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2" name="Line 264"/>
            <p:cNvSpPr>
              <a:spLocks noChangeShapeType="1"/>
            </p:cNvSpPr>
            <p:nvPr/>
          </p:nvSpPr>
          <p:spPr bwMode="auto">
            <a:xfrm flipH="1" flipV="1">
              <a:off x="3984" y="2374"/>
              <a:ext cx="48" cy="3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3" name="Line 265"/>
            <p:cNvSpPr>
              <a:spLocks noChangeShapeType="1"/>
            </p:cNvSpPr>
            <p:nvPr/>
          </p:nvSpPr>
          <p:spPr bwMode="auto">
            <a:xfrm flipV="1">
              <a:off x="4704" y="2038"/>
              <a:ext cx="0" cy="62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4" name="Line 266"/>
            <p:cNvSpPr>
              <a:spLocks noChangeShapeType="1"/>
            </p:cNvSpPr>
            <p:nvPr/>
          </p:nvSpPr>
          <p:spPr bwMode="auto">
            <a:xfrm flipH="1">
              <a:off x="3888" y="2038"/>
              <a:ext cx="81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5" name="Line 267"/>
            <p:cNvSpPr>
              <a:spLocks noChangeShapeType="1"/>
            </p:cNvSpPr>
            <p:nvPr/>
          </p:nvSpPr>
          <p:spPr bwMode="auto">
            <a:xfrm flipV="1">
              <a:off x="3888" y="1078"/>
              <a:ext cx="0" cy="9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6" name="Line 268"/>
            <p:cNvSpPr>
              <a:spLocks noChangeShapeType="1"/>
            </p:cNvSpPr>
            <p:nvPr/>
          </p:nvSpPr>
          <p:spPr bwMode="auto">
            <a:xfrm flipH="1" flipV="1">
              <a:off x="3984" y="1078"/>
              <a:ext cx="48" cy="6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7" name="Line 269"/>
            <p:cNvSpPr>
              <a:spLocks noChangeShapeType="1"/>
            </p:cNvSpPr>
            <p:nvPr/>
          </p:nvSpPr>
          <p:spPr bwMode="auto">
            <a:xfrm flipV="1">
              <a:off x="4752" y="1510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8" name="Line 270"/>
            <p:cNvSpPr>
              <a:spLocks noChangeShapeType="1"/>
            </p:cNvSpPr>
            <p:nvPr/>
          </p:nvSpPr>
          <p:spPr bwMode="auto">
            <a:xfrm flipH="1" flipV="1">
              <a:off x="4896" y="1510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356"/>
          <p:cNvGrpSpPr>
            <a:grpSpLocks/>
          </p:cNvGrpSpPr>
          <p:nvPr/>
        </p:nvGrpSpPr>
        <p:grpSpPr bwMode="auto">
          <a:xfrm>
            <a:off x="3560763" y="1690688"/>
            <a:ext cx="5430837" cy="3140075"/>
            <a:chOff x="2243" y="828"/>
            <a:chExt cx="3421" cy="1978"/>
          </a:xfrm>
        </p:grpSpPr>
        <p:sp>
          <p:nvSpPr>
            <p:cNvPr id="53521" name="Line 273"/>
            <p:cNvSpPr>
              <a:spLocks noChangeShapeType="1"/>
            </p:cNvSpPr>
            <p:nvPr/>
          </p:nvSpPr>
          <p:spPr bwMode="auto">
            <a:xfrm>
              <a:off x="3648" y="83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22" name="Text Box 274"/>
            <p:cNvSpPr txBox="1">
              <a:spLocks noChangeArrowheads="1"/>
            </p:cNvSpPr>
            <p:nvPr/>
          </p:nvSpPr>
          <p:spPr bwMode="auto">
            <a:xfrm>
              <a:off x="3627" y="828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23" name="Text Box 275"/>
            <p:cNvSpPr txBox="1">
              <a:spLocks noChangeArrowheads="1"/>
            </p:cNvSpPr>
            <p:nvPr/>
          </p:nvSpPr>
          <p:spPr bwMode="auto">
            <a:xfrm>
              <a:off x="4028" y="838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24" name="Line 276"/>
            <p:cNvSpPr>
              <a:spLocks noChangeShapeType="1"/>
            </p:cNvSpPr>
            <p:nvPr/>
          </p:nvSpPr>
          <p:spPr bwMode="auto">
            <a:xfrm>
              <a:off x="4176" y="83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25" name="Line 277"/>
            <p:cNvSpPr>
              <a:spLocks noChangeShapeType="1"/>
            </p:cNvSpPr>
            <p:nvPr/>
          </p:nvSpPr>
          <p:spPr bwMode="auto">
            <a:xfrm>
              <a:off x="4568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26" name="Text Box 278"/>
            <p:cNvSpPr txBox="1">
              <a:spLocks noChangeArrowheads="1"/>
            </p:cNvSpPr>
            <p:nvPr/>
          </p:nvSpPr>
          <p:spPr bwMode="auto">
            <a:xfrm>
              <a:off x="4547" y="125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27" name="Text Box 279"/>
            <p:cNvSpPr txBox="1">
              <a:spLocks noChangeArrowheads="1"/>
            </p:cNvSpPr>
            <p:nvPr/>
          </p:nvSpPr>
          <p:spPr bwMode="auto">
            <a:xfrm>
              <a:off x="4948" y="126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28" name="Line 280"/>
            <p:cNvSpPr>
              <a:spLocks noChangeShapeType="1"/>
            </p:cNvSpPr>
            <p:nvPr/>
          </p:nvSpPr>
          <p:spPr bwMode="auto">
            <a:xfrm>
              <a:off x="5096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29" name="Line 281"/>
            <p:cNvSpPr>
              <a:spLocks noChangeShapeType="1"/>
            </p:cNvSpPr>
            <p:nvPr/>
          </p:nvSpPr>
          <p:spPr bwMode="auto">
            <a:xfrm>
              <a:off x="2688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30" name="Text Box 282"/>
            <p:cNvSpPr txBox="1">
              <a:spLocks noChangeArrowheads="1"/>
            </p:cNvSpPr>
            <p:nvPr/>
          </p:nvSpPr>
          <p:spPr bwMode="auto">
            <a:xfrm>
              <a:off x="2675" y="125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31" name="Text Box 283"/>
            <p:cNvSpPr txBox="1">
              <a:spLocks noChangeArrowheads="1"/>
            </p:cNvSpPr>
            <p:nvPr/>
          </p:nvSpPr>
          <p:spPr bwMode="auto">
            <a:xfrm>
              <a:off x="3076" y="126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32" name="Line 284"/>
            <p:cNvSpPr>
              <a:spLocks noChangeShapeType="1"/>
            </p:cNvSpPr>
            <p:nvPr/>
          </p:nvSpPr>
          <p:spPr bwMode="auto">
            <a:xfrm>
              <a:off x="3224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33" name="Line 285"/>
            <p:cNvSpPr>
              <a:spLocks noChangeShapeType="1"/>
            </p:cNvSpPr>
            <p:nvPr/>
          </p:nvSpPr>
          <p:spPr bwMode="auto">
            <a:xfrm>
              <a:off x="3176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34" name="Text Box 286"/>
            <p:cNvSpPr txBox="1">
              <a:spLocks noChangeArrowheads="1"/>
            </p:cNvSpPr>
            <p:nvPr/>
          </p:nvSpPr>
          <p:spPr bwMode="auto">
            <a:xfrm>
              <a:off x="3155" y="168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35" name="Text Box 287"/>
            <p:cNvSpPr txBox="1">
              <a:spLocks noChangeArrowheads="1"/>
            </p:cNvSpPr>
            <p:nvPr/>
          </p:nvSpPr>
          <p:spPr bwMode="auto">
            <a:xfrm>
              <a:off x="3556" y="169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36" name="Line 288"/>
            <p:cNvSpPr>
              <a:spLocks noChangeShapeType="1"/>
            </p:cNvSpPr>
            <p:nvPr/>
          </p:nvSpPr>
          <p:spPr bwMode="auto">
            <a:xfrm>
              <a:off x="3704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37" name="Line 289"/>
            <p:cNvSpPr>
              <a:spLocks noChangeShapeType="1"/>
            </p:cNvSpPr>
            <p:nvPr/>
          </p:nvSpPr>
          <p:spPr bwMode="auto">
            <a:xfrm>
              <a:off x="4136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38" name="Text Box 290"/>
            <p:cNvSpPr txBox="1">
              <a:spLocks noChangeArrowheads="1"/>
            </p:cNvSpPr>
            <p:nvPr/>
          </p:nvSpPr>
          <p:spPr bwMode="auto">
            <a:xfrm>
              <a:off x="4115" y="168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39" name="Text Box 291"/>
            <p:cNvSpPr txBox="1">
              <a:spLocks noChangeArrowheads="1"/>
            </p:cNvSpPr>
            <p:nvPr/>
          </p:nvSpPr>
          <p:spPr bwMode="auto">
            <a:xfrm>
              <a:off x="4516" y="169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40" name="Line 292"/>
            <p:cNvSpPr>
              <a:spLocks noChangeShapeType="1"/>
            </p:cNvSpPr>
            <p:nvPr/>
          </p:nvSpPr>
          <p:spPr bwMode="auto">
            <a:xfrm>
              <a:off x="4664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41" name="Line 293"/>
            <p:cNvSpPr>
              <a:spLocks noChangeShapeType="1"/>
            </p:cNvSpPr>
            <p:nvPr/>
          </p:nvSpPr>
          <p:spPr bwMode="auto">
            <a:xfrm>
              <a:off x="5048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42" name="Text Box 294"/>
            <p:cNvSpPr txBox="1">
              <a:spLocks noChangeArrowheads="1"/>
            </p:cNvSpPr>
            <p:nvPr/>
          </p:nvSpPr>
          <p:spPr bwMode="auto">
            <a:xfrm>
              <a:off x="5027" y="168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43" name="Text Box 295"/>
            <p:cNvSpPr txBox="1">
              <a:spLocks noChangeArrowheads="1"/>
            </p:cNvSpPr>
            <p:nvPr/>
          </p:nvSpPr>
          <p:spPr bwMode="auto">
            <a:xfrm>
              <a:off x="5428" y="169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44" name="Line 296"/>
            <p:cNvSpPr>
              <a:spLocks noChangeShapeType="1"/>
            </p:cNvSpPr>
            <p:nvPr/>
          </p:nvSpPr>
          <p:spPr bwMode="auto">
            <a:xfrm>
              <a:off x="5576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45" name="Line 297"/>
            <p:cNvSpPr>
              <a:spLocks noChangeShapeType="1"/>
            </p:cNvSpPr>
            <p:nvPr/>
          </p:nvSpPr>
          <p:spPr bwMode="auto">
            <a:xfrm>
              <a:off x="3656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46" name="Text Box 298"/>
            <p:cNvSpPr txBox="1">
              <a:spLocks noChangeArrowheads="1"/>
            </p:cNvSpPr>
            <p:nvPr/>
          </p:nvSpPr>
          <p:spPr bwMode="auto">
            <a:xfrm>
              <a:off x="3635" y="2114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47" name="Text Box 299"/>
            <p:cNvSpPr txBox="1">
              <a:spLocks noChangeArrowheads="1"/>
            </p:cNvSpPr>
            <p:nvPr/>
          </p:nvSpPr>
          <p:spPr bwMode="auto">
            <a:xfrm>
              <a:off x="4036" y="2124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48" name="Line 300"/>
            <p:cNvSpPr>
              <a:spLocks noChangeShapeType="1"/>
            </p:cNvSpPr>
            <p:nvPr/>
          </p:nvSpPr>
          <p:spPr bwMode="auto">
            <a:xfrm>
              <a:off x="4184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49" name="Line 301"/>
            <p:cNvSpPr>
              <a:spLocks noChangeShapeType="1"/>
            </p:cNvSpPr>
            <p:nvPr/>
          </p:nvSpPr>
          <p:spPr bwMode="auto">
            <a:xfrm>
              <a:off x="4136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50" name="Text Box 302"/>
            <p:cNvSpPr txBox="1">
              <a:spLocks noChangeArrowheads="1"/>
            </p:cNvSpPr>
            <p:nvPr/>
          </p:nvSpPr>
          <p:spPr bwMode="auto">
            <a:xfrm>
              <a:off x="4115" y="254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51" name="Text Box 303"/>
            <p:cNvSpPr txBox="1">
              <a:spLocks noChangeArrowheads="1"/>
            </p:cNvSpPr>
            <p:nvPr/>
          </p:nvSpPr>
          <p:spPr bwMode="auto">
            <a:xfrm>
              <a:off x="4516" y="255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52" name="Line 304"/>
            <p:cNvSpPr>
              <a:spLocks noChangeShapeType="1"/>
            </p:cNvSpPr>
            <p:nvPr/>
          </p:nvSpPr>
          <p:spPr bwMode="auto">
            <a:xfrm>
              <a:off x="4664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53" name="Line 305"/>
            <p:cNvSpPr>
              <a:spLocks noChangeShapeType="1"/>
            </p:cNvSpPr>
            <p:nvPr/>
          </p:nvSpPr>
          <p:spPr bwMode="auto">
            <a:xfrm>
              <a:off x="3224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54" name="Text Box 306"/>
            <p:cNvSpPr txBox="1">
              <a:spLocks noChangeArrowheads="1"/>
            </p:cNvSpPr>
            <p:nvPr/>
          </p:nvSpPr>
          <p:spPr bwMode="auto">
            <a:xfrm>
              <a:off x="3203" y="254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55" name="Text Box 307"/>
            <p:cNvSpPr txBox="1">
              <a:spLocks noChangeArrowheads="1"/>
            </p:cNvSpPr>
            <p:nvPr/>
          </p:nvSpPr>
          <p:spPr bwMode="auto">
            <a:xfrm>
              <a:off x="3604" y="255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56" name="Line 308"/>
            <p:cNvSpPr>
              <a:spLocks noChangeShapeType="1"/>
            </p:cNvSpPr>
            <p:nvPr/>
          </p:nvSpPr>
          <p:spPr bwMode="auto">
            <a:xfrm>
              <a:off x="3752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57" name="Line 309"/>
            <p:cNvSpPr>
              <a:spLocks noChangeShapeType="1"/>
            </p:cNvSpPr>
            <p:nvPr/>
          </p:nvSpPr>
          <p:spPr bwMode="auto">
            <a:xfrm>
              <a:off x="2744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58" name="Text Box 310"/>
            <p:cNvSpPr txBox="1">
              <a:spLocks noChangeArrowheads="1"/>
            </p:cNvSpPr>
            <p:nvPr/>
          </p:nvSpPr>
          <p:spPr bwMode="auto">
            <a:xfrm>
              <a:off x="2723" y="2114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59" name="Text Box 311"/>
            <p:cNvSpPr txBox="1">
              <a:spLocks noChangeArrowheads="1"/>
            </p:cNvSpPr>
            <p:nvPr/>
          </p:nvSpPr>
          <p:spPr bwMode="auto">
            <a:xfrm>
              <a:off x="3124" y="2124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60" name="Line 312"/>
            <p:cNvSpPr>
              <a:spLocks noChangeShapeType="1"/>
            </p:cNvSpPr>
            <p:nvPr/>
          </p:nvSpPr>
          <p:spPr bwMode="auto">
            <a:xfrm>
              <a:off x="3272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1" name="Line 313"/>
            <p:cNvSpPr>
              <a:spLocks noChangeShapeType="1"/>
            </p:cNvSpPr>
            <p:nvPr/>
          </p:nvSpPr>
          <p:spPr bwMode="auto">
            <a:xfrm>
              <a:off x="2264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2" name="Text Box 314"/>
            <p:cNvSpPr txBox="1">
              <a:spLocks noChangeArrowheads="1"/>
            </p:cNvSpPr>
            <p:nvPr/>
          </p:nvSpPr>
          <p:spPr bwMode="auto">
            <a:xfrm>
              <a:off x="2243" y="168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63" name="Text Box 315"/>
            <p:cNvSpPr txBox="1">
              <a:spLocks noChangeArrowheads="1"/>
            </p:cNvSpPr>
            <p:nvPr/>
          </p:nvSpPr>
          <p:spPr bwMode="auto">
            <a:xfrm>
              <a:off x="2644" y="169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64" name="Line 316"/>
            <p:cNvSpPr>
              <a:spLocks noChangeShapeType="1"/>
            </p:cNvSpPr>
            <p:nvPr/>
          </p:nvSpPr>
          <p:spPr bwMode="auto">
            <a:xfrm>
              <a:off x="2792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53578" name="Group 330"/>
          <p:cNvGraphicFramePr>
            <a:graphicFrameLocks noGrp="1"/>
          </p:cNvGraphicFramePr>
          <p:nvPr/>
        </p:nvGraphicFramePr>
        <p:xfrm>
          <a:off x="5562600" y="1071563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592" name="Line 344"/>
          <p:cNvSpPr>
            <a:spLocks noChangeShapeType="1"/>
          </p:cNvSpPr>
          <p:nvPr/>
        </p:nvSpPr>
        <p:spPr bwMode="auto">
          <a:xfrm>
            <a:off x="5651500" y="1341438"/>
            <a:ext cx="52070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357"/>
          <p:cNvGrpSpPr>
            <a:grpSpLocks/>
          </p:cNvGrpSpPr>
          <p:nvPr/>
        </p:nvGrpSpPr>
        <p:grpSpPr bwMode="auto">
          <a:xfrm>
            <a:off x="3505200" y="1268413"/>
            <a:ext cx="5486400" cy="2003425"/>
            <a:chOff x="2208" y="432"/>
            <a:chExt cx="3456" cy="1392"/>
          </a:xfrm>
        </p:grpSpPr>
        <p:sp>
          <p:nvSpPr>
            <p:cNvPr id="53593" name="Freeform 345"/>
            <p:cNvSpPr>
              <a:spLocks/>
            </p:cNvSpPr>
            <p:nvPr/>
          </p:nvSpPr>
          <p:spPr bwMode="auto">
            <a:xfrm>
              <a:off x="2208" y="432"/>
              <a:ext cx="1296" cy="1392"/>
            </a:xfrm>
            <a:custGeom>
              <a:avLst/>
              <a:gdLst/>
              <a:ahLst/>
              <a:cxnLst>
                <a:cxn ang="0">
                  <a:pos x="0" y="1392"/>
                </a:cxn>
                <a:cxn ang="0">
                  <a:pos x="0" y="716"/>
                </a:cxn>
                <a:cxn ang="0">
                  <a:pos x="1296" y="0"/>
                </a:cxn>
              </a:cxnLst>
              <a:rect l="0" t="0" r="r" b="b"/>
              <a:pathLst>
                <a:path w="1296" h="1392">
                  <a:moveTo>
                    <a:pt x="0" y="1392"/>
                  </a:moveTo>
                  <a:lnTo>
                    <a:pt x="0" y="716"/>
                  </a:lnTo>
                  <a:lnTo>
                    <a:pt x="1296" y="0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94" name="Freeform 346"/>
            <p:cNvSpPr>
              <a:spLocks/>
            </p:cNvSpPr>
            <p:nvPr/>
          </p:nvSpPr>
          <p:spPr bwMode="auto">
            <a:xfrm>
              <a:off x="4320" y="432"/>
              <a:ext cx="1344" cy="1344"/>
            </a:xfrm>
            <a:custGeom>
              <a:avLst/>
              <a:gdLst/>
              <a:ahLst/>
              <a:cxnLst>
                <a:cxn ang="0">
                  <a:pos x="1344" y="1344"/>
                </a:cxn>
                <a:cxn ang="0">
                  <a:pos x="1344" y="785"/>
                </a:cxn>
                <a:cxn ang="0">
                  <a:pos x="0" y="0"/>
                </a:cxn>
              </a:cxnLst>
              <a:rect l="0" t="0" r="r" b="b"/>
              <a:pathLst>
                <a:path w="1344" h="1344">
                  <a:moveTo>
                    <a:pt x="1344" y="1344"/>
                  </a:moveTo>
                  <a:lnTo>
                    <a:pt x="1344" y="785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595" name="Freeform 347"/>
          <p:cNvSpPr>
            <a:spLocks/>
          </p:cNvSpPr>
          <p:nvPr/>
        </p:nvSpPr>
        <p:spPr bwMode="auto">
          <a:xfrm>
            <a:off x="6781800" y="1341438"/>
            <a:ext cx="1725613" cy="16875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87" y="772"/>
              </a:cxn>
              <a:cxn ang="0">
                <a:pos x="1087" y="1191"/>
              </a:cxn>
            </a:cxnLst>
            <a:rect l="0" t="0" r="r" b="b"/>
            <a:pathLst>
              <a:path w="1087" h="1191">
                <a:moveTo>
                  <a:pt x="0" y="0"/>
                </a:moveTo>
                <a:lnTo>
                  <a:pt x="1087" y="772"/>
                </a:lnTo>
                <a:lnTo>
                  <a:pt x="1087" y="1191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359"/>
          <p:cNvGrpSpPr>
            <a:grpSpLocks/>
          </p:cNvGrpSpPr>
          <p:nvPr/>
        </p:nvGrpSpPr>
        <p:grpSpPr bwMode="auto">
          <a:xfrm>
            <a:off x="5770563" y="1071563"/>
            <a:ext cx="1011237" cy="412750"/>
            <a:chOff x="3635" y="336"/>
            <a:chExt cx="637" cy="260"/>
          </a:xfrm>
        </p:grpSpPr>
        <p:sp>
          <p:nvSpPr>
            <p:cNvPr id="53588" name="Line 340"/>
            <p:cNvSpPr>
              <a:spLocks noChangeShapeType="1"/>
            </p:cNvSpPr>
            <p:nvPr/>
          </p:nvSpPr>
          <p:spPr bwMode="auto">
            <a:xfrm>
              <a:off x="3656" y="34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89" name="Text Box 341"/>
            <p:cNvSpPr txBox="1">
              <a:spLocks noChangeArrowheads="1"/>
            </p:cNvSpPr>
            <p:nvPr/>
          </p:nvSpPr>
          <p:spPr bwMode="auto">
            <a:xfrm>
              <a:off x="3635" y="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90" name="Text Box 342"/>
            <p:cNvSpPr txBox="1">
              <a:spLocks noChangeArrowheads="1"/>
            </p:cNvSpPr>
            <p:nvPr/>
          </p:nvSpPr>
          <p:spPr bwMode="auto">
            <a:xfrm>
              <a:off x="4036" y="34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91" name="Line 343"/>
            <p:cNvSpPr>
              <a:spLocks noChangeShapeType="1"/>
            </p:cNvSpPr>
            <p:nvPr/>
          </p:nvSpPr>
          <p:spPr bwMode="auto">
            <a:xfrm>
              <a:off x="4184" y="34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99" name="Rectangle 351"/>
            <p:cNvSpPr>
              <a:spLocks noChangeArrowheads="1"/>
            </p:cNvSpPr>
            <p:nvPr/>
          </p:nvSpPr>
          <p:spPr bwMode="auto">
            <a:xfrm>
              <a:off x="3785" y="336"/>
              <a:ext cx="263" cy="2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602" name="Text Box 354"/>
          <p:cNvSpPr txBox="1">
            <a:spLocks noChangeArrowheads="1"/>
          </p:cNvSpPr>
          <p:nvPr/>
        </p:nvSpPr>
        <p:spPr bwMode="auto">
          <a:xfrm>
            <a:off x="4267200" y="5065713"/>
            <a:ext cx="4551363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华文中宋" pitchFamily="2" charset="-122"/>
              </a:rPr>
              <a:t>线索化：</a:t>
            </a:r>
            <a:r>
              <a:rPr lang="zh-CN" altLang="en-US">
                <a:latin typeface="Arial" pitchFamily="34" charset="0"/>
                <a:ea typeface="楷体_GB2312" pitchFamily="49" charset="-122"/>
              </a:rPr>
              <a:t>对二叉树按某种次序遍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latin typeface="Arial" pitchFamily="34" charset="0"/>
                <a:ea typeface="楷体_GB2312" pitchFamily="49" charset="-122"/>
              </a:rPr>
              <a:t>              历使其变为线索二叉树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latin typeface="Arial" pitchFamily="34" charset="0"/>
                <a:ea typeface="楷体_GB2312" pitchFamily="49" charset="-122"/>
              </a:rPr>
              <a:t>              的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楷体_GB2312" pitchFamily="49" charset="-122"/>
              </a:rPr>
              <a:t>过程</a:t>
            </a:r>
            <a:r>
              <a:rPr lang="zh-CN" altLang="en-US">
                <a:latin typeface="Arial" pitchFamily="34" charset="0"/>
                <a:ea typeface="楷体_GB2312" pitchFamily="49" charset="-122"/>
              </a:rPr>
              <a:t>。 </a:t>
            </a:r>
          </a:p>
        </p:txBody>
      </p:sp>
      <p:grpSp>
        <p:nvGrpSpPr>
          <p:cNvPr id="8" name="Group 1393"/>
          <p:cNvGrpSpPr>
            <a:grpSpLocks/>
          </p:cNvGrpSpPr>
          <p:nvPr/>
        </p:nvGrpSpPr>
        <p:grpSpPr bwMode="auto">
          <a:xfrm>
            <a:off x="34925" y="4365625"/>
            <a:ext cx="9109075" cy="2133600"/>
            <a:chOff x="0" y="2784"/>
            <a:chExt cx="5760" cy="1344"/>
          </a:xfrm>
        </p:grpSpPr>
        <p:sp useBgFill="1">
          <p:nvSpPr>
            <p:cNvPr id="55666" name="Rectangle 1394"/>
            <p:cNvSpPr>
              <a:spLocks noChangeArrowheads="1"/>
            </p:cNvSpPr>
            <p:nvPr/>
          </p:nvSpPr>
          <p:spPr bwMode="auto">
            <a:xfrm>
              <a:off x="0" y="3168"/>
              <a:ext cx="5760" cy="960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55667" name="Rectangle 1395"/>
            <p:cNvSpPr>
              <a:spLocks noChangeArrowheads="1"/>
            </p:cNvSpPr>
            <p:nvPr/>
          </p:nvSpPr>
          <p:spPr bwMode="auto">
            <a:xfrm>
              <a:off x="0" y="2784"/>
              <a:ext cx="1968" cy="432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668" name="Text Box 1396"/>
          <p:cNvSpPr txBox="1">
            <a:spLocks noChangeArrowheads="1"/>
          </p:cNvSpPr>
          <p:nvPr/>
        </p:nvSpPr>
        <p:spPr bwMode="auto">
          <a:xfrm>
            <a:off x="112713" y="5046663"/>
            <a:ext cx="89154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二叉树线索化的目的：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利用</a:t>
            </a:r>
            <a:r>
              <a:rPr lang="zh-CN" altLang="en-US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线索化后的二叉树中的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线索</a:t>
            </a:r>
            <a:r>
              <a:rPr lang="zh-CN" altLang="en-US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就可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以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直接找</a:t>
            </a:r>
            <a:r>
              <a:rPr lang="zh-CN" altLang="en-US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到某些结点在某种遍历序列中的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前趋和后继结点</a:t>
            </a:r>
            <a:r>
              <a:rPr lang="zh-CN" altLang="en-US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</p:txBody>
      </p:sp>
      <p:sp useBgFill="1">
        <p:nvSpPr>
          <p:cNvPr id="55676" name="Text Box 1404"/>
          <p:cNvSpPr txBox="1">
            <a:spLocks noChangeArrowheads="1"/>
          </p:cNvSpPr>
          <p:nvPr/>
        </p:nvSpPr>
        <p:spPr bwMode="auto">
          <a:xfrm>
            <a:off x="107950" y="409575"/>
            <a:ext cx="65405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3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、在原二叉链表的存储空间内反映遍历结果。 </a:t>
            </a:r>
          </a:p>
        </p:txBody>
      </p:sp>
      <p:sp>
        <p:nvSpPr>
          <p:cNvPr id="53577" name="Text Box 329"/>
          <p:cNvSpPr txBox="1">
            <a:spLocks noChangeArrowheads="1"/>
          </p:cNvSpPr>
          <p:nvPr/>
        </p:nvSpPr>
        <p:spPr bwMode="auto">
          <a:xfrm>
            <a:off x="7856538" y="4119563"/>
            <a:ext cx="11795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中序线 </a:t>
            </a:r>
          </a:p>
          <a:p>
            <a:pPr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索链表 </a:t>
            </a:r>
          </a:p>
        </p:txBody>
      </p:sp>
      <p:grpSp>
        <p:nvGrpSpPr>
          <p:cNvPr id="9" name="Group 358"/>
          <p:cNvGrpSpPr>
            <a:grpSpLocks/>
          </p:cNvGrpSpPr>
          <p:nvPr/>
        </p:nvGrpSpPr>
        <p:grpSpPr bwMode="auto">
          <a:xfrm>
            <a:off x="96838" y="1366838"/>
            <a:ext cx="3055937" cy="2874962"/>
            <a:chOff x="61" y="621"/>
            <a:chExt cx="1925" cy="1811"/>
          </a:xfrm>
        </p:grpSpPr>
        <p:sp>
          <p:nvSpPr>
            <p:cNvPr id="53571" name="Freeform 323"/>
            <p:cNvSpPr>
              <a:spLocks/>
            </p:cNvSpPr>
            <p:nvPr/>
          </p:nvSpPr>
          <p:spPr bwMode="auto">
            <a:xfrm>
              <a:off x="960" y="621"/>
              <a:ext cx="637" cy="1811"/>
            </a:xfrm>
            <a:custGeom>
              <a:avLst/>
              <a:gdLst/>
              <a:ahLst/>
              <a:cxnLst>
                <a:cxn ang="0">
                  <a:pos x="432" y="1680"/>
                </a:cxn>
                <a:cxn ang="0">
                  <a:pos x="428" y="1793"/>
                </a:cxn>
                <a:cxn ang="0">
                  <a:pos x="497" y="1811"/>
                </a:cxn>
                <a:cxn ang="0">
                  <a:pos x="559" y="1785"/>
                </a:cxn>
                <a:cxn ang="0">
                  <a:pos x="620" y="1767"/>
                </a:cxn>
                <a:cxn ang="0">
                  <a:pos x="637" y="1697"/>
                </a:cxn>
                <a:cxn ang="0">
                  <a:pos x="593" y="1497"/>
                </a:cxn>
                <a:cxn ang="0">
                  <a:pos x="227" y="1008"/>
                </a:cxn>
                <a:cxn ang="0">
                  <a:pos x="122" y="956"/>
                </a:cxn>
                <a:cxn ang="0">
                  <a:pos x="52" y="912"/>
                </a:cxn>
                <a:cxn ang="0">
                  <a:pos x="44" y="825"/>
                </a:cxn>
                <a:cxn ang="0">
                  <a:pos x="0" y="0"/>
                </a:cxn>
              </a:cxnLst>
              <a:rect l="0" t="0" r="r" b="b"/>
              <a:pathLst>
                <a:path w="637" h="1811">
                  <a:moveTo>
                    <a:pt x="432" y="1680"/>
                  </a:moveTo>
                  <a:lnTo>
                    <a:pt x="428" y="1793"/>
                  </a:lnTo>
                  <a:lnTo>
                    <a:pt x="497" y="1811"/>
                  </a:lnTo>
                  <a:lnTo>
                    <a:pt x="559" y="1785"/>
                  </a:lnTo>
                  <a:lnTo>
                    <a:pt x="620" y="1767"/>
                  </a:lnTo>
                  <a:lnTo>
                    <a:pt x="637" y="1697"/>
                  </a:lnTo>
                  <a:lnTo>
                    <a:pt x="593" y="1497"/>
                  </a:lnTo>
                  <a:lnTo>
                    <a:pt x="227" y="1008"/>
                  </a:lnTo>
                  <a:lnTo>
                    <a:pt x="122" y="956"/>
                  </a:lnTo>
                  <a:lnTo>
                    <a:pt x="52" y="912"/>
                  </a:lnTo>
                  <a:lnTo>
                    <a:pt x="44" y="825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5" name="Freeform 317"/>
            <p:cNvSpPr>
              <a:spLocks/>
            </p:cNvSpPr>
            <p:nvPr/>
          </p:nvSpPr>
          <p:spPr bwMode="auto">
            <a:xfrm>
              <a:off x="240" y="1018"/>
              <a:ext cx="249" cy="524"/>
            </a:xfrm>
            <a:custGeom>
              <a:avLst/>
              <a:gdLst/>
              <a:ahLst/>
              <a:cxnLst>
                <a:cxn ang="0">
                  <a:pos x="0" y="467"/>
                </a:cxn>
                <a:cxn ang="0">
                  <a:pos x="31" y="515"/>
                </a:cxn>
                <a:cxn ang="0">
                  <a:pos x="100" y="524"/>
                </a:cxn>
                <a:cxn ang="0">
                  <a:pos x="179" y="515"/>
                </a:cxn>
                <a:cxn ang="0">
                  <a:pos x="214" y="454"/>
                </a:cxn>
                <a:cxn ang="0">
                  <a:pos x="249" y="0"/>
                </a:cxn>
              </a:cxnLst>
              <a:rect l="0" t="0" r="r" b="b"/>
              <a:pathLst>
                <a:path w="249" h="524">
                  <a:moveTo>
                    <a:pt x="0" y="467"/>
                  </a:moveTo>
                  <a:lnTo>
                    <a:pt x="31" y="515"/>
                  </a:lnTo>
                  <a:lnTo>
                    <a:pt x="100" y="524"/>
                  </a:lnTo>
                  <a:lnTo>
                    <a:pt x="179" y="515"/>
                  </a:lnTo>
                  <a:lnTo>
                    <a:pt x="214" y="454"/>
                  </a:lnTo>
                  <a:lnTo>
                    <a:pt x="249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6" name="Freeform 318"/>
            <p:cNvSpPr>
              <a:spLocks/>
            </p:cNvSpPr>
            <p:nvPr/>
          </p:nvSpPr>
          <p:spPr bwMode="auto">
            <a:xfrm>
              <a:off x="314" y="1018"/>
              <a:ext cx="218" cy="995"/>
            </a:xfrm>
            <a:custGeom>
              <a:avLst/>
              <a:gdLst/>
              <a:ahLst/>
              <a:cxnLst>
                <a:cxn ang="0">
                  <a:pos x="166" y="899"/>
                </a:cxn>
                <a:cxn ang="0">
                  <a:pos x="175" y="995"/>
                </a:cxn>
                <a:cxn ang="0">
                  <a:pos x="114" y="986"/>
                </a:cxn>
                <a:cxn ang="0">
                  <a:pos x="0" y="986"/>
                </a:cxn>
                <a:cxn ang="0">
                  <a:pos x="0" y="786"/>
                </a:cxn>
                <a:cxn ang="0">
                  <a:pos x="9" y="655"/>
                </a:cxn>
                <a:cxn ang="0">
                  <a:pos x="218" y="550"/>
                </a:cxn>
                <a:cxn ang="0">
                  <a:pos x="218" y="0"/>
                </a:cxn>
              </a:cxnLst>
              <a:rect l="0" t="0" r="r" b="b"/>
              <a:pathLst>
                <a:path w="218" h="995">
                  <a:moveTo>
                    <a:pt x="166" y="899"/>
                  </a:moveTo>
                  <a:lnTo>
                    <a:pt x="175" y="995"/>
                  </a:lnTo>
                  <a:lnTo>
                    <a:pt x="114" y="986"/>
                  </a:lnTo>
                  <a:lnTo>
                    <a:pt x="0" y="986"/>
                  </a:lnTo>
                  <a:lnTo>
                    <a:pt x="0" y="786"/>
                  </a:lnTo>
                  <a:lnTo>
                    <a:pt x="9" y="655"/>
                  </a:lnTo>
                  <a:lnTo>
                    <a:pt x="218" y="550"/>
                  </a:lnTo>
                  <a:lnTo>
                    <a:pt x="218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7" name="Freeform 319"/>
            <p:cNvSpPr>
              <a:spLocks/>
            </p:cNvSpPr>
            <p:nvPr/>
          </p:nvSpPr>
          <p:spPr bwMode="auto">
            <a:xfrm>
              <a:off x="528" y="1481"/>
              <a:ext cx="249" cy="523"/>
            </a:xfrm>
            <a:custGeom>
              <a:avLst/>
              <a:gdLst/>
              <a:ahLst/>
              <a:cxnLst>
                <a:cxn ang="0">
                  <a:pos x="0" y="436"/>
                </a:cxn>
                <a:cxn ang="0">
                  <a:pos x="4" y="523"/>
                </a:cxn>
                <a:cxn ang="0">
                  <a:pos x="127" y="523"/>
                </a:cxn>
                <a:cxn ang="0">
                  <a:pos x="188" y="366"/>
                </a:cxn>
                <a:cxn ang="0">
                  <a:pos x="249" y="0"/>
                </a:cxn>
              </a:cxnLst>
              <a:rect l="0" t="0" r="r" b="b"/>
              <a:pathLst>
                <a:path w="249" h="523">
                  <a:moveTo>
                    <a:pt x="0" y="436"/>
                  </a:moveTo>
                  <a:lnTo>
                    <a:pt x="4" y="523"/>
                  </a:lnTo>
                  <a:lnTo>
                    <a:pt x="127" y="523"/>
                  </a:lnTo>
                  <a:lnTo>
                    <a:pt x="188" y="366"/>
                  </a:lnTo>
                  <a:lnTo>
                    <a:pt x="249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8" name="Freeform 320"/>
            <p:cNvSpPr>
              <a:spLocks/>
            </p:cNvSpPr>
            <p:nvPr/>
          </p:nvSpPr>
          <p:spPr bwMode="auto">
            <a:xfrm>
              <a:off x="593" y="1485"/>
              <a:ext cx="223" cy="929"/>
            </a:xfrm>
            <a:custGeom>
              <a:avLst/>
              <a:gdLst/>
              <a:ahLst/>
              <a:cxnLst>
                <a:cxn ang="0">
                  <a:pos x="175" y="851"/>
                </a:cxn>
                <a:cxn ang="0">
                  <a:pos x="175" y="929"/>
                </a:cxn>
                <a:cxn ang="0">
                  <a:pos x="0" y="929"/>
                </a:cxn>
                <a:cxn ang="0">
                  <a:pos x="9" y="615"/>
                </a:cxn>
                <a:cxn ang="0">
                  <a:pos x="219" y="493"/>
                </a:cxn>
                <a:cxn ang="0">
                  <a:pos x="223" y="0"/>
                </a:cxn>
              </a:cxnLst>
              <a:rect l="0" t="0" r="r" b="b"/>
              <a:pathLst>
                <a:path w="223" h="929">
                  <a:moveTo>
                    <a:pt x="175" y="851"/>
                  </a:moveTo>
                  <a:lnTo>
                    <a:pt x="175" y="929"/>
                  </a:lnTo>
                  <a:lnTo>
                    <a:pt x="0" y="929"/>
                  </a:lnTo>
                  <a:lnTo>
                    <a:pt x="9" y="615"/>
                  </a:lnTo>
                  <a:lnTo>
                    <a:pt x="219" y="493"/>
                  </a:lnTo>
                  <a:lnTo>
                    <a:pt x="223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9" name="Freeform 321"/>
            <p:cNvSpPr>
              <a:spLocks/>
            </p:cNvSpPr>
            <p:nvPr/>
          </p:nvSpPr>
          <p:spPr bwMode="auto">
            <a:xfrm>
              <a:off x="816" y="1908"/>
              <a:ext cx="188" cy="489"/>
            </a:xfrm>
            <a:custGeom>
              <a:avLst/>
              <a:gdLst/>
              <a:ahLst/>
              <a:cxnLst>
                <a:cxn ang="0">
                  <a:pos x="0" y="433"/>
                </a:cxn>
                <a:cxn ang="0">
                  <a:pos x="12" y="489"/>
                </a:cxn>
                <a:cxn ang="0">
                  <a:pos x="184" y="489"/>
                </a:cxn>
                <a:cxn ang="0">
                  <a:pos x="188" y="0"/>
                </a:cxn>
              </a:cxnLst>
              <a:rect l="0" t="0" r="r" b="b"/>
              <a:pathLst>
                <a:path w="188" h="489">
                  <a:moveTo>
                    <a:pt x="0" y="433"/>
                  </a:moveTo>
                  <a:lnTo>
                    <a:pt x="12" y="489"/>
                  </a:lnTo>
                  <a:lnTo>
                    <a:pt x="184" y="489"/>
                  </a:lnTo>
                  <a:lnTo>
                    <a:pt x="188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70" name="Freeform 322"/>
            <p:cNvSpPr>
              <a:spLocks/>
            </p:cNvSpPr>
            <p:nvPr/>
          </p:nvSpPr>
          <p:spPr bwMode="auto">
            <a:xfrm>
              <a:off x="1100" y="1917"/>
              <a:ext cx="209" cy="497"/>
            </a:xfrm>
            <a:custGeom>
              <a:avLst/>
              <a:gdLst/>
              <a:ahLst/>
              <a:cxnLst>
                <a:cxn ang="0">
                  <a:pos x="209" y="419"/>
                </a:cxn>
                <a:cxn ang="0">
                  <a:pos x="200" y="497"/>
                </a:cxn>
                <a:cxn ang="0">
                  <a:pos x="0" y="497"/>
                </a:cxn>
                <a:cxn ang="0">
                  <a:pos x="4" y="0"/>
                </a:cxn>
              </a:cxnLst>
              <a:rect l="0" t="0" r="r" b="b"/>
              <a:pathLst>
                <a:path w="209" h="497">
                  <a:moveTo>
                    <a:pt x="209" y="419"/>
                  </a:moveTo>
                  <a:lnTo>
                    <a:pt x="200" y="497"/>
                  </a:lnTo>
                  <a:lnTo>
                    <a:pt x="0" y="497"/>
                  </a:lnTo>
                  <a:lnTo>
                    <a:pt x="4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72" name="Freeform 324"/>
            <p:cNvSpPr>
              <a:spLocks/>
            </p:cNvSpPr>
            <p:nvPr/>
          </p:nvSpPr>
          <p:spPr bwMode="auto">
            <a:xfrm>
              <a:off x="1056" y="621"/>
              <a:ext cx="140" cy="895"/>
            </a:xfrm>
            <a:custGeom>
              <a:avLst/>
              <a:gdLst/>
              <a:ahLst/>
              <a:cxnLst>
                <a:cxn ang="0">
                  <a:pos x="140" y="848"/>
                </a:cxn>
                <a:cxn ang="0">
                  <a:pos x="96" y="895"/>
                </a:cxn>
                <a:cxn ang="0">
                  <a:pos x="34" y="895"/>
                </a:cxn>
                <a:cxn ang="0">
                  <a:pos x="17" y="861"/>
                </a:cxn>
                <a:cxn ang="0">
                  <a:pos x="0" y="681"/>
                </a:cxn>
                <a:cxn ang="0">
                  <a:pos x="0" y="0"/>
                </a:cxn>
              </a:cxnLst>
              <a:rect l="0" t="0" r="r" b="b"/>
              <a:pathLst>
                <a:path w="140" h="895">
                  <a:moveTo>
                    <a:pt x="140" y="848"/>
                  </a:moveTo>
                  <a:lnTo>
                    <a:pt x="96" y="895"/>
                  </a:lnTo>
                  <a:lnTo>
                    <a:pt x="34" y="895"/>
                  </a:lnTo>
                  <a:lnTo>
                    <a:pt x="17" y="861"/>
                  </a:lnTo>
                  <a:lnTo>
                    <a:pt x="0" y="681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73" name="Freeform 325"/>
            <p:cNvSpPr>
              <a:spLocks/>
            </p:cNvSpPr>
            <p:nvPr/>
          </p:nvSpPr>
          <p:spPr bwMode="auto">
            <a:xfrm>
              <a:off x="1296" y="1053"/>
              <a:ext cx="192" cy="506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31" y="506"/>
                </a:cxn>
                <a:cxn ang="0">
                  <a:pos x="135" y="497"/>
                </a:cxn>
                <a:cxn ang="0">
                  <a:pos x="161" y="436"/>
                </a:cxn>
                <a:cxn ang="0">
                  <a:pos x="192" y="0"/>
                </a:cxn>
              </a:cxnLst>
              <a:rect l="0" t="0" r="r" b="b"/>
              <a:pathLst>
                <a:path w="192" h="506">
                  <a:moveTo>
                    <a:pt x="0" y="432"/>
                  </a:moveTo>
                  <a:lnTo>
                    <a:pt x="31" y="506"/>
                  </a:lnTo>
                  <a:lnTo>
                    <a:pt x="135" y="497"/>
                  </a:lnTo>
                  <a:lnTo>
                    <a:pt x="161" y="436"/>
                  </a:lnTo>
                  <a:lnTo>
                    <a:pt x="19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74" name="Freeform 326"/>
            <p:cNvSpPr>
              <a:spLocks/>
            </p:cNvSpPr>
            <p:nvPr/>
          </p:nvSpPr>
          <p:spPr bwMode="auto">
            <a:xfrm>
              <a:off x="1580" y="1053"/>
              <a:ext cx="192" cy="515"/>
            </a:xfrm>
            <a:custGeom>
              <a:avLst/>
              <a:gdLst/>
              <a:ahLst/>
              <a:cxnLst>
                <a:cxn ang="0">
                  <a:pos x="192" y="463"/>
                </a:cxn>
                <a:cxn ang="0">
                  <a:pos x="165" y="515"/>
                </a:cxn>
                <a:cxn ang="0">
                  <a:pos x="0" y="497"/>
                </a:cxn>
                <a:cxn ang="0">
                  <a:pos x="4" y="0"/>
                </a:cxn>
              </a:cxnLst>
              <a:rect l="0" t="0" r="r" b="b"/>
              <a:pathLst>
                <a:path w="192" h="515">
                  <a:moveTo>
                    <a:pt x="192" y="463"/>
                  </a:moveTo>
                  <a:lnTo>
                    <a:pt x="165" y="515"/>
                  </a:lnTo>
                  <a:lnTo>
                    <a:pt x="0" y="497"/>
                  </a:lnTo>
                  <a:lnTo>
                    <a:pt x="4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75" name="Freeform 327"/>
            <p:cNvSpPr>
              <a:spLocks/>
            </p:cNvSpPr>
            <p:nvPr/>
          </p:nvSpPr>
          <p:spPr bwMode="auto">
            <a:xfrm>
              <a:off x="61" y="800"/>
              <a:ext cx="114" cy="724"/>
            </a:xfrm>
            <a:custGeom>
              <a:avLst/>
              <a:gdLst/>
              <a:ahLst/>
              <a:cxnLst>
                <a:cxn ang="0">
                  <a:pos x="114" y="654"/>
                </a:cxn>
                <a:cxn ang="0">
                  <a:pos x="105" y="724"/>
                </a:cxn>
                <a:cxn ang="0">
                  <a:pos x="0" y="716"/>
                </a:cxn>
                <a:cxn ang="0">
                  <a:pos x="0" y="0"/>
                </a:cxn>
              </a:cxnLst>
              <a:rect l="0" t="0" r="r" b="b"/>
              <a:pathLst>
                <a:path w="114" h="724">
                  <a:moveTo>
                    <a:pt x="114" y="654"/>
                  </a:moveTo>
                  <a:lnTo>
                    <a:pt x="105" y="724"/>
                  </a:lnTo>
                  <a:lnTo>
                    <a:pt x="0" y="716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76" name="Freeform 328"/>
            <p:cNvSpPr>
              <a:spLocks/>
            </p:cNvSpPr>
            <p:nvPr/>
          </p:nvSpPr>
          <p:spPr bwMode="auto">
            <a:xfrm flipH="1">
              <a:off x="1872" y="812"/>
              <a:ext cx="114" cy="724"/>
            </a:xfrm>
            <a:custGeom>
              <a:avLst/>
              <a:gdLst/>
              <a:ahLst/>
              <a:cxnLst>
                <a:cxn ang="0">
                  <a:pos x="114" y="654"/>
                </a:cxn>
                <a:cxn ang="0">
                  <a:pos x="105" y="724"/>
                </a:cxn>
                <a:cxn ang="0">
                  <a:pos x="0" y="716"/>
                </a:cxn>
                <a:cxn ang="0">
                  <a:pos x="0" y="0"/>
                </a:cxn>
              </a:cxnLst>
              <a:rect l="0" t="0" r="r" b="b"/>
              <a:pathLst>
                <a:path w="114" h="724">
                  <a:moveTo>
                    <a:pt x="114" y="654"/>
                  </a:moveTo>
                  <a:lnTo>
                    <a:pt x="105" y="724"/>
                  </a:lnTo>
                  <a:lnTo>
                    <a:pt x="0" y="716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280" name="Line 32"/>
          <p:cNvSpPr>
            <a:spLocks noChangeShapeType="1"/>
          </p:cNvSpPr>
          <p:nvPr/>
        </p:nvSpPr>
        <p:spPr bwMode="auto">
          <a:xfrm>
            <a:off x="1746250" y="3325813"/>
            <a:ext cx="363538" cy="5270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1" name="Line 33"/>
          <p:cNvSpPr>
            <a:spLocks noChangeShapeType="1"/>
          </p:cNvSpPr>
          <p:nvPr/>
        </p:nvSpPr>
        <p:spPr bwMode="auto">
          <a:xfrm>
            <a:off x="2544763" y="1951038"/>
            <a:ext cx="288925" cy="52863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2" name="Line 34"/>
          <p:cNvSpPr>
            <a:spLocks noChangeShapeType="1"/>
          </p:cNvSpPr>
          <p:nvPr/>
        </p:nvSpPr>
        <p:spPr bwMode="auto">
          <a:xfrm>
            <a:off x="877888" y="1917700"/>
            <a:ext cx="361950" cy="5270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3" name="Line 35"/>
          <p:cNvSpPr>
            <a:spLocks noChangeShapeType="1"/>
          </p:cNvSpPr>
          <p:nvPr/>
        </p:nvSpPr>
        <p:spPr bwMode="auto">
          <a:xfrm>
            <a:off x="1312863" y="2620963"/>
            <a:ext cx="361950" cy="52863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4" name="Line 36"/>
          <p:cNvSpPr>
            <a:spLocks noChangeShapeType="1"/>
          </p:cNvSpPr>
          <p:nvPr/>
        </p:nvSpPr>
        <p:spPr bwMode="auto">
          <a:xfrm flipH="1">
            <a:off x="2036763" y="1917700"/>
            <a:ext cx="290512" cy="4683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5" name="Line 37"/>
          <p:cNvSpPr>
            <a:spLocks noChangeShapeType="1"/>
          </p:cNvSpPr>
          <p:nvPr/>
        </p:nvSpPr>
        <p:spPr bwMode="auto">
          <a:xfrm flipH="1">
            <a:off x="1312863" y="3325813"/>
            <a:ext cx="288925" cy="4683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6" name="Line 38"/>
          <p:cNvSpPr>
            <a:spLocks noChangeShapeType="1"/>
          </p:cNvSpPr>
          <p:nvPr/>
        </p:nvSpPr>
        <p:spPr bwMode="auto">
          <a:xfrm flipH="1">
            <a:off x="949325" y="2620963"/>
            <a:ext cx="290513" cy="4699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7" name="Line 39"/>
          <p:cNvSpPr>
            <a:spLocks noChangeShapeType="1"/>
          </p:cNvSpPr>
          <p:nvPr/>
        </p:nvSpPr>
        <p:spPr bwMode="auto">
          <a:xfrm flipH="1">
            <a:off x="442913" y="1976438"/>
            <a:ext cx="288925" cy="4683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8" name="Line 40"/>
          <p:cNvSpPr>
            <a:spLocks noChangeShapeType="1"/>
          </p:cNvSpPr>
          <p:nvPr/>
        </p:nvSpPr>
        <p:spPr bwMode="auto">
          <a:xfrm>
            <a:off x="1674813" y="1273175"/>
            <a:ext cx="652462" cy="4683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9" name="Line 41"/>
          <p:cNvSpPr>
            <a:spLocks noChangeShapeType="1"/>
          </p:cNvSpPr>
          <p:nvPr/>
        </p:nvSpPr>
        <p:spPr bwMode="auto">
          <a:xfrm flipH="1">
            <a:off x="949325" y="1273175"/>
            <a:ext cx="581025" cy="4683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0" name="Oval 42"/>
          <p:cNvSpPr>
            <a:spLocks noChangeArrowheads="1"/>
          </p:cNvSpPr>
          <p:nvPr/>
        </p:nvSpPr>
        <p:spPr bwMode="auto">
          <a:xfrm>
            <a:off x="1384300" y="979488"/>
            <a:ext cx="508000" cy="4095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1" name="Oval 43"/>
          <p:cNvSpPr>
            <a:spLocks noChangeArrowheads="1"/>
          </p:cNvSpPr>
          <p:nvPr/>
        </p:nvSpPr>
        <p:spPr bwMode="auto">
          <a:xfrm>
            <a:off x="152400" y="2328863"/>
            <a:ext cx="508000" cy="4095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2" name="Oval 44"/>
          <p:cNvSpPr>
            <a:spLocks noChangeArrowheads="1"/>
          </p:cNvSpPr>
          <p:nvPr/>
        </p:nvSpPr>
        <p:spPr bwMode="auto">
          <a:xfrm>
            <a:off x="1022350" y="2328863"/>
            <a:ext cx="508000" cy="4095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3" name="Oval 45"/>
          <p:cNvSpPr>
            <a:spLocks noChangeArrowheads="1"/>
          </p:cNvSpPr>
          <p:nvPr/>
        </p:nvSpPr>
        <p:spPr bwMode="auto">
          <a:xfrm>
            <a:off x="1746250" y="2328863"/>
            <a:ext cx="508000" cy="4095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4" name="Oval 46"/>
          <p:cNvSpPr>
            <a:spLocks noChangeArrowheads="1"/>
          </p:cNvSpPr>
          <p:nvPr/>
        </p:nvSpPr>
        <p:spPr bwMode="auto">
          <a:xfrm>
            <a:off x="2616200" y="2305050"/>
            <a:ext cx="508000" cy="411163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5" name="Oval 47"/>
          <p:cNvSpPr>
            <a:spLocks noChangeArrowheads="1"/>
          </p:cNvSpPr>
          <p:nvPr/>
        </p:nvSpPr>
        <p:spPr bwMode="auto">
          <a:xfrm>
            <a:off x="587375" y="1624013"/>
            <a:ext cx="508000" cy="41116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6" name="Oval 48"/>
          <p:cNvSpPr>
            <a:spLocks noChangeArrowheads="1"/>
          </p:cNvSpPr>
          <p:nvPr/>
        </p:nvSpPr>
        <p:spPr bwMode="auto">
          <a:xfrm>
            <a:off x="2181225" y="1624013"/>
            <a:ext cx="508000" cy="41116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7" name="Oval 49"/>
          <p:cNvSpPr>
            <a:spLocks noChangeArrowheads="1"/>
          </p:cNvSpPr>
          <p:nvPr/>
        </p:nvSpPr>
        <p:spPr bwMode="auto">
          <a:xfrm>
            <a:off x="587375" y="3032125"/>
            <a:ext cx="508000" cy="411163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8" name="Oval 50"/>
          <p:cNvSpPr>
            <a:spLocks noChangeArrowheads="1"/>
          </p:cNvSpPr>
          <p:nvPr/>
        </p:nvSpPr>
        <p:spPr bwMode="auto">
          <a:xfrm>
            <a:off x="1457325" y="3032125"/>
            <a:ext cx="506413" cy="411163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9" name="Oval 51"/>
          <p:cNvSpPr>
            <a:spLocks noChangeArrowheads="1"/>
          </p:cNvSpPr>
          <p:nvPr/>
        </p:nvSpPr>
        <p:spPr bwMode="auto">
          <a:xfrm>
            <a:off x="1022350" y="3729038"/>
            <a:ext cx="508000" cy="411162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00" name="Oval 52"/>
          <p:cNvSpPr>
            <a:spLocks noChangeArrowheads="1"/>
          </p:cNvSpPr>
          <p:nvPr/>
        </p:nvSpPr>
        <p:spPr bwMode="auto">
          <a:xfrm>
            <a:off x="1892300" y="3729038"/>
            <a:ext cx="506413" cy="411162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01" name="Text Box 53"/>
          <p:cNvSpPr txBox="1">
            <a:spLocks noChangeArrowheads="1"/>
          </p:cNvSpPr>
          <p:nvPr/>
        </p:nvSpPr>
        <p:spPr bwMode="auto">
          <a:xfrm>
            <a:off x="1452563" y="9144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endParaRPr lang="en-US" altLang="zh-CN"/>
          </a:p>
        </p:txBody>
      </p:sp>
      <p:sp>
        <p:nvSpPr>
          <p:cNvPr id="53302" name="Text Box 54"/>
          <p:cNvSpPr txBox="1">
            <a:spLocks noChangeArrowheads="1"/>
          </p:cNvSpPr>
          <p:nvPr/>
        </p:nvSpPr>
        <p:spPr bwMode="auto">
          <a:xfrm>
            <a:off x="1527175" y="2994025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endParaRPr lang="en-US" altLang="zh-CN"/>
          </a:p>
        </p:txBody>
      </p:sp>
      <p:sp>
        <p:nvSpPr>
          <p:cNvPr id="53303" name="Text Box 55"/>
          <p:cNvSpPr txBox="1">
            <a:spLocks noChangeArrowheads="1"/>
          </p:cNvSpPr>
          <p:nvPr/>
        </p:nvSpPr>
        <p:spPr bwMode="auto">
          <a:xfrm>
            <a:off x="2252663" y="1582738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/</a:t>
            </a:r>
            <a:endParaRPr lang="en-US" altLang="zh-CN"/>
          </a:p>
        </p:txBody>
      </p:sp>
      <p:sp>
        <p:nvSpPr>
          <p:cNvPr id="53304" name="Text Box 56"/>
          <p:cNvSpPr txBox="1">
            <a:spLocks noChangeArrowheads="1"/>
          </p:cNvSpPr>
          <p:nvPr/>
        </p:nvSpPr>
        <p:spPr bwMode="auto">
          <a:xfrm>
            <a:off x="658813" y="1558925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+</a:t>
            </a:r>
          </a:p>
        </p:txBody>
      </p:sp>
      <p:sp>
        <p:nvSpPr>
          <p:cNvPr id="53305" name="Text Box 57"/>
          <p:cNvSpPr txBox="1">
            <a:spLocks noChangeArrowheads="1"/>
          </p:cNvSpPr>
          <p:nvPr/>
        </p:nvSpPr>
        <p:spPr bwMode="auto">
          <a:xfrm>
            <a:off x="1017588" y="2263775"/>
            <a:ext cx="49212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×</a:t>
            </a:r>
          </a:p>
        </p:txBody>
      </p:sp>
      <p:sp>
        <p:nvSpPr>
          <p:cNvPr id="53306" name="Text Box 58"/>
          <p:cNvSpPr txBox="1">
            <a:spLocks noChangeArrowheads="1"/>
          </p:cNvSpPr>
          <p:nvPr/>
        </p:nvSpPr>
        <p:spPr bwMode="auto">
          <a:xfrm>
            <a:off x="222250" y="2263775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a</a:t>
            </a:r>
            <a:endParaRPr lang="en-US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3307" name="Text Box 59"/>
          <p:cNvSpPr txBox="1">
            <a:spLocks noChangeArrowheads="1"/>
          </p:cNvSpPr>
          <p:nvPr/>
        </p:nvSpPr>
        <p:spPr bwMode="auto">
          <a:xfrm>
            <a:off x="688975" y="296545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b</a:t>
            </a:r>
            <a:endParaRPr lang="en-US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3308" name="Text Box 60"/>
          <p:cNvSpPr txBox="1">
            <a:spLocks noChangeArrowheads="1"/>
          </p:cNvSpPr>
          <p:nvPr/>
        </p:nvSpPr>
        <p:spPr bwMode="auto">
          <a:xfrm>
            <a:off x="1112838" y="3611563"/>
            <a:ext cx="319087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c</a:t>
            </a:r>
            <a:endParaRPr lang="en-US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3309" name="Text Box 61"/>
          <p:cNvSpPr txBox="1">
            <a:spLocks noChangeArrowheads="1"/>
          </p:cNvSpPr>
          <p:nvPr/>
        </p:nvSpPr>
        <p:spPr bwMode="auto">
          <a:xfrm>
            <a:off x="1920875" y="3635375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d</a:t>
            </a:r>
            <a:endParaRPr lang="en-US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3310" name="Text Box 62"/>
          <p:cNvSpPr txBox="1">
            <a:spLocks noChangeArrowheads="1"/>
          </p:cNvSpPr>
          <p:nvPr/>
        </p:nvSpPr>
        <p:spPr bwMode="auto">
          <a:xfrm>
            <a:off x="1836738" y="2263775"/>
            <a:ext cx="319087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e</a:t>
            </a:r>
            <a:endParaRPr lang="en-US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3311" name="Text Box 63"/>
          <p:cNvSpPr txBox="1">
            <a:spLocks noChangeArrowheads="1"/>
          </p:cNvSpPr>
          <p:nvPr/>
        </p:nvSpPr>
        <p:spPr bwMode="auto">
          <a:xfrm>
            <a:off x="2749550" y="2263775"/>
            <a:ext cx="2857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f</a:t>
            </a:r>
            <a:endParaRPr lang="en-US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3312" name="Text Box 64"/>
          <p:cNvSpPr txBox="1">
            <a:spLocks noChangeArrowheads="1"/>
          </p:cNvSpPr>
          <p:nvPr/>
        </p:nvSpPr>
        <p:spPr bwMode="auto">
          <a:xfrm>
            <a:off x="381000" y="42672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中序线索二叉树 </a:t>
            </a:r>
          </a:p>
        </p:txBody>
      </p:sp>
      <p:sp>
        <p:nvSpPr>
          <p:cNvPr id="55680" name="Text Box 1408"/>
          <p:cNvSpPr txBox="1">
            <a:spLocks noChangeArrowheads="1"/>
          </p:cNvSpPr>
          <p:nvPr/>
        </p:nvSpPr>
        <p:spPr bwMode="auto">
          <a:xfrm>
            <a:off x="6929438" y="476250"/>
            <a:ext cx="669925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thrt </a:t>
            </a:r>
          </a:p>
        </p:txBody>
      </p:sp>
      <p:cxnSp>
        <p:nvCxnSpPr>
          <p:cNvPr id="55681" name="AutoShape 1409"/>
          <p:cNvCxnSpPr>
            <a:cxnSpLocks noChangeShapeType="1"/>
            <a:stCxn id="55680" idx="1"/>
            <a:endCxn id="53599" idx="0"/>
          </p:cNvCxnSpPr>
          <p:nvPr/>
        </p:nvCxnSpPr>
        <p:spPr bwMode="auto">
          <a:xfrm rot="10800000" flipV="1">
            <a:off x="6218238" y="674688"/>
            <a:ext cx="711200" cy="396875"/>
          </a:xfrm>
          <a:prstGeom prst="curvedConnector2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5682" name="Text Box 1410"/>
          <p:cNvSpPr txBox="1">
            <a:spLocks noChangeArrowheads="1"/>
          </p:cNvSpPr>
          <p:nvPr/>
        </p:nvSpPr>
        <p:spPr bwMode="auto">
          <a:xfrm>
            <a:off x="107950" y="5949950"/>
            <a:ext cx="89154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二叉树线索化的实质：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在遍历过程中用线索取代空指针</a:t>
            </a:r>
            <a:r>
              <a:rPr lang="zh-CN" altLang="en-US">
                <a:solidFill>
                  <a:srgbClr val="333333"/>
                </a:solidFill>
                <a:ea typeface="楷体_GB2312" pitchFamily="49" charset="-122"/>
              </a:rPr>
              <a:t>。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</p:txBody>
      </p:sp>
      <p:sp useBgFill="1">
        <p:nvSpPr>
          <p:cNvPr id="55672" name="Text Box 1400"/>
          <p:cNvSpPr txBox="1">
            <a:spLocks noChangeArrowheads="1"/>
          </p:cNvSpPr>
          <p:nvPr/>
        </p:nvSpPr>
        <p:spPr bwMode="auto">
          <a:xfrm>
            <a:off x="107950" y="4941888"/>
            <a:ext cx="8891588" cy="151606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在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线索树（中序）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中找结点后继的方法：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1 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>
                <a:solidFill>
                  <a:srgbClr val="333333"/>
                </a:solidFill>
                <a:ea typeface="楷体_GB2312" pitchFamily="49" charset="-122"/>
              </a:rPr>
              <a:t>若右链是线索，则直接指示后继；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2 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>
                <a:solidFill>
                  <a:srgbClr val="333333"/>
                </a:solidFill>
                <a:ea typeface="楷体_GB2312" pitchFamily="49" charset="-122"/>
              </a:rPr>
              <a:t>若右链是指针，则“右孩找左”。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即：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中序后继右孩找左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。     </a:t>
            </a:r>
          </a:p>
        </p:txBody>
      </p:sp>
      <p:sp useBgFill="1">
        <p:nvSpPr>
          <p:cNvPr id="55673" name="Text Box 1401"/>
          <p:cNvSpPr txBox="1">
            <a:spLocks noChangeArrowheads="1"/>
          </p:cNvSpPr>
          <p:nvPr/>
        </p:nvSpPr>
        <p:spPr bwMode="auto">
          <a:xfrm>
            <a:off x="107950" y="4941888"/>
            <a:ext cx="8586788" cy="151606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在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线索树（中序）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中找结点前驱的方法：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1 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>
                <a:solidFill>
                  <a:srgbClr val="333333"/>
                </a:solidFill>
                <a:ea typeface="楷体_GB2312" pitchFamily="49" charset="-122"/>
              </a:rPr>
              <a:t>若左链是线索，则直接指示前驱；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2 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>
                <a:solidFill>
                  <a:srgbClr val="333333"/>
                </a:solidFill>
                <a:ea typeface="楷体_GB2312" pitchFamily="49" charset="-122"/>
              </a:rPr>
              <a:t>若左链是指针，则“左孩找右”。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即：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中序前驱左孩找右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。 </a:t>
            </a:r>
          </a:p>
        </p:txBody>
      </p:sp>
      <p:sp useBgFill="1">
        <p:nvSpPr>
          <p:cNvPr id="55674" name="Text Box 1402"/>
          <p:cNvSpPr txBox="1">
            <a:spLocks noChangeArrowheads="1"/>
          </p:cNvSpPr>
          <p:nvPr/>
        </p:nvSpPr>
        <p:spPr bwMode="auto">
          <a:xfrm>
            <a:off x="98425" y="5010150"/>
            <a:ext cx="8836025" cy="14430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在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线索树</a:t>
            </a:r>
            <a:r>
              <a:rPr lang="zh-CN" altLang="en-US" sz="2400" dirty="0">
                <a:ea typeface="华文中宋" pitchFamily="2" charset="-122"/>
              </a:rPr>
              <a:t>上进行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遍历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的方法：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1 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333333"/>
                </a:solidFill>
                <a:ea typeface="楷体_GB2312" pitchFamily="49" charset="-122"/>
              </a:rPr>
              <a:t>从序列中的第一个结点起，依次找后继，直至后继为空。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2 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333333"/>
                </a:solidFill>
                <a:ea typeface="楷体_GB2312" pitchFamily="49" charset="-122"/>
              </a:rPr>
              <a:t>从序列中的最后一个结点起，依次找前驱，直至前驱为空。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5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5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5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3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55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55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35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35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3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3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0" dur="500"/>
                                        <p:tgtEl>
                                          <p:spTgt spid="5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9" dur="500"/>
                                        <p:tgtEl>
                                          <p:spTgt spid="55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4" dur="500"/>
                                        <p:tgtEl>
                                          <p:spTgt spid="55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55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56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56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5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5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5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5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92" grpId="0" animBg="1"/>
      <p:bldP spid="53595" grpId="0" animBg="1"/>
      <p:bldP spid="53602" grpId="0" autoUpdateAnimBg="0"/>
      <p:bldP spid="55668" grpId="0" autoUpdateAnimBg="0"/>
      <p:bldP spid="55676" grpId="0" animBg="1" autoUpdateAnimBg="0"/>
      <p:bldP spid="53577" grpId="0" autoUpdateAnimBg="0"/>
      <p:bldP spid="53312" grpId="0" autoUpdateAnimBg="0"/>
      <p:bldP spid="55680" grpId="0"/>
      <p:bldP spid="55682" grpId="0" autoUpdateAnimBg="0"/>
      <p:bldP spid="55672" grpId="0" animBg="1" autoUpdateAnimBg="0"/>
      <p:bldP spid="55673" grpId="0" animBg="1"/>
      <p:bldP spid="5567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1071563" y="69215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线索二叉树的存储表示  </a:t>
            </a: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1042988" y="1196975"/>
            <a:ext cx="6502165" cy="4910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en-US" altLang="zh-CN" sz="2400" dirty="0" err="1">
                <a:ea typeface="楷体_GB2312" pitchFamily="49" charset="-122"/>
              </a:rPr>
              <a:t>typedef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enum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/>
              <a:t>PointerTag</a:t>
            </a:r>
            <a:r>
              <a:rPr lang="en-US" altLang="zh-CN" sz="2400" dirty="0"/>
              <a:t> </a:t>
            </a:r>
            <a:r>
              <a:rPr lang="en-US" altLang="zh-CN" sz="2400" dirty="0">
                <a:ea typeface="楷体_GB2312" pitchFamily="49" charset="-122"/>
              </a:rPr>
              <a:t>{ Link, Thread }; 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en-US" altLang="zh-CN" sz="2400" dirty="0">
                <a:ea typeface="楷体_GB2312" pitchFamily="49" charset="-122"/>
              </a:rPr>
              <a:t>//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 Link == 0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：指针，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Thread == 1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：线索 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en-US" altLang="zh-CN" sz="2400" dirty="0" err="1">
                <a:ea typeface="楷体_GB2312" pitchFamily="49" charset="-122"/>
              </a:rPr>
              <a:t>typedef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struct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BiThrNode</a:t>
            </a:r>
            <a:r>
              <a:rPr lang="en-US" altLang="zh-CN" sz="2400" dirty="0">
                <a:ea typeface="楷体_GB2312" pitchFamily="49" charset="-122"/>
              </a:rPr>
              <a:t> { 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en-US" altLang="zh-CN" sz="2400" dirty="0">
                <a:ea typeface="楷体_GB2312" pitchFamily="49" charset="-122"/>
              </a:rPr>
              <a:t>     </a:t>
            </a:r>
            <a:r>
              <a:rPr lang="en-US" altLang="zh-CN" sz="2400" dirty="0" err="1">
                <a:ea typeface="楷体_GB2312" pitchFamily="49" charset="-122"/>
              </a:rPr>
              <a:t>TElemType</a:t>
            </a:r>
            <a:r>
              <a:rPr lang="en-US" altLang="zh-CN" sz="2400" dirty="0">
                <a:ea typeface="楷体_GB2312" pitchFamily="49" charset="-122"/>
              </a:rPr>
              <a:t>    data; 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en-US" altLang="zh-CN" sz="2400" dirty="0">
                <a:ea typeface="楷体_GB2312" pitchFamily="49" charset="-122"/>
              </a:rPr>
              <a:t>     </a:t>
            </a:r>
            <a:r>
              <a:rPr lang="en-US" altLang="zh-CN" sz="2400" dirty="0" err="1">
                <a:ea typeface="楷体_GB2312" pitchFamily="49" charset="-122"/>
              </a:rPr>
              <a:t>struct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BiThrNode</a:t>
            </a:r>
            <a:r>
              <a:rPr lang="en-US" altLang="zh-CN" sz="2400" dirty="0">
                <a:ea typeface="楷体_GB2312" pitchFamily="49" charset="-122"/>
              </a:rPr>
              <a:t>   *</a:t>
            </a:r>
            <a:r>
              <a:rPr lang="en-US" altLang="zh-CN" sz="2400" dirty="0" err="1">
                <a:ea typeface="楷体_GB2312" pitchFamily="49" charset="-122"/>
              </a:rPr>
              <a:t>lchild</a:t>
            </a:r>
            <a:r>
              <a:rPr lang="en-US" altLang="zh-CN" sz="2400" dirty="0">
                <a:ea typeface="楷体_GB2312" pitchFamily="49" charset="-122"/>
              </a:rPr>
              <a:t>,  *</a:t>
            </a:r>
            <a:r>
              <a:rPr lang="en-US" altLang="zh-CN" sz="2400" dirty="0" err="1">
                <a:ea typeface="楷体_GB2312" pitchFamily="49" charset="-122"/>
              </a:rPr>
              <a:t>rchild</a:t>
            </a:r>
            <a:r>
              <a:rPr lang="en-US" altLang="zh-CN" sz="2400" dirty="0">
                <a:ea typeface="楷体_GB2312" pitchFamily="49" charset="-122"/>
              </a:rPr>
              <a:t>; //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左右指针 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     </a:t>
            </a:r>
            <a:r>
              <a:rPr lang="en-US" altLang="zh-CN" sz="2400" dirty="0" err="1">
                <a:ea typeface="楷体_GB2312" pitchFamily="49" charset="-122"/>
              </a:rPr>
              <a:t>PointerTag</a:t>
            </a:r>
            <a:r>
              <a:rPr lang="en-US" altLang="zh-CN" sz="2400" dirty="0">
                <a:ea typeface="楷体_GB2312" pitchFamily="49" charset="-122"/>
              </a:rPr>
              <a:t>    </a:t>
            </a:r>
            <a:r>
              <a:rPr lang="en-US" altLang="zh-CN" sz="2400" dirty="0" err="1">
                <a:ea typeface="楷体_GB2312" pitchFamily="49" charset="-122"/>
              </a:rPr>
              <a:t>LTag</a:t>
            </a:r>
            <a:r>
              <a:rPr lang="en-US" altLang="zh-CN" sz="2400" dirty="0">
                <a:ea typeface="楷体_GB2312" pitchFamily="49" charset="-122"/>
              </a:rPr>
              <a:t>,  </a:t>
            </a:r>
            <a:r>
              <a:rPr lang="en-US" altLang="zh-CN" sz="2400" dirty="0" err="1">
                <a:ea typeface="楷体_GB2312" pitchFamily="49" charset="-122"/>
              </a:rPr>
              <a:t>RTag</a:t>
            </a:r>
            <a:r>
              <a:rPr lang="en-US" altLang="zh-CN" sz="2400" dirty="0">
                <a:ea typeface="楷体_GB2312" pitchFamily="49" charset="-122"/>
              </a:rPr>
              <a:t>; //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左右标志 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en-US" altLang="zh-CN" sz="2400" dirty="0">
                <a:ea typeface="楷体_GB2312" pitchFamily="49" charset="-122"/>
              </a:rPr>
              <a:t>} </a:t>
            </a:r>
            <a:r>
              <a:rPr lang="en-US" altLang="zh-CN" sz="2400" dirty="0" err="1">
                <a:ea typeface="楷体_GB2312" pitchFamily="49" charset="-122"/>
              </a:rPr>
              <a:t>BiThrNode</a:t>
            </a:r>
            <a:r>
              <a:rPr lang="en-US" altLang="zh-CN" sz="2400" dirty="0">
                <a:ea typeface="楷体_GB2312" pitchFamily="49" charset="-122"/>
              </a:rPr>
              <a:t>,  *</a:t>
            </a:r>
            <a:r>
              <a:rPr lang="en-US" altLang="zh-CN" sz="2400" dirty="0" err="1">
                <a:ea typeface="楷体_GB2312" pitchFamily="49" charset="-122"/>
              </a:rPr>
              <a:t>BiThrTree</a:t>
            </a:r>
            <a:r>
              <a:rPr lang="en-US" altLang="zh-CN" sz="2400" dirty="0">
                <a:ea typeface="楷体_GB2312" pitchFamily="49" charset="-122"/>
              </a:rPr>
              <a:t>;  </a:t>
            </a:r>
          </a:p>
        </p:txBody>
      </p:sp>
    </p:spTree>
  </p:cSld>
  <p:clrMapOvr>
    <a:masterClrMapping/>
  </p:clrMapOvr>
  <p:transition spd="slow">
    <p:cover dir="d"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59" name="Text Box 239"/>
          <p:cNvSpPr txBox="1">
            <a:spLocks noChangeArrowheads="1"/>
          </p:cNvSpPr>
          <p:nvPr/>
        </p:nvSpPr>
        <p:spPr bwMode="auto">
          <a:xfrm>
            <a:off x="76200" y="404664"/>
            <a:ext cx="59202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线索链表的遍历算法（中序找后继法）：  </a:t>
            </a:r>
          </a:p>
        </p:txBody>
      </p:sp>
      <p:sp>
        <p:nvSpPr>
          <p:cNvPr id="56560" name="Text Box 240"/>
          <p:cNvSpPr txBox="1">
            <a:spLocks noChangeArrowheads="1"/>
          </p:cNvSpPr>
          <p:nvPr/>
        </p:nvSpPr>
        <p:spPr bwMode="auto">
          <a:xfrm>
            <a:off x="76200" y="865188"/>
            <a:ext cx="5634038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华文中宋" pitchFamily="2" charset="-122"/>
              </a:rPr>
              <a:t>Status </a:t>
            </a:r>
            <a:r>
              <a:rPr lang="en-US" altLang="zh-CN" sz="2000" dirty="0" err="1">
                <a:ea typeface="华文中宋" pitchFamily="2" charset="-122"/>
              </a:rPr>
              <a:t>InOrderTraverse_Thr</a:t>
            </a:r>
            <a:r>
              <a:rPr lang="en-US" altLang="zh-CN" sz="2000" dirty="0">
                <a:ea typeface="华文中宋" pitchFamily="2" charset="-122"/>
              </a:rPr>
              <a:t>(</a:t>
            </a:r>
            <a:r>
              <a:rPr lang="en-US" altLang="zh-CN" sz="2000" dirty="0" err="1">
                <a:ea typeface="华文中宋" pitchFamily="2" charset="-122"/>
              </a:rPr>
              <a:t>BiThrTree</a:t>
            </a:r>
            <a:r>
              <a:rPr lang="en-US" altLang="zh-CN" sz="2000" dirty="0">
                <a:ea typeface="华文中宋" pitchFamily="2" charset="-122"/>
              </a:rPr>
              <a:t> T, Visit)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华文中宋" pitchFamily="2" charset="-122"/>
              </a:rPr>
              <a:t>{ p = T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 </a:t>
            </a:r>
            <a:r>
              <a:rPr lang="en-US" altLang="zh-CN" sz="2000" dirty="0" err="1">
                <a:ea typeface="华文中宋" pitchFamily="2" charset="-122"/>
              </a:rPr>
              <a:t>lchild</a:t>
            </a:r>
            <a:r>
              <a:rPr lang="en-US" altLang="zh-CN" sz="2000" dirty="0">
                <a:ea typeface="华文中宋" pitchFamily="2" charset="-122"/>
              </a:rPr>
              <a:t>; </a:t>
            </a:r>
            <a:br>
              <a:rPr lang="en-US" altLang="zh-CN" sz="2000" dirty="0">
                <a:ea typeface="楷体_GB2312" pitchFamily="49" charset="-122"/>
              </a:rPr>
            </a:br>
            <a:r>
              <a:rPr lang="en-US" altLang="zh-CN" sz="2000" dirty="0">
                <a:ea typeface="楷体_GB2312" pitchFamily="49" charset="-122"/>
              </a:rPr>
              <a:t>  </a:t>
            </a:r>
            <a:r>
              <a:rPr lang="en-US" altLang="zh-CN" sz="2000" dirty="0">
                <a:ea typeface="华文中宋" pitchFamily="2" charset="-122"/>
              </a:rPr>
              <a:t>while (p != T) 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 { while (p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 </a:t>
            </a:r>
            <a:r>
              <a:rPr lang="en-US" altLang="zh-CN" sz="2000" dirty="0" err="1">
                <a:ea typeface="华文中宋" pitchFamily="2" charset="-122"/>
              </a:rPr>
              <a:t>LTag</a:t>
            </a:r>
            <a:r>
              <a:rPr lang="en-US" altLang="zh-CN" sz="2000" dirty="0">
                <a:ea typeface="华文中宋" pitchFamily="2" charset="-122"/>
              </a:rPr>
              <a:t> == 0)   p = 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 </a:t>
            </a:r>
            <a:r>
              <a:rPr lang="en-US" altLang="zh-CN" sz="2000" dirty="0" err="1">
                <a:ea typeface="华文中宋" pitchFamily="2" charset="-122"/>
              </a:rPr>
              <a:t>lchild</a:t>
            </a:r>
            <a:r>
              <a:rPr lang="en-US" altLang="zh-CN" sz="2000" dirty="0">
                <a:ea typeface="华文中宋" pitchFamily="2" charset="-122"/>
              </a:rPr>
              <a:t>;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    if ( ! Visit(p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 data))  return ERROR; </a:t>
            </a:r>
            <a:br>
              <a:rPr lang="en-US" altLang="zh-CN" sz="2000" dirty="0"/>
            </a:br>
            <a:r>
              <a:rPr lang="en-US" altLang="zh-CN" sz="2000" dirty="0"/>
              <a:t>       while ( 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RTag</a:t>
            </a:r>
            <a:r>
              <a:rPr lang="en-US" altLang="zh-CN" sz="2000" dirty="0"/>
              <a:t> == 1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/>
              <a:t>                   &amp;&amp; 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rchild</a:t>
            </a:r>
            <a:r>
              <a:rPr lang="en-US" altLang="zh-CN" sz="2000" dirty="0"/>
              <a:t> != T) </a:t>
            </a:r>
            <a:br>
              <a:rPr lang="en-US" altLang="zh-CN" sz="2000" dirty="0"/>
            </a:br>
            <a:r>
              <a:rPr lang="en-US" altLang="zh-CN" sz="2000" dirty="0"/>
              <a:t>            { p = 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rchild</a:t>
            </a:r>
            <a:r>
              <a:rPr lang="en-US" altLang="zh-CN" sz="2000" dirty="0"/>
              <a:t>;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/>
              <a:t>              Visit(p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</a:t>
            </a:r>
            <a:r>
              <a:rPr lang="en-US" altLang="zh-CN" sz="2000" dirty="0"/>
              <a:t> data);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/>
              <a:t>            } </a:t>
            </a:r>
            <a:r>
              <a:rPr lang="en-US" altLang="zh-CN" sz="2000" dirty="0">
                <a:ea typeface="楷体_GB2312" pitchFamily="49" charset="-122"/>
              </a:rPr>
              <a:t> </a:t>
            </a:r>
            <a:br>
              <a:rPr lang="en-US" altLang="zh-CN" sz="2000" dirty="0">
                <a:ea typeface="楷体_GB2312" pitchFamily="49" charset="-122"/>
              </a:rPr>
            </a:br>
            <a:r>
              <a:rPr lang="en-US" altLang="zh-CN" sz="2000" dirty="0">
                <a:ea typeface="楷体_GB2312" pitchFamily="49" charset="-122"/>
              </a:rPr>
              <a:t>       </a:t>
            </a:r>
            <a:r>
              <a:rPr lang="en-US" altLang="zh-CN" sz="2000" dirty="0"/>
              <a:t>p = 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rchild</a:t>
            </a:r>
            <a:r>
              <a:rPr lang="en-US" altLang="zh-CN" sz="2000" dirty="0"/>
              <a:t>;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/>
              <a:t>    } </a:t>
            </a:r>
            <a:br>
              <a:rPr lang="en-US" altLang="zh-CN" sz="2000" dirty="0"/>
            </a:br>
            <a:r>
              <a:rPr lang="en-US" altLang="zh-CN" sz="2000" dirty="0"/>
              <a:t>    return OK;</a:t>
            </a:r>
            <a:br>
              <a:rPr lang="en-US" altLang="zh-CN" sz="2000" dirty="0"/>
            </a:br>
            <a:r>
              <a:rPr lang="en-US" altLang="zh-CN" sz="2000" dirty="0"/>
              <a:t>} // </a:t>
            </a:r>
            <a:r>
              <a:rPr lang="en-US" altLang="zh-CN" sz="2000" dirty="0" err="1"/>
              <a:t>InOrderTraverse_Thr</a:t>
            </a:r>
            <a:r>
              <a:rPr lang="en-US" altLang="zh-CN" sz="2000" dirty="0"/>
              <a:t> </a:t>
            </a:r>
          </a:p>
        </p:txBody>
      </p:sp>
      <p:graphicFrame>
        <p:nvGraphicFramePr>
          <p:cNvPr id="56561" name="Group 241"/>
          <p:cNvGraphicFramePr>
            <a:graphicFrameLocks noGrp="1"/>
          </p:cNvGraphicFramePr>
          <p:nvPr/>
        </p:nvGraphicFramePr>
        <p:xfrm>
          <a:off x="5562600" y="3268663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571" name="Group 251"/>
          <p:cNvGraphicFramePr>
            <a:graphicFrameLocks noGrp="1"/>
          </p:cNvGraphicFramePr>
          <p:nvPr/>
        </p:nvGraphicFramePr>
        <p:xfrm>
          <a:off x="4038600" y="39401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581" name="Group 261"/>
          <p:cNvGraphicFramePr>
            <a:graphicFrameLocks noGrp="1"/>
          </p:cNvGraphicFramePr>
          <p:nvPr/>
        </p:nvGraphicFramePr>
        <p:xfrm>
          <a:off x="3352800" y="46259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591" name="Line 271"/>
          <p:cNvSpPr>
            <a:spLocks noChangeShapeType="1"/>
          </p:cNvSpPr>
          <p:nvPr/>
        </p:nvSpPr>
        <p:spPr bwMode="auto">
          <a:xfrm flipH="1">
            <a:off x="4643438" y="3511550"/>
            <a:ext cx="995362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592" name="Line 272"/>
          <p:cNvSpPr>
            <a:spLocks noChangeShapeType="1"/>
          </p:cNvSpPr>
          <p:nvPr/>
        </p:nvSpPr>
        <p:spPr bwMode="auto">
          <a:xfrm flipH="1">
            <a:off x="4038600" y="4197350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6593" name="Group 273"/>
          <p:cNvGraphicFramePr>
            <a:graphicFrameLocks noGrp="1"/>
          </p:cNvGraphicFramePr>
          <p:nvPr/>
        </p:nvGraphicFramePr>
        <p:xfrm>
          <a:off x="4800600" y="4640263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603" name="Line 283"/>
          <p:cNvSpPr>
            <a:spLocks noChangeShapeType="1"/>
          </p:cNvSpPr>
          <p:nvPr/>
        </p:nvSpPr>
        <p:spPr bwMode="auto">
          <a:xfrm>
            <a:off x="5257800" y="4197350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6604" name="Group 284"/>
          <p:cNvGraphicFramePr>
            <a:graphicFrameLocks noGrp="1"/>
          </p:cNvGraphicFramePr>
          <p:nvPr/>
        </p:nvGraphicFramePr>
        <p:xfrm>
          <a:off x="4114800" y="53117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614" name="Line 294"/>
          <p:cNvSpPr>
            <a:spLocks noChangeShapeType="1"/>
          </p:cNvSpPr>
          <p:nvPr/>
        </p:nvSpPr>
        <p:spPr bwMode="auto">
          <a:xfrm flipH="1">
            <a:off x="4800600" y="4883150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6615" name="Group 295"/>
          <p:cNvGraphicFramePr>
            <a:graphicFrameLocks noGrp="1"/>
          </p:cNvGraphicFramePr>
          <p:nvPr/>
        </p:nvGraphicFramePr>
        <p:xfrm>
          <a:off x="5562600" y="53117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625" name="Line 305"/>
          <p:cNvSpPr>
            <a:spLocks noChangeShapeType="1"/>
          </p:cNvSpPr>
          <p:nvPr/>
        </p:nvSpPr>
        <p:spPr bwMode="auto">
          <a:xfrm>
            <a:off x="6019800" y="4883150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6626" name="Group 306"/>
          <p:cNvGraphicFramePr>
            <a:graphicFrameLocks noGrp="1"/>
          </p:cNvGraphicFramePr>
          <p:nvPr/>
        </p:nvGraphicFramePr>
        <p:xfrm>
          <a:off x="4876800" y="59975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636" name="Group 316"/>
          <p:cNvGraphicFramePr>
            <a:graphicFrameLocks noGrp="1"/>
          </p:cNvGraphicFramePr>
          <p:nvPr/>
        </p:nvGraphicFramePr>
        <p:xfrm>
          <a:off x="6324600" y="6011863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646" name="Line 326"/>
          <p:cNvSpPr>
            <a:spLocks noChangeShapeType="1"/>
          </p:cNvSpPr>
          <p:nvPr/>
        </p:nvSpPr>
        <p:spPr bwMode="auto">
          <a:xfrm flipH="1">
            <a:off x="5562600" y="5568950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647" name="Line 327"/>
          <p:cNvSpPr>
            <a:spLocks noChangeShapeType="1"/>
          </p:cNvSpPr>
          <p:nvPr/>
        </p:nvSpPr>
        <p:spPr bwMode="auto">
          <a:xfrm>
            <a:off x="6781800" y="5568950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6648" name="Group 328"/>
          <p:cNvGraphicFramePr>
            <a:graphicFrameLocks noGrp="1"/>
          </p:cNvGraphicFramePr>
          <p:nvPr/>
        </p:nvGraphicFramePr>
        <p:xfrm>
          <a:off x="7010400" y="39401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658" name="Group 338"/>
          <p:cNvGraphicFramePr>
            <a:graphicFrameLocks noGrp="1"/>
          </p:cNvGraphicFramePr>
          <p:nvPr/>
        </p:nvGraphicFramePr>
        <p:xfrm>
          <a:off x="6324600" y="46259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668" name="Group 348"/>
          <p:cNvGraphicFramePr>
            <a:graphicFrameLocks noGrp="1"/>
          </p:cNvGraphicFramePr>
          <p:nvPr/>
        </p:nvGraphicFramePr>
        <p:xfrm>
          <a:off x="7772400" y="4640263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678" name="Line 358"/>
          <p:cNvSpPr>
            <a:spLocks noChangeShapeType="1"/>
          </p:cNvSpPr>
          <p:nvPr/>
        </p:nvSpPr>
        <p:spPr bwMode="auto">
          <a:xfrm flipH="1">
            <a:off x="7010400" y="4197350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679" name="Line 359"/>
          <p:cNvSpPr>
            <a:spLocks noChangeShapeType="1"/>
          </p:cNvSpPr>
          <p:nvPr/>
        </p:nvSpPr>
        <p:spPr bwMode="auto">
          <a:xfrm>
            <a:off x="8229600" y="4197350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680" name="Line 360"/>
          <p:cNvSpPr>
            <a:spLocks noChangeShapeType="1"/>
          </p:cNvSpPr>
          <p:nvPr/>
        </p:nvSpPr>
        <p:spPr bwMode="auto">
          <a:xfrm>
            <a:off x="6781800" y="3511550"/>
            <a:ext cx="914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361"/>
          <p:cNvGrpSpPr>
            <a:grpSpLocks/>
          </p:cNvGrpSpPr>
          <p:nvPr/>
        </p:nvGrpSpPr>
        <p:grpSpPr bwMode="auto">
          <a:xfrm>
            <a:off x="4191000" y="3663950"/>
            <a:ext cx="3657600" cy="2590800"/>
            <a:chOff x="2640" y="1078"/>
            <a:chExt cx="2304" cy="1632"/>
          </a:xfrm>
        </p:grpSpPr>
        <p:sp>
          <p:nvSpPr>
            <p:cNvPr id="56682" name="Line 362"/>
            <p:cNvSpPr>
              <a:spLocks noChangeShapeType="1"/>
            </p:cNvSpPr>
            <p:nvPr/>
          </p:nvSpPr>
          <p:spPr bwMode="auto">
            <a:xfrm flipV="1">
              <a:off x="2832" y="1510"/>
              <a:ext cx="96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3" name="Line 363"/>
            <p:cNvSpPr>
              <a:spLocks noChangeShapeType="1"/>
            </p:cNvSpPr>
            <p:nvPr/>
          </p:nvSpPr>
          <p:spPr bwMode="auto">
            <a:xfrm flipV="1">
              <a:off x="2640" y="2038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4" name="Line 364"/>
            <p:cNvSpPr>
              <a:spLocks noChangeShapeType="1"/>
            </p:cNvSpPr>
            <p:nvPr/>
          </p:nvSpPr>
          <p:spPr bwMode="auto">
            <a:xfrm>
              <a:off x="2640" y="2038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5" name="Line 365"/>
            <p:cNvSpPr>
              <a:spLocks noChangeShapeType="1"/>
            </p:cNvSpPr>
            <p:nvPr/>
          </p:nvSpPr>
          <p:spPr bwMode="auto">
            <a:xfrm flipV="1">
              <a:off x="2976" y="1510"/>
              <a:ext cx="0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6" name="Line 366"/>
            <p:cNvSpPr>
              <a:spLocks noChangeShapeType="1"/>
            </p:cNvSpPr>
            <p:nvPr/>
          </p:nvSpPr>
          <p:spPr bwMode="auto">
            <a:xfrm flipV="1">
              <a:off x="3360" y="1942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7" name="Line 367"/>
            <p:cNvSpPr>
              <a:spLocks noChangeShapeType="1"/>
            </p:cNvSpPr>
            <p:nvPr/>
          </p:nvSpPr>
          <p:spPr bwMode="auto">
            <a:xfrm flipV="1">
              <a:off x="3120" y="2470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8" name="Line 368"/>
            <p:cNvSpPr>
              <a:spLocks noChangeShapeType="1"/>
            </p:cNvSpPr>
            <p:nvPr/>
          </p:nvSpPr>
          <p:spPr bwMode="auto">
            <a:xfrm>
              <a:off x="3120" y="2470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9" name="Line 369"/>
            <p:cNvSpPr>
              <a:spLocks noChangeShapeType="1"/>
            </p:cNvSpPr>
            <p:nvPr/>
          </p:nvSpPr>
          <p:spPr bwMode="auto">
            <a:xfrm flipV="1">
              <a:off x="3456" y="1942"/>
              <a:ext cx="0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0" name="Line 370"/>
            <p:cNvSpPr>
              <a:spLocks noChangeShapeType="1"/>
            </p:cNvSpPr>
            <p:nvPr/>
          </p:nvSpPr>
          <p:spPr bwMode="auto">
            <a:xfrm flipV="1">
              <a:off x="3792" y="2374"/>
              <a:ext cx="96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1" name="Line 371"/>
            <p:cNvSpPr>
              <a:spLocks noChangeShapeType="1"/>
            </p:cNvSpPr>
            <p:nvPr/>
          </p:nvSpPr>
          <p:spPr bwMode="auto">
            <a:xfrm flipH="1" flipV="1">
              <a:off x="3984" y="2374"/>
              <a:ext cx="48" cy="3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2" name="Line 372"/>
            <p:cNvSpPr>
              <a:spLocks noChangeShapeType="1"/>
            </p:cNvSpPr>
            <p:nvPr/>
          </p:nvSpPr>
          <p:spPr bwMode="auto">
            <a:xfrm flipV="1">
              <a:off x="4704" y="2038"/>
              <a:ext cx="0" cy="62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3" name="Line 373"/>
            <p:cNvSpPr>
              <a:spLocks noChangeShapeType="1"/>
            </p:cNvSpPr>
            <p:nvPr/>
          </p:nvSpPr>
          <p:spPr bwMode="auto">
            <a:xfrm flipH="1">
              <a:off x="3888" y="2038"/>
              <a:ext cx="81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4" name="Line 374"/>
            <p:cNvSpPr>
              <a:spLocks noChangeShapeType="1"/>
            </p:cNvSpPr>
            <p:nvPr/>
          </p:nvSpPr>
          <p:spPr bwMode="auto">
            <a:xfrm flipV="1">
              <a:off x="3888" y="1078"/>
              <a:ext cx="0" cy="9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5" name="Line 375"/>
            <p:cNvSpPr>
              <a:spLocks noChangeShapeType="1"/>
            </p:cNvSpPr>
            <p:nvPr/>
          </p:nvSpPr>
          <p:spPr bwMode="auto">
            <a:xfrm flipH="1" flipV="1">
              <a:off x="3984" y="1078"/>
              <a:ext cx="48" cy="6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6" name="Line 376"/>
            <p:cNvSpPr>
              <a:spLocks noChangeShapeType="1"/>
            </p:cNvSpPr>
            <p:nvPr/>
          </p:nvSpPr>
          <p:spPr bwMode="auto">
            <a:xfrm flipV="1">
              <a:off x="4752" y="1510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7" name="Line 377"/>
            <p:cNvSpPr>
              <a:spLocks noChangeShapeType="1"/>
            </p:cNvSpPr>
            <p:nvPr/>
          </p:nvSpPr>
          <p:spPr bwMode="auto">
            <a:xfrm flipH="1" flipV="1">
              <a:off x="4896" y="1510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378"/>
          <p:cNvGrpSpPr>
            <a:grpSpLocks/>
          </p:cNvGrpSpPr>
          <p:nvPr/>
        </p:nvGrpSpPr>
        <p:grpSpPr bwMode="auto">
          <a:xfrm>
            <a:off x="3560763" y="3282950"/>
            <a:ext cx="5411787" cy="3117850"/>
            <a:chOff x="2243" y="838"/>
            <a:chExt cx="3409" cy="1964"/>
          </a:xfrm>
        </p:grpSpPr>
        <p:sp>
          <p:nvSpPr>
            <p:cNvPr id="56699" name="Line 379"/>
            <p:cNvSpPr>
              <a:spLocks noChangeShapeType="1"/>
            </p:cNvSpPr>
            <p:nvPr/>
          </p:nvSpPr>
          <p:spPr bwMode="auto">
            <a:xfrm>
              <a:off x="3648" y="83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00" name="Text Box 380"/>
            <p:cNvSpPr txBox="1">
              <a:spLocks noChangeArrowheads="1"/>
            </p:cNvSpPr>
            <p:nvPr/>
          </p:nvSpPr>
          <p:spPr bwMode="auto">
            <a:xfrm>
              <a:off x="3627" y="843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01" name="Text Box 381"/>
            <p:cNvSpPr txBox="1">
              <a:spLocks noChangeArrowheads="1"/>
            </p:cNvSpPr>
            <p:nvPr/>
          </p:nvSpPr>
          <p:spPr bwMode="auto">
            <a:xfrm>
              <a:off x="4028" y="853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02" name="Line 382"/>
            <p:cNvSpPr>
              <a:spLocks noChangeShapeType="1"/>
            </p:cNvSpPr>
            <p:nvPr/>
          </p:nvSpPr>
          <p:spPr bwMode="auto">
            <a:xfrm>
              <a:off x="4176" y="83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03" name="Line 383"/>
            <p:cNvSpPr>
              <a:spLocks noChangeShapeType="1"/>
            </p:cNvSpPr>
            <p:nvPr/>
          </p:nvSpPr>
          <p:spPr bwMode="auto">
            <a:xfrm>
              <a:off x="4568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04" name="Text Box 384"/>
            <p:cNvSpPr txBox="1">
              <a:spLocks noChangeArrowheads="1"/>
            </p:cNvSpPr>
            <p:nvPr/>
          </p:nvSpPr>
          <p:spPr bwMode="auto">
            <a:xfrm>
              <a:off x="4547" y="1265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05" name="Text Box 385"/>
            <p:cNvSpPr txBox="1">
              <a:spLocks noChangeArrowheads="1"/>
            </p:cNvSpPr>
            <p:nvPr/>
          </p:nvSpPr>
          <p:spPr bwMode="auto">
            <a:xfrm>
              <a:off x="4948" y="1275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06" name="Line 386"/>
            <p:cNvSpPr>
              <a:spLocks noChangeShapeType="1"/>
            </p:cNvSpPr>
            <p:nvPr/>
          </p:nvSpPr>
          <p:spPr bwMode="auto">
            <a:xfrm>
              <a:off x="5096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07" name="Line 387"/>
            <p:cNvSpPr>
              <a:spLocks noChangeShapeType="1"/>
            </p:cNvSpPr>
            <p:nvPr/>
          </p:nvSpPr>
          <p:spPr bwMode="auto">
            <a:xfrm>
              <a:off x="2688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08" name="Text Box 388"/>
            <p:cNvSpPr txBox="1">
              <a:spLocks noChangeArrowheads="1"/>
            </p:cNvSpPr>
            <p:nvPr/>
          </p:nvSpPr>
          <p:spPr bwMode="auto">
            <a:xfrm>
              <a:off x="2675" y="1265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09" name="Text Box 389"/>
            <p:cNvSpPr txBox="1">
              <a:spLocks noChangeArrowheads="1"/>
            </p:cNvSpPr>
            <p:nvPr/>
          </p:nvSpPr>
          <p:spPr bwMode="auto">
            <a:xfrm>
              <a:off x="3076" y="1275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10" name="Line 390"/>
            <p:cNvSpPr>
              <a:spLocks noChangeShapeType="1"/>
            </p:cNvSpPr>
            <p:nvPr/>
          </p:nvSpPr>
          <p:spPr bwMode="auto">
            <a:xfrm>
              <a:off x="3224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11" name="Line 391"/>
            <p:cNvSpPr>
              <a:spLocks noChangeShapeType="1"/>
            </p:cNvSpPr>
            <p:nvPr/>
          </p:nvSpPr>
          <p:spPr bwMode="auto">
            <a:xfrm>
              <a:off x="3176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12" name="Text Box 392"/>
            <p:cNvSpPr txBox="1">
              <a:spLocks noChangeArrowheads="1"/>
            </p:cNvSpPr>
            <p:nvPr/>
          </p:nvSpPr>
          <p:spPr bwMode="auto">
            <a:xfrm>
              <a:off x="3155" y="169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13" name="Text Box 393"/>
            <p:cNvSpPr txBox="1">
              <a:spLocks noChangeArrowheads="1"/>
            </p:cNvSpPr>
            <p:nvPr/>
          </p:nvSpPr>
          <p:spPr bwMode="auto">
            <a:xfrm>
              <a:off x="3556" y="170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14" name="Line 394"/>
            <p:cNvSpPr>
              <a:spLocks noChangeShapeType="1"/>
            </p:cNvSpPr>
            <p:nvPr/>
          </p:nvSpPr>
          <p:spPr bwMode="auto">
            <a:xfrm>
              <a:off x="3704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15" name="Line 395"/>
            <p:cNvSpPr>
              <a:spLocks noChangeShapeType="1"/>
            </p:cNvSpPr>
            <p:nvPr/>
          </p:nvSpPr>
          <p:spPr bwMode="auto">
            <a:xfrm>
              <a:off x="4136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16" name="Text Box 396"/>
            <p:cNvSpPr txBox="1">
              <a:spLocks noChangeArrowheads="1"/>
            </p:cNvSpPr>
            <p:nvPr/>
          </p:nvSpPr>
          <p:spPr bwMode="auto">
            <a:xfrm>
              <a:off x="4115" y="169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17" name="Text Box 397"/>
            <p:cNvSpPr txBox="1">
              <a:spLocks noChangeArrowheads="1"/>
            </p:cNvSpPr>
            <p:nvPr/>
          </p:nvSpPr>
          <p:spPr bwMode="auto">
            <a:xfrm>
              <a:off x="4516" y="170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18" name="Line 398"/>
            <p:cNvSpPr>
              <a:spLocks noChangeShapeType="1"/>
            </p:cNvSpPr>
            <p:nvPr/>
          </p:nvSpPr>
          <p:spPr bwMode="auto">
            <a:xfrm>
              <a:off x="4664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19" name="Line 399"/>
            <p:cNvSpPr>
              <a:spLocks noChangeShapeType="1"/>
            </p:cNvSpPr>
            <p:nvPr/>
          </p:nvSpPr>
          <p:spPr bwMode="auto">
            <a:xfrm>
              <a:off x="5048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20" name="Text Box 400"/>
            <p:cNvSpPr txBox="1">
              <a:spLocks noChangeArrowheads="1"/>
            </p:cNvSpPr>
            <p:nvPr/>
          </p:nvSpPr>
          <p:spPr bwMode="auto">
            <a:xfrm>
              <a:off x="5027" y="169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21" name="Text Box 401"/>
            <p:cNvSpPr txBox="1">
              <a:spLocks noChangeArrowheads="1"/>
            </p:cNvSpPr>
            <p:nvPr/>
          </p:nvSpPr>
          <p:spPr bwMode="auto">
            <a:xfrm>
              <a:off x="5428" y="170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22" name="Line 402"/>
            <p:cNvSpPr>
              <a:spLocks noChangeShapeType="1"/>
            </p:cNvSpPr>
            <p:nvPr/>
          </p:nvSpPr>
          <p:spPr bwMode="auto">
            <a:xfrm>
              <a:off x="5576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23" name="Line 403"/>
            <p:cNvSpPr>
              <a:spLocks noChangeShapeType="1"/>
            </p:cNvSpPr>
            <p:nvPr/>
          </p:nvSpPr>
          <p:spPr bwMode="auto">
            <a:xfrm>
              <a:off x="3656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24" name="Text Box 404"/>
            <p:cNvSpPr txBox="1">
              <a:spLocks noChangeArrowheads="1"/>
            </p:cNvSpPr>
            <p:nvPr/>
          </p:nvSpPr>
          <p:spPr bwMode="auto">
            <a:xfrm>
              <a:off x="3635" y="212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25" name="Text Box 405"/>
            <p:cNvSpPr txBox="1">
              <a:spLocks noChangeArrowheads="1"/>
            </p:cNvSpPr>
            <p:nvPr/>
          </p:nvSpPr>
          <p:spPr bwMode="auto">
            <a:xfrm>
              <a:off x="4036" y="213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26" name="Line 406"/>
            <p:cNvSpPr>
              <a:spLocks noChangeShapeType="1"/>
            </p:cNvSpPr>
            <p:nvPr/>
          </p:nvSpPr>
          <p:spPr bwMode="auto">
            <a:xfrm>
              <a:off x="4184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27" name="Line 407"/>
            <p:cNvSpPr>
              <a:spLocks noChangeShapeType="1"/>
            </p:cNvSpPr>
            <p:nvPr/>
          </p:nvSpPr>
          <p:spPr bwMode="auto">
            <a:xfrm>
              <a:off x="4136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28" name="Text Box 408"/>
            <p:cNvSpPr txBox="1">
              <a:spLocks noChangeArrowheads="1"/>
            </p:cNvSpPr>
            <p:nvPr/>
          </p:nvSpPr>
          <p:spPr bwMode="auto">
            <a:xfrm>
              <a:off x="4115" y="2561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29" name="Text Box 409"/>
            <p:cNvSpPr txBox="1">
              <a:spLocks noChangeArrowheads="1"/>
            </p:cNvSpPr>
            <p:nvPr/>
          </p:nvSpPr>
          <p:spPr bwMode="auto">
            <a:xfrm>
              <a:off x="4516" y="2571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30" name="Line 410"/>
            <p:cNvSpPr>
              <a:spLocks noChangeShapeType="1"/>
            </p:cNvSpPr>
            <p:nvPr/>
          </p:nvSpPr>
          <p:spPr bwMode="auto">
            <a:xfrm>
              <a:off x="4664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31" name="Line 411"/>
            <p:cNvSpPr>
              <a:spLocks noChangeShapeType="1"/>
            </p:cNvSpPr>
            <p:nvPr/>
          </p:nvSpPr>
          <p:spPr bwMode="auto">
            <a:xfrm>
              <a:off x="3224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32" name="Text Box 412"/>
            <p:cNvSpPr txBox="1">
              <a:spLocks noChangeArrowheads="1"/>
            </p:cNvSpPr>
            <p:nvPr/>
          </p:nvSpPr>
          <p:spPr bwMode="auto">
            <a:xfrm>
              <a:off x="3203" y="2561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33" name="Text Box 413"/>
            <p:cNvSpPr txBox="1">
              <a:spLocks noChangeArrowheads="1"/>
            </p:cNvSpPr>
            <p:nvPr/>
          </p:nvSpPr>
          <p:spPr bwMode="auto">
            <a:xfrm>
              <a:off x="3604" y="2571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34" name="Line 414"/>
            <p:cNvSpPr>
              <a:spLocks noChangeShapeType="1"/>
            </p:cNvSpPr>
            <p:nvPr/>
          </p:nvSpPr>
          <p:spPr bwMode="auto">
            <a:xfrm>
              <a:off x="3752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35" name="Line 415"/>
            <p:cNvSpPr>
              <a:spLocks noChangeShapeType="1"/>
            </p:cNvSpPr>
            <p:nvPr/>
          </p:nvSpPr>
          <p:spPr bwMode="auto">
            <a:xfrm>
              <a:off x="2744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36" name="Text Box 416"/>
            <p:cNvSpPr txBox="1">
              <a:spLocks noChangeArrowheads="1"/>
            </p:cNvSpPr>
            <p:nvPr/>
          </p:nvSpPr>
          <p:spPr bwMode="auto">
            <a:xfrm>
              <a:off x="2723" y="212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37" name="Text Box 417"/>
            <p:cNvSpPr txBox="1">
              <a:spLocks noChangeArrowheads="1"/>
            </p:cNvSpPr>
            <p:nvPr/>
          </p:nvSpPr>
          <p:spPr bwMode="auto">
            <a:xfrm>
              <a:off x="3124" y="213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38" name="Line 418"/>
            <p:cNvSpPr>
              <a:spLocks noChangeShapeType="1"/>
            </p:cNvSpPr>
            <p:nvPr/>
          </p:nvSpPr>
          <p:spPr bwMode="auto">
            <a:xfrm>
              <a:off x="3272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39" name="Line 419"/>
            <p:cNvSpPr>
              <a:spLocks noChangeShapeType="1"/>
            </p:cNvSpPr>
            <p:nvPr/>
          </p:nvSpPr>
          <p:spPr bwMode="auto">
            <a:xfrm>
              <a:off x="2264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40" name="Text Box 420"/>
            <p:cNvSpPr txBox="1">
              <a:spLocks noChangeArrowheads="1"/>
            </p:cNvSpPr>
            <p:nvPr/>
          </p:nvSpPr>
          <p:spPr bwMode="auto">
            <a:xfrm>
              <a:off x="2243" y="169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41" name="Text Box 421"/>
            <p:cNvSpPr txBox="1">
              <a:spLocks noChangeArrowheads="1"/>
            </p:cNvSpPr>
            <p:nvPr/>
          </p:nvSpPr>
          <p:spPr bwMode="auto">
            <a:xfrm>
              <a:off x="2644" y="170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42" name="Line 422"/>
            <p:cNvSpPr>
              <a:spLocks noChangeShapeType="1"/>
            </p:cNvSpPr>
            <p:nvPr/>
          </p:nvSpPr>
          <p:spPr bwMode="auto">
            <a:xfrm>
              <a:off x="2792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56743" name="Group 423"/>
          <p:cNvGraphicFramePr>
            <a:graphicFrameLocks noGrp="1"/>
          </p:cNvGraphicFramePr>
          <p:nvPr/>
        </p:nvGraphicFramePr>
        <p:xfrm>
          <a:off x="5562600" y="248602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753" name="Line 433"/>
          <p:cNvSpPr>
            <a:spLocks noChangeShapeType="1"/>
          </p:cNvSpPr>
          <p:nvPr/>
        </p:nvSpPr>
        <p:spPr bwMode="auto">
          <a:xfrm>
            <a:off x="5638800" y="2790825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437"/>
          <p:cNvGrpSpPr>
            <a:grpSpLocks/>
          </p:cNvGrpSpPr>
          <p:nvPr/>
        </p:nvGrpSpPr>
        <p:grpSpPr bwMode="auto">
          <a:xfrm>
            <a:off x="5770563" y="2490788"/>
            <a:ext cx="992187" cy="404812"/>
            <a:chOff x="3635" y="336"/>
            <a:chExt cx="625" cy="264"/>
          </a:xfrm>
        </p:grpSpPr>
        <p:sp>
          <p:nvSpPr>
            <p:cNvPr id="56758" name="Line 438"/>
            <p:cNvSpPr>
              <a:spLocks noChangeShapeType="1"/>
            </p:cNvSpPr>
            <p:nvPr/>
          </p:nvSpPr>
          <p:spPr bwMode="auto">
            <a:xfrm>
              <a:off x="3656" y="34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59" name="Text Box 439"/>
            <p:cNvSpPr txBox="1">
              <a:spLocks noChangeArrowheads="1"/>
            </p:cNvSpPr>
            <p:nvPr/>
          </p:nvSpPr>
          <p:spPr bwMode="auto">
            <a:xfrm>
              <a:off x="3635" y="350"/>
              <a:ext cx="22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60" name="Text Box 440"/>
            <p:cNvSpPr txBox="1">
              <a:spLocks noChangeArrowheads="1"/>
            </p:cNvSpPr>
            <p:nvPr/>
          </p:nvSpPr>
          <p:spPr bwMode="auto">
            <a:xfrm>
              <a:off x="4036" y="361"/>
              <a:ext cx="22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61" name="Line 441"/>
            <p:cNvSpPr>
              <a:spLocks noChangeShapeType="1"/>
            </p:cNvSpPr>
            <p:nvPr/>
          </p:nvSpPr>
          <p:spPr bwMode="auto">
            <a:xfrm>
              <a:off x="4184" y="34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62" name="Rectangle 442"/>
            <p:cNvSpPr>
              <a:spLocks noChangeArrowheads="1"/>
            </p:cNvSpPr>
            <p:nvPr/>
          </p:nvSpPr>
          <p:spPr bwMode="auto">
            <a:xfrm>
              <a:off x="3785" y="336"/>
              <a:ext cx="263" cy="2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6754" name="Freeform 434"/>
          <p:cNvSpPr>
            <a:spLocks/>
          </p:cNvSpPr>
          <p:nvPr/>
        </p:nvSpPr>
        <p:spPr bwMode="auto">
          <a:xfrm>
            <a:off x="3463925" y="2638425"/>
            <a:ext cx="2098675" cy="2085975"/>
          </a:xfrm>
          <a:custGeom>
            <a:avLst/>
            <a:gdLst/>
            <a:ahLst/>
            <a:cxnLst>
              <a:cxn ang="0">
                <a:pos x="0" y="1314"/>
              </a:cxn>
              <a:cxn ang="0">
                <a:pos x="305" y="764"/>
              </a:cxn>
              <a:cxn ang="0">
                <a:pos x="1322" y="0"/>
              </a:cxn>
            </a:cxnLst>
            <a:rect l="0" t="0" r="r" b="b"/>
            <a:pathLst>
              <a:path w="1322" h="1314">
                <a:moveTo>
                  <a:pt x="0" y="1314"/>
                </a:moveTo>
                <a:lnTo>
                  <a:pt x="305" y="764"/>
                </a:lnTo>
                <a:lnTo>
                  <a:pt x="1322" y="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755" name="Freeform 435"/>
          <p:cNvSpPr>
            <a:spLocks/>
          </p:cNvSpPr>
          <p:nvPr/>
        </p:nvSpPr>
        <p:spPr bwMode="auto">
          <a:xfrm>
            <a:off x="6858000" y="2638425"/>
            <a:ext cx="2133600" cy="2133600"/>
          </a:xfrm>
          <a:custGeom>
            <a:avLst/>
            <a:gdLst/>
            <a:ahLst/>
            <a:cxnLst>
              <a:cxn ang="0">
                <a:pos x="1344" y="1344"/>
              </a:cxn>
              <a:cxn ang="0">
                <a:pos x="1344" y="785"/>
              </a:cxn>
              <a:cxn ang="0">
                <a:pos x="0" y="0"/>
              </a:cxn>
            </a:cxnLst>
            <a:rect l="0" t="0" r="r" b="b"/>
            <a:pathLst>
              <a:path w="1344" h="1344">
                <a:moveTo>
                  <a:pt x="1344" y="1344"/>
                </a:moveTo>
                <a:lnTo>
                  <a:pt x="1344" y="785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756" name="Freeform 436"/>
          <p:cNvSpPr>
            <a:spLocks/>
          </p:cNvSpPr>
          <p:nvPr/>
        </p:nvSpPr>
        <p:spPr bwMode="auto">
          <a:xfrm>
            <a:off x="6781800" y="2714625"/>
            <a:ext cx="1725613" cy="1890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87" y="772"/>
              </a:cxn>
              <a:cxn ang="0">
                <a:pos x="1087" y="1191"/>
              </a:cxn>
            </a:cxnLst>
            <a:rect l="0" t="0" r="r" b="b"/>
            <a:pathLst>
              <a:path w="1087" h="1191">
                <a:moveTo>
                  <a:pt x="0" y="0"/>
                </a:moveTo>
                <a:lnTo>
                  <a:pt x="1087" y="772"/>
                </a:lnTo>
                <a:lnTo>
                  <a:pt x="1087" y="1191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763" name="Text Box 443"/>
          <p:cNvSpPr txBox="1">
            <a:spLocks noChangeArrowheads="1"/>
          </p:cNvSpPr>
          <p:nvPr/>
        </p:nvSpPr>
        <p:spPr bwMode="auto">
          <a:xfrm>
            <a:off x="6080125" y="1416050"/>
            <a:ext cx="4683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000">
                <a:ea typeface="楷体_GB2312" pitchFamily="49" charset="-122"/>
              </a:rPr>
              <a:t>T</a:t>
            </a:r>
            <a:r>
              <a:rPr lang="en-US" altLang="zh-CN" sz="3600">
                <a:ea typeface="楷体_GB2312" pitchFamily="49" charset="-122"/>
              </a:rPr>
              <a:t> </a:t>
            </a:r>
          </a:p>
        </p:txBody>
      </p:sp>
      <p:sp>
        <p:nvSpPr>
          <p:cNvPr id="56764" name="Line 444"/>
          <p:cNvSpPr>
            <a:spLocks noChangeShapeType="1"/>
          </p:cNvSpPr>
          <p:nvPr/>
        </p:nvSpPr>
        <p:spPr bwMode="auto">
          <a:xfrm>
            <a:off x="6248400" y="2057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60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76200" y="476250"/>
            <a:ext cx="57631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000" dirty="0">
                <a:latin typeface="Arial" pitchFamily="34" charset="0"/>
                <a:ea typeface="华文中宋" pitchFamily="2" charset="-122"/>
              </a:rPr>
              <a:t>   </a:t>
            </a:r>
            <a:r>
              <a:rPr lang="zh-CN" altLang="en-US" sz="2000" dirty="0">
                <a:latin typeface="Arial" pitchFamily="34" charset="0"/>
                <a:ea typeface="华文中宋" pitchFamily="2" charset="-122"/>
              </a:rPr>
              <a:t>按中序</a:t>
            </a:r>
            <a:r>
              <a:rPr lang="zh-CN" altLang="en-US" sz="2000" dirty="0">
                <a:ea typeface="华文中宋" pitchFamily="2" charset="-122"/>
              </a:rPr>
              <a:t>建立线索链表（</a:t>
            </a:r>
            <a:r>
              <a:rPr lang="zh-CN" altLang="en-US" sz="2000" dirty="0">
                <a:latin typeface="Arial" pitchFamily="34" charset="0"/>
                <a:ea typeface="华文中宋" pitchFamily="2" charset="-122"/>
              </a:rPr>
              <a:t>按中序线索化二叉树</a:t>
            </a:r>
            <a:r>
              <a:rPr lang="zh-CN" altLang="en-US" sz="2000" dirty="0">
                <a:ea typeface="华文中宋" pitchFamily="2" charset="-122"/>
              </a:rPr>
              <a:t>） </a:t>
            </a:r>
          </a:p>
        </p:txBody>
      </p:sp>
      <p:sp>
        <p:nvSpPr>
          <p:cNvPr id="57360" name="Text Box 16"/>
          <p:cNvSpPr txBox="1">
            <a:spLocks noChangeArrowheads="1"/>
          </p:cNvSpPr>
          <p:nvPr/>
        </p:nvSpPr>
        <p:spPr bwMode="auto">
          <a:xfrm>
            <a:off x="107950" y="1111250"/>
            <a:ext cx="8962710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        1</a:t>
            </a:r>
            <a:r>
              <a:rPr lang="zh-CN" altLang="en-US" sz="2400" dirty="0">
                <a:ea typeface="楷体_GB2312" pitchFamily="49" charset="-122"/>
              </a:rPr>
              <a:t>、若结点没有左子树，则令其左指针指向它的“前驱”并将 </a:t>
            </a:r>
          </a:p>
          <a:p>
            <a:r>
              <a:rPr lang="zh-CN" altLang="en-US" sz="2400" dirty="0">
                <a:ea typeface="楷体_GB2312" pitchFamily="49" charset="-122"/>
              </a:rPr>
              <a:t>左指针类型标志改为 “</a:t>
            </a:r>
            <a:r>
              <a:rPr lang="en-US" altLang="zh-CN" sz="2400" dirty="0">
                <a:ea typeface="楷体_GB2312" pitchFamily="49" charset="-122"/>
              </a:rPr>
              <a:t>1”</a:t>
            </a:r>
            <a:r>
              <a:rPr lang="zh-CN" altLang="en-US" sz="2400" dirty="0">
                <a:ea typeface="楷体_GB2312" pitchFamily="49" charset="-122"/>
              </a:rPr>
              <a:t>； </a:t>
            </a:r>
          </a:p>
        </p:txBody>
      </p:sp>
      <p:sp>
        <p:nvSpPr>
          <p:cNvPr id="57361" name="Text Box 17"/>
          <p:cNvSpPr txBox="1">
            <a:spLocks noChangeArrowheads="1"/>
          </p:cNvSpPr>
          <p:nvPr/>
        </p:nvSpPr>
        <p:spPr bwMode="auto">
          <a:xfrm>
            <a:off x="107950" y="2136775"/>
            <a:ext cx="8834470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、若结点没有右子树，则令其右指针指向它的“后继”并将 </a:t>
            </a:r>
          </a:p>
          <a:p>
            <a:r>
              <a:rPr lang="zh-CN" altLang="en-US" sz="2400" dirty="0">
                <a:ea typeface="楷体_GB2312" pitchFamily="49" charset="-122"/>
              </a:rPr>
              <a:t>右指针类型标志改为 “</a:t>
            </a:r>
            <a:r>
              <a:rPr lang="en-US" altLang="zh-CN" sz="2400" dirty="0">
                <a:ea typeface="楷体_GB2312" pitchFamily="49" charset="-122"/>
              </a:rPr>
              <a:t>1”</a:t>
            </a:r>
            <a:r>
              <a:rPr lang="zh-CN" altLang="en-US" sz="2400" dirty="0">
                <a:ea typeface="楷体_GB2312" pitchFamily="49" charset="-122"/>
              </a:rPr>
              <a:t>； </a:t>
            </a:r>
          </a:p>
        </p:txBody>
      </p:sp>
      <p:sp>
        <p:nvSpPr>
          <p:cNvPr id="57362" name="Text Box 18"/>
          <p:cNvSpPr txBox="1">
            <a:spLocks noChangeArrowheads="1"/>
          </p:cNvSpPr>
          <p:nvPr/>
        </p:nvSpPr>
        <p:spPr bwMode="auto">
          <a:xfrm>
            <a:off x="107950" y="3141663"/>
            <a:ext cx="3602268" cy="267765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3</a:t>
            </a:r>
            <a:r>
              <a:rPr lang="zh-CN" altLang="en-US" sz="2400" dirty="0">
                <a:ea typeface="楷体_GB2312" pitchFamily="49" charset="-122"/>
              </a:rPr>
              <a:t>、为了获取“前驱” </a:t>
            </a:r>
          </a:p>
          <a:p>
            <a:r>
              <a:rPr lang="zh-CN" altLang="en-US" sz="2400" dirty="0">
                <a:ea typeface="楷体_GB2312" pitchFamily="49" charset="-122"/>
              </a:rPr>
              <a:t>的信息，需要在遍历过 </a:t>
            </a:r>
          </a:p>
          <a:p>
            <a:r>
              <a:rPr lang="zh-CN" altLang="en-US" sz="2400" dirty="0">
                <a:ea typeface="楷体_GB2312" pitchFamily="49" charset="-122"/>
              </a:rPr>
              <a:t>程中添加一个指针 </a:t>
            </a:r>
            <a:r>
              <a:rPr lang="en-US" altLang="zh-CN" sz="2400" dirty="0">
                <a:ea typeface="楷体_GB2312" pitchFamily="49" charset="-122"/>
              </a:rPr>
              <a:t>pre</a:t>
            </a:r>
            <a:r>
              <a:rPr lang="zh-CN" altLang="en-US" sz="2400" dirty="0">
                <a:ea typeface="楷体_GB2312" pitchFamily="49" charset="-122"/>
              </a:rPr>
              <a:t>， </a:t>
            </a:r>
          </a:p>
          <a:p>
            <a:r>
              <a:rPr lang="zh-CN" altLang="en-US" sz="2400" dirty="0">
                <a:ea typeface="楷体_GB2312" pitchFamily="49" charset="-122"/>
              </a:rPr>
              <a:t>令其始终指向刚刚访问 </a:t>
            </a:r>
          </a:p>
          <a:p>
            <a:r>
              <a:rPr lang="zh-CN" altLang="en-US" sz="2400" dirty="0">
                <a:ea typeface="楷体_GB2312" pitchFamily="49" charset="-122"/>
              </a:rPr>
              <a:t>过的结点。若指针 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en-US" sz="2400" dirty="0">
                <a:ea typeface="楷体_GB2312" pitchFamily="49" charset="-122"/>
              </a:rPr>
              <a:t>指 </a:t>
            </a:r>
          </a:p>
          <a:p>
            <a:r>
              <a:rPr lang="zh-CN" altLang="en-US" sz="2400" dirty="0">
                <a:ea typeface="楷体_GB2312" pitchFamily="49" charset="-122"/>
              </a:rPr>
              <a:t>向当前访问的结点，则 </a:t>
            </a:r>
          </a:p>
          <a:p>
            <a:r>
              <a:rPr lang="en-US" altLang="zh-CN" sz="2400" dirty="0">
                <a:ea typeface="楷体_GB2312" pitchFamily="49" charset="-122"/>
              </a:rPr>
              <a:t>pre </a:t>
            </a:r>
            <a:r>
              <a:rPr lang="zh-CN" altLang="en-US" sz="2400" dirty="0">
                <a:ea typeface="楷体_GB2312" pitchFamily="49" charset="-122"/>
              </a:rPr>
              <a:t>指向它的前驱。 </a:t>
            </a:r>
          </a:p>
        </p:txBody>
      </p:sp>
      <p:graphicFrame>
        <p:nvGraphicFramePr>
          <p:cNvPr id="57364" name="Group 20"/>
          <p:cNvGraphicFramePr>
            <a:graphicFrameLocks noGrp="1"/>
          </p:cNvGraphicFramePr>
          <p:nvPr/>
        </p:nvGraphicFramePr>
        <p:xfrm>
          <a:off x="5557838" y="31130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374" name="Group 30"/>
          <p:cNvGraphicFramePr>
            <a:graphicFrameLocks noGrp="1"/>
          </p:cNvGraphicFramePr>
          <p:nvPr/>
        </p:nvGraphicFramePr>
        <p:xfrm>
          <a:off x="4033838" y="37846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384" name="Group 40"/>
          <p:cNvGraphicFramePr>
            <a:graphicFrameLocks noGrp="1"/>
          </p:cNvGraphicFramePr>
          <p:nvPr/>
        </p:nvGraphicFramePr>
        <p:xfrm>
          <a:off x="3348038" y="44704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394" name="Line 50"/>
          <p:cNvSpPr>
            <a:spLocks noChangeShapeType="1"/>
          </p:cNvSpPr>
          <p:nvPr/>
        </p:nvSpPr>
        <p:spPr bwMode="auto">
          <a:xfrm flipH="1">
            <a:off x="4638675" y="3355975"/>
            <a:ext cx="995363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395" name="Line 51"/>
          <p:cNvSpPr>
            <a:spLocks noChangeShapeType="1"/>
          </p:cNvSpPr>
          <p:nvPr/>
        </p:nvSpPr>
        <p:spPr bwMode="auto">
          <a:xfrm flipH="1">
            <a:off x="4033838" y="40417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7396" name="Group 52"/>
          <p:cNvGraphicFramePr>
            <a:graphicFrameLocks noGrp="1"/>
          </p:cNvGraphicFramePr>
          <p:nvPr/>
        </p:nvGraphicFramePr>
        <p:xfrm>
          <a:off x="4795838" y="44846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406" name="Line 62"/>
          <p:cNvSpPr>
            <a:spLocks noChangeShapeType="1"/>
          </p:cNvSpPr>
          <p:nvPr/>
        </p:nvSpPr>
        <p:spPr bwMode="auto">
          <a:xfrm>
            <a:off x="5253038" y="40417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7407" name="Group 63"/>
          <p:cNvGraphicFramePr>
            <a:graphicFrameLocks noGrp="1"/>
          </p:cNvGraphicFramePr>
          <p:nvPr/>
        </p:nvGraphicFramePr>
        <p:xfrm>
          <a:off x="4110038" y="51562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417" name="Line 73"/>
          <p:cNvSpPr>
            <a:spLocks noChangeShapeType="1"/>
          </p:cNvSpPr>
          <p:nvPr/>
        </p:nvSpPr>
        <p:spPr bwMode="auto">
          <a:xfrm flipH="1">
            <a:off x="4795838" y="47275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7418" name="Group 74"/>
          <p:cNvGraphicFramePr>
            <a:graphicFrameLocks noGrp="1"/>
          </p:cNvGraphicFramePr>
          <p:nvPr/>
        </p:nvGraphicFramePr>
        <p:xfrm>
          <a:off x="5557838" y="51562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428" name="Line 84"/>
          <p:cNvSpPr>
            <a:spLocks noChangeShapeType="1"/>
          </p:cNvSpPr>
          <p:nvPr/>
        </p:nvSpPr>
        <p:spPr bwMode="auto">
          <a:xfrm>
            <a:off x="6015038" y="47275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7429" name="Group 85"/>
          <p:cNvGraphicFramePr>
            <a:graphicFrameLocks noGrp="1"/>
          </p:cNvGraphicFramePr>
          <p:nvPr/>
        </p:nvGraphicFramePr>
        <p:xfrm>
          <a:off x="4872038" y="58420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439" name="Group 95"/>
          <p:cNvGraphicFramePr>
            <a:graphicFrameLocks noGrp="1"/>
          </p:cNvGraphicFramePr>
          <p:nvPr/>
        </p:nvGraphicFramePr>
        <p:xfrm>
          <a:off x="6319838" y="58562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449" name="Line 105"/>
          <p:cNvSpPr>
            <a:spLocks noChangeShapeType="1"/>
          </p:cNvSpPr>
          <p:nvPr/>
        </p:nvSpPr>
        <p:spPr bwMode="auto">
          <a:xfrm flipH="1">
            <a:off x="5557838" y="54133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50" name="Line 106"/>
          <p:cNvSpPr>
            <a:spLocks noChangeShapeType="1"/>
          </p:cNvSpPr>
          <p:nvPr/>
        </p:nvSpPr>
        <p:spPr bwMode="auto">
          <a:xfrm>
            <a:off x="6777038" y="54133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7451" name="Group 107"/>
          <p:cNvGraphicFramePr>
            <a:graphicFrameLocks noGrp="1"/>
          </p:cNvGraphicFramePr>
          <p:nvPr/>
        </p:nvGraphicFramePr>
        <p:xfrm>
          <a:off x="7005638" y="37846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461" name="Group 117"/>
          <p:cNvGraphicFramePr>
            <a:graphicFrameLocks noGrp="1"/>
          </p:cNvGraphicFramePr>
          <p:nvPr/>
        </p:nvGraphicFramePr>
        <p:xfrm>
          <a:off x="6319838" y="44704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471" name="Group 127"/>
          <p:cNvGraphicFramePr>
            <a:graphicFrameLocks noGrp="1"/>
          </p:cNvGraphicFramePr>
          <p:nvPr/>
        </p:nvGraphicFramePr>
        <p:xfrm>
          <a:off x="7767638" y="44846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481" name="Line 137"/>
          <p:cNvSpPr>
            <a:spLocks noChangeShapeType="1"/>
          </p:cNvSpPr>
          <p:nvPr/>
        </p:nvSpPr>
        <p:spPr bwMode="auto">
          <a:xfrm flipH="1">
            <a:off x="7005638" y="40417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82" name="Line 138"/>
          <p:cNvSpPr>
            <a:spLocks noChangeShapeType="1"/>
          </p:cNvSpPr>
          <p:nvPr/>
        </p:nvSpPr>
        <p:spPr bwMode="auto">
          <a:xfrm>
            <a:off x="8224838" y="40417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83" name="Line 139"/>
          <p:cNvSpPr>
            <a:spLocks noChangeShapeType="1"/>
          </p:cNvSpPr>
          <p:nvPr/>
        </p:nvSpPr>
        <p:spPr bwMode="auto">
          <a:xfrm>
            <a:off x="6777038" y="3355975"/>
            <a:ext cx="914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89" name="Line 145"/>
          <p:cNvSpPr>
            <a:spLocks noChangeShapeType="1"/>
          </p:cNvSpPr>
          <p:nvPr/>
        </p:nvSpPr>
        <p:spPr bwMode="auto">
          <a:xfrm>
            <a:off x="5786438" y="31273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0" name="Line 146"/>
          <p:cNvSpPr>
            <a:spLocks noChangeShapeType="1"/>
          </p:cNvSpPr>
          <p:nvPr/>
        </p:nvSpPr>
        <p:spPr bwMode="auto">
          <a:xfrm>
            <a:off x="6624638" y="31273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1" name="Line 147"/>
          <p:cNvSpPr>
            <a:spLocks noChangeShapeType="1"/>
          </p:cNvSpPr>
          <p:nvPr/>
        </p:nvSpPr>
        <p:spPr bwMode="auto">
          <a:xfrm>
            <a:off x="72469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2" name="Line 148"/>
          <p:cNvSpPr>
            <a:spLocks noChangeShapeType="1"/>
          </p:cNvSpPr>
          <p:nvPr/>
        </p:nvSpPr>
        <p:spPr bwMode="auto">
          <a:xfrm>
            <a:off x="80851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3" name="Line 149"/>
          <p:cNvSpPr>
            <a:spLocks noChangeShapeType="1"/>
          </p:cNvSpPr>
          <p:nvPr/>
        </p:nvSpPr>
        <p:spPr bwMode="auto">
          <a:xfrm>
            <a:off x="42624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4" name="Line 150"/>
          <p:cNvSpPr>
            <a:spLocks noChangeShapeType="1"/>
          </p:cNvSpPr>
          <p:nvPr/>
        </p:nvSpPr>
        <p:spPr bwMode="auto">
          <a:xfrm>
            <a:off x="51133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5" name="Line 151"/>
          <p:cNvSpPr>
            <a:spLocks noChangeShapeType="1"/>
          </p:cNvSpPr>
          <p:nvPr/>
        </p:nvSpPr>
        <p:spPr bwMode="auto">
          <a:xfrm>
            <a:off x="5037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6" name="Line 152"/>
          <p:cNvSpPr>
            <a:spLocks noChangeShapeType="1"/>
          </p:cNvSpPr>
          <p:nvPr/>
        </p:nvSpPr>
        <p:spPr bwMode="auto">
          <a:xfrm>
            <a:off x="5875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7" name="Line 153"/>
          <p:cNvSpPr>
            <a:spLocks noChangeShapeType="1"/>
          </p:cNvSpPr>
          <p:nvPr/>
        </p:nvSpPr>
        <p:spPr bwMode="auto">
          <a:xfrm>
            <a:off x="6561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8" name="Line 154"/>
          <p:cNvSpPr>
            <a:spLocks noChangeShapeType="1"/>
          </p:cNvSpPr>
          <p:nvPr/>
        </p:nvSpPr>
        <p:spPr bwMode="auto">
          <a:xfrm>
            <a:off x="7399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9" name="Line 155"/>
          <p:cNvSpPr>
            <a:spLocks noChangeShapeType="1"/>
          </p:cNvSpPr>
          <p:nvPr/>
        </p:nvSpPr>
        <p:spPr bwMode="auto">
          <a:xfrm>
            <a:off x="80089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00" name="Line 156"/>
          <p:cNvSpPr>
            <a:spLocks noChangeShapeType="1"/>
          </p:cNvSpPr>
          <p:nvPr/>
        </p:nvSpPr>
        <p:spPr bwMode="auto">
          <a:xfrm>
            <a:off x="8847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01" name="Line 157"/>
          <p:cNvSpPr>
            <a:spLocks noChangeShapeType="1"/>
          </p:cNvSpPr>
          <p:nvPr/>
        </p:nvSpPr>
        <p:spPr bwMode="auto">
          <a:xfrm>
            <a:off x="57991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02" name="Line 158"/>
          <p:cNvSpPr>
            <a:spLocks noChangeShapeType="1"/>
          </p:cNvSpPr>
          <p:nvPr/>
        </p:nvSpPr>
        <p:spPr bwMode="auto">
          <a:xfrm>
            <a:off x="66373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03" name="Line 159"/>
          <p:cNvSpPr>
            <a:spLocks noChangeShapeType="1"/>
          </p:cNvSpPr>
          <p:nvPr/>
        </p:nvSpPr>
        <p:spPr bwMode="auto">
          <a:xfrm>
            <a:off x="65611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04" name="Line 160"/>
          <p:cNvSpPr>
            <a:spLocks noChangeShapeType="1"/>
          </p:cNvSpPr>
          <p:nvPr/>
        </p:nvSpPr>
        <p:spPr bwMode="auto">
          <a:xfrm>
            <a:off x="73993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05" name="Line 161"/>
          <p:cNvSpPr>
            <a:spLocks noChangeShapeType="1"/>
          </p:cNvSpPr>
          <p:nvPr/>
        </p:nvSpPr>
        <p:spPr bwMode="auto">
          <a:xfrm>
            <a:off x="51133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24" name="Line 180"/>
          <p:cNvSpPr>
            <a:spLocks noChangeShapeType="1"/>
          </p:cNvSpPr>
          <p:nvPr/>
        </p:nvSpPr>
        <p:spPr bwMode="auto">
          <a:xfrm>
            <a:off x="59515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25" name="Line 181"/>
          <p:cNvSpPr>
            <a:spLocks noChangeShapeType="1"/>
          </p:cNvSpPr>
          <p:nvPr/>
        </p:nvSpPr>
        <p:spPr bwMode="auto">
          <a:xfrm>
            <a:off x="43513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28" name="Line 184"/>
          <p:cNvSpPr>
            <a:spLocks noChangeShapeType="1"/>
          </p:cNvSpPr>
          <p:nvPr/>
        </p:nvSpPr>
        <p:spPr bwMode="auto">
          <a:xfrm>
            <a:off x="51895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29" name="Line 185"/>
          <p:cNvSpPr>
            <a:spLocks noChangeShapeType="1"/>
          </p:cNvSpPr>
          <p:nvPr/>
        </p:nvSpPr>
        <p:spPr bwMode="auto">
          <a:xfrm>
            <a:off x="3589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32" name="Line 188"/>
          <p:cNvSpPr>
            <a:spLocks noChangeShapeType="1"/>
          </p:cNvSpPr>
          <p:nvPr/>
        </p:nvSpPr>
        <p:spPr bwMode="auto">
          <a:xfrm>
            <a:off x="44275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48" name="Text Box 204"/>
          <p:cNvSpPr txBox="1">
            <a:spLocks noChangeArrowheads="1"/>
          </p:cNvSpPr>
          <p:nvPr/>
        </p:nvSpPr>
        <p:spPr bwMode="auto">
          <a:xfrm>
            <a:off x="6877050" y="2349500"/>
            <a:ext cx="4683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000">
                <a:ea typeface="楷体_GB2312" pitchFamily="49" charset="-122"/>
              </a:rPr>
              <a:t>T</a:t>
            </a:r>
            <a:r>
              <a:rPr lang="en-US" altLang="zh-CN" sz="3600">
                <a:ea typeface="楷体_GB2312" pitchFamily="49" charset="-122"/>
              </a:rPr>
              <a:t> </a:t>
            </a:r>
          </a:p>
        </p:txBody>
      </p:sp>
      <p:sp>
        <p:nvSpPr>
          <p:cNvPr id="57549" name="Line 205"/>
          <p:cNvSpPr>
            <a:spLocks noChangeShapeType="1"/>
          </p:cNvSpPr>
          <p:nvPr/>
        </p:nvSpPr>
        <p:spPr bwMode="auto">
          <a:xfrm flipH="1">
            <a:off x="6300788" y="2781300"/>
            <a:ext cx="647700" cy="29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57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1000"/>
                                        <p:tgtEl>
                                          <p:spTgt spid="5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5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4" grpId="0"/>
      <p:bldP spid="57360" grpId="0"/>
      <p:bldP spid="57361" grpId="0"/>
      <p:bldP spid="57362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23" name="Rectangle 227"/>
          <p:cNvSpPr>
            <a:spLocks noChangeArrowheads="1"/>
          </p:cNvSpPr>
          <p:nvPr/>
        </p:nvSpPr>
        <p:spPr bwMode="auto">
          <a:xfrm>
            <a:off x="611188" y="3429000"/>
            <a:ext cx="1944687" cy="360363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2322" name="Rectangle 226"/>
          <p:cNvSpPr>
            <a:spLocks noChangeArrowheads="1"/>
          </p:cNvSpPr>
          <p:nvPr/>
        </p:nvSpPr>
        <p:spPr bwMode="auto">
          <a:xfrm>
            <a:off x="3419475" y="2997200"/>
            <a:ext cx="1368425" cy="360363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2317" name="Rectangle 221"/>
          <p:cNvSpPr>
            <a:spLocks noChangeArrowheads="1"/>
          </p:cNvSpPr>
          <p:nvPr/>
        </p:nvSpPr>
        <p:spPr bwMode="auto">
          <a:xfrm>
            <a:off x="971550" y="2997200"/>
            <a:ext cx="2376488" cy="360363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2316" name="Rectangle 220"/>
          <p:cNvSpPr>
            <a:spLocks noChangeArrowheads="1"/>
          </p:cNvSpPr>
          <p:nvPr/>
        </p:nvSpPr>
        <p:spPr bwMode="auto">
          <a:xfrm>
            <a:off x="395288" y="1916113"/>
            <a:ext cx="2663825" cy="36036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2315" name="Rectangle 219"/>
          <p:cNvSpPr>
            <a:spLocks noChangeArrowheads="1"/>
          </p:cNvSpPr>
          <p:nvPr/>
        </p:nvSpPr>
        <p:spPr bwMode="auto">
          <a:xfrm>
            <a:off x="2484438" y="1555750"/>
            <a:ext cx="2089150" cy="360363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2314" name="Rectangle 218"/>
          <p:cNvSpPr>
            <a:spLocks noChangeArrowheads="1"/>
          </p:cNvSpPr>
          <p:nvPr/>
        </p:nvSpPr>
        <p:spPr bwMode="auto">
          <a:xfrm>
            <a:off x="395288" y="1557338"/>
            <a:ext cx="2089150" cy="36036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2313" name="Rectangle 217"/>
          <p:cNvSpPr>
            <a:spLocks noChangeArrowheads="1"/>
          </p:cNvSpPr>
          <p:nvPr/>
        </p:nvSpPr>
        <p:spPr bwMode="auto">
          <a:xfrm>
            <a:off x="827088" y="836613"/>
            <a:ext cx="4897437" cy="36036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2103" name="Text Box 7"/>
          <p:cNvSpPr txBox="1">
            <a:spLocks noChangeArrowheads="1"/>
          </p:cNvSpPr>
          <p:nvPr/>
        </p:nvSpPr>
        <p:spPr bwMode="auto">
          <a:xfrm>
            <a:off x="111125" y="404813"/>
            <a:ext cx="6864350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Status InOrderThreading(BiThrTree &amp;Thrt, BiThrTree T) { 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if (!(Thrt = (BiThrTree)malloc(sizeof(BiThrNode))))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exit (OVERFLOW);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Thrt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&gt;LTag = 0;  Thrt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RTag = 1;    //</a:t>
            </a:r>
            <a:r>
              <a:rPr lang="en-US" altLang="zh-CN" sz="200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建头结点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br>
              <a:rPr lang="zh-CN" altLang="en-US" sz="2000"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rchild = Thrt;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右指针回指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b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if (!T) 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lchild = Thrt;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 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若二叉树空，则左指针回指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else { 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lchild = T;     pre = Thrt; 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    InThreading(T);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中序遍历进行中序线索化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b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    </a:t>
            </a:r>
            <a:r>
              <a:rPr lang="en-US" altLang="zh-CN" sz="2000">
                <a:ea typeface="楷体_GB2312" pitchFamily="49" charset="-122"/>
              </a:rPr>
              <a:t>pre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rchild = Thrt;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pre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RTag = 1;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最后一个结点线索化  </a:t>
            </a:r>
            <a:b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    </a:t>
            </a:r>
            <a:r>
              <a:rPr lang="en-US" altLang="zh-CN" sz="2000">
                <a:ea typeface="楷体_GB2312" pitchFamily="49" charset="-122"/>
              </a:rPr>
              <a:t>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rchild = pre; }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return OK;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} // InOrderThreading</a:t>
            </a:r>
          </a:p>
        </p:txBody>
      </p:sp>
      <p:sp useBgFill="1">
        <p:nvSpPr>
          <p:cNvPr id="132326" name="Text Box 230"/>
          <p:cNvSpPr txBox="1">
            <a:spLocks noChangeArrowheads="1"/>
          </p:cNvSpPr>
          <p:nvPr/>
        </p:nvSpPr>
        <p:spPr bwMode="auto">
          <a:xfrm>
            <a:off x="107950" y="479425"/>
            <a:ext cx="6897688" cy="6045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void InThreading(BiThrTree p) {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if (p)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{ InThreading(p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 </a:t>
            </a:r>
            <a:r>
              <a:rPr lang="en-US" altLang="zh-CN" sz="2000">
                <a:ea typeface="楷体_GB2312" pitchFamily="49" charset="-122"/>
              </a:rPr>
              <a:t>lchild);   // </a:t>
            </a:r>
            <a:r>
              <a:rPr lang="zh-CN" altLang="en-US" sz="2000">
                <a:ea typeface="楷体_GB2312" pitchFamily="49" charset="-122"/>
              </a:rPr>
              <a:t>左子树线索化                         </a:t>
            </a:r>
            <a:br>
              <a:rPr lang="zh-CN" altLang="en-US" sz="2000"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   </a:t>
            </a:r>
            <a:r>
              <a:rPr lang="en-US" altLang="zh-CN" sz="2000">
                <a:ea typeface="楷体_GB2312" pitchFamily="49" charset="-122"/>
              </a:rPr>
              <a:t>if (!p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 lchild)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{ p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 LTag = 1; 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p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 lchild = pre; } 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   if (!pre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 rchild)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{ pre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 RTag = 1;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pre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 rchild = p; }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pre = p;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// </a:t>
            </a:r>
            <a:r>
              <a:rPr lang="zh-CN" altLang="en-US" sz="2000">
                <a:ea typeface="楷体_GB2312" pitchFamily="49" charset="-122"/>
              </a:rPr>
              <a:t>保持 </a:t>
            </a:r>
            <a:r>
              <a:rPr lang="en-US" altLang="zh-CN" sz="2000">
                <a:ea typeface="楷体_GB2312" pitchFamily="49" charset="-122"/>
              </a:rPr>
              <a:t>pre </a:t>
            </a:r>
            <a:r>
              <a:rPr lang="zh-CN" altLang="en-US" sz="2000">
                <a:ea typeface="楷体_GB2312" pitchFamily="49" charset="-122"/>
              </a:rPr>
              <a:t>指向 </a:t>
            </a:r>
            <a:r>
              <a:rPr lang="en-US" altLang="zh-CN" sz="2000">
                <a:ea typeface="楷体_GB2312" pitchFamily="49" charset="-122"/>
              </a:rPr>
              <a:t>p </a:t>
            </a:r>
            <a:r>
              <a:rPr lang="zh-CN" altLang="en-US" sz="2000">
                <a:ea typeface="楷体_GB2312" pitchFamily="49" charset="-122"/>
              </a:rPr>
              <a:t>的前驱</a:t>
            </a:r>
            <a:br>
              <a:rPr lang="zh-CN" altLang="en-US" sz="2000"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   </a:t>
            </a:r>
            <a:r>
              <a:rPr lang="en-US" altLang="zh-CN" sz="2000">
                <a:ea typeface="楷体_GB2312" pitchFamily="49" charset="-122"/>
              </a:rPr>
              <a:t>InThreading(p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 rchild); </a:t>
            </a:r>
            <a:r>
              <a:rPr lang="en-US" altLang="zh-CN" sz="2000"/>
              <a:t>}</a:t>
            </a:r>
            <a:r>
              <a:rPr lang="en-US" altLang="zh-CN" sz="2000">
                <a:ea typeface="楷体_GB2312" pitchFamily="49" charset="-122"/>
              </a:rPr>
              <a:t> 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 // </a:t>
            </a:r>
            <a:r>
              <a:rPr lang="zh-CN" altLang="en-US" sz="2000">
                <a:ea typeface="楷体_GB2312" pitchFamily="49" charset="-122"/>
              </a:rPr>
              <a:t>右子树线索化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}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} // InThreading </a:t>
            </a:r>
          </a:p>
        </p:txBody>
      </p:sp>
      <p:graphicFrame>
        <p:nvGraphicFramePr>
          <p:cNvPr id="132105" name="Group 9"/>
          <p:cNvGraphicFramePr>
            <a:graphicFrameLocks noGrp="1"/>
          </p:cNvGraphicFramePr>
          <p:nvPr/>
        </p:nvGraphicFramePr>
        <p:xfrm>
          <a:off x="5557838" y="31130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115" name="Group 19"/>
          <p:cNvGraphicFramePr>
            <a:graphicFrameLocks noGrp="1"/>
          </p:cNvGraphicFramePr>
          <p:nvPr/>
        </p:nvGraphicFramePr>
        <p:xfrm>
          <a:off x="4033838" y="37846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125" name="Group 29"/>
          <p:cNvGraphicFramePr>
            <a:graphicFrameLocks noGrp="1"/>
          </p:cNvGraphicFramePr>
          <p:nvPr/>
        </p:nvGraphicFramePr>
        <p:xfrm>
          <a:off x="3348038" y="44704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135" name="Line 39"/>
          <p:cNvSpPr>
            <a:spLocks noChangeShapeType="1"/>
          </p:cNvSpPr>
          <p:nvPr/>
        </p:nvSpPr>
        <p:spPr bwMode="auto">
          <a:xfrm flipH="1">
            <a:off x="4638675" y="3355975"/>
            <a:ext cx="995363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136" name="Line 40"/>
          <p:cNvSpPr>
            <a:spLocks noChangeShapeType="1"/>
          </p:cNvSpPr>
          <p:nvPr/>
        </p:nvSpPr>
        <p:spPr bwMode="auto">
          <a:xfrm flipH="1">
            <a:off x="4033838" y="40417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2137" name="Group 41"/>
          <p:cNvGraphicFramePr>
            <a:graphicFrameLocks noGrp="1"/>
          </p:cNvGraphicFramePr>
          <p:nvPr/>
        </p:nvGraphicFramePr>
        <p:xfrm>
          <a:off x="4795838" y="44846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147" name="Line 51"/>
          <p:cNvSpPr>
            <a:spLocks noChangeShapeType="1"/>
          </p:cNvSpPr>
          <p:nvPr/>
        </p:nvSpPr>
        <p:spPr bwMode="auto">
          <a:xfrm>
            <a:off x="5253038" y="40417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2148" name="Group 52"/>
          <p:cNvGraphicFramePr>
            <a:graphicFrameLocks noGrp="1"/>
          </p:cNvGraphicFramePr>
          <p:nvPr/>
        </p:nvGraphicFramePr>
        <p:xfrm>
          <a:off x="4110038" y="51562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158" name="Line 62"/>
          <p:cNvSpPr>
            <a:spLocks noChangeShapeType="1"/>
          </p:cNvSpPr>
          <p:nvPr/>
        </p:nvSpPr>
        <p:spPr bwMode="auto">
          <a:xfrm flipH="1">
            <a:off x="4795838" y="47275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2159" name="Group 63"/>
          <p:cNvGraphicFramePr>
            <a:graphicFrameLocks noGrp="1"/>
          </p:cNvGraphicFramePr>
          <p:nvPr/>
        </p:nvGraphicFramePr>
        <p:xfrm>
          <a:off x="5557838" y="51562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169" name="Line 73"/>
          <p:cNvSpPr>
            <a:spLocks noChangeShapeType="1"/>
          </p:cNvSpPr>
          <p:nvPr/>
        </p:nvSpPr>
        <p:spPr bwMode="auto">
          <a:xfrm>
            <a:off x="6015038" y="47275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2170" name="Group 74"/>
          <p:cNvGraphicFramePr>
            <a:graphicFrameLocks noGrp="1"/>
          </p:cNvGraphicFramePr>
          <p:nvPr/>
        </p:nvGraphicFramePr>
        <p:xfrm>
          <a:off x="4872038" y="58420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180" name="Group 84"/>
          <p:cNvGraphicFramePr>
            <a:graphicFrameLocks noGrp="1"/>
          </p:cNvGraphicFramePr>
          <p:nvPr/>
        </p:nvGraphicFramePr>
        <p:xfrm>
          <a:off x="6319838" y="58562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190" name="Line 94"/>
          <p:cNvSpPr>
            <a:spLocks noChangeShapeType="1"/>
          </p:cNvSpPr>
          <p:nvPr/>
        </p:nvSpPr>
        <p:spPr bwMode="auto">
          <a:xfrm flipH="1">
            <a:off x="5557838" y="54133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191" name="Line 95"/>
          <p:cNvSpPr>
            <a:spLocks noChangeShapeType="1"/>
          </p:cNvSpPr>
          <p:nvPr/>
        </p:nvSpPr>
        <p:spPr bwMode="auto">
          <a:xfrm>
            <a:off x="6777038" y="54133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2192" name="Group 96"/>
          <p:cNvGraphicFramePr>
            <a:graphicFrameLocks noGrp="1"/>
          </p:cNvGraphicFramePr>
          <p:nvPr/>
        </p:nvGraphicFramePr>
        <p:xfrm>
          <a:off x="7005638" y="37846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202" name="Group 106"/>
          <p:cNvGraphicFramePr>
            <a:graphicFrameLocks noGrp="1"/>
          </p:cNvGraphicFramePr>
          <p:nvPr/>
        </p:nvGraphicFramePr>
        <p:xfrm>
          <a:off x="6319838" y="44704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212" name="Group 116"/>
          <p:cNvGraphicFramePr>
            <a:graphicFrameLocks noGrp="1"/>
          </p:cNvGraphicFramePr>
          <p:nvPr/>
        </p:nvGraphicFramePr>
        <p:xfrm>
          <a:off x="7767638" y="44846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222" name="Line 126"/>
          <p:cNvSpPr>
            <a:spLocks noChangeShapeType="1"/>
          </p:cNvSpPr>
          <p:nvPr/>
        </p:nvSpPr>
        <p:spPr bwMode="auto">
          <a:xfrm flipH="1">
            <a:off x="7005638" y="40417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23" name="Line 127"/>
          <p:cNvSpPr>
            <a:spLocks noChangeShapeType="1"/>
          </p:cNvSpPr>
          <p:nvPr/>
        </p:nvSpPr>
        <p:spPr bwMode="auto">
          <a:xfrm>
            <a:off x="8224838" y="40417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24" name="Line 128"/>
          <p:cNvSpPr>
            <a:spLocks noChangeShapeType="1"/>
          </p:cNvSpPr>
          <p:nvPr/>
        </p:nvSpPr>
        <p:spPr bwMode="auto">
          <a:xfrm>
            <a:off x="6777038" y="3355975"/>
            <a:ext cx="914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26" name="Line 130"/>
          <p:cNvSpPr>
            <a:spLocks noChangeShapeType="1"/>
          </p:cNvSpPr>
          <p:nvPr/>
        </p:nvSpPr>
        <p:spPr bwMode="auto">
          <a:xfrm flipV="1">
            <a:off x="4491038" y="4194175"/>
            <a:ext cx="1524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27" name="Line 131"/>
          <p:cNvSpPr>
            <a:spLocks noChangeShapeType="1"/>
          </p:cNvSpPr>
          <p:nvPr/>
        </p:nvSpPr>
        <p:spPr bwMode="auto">
          <a:xfrm flipV="1">
            <a:off x="4186238" y="5032375"/>
            <a:ext cx="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28" name="Line 132"/>
          <p:cNvSpPr>
            <a:spLocks noChangeShapeType="1"/>
          </p:cNvSpPr>
          <p:nvPr/>
        </p:nvSpPr>
        <p:spPr bwMode="auto">
          <a:xfrm>
            <a:off x="4186238" y="5032375"/>
            <a:ext cx="533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29" name="Line 133"/>
          <p:cNvSpPr>
            <a:spLocks noChangeShapeType="1"/>
          </p:cNvSpPr>
          <p:nvPr/>
        </p:nvSpPr>
        <p:spPr bwMode="auto">
          <a:xfrm flipV="1">
            <a:off x="4719638" y="4194175"/>
            <a:ext cx="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0" name="Line 134"/>
          <p:cNvSpPr>
            <a:spLocks noChangeShapeType="1"/>
          </p:cNvSpPr>
          <p:nvPr/>
        </p:nvSpPr>
        <p:spPr bwMode="auto">
          <a:xfrm flipV="1">
            <a:off x="5329238" y="4879975"/>
            <a:ext cx="762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43" name="Line 147"/>
          <p:cNvSpPr>
            <a:spLocks noChangeShapeType="1"/>
          </p:cNvSpPr>
          <p:nvPr/>
        </p:nvSpPr>
        <p:spPr bwMode="auto">
          <a:xfrm>
            <a:off x="5786438" y="31273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46" name="Line 150"/>
          <p:cNvSpPr>
            <a:spLocks noChangeShapeType="1"/>
          </p:cNvSpPr>
          <p:nvPr/>
        </p:nvSpPr>
        <p:spPr bwMode="auto">
          <a:xfrm>
            <a:off x="6624638" y="31273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47" name="Line 151"/>
          <p:cNvSpPr>
            <a:spLocks noChangeShapeType="1"/>
          </p:cNvSpPr>
          <p:nvPr/>
        </p:nvSpPr>
        <p:spPr bwMode="auto">
          <a:xfrm>
            <a:off x="72469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50" name="Line 154"/>
          <p:cNvSpPr>
            <a:spLocks noChangeShapeType="1"/>
          </p:cNvSpPr>
          <p:nvPr/>
        </p:nvSpPr>
        <p:spPr bwMode="auto">
          <a:xfrm>
            <a:off x="80851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51" name="Line 155"/>
          <p:cNvSpPr>
            <a:spLocks noChangeShapeType="1"/>
          </p:cNvSpPr>
          <p:nvPr/>
        </p:nvSpPr>
        <p:spPr bwMode="auto">
          <a:xfrm>
            <a:off x="42624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54" name="Line 158"/>
          <p:cNvSpPr>
            <a:spLocks noChangeShapeType="1"/>
          </p:cNvSpPr>
          <p:nvPr/>
        </p:nvSpPr>
        <p:spPr bwMode="auto">
          <a:xfrm>
            <a:off x="51133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55" name="Line 159"/>
          <p:cNvSpPr>
            <a:spLocks noChangeShapeType="1"/>
          </p:cNvSpPr>
          <p:nvPr/>
        </p:nvSpPr>
        <p:spPr bwMode="auto">
          <a:xfrm>
            <a:off x="5037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58" name="Line 162"/>
          <p:cNvSpPr>
            <a:spLocks noChangeShapeType="1"/>
          </p:cNvSpPr>
          <p:nvPr/>
        </p:nvSpPr>
        <p:spPr bwMode="auto">
          <a:xfrm>
            <a:off x="5875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59" name="Line 163"/>
          <p:cNvSpPr>
            <a:spLocks noChangeShapeType="1"/>
          </p:cNvSpPr>
          <p:nvPr/>
        </p:nvSpPr>
        <p:spPr bwMode="auto">
          <a:xfrm>
            <a:off x="6561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62" name="Line 166"/>
          <p:cNvSpPr>
            <a:spLocks noChangeShapeType="1"/>
          </p:cNvSpPr>
          <p:nvPr/>
        </p:nvSpPr>
        <p:spPr bwMode="auto">
          <a:xfrm>
            <a:off x="7399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63" name="Line 167"/>
          <p:cNvSpPr>
            <a:spLocks noChangeShapeType="1"/>
          </p:cNvSpPr>
          <p:nvPr/>
        </p:nvSpPr>
        <p:spPr bwMode="auto">
          <a:xfrm>
            <a:off x="80089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66" name="Line 170"/>
          <p:cNvSpPr>
            <a:spLocks noChangeShapeType="1"/>
          </p:cNvSpPr>
          <p:nvPr/>
        </p:nvSpPr>
        <p:spPr bwMode="auto">
          <a:xfrm>
            <a:off x="8847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67" name="Line 171"/>
          <p:cNvSpPr>
            <a:spLocks noChangeShapeType="1"/>
          </p:cNvSpPr>
          <p:nvPr/>
        </p:nvSpPr>
        <p:spPr bwMode="auto">
          <a:xfrm>
            <a:off x="57991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70" name="Line 174"/>
          <p:cNvSpPr>
            <a:spLocks noChangeShapeType="1"/>
          </p:cNvSpPr>
          <p:nvPr/>
        </p:nvSpPr>
        <p:spPr bwMode="auto">
          <a:xfrm>
            <a:off x="66373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71" name="Line 175"/>
          <p:cNvSpPr>
            <a:spLocks noChangeShapeType="1"/>
          </p:cNvSpPr>
          <p:nvPr/>
        </p:nvSpPr>
        <p:spPr bwMode="auto">
          <a:xfrm>
            <a:off x="65611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74" name="Line 178"/>
          <p:cNvSpPr>
            <a:spLocks noChangeShapeType="1"/>
          </p:cNvSpPr>
          <p:nvPr/>
        </p:nvSpPr>
        <p:spPr bwMode="auto">
          <a:xfrm>
            <a:off x="73993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75" name="Line 179"/>
          <p:cNvSpPr>
            <a:spLocks noChangeShapeType="1"/>
          </p:cNvSpPr>
          <p:nvPr/>
        </p:nvSpPr>
        <p:spPr bwMode="auto">
          <a:xfrm>
            <a:off x="51133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1" name="Line 135"/>
          <p:cNvSpPr>
            <a:spLocks noChangeShapeType="1"/>
          </p:cNvSpPr>
          <p:nvPr/>
        </p:nvSpPr>
        <p:spPr bwMode="auto">
          <a:xfrm flipV="1">
            <a:off x="4948238" y="5718175"/>
            <a:ext cx="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2" name="Line 136"/>
          <p:cNvSpPr>
            <a:spLocks noChangeShapeType="1"/>
          </p:cNvSpPr>
          <p:nvPr/>
        </p:nvSpPr>
        <p:spPr bwMode="auto">
          <a:xfrm>
            <a:off x="4948238" y="5718175"/>
            <a:ext cx="533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3" name="Line 137"/>
          <p:cNvSpPr>
            <a:spLocks noChangeShapeType="1"/>
          </p:cNvSpPr>
          <p:nvPr/>
        </p:nvSpPr>
        <p:spPr bwMode="auto">
          <a:xfrm flipV="1">
            <a:off x="5481638" y="4879975"/>
            <a:ext cx="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4" name="Line 138"/>
          <p:cNvSpPr>
            <a:spLocks noChangeShapeType="1"/>
          </p:cNvSpPr>
          <p:nvPr/>
        </p:nvSpPr>
        <p:spPr bwMode="auto">
          <a:xfrm flipV="1">
            <a:off x="6015038" y="5565775"/>
            <a:ext cx="1524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5" name="Line 139"/>
          <p:cNvSpPr>
            <a:spLocks noChangeShapeType="1"/>
          </p:cNvSpPr>
          <p:nvPr/>
        </p:nvSpPr>
        <p:spPr bwMode="auto">
          <a:xfrm flipH="1" flipV="1">
            <a:off x="6319838" y="5565775"/>
            <a:ext cx="76200" cy="533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6" name="Line 140"/>
          <p:cNvSpPr>
            <a:spLocks noChangeShapeType="1"/>
          </p:cNvSpPr>
          <p:nvPr/>
        </p:nvSpPr>
        <p:spPr bwMode="auto">
          <a:xfrm flipV="1">
            <a:off x="7462838" y="5032375"/>
            <a:ext cx="0" cy="990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7" name="Line 141"/>
          <p:cNvSpPr>
            <a:spLocks noChangeShapeType="1"/>
          </p:cNvSpPr>
          <p:nvPr/>
        </p:nvSpPr>
        <p:spPr bwMode="auto">
          <a:xfrm flipH="1">
            <a:off x="6167438" y="5032375"/>
            <a:ext cx="1295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8" name="Line 142"/>
          <p:cNvSpPr>
            <a:spLocks noChangeShapeType="1"/>
          </p:cNvSpPr>
          <p:nvPr/>
        </p:nvSpPr>
        <p:spPr bwMode="auto">
          <a:xfrm flipV="1">
            <a:off x="6167438" y="3508375"/>
            <a:ext cx="0" cy="1524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9" name="Line 143"/>
          <p:cNvSpPr>
            <a:spLocks noChangeShapeType="1"/>
          </p:cNvSpPr>
          <p:nvPr/>
        </p:nvSpPr>
        <p:spPr bwMode="auto">
          <a:xfrm flipH="1" flipV="1">
            <a:off x="6319838" y="3508375"/>
            <a:ext cx="76200" cy="1066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40" name="Line 144"/>
          <p:cNvSpPr>
            <a:spLocks noChangeShapeType="1"/>
          </p:cNvSpPr>
          <p:nvPr/>
        </p:nvSpPr>
        <p:spPr bwMode="auto">
          <a:xfrm flipV="1">
            <a:off x="7539038" y="4194175"/>
            <a:ext cx="762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41" name="Line 145"/>
          <p:cNvSpPr>
            <a:spLocks noChangeShapeType="1"/>
          </p:cNvSpPr>
          <p:nvPr/>
        </p:nvSpPr>
        <p:spPr bwMode="auto">
          <a:xfrm flipH="1" flipV="1">
            <a:off x="7767638" y="4194175"/>
            <a:ext cx="762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60" name="Text Box 164"/>
          <p:cNvSpPr txBox="1">
            <a:spLocks noChangeArrowheads="1"/>
          </p:cNvSpPr>
          <p:nvPr/>
        </p:nvSpPr>
        <p:spPr bwMode="auto">
          <a:xfrm>
            <a:off x="6527800" y="44910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61" name="Text Box 165"/>
          <p:cNvSpPr txBox="1">
            <a:spLocks noChangeArrowheads="1"/>
          </p:cNvSpPr>
          <p:nvPr/>
        </p:nvSpPr>
        <p:spPr bwMode="auto">
          <a:xfrm>
            <a:off x="7164388" y="45069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64" name="Text Box 168"/>
          <p:cNvSpPr txBox="1">
            <a:spLocks noChangeArrowheads="1"/>
          </p:cNvSpPr>
          <p:nvPr/>
        </p:nvSpPr>
        <p:spPr bwMode="auto">
          <a:xfrm>
            <a:off x="7975600" y="44910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72" name="Text Box 176"/>
          <p:cNvSpPr txBox="1">
            <a:spLocks noChangeArrowheads="1"/>
          </p:cNvSpPr>
          <p:nvPr/>
        </p:nvSpPr>
        <p:spPr bwMode="auto">
          <a:xfrm>
            <a:off x="6527800" y="58626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73" name="Text Box 177"/>
          <p:cNvSpPr txBox="1">
            <a:spLocks noChangeArrowheads="1"/>
          </p:cNvSpPr>
          <p:nvPr/>
        </p:nvSpPr>
        <p:spPr bwMode="auto">
          <a:xfrm>
            <a:off x="7164388" y="58785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76" name="Text Box 180"/>
          <p:cNvSpPr txBox="1">
            <a:spLocks noChangeArrowheads="1"/>
          </p:cNvSpPr>
          <p:nvPr/>
        </p:nvSpPr>
        <p:spPr bwMode="auto">
          <a:xfrm>
            <a:off x="5080000" y="58626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77" name="Text Box 181"/>
          <p:cNvSpPr txBox="1">
            <a:spLocks noChangeArrowheads="1"/>
          </p:cNvSpPr>
          <p:nvPr/>
        </p:nvSpPr>
        <p:spPr bwMode="auto">
          <a:xfrm>
            <a:off x="5716588" y="58785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78" name="Line 182"/>
          <p:cNvSpPr>
            <a:spLocks noChangeShapeType="1"/>
          </p:cNvSpPr>
          <p:nvPr/>
        </p:nvSpPr>
        <p:spPr bwMode="auto">
          <a:xfrm>
            <a:off x="59515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79" name="Line 183"/>
          <p:cNvSpPr>
            <a:spLocks noChangeShapeType="1"/>
          </p:cNvSpPr>
          <p:nvPr/>
        </p:nvSpPr>
        <p:spPr bwMode="auto">
          <a:xfrm>
            <a:off x="43513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80" name="Text Box 184"/>
          <p:cNvSpPr txBox="1">
            <a:spLocks noChangeArrowheads="1"/>
          </p:cNvSpPr>
          <p:nvPr/>
        </p:nvSpPr>
        <p:spPr bwMode="auto">
          <a:xfrm>
            <a:off x="4318000" y="51768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81" name="Text Box 185"/>
          <p:cNvSpPr txBox="1">
            <a:spLocks noChangeArrowheads="1"/>
          </p:cNvSpPr>
          <p:nvPr/>
        </p:nvSpPr>
        <p:spPr bwMode="auto">
          <a:xfrm>
            <a:off x="4954588" y="51927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82" name="Line 186"/>
          <p:cNvSpPr>
            <a:spLocks noChangeShapeType="1"/>
          </p:cNvSpPr>
          <p:nvPr/>
        </p:nvSpPr>
        <p:spPr bwMode="auto">
          <a:xfrm>
            <a:off x="51895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83" name="Line 187"/>
          <p:cNvSpPr>
            <a:spLocks noChangeShapeType="1"/>
          </p:cNvSpPr>
          <p:nvPr/>
        </p:nvSpPr>
        <p:spPr bwMode="auto">
          <a:xfrm>
            <a:off x="3589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84" name="Text Box 188"/>
          <p:cNvSpPr txBox="1">
            <a:spLocks noChangeArrowheads="1"/>
          </p:cNvSpPr>
          <p:nvPr/>
        </p:nvSpPr>
        <p:spPr bwMode="auto">
          <a:xfrm>
            <a:off x="3556000" y="44910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85" name="Text Box 189"/>
          <p:cNvSpPr txBox="1">
            <a:spLocks noChangeArrowheads="1"/>
          </p:cNvSpPr>
          <p:nvPr/>
        </p:nvSpPr>
        <p:spPr bwMode="auto">
          <a:xfrm>
            <a:off x="4192588" y="45069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86" name="Line 190"/>
          <p:cNvSpPr>
            <a:spLocks noChangeShapeType="1"/>
          </p:cNvSpPr>
          <p:nvPr/>
        </p:nvSpPr>
        <p:spPr bwMode="auto">
          <a:xfrm>
            <a:off x="44275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2287" name="Group 191"/>
          <p:cNvGraphicFramePr>
            <a:graphicFrameLocks noGrp="1"/>
          </p:cNvGraphicFramePr>
          <p:nvPr/>
        </p:nvGraphicFramePr>
        <p:xfrm>
          <a:off x="5557838" y="233045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297" name="Line 201"/>
          <p:cNvSpPr>
            <a:spLocks noChangeShapeType="1"/>
          </p:cNvSpPr>
          <p:nvPr/>
        </p:nvSpPr>
        <p:spPr bwMode="auto">
          <a:xfrm>
            <a:off x="5634038" y="263525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301" name="Text Box 205"/>
          <p:cNvSpPr txBox="1">
            <a:spLocks noChangeArrowheads="1"/>
          </p:cNvSpPr>
          <p:nvPr/>
        </p:nvSpPr>
        <p:spPr bwMode="auto">
          <a:xfrm>
            <a:off x="6402388" y="2349500"/>
            <a:ext cx="35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grpSp>
        <p:nvGrpSpPr>
          <p:cNvPr id="2" name="Group 213"/>
          <p:cNvGrpSpPr>
            <a:grpSpLocks/>
          </p:cNvGrpSpPr>
          <p:nvPr/>
        </p:nvGrpSpPr>
        <p:grpSpPr bwMode="auto">
          <a:xfrm>
            <a:off x="5799138" y="2341563"/>
            <a:ext cx="838200" cy="366712"/>
            <a:chOff x="3653" y="1611"/>
            <a:chExt cx="528" cy="231"/>
          </a:xfrm>
        </p:grpSpPr>
        <p:sp>
          <p:nvSpPr>
            <p:cNvPr id="132299" name="Line 203"/>
            <p:cNvSpPr>
              <a:spLocks noChangeShapeType="1"/>
            </p:cNvSpPr>
            <p:nvPr/>
          </p:nvSpPr>
          <p:spPr bwMode="auto">
            <a:xfrm>
              <a:off x="3653" y="1611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302" name="Line 206"/>
            <p:cNvSpPr>
              <a:spLocks noChangeShapeType="1"/>
            </p:cNvSpPr>
            <p:nvPr/>
          </p:nvSpPr>
          <p:spPr bwMode="auto">
            <a:xfrm>
              <a:off x="4181" y="1611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2307" name="Text Box 211"/>
          <p:cNvSpPr txBox="1">
            <a:spLocks noChangeArrowheads="1"/>
          </p:cNvSpPr>
          <p:nvPr/>
        </p:nvSpPr>
        <p:spPr bwMode="auto">
          <a:xfrm>
            <a:off x="7704138" y="1917700"/>
            <a:ext cx="4683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000">
                <a:ea typeface="楷体_GB2312" pitchFamily="49" charset="-122"/>
              </a:rPr>
              <a:t>T</a:t>
            </a:r>
            <a:r>
              <a:rPr lang="en-US" altLang="zh-CN" sz="3600">
                <a:ea typeface="楷体_GB2312" pitchFamily="49" charset="-122"/>
              </a:rPr>
              <a:t> </a:t>
            </a:r>
          </a:p>
        </p:txBody>
      </p:sp>
      <p:sp>
        <p:nvSpPr>
          <p:cNvPr id="132308" name="Line 212"/>
          <p:cNvSpPr>
            <a:spLocks noChangeShapeType="1"/>
          </p:cNvSpPr>
          <p:nvPr/>
        </p:nvSpPr>
        <p:spPr bwMode="auto">
          <a:xfrm flipH="1">
            <a:off x="6300788" y="2420938"/>
            <a:ext cx="1439862" cy="65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300" name="Text Box 204"/>
          <p:cNvSpPr txBox="1">
            <a:spLocks noChangeArrowheads="1"/>
          </p:cNvSpPr>
          <p:nvPr/>
        </p:nvSpPr>
        <p:spPr bwMode="auto">
          <a:xfrm>
            <a:off x="5729288" y="2349500"/>
            <a:ext cx="35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0 </a:t>
            </a:r>
          </a:p>
        </p:txBody>
      </p:sp>
      <p:grpSp>
        <p:nvGrpSpPr>
          <p:cNvPr id="3" name="Group 216"/>
          <p:cNvGrpSpPr>
            <a:grpSpLocks/>
          </p:cNvGrpSpPr>
          <p:nvPr/>
        </p:nvGrpSpPr>
        <p:grpSpPr bwMode="auto">
          <a:xfrm>
            <a:off x="6227763" y="1557338"/>
            <a:ext cx="1455737" cy="725487"/>
            <a:chOff x="3923" y="1117"/>
            <a:chExt cx="917" cy="457"/>
          </a:xfrm>
        </p:grpSpPr>
        <p:sp>
          <p:nvSpPr>
            <p:cNvPr id="132310" name="Text Box 214"/>
            <p:cNvSpPr txBox="1">
              <a:spLocks noChangeArrowheads="1"/>
            </p:cNvSpPr>
            <p:nvPr/>
          </p:nvSpPr>
          <p:spPr bwMode="auto">
            <a:xfrm>
              <a:off x="4332" y="1117"/>
              <a:ext cx="50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altLang="zh-CN" sz="2000">
                  <a:ea typeface="楷体_GB2312" pitchFamily="49" charset="-122"/>
                </a:rPr>
                <a:t>Thrt</a:t>
              </a:r>
              <a:r>
                <a:rPr lang="en-US" altLang="zh-CN" sz="360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132311" name="Line 215"/>
            <p:cNvSpPr>
              <a:spLocks noChangeShapeType="1"/>
            </p:cNvSpPr>
            <p:nvPr/>
          </p:nvSpPr>
          <p:spPr bwMode="auto">
            <a:xfrm flipH="1">
              <a:off x="3923" y="1389"/>
              <a:ext cx="454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225"/>
          <p:cNvGrpSpPr>
            <a:grpSpLocks/>
          </p:cNvGrpSpPr>
          <p:nvPr/>
        </p:nvGrpSpPr>
        <p:grpSpPr bwMode="auto">
          <a:xfrm>
            <a:off x="6084888" y="1196975"/>
            <a:ext cx="863600" cy="1085850"/>
            <a:chOff x="3833" y="890"/>
            <a:chExt cx="544" cy="684"/>
          </a:xfrm>
        </p:grpSpPr>
        <p:sp>
          <p:nvSpPr>
            <p:cNvPr id="132319" name="Text Box 223"/>
            <p:cNvSpPr txBox="1">
              <a:spLocks noChangeArrowheads="1"/>
            </p:cNvSpPr>
            <p:nvPr/>
          </p:nvSpPr>
          <p:spPr bwMode="auto">
            <a:xfrm>
              <a:off x="3958" y="890"/>
              <a:ext cx="41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altLang="zh-CN" sz="2000">
                  <a:ea typeface="楷体_GB2312" pitchFamily="49" charset="-122"/>
                </a:rPr>
                <a:t>pre</a:t>
              </a:r>
              <a:r>
                <a:rPr lang="en-US" altLang="zh-CN" sz="360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132320" name="Line 224"/>
            <p:cNvSpPr>
              <a:spLocks noChangeShapeType="1"/>
            </p:cNvSpPr>
            <p:nvPr/>
          </p:nvSpPr>
          <p:spPr bwMode="auto">
            <a:xfrm flipH="1">
              <a:off x="3833" y="1253"/>
              <a:ext cx="136" cy="3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2304" name="Freeform 208"/>
          <p:cNvSpPr>
            <a:spLocks/>
          </p:cNvSpPr>
          <p:nvPr/>
        </p:nvSpPr>
        <p:spPr bwMode="auto">
          <a:xfrm>
            <a:off x="3459163" y="2482850"/>
            <a:ext cx="2098675" cy="2085975"/>
          </a:xfrm>
          <a:custGeom>
            <a:avLst/>
            <a:gdLst/>
            <a:ahLst/>
            <a:cxnLst>
              <a:cxn ang="0">
                <a:pos x="0" y="1314"/>
              </a:cxn>
              <a:cxn ang="0">
                <a:pos x="305" y="764"/>
              </a:cxn>
              <a:cxn ang="0">
                <a:pos x="1322" y="0"/>
              </a:cxn>
            </a:cxnLst>
            <a:rect l="0" t="0" r="r" b="b"/>
            <a:pathLst>
              <a:path w="1322" h="1314">
                <a:moveTo>
                  <a:pt x="0" y="1314"/>
                </a:moveTo>
                <a:lnTo>
                  <a:pt x="305" y="764"/>
                </a:lnTo>
                <a:lnTo>
                  <a:pt x="1322" y="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328" name="Rectangle 232"/>
          <p:cNvSpPr>
            <a:spLocks noChangeArrowheads="1"/>
          </p:cNvSpPr>
          <p:nvPr/>
        </p:nvSpPr>
        <p:spPr bwMode="auto">
          <a:xfrm>
            <a:off x="323850" y="1773238"/>
            <a:ext cx="2663825" cy="1223962"/>
          </a:xfrm>
          <a:prstGeom prst="rect">
            <a:avLst/>
          </a:prstGeom>
          <a:solidFill>
            <a:schemeClr val="bg1">
              <a:alpha val="50000"/>
            </a:schemeClr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2329" name="Rectangle 233"/>
          <p:cNvSpPr>
            <a:spLocks noChangeArrowheads="1"/>
          </p:cNvSpPr>
          <p:nvPr/>
        </p:nvSpPr>
        <p:spPr bwMode="auto">
          <a:xfrm>
            <a:off x="323850" y="2925763"/>
            <a:ext cx="2663825" cy="1223962"/>
          </a:xfrm>
          <a:prstGeom prst="rect">
            <a:avLst/>
          </a:prstGeom>
          <a:solidFill>
            <a:schemeClr val="bg1">
              <a:alpha val="50000"/>
            </a:schemeClr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32332" name="Rectangle 236"/>
          <p:cNvSpPr>
            <a:spLocks noChangeArrowheads="1"/>
          </p:cNvSpPr>
          <p:nvPr/>
        </p:nvSpPr>
        <p:spPr bwMode="auto">
          <a:xfrm>
            <a:off x="3132138" y="3573463"/>
            <a:ext cx="287337" cy="2159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2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2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2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2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2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2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2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2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2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2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2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2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2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2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2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2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3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2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2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2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32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32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32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7" dur="500"/>
                                        <p:tgtEl>
                                          <p:spTgt spid="1323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32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32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3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2" dur="500"/>
                                        <p:tgtEl>
                                          <p:spTgt spid="1323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32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32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3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32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32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3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3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500"/>
                            </p:stCondLst>
                            <p:childTnLst>
                              <p:par>
                                <p:cTn id="1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3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32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32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3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000"/>
                                        <p:tgtEl>
                                          <p:spTgt spid="13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13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3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3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2000"/>
                                        <p:tgtEl>
                                          <p:spTgt spid="13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13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000"/>
                                        <p:tgtEl>
                                          <p:spTgt spid="132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13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2000"/>
                                        <p:tgtEl>
                                          <p:spTgt spid="132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13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8" dur="500"/>
                                        <p:tgtEl>
                                          <p:spTgt spid="13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000"/>
                            </p:stCondLst>
                            <p:childTnLst>
                              <p:par>
                                <p:cTn id="2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3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2000"/>
                                        <p:tgtEl>
                                          <p:spTgt spid="13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13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13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13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2000"/>
                                        <p:tgtEl>
                                          <p:spTgt spid="13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13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323" grpId="0" animBg="1"/>
      <p:bldP spid="132322" grpId="0" animBg="1"/>
      <p:bldP spid="132317" grpId="0" animBg="1"/>
      <p:bldP spid="132316" grpId="0" animBg="1"/>
      <p:bldP spid="132315" grpId="0" animBg="1"/>
      <p:bldP spid="132314" grpId="0" animBg="1"/>
      <p:bldP spid="132313" grpId="0" animBg="1"/>
      <p:bldP spid="132103" grpId="0"/>
      <p:bldP spid="132326" grpId="0" animBg="1"/>
      <p:bldP spid="132226" grpId="0" animBg="1"/>
      <p:bldP spid="132227" grpId="0" animBg="1"/>
      <p:bldP spid="132228" grpId="0" animBg="1"/>
      <p:bldP spid="132229" grpId="0" animBg="1"/>
      <p:bldP spid="132230" grpId="0" animBg="1"/>
      <p:bldP spid="132231" grpId="0" animBg="1"/>
      <p:bldP spid="132232" grpId="0" animBg="1"/>
      <p:bldP spid="132233" grpId="0" animBg="1"/>
      <p:bldP spid="132234" grpId="0" animBg="1"/>
      <p:bldP spid="132235" grpId="0" animBg="1"/>
      <p:bldP spid="132236" grpId="0" animBg="1"/>
      <p:bldP spid="132237" grpId="0" animBg="1"/>
      <p:bldP spid="132238" grpId="0" animBg="1"/>
      <p:bldP spid="132239" grpId="0" animBg="1"/>
      <p:bldP spid="132240" grpId="0" animBg="1"/>
      <p:bldP spid="132241" grpId="0" animBg="1"/>
      <p:bldP spid="132260" grpId="0"/>
      <p:bldP spid="132261" grpId="0"/>
      <p:bldP spid="132264" grpId="0"/>
      <p:bldP spid="132272" grpId="0"/>
      <p:bldP spid="132273" grpId="0"/>
      <p:bldP spid="132276" grpId="0"/>
      <p:bldP spid="132277" grpId="0"/>
      <p:bldP spid="132280" grpId="0"/>
      <p:bldP spid="132281" grpId="0"/>
      <p:bldP spid="132284" grpId="0"/>
      <p:bldP spid="132285" grpId="0"/>
      <p:bldP spid="132297" grpId="0" animBg="1"/>
      <p:bldP spid="132301" grpId="0"/>
      <p:bldP spid="132300" grpId="0"/>
      <p:bldP spid="132304" grpId="0" animBg="1"/>
      <p:bldP spid="132328" grpId="0" animBg="1"/>
      <p:bldP spid="132329" grpId="0" animBg="1"/>
      <p:bldP spid="132332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00" name="Rectangle 232"/>
          <p:cNvSpPr>
            <a:spLocks noChangeArrowheads="1"/>
          </p:cNvSpPr>
          <p:nvPr/>
        </p:nvSpPr>
        <p:spPr bwMode="auto">
          <a:xfrm>
            <a:off x="611188" y="5229225"/>
            <a:ext cx="2520950" cy="360363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8599" name="Rectangle 231"/>
          <p:cNvSpPr>
            <a:spLocks noChangeArrowheads="1"/>
          </p:cNvSpPr>
          <p:nvPr/>
        </p:nvSpPr>
        <p:spPr bwMode="auto">
          <a:xfrm>
            <a:off x="611188" y="4508500"/>
            <a:ext cx="2089150" cy="360363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8387" name="Rectangle 19"/>
          <p:cNvSpPr>
            <a:spLocks noChangeArrowheads="1"/>
          </p:cNvSpPr>
          <p:nvPr/>
        </p:nvSpPr>
        <p:spPr bwMode="auto">
          <a:xfrm>
            <a:off x="8545513" y="6610350"/>
            <a:ext cx="490537" cy="2746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sp>
        <p:nvSpPr>
          <p:cNvPr id="58396" name="Rectangle 28"/>
          <p:cNvSpPr>
            <a:spLocks noChangeArrowheads="1"/>
          </p:cNvSpPr>
          <p:nvPr/>
        </p:nvSpPr>
        <p:spPr bwMode="auto">
          <a:xfrm>
            <a:off x="611188" y="4148138"/>
            <a:ext cx="2447925" cy="36036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8397" name="Text Box 29"/>
          <p:cNvSpPr txBox="1">
            <a:spLocks noChangeArrowheads="1"/>
          </p:cNvSpPr>
          <p:nvPr/>
        </p:nvSpPr>
        <p:spPr bwMode="auto">
          <a:xfrm>
            <a:off x="111125" y="404813"/>
            <a:ext cx="6864350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Status InOrderThreading(BiThrTree &amp;Thrt, BiThrTree T) { 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if (!(Thrt = (BiThrTree)malloc(sizeof(BiThrNode))))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exit (OVERFLOW);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Thrt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&gt;LTag = 0;  Thrt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RTag = 1;    //</a:t>
            </a:r>
            <a:r>
              <a:rPr lang="en-US" altLang="zh-CN" sz="200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建头结点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br>
              <a:rPr lang="zh-CN" altLang="en-US" sz="2000"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rchild = Thrt;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右指针回指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b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if (!T) 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lchild = Thrt;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 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若二叉树空，则左指针回指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else { 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lchild = T;     pre = Thrt; 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    InThreading(T);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中序遍历进行中序线索化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b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    </a:t>
            </a:r>
            <a:r>
              <a:rPr lang="en-US" altLang="zh-CN" sz="2000">
                <a:ea typeface="楷体_GB2312" pitchFamily="49" charset="-122"/>
              </a:rPr>
              <a:t>pre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rchild = Thrt;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pre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RTag = 1;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最后一个结点线索化  </a:t>
            </a:r>
            <a:b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    </a:t>
            </a:r>
            <a:r>
              <a:rPr lang="en-US" altLang="zh-CN" sz="2000">
                <a:ea typeface="楷体_GB2312" pitchFamily="49" charset="-122"/>
              </a:rPr>
              <a:t>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rchild = pre; }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return OK;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} // InOrderThreading</a:t>
            </a:r>
          </a:p>
        </p:txBody>
      </p:sp>
      <p:graphicFrame>
        <p:nvGraphicFramePr>
          <p:cNvPr id="58399" name="Group 31"/>
          <p:cNvGraphicFramePr>
            <a:graphicFrameLocks noGrp="1"/>
          </p:cNvGraphicFramePr>
          <p:nvPr/>
        </p:nvGraphicFramePr>
        <p:xfrm>
          <a:off x="5557838" y="31130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409" name="Group 41"/>
          <p:cNvGraphicFramePr>
            <a:graphicFrameLocks noGrp="1"/>
          </p:cNvGraphicFramePr>
          <p:nvPr/>
        </p:nvGraphicFramePr>
        <p:xfrm>
          <a:off x="4033838" y="37846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419" name="Group 51"/>
          <p:cNvGraphicFramePr>
            <a:graphicFrameLocks noGrp="1"/>
          </p:cNvGraphicFramePr>
          <p:nvPr/>
        </p:nvGraphicFramePr>
        <p:xfrm>
          <a:off x="3348038" y="44704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29" name="Line 61"/>
          <p:cNvSpPr>
            <a:spLocks noChangeShapeType="1"/>
          </p:cNvSpPr>
          <p:nvPr/>
        </p:nvSpPr>
        <p:spPr bwMode="auto">
          <a:xfrm flipH="1">
            <a:off x="4638675" y="3355975"/>
            <a:ext cx="995363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430" name="Line 62"/>
          <p:cNvSpPr>
            <a:spLocks noChangeShapeType="1"/>
          </p:cNvSpPr>
          <p:nvPr/>
        </p:nvSpPr>
        <p:spPr bwMode="auto">
          <a:xfrm flipH="1">
            <a:off x="4033838" y="40417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431" name="Group 63"/>
          <p:cNvGraphicFramePr>
            <a:graphicFrameLocks noGrp="1"/>
          </p:cNvGraphicFramePr>
          <p:nvPr/>
        </p:nvGraphicFramePr>
        <p:xfrm>
          <a:off x="4795838" y="44846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41" name="Line 73"/>
          <p:cNvSpPr>
            <a:spLocks noChangeShapeType="1"/>
          </p:cNvSpPr>
          <p:nvPr/>
        </p:nvSpPr>
        <p:spPr bwMode="auto">
          <a:xfrm>
            <a:off x="5253038" y="40417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442" name="Group 74"/>
          <p:cNvGraphicFramePr>
            <a:graphicFrameLocks noGrp="1"/>
          </p:cNvGraphicFramePr>
          <p:nvPr/>
        </p:nvGraphicFramePr>
        <p:xfrm>
          <a:off x="4110038" y="51562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52" name="Line 84"/>
          <p:cNvSpPr>
            <a:spLocks noChangeShapeType="1"/>
          </p:cNvSpPr>
          <p:nvPr/>
        </p:nvSpPr>
        <p:spPr bwMode="auto">
          <a:xfrm flipH="1">
            <a:off x="4795838" y="47275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453" name="Group 85"/>
          <p:cNvGraphicFramePr>
            <a:graphicFrameLocks noGrp="1"/>
          </p:cNvGraphicFramePr>
          <p:nvPr/>
        </p:nvGraphicFramePr>
        <p:xfrm>
          <a:off x="5557838" y="51562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63" name="Line 95"/>
          <p:cNvSpPr>
            <a:spLocks noChangeShapeType="1"/>
          </p:cNvSpPr>
          <p:nvPr/>
        </p:nvSpPr>
        <p:spPr bwMode="auto">
          <a:xfrm>
            <a:off x="6015038" y="47275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464" name="Group 96"/>
          <p:cNvGraphicFramePr>
            <a:graphicFrameLocks noGrp="1"/>
          </p:cNvGraphicFramePr>
          <p:nvPr/>
        </p:nvGraphicFramePr>
        <p:xfrm>
          <a:off x="4872038" y="58420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474" name="Group 106"/>
          <p:cNvGraphicFramePr>
            <a:graphicFrameLocks noGrp="1"/>
          </p:cNvGraphicFramePr>
          <p:nvPr/>
        </p:nvGraphicFramePr>
        <p:xfrm>
          <a:off x="6319838" y="58562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84" name="Line 116"/>
          <p:cNvSpPr>
            <a:spLocks noChangeShapeType="1"/>
          </p:cNvSpPr>
          <p:nvPr/>
        </p:nvSpPr>
        <p:spPr bwMode="auto">
          <a:xfrm flipH="1">
            <a:off x="5557838" y="54133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485" name="Line 117"/>
          <p:cNvSpPr>
            <a:spLocks noChangeShapeType="1"/>
          </p:cNvSpPr>
          <p:nvPr/>
        </p:nvSpPr>
        <p:spPr bwMode="auto">
          <a:xfrm>
            <a:off x="6777038" y="54133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486" name="Group 118"/>
          <p:cNvGraphicFramePr>
            <a:graphicFrameLocks noGrp="1"/>
          </p:cNvGraphicFramePr>
          <p:nvPr/>
        </p:nvGraphicFramePr>
        <p:xfrm>
          <a:off x="7005638" y="37846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496" name="Group 128"/>
          <p:cNvGraphicFramePr>
            <a:graphicFrameLocks noGrp="1"/>
          </p:cNvGraphicFramePr>
          <p:nvPr/>
        </p:nvGraphicFramePr>
        <p:xfrm>
          <a:off x="6319838" y="44704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506" name="Group 138"/>
          <p:cNvGraphicFramePr>
            <a:graphicFrameLocks noGrp="1"/>
          </p:cNvGraphicFramePr>
          <p:nvPr/>
        </p:nvGraphicFramePr>
        <p:xfrm>
          <a:off x="7767638" y="44846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516" name="Line 148"/>
          <p:cNvSpPr>
            <a:spLocks noChangeShapeType="1"/>
          </p:cNvSpPr>
          <p:nvPr/>
        </p:nvSpPr>
        <p:spPr bwMode="auto">
          <a:xfrm flipH="1">
            <a:off x="7005638" y="40417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17" name="Line 149"/>
          <p:cNvSpPr>
            <a:spLocks noChangeShapeType="1"/>
          </p:cNvSpPr>
          <p:nvPr/>
        </p:nvSpPr>
        <p:spPr bwMode="auto">
          <a:xfrm>
            <a:off x="8224838" y="40417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18" name="Line 150"/>
          <p:cNvSpPr>
            <a:spLocks noChangeShapeType="1"/>
          </p:cNvSpPr>
          <p:nvPr/>
        </p:nvSpPr>
        <p:spPr bwMode="auto">
          <a:xfrm>
            <a:off x="6777038" y="3355975"/>
            <a:ext cx="914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19" name="Line 151"/>
          <p:cNvSpPr>
            <a:spLocks noChangeShapeType="1"/>
          </p:cNvSpPr>
          <p:nvPr/>
        </p:nvSpPr>
        <p:spPr bwMode="auto">
          <a:xfrm flipV="1">
            <a:off x="4491038" y="4194175"/>
            <a:ext cx="1524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0" name="Line 152"/>
          <p:cNvSpPr>
            <a:spLocks noChangeShapeType="1"/>
          </p:cNvSpPr>
          <p:nvPr/>
        </p:nvSpPr>
        <p:spPr bwMode="auto">
          <a:xfrm flipV="1">
            <a:off x="4186238" y="5032375"/>
            <a:ext cx="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1" name="Line 153"/>
          <p:cNvSpPr>
            <a:spLocks noChangeShapeType="1"/>
          </p:cNvSpPr>
          <p:nvPr/>
        </p:nvSpPr>
        <p:spPr bwMode="auto">
          <a:xfrm>
            <a:off x="4186238" y="5032375"/>
            <a:ext cx="533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2" name="Line 154"/>
          <p:cNvSpPr>
            <a:spLocks noChangeShapeType="1"/>
          </p:cNvSpPr>
          <p:nvPr/>
        </p:nvSpPr>
        <p:spPr bwMode="auto">
          <a:xfrm flipV="1">
            <a:off x="4719638" y="4194175"/>
            <a:ext cx="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3" name="Line 155"/>
          <p:cNvSpPr>
            <a:spLocks noChangeShapeType="1"/>
          </p:cNvSpPr>
          <p:nvPr/>
        </p:nvSpPr>
        <p:spPr bwMode="auto">
          <a:xfrm flipV="1">
            <a:off x="5329238" y="4879975"/>
            <a:ext cx="762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4" name="Line 156"/>
          <p:cNvSpPr>
            <a:spLocks noChangeShapeType="1"/>
          </p:cNvSpPr>
          <p:nvPr/>
        </p:nvSpPr>
        <p:spPr bwMode="auto">
          <a:xfrm>
            <a:off x="5786438" y="31273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5" name="Line 157"/>
          <p:cNvSpPr>
            <a:spLocks noChangeShapeType="1"/>
          </p:cNvSpPr>
          <p:nvPr/>
        </p:nvSpPr>
        <p:spPr bwMode="auto">
          <a:xfrm>
            <a:off x="6624638" y="31273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6" name="Line 158"/>
          <p:cNvSpPr>
            <a:spLocks noChangeShapeType="1"/>
          </p:cNvSpPr>
          <p:nvPr/>
        </p:nvSpPr>
        <p:spPr bwMode="auto">
          <a:xfrm>
            <a:off x="72469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7" name="Line 159"/>
          <p:cNvSpPr>
            <a:spLocks noChangeShapeType="1"/>
          </p:cNvSpPr>
          <p:nvPr/>
        </p:nvSpPr>
        <p:spPr bwMode="auto">
          <a:xfrm>
            <a:off x="80851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8" name="Line 160"/>
          <p:cNvSpPr>
            <a:spLocks noChangeShapeType="1"/>
          </p:cNvSpPr>
          <p:nvPr/>
        </p:nvSpPr>
        <p:spPr bwMode="auto">
          <a:xfrm>
            <a:off x="42624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9" name="Line 161"/>
          <p:cNvSpPr>
            <a:spLocks noChangeShapeType="1"/>
          </p:cNvSpPr>
          <p:nvPr/>
        </p:nvSpPr>
        <p:spPr bwMode="auto">
          <a:xfrm>
            <a:off x="51133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0" name="Line 162"/>
          <p:cNvSpPr>
            <a:spLocks noChangeShapeType="1"/>
          </p:cNvSpPr>
          <p:nvPr/>
        </p:nvSpPr>
        <p:spPr bwMode="auto">
          <a:xfrm>
            <a:off x="5037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1" name="Line 163"/>
          <p:cNvSpPr>
            <a:spLocks noChangeShapeType="1"/>
          </p:cNvSpPr>
          <p:nvPr/>
        </p:nvSpPr>
        <p:spPr bwMode="auto">
          <a:xfrm>
            <a:off x="5875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2" name="Line 164"/>
          <p:cNvSpPr>
            <a:spLocks noChangeShapeType="1"/>
          </p:cNvSpPr>
          <p:nvPr/>
        </p:nvSpPr>
        <p:spPr bwMode="auto">
          <a:xfrm>
            <a:off x="6561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3" name="Line 165"/>
          <p:cNvSpPr>
            <a:spLocks noChangeShapeType="1"/>
          </p:cNvSpPr>
          <p:nvPr/>
        </p:nvSpPr>
        <p:spPr bwMode="auto">
          <a:xfrm>
            <a:off x="7399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4" name="Line 166"/>
          <p:cNvSpPr>
            <a:spLocks noChangeShapeType="1"/>
          </p:cNvSpPr>
          <p:nvPr/>
        </p:nvSpPr>
        <p:spPr bwMode="auto">
          <a:xfrm>
            <a:off x="80089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5" name="Text Box 167"/>
          <p:cNvSpPr txBox="1">
            <a:spLocks noChangeArrowheads="1"/>
          </p:cNvSpPr>
          <p:nvPr/>
        </p:nvSpPr>
        <p:spPr bwMode="auto">
          <a:xfrm>
            <a:off x="8612188" y="45069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58536" name="Line 168"/>
          <p:cNvSpPr>
            <a:spLocks noChangeShapeType="1"/>
          </p:cNvSpPr>
          <p:nvPr/>
        </p:nvSpPr>
        <p:spPr bwMode="auto">
          <a:xfrm>
            <a:off x="8847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7" name="Line 169"/>
          <p:cNvSpPr>
            <a:spLocks noChangeShapeType="1"/>
          </p:cNvSpPr>
          <p:nvPr/>
        </p:nvSpPr>
        <p:spPr bwMode="auto">
          <a:xfrm>
            <a:off x="57991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8" name="Line 170"/>
          <p:cNvSpPr>
            <a:spLocks noChangeShapeType="1"/>
          </p:cNvSpPr>
          <p:nvPr/>
        </p:nvSpPr>
        <p:spPr bwMode="auto">
          <a:xfrm>
            <a:off x="66373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9" name="Line 171"/>
          <p:cNvSpPr>
            <a:spLocks noChangeShapeType="1"/>
          </p:cNvSpPr>
          <p:nvPr/>
        </p:nvSpPr>
        <p:spPr bwMode="auto">
          <a:xfrm>
            <a:off x="65611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40" name="Line 172"/>
          <p:cNvSpPr>
            <a:spLocks noChangeShapeType="1"/>
          </p:cNvSpPr>
          <p:nvPr/>
        </p:nvSpPr>
        <p:spPr bwMode="auto">
          <a:xfrm>
            <a:off x="73993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41" name="Line 173"/>
          <p:cNvSpPr>
            <a:spLocks noChangeShapeType="1"/>
          </p:cNvSpPr>
          <p:nvPr/>
        </p:nvSpPr>
        <p:spPr bwMode="auto">
          <a:xfrm>
            <a:off x="51133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74"/>
          <p:cNvGrpSpPr>
            <a:grpSpLocks/>
          </p:cNvGrpSpPr>
          <p:nvPr/>
        </p:nvGrpSpPr>
        <p:grpSpPr bwMode="auto">
          <a:xfrm>
            <a:off x="4948238" y="3508375"/>
            <a:ext cx="3382962" cy="2736850"/>
            <a:chOff x="3117" y="2210"/>
            <a:chExt cx="2131" cy="1724"/>
          </a:xfrm>
        </p:grpSpPr>
        <p:sp>
          <p:nvSpPr>
            <p:cNvPr id="58543" name="Line 175"/>
            <p:cNvSpPr>
              <a:spLocks noChangeShapeType="1"/>
            </p:cNvSpPr>
            <p:nvPr/>
          </p:nvSpPr>
          <p:spPr bwMode="auto">
            <a:xfrm flipV="1">
              <a:off x="3117" y="3602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44" name="Line 176"/>
            <p:cNvSpPr>
              <a:spLocks noChangeShapeType="1"/>
            </p:cNvSpPr>
            <p:nvPr/>
          </p:nvSpPr>
          <p:spPr bwMode="auto">
            <a:xfrm>
              <a:off x="3117" y="3602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45" name="Line 177"/>
            <p:cNvSpPr>
              <a:spLocks noChangeShapeType="1"/>
            </p:cNvSpPr>
            <p:nvPr/>
          </p:nvSpPr>
          <p:spPr bwMode="auto">
            <a:xfrm flipV="1">
              <a:off x="3453" y="3074"/>
              <a:ext cx="0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46" name="Line 178"/>
            <p:cNvSpPr>
              <a:spLocks noChangeShapeType="1"/>
            </p:cNvSpPr>
            <p:nvPr/>
          </p:nvSpPr>
          <p:spPr bwMode="auto">
            <a:xfrm flipV="1">
              <a:off x="3789" y="3506"/>
              <a:ext cx="96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47" name="Line 179"/>
            <p:cNvSpPr>
              <a:spLocks noChangeShapeType="1"/>
            </p:cNvSpPr>
            <p:nvPr/>
          </p:nvSpPr>
          <p:spPr bwMode="auto">
            <a:xfrm flipH="1" flipV="1">
              <a:off x="3981" y="3506"/>
              <a:ext cx="48" cy="3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48" name="Line 180"/>
            <p:cNvSpPr>
              <a:spLocks noChangeShapeType="1"/>
            </p:cNvSpPr>
            <p:nvPr/>
          </p:nvSpPr>
          <p:spPr bwMode="auto">
            <a:xfrm flipV="1">
              <a:off x="4701" y="3170"/>
              <a:ext cx="0" cy="62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49" name="Line 181"/>
            <p:cNvSpPr>
              <a:spLocks noChangeShapeType="1"/>
            </p:cNvSpPr>
            <p:nvPr/>
          </p:nvSpPr>
          <p:spPr bwMode="auto">
            <a:xfrm flipH="1">
              <a:off x="3885" y="3170"/>
              <a:ext cx="81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50" name="Line 182"/>
            <p:cNvSpPr>
              <a:spLocks noChangeShapeType="1"/>
            </p:cNvSpPr>
            <p:nvPr/>
          </p:nvSpPr>
          <p:spPr bwMode="auto">
            <a:xfrm flipV="1">
              <a:off x="3885" y="2210"/>
              <a:ext cx="0" cy="9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51" name="Line 183"/>
            <p:cNvSpPr>
              <a:spLocks noChangeShapeType="1"/>
            </p:cNvSpPr>
            <p:nvPr/>
          </p:nvSpPr>
          <p:spPr bwMode="auto">
            <a:xfrm flipH="1" flipV="1">
              <a:off x="3981" y="2210"/>
              <a:ext cx="48" cy="6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52" name="Line 184"/>
            <p:cNvSpPr>
              <a:spLocks noChangeShapeType="1"/>
            </p:cNvSpPr>
            <p:nvPr/>
          </p:nvSpPr>
          <p:spPr bwMode="auto">
            <a:xfrm flipV="1">
              <a:off x="4749" y="2642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53" name="Line 185"/>
            <p:cNvSpPr>
              <a:spLocks noChangeShapeType="1"/>
            </p:cNvSpPr>
            <p:nvPr/>
          </p:nvSpPr>
          <p:spPr bwMode="auto">
            <a:xfrm flipH="1" flipV="1">
              <a:off x="4893" y="2642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54" name="Text Box 186"/>
            <p:cNvSpPr txBox="1">
              <a:spLocks noChangeArrowheads="1"/>
            </p:cNvSpPr>
            <p:nvPr/>
          </p:nvSpPr>
          <p:spPr bwMode="auto">
            <a:xfrm>
              <a:off x="4112" y="282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8555" name="Text Box 187"/>
            <p:cNvSpPr txBox="1">
              <a:spLocks noChangeArrowheads="1"/>
            </p:cNvSpPr>
            <p:nvPr/>
          </p:nvSpPr>
          <p:spPr bwMode="auto">
            <a:xfrm>
              <a:off x="4513" y="283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8556" name="Text Box 188"/>
            <p:cNvSpPr txBox="1">
              <a:spLocks noChangeArrowheads="1"/>
            </p:cNvSpPr>
            <p:nvPr/>
          </p:nvSpPr>
          <p:spPr bwMode="auto">
            <a:xfrm>
              <a:off x="5024" y="282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8557" name="Text Box 189"/>
            <p:cNvSpPr txBox="1">
              <a:spLocks noChangeArrowheads="1"/>
            </p:cNvSpPr>
            <p:nvPr/>
          </p:nvSpPr>
          <p:spPr bwMode="auto">
            <a:xfrm>
              <a:off x="4112" y="3693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8558" name="Text Box 190"/>
            <p:cNvSpPr txBox="1">
              <a:spLocks noChangeArrowheads="1"/>
            </p:cNvSpPr>
            <p:nvPr/>
          </p:nvSpPr>
          <p:spPr bwMode="auto">
            <a:xfrm>
              <a:off x="4513" y="3703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8559" name="Text Box 191"/>
            <p:cNvSpPr txBox="1">
              <a:spLocks noChangeArrowheads="1"/>
            </p:cNvSpPr>
            <p:nvPr/>
          </p:nvSpPr>
          <p:spPr bwMode="auto">
            <a:xfrm>
              <a:off x="3200" y="3693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8560" name="Text Box 192"/>
            <p:cNvSpPr txBox="1">
              <a:spLocks noChangeArrowheads="1"/>
            </p:cNvSpPr>
            <p:nvPr/>
          </p:nvSpPr>
          <p:spPr bwMode="auto">
            <a:xfrm>
              <a:off x="3601" y="3703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</p:grpSp>
      <p:sp>
        <p:nvSpPr>
          <p:cNvPr id="58561" name="Line 193"/>
          <p:cNvSpPr>
            <a:spLocks noChangeShapeType="1"/>
          </p:cNvSpPr>
          <p:nvPr/>
        </p:nvSpPr>
        <p:spPr bwMode="auto">
          <a:xfrm>
            <a:off x="59515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62" name="Line 194"/>
          <p:cNvSpPr>
            <a:spLocks noChangeShapeType="1"/>
          </p:cNvSpPr>
          <p:nvPr/>
        </p:nvSpPr>
        <p:spPr bwMode="auto">
          <a:xfrm>
            <a:off x="43513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63" name="Text Box 195"/>
          <p:cNvSpPr txBox="1">
            <a:spLocks noChangeArrowheads="1"/>
          </p:cNvSpPr>
          <p:nvPr/>
        </p:nvSpPr>
        <p:spPr bwMode="auto">
          <a:xfrm>
            <a:off x="4318000" y="51768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58564" name="Text Box 196"/>
          <p:cNvSpPr txBox="1">
            <a:spLocks noChangeArrowheads="1"/>
          </p:cNvSpPr>
          <p:nvPr/>
        </p:nvSpPr>
        <p:spPr bwMode="auto">
          <a:xfrm>
            <a:off x="4954588" y="51927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58565" name="Line 197"/>
          <p:cNvSpPr>
            <a:spLocks noChangeShapeType="1"/>
          </p:cNvSpPr>
          <p:nvPr/>
        </p:nvSpPr>
        <p:spPr bwMode="auto">
          <a:xfrm>
            <a:off x="51895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66" name="Line 198"/>
          <p:cNvSpPr>
            <a:spLocks noChangeShapeType="1"/>
          </p:cNvSpPr>
          <p:nvPr/>
        </p:nvSpPr>
        <p:spPr bwMode="auto">
          <a:xfrm>
            <a:off x="3589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67" name="Text Box 199"/>
          <p:cNvSpPr txBox="1">
            <a:spLocks noChangeArrowheads="1"/>
          </p:cNvSpPr>
          <p:nvPr/>
        </p:nvSpPr>
        <p:spPr bwMode="auto">
          <a:xfrm>
            <a:off x="3556000" y="44910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58568" name="Text Box 200"/>
          <p:cNvSpPr txBox="1">
            <a:spLocks noChangeArrowheads="1"/>
          </p:cNvSpPr>
          <p:nvPr/>
        </p:nvSpPr>
        <p:spPr bwMode="auto">
          <a:xfrm>
            <a:off x="4192588" y="45069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58569" name="Line 201"/>
          <p:cNvSpPr>
            <a:spLocks noChangeShapeType="1"/>
          </p:cNvSpPr>
          <p:nvPr/>
        </p:nvSpPr>
        <p:spPr bwMode="auto">
          <a:xfrm>
            <a:off x="44275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570" name="Group 202"/>
          <p:cNvGraphicFramePr>
            <a:graphicFrameLocks noGrp="1"/>
          </p:cNvGraphicFramePr>
          <p:nvPr/>
        </p:nvGraphicFramePr>
        <p:xfrm>
          <a:off x="5557838" y="233045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580" name="Line 212"/>
          <p:cNvSpPr>
            <a:spLocks noChangeShapeType="1"/>
          </p:cNvSpPr>
          <p:nvPr/>
        </p:nvSpPr>
        <p:spPr bwMode="auto">
          <a:xfrm>
            <a:off x="5634038" y="263525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81" name="Text Box 213"/>
          <p:cNvSpPr txBox="1">
            <a:spLocks noChangeArrowheads="1"/>
          </p:cNvSpPr>
          <p:nvPr/>
        </p:nvSpPr>
        <p:spPr bwMode="auto">
          <a:xfrm>
            <a:off x="6402388" y="2349500"/>
            <a:ext cx="35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grpSp>
        <p:nvGrpSpPr>
          <p:cNvPr id="3" name="Group 214"/>
          <p:cNvGrpSpPr>
            <a:grpSpLocks/>
          </p:cNvGrpSpPr>
          <p:nvPr/>
        </p:nvGrpSpPr>
        <p:grpSpPr bwMode="auto">
          <a:xfrm>
            <a:off x="5799138" y="2341563"/>
            <a:ext cx="838200" cy="366712"/>
            <a:chOff x="3653" y="1611"/>
            <a:chExt cx="528" cy="231"/>
          </a:xfrm>
        </p:grpSpPr>
        <p:sp>
          <p:nvSpPr>
            <p:cNvPr id="58583" name="Line 215"/>
            <p:cNvSpPr>
              <a:spLocks noChangeShapeType="1"/>
            </p:cNvSpPr>
            <p:nvPr/>
          </p:nvSpPr>
          <p:spPr bwMode="auto">
            <a:xfrm>
              <a:off x="3653" y="1611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84" name="Line 216"/>
            <p:cNvSpPr>
              <a:spLocks noChangeShapeType="1"/>
            </p:cNvSpPr>
            <p:nvPr/>
          </p:nvSpPr>
          <p:spPr bwMode="auto">
            <a:xfrm>
              <a:off x="4181" y="1611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8585" name="Freeform 217"/>
          <p:cNvSpPr>
            <a:spLocks/>
          </p:cNvSpPr>
          <p:nvPr/>
        </p:nvSpPr>
        <p:spPr bwMode="auto">
          <a:xfrm>
            <a:off x="6853238" y="2482850"/>
            <a:ext cx="2133600" cy="2133600"/>
          </a:xfrm>
          <a:custGeom>
            <a:avLst/>
            <a:gdLst/>
            <a:ahLst/>
            <a:cxnLst>
              <a:cxn ang="0">
                <a:pos x="1344" y="1344"/>
              </a:cxn>
              <a:cxn ang="0">
                <a:pos x="1344" y="785"/>
              </a:cxn>
              <a:cxn ang="0">
                <a:pos x="0" y="0"/>
              </a:cxn>
            </a:cxnLst>
            <a:rect l="0" t="0" r="r" b="b"/>
            <a:pathLst>
              <a:path w="1344" h="1344">
                <a:moveTo>
                  <a:pt x="1344" y="1344"/>
                </a:moveTo>
                <a:lnTo>
                  <a:pt x="1344" y="785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86" name="Freeform 218"/>
          <p:cNvSpPr>
            <a:spLocks/>
          </p:cNvSpPr>
          <p:nvPr/>
        </p:nvSpPr>
        <p:spPr bwMode="auto">
          <a:xfrm>
            <a:off x="6777038" y="2559050"/>
            <a:ext cx="1725612" cy="1890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87" y="772"/>
              </a:cxn>
              <a:cxn ang="0">
                <a:pos x="1087" y="1191"/>
              </a:cxn>
            </a:cxnLst>
            <a:rect l="0" t="0" r="r" b="b"/>
            <a:pathLst>
              <a:path w="1087" h="1191">
                <a:moveTo>
                  <a:pt x="0" y="0"/>
                </a:moveTo>
                <a:lnTo>
                  <a:pt x="1087" y="772"/>
                </a:lnTo>
                <a:lnTo>
                  <a:pt x="1087" y="1191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87" name="Text Box 219"/>
          <p:cNvSpPr txBox="1">
            <a:spLocks noChangeArrowheads="1"/>
          </p:cNvSpPr>
          <p:nvPr/>
        </p:nvSpPr>
        <p:spPr bwMode="auto">
          <a:xfrm>
            <a:off x="7704138" y="1917700"/>
            <a:ext cx="4683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000">
                <a:ea typeface="楷体_GB2312" pitchFamily="49" charset="-122"/>
              </a:rPr>
              <a:t>T</a:t>
            </a:r>
            <a:r>
              <a:rPr lang="en-US" altLang="zh-CN" sz="3600">
                <a:ea typeface="楷体_GB2312" pitchFamily="49" charset="-122"/>
              </a:rPr>
              <a:t> </a:t>
            </a:r>
          </a:p>
        </p:txBody>
      </p:sp>
      <p:sp>
        <p:nvSpPr>
          <p:cNvPr id="58588" name="Line 220"/>
          <p:cNvSpPr>
            <a:spLocks noChangeShapeType="1"/>
          </p:cNvSpPr>
          <p:nvPr/>
        </p:nvSpPr>
        <p:spPr bwMode="auto">
          <a:xfrm flipH="1">
            <a:off x="6300788" y="2420938"/>
            <a:ext cx="1439862" cy="65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89" name="Text Box 221"/>
          <p:cNvSpPr txBox="1">
            <a:spLocks noChangeArrowheads="1"/>
          </p:cNvSpPr>
          <p:nvPr/>
        </p:nvSpPr>
        <p:spPr bwMode="auto">
          <a:xfrm>
            <a:off x="5729288" y="2349500"/>
            <a:ext cx="35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0 </a:t>
            </a:r>
          </a:p>
        </p:txBody>
      </p:sp>
      <p:grpSp>
        <p:nvGrpSpPr>
          <p:cNvPr id="4" name="Group 222"/>
          <p:cNvGrpSpPr>
            <a:grpSpLocks/>
          </p:cNvGrpSpPr>
          <p:nvPr/>
        </p:nvGrpSpPr>
        <p:grpSpPr bwMode="auto">
          <a:xfrm>
            <a:off x="6227763" y="1557338"/>
            <a:ext cx="1455737" cy="725487"/>
            <a:chOff x="3923" y="1117"/>
            <a:chExt cx="917" cy="457"/>
          </a:xfrm>
        </p:grpSpPr>
        <p:sp>
          <p:nvSpPr>
            <p:cNvPr id="58591" name="Text Box 223"/>
            <p:cNvSpPr txBox="1">
              <a:spLocks noChangeArrowheads="1"/>
            </p:cNvSpPr>
            <p:nvPr/>
          </p:nvSpPr>
          <p:spPr bwMode="auto">
            <a:xfrm>
              <a:off x="4332" y="1117"/>
              <a:ext cx="50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altLang="zh-CN" sz="2000">
                  <a:ea typeface="楷体_GB2312" pitchFamily="49" charset="-122"/>
                </a:rPr>
                <a:t>Thrt</a:t>
              </a:r>
              <a:r>
                <a:rPr lang="en-US" altLang="zh-CN" sz="360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58592" name="Line 224"/>
            <p:cNvSpPr>
              <a:spLocks noChangeShapeType="1"/>
            </p:cNvSpPr>
            <p:nvPr/>
          </p:nvSpPr>
          <p:spPr bwMode="auto">
            <a:xfrm flipH="1">
              <a:off x="3923" y="1389"/>
              <a:ext cx="454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25"/>
          <p:cNvGrpSpPr>
            <a:grpSpLocks/>
          </p:cNvGrpSpPr>
          <p:nvPr/>
        </p:nvGrpSpPr>
        <p:grpSpPr bwMode="auto">
          <a:xfrm>
            <a:off x="6084888" y="1196975"/>
            <a:ext cx="863600" cy="1085850"/>
            <a:chOff x="3833" y="890"/>
            <a:chExt cx="544" cy="684"/>
          </a:xfrm>
        </p:grpSpPr>
        <p:sp>
          <p:nvSpPr>
            <p:cNvPr id="58594" name="Text Box 226"/>
            <p:cNvSpPr txBox="1">
              <a:spLocks noChangeArrowheads="1"/>
            </p:cNvSpPr>
            <p:nvPr/>
          </p:nvSpPr>
          <p:spPr bwMode="auto">
            <a:xfrm>
              <a:off x="3958" y="890"/>
              <a:ext cx="41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altLang="zh-CN" sz="2000">
                  <a:ea typeface="楷体_GB2312" pitchFamily="49" charset="-122"/>
                </a:rPr>
                <a:t>pre</a:t>
              </a:r>
              <a:r>
                <a:rPr lang="en-US" altLang="zh-CN" sz="360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58595" name="Line 227"/>
            <p:cNvSpPr>
              <a:spLocks noChangeShapeType="1"/>
            </p:cNvSpPr>
            <p:nvPr/>
          </p:nvSpPr>
          <p:spPr bwMode="auto">
            <a:xfrm flipH="1">
              <a:off x="3833" y="1253"/>
              <a:ext cx="136" cy="3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8596" name="Freeform 228"/>
          <p:cNvSpPr>
            <a:spLocks/>
          </p:cNvSpPr>
          <p:nvPr/>
        </p:nvSpPr>
        <p:spPr bwMode="auto">
          <a:xfrm>
            <a:off x="3459163" y="2482850"/>
            <a:ext cx="2098675" cy="2085975"/>
          </a:xfrm>
          <a:custGeom>
            <a:avLst/>
            <a:gdLst/>
            <a:ahLst/>
            <a:cxnLst>
              <a:cxn ang="0">
                <a:pos x="0" y="1314"/>
              </a:cxn>
              <a:cxn ang="0">
                <a:pos x="305" y="764"/>
              </a:cxn>
              <a:cxn ang="0">
                <a:pos x="1322" y="0"/>
              </a:cxn>
            </a:cxnLst>
            <a:rect l="0" t="0" r="r" b="b"/>
            <a:pathLst>
              <a:path w="1322" h="1314">
                <a:moveTo>
                  <a:pt x="0" y="1314"/>
                </a:moveTo>
                <a:lnTo>
                  <a:pt x="305" y="764"/>
                </a:lnTo>
                <a:lnTo>
                  <a:pt x="1322" y="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8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85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85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8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8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00" grpId="0" animBg="1"/>
      <p:bldP spid="58599" grpId="0" animBg="1"/>
      <p:bldP spid="58396" grpId="0" animBg="1"/>
      <p:bldP spid="58535" grpId="0"/>
      <p:bldP spid="58585" grpId="0" animBg="1"/>
      <p:bldP spid="58586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131763" y="792163"/>
            <a:ext cx="8911414" cy="397031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80000"/>
              </a:lnSpc>
            </a:pPr>
            <a:r>
              <a:rPr lang="zh-CN" altLang="en-US" sz="2000" dirty="0">
                <a:ea typeface="华文中宋" pitchFamily="2" charset="-122"/>
              </a:rPr>
              <a:t>课堂练习</a:t>
            </a:r>
            <a:endParaRPr lang="en-US" altLang="zh-CN" sz="2000" dirty="0">
              <a:ea typeface="华文中宋" pitchFamily="2" charset="-122"/>
            </a:endParaRPr>
          </a:p>
          <a:p>
            <a:pPr marL="457200" indent="-457200">
              <a:lnSpc>
                <a:spcPct val="180000"/>
              </a:lnSpc>
            </a:pPr>
            <a:r>
              <a:rPr lang="zh-CN" altLang="en-US" sz="2000" dirty="0">
                <a:ea typeface="华文中宋" pitchFamily="2" charset="-122"/>
              </a:rPr>
              <a:t>选择题 </a:t>
            </a:r>
          </a:p>
          <a:p>
            <a:pPr marL="457200" indent="-457200">
              <a:lnSpc>
                <a:spcPct val="180000"/>
              </a:lnSpc>
            </a:pPr>
            <a:r>
              <a:rPr lang="en-US" altLang="zh-CN" sz="2000" dirty="0">
                <a:ea typeface="华文中宋" pitchFamily="2" charset="-122"/>
              </a:rPr>
              <a:t>1.  </a:t>
            </a:r>
            <a:r>
              <a:rPr lang="zh-CN" altLang="en-US" sz="2000" dirty="0">
                <a:ea typeface="华文中宋" pitchFamily="2" charset="-122"/>
              </a:rPr>
              <a:t>在线索化二叉树中，</a:t>
            </a:r>
            <a:r>
              <a:rPr lang="en-US" altLang="zh-CN" sz="2000" dirty="0">
                <a:ea typeface="华文中宋" pitchFamily="2" charset="-122"/>
              </a:rPr>
              <a:t>t </a:t>
            </a:r>
            <a:r>
              <a:rPr lang="zh-CN" altLang="en-US" sz="2000" dirty="0">
                <a:ea typeface="华文中宋" pitchFamily="2" charset="-122"/>
              </a:rPr>
              <a:t>所指结点没有左子树的充要条件是（）</a:t>
            </a:r>
          </a:p>
          <a:p>
            <a:pPr marL="457200" indent="-457200">
              <a:lnSpc>
                <a:spcPct val="180000"/>
              </a:lnSpc>
            </a:pP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>
                <a:ea typeface="华文中宋" pitchFamily="2" charset="-122"/>
              </a:rPr>
              <a:t>t -&gt; </a:t>
            </a:r>
            <a:r>
              <a:rPr lang="en-US" altLang="zh-CN" sz="2000" dirty="0" err="1">
                <a:ea typeface="华文中宋" pitchFamily="2" charset="-122"/>
              </a:rPr>
              <a:t>lchild</a:t>
            </a:r>
            <a:r>
              <a:rPr lang="en-US" altLang="zh-CN" sz="2000" dirty="0">
                <a:ea typeface="华文中宋" pitchFamily="2" charset="-122"/>
              </a:rPr>
              <a:t>==NULL 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>
                <a:ea typeface="华文中宋" pitchFamily="2" charset="-122"/>
              </a:rPr>
              <a:t>t -&gt; </a:t>
            </a:r>
            <a:r>
              <a:rPr lang="en-US" altLang="zh-CN" sz="2000" dirty="0" err="1">
                <a:ea typeface="华文中宋" pitchFamily="2" charset="-122"/>
              </a:rPr>
              <a:t>ltag</a:t>
            </a:r>
            <a:r>
              <a:rPr lang="en-US" altLang="zh-CN" sz="2000" dirty="0">
                <a:ea typeface="华文中宋" pitchFamily="2" charset="-122"/>
              </a:rPr>
              <a:t>==1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C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>
                <a:ea typeface="华文中宋" pitchFamily="2" charset="-122"/>
              </a:rPr>
              <a:t>t -&gt; </a:t>
            </a:r>
            <a:r>
              <a:rPr lang="en-US" altLang="zh-CN" sz="2000" dirty="0" err="1">
                <a:ea typeface="华文中宋" pitchFamily="2" charset="-122"/>
              </a:rPr>
              <a:t>ltag</a:t>
            </a:r>
            <a:r>
              <a:rPr lang="en-US" altLang="zh-CN" sz="2000" dirty="0">
                <a:ea typeface="华文中宋" pitchFamily="2" charset="-122"/>
              </a:rPr>
              <a:t>==1</a:t>
            </a:r>
            <a:r>
              <a:rPr lang="zh-CN" altLang="en-US" sz="2000" dirty="0">
                <a:ea typeface="华文中宋" pitchFamily="2" charset="-122"/>
              </a:rPr>
              <a:t>且</a:t>
            </a:r>
            <a:r>
              <a:rPr lang="en-US" altLang="zh-CN" sz="2000" dirty="0">
                <a:ea typeface="华文中宋" pitchFamily="2" charset="-122"/>
              </a:rPr>
              <a:t>t -&gt; </a:t>
            </a:r>
            <a:r>
              <a:rPr lang="en-US" altLang="zh-CN" sz="2000" dirty="0" err="1">
                <a:ea typeface="华文中宋" pitchFamily="2" charset="-122"/>
              </a:rPr>
              <a:t>lchild</a:t>
            </a:r>
            <a:r>
              <a:rPr lang="en-US" altLang="zh-CN" sz="2000" dirty="0">
                <a:ea typeface="华文中宋" pitchFamily="2" charset="-122"/>
              </a:rPr>
              <a:t>==NULL </a:t>
            </a:r>
          </a:p>
          <a:p>
            <a:pPr marL="457200" indent="-457200">
              <a:lnSpc>
                <a:spcPct val="180000"/>
              </a:lnSpc>
            </a:pP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D</a:t>
            </a:r>
            <a:r>
              <a:rPr lang="zh-CN" altLang="en-US" sz="2000" dirty="0">
                <a:ea typeface="华文中宋" pitchFamily="2" charset="-122"/>
              </a:rPr>
              <a:t>）以上都不对 </a:t>
            </a:r>
          </a:p>
          <a:p>
            <a:pPr marL="457200" indent="-457200">
              <a:lnSpc>
                <a:spcPct val="180000"/>
              </a:lnSpc>
              <a:buFontTx/>
              <a:buAutoNum type="arabicPeriod" startAt="2"/>
            </a:pPr>
            <a:r>
              <a:rPr lang="zh-CN" altLang="en-US" sz="2000" dirty="0">
                <a:ea typeface="华文中宋" pitchFamily="2" charset="-122"/>
              </a:rPr>
              <a:t>二叉树按某种顺序线索化后，任一结点均有指向其前趋和后继的线索，这 </a:t>
            </a:r>
          </a:p>
          <a:p>
            <a:pPr marL="457200" indent="-457200">
              <a:lnSpc>
                <a:spcPct val="180000"/>
              </a:lnSpc>
            </a:pPr>
            <a:r>
              <a:rPr lang="zh-CN" altLang="en-US" sz="2000" dirty="0">
                <a:ea typeface="华文中宋" pitchFamily="2" charset="-122"/>
              </a:rPr>
              <a:t>       种说法（）           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）正确  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）错误  </a:t>
            </a:r>
          </a:p>
        </p:txBody>
      </p:sp>
    </p:spTree>
  </p:cSld>
  <p:clrMapOvr>
    <a:masterClrMapping/>
  </p:clrMapOvr>
  <p:transition spd="slow">
    <p:cover dir="lu"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ea typeface="宋体" pitchFamily="2" charset="-122"/>
              </a:rPr>
              <a:t>哈夫曼树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树和森林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二叉树存储、遍历、线索化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二叉树的五个性质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树和二叉树的相关概念、术语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052766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484566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16366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201613" y="1998663"/>
            <a:ext cx="5884944" cy="2809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华文中宋" pitchFamily="2" charset="-122"/>
              </a:rPr>
              <a:t>实现：</a:t>
            </a:r>
            <a:r>
              <a:rPr lang="zh-CN" altLang="en-US" sz="2000" dirty="0">
                <a:ea typeface="楷体_GB2312" pitchFamily="49" charset="-122"/>
              </a:rPr>
              <a:t>定义结构数组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         存放树的结点，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         每个结点含两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         个域：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华文中宋" pitchFamily="2" charset="-122"/>
              </a:rPr>
              <a:t>数据域：</a:t>
            </a:r>
            <a:r>
              <a:rPr lang="zh-CN" altLang="en-US" sz="2000" dirty="0">
                <a:latin typeface="Arial" pitchFamily="34" charset="0"/>
                <a:ea typeface="楷体_GB2312" pitchFamily="49" charset="-122"/>
              </a:rPr>
              <a:t>存放结点本身信息。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华文中宋" pitchFamily="2" charset="-122"/>
              </a:rPr>
              <a:t>双亲域：</a:t>
            </a:r>
            <a:r>
              <a:rPr lang="zh-CN" altLang="en-US" sz="2000" dirty="0">
                <a:ea typeface="楷体_GB2312" pitchFamily="49" charset="-122"/>
              </a:rPr>
              <a:t>指示本结点的双亲结点在数组中的位置。 </a:t>
            </a:r>
          </a:p>
        </p:txBody>
      </p:sp>
      <p:sp>
        <p:nvSpPr>
          <p:cNvPr id="161797" name="Rectangle 5"/>
          <p:cNvSpPr>
            <a:spLocks noChangeArrowheads="1"/>
          </p:cNvSpPr>
          <p:nvPr/>
        </p:nvSpPr>
        <p:spPr bwMode="auto">
          <a:xfrm>
            <a:off x="2413248" y="260648"/>
            <a:ext cx="25908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树和森林   </a:t>
            </a:r>
          </a:p>
        </p:txBody>
      </p:sp>
      <p:sp>
        <p:nvSpPr>
          <p:cNvPr id="161798" name="Rectangle 6"/>
          <p:cNvSpPr>
            <a:spLocks noChangeArrowheads="1"/>
          </p:cNvSpPr>
          <p:nvPr/>
        </p:nvSpPr>
        <p:spPr bwMode="auto">
          <a:xfrm>
            <a:off x="201613" y="981075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华文中宋" pitchFamily="2" charset="-122"/>
              </a:rPr>
              <a:t>6.4.1  </a:t>
            </a:r>
            <a:r>
              <a:rPr lang="zh-CN" altLang="en-US" dirty="0">
                <a:solidFill>
                  <a:srgbClr val="000000"/>
                </a:solidFill>
                <a:ea typeface="华文中宋" pitchFamily="2" charset="-122"/>
              </a:rPr>
              <a:t>树的存储结构   </a:t>
            </a:r>
          </a:p>
        </p:txBody>
      </p:sp>
      <p:sp>
        <p:nvSpPr>
          <p:cNvPr id="161799" name="Rectangle 7"/>
          <p:cNvSpPr>
            <a:spLocks noChangeArrowheads="1"/>
          </p:cNvSpPr>
          <p:nvPr/>
        </p:nvSpPr>
        <p:spPr bwMode="auto">
          <a:xfrm>
            <a:off x="201613" y="1531938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华文中宋" pitchFamily="2" charset="-122"/>
              </a:rPr>
              <a:t>1  </a:t>
            </a:r>
            <a:r>
              <a:rPr lang="zh-CN" altLang="en-US">
                <a:solidFill>
                  <a:srgbClr val="000000"/>
                </a:solidFill>
                <a:ea typeface="华文中宋" pitchFamily="2" charset="-122"/>
              </a:rPr>
              <a:t>双亲表示法    </a:t>
            </a:r>
          </a:p>
        </p:txBody>
      </p:sp>
      <p:sp>
        <p:nvSpPr>
          <p:cNvPr id="161800" name="Text Box 8"/>
          <p:cNvSpPr txBox="1">
            <a:spLocks noChangeArrowheads="1"/>
          </p:cNvSpPr>
          <p:nvPr/>
        </p:nvSpPr>
        <p:spPr bwMode="auto">
          <a:xfrm>
            <a:off x="7885113" y="609600"/>
            <a:ext cx="10795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CN"/>
              <a:t>parent 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853238" y="1027113"/>
            <a:ext cx="1958975" cy="3949699"/>
            <a:chOff x="4317" y="647"/>
            <a:chExt cx="1234" cy="2488"/>
          </a:xfrm>
        </p:grpSpPr>
        <p:sp>
          <p:nvSpPr>
            <p:cNvPr id="161802" name="Text Box 10"/>
            <p:cNvSpPr txBox="1">
              <a:spLocks noChangeArrowheads="1"/>
            </p:cNvSpPr>
            <p:nvPr/>
          </p:nvSpPr>
          <p:spPr bwMode="auto">
            <a:xfrm>
              <a:off x="4317" y="647"/>
              <a:ext cx="1083" cy="24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0    R        -1</a:t>
              </a:r>
            </a:p>
            <a:p>
              <a:pPr marL="457200" indent="-457200">
                <a:spcBef>
                  <a:spcPct val="0"/>
                </a:spcBef>
              </a:pPr>
              <a:r>
                <a:rPr lang="en-US" altLang="zh-CN" sz="2400" dirty="0"/>
                <a:t>1    A         0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2    B         0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3    C         0</a:t>
              </a:r>
            </a:p>
            <a:p>
              <a:pPr marL="457200" indent="-457200">
                <a:spcBef>
                  <a:spcPct val="0"/>
                </a:spcBef>
              </a:pPr>
              <a:r>
                <a:rPr lang="en-US" altLang="zh-CN" sz="2400" dirty="0"/>
                <a:t>4    D         1  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5    E         1</a:t>
              </a:r>
            </a:p>
            <a:p>
              <a:pPr marL="457200" indent="-457200"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F         3</a:t>
              </a:r>
            </a:p>
            <a:p>
              <a:pPr marL="457200" indent="-457200"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G        6</a:t>
              </a:r>
            </a:p>
            <a:p>
              <a:pPr marL="457200" indent="-457200"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H        6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K        6  </a:t>
              </a:r>
            </a:p>
          </p:txBody>
        </p:sp>
        <p:sp>
          <p:nvSpPr>
            <p:cNvPr id="161803" name="Line 11"/>
            <p:cNvSpPr>
              <a:spLocks noChangeShapeType="1"/>
            </p:cNvSpPr>
            <p:nvPr/>
          </p:nvSpPr>
          <p:spPr bwMode="auto">
            <a:xfrm>
              <a:off x="4557" y="93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04" name="Line 12"/>
            <p:cNvSpPr>
              <a:spLocks noChangeShapeType="1"/>
            </p:cNvSpPr>
            <p:nvPr/>
          </p:nvSpPr>
          <p:spPr bwMode="auto">
            <a:xfrm>
              <a:off x="4557" y="141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05" name="Line 13"/>
            <p:cNvSpPr>
              <a:spLocks noChangeShapeType="1"/>
            </p:cNvSpPr>
            <p:nvPr/>
          </p:nvSpPr>
          <p:spPr bwMode="auto">
            <a:xfrm>
              <a:off x="4557" y="189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06" name="Line 14"/>
            <p:cNvSpPr>
              <a:spLocks noChangeShapeType="1"/>
            </p:cNvSpPr>
            <p:nvPr/>
          </p:nvSpPr>
          <p:spPr bwMode="auto">
            <a:xfrm>
              <a:off x="4941" y="691"/>
              <a:ext cx="0" cy="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07" name="Line 15"/>
            <p:cNvSpPr>
              <a:spLocks noChangeShapeType="1"/>
            </p:cNvSpPr>
            <p:nvPr/>
          </p:nvSpPr>
          <p:spPr bwMode="auto">
            <a:xfrm>
              <a:off x="4557" y="691"/>
              <a:ext cx="9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808" name="Line 16"/>
            <p:cNvSpPr>
              <a:spLocks noChangeShapeType="1"/>
            </p:cNvSpPr>
            <p:nvPr/>
          </p:nvSpPr>
          <p:spPr bwMode="auto">
            <a:xfrm>
              <a:off x="4557" y="691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809" name="Line 17"/>
            <p:cNvSpPr>
              <a:spLocks noChangeShapeType="1"/>
            </p:cNvSpPr>
            <p:nvPr/>
          </p:nvSpPr>
          <p:spPr bwMode="auto">
            <a:xfrm>
              <a:off x="4557" y="117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0" name="Line 18"/>
            <p:cNvSpPr>
              <a:spLocks noChangeShapeType="1"/>
            </p:cNvSpPr>
            <p:nvPr/>
          </p:nvSpPr>
          <p:spPr bwMode="auto">
            <a:xfrm>
              <a:off x="4557" y="165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1" name="Line 19"/>
            <p:cNvSpPr>
              <a:spLocks noChangeShapeType="1"/>
            </p:cNvSpPr>
            <p:nvPr/>
          </p:nvSpPr>
          <p:spPr bwMode="auto">
            <a:xfrm>
              <a:off x="4557" y="213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2" name="Line 20"/>
            <p:cNvSpPr>
              <a:spLocks noChangeShapeType="1"/>
            </p:cNvSpPr>
            <p:nvPr/>
          </p:nvSpPr>
          <p:spPr bwMode="auto">
            <a:xfrm>
              <a:off x="4557" y="237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3" name="Line 21"/>
            <p:cNvSpPr>
              <a:spLocks noChangeShapeType="1"/>
            </p:cNvSpPr>
            <p:nvPr/>
          </p:nvSpPr>
          <p:spPr bwMode="auto">
            <a:xfrm>
              <a:off x="4557" y="261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4" name="Line 22"/>
            <p:cNvSpPr>
              <a:spLocks noChangeShapeType="1"/>
            </p:cNvSpPr>
            <p:nvPr/>
          </p:nvSpPr>
          <p:spPr bwMode="auto">
            <a:xfrm>
              <a:off x="4557" y="285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5" name="Line 23"/>
            <p:cNvSpPr>
              <a:spLocks noChangeShapeType="1"/>
            </p:cNvSpPr>
            <p:nvPr/>
          </p:nvSpPr>
          <p:spPr bwMode="auto">
            <a:xfrm>
              <a:off x="4557" y="309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6" name="Line 24"/>
            <p:cNvSpPr>
              <a:spLocks noChangeShapeType="1"/>
            </p:cNvSpPr>
            <p:nvPr/>
          </p:nvSpPr>
          <p:spPr bwMode="auto">
            <a:xfrm>
              <a:off x="5551" y="691"/>
              <a:ext cx="0" cy="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1817" name="Text Box 25"/>
          <p:cNvSpPr txBox="1">
            <a:spLocks noChangeArrowheads="1"/>
          </p:cNvSpPr>
          <p:nvPr/>
        </p:nvSpPr>
        <p:spPr bwMode="auto">
          <a:xfrm>
            <a:off x="5764213" y="609600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数组下标 </a:t>
            </a:r>
          </a:p>
        </p:txBody>
      </p:sp>
      <p:sp>
        <p:nvSpPr>
          <p:cNvPr id="161819" name="Text Box 27"/>
          <p:cNvSpPr txBox="1">
            <a:spLocks noChangeArrowheads="1"/>
          </p:cNvSpPr>
          <p:nvPr/>
        </p:nvSpPr>
        <p:spPr bwMode="auto">
          <a:xfrm>
            <a:off x="5776913" y="1052513"/>
            <a:ext cx="1060450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r = 0 </a:t>
            </a:r>
          </a:p>
          <a:p>
            <a:pPr>
              <a:spcBef>
                <a:spcPct val="0"/>
              </a:spcBef>
            </a:pPr>
            <a:r>
              <a:rPr lang="en-US" altLang="zh-CN"/>
              <a:t>n = 10 </a:t>
            </a: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3478213" y="1371600"/>
            <a:ext cx="2971800" cy="2743200"/>
            <a:chOff x="2112" y="864"/>
            <a:chExt cx="1872" cy="1728"/>
          </a:xfrm>
        </p:grpSpPr>
        <p:sp>
          <p:nvSpPr>
            <p:cNvPr id="161821" name="Oval 29"/>
            <p:cNvSpPr>
              <a:spLocks noChangeArrowheads="1"/>
            </p:cNvSpPr>
            <p:nvPr/>
          </p:nvSpPr>
          <p:spPr bwMode="auto">
            <a:xfrm>
              <a:off x="2832" y="86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R</a:t>
              </a:r>
            </a:p>
          </p:txBody>
        </p:sp>
        <p:sp>
          <p:nvSpPr>
            <p:cNvPr id="161822" name="Oval 30"/>
            <p:cNvSpPr>
              <a:spLocks noChangeArrowheads="1"/>
            </p:cNvSpPr>
            <p:nvPr/>
          </p:nvSpPr>
          <p:spPr bwMode="auto">
            <a:xfrm>
              <a:off x="2832" y="134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B</a:t>
              </a:r>
            </a:p>
          </p:txBody>
        </p:sp>
        <p:sp>
          <p:nvSpPr>
            <p:cNvPr id="161823" name="Oval 31"/>
            <p:cNvSpPr>
              <a:spLocks noChangeArrowheads="1"/>
            </p:cNvSpPr>
            <p:nvPr/>
          </p:nvSpPr>
          <p:spPr bwMode="auto">
            <a:xfrm>
              <a:off x="2352" y="134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A</a:t>
              </a:r>
            </a:p>
          </p:txBody>
        </p:sp>
        <p:sp>
          <p:nvSpPr>
            <p:cNvPr id="161824" name="Oval 32"/>
            <p:cNvSpPr>
              <a:spLocks noChangeArrowheads="1"/>
            </p:cNvSpPr>
            <p:nvPr/>
          </p:nvSpPr>
          <p:spPr bwMode="auto">
            <a:xfrm>
              <a:off x="3312" y="134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C</a:t>
              </a:r>
            </a:p>
          </p:txBody>
        </p:sp>
        <p:sp>
          <p:nvSpPr>
            <p:cNvPr id="161825" name="Oval 33"/>
            <p:cNvSpPr>
              <a:spLocks noChangeArrowheads="1"/>
            </p:cNvSpPr>
            <p:nvPr/>
          </p:nvSpPr>
          <p:spPr bwMode="auto">
            <a:xfrm>
              <a:off x="2112" y="182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D</a:t>
              </a:r>
            </a:p>
          </p:txBody>
        </p:sp>
        <p:sp>
          <p:nvSpPr>
            <p:cNvPr id="161826" name="Oval 34"/>
            <p:cNvSpPr>
              <a:spLocks noChangeArrowheads="1"/>
            </p:cNvSpPr>
            <p:nvPr/>
          </p:nvSpPr>
          <p:spPr bwMode="auto">
            <a:xfrm>
              <a:off x="2592" y="182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E</a:t>
              </a:r>
            </a:p>
          </p:txBody>
        </p:sp>
        <p:sp>
          <p:nvSpPr>
            <p:cNvPr id="161827" name="Oval 35"/>
            <p:cNvSpPr>
              <a:spLocks noChangeArrowheads="1"/>
            </p:cNvSpPr>
            <p:nvPr/>
          </p:nvSpPr>
          <p:spPr bwMode="auto">
            <a:xfrm>
              <a:off x="3312" y="182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F</a:t>
              </a:r>
            </a:p>
          </p:txBody>
        </p:sp>
        <p:sp>
          <p:nvSpPr>
            <p:cNvPr id="161828" name="Oval 36"/>
            <p:cNvSpPr>
              <a:spLocks noChangeArrowheads="1"/>
            </p:cNvSpPr>
            <p:nvPr/>
          </p:nvSpPr>
          <p:spPr bwMode="auto">
            <a:xfrm>
              <a:off x="3312" y="230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H</a:t>
              </a:r>
            </a:p>
          </p:txBody>
        </p:sp>
        <p:sp>
          <p:nvSpPr>
            <p:cNvPr id="161829" name="Oval 37"/>
            <p:cNvSpPr>
              <a:spLocks noChangeArrowheads="1"/>
            </p:cNvSpPr>
            <p:nvPr/>
          </p:nvSpPr>
          <p:spPr bwMode="auto">
            <a:xfrm>
              <a:off x="2928" y="230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G</a:t>
              </a:r>
            </a:p>
          </p:txBody>
        </p:sp>
        <p:sp>
          <p:nvSpPr>
            <p:cNvPr id="161830" name="Oval 38"/>
            <p:cNvSpPr>
              <a:spLocks noChangeArrowheads="1"/>
            </p:cNvSpPr>
            <p:nvPr/>
          </p:nvSpPr>
          <p:spPr bwMode="auto">
            <a:xfrm>
              <a:off x="3696" y="230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K</a:t>
              </a:r>
            </a:p>
          </p:txBody>
        </p:sp>
        <p:cxnSp>
          <p:nvCxnSpPr>
            <p:cNvPr id="161831" name="AutoShape 39"/>
            <p:cNvCxnSpPr>
              <a:cxnSpLocks noChangeShapeType="1"/>
              <a:stCxn id="161821" idx="3"/>
              <a:endCxn id="161823" idx="0"/>
            </p:cNvCxnSpPr>
            <p:nvPr/>
          </p:nvCxnSpPr>
          <p:spPr bwMode="auto">
            <a:xfrm flipH="1">
              <a:off x="2496" y="1110"/>
              <a:ext cx="37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2" name="AutoShape 40"/>
            <p:cNvCxnSpPr>
              <a:cxnSpLocks noChangeShapeType="1"/>
              <a:stCxn id="161821" idx="4"/>
              <a:endCxn id="161822" idx="0"/>
            </p:cNvCxnSpPr>
            <p:nvPr/>
          </p:nvCxnSpPr>
          <p:spPr bwMode="auto">
            <a:xfrm>
              <a:off x="2976" y="1152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3" name="AutoShape 41"/>
            <p:cNvCxnSpPr>
              <a:cxnSpLocks noChangeShapeType="1"/>
              <a:stCxn id="161821" idx="5"/>
              <a:endCxn id="161824" idx="0"/>
            </p:cNvCxnSpPr>
            <p:nvPr/>
          </p:nvCxnSpPr>
          <p:spPr bwMode="auto">
            <a:xfrm>
              <a:off x="3078" y="1110"/>
              <a:ext cx="37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4" name="AutoShape 42"/>
            <p:cNvCxnSpPr>
              <a:cxnSpLocks noChangeShapeType="1"/>
              <a:stCxn id="161823" idx="3"/>
              <a:endCxn id="161825" idx="0"/>
            </p:cNvCxnSpPr>
            <p:nvPr/>
          </p:nvCxnSpPr>
          <p:spPr bwMode="auto">
            <a:xfrm flipH="1">
              <a:off x="2256" y="1590"/>
              <a:ext cx="13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5" name="AutoShape 43"/>
            <p:cNvCxnSpPr>
              <a:cxnSpLocks noChangeShapeType="1"/>
              <a:stCxn id="161823" idx="5"/>
              <a:endCxn id="161826" idx="0"/>
            </p:cNvCxnSpPr>
            <p:nvPr/>
          </p:nvCxnSpPr>
          <p:spPr bwMode="auto">
            <a:xfrm>
              <a:off x="2598" y="1590"/>
              <a:ext cx="13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6" name="AutoShape 44"/>
            <p:cNvCxnSpPr>
              <a:cxnSpLocks noChangeShapeType="1"/>
              <a:stCxn id="161824" idx="4"/>
              <a:endCxn id="161827" idx="0"/>
            </p:cNvCxnSpPr>
            <p:nvPr/>
          </p:nvCxnSpPr>
          <p:spPr bwMode="auto">
            <a:xfrm>
              <a:off x="3456" y="1632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7" name="AutoShape 45"/>
            <p:cNvCxnSpPr>
              <a:cxnSpLocks noChangeShapeType="1"/>
              <a:stCxn id="161827" idx="3"/>
              <a:endCxn id="161829" idx="0"/>
            </p:cNvCxnSpPr>
            <p:nvPr/>
          </p:nvCxnSpPr>
          <p:spPr bwMode="auto">
            <a:xfrm flipH="1">
              <a:off x="3072" y="2070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8" name="AutoShape 46"/>
            <p:cNvCxnSpPr>
              <a:cxnSpLocks noChangeShapeType="1"/>
              <a:stCxn id="161827" idx="4"/>
              <a:endCxn id="161828" idx="0"/>
            </p:cNvCxnSpPr>
            <p:nvPr/>
          </p:nvCxnSpPr>
          <p:spPr bwMode="auto">
            <a:xfrm>
              <a:off x="3456" y="2112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9" name="AutoShape 47"/>
            <p:cNvCxnSpPr>
              <a:cxnSpLocks noChangeShapeType="1"/>
              <a:stCxn id="161827" idx="5"/>
              <a:endCxn id="161830" idx="0"/>
            </p:cNvCxnSpPr>
            <p:nvPr/>
          </p:nvCxnSpPr>
          <p:spPr bwMode="auto">
            <a:xfrm>
              <a:off x="3558" y="2070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61840" name="Text Box 48"/>
          <p:cNvSpPr txBox="1">
            <a:spLocks noChangeArrowheads="1"/>
          </p:cNvSpPr>
          <p:nvPr/>
        </p:nvSpPr>
        <p:spPr bwMode="auto">
          <a:xfrm>
            <a:off x="7164388" y="620713"/>
            <a:ext cx="863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CN"/>
              <a:t>data   </a:t>
            </a:r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1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1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6" grpId="0" autoUpdateAnimBg="0"/>
      <p:bldP spid="161799" grpId="0" autoUpdateAnimBg="0"/>
      <p:bldP spid="161800" grpId="0"/>
      <p:bldP spid="161817" grpId="0"/>
      <p:bldP spid="161819" grpId="0" autoUpdateAnimBg="0"/>
      <p:bldP spid="1618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404574" y="404664"/>
            <a:ext cx="8127866" cy="606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dirty="0"/>
              <a:t>      </a:t>
            </a:r>
            <a:r>
              <a:rPr lang="en-US" altLang="zh-CN" sz="2400" dirty="0"/>
              <a:t>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销毁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结构</a:t>
            </a:r>
            <a:r>
              <a:rPr lang="en-US" altLang="zh-CN" sz="2400" dirty="0"/>
              <a:t>}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dirty="0">
                <a:ea typeface="华文中宋" pitchFamily="2" charset="-122"/>
              </a:rPr>
              <a:t>      </a:t>
            </a:r>
            <a:r>
              <a:rPr lang="en-US" altLang="zh-CN" sz="2400" dirty="0" err="1">
                <a:ea typeface="华文中宋" pitchFamily="2" charset="-122"/>
              </a:rPr>
              <a:t>DestroyTree</a:t>
            </a:r>
            <a:r>
              <a:rPr lang="en-US" altLang="zh-CN" sz="2400" dirty="0">
                <a:ea typeface="华文中宋" pitchFamily="2" charset="-122"/>
              </a:rPr>
              <a:t> (&amp;T )</a:t>
            </a:r>
            <a:r>
              <a:rPr lang="zh-CN" altLang="en-US" sz="2400" dirty="0">
                <a:ea typeface="华文中宋" pitchFamily="2" charset="-122"/>
              </a:rPr>
              <a:t>；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</a:t>
            </a:r>
            <a:r>
              <a:rPr lang="zh-CN" altLang="en-US" sz="2400" dirty="0">
                <a:ea typeface="华文中宋" pitchFamily="2" charset="-122"/>
              </a:rPr>
              <a:t>。 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操作结果：</a:t>
            </a:r>
            <a:r>
              <a:rPr lang="zh-CN" altLang="en-US" sz="2400" dirty="0">
                <a:ea typeface="楷体_GB2312" pitchFamily="49" charset="-122"/>
              </a:rPr>
              <a:t>销毁树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</a:t>
            </a:r>
            <a:r>
              <a:rPr lang="en-US" altLang="zh-CN" sz="2400" dirty="0"/>
              <a:t>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引用型操作</a:t>
            </a:r>
            <a:r>
              <a:rPr lang="en-US" altLang="zh-CN" sz="2400" dirty="0"/>
              <a:t>}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dirty="0"/>
              <a:t>      </a:t>
            </a:r>
            <a:r>
              <a:rPr lang="en-US" altLang="zh-CN" sz="2400" dirty="0" err="1"/>
              <a:t>TreeEmpty</a:t>
            </a:r>
            <a:r>
              <a:rPr lang="en-US" altLang="zh-CN" sz="2400" dirty="0"/>
              <a:t> (T)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dirty="0"/>
              <a:t>  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存在。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楷体_GB2312" pitchFamily="49" charset="-122"/>
              </a:rPr>
              <a:t>  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为空树，则返回 </a:t>
            </a:r>
            <a:r>
              <a:rPr lang="en-US" altLang="zh-CN" sz="2400" dirty="0">
                <a:ea typeface="楷体_GB2312" pitchFamily="49" charset="-122"/>
              </a:rPr>
              <a:t>TURE</a:t>
            </a:r>
            <a:r>
              <a:rPr lang="zh-CN" altLang="en-US" sz="2400" dirty="0">
                <a:ea typeface="楷体_GB2312" pitchFamily="49" charset="-122"/>
              </a:rPr>
              <a:t>，否则 </a:t>
            </a:r>
            <a:r>
              <a:rPr lang="en-US" altLang="zh-CN" sz="2400" dirty="0">
                <a:ea typeface="楷体_GB2312" pitchFamily="49" charset="-122"/>
              </a:rPr>
              <a:t>FALSE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 err="1">
                <a:ea typeface="楷体_GB2312" pitchFamily="49" charset="-122"/>
              </a:rPr>
              <a:t>TreeDepth</a:t>
            </a:r>
            <a:r>
              <a:rPr lang="en-US" altLang="zh-CN" sz="2400" dirty="0">
                <a:ea typeface="楷体_GB2312" pitchFamily="49" charset="-122"/>
              </a:rPr>
              <a:t> (T)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dirty="0">
                <a:ea typeface="楷体_GB2312" pitchFamily="49" charset="-122"/>
              </a:rPr>
              <a:t>  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存在。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楷体_GB2312" pitchFamily="49" charset="-122"/>
              </a:rPr>
              <a:t>  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的深度。 </a:t>
            </a:r>
          </a:p>
        </p:txBody>
      </p:sp>
    </p:spTree>
  </p:cSld>
  <p:clrMapOvr>
    <a:masterClrMapping/>
  </p:clrMapOvr>
  <p:transition spd="slow">
    <p:comb dir="vert"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0" name="Text Box 4"/>
          <p:cNvSpPr txBox="1">
            <a:spLocks noChangeArrowheads="1"/>
          </p:cNvSpPr>
          <p:nvPr/>
        </p:nvSpPr>
        <p:spPr bwMode="auto">
          <a:xfrm>
            <a:off x="354013" y="1125538"/>
            <a:ext cx="4195762" cy="19907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 err="1">
                <a:ea typeface="华文中宋" pitchFamily="2" charset="-122"/>
              </a:rPr>
              <a:t>typedef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en-US" altLang="zh-CN" sz="2400" dirty="0" err="1">
                <a:ea typeface="华文中宋" pitchFamily="2" charset="-122"/>
              </a:rPr>
              <a:t>struct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en-US" altLang="zh-CN" sz="2400" dirty="0" err="1">
                <a:ea typeface="华文中宋" pitchFamily="2" charset="-122"/>
              </a:rPr>
              <a:t>PTNode</a:t>
            </a:r>
            <a:r>
              <a:rPr lang="en-US" altLang="zh-CN" sz="2400" dirty="0">
                <a:ea typeface="华文中宋" pitchFamily="2" charset="-122"/>
              </a:rPr>
              <a:t> {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   </a:t>
            </a:r>
            <a:r>
              <a:rPr lang="en-US" altLang="zh-CN" sz="2400" dirty="0" err="1">
                <a:ea typeface="华文中宋" pitchFamily="2" charset="-122"/>
              </a:rPr>
              <a:t>TElemType</a:t>
            </a:r>
            <a:r>
              <a:rPr lang="en-US" altLang="zh-CN" sz="2400" dirty="0">
                <a:ea typeface="华文中宋" pitchFamily="2" charset="-122"/>
              </a:rPr>
              <a:t>  data;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   </a:t>
            </a:r>
            <a:r>
              <a:rPr lang="en-US" altLang="zh-CN" sz="2400" dirty="0" err="1">
                <a:ea typeface="华文中宋" pitchFamily="2" charset="-122"/>
              </a:rPr>
              <a:t>int</a:t>
            </a:r>
            <a:r>
              <a:rPr lang="en-US" altLang="zh-CN" sz="2400" dirty="0">
                <a:ea typeface="华文中宋" pitchFamily="2" charset="-122"/>
              </a:rPr>
              <a:t>    parent;   // </a:t>
            </a:r>
            <a:r>
              <a:rPr lang="zh-CN" altLang="en-US" sz="2400" dirty="0">
                <a:ea typeface="楷体_GB2312" pitchFamily="49" charset="-122"/>
              </a:rPr>
              <a:t>双亲位置域</a:t>
            </a:r>
            <a:r>
              <a:rPr lang="zh-CN" altLang="en-US" sz="2400" dirty="0">
                <a:ea typeface="华文中宋" pitchFamily="2" charset="-122"/>
              </a:rPr>
              <a:t>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} </a:t>
            </a:r>
            <a:r>
              <a:rPr lang="en-US" altLang="zh-CN" sz="2400" dirty="0" err="1">
                <a:ea typeface="华文中宋" pitchFamily="2" charset="-122"/>
              </a:rPr>
              <a:t>PTNode</a:t>
            </a:r>
            <a:r>
              <a:rPr lang="en-US" altLang="zh-CN" sz="2400" dirty="0">
                <a:ea typeface="华文中宋" pitchFamily="2" charset="-122"/>
              </a:rPr>
              <a:t>;  </a:t>
            </a:r>
          </a:p>
        </p:txBody>
      </p:sp>
      <p:sp>
        <p:nvSpPr>
          <p:cNvPr id="162821" name="Rectangle 5"/>
          <p:cNvSpPr>
            <a:spLocks noChangeArrowheads="1"/>
          </p:cNvSpPr>
          <p:nvPr/>
        </p:nvSpPr>
        <p:spPr bwMode="auto">
          <a:xfrm>
            <a:off x="354013" y="3906838"/>
            <a:ext cx="3915367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#define MAX_TREE_SIZE  100 </a:t>
            </a:r>
          </a:p>
        </p:txBody>
      </p:sp>
      <p:sp>
        <p:nvSpPr>
          <p:cNvPr id="162822" name="Text Box 6"/>
          <p:cNvSpPr txBox="1">
            <a:spLocks noChangeArrowheads="1"/>
          </p:cNvSpPr>
          <p:nvPr/>
        </p:nvSpPr>
        <p:spPr bwMode="auto">
          <a:xfrm>
            <a:off x="354013" y="603250"/>
            <a:ext cx="2716212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</a:rPr>
              <a:t>C </a:t>
            </a:r>
            <a:r>
              <a:rPr lang="zh-CN" altLang="zh-CN">
                <a:ea typeface="华文中宋" pitchFamily="2" charset="-122"/>
              </a:rPr>
              <a:t>语言的类型描述:</a:t>
            </a:r>
            <a:endParaRPr lang="en-US" altLang="zh-CN">
              <a:ea typeface="华文中宋" pitchFamily="2" charset="-122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746875" y="1125538"/>
            <a:ext cx="1981200" cy="466725"/>
            <a:chOff x="4224" y="954"/>
            <a:chExt cx="1248" cy="294"/>
          </a:xfrm>
        </p:grpSpPr>
        <p:sp>
          <p:nvSpPr>
            <p:cNvPr id="162824" name="Text Box 8"/>
            <p:cNvSpPr txBox="1">
              <a:spLocks noChangeArrowheads="1"/>
            </p:cNvSpPr>
            <p:nvPr/>
          </p:nvSpPr>
          <p:spPr bwMode="auto">
            <a:xfrm>
              <a:off x="4224" y="954"/>
              <a:ext cx="1248" cy="294"/>
            </a:xfrm>
            <a:prstGeom prst="rect">
              <a:avLst/>
            </a:prstGeom>
            <a:solidFill>
              <a:srgbClr val="FFFFCC"/>
            </a:solidFill>
            <a:ln w="952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b="0" dirty="0"/>
                <a:t> </a:t>
              </a:r>
              <a:r>
                <a:rPr lang="en-US" altLang="zh-CN" sz="2400" dirty="0"/>
                <a:t>data    parent</a:t>
              </a:r>
              <a:endParaRPr lang="en-US" altLang="zh-CN" sz="2400" b="0" dirty="0"/>
            </a:p>
          </p:txBody>
        </p:sp>
        <p:sp>
          <p:nvSpPr>
            <p:cNvPr id="162825" name="Line 9"/>
            <p:cNvSpPr>
              <a:spLocks noChangeShapeType="1"/>
            </p:cNvSpPr>
            <p:nvPr/>
          </p:nvSpPr>
          <p:spPr bwMode="auto">
            <a:xfrm>
              <a:off x="4800" y="954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2826" name="Rectangle 10"/>
          <p:cNvSpPr>
            <a:spLocks noChangeArrowheads="1"/>
          </p:cNvSpPr>
          <p:nvPr/>
        </p:nvSpPr>
        <p:spPr bwMode="auto">
          <a:xfrm>
            <a:off x="5076825" y="1125538"/>
            <a:ext cx="16637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结点结构</a:t>
            </a:r>
            <a:r>
              <a:rPr lang="en-US" altLang="zh-CN" sz="2400" dirty="0">
                <a:ea typeface="楷体_GB2312" pitchFamily="49" charset="-122"/>
              </a:rPr>
              <a:t>:  </a:t>
            </a:r>
          </a:p>
        </p:txBody>
      </p:sp>
      <p:sp>
        <p:nvSpPr>
          <p:cNvPr id="162827" name="Text Box 11"/>
          <p:cNvSpPr txBox="1">
            <a:spLocks noChangeArrowheads="1"/>
          </p:cNvSpPr>
          <p:nvPr/>
        </p:nvSpPr>
        <p:spPr bwMode="auto">
          <a:xfrm>
            <a:off x="354013" y="4318000"/>
            <a:ext cx="6008687" cy="19907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typedef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struct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{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PTNode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nodes[MAX_TREE_SIZE];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int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r, n;     // </a:t>
            </a: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根结点的位置和结点个数</a:t>
            </a:r>
            <a:r>
              <a:rPr lang="zh-CN" altLang="en-US" sz="2400" dirty="0">
                <a:solidFill>
                  <a:schemeClr val="tx2"/>
                </a:solidFill>
                <a:ea typeface="隶书" pitchFamily="49" charset="-122"/>
              </a:rPr>
              <a:t>   </a:t>
            </a:r>
            <a:endParaRPr lang="zh-CN" altLang="en-US" sz="2400" dirty="0">
              <a:solidFill>
                <a:schemeClr val="tx2"/>
              </a:solidFill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   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}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PTree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;</a:t>
            </a:r>
            <a:endParaRPr lang="en-US" altLang="zh-CN" sz="2400" dirty="0">
              <a:solidFill>
                <a:schemeClr val="tx2"/>
              </a:solidFill>
            </a:endParaRPr>
          </a:p>
        </p:txBody>
      </p:sp>
      <p:sp>
        <p:nvSpPr>
          <p:cNvPr id="162828" name="Rectangle 12"/>
          <p:cNvSpPr>
            <a:spLocks noChangeArrowheads="1"/>
          </p:cNvSpPr>
          <p:nvPr/>
        </p:nvSpPr>
        <p:spPr bwMode="auto">
          <a:xfrm>
            <a:off x="354013" y="3355975"/>
            <a:ext cx="1513556" cy="47012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树结构： </a:t>
            </a:r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5651500" y="1916113"/>
            <a:ext cx="3200400" cy="4367213"/>
            <a:chOff x="3560" y="1207"/>
            <a:chExt cx="2016" cy="2751"/>
          </a:xfrm>
        </p:grpSpPr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3560" y="1207"/>
              <a:ext cx="2016" cy="2751"/>
              <a:chOff x="3744" y="384"/>
              <a:chExt cx="2016" cy="2751"/>
            </a:xfrm>
          </p:grpSpPr>
          <p:sp>
            <p:nvSpPr>
              <p:cNvPr id="162830" name="Text Box 14"/>
              <p:cNvSpPr txBox="1">
                <a:spLocks noChangeArrowheads="1"/>
              </p:cNvSpPr>
              <p:nvPr/>
            </p:nvSpPr>
            <p:spPr bwMode="auto">
              <a:xfrm>
                <a:off x="4430" y="647"/>
                <a:ext cx="1083" cy="24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marL="457200" indent="-457200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en-US" altLang="zh-CN" sz="2400" dirty="0"/>
                  <a:t>0    R        -1</a:t>
                </a:r>
              </a:p>
              <a:p>
                <a:pPr marL="457200" indent="-457200">
                  <a:spcBef>
                    <a:spcPct val="0"/>
                  </a:spcBef>
                </a:pPr>
                <a:r>
                  <a:rPr lang="en-US" altLang="zh-CN" sz="2400" dirty="0"/>
                  <a:t>1    A         0</a:t>
                </a:r>
              </a:p>
              <a:p>
                <a:pPr marL="457200" indent="-457200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en-US" altLang="zh-CN" sz="2400" dirty="0"/>
                  <a:t>2    B         0</a:t>
                </a:r>
              </a:p>
              <a:p>
                <a:pPr marL="457200" indent="-457200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en-US" altLang="zh-CN" sz="2400" dirty="0"/>
                  <a:t>3    C         0</a:t>
                </a:r>
              </a:p>
              <a:p>
                <a:pPr marL="457200" indent="-457200">
                  <a:spcBef>
                    <a:spcPct val="0"/>
                  </a:spcBef>
                </a:pPr>
                <a:r>
                  <a:rPr lang="en-US" altLang="zh-CN" sz="2400" dirty="0"/>
                  <a:t>4    D         1  </a:t>
                </a:r>
              </a:p>
              <a:p>
                <a:pPr marL="457200" indent="-457200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en-US" altLang="zh-CN" sz="2400" dirty="0"/>
                  <a:t>5    E         1</a:t>
                </a:r>
              </a:p>
              <a:p>
                <a:pPr marL="457200" indent="-457200">
                  <a:spcBef>
                    <a:spcPct val="0"/>
                  </a:spcBef>
                  <a:buFontTx/>
                  <a:buAutoNum type="arabicPlain" startAt="6"/>
                </a:pPr>
                <a:r>
                  <a:rPr lang="en-US" altLang="zh-CN" sz="2400" dirty="0"/>
                  <a:t>F         3</a:t>
                </a:r>
              </a:p>
              <a:p>
                <a:pPr marL="457200" indent="-457200">
                  <a:spcBef>
                    <a:spcPct val="0"/>
                  </a:spcBef>
                  <a:buFontTx/>
                  <a:buAutoNum type="arabicPlain" startAt="6"/>
                </a:pPr>
                <a:r>
                  <a:rPr lang="en-US" altLang="zh-CN" sz="2400" dirty="0"/>
                  <a:t>G        6</a:t>
                </a:r>
              </a:p>
              <a:p>
                <a:pPr marL="457200" indent="-457200">
                  <a:spcBef>
                    <a:spcPct val="0"/>
                  </a:spcBef>
                  <a:buFontTx/>
                  <a:buAutoNum type="arabicPlain" startAt="6"/>
                </a:pPr>
                <a:r>
                  <a:rPr lang="en-US" altLang="zh-CN" sz="2400" dirty="0"/>
                  <a:t>H        6</a:t>
                </a:r>
              </a:p>
              <a:p>
                <a:pPr marL="457200" indent="-457200">
                  <a:lnSpc>
                    <a:spcPct val="110000"/>
                  </a:lnSpc>
                  <a:spcBef>
                    <a:spcPct val="0"/>
                  </a:spcBef>
                  <a:buFontTx/>
                  <a:buAutoNum type="arabicPlain" startAt="6"/>
                </a:pPr>
                <a:r>
                  <a:rPr lang="en-US" altLang="zh-CN" sz="2400" dirty="0"/>
                  <a:t>K        6  </a:t>
                </a:r>
              </a:p>
            </p:txBody>
          </p:sp>
          <p:sp>
            <p:nvSpPr>
              <p:cNvPr id="162831" name="Line 15"/>
              <p:cNvSpPr>
                <a:spLocks noChangeShapeType="1"/>
              </p:cNvSpPr>
              <p:nvPr/>
            </p:nvSpPr>
            <p:spPr bwMode="auto">
              <a:xfrm>
                <a:off x="4670" y="93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32" name="Line 16"/>
              <p:cNvSpPr>
                <a:spLocks noChangeShapeType="1"/>
              </p:cNvSpPr>
              <p:nvPr/>
            </p:nvSpPr>
            <p:spPr bwMode="auto">
              <a:xfrm>
                <a:off x="4670" y="141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33" name="Line 17"/>
              <p:cNvSpPr>
                <a:spLocks noChangeShapeType="1"/>
              </p:cNvSpPr>
              <p:nvPr/>
            </p:nvSpPr>
            <p:spPr bwMode="auto">
              <a:xfrm>
                <a:off x="4670" y="189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34" name="Line 18"/>
              <p:cNvSpPr>
                <a:spLocks noChangeShapeType="1"/>
              </p:cNvSpPr>
              <p:nvPr/>
            </p:nvSpPr>
            <p:spPr bwMode="auto">
              <a:xfrm>
                <a:off x="5054" y="691"/>
                <a:ext cx="0" cy="240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35" name="Text Box 19"/>
              <p:cNvSpPr txBox="1">
                <a:spLocks noChangeArrowheads="1"/>
              </p:cNvSpPr>
              <p:nvPr/>
            </p:nvSpPr>
            <p:spPr bwMode="auto">
              <a:xfrm>
                <a:off x="4622" y="384"/>
                <a:ext cx="1138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zh-CN" sz="2400" dirty="0"/>
                  <a:t>data  parent </a:t>
                </a:r>
              </a:p>
            </p:txBody>
          </p:sp>
          <p:sp>
            <p:nvSpPr>
              <p:cNvPr id="162836" name="Line 20"/>
              <p:cNvSpPr>
                <a:spLocks noChangeShapeType="1"/>
              </p:cNvSpPr>
              <p:nvPr/>
            </p:nvSpPr>
            <p:spPr bwMode="auto">
              <a:xfrm>
                <a:off x="4670" y="691"/>
                <a:ext cx="9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37" name="Line 21"/>
              <p:cNvSpPr>
                <a:spLocks noChangeShapeType="1"/>
              </p:cNvSpPr>
              <p:nvPr/>
            </p:nvSpPr>
            <p:spPr bwMode="auto">
              <a:xfrm>
                <a:off x="4670" y="691"/>
                <a:ext cx="0" cy="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38" name="Line 22"/>
              <p:cNvSpPr>
                <a:spLocks noChangeShapeType="1"/>
              </p:cNvSpPr>
              <p:nvPr/>
            </p:nvSpPr>
            <p:spPr bwMode="auto">
              <a:xfrm>
                <a:off x="4670" y="117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39" name="Line 23"/>
              <p:cNvSpPr>
                <a:spLocks noChangeShapeType="1"/>
              </p:cNvSpPr>
              <p:nvPr/>
            </p:nvSpPr>
            <p:spPr bwMode="auto">
              <a:xfrm>
                <a:off x="4670" y="165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0" name="Line 24"/>
              <p:cNvSpPr>
                <a:spLocks noChangeShapeType="1"/>
              </p:cNvSpPr>
              <p:nvPr/>
            </p:nvSpPr>
            <p:spPr bwMode="auto">
              <a:xfrm>
                <a:off x="4670" y="213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1" name="Line 25"/>
              <p:cNvSpPr>
                <a:spLocks noChangeShapeType="1"/>
              </p:cNvSpPr>
              <p:nvPr/>
            </p:nvSpPr>
            <p:spPr bwMode="auto">
              <a:xfrm>
                <a:off x="4670" y="237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2" name="Line 26"/>
              <p:cNvSpPr>
                <a:spLocks noChangeShapeType="1"/>
              </p:cNvSpPr>
              <p:nvPr/>
            </p:nvSpPr>
            <p:spPr bwMode="auto">
              <a:xfrm>
                <a:off x="4670" y="261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3" name="Line 27"/>
              <p:cNvSpPr>
                <a:spLocks noChangeShapeType="1"/>
              </p:cNvSpPr>
              <p:nvPr/>
            </p:nvSpPr>
            <p:spPr bwMode="auto">
              <a:xfrm>
                <a:off x="4670" y="285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4" name="Line 28"/>
              <p:cNvSpPr>
                <a:spLocks noChangeShapeType="1"/>
              </p:cNvSpPr>
              <p:nvPr/>
            </p:nvSpPr>
            <p:spPr bwMode="auto">
              <a:xfrm>
                <a:off x="4670" y="309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5" name="Line 29"/>
              <p:cNvSpPr>
                <a:spLocks noChangeShapeType="1"/>
              </p:cNvSpPr>
              <p:nvPr/>
            </p:nvSpPr>
            <p:spPr bwMode="auto">
              <a:xfrm>
                <a:off x="5664" y="691"/>
                <a:ext cx="0" cy="240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6" name="Text Box 30"/>
              <p:cNvSpPr txBox="1">
                <a:spLocks noChangeArrowheads="1"/>
              </p:cNvSpPr>
              <p:nvPr/>
            </p:nvSpPr>
            <p:spPr bwMode="auto">
              <a:xfrm>
                <a:off x="3744" y="384"/>
                <a:ext cx="9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 dirty="0">
                    <a:ea typeface="楷体_GB2312" pitchFamily="49" charset="-122"/>
                  </a:rPr>
                  <a:t>数组下标 </a:t>
                </a:r>
              </a:p>
            </p:txBody>
          </p:sp>
        </p:grpSp>
        <p:sp>
          <p:nvSpPr>
            <p:cNvPr id="162847" name="Text Box 31"/>
            <p:cNvSpPr txBox="1">
              <a:spLocks noChangeArrowheads="1"/>
            </p:cNvSpPr>
            <p:nvPr/>
          </p:nvSpPr>
          <p:spPr bwMode="auto">
            <a:xfrm>
              <a:off x="3560" y="1480"/>
              <a:ext cx="555" cy="4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dirty="0"/>
                <a:t>r = 0 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dirty="0"/>
                <a:t>n = 10 </a:t>
              </a:r>
            </a:p>
          </p:txBody>
        </p:sp>
      </p:grpSp>
      <p:sp>
        <p:nvSpPr>
          <p:cNvPr id="31" name="AutoShape 26"/>
          <p:cNvSpPr>
            <a:spLocks noChangeArrowheads="1"/>
          </p:cNvSpPr>
          <p:nvPr/>
        </p:nvSpPr>
        <p:spPr bwMode="auto">
          <a:xfrm>
            <a:off x="963613" y="5334000"/>
            <a:ext cx="7391400" cy="1219200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3200" dirty="0">
                <a:latin typeface="Arial" pitchFamily="34" charset="0"/>
                <a:ea typeface="隶书" pitchFamily="49" charset="-122"/>
              </a:rPr>
              <a:t>特点：找双亲容易，找孩子难。  </a:t>
            </a:r>
            <a:endParaRPr lang="zh-CN" altLang="en-US" sz="3600" dirty="0"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16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0" grpId="0" autoUpdateAnimBg="0"/>
      <p:bldP spid="162821" grpId="0" autoUpdateAnimBg="0"/>
      <p:bldP spid="162822" grpId="0" autoUpdateAnimBg="0"/>
      <p:bldP spid="162826" grpId="0" autoUpdateAnimBg="0"/>
      <p:bldP spid="162827" grpId="0" autoUpdateAnimBg="0"/>
      <p:bldP spid="162828" grpId="0" autoUpdateAnimBg="0"/>
      <p:bldP spid="31" grpId="0" animBg="1" autoUpdateAnimBg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9"/>
          <p:cNvGrpSpPr>
            <a:grpSpLocks/>
          </p:cNvGrpSpPr>
          <p:nvPr/>
        </p:nvGrpSpPr>
        <p:grpSpPr bwMode="auto">
          <a:xfrm>
            <a:off x="827088" y="2019301"/>
            <a:ext cx="2720975" cy="568326"/>
            <a:chOff x="374" y="960"/>
            <a:chExt cx="1714" cy="358"/>
          </a:xfrm>
        </p:grpSpPr>
        <p:sp>
          <p:nvSpPr>
            <p:cNvPr id="73818" name="Rectangle 90"/>
            <p:cNvSpPr>
              <a:spLocks noChangeArrowheads="1"/>
            </p:cNvSpPr>
            <p:nvPr/>
          </p:nvSpPr>
          <p:spPr bwMode="auto">
            <a:xfrm>
              <a:off x="384" y="1056"/>
              <a:ext cx="1680" cy="240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3819" name="Text Box 91"/>
            <p:cNvSpPr txBox="1">
              <a:spLocks noChangeArrowheads="1"/>
            </p:cNvSpPr>
            <p:nvPr/>
          </p:nvSpPr>
          <p:spPr bwMode="auto">
            <a:xfrm>
              <a:off x="374" y="1027"/>
              <a:ext cx="1714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400" dirty="0" err="1">
                  <a:solidFill>
                    <a:schemeClr val="bg1"/>
                  </a:solidFill>
                </a:rPr>
                <a:t>lchild</a:t>
              </a:r>
              <a:r>
                <a:rPr lang="en-US" altLang="zh-CN" sz="2400" dirty="0">
                  <a:solidFill>
                    <a:srgbClr val="FFFFCC"/>
                  </a:solidFill>
                </a:rPr>
                <a:t>      </a:t>
              </a:r>
              <a:r>
                <a:rPr lang="en-US" altLang="zh-CN" sz="2400" dirty="0">
                  <a:solidFill>
                    <a:schemeClr val="bg1"/>
                  </a:solidFill>
                </a:rPr>
                <a:t>data</a:t>
              </a:r>
              <a:r>
                <a:rPr lang="en-US" altLang="zh-CN" sz="2400" dirty="0">
                  <a:solidFill>
                    <a:srgbClr val="FFFFCC"/>
                  </a:solidFill>
                </a:rPr>
                <a:t>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rchild</a:t>
              </a:r>
              <a:endParaRPr lang="en-US" altLang="zh-CN" sz="2400" b="0" dirty="0">
                <a:solidFill>
                  <a:schemeClr val="bg1"/>
                </a:solidFill>
              </a:endParaRPr>
            </a:p>
          </p:txBody>
        </p:sp>
        <p:sp>
          <p:nvSpPr>
            <p:cNvPr id="73820" name="Line 92"/>
            <p:cNvSpPr>
              <a:spLocks noChangeShapeType="1"/>
            </p:cNvSpPr>
            <p:nvPr/>
          </p:nvSpPr>
          <p:spPr bwMode="auto">
            <a:xfrm flipV="1">
              <a:off x="927" y="105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21" name="Line 93"/>
            <p:cNvSpPr>
              <a:spLocks noChangeShapeType="1"/>
            </p:cNvSpPr>
            <p:nvPr/>
          </p:nvSpPr>
          <p:spPr bwMode="auto">
            <a:xfrm flipV="1">
              <a:off x="1503" y="105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22" name="Line 94"/>
            <p:cNvSpPr>
              <a:spLocks noChangeShapeType="1"/>
            </p:cNvSpPr>
            <p:nvPr/>
          </p:nvSpPr>
          <p:spPr bwMode="auto">
            <a:xfrm flipV="1">
              <a:off x="927" y="96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23" name="Line 95"/>
            <p:cNvSpPr>
              <a:spLocks noChangeShapeType="1"/>
            </p:cNvSpPr>
            <p:nvPr/>
          </p:nvSpPr>
          <p:spPr bwMode="auto">
            <a:xfrm flipV="1">
              <a:off x="1503" y="96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96"/>
          <p:cNvGrpSpPr>
            <a:grpSpLocks/>
          </p:cNvGrpSpPr>
          <p:nvPr/>
        </p:nvGrpSpPr>
        <p:grpSpPr bwMode="auto">
          <a:xfrm>
            <a:off x="792163" y="2933701"/>
            <a:ext cx="3927475" cy="598488"/>
            <a:chOff x="2400" y="960"/>
            <a:chExt cx="2474" cy="377"/>
          </a:xfrm>
        </p:grpSpPr>
        <p:sp>
          <p:nvSpPr>
            <p:cNvPr id="73825" name="Rectangle 97"/>
            <p:cNvSpPr>
              <a:spLocks noChangeArrowheads="1"/>
            </p:cNvSpPr>
            <p:nvPr/>
          </p:nvSpPr>
          <p:spPr bwMode="auto">
            <a:xfrm>
              <a:off x="2400" y="1056"/>
              <a:ext cx="2400" cy="244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3826" name="Text Box 98"/>
            <p:cNvSpPr txBox="1">
              <a:spLocks noChangeArrowheads="1"/>
            </p:cNvSpPr>
            <p:nvPr/>
          </p:nvSpPr>
          <p:spPr bwMode="auto">
            <a:xfrm>
              <a:off x="2421" y="1023"/>
              <a:ext cx="2453" cy="31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 err="1">
                  <a:solidFill>
                    <a:schemeClr val="bg1"/>
                  </a:solidFill>
                </a:rPr>
                <a:t>lchild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 data    </a:t>
              </a:r>
              <a:r>
                <a:rPr lang="en-US" altLang="zh-CN" sz="2400" dirty="0"/>
                <a:t>parent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rchild</a:t>
              </a:r>
              <a:r>
                <a:rPr lang="en-US" altLang="zh-CN" sz="2400" dirty="0">
                  <a:solidFill>
                    <a:schemeClr val="bg1"/>
                  </a:solidFill>
                </a:rPr>
                <a:t> </a:t>
              </a:r>
              <a:endParaRPr lang="en-US" altLang="zh-CN" sz="2400" b="0" dirty="0">
                <a:solidFill>
                  <a:schemeClr val="bg1"/>
                </a:solidFill>
              </a:endParaRPr>
            </a:p>
          </p:txBody>
        </p:sp>
        <p:sp>
          <p:nvSpPr>
            <p:cNvPr id="73827" name="Line 99"/>
            <p:cNvSpPr>
              <a:spLocks noChangeShapeType="1"/>
            </p:cNvSpPr>
            <p:nvPr/>
          </p:nvSpPr>
          <p:spPr bwMode="auto">
            <a:xfrm flipV="1">
              <a:off x="3024" y="105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28" name="Line 100"/>
            <p:cNvSpPr>
              <a:spLocks noChangeShapeType="1"/>
            </p:cNvSpPr>
            <p:nvPr/>
          </p:nvSpPr>
          <p:spPr bwMode="auto">
            <a:xfrm flipV="1">
              <a:off x="3504" y="105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29" name="Line 101"/>
            <p:cNvSpPr>
              <a:spLocks noChangeShapeType="1"/>
            </p:cNvSpPr>
            <p:nvPr/>
          </p:nvSpPr>
          <p:spPr bwMode="auto">
            <a:xfrm flipV="1">
              <a:off x="3024" y="96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30" name="Line 102"/>
            <p:cNvSpPr>
              <a:spLocks noChangeShapeType="1"/>
            </p:cNvSpPr>
            <p:nvPr/>
          </p:nvSpPr>
          <p:spPr bwMode="auto">
            <a:xfrm flipV="1">
              <a:off x="3504" y="96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31" name="Line 103"/>
            <p:cNvSpPr>
              <a:spLocks noChangeShapeType="1"/>
            </p:cNvSpPr>
            <p:nvPr/>
          </p:nvSpPr>
          <p:spPr bwMode="auto">
            <a:xfrm flipV="1">
              <a:off x="4224" y="105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32" name="Line 104"/>
            <p:cNvSpPr>
              <a:spLocks noChangeShapeType="1"/>
            </p:cNvSpPr>
            <p:nvPr/>
          </p:nvSpPr>
          <p:spPr bwMode="auto">
            <a:xfrm flipV="1">
              <a:off x="4224" y="96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07"/>
          <p:cNvGrpSpPr>
            <a:grpSpLocks/>
          </p:cNvGrpSpPr>
          <p:nvPr/>
        </p:nvGrpSpPr>
        <p:grpSpPr bwMode="auto">
          <a:xfrm>
            <a:off x="706438" y="4686302"/>
            <a:ext cx="4348163" cy="574676"/>
            <a:chOff x="240" y="1680"/>
            <a:chExt cx="2739" cy="362"/>
          </a:xfrm>
        </p:grpSpPr>
        <p:sp>
          <p:nvSpPr>
            <p:cNvPr id="73836" name="Rectangle 108"/>
            <p:cNvSpPr>
              <a:spLocks noChangeArrowheads="1"/>
            </p:cNvSpPr>
            <p:nvPr/>
          </p:nvSpPr>
          <p:spPr bwMode="auto">
            <a:xfrm>
              <a:off x="240" y="1776"/>
              <a:ext cx="2674" cy="244"/>
            </a:xfrm>
            <a:prstGeom prst="rect">
              <a:avLst/>
            </a:prstGeom>
            <a:solidFill>
              <a:srgbClr val="0000FF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3837" name="Text Box 109"/>
            <p:cNvSpPr txBox="1">
              <a:spLocks noChangeArrowheads="1"/>
            </p:cNvSpPr>
            <p:nvPr/>
          </p:nvSpPr>
          <p:spPr bwMode="auto">
            <a:xfrm>
              <a:off x="244" y="1728"/>
              <a:ext cx="2735" cy="31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bg1"/>
                  </a:solidFill>
                </a:rPr>
                <a:t>data  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1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2</a:t>
              </a:r>
              <a:r>
                <a:rPr lang="en-US" altLang="zh-CN" sz="2400" dirty="0">
                  <a:solidFill>
                    <a:schemeClr val="bg1"/>
                  </a:solidFill>
                </a:rPr>
                <a:t>  …… 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child</a:t>
              </a:r>
              <a:r>
                <a:rPr lang="en-US" altLang="zh-CN" sz="2400" i="1" baseline="-25000" dirty="0" err="1">
                  <a:solidFill>
                    <a:schemeClr val="bg1"/>
                  </a:solidFill>
                </a:rPr>
                <a:t>d</a:t>
              </a:r>
              <a:r>
                <a:rPr lang="en-US" altLang="zh-CN" sz="2400" i="1" baseline="-25000" dirty="0">
                  <a:solidFill>
                    <a:schemeClr val="bg1"/>
                  </a:solidFill>
                </a:rPr>
                <a:t> </a:t>
              </a:r>
              <a:r>
                <a:rPr lang="en-US" altLang="zh-CN" sz="24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73838" name="Line 110"/>
            <p:cNvSpPr>
              <a:spLocks noChangeShapeType="1"/>
            </p:cNvSpPr>
            <p:nvPr/>
          </p:nvSpPr>
          <p:spPr bwMode="auto">
            <a:xfrm flipV="1">
              <a:off x="706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39" name="Line 111"/>
            <p:cNvSpPr>
              <a:spLocks noChangeShapeType="1"/>
            </p:cNvSpPr>
            <p:nvPr/>
          </p:nvSpPr>
          <p:spPr bwMode="auto">
            <a:xfrm flipV="1">
              <a:off x="1282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40" name="Line 112"/>
            <p:cNvSpPr>
              <a:spLocks noChangeShapeType="1"/>
            </p:cNvSpPr>
            <p:nvPr/>
          </p:nvSpPr>
          <p:spPr bwMode="auto">
            <a:xfrm flipV="1">
              <a:off x="706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41" name="Line 113"/>
            <p:cNvSpPr>
              <a:spLocks noChangeShapeType="1"/>
            </p:cNvSpPr>
            <p:nvPr/>
          </p:nvSpPr>
          <p:spPr bwMode="auto">
            <a:xfrm flipV="1">
              <a:off x="1282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42" name="Line 114"/>
            <p:cNvSpPr>
              <a:spLocks noChangeShapeType="1"/>
            </p:cNvSpPr>
            <p:nvPr/>
          </p:nvSpPr>
          <p:spPr bwMode="auto">
            <a:xfrm flipV="1">
              <a:off x="2304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43" name="Line 115"/>
            <p:cNvSpPr>
              <a:spLocks noChangeShapeType="1"/>
            </p:cNvSpPr>
            <p:nvPr/>
          </p:nvSpPr>
          <p:spPr bwMode="auto">
            <a:xfrm flipV="1">
              <a:off x="2304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44" name="Line 116"/>
            <p:cNvSpPr>
              <a:spLocks noChangeShapeType="1"/>
            </p:cNvSpPr>
            <p:nvPr/>
          </p:nvSpPr>
          <p:spPr bwMode="auto">
            <a:xfrm flipV="1">
              <a:off x="1858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45" name="Line 117"/>
            <p:cNvSpPr>
              <a:spLocks noChangeShapeType="1"/>
            </p:cNvSpPr>
            <p:nvPr/>
          </p:nvSpPr>
          <p:spPr bwMode="auto">
            <a:xfrm flipV="1">
              <a:off x="1858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18"/>
          <p:cNvGrpSpPr>
            <a:grpSpLocks/>
          </p:cNvGrpSpPr>
          <p:nvPr/>
        </p:nvGrpSpPr>
        <p:grpSpPr bwMode="auto">
          <a:xfrm>
            <a:off x="684213" y="5621338"/>
            <a:ext cx="5262563" cy="554037"/>
            <a:chOff x="226" y="2112"/>
            <a:chExt cx="3315" cy="349"/>
          </a:xfrm>
        </p:grpSpPr>
        <p:sp>
          <p:nvSpPr>
            <p:cNvPr id="73847" name="Rectangle 119"/>
            <p:cNvSpPr>
              <a:spLocks noChangeArrowheads="1"/>
            </p:cNvSpPr>
            <p:nvPr/>
          </p:nvSpPr>
          <p:spPr bwMode="auto">
            <a:xfrm>
              <a:off x="240" y="2208"/>
              <a:ext cx="3298" cy="244"/>
            </a:xfrm>
            <a:prstGeom prst="rect">
              <a:avLst/>
            </a:prstGeom>
            <a:solidFill>
              <a:srgbClr val="0000FF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3848" name="Text Box 120"/>
            <p:cNvSpPr txBox="1">
              <a:spLocks noChangeArrowheads="1"/>
            </p:cNvSpPr>
            <p:nvPr/>
          </p:nvSpPr>
          <p:spPr bwMode="auto">
            <a:xfrm>
              <a:off x="226" y="2160"/>
              <a:ext cx="3315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bg1"/>
                  </a:solidFill>
                </a:rPr>
                <a:t>data 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1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2</a:t>
              </a:r>
              <a:r>
                <a:rPr lang="en-US" altLang="zh-CN" sz="2400" dirty="0">
                  <a:solidFill>
                    <a:schemeClr val="bg1"/>
                  </a:solidFill>
                </a:rPr>
                <a:t>  ……  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child</a:t>
              </a:r>
              <a:r>
                <a:rPr lang="en-US" altLang="zh-CN" sz="2400" i="1" baseline="-25000" dirty="0" err="1">
                  <a:solidFill>
                    <a:schemeClr val="bg1"/>
                  </a:solidFill>
                </a:rPr>
                <a:t>d</a:t>
              </a:r>
              <a:r>
                <a:rPr lang="en-US" altLang="zh-CN" sz="2400" dirty="0">
                  <a:solidFill>
                    <a:schemeClr val="bg1"/>
                  </a:solidFill>
                </a:rPr>
                <a:t>  </a:t>
              </a:r>
              <a:r>
                <a:rPr lang="en-US" altLang="zh-CN" sz="2400" dirty="0">
                  <a:solidFill>
                    <a:srgbClr val="FFFF00"/>
                  </a:solidFill>
                </a:rPr>
                <a:t>parent </a:t>
              </a:r>
            </a:p>
          </p:txBody>
        </p:sp>
        <p:sp>
          <p:nvSpPr>
            <p:cNvPr id="73849" name="Line 121"/>
            <p:cNvSpPr>
              <a:spLocks noChangeShapeType="1"/>
            </p:cNvSpPr>
            <p:nvPr/>
          </p:nvSpPr>
          <p:spPr bwMode="auto">
            <a:xfrm flipV="1">
              <a:off x="672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0" name="Line 122"/>
            <p:cNvSpPr>
              <a:spLocks noChangeShapeType="1"/>
            </p:cNvSpPr>
            <p:nvPr/>
          </p:nvSpPr>
          <p:spPr bwMode="auto">
            <a:xfrm flipV="1">
              <a:off x="1248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1" name="Line 123"/>
            <p:cNvSpPr>
              <a:spLocks noChangeShapeType="1"/>
            </p:cNvSpPr>
            <p:nvPr/>
          </p:nvSpPr>
          <p:spPr bwMode="auto">
            <a:xfrm flipV="1">
              <a:off x="672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2" name="Line 124"/>
            <p:cNvSpPr>
              <a:spLocks noChangeShapeType="1"/>
            </p:cNvSpPr>
            <p:nvPr/>
          </p:nvSpPr>
          <p:spPr bwMode="auto">
            <a:xfrm flipV="1">
              <a:off x="1248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3" name="Line 125"/>
            <p:cNvSpPr>
              <a:spLocks noChangeShapeType="1"/>
            </p:cNvSpPr>
            <p:nvPr/>
          </p:nvSpPr>
          <p:spPr bwMode="auto">
            <a:xfrm flipV="1">
              <a:off x="2304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4" name="Line 126"/>
            <p:cNvSpPr>
              <a:spLocks noChangeShapeType="1"/>
            </p:cNvSpPr>
            <p:nvPr/>
          </p:nvSpPr>
          <p:spPr bwMode="auto">
            <a:xfrm flipV="1">
              <a:off x="2304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5" name="Line 127"/>
            <p:cNvSpPr>
              <a:spLocks noChangeShapeType="1"/>
            </p:cNvSpPr>
            <p:nvPr/>
          </p:nvSpPr>
          <p:spPr bwMode="auto">
            <a:xfrm flipV="1">
              <a:off x="1824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6" name="Line 128"/>
            <p:cNvSpPr>
              <a:spLocks noChangeShapeType="1"/>
            </p:cNvSpPr>
            <p:nvPr/>
          </p:nvSpPr>
          <p:spPr bwMode="auto">
            <a:xfrm flipV="1">
              <a:off x="1824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7" name="Line 129"/>
            <p:cNvSpPr>
              <a:spLocks noChangeShapeType="1"/>
            </p:cNvSpPr>
            <p:nvPr/>
          </p:nvSpPr>
          <p:spPr bwMode="auto">
            <a:xfrm flipV="1">
              <a:off x="2880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8" name="Line 130"/>
            <p:cNvSpPr>
              <a:spLocks noChangeShapeType="1"/>
            </p:cNvSpPr>
            <p:nvPr/>
          </p:nvSpPr>
          <p:spPr bwMode="auto">
            <a:xfrm flipV="1">
              <a:off x="2880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3889" name="AutoShape 161"/>
          <p:cNvSpPr>
            <a:spLocks noChangeArrowheads="1"/>
          </p:cNvSpPr>
          <p:nvPr/>
        </p:nvSpPr>
        <p:spPr bwMode="auto">
          <a:xfrm>
            <a:off x="6948488" y="647700"/>
            <a:ext cx="2087562" cy="1296988"/>
          </a:xfrm>
          <a:prstGeom prst="cloudCallout">
            <a:avLst>
              <a:gd name="adj1" fmla="val -61028"/>
              <a:gd name="adj2" fmla="val 48287"/>
            </a:avLst>
          </a:prstGeom>
          <a:solidFill>
            <a:schemeClr val="bg1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zh-CN" altLang="en-US">
                <a:latin typeface="隶书" pitchFamily="49" charset="-122"/>
                <a:ea typeface="隶书" pitchFamily="49" charset="-122"/>
              </a:rPr>
              <a:t>二叉树的 </a:t>
            </a:r>
          </a:p>
          <a:p>
            <a:pPr algn="ctr">
              <a:lnSpc>
                <a:spcPct val="60000"/>
              </a:lnSpc>
            </a:pPr>
            <a:r>
              <a:rPr lang="zh-CN" altLang="en-US">
                <a:latin typeface="隶书" pitchFamily="49" charset="-122"/>
                <a:ea typeface="隶书" pitchFamily="49" charset="-122"/>
              </a:rPr>
              <a:t>结点结构 </a:t>
            </a:r>
          </a:p>
        </p:txBody>
      </p:sp>
      <p:grpSp>
        <p:nvGrpSpPr>
          <p:cNvPr id="6" name="Group 163"/>
          <p:cNvGrpSpPr>
            <a:grpSpLocks/>
          </p:cNvGrpSpPr>
          <p:nvPr/>
        </p:nvGrpSpPr>
        <p:grpSpPr bwMode="auto">
          <a:xfrm>
            <a:off x="4932363" y="1465263"/>
            <a:ext cx="2425700" cy="2133600"/>
            <a:chOff x="3272" y="576"/>
            <a:chExt cx="1528" cy="1344"/>
          </a:xfrm>
        </p:grpSpPr>
        <p:sp>
          <p:nvSpPr>
            <p:cNvPr id="73892" name="Oval 164"/>
            <p:cNvSpPr>
              <a:spLocks noChangeArrowheads="1"/>
            </p:cNvSpPr>
            <p:nvPr/>
          </p:nvSpPr>
          <p:spPr bwMode="auto">
            <a:xfrm>
              <a:off x="3792" y="1056"/>
              <a:ext cx="480" cy="43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data</a:t>
              </a:r>
              <a:r>
                <a:rPr lang="en-US" altLang="zh-CN" sz="2000">
                  <a:ea typeface="楷体_GB2312" pitchFamily="49" charset="-122"/>
                </a:rPr>
                <a:t> </a:t>
              </a:r>
            </a:p>
          </p:txBody>
        </p:sp>
        <p:cxnSp>
          <p:nvCxnSpPr>
            <p:cNvPr id="73893" name="AutoShape 165"/>
            <p:cNvCxnSpPr>
              <a:cxnSpLocks noChangeShapeType="1"/>
              <a:stCxn id="73892" idx="3"/>
              <a:endCxn id="73896" idx="0"/>
            </p:cNvCxnSpPr>
            <p:nvPr/>
          </p:nvCxnSpPr>
          <p:spPr bwMode="auto">
            <a:xfrm flipH="1">
              <a:off x="3559" y="1425"/>
              <a:ext cx="303" cy="1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3894" name="AutoShape 166"/>
            <p:cNvCxnSpPr>
              <a:cxnSpLocks noChangeShapeType="1"/>
              <a:stCxn id="73892" idx="5"/>
              <a:endCxn id="73897" idx="0"/>
            </p:cNvCxnSpPr>
            <p:nvPr/>
          </p:nvCxnSpPr>
          <p:spPr bwMode="auto">
            <a:xfrm>
              <a:off x="4202" y="1425"/>
              <a:ext cx="295" cy="20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73895" name="Text Box 167"/>
            <p:cNvSpPr txBox="1">
              <a:spLocks noChangeArrowheads="1"/>
            </p:cNvSpPr>
            <p:nvPr/>
          </p:nvSpPr>
          <p:spPr bwMode="auto">
            <a:xfrm>
              <a:off x="3708" y="576"/>
              <a:ext cx="6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parent</a:t>
              </a:r>
            </a:p>
          </p:txBody>
        </p:sp>
        <p:sp>
          <p:nvSpPr>
            <p:cNvPr id="73896" name="Text Box 168"/>
            <p:cNvSpPr txBox="1">
              <a:spLocks noChangeArrowheads="1"/>
            </p:cNvSpPr>
            <p:nvPr/>
          </p:nvSpPr>
          <p:spPr bwMode="auto">
            <a:xfrm>
              <a:off x="3272" y="1610"/>
              <a:ext cx="57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lchild</a:t>
              </a:r>
            </a:p>
          </p:txBody>
        </p:sp>
        <p:sp>
          <p:nvSpPr>
            <p:cNvPr id="73897" name="Text Box 169"/>
            <p:cNvSpPr txBox="1">
              <a:spLocks noChangeArrowheads="1"/>
            </p:cNvSpPr>
            <p:nvPr/>
          </p:nvSpPr>
          <p:spPr bwMode="auto">
            <a:xfrm>
              <a:off x="4194" y="1632"/>
              <a:ext cx="6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rchild</a:t>
              </a:r>
            </a:p>
          </p:txBody>
        </p:sp>
        <p:cxnSp>
          <p:nvCxnSpPr>
            <p:cNvPr id="73898" name="AutoShape 170"/>
            <p:cNvCxnSpPr>
              <a:cxnSpLocks noChangeShapeType="1"/>
              <a:endCxn id="73892" idx="0"/>
            </p:cNvCxnSpPr>
            <p:nvPr/>
          </p:nvCxnSpPr>
          <p:spPr bwMode="auto">
            <a:xfrm>
              <a:off x="4032" y="816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</p:grpSp>
      <p:grpSp>
        <p:nvGrpSpPr>
          <p:cNvPr id="7" name="Group 180"/>
          <p:cNvGrpSpPr>
            <a:grpSpLocks/>
          </p:cNvGrpSpPr>
          <p:nvPr/>
        </p:nvGrpSpPr>
        <p:grpSpPr bwMode="auto">
          <a:xfrm>
            <a:off x="6443663" y="4175125"/>
            <a:ext cx="2468562" cy="2133600"/>
            <a:chOff x="4028" y="2659"/>
            <a:chExt cx="1555" cy="1344"/>
          </a:xfrm>
        </p:grpSpPr>
        <p:sp>
          <p:nvSpPr>
            <p:cNvPr id="73900" name="Oval 172"/>
            <p:cNvSpPr>
              <a:spLocks noChangeArrowheads="1"/>
            </p:cNvSpPr>
            <p:nvPr/>
          </p:nvSpPr>
          <p:spPr bwMode="auto">
            <a:xfrm>
              <a:off x="4548" y="3139"/>
              <a:ext cx="480" cy="43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data</a:t>
              </a:r>
              <a:r>
                <a:rPr lang="en-US" altLang="zh-CN" sz="2000">
                  <a:ea typeface="楷体_GB2312" pitchFamily="49" charset="-122"/>
                </a:rPr>
                <a:t> </a:t>
              </a:r>
            </a:p>
          </p:txBody>
        </p:sp>
        <p:cxnSp>
          <p:nvCxnSpPr>
            <p:cNvPr id="73901" name="AutoShape 173"/>
            <p:cNvCxnSpPr>
              <a:cxnSpLocks noChangeShapeType="1"/>
              <a:stCxn id="73900" idx="3"/>
              <a:endCxn id="73904" idx="0"/>
            </p:cNvCxnSpPr>
            <p:nvPr/>
          </p:nvCxnSpPr>
          <p:spPr bwMode="auto">
            <a:xfrm flipH="1">
              <a:off x="4345" y="3508"/>
              <a:ext cx="273" cy="1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3902" name="AutoShape 174"/>
            <p:cNvCxnSpPr>
              <a:cxnSpLocks noChangeShapeType="1"/>
              <a:stCxn id="73900" idx="5"/>
              <a:endCxn id="73905" idx="0"/>
            </p:cNvCxnSpPr>
            <p:nvPr/>
          </p:nvCxnSpPr>
          <p:spPr bwMode="auto">
            <a:xfrm>
              <a:off x="4958" y="3508"/>
              <a:ext cx="309" cy="20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73903" name="Text Box 175"/>
            <p:cNvSpPr txBox="1">
              <a:spLocks noChangeArrowheads="1"/>
            </p:cNvSpPr>
            <p:nvPr/>
          </p:nvSpPr>
          <p:spPr bwMode="auto">
            <a:xfrm>
              <a:off x="4464" y="2659"/>
              <a:ext cx="6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parent</a:t>
              </a:r>
            </a:p>
          </p:txBody>
        </p:sp>
        <p:sp>
          <p:nvSpPr>
            <p:cNvPr id="73904" name="Text Box 176"/>
            <p:cNvSpPr txBox="1">
              <a:spLocks noChangeArrowheads="1"/>
            </p:cNvSpPr>
            <p:nvPr/>
          </p:nvSpPr>
          <p:spPr bwMode="auto">
            <a:xfrm>
              <a:off x="4028" y="3693"/>
              <a:ext cx="6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child</a:t>
              </a:r>
              <a:r>
                <a:rPr lang="en-US" altLang="zh-CN" baseline="-25000"/>
                <a:t>1</a:t>
              </a:r>
              <a:r>
                <a:rPr lang="en-US" altLang="zh-CN"/>
                <a:t> </a:t>
              </a:r>
            </a:p>
          </p:txBody>
        </p:sp>
        <p:sp>
          <p:nvSpPr>
            <p:cNvPr id="73905" name="Text Box 177"/>
            <p:cNvSpPr txBox="1">
              <a:spLocks noChangeArrowheads="1"/>
            </p:cNvSpPr>
            <p:nvPr/>
          </p:nvSpPr>
          <p:spPr bwMode="auto">
            <a:xfrm>
              <a:off x="4950" y="3715"/>
              <a:ext cx="6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child</a:t>
              </a:r>
              <a:r>
                <a:rPr lang="en-US" altLang="zh-CN" i="1" baseline="-25000"/>
                <a:t>d</a:t>
              </a:r>
              <a:r>
                <a:rPr lang="en-US" altLang="zh-CN"/>
                <a:t> </a:t>
              </a:r>
            </a:p>
          </p:txBody>
        </p:sp>
        <p:cxnSp>
          <p:nvCxnSpPr>
            <p:cNvPr id="73906" name="AutoShape 178"/>
            <p:cNvCxnSpPr>
              <a:cxnSpLocks noChangeShapeType="1"/>
              <a:endCxn id="73900" idx="0"/>
            </p:cNvCxnSpPr>
            <p:nvPr/>
          </p:nvCxnSpPr>
          <p:spPr bwMode="auto">
            <a:xfrm>
              <a:off x="4788" y="2899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sp>
          <p:nvSpPr>
            <p:cNvPr id="73907" name="Text Box 179"/>
            <p:cNvSpPr txBox="1">
              <a:spLocks noChangeArrowheads="1"/>
            </p:cNvSpPr>
            <p:nvPr/>
          </p:nvSpPr>
          <p:spPr bwMode="auto">
            <a:xfrm>
              <a:off x="4656" y="3649"/>
              <a:ext cx="356" cy="265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20000"/>
                </a:lnSpc>
              </a:pPr>
              <a:r>
                <a:rPr lang="en-US" altLang="zh-CN"/>
                <a:t>… </a:t>
              </a:r>
            </a:p>
            <a:p>
              <a:pPr>
                <a:lnSpc>
                  <a:spcPct val="20000"/>
                </a:lnSpc>
              </a:pPr>
              <a:r>
                <a:rPr lang="en-US" altLang="zh-CN"/>
                <a:t>… </a:t>
              </a:r>
            </a:p>
          </p:txBody>
        </p:sp>
      </p:grpSp>
      <p:sp>
        <p:nvSpPr>
          <p:cNvPr id="73909" name="Rectangle 181"/>
          <p:cNvSpPr>
            <a:spLocks noChangeArrowheads="1"/>
          </p:cNvSpPr>
          <p:nvPr/>
        </p:nvSpPr>
        <p:spPr bwMode="auto">
          <a:xfrm>
            <a:off x="133350" y="615950"/>
            <a:ext cx="601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华文中宋" pitchFamily="2" charset="-122"/>
              </a:rPr>
              <a:t>2  </a:t>
            </a:r>
            <a:r>
              <a:rPr lang="zh-CN" altLang="en-US">
                <a:solidFill>
                  <a:srgbClr val="000000"/>
                </a:solidFill>
                <a:ea typeface="华文中宋" pitchFamily="2" charset="-122"/>
              </a:rPr>
              <a:t>孩子表示法（树的链式存储结构）   </a:t>
            </a:r>
          </a:p>
        </p:txBody>
      </p:sp>
      <p:sp>
        <p:nvSpPr>
          <p:cNvPr id="73910" name="Rectangle 182"/>
          <p:cNvSpPr>
            <a:spLocks noChangeArrowheads="1"/>
          </p:cNvSpPr>
          <p:nvPr/>
        </p:nvSpPr>
        <p:spPr bwMode="auto">
          <a:xfrm>
            <a:off x="133350" y="1198563"/>
            <a:ext cx="2062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华文中宋" pitchFamily="2" charset="-122"/>
              </a:rPr>
              <a:t>1)  </a:t>
            </a:r>
            <a:r>
              <a:rPr lang="zh-CN" altLang="en-US">
                <a:solidFill>
                  <a:srgbClr val="000000"/>
                </a:solidFill>
                <a:ea typeface="华文中宋" pitchFamily="2" charset="-122"/>
              </a:rPr>
              <a:t>多重链表 </a:t>
            </a:r>
            <a:endParaRPr lang="zh-CN" altLang="en-US">
              <a:latin typeface="Arial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73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89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34" name="Text Box 234"/>
          <p:cNvSpPr txBox="1">
            <a:spLocks noChangeArrowheads="1"/>
          </p:cNvSpPr>
          <p:nvPr/>
        </p:nvSpPr>
        <p:spPr bwMode="auto">
          <a:xfrm>
            <a:off x="3203575" y="3406775"/>
            <a:ext cx="1408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i="1">
                <a:ea typeface="楷体_GB2312" pitchFamily="49" charset="-122"/>
              </a:rPr>
              <a:t>d</a:t>
            </a:r>
            <a:r>
              <a:rPr lang="en-US" altLang="zh-CN">
                <a:ea typeface="楷体_GB2312" pitchFamily="49" charset="-122"/>
              </a:rPr>
              <a:t> </a:t>
            </a:r>
            <a:r>
              <a:rPr lang="zh-CN" altLang="en-US">
                <a:ea typeface="楷体_GB2312" pitchFamily="49" charset="-122"/>
              </a:rPr>
              <a:t>叉链表 </a:t>
            </a:r>
          </a:p>
        </p:txBody>
      </p:sp>
      <p:grpSp>
        <p:nvGrpSpPr>
          <p:cNvPr id="2" name="Group 429"/>
          <p:cNvGrpSpPr>
            <a:grpSpLocks/>
          </p:cNvGrpSpPr>
          <p:nvPr/>
        </p:nvGrpSpPr>
        <p:grpSpPr bwMode="auto">
          <a:xfrm>
            <a:off x="2628900" y="1990725"/>
            <a:ext cx="5975350" cy="1752600"/>
            <a:chOff x="1656" y="935"/>
            <a:chExt cx="3764" cy="1104"/>
          </a:xfrm>
        </p:grpSpPr>
        <p:sp>
          <p:nvSpPr>
            <p:cNvPr id="77029" name="Line 229"/>
            <p:cNvSpPr>
              <a:spLocks noChangeShapeType="1"/>
            </p:cNvSpPr>
            <p:nvPr/>
          </p:nvSpPr>
          <p:spPr bwMode="auto">
            <a:xfrm>
              <a:off x="2808" y="1070"/>
              <a:ext cx="163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30" name="Line 230"/>
            <p:cNvSpPr>
              <a:spLocks noChangeShapeType="1"/>
            </p:cNvSpPr>
            <p:nvPr/>
          </p:nvSpPr>
          <p:spPr bwMode="auto">
            <a:xfrm>
              <a:off x="3000" y="1079"/>
              <a:ext cx="1150" cy="2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31" name="Line 231"/>
            <p:cNvSpPr>
              <a:spLocks noChangeShapeType="1"/>
            </p:cNvSpPr>
            <p:nvPr/>
          </p:nvSpPr>
          <p:spPr bwMode="auto">
            <a:xfrm flipH="1">
              <a:off x="4105" y="1502"/>
              <a:ext cx="308" cy="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32" name="Line 232"/>
            <p:cNvSpPr>
              <a:spLocks noChangeShapeType="1"/>
            </p:cNvSpPr>
            <p:nvPr/>
          </p:nvSpPr>
          <p:spPr bwMode="auto">
            <a:xfrm>
              <a:off x="4777" y="150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33" name="Line 233"/>
            <p:cNvSpPr>
              <a:spLocks noChangeShapeType="1"/>
            </p:cNvSpPr>
            <p:nvPr/>
          </p:nvSpPr>
          <p:spPr bwMode="auto">
            <a:xfrm flipH="1">
              <a:off x="2376" y="107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39" name="Rectangle 339"/>
            <p:cNvSpPr>
              <a:spLocks noChangeArrowheads="1"/>
            </p:cNvSpPr>
            <p:nvPr/>
          </p:nvSpPr>
          <p:spPr bwMode="auto">
            <a:xfrm>
              <a:off x="2280" y="935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A </a:t>
              </a:r>
            </a:p>
          </p:txBody>
        </p:sp>
        <p:sp>
          <p:nvSpPr>
            <p:cNvPr id="77140" name="Line 340"/>
            <p:cNvSpPr>
              <a:spLocks noChangeShapeType="1"/>
            </p:cNvSpPr>
            <p:nvPr/>
          </p:nvSpPr>
          <p:spPr bwMode="auto">
            <a:xfrm>
              <a:off x="2520" y="935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41" name="Line 341"/>
            <p:cNvSpPr>
              <a:spLocks noChangeShapeType="1"/>
            </p:cNvSpPr>
            <p:nvPr/>
          </p:nvSpPr>
          <p:spPr bwMode="auto">
            <a:xfrm>
              <a:off x="2712" y="935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42" name="Line 342"/>
            <p:cNvSpPr>
              <a:spLocks noChangeShapeType="1"/>
            </p:cNvSpPr>
            <p:nvPr/>
          </p:nvSpPr>
          <p:spPr bwMode="auto">
            <a:xfrm>
              <a:off x="2904" y="935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44" name="Rectangle 344"/>
            <p:cNvSpPr>
              <a:spLocks noChangeArrowheads="1"/>
            </p:cNvSpPr>
            <p:nvPr/>
          </p:nvSpPr>
          <p:spPr bwMode="auto">
            <a:xfrm>
              <a:off x="1656" y="1367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500" dirty="0">
                  <a:ea typeface="楷体_GB2312" pitchFamily="49" charset="-122"/>
                </a:rPr>
                <a:t>B  ^  ^  ^ </a:t>
              </a:r>
            </a:p>
          </p:txBody>
        </p:sp>
        <p:sp>
          <p:nvSpPr>
            <p:cNvPr id="77145" name="Line 345"/>
            <p:cNvSpPr>
              <a:spLocks noChangeShapeType="1"/>
            </p:cNvSpPr>
            <p:nvPr/>
          </p:nvSpPr>
          <p:spPr bwMode="auto">
            <a:xfrm>
              <a:off x="1896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46" name="Line 346"/>
            <p:cNvSpPr>
              <a:spLocks noChangeShapeType="1"/>
            </p:cNvSpPr>
            <p:nvPr/>
          </p:nvSpPr>
          <p:spPr bwMode="auto">
            <a:xfrm>
              <a:off x="2088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47" name="Line 347"/>
            <p:cNvSpPr>
              <a:spLocks noChangeShapeType="1"/>
            </p:cNvSpPr>
            <p:nvPr/>
          </p:nvSpPr>
          <p:spPr bwMode="auto">
            <a:xfrm>
              <a:off x="2280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48" name="Rectangle 348"/>
            <p:cNvSpPr>
              <a:spLocks noChangeArrowheads="1"/>
            </p:cNvSpPr>
            <p:nvPr/>
          </p:nvSpPr>
          <p:spPr bwMode="auto">
            <a:xfrm>
              <a:off x="2844" y="1367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C   ^  ^   ^ </a:t>
              </a:r>
            </a:p>
          </p:txBody>
        </p:sp>
        <p:sp>
          <p:nvSpPr>
            <p:cNvPr id="77149" name="Line 349"/>
            <p:cNvSpPr>
              <a:spLocks noChangeShapeType="1"/>
            </p:cNvSpPr>
            <p:nvPr/>
          </p:nvSpPr>
          <p:spPr bwMode="auto">
            <a:xfrm>
              <a:off x="3084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0" name="Line 350"/>
            <p:cNvSpPr>
              <a:spLocks noChangeShapeType="1"/>
            </p:cNvSpPr>
            <p:nvPr/>
          </p:nvSpPr>
          <p:spPr bwMode="auto">
            <a:xfrm>
              <a:off x="3276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1" name="Line 351"/>
            <p:cNvSpPr>
              <a:spLocks noChangeShapeType="1"/>
            </p:cNvSpPr>
            <p:nvPr/>
          </p:nvSpPr>
          <p:spPr bwMode="auto">
            <a:xfrm>
              <a:off x="3468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2" name="Rectangle 352"/>
            <p:cNvSpPr>
              <a:spLocks noChangeArrowheads="1"/>
            </p:cNvSpPr>
            <p:nvPr/>
          </p:nvSpPr>
          <p:spPr bwMode="auto">
            <a:xfrm>
              <a:off x="4077" y="1367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dirty="0">
                  <a:ea typeface="楷体_GB2312" pitchFamily="49" charset="-122"/>
                </a:rPr>
                <a:t>D          ^ </a:t>
              </a:r>
            </a:p>
          </p:txBody>
        </p:sp>
        <p:sp>
          <p:nvSpPr>
            <p:cNvPr id="77153" name="Line 353"/>
            <p:cNvSpPr>
              <a:spLocks noChangeShapeType="1"/>
            </p:cNvSpPr>
            <p:nvPr/>
          </p:nvSpPr>
          <p:spPr bwMode="auto">
            <a:xfrm>
              <a:off x="4317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4" name="Line 354"/>
            <p:cNvSpPr>
              <a:spLocks noChangeShapeType="1"/>
            </p:cNvSpPr>
            <p:nvPr/>
          </p:nvSpPr>
          <p:spPr bwMode="auto">
            <a:xfrm>
              <a:off x="4509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5" name="Line 355"/>
            <p:cNvSpPr>
              <a:spLocks noChangeShapeType="1"/>
            </p:cNvSpPr>
            <p:nvPr/>
          </p:nvSpPr>
          <p:spPr bwMode="auto">
            <a:xfrm>
              <a:off x="4701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6" name="Rectangle 356"/>
            <p:cNvSpPr>
              <a:spLocks noChangeArrowheads="1"/>
            </p:cNvSpPr>
            <p:nvPr/>
          </p:nvSpPr>
          <p:spPr bwMode="auto">
            <a:xfrm>
              <a:off x="3379" y="1799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E   ^   ^  ^ </a:t>
              </a:r>
            </a:p>
          </p:txBody>
        </p:sp>
        <p:sp>
          <p:nvSpPr>
            <p:cNvPr id="77157" name="Line 357"/>
            <p:cNvSpPr>
              <a:spLocks noChangeShapeType="1"/>
            </p:cNvSpPr>
            <p:nvPr/>
          </p:nvSpPr>
          <p:spPr bwMode="auto">
            <a:xfrm>
              <a:off x="3607" y="179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8" name="Line 358"/>
            <p:cNvSpPr>
              <a:spLocks noChangeShapeType="1"/>
            </p:cNvSpPr>
            <p:nvPr/>
          </p:nvSpPr>
          <p:spPr bwMode="auto">
            <a:xfrm>
              <a:off x="3799" y="179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9" name="Line 359"/>
            <p:cNvSpPr>
              <a:spLocks noChangeShapeType="1"/>
            </p:cNvSpPr>
            <p:nvPr/>
          </p:nvSpPr>
          <p:spPr bwMode="auto">
            <a:xfrm>
              <a:off x="3991" y="179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60" name="Rectangle 360"/>
            <p:cNvSpPr>
              <a:spLocks noChangeArrowheads="1"/>
            </p:cNvSpPr>
            <p:nvPr/>
          </p:nvSpPr>
          <p:spPr bwMode="auto">
            <a:xfrm>
              <a:off x="4604" y="1799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F    ^  ^  ^ </a:t>
              </a:r>
            </a:p>
          </p:txBody>
        </p:sp>
        <p:sp>
          <p:nvSpPr>
            <p:cNvPr id="77161" name="Line 361"/>
            <p:cNvSpPr>
              <a:spLocks noChangeShapeType="1"/>
            </p:cNvSpPr>
            <p:nvPr/>
          </p:nvSpPr>
          <p:spPr bwMode="auto">
            <a:xfrm>
              <a:off x="4844" y="179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62" name="Line 362"/>
            <p:cNvSpPr>
              <a:spLocks noChangeShapeType="1"/>
            </p:cNvSpPr>
            <p:nvPr/>
          </p:nvSpPr>
          <p:spPr bwMode="auto">
            <a:xfrm>
              <a:off x="5036" y="179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63" name="Line 363"/>
            <p:cNvSpPr>
              <a:spLocks noChangeShapeType="1"/>
            </p:cNvSpPr>
            <p:nvPr/>
          </p:nvSpPr>
          <p:spPr bwMode="auto">
            <a:xfrm>
              <a:off x="5228" y="179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7211" name="AutoShape 411"/>
          <p:cNvSpPr>
            <a:spLocks noChangeArrowheads="1"/>
          </p:cNvSpPr>
          <p:nvPr/>
        </p:nvSpPr>
        <p:spPr bwMode="auto">
          <a:xfrm>
            <a:off x="5364163" y="4560888"/>
            <a:ext cx="3240087" cy="18161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ea typeface="华文中宋" pitchFamily="2" charset="-122"/>
              </a:rPr>
              <a:t>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结点同构</a:t>
            </a:r>
            <a:r>
              <a:rPr lang="zh-CN" altLang="en-US" sz="2400" dirty="0">
                <a:ea typeface="华文中宋" pitchFamily="2" charset="-122"/>
              </a:rPr>
              <a:t>：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  结点的指针个数相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  等，为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树</a:t>
            </a:r>
            <a:r>
              <a:rPr lang="zh-CN" altLang="en-US" sz="2400" dirty="0">
                <a:ea typeface="华文中宋" pitchFamily="2" charset="-122"/>
              </a:rPr>
              <a:t>的度 </a:t>
            </a:r>
            <a:r>
              <a:rPr lang="en-US" altLang="zh-CN" sz="2400" i="1" dirty="0">
                <a:ea typeface="华文中宋" pitchFamily="2" charset="-122"/>
              </a:rPr>
              <a:t>d 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</p:txBody>
      </p:sp>
      <p:grpSp>
        <p:nvGrpSpPr>
          <p:cNvPr id="3" name="Group 417"/>
          <p:cNvGrpSpPr>
            <a:grpSpLocks/>
          </p:cNvGrpSpPr>
          <p:nvPr/>
        </p:nvGrpSpPr>
        <p:grpSpPr bwMode="auto">
          <a:xfrm>
            <a:off x="323850" y="1884363"/>
            <a:ext cx="2133600" cy="2286000"/>
            <a:chOff x="192" y="624"/>
            <a:chExt cx="1344" cy="1440"/>
          </a:xfrm>
        </p:grpSpPr>
        <p:sp>
          <p:nvSpPr>
            <p:cNvPr id="76946" name="Oval 146"/>
            <p:cNvSpPr>
              <a:spLocks noChangeArrowheads="1"/>
            </p:cNvSpPr>
            <p:nvPr/>
          </p:nvSpPr>
          <p:spPr bwMode="auto">
            <a:xfrm>
              <a:off x="576" y="624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A</a:t>
              </a:r>
            </a:p>
          </p:txBody>
        </p:sp>
        <p:sp>
          <p:nvSpPr>
            <p:cNvPr id="76947" name="Oval 147"/>
            <p:cNvSpPr>
              <a:spLocks noChangeArrowheads="1"/>
            </p:cNvSpPr>
            <p:nvPr/>
          </p:nvSpPr>
          <p:spPr bwMode="auto">
            <a:xfrm>
              <a:off x="192" y="12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B</a:t>
              </a:r>
            </a:p>
          </p:txBody>
        </p:sp>
        <p:sp>
          <p:nvSpPr>
            <p:cNvPr id="76948" name="Oval 148"/>
            <p:cNvSpPr>
              <a:spLocks noChangeArrowheads="1"/>
            </p:cNvSpPr>
            <p:nvPr/>
          </p:nvSpPr>
          <p:spPr bwMode="auto">
            <a:xfrm>
              <a:off x="576" y="12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C</a:t>
              </a:r>
            </a:p>
          </p:txBody>
        </p:sp>
        <p:sp>
          <p:nvSpPr>
            <p:cNvPr id="76949" name="Oval 149"/>
            <p:cNvSpPr>
              <a:spLocks noChangeArrowheads="1"/>
            </p:cNvSpPr>
            <p:nvPr/>
          </p:nvSpPr>
          <p:spPr bwMode="auto">
            <a:xfrm>
              <a:off x="960" y="12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D</a:t>
              </a:r>
            </a:p>
          </p:txBody>
        </p:sp>
        <p:sp>
          <p:nvSpPr>
            <p:cNvPr id="76950" name="Oval 150"/>
            <p:cNvSpPr>
              <a:spLocks noChangeArrowheads="1"/>
            </p:cNvSpPr>
            <p:nvPr/>
          </p:nvSpPr>
          <p:spPr bwMode="auto">
            <a:xfrm>
              <a:off x="703" y="17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E</a:t>
              </a:r>
            </a:p>
          </p:txBody>
        </p:sp>
        <p:sp>
          <p:nvSpPr>
            <p:cNvPr id="76951" name="Oval 151"/>
            <p:cNvSpPr>
              <a:spLocks noChangeArrowheads="1"/>
            </p:cNvSpPr>
            <p:nvPr/>
          </p:nvSpPr>
          <p:spPr bwMode="auto">
            <a:xfrm>
              <a:off x="1248" y="17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F</a:t>
              </a:r>
            </a:p>
          </p:txBody>
        </p:sp>
        <p:cxnSp>
          <p:nvCxnSpPr>
            <p:cNvPr id="77212" name="AutoShape 412"/>
            <p:cNvCxnSpPr>
              <a:cxnSpLocks noChangeShapeType="1"/>
              <a:stCxn id="76946" idx="3"/>
              <a:endCxn id="76947" idx="0"/>
            </p:cNvCxnSpPr>
            <p:nvPr/>
          </p:nvCxnSpPr>
          <p:spPr bwMode="auto">
            <a:xfrm flipH="1">
              <a:off x="336" y="870"/>
              <a:ext cx="282" cy="37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7213" name="AutoShape 413"/>
            <p:cNvCxnSpPr>
              <a:cxnSpLocks noChangeShapeType="1"/>
              <a:stCxn id="76946" idx="4"/>
              <a:endCxn id="76948" idx="0"/>
            </p:cNvCxnSpPr>
            <p:nvPr/>
          </p:nvCxnSpPr>
          <p:spPr bwMode="auto">
            <a:xfrm>
              <a:off x="720" y="912"/>
              <a:ext cx="0" cy="33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7214" name="AutoShape 414"/>
            <p:cNvCxnSpPr>
              <a:cxnSpLocks noChangeShapeType="1"/>
              <a:stCxn id="76946" idx="5"/>
              <a:endCxn id="76949" idx="0"/>
            </p:cNvCxnSpPr>
            <p:nvPr/>
          </p:nvCxnSpPr>
          <p:spPr bwMode="auto">
            <a:xfrm>
              <a:off x="822" y="870"/>
              <a:ext cx="282" cy="37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7215" name="AutoShape 415"/>
            <p:cNvCxnSpPr>
              <a:cxnSpLocks noChangeShapeType="1"/>
              <a:stCxn id="76949" idx="5"/>
              <a:endCxn id="76951" idx="0"/>
            </p:cNvCxnSpPr>
            <p:nvPr/>
          </p:nvCxnSpPr>
          <p:spPr bwMode="auto">
            <a:xfrm>
              <a:off x="1206" y="1494"/>
              <a:ext cx="186" cy="28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7216" name="AutoShape 416"/>
            <p:cNvCxnSpPr>
              <a:cxnSpLocks noChangeShapeType="1"/>
              <a:stCxn id="76949" idx="3"/>
              <a:endCxn id="76950" idx="0"/>
            </p:cNvCxnSpPr>
            <p:nvPr/>
          </p:nvCxnSpPr>
          <p:spPr bwMode="auto">
            <a:xfrm flipH="1">
              <a:off x="847" y="1494"/>
              <a:ext cx="155" cy="28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418"/>
          <p:cNvGrpSpPr>
            <a:grpSpLocks/>
          </p:cNvGrpSpPr>
          <p:nvPr/>
        </p:nvGrpSpPr>
        <p:grpSpPr bwMode="auto">
          <a:xfrm>
            <a:off x="2028825" y="476252"/>
            <a:ext cx="4279900" cy="574676"/>
            <a:chOff x="240" y="1680"/>
            <a:chExt cx="2696" cy="362"/>
          </a:xfrm>
        </p:grpSpPr>
        <p:sp>
          <p:nvSpPr>
            <p:cNvPr id="77219" name="Rectangle 419"/>
            <p:cNvSpPr>
              <a:spLocks noChangeArrowheads="1"/>
            </p:cNvSpPr>
            <p:nvPr/>
          </p:nvSpPr>
          <p:spPr bwMode="auto">
            <a:xfrm>
              <a:off x="240" y="1776"/>
              <a:ext cx="2674" cy="244"/>
            </a:xfrm>
            <a:prstGeom prst="rect">
              <a:avLst/>
            </a:prstGeom>
            <a:solidFill>
              <a:srgbClr val="0000FF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2400" dirty="0"/>
            </a:p>
          </p:txBody>
        </p:sp>
        <p:sp>
          <p:nvSpPr>
            <p:cNvPr id="77220" name="Text Box 420"/>
            <p:cNvSpPr txBox="1">
              <a:spLocks noChangeArrowheads="1"/>
            </p:cNvSpPr>
            <p:nvPr/>
          </p:nvSpPr>
          <p:spPr bwMode="auto">
            <a:xfrm>
              <a:off x="244" y="1728"/>
              <a:ext cx="2692" cy="31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bg1"/>
                  </a:solidFill>
                </a:rPr>
                <a:t>data 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1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2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…… 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child</a:t>
              </a:r>
              <a:r>
                <a:rPr lang="en-US" altLang="zh-CN" sz="2400" i="1" baseline="-25000" dirty="0" err="1">
                  <a:solidFill>
                    <a:schemeClr val="bg1"/>
                  </a:solidFill>
                </a:rPr>
                <a:t>d</a:t>
              </a:r>
              <a:r>
                <a:rPr lang="en-US" altLang="zh-CN" sz="2400" i="1" baseline="-25000" dirty="0">
                  <a:solidFill>
                    <a:schemeClr val="bg1"/>
                  </a:solidFill>
                </a:rPr>
                <a:t> </a:t>
              </a:r>
              <a:r>
                <a:rPr lang="en-US" altLang="zh-CN" sz="24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77221" name="Line 421"/>
            <p:cNvSpPr>
              <a:spLocks noChangeShapeType="1"/>
            </p:cNvSpPr>
            <p:nvPr/>
          </p:nvSpPr>
          <p:spPr bwMode="auto">
            <a:xfrm flipV="1">
              <a:off x="706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2" name="Line 422"/>
            <p:cNvSpPr>
              <a:spLocks noChangeShapeType="1"/>
            </p:cNvSpPr>
            <p:nvPr/>
          </p:nvSpPr>
          <p:spPr bwMode="auto">
            <a:xfrm flipV="1">
              <a:off x="1282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3" name="Line 423"/>
            <p:cNvSpPr>
              <a:spLocks noChangeShapeType="1"/>
            </p:cNvSpPr>
            <p:nvPr/>
          </p:nvSpPr>
          <p:spPr bwMode="auto">
            <a:xfrm flipV="1">
              <a:off x="706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4" name="Line 424"/>
            <p:cNvSpPr>
              <a:spLocks noChangeShapeType="1"/>
            </p:cNvSpPr>
            <p:nvPr/>
          </p:nvSpPr>
          <p:spPr bwMode="auto">
            <a:xfrm flipV="1">
              <a:off x="1282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5" name="Line 425"/>
            <p:cNvSpPr>
              <a:spLocks noChangeShapeType="1"/>
            </p:cNvSpPr>
            <p:nvPr/>
          </p:nvSpPr>
          <p:spPr bwMode="auto">
            <a:xfrm flipV="1">
              <a:off x="2304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6" name="Line 426"/>
            <p:cNvSpPr>
              <a:spLocks noChangeShapeType="1"/>
            </p:cNvSpPr>
            <p:nvPr/>
          </p:nvSpPr>
          <p:spPr bwMode="auto">
            <a:xfrm flipV="1">
              <a:off x="2304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7" name="Line 427"/>
            <p:cNvSpPr>
              <a:spLocks noChangeShapeType="1"/>
            </p:cNvSpPr>
            <p:nvPr/>
          </p:nvSpPr>
          <p:spPr bwMode="auto">
            <a:xfrm flipV="1">
              <a:off x="1858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8" name="Line 428"/>
            <p:cNvSpPr>
              <a:spLocks noChangeShapeType="1"/>
            </p:cNvSpPr>
            <p:nvPr/>
          </p:nvSpPr>
          <p:spPr bwMode="auto">
            <a:xfrm flipV="1">
              <a:off x="1858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230" name="Text Box 430"/>
          <p:cNvSpPr txBox="1">
            <a:spLocks noChangeArrowheads="1"/>
          </p:cNvSpPr>
          <p:nvPr/>
        </p:nvSpPr>
        <p:spPr bwMode="auto">
          <a:xfrm>
            <a:off x="3203575" y="3883025"/>
            <a:ext cx="1885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i="1">
                <a:ea typeface="楷体_GB2312" pitchFamily="49" charset="-122"/>
              </a:rPr>
              <a:t>d</a:t>
            </a:r>
            <a:r>
              <a:rPr lang="en-US" altLang="zh-CN">
                <a:ea typeface="楷体_GB2312" pitchFamily="49" charset="-122"/>
              </a:rPr>
              <a:t> + 1 </a:t>
            </a:r>
            <a:r>
              <a:rPr lang="zh-CN" altLang="en-US">
                <a:ea typeface="楷体_GB2312" pitchFamily="49" charset="-122"/>
              </a:rPr>
              <a:t>叉链表 </a:t>
            </a:r>
          </a:p>
        </p:txBody>
      </p:sp>
      <p:sp>
        <p:nvSpPr>
          <p:cNvPr id="77231" name="Text Box 431"/>
          <p:cNvSpPr txBox="1">
            <a:spLocks noChangeArrowheads="1"/>
          </p:cNvSpPr>
          <p:nvPr/>
        </p:nvSpPr>
        <p:spPr bwMode="auto">
          <a:xfrm>
            <a:off x="6043613" y="3908425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多重链表 </a:t>
            </a:r>
          </a:p>
        </p:txBody>
      </p:sp>
      <p:sp>
        <p:nvSpPr>
          <p:cNvPr id="77232" name="AutoShape 432"/>
          <p:cNvSpPr>
            <a:spLocks noChangeArrowheads="1"/>
          </p:cNvSpPr>
          <p:nvPr/>
        </p:nvSpPr>
        <p:spPr bwMode="auto">
          <a:xfrm>
            <a:off x="587375" y="4537075"/>
            <a:ext cx="3840163" cy="1426206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ea typeface="华文中宋" pitchFamily="2" charset="-122"/>
              </a:rPr>
              <a:t>        </a:t>
            </a:r>
            <a:r>
              <a:rPr lang="zh-CN" altLang="en-US" sz="2400" dirty="0">
                <a:ea typeface="华文中宋" pitchFamily="2" charset="-122"/>
              </a:rPr>
              <a:t>在有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个结点、度为 </a:t>
            </a:r>
          </a:p>
          <a:p>
            <a:pPr>
              <a:lnSpc>
                <a:spcPct val="110000"/>
              </a:lnSpc>
            </a:pPr>
            <a:r>
              <a:rPr lang="zh-CN" altLang="en-US" sz="2400" i="1" dirty="0">
                <a:ea typeface="华文中宋" pitchFamily="2" charset="-122"/>
              </a:rPr>
              <a:t> </a:t>
            </a:r>
            <a:r>
              <a:rPr lang="en-US" altLang="zh-CN" sz="2400" i="1" dirty="0">
                <a:ea typeface="华文中宋" pitchFamily="2" charset="-122"/>
              </a:rPr>
              <a:t>d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的树的 </a:t>
            </a:r>
            <a:r>
              <a:rPr lang="en-US" altLang="zh-CN" sz="2400" i="1" dirty="0">
                <a:ea typeface="华文中宋" pitchFamily="2" charset="-122"/>
              </a:rPr>
              <a:t>d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叉链表中，有 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ea typeface="华文中宋" pitchFamily="2" charset="-122"/>
              </a:rPr>
              <a:t>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×(</a:t>
            </a:r>
            <a:r>
              <a:rPr lang="en-US" altLang="zh-CN" sz="2400" i="1" dirty="0">
                <a:ea typeface="华文中宋" pitchFamily="2" charset="-122"/>
              </a:rPr>
              <a:t>d</a:t>
            </a:r>
            <a:r>
              <a:rPr lang="zh-CN" altLang="en-US" sz="2400" dirty="0">
                <a:ea typeface="华文中宋" pitchFamily="2" charset="-122"/>
              </a:rPr>
              <a:t>－</a:t>
            </a:r>
            <a:r>
              <a:rPr lang="en-US" altLang="zh-CN" sz="2400" dirty="0">
                <a:ea typeface="华文中宋" pitchFamily="2" charset="-122"/>
              </a:rPr>
              <a:t>1)</a:t>
            </a:r>
            <a:r>
              <a:rPr lang="zh-CN" altLang="en-US" sz="2400" dirty="0">
                <a:ea typeface="华文中宋" pitchFamily="2" charset="-122"/>
              </a:rPr>
              <a:t>＋</a:t>
            </a:r>
            <a:r>
              <a:rPr lang="en-US" altLang="zh-CN" sz="2400" dirty="0">
                <a:ea typeface="华文中宋" pitchFamily="2" charset="-122"/>
              </a:rPr>
              <a:t>1 </a:t>
            </a:r>
            <a:r>
              <a:rPr lang="zh-CN" altLang="en-US" sz="2400" dirty="0">
                <a:ea typeface="华文中宋" pitchFamily="2" charset="-122"/>
              </a:rPr>
              <a:t>个空链域。 </a:t>
            </a:r>
          </a:p>
        </p:txBody>
      </p:sp>
      <p:grpSp>
        <p:nvGrpSpPr>
          <p:cNvPr id="5" name="Group 473"/>
          <p:cNvGrpSpPr>
            <a:grpSpLocks/>
          </p:cNvGrpSpPr>
          <p:nvPr/>
        </p:nvGrpSpPr>
        <p:grpSpPr bwMode="auto">
          <a:xfrm>
            <a:off x="3922713" y="2135188"/>
            <a:ext cx="4970462" cy="1612900"/>
            <a:chOff x="2471" y="1026"/>
            <a:chExt cx="3131" cy="1016"/>
          </a:xfrm>
        </p:grpSpPr>
        <p:sp>
          <p:nvSpPr>
            <p:cNvPr id="77240" name="Rectangle 440"/>
            <p:cNvSpPr>
              <a:spLocks noChangeArrowheads="1"/>
            </p:cNvSpPr>
            <p:nvPr/>
          </p:nvSpPr>
          <p:spPr bwMode="auto">
            <a:xfrm>
              <a:off x="2471" y="1369"/>
              <a:ext cx="18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</a:p>
          </p:txBody>
        </p:sp>
        <p:sp>
          <p:nvSpPr>
            <p:cNvPr id="77264" name="Rectangle 464"/>
            <p:cNvSpPr>
              <a:spLocks noChangeArrowheads="1"/>
            </p:cNvSpPr>
            <p:nvPr/>
          </p:nvSpPr>
          <p:spPr bwMode="auto">
            <a:xfrm>
              <a:off x="3656" y="1371"/>
              <a:ext cx="18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</a:p>
          </p:txBody>
        </p:sp>
        <p:sp>
          <p:nvSpPr>
            <p:cNvPr id="77265" name="Rectangle 465"/>
            <p:cNvSpPr>
              <a:spLocks noChangeArrowheads="1"/>
            </p:cNvSpPr>
            <p:nvPr/>
          </p:nvSpPr>
          <p:spPr bwMode="auto">
            <a:xfrm>
              <a:off x="4889" y="1371"/>
              <a:ext cx="18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</a:p>
          </p:txBody>
        </p:sp>
        <p:sp>
          <p:nvSpPr>
            <p:cNvPr id="77266" name="Rectangle 466"/>
            <p:cNvSpPr>
              <a:spLocks noChangeArrowheads="1"/>
            </p:cNvSpPr>
            <p:nvPr/>
          </p:nvSpPr>
          <p:spPr bwMode="auto">
            <a:xfrm>
              <a:off x="5420" y="1797"/>
              <a:ext cx="182" cy="24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</a:p>
          </p:txBody>
        </p:sp>
        <p:sp>
          <p:nvSpPr>
            <p:cNvPr id="77267" name="Rectangle 467"/>
            <p:cNvSpPr>
              <a:spLocks noChangeArrowheads="1"/>
            </p:cNvSpPr>
            <p:nvPr/>
          </p:nvSpPr>
          <p:spPr bwMode="auto">
            <a:xfrm>
              <a:off x="4195" y="1797"/>
              <a:ext cx="182" cy="24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</a:p>
          </p:txBody>
        </p:sp>
        <p:sp>
          <p:nvSpPr>
            <p:cNvPr id="77268" name="Line 468"/>
            <p:cNvSpPr>
              <a:spLocks noChangeShapeType="1"/>
            </p:cNvSpPr>
            <p:nvPr/>
          </p:nvSpPr>
          <p:spPr bwMode="auto">
            <a:xfrm flipV="1">
              <a:off x="2562" y="1183"/>
              <a:ext cx="46" cy="273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7269" name="Line 469"/>
            <p:cNvSpPr>
              <a:spLocks noChangeShapeType="1"/>
            </p:cNvSpPr>
            <p:nvPr/>
          </p:nvSpPr>
          <p:spPr bwMode="auto">
            <a:xfrm flipH="1" flipV="1">
              <a:off x="3107" y="1162"/>
              <a:ext cx="634" cy="318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7270" name="Line 470"/>
            <p:cNvSpPr>
              <a:spLocks noChangeShapeType="1"/>
            </p:cNvSpPr>
            <p:nvPr/>
          </p:nvSpPr>
          <p:spPr bwMode="auto">
            <a:xfrm flipH="1" flipV="1">
              <a:off x="3107" y="1026"/>
              <a:ext cx="1859" cy="454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7271" name="Line 471"/>
            <p:cNvSpPr>
              <a:spLocks noChangeShapeType="1"/>
            </p:cNvSpPr>
            <p:nvPr/>
          </p:nvSpPr>
          <p:spPr bwMode="auto">
            <a:xfrm flipH="1" flipV="1">
              <a:off x="4967" y="1616"/>
              <a:ext cx="543" cy="317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7272" name="Line 472"/>
            <p:cNvSpPr>
              <a:spLocks noChangeShapeType="1"/>
            </p:cNvSpPr>
            <p:nvPr/>
          </p:nvSpPr>
          <p:spPr bwMode="auto">
            <a:xfrm flipV="1">
              <a:off x="4286" y="1616"/>
              <a:ext cx="136" cy="317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474"/>
          <p:cNvGrpSpPr>
            <a:grpSpLocks/>
          </p:cNvGrpSpPr>
          <p:nvPr/>
        </p:nvGrpSpPr>
        <p:grpSpPr bwMode="auto">
          <a:xfrm>
            <a:off x="1908175" y="1196972"/>
            <a:ext cx="5257800" cy="539750"/>
            <a:chOff x="226" y="2112"/>
            <a:chExt cx="3312" cy="340"/>
          </a:xfrm>
        </p:grpSpPr>
        <p:sp>
          <p:nvSpPr>
            <p:cNvPr id="77275" name="Rectangle 475"/>
            <p:cNvSpPr>
              <a:spLocks noChangeArrowheads="1"/>
            </p:cNvSpPr>
            <p:nvPr/>
          </p:nvSpPr>
          <p:spPr bwMode="auto">
            <a:xfrm>
              <a:off x="240" y="2208"/>
              <a:ext cx="3298" cy="244"/>
            </a:xfrm>
            <a:prstGeom prst="rect">
              <a:avLst/>
            </a:prstGeom>
            <a:solidFill>
              <a:srgbClr val="0000FF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7276" name="Text Box 476"/>
            <p:cNvSpPr txBox="1">
              <a:spLocks noChangeArrowheads="1"/>
            </p:cNvSpPr>
            <p:nvPr/>
          </p:nvSpPr>
          <p:spPr bwMode="auto">
            <a:xfrm>
              <a:off x="226" y="2160"/>
              <a:ext cx="3260" cy="27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dirty="0">
                  <a:solidFill>
                    <a:schemeClr val="bg1"/>
                  </a:solidFill>
                </a:rPr>
                <a:t>data    child</a:t>
              </a:r>
              <a:r>
                <a:rPr lang="en-US" altLang="zh-CN" sz="2000" baseline="-25000" dirty="0">
                  <a:solidFill>
                    <a:schemeClr val="bg1"/>
                  </a:solidFill>
                </a:rPr>
                <a:t>1</a:t>
              </a:r>
              <a:r>
                <a:rPr lang="en-US" altLang="zh-CN" sz="2000" dirty="0">
                  <a:solidFill>
                    <a:schemeClr val="bg1"/>
                  </a:solidFill>
                </a:rPr>
                <a:t>        child</a:t>
              </a:r>
              <a:r>
                <a:rPr lang="en-US" altLang="zh-CN" sz="2000" baseline="-25000" dirty="0">
                  <a:solidFill>
                    <a:schemeClr val="bg1"/>
                  </a:solidFill>
                </a:rPr>
                <a:t>2</a:t>
              </a:r>
              <a:r>
                <a:rPr lang="en-US" altLang="zh-CN" sz="2000" dirty="0">
                  <a:solidFill>
                    <a:schemeClr val="bg1"/>
                  </a:solidFill>
                </a:rPr>
                <a:t>    ……         </a:t>
              </a:r>
              <a:r>
                <a:rPr lang="en-US" altLang="zh-CN" sz="2000" dirty="0" err="1">
                  <a:solidFill>
                    <a:schemeClr val="bg1"/>
                  </a:solidFill>
                </a:rPr>
                <a:t>child</a:t>
              </a:r>
              <a:r>
                <a:rPr lang="en-US" altLang="zh-CN" sz="2000" i="1" baseline="-25000" dirty="0" err="1">
                  <a:solidFill>
                    <a:schemeClr val="bg1"/>
                  </a:solidFill>
                </a:rPr>
                <a:t>d</a:t>
              </a:r>
              <a:r>
                <a:rPr lang="en-US" altLang="zh-CN" sz="2000" dirty="0">
                  <a:solidFill>
                    <a:schemeClr val="bg1"/>
                  </a:solidFill>
                </a:rPr>
                <a:t>    </a:t>
              </a:r>
              <a:r>
                <a:rPr lang="en-US" altLang="zh-CN" sz="2000" dirty="0">
                  <a:solidFill>
                    <a:srgbClr val="FFFF00"/>
                  </a:solidFill>
                </a:rPr>
                <a:t>parent</a:t>
              </a:r>
              <a:r>
                <a:rPr lang="en-US" altLang="zh-CN" sz="20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77277" name="Line 477"/>
            <p:cNvSpPr>
              <a:spLocks noChangeShapeType="1"/>
            </p:cNvSpPr>
            <p:nvPr/>
          </p:nvSpPr>
          <p:spPr bwMode="auto">
            <a:xfrm flipV="1">
              <a:off x="672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78" name="Line 478"/>
            <p:cNvSpPr>
              <a:spLocks noChangeShapeType="1"/>
            </p:cNvSpPr>
            <p:nvPr/>
          </p:nvSpPr>
          <p:spPr bwMode="auto">
            <a:xfrm flipV="1">
              <a:off x="1248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79" name="Line 479"/>
            <p:cNvSpPr>
              <a:spLocks noChangeShapeType="1"/>
            </p:cNvSpPr>
            <p:nvPr/>
          </p:nvSpPr>
          <p:spPr bwMode="auto">
            <a:xfrm flipV="1">
              <a:off x="672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0" name="Line 480"/>
            <p:cNvSpPr>
              <a:spLocks noChangeShapeType="1"/>
            </p:cNvSpPr>
            <p:nvPr/>
          </p:nvSpPr>
          <p:spPr bwMode="auto">
            <a:xfrm flipV="1">
              <a:off x="1248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1" name="Line 481"/>
            <p:cNvSpPr>
              <a:spLocks noChangeShapeType="1"/>
            </p:cNvSpPr>
            <p:nvPr/>
          </p:nvSpPr>
          <p:spPr bwMode="auto">
            <a:xfrm flipV="1">
              <a:off x="2304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2" name="Line 482"/>
            <p:cNvSpPr>
              <a:spLocks noChangeShapeType="1"/>
            </p:cNvSpPr>
            <p:nvPr/>
          </p:nvSpPr>
          <p:spPr bwMode="auto">
            <a:xfrm flipV="1">
              <a:off x="2304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3" name="Line 483"/>
            <p:cNvSpPr>
              <a:spLocks noChangeShapeType="1"/>
            </p:cNvSpPr>
            <p:nvPr/>
          </p:nvSpPr>
          <p:spPr bwMode="auto">
            <a:xfrm flipV="1">
              <a:off x="1824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4" name="Line 484"/>
            <p:cNvSpPr>
              <a:spLocks noChangeShapeType="1"/>
            </p:cNvSpPr>
            <p:nvPr/>
          </p:nvSpPr>
          <p:spPr bwMode="auto">
            <a:xfrm flipV="1">
              <a:off x="1824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5" name="Line 485"/>
            <p:cNvSpPr>
              <a:spLocks noChangeShapeType="1"/>
            </p:cNvSpPr>
            <p:nvPr/>
          </p:nvSpPr>
          <p:spPr bwMode="auto">
            <a:xfrm flipV="1">
              <a:off x="2880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6" name="Line 486"/>
            <p:cNvSpPr>
              <a:spLocks noChangeShapeType="1"/>
            </p:cNvSpPr>
            <p:nvPr/>
          </p:nvSpPr>
          <p:spPr bwMode="auto">
            <a:xfrm flipV="1">
              <a:off x="2880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7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7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1000"/>
                                        <p:tgtEl>
                                          <p:spTgt spid="7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7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7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7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7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7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7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34" grpId="0" autoUpdateAnimBg="0"/>
      <p:bldP spid="77211" grpId="0" animBg="1" autoUpdateAnimBg="0"/>
      <p:bldP spid="77230" grpId="0" autoUpdateAnimBg="0"/>
      <p:bldP spid="77231" grpId="0" autoUpdateAnimBg="0"/>
      <p:bldP spid="77232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3"/>
          <p:cNvGrpSpPr>
            <a:grpSpLocks/>
          </p:cNvGrpSpPr>
          <p:nvPr/>
        </p:nvGrpSpPr>
        <p:grpSpPr bwMode="auto">
          <a:xfrm>
            <a:off x="3317875" y="2181225"/>
            <a:ext cx="3559175" cy="1752600"/>
            <a:chOff x="3470" y="432"/>
            <a:chExt cx="2242" cy="1104"/>
          </a:xfrm>
        </p:grpSpPr>
        <p:sp>
          <p:nvSpPr>
            <p:cNvPr id="160872" name="Line 104"/>
            <p:cNvSpPr>
              <a:spLocks noChangeShapeType="1"/>
            </p:cNvSpPr>
            <p:nvPr/>
          </p:nvSpPr>
          <p:spPr bwMode="auto">
            <a:xfrm>
              <a:off x="4238" y="567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73" name="Line 105"/>
            <p:cNvSpPr>
              <a:spLocks noChangeShapeType="1"/>
            </p:cNvSpPr>
            <p:nvPr/>
          </p:nvSpPr>
          <p:spPr bwMode="auto">
            <a:xfrm>
              <a:off x="4430" y="576"/>
              <a:ext cx="528" cy="2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74" name="Line 106"/>
            <p:cNvSpPr>
              <a:spLocks noChangeShapeType="1"/>
            </p:cNvSpPr>
            <p:nvPr/>
          </p:nvSpPr>
          <p:spPr bwMode="auto">
            <a:xfrm flipH="1">
              <a:off x="5006" y="999"/>
              <a:ext cx="144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75" name="Line 107"/>
            <p:cNvSpPr>
              <a:spLocks noChangeShapeType="1"/>
            </p:cNvSpPr>
            <p:nvPr/>
          </p:nvSpPr>
          <p:spPr bwMode="auto">
            <a:xfrm>
              <a:off x="5342" y="999"/>
              <a:ext cx="144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76" name="Line 108"/>
            <p:cNvSpPr>
              <a:spLocks noChangeShapeType="1"/>
            </p:cNvSpPr>
            <p:nvPr/>
          </p:nvSpPr>
          <p:spPr bwMode="auto">
            <a:xfrm flipH="1">
              <a:off x="3806" y="567"/>
              <a:ext cx="24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77" name="Rectangle 109"/>
            <p:cNvSpPr>
              <a:spLocks noChangeArrowheads="1"/>
            </p:cNvSpPr>
            <p:nvPr/>
          </p:nvSpPr>
          <p:spPr bwMode="auto">
            <a:xfrm>
              <a:off x="3518" y="432"/>
              <a:ext cx="1008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A  3 </a:t>
              </a:r>
            </a:p>
          </p:txBody>
        </p:sp>
        <p:sp>
          <p:nvSpPr>
            <p:cNvPr id="160878" name="Line 110"/>
            <p:cNvSpPr>
              <a:spLocks noChangeShapeType="1"/>
            </p:cNvSpPr>
            <p:nvPr/>
          </p:nvSpPr>
          <p:spPr bwMode="auto">
            <a:xfrm>
              <a:off x="3950" y="4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79" name="Line 111"/>
            <p:cNvSpPr>
              <a:spLocks noChangeShapeType="1"/>
            </p:cNvSpPr>
            <p:nvPr/>
          </p:nvSpPr>
          <p:spPr bwMode="auto">
            <a:xfrm>
              <a:off x="4142" y="4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80" name="Line 112"/>
            <p:cNvSpPr>
              <a:spLocks noChangeShapeType="1"/>
            </p:cNvSpPr>
            <p:nvPr/>
          </p:nvSpPr>
          <p:spPr bwMode="auto">
            <a:xfrm>
              <a:off x="4334" y="4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81" name="Rectangle 113"/>
            <p:cNvSpPr>
              <a:spLocks noChangeArrowheads="1"/>
            </p:cNvSpPr>
            <p:nvPr/>
          </p:nvSpPr>
          <p:spPr bwMode="auto">
            <a:xfrm>
              <a:off x="3470" y="864"/>
              <a:ext cx="480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B  0 </a:t>
              </a:r>
            </a:p>
          </p:txBody>
        </p:sp>
        <p:sp>
          <p:nvSpPr>
            <p:cNvPr id="160882" name="Rectangle 114"/>
            <p:cNvSpPr>
              <a:spLocks noChangeArrowheads="1"/>
            </p:cNvSpPr>
            <p:nvPr/>
          </p:nvSpPr>
          <p:spPr bwMode="auto">
            <a:xfrm>
              <a:off x="4046" y="864"/>
              <a:ext cx="480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C  0 </a:t>
              </a:r>
            </a:p>
          </p:txBody>
        </p:sp>
        <p:sp>
          <p:nvSpPr>
            <p:cNvPr id="160883" name="Line 115"/>
            <p:cNvSpPr>
              <a:spLocks noChangeShapeType="1"/>
            </p:cNvSpPr>
            <p:nvPr/>
          </p:nvSpPr>
          <p:spPr bwMode="auto">
            <a:xfrm>
              <a:off x="4286" y="86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84" name="Rectangle 116"/>
            <p:cNvSpPr>
              <a:spLocks noChangeArrowheads="1"/>
            </p:cNvSpPr>
            <p:nvPr/>
          </p:nvSpPr>
          <p:spPr bwMode="auto">
            <a:xfrm>
              <a:off x="4622" y="864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D  2  </a:t>
              </a:r>
            </a:p>
          </p:txBody>
        </p:sp>
        <p:sp>
          <p:nvSpPr>
            <p:cNvPr id="160885" name="Line 117"/>
            <p:cNvSpPr>
              <a:spLocks noChangeShapeType="1"/>
            </p:cNvSpPr>
            <p:nvPr/>
          </p:nvSpPr>
          <p:spPr bwMode="auto">
            <a:xfrm>
              <a:off x="4862" y="86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86" name="Line 118"/>
            <p:cNvSpPr>
              <a:spLocks noChangeShapeType="1"/>
            </p:cNvSpPr>
            <p:nvPr/>
          </p:nvSpPr>
          <p:spPr bwMode="auto">
            <a:xfrm>
              <a:off x="5054" y="86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87" name="Line 119"/>
            <p:cNvSpPr>
              <a:spLocks noChangeShapeType="1"/>
            </p:cNvSpPr>
            <p:nvPr/>
          </p:nvSpPr>
          <p:spPr bwMode="auto">
            <a:xfrm>
              <a:off x="5246" y="86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88" name="Rectangle 120"/>
            <p:cNvSpPr>
              <a:spLocks noChangeArrowheads="1"/>
            </p:cNvSpPr>
            <p:nvPr/>
          </p:nvSpPr>
          <p:spPr bwMode="auto">
            <a:xfrm>
              <a:off x="4670" y="1296"/>
              <a:ext cx="480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E  0 </a:t>
              </a:r>
            </a:p>
          </p:txBody>
        </p:sp>
        <p:sp>
          <p:nvSpPr>
            <p:cNvPr id="160889" name="Line 121"/>
            <p:cNvSpPr>
              <a:spLocks noChangeShapeType="1"/>
            </p:cNvSpPr>
            <p:nvPr/>
          </p:nvSpPr>
          <p:spPr bwMode="auto">
            <a:xfrm>
              <a:off x="4910" y="129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90" name="Rectangle 122"/>
            <p:cNvSpPr>
              <a:spLocks noChangeArrowheads="1"/>
            </p:cNvSpPr>
            <p:nvPr/>
          </p:nvSpPr>
          <p:spPr bwMode="auto">
            <a:xfrm>
              <a:off x="5232" y="1296"/>
              <a:ext cx="480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F   0 </a:t>
              </a:r>
            </a:p>
          </p:txBody>
        </p:sp>
        <p:sp>
          <p:nvSpPr>
            <p:cNvPr id="160891" name="Line 123"/>
            <p:cNvSpPr>
              <a:spLocks noChangeShapeType="1"/>
            </p:cNvSpPr>
            <p:nvPr/>
          </p:nvSpPr>
          <p:spPr bwMode="auto">
            <a:xfrm>
              <a:off x="5472" y="129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92" name="Line 124"/>
            <p:cNvSpPr>
              <a:spLocks noChangeShapeType="1"/>
            </p:cNvSpPr>
            <p:nvPr/>
          </p:nvSpPr>
          <p:spPr bwMode="auto">
            <a:xfrm>
              <a:off x="3758" y="4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93" name="Line 125"/>
            <p:cNvSpPr>
              <a:spLocks noChangeShapeType="1"/>
            </p:cNvSpPr>
            <p:nvPr/>
          </p:nvSpPr>
          <p:spPr bwMode="auto">
            <a:xfrm>
              <a:off x="3710" y="86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0894" name="AutoShape 126"/>
          <p:cNvSpPr>
            <a:spLocks noChangeArrowheads="1"/>
          </p:cNvSpPr>
          <p:nvPr/>
        </p:nvSpPr>
        <p:spPr bwMode="auto">
          <a:xfrm>
            <a:off x="468313" y="4437063"/>
            <a:ext cx="3024187" cy="1800225"/>
          </a:xfrm>
          <a:prstGeom prst="horizontalScroll">
            <a:avLst>
              <a:gd name="adj" fmla="val 12500"/>
            </a:avLst>
          </a:prstGeom>
          <a:solidFill>
            <a:srgbClr val="F8F8F8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节约存储空间 </a:t>
            </a:r>
          </a:p>
          <a:p>
            <a:pPr algn="ctr">
              <a:lnSpc>
                <a:spcPct val="18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但操作不方便 </a:t>
            </a:r>
          </a:p>
        </p:txBody>
      </p:sp>
      <p:grpSp>
        <p:nvGrpSpPr>
          <p:cNvPr id="3" name="Group 162"/>
          <p:cNvGrpSpPr>
            <a:grpSpLocks/>
          </p:cNvGrpSpPr>
          <p:nvPr/>
        </p:nvGrpSpPr>
        <p:grpSpPr bwMode="auto">
          <a:xfrm>
            <a:off x="539750" y="2060575"/>
            <a:ext cx="2133600" cy="2286000"/>
            <a:chOff x="192" y="624"/>
            <a:chExt cx="1344" cy="1440"/>
          </a:xfrm>
        </p:grpSpPr>
        <p:sp>
          <p:nvSpPr>
            <p:cNvPr id="160931" name="Oval 163"/>
            <p:cNvSpPr>
              <a:spLocks noChangeArrowheads="1"/>
            </p:cNvSpPr>
            <p:nvPr/>
          </p:nvSpPr>
          <p:spPr bwMode="auto">
            <a:xfrm>
              <a:off x="576" y="624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A</a:t>
              </a:r>
            </a:p>
          </p:txBody>
        </p:sp>
        <p:sp>
          <p:nvSpPr>
            <p:cNvPr id="160932" name="Oval 164"/>
            <p:cNvSpPr>
              <a:spLocks noChangeArrowheads="1"/>
            </p:cNvSpPr>
            <p:nvPr/>
          </p:nvSpPr>
          <p:spPr bwMode="auto">
            <a:xfrm>
              <a:off x="192" y="12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B</a:t>
              </a:r>
            </a:p>
          </p:txBody>
        </p:sp>
        <p:sp>
          <p:nvSpPr>
            <p:cNvPr id="160933" name="Oval 165"/>
            <p:cNvSpPr>
              <a:spLocks noChangeArrowheads="1"/>
            </p:cNvSpPr>
            <p:nvPr/>
          </p:nvSpPr>
          <p:spPr bwMode="auto">
            <a:xfrm>
              <a:off x="576" y="12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C</a:t>
              </a:r>
            </a:p>
          </p:txBody>
        </p:sp>
        <p:sp>
          <p:nvSpPr>
            <p:cNvPr id="160934" name="Oval 166"/>
            <p:cNvSpPr>
              <a:spLocks noChangeArrowheads="1"/>
            </p:cNvSpPr>
            <p:nvPr/>
          </p:nvSpPr>
          <p:spPr bwMode="auto">
            <a:xfrm>
              <a:off x="960" y="12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D</a:t>
              </a:r>
            </a:p>
          </p:txBody>
        </p:sp>
        <p:sp>
          <p:nvSpPr>
            <p:cNvPr id="160935" name="Oval 167"/>
            <p:cNvSpPr>
              <a:spLocks noChangeArrowheads="1"/>
            </p:cNvSpPr>
            <p:nvPr/>
          </p:nvSpPr>
          <p:spPr bwMode="auto">
            <a:xfrm>
              <a:off x="703" y="17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E</a:t>
              </a:r>
            </a:p>
          </p:txBody>
        </p:sp>
        <p:sp>
          <p:nvSpPr>
            <p:cNvPr id="160936" name="Oval 168"/>
            <p:cNvSpPr>
              <a:spLocks noChangeArrowheads="1"/>
            </p:cNvSpPr>
            <p:nvPr/>
          </p:nvSpPr>
          <p:spPr bwMode="auto">
            <a:xfrm>
              <a:off x="1248" y="17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F</a:t>
              </a:r>
            </a:p>
          </p:txBody>
        </p:sp>
        <p:cxnSp>
          <p:nvCxnSpPr>
            <p:cNvPr id="160937" name="AutoShape 169"/>
            <p:cNvCxnSpPr>
              <a:cxnSpLocks noChangeShapeType="1"/>
              <a:stCxn id="160931" idx="3"/>
              <a:endCxn id="160932" idx="0"/>
            </p:cNvCxnSpPr>
            <p:nvPr/>
          </p:nvCxnSpPr>
          <p:spPr bwMode="auto">
            <a:xfrm flipH="1">
              <a:off x="336" y="870"/>
              <a:ext cx="282" cy="37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0938" name="AutoShape 170"/>
            <p:cNvCxnSpPr>
              <a:cxnSpLocks noChangeShapeType="1"/>
              <a:stCxn id="160931" idx="4"/>
              <a:endCxn id="160933" idx="0"/>
            </p:cNvCxnSpPr>
            <p:nvPr/>
          </p:nvCxnSpPr>
          <p:spPr bwMode="auto">
            <a:xfrm>
              <a:off x="720" y="912"/>
              <a:ext cx="0" cy="33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0939" name="AutoShape 171"/>
            <p:cNvCxnSpPr>
              <a:cxnSpLocks noChangeShapeType="1"/>
              <a:stCxn id="160931" idx="5"/>
              <a:endCxn id="160934" idx="0"/>
            </p:cNvCxnSpPr>
            <p:nvPr/>
          </p:nvCxnSpPr>
          <p:spPr bwMode="auto">
            <a:xfrm>
              <a:off x="822" y="870"/>
              <a:ext cx="282" cy="37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0940" name="AutoShape 172"/>
            <p:cNvCxnSpPr>
              <a:cxnSpLocks noChangeShapeType="1"/>
              <a:stCxn id="160934" idx="5"/>
              <a:endCxn id="160936" idx="0"/>
            </p:cNvCxnSpPr>
            <p:nvPr/>
          </p:nvCxnSpPr>
          <p:spPr bwMode="auto">
            <a:xfrm>
              <a:off x="1206" y="1494"/>
              <a:ext cx="186" cy="28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0941" name="AutoShape 173"/>
            <p:cNvCxnSpPr>
              <a:cxnSpLocks noChangeShapeType="1"/>
              <a:stCxn id="160934" idx="3"/>
              <a:endCxn id="160935" idx="0"/>
            </p:cNvCxnSpPr>
            <p:nvPr/>
          </p:nvCxnSpPr>
          <p:spPr bwMode="auto">
            <a:xfrm flipH="1">
              <a:off x="847" y="1494"/>
              <a:ext cx="155" cy="28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174"/>
          <p:cNvGrpSpPr>
            <a:grpSpLocks/>
          </p:cNvGrpSpPr>
          <p:nvPr/>
        </p:nvGrpSpPr>
        <p:grpSpPr bwMode="auto">
          <a:xfrm>
            <a:off x="1665288" y="549279"/>
            <a:ext cx="5284788" cy="581026"/>
            <a:chOff x="240" y="2880"/>
            <a:chExt cx="3329" cy="366"/>
          </a:xfrm>
        </p:grpSpPr>
        <p:sp>
          <p:nvSpPr>
            <p:cNvPr id="160943" name="Rectangle 175"/>
            <p:cNvSpPr>
              <a:spLocks noChangeArrowheads="1"/>
            </p:cNvSpPr>
            <p:nvPr/>
          </p:nvSpPr>
          <p:spPr bwMode="auto">
            <a:xfrm>
              <a:off x="254" y="2976"/>
              <a:ext cx="3250" cy="244"/>
            </a:xfrm>
            <a:prstGeom prst="rect">
              <a:avLst/>
            </a:prstGeom>
            <a:solidFill>
              <a:srgbClr val="FF66FF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66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60944" name="Text Box 176"/>
            <p:cNvSpPr txBox="1">
              <a:spLocks noChangeArrowheads="1"/>
            </p:cNvSpPr>
            <p:nvPr/>
          </p:nvSpPr>
          <p:spPr bwMode="auto">
            <a:xfrm>
              <a:off x="240" y="2932"/>
              <a:ext cx="3329" cy="31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bg1"/>
                  </a:solidFill>
                </a:rPr>
                <a:t>data  </a:t>
              </a:r>
              <a:r>
                <a:rPr lang="en-US" altLang="zh-CN" sz="2400" dirty="0"/>
                <a:t>degree </a:t>
              </a:r>
              <a:r>
                <a:rPr lang="en-US" altLang="zh-CN" sz="2400" dirty="0">
                  <a:solidFill>
                    <a:schemeClr val="bg1"/>
                  </a:solidFill>
                </a:rPr>
                <a:t>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1  </a:t>
              </a:r>
              <a:r>
                <a:rPr lang="en-US" altLang="zh-CN" sz="2400" dirty="0">
                  <a:solidFill>
                    <a:schemeClr val="bg1"/>
                  </a:solidFill>
                </a:rPr>
                <a:t>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2 </a:t>
              </a:r>
              <a:r>
                <a:rPr lang="en-US" altLang="zh-CN" sz="2400" dirty="0">
                  <a:solidFill>
                    <a:schemeClr val="bg1"/>
                  </a:solidFill>
                </a:rPr>
                <a:t>  …… 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child</a:t>
              </a:r>
              <a:r>
                <a:rPr lang="en-US" altLang="zh-CN" sz="2400" i="1" baseline="-25000" dirty="0" err="1">
                  <a:solidFill>
                    <a:schemeClr val="bg1"/>
                  </a:solidFill>
                </a:rPr>
                <a:t>d</a:t>
              </a:r>
              <a:r>
                <a:rPr lang="en-US" altLang="zh-CN" sz="2400" i="1" baseline="-25000" dirty="0">
                  <a:solidFill>
                    <a:schemeClr val="bg1"/>
                  </a:solidFill>
                </a:rPr>
                <a:t> </a:t>
              </a:r>
              <a:r>
                <a:rPr lang="en-US" altLang="zh-CN" sz="24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160945" name="Line 177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46" name="Line 178"/>
            <p:cNvSpPr>
              <a:spLocks noChangeShapeType="1"/>
            </p:cNvSpPr>
            <p:nvPr/>
          </p:nvSpPr>
          <p:spPr bwMode="auto">
            <a:xfrm flipV="1">
              <a:off x="1344" y="29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47" name="Line 179"/>
            <p:cNvSpPr>
              <a:spLocks noChangeShapeType="1"/>
            </p:cNvSpPr>
            <p:nvPr/>
          </p:nvSpPr>
          <p:spPr bwMode="auto">
            <a:xfrm flipV="1">
              <a:off x="720" y="28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48" name="Line 180"/>
            <p:cNvSpPr>
              <a:spLocks noChangeShapeType="1"/>
            </p:cNvSpPr>
            <p:nvPr/>
          </p:nvSpPr>
          <p:spPr bwMode="auto">
            <a:xfrm flipV="1">
              <a:off x="1344" y="28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49" name="Line 181"/>
            <p:cNvSpPr>
              <a:spLocks noChangeShapeType="1"/>
            </p:cNvSpPr>
            <p:nvPr/>
          </p:nvSpPr>
          <p:spPr bwMode="auto">
            <a:xfrm flipV="1">
              <a:off x="2496" y="29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50" name="Line 182"/>
            <p:cNvSpPr>
              <a:spLocks noChangeShapeType="1"/>
            </p:cNvSpPr>
            <p:nvPr/>
          </p:nvSpPr>
          <p:spPr bwMode="auto">
            <a:xfrm flipV="1">
              <a:off x="2496" y="28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51" name="Line 183"/>
            <p:cNvSpPr>
              <a:spLocks noChangeShapeType="1"/>
            </p:cNvSpPr>
            <p:nvPr/>
          </p:nvSpPr>
          <p:spPr bwMode="auto">
            <a:xfrm flipV="1">
              <a:off x="1920" y="29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52" name="Line 184"/>
            <p:cNvSpPr>
              <a:spLocks noChangeShapeType="1"/>
            </p:cNvSpPr>
            <p:nvPr/>
          </p:nvSpPr>
          <p:spPr bwMode="auto">
            <a:xfrm flipV="1">
              <a:off x="1920" y="28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53" name="Line 185"/>
            <p:cNvSpPr>
              <a:spLocks noChangeShapeType="1"/>
            </p:cNvSpPr>
            <p:nvPr/>
          </p:nvSpPr>
          <p:spPr bwMode="auto">
            <a:xfrm flipV="1">
              <a:off x="2928" y="2980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54" name="Line 186"/>
            <p:cNvSpPr>
              <a:spLocks noChangeShapeType="1"/>
            </p:cNvSpPr>
            <p:nvPr/>
          </p:nvSpPr>
          <p:spPr bwMode="auto">
            <a:xfrm flipV="1">
              <a:off x="2928" y="2884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02"/>
          <p:cNvGrpSpPr>
            <a:grpSpLocks/>
          </p:cNvGrpSpPr>
          <p:nvPr/>
        </p:nvGrpSpPr>
        <p:grpSpPr bwMode="auto">
          <a:xfrm>
            <a:off x="1636713" y="1274759"/>
            <a:ext cx="6318250" cy="574674"/>
            <a:chOff x="240" y="3316"/>
            <a:chExt cx="3980" cy="362"/>
          </a:xfrm>
        </p:grpSpPr>
        <p:sp>
          <p:nvSpPr>
            <p:cNvPr id="160971" name="Rectangle 203"/>
            <p:cNvSpPr>
              <a:spLocks noChangeArrowheads="1"/>
            </p:cNvSpPr>
            <p:nvPr/>
          </p:nvSpPr>
          <p:spPr bwMode="auto">
            <a:xfrm>
              <a:off x="254" y="3412"/>
              <a:ext cx="3922" cy="244"/>
            </a:xfrm>
            <a:prstGeom prst="rect">
              <a:avLst/>
            </a:prstGeom>
            <a:solidFill>
              <a:srgbClr val="FF66FF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66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60972" name="Text Box 204"/>
            <p:cNvSpPr txBox="1">
              <a:spLocks noChangeArrowheads="1"/>
            </p:cNvSpPr>
            <p:nvPr/>
          </p:nvSpPr>
          <p:spPr bwMode="auto">
            <a:xfrm>
              <a:off x="240" y="3364"/>
              <a:ext cx="3980" cy="31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bg1"/>
                  </a:solidFill>
                </a:rPr>
                <a:t>data  </a:t>
              </a:r>
              <a:r>
                <a:rPr lang="en-US" altLang="zh-CN" sz="2400" dirty="0"/>
                <a:t>degree </a:t>
              </a:r>
              <a:r>
                <a:rPr lang="en-US" altLang="zh-CN" sz="2400" dirty="0">
                  <a:solidFill>
                    <a:schemeClr val="bg1"/>
                  </a:solidFill>
                </a:rPr>
                <a:t>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1 </a:t>
              </a:r>
              <a:r>
                <a:rPr lang="en-US" altLang="zh-CN" sz="2400" dirty="0">
                  <a:solidFill>
                    <a:schemeClr val="bg1"/>
                  </a:solidFill>
                </a:rPr>
                <a:t>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2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 ……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child</a:t>
              </a:r>
              <a:r>
                <a:rPr lang="en-US" altLang="zh-CN" sz="2400" i="1" baseline="-25000" dirty="0" err="1">
                  <a:solidFill>
                    <a:schemeClr val="bg1"/>
                  </a:solidFill>
                </a:rPr>
                <a:t>d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 </a:t>
              </a:r>
              <a:r>
                <a:rPr lang="en-US" altLang="zh-CN" sz="2400" dirty="0">
                  <a:solidFill>
                    <a:srgbClr val="FFFF00"/>
                  </a:solidFill>
                </a:rPr>
                <a:t>parent </a:t>
              </a:r>
            </a:p>
          </p:txBody>
        </p:sp>
        <p:sp>
          <p:nvSpPr>
            <p:cNvPr id="160973" name="Line 205"/>
            <p:cNvSpPr>
              <a:spLocks noChangeShapeType="1"/>
            </p:cNvSpPr>
            <p:nvPr/>
          </p:nvSpPr>
          <p:spPr bwMode="auto">
            <a:xfrm flipV="1">
              <a:off x="686" y="341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74" name="Line 206"/>
            <p:cNvSpPr>
              <a:spLocks noChangeShapeType="1"/>
            </p:cNvSpPr>
            <p:nvPr/>
          </p:nvSpPr>
          <p:spPr bwMode="auto">
            <a:xfrm flipV="1">
              <a:off x="1344" y="341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75" name="Line 207"/>
            <p:cNvSpPr>
              <a:spLocks noChangeShapeType="1"/>
            </p:cNvSpPr>
            <p:nvPr/>
          </p:nvSpPr>
          <p:spPr bwMode="auto">
            <a:xfrm flipV="1">
              <a:off x="686" y="331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76" name="Line 208"/>
            <p:cNvSpPr>
              <a:spLocks noChangeShapeType="1"/>
            </p:cNvSpPr>
            <p:nvPr/>
          </p:nvSpPr>
          <p:spPr bwMode="auto">
            <a:xfrm flipV="1">
              <a:off x="1344" y="331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77" name="Line 209"/>
            <p:cNvSpPr>
              <a:spLocks noChangeShapeType="1"/>
            </p:cNvSpPr>
            <p:nvPr/>
          </p:nvSpPr>
          <p:spPr bwMode="auto">
            <a:xfrm flipV="1">
              <a:off x="2496" y="341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78" name="Line 210"/>
            <p:cNvSpPr>
              <a:spLocks noChangeShapeType="1"/>
            </p:cNvSpPr>
            <p:nvPr/>
          </p:nvSpPr>
          <p:spPr bwMode="auto">
            <a:xfrm flipV="1">
              <a:off x="2496" y="331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79" name="Line 211"/>
            <p:cNvSpPr>
              <a:spLocks noChangeShapeType="1"/>
            </p:cNvSpPr>
            <p:nvPr/>
          </p:nvSpPr>
          <p:spPr bwMode="auto">
            <a:xfrm flipV="1">
              <a:off x="1920" y="341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80" name="Line 212"/>
            <p:cNvSpPr>
              <a:spLocks noChangeShapeType="1"/>
            </p:cNvSpPr>
            <p:nvPr/>
          </p:nvSpPr>
          <p:spPr bwMode="auto">
            <a:xfrm flipV="1">
              <a:off x="1920" y="331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81" name="Line 213"/>
            <p:cNvSpPr>
              <a:spLocks noChangeShapeType="1"/>
            </p:cNvSpPr>
            <p:nvPr/>
          </p:nvSpPr>
          <p:spPr bwMode="auto">
            <a:xfrm flipV="1">
              <a:off x="2928" y="341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82" name="Line 214"/>
            <p:cNvSpPr>
              <a:spLocks noChangeShapeType="1"/>
            </p:cNvSpPr>
            <p:nvPr/>
          </p:nvSpPr>
          <p:spPr bwMode="auto">
            <a:xfrm flipV="1">
              <a:off x="2928" y="331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83" name="Line 215"/>
            <p:cNvSpPr>
              <a:spLocks noChangeShapeType="1"/>
            </p:cNvSpPr>
            <p:nvPr/>
          </p:nvSpPr>
          <p:spPr bwMode="auto">
            <a:xfrm flipV="1">
              <a:off x="3552" y="341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84" name="Line 216"/>
            <p:cNvSpPr>
              <a:spLocks noChangeShapeType="1"/>
            </p:cNvSpPr>
            <p:nvPr/>
          </p:nvSpPr>
          <p:spPr bwMode="auto">
            <a:xfrm flipV="1">
              <a:off x="3552" y="331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1021" name="AutoShape 253"/>
          <p:cNvSpPr>
            <a:spLocks noChangeArrowheads="1"/>
          </p:cNvSpPr>
          <p:nvPr/>
        </p:nvSpPr>
        <p:spPr bwMode="auto">
          <a:xfrm>
            <a:off x="4524375" y="3937000"/>
            <a:ext cx="4180676" cy="1894428"/>
          </a:xfrm>
          <a:prstGeom prst="horizontalScroll">
            <a:avLst>
              <a:gd name="adj" fmla="val 12500"/>
            </a:avLst>
          </a:prstGeom>
          <a:solidFill>
            <a:schemeClr val="bg1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dirty="0">
                <a:ea typeface="华文中宋" pitchFamily="2" charset="-122"/>
              </a:rPr>
              <a:t>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结点不同构</a:t>
            </a:r>
            <a:r>
              <a:rPr lang="zh-CN" altLang="en-US" sz="2400" dirty="0">
                <a:ea typeface="华文中宋" pitchFamily="2" charset="-122"/>
              </a:rPr>
              <a:t>：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ea typeface="华文中宋" pitchFamily="2" charset="-122"/>
              </a:rPr>
              <a:t>   结点的指针个数不相等， 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ea typeface="华文中宋" pitchFamily="2" charset="-122"/>
              </a:rPr>
              <a:t>   为该结点的度 </a:t>
            </a:r>
            <a:r>
              <a:rPr lang="en-US" altLang="zh-CN" sz="2400" dirty="0"/>
              <a:t>degree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>
              <a:lnSpc>
                <a:spcPct val="0"/>
              </a:lnSpc>
            </a:pPr>
            <a:endParaRPr lang="en-US" altLang="zh-CN" sz="2400" dirty="0">
              <a:ea typeface="华文中宋" pitchFamily="2" charset="-122"/>
            </a:endParaRPr>
          </a:p>
        </p:txBody>
      </p:sp>
      <p:grpSp>
        <p:nvGrpSpPr>
          <p:cNvPr id="6" name="Group 254"/>
          <p:cNvGrpSpPr>
            <a:grpSpLocks/>
          </p:cNvGrpSpPr>
          <p:nvPr/>
        </p:nvGrpSpPr>
        <p:grpSpPr bwMode="auto">
          <a:xfrm>
            <a:off x="2987824" y="2060575"/>
            <a:ext cx="4679950" cy="1944688"/>
            <a:chOff x="386" y="2568"/>
            <a:chExt cx="2948" cy="1225"/>
          </a:xfrm>
        </p:grpSpPr>
        <p:sp useBgFill="1">
          <p:nvSpPr>
            <p:cNvPr id="161023" name="Rectangle 255"/>
            <p:cNvSpPr>
              <a:spLocks noChangeArrowheads="1"/>
            </p:cNvSpPr>
            <p:nvPr/>
          </p:nvSpPr>
          <p:spPr bwMode="auto">
            <a:xfrm>
              <a:off x="386" y="2568"/>
              <a:ext cx="2948" cy="1225"/>
            </a:xfrm>
            <a:prstGeom prst="rect">
              <a:avLst/>
            </a:prstGeom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7" name="Group 256"/>
            <p:cNvGrpSpPr>
              <a:grpSpLocks/>
            </p:cNvGrpSpPr>
            <p:nvPr/>
          </p:nvGrpSpPr>
          <p:grpSpPr bwMode="auto">
            <a:xfrm>
              <a:off x="432" y="2640"/>
              <a:ext cx="2880" cy="1104"/>
              <a:chOff x="432" y="2640"/>
              <a:chExt cx="2880" cy="1104"/>
            </a:xfrm>
          </p:grpSpPr>
          <p:sp>
            <p:nvSpPr>
              <p:cNvPr id="161025" name="Line 257"/>
              <p:cNvSpPr>
                <a:spLocks noChangeShapeType="1"/>
              </p:cNvSpPr>
              <p:nvPr/>
            </p:nvSpPr>
            <p:spPr bwMode="auto">
              <a:xfrm>
                <a:off x="1344" y="2775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26" name="Line 258"/>
              <p:cNvSpPr>
                <a:spLocks noChangeShapeType="1"/>
              </p:cNvSpPr>
              <p:nvPr/>
            </p:nvSpPr>
            <p:spPr bwMode="auto">
              <a:xfrm>
                <a:off x="1536" y="2784"/>
                <a:ext cx="528" cy="27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27" name="Line 259"/>
              <p:cNvSpPr>
                <a:spLocks noChangeShapeType="1"/>
              </p:cNvSpPr>
              <p:nvPr/>
            </p:nvSpPr>
            <p:spPr bwMode="auto">
              <a:xfrm flipH="1">
                <a:off x="2112" y="3207"/>
                <a:ext cx="336" cy="29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28" name="Line 260"/>
              <p:cNvSpPr>
                <a:spLocks noChangeShapeType="1"/>
              </p:cNvSpPr>
              <p:nvPr/>
            </p:nvSpPr>
            <p:spPr bwMode="auto">
              <a:xfrm>
                <a:off x="2640" y="3207"/>
                <a:ext cx="14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29" name="Line 261"/>
              <p:cNvSpPr>
                <a:spLocks noChangeShapeType="1"/>
              </p:cNvSpPr>
              <p:nvPr/>
            </p:nvSpPr>
            <p:spPr bwMode="auto">
              <a:xfrm flipH="1">
                <a:off x="912" y="2775"/>
                <a:ext cx="24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30" name="Rectangle 262"/>
              <p:cNvSpPr>
                <a:spLocks noChangeArrowheads="1"/>
              </p:cNvSpPr>
              <p:nvPr/>
            </p:nvSpPr>
            <p:spPr bwMode="auto">
              <a:xfrm>
                <a:off x="624" y="2640"/>
                <a:ext cx="1200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>
                    <a:ea typeface="楷体_GB2312" pitchFamily="49" charset="-122"/>
                  </a:rPr>
                  <a:t>A    3</a:t>
                </a:r>
                <a:r>
                  <a:rPr lang="en-US" altLang="zh-CN" dirty="0">
                    <a:ea typeface="楷体_GB2312" pitchFamily="49" charset="-122"/>
                  </a:rPr>
                  <a:t>             ^</a:t>
                </a:r>
              </a:p>
            </p:txBody>
          </p:sp>
          <p:sp>
            <p:nvSpPr>
              <p:cNvPr id="161031" name="Line 263"/>
              <p:cNvSpPr>
                <a:spLocks noChangeShapeType="1"/>
              </p:cNvSpPr>
              <p:nvPr/>
            </p:nvSpPr>
            <p:spPr bwMode="auto">
              <a:xfrm>
                <a:off x="1056" y="264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32" name="Line 264"/>
              <p:cNvSpPr>
                <a:spLocks noChangeShapeType="1"/>
              </p:cNvSpPr>
              <p:nvPr/>
            </p:nvSpPr>
            <p:spPr bwMode="auto">
              <a:xfrm>
                <a:off x="1248" y="264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33" name="Line 265"/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34" name="Rectangle 266"/>
              <p:cNvSpPr>
                <a:spLocks noChangeArrowheads="1"/>
              </p:cNvSpPr>
              <p:nvPr/>
            </p:nvSpPr>
            <p:spPr bwMode="auto">
              <a:xfrm>
                <a:off x="432" y="3072"/>
                <a:ext cx="624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>
                    <a:ea typeface="楷体_GB2312" pitchFamily="49" charset="-122"/>
                  </a:rPr>
                  <a:t>B   0 </a:t>
                </a:r>
              </a:p>
            </p:txBody>
          </p:sp>
          <p:sp>
            <p:nvSpPr>
              <p:cNvPr id="161035" name="Rectangle 267"/>
              <p:cNvSpPr>
                <a:spLocks noChangeArrowheads="1"/>
              </p:cNvSpPr>
              <p:nvPr/>
            </p:nvSpPr>
            <p:spPr bwMode="auto">
              <a:xfrm>
                <a:off x="1152" y="3072"/>
                <a:ext cx="67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>
                    <a:ea typeface="楷体_GB2312" pitchFamily="49" charset="-122"/>
                  </a:rPr>
                  <a:t>C   0</a:t>
                </a:r>
                <a:r>
                  <a:rPr lang="en-US" altLang="zh-CN" dirty="0">
                    <a:ea typeface="楷体_GB2312" pitchFamily="49" charset="-122"/>
                  </a:rPr>
                  <a:t> </a:t>
                </a:r>
              </a:p>
            </p:txBody>
          </p:sp>
          <p:sp>
            <p:nvSpPr>
              <p:cNvPr id="161036" name="Line 268"/>
              <p:cNvSpPr>
                <a:spLocks noChangeShapeType="1"/>
              </p:cNvSpPr>
              <p:nvPr/>
            </p:nvSpPr>
            <p:spPr bwMode="auto">
              <a:xfrm>
                <a:off x="1392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37" name="Rectangle 269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1008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>
                    <a:ea typeface="楷体_GB2312" pitchFamily="49" charset="-122"/>
                  </a:rPr>
                  <a:t>D  2</a:t>
                </a:r>
                <a:r>
                  <a:rPr lang="en-US" altLang="zh-CN" dirty="0"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161038" name="Line 270"/>
              <p:cNvSpPr>
                <a:spLocks noChangeShapeType="1"/>
              </p:cNvSpPr>
              <p:nvPr/>
            </p:nvSpPr>
            <p:spPr bwMode="auto">
              <a:xfrm>
                <a:off x="2160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39" name="Line 271"/>
              <p:cNvSpPr>
                <a:spLocks noChangeShapeType="1"/>
              </p:cNvSpPr>
              <p:nvPr/>
            </p:nvSpPr>
            <p:spPr bwMode="auto">
              <a:xfrm>
                <a:off x="2352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40" name="Line 272"/>
              <p:cNvSpPr>
                <a:spLocks noChangeShapeType="1"/>
              </p:cNvSpPr>
              <p:nvPr/>
            </p:nvSpPr>
            <p:spPr bwMode="auto">
              <a:xfrm>
                <a:off x="2544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41" name="Rectangle 273"/>
              <p:cNvSpPr>
                <a:spLocks noChangeArrowheads="1"/>
              </p:cNvSpPr>
              <p:nvPr/>
            </p:nvSpPr>
            <p:spPr bwMode="auto">
              <a:xfrm>
                <a:off x="1776" y="3504"/>
                <a:ext cx="624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>
                    <a:ea typeface="楷体_GB2312" pitchFamily="49" charset="-122"/>
                  </a:rPr>
                  <a:t>E   0 </a:t>
                </a:r>
              </a:p>
            </p:txBody>
          </p:sp>
          <p:sp>
            <p:nvSpPr>
              <p:cNvPr id="161042" name="Line 274"/>
              <p:cNvSpPr>
                <a:spLocks noChangeShapeType="1"/>
              </p:cNvSpPr>
              <p:nvPr/>
            </p:nvSpPr>
            <p:spPr bwMode="auto">
              <a:xfrm>
                <a:off x="2208" y="350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43" name="Rectangle 275"/>
              <p:cNvSpPr>
                <a:spLocks noChangeArrowheads="1"/>
              </p:cNvSpPr>
              <p:nvPr/>
            </p:nvSpPr>
            <p:spPr bwMode="auto">
              <a:xfrm>
                <a:off x="2640" y="3504"/>
                <a:ext cx="67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>
                    <a:ea typeface="楷体_GB2312" pitchFamily="49" charset="-122"/>
                  </a:rPr>
                  <a:t>F   0 </a:t>
                </a:r>
              </a:p>
            </p:txBody>
          </p:sp>
          <p:sp>
            <p:nvSpPr>
              <p:cNvPr id="161044" name="Line 276"/>
              <p:cNvSpPr>
                <a:spLocks noChangeShapeType="1"/>
              </p:cNvSpPr>
              <p:nvPr/>
            </p:nvSpPr>
            <p:spPr bwMode="auto">
              <a:xfrm>
                <a:off x="2880" y="350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45" name="Line 277"/>
              <p:cNvSpPr>
                <a:spLocks noChangeShapeType="1"/>
              </p:cNvSpPr>
              <p:nvPr/>
            </p:nvSpPr>
            <p:spPr bwMode="auto">
              <a:xfrm>
                <a:off x="864" y="264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46" name="Line 278"/>
              <p:cNvSpPr>
                <a:spLocks noChangeShapeType="1"/>
              </p:cNvSpPr>
              <p:nvPr/>
            </p:nvSpPr>
            <p:spPr bwMode="auto">
              <a:xfrm>
                <a:off x="864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47" name="Line 279"/>
              <p:cNvSpPr>
                <a:spLocks noChangeShapeType="1"/>
              </p:cNvSpPr>
              <p:nvPr/>
            </p:nvSpPr>
            <p:spPr bwMode="auto">
              <a:xfrm>
                <a:off x="1632" y="264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48" name="Line 280"/>
              <p:cNvSpPr>
                <a:spLocks noChangeShapeType="1"/>
              </p:cNvSpPr>
              <p:nvPr/>
            </p:nvSpPr>
            <p:spPr bwMode="auto">
              <a:xfrm>
                <a:off x="672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49" name="Line 281"/>
              <p:cNvSpPr>
                <a:spLocks noChangeShapeType="1"/>
              </p:cNvSpPr>
              <p:nvPr/>
            </p:nvSpPr>
            <p:spPr bwMode="auto">
              <a:xfrm flipV="1">
                <a:off x="960" y="2880"/>
                <a:ext cx="192" cy="288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50" name="Line 282"/>
              <p:cNvSpPr>
                <a:spLocks noChangeShapeType="1"/>
              </p:cNvSpPr>
              <p:nvPr/>
            </p:nvSpPr>
            <p:spPr bwMode="auto">
              <a:xfrm>
                <a:off x="1632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51" name="Line 283"/>
              <p:cNvSpPr>
                <a:spLocks noChangeShapeType="1"/>
              </p:cNvSpPr>
              <p:nvPr/>
            </p:nvSpPr>
            <p:spPr bwMode="auto">
              <a:xfrm flipH="1" flipV="1">
                <a:off x="1536" y="2880"/>
                <a:ext cx="192" cy="288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52" name="Line 284"/>
              <p:cNvSpPr>
                <a:spLocks noChangeShapeType="1"/>
              </p:cNvSpPr>
              <p:nvPr/>
            </p:nvSpPr>
            <p:spPr bwMode="auto">
              <a:xfrm>
                <a:off x="2736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53" name="Line 285"/>
              <p:cNvSpPr>
                <a:spLocks noChangeShapeType="1"/>
              </p:cNvSpPr>
              <p:nvPr/>
            </p:nvSpPr>
            <p:spPr bwMode="auto">
              <a:xfrm flipH="1" flipV="1">
                <a:off x="1824" y="2736"/>
                <a:ext cx="1008" cy="432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54" name="Line 286"/>
              <p:cNvSpPr>
                <a:spLocks noChangeShapeType="1"/>
              </p:cNvSpPr>
              <p:nvPr/>
            </p:nvSpPr>
            <p:spPr bwMode="auto">
              <a:xfrm>
                <a:off x="2016" y="350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55" name="Line 287"/>
              <p:cNvSpPr>
                <a:spLocks noChangeShapeType="1"/>
              </p:cNvSpPr>
              <p:nvPr/>
            </p:nvSpPr>
            <p:spPr bwMode="auto">
              <a:xfrm flipV="1">
                <a:off x="2304" y="3312"/>
                <a:ext cx="144" cy="288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56" name="Line 288"/>
              <p:cNvSpPr>
                <a:spLocks noChangeShapeType="1"/>
              </p:cNvSpPr>
              <p:nvPr/>
            </p:nvSpPr>
            <p:spPr bwMode="auto">
              <a:xfrm>
                <a:off x="3120" y="350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57" name="Line 289"/>
              <p:cNvSpPr>
                <a:spLocks noChangeShapeType="1"/>
              </p:cNvSpPr>
              <p:nvPr/>
            </p:nvSpPr>
            <p:spPr bwMode="auto">
              <a:xfrm flipH="1" flipV="1">
                <a:off x="2832" y="3312"/>
                <a:ext cx="384" cy="288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1000"/>
                                        <p:tgtEl>
                                          <p:spTgt spid="160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1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1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1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1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894" grpId="0" animBg="1" autoUpdateAnimBg="0"/>
      <p:bldP spid="161021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76200" y="533400"/>
            <a:ext cx="89979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buFontTx/>
              <a:buAutoNum type="arabicParenR" startAt="2"/>
            </a:pPr>
            <a:r>
              <a:rPr lang="zh-CN" altLang="en-US" sz="2400" dirty="0">
                <a:solidFill>
                  <a:srgbClr val="000000"/>
                </a:solidFill>
                <a:ea typeface="华文中宋" pitchFamily="2" charset="-122"/>
              </a:rPr>
              <a:t>孩子链表：</a:t>
            </a:r>
            <a:r>
              <a:rPr lang="zh-CN" altLang="en-US" sz="2400" dirty="0">
                <a:solidFill>
                  <a:srgbClr val="000000"/>
                </a:solidFill>
                <a:ea typeface="楷体_GB2312" pitchFamily="49" charset="-122"/>
              </a:rPr>
              <a:t>把</a:t>
            </a:r>
            <a:r>
              <a:rPr lang="zh-CN" altLang="en-US" sz="2400" dirty="0">
                <a:ea typeface="楷体_GB2312" pitchFamily="49" charset="-122"/>
              </a:rPr>
              <a:t>每个结点的孩子结点排列起来，看成是一个线 </a:t>
            </a:r>
          </a:p>
          <a:p>
            <a:pPr marL="457200" indent="-457200"/>
            <a:r>
              <a:rPr lang="zh-CN" altLang="en-US" sz="2400" dirty="0">
                <a:ea typeface="楷体_GB2312" pitchFamily="49" charset="-122"/>
              </a:rPr>
              <a:t>      性表，用单链表存储，则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个结点有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个孩子链表（叶子的 </a:t>
            </a:r>
          </a:p>
          <a:p>
            <a:pPr marL="457200" indent="-457200"/>
            <a:r>
              <a:rPr lang="zh-CN" altLang="en-US" sz="2400" dirty="0">
                <a:ea typeface="楷体_GB2312" pitchFamily="49" charset="-122"/>
              </a:rPr>
              <a:t>      孩子链表为空表）。而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个头指针又组成一个线性表，用顺 </a:t>
            </a:r>
          </a:p>
          <a:p>
            <a:pPr marL="457200" indent="-457200"/>
            <a:r>
              <a:rPr lang="zh-CN" altLang="en-US" sz="2400" dirty="0">
                <a:ea typeface="楷体_GB2312" pitchFamily="49" charset="-122"/>
              </a:rPr>
              <a:t>      序表（含</a:t>
            </a:r>
            <a:r>
              <a:rPr lang="zh-CN" altLang="en-US" sz="2400" i="1" dirty="0">
                <a:ea typeface="楷体_GB2312" pitchFamily="49" charset="-122"/>
              </a:rPr>
              <a:t>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zh-CN" sz="2400" dirty="0">
                <a:ea typeface="楷体_GB2312" pitchFamily="49" charset="-122"/>
              </a:rPr>
              <a:t>个元素的结构数组</a:t>
            </a:r>
            <a:r>
              <a:rPr lang="zh-CN" altLang="en-US" sz="2400" dirty="0">
                <a:ea typeface="楷体_GB2312" pitchFamily="49" charset="-122"/>
              </a:rPr>
              <a:t>）存储。</a:t>
            </a:r>
            <a:r>
              <a:rPr lang="zh-CN" altLang="en-US" sz="2400" b="0" dirty="0">
                <a:ea typeface="楷体_GB2312" pitchFamily="49" charset="-122"/>
              </a:rPr>
              <a:t> </a:t>
            </a:r>
          </a:p>
        </p:txBody>
      </p:sp>
      <p:sp>
        <p:nvSpPr>
          <p:cNvPr id="78881" name="Line 33"/>
          <p:cNvSpPr>
            <a:spLocks noChangeShapeType="1"/>
          </p:cNvSpPr>
          <p:nvPr/>
        </p:nvSpPr>
        <p:spPr bwMode="auto">
          <a:xfrm>
            <a:off x="4648200" y="2584450"/>
            <a:ext cx="0" cy="3810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78"/>
          <p:cNvGrpSpPr>
            <a:grpSpLocks/>
          </p:cNvGrpSpPr>
          <p:nvPr/>
        </p:nvGrpSpPr>
        <p:grpSpPr bwMode="auto">
          <a:xfrm>
            <a:off x="2743200" y="2133600"/>
            <a:ext cx="6248400" cy="4387850"/>
            <a:chOff x="1584" y="1344"/>
            <a:chExt cx="3936" cy="2764"/>
          </a:xfrm>
        </p:grpSpPr>
        <p:sp>
          <p:nvSpPr>
            <p:cNvPr id="78884" name="Line 36"/>
            <p:cNvSpPr>
              <a:spLocks noChangeShapeType="1"/>
            </p:cNvSpPr>
            <p:nvPr/>
          </p:nvSpPr>
          <p:spPr bwMode="auto">
            <a:xfrm>
              <a:off x="2462" y="1628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7" name="Text Box 29"/>
            <p:cNvSpPr txBox="1">
              <a:spLocks noChangeArrowheads="1"/>
            </p:cNvSpPr>
            <p:nvPr/>
          </p:nvSpPr>
          <p:spPr bwMode="auto">
            <a:xfrm>
              <a:off x="2282" y="1584"/>
              <a:ext cx="1213" cy="252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0            A 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1            B    ^ 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2            C 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3            D    ^ </a:t>
              </a:r>
            </a:p>
            <a:p>
              <a:pPr marL="457200" indent="-457200">
                <a:spcBef>
                  <a:spcPct val="0"/>
                </a:spcBef>
              </a:pPr>
              <a:r>
                <a:rPr lang="en-US" altLang="zh-CN" sz="2400" dirty="0"/>
                <a:t>4            R  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5            E    ^ </a:t>
              </a:r>
            </a:p>
            <a:p>
              <a:pPr marL="457200" indent="-457200"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       F  </a:t>
              </a:r>
            </a:p>
            <a:p>
              <a:pPr marL="457200" indent="-457200"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       G    ^ </a:t>
              </a:r>
            </a:p>
            <a:p>
              <a:pPr marL="457200" indent="-457200"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       H    ^ 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       K    ^   </a:t>
              </a:r>
            </a:p>
          </p:txBody>
        </p:sp>
        <p:sp>
          <p:nvSpPr>
            <p:cNvPr id="78878" name="Line 30"/>
            <p:cNvSpPr>
              <a:spLocks noChangeShapeType="1"/>
            </p:cNvSpPr>
            <p:nvPr/>
          </p:nvSpPr>
          <p:spPr bwMode="auto">
            <a:xfrm>
              <a:off x="2462" y="186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79" name="Line 31"/>
            <p:cNvSpPr>
              <a:spLocks noChangeShapeType="1"/>
            </p:cNvSpPr>
            <p:nvPr/>
          </p:nvSpPr>
          <p:spPr bwMode="auto">
            <a:xfrm>
              <a:off x="2462" y="234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0" name="Line 32"/>
            <p:cNvSpPr>
              <a:spLocks noChangeShapeType="1"/>
            </p:cNvSpPr>
            <p:nvPr/>
          </p:nvSpPr>
          <p:spPr bwMode="auto">
            <a:xfrm>
              <a:off x="2462" y="282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2" name="Text Box 34"/>
            <p:cNvSpPr txBox="1">
              <a:spLocks noChangeArrowheads="1"/>
            </p:cNvSpPr>
            <p:nvPr/>
          </p:nvSpPr>
          <p:spPr bwMode="auto">
            <a:xfrm>
              <a:off x="2688" y="1344"/>
              <a:ext cx="137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dirty="0"/>
                <a:t>data </a:t>
              </a:r>
              <a:r>
                <a:rPr lang="en-US" altLang="zh-CN" sz="2400" dirty="0" err="1"/>
                <a:t>firstchild</a:t>
              </a:r>
              <a:r>
                <a:rPr lang="en-US" altLang="zh-CN" sz="2400" dirty="0"/>
                <a:t> </a:t>
              </a:r>
            </a:p>
          </p:txBody>
        </p:sp>
        <p:sp>
          <p:nvSpPr>
            <p:cNvPr id="78883" name="Line 35"/>
            <p:cNvSpPr>
              <a:spLocks noChangeShapeType="1"/>
            </p:cNvSpPr>
            <p:nvPr/>
          </p:nvSpPr>
          <p:spPr bwMode="auto">
            <a:xfrm>
              <a:off x="2462" y="1628"/>
              <a:ext cx="9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5" name="Line 37"/>
            <p:cNvSpPr>
              <a:spLocks noChangeShapeType="1"/>
            </p:cNvSpPr>
            <p:nvPr/>
          </p:nvSpPr>
          <p:spPr bwMode="auto">
            <a:xfrm>
              <a:off x="2462" y="210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6" name="Line 38"/>
            <p:cNvSpPr>
              <a:spLocks noChangeShapeType="1"/>
            </p:cNvSpPr>
            <p:nvPr/>
          </p:nvSpPr>
          <p:spPr bwMode="auto">
            <a:xfrm>
              <a:off x="2462" y="258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7" name="Line 39"/>
            <p:cNvSpPr>
              <a:spLocks noChangeShapeType="1"/>
            </p:cNvSpPr>
            <p:nvPr/>
          </p:nvSpPr>
          <p:spPr bwMode="auto">
            <a:xfrm>
              <a:off x="2462" y="306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8" name="Line 40"/>
            <p:cNvSpPr>
              <a:spLocks noChangeShapeType="1"/>
            </p:cNvSpPr>
            <p:nvPr/>
          </p:nvSpPr>
          <p:spPr bwMode="auto">
            <a:xfrm>
              <a:off x="2462" y="330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9" name="Line 41"/>
            <p:cNvSpPr>
              <a:spLocks noChangeShapeType="1"/>
            </p:cNvSpPr>
            <p:nvPr/>
          </p:nvSpPr>
          <p:spPr bwMode="auto">
            <a:xfrm>
              <a:off x="2462" y="354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0" name="Line 42"/>
            <p:cNvSpPr>
              <a:spLocks noChangeShapeType="1"/>
            </p:cNvSpPr>
            <p:nvPr/>
          </p:nvSpPr>
          <p:spPr bwMode="auto">
            <a:xfrm>
              <a:off x="2462" y="378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1" name="Line 43"/>
            <p:cNvSpPr>
              <a:spLocks noChangeShapeType="1"/>
            </p:cNvSpPr>
            <p:nvPr/>
          </p:nvSpPr>
          <p:spPr bwMode="auto">
            <a:xfrm>
              <a:off x="2462" y="402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2" name="Line 44"/>
            <p:cNvSpPr>
              <a:spLocks noChangeShapeType="1"/>
            </p:cNvSpPr>
            <p:nvPr/>
          </p:nvSpPr>
          <p:spPr bwMode="auto">
            <a:xfrm>
              <a:off x="3408" y="1628"/>
              <a:ext cx="0" cy="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3" name="Text Box 45"/>
            <p:cNvSpPr txBox="1">
              <a:spLocks noChangeArrowheads="1"/>
            </p:cNvSpPr>
            <p:nvPr/>
          </p:nvSpPr>
          <p:spPr bwMode="auto">
            <a:xfrm>
              <a:off x="1796" y="1344"/>
              <a:ext cx="9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dirty="0">
                  <a:ea typeface="楷体_GB2312" pitchFamily="49" charset="-122"/>
                </a:rPr>
                <a:t>数组下标 </a:t>
              </a:r>
            </a:p>
          </p:txBody>
        </p:sp>
        <p:sp>
          <p:nvSpPr>
            <p:cNvPr id="78894" name="Text Box 46"/>
            <p:cNvSpPr txBox="1">
              <a:spLocks noChangeArrowheads="1"/>
            </p:cNvSpPr>
            <p:nvPr/>
          </p:nvSpPr>
          <p:spPr bwMode="auto">
            <a:xfrm>
              <a:off x="1584" y="1642"/>
              <a:ext cx="572" cy="51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r=4 </a:t>
              </a:r>
            </a:p>
            <a:p>
              <a:pPr>
                <a:spcBef>
                  <a:spcPct val="0"/>
                </a:spcBef>
              </a:pPr>
              <a:r>
                <a:rPr lang="en-US" altLang="zh-CN"/>
                <a:t>n=10 </a:t>
              </a:r>
            </a:p>
          </p:txBody>
        </p:sp>
        <p:sp>
          <p:nvSpPr>
            <p:cNvPr id="78895" name="Line 47"/>
            <p:cNvSpPr>
              <a:spLocks noChangeShapeType="1"/>
            </p:cNvSpPr>
            <p:nvPr/>
          </p:nvSpPr>
          <p:spPr bwMode="auto">
            <a:xfrm>
              <a:off x="3120" y="1632"/>
              <a:ext cx="0" cy="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6" name="Rectangle 48"/>
            <p:cNvSpPr>
              <a:spLocks noChangeArrowheads="1"/>
            </p:cNvSpPr>
            <p:nvPr/>
          </p:nvSpPr>
          <p:spPr bwMode="auto">
            <a:xfrm>
              <a:off x="3552" y="163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>
                  <a:ea typeface="楷体_GB2312" pitchFamily="49" charset="-122"/>
                </a:rPr>
                <a:t> </a:t>
              </a:r>
              <a:r>
                <a:rPr lang="en-US" altLang="zh-CN">
                  <a:ea typeface="楷体_GB2312" pitchFamily="49" charset="-122"/>
                </a:rPr>
                <a:t>3 </a:t>
              </a:r>
            </a:p>
          </p:txBody>
        </p:sp>
        <p:sp>
          <p:nvSpPr>
            <p:cNvPr id="78897" name="Line 49"/>
            <p:cNvSpPr>
              <a:spLocks noChangeShapeType="1"/>
            </p:cNvSpPr>
            <p:nvPr/>
          </p:nvSpPr>
          <p:spPr bwMode="auto">
            <a:xfrm>
              <a:off x="3840" y="163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98" name="Rectangle 50"/>
            <p:cNvSpPr>
              <a:spLocks noChangeArrowheads="1"/>
            </p:cNvSpPr>
            <p:nvPr/>
          </p:nvSpPr>
          <p:spPr bwMode="auto">
            <a:xfrm>
              <a:off x="4272" y="163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 dirty="0">
                  <a:ea typeface="楷体_GB2312" pitchFamily="49" charset="-122"/>
                </a:rPr>
                <a:t> </a:t>
              </a:r>
              <a:r>
                <a:rPr lang="en-US" altLang="zh-CN" dirty="0">
                  <a:ea typeface="楷体_GB2312" pitchFamily="49" charset="-122"/>
                </a:rPr>
                <a:t>5     ^ </a:t>
              </a:r>
            </a:p>
          </p:txBody>
        </p:sp>
        <p:sp>
          <p:nvSpPr>
            <p:cNvPr id="78899" name="Line 51"/>
            <p:cNvSpPr>
              <a:spLocks noChangeShapeType="1"/>
            </p:cNvSpPr>
            <p:nvPr/>
          </p:nvSpPr>
          <p:spPr bwMode="auto">
            <a:xfrm>
              <a:off x="4560" y="163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0" name="Line 52"/>
            <p:cNvSpPr>
              <a:spLocks noChangeShapeType="1"/>
            </p:cNvSpPr>
            <p:nvPr/>
          </p:nvSpPr>
          <p:spPr bwMode="auto">
            <a:xfrm>
              <a:off x="3264" y="17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1" name="Line 53"/>
            <p:cNvSpPr>
              <a:spLocks noChangeShapeType="1"/>
            </p:cNvSpPr>
            <p:nvPr/>
          </p:nvSpPr>
          <p:spPr bwMode="auto">
            <a:xfrm>
              <a:off x="3984" y="17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2" name="Rectangle 54"/>
            <p:cNvSpPr>
              <a:spLocks noChangeArrowheads="1"/>
            </p:cNvSpPr>
            <p:nvPr/>
          </p:nvSpPr>
          <p:spPr bwMode="auto">
            <a:xfrm>
              <a:off x="3552" y="211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 dirty="0">
                  <a:ea typeface="楷体_GB2312" pitchFamily="49" charset="-122"/>
                </a:rPr>
                <a:t> </a:t>
              </a:r>
              <a:r>
                <a:rPr lang="en-US" altLang="zh-CN" dirty="0">
                  <a:ea typeface="楷体_GB2312" pitchFamily="49" charset="-122"/>
                </a:rPr>
                <a:t>6     ^ </a:t>
              </a:r>
            </a:p>
          </p:txBody>
        </p:sp>
        <p:sp>
          <p:nvSpPr>
            <p:cNvPr id="78903" name="Line 55"/>
            <p:cNvSpPr>
              <a:spLocks noChangeShapeType="1"/>
            </p:cNvSpPr>
            <p:nvPr/>
          </p:nvSpPr>
          <p:spPr bwMode="auto">
            <a:xfrm>
              <a:off x="3840" y="21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4" name="Line 56"/>
            <p:cNvSpPr>
              <a:spLocks noChangeShapeType="1"/>
            </p:cNvSpPr>
            <p:nvPr/>
          </p:nvSpPr>
          <p:spPr bwMode="auto">
            <a:xfrm>
              <a:off x="3264" y="225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5" name="Rectangle 57"/>
            <p:cNvSpPr>
              <a:spLocks noChangeArrowheads="1"/>
            </p:cNvSpPr>
            <p:nvPr/>
          </p:nvSpPr>
          <p:spPr bwMode="auto">
            <a:xfrm>
              <a:off x="3552" y="259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>
                  <a:ea typeface="楷体_GB2312" pitchFamily="49" charset="-122"/>
                </a:rPr>
                <a:t> </a:t>
              </a:r>
              <a:r>
                <a:rPr lang="en-US" altLang="zh-CN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78906" name="Line 58"/>
            <p:cNvSpPr>
              <a:spLocks noChangeShapeType="1"/>
            </p:cNvSpPr>
            <p:nvPr/>
          </p:nvSpPr>
          <p:spPr bwMode="auto">
            <a:xfrm>
              <a:off x="3840" y="25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7" name="Line 59"/>
            <p:cNvSpPr>
              <a:spLocks noChangeShapeType="1"/>
            </p:cNvSpPr>
            <p:nvPr/>
          </p:nvSpPr>
          <p:spPr bwMode="auto">
            <a:xfrm>
              <a:off x="3264" y="27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8" name="Rectangle 60"/>
            <p:cNvSpPr>
              <a:spLocks noChangeArrowheads="1"/>
            </p:cNvSpPr>
            <p:nvPr/>
          </p:nvSpPr>
          <p:spPr bwMode="auto">
            <a:xfrm>
              <a:off x="4272" y="259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>
                  <a:ea typeface="楷体_GB2312" pitchFamily="49" charset="-122"/>
                </a:rPr>
                <a:t> </a:t>
              </a:r>
              <a:r>
                <a:rPr lang="en-US" altLang="zh-CN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78909" name="Line 61"/>
            <p:cNvSpPr>
              <a:spLocks noChangeShapeType="1"/>
            </p:cNvSpPr>
            <p:nvPr/>
          </p:nvSpPr>
          <p:spPr bwMode="auto">
            <a:xfrm>
              <a:off x="4560" y="25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0" name="Line 62"/>
            <p:cNvSpPr>
              <a:spLocks noChangeShapeType="1"/>
            </p:cNvSpPr>
            <p:nvPr/>
          </p:nvSpPr>
          <p:spPr bwMode="auto">
            <a:xfrm>
              <a:off x="3984" y="27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1" name="Rectangle 63"/>
            <p:cNvSpPr>
              <a:spLocks noChangeArrowheads="1"/>
            </p:cNvSpPr>
            <p:nvPr/>
          </p:nvSpPr>
          <p:spPr bwMode="auto">
            <a:xfrm>
              <a:off x="4992" y="259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 dirty="0">
                  <a:ea typeface="楷体_GB2312" pitchFamily="49" charset="-122"/>
                </a:rPr>
                <a:t> </a:t>
              </a:r>
              <a:r>
                <a:rPr lang="en-US" altLang="zh-CN" dirty="0">
                  <a:ea typeface="楷体_GB2312" pitchFamily="49" charset="-122"/>
                </a:rPr>
                <a:t>2     ^ </a:t>
              </a:r>
            </a:p>
          </p:txBody>
        </p:sp>
        <p:sp>
          <p:nvSpPr>
            <p:cNvPr id="78912" name="Line 64"/>
            <p:cNvSpPr>
              <a:spLocks noChangeShapeType="1"/>
            </p:cNvSpPr>
            <p:nvPr/>
          </p:nvSpPr>
          <p:spPr bwMode="auto">
            <a:xfrm>
              <a:off x="5280" y="25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3" name="Line 65"/>
            <p:cNvSpPr>
              <a:spLocks noChangeShapeType="1"/>
            </p:cNvSpPr>
            <p:nvPr/>
          </p:nvSpPr>
          <p:spPr bwMode="auto">
            <a:xfrm>
              <a:off x="4704" y="27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4" name="Rectangle 66"/>
            <p:cNvSpPr>
              <a:spLocks noChangeArrowheads="1"/>
            </p:cNvSpPr>
            <p:nvPr/>
          </p:nvSpPr>
          <p:spPr bwMode="auto">
            <a:xfrm>
              <a:off x="3552" y="307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>
                  <a:ea typeface="楷体_GB2312" pitchFamily="49" charset="-122"/>
                </a:rPr>
                <a:t> </a:t>
              </a:r>
              <a:r>
                <a:rPr lang="en-US" altLang="zh-CN">
                  <a:ea typeface="楷体_GB2312" pitchFamily="49" charset="-122"/>
                </a:rPr>
                <a:t>7 </a:t>
              </a:r>
            </a:p>
          </p:txBody>
        </p:sp>
        <p:sp>
          <p:nvSpPr>
            <p:cNvPr id="78915" name="Line 67"/>
            <p:cNvSpPr>
              <a:spLocks noChangeShapeType="1"/>
            </p:cNvSpPr>
            <p:nvPr/>
          </p:nvSpPr>
          <p:spPr bwMode="auto">
            <a:xfrm>
              <a:off x="3840" y="30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6" name="Line 68"/>
            <p:cNvSpPr>
              <a:spLocks noChangeShapeType="1"/>
            </p:cNvSpPr>
            <p:nvPr/>
          </p:nvSpPr>
          <p:spPr bwMode="auto">
            <a:xfrm>
              <a:off x="3264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7" name="Rectangle 69"/>
            <p:cNvSpPr>
              <a:spLocks noChangeArrowheads="1"/>
            </p:cNvSpPr>
            <p:nvPr/>
          </p:nvSpPr>
          <p:spPr bwMode="auto">
            <a:xfrm>
              <a:off x="4272" y="307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>
                  <a:ea typeface="楷体_GB2312" pitchFamily="49" charset="-122"/>
                </a:rPr>
                <a:t> </a:t>
              </a:r>
              <a:r>
                <a:rPr lang="en-US" altLang="zh-CN">
                  <a:ea typeface="楷体_GB2312" pitchFamily="49" charset="-122"/>
                </a:rPr>
                <a:t>8 </a:t>
              </a:r>
            </a:p>
          </p:txBody>
        </p:sp>
        <p:sp>
          <p:nvSpPr>
            <p:cNvPr id="78918" name="Line 70"/>
            <p:cNvSpPr>
              <a:spLocks noChangeShapeType="1"/>
            </p:cNvSpPr>
            <p:nvPr/>
          </p:nvSpPr>
          <p:spPr bwMode="auto">
            <a:xfrm>
              <a:off x="4560" y="30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9" name="Line 71"/>
            <p:cNvSpPr>
              <a:spLocks noChangeShapeType="1"/>
            </p:cNvSpPr>
            <p:nvPr/>
          </p:nvSpPr>
          <p:spPr bwMode="auto">
            <a:xfrm>
              <a:off x="3984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20" name="Rectangle 72"/>
            <p:cNvSpPr>
              <a:spLocks noChangeArrowheads="1"/>
            </p:cNvSpPr>
            <p:nvPr/>
          </p:nvSpPr>
          <p:spPr bwMode="auto">
            <a:xfrm>
              <a:off x="4992" y="307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 dirty="0">
                  <a:ea typeface="楷体_GB2312" pitchFamily="49" charset="-122"/>
                </a:rPr>
                <a:t> </a:t>
              </a:r>
              <a:r>
                <a:rPr lang="en-US" altLang="zh-CN" dirty="0">
                  <a:ea typeface="楷体_GB2312" pitchFamily="49" charset="-122"/>
                </a:rPr>
                <a:t>9     ^ </a:t>
              </a:r>
            </a:p>
          </p:txBody>
        </p:sp>
        <p:sp>
          <p:nvSpPr>
            <p:cNvPr id="78921" name="Line 73"/>
            <p:cNvSpPr>
              <a:spLocks noChangeShapeType="1"/>
            </p:cNvSpPr>
            <p:nvPr/>
          </p:nvSpPr>
          <p:spPr bwMode="auto">
            <a:xfrm>
              <a:off x="5280" y="30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22" name="Line 74"/>
            <p:cNvSpPr>
              <a:spLocks noChangeShapeType="1"/>
            </p:cNvSpPr>
            <p:nvPr/>
          </p:nvSpPr>
          <p:spPr bwMode="auto">
            <a:xfrm>
              <a:off x="4704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924" name="Text Box 76"/>
          <p:cNvSpPr txBox="1">
            <a:spLocks noChangeArrowheads="1"/>
          </p:cNvSpPr>
          <p:nvPr/>
        </p:nvSpPr>
        <p:spPr bwMode="auto">
          <a:xfrm>
            <a:off x="4191000" y="2514600"/>
            <a:ext cx="503664" cy="400725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4 </a:t>
            </a:r>
          </a:p>
          <a:p>
            <a:pPr marL="457200" indent="-457200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4 </a:t>
            </a:r>
          </a:p>
          <a:p>
            <a:pPr marL="457200" indent="-457200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4 </a:t>
            </a:r>
          </a:p>
          <a:p>
            <a:pPr marL="457200" indent="-457200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0 </a:t>
            </a:r>
          </a:p>
          <a:p>
            <a:pPr marL="457200" indent="-457200"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-1 </a:t>
            </a:r>
          </a:p>
          <a:p>
            <a:pPr marL="457200" indent="-457200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0 </a:t>
            </a:r>
          </a:p>
          <a:p>
            <a:pPr marL="457200" indent="-457200"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2 </a:t>
            </a:r>
          </a:p>
          <a:p>
            <a:pPr marL="457200" indent="-457200"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6 </a:t>
            </a:r>
          </a:p>
          <a:p>
            <a:pPr marL="457200" indent="-457200"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6 </a:t>
            </a:r>
          </a:p>
          <a:p>
            <a:pPr marL="457200" indent="-457200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6 </a:t>
            </a:r>
          </a:p>
        </p:txBody>
      </p:sp>
      <p:sp>
        <p:nvSpPr>
          <p:cNvPr id="78928" name="AutoShape 80"/>
          <p:cNvSpPr>
            <a:spLocks noChangeArrowheads="1"/>
          </p:cNvSpPr>
          <p:nvPr/>
        </p:nvSpPr>
        <p:spPr bwMode="auto">
          <a:xfrm>
            <a:off x="152400" y="5181600"/>
            <a:ext cx="3505200" cy="1295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800">
                <a:latin typeface="Arial" pitchFamily="34" charset="0"/>
                <a:ea typeface="隶书" pitchFamily="49" charset="-122"/>
              </a:rPr>
              <a:t>特点：找孩子容易，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800">
                <a:latin typeface="Arial" pitchFamily="34" charset="0"/>
                <a:ea typeface="隶书" pitchFamily="49" charset="-122"/>
              </a:rPr>
              <a:t>           找双亲难。</a:t>
            </a:r>
          </a:p>
        </p:txBody>
      </p:sp>
      <p:sp>
        <p:nvSpPr>
          <p:cNvPr id="78929" name="Text Box 81"/>
          <p:cNvSpPr txBox="1">
            <a:spLocks noChangeArrowheads="1"/>
          </p:cNvSpPr>
          <p:nvPr/>
        </p:nvSpPr>
        <p:spPr bwMode="auto">
          <a:xfrm>
            <a:off x="6019800" y="5924550"/>
            <a:ext cx="2720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带双亲的孩子链表 </a:t>
            </a:r>
          </a:p>
        </p:txBody>
      </p:sp>
      <p:grpSp>
        <p:nvGrpSpPr>
          <p:cNvPr id="3" name="Group 91"/>
          <p:cNvGrpSpPr>
            <a:grpSpLocks/>
          </p:cNvGrpSpPr>
          <p:nvPr/>
        </p:nvGrpSpPr>
        <p:grpSpPr bwMode="auto">
          <a:xfrm>
            <a:off x="76200" y="2209800"/>
            <a:ext cx="2971800" cy="2743200"/>
            <a:chOff x="48" y="1392"/>
            <a:chExt cx="1872" cy="1728"/>
          </a:xfrm>
        </p:grpSpPr>
        <p:sp>
          <p:nvSpPr>
            <p:cNvPr id="78857" name="Oval 9"/>
            <p:cNvSpPr>
              <a:spLocks noChangeArrowheads="1"/>
            </p:cNvSpPr>
            <p:nvPr/>
          </p:nvSpPr>
          <p:spPr bwMode="auto">
            <a:xfrm>
              <a:off x="768" y="139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R</a:t>
              </a:r>
            </a:p>
          </p:txBody>
        </p:sp>
        <p:sp>
          <p:nvSpPr>
            <p:cNvPr id="78858" name="Oval 10"/>
            <p:cNvSpPr>
              <a:spLocks noChangeArrowheads="1"/>
            </p:cNvSpPr>
            <p:nvPr/>
          </p:nvSpPr>
          <p:spPr bwMode="auto">
            <a:xfrm>
              <a:off x="768" y="187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B</a:t>
              </a:r>
            </a:p>
          </p:txBody>
        </p:sp>
        <p:sp>
          <p:nvSpPr>
            <p:cNvPr id="78859" name="Oval 11"/>
            <p:cNvSpPr>
              <a:spLocks noChangeArrowheads="1"/>
            </p:cNvSpPr>
            <p:nvPr/>
          </p:nvSpPr>
          <p:spPr bwMode="auto">
            <a:xfrm>
              <a:off x="288" y="187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A</a:t>
              </a:r>
            </a:p>
          </p:txBody>
        </p:sp>
        <p:sp>
          <p:nvSpPr>
            <p:cNvPr id="78860" name="Oval 12"/>
            <p:cNvSpPr>
              <a:spLocks noChangeArrowheads="1"/>
            </p:cNvSpPr>
            <p:nvPr/>
          </p:nvSpPr>
          <p:spPr bwMode="auto">
            <a:xfrm>
              <a:off x="1248" y="187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C</a:t>
              </a:r>
            </a:p>
          </p:txBody>
        </p:sp>
        <p:sp>
          <p:nvSpPr>
            <p:cNvPr id="78861" name="Oval 13"/>
            <p:cNvSpPr>
              <a:spLocks noChangeArrowheads="1"/>
            </p:cNvSpPr>
            <p:nvPr/>
          </p:nvSpPr>
          <p:spPr bwMode="auto">
            <a:xfrm>
              <a:off x="48" y="235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D</a:t>
              </a:r>
            </a:p>
          </p:txBody>
        </p:sp>
        <p:sp>
          <p:nvSpPr>
            <p:cNvPr id="78862" name="Oval 14"/>
            <p:cNvSpPr>
              <a:spLocks noChangeArrowheads="1"/>
            </p:cNvSpPr>
            <p:nvPr/>
          </p:nvSpPr>
          <p:spPr bwMode="auto">
            <a:xfrm>
              <a:off x="528" y="235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E</a:t>
              </a:r>
            </a:p>
          </p:txBody>
        </p:sp>
        <p:sp>
          <p:nvSpPr>
            <p:cNvPr id="78863" name="Oval 15"/>
            <p:cNvSpPr>
              <a:spLocks noChangeArrowheads="1"/>
            </p:cNvSpPr>
            <p:nvPr/>
          </p:nvSpPr>
          <p:spPr bwMode="auto">
            <a:xfrm>
              <a:off x="1248" y="235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F</a:t>
              </a:r>
            </a:p>
          </p:txBody>
        </p:sp>
        <p:sp>
          <p:nvSpPr>
            <p:cNvPr id="78864" name="Oval 16"/>
            <p:cNvSpPr>
              <a:spLocks noChangeArrowheads="1"/>
            </p:cNvSpPr>
            <p:nvPr/>
          </p:nvSpPr>
          <p:spPr bwMode="auto">
            <a:xfrm>
              <a:off x="1248" y="283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H</a:t>
              </a:r>
            </a:p>
          </p:txBody>
        </p:sp>
        <p:sp>
          <p:nvSpPr>
            <p:cNvPr id="78865" name="Oval 17"/>
            <p:cNvSpPr>
              <a:spLocks noChangeArrowheads="1"/>
            </p:cNvSpPr>
            <p:nvPr/>
          </p:nvSpPr>
          <p:spPr bwMode="auto">
            <a:xfrm>
              <a:off x="864" y="283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G</a:t>
              </a:r>
            </a:p>
          </p:txBody>
        </p:sp>
        <p:sp>
          <p:nvSpPr>
            <p:cNvPr id="78866" name="Oval 18"/>
            <p:cNvSpPr>
              <a:spLocks noChangeArrowheads="1"/>
            </p:cNvSpPr>
            <p:nvPr/>
          </p:nvSpPr>
          <p:spPr bwMode="auto">
            <a:xfrm>
              <a:off x="1632" y="283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K</a:t>
              </a:r>
            </a:p>
          </p:txBody>
        </p:sp>
        <p:cxnSp>
          <p:nvCxnSpPr>
            <p:cNvPr id="78930" name="AutoShape 82"/>
            <p:cNvCxnSpPr>
              <a:cxnSpLocks noChangeShapeType="1"/>
              <a:stCxn id="78857" idx="3"/>
              <a:endCxn id="78859" idx="0"/>
            </p:cNvCxnSpPr>
            <p:nvPr/>
          </p:nvCxnSpPr>
          <p:spPr bwMode="auto">
            <a:xfrm flipH="1">
              <a:off x="432" y="1638"/>
              <a:ext cx="37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1" name="AutoShape 83"/>
            <p:cNvCxnSpPr>
              <a:cxnSpLocks noChangeShapeType="1"/>
              <a:stCxn id="78857" idx="4"/>
              <a:endCxn id="78858" idx="0"/>
            </p:cNvCxnSpPr>
            <p:nvPr/>
          </p:nvCxnSpPr>
          <p:spPr bwMode="auto">
            <a:xfrm>
              <a:off x="912" y="168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2" name="AutoShape 84"/>
            <p:cNvCxnSpPr>
              <a:cxnSpLocks noChangeShapeType="1"/>
              <a:stCxn id="78857" idx="5"/>
              <a:endCxn id="78860" idx="0"/>
            </p:cNvCxnSpPr>
            <p:nvPr/>
          </p:nvCxnSpPr>
          <p:spPr bwMode="auto">
            <a:xfrm>
              <a:off x="1014" y="1638"/>
              <a:ext cx="37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3" name="AutoShape 85"/>
            <p:cNvCxnSpPr>
              <a:cxnSpLocks noChangeShapeType="1"/>
              <a:stCxn id="78860" idx="4"/>
              <a:endCxn id="78863" idx="0"/>
            </p:cNvCxnSpPr>
            <p:nvPr/>
          </p:nvCxnSpPr>
          <p:spPr bwMode="auto">
            <a:xfrm>
              <a:off x="1392" y="216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4" name="AutoShape 86"/>
            <p:cNvCxnSpPr>
              <a:cxnSpLocks noChangeShapeType="1"/>
              <a:stCxn id="78859" idx="3"/>
              <a:endCxn id="78861" idx="0"/>
            </p:cNvCxnSpPr>
            <p:nvPr/>
          </p:nvCxnSpPr>
          <p:spPr bwMode="auto">
            <a:xfrm flipH="1">
              <a:off x="192" y="2118"/>
              <a:ext cx="13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5" name="AutoShape 87"/>
            <p:cNvCxnSpPr>
              <a:cxnSpLocks noChangeShapeType="1"/>
              <a:stCxn id="78859" idx="5"/>
              <a:endCxn id="78862" idx="0"/>
            </p:cNvCxnSpPr>
            <p:nvPr/>
          </p:nvCxnSpPr>
          <p:spPr bwMode="auto">
            <a:xfrm>
              <a:off x="534" y="2118"/>
              <a:ext cx="13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6" name="AutoShape 88"/>
            <p:cNvCxnSpPr>
              <a:cxnSpLocks noChangeShapeType="1"/>
              <a:stCxn id="78863" idx="3"/>
              <a:endCxn id="78865" idx="0"/>
            </p:cNvCxnSpPr>
            <p:nvPr/>
          </p:nvCxnSpPr>
          <p:spPr bwMode="auto">
            <a:xfrm flipH="1">
              <a:off x="1008" y="2598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7" name="AutoShape 89"/>
            <p:cNvCxnSpPr>
              <a:cxnSpLocks noChangeShapeType="1"/>
              <a:stCxn id="78863" idx="4"/>
              <a:endCxn id="78864" idx="0"/>
            </p:cNvCxnSpPr>
            <p:nvPr/>
          </p:nvCxnSpPr>
          <p:spPr bwMode="auto">
            <a:xfrm>
              <a:off x="1392" y="264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8" name="AutoShape 90"/>
            <p:cNvCxnSpPr>
              <a:cxnSpLocks noChangeShapeType="1"/>
              <a:stCxn id="78863" idx="5"/>
              <a:endCxn id="78866" idx="0"/>
            </p:cNvCxnSpPr>
            <p:nvPr/>
          </p:nvCxnSpPr>
          <p:spPr bwMode="auto">
            <a:xfrm>
              <a:off x="1494" y="2598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78940" name="Text Box 92"/>
          <p:cNvSpPr txBox="1">
            <a:spLocks noChangeArrowheads="1"/>
          </p:cNvSpPr>
          <p:nvPr/>
        </p:nvSpPr>
        <p:spPr bwMode="auto">
          <a:xfrm>
            <a:off x="6599238" y="5445125"/>
            <a:ext cx="1501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孩子链表 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8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789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8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89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89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 autoUpdateAnimBg="0"/>
      <p:bldP spid="78881" grpId="0" animBg="1"/>
      <p:bldP spid="78924" grpId="0" autoUpdateAnimBg="0"/>
      <p:bldP spid="78928" grpId="0" animBg="1" autoUpdateAnimBg="0"/>
      <p:bldP spid="78929" grpId="0" autoUpdateAnimBg="0"/>
      <p:bldP spid="78940" grpId="0" autoUpdateAnimBg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179388" y="1752600"/>
            <a:ext cx="3370474" cy="190481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typedef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struct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CTNode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{  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int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     child;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struct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CTNode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*next;  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} *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ChildPtr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;</a:t>
            </a: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195263" y="1244600"/>
            <a:ext cx="2405062" cy="5127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孩子结点结构： 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481263" y="1320800"/>
            <a:ext cx="1584325" cy="469900"/>
            <a:chOff x="1498" y="786"/>
            <a:chExt cx="998" cy="296"/>
          </a:xfrm>
        </p:grpSpPr>
        <p:sp>
          <p:nvSpPr>
            <p:cNvPr id="79876" name="Text Box 4"/>
            <p:cNvSpPr txBox="1">
              <a:spLocks noChangeArrowheads="1"/>
            </p:cNvSpPr>
            <p:nvPr/>
          </p:nvSpPr>
          <p:spPr bwMode="auto">
            <a:xfrm>
              <a:off x="1498" y="786"/>
              <a:ext cx="998" cy="296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dirty="0"/>
                <a:t> child  next</a:t>
              </a:r>
              <a:endParaRPr lang="en-US" altLang="zh-CN" sz="2400" b="0" dirty="0"/>
            </a:p>
          </p:txBody>
        </p:sp>
        <p:sp>
          <p:nvSpPr>
            <p:cNvPr id="79877" name="Line 5"/>
            <p:cNvSpPr>
              <a:spLocks noChangeShapeType="1"/>
            </p:cNvSpPr>
            <p:nvPr/>
          </p:nvSpPr>
          <p:spPr bwMode="auto">
            <a:xfrm>
              <a:off x="2016" y="786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179388" y="606425"/>
            <a:ext cx="2995612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C </a:t>
            </a:r>
            <a:r>
              <a:rPr lang="zh-CN" altLang="zh-CN" sz="2400" dirty="0">
                <a:ea typeface="华文中宋" pitchFamily="2" charset="-122"/>
              </a:rPr>
              <a:t>语言的类型描述：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  <p:sp>
        <p:nvSpPr>
          <p:cNvPr id="79879" name="Text Box 7"/>
          <p:cNvSpPr txBox="1">
            <a:spLocks noChangeArrowheads="1"/>
          </p:cNvSpPr>
          <p:nvPr/>
        </p:nvSpPr>
        <p:spPr bwMode="auto">
          <a:xfrm>
            <a:off x="4267200" y="1692275"/>
            <a:ext cx="4325938" cy="24653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typedef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struct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{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TElemType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data;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ChildPtr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firstchild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;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                // </a:t>
            </a: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孩子链表头指针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}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CTBox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;</a:t>
            </a:r>
          </a:p>
        </p:txBody>
      </p:sp>
      <p:sp>
        <p:nvSpPr>
          <p:cNvPr id="79880" name="Rectangle 8"/>
          <p:cNvSpPr>
            <a:spLocks noChangeArrowheads="1"/>
          </p:cNvSpPr>
          <p:nvPr/>
        </p:nvSpPr>
        <p:spPr bwMode="auto">
          <a:xfrm>
            <a:off x="4267200" y="1268413"/>
            <a:ext cx="240506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双亲结点结构： 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6553200" y="1320800"/>
            <a:ext cx="2362200" cy="469900"/>
            <a:chOff x="4128" y="800"/>
            <a:chExt cx="1488" cy="296"/>
          </a:xfrm>
        </p:grpSpPr>
        <p:sp>
          <p:nvSpPr>
            <p:cNvPr id="79881" name="Text Box 9"/>
            <p:cNvSpPr txBox="1">
              <a:spLocks noChangeArrowheads="1"/>
            </p:cNvSpPr>
            <p:nvPr/>
          </p:nvSpPr>
          <p:spPr bwMode="auto">
            <a:xfrm>
              <a:off x="4128" y="800"/>
              <a:ext cx="1488" cy="296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b="0" dirty="0"/>
                <a:t> </a:t>
              </a:r>
              <a:r>
                <a:rPr lang="en-US" altLang="zh-CN" sz="2400" dirty="0"/>
                <a:t>data   </a:t>
              </a:r>
              <a:r>
                <a:rPr lang="en-US" altLang="zh-CN" sz="2400" dirty="0" err="1"/>
                <a:t>firstchild</a:t>
              </a:r>
              <a:r>
                <a:rPr lang="en-US" altLang="zh-CN" sz="2400" dirty="0"/>
                <a:t> </a:t>
              </a:r>
              <a:endParaRPr lang="en-US" altLang="zh-CN" sz="2400" b="0" dirty="0"/>
            </a:p>
          </p:txBody>
        </p:sp>
        <p:sp>
          <p:nvSpPr>
            <p:cNvPr id="79882" name="Line 10"/>
            <p:cNvSpPr>
              <a:spLocks noChangeShapeType="1"/>
            </p:cNvSpPr>
            <p:nvPr/>
          </p:nvSpPr>
          <p:spPr bwMode="auto">
            <a:xfrm>
              <a:off x="4656" y="800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9885" name="Text Box 13"/>
          <p:cNvSpPr txBox="1">
            <a:spLocks noChangeArrowheads="1"/>
          </p:cNvSpPr>
          <p:nvPr/>
        </p:nvSpPr>
        <p:spPr bwMode="auto">
          <a:xfrm>
            <a:off x="179388" y="4289425"/>
            <a:ext cx="5626100" cy="1920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 err="1">
                <a:ea typeface="楷体_GB2312" pitchFamily="49" charset="-122"/>
              </a:rPr>
              <a:t>typedef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struct</a:t>
            </a:r>
            <a:r>
              <a:rPr lang="en-US" altLang="zh-CN" sz="2400" dirty="0">
                <a:ea typeface="楷体_GB2312" pitchFamily="49" charset="-122"/>
              </a:rPr>
              <a:t> {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</a:t>
            </a:r>
            <a:r>
              <a:rPr lang="en-US" altLang="zh-CN" sz="2400" dirty="0" err="1">
                <a:ea typeface="楷体_GB2312" pitchFamily="49" charset="-122"/>
              </a:rPr>
              <a:t>CTBox</a:t>
            </a:r>
            <a:r>
              <a:rPr lang="en-US" altLang="zh-CN" sz="2400" dirty="0">
                <a:ea typeface="楷体_GB2312" pitchFamily="49" charset="-122"/>
              </a:rPr>
              <a:t>  nodes[MAX_TREE_SIZE];  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</a:t>
            </a:r>
            <a:r>
              <a:rPr lang="en-US" altLang="zh-CN" sz="2400" dirty="0" err="1">
                <a:ea typeface="楷体_GB2312" pitchFamily="49" charset="-122"/>
              </a:rPr>
              <a:t>int</a:t>
            </a:r>
            <a:r>
              <a:rPr lang="en-US" altLang="zh-CN" sz="2400" dirty="0">
                <a:ea typeface="楷体_GB2312" pitchFamily="49" charset="-122"/>
              </a:rPr>
              <a:t>    n, r;   // </a:t>
            </a:r>
            <a:r>
              <a:rPr lang="zh-CN" altLang="en-US" sz="2400" dirty="0">
                <a:ea typeface="楷体_GB2312" pitchFamily="49" charset="-122"/>
              </a:rPr>
              <a:t>结点数和根结点的位置    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} </a:t>
            </a:r>
            <a:r>
              <a:rPr lang="en-US" altLang="zh-CN" sz="2400" dirty="0" err="1">
                <a:ea typeface="楷体_GB2312" pitchFamily="49" charset="-122"/>
              </a:rPr>
              <a:t>CTree</a:t>
            </a:r>
            <a:r>
              <a:rPr lang="en-US" altLang="zh-CN" sz="2400" dirty="0">
                <a:ea typeface="楷体_GB2312" pitchFamily="49" charset="-122"/>
              </a:rPr>
              <a:t>;</a:t>
            </a:r>
            <a:endParaRPr lang="en-US" altLang="zh-CN" sz="2400" dirty="0"/>
          </a:p>
        </p:txBody>
      </p:sp>
      <p:sp>
        <p:nvSpPr>
          <p:cNvPr id="79886" name="Rectangle 14"/>
          <p:cNvSpPr>
            <a:spLocks noChangeArrowheads="1"/>
          </p:cNvSpPr>
          <p:nvPr/>
        </p:nvSpPr>
        <p:spPr bwMode="auto">
          <a:xfrm>
            <a:off x="179388" y="3805238"/>
            <a:ext cx="1484702" cy="48615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树结构： </a:t>
            </a: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9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79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 autoUpdateAnimBg="0"/>
      <p:bldP spid="79875" grpId="0" autoUpdateAnimBg="0"/>
      <p:bldP spid="79878" grpId="0" autoUpdateAnimBg="0"/>
      <p:bldP spid="79879" grpId="0" autoUpdateAnimBg="0"/>
      <p:bldP spid="79880" grpId="0" autoUpdateAnimBg="0"/>
      <p:bldP spid="79885" grpId="0" autoUpdateAnimBg="0"/>
      <p:bldP spid="79886" grpId="0" autoUpdateAnimBg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879475" y="1916113"/>
            <a:ext cx="2971800" cy="2743200"/>
            <a:chOff x="48" y="1392"/>
            <a:chExt cx="1872" cy="1728"/>
          </a:xfrm>
        </p:grpSpPr>
        <p:sp>
          <p:nvSpPr>
            <p:cNvPr id="80982" name="Oval 86"/>
            <p:cNvSpPr>
              <a:spLocks noChangeArrowheads="1"/>
            </p:cNvSpPr>
            <p:nvPr/>
          </p:nvSpPr>
          <p:spPr bwMode="auto">
            <a:xfrm>
              <a:off x="768" y="139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R</a:t>
              </a:r>
            </a:p>
          </p:txBody>
        </p:sp>
        <p:sp>
          <p:nvSpPr>
            <p:cNvPr id="80983" name="Oval 87"/>
            <p:cNvSpPr>
              <a:spLocks noChangeArrowheads="1"/>
            </p:cNvSpPr>
            <p:nvPr/>
          </p:nvSpPr>
          <p:spPr bwMode="auto">
            <a:xfrm>
              <a:off x="768" y="187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B</a:t>
              </a:r>
            </a:p>
          </p:txBody>
        </p:sp>
        <p:sp>
          <p:nvSpPr>
            <p:cNvPr id="80984" name="Oval 88"/>
            <p:cNvSpPr>
              <a:spLocks noChangeArrowheads="1"/>
            </p:cNvSpPr>
            <p:nvPr/>
          </p:nvSpPr>
          <p:spPr bwMode="auto">
            <a:xfrm>
              <a:off x="288" y="187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A</a:t>
              </a:r>
            </a:p>
          </p:txBody>
        </p:sp>
        <p:sp>
          <p:nvSpPr>
            <p:cNvPr id="80985" name="Oval 89"/>
            <p:cNvSpPr>
              <a:spLocks noChangeArrowheads="1"/>
            </p:cNvSpPr>
            <p:nvPr/>
          </p:nvSpPr>
          <p:spPr bwMode="auto">
            <a:xfrm>
              <a:off x="1248" y="187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C</a:t>
              </a:r>
            </a:p>
          </p:txBody>
        </p:sp>
        <p:sp>
          <p:nvSpPr>
            <p:cNvPr id="80986" name="Oval 90"/>
            <p:cNvSpPr>
              <a:spLocks noChangeArrowheads="1"/>
            </p:cNvSpPr>
            <p:nvPr/>
          </p:nvSpPr>
          <p:spPr bwMode="auto">
            <a:xfrm>
              <a:off x="48" y="235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D</a:t>
              </a:r>
            </a:p>
          </p:txBody>
        </p:sp>
        <p:sp>
          <p:nvSpPr>
            <p:cNvPr id="80987" name="Oval 91"/>
            <p:cNvSpPr>
              <a:spLocks noChangeArrowheads="1"/>
            </p:cNvSpPr>
            <p:nvPr/>
          </p:nvSpPr>
          <p:spPr bwMode="auto">
            <a:xfrm>
              <a:off x="528" y="235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E</a:t>
              </a:r>
            </a:p>
          </p:txBody>
        </p:sp>
        <p:sp>
          <p:nvSpPr>
            <p:cNvPr id="80988" name="Oval 92"/>
            <p:cNvSpPr>
              <a:spLocks noChangeArrowheads="1"/>
            </p:cNvSpPr>
            <p:nvPr/>
          </p:nvSpPr>
          <p:spPr bwMode="auto">
            <a:xfrm>
              <a:off x="1248" y="235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F</a:t>
              </a:r>
            </a:p>
          </p:txBody>
        </p:sp>
        <p:sp>
          <p:nvSpPr>
            <p:cNvPr id="80989" name="Oval 93"/>
            <p:cNvSpPr>
              <a:spLocks noChangeArrowheads="1"/>
            </p:cNvSpPr>
            <p:nvPr/>
          </p:nvSpPr>
          <p:spPr bwMode="auto">
            <a:xfrm>
              <a:off x="1248" y="283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H</a:t>
              </a:r>
            </a:p>
          </p:txBody>
        </p:sp>
        <p:sp>
          <p:nvSpPr>
            <p:cNvPr id="80990" name="Oval 94"/>
            <p:cNvSpPr>
              <a:spLocks noChangeArrowheads="1"/>
            </p:cNvSpPr>
            <p:nvPr/>
          </p:nvSpPr>
          <p:spPr bwMode="auto">
            <a:xfrm>
              <a:off x="864" y="283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G</a:t>
              </a:r>
            </a:p>
          </p:txBody>
        </p:sp>
        <p:sp>
          <p:nvSpPr>
            <p:cNvPr id="80991" name="Oval 95"/>
            <p:cNvSpPr>
              <a:spLocks noChangeArrowheads="1"/>
            </p:cNvSpPr>
            <p:nvPr/>
          </p:nvSpPr>
          <p:spPr bwMode="auto">
            <a:xfrm>
              <a:off x="1632" y="283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K</a:t>
              </a:r>
            </a:p>
          </p:txBody>
        </p:sp>
        <p:cxnSp>
          <p:nvCxnSpPr>
            <p:cNvPr id="80992" name="AutoShape 96"/>
            <p:cNvCxnSpPr>
              <a:cxnSpLocks noChangeShapeType="1"/>
              <a:stCxn id="80982" idx="3"/>
              <a:endCxn id="80984" idx="0"/>
            </p:cNvCxnSpPr>
            <p:nvPr/>
          </p:nvCxnSpPr>
          <p:spPr bwMode="auto">
            <a:xfrm flipH="1">
              <a:off x="432" y="1638"/>
              <a:ext cx="37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3" name="AutoShape 97"/>
            <p:cNvCxnSpPr>
              <a:cxnSpLocks noChangeShapeType="1"/>
              <a:stCxn id="80982" idx="4"/>
              <a:endCxn id="80983" idx="0"/>
            </p:cNvCxnSpPr>
            <p:nvPr/>
          </p:nvCxnSpPr>
          <p:spPr bwMode="auto">
            <a:xfrm>
              <a:off x="912" y="168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4" name="AutoShape 98"/>
            <p:cNvCxnSpPr>
              <a:cxnSpLocks noChangeShapeType="1"/>
              <a:stCxn id="80982" idx="5"/>
              <a:endCxn id="80985" idx="0"/>
            </p:cNvCxnSpPr>
            <p:nvPr/>
          </p:nvCxnSpPr>
          <p:spPr bwMode="auto">
            <a:xfrm>
              <a:off x="1014" y="1638"/>
              <a:ext cx="37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5" name="AutoShape 99"/>
            <p:cNvCxnSpPr>
              <a:cxnSpLocks noChangeShapeType="1"/>
              <a:stCxn id="80985" idx="4"/>
              <a:endCxn id="80988" idx="0"/>
            </p:cNvCxnSpPr>
            <p:nvPr/>
          </p:nvCxnSpPr>
          <p:spPr bwMode="auto">
            <a:xfrm>
              <a:off x="1392" y="216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6" name="AutoShape 100"/>
            <p:cNvCxnSpPr>
              <a:cxnSpLocks noChangeShapeType="1"/>
              <a:stCxn id="80984" idx="3"/>
              <a:endCxn id="80986" idx="0"/>
            </p:cNvCxnSpPr>
            <p:nvPr/>
          </p:nvCxnSpPr>
          <p:spPr bwMode="auto">
            <a:xfrm flipH="1">
              <a:off x="192" y="2118"/>
              <a:ext cx="13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7" name="AutoShape 101"/>
            <p:cNvCxnSpPr>
              <a:cxnSpLocks noChangeShapeType="1"/>
              <a:stCxn id="80984" idx="5"/>
              <a:endCxn id="80987" idx="0"/>
            </p:cNvCxnSpPr>
            <p:nvPr/>
          </p:nvCxnSpPr>
          <p:spPr bwMode="auto">
            <a:xfrm>
              <a:off x="534" y="2118"/>
              <a:ext cx="13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8" name="AutoShape 102"/>
            <p:cNvCxnSpPr>
              <a:cxnSpLocks noChangeShapeType="1"/>
              <a:stCxn id="80988" idx="3"/>
              <a:endCxn id="80990" idx="0"/>
            </p:cNvCxnSpPr>
            <p:nvPr/>
          </p:nvCxnSpPr>
          <p:spPr bwMode="auto">
            <a:xfrm flipH="1">
              <a:off x="1008" y="2598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9" name="AutoShape 103"/>
            <p:cNvCxnSpPr>
              <a:cxnSpLocks noChangeShapeType="1"/>
              <a:stCxn id="80988" idx="4"/>
              <a:endCxn id="80989" idx="0"/>
            </p:cNvCxnSpPr>
            <p:nvPr/>
          </p:nvCxnSpPr>
          <p:spPr bwMode="auto">
            <a:xfrm>
              <a:off x="1392" y="264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1000" name="AutoShape 104"/>
            <p:cNvCxnSpPr>
              <a:cxnSpLocks noChangeShapeType="1"/>
              <a:stCxn id="80988" idx="5"/>
              <a:endCxn id="80991" idx="0"/>
            </p:cNvCxnSpPr>
            <p:nvPr/>
          </p:nvCxnSpPr>
          <p:spPr bwMode="auto">
            <a:xfrm>
              <a:off x="1494" y="2598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76200" y="452438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ea typeface="华文中宋" pitchFamily="2" charset="-122"/>
              </a:rPr>
              <a:t>3  </a:t>
            </a:r>
            <a:r>
              <a:rPr lang="zh-CN" altLang="en-US" sz="2400" dirty="0">
                <a:solidFill>
                  <a:srgbClr val="000000"/>
                </a:solidFill>
                <a:ea typeface="华文中宋" pitchFamily="2" charset="-122"/>
              </a:rPr>
              <a:t>孩子兄弟表示法（二叉树表示法，二叉链表表示法）  </a:t>
            </a: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76200" y="909638"/>
            <a:ext cx="8221663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实现：</a:t>
            </a:r>
            <a:r>
              <a:rPr lang="zh-CN" altLang="en-US" sz="2400" dirty="0">
                <a:ea typeface="楷体_GB2312" pitchFamily="49" charset="-122"/>
              </a:rPr>
              <a:t>用二叉链表作树的存储结构，链表中每个结点的两个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    指针域分别指向其第一个孩子结点和下一个兄弟结点 </a:t>
            </a:r>
          </a:p>
        </p:txBody>
      </p: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4343400" y="1824038"/>
            <a:ext cx="4572000" cy="4343400"/>
            <a:chOff x="2208" y="1200"/>
            <a:chExt cx="2880" cy="2736"/>
          </a:xfrm>
        </p:grpSpPr>
        <p:sp>
          <p:nvSpPr>
            <p:cNvPr id="80920" name="Rectangle 24"/>
            <p:cNvSpPr>
              <a:spLocks noChangeArrowheads="1"/>
            </p:cNvSpPr>
            <p:nvPr/>
          </p:nvSpPr>
          <p:spPr bwMode="auto">
            <a:xfrm>
              <a:off x="3648" y="1392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       R  ^ </a:t>
              </a:r>
            </a:p>
          </p:txBody>
        </p:sp>
        <p:sp>
          <p:nvSpPr>
            <p:cNvPr id="80921" name="Line 25"/>
            <p:cNvSpPr>
              <a:spLocks noChangeShapeType="1"/>
            </p:cNvSpPr>
            <p:nvPr/>
          </p:nvSpPr>
          <p:spPr bwMode="auto">
            <a:xfrm>
              <a:off x="3888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2" name="Line 26"/>
            <p:cNvSpPr>
              <a:spLocks noChangeShapeType="1"/>
            </p:cNvSpPr>
            <p:nvPr/>
          </p:nvSpPr>
          <p:spPr bwMode="auto">
            <a:xfrm>
              <a:off x="4128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3" name="Line 27"/>
            <p:cNvSpPr>
              <a:spLocks noChangeShapeType="1"/>
            </p:cNvSpPr>
            <p:nvPr/>
          </p:nvSpPr>
          <p:spPr bwMode="auto">
            <a:xfrm>
              <a:off x="3984" y="12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4" name="Rectangle 28"/>
            <p:cNvSpPr>
              <a:spLocks noChangeArrowheads="1"/>
            </p:cNvSpPr>
            <p:nvPr/>
          </p:nvSpPr>
          <p:spPr bwMode="auto">
            <a:xfrm>
              <a:off x="2928" y="1728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 dirty="0">
                  <a:ea typeface="楷体_GB2312" pitchFamily="49" charset="-122"/>
                </a:rPr>
                <a:t>    </a:t>
              </a:r>
              <a:r>
                <a:rPr lang="en-US" altLang="zh-CN" dirty="0">
                  <a:ea typeface="楷体_GB2312" pitchFamily="49" charset="-122"/>
                </a:rPr>
                <a:t>A</a:t>
              </a:r>
            </a:p>
          </p:txBody>
        </p:sp>
        <p:sp>
          <p:nvSpPr>
            <p:cNvPr id="80925" name="Line 29"/>
            <p:cNvSpPr>
              <a:spLocks noChangeShapeType="1"/>
            </p:cNvSpPr>
            <p:nvPr/>
          </p:nvSpPr>
          <p:spPr bwMode="auto">
            <a:xfrm>
              <a:off x="3168" y="17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6" name="Line 30"/>
            <p:cNvSpPr>
              <a:spLocks noChangeShapeType="1"/>
            </p:cNvSpPr>
            <p:nvPr/>
          </p:nvSpPr>
          <p:spPr bwMode="auto">
            <a:xfrm>
              <a:off x="3408" y="17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7" name="Rectangle 31"/>
            <p:cNvSpPr>
              <a:spLocks noChangeArrowheads="1"/>
            </p:cNvSpPr>
            <p:nvPr/>
          </p:nvSpPr>
          <p:spPr bwMode="auto">
            <a:xfrm>
              <a:off x="2208" y="2064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dirty="0">
                  <a:ea typeface="楷体_GB2312" pitchFamily="49" charset="-122"/>
                </a:rPr>
                <a:t>^ </a:t>
              </a:r>
              <a:r>
                <a:rPr lang="en-US" altLang="zh-CN" sz="3600" dirty="0">
                  <a:ea typeface="楷体_GB2312" pitchFamily="49" charset="-122"/>
                </a:rPr>
                <a:t>  </a:t>
              </a:r>
              <a:r>
                <a:rPr lang="en-US" altLang="zh-CN" dirty="0">
                  <a:ea typeface="楷体_GB2312" pitchFamily="49" charset="-122"/>
                </a:rPr>
                <a:t>D</a:t>
              </a:r>
            </a:p>
          </p:txBody>
        </p:sp>
        <p:sp>
          <p:nvSpPr>
            <p:cNvPr id="80928" name="Line 32"/>
            <p:cNvSpPr>
              <a:spLocks noChangeShapeType="1"/>
            </p:cNvSpPr>
            <p:nvPr/>
          </p:nvSpPr>
          <p:spPr bwMode="auto">
            <a:xfrm>
              <a:off x="2448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9" name="Line 33"/>
            <p:cNvSpPr>
              <a:spLocks noChangeShapeType="1"/>
            </p:cNvSpPr>
            <p:nvPr/>
          </p:nvSpPr>
          <p:spPr bwMode="auto">
            <a:xfrm>
              <a:off x="2688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0" name="Rectangle 34"/>
            <p:cNvSpPr>
              <a:spLocks noChangeArrowheads="1"/>
            </p:cNvSpPr>
            <p:nvPr/>
          </p:nvSpPr>
          <p:spPr bwMode="auto">
            <a:xfrm>
              <a:off x="3648" y="2064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 ^  B</a:t>
              </a:r>
            </a:p>
          </p:txBody>
        </p:sp>
        <p:sp>
          <p:nvSpPr>
            <p:cNvPr id="80931" name="Line 35"/>
            <p:cNvSpPr>
              <a:spLocks noChangeShapeType="1"/>
            </p:cNvSpPr>
            <p:nvPr/>
          </p:nvSpPr>
          <p:spPr bwMode="auto">
            <a:xfrm>
              <a:off x="3888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2" name="Line 36"/>
            <p:cNvSpPr>
              <a:spLocks noChangeShapeType="1"/>
            </p:cNvSpPr>
            <p:nvPr/>
          </p:nvSpPr>
          <p:spPr bwMode="auto">
            <a:xfrm>
              <a:off x="4128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3" name="Rectangle 37"/>
            <p:cNvSpPr>
              <a:spLocks noChangeArrowheads="1"/>
            </p:cNvSpPr>
            <p:nvPr/>
          </p:nvSpPr>
          <p:spPr bwMode="auto">
            <a:xfrm>
              <a:off x="2928" y="2400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^    E  ^ </a:t>
              </a:r>
            </a:p>
          </p:txBody>
        </p:sp>
        <p:sp>
          <p:nvSpPr>
            <p:cNvPr id="80934" name="Line 38"/>
            <p:cNvSpPr>
              <a:spLocks noChangeShapeType="1"/>
            </p:cNvSpPr>
            <p:nvPr/>
          </p:nvSpPr>
          <p:spPr bwMode="auto">
            <a:xfrm>
              <a:off x="3168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5" name="Line 39"/>
            <p:cNvSpPr>
              <a:spLocks noChangeShapeType="1"/>
            </p:cNvSpPr>
            <p:nvPr/>
          </p:nvSpPr>
          <p:spPr bwMode="auto">
            <a:xfrm>
              <a:off x="3408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6" name="Rectangle 40"/>
            <p:cNvSpPr>
              <a:spLocks noChangeArrowheads="1"/>
            </p:cNvSpPr>
            <p:nvPr/>
          </p:nvSpPr>
          <p:spPr bwMode="auto">
            <a:xfrm>
              <a:off x="4368" y="2400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       C   ^ </a:t>
              </a:r>
            </a:p>
          </p:txBody>
        </p:sp>
        <p:sp>
          <p:nvSpPr>
            <p:cNvPr id="80937" name="Line 41"/>
            <p:cNvSpPr>
              <a:spLocks noChangeShapeType="1"/>
            </p:cNvSpPr>
            <p:nvPr/>
          </p:nvSpPr>
          <p:spPr bwMode="auto">
            <a:xfrm>
              <a:off x="4608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8" name="Line 42"/>
            <p:cNvSpPr>
              <a:spLocks noChangeShapeType="1"/>
            </p:cNvSpPr>
            <p:nvPr/>
          </p:nvSpPr>
          <p:spPr bwMode="auto">
            <a:xfrm>
              <a:off x="4848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9" name="Rectangle 43"/>
            <p:cNvSpPr>
              <a:spLocks noChangeArrowheads="1"/>
            </p:cNvSpPr>
            <p:nvPr/>
          </p:nvSpPr>
          <p:spPr bwMode="auto">
            <a:xfrm>
              <a:off x="3648" y="2736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        F  ^ </a:t>
              </a:r>
            </a:p>
          </p:txBody>
        </p:sp>
        <p:sp>
          <p:nvSpPr>
            <p:cNvPr id="80940" name="Line 44"/>
            <p:cNvSpPr>
              <a:spLocks noChangeShapeType="1"/>
            </p:cNvSpPr>
            <p:nvPr/>
          </p:nvSpPr>
          <p:spPr bwMode="auto">
            <a:xfrm>
              <a:off x="3888" y="27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41" name="Line 45"/>
            <p:cNvSpPr>
              <a:spLocks noChangeShapeType="1"/>
            </p:cNvSpPr>
            <p:nvPr/>
          </p:nvSpPr>
          <p:spPr bwMode="auto">
            <a:xfrm>
              <a:off x="4128" y="27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42" name="Rectangle 46"/>
            <p:cNvSpPr>
              <a:spLocks noChangeArrowheads="1"/>
            </p:cNvSpPr>
            <p:nvPr/>
          </p:nvSpPr>
          <p:spPr bwMode="auto">
            <a:xfrm>
              <a:off x="2928" y="3072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dirty="0">
                  <a:ea typeface="楷体_GB2312" pitchFamily="49" charset="-122"/>
                </a:rPr>
                <a:t>^    </a:t>
              </a:r>
              <a:r>
                <a:rPr lang="en-US" altLang="zh-CN" sz="3600" dirty="0">
                  <a:ea typeface="楷体_GB2312" pitchFamily="49" charset="-122"/>
                </a:rPr>
                <a:t> </a:t>
              </a:r>
              <a:r>
                <a:rPr lang="en-US" altLang="zh-CN" dirty="0">
                  <a:ea typeface="楷体_GB2312" pitchFamily="49" charset="-122"/>
                </a:rPr>
                <a:t>G</a:t>
              </a:r>
            </a:p>
          </p:txBody>
        </p:sp>
        <p:sp>
          <p:nvSpPr>
            <p:cNvPr id="80943" name="Line 47"/>
            <p:cNvSpPr>
              <a:spLocks noChangeShapeType="1"/>
            </p:cNvSpPr>
            <p:nvPr/>
          </p:nvSpPr>
          <p:spPr bwMode="auto">
            <a:xfrm>
              <a:off x="3168" y="30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44" name="Line 48"/>
            <p:cNvSpPr>
              <a:spLocks noChangeShapeType="1"/>
            </p:cNvSpPr>
            <p:nvPr/>
          </p:nvSpPr>
          <p:spPr bwMode="auto">
            <a:xfrm>
              <a:off x="3408" y="30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1" name="Rectangle 55"/>
            <p:cNvSpPr>
              <a:spLocks noChangeArrowheads="1"/>
            </p:cNvSpPr>
            <p:nvPr/>
          </p:nvSpPr>
          <p:spPr bwMode="auto">
            <a:xfrm>
              <a:off x="3648" y="3408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dirty="0">
                  <a:ea typeface="楷体_GB2312" pitchFamily="49" charset="-122"/>
                </a:rPr>
                <a:t>^    </a:t>
              </a:r>
              <a:r>
                <a:rPr lang="en-US" altLang="zh-CN" sz="3600" dirty="0">
                  <a:ea typeface="楷体_GB2312" pitchFamily="49" charset="-122"/>
                </a:rPr>
                <a:t> </a:t>
              </a:r>
              <a:r>
                <a:rPr lang="en-US" altLang="zh-CN" dirty="0">
                  <a:ea typeface="楷体_GB2312" pitchFamily="49" charset="-122"/>
                </a:rPr>
                <a:t>H   </a:t>
              </a:r>
            </a:p>
          </p:txBody>
        </p:sp>
        <p:sp>
          <p:nvSpPr>
            <p:cNvPr id="80952" name="Line 56"/>
            <p:cNvSpPr>
              <a:spLocks noChangeShapeType="1"/>
            </p:cNvSpPr>
            <p:nvPr/>
          </p:nvSpPr>
          <p:spPr bwMode="auto">
            <a:xfrm>
              <a:off x="3888" y="34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3" name="Line 57"/>
            <p:cNvSpPr>
              <a:spLocks noChangeShapeType="1"/>
            </p:cNvSpPr>
            <p:nvPr/>
          </p:nvSpPr>
          <p:spPr bwMode="auto">
            <a:xfrm>
              <a:off x="4128" y="34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4" name="Rectangle 58"/>
            <p:cNvSpPr>
              <a:spLocks noChangeArrowheads="1"/>
            </p:cNvSpPr>
            <p:nvPr/>
          </p:nvSpPr>
          <p:spPr bwMode="auto">
            <a:xfrm>
              <a:off x="4368" y="3744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^    K   ^ </a:t>
              </a:r>
            </a:p>
          </p:txBody>
        </p:sp>
        <p:sp>
          <p:nvSpPr>
            <p:cNvPr id="80955" name="Line 59"/>
            <p:cNvSpPr>
              <a:spLocks noChangeShapeType="1"/>
            </p:cNvSpPr>
            <p:nvPr/>
          </p:nvSpPr>
          <p:spPr bwMode="auto">
            <a:xfrm>
              <a:off x="4608" y="37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6" name="Line 60"/>
            <p:cNvSpPr>
              <a:spLocks noChangeShapeType="1"/>
            </p:cNvSpPr>
            <p:nvPr/>
          </p:nvSpPr>
          <p:spPr bwMode="auto">
            <a:xfrm>
              <a:off x="4848" y="37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7" name="Line 61"/>
            <p:cNvSpPr>
              <a:spLocks noChangeShapeType="1"/>
            </p:cNvSpPr>
            <p:nvPr/>
          </p:nvSpPr>
          <p:spPr bwMode="auto">
            <a:xfrm flipH="1">
              <a:off x="3312" y="1488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8" name="Line 62"/>
            <p:cNvSpPr>
              <a:spLocks noChangeShapeType="1"/>
            </p:cNvSpPr>
            <p:nvPr/>
          </p:nvSpPr>
          <p:spPr bwMode="auto">
            <a:xfrm flipH="1">
              <a:off x="2592" y="1824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9" name="Line 63"/>
            <p:cNvSpPr>
              <a:spLocks noChangeShapeType="1"/>
            </p:cNvSpPr>
            <p:nvPr/>
          </p:nvSpPr>
          <p:spPr bwMode="auto">
            <a:xfrm>
              <a:off x="3552" y="1824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0" name="Line 64"/>
            <p:cNvSpPr>
              <a:spLocks noChangeShapeType="1"/>
            </p:cNvSpPr>
            <p:nvPr/>
          </p:nvSpPr>
          <p:spPr bwMode="auto">
            <a:xfrm>
              <a:off x="2832" y="2160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1" name="Line 65"/>
            <p:cNvSpPr>
              <a:spLocks noChangeShapeType="1"/>
            </p:cNvSpPr>
            <p:nvPr/>
          </p:nvSpPr>
          <p:spPr bwMode="auto">
            <a:xfrm>
              <a:off x="4272" y="2160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2" name="Line 66"/>
            <p:cNvSpPr>
              <a:spLocks noChangeShapeType="1"/>
            </p:cNvSpPr>
            <p:nvPr/>
          </p:nvSpPr>
          <p:spPr bwMode="auto">
            <a:xfrm flipH="1">
              <a:off x="4032" y="2496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4" name="Line 68"/>
            <p:cNvSpPr>
              <a:spLocks noChangeShapeType="1"/>
            </p:cNvSpPr>
            <p:nvPr/>
          </p:nvSpPr>
          <p:spPr bwMode="auto">
            <a:xfrm flipH="1">
              <a:off x="3312" y="2832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5" name="Line 69"/>
            <p:cNvSpPr>
              <a:spLocks noChangeShapeType="1"/>
            </p:cNvSpPr>
            <p:nvPr/>
          </p:nvSpPr>
          <p:spPr bwMode="auto">
            <a:xfrm>
              <a:off x="3504" y="3168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6" name="Line 70"/>
            <p:cNvSpPr>
              <a:spLocks noChangeShapeType="1"/>
            </p:cNvSpPr>
            <p:nvPr/>
          </p:nvSpPr>
          <p:spPr bwMode="auto">
            <a:xfrm>
              <a:off x="4224" y="3504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05"/>
          <p:cNvGrpSpPr>
            <a:grpSpLocks/>
          </p:cNvGrpSpPr>
          <p:nvPr/>
        </p:nvGrpSpPr>
        <p:grpSpPr bwMode="auto">
          <a:xfrm>
            <a:off x="52388" y="1844675"/>
            <a:ext cx="6248400" cy="4608513"/>
            <a:chOff x="0" y="1152"/>
            <a:chExt cx="3936" cy="2976"/>
          </a:xfrm>
        </p:grpSpPr>
        <p:sp useBgFill="1">
          <p:nvSpPr>
            <p:cNvPr id="81002" name="Rectangle 106"/>
            <p:cNvSpPr>
              <a:spLocks noChangeArrowheads="1"/>
            </p:cNvSpPr>
            <p:nvPr/>
          </p:nvSpPr>
          <p:spPr bwMode="auto">
            <a:xfrm>
              <a:off x="0" y="1152"/>
              <a:ext cx="2592" cy="292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81003" name="Rectangle 107"/>
            <p:cNvSpPr>
              <a:spLocks noChangeArrowheads="1"/>
            </p:cNvSpPr>
            <p:nvPr/>
          </p:nvSpPr>
          <p:spPr bwMode="auto">
            <a:xfrm>
              <a:off x="2496" y="3264"/>
              <a:ext cx="1440" cy="864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1004" name="Text Box 108"/>
          <p:cNvSpPr txBox="1">
            <a:spLocks noChangeArrowheads="1"/>
          </p:cNvSpPr>
          <p:nvPr/>
        </p:nvSpPr>
        <p:spPr bwMode="auto">
          <a:xfrm>
            <a:off x="77788" y="1992313"/>
            <a:ext cx="4562467" cy="3611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ea typeface="华文新魏" pitchFamily="2" charset="-122"/>
              </a:rPr>
              <a:t>                </a:t>
            </a:r>
            <a:r>
              <a:rPr lang="zh-CN" altLang="en-US" sz="2400" dirty="0">
                <a:ea typeface="华文新魏" pitchFamily="2" charset="-122"/>
              </a:rPr>
              <a:t>孩子兄弟链表的结构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                形式与二叉链表完全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相同，但存储结点中指针的含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义不同：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二叉链表中结点的左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右指针分别指向该结点的左右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孩子；</a:t>
            </a:r>
            <a:r>
              <a:rPr lang="zh-CN" altLang="en-US" sz="2400" dirty="0">
                <a:solidFill>
                  <a:srgbClr val="0000FF"/>
                </a:solidFill>
                <a:ea typeface="华文新魏" pitchFamily="2" charset="-122"/>
              </a:rPr>
              <a:t>而孩子兄弟链表结点的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FF"/>
                </a:solidFill>
                <a:ea typeface="华文新魏" pitchFamily="2" charset="-122"/>
              </a:rPr>
              <a:t>左右指针分别指向它的“长子”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FF"/>
                </a:solidFill>
                <a:ea typeface="华文新魏" pitchFamily="2" charset="-122"/>
              </a:rPr>
              <a:t>和“大弟”。 </a:t>
            </a:r>
            <a:endParaRPr lang="zh-CN" altLang="en-US" sz="24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华文新魏" pitchFamily="2" charset="-122"/>
            </a:endParaRPr>
          </a:p>
        </p:txBody>
      </p:sp>
      <p:sp>
        <p:nvSpPr>
          <p:cNvPr id="80975" name="AutoShape 79"/>
          <p:cNvSpPr>
            <a:spLocks noChangeArrowheads="1"/>
          </p:cNvSpPr>
          <p:nvPr/>
        </p:nvSpPr>
        <p:spPr bwMode="auto">
          <a:xfrm>
            <a:off x="76200" y="1900238"/>
            <a:ext cx="914400" cy="914400"/>
          </a:xfrm>
          <a:prstGeom prst="star32">
            <a:avLst>
              <a:gd name="adj" fmla="val 37500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</a:pPr>
            <a:r>
              <a:rPr lang="zh-CN" altLang="en-US" sz="3600">
                <a:ea typeface="楷体_GB2312" pitchFamily="49" charset="-122"/>
              </a:rPr>
              <a:t>注</a:t>
            </a:r>
          </a:p>
        </p:txBody>
      </p:sp>
      <p:sp>
        <p:nvSpPr>
          <p:cNvPr id="81006" name="AutoShape 110"/>
          <p:cNvSpPr>
            <a:spLocks noChangeArrowheads="1"/>
          </p:cNvSpPr>
          <p:nvPr/>
        </p:nvSpPr>
        <p:spPr bwMode="auto">
          <a:xfrm>
            <a:off x="1919288" y="5372100"/>
            <a:ext cx="4152343" cy="837676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这种解释上的不同正是树与 </a:t>
            </a:r>
          </a:p>
          <a:p>
            <a:pPr algn="ctr">
              <a:lnSpc>
                <a:spcPct val="90000"/>
              </a:lnSpc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 二叉树相互转化的内在基础 </a:t>
            </a:r>
          </a:p>
        </p:txBody>
      </p:sp>
    </p:spTree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09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09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810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/>
      <p:bldP spid="80899" grpId="0" autoUpdateAnimBg="0"/>
      <p:bldP spid="81004" grpId="0" autoUpdateAnimBg="0"/>
      <p:bldP spid="80975" grpId="0" animBg="1" autoUpdateAnimBg="0"/>
      <p:bldP spid="81006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919163" y="2867025"/>
            <a:ext cx="6992937" cy="30829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5000"/>
              </a:lnSpc>
              <a:spcBef>
                <a:spcPct val="0"/>
              </a:spcBef>
            </a:pP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typedef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struct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CSNode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{</a:t>
            </a:r>
          </a:p>
          <a:p>
            <a:pPr>
              <a:lnSpc>
                <a:spcPct val="175000"/>
              </a:lnSpc>
              <a:spcBef>
                <a:spcPct val="0"/>
              </a:spcBef>
            </a:pP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ElemType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            data;</a:t>
            </a:r>
          </a:p>
          <a:p>
            <a:pPr>
              <a:lnSpc>
                <a:spcPct val="175000"/>
              </a:lnSpc>
              <a:spcBef>
                <a:spcPct val="0"/>
              </a:spcBef>
            </a:pP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struct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CSNode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  *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firstchild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, *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nextsibling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;  </a:t>
            </a:r>
          </a:p>
          <a:p>
            <a:pPr>
              <a:lnSpc>
                <a:spcPct val="175000"/>
              </a:lnSpc>
              <a:spcBef>
                <a:spcPct val="0"/>
              </a:spcBef>
            </a:pP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} 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CSNode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, *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CSTree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;</a:t>
            </a:r>
            <a:endParaRPr lang="en-US" altLang="zh-CN" sz="2800" dirty="0">
              <a:solidFill>
                <a:schemeClr val="tx2"/>
              </a:solidFill>
            </a:endParaRP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919163" y="852488"/>
            <a:ext cx="3521075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华文中宋" pitchFamily="2" charset="-122"/>
                <a:ea typeface="华文中宋" pitchFamily="2" charset="-122"/>
              </a:rPr>
              <a:t>C </a:t>
            </a:r>
            <a:r>
              <a:rPr lang="zh-CN" altLang="zh-CN" sz="2800">
                <a:latin typeface="华文中宋" pitchFamily="2" charset="-122"/>
                <a:ea typeface="华文中宋" pitchFamily="2" charset="-122"/>
              </a:rPr>
              <a:t>语言的类型描述：</a:t>
            </a:r>
            <a:r>
              <a:rPr lang="zh-CN" altLang="en-US" sz="2800"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919163" y="1909763"/>
            <a:ext cx="2058987" cy="5826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800">
                <a:ea typeface="楷体_GB2312" pitchFamily="49" charset="-122"/>
              </a:rPr>
              <a:t>结点结构： 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52763" y="1936750"/>
            <a:ext cx="4572000" cy="554038"/>
            <a:chOff x="1392" y="903"/>
            <a:chExt cx="2880" cy="349"/>
          </a:xfrm>
        </p:grpSpPr>
        <p:sp>
          <p:nvSpPr>
            <p:cNvPr id="81926" name="Text Box 6"/>
            <p:cNvSpPr txBox="1">
              <a:spLocks noChangeArrowheads="1"/>
            </p:cNvSpPr>
            <p:nvPr/>
          </p:nvSpPr>
          <p:spPr bwMode="auto">
            <a:xfrm>
              <a:off x="1392" y="903"/>
              <a:ext cx="2880" cy="349"/>
            </a:xfrm>
            <a:prstGeom prst="rect">
              <a:avLst/>
            </a:prstGeom>
            <a:solidFill>
              <a:srgbClr val="FFFFCC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3000" dirty="0" err="1"/>
                <a:t>firstchild</a:t>
              </a:r>
              <a:r>
                <a:rPr lang="en-US" altLang="zh-CN" sz="3000" dirty="0"/>
                <a:t>    data   </a:t>
              </a:r>
              <a:r>
                <a:rPr lang="en-US" altLang="zh-CN" sz="3000" dirty="0" err="1"/>
                <a:t>nextsibling</a:t>
              </a:r>
              <a:endParaRPr lang="en-US" altLang="zh-CN" sz="3000" b="0" dirty="0"/>
            </a:p>
          </p:txBody>
        </p:sp>
        <p:sp>
          <p:nvSpPr>
            <p:cNvPr id="81927" name="Line 7"/>
            <p:cNvSpPr>
              <a:spLocks noChangeShapeType="1"/>
            </p:cNvSpPr>
            <p:nvPr/>
          </p:nvSpPr>
          <p:spPr bwMode="auto">
            <a:xfrm>
              <a:off x="3023" y="903"/>
              <a:ext cx="1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28" name="Line 8"/>
            <p:cNvSpPr>
              <a:spLocks noChangeShapeType="1"/>
            </p:cNvSpPr>
            <p:nvPr/>
          </p:nvSpPr>
          <p:spPr bwMode="auto">
            <a:xfrm>
              <a:off x="2447" y="903"/>
              <a:ext cx="1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 autoUpdateAnimBg="0"/>
      <p:bldP spid="81923" grpId="0" autoUpdateAnimBg="0"/>
      <p:bldP spid="81924" grpId="0" autoUpdateAnimBg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76200" y="332656"/>
            <a:ext cx="403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ea typeface="华文中宋" pitchFamily="2" charset="-122"/>
              </a:rPr>
              <a:t>6.4.2  </a:t>
            </a:r>
            <a:r>
              <a:rPr lang="zh-CN" altLang="en-US" sz="2400" dirty="0">
                <a:solidFill>
                  <a:srgbClr val="000000"/>
                </a:solidFill>
                <a:ea typeface="华文中宋" pitchFamily="2" charset="-122"/>
              </a:rPr>
              <a:t>森林与二叉树的转换    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3503613" y="2001838"/>
            <a:ext cx="1400175" cy="3027362"/>
            <a:chOff x="2207" y="998"/>
            <a:chExt cx="882" cy="1907"/>
          </a:xfrm>
        </p:grpSpPr>
        <p:grpSp>
          <p:nvGrpSpPr>
            <p:cNvPr id="3" name="Group 29"/>
            <p:cNvGrpSpPr>
              <a:grpSpLocks/>
            </p:cNvGrpSpPr>
            <p:nvPr/>
          </p:nvGrpSpPr>
          <p:grpSpPr bwMode="auto">
            <a:xfrm>
              <a:off x="2207" y="998"/>
              <a:ext cx="778" cy="256"/>
              <a:chOff x="1700" y="2033"/>
              <a:chExt cx="778" cy="256"/>
            </a:xfrm>
          </p:grpSpPr>
          <p:sp>
            <p:nvSpPr>
              <p:cNvPr id="82974" name="Rectangle 3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gradFill rotWithShape="1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      A   ^ </a:t>
                </a:r>
              </a:p>
            </p:txBody>
          </p:sp>
          <p:sp>
            <p:nvSpPr>
              <p:cNvPr id="82975" name="Line 3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  <p:sp>
            <p:nvSpPr>
              <p:cNvPr id="82976" name="Line 3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</p:grpSp>
        <p:grpSp>
          <p:nvGrpSpPr>
            <p:cNvPr id="4" name="Group 33"/>
            <p:cNvGrpSpPr>
              <a:grpSpLocks/>
            </p:cNvGrpSpPr>
            <p:nvPr/>
          </p:nvGrpSpPr>
          <p:grpSpPr bwMode="auto">
            <a:xfrm>
              <a:off x="2207" y="1410"/>
              <a:ext cx="778" cy="256"/>
              <a:chOff x="1700" y="2033"/>
              <a:chExt cx="778" cy="256"/>
            </a:xfrm>
          </p:grpSpPr>
          <p:sp>
            <p:nvSpPr>
              <p:cNvPr id="82978" name="Rectangle 34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gradFill rotWithShape="1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 B </a:t>
                </a:r>
              </a:p>
            </p:txBody>
          </p:sp>
          <p:sp>
            <p:nvSpPr>
              <p:cNvPr id="82979" name="Line 35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  <p:sp>
            <p:nvSpPr>
              <p:cNvPr id="82980" name="Line 36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</p:grpSp>
        <p:grpSp>
          <p:nvGrpSpPr>
            <p:cNvPr id="5" name="Group 37"/>
            <p:cNvGrpSpPr>
              <a:grpSpLocks/>
            </p:cNvGrpSpPr>
            <p:nvPr/>
          </p:nvGrpSpPr>
          <p:grpSpPr bwMode="auto">
            <a:xfrm>
              <a:off x="2207" y="1823"/>
              <a:ext cx="778" cy="256"/>
              <a:chOff x="1700" y="2033"/>
              <a:chExt cx="778" cy="256"/>
            </a:xfrm>
          </p:grpSpPr>
          <p:sp>
            <p:nvSpPr>
              <p:cNvPr id="82982" name="Rectangle 38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gradFill rotWithShape="1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       C </a:t>
                </a:r>
              </a:p>
            </p:txBody>
          </p:sp>
          <p:sp>
            <p:nvSpPr>
              <p:cNvPr id="82983" name="Line 39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  <p:sp>
            <p:nvSpPr>
              <p:cNvPr id="82984" name="Line 40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</p:grpSp>
        <p:grpSp>
          <p:nvGrpSpPr>
            <p:cNvPr id="6" name="Group 41"/>
            <p:cNvGrpSpPr>
              <a:grpSpLocks/>
            </p:cNvGrpSpPr>
            <p:nvPr/>
          </p:nvGrpSpPr>
          <p:grpSpPr bwMode="auto">
            <a:xfrm>
              <a:off x="2207" y="2236"/>
              <a:ext cx="778" cy="256"/>
              <a:chOff x="1700" y="2033"/>
              <a:chExt cx="778" cy="256"/>
            </a:xfrm>
          </p:grpSpPr>
          <p:sp>
            <p:nvSpPr>
              <p:cNvPr id="82986" name="Rectangle 42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gradFill rotWithShape="1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  D   ^ </a:t>
                </a:r>
              </a:p>
            </p:txBody>
          </p:sp>
          <p:sp>
            <p:nvSpPr>
              <p:cNvPr id="82987" name="Line 43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  <p:sp>
            <p:nvSpPr>
              <p:cNvPr id="82988" name="Line 44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</p:grpSp>
        <p:grpSp>
          <p:nvGrpSpPr>
            <p:cNvPr id="7" name="Group 45"/>
            <p:cNvGrpSpPr>
              <a:grpSpLocks/>
            </p:cNvGrpSpPr>
            <p:nvPr/>
          </p:nvGrpSpPr>
          <p:grpSpPr bwMode="auto">
            <a:xfrm>
              <a:off x="2207" y="2649"/>
              <a:ext cx="778" cy="256"/>
              <a:chOff x="1700" y="2033"/>
              <a:chExt cx="778" cy="256"/>
            </a:xfrm>
          </p:grpSpPr>
          <p:sp>
            <p:nvSpPr>
              <p:cNvPr id="82990" name="Rectangle 46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gradFill rotWithShape="1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  E   ^ </a:t>
                </a:r>
              </a:p>
            </p:txBody>
          </p:sp>
          <p:sp>
            <p:nvSpPr>
              <p:cNvPr id="82991" name="Line 47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  <p:sp>
            <p:nvSpPr>
              <p:cNvPr id="82992" name="Line 48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</p:grpSp>
        <p:sp>
          <p:nvSpPr>
            <p:cNvPr id="82993" name="Line 49"/>
            <p:cNvSpPr>
              <a:spLocks noChangeShapeType="1"/>
            </p:cNvSpPr>
            <p:nvPr/>
          </p:nvSpPr>
          <p:spPr bwMode="auto">
            <a:xfrm>
              <a:off x="2367" y="1167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82994" name="Line 50"/>
            <p:cNvSpPr>
              <a:spLocks noChangeShapeType="1"/>
            </p:cNvSpPr>
            <p:nvPr/>
          </p:nvSpPr>
          <p:spPr bwMode="auto">
            <a:xfrm>
              <a:off x="2845" y="1567"/>
              <a:ext cx="0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82995" name="Line 51"/>
            <p:cNvSpPr>
              <a:spLocks noChangeShapeType="1"/>
            </p:cNvSpPr>
            <p:nvPr/>
          </p:nvSpPr>
          <p:spPr bwMode="auto">
            <a:xfrm>
              <a:off x="2334" y="1966"/>
              <a:ext cx="0" cy="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82996" name="Line 52"/>
            <p:cNvSpPr>
              <a:spLocks noChangeShapeType="1"/>
            </p:cNvSpPr>
            <p:nvPr/>
          </p:nvSpPr>
          <p:spPr bwMode="auto">
            <a:xfrm>
              <a:off x="2878" y="1955"/>
              <a:ext cx="2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82997" name="Line 53"/>
            <p:cNvSpPr>
              <a:spLocks noChangeShapeType="1"/>
            </p:cNvSpPr>
            <p:nvPr/>
          </p:nvSpPr>
          <p:spPr bwMode="auto">
            <a:xfrm>
              <a:off x="3089" y="1955"/>
              <a:ext cx="0" cy="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82998" name="Line 54"/>
            <p:cNvSpPr>
              <a:spLocks noChangeShapeType="1"/>
            </p:cNvSpPr>
            <p:nvPr/>
          </p:nvSpPr>
          <p:spPr bwMode="auto">
            <a:xfrm flipH="1">
              <a:off x="2989" y="2755"/>
              <a:ext cx="100" cy="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 sz="2400"/>
            </a:p>
          </p:txBody>
        </p:sp>
      </p:grpSp>
      <p:grpSp>
        <p:nvGrpSpPr>
          <p:cNvPr id="8" name="Group 80"/>
          <p:cNvGrpSpPr>
            <a:grpSpLocks/>
          </p:cNvGrpSpPr>
          <p:nvPr/>
        </p:nvGrpSpPr>
        <p:grpSpPr bwMode="auto">
          <a:xfrm>
            <a:off x="5808663" y="3886200"/>
            <a:ext cx="3121025" cy="2581275"/>
            <a:chOff x="3181" y="2561"/>
            <a:chExt cx="1966" cy="1626"/>
          </a:xfrm>
        </p:grpSpPr>
        <p:grpSp>
          <p:nvGrpSpPr>
            <p:cNvPr id="9" name="Group 81"/>
            <p:cNvGrpSpPr>
              <a:grpSpLocks/>
            </p:cNvGrpSpPr>
            <p:nvPr/>
          </p:nvGrpSpPr>
          <p:grpSpPr bwMode="auto">
            <a:xfrm>
              <a:off x="3558" y="2561"/>
              <a:ext cx="778" cy="256"/>
              <a:chOff x="1700" y="2033"/>
              <a:chExt cx="778" cy="256"/>
            </a:xfrm>
          </p:grpSpPr>
          <p:sp>
            <p:nvSpPr>
              <p:cNvPr id="83026" name="Rectangle 82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      A   ^ </a:t>
                </a:r>
              </a:p>
            </p:txBody>
          </p:sp>
          <p:sp>
            <p:nvSpPr>
              <p:cNvPr id="83027" name="Line 83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28" name="Line 84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0" name="Group 85"/>
            <p:cNvGrpSpPr>
              <a:grpSpLocks/>
            </p:cNvGrpSpPr>
            <p:nvPr/>
          </p:nvGrpSpPr>
          <p:grpSpPr bwMode="auto">
            <a:xfrm>
              <a:off x="3181" y="3039"/>
              <a:ext cx="778" cy="256"/>
              <a:chOff x="1700" y="2033"/>
              <a:chExt cx="778" cy="256"/>
            </a:xfrm>
          </p:grpSpPr>
          <p:sp>
            <p:nvSpPr>
              <p:cNvPr id="83030" name="Rectangle 86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B </a:t>
                </a:r>
              </a:p>
            </p:txBody>
          </p:sp>
          <p:sp>
            <p:nvSpPr>
              <p:cNvPr id="83031" name="Line 87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32" name="Line 88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" name="Group 89"/>
            <p:cNvGrpSpPr>
              <a:grpSpLocks/>
            </p:cNvGrpSpPr>
            <p:nvPr/>
          </p:nvGrpSpPr>
          <p:grpSpPr bwMode="auto">
            <a:xfrm>
              <a:off x="3770" y="3486"/>
              <a:ext cx="778" cy="256"/>
              <a:chOff x="1700" y="2033"/>
              <a:chExt cx="778" cy="256"/>
            </a:xfrm>
          </p:grpSpPr>
          <p:sp>
            <p:nvSpPr>
              <p:cNvPr id="83034" name="Rectangle 9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      C </a:t>
                </a:r>
              </a:p>
            </p:txBody>
          </p:sp>
          <p:sp>
            <p:nvSpPr>
              <p:cNvPr id="83035" name="Line 9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36" name="Line 9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2" name="Group 93"/>
            <p:cNvGrpSpPr>
              <a:grpSpLocks/>
            </p:cNvGrpSpPr>
            <p:nvPr/>
          </p:nvGrpSpPr>
          <p:grpSpPr bwMode="auto">
            <a:xfrm>
              <a:off x="3225" y="3931"/>
              <a:ext cx="778" cy="256"/>
              <a:chOff x="1700" y="2033"/>
              <a:chExt cx="778" cy="256"/>
            </a:xfrm>
          </p:grpSpPr>
          <p:sp>
            <p:nvSpPr>
              <p:cNvPr id="83038" name="Rectangle 94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 ^   D   ^ </a:t>
                </a:r>
              </a:p>
            </p:txBody>
          </p:sp>
          <p:sp>
            <p:nvSpPr>
              <p:cNvPr id="83039" name="Line 95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40" name="Line 96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" name="Group 97"/>
            <p:cNvGrpSpPr>
              <a:grpSpLocks/>
            </p:cNvGrpSpPr>
            <p:nvPr/>
          </p:nvGrpSpPr>
          <p:grpSpPr bwMode="auto">
            <a:xfrm>
              <a:off x="4369" y="3931"/>
              <a:ext cx="778" cy="256"/>
              <a:chOff x="1700" y="2033"/>
              <a:chExt cx="778" cy="256"/>
            </a:xfrm>
          </p:grpSpPr>
          <p:sp>
            <p:nvSpPr>
              <p:cNvPr id="83042" name="Rectangle 98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 E    ^ </a:t>
                </a:r>
              </a:p>
            </p:txBody>
          </p:sp>
          <p:sp>
            <p:nvSpPr>
              <p:cNvPr id="83043" name="Line 99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44" name="Line 100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3045" name="Line 101"/>
            <p:cNvSpPr>
              <a:spLocks noChangeShapeType="1"/>
            </p:cNvSpPr>
            <p:nvPr/>
          </p:nvSpPr>
          <p:spPr bwMode="auto">
            <a:xfrm flipH="1">
              <a:off x="3545" y="2744"/>
              <a:ext cx="167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46" name="Line 102"/>
            <p:cNvSpPr>
              <a:spLocks noChangeShapeType="1"/>
            </p:cNvSpPr>
            <p:nvPr/>
          </p:nvSpPr>
          <p:spPr bwMode="auto">
            <a:xfrm>
              <a:off x="3845" y="3178"/>
              <a:ext cx="300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47" name="Line 103"/>
            <p:cNvSpPr>
              <a:spLocks noChangeShapeType="1"/>
            </p:cNvSpPr>
            <p:nvPr/>
          </p:nvSpPr>
          <p:spPr bwMode="auto">
            <a:xfrm flipH="1">
              <a:off x="3645" y="3677"/>
              <a:ext cx="256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48" name="Line 104"/>
            <p:cNvSpPr>
              <a:spLocks noChangeShapeType="1"/>
            </p:cNvSpPr>
            <p:nvPr/>
          </p:nvSpPr>
          <p:spPr bwMode="auto">
            <a:xfrm>
              <a:off x="4423" y="3655"/>
              <a:ext cx="278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" name="Group 126"/>
          <p:cNvGrpSpPr>
            <a:grpSpLocks/>
          </p:cNvGrpSpPr>
          <p:nvPr/>
        </p:nvGrpSpPr>
        <p:grpSpPr bwMode="auto">
          <a:xfrm>
            <a:off x="2663825" y="1149350"/>
            <a:ext cx="2822575" cy="579438"/>
            <a:chOff x="1678" y="724"/>
            <a:chExt cx="1778" cy="365"/>
          </a:xfrm>
        </p:grpSpPr>
        <p:sp>
          <p:nvSpPr>
            <p:cNvPr id="83050" name="AutoShape 106"/>
            <p:cNvSpPr>
              <a:spLocks noChangeArrowheads="1"/>
            </p:cNvSpPr>
            <p:nvPr/>
          </p:nvSpPr>
          <p:spPr bwMode="auto">
            <a:xfrm>
              <a:off x="1678" y="978"/>
              <a:ext cx="1778" cy="111"/>
            </a:xfrm>
            <a:prstGeom prst="leftRightArrow">
              <a:avLst>
                <a:gd name="adj1" fmla="val 50000"/>
                <a:gd name="adj2" fmla="val 32036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51" name="Text Box 107"/>
            <p:cNvSpPr txBox="1">
              <a:spLocks noChangeArrowheads="1"/>
            </p:cNvSpPr>
            <p:nvPr/>
          </p:nvSpPr>
          <p:spPr bwMode="auto">
            <a:xfrm>
              <a:off x="2337" y="724"/>
              <a:ext cx="5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>
                  <a:ea typeface="华文中宋" pitchFamily="2" charset="-122"/>
                </a:rPr>
                <a:t>对应 </a:t>
              </a:r>
            </a:p>
          </p:txBody>
        </p:sp>
      </p:grpSp>
      <p:grpSp>
        <p:nvGrpSpPr>
          <p:cNvPr id="15" name="Group 138"/>
          <p:cNvGrpSpPr>
            <a:grpSpLocks/>
          </p:cNvGrpSpPr>
          <p:nvPr/>
        </p:nvGrpSpPr>
        <p:grpSpPr bwMode="auto">
          <a:xfrm>
            <a:off x="2071688" y="2611438"/>
            <a:ext cx="1306512" cy="679450"/>
            <a:chOff x="1305" y="1645"/>
            <a:chExt cx="823" cy="428"/>
          </a:xfrm>
        </p:grpSpPr>
        <p:sp>
          <p:nvSpPr>
            <p:cNvPr id="83054" name="AutoShape 110"/>
            <p:cNvSpPr>
              <a:spLocks noChangeArrowheads="1"/>
            </p:cNvSpPr>
            <p:nvPr/>
          </p:nvSpPr>
          <p:spPr bwMode="auto">
            <a:xfrm rot="1155775">
              <a:off x="1305" y="1906"/>
              <a:ext cx="823" cy="167"/>
            </a:xfrm>
            <a:prstGeom prst="rightArrow">
              <a:avLst>
                <a:gd name="adj1" fmla="val 50000"/>
                <a:gd name="adj2" fmla="val 123204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55" name="Text Box 111"/>
            <p:cNvSpPr txBox="1">
              <a:spLocks noChangeArrowheads="1"/>
            </p:cNvSpPr>
            <p:nvPr/>
          </p:nvSpPr>
          <p:spPr bwMode="auto">
            <a:xfrm rot="1155775">
              <a:off x="1415" y="1645"/>
              <a:ext cx="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>
                  <a:ea typeface="楷体_GB2312" pitchFamily="49" charset="-122"/>
                </a:rPr>
                <a:t>存储</a:t>
              </a:r>
            </a:p>
          </p:txBody>
        </p:sp>
      </p:grpSp>
      <p:grpSp>
        <p:nvGrpSpPr>
          <p:cNvPr id="16" name="Group 142"/>
          <p:cNvGrpSpPr>
            <a:grpSpLocks/>
          </p:cNvGrpSpPr>
          <p:nvPr/>
        </p:nvGrpSpPr>
        <p:grpSpPr bwMode="auto">
          <a:xfrm>
            <a:off x="5059363" y="2566988"/>
            <a:ext cx="1392237" cy="701675"/>
            <a:chOff x="3187" y="1617"/>
            <a:chExt cx="877" cy="442"/>
          </a:xfrm>
        </p:grpSpPr>
        <p:sp>
          <p:nvSpPr>
            <p:cNvPr id="83057" name="AutoShape 113"/>
            <p:cNvSpPr>
              <a:spLocks noChangeArrowheads="1"/>
            </p:cNvSpPr>
            <p:nvPr/>
          </p:nvSpPr>
          <p:spPr bwMode="auto">
            <a:xfrm rot="-1013769">
              <a:off x="3187" y="1860"/>
              <a:ext cx="877" cy="199"/>
            </a:xfrm>
            <a:prstGeom prst="leftArrow">
              <a:avLst>
                <a:gd name="adj1" fmla="val 50000"/>
                <a:gd name="adj2" fmla="val 110176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58" name="Text Box 114"/>
            <p:cNvSpPr txBox="1">
              <a:spLocks noChangeArrowheads="1"/>
            </p:cNvSpPr>
            <p:nvPr/>
          </p:nvSpPr>
          <p:spPr bwMode="auto">
            <a:xfrm rot="-1013769">
              <a:off x="3411" y="1617"/>
              <a:ext cx="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>
                  <a:ea typeface="楷体_GB2312" pitchFamily="49" charset="-122"/>
                </a:rPr>
                <a:t>存储</a:t>
              </a:r>
            </a:p>
          </p:txBody>
        </p:sp>
      </p:grpSp>
      <p:grpSp>
        <p:nvGrpSpPr>
          <p:cNvPr id="17" name="Group 137"/>
          <p:cNvGrpSpPr>
            <a:grpSpLocks/>
          </p:cNvGrpSpPr>
          <p:nvPr/>
        </p:nvGrpSpPr>
        <p:grpSpPr bwMode="auto">
          <a:xfrm>
            <a:off x="1906588" y="3579813"/>
            <a:ext cx="1411287" cy="619125"/>
            <a:chOff x="1201" y="2255"/>
            <a:chExt cx="889" cy="390"/>
          </a:xfrm>
        </p:grpSpPr>
        <p:sp>
          <p:nvSpPr>
            <p:cNvPr id="83060" name="AutoShape 116"/>
            <p:cNvSpPr>
              <a:spLocks noChangeArrowheads="1"/>
            </p:cNvSpPr>
            <p:nvPr/>
          </p:nvSpPr>
          <p:spPr bwMode="auto">
            <a:xfrm rot="-1139585">
              <a:off x="1201" y="2501"/>
              <a:ext cx="889" cy="144"/>
            </a:xfrm>
            <a:prstGeom prst="leftArrow">
              <a:avLst>
                <a:gd name="adj1" fmla="val 50000"/>
                <a:gd name="adj2" fmla="val 15434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61" name="Text Box 117"/>
            <p:cNvSpPr txBox="1">
              <a:spLocks noChangeArrowheads="1"/>
            </p:cNvSpPr>
            <p:nvPr/>
          </p:nvSpPr>
          <p:spPr bwMode="auto">
            <a:xfrm rot="-1139585">
              <a:off x="1437" y="2255"/>
              <a:ext cx="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>
                  <a:ea typeface="楷体_GB2312" pitchFamily="49" charset="-122"/>
                </a:rPr>
                <a:t>解释</a:t>
              </a:r>
            </a:p>
          </p:txBody>
        </p:sp>
      </p:grpSp>
      <p:grpSp>
        <p:nvGrpSpPr>
          <p:cNvPr id="18" name="Group 139"/>
          <p:cNvGrpSpPr>
            <a:grpSpLocks/>
          </p:cNvGrpSpPr>
          <p:nvPr/>
        </p:nvGrpSpPr>
        <p:grpSpPr bwMode="auto">
          <a:xfrm>
            <a:off x="4941888" y="3509963"/>
            <a:ext cx="1393825" cy="647700"/>
            <a:chOff x="3113" y="2211"/>
            <a:chExt cx="878" cy="408"/>
          </a:xfrm>
        </p:grpSpPr>
        <p:sp>
          <p:nvSpPr>
            <p:cNvPr id="83063" name="AutoShape 119"/>
            <p:cNvSpPr>
              <a:spLocks noChangeArrowheads="1"/>
            </p:cNvSpPr>
            <p:nvPr/>
          </p:nvSpPr>
          <p:spPr bwMode="auto">
            <a:xfrm rot="1050219">
              <a:off x="3113" y="2452"/>
              <a:ext cx="878" cy="167"/>
            </a:xfrm>
            <a:prstGeom prst="rightArrow">
              <a:avLst>
                <a:gd name="adj1" fmla="val 50000"/>
                <a:gd name="adj2" fmla="val 13143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64" name="Text Box 120"/>
            <p:cNvSpPr txBox="1">
              <a:spLocks noChangeArrowheads="1"/>
            </p:cNvSpPr>
            <p:nvPr/>
          </p:nvSpPr>
          <p:spPr bwMode="auto">
            <a:xfrm rot="1050219">
              <a:off x="3259" y="2211"/>
              <a:ext cx="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>
                  <a:ea typeface="楷体_GB2312" pitchFamily="49" charset="-122"/>
                </a:rPr>
                <a:t>解释</a:t>
              </a:r>
            </a:p>
          </p:txBody>
        </p:sp>
      </p:grpSp>
      <p:sp>
        <p:nvSpPr>
          <p:cNvPr id="83065" name="Text Box 121"/>
          <p:cNvSpPr txBox="1">
            <a:spLocks noChangeArrowheads="1"/>
          </p:cNvSpPr>
          <p:nvPr/>
        </p:nvSpPr>
        <p:spPr bwMode="auto">
          <a:xfrm>
            <a:off x="60325" y="879475"/>
            <a:ext cx="2704587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000" dirty="0">
                <a:ea typeface="华文中宋" pitchFamily="2" charset="-122"/>
              </a:rPr>
              <a:t>    </a:t>
            </a:r>
            <a:r>
              <a:rPr lang="zh-CN" altLang="en-US" sz="2000" dirty="0">
                <a:ea typeface="华文中宋" pitchFamily="2" charset="-122"/>
              </a:rPr>
              <a:t>树与二叉树的转换 </a:t>
            </a:r>
          </a:p>
        </p:txBody>
      </p:sp>
      <p:grpSp>
        <p:nvGrpSpPr>
          <p:cNvPr id="19" name="Group 131"/>
          <p:cNvGrpSpPr>
            <a:grpSpLocks/>
          </p:cNvGrpSpPr>
          <p:nvPr/>
        </p:nvGrpSpPr>
        <p:grpSpPr bwMode="auto">
          <a:xfrm>
            <a:off x="576263" y="1309688"/>
            <a:ext cx="1622425" cy="2143125"/>
            <a:chOff x="363" y="825"/>
            <a:chExt cx="1022" cy="1350"/>
          </a:xfrm>
        </p:grpSpPr>
        <p:sp>
          <p:nvSpPr>
            <p:cNvPr id="82950" name="Oval 6"/>
            <p:cNvSpPr>
              <a:spLocks noChangeArrowheads="1"/>
            </p:cNvSpPr>
            <p:nvPr/>
          </p:nvSpPr>
          <p:spPr bwMode="auto">
            <a:xfrm>
              <a:off x="752" y="1102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A</a:t>
              </a:r>
            </a:p>
          </p:txBody>
        </p:sp>
        <p:sp>
          <p:nvSpPr>
            <p:cNvPr id="82951" name="Oval 7"/>
            <p:cNvSpPr>
              <a:spLocks noChangeArrowheads="1"/>
            </p:cNvSpPr>
            <p:nvPr/>
          </p:nvSpPr>
          <p:spPr bwMode="auto">
            <a:xfrm>
              <a:off x="752" y="1509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C</a:t>
              </a:r>
            </a:p>
          </p:txBody>
        </p:sp>
        <p:sp>
          <p:nvSpPr>
            <p:cNvPr id="82952" name="Oval 8"/>
            <p:cNvSpPr>
              <a:spLocks noChangeArrowheads="1"/>
            </p:cNvSpPr>
            <p:nvPr/>
          </p:nvSpPr>
          <p:spPr bwMode="auto">
            <a:xfrm>
              <a:off x="363" y="1509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B</a:t>
              </a:r>
            </a:p>
          </p:txBody>
        </p:sp>
        <p:sp>
          <p:nvSpPr>
            <p:cNvPr id="82953" name="Oval 9"/>
            <p:cNvSpPr>
              <a:spLocks noChangeArrowheads="1"/>
            </p:cNvSpPr>
            <p:nvPr/>
          </p:nvSpPr>
          <p:spPr bwMode="auto">
            <a:xfrm>
              <a:off x="1141" y="1509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E</a:t>
              </a:r>
            </a:p>
          </p:txBody>
        </p:sp>
        <p:sp>
          <p:nvSpPr>
            <p:cNvPr id="82954" name="Oval 10"/>
            <p:cNvSpPr>
              <a:spLocks noChangeArrowheads="1"/>
            </p:cNvSpPr>
            <p:nvPr/>
          </p:nvSpPr>
          <p:spPr bwMode="auto">
            <a:xfrm>
              <a:off x="752" y="1942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D</a:t>
              </a:r>
            </a:p>
          </p:txBody>
        </p:sp>
        <p:sp>
          <p:nvSpPr>
            <p:cNvPr id="82959" name="Text Box 15"/>
            <p:cNvSpPr txBox="1">
              <a:spLocks noChangeArrowheads="1"/>
            </p:cNvSpPr>
            <p:nvPr/>
          </p:nvSpPr>
          <p:spPr bwMode="auto">
            <a:xfrm>
              <a:off x="724" y="825"/>
              <a:ext cx="3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zh-CN">
                  <a:ea typeface="华文中宋" pitchFamily="2" charset="-122"/>
                </a:rPr>
                <a:t>树</a:t>
              </a:r>
              <a:r>
                <a:rPr lang="zh-CN" altLang="en-US">
                  <a:ea typeface="华文中宋" pitchFamily="2" charset="-122"/>
                </a:rPr>
                <a:t> </a:t>
              </a:r>
            </a:p>
          </p:txBody>
        </p:sp>
        <p:cxnSp>
          <p:nvCxnSpPr>
            <p:cNvPr id="83071" name="AutoShape 127"/>
            <p:cNvCxnSpPr>
              <a:cxnSpLocks noChangeShapeType="1"/>
              <a:stCxn id="82950" idx="4"/>
              <a:endCxn id="82951" idx="0"/>
            </p:cNvCxnSpPr>
            <p:nvPr/>
          </p:nvCxnSpPr>
          <p:spPr bwMode="auto">
            <a:xfrm>
              <a:off x="874" y="1335"/>
              <a:ext cx="0" cy="1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3072" name="AutoShape 128"/>
            <p:cNvCxnSpPr>
              <a:cxnSpLocks noChangeShapeType="1"/>
              <a:stCxn id="82950" idx="3"/>
              <a:endCxn id="82952" idx="0"/>
            </p:cNvCxnSpPr>
            <p:nvPr/>
          </p:nvCxnSpPr>
          <p:spPr bwMode="auto">
            <a:xfrm flipH="1">
              <a:off x="485" y="1301"/>
              <a:ext cx="303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3073" name="AutoShape 129"/>
            <p:cNvCxnSpPr>
              <a:cxnSpLocks noChangeShapeType="1"/>
              <a:stCxn id="82950" idx="5"/>
              <a:endCxn id="82953" idx="0"/>
            </p:cNvCxnSpPr>
            <p:nvPr/>
          </p:nvCxnSpPr>
          <p:spPr bwMode="auto">
            <a:xfrm>
              <a:off x="960" y="1301"/>
              <a:ext cx="303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3074" name="AutoShape 130"/>
            <p:cNvCxnSpPr>
              <a:cxnSpLocks noChangeShapeType="1"/>
              <a:stCxn id="82951" idx="4"/>
              <a:endCxn id="82954" idx="0"/>
            </p:cNvCxnSpPr>
            <p:nvPr/>
          </p:nvCxnSpPr>
          <p:spPr bwMode="auto">
            <a:xfrm>
              <a:off x="874" y="1742"/>
              <a:ext cx="0" cy="20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0" name="Group 136"/>
          <p:cNvGrpSpPr>
            <a:grpSpLocks/>
          </p:cNvGrpSpPr>
          <p:nvPr/>
        </p:nvGrpSpPr>
        <p:grpSpPr bwMode="auto">
          <a:xfrm>
            <a:off x="6477000" y="1128713"/>
            <a:ext cx="1658938" cy="2481262"/>
            <a:chOff x="4080" y="711"/>
            <a:chExt cx="1045" cy="1563"/>
          </a:xfrm>
        </p:grpSpPr>
        <p:sp>
          <p:nvSpPr>
            <p:cNvPr id="82962" name="Oval 18"/>
            <p:cNvSpPr>
              <a:spLocks noChangeArrowheads="1"/>
            </p:cNvSpPr>
            <p:nvPr/>
          </p:nvSpPr>
          <p:spPr bwMode="auto">
            <a:xfrm>
              <a:off x="4447" y="989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A</a:t>
              </a:r>
            </a:p>
          </p:txBody>
        </p:sp>
        <p:sp>
          <p:nvSpPr>
            <p:cNvPr id="82963" name="Oval 19"/>
            <p:cNvSpPr>
              <a:spLocks noChangeArrowheads="1"/>
            </p:cNvSpPr>
            <p:nvPr/>
          </p:nvSpPr>
          <p:spPr bwMode="auto">
            <a:xfrm>
              <a:off x="4080" y="1363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B</a:t>
              </a:r>
            </a:p>
          </p:txBody>
        </p:sp>
        <p:sp>
          <p:nvSpPr>
            <p:cNvPr id="82964" name="Oval 20"/>
            <p:cNvSpPr>
              <a:spLocks noChangeArrowheads="1"/>
            </p:cNvSpPr>
            <p:nvPr/>
          </p:nvSpPr>
          <p:spPr bwMode="auto">
            <a:xfrm>
              <a:off x="4447" y="1706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C</a:t>
              </a:r>
            </a:p>
          </p:txBody>
        </p:sp>
        <p:sp>
          <p:nvSpPr>
            <p:cNvPr id="82965" name="Oval 21"/>
            <p:cNvSpPr>
              <a:spLocks noChangeArrowheads="1"/>
            </p:cNvSpPr>
            <p:nvPr/>
          </p:nvSpPr>
          <p:spPr bwMode="auto">
            <a:xfrm>
              <a:off x="4080" y="2041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D</a:t>
              </a:r>
            </a:p>
          </p:txBody>
        </p:sp>
        <p:sp>
          <p:nvSpPr>
            <p:cNvPr id="82966" name="Oval 22"/>
            <p:cNvSpPr>
              <a:spLocks noChangeArrowheads="1"/>
            </p:cNvSpPr>
            <p:nvPr/>
          </p:nvSpPr>
          <p:spPr bwMode="auto">
            <a:xfrm>
              <a:off x="4881" y="2041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E</a:t>
              </a:r>
            </a:p>
          </p:txBody>
        </p:sp>
        <p:sp>
          <p:nvSpPr>
            <p:cNvPr id="82971" name="Text Box 27"/>
            <p:cNvSpPr txBox="1">
              <a:spLocks noChangeArrowheads="1"/>
            </p:cNvSpPr>
            <p:nvPr/>
          </p:nvSpPr>
          <p:spPr bwMode="auto">
            <a:xfrm>
              <a:off x="4226" y="711"/>
              <a:ext cx="7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zh-CN">
                  <a:ea typeface="华文中宋" pitchFamily="2" charset="-122"/>
                </a:rPr>
                <a:t>二叉树</a:t>
              </a:r>
              <a:r>
                <a:rPr lang="zh-CN" altLang="en-US">
                  <a:ea typeface="华文中宋" pitchFamily="2" charset="-122"/>
                </a:rPr>
                <a:t> </a:t>
              </a:r>
            </a:p>
          </p:txBody>
        </p:sp>
        <p:cxnSp>
          <p:nvCxnSpPr>
            <p:cNvPr id="83076" name="AutoShape 132"/>
            <p:cNvCxnSpPr>
              <a:cxnSpLocks noChangeShapeType="1"/>
              <a:stCxn id="82962" idx="4"/>
              <a:endCxn id="82963" idx="0"/>
            </p:cNvCxnSpPr>
            <p:nvPr/>
          </p:nvCxnSpPr>
          <p:spPr bwMode="auto">
            <a:xfrm flipH="1">
              <a:off x="4202" y="1222"/>
              <a:ext cx="367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3077" name="AutoShape 133"/>
            <p:cNvCxnSpPr>
              <a:cxnSpLocks noChangeShapeType="1"/>
              <a:stCxn id="82963" idx="5"/>
              <a:endCxn id="82964" idx="0"/>
            </p:cNvCxnSpPr>
            <p:nvPr/>
          </p:nvCxnSpPr>
          <p:spPr bwMode="auto">
            <a:xfrm>
              <a:off x="4288" y="1562"/>
              <a:ext cx="281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3078" name="AutoShape 134"/>
            <p:cNvCxnSpPr>
              <a:cxnSpLocks noChangeShapeType="1"/>
              <a:stCxn id="82964" idx="3"/>
              <a:endCxn id="82965" idx="0"/>
            </p:cNvCxnSpPr>
            <p:nvPr/>
          </p:nvCxnSpPr>
          <p:spPr bwMode="auto">
            <a:xfrm flipH="1">
              <a:off x="4202" y="1905"/>
              <a:ext cx="281" cy="13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3079" name="AutoShape 135"/>
            <p:cNvCxnSpPr>
              <a:cxnSpLocks noChangeShapeType="1"/>
              <a:stCxn id="82964" idx="5"/>
              <a:endCxn id="82966" idx="0"/>
            </p:cNvCxnSpPr>
            <p:nvPr/>
          </p:nvCxnSpPr>
          <p:spPr bwMode="auto">
            <a:xfrm>
              <a:off x="4655" y="1905"/>
              <a:ext cx="348" cy="13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1" name="Group 141"/>
          <p:cNvGrpSpPr>
            <a:grpSpLocks/>
          </p:cNvGrpSpPr>
          <p:nvPr/>
        </p:nvGrpSpPr>
        <p:grpSpPr bwMode="auto">
          <a:xfrm>
            <a:off x="215900" y="4452938"/>
            <a:ext cx="4232275" cy="2001837"/>
            <a:chOff x="136" y="2805"/>
            <a:chExt cx="2666" cy="1261"/>
          </a:xfrm>
        </p:grpSpPr>
        <p:grpSp>
          <p:nvGrpSpPr>
            <p:cNvPr id="22" name="Group 56"/>
            <p:cNvGrpSpPr>
              <a:grpSpLocks/>
            </p:cNvGrpSpPr>
            <p:nvPr/>
          </p:nvGrpSpPr>
          <p:grpSpPr bwMode="auto">
            <a:xfrm>
              <a:off x="385" y="2805"/>
              <a:ext cx="778" cy="256"/>
              <a:chOff x="1700" y="2033"/>
              <a:chExt cx="778" cy="256"/>
            </a:xfrm>
          </p:grpSpPr>
          <p:sp>
            <p:nvSpPr>
              <p:cNvPr id="83001" name="Rectangle 57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</a:t>
                </a:r>
                <a:r>
                  <a:rPr lang="en-US" altLang="zh-CN" sz="2400" dirty="0"/>
                  <a:t>A   ^ </a:t>
                </a:r>
              </a:p>
            </p:txBody>
          </p:sp>
          <p:sp>
            <p:nvSpPr>
              <p:cNvPr id="83002" name="Line 58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03" name="Line 59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" name="Group 60"/>
            <p:cNvGrpSpPr>
              <a:grpSpLocks/>
            </p:cNvGrpSpPr>
            <p:nvPr/>
          </p:nvGrpSpPr>
          <p:grpSpPr bwMode="auto">
            <a:xfrm>
              <a:off x="136" y="3350"/>
              <a:ext cx="778" cy="256"/>
              <a:chOff x="1700" y="2033"/>
              <a:chExt cx="778" cy="256"/>
            </a:xfrm>
          </p:grpSpPr>
          <p:sp>
            <p:nvSpPr>
              <p:cNvPr id="83005" name="Rectangle 61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B </a:t>
                </a:r>
              </a:p>
            </p:txBody>
          </p:sp>
          <p:sp>
            <p:nvSpPr>
              <p:cNvPr id="83006" name="Line 62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07" name="Line 63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" name="Group 64"/>
            <p:cNvGrpSpPr>
              <a:grpSpLocks/>
            </p:cNvGrpSpPr>
            <p:nvPr/>
          </p:nvGrpSpPr>
          <p:grpSpPr bwMode="auto">
            <a:xfrm>
              <a:off x="1080" y="3352"/>
              <a:ext cx="778" cy="256"/>
              <a:chOff x="1700" y="2033"/>
              <a:chExt cx="778" cy="256"/>
            </a:xfrm>
          </p:grpSpPr>
          <p:sp>
            <p:nvSpPr>
              <p:cNvPr id="83009" name="Rectangle 65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     C </a:t>
                </a:r>
              </a:p>
            </p:txBody>
          </p:sp>
          <p:sp>
            <p:nvSpPr>
              <p:cNvPr id="83010" name="Line 66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11" name="Line 67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5" name="Group 68"/>
            <p:cNvGrpSpPr>
              <a:grpSpLocks/>
            </p:cNvGrpSpPr>
            <p:nvPr/>
          </p:nvGrpSpPr>
          <p:grpSpPr bwMode="auto">
            <a:xfrm>
              <a:off x="1080" y="3810"/>
              <a:ext cx="778" cy="256"/>
              <a:chOff x="1700" y="2033"/>
              <a:chExt cx="778" cy="256"/>
            </a:xfrm>
          </p:grpSpPr>
          <p:sp>
            <p:nvSpPr>
              <p:cNvPr id="83013" name="Rectangle 69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 D    ^ </a:t>
                </a:r>
              </a:p>
            </p:txBody>
          </p:sp>
          <p:sp>
            <p:nvSpPr>
              <p:cNvPr id="83014" name="Line 70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15" name="Line 71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6" name="Group 72"/>
            <p:cNvGrpSpPr>
              <a:grpSpLocks/>
            </p:cNvGrpSpPr>
            <p:nvPr/>
          </p:nvGrpSpPr>
          <p:grpSpPr bwMode="auto">
            <a:xfrm>
              <a:off x="2024" y="3356"/>
              <a:ext cx="778" cy="256"/>
              <a:chOff x="1700" y="2033"/>
              <a:chExt cx="778" cy="256"/>
            </a:xfrm>
          </p:grpSpPr>
          <p:sp>
            <p:nvSpPr>
              <p:cNvPr id="83017" name="Rectangle 73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 E    ^ </a:t>
                </a:r>
              </a:p>
            </p:txBody>
          </p:sp>
          <p:sp>
            <p:nvSpPr>
              <p:cNvPr id="83018" name="Line 74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19" name="Line 75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3021" name="Line 77"/>
            <p:cNvSpPr>
              <a:spLocks noChangeShapeType="1"/>
            </p:cNvSpPr>
            <p:nvPr/>
          </p:nvSpPr>
          <p:spPr bwMode="auto">
            <a:xfrm>
              <a:off x="855" y="3477"/>
              <a:ext cx="2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22" name="Line 78"/>
            <p:cNvSpPr>
              <a:spLocks noChangeShapeType="1"/>
            </p:cNvSpPr>
            <p:nvPr/>
          </p:nvSpPr>
          <p:spPr bwMode="auto">
            <a:xfrm>
              <a:off x="1755" y="3500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23" name="Line 79"/>
            <p:cNvSpPr>
              <a:spLocks noChangeShapeType="1"/>
            </p:cNvSpPr>
            <p:nvPr/>
          </p:nvSpPr>
          <p:spPr bwMode="auto">
            <a:xfrm>
              <a:off x="1200" y="3522"/>
              <a:ext cx="0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84" name="Line 140"/>
            <p:cNvSpPr>
              <a:spLocks noChangeShapeType="1"/>
            </p:cNvSpPr>
            <p:nvPr/>
          </p:nvSpPr>
          <p:spPr bwMode="auto">
            <a:xfrm>
              <a:off x="521" y="2931"/>
              <a:ext cx="0" cy="40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9"/>
          <p:cNvGrpSpPr>
            <a:grpSpLocks/>
          </p:cNvGrpSpPr>
          <p:nvPr/>
        </p:nvGrpSpPr>
        <p:grpSpPr bwMode="auto">
          <a:xfrm>
            <a:off x="463550" y="2336800"/>
            <a:ext cx="3316288" cy="1995488"/>
            <a:chOff x="4780" y="1472"/>
            <a:chExt cx="2089" cy="1257"/>
          </a:xfrm>
        </p:grpSpPr>
        <p:sp>
          <p:nvSpPr>
            <p:cNvPr id="84052" name="Oval 84"/>
            <p:cNvSpPr>
              <a:spLocks noChangeArrowheads="1"/>
            </p:cNvSpPr>
            <p:nvPr/>
          </p:nvSpPr>
          <p:spPr bwMode="auto">
            <a:xfrm>
              <a:off x="5752" y="1472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84053" name="Oval 85"/>
            <p:cNvSpPr>
              <a:spLocks noChangeArrowheads="1"/>
            </p:cNvSpPr>
            <p:nvPr/>
          </p:nvSpPr>
          <p:spPr bwMode="auto">
            <a:xfrm>
              <a:off x="5193" y="1964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dirty="0"/>
                <a:t>B</a:t>
              </a:r>
            </a:p>
          </p:txBody>
        </p:sp>
        <p:sp>
          <p:nvSpPr>
            <p:cNvPr id="84054" name="Oval 86"/>
            <p:cNvSpPr>
              <a:spLocks noChangeArrowheads="1"/>
            </p:cNvSpPr>
            <p:nvPr/>
          </p:nvSpPr>
          <p:spPr bwMode="auto">
            <a:xfrm>
              <a:off x="5752" y="1964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84055" name="Oval 87"/>
            <p:cNvSpPr>
              <a:spLocks noChangeArrowheads="1"/>
            </p:cNvSpPr>
            <p:nvPr/>
          </p:nvSpPr>
          <p:spPr bwMode="auto">
            <a:xfrm>
              <a:off x="6286" y="1964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84056" name="Oval 88"/>
            <p:cNvSpPr>
              <a:spLocks noChangeArrowheads="1"/>
            </p:cNvSpPr>
            <p:nvPr/>
          </p:nvSpPr>
          <p:spPr bwMode="auto">
            <a:xfrm>
              <a:off x="4780" y="2448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E</a:t>
              </a:r>
            </a:p>
          </p:txBody>
        </p:sp>
        <p:sp>
          <p:nvSpPr>
            <p:cNvPr id="84057" name="Oval 89"/>
            <p:cNvSpPr>
              <a:spLocks noChangeArrowheads="1"/>
            </p:cNvSpPr>
            <p:nvPr/>
          </p:nvSpPr>
          <p:spPr bwMode="auto">
            <a:xfrm>
              <a:off x="5193" y="2448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F</a:t>
              </a:r>
            </a:p>
          </p:txBody>
        </p:sp>
        <p:sp>
          <p:nvSpPr>
            <p:cNvPr id="84058" name="Oval 90"/>
            <p:cNvSpPr>
              <a:spLocks noChangeArrowheads="1"/>
            </p:cNvSpPr>
            <p:nvPr/>
          </p:nvSpPr>
          <p:spPr bwMode="auto">
            <a:xfrm>
              <a:off x="5596" y="2448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G</a:t>
              </a:r>
            </a:p>
          </p:txBody>
        </p:sp>
        <p:sp>
          <p:nvSpPr>
            <p:cNvPr id="84059" name="Oval 91"/>
            <p:cNvSpPr>
              <a:spLocks noChangeArrowheads="1"/>
            </p:cNvSpPr>
            <p:nvPr/>
          </p:nvSpPr>
          <p:spPr bwMode="auto">
            <a:xfrm>
              <a:off x="5998" y="2448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H</a:t>
              </a:r>
            </a:p>
          </p:txBody>
        </p:sp>
        <p:sp>
          <p:nvSpPr>
            <p:cNvPr id="84060" name="Oval 92"/>
            <p:cNvSpPr>
              <a:spLocks noChangeArrowheads="1"/>
            </p:cNvSpPr>
            <p:nvPr/>
          </p:nvSpPr>
          <p:spPr bwMode="auto">
            <a:xfrm>
              <a:off x="6599" y="2448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I</a:t>
              </a:r>
            </a:p>
          </p:txBody>
        </p:sp>
        <p:cxnSp>
          <p:nvCxnSpPr>
            <p:cNvPr id="84159" name="AutoShape 191"/>
            <p:cNvCxnSpPr>
              <a:cxnSpLocks noChangeShapeType="1"/>
              <a:stCxn id="84052" idx="4"/>
              <a:endCxn id="84054" idx="0"/>
            </p:cNvCxnSpPr>
            <p:nvPr/>
          </p:nvCxnSpPr>
          <p:spPr bwMode="auto">
            <a:xfrm>
              <a:off x="5887" y="1753"/>
              <a:ext cx="0" cy="21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60" name="AutoShape 192"/>
            <p:cNvCxnSpPr>
              <a:cxnSpLocks noChangeShapeType="1"/>
              <a:stCxn id="84052" idx="5"/>
              <a:endCxn id="84055" idx="0"/>
            </p:cNvCxnSpPr>
            <p:nvPr/>
          </p:nvCxnSpPr>
          <p:spPr bwMode="auto">
            <a:xfrm>
              <a:off x="5982" y="1712"/>
              <a:ext cx="439" cy="25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61" name="AutoShape 193"/>
            <p:cNvCxnSpPr>
              <a:cxnSpLocks noChangeShapeType="1"/>
              <a:stCxn id="84052" idx="3"/>
              <a:endCxn id="84053" idx="0"/>
            </p:cNvCxnSpPr>
            <p:nvPr/>
          </p:nvCxnSpPr>
          <p:spPr bwMode="auto">
            <a:xfrm flipH="1">
              <a:off x="5328" y="1712"/>
              <a:ext cx="464" cy="25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62" name="AutoShape 194"/>
            <p:cNvCxnSpPr>
              <a:cxnSpLocks noChangeShapeType="1"/>
              <a:stCxn id="84055" idx="3"/>
              <a:endCxn id="84059" idx="0"/>
            </p:cNvCxnSpPr>
            <p:nvPr/>
          </p:nvCxnSpPr>
          <p:spPr bwMode="auto">
            <a:xfrm flipH="1">
              <a:off x="6133" y="2204"/>
              <a:ext cx="193" cy="2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63" name="AutoShape 195"/>
            <p:cNvCxnSpPr>
              <a:cxnSpLocks noChangeShapeType="1"/>
              <a:stCxn id="84055" idx="5"/>
              <a:endCxn id="84060" idx="0"/>
            </p:cNvCxnSpPr>
            <p:nvPr/>
          </p:nvCxnSpPr>
          <p:spPr bwMode="auto">
            <a:xfrm>
              <a:off x="6516" y="2204"/>
              <a:ext cx="218" cy="2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64" name="AutoShape 196"/>
            <p:cNvCxnSpPr>
              <a:cxnSpLocks noChangeShapeType="1"/>
              <a:stCxn id="84053" idx="3"/>
              <a:endCxn id="84056" idx="0"/>
            </p:cNvCxnSpPr>
            <p:nvPr/>
          </p:nvCxnSpPr>
          <p:spPr bwMode="auto">
            <a:xfrm flipH="1">
              <a:off x="4915" y="2204"/>
              <a:ext cx="318" cy="2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65" name="AutoShape 197"/>
            <p:cNvCxnSpPr>
              <a:cxnSpLocks noChangeShapeType="1"/>
              <a:stCxn id="84053" idx="4"/>
              <a:endCxn id="84057" idx="0"/>
            </p:cNvCxnSpPr>
            <p:nvPr/>
          </p:nvCxnSpPr>
          <p:spPr bwMode="auto">
            <a:xfrm>
              <a:off x="5328" y="2245"/>
              <a:ext cx="0" cy="20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66" name="AutoShape 198"/>
            <p:cNvCxnSpPr>
              <a:cxnSpLocks noChangeShapeType="1"/>
              <a:stCxn id="84053" idx="5"/>
              <a:endCxn id="84058" idx="0"/>
            </p:cNvCxnSpPr>
            <p:nvPr/>
          </p:nvCxnSpPr>
          <p:spPr bwMode="auto">
            <a:xfrm>
              <a:off x="5423" y="2204"/>
              <a:ext cx="308" cy="2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84088" name="Text Box 120"/>
          <p:cNvSpPr txBox="1">
            <a:spLocks noChangeArrowheads="1"/>
          </p:cNvSpPr>
          <p:nvPr/>
        </p:nvSpPr>
        <p:spPr bwMode="auto">
          <a:xfrm>
            <a:off x="76200" y="457200"/>
            <a:ext cx="3067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将树转换成二叉树 </a:t>
            </a:r>
          </a:p>
        </p:txBody>
      </p:sp>
      <p:sp>
        <p:nvSpPr>
          <p:cNvPr id="84089" name="Text Box 121"/>
          <p:cNvSpPr txBox="1">
            <a:spLocks noChangeArrowheads="1"/>
          </p:cNvSpPr>
          <p:nvPr/>
        </p:nvSpPr>
        <p:spPr bwMode="auto">
          <a:xfrm>
            <a:off x="76200" y="919163"/>
            <a:ext cx="44751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itchFamily="2" charset="-122"/>
              </a:rPr>
              <a:t>1</a:t>
            </a:r>
            <a:r>
              <a:rPr lang="zh-CN" altLang="en-US" sz="2400" dirty="0">
                <a:ea typeface="华文中宋" pitchFamily="2" charset="-122"/>
              </a:rPr>
              <a:t>、加线：</a:t>
            </a:r>
            <a:r>
              <a:rPr lang="zh-CN" altLang="en-US" sz="2400" dirty="0">
                <a:ea typeface="楷体_GB2312" pitchFamily="49" charset="-122"/>
              </a:rPr>
              <a:t>在兄弟之间加一连线 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  <p:sp>
        <p:nvSpPr>
          <p:cNvPr id="84090" name="Text Box 122"/>
          <p:cNvSpPr txBox="1">
            <a:spLocks noChangeArrowheads="1"/>
          </p:cNvSpPr>
          <p:nvPr/>
        </p:nvSpPr>
        <p:spPr bwMode="auto">
          <a:xfrm>
            <a:off x="60325" y="1376363"/>
            <a:ext cx="90185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zh-CN" altLang="en-US" sz="2400" dirty="0">
                <a:ea typeface="华文中宋" pitchFamily="2" charset="-122"/>
              </a:rPr>
              <a:t>、抹线：</a:t>
            </a:r>
            <a:r>
              <a:rPr lang="zh-CN" altLang="en-US" sz="2400" dirty="0">
                <a:ea typeface="楷体_GB2312" pitchFamily="49" charset="-122"/>
              </a:rPr>
              <a:t>对每个结点去除其与孩子之间的关系（第一孩子除外） </a:t>
            </a:r>
          </a:p>
        </p:txBody>
      </p:sp>
      <p:sp>
        <p:nvSpPr>
          <p:cNvPr id="84091" name="Text Box 123"/>
          <p:cNvSpPr txBox="1">
            <a:spLocks noChangeArrowheads="1"/>
          </p:cNvSpPr>
          <p:nvPr/>
        </p:nvSpPr>
        <p:spPr bwMode="auto">
          <a:xfrm>
            <a:off x="76200" y="1828800"/>
            <a:ext cx="6750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itchFamily="2" charset="-122"/>
              </a:rPr>
              <a:t>3</a:t>
            </a:r>
            <a:r>
              <a:rPr lang="zh-CN" altLang="en-US" sz="2400" dirty="0">
                <a:ea typeface="华文中宋" pitchFamily="2" charset="-122"/>
              </a:rPr>
              <a:t>、旋转：</a:t>
            </a:r>
            <a:r>
              <a:rPr lang="zh-CN" altLang="en-US" sz="2400" dirty="0">
                <a:ea typeface="楷体_GB2312" pitchFamily="49" charset="-122"/>
              </a:rPr>
              <a:t>以树的根结点为轴心，顺时针转</a:t>
            </a:r>
            <a:r>
              <a:rPr lang="en-US" altLang="zh-CN" sz="2400" dirty="0">
                <a:ea typeface="楷体_GB2312" pitchFamily="49" charset="-122"/>
              </a:rPr>
              <a:t>45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</a:t>
            </a:r>
            <a:r>
              <a:rPr lang="zh-CN" altLang="en-US" sz="2400" dirty="0">
                <a:ea typeface="楷体_GB2312" pitchFamily="49" charset="-122"/>
              </a:rPr>
              <a:t>。  </a:t>
            </a:r>
          </a:p>
        </p:txBody>
      </p:sp>
      <p:sp>
        <p:nvSpPr>
          <p:cNvPr id="84150" name="AutoShape 182"/>
          <p:cNvSpPr>
            <a:spLocks noChangeArrowheads="1"/>
          </p:cNvSpPr>
          <p:nvPr/>
        </p:nvSpPr>
        <p:spPr bwMode="auto">
          <a:xfrm>
            <a:off x="468313" y="5805488"/>
            <a:ext cx="5485797" cy="510778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25400" cap="sq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树转换成的二叉树其右子树一定为空。 </a:t>
            </a:r>
          </a:p>
        </p:txBody>
      </p:sp>
      <p:sp>
        <p:nvSpPr>
          <p:cNvPr id="84151" name="AutoShape 183"/>
          <p:cNvSpPr>
            <a:spLocks noChangeArrowheads="1"/>
          </p:cNvSpPr>
          <p:nvPr/>
        </p:nvSpPr>
        <p:spPr bwMode="auto">
          <a:xfrm>
            <a:off x="460375" y="4868863"/>
            <a:ext cx="4606592" cy="51077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sq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dirty="0">
                <a:ea typeface="华文中宋" pitchFamily="2" charset="-122"/>
              </a:rPr>
              <a:t>树变二叉树：兄弟相连留长子。 </a:t>
            </a:r>
          </a:p>
        </p:txBody>
      </p:sp>
      <p:sp useBgFill="1">
        <p:nvSpPr>
          <p:cNvPr id="84154" name="Rectangle 186"/>
          <p:cNvSpPr>
            <a:spLocks noChangeArrowheads="1"/>
          </p:cNvSpPr>
          <p:nvPr/>
        </p:nvSpPr>
        <p:spPr bwMode="auto">
          <a:xfrm>
            <a:off x="2173288" y="2781300"/>
            <a:ext cx="76200" cy="34607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4155" name="Rectangle 187"/>
          <p:cNvSpPr>
            <a:spLocks noChangeArrowheads="1"/>
          </p:cNvSpPr>
          <p:nvPr/>
        </p:nvSpPr>
        <p:spPr bwMode="auto">
          <a:xfrm>
            <a:off x="2374900" y="2705100"/>
            <a:ext cx="696913" cy="42862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4156" name="Rectangle 188"/>
          <p:cNvSpPr>
            <a:spLocks noChangeArrowheads="1"/>
          </p:cNvSpPr>
          <p:nvPr/>
        </p:nvSpPr>
        <p:spPr bwMode="auto">
          <a:xfrm>
            <a:off x="1226345" y="3543697"/>
            <a:ext cx="244474" cy="3492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4157" name="Rectangle 189"/>
          <p:cNvSpPr>
            <a:spLocks noChangeArrowheads="1"/>
          </p:cNvSpPr>
          <p:nvPr/>
        </p:nvSpPr>
        <p:spPr bwMode="auto">
          <a:xfrm>
            <a:off x="1509713" y="3473450"/>
            <a:ext cx="469899" cy="40322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4158" name="Rectangle 190"/>
          <p:cNvSpPr>
            <a:spLocks noChangeArrowheads="1"/>
          </p:cNvSpPr>
          <p:nvPr/>
        </p:nvSpPr>
        <p:spPr bwMode="auto">
          <a:xfrm>
            <a:off x="3200400" y="3505200"/>
            <a:ext cx="457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Group 205"/>
          <p:cNvGrpSpPr>
            <a:grpSpLocks/>
          </p:cNvGrpSpPr>
          <p:nvPr/>
        </p:nvGrpSpPr>
        <p:grpSpPr bwMode="auto">
          <a:xfrm>
            <a:off x="892175" y="3341688"/>
            <a:ext cx="2459038" cy="768350"/>
            <a:chOff x="562" y="2105"/>
            <a:chExt cx="1549" cy="484"/>
          </a:xfrm>
        </p:grpSpPr>
        <p:cxnSp>
          <p:nvCxnSpPr>
            <p:cNvPr id="84168" name="AutoShape 200"/>
            <p:cNvCxnSpPr>
              <a:cxnSpLocks noChangeShapeType="1"/>
              <a:stCxn id="84053" idx="6"/>
              <a:endCxn id="84054" idx="2"/>
            </p:cNvCxnSpPr>
            <p:nvPr/>
          </p:nvCxnSpPr>
          <p:spPr bwMode="auto">
            <a:xfrm>
              <a:off x="975" y="2105"/>
              <a:ext cx="289" cy="0"/>
            </a:xfrm>
            <a:prstGeom prst="straightConnector1">
              <a:avLst/>
            </a:prstGeom>
            <a:noFill/>
            <a:ln w="9525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84169" name="AutoShape 201"/>
            <p:cNvCxnSpPr>
              <a:cxnSpLocks noChangeShapeType="1"/>
              <a:stCxn id="84054" idx="6"/>
              <a:endCxn id="84055" idx="2"/>
            </p:cNvCxnSpPr>
            <p:nvPr/>
          </p:nvCxnSpPr>
          <p:spPr bwMode="auto">
            <a:xfrm>
              <a:off x="1534" y="2105"/>
              <a:ext cx="264" cy="0"/>
            </a:xfrm>
            <a:prstGeom prst="straightConnector1">
              <a:avLst/>
            </a:prstGeom>
            <a:noFill/>
            <a:ln w="9525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84170" name="AutoShape 202"/>
            <p:cNvCxnSpPr>
              <a:cxnSpLocks noChangeShapeType="1"/>
              <a:stCxn id="84056" idx="6"/>
              <a:endCxn id="84057" idx="2"/>
            </p:cNvCxnSpPr>
            <p:nvPr/>
          </p:nvCxnSpPr>
          <p:spPr bwMode="auto">
            <a:xfrm>
              <a:off x="562" y="2589"/>
              <a:ext cx="143" cy="0"/>
            </a:xfrm>
            <a:prstGeom prst="straightConnector1">
              <a:avLst/>
            </a:prstGeom>
            <a:noFill/>
            <a:ln w="9525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84171" name="AutoShape 203"/>
            <p:cNvCxnSpPr>
              <a:cxnSpLocks noChangeShapeType="1"/>
              <a:stCxn id="84057" idx="6"/>
              <a:endCxn id="84058" idx="2"/>
            </p:cNvCxnSpPr>
            <p:nvPr/>
          </p:nvCxnSpPr>
          <p:spPr bwMode="auto">
            <a:xfrm>
              <a:off x="975" y="2589"/>
              <a:ext cx="133" cy="0"/>
            </a:xfrm>
            <a:prstGeom prst="straightConnector1">
              <a:avLst/>
            </a:prstGeom>
            <a:noFill/>
            <a:ln w="9525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84172" name="AutoShape 204"/>
            <p:cNvCxnSpPr>
              <a:cxnSpLocks noChangeShapeType="1"/>
              <a:stCxn id="84059" idx="6"/>
              <a:endCxn id="84060" idx="2"/>
            </p:cNvCxnSpPr>
            <p:nvPr/>
          </p:nvCxnSpPr>
          <p:spPr bwMode="auto">
            <a:xfrm>
              <a:off x="1780" y="2589"/>
              <a:ext cx="331" cy="0"/>
            </a:xfrm>
            <a:prstGeom prst="straightConnector1">
              <a:avLst/>
            </a:prstGeom>
            <a:noFill/>
            <a:ln w="9525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214"/>
          <p:cNvGrpSpPr>
            <a:grpSpLocks/>
          </p:cNvGrpSpPr>
          <p:nvPr/>
        </p:nvGrpSpPr>
        <p:grpSpPr bwMode="auto">
          <a:xfrm>
            <a:off x="5580063" y="2209800"/>
            <a:ext cx="2160587" cy="3524250"/>
            <a:chOff x="3515" y="1392"/>
            <a:chExt cx="1361" cy="2220"/>
          </a:xfrm>
        </p:grpSpPr>
        <p:sp>
          <p:nvSpPr>
            <p:cNvPr id="84107" name="Oval 139"/>
            <p:cNvSpPr>
              <a:spLocks noChangeArrowheads="1"/>
            </p:cNvSpPr>
            <p:nvPr/>
          </p:nvSpPr>
          <p:spPr bwMode="auto">
            <a:xfrm>
              <a:off x="4286" y="1392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84108" name="Oval 140"/>
            <p:cNvSpPr>
              <a:spLocks noChangeArrowheads="1"/>
            </p:cNvSpPr>
            <p:nvPr/>
          </p:nvSpPr>
          <p:spPr bwMode="auto">
            <a:xfrm>
              <a:off x="3886" y="1752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84109" name="Oval 141"/>
            <p:cNvSpPr>
              <a:spLocks noChangeArrowheads="1"/>
            </p:cNvSpPr>
            <p:nvPr/>
          </p:nvSpPr>
          <p:spPr bwMode="auto">
            <a:xfrm>
              <a:off x="4295" y="2135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84110" name="Oval 142"/>
            <p:cNvSpPr>
              <a:spLocks noChangeArrowheads="1"/>
            </p:cNvSpPr>
            <p:nvPr/>
          </p:nvSpPr>
          <p:spPr bwMode="auto">
            <a:xfrm>
              <a:off x="4583" y="2523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84111" name="Oval 143"/>
            <p:cNvSpPr>
              <a:spLocks noChangeArrowheads="1"/>
            </p:cNvSpPr>
            <p:nvPr/>
          </p:nvSpPr>
          <p:spPr bwMode="auto">
            <a:xfrm>
              <a:off x="3515" y="2134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E</a:t>
              </a:r>
            </a:p>
          </p:txBody>
        </p:sp>
        <p:sp>
          <p:nvSpPr>
            <p:cNvPr id="84112" name="Oval 144"/>
            <p:cNvSpPr>
              <a:spLocks noChangeArrowheads="1"/>
            </p:cNvSpPr>
            <p:nvPr/>
          </p:nvSpPr>
          <p:spPr bwMode="auto">
            <a:xfrm>
              <a:off x="3755" y="2523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F</a:t>
              </a:r>
            </a:p>
          </p:txBody>
        </p:sp>
        <p:sp>
          <p:nvSpPr>
            <p:cNvPr id="84113" name="Oval 145"/>
            <p:cNvSpPr>
              <a:spLocks noChangeArrowheads="1"/>
            </p:cNvSpPr>
            <p:nvPr/>
          </p:nvSpPr>
          <p:spPr bwMode="auto">
            <a:xfrm>
              <a:off x="4016" y="2931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G</a:t>
              </a:r>
            </a:p>
          </p:txBody>
        </p:sp>
        <p:sp>
          <p:nvSpPr>
            <p:cNvPr id="84114" name="Oval 146"/>
            <p:cNvSpPr>
              <a:spLocks noChangeArrowheads="1"/>
            </p:cNvSpPr>
            <p:nvPr/>
          </p:nvSpPr>
          <p:spPr bwMode="auto">
            <a:xfrm>
              <a:off x="4391" y="2931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H</a:t>
              </a:r>
            </a:p>
          </p:txBody>
        </p:sp>
        <p:sp>
          <p:nvSpPr>
            <p:cNvPr id="84115" name="Oval 147"/>
            <p:cNvSpPr>
              <a:spLocks noChangeArrowheads="1"/>
            </p:cNvSpPr>
            <p:nvPr/>
          </p:nvSpPr>
          <p:spPr bwMode="auto">
            <a:xfrm>
              <a:off x="4606" y="3331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I</a:t>
              </a:r>
            </a:p>
          </p:txBody>
        </p:sp>
        <p:cxnSp>
          <p:nvCxnSpPr>
            <p:cNvPr id="84174" name="AutoShape 206"/>
            <p:cNvCxnSpPr>
              <a:cxnSpLocks noChangeShapeType="1"/>
              <a:stCxn id="84107" idx="3"/>
              <a:endCxn id="84108" idx="0"/>
            </p:cNvCxnSpPr>
            <p:nvPr/>
          </p:nvCxnSpPr>
          <p:spPr bwMode="auto">
            <a:xfrm flipH="1">
              <a:off x="4021" y="1632"/>
              <a:ext cx="305" cy="12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75" name="AutoShape 207"/>
            <p:cNvCxnSpPr>
              <a:cxnSpLocks noChangeShapeType="1"/>
              <a:stCxn id="84108" idx="3"/>
              <a:endCxn id="84111" idx="0"/>
            </p:cNvCxnSpPr>
            <p:nvPr/>
          </p:nvCxnSpPr>
          <p:spPr bwMode="auto">
            <a:xfrm flipH="1">
              <a:off x="3650" y="1992"/>
              <a:ext cx="276" cy="14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76" name="AutoShape 208"/>
            <p:cNvCxnSpPr>
              <a:cxnSpLocks noChangeShapeType="1"/>
              <a:stCxn id="84109" idx="0"/>
              <a:endCxn id="84108" idx="5"/>
            </p:cNvCxnSpPr>
            <p:nvPr/>
          </p:nvCxnSpPr>
          <p:spPr bwMode="auto">
            <a:xfrm flipH="1" flipV="1">
              <a:off x="4116" y="1992"/>
              <a:ext cx="314" cy="14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77" name="AutoShape 209"/>
            <p:cNvCxnSpPr>
              <a:cxnSpLocks noChangeShapeType="1"/>
              <a:stCxn id="84110" idx="0"/>
              <a:endCxn id="84109" idx="5"/>
            </p:cNvCxnSpPr>
            <p:nvPr/>
          </p:nvCxnSpPr>
          <p:spPr bwMode="auto">
            <a:xfrm flipH="1" flipV="1">
              <a:off x="4525" y="2375"/>
              <a:ext cx="193" cy="14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78" name="AutoShape 210"/>
            <p:cNvCxnSpPr>
              <a:cxnSpLocks noChangeShapeType="1"/>
              <a:stCxn id="84112" idx="0"/>
              <a:endCxn id="84111" idx="5"/>
            </p:cNvCxnSpPr>
            <p:nvPr/>
          </p:nvCxnSpPr>
          <p:spPr bwMode="auto">
            <a:xfrm flipH="1" flipV="1">
              <a:off x="3745" y="2374"/>
              <a:ext cx="145" cy="14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79" name="AutoShape 211"/>
            <p:cNvCxnSpPr>
              <a:cxnSpLocks noChangeShapeType="1"/>
              <a:stCxn id="84110" idx="3"/>
              <a:endCxn id="84114" idx="0"/>
            </p:cNvCxnSpPr>
            <p:nvPr/>
          </p:nvCxnSpPr>
          <p:spPr bwMode="auto">
            <a:xfrm flipH="1">
              <a:off x="4526" y="2763"/>
              <a:ext cx="97" cy="16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80" name="AutoShape 212"/>
            <p:cNvCxnSpPr>
              <a:cxnSpLocks noChangeShapeType="1"/>
              <a:stCxn id="84112" idx="5"/>
              <a:endCxn id="84113" idx="0"/>
            </p:cNvCxnSpPr>
            <p:nvPr/>
          </p:nvCxnSpPr>
          <p:spPr bwMode="auto">
            <a:xfrm>
              <a:off x="3985" y="2763"/>
              <a:ext cx="166" cy="16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81" name="AutoShape 213"/>
            <p:cNvCxnSpPr>
              <a:cxnSpLocks noChangeShapeType="1"/>
              <a:stCxn id="84114" idx="5"/>
              <a:endCxn id="84115" idx="0"/>
            </p:cNvCxnSpPr>
            <p:nvPr/>
          </p:nvCxnSpPr>
          <p:spPr bwMode="auto">
            <a:xfrm>
              <a:off x="4621" y="3171"/>
              <a:ext cx="120" cy="16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41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88" grpId="0"/>
      <p:bldP spid="84089" grpId="0" autoUpdateAnimBg="0"/>
      <p:bldP spid="84090" grpId="0" autoUpdateAnimBg="0"/>
      <p:bldP spid="84091" grpId="0" autoUpdateAnimBg="0"/>
      <p:bldP spid="84150" grpId="0" animBg="1" autoUpdateAnimBg="0"/>
      <p:bldP spid="84151" grpId="0" animBg="1" autoUpdateAnimBg="0"/>
      <p:bldP spid="84154" grpId="0" animBg="1"/>
      <p:bldP spid="84155" grpId="0" animBg="1"/>
      <p:bldP spid="84156" grpId="0" animBg="1"/>
      <p:bldP spid="84157" grpId="0" animBg="1"/>
      <p:bldP spid="8415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806450" y="519113"/>
            <a:ext cx="7581900" cy="560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华文中宋" pitchFamily="2" charset="-122"/>
              </a:rPr>
              <a:t>Root (T)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华文中宋" pitchFamily="2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华文中宋" pitchFamily="2" charset="-122"/>
              </a:rPr>
              <a:t>          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的根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华文中宋" pitchFamily="2" charset="-122"/>
              </a:rPr>
              <a:t>Value (T, </a:t>
            </a:r>
            <a:r>
              <a:rPr lang="en-US" altLang="zh-CN" sz="2400" dirty="0" err="1">
                <a:ea typeface="华文中宋" pitchFamily="2" charset="-122"/>
              </a:rPr>
              <a:t>cur_e</a:t>
            </a:r>
            <a:r>
              <a:rPr lang="en-US" altLang="zh-CN" sz="2400" dirty="0">
                <a:ea typeface="华文中宋" pitchFamily="2" charset="-122"/>
              </a:rPr>
              <a:t>)</a:t>
            </a:r>
            <a:r>
              <a:rPr lang="zh-CN" altLang="en-US" sz="2400" dirty="0">
                <a:ea typeface="华文中宋" pitchFamily="2" charset="-122"/>
              </a:rPr>
              <a:t>；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华文中宋" pitchFamily="2" charset="-122"/>
              </a:rPr>
              <a:t>          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</a:t>
            </a:r>
            <a:r>
              <a:rPr lang="zh-CN" altLang="en-US" sz="2400" dirty="0">
                <a:ea typeface="华文中宋" pitchFamily="2" charset="-122"/>
              </a:rPr>
              <a:t>。 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华文中宋" pitchFamily="2" charset="-122"/>
              </a:rPr>
              <a:t>          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的值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/>
              <a:t> </a:t>
            </a:r>
            <a:r>
              <a:rPr lang="en-US" altLang="zh-CN" sz="2400" dirty="0"/>
              <a:t>Assign (T, </a:t>
            </a:r>
            <a:r>
              <a:rPr lang="en-US" altLang="zh-CN" sz="2400" dirty="0" err="1"/>
              <a:t>cur_e</a:t>
            </a:r>
            <a:r>
              <a:rPr lang="en-US" altLang="zh-CN" sz="2400" dirty="0"/>
              <a:t>, value)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结点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赋值为 </a:t>
            </a:r>
            <a:r>
              <a:rPr lang="en-US" altLang="zh-CN" sz="2400" dirty="0">
                <a:ea typeface="楷体_GB2312" pitchFamily="49" charset="-122"/>
              </a:rPr>
              <a:t>value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</p:txBody>
      </p:sp>
    </p:spTree>
  </p:cSld>
  <p:clrMapOvr>
    <a:masterClrMapping/>
  </p:clrMapOvr>
  <p:transition spd="slow">
    <p:cover dir="d"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11" name="Text Box 119"/>
          <p:cNvSpPr txBox="1">
            <a:spLocks noChangeArrowheads="1"/>
          </p:cNvSpPr>
          <p:nvPr/>
        </p:nvSpPr>
        <p:spPr bwMode="auto">
          <a:xfrm>
            <a:off x="76200" y="457200"/>
            <a:ext cx="3067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将二叉树转换成树 </a:t>
            </a:r>
          </a:p>
        </p:txBody>
      </p:sp>
      <p:sp>
        <p:nvSpPr>
          <p:cNvPr id="85112" name="Text Box 120"/>
          <p:cNvSpPr txBox="1">
            <a:spLocks noChangeArrowheads="1"/>
          </p:cNvSpPr>
          <p:nvPr/>
        </p:nvSpPr>
        <p:spPr bwMode="auto">
          <a:xfrm>
            <a:off x="76200" y="1031875"/>
            <a:ext cx="8855309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加线：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zh-CN" sz="2400" dirty="0">
                <a:ea typeface="楷体_GB2312" pitchFamily="49" charset="-122"/>
              </a:rPr>
              <a:t>结点是左孩子，则将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zh-CN" sz="2400" dirty="0">
                <a:ea typeface="楷体_GB2312" pitchFamily="49" charset="-122"/>
              </a:rPr>
              <a:t>的右孩子、右孩子的右孩子、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r>
              <a:rPr lang="zh-CN" altLang="en-US" sz="2400" dirty="0">
                <a:ea typeface="楷体_GB2312" pitchFamily="49" charset="-122"/>
              </a:rPr>
              <a:t>            </a:t>
            </a:r>
            <a:r>
              <a:rPr lang="zh-CN" altLang="zh-CN" sz="2400" dirty="0">
                <a:ea typeface="楷体_GB2312" pitchFamily="49" charset="-122"/>
              </a:rPr>
              <a:t>…沿分支找到的所有右孩子，都与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zh-CN" sz="2400" dirty="0">
                <a:ea typeface="楷体_GB2312" pitchFamily="49" charset="-122"/>
              </a:rPr>
              <a:t>的双亲用线连起来。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</p:txBody>
      </p:sp>
      <p:sp>
        <p:nvSpPr>
          <p:cNvPr id="85113" name="Text Box 121"/>
          <p:cNvSpPr txBox="1">
            <a:spLocks noChangeArrowheads="1"/>
          </p:cNvSpPr>
          <p:nvPr/>
        </p:nvSpPr>
        <p:spPr bwMode="auto">
          <a:xfrm>
            <a:off x="76200" y="1819672"/>
            <a:ext cx="70977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抹线：</a:t>
            </a:r>
            <a:r>
              <a:rPr lang="zh-CN" altLang="en-US" sz="2400" dirty="0">
                <a:ea typeface="楷体_GB2312" pitchFamily="49" charset="-122"/>
              </a:rPr>
              <a:t>抹掉原二叉树中双亲与右孩子之间的连线。  </a:t>
            </a:r>
          </a:p>
        </p:txBody>
      </p:sp>
      <p:sp>
        <p:nvSpPr>
          <p:cNvPr id="85114" name="Text Box 122"/>
          <p:cNvSpPr txBox="1">
            <a:spLocks noChangeArrowheads="1"/>
          </p:cNvSpPr>
          <p:nvPr/>
        </p:nvSpPr>
        <p:spPr bwMode="auto">
          <a:xfrm>
            <a:off x="76200" y="2251720"/>
            <a:ext cx="57896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调整：</a:t>
            </a:r>
            <a:r>
              <a:rPr lang="zh-CN" altLang="en-US" sz="2400" dirty="0">
                <a:ea typeface="楷体_GB2312" pitchFamily="49" charset="-122"/>
              </a:rPr>
              <a:t>将结点按层次排列，形成树结构。 </a:t>
            </a:r>
          </a:p>
        </p:txBody>
      </p:sp>
      <p:sp>
        <p:nvSpPr>
          <p:cNvPr id="85126" name="AutoShape 134"/>
          <p:cNvSpPr>
            <a:spLocks noChangeArrowheads="1"/>
          </p:cNvSpPr>
          <p:nvPr/>
        </p:nvSpPr>
        <p:spPr bwMode="auto">
          <a:xfrm>
            <a:off x="971550" y="5805488"/>
            <a:ext cx="7158038" cy="4968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ea typeface="华文中宋" pitchFamily="2" charset="-122"/>
              </a:rPr>
              <a:t>  </a:t>
            </a:r>
            <a:r>
              <a:rPr lang="zh-CN" altLang="en-US">
                <a:ea typeface="华文中宋" pitchFamily="2" charset="-122"/>
              </a:rPr>
              <a:t>二叉树变树：左孩右右连双亲，去掉原来右孩线。 </a:t>
            </a:r>
          </a:p>
        </p:txBody>
      </p:sp>
      <p:grpSp>
        <p:nvGrpSpPr>
          <p:cNvPr id="2" name="Group 148"/>
          <p:cNvGrpSpPr>
            <a:grpSpLocks/>
          </p:cNvGrpSpPr>
          <p:nvPr/>
        </p:nvGrpSpPr>
        <p:grpSpPr bwMode="auto">
          <a:xfrm>
            <a:off x="4802188" y="3109913"/>
            <a:ext cx="3225800" cy="1714500"/>
            <a:chOff x="2753" y="1959"/>
            <a:chExt cx="2032" cy="1080"/>
          </a:xfrm>
        </p:grpSpPr>
        <p:sp>
          <p:nvSpPr>
            <p:cNvPr id="85094" name="Oval 102"/>
            <p:cNvSpPr>
              <a:spLocks noChangeArrowheads="1"/>
            </p:cNvSpPr>
            <p:nvPr/>
          </p:nvSpPr>
          <p:spPr bwMode="auto">
            <a:xfrm>
              <a:off x="3733" y="1959"/>
              <a:ext cx="227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85095" name="Oval 103"/>
            <p:cNvSpPr>
              <a:spLocks noChangeArrowheads="1"/>
            </p:cNvSpPr>
            <p:nvPr/>
          </p:nvSpPr>
          <p:spPr bwMode="auto">
            <a:xfrm>
              <a:off x="3172" y="2374"/>
              <a:ext cx="227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85096" name="Oval 104"/>
            <p:cNvSpPr>
              <a:spLocks noChangeArrowheads="1"/>
            </p:cNvSpPr>
            <p:nvPr/>
          </p:nvSpPr>
          <p:spPr bwMode="auto">
            <a:xfrm>
              <a:off x="3733" y="2374"/>
              <a:ext cx="227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85097" name="Oval 105"/>
            <p:cNvSpPr>
              <a:spLocks noChangeArrowheads="1"/>
            </p:cNvSpPr>
            <p:nvPr/>
          </p:nvSpPr>
          <p:spPr bwMode="auto">
            <a:xfrm>
              <a:off x="4314" y="2374"/>
              <a:ext cx="228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85098" name="Oval 106"/>
            <p:cNvSpPr>
              <a:spLocks noChangeArrowheads="1"/>
            </p:cNvSpPr>
            <p:nvPr/>
          </p:nvSpPr>
          <p:spPr bwMode="auto">
            <a:xfrm>
              <a:off x="2753" y="2780"/>
              <a:ext cx="228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E</a:t>
              </a:r>
            </a:p>
          </p:txBody>
        </p:sp>
        <p:sp>
          <p:nvSpPr>
            <p:cNvPr id="85099" name="Oval 107"/>
            <p:cNvSpPr>
              <a:spLocks noChangeArrowheads="1"/>
            </p:cNvSpPr>
            <p:nvPr/>
          </p:nvSpPr>
          <p:spPr bwMode="auto">
            <a:xfrm>
              <a:off x="3172" y="2780"/>
              <a:ext cx="227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F</a:t>
              </a:r>
            </a:p>
          </p:txBody>
        </p:sp>
        <p:sp>
          <p:nvSpPr>
            <p:cNvPr id="85100" name="Oval 108"/>
            <p:cNvSpPr>
              <a:spLocks noChangeArrowheads="1"/>
            </p:cNvSpPr>
            <p:nvPr/>
          </p:nvSpPr>
          <p:spPr bwMode="auto">
            <a:xfrm>
              <a:off x="3590" y="2780"/>
              <a:ext cx="228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G</a:t>
              </a:r>
            </a:p>
          </p:txBody>
        </p:sp>
        <p:sp>
          <p:nvSpPr>
            <p:cNvPr id="85101" name="Oval 109"/>
            <p:cNvSpPr>
              <a:spLocks noChangeArrowheads="1"/>
            </p:cNvSpPr>
            <p:nvPr/>
          </p:nvSpPr>
          <p:spPr bwMode="auto">
            <a:xfrm>
              <a:off x="4100" y="2780"/>
              <a:ext cx="227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H</a:t>
              </a:r>
            </a:p>
          </p:txBody>
        </p:sp>
        <p:sp>
          <p:nvSpPr>
            <p:cNvPr id="85102" name="Oval 110"/>
            <p:cNvSpPr>
              <a:spLocks noChangeArrowheads="1"/>
            </p:cNvSpPr>
            <p:nvPr/>
          </p:nvSpPr>
          <p:spPr bwMode="auto">
            <a:xfrm>
              <a:off x="4557" y="2795"/>
              <a:ext cx="228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I</a:t>
              </a:r>
            </a:p>
          </p:txBody>
        </p:sp>
        <p:cxnSp>
          <p:nvCxnSpPr>
            <p:cNvPr id="85132" name="AutoShape 140"/>
            <p:cNvCxnSpPr>
              <a:cxnSpLocks noChangeShapeType="1"/>
              <a:stCxn id="85094" idx="4"/>
              <a:endCxn id="85096" idx="0"/>
            </p:cNvCxnSpPr>
            <p:nvPr/>
          </p:nvCxnSpPr>
          <p:spPr bwMode="auto">
            <a:xfrm>
              <a:off x="3847" y="2203"/>
              <a:ext cx="0" cy="17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33" name="AutoShape 141"/>
            <p:cNvCxnSpPr>
              <a:cxnSpLocks noChangeShapeType="1"/>
              <a:stCxn id="85094" idx="5"/>
              <a:endCxn id="85097" idx="0"/>
            </p:cNvCxnSpPr>
            <p:nvPr/>
          </p:nvCxnSpPr>
          <p:spPr bwMode="auto">
            <a:xfrm>
              <a:off x="3927" y="2167"/>
              <a:ext cx="501" cy="20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34" name="AutoShape 142"/>
            <p:cNvCxnSpPr>
              <a:cxnSpLocks noChangeShapeType="1"/>
              <a:stCxn id="85094" idx="3"/>
              <a:endCxn id="85095" idx="0"/>
            </p:cNvCxnSpPr>
            <p:nvPr/>
          </p:nvCxnSpPr>
          <p:spPr bwMode="auto">
            <a:xfrm flipH="1">
              <a:off x="3286" y="2167"/>
              <a:ext cx="480" cy="20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35" name="AutoShape 143"/>
            <p:cNvCxnSpPr>
              <a:cxnSpLocks noChangeShapeType="1"/>
              <a:stCxn id="85097" idx="3"/>
              <a:endCxn id="85101" idx="0"/>
            </p:cNvCxnSpPr>
            <p:nvPr/>
          </p:nvCxnSpPr>
          <p:spPr bwMode="auto">
            <a:xfrm flipH="1">
              <a:off x="4214" y="2582"/>
              <a:ext cx="133" cy="19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36" name="AutoShape 144"/>
            <p:cNvCxnSpPr>
              <a:cxnSpLocks noChangeShapeType="1"/>
              <a:stCxn id="85097" idx="5"/>
              <a:endCxn id="85102" idx="0"/>
            </p:cNvCxnSpPr>
            <p:nvPr/>
          </p:nvCxnSpPr>
          <p:spPr bwMode="auto">
            <a:xfrm>
              <a:off x="4509" y="2582"/>
              <a:ext cx="162" cy="21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37" name="AutoShape 145"/>
            <p:cNvCxnSpPr>
              <a:cxnSpLocks noChangeShapeType="1"/>
              <a:stCxn id="85095" idx="5"/>
              <a:endCxn id="85100" idx="0"/>
            </p:cNvCxnSpPr>
            <p:nvPr/>
          </p:nvCxnSpPr>
          <p:spPr bwMode="auto">
            <a:xfrm>
              <a:off x="3366" y="2582"/>
              <a:ext cx="338" cy="19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38" name="AutoShape 146"/>
            <p:cNvCxnSpPr>
              <a:cxnSpLocks noChangeShapeType="1"/>
              <a:stCxn id="85095" idx="4"/>
              <a:endCxn id="85099" idx="0"/>
            </p:cNvCxnSpPr>
            <p:nvPr/>
          </p:nvCxnSpPr>
          <p:spPr bwMode="auto">
            <a:xfrm>
              <a:off x="3286" y="2618"/>
              <a:ext cx="0" cy="16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39" name="AutoShape 147"/>
            <p:cNvCxnSpPr>
              <a:cxnSpLocks noChangeShapeType="1"/>
              <a:stCxn id="85095" idx="3"/>
              <a:endCxn id="85098" idx="0"/>
            </p:cNvCxnSpPr>
            <p:nvPr/>
          </p:nvCxnSpPr>
          <p:spPr bwMode="auto">
            <a:xfrm flipH="1">
              <a:off x="2867" y="2582"/>
              <a:ext cx="338" cy="19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157"/>
          <p:cNvGrpSpPr>
            <a:grpSpLocks/>
          </p:cNvGrpSpPr>
          <p:nvPr/>
        </p:nvGrpSpPr>
        <p:grpSpPr bwMode="auto">
          <a:xfrm>
            <a:off x="1295400" y="2708275"/>
            <a:ext cx="1925638" cy="2736850"/>
            <a:chOff x="816" y="1706"/>
            <a:chExt cx="1213" cy="1724"/>
          </a:xfrm>
        </p:grpSpPr>
        <p:sp>
          <p:nvSpPr>
            <p:cNvPr id="85014" name="Oval 22"/>
            <p:cNvSpPr>
              <a:spLocks noChangeArrowheads="1"/>
            </p:cNvSpPr>
            <p:nvPr/>
          </p:nvSpPr>
          <p:spPr bwMode="auto">
            <a:xfrm>
              <a:off x="1482" y="1706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85016" name="Oval 24"/>
            <p:cNvSpPr>
              <a:spLocks noChangeArrowheads="1"/>
            </p:cNvSpPr>
            <p:nvPr/>
          </p:nvSpPr>
          <p:spPr bwMode="auto">
            <a:xfrm>
              <a:off x="1124" y="2011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85017" name="Oval 25"/>
            <p:cNvSpPr>
              <a:spLocks noChangeArrowheads="1"/>
            </p:cNvSpPr>
            <p:nvPr/>
          </p:nvSpPr>
          <p:spPr bwMode="auto">
            <a:xfrm>
              <a:off x="1448" y="2290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85018" name="Oval 26"/>
            <p:cNvSpPr>
              <a:spLocks noChangeArrowheads="1"/>
            </p:cNvSpPr>
            <p:nvPr/>
          </p:nvSpPr>
          <p:spPr bwMode="auto">
            <a:xfrm>
              <a:off x="1771" y="2568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85019" name="Oval 27"/>
            <p:cNvSpPr>
              <a:spLocks noChangeArrowheads="1"/>
            </p:cNvSpPr>
            <p:nvPr/>
          </p:nvSpPr>
          <p:spPr bwMode="auto">
            <a:xfrm>
              <a:off x="816" y="2290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E</a:t>
              </a:r>
            </a:p>
          </p:txBody>
        </p:sp>
        <p:sp>
          <p:nvSpPr>
            <p:cNvPr id="85020" name="Oval 28"/>
            <p:cNvSpPr>
              <a:spLocks noChangeArrowheads="1"/>
            </p:cNvSpPr>
            <p:nvPr/>
          </p:nvSpPr>
          <p:spPr bwMode="auto">
            <a:xfrm>
              <a:off x="1020" y="2589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F</a:t>
              </a:r>
            </a:p>
          </p:txBody>
        </p:sp>
        <p:sp>
          <p:nvSpPr>
            <p:cNvPr id="85021" name="Oval 29"/>
            <p:cNvSpPr>
              <a:spLocks noChangeArrowheads="1"/>
            </p:cNvSpPr>
            <p:nvPr/>
          </p:nvSpPr>
          <p:spPr bwMode="auto">
            <a:xfrm>
              <a:off x="1221" y="2886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G</a:t>
              </a:r>
            </a:p>
          </p:txBody>
        </p:sp>
        <p:sp>
          <p:nvSpPr>
            <p:cNvPr id="85022" name="Oval 30"/>
            <p:cNvSpPr>
              <a:spLocks noChangeArrowheads="1"/>
            </p:cNvSpPr>
            <p:nvPr/>
          </p:nvSpPr>
          <p:spPr bwMode="auto">
            <a:xfrm>
              <a:off x="1565" y="2886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H</a:t>
              </a:r>
            </a:p>
          </p:txBody>
        </p:sp>
        <p:sp>
          <p:nvSpPr>
            <p:cNvPr id="85023" name="Oval 31"/>
            <p:cNvSpPr>
              <a:spLocks noChangeArrowheads="1"/>
            </p:cNvSpPr>
            <p:nvPr/>
          </p:nvSpPr>
          <p:spPr bwMode="auto">
            <a:xfrm>
              <a:off x="1791" y="3197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I</a:t>
              </a:r>
            </a:p>
          </p:txBody>
        </p:sp>
        <p:cxnSp>
          <p:nvCxnSpPr>
            <p:cNvPr id="85141" name="AutoShape 149"/>
            <p:cNvCxnSpPr>
              <a:cxnSpLocks noChangeShapeType="1"/>
              <a:stCxn id="85014" idx="3"/>
              <a:endCxn id="85016" idx="0"/>
            </p:cNvCxnSpPr>
            <p:nvPr/>
          </p:nvCxnSpPr>
          <p:spPr bwMode="auto">
            <a:xfrm flipH="1">
              <a:off x="1243" y="1905"/>
              <a:ext cx="274" cy="10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42" name="AutoShape 150"/>
            <p:cNvCxnSpPr>
              <a:cxnSpLocks noChangeShapeType="1"/>
              <a:stCxn id="85016" idx="3"/>
              <a:endCxn id="85019" idx="0"/>
            </p:cNvCxnSpPr>
            <p:nvPr/>
          </p:nvCxnSpPr>
          <p:spPr bwMode="auto">
            <a:xfrm flipH="1">
              <a:off x="935" y="2210"/>
              <a:ext cx="224" cy="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43" name="AutoShape 151"/>
            <p:cNvCxnSpPr>
              <a:cxnSpLocks noChangeShapeType="1"/>
              <a:stCxn id="85016" idx="5"/>
              <a:endCxn id="85017" idx="0"/>
            </p:cNvCxnSpPr>
            <p:nvPr/>
          </p:nvCxnSpPr>
          <p:spPr bwMode="auto">
            <a:xfrm>
              <a:off x="1327" y="2210"/>
              <a:ext cx="240" cy="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44" name="AutoShape 152"/>
            <p:cNvCxnSpPr>
              <a:cxnSpLocks noChangeShapeType="1"/>
              <a:stCxn id="85017" idx="5"/>
              <a:endCxn id="85018" idx="0"/>
            </p:cNvCxnSpPr>
            <p:nvPr/>
          </p:nvCxnSpPr>
          <p:spPr bwMode="auto">
            <a:xfrm>
              <a:off x="1651" y="2489"/>
              <a:ext cx="239" cy="7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45" name="AutoShape 153"/>
            <p:cNvCxnSpPr>
              <a:cxnSpLocks noChangeShapeType="1"/>
              <a:stCxn id="85018" idx="3"/>
              <a:endCxn id="85022" idx="0"/>
            </p:cNvCxnSpPr>
            <p:nvPr/>
          </p:nvCxnSpPr>
          <p:spPr bwMode="auto">
            <a:xfrm flipH="1">
              <a:off x="1684" y="2767"/>
              <a:ext cx="122" cy="11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46" name="AutoShape 154"/>
            <p:cNvCxnSpPr>
              <a:cxnSpLocks noChangeShapeType="1"/>
              <a:stCxn id="85022" idx="5"/>
              <a:endCxn id="85023" idx="0"/>
            </p:cNvCxnSpPr>
            <p:nvPr/>
          </p:nvCxnSpPr>
          <p:spPr bwMode="auto">
            <a:xfrm>
              <a:off x="1768" y="3085"/>
              <a:ext cx="142" cy="11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47" name="AutoShape 155"/>
            <p:cNvCxnSpPr>
              <a:cxnSpLocks noChangeShapeType="1"/>
              <a:stCxn id="85019" idx="5"/>
              <a:endCxn id="85020" idx="0"/>
            </p:cNvCxnSpPr>
            <p:nvPr/>
          </p:nvCxnSpPr>
          <p:spPr bwMode="auto">
            <a:xfrm>
              <a:off x="1019" y="2489"/>
              <a:ext cx="120" cy="10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48" name="AutoShape 156"/>
            <p:cNvCxnSpPr>
              <a:cxnSpLocks noChangeShapeType="1"/>
              <a:stCxn id="85020" idx="5"/>
              <a:endCxn id="85021" idx="0"/>
            </p:cNvCxnSpPr>
            <p:nvPr/>
          </p:nvCxnSpPr>
          <p:spPr bwMode="auto">
            <a:xfrm>
              <a:off x="1223" y="2788"/>
              <a:ext cx="117" cy="9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85150" name="AutoShape 158"/>
          <p:cNvCxnSpPr>
            <a:cxnSpLocks noChangeShapeType="1"/>
            <a:stCxn id="85014" idx="4"/>
            <a:endCxn id="85017" idx="0"/>
          </p:cNvCxnSpPr>
          <p:nvPr/>
        </p:nvCxnSpPr>
        <p:spPr bwMode="auto">
          <a:xfrm flipH="1">
            <a:off x="2487613" y="3078163"/>
            <a:ext cx="53975" cy="557212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85151" name="AutoShape 159"/>
          <p:cNvCxnSpPr>
            <a:cxnSpLocks noChangeShapeType="1"/>
            <a:stCxn id="85014" idx="5"/>
            <a:endCxn id="85018" idx="0"/>
          </p:cNvCxnSpPr>
          <p:nvPr/>
        </p:nvCxnSpPr>
        <p:spPr bwMode="auto">
          <a:xfrm>
            <a:off x="2674938" y="3024188"/>
            <a:ext cx="325437" cy="1052512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85152" name="AutoShape 160"/>
          <p:cNvCxnSpPr>
            <a:cxnSpLocks noChangeShapeType="1"/>
            <a:stCxn id="85016" idx="4"/>
            <a:endCxn id="85020" idx="0"/>
          </p:cNvCxnSpPr>
          <p:nvPr/>
        </p:nvCxnSpPr>
        <p:spPr bwMode="auto">
          <a:xfrm flipH="1">
            <a:off x="1808163" y="3562350"/>
            <a:ext cx="165100" cy="547688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85153" name="AutoShape 161"/>
          <p:cNvCxnSpPr>
            <a:cxnSpLocks noChangeShapeType="1"/>
            <a:stCxn id="85016" idx="5"/>
            <a:endCxn id="85021" idx="0"/>
          </p:cNvCxnSpPr>
          <p:nvPr/>
        </p:nvCxnSpPr>
        <p:spPr bwMode="auto">
          <a:xfrm>
            <a:off x="2106613" y="3508375"/>
            <a:ext cx="20637" cy="1073150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85154" name="AutoShape 162"/>
          <p:cNvCxnSpPr>
            <a:cxnSpLocks noChangeShapeType="1"/>
            <a:stCxn id="85018" idx="4"/>
            <a:endCxn id="85023" idx="0"/>
          </p:cNvCxnSpPr>
          <p:nvPr/>
        </p:nvCxnSpPr>
        <p:spPr bwMode="auto">
          <a:xfrm>
            <a:off x="3000375" y="4446588"/>
            <a:ext cx="31750" cy="628650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85129" name="Rectangle 137"/>
          <p:cNvSpPr>
            <a:spLocks noChangeArrowheads="1"/>
          </p:cNvSpPr>
          <p:nvPr/>
        </p:nvSpPr>
        <p:spPr bwMode="auto">
          <a:xfrm>
            <a:off x="2124075" y="3505200"/>
            <a:ext cx="360363" cy="1397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5130" name="Rectangle 138"/>
          <p:cNvSpPr>
            <a:spLocks noChangeArrowheads="1"/>
          </p:cNvSpPr>
          <p:nvPr/>
        </p:nvSpPr>
        <p:spPr bwMode="auto">
          <a:xfrm>
            <a:off x="2627313" y="3933825"/>
            <a:ext cx="288925" cy="14287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5127" name="Rectangle 135"/>
          <p:cNvSpPr>
            <a:spLocks noChangeArrowheads="1"/>
          </p:cNvSpPr>
          <p:nvPr/>
        </p:nvSpPr>
        <p:spPr bwMode="auto">
          <a:xfrm>
            <a:off x="2914650" y="4005263"/>
            <a:ext cx="73025" cy="71437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5128" name="Rectangle 136"/>
          <p:cNvSpPr>
            <a:spLocks noChangeArrowheads="1"/>
          </p:cNvSpPr>
          <p:nvPr/>
        </p:nvSpPr>
        <p:spPr bwMode="auto">
          <a:xfrm>
            <a:off x="1619250" y="3957638"/>
            <a:ext cx="184150" cy="179387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5155" name="Rectangle 163"/>
          <p:cNvSpPr>
            <a:spLocks noChangeArrowheads="1"/>
          </p:cNvSpPr>
          <p:nvPr/>
        </p:nvSpPr>
        <p:spPr bwMode="auto">
          <a:xfrm>
            <a:off x="1949450" y="4400550"/>
            <a:ext cx="157163" cy="204788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5131" name="Rectangle 139"/>
          <p:cNvSpPr>
            <a:spLocks noChangeArrowheads="1"/>
          </p:cNvSpPr>
          <p:nvPr/>
        </p:nvSpPr>
        <p:spPr bwMode="auto">
          <a:xfrm>
            <a:off x="2798763" y="4876800"/>
            <a:ext cx="219075" cy="207963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8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8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85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85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85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85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5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8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8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8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112" grpId="0" autoUpdateAnimBg="0"/>
      <p:bldP spid="85113" grpId="0" autoUpdateAnimBg="0"/>
      <p:bldP spid="85114" grpId="0" autoUpdateAnimBg="0"/>
      <p:bldP spid="85126" grpId="0" animBg="1" autoUpdateAnimBg="0"/>
      <p:bldP spid="85129" grpId="0" animBg="1"/>
      <p:bldP spid="85130" grpId="0" animBg="1"/>
      <p:bldP spid="85127" grpId="0" animBg="1"/>
      <p:bldP spid="85128" grpId="0" animBg="1"/>
      <p:bldP spid="85155" grpId="0" animBg="1"/>
      <p:bldP spid="85131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581025" y="457200"/>
            <a:ext cx="3448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 dirty="0">
                <a:ea typeface="华文中宋" pitchFamily="2" charset="-122"/>
              </a:rPr>
              <a:t>   </a:t>
            </a:r>
            <a:r>
              <a:rPr lang="zh-CN" altLang="en-US" sz="2400" dirty="0">
                <a:ea typeface="华文中宋" pitchFamily="2" charset="-122"/>
              </a:rPr>
              <a:t>将森林转换成二叉树 </a:t>
            </a:r>
          </a:p>
        </p:txBody>
      </p:sp>
      <p:sp>
        <p:nvSpPr>
          <p:cNvPr id="86024" name="Oval 8"/>
          <p:cNvSpPr>
            <a:spLocks noChangeArrowheads="1"/>
          </p:cNvSpPr>
          <p:nvPr/>
        </p:nvSpPr>
        <p:spPr bwMode="auto">
          <a:xfrm>
            <a:off x="1433513" y="19161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A</a:t>
            </a:r>
          </a:p>
        </p:txBody>
      </p:sp>
      <p:sp>
        <p:nvSpPr>
          <p:cNvPr id="86025" name="Oval 9"/>
          <p:cNvSpPr>
            <a:spLocks noChangeArrowheads="1"/>
          </p:cNvSpPr>
          <p:nvPr/>
        </p:nvSpPr>
        <p:spPr bwMode="auto">
          <a:xfrm>
            <a:off x="900113" y="25638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B</a:t>
            </a:r>
          </a:p>
        </p:txBody>
      </p:sp>
      <p:sp>
        <p:nvSpPr>
          <p:cNvPr id="86026" name="Oval 10"/>
          <p:cNvSpPr>
            <a:spLocks noChangeArrowheads="1"/>
          </p:cNvSpPr>
          <p:nvPr/>
        </p:nvSpPr>
        <p:spPr bwMode="auto">
          <a:xfrm>
            <a:off x="1433513" y="25638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C</a:t>
            </a:r>
          </a:p>
        </p:txBody>
      </p:sp>
      <p:sp>
        <p:nvSpPr>
          <p:cNvPr id="86027" name="Oval 11"/>
          <p:cNvSpPr>
            <a:spLocks noChangeArrowheads="1"/>
          </p:cNvSpPr>
          <p:nvPr/>
        </p:nvSpPr>
        <p:spPr bwMode="auto">
          <a:xfrm>
            <a:off x="1966913" y="25638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D</a:t>
            </a:r>
          </a:p>
        </p:txBody>
      </p:sp>
      <p:sp>
        <p:nvSpPr>
          <p:cNvPr id="86032" name="Oval 16"/>
          <p:cNvSpPr>
            <a:spLocks noChangeArrowheads="1"/>
          </p:cNvSpPr>
          <p:nvPr/>
        </p:nvSpPr>
        <p:spPr bwMode="auto">
          <a:xfrm>
            <a:off x="2555875" y="19161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E</a:t>
            </a:r>
          </a:p>
        </p:txBody>
      </p:sp>
      <p:sp>
        <p:nvSpPr>
          <p:cNvPr id="86033" name="Oval 17"/>
          <p:cNvSpPr>
            <a:spLocks noChangeArrowheads="1"/>
          </p:cNvSpPr>
          <p:nvPr/>
        </p:nvSpPr>
        <p:spPr bwMode="auto">
          <a:xfrm>
            <a:off x="2563813" y="25638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F</a:t>
            </a:r>
          </a:p>
        </p:txBody>
      </p:sp>
      <p:sp>
        <p:nvSpPr>
          <p:cNvPr id="86036" name="Oval 20"/>
          <p:cNvSpPr>
            <a:spLocks noChangeArrowheads="1"/>
          </p:cNvSpPr>
          <p:nvPr/>
        </p:nvSpPr>
        <p:spPr bwMode="auto">
          <a:xfrm>
            <a:off x="3532188" y="19161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G</a:t>
            </a:r>
          </a:p>
        </p:txBody>
      </p:sp>
      <p:sp>
        <p:nvSpPr>
          <p:cNvPr id="86037" name="Oval 21"/>
          <p:cNvSpPr>
            <a:spLocks noChangeArrowheads="1"/>
          </p:cNvSpPr>
          <p:nvPr/>
        </p:nvSpPr>
        <p:spPr bwMode="auto">
          <a:xfrm>
            <a:off x="3155950" y="25638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H</a:t>
            </a:r>
          </a:p>
        </p:txBody>
      </p:sp>
      <p:sp>
        <p:nvSpPr>
          <p:cNvPr id="86038" name="Oval 22"/>
          <p:cNvSpPr>
            <a:spLocks noChangeArrowheads="1"/>
          </p:cNvSpPr>
          <p:nvPr/>
        </p:nvSpPr>
        <p:spPr bwMode="auto">
          <a:xfrm>
            <a:off x="3860800" y="25638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86041" name="Oval 25"/>
          <p:cNvSpPr>
            <a:spLocks noChangeArrowheads="1"/>
          </p:cNvSpPr>
          <p:nvPr/>
        </p:nvSpPr>
        <p:spPr bwMode="auto">
          <a:xfrm>
            <a:off x="3860800" y="3157538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J</a:t>
            </a:r>
          </a:p>
        </p:txBody>
      </p:sp>
      <p:cxnSp>
        <p:nvCxnSpPr>
          <p:cNvPr id="86093" name="AutoShape 77"/>
          <p:cNvCxnSpPr>
            <a:cxnSpLocks noChangeShapeType="1"/>
            <a:stCxn id="86024" idx="3"/>
            <a:endCxn id="86025" idx="0"/>
          </p:cNvCxnSpPr>
          <p:nvPr/>
        </p:nvCxnSpPr>
        <p:spPr bwMode="auto">
          <a:xfrm flipH="1">
            <a:off x="1076325" y="2232025"/>
            <a:ext cx="409575" cy="331788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94" name="AutoShape 78"/>
          <p:cNvCxnSpPr>
            <a:cxnSpLocks noChangeShapeType="1"/>
            <a:stCxn id="86024" idx="4"/>
            <a:endCxn id="86026" idx="0"/>
          </p:cNvCxnSpPr>
          <p:nvPr/>
        </p:nvCxnSpPr>
        <p:spPr bwMode="auto">
          <a:xfrm>
            <a:off x="1609725" y="2286000"/>
            <a:ext cx="0" cy="277813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95" name="AutoShape 79"/>
          <p:cNvCxnSpPr>
            <a:cxnSpLocks noChangeShapeType="1"/>
            <a:stCxn id="86024" idx="5"/>
            <a:endCxn id="86027" idx="0"/>
          </p:cNvCxnSpPr>
          <p:nvPr/>
        </p:nvCxnSpPr>
        <p:spPr bwMode="auto">
          <a:xfrm>
            <a:off x="1733550" y="2232025"/>
            <a:ext cx="409575" cy="331788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96" name="AutoShape 80"/>
          <p:cNvCxnSpPr>
            <a:cxnSpLocks noChangeShapeType="1"/>
            <a:stCxn id="86032" idx="4"/>
            <a:endCxn id="86033" idx="0"/>
          </p:cNvCxnSpPr>
          <p:nvPr/>
        </p:nvCxnSpPr>
        <p:spPr bwMode="auto">
          <a:xfrm>
            <a:off x="2732088" y="2286000"/>
            <a:ext cx="7937" cy="277813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97" name="AutoShape 81"/>
          <p:cNvCxnSpPr>
            <a:cxnSpLocks noChangeShapeType="1"/>
            <a:stCxn id="86036" idx="3"/>
            <a:endCxn id="86037" idx="0"/>
          </p:cNvCxnSpPr>
          <p:nvPr/>
        </p:nvCxnSpPr>
        <p:spPr bwMode="auto">
          <a:xfrm flipH="1">
            <a:off x="3332163" y="2232025"/>
            <a:ext cx="252412" cy="331788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98" name="AutoShape 82"/>
          <p:cNvCxnSpPr>
            <a:cxnSpLocks noChangeShapeType="1"/>
            <a:stCxn id="86036" idx="5"/>
            <a:endCxn id="86038" idx="0"/>
          </p:cNvCxnSpPr>
          <p:nvPr/>
        </p:nvCxnSpPr>
        <p:spPr bwMode="auto">
          <a:xfrm>
            <a:off x="3832225" y="2232025"/>
            <a:ext cx="204788" cy="331788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99" name="AutoShape 83"/>
          <p:cNvCxnSpPr>
            <a:cxnSpLocks noChangeShapeType="1"/>
            <a:stCxn id="86038" idx="4"/>
            <a:endCxn id="86041" idx="0"/>
          </p:cNvCxnSpPr>
          <p:nvPr/>
        </p:nvCxnSpPr>
        <p:spPr bwMode="auto">
          <a:xfrm>
            <a:off x="4037013" y="2933700"/>
            <a:ext cx="0" cy="223838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grpSp>
        <p:nvGrpSpPr>
          <p:cNvPr id="2" name="Group 95"/>
          <p:cNvGrpSpPr>
            <a:grpSpLocks/>
          </p:cNvGrpSpPr>
          <p:nvPr/>
        </p:nvGrpSpPr>
        <p:grpSpPr bwMode="auto">
          <a:xfrm>
            <a:off x="976313" y="4427538"/>
            <a:ext cx="3111500" cy="1881187"/>
            <a:chOff x="144" y="2789"/>
            <a:chExt cx="1960" cy="1185"/>
          </a:xfrm>
        </p:grpSpPr>
        <p:sp>
          <p:nvSpPr>
            <p:cNvPr id="86046" name="Oval 30"/>
            <p:cNvSpPr>
              <a:spLocks noChangeArrowheads="1"/>
            </p:cNvSpPr>
            <p:nvPr/>
          </p:nvSpPr>
          <p:spPr bwMode="auto">
            <a:xfrm>
              <a:off x="413" y="278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86047" name="Oval 31"/>
            <p:cNvSpPr>
              <a:spLocks noChangeArrowheads="1"/>
            </p:cNvSpPr>
            <p:nvPr/>
          </p:nvSpPr>
          <p:spPr bwMode="auto">
            <a:xfrm>
              <a:off x="144" y="310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86048" name="Oval 32"/>
            <p:cNvSpPr>
              <a:spLocks noChangeArrowheads="1"/>
            </p:cNvSpPr>
            <p:nvPr/>
          </p:nvSpPr>
          <p:spPr bwMode="auto">
            <a:xfrm>
              <a:off x="385" y="34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86049" name="Oval 33"/>
            <p:cNvSpPr>
              <a:spLocks noChangeArrowheads="1"/>
            </p:cNvSpPr>
            <p:nvPr/>
          </p:nvSpPr>
          <p:spPr bwMode="auto">
            <a:xfrm>
              <a:off x="629" y="374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86054" name="Oval 38"/>
            <p:cNvSpPr>
              <a:spLocks noChangeArrowheads="1"/>
            </p:cNvSpPr>
            <p:nvPr/>
          </p:nvSpPr>
          <p:spPr bwMode="auto">
            <a:xfrm>
              <a:off x="1137" y="278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86055" name="Oval 39"/>
            <p:cNvSpPr>
              <a:spLocks noChangeArrowheads="1"/>
            </p:cNvSpPr>
            <p:nvPr/>
          </p:nvSpPr>
          <p:spPr bwMode="auto">
            <a:xfrm>
              <a:off x="899" y="310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86058" name="Oval 42"/>
            <p:cNvSpPr>
              <a:spLocks noChangeArrowheads="1"/>
            </p:cNvSpPr>
            <p:nvPr/>
          </p:nvSpPr>
          <p:spPr bwMode="auto">
            <a:xfrm>
              <a:off x="1863" y="278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86059" name="Oval 43"/>
            <p:cNvSpPr>
              <a:spLocks noChangeArrowheads="1"/>
            </p:cNvSpPr>
            <p:nvPr/>
          </p:nvSpPr>
          <p:spPr bwMode="auto">
            <a:xfrm>
              <a:off x="1626" y="311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86060" name="Oval 44"/>
            <p:cNvSpPr>
              <a:spLocks noChangeArrowheads="1"/>
            </p:cNvSpPr>
            <p:nvPr/>
          </p:nvSpPr>
          <p:spPr bwMode="auto">
            <a:xfrm>
              <a:off x="1882" y="3423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86062" name="Oval 46"/>
            <p:cNvSpPr>
              <a:spLocks noChangeArrowheads="1"/>
            </p:cNvSpPr>
            <p:nvPr/>
          </p:nvSpPr>
          <p:spPr bwMode="auto">
            <a:xfrm>
              <a:off x="1655" y="374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86101" name="AutoShape 85"/>
            <p:cNvCxnSpPr>
              <a:cxnSpLocks noChangeShapeType="1"/>
              <a:stCxn id="86046" idx="3"/>
              <a:endCxn id="86047" idx="0"/>
            </p:cNvCxnSpPr>
            <p:nvPr/>
          </p:nvCxnSpPr>
          <p:spPr bwMode="auto">
            <a:xfrm flipH="1">
              <a:off x="255" y="2988"/>
              <a:ext cx="191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02" name="AutoShape 86"/>
            <p:cNvCxnSpPr>
              <a:cxnSpLocks noChangeShapeType="1"/>
              <a:stCxn id="86047" idx="5"/>
              <a:endCxn id="86048" idx="0"/>
            </p:cNvCxnSpPr>
            <p:nvPr/>
          </p:nvCxnSpPr>
          <p:spPr bwMode="auto">
            <a:xfrm>
              <a:off x="333" y="3305"/>
              <a:ext cx="163" cy="11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03" name="AutoShape 87"/>
            <p:cNvCxnSpPr>
              <a:cxnSpLocks noChangeShapeType="1"/>
              <a:stCxn id="86048" idx="5"/>
              <a:endCxn id="86049" idx="0"/>
            </p:cNvCxnSpPr>
            <p:nvPr/>
          </p:nvCxnSpPr>
          <p:spPr bwMode="auto">
            <a:xfrm>
              <a:off x="574" y="3615"/>
              <a:ext cx="166" cy="12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04" name="AutoShape 88"/>
            <p:cNvCxnSpPr>
              <a:cxnSpLocks noChangeShapeType="1"/>
              <a:stCxn id="86054" idx="3"/>
              <a:endCxn id="86055" idx="0"/>
            </p:cNvCxnSpPr>
            <p:nvPr/>
          </p:nvCxnSpPr>
          <p:spPr bwMode="auto">
            <a:xfrm flipH="1">
              <a:off x="1010" y="2988"/>
              <a:ext cx="160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05" name="AutoShape 89"/>
            <p:cNvCxnSpPr>
              <a:cxnSpLocks noChangeShapeType="1"/>
              <a:stCxn id="86058" idx="3"/>
              <a:endCxn id="86059" idx="0"/>
            </p:cNvCxnSpPr>
            <p:nvPr/>
          </p:nvCxnSpPr>
          <p:spPr bwMode="auto">
            <a:xfrm flipH="1">
              <a:off x="1737" y="2988"/>
              <a:ext cx="159" cy="1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06" name="AutoShape 90"/>
            <p:cNvCxnSpPr>
              <a:cxnSpLocks noChangeShapeType="1"/>
              <a:stCxn id="86059" idx="5"/>
              <a:endCxn id="86060" idx="0"/>
            </p:cNvCxnSpPr>
            <p:nvPr/>
          </p:nvCxnSpPr>
          <p:spPr bwMode="auto">
            <a:xfrm>
              <a:off x="1815" y="3314"/>
              <a:ext cx="178" cy="10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07" name="AutoShape 91"/>
            <p:cNvCxnSpPr>
              <a:cxnSpLocks noChangeShapeType="1"/>
              <a:stCxn id="86060" idx="3"/>
              <a:endCxn id="86062" idx="0"/>
            </p:cNvCxnSpPr>
            <p:nvPr/>
          </p:nvCxnSpPr>
          <p:spPr bwMode="auto">
            <a:xfrm flipH="1">
              <a:off x="1766" y="3622"/>
              <a:ext cx="149" cy="11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86109" name="AutoShape 93"/>
          <p:cNvCxnSpPr>
            <a:cxnSpLocks noChangeShapeType="1"/>
            <a:stCxn id="86046" idx="6"/>
            <a:endCxn id="86054" idx="2"/>
          </p:cNvCxnSpPr>
          <p:nvPr/>
        </p:nvCxnSpPr>
        <p:spPr bwMode="auto">
          <a:xfrm>
            <a:off x="1755775" y="4613275"/>
            <a:ext cx="796925" cy="0"/>
          </a:xfrm>
          <a:prstGeom prst="straightConnector1">
            <a:avLst/>
          </a:prstGeom>
          <a:noFill/>
          <a:ln w="28575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86110" name="AutoShape 94"/>
          <p:cNvCxnSpPr>
            <a:cxnSpLocks noChangeShapeType="1"/>
            <a:stCxn id="86054" idx="6"/>
            <a:endCxn id="86058" idx="2"/>
          </p:cNvCxnSpPr>
          <p:nvPr/>
        </p:nvCxnSpPr>
        <p:spPr bwMode="auto">
          <a:xfrm>
            <a:off x="2905125" y="4613275"/>
            <a:ext cx="800100" cy="0"/>
          </a:xfrm>
          <a:prstGeom prst="straightConnector1">
            <a:avLst/>
          </a:prstGeom>
          <a:noFill/>
          <a:ln w="28575" cap="sq">
            <a:solidFill>
              <a:srgbClr val="0000FF"/>
            </a:solidFill>
            <a:round/>
            <a:headEnd/>
            <a:tailEnd/>
          </a:ln>
          <a:effectLst/>
        </p:spPr>
      </p:cxnSp>
      <p:grpSp>
        <p:nvGrpSpPr>
          <p:cNvPr id="3" name="Group 105"/>
          <p:cNvGrpSpPr>
            <a:grpSpLocks/>
          </p:cNvGrpSpPr>
          <p:nvPr/>
        </p:nvGrpSpPr>
        <p:grpSpPr bwMode="auto">
          <a:xfrm>
            <a:off x="5508625" y="2374900"/>
            <a:ext cx="2663825" cy="3070225"/>
            <a:chOff x="2699" y="1632"/>
            <a:chExt cx="1678" cy="1934"/>
          </a:xfrm>
        </p:grpSpPr>
        <p:sp>
          <p:nvSpPr>
            <p:cNvPr id="86069" name="Oval 53"/>
            <p:cNvSpPr>
              <a:spLocks noChangeArrowheads="1"/>
            </p:cNvSpPr>
            <p:nvPr/>
          </p:nvSpPr>
          <p:spPr bwMode="auto">
            <a:xfrm>
              <a:off x="3288" y="163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86070" name="Oval 54"/>
            <p:cNvSpPr>
              <a:spLocks noChangeArrowheads="1"/>
            </p:cNvSpPr>
            <p:nvPr/>
          </p:nvSpPr>
          <p:spPr bwMode="auto">
            <a:xfrm>
              <a:off x="2699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86071" name="Oval 55"/>
            <p:cNvSpPr>
              <a:spLocks noChangeArrowheads="1"/>
            </p:cNvSpPr>
            <p:nvPr/>
          </p:nvSpPr>
          <p:spPr bwMode="auto">
            <a:xfrm>
              <a:off x="2925" y="2447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86072" name="Oval 56"/>
            <p:cNvSpPr>
              <a:spLocks noChangeArrowheads="1"/>
            </p:cNvSpPr>
            <p:nvPr/>
          </p:nvSpPr>
          <p:spPr bwMode="auto">
            <a:xfrm>
              <a:off x="3157" y="288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86076" name="Oval 60"/>
            <p:cNvSpPr>
              <a:spLocks noChangeArrowheads="1"/>
            </p:cNvSpPr>
            <p:nvPr/>
          </p:nvSpPr>
          <p:spPr bwMode="auto">
            <a:xfrm>
              <a:off x="3853" y="2018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86077" name="Oval 61"/>
            <p:cNvSpPr>
              <a:spLocks noChangeArrowheads="1"/>
            </p:cNvSpPr>
            <p:nvPr/>
          </p:nvSpPr>
          <p:spPr bwMode="auto">
            <a:xfrm>
              <a:off x="3615" y="238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86083" name="Oval 67"/>
            <p:cNvSpPr>
              <a:spLocks noChangeArrowheads="1"/>
            </p:cNvSpPr>
            <p:nvPr/>
          </p:nvSpPr>
          <p:spPr bwMode="auto">
            <a:xfrm>
              <a:off x="4127" y="2387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86084" name="Oval 68"/>
            <p:cNvSpPr>
              <a:spLocks noChangeArrowheads="1"/>
            </p:cNvSpPr>
            <p:nvPr/>
          </p:nvSpPr>
          <p:spPr bwMode="auto">
            <a:xfrm>
              <a:off x="3928" y="270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86085" name="Oval 69"/>
            <p:cNvSpPr>
              <a:spLocks noChangeArrowheads="1"/>
            </p:cNvSpPr>
            <p:nvPr/>
          </p:nvSpPr>
          <p:spPr bwMode="auto">
            <a:xfrm>
              <a:off x="4155" y="30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86087" name="Oval 71"/>
            <p:cNvSpPr>
              <a:spLocks noChangeArrowheads="1"/>
            </p:cNvSpPr>
            <p:nvPr/>
          </p:nvSpPr>
          <p:spPr bwMode="auto">
            <a:xfrm>
              <a:off x="3940" y="3333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86112" name="AutoShape 96"/>
            <p:cNvCxnSpPr>
              <a:cxnSpLocks noChangeShapeType="1"/>
              <a:stCxn id="86069" idx="3"/>
              <a:endCxn id="86070" idx="0"/>
            </p:cNvCxnSpPr>
            <p:nvPr/>
          </p:nvCxnSpPr>
          <p:spPr bwMode="auto">
            <a:xfrm flipH="1">
              <a:off x="2810" y="1831"/>
              <a:ext cx="511" cy="19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3" name="AutoShape 97"/>
            <p:cNvCxnSpPr>
              <a:cxnSpLocks noChangeShapeType="1"/>
              <a:stCxn id="86069" idx="5"/>
              <a:endCxn id="86076" idx="0"/>
            </p:cNvCxnSpPr>
            <p:nvPr/>
          </p:nvCxnSpPr>
          <p:spPr bwMode="auto">
            <a:xfrm>
              <a:off x="3477" y="1831"/>
              <a:ext cx="487" cy="18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4" name="AutoShape 98"/>
            <p:cNvCxnSpPr>
              <a:cxnSpLocks noChangeShapeType="1"/>
              <a:stCxn id="86076" idx="5"/>
              <a:endCxn id="86083" idx="0"/>
            </p:cNvCxnSpPr>
            <p:nvPr/>
          </p:nvCxnSpPr>
          <p:spPr bwMode="auto">
            <a:xfrm>
              <a:off x="4042" y="2217"/>
              <a:ext cx="196" cy="17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5" name="AutoShape 99"/>
            <p:cNvCxnSpPr>
              <a:cxnSpLocks noChangeShapeType="1"/>
              <a:stCxn id="86076" idx="3"/>
              <a:endCxn id="86077" idx="0"/>
            </p:cNvCxnSpPr>
            <p:nvPr/>
          </p:nvCxnSpPr>
          <p:spPr bwMode="auto">
            <a:xfrm flipH="1">
              <a:off x="3726" y="2217"/>
              <a:ext cx="160" cy="16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6" name="AutoShape 100"/>
            <p:cNvCxnSpPr>
              <a:cxnSpLocks noChangeShapeType="1"/>
              <a:stCxn id="86083" idx="3"/>
              <a:endCxn id="86084" idx="0"/>
            </p:cNvCxnSpPr>
            <p:nvPr/>
          </p:nvCxnSpPr>
          <p:spPr bwMode="auto">
            <a:xfrm flipH="1">
              <a:off x="4039" y="2586"/>
              <a:ext cx="121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7" name="AutoShape 101"/>
            <p:cNvCxnSpPr>
              <a:cxnSpLocks noChangeShapeType="1"/>
              <a:stCxn id="86084" idx="5"/>
              <a:endCxn id="86085" idx="0"/>
            </p:cNvCxnSpPr>
            <p:nvPr/>
          </p:nvCxnSpPr>
          <p:spPr bwMode="auto">
            <a:xfrm>
              <a:off x="4117" y="2903"/>
              <a:ext cx="149" cy="11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8" name="AutoShape 102"/>
            <p:cNvCxnSpPr>
              <a:cxnSpLocks noChangeShapeType="1"/>
              <a:stCxn id="86085" idx="3"/>
              <a:endCxn id="86087" idx="0"/>
            </p:cNvCxnSpPr>
            <p:nvPr/>
          </p:nvCxnSpPr>
          <p:spPr bwMode="auto">
            <a:xfrm flipH="1">
              <a:off x="4051" y="3215"/>
              <a:ext cx="137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9" name="AutoShape 103"/>
            <p:cNvCxnSpPr>
              <a:cxnSpLocks noChangeShapeType="1"/>
              <a:stCxn id="86071" idx="0"/>
              <a:endCxn id="86070" idx="5"/>
            </p:cNvCxnSpPr>
            <p:nvPr/>
          </p:nvCxnSpPr>
          <p:spPr bwMode="auto">
            <a:xfrm flipH="1" flipV="1">
              <a:off x="2888" y="2223"/>
              <a:ext cx="148" cy="22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20" name="AutoShape 104"/>
            <p:cNvCxnSpPr>
              <a:cxnSpLocks noChangeShapeType="1"/>
              <a:stCxn id="86072" idx="0"/>
              <a:endCxn id="86071" idx="5"/>
            </p:cNvCxnSpPr>
            <p:nvPr/>
          </p:nvCxnSpPr>
          <p:spPr bwMode="auto">
            <a:xfrm flipH="1" flipV="1">
              <a:off x="3114" y="2646"/>
              <a:ext cx="154" cy="24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116"/>
          <p:cNvGrpSpPr>
            <a:grpSpLocks/>
          </p:cNvGrpSpPr>
          <p:nvPr/>
        </p:nvGrpSpPr>
        <p:grpSpPr bwMode="auto">
          <a:xfrm>
            <a:off x="1609725" y="1052513"/>
            <a:ext cx="2098675" cy="863600"/>
            <a:chOff x="696" y="663"/>
            <a:chExt cx="1322" cy="544"/>
          </a:xfrm>
        </p:grpSpPr>
        <p:sp>
          <p:nvSpPr>
            <p:cNvPr id="86122" name="Oval 106"/>
            <p:cNvSpPr>
              <a:spLocks noChangeArrowheads="1"/>
            </p:cNvSpPr>
            <p:nvPr/>
          </p:nvSpPr>
          <p:spPr bwMode="auto">
            <a:xfrm>
              <a:off x="1292" y="663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86123" name="AutoShape 107"/>
            <p:cNvCxnSpPr>
              <a:cxnSpLocks noChangeShapeType="1"/>
              <a:stCxn id="86122" idx="3"/>
              <a:endCxn id="86024" idx="0"/>
            </p:cNvCxnSpPr>
            <p:nvPr/>
          </p:nvCxnSpPr>
          <p:spPr bwMode="auto">
            <a:xfrm flipH="1">
              <a:off x="696" y="857"/>
              <a:ext cx="629" cy="350"/>
            </a:xfrm>
            <a:prstGeom prst="straightConnector1">
              <a:avLst/>
            </a:prstGeom>
            <a:noFill/>
            <a:ln w="127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86124" name="AutoShape 108"/>
            <p:cNvCxnSpPr>
              <a:cxnSpLocks noChangeShapeType="1"/>
              <a:stCxn id="86122" idx="4"/>
              <a:endCxn id="86032" idx="0"/>
            </p:cNvCxnSpPr>
            <p:nvPr/>
          </p:nvCxnSpPr>
          <p:spPr bwMode="auto">
            <a:xfrm flipH="1">
              <a:off x="1403" y="890"/>
              <a:ext cx="3" cy="317"/>
            </a:xfrm>
            <a:prstGeom prst="straightConnector1">
              <a:avLst/>
            </a:prstGeom>
            <a:noFill/>
            <a:ln w="127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86125" name="AutoShape 109"/>
            <p:cNvCxnSpPr>
              <a:cxnSpLocks noChangeShapeType="1"/>
              <a:stCxn id="86122" idx="5"/>
              <a:endCxn id="86036" idx="0"/>
            </p:cNvCxnSpPr>
            <p:nvPr/>
          </p:nvCxnSpPr>
          <p:spPr bwMode="auto">
            <a:xfrm>
              <a:off x="1486" y="857"/>
              <a:ext cx="532" cy="350"/>
            </a:xfrm>
            <a:prstGeom prst="straightConnector1">
              <a:avLst/>
            </a:prstGeom>
            <a:noFill/>
            <a:ln w="127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</p:grpSp>
      <p:grpSp>
        <p:nvGrpSpPr>
          <p:cNvPr id="5" name="Group 118"/>
          <p:cNvGrpSpPr>
            <a:grpSpLocks/>
          </p:cNvGrpSpPr>
          <p:nvPr/>
        </p:nvGrpSpPr>
        <p:grpSpPr bwMode="auto">
          <a:xfrm>
            <a:off x="1579563" y="3573463"/>
            <a:ext cx="1347787" cy="854075"/>
            <a:chOff x="677" y="2251"/>
            <a:chExt cx="849" cy="538"/>
          </a:xfrm>
        </p:grpSpPr>
        <p:sp>
          <p:nvSpPr>
            <p:cNvPr id="86126" name="Oval 110"/>
            <p:cNvSpPr>
              <a:spLocks noChangeArrowheads="1"/>
            </p:cNvSpPr>
            <p:nvPr/>
          </p:nvSpPr>
          <p:spPr bwMode="auto">
            <a:xfrm>
              <a:off x="1299" y="2251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86127" name="AutoShape 111"/>
            <p:cNvCxnSpPr>
              <a:cxnSpLocks noChangeShapeType="1"/>
              <a:stCxn id="86126" idx="3"/>
              <a:endCxn id="86046" idx="0"/>
            </p:cNvCxnSpPr>
            <p:nvPr/>
          </p:nvCxnSpPr>
          <p:spPr bwMode="auto">
            <a:xfrm flipH="1">
              <a:off x="677" y="2445"/>
              <a:ext cx="655" cy="344"/>
            </a:xfrm>
            <a:prstGeom prst="straightConnector1">
              <a:avLst/>
            </a:prstGeom>
            <a:noFill/>
            <a:ln w="127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</p:grpSp>
      <p:grpSp>
        <p:nvGrpSpPr>
          <p:cNvPr id="6" name="Group 119"/>
          <p:cNvGrpSpPr>
            <a:grpSpLocks/>
          </p:cNvGrpSpPr>
          <p:nvPr/>
        </p:nvGrpSpPr>
        <p:grpSpPr bwMode="auto">
          <a:xfrm>
            <a:off x="6619875" y="1557338"/>
            <a:ext cx="1336675" cy="817562"/>
            <a:chOff x="3852" y="981"/>
            <a:chExt cx="842" cy="515"/>
          </a:xfrm>
        </p:grpSpPr>
        <p:sp>
          <p:nvSpPr>
            <p:cNvPr id="86130" name="Oval 114"/>
            <p:cNvSpPr>
              <a:spLocks noChangeArrowheads="1"/>
            </p:cNvSpPr>
            <p:nvPr/>
          </p:nvSpPr>
          <p:spPr bwMode="auto">
            <a:xfrm>
              <a:off x="4467" y="981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86131" name="AutoShape 115"/>
            <p:cNvCxnSpPr>
              <a:cxnSpLocks noChangeShapeType="1"/>
              <a:stCxn id="86130" idx="3"/>
              <a:endCxn id="86069" idx="0"/>
            </p:cNvCxnSpPr>
            <p:nvPr/>
          </p:nvCxnSpPr>
          <p:spPr bwMode="auto">
            <a:xfrm flipH="1">
              <a:off x="3852" y="1175"/>
              <a:ext cx="648" cy="321"/>
            </a:xfrm>
            <a:prstGeom prst="straightConnector1">
              <a:avLst/>
            </a:prstGeom>
            <a:noFill/>
            <a:ln w="127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76200" y="457200"/>
            <a:ext cx="3448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sz="2400" dirty="0">
                <a:ea typeface="华文中宋" pitchFamily="2" charset="-122"/>
              </a:rPr>
              <a:t>   </a:t>
            </a:r>
            <a:r>
              <a:rPr lang="zh-CN" altLang="en-US" sz="2400" dirty="0">
                <a:ea typeface="华文中宋" pitchFamily="2" charset="-122"/>
              </a:rPr>
              <a:t>将森林转换成二叉树 </a:t>
            </a:r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60325" y="879475"/>
            <a:ext cx="47244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、将各棵树分别转换成二叉树。 </a:t>
            </a:r>
          </a:p>
        </p:txBody>
      </p:sp>
      <p:sp>
        <p:nvSpPr>
          <p:cNvPr id="169990" name="Text Box 6"/>
          <p:cNvSpPr txBox="1">
            <a:spLocks noChangeArrowheads="1"/>
          </p:cNvSpPr>
          <p:nvPr/>
        </p:nvSpPr>
        <p:spPr bwMode="auto">
          <a:xfrm>
            <a:off x="76200" y="1295400"/>
            <a:ext cx="5340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、将每棵二叉树的根结点用线相连。 </a:t>
            </a:r>
          </a:p>
        </p:txBody>
      </p:sp>
      <p:sp>
        <p:nvSpPr>
          <p:cNvPr id="169991" name="Text Box 7"/>
          <p:cNvSpPr txBox="1">
            <a:spLocks noChangeArrowheads="1"/>
          </p:cNvSpPr>
          <p:nvPr/>
        </p:nvSpPr>
        <p:spPr bwMode="auto">
          <a:xfrm>
            <a:off x="65088" y="1692275"/>
            <a:ext cx="8719054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3</a:t>
            </a:r>
            <a:r>
              <a:rPr lang="zh-CN" altLang="en-US" sz="2400" dirty="0">
                <a:ea typeface="楷体_GB2312" pitchFamily="49" charset="-122"/>
              </a:rPr>
              <a:t>、以第一棵二叉树根结点为二叉树的根，再以根结点为轴心， </a:t>
            </a:r>
          </a:p>
          <a:p>
            <a:r>
              <a:rPr lang="zh-CN" altLang="en-US" sz="2400" dirty="0">
                <a:ea typeface="楷体_GB2312" pitchFamily="49" charset="-122"/>
              </a:rPr>
              <a:t>      顺时针旋转，构成二叉树型结构。 </a:t>
            </a:r>
          </a:p>
        </p:txBody>
      </p:sp>
      <p:sp>
        <p:nvSpPr>
          <p:cNvPr id="169992" name="AutoShape 8"/>
          <p:cNvSpPr>
            <a:spLocks noChangeArrowheads="1"/>
          </p:cNvSpPr>
          <p:nvPr/>
        </p:nvSpPr>
        <p:spPr bwMode="auto">
          <a:xfrm>
            <a:off x="3979863" y="5715000"/>
            <a:ext cx="4992687" cy="49688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森林变二叉树</a:t>
            </a:r>
            <a:r>
              <a:rPr lang="zh-CN" altLang="en-US">
                <a:solidFill>
                  <a:srgbClr val="333333"/>
                </a:solidFill>
                <a:latin typeface="华文中宋" pitchFamily="2" charset="-122"/>
                <a:ea typeface="华文中宋" pitchFamily="2" charset="-122"/>
              </a:rPr>
              <a:t>：</a:t>
            </a:r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树变二叉根相连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。</a:t>
            </a:r>
            <a:r>
              <a:rPr lang="zh-CN" altLang="en-US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95288" y="2609850"/>
            <a:ext cx="3267075" cy="1611313"/>
            <a:chOff x="96" y="1616"/>
            <a:chExt cx="2058" cy="1015"/>
          </a:xfrm>
        </p:grpSpPr>
        <p:sp>
          <p:nvSpPr>
            <p:cNvPr id="169994" name="Oval 10"/>
            <p:cNvSpPr>
              <a:spLocks noChangeArrowheads="1"/>
            </p:cNvSpPr>
            <p:nvPr/>
          </p:nvSpPr>
          <p:spPr bwMode="auto">
            <a:xfrm>
              <a:off x="432" y="16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169995" name="Oval 11"/>
            <p:cNvSpPr>
              <a:spLocks noChangeArrowheads="1"/>
            </p:cNvSpPr>
            <p:nvPr/>
          </p:nvSpPr>
          <p:spPr bwMode="auto">
            <a:xfrm>
              <a:off x="96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169996" name="Oval 12"/>
            <p:cNvSpPr>
              <a:spLocks noChangeArrowheads="1"/>
            </p:cNvSpPr>
            <p:nvPr/>
          </p:nvSpPr>
          <p:spPr bwMode="auto">
            <a:xfrm>
              <a:off x="432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169997" name="Oval 13"/>
            <p:cNvSpPr>
              <a:spLocks noChangeArrowheads="1"/>
            </p:cNvSpPr>
            <p:nvPr/>
          </p:nvSpPr>
          <p:spPr bwMode="auto">
            <a:xfrm>
              <a:off x="768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169998" name="Oval 14"/>
            <p:cNvSpPr>
              <a:spLocks noChangeArrowheads="1"/>
            </p:cNvSpPr>
            <p:nvPr/>
          </p:nvSpPr>
          <p:spPr bwMode="auto">
            <a:xfrm>
              <a:off x="1119" y="16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169999" name="Oval 15"/>
            <p:cNvSpPr>
              <a:spLocks noChangeArrowheads="1"/>
            </p:cNvSpPr>
            <p:nvPr/>
          </p:nvSpPr>
          <p:spPr bwMode="auto">
            <a:xfrm>
              <a:off x="1122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170000" name="Oval 16"/>
            <p:cNvSpPr>
              <a:spLocks noChangeArrowheads="1"/>
            </p:cNvSpPr>
            <p:nvPr/>
          </p:nvSpPr>
          <p:spPr bwMode="auto">
            <a:xfrm>
              <a:off x="1725" y="16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170001" name="Oval 17"/>
            <p:cNvSpPr>
              <a:spLocks noChangeArrowheads="1"/>
            </p:cNvSpPr>
            <p:nvPr/>
          </p:nvSpPr>
          <p:spPr bwMode="auto">
            <a:xfrm>
              <a:off x="1488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170002" name="Oval 18"/>
            <p:cNvSpPr>
              <a:spLocks noChangeArrowheads="1"/>
            </p:cNvSpPr>
            <p:nvPr/>
          </p:nvSpPr>
          <p:spPr bwMode="auto">
            <a:xfrm>
              <a:off x="1932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170003" name="Oval 19"/>
            <p:cNvSpPr>
              <a:spLocks noChangeArrowheads="1"/>
            </p:cNvSpPr>
            <p:nvPr/>
          </p:nvSpPr>
          <p:spPr bwMode="auto">
            <a:xfrm>
              <a:off x="1932" y="2398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170004" name="AutoShape 20"/>
            <p:cNvCxnSpPr>
              <a:cxnSpLocks noChangeShapeType="1"/>
              <a:stCxn id="169994" idx="3"/>
              <a:endCxn id="169995" idx="0"/>
            </p:cNvCxnSpPr>
            <p:nvPr/>
          </p:nvCxnSpPr>
          <p:spPr bwMode="auto">
            <a:xfrm flipH="1">
              <a:off x="207" y="1815"/>
              <a:ext cx="258" cy="20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05" name="AutoShape 21"/>
            <p:cNvCxnSpPr>
              <a:cxnSpLocks noChangeShapeType="1"/>
              <a:stCxn id="169994" idx="4"/>
              <a:endCxn id="169996" idx="0"/>
            </p:cNvCxnSpPr>
            <p:nvPr/>
          </p:nvCxnSpPr>
          <p:spPr bwMode="auto">
            <a:xfrm>
              <a:off x="543" y="1849"/>
              <a:ext cx="0" cy="17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06" name="AutoShape 22"/>
            <p:cNvCxnSpPr>
              <a:cxnSpLocks noChangeShapeType="1"/>
              <a:stCxn id="169994" idx="5"/>
              <a:endCxn id="169997" idx="0"/>
            </p:cNvCxnSpPr>
            <p:nvPr/>
          </p:nvCxnSpPr>
          <p:spPr bwMode="auto">
            <a:xfrm>
              <a:off x="621" y="1815"/>
              <a:ext cx="258" cy="20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07" name="AutoShape 23"/>
            <p:cNvCxnSpPr>
              <a:cxnSpLocks noChangeShapeType="1"/>
              <a:stCxn id="169998" idx="4"/>
              <a:endCxn id="169999" idx="0"/>
            </p:cNvCxnSpPr>
            <p:nvPr/>
          </p:nvCxnSpPr>
          <p:spPr bwMode="auto">
            <a:xfrm>
              <a:off x="1230" y="1849"/>
              <a:ext cx="3" cy="17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08" name="AutoShape 24"/>
            <p:cNvCxnSpPr>
              <a:cxnSpLocks noChangeShapeType="1"/>
              <a:stCxn id="170000" idx="3"/>
              <a:endCxn id="170001" idx="0"/>
            </p:cNvCxnSpPr>
            <p:nvPr/>
          </p:nvCxnSpPr>
          <p:spPr bwMode="auto">
            <a:xfrm flipH="1">
              <a:off x="1599" y="1815"/>
              <a:ext cx="159" cy="20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09" name="AutoShape 25"/>
            <p:cNvCxnSpPr>
              <a:cxnSpLocks noChangeShapeType="1"/>
              <a:stCxn id="170000" idx="5"/>
              <a:endCxn id="170002" idx="0"/>
            </p:cNvCxnSpPr>
            <p:nvPr/>
          </p:nvCxnSpPr>
          <p:spPr bwMode="auto">
            <a:xfrm>
              <a:off x="1914" y="1815"/>
              <a:ext cx="129" cy="20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10" name="AutoShape 26"/>
            <p:cNvCxnSpPr>
              <a:cxnSpLocks noChangeShapeType="1"/>
              <a:stCxn id="170002" idx="4"/>
              <a:endCxn id="170003" idx="0"/>
            </p:cNvCxnSpPr>
            <p:nvPr/>
          </p:nvCxnSpPr>
          <p:spPr bwMode="auto">
            <a:xfrm>
              <a:off x="2043" y="2257"/>
              <a:ext cx="0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471488" y="4427538"/>
            <a:ext cx="3111500" cy="1881187"/>
            <a:chOff x="144" y="2789"/>
            <a:chExt cx="1960" cy="1185"/>
          </a:xfrm>
        </p:grpSpPr>
        <p:sp>
          <p:nvSpPr>
            <p:cNvPr id="170012" name="Oval 28"/>
            <p:cNvSpPr>
              <a:spLocks noChangeArrowheads="1"/>
            </p:cNvSpPr>
            <p:nvPr/>
          </p:nvSpPr>
          <p:spPr bwMode="auto">
            <a:xfrm>
              <a:off x="413" y="278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170013" name="Oval 29"/>
            <p:cNvSpPr>
              <a:spLocks noChangeArrowheads="1"/>
            </p:cNvSpPr>
            <p:nvPr/>
          </p:nvSpPr>
          <p:spPr bwMode="auto">
            <a:xfrm>
              <a:off x="144" y="310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170014" name="Oval 30"/>
            <p:cNvSpPr>
              <a:spLocks noChangeArrowheads="1"/>
            </p:cNvSpPr>
            <p:nvPr/>
          </p:nvSpPr>
          <p:spPr bwMode="auto">
            <a:xfrm>
              <a:off x="385" y="34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170015" name="Oval 31"/>
            <p:cNvSpPr>
              <a:spLocks noChangeArrowheads="1"/>
            </p:cNvSpPr>
            <p:nvPr/>
          </p:nvSpPr>
          <p:spPr bwMode="auto">
            <a:xfrm>
              <a:off x="629" y="374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170016" name="Oval 32"/>
            <p:cNvSpPr>
              <a:spLocks noChangeArrowheads="1"/>
            </p:cNvSpPr>
            <p:nvPr/>
          </p:nvSpPr>
          <p:spPr bwMode="auto">
            <a:xfrm>
              <a:off x="1137" y="278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170017" name="Oval 33"/>
            <p:cNvSpPr>
              <a:spLocks noChangeArrowheads="1"/>
            </p:cNvSpPr>
            <p:nvPr/>
          </p:nvSpPr>
          <p:spPr bwMode="auto">
            <a:xfrm>
              <a:off x="899" y="310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170018" name="Oval 34"/>
            <p:cNvSpPr>
              <a:spLocks noChangeArrowheads="1"/>
            </p:cNvSpPr>
            <p:nvPr/>
          </p:nvSpPr>
          <p:spPr bwMode="auto">
            <a:xfrm>
              <a:off x="1863" y="278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170019" name="Oval 35"/>
            <p:cNvSpPr>
              <a:spLocks noChangeArrowheads="1"/>
            </p:cNvSpPr>
            <p:nvPr/>
          </p:nvSpPr>
          <p:spPr bwMode="auto">
            <a:xfrm>
              <a:off x="1626" y="311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170020" name="Oval 36"/>
            <p:cNvSpPr>
              <a:spLocks noChangeArrowheads="1"/>
            </p:cNvSpPr>
            <p:nvPr/>
          </p:nvSpPr>
          <p:spPr bwMode="auto">
            <a:xfrm>
              <a:off x="1882" y="3423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170021" name="Oval 37"/>
            <p:cNvSpPr>
              <a:spLocks noChangeArrowheads="1"/>
            </p:cNvSpPr>
            <p:nvPr/>
          </p:nvSpPr>
          <p:spPr bwMode="auto">
            <a:xfrm>
              <a:off x="1655" y="374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170022" name="AutoShape 38"/>
            <p:cNvCxnSpPr>
              <a:cxnSpLocks noChangeShapeType="1"/>
              <a:stCxn id="170012" idx="3"/>
              <a:endCxn id="170013" idx="0"/>
            </p:cNvCxnSpPr>
            <p:nvPr/>
          </p:nvCxnSpPr>
          <p:spPr bwMode="auto">
            <a:xfrm flipH="1">
              <a:off x="255" y="2988"/>
              <a:ext cx="191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23" name="AutoShape 39"/>
            <p:cNvCxnSpPr>
              <a:cxnSpLocks noChangeShapeType="1"/>
              <a:stCxn id="170013" idx="5"/>
              <a:endCxn id="170014" idx="0"/>
            </p:cNvCxnSpPr>
            <p:nvPr/>
          </p:nvCxnSpPr>
          <p:spPr bwMode="auto">
            <a:xfrm>
              <a:off x="333" y="3305"/>
              <a:ext cx="163" cy="11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24" name="AutoShape 40"/>
            <p:cNvCxnSpPr>
              <a:cxnSpLocks noChangeShapeType="1"/>
              <a:stCxn id="170014" idx="5"/>
              <a:endCxn id="170015" idx="0"/>
            </p:cNvCxnSpPr>
            <p:nvPr/>
          </p:nvCxnSpPr>
          <p:spPr bwMode="auto">
            <a:xfrm>
              <a:off x="574" y="3615"/>
              <a:ext cx="166" cy="12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25" name="AutoShape 41"/>
            <p:cNvCxnSpPr>
              <a:cxnSpLocks noChangeShapeType="1"/>
              <a:stCxn id="170016" idx="3"/>
              <a:endCxn id="170017" idx="0"/>
            </p:cNvCxnSpPr>
            <p:nvPr/>
          </p:nvCxnSpPr>
          <p:spPr bwMode="auto">
            <a:xfrm flipH="1">
              <a:off x="1010" y="2988"/>
              <a:ext cx="160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26" name="AutoShape 42"/>
            <p:cNvCxnSpPr>
              <a:cxnSpLocks noChangeShapeType="1"/>
              <a:stCxn id="170018" idx="3"/>
              <a:endCxn id="170019" idx="0"/>
            </p:cNvCxnSpPr>
            <p:nvPr/>
          </p:nvCxnSpPr>
          <p:spPr bwMode="auto">
            <a:xfrm flipH="1">
              <a:off x="1737" y="2988"/>
              <a:ext cx="159" cy="1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27" name="AutoShape 43"/>
            <p:cNvCxnSpPr>
              <a:cxnSpLocks noChangeShapeType="1"/>
              <a:stCxn id="170019" idx="5"/>
              <a:endCxn id="170020" idx="0"/>
            </p:cNvCxnSpPr>
            <p:nvPr/>
          </p:nvCxnSpPr>
          <p:spPr bwMode="auto">
            <a:xfrm>
              <a:off x="1815" y="3314"/>
              <a:ext cx="178" cy="10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28" name="AutoShape 44"/>
            <p:cNvCxnSpPr>
              <a:cxnSpLocks noChangeShapeType="1"/>
              <a:stCxn id="170020" idx="3"/>
              <a:endCxn id="170021" idx="0"/>
            </p:cNvCxnSpPr>
            <p:nvPr/>
          </p:nvCxnSpPr>
          <p:spPr bwMode="auto">
            <a:xfrm flipH="1">
              <a:off x="1766" y="3622"/>
              <a:ext cx="149" cy="11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170029" name="AutoShape 45"/>
          <p:cNvCxnSpPr>
            <a:cxnSpLocks noChangeShapeType="1"/>
            <a:stCxn id="170012" idx="6"/>
            <a:endCxn id="170016" idx="2"/>
          </p:cNvCxnSpPr>
          <p:nvPr/>
        </p:nvCxnSpPr>
        <p:spPr bwMode="auto">
          <a:xfrm>
            <a:off x="1250950" y="4613275"/>
            <a:ext cx="796925" cy="0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170030" name="AutoShape 46"/>
          <p:cNvCxnSpPr>
            <a:cxnSpLocks noChangeShapeType="1"/>
            <a:stCxn id="170016" idx="6"/>
            <a:endCxn id="170018" idx="2"/>
          </p:cNvCxnSpPr>
          <p:nvPr/>
        </p:nvCxnSpPr>
        <p:spPr bwMode="auto">
          <a:xfrm>
            <a:off x="2400300" y="4613275"/>
            <a:ext cx="800100" cy="0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5003800" y="2374900"/>
            <a:ext cx="2663825" cy="3070225"/>
            <a:chOff x="2699" y="1632"/>
            <a:chExt cx="1678" cy="1934"/>
          </a:xfrm>
        </p:grpSpPr>
        <p:sp>
          <p:nvSpPr>
            <p:cNvPr id="170032" name="Oval 48"/>
            <p:cNvSpPr>
              <a:spLocks noChangeArrowheads="1"/>
            </p:cNvSpPr>
            <p:nvPr/>
          </p:nvSpPr>
          <p:spPr bwMode="auto">
            <a:xfrm>
              <a:off x="3288" y="163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170033" name="Oval 49"/>
            <p:cNvSpPr>
              <a:spLocks noChangeArrowheads="1"/>
            </p:cNvSpPr>
            <p:nvPr/>
          </p:nvSpPr>
          <p:spPr bwMode="auto">
            <a:xfrm>
              <a:off x="2699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170034" name="Oval 50"/>
            <p:cNvSpPr>
              <a:spLocks noChangeArrowheads="1"/>
            </p:cNvSpPr>
            <p:nvPr/>
          </p:nvSpPr>
          <p:spPr bwMode="auto">
            <a:xfrm>
              <a:off x="2925" y="2447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170035" name="Oval 51"/>
            <p:cNvSpPr>
              <a:spLocks noChangeArrowheads="1"/>
            </p:cNvSpPr>
            <p:nvPr/>
          </p:nvSpPr>
          <p:spPr bwMode="auto">
            <a:xfrm>
              <a:off x="3157" y="288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170036" name="Oval 52"/>
            <p:cNvSpPr>
              <a:spLocks noChangeArrowheads="1"/>
            </p:cNvSpPr>
            <p:nvPr/>
          </p:nvSpPr>
          <p:spPr bwMode="auto">
            <a:xfrm>
              <a:off x="3853" y="2018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170037" name="Oval 53"/>
            <p:cNvSpPr>
              <a:spLocks noChangeArrowheads="1"/>
            </p:cNvSpPr>
            <p:nvPr/>
          </p:nvSpPr>
          <p:spPr bwMode="auto">
            <a:xfrm>
              <a:off x="3615" y="238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170038" name="Oval 54"/>
            <p:cNvSpPr>
              <a:spLocks noChangeArrowheads="1"/>
            </p:cNvSpPr>
            <p:nvPr/>
          </p:nvSpPr>
          <p:spPr bwMode="auto">
            <a:xfrm>
              <a:off x="4127" y="2387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170039" name="Oval 55"/>
            <p:cNvSpPr>
              <a:spLocks noChangeArrowheads="1"/>
            </p:cNvSpPr>
            <p:nvPr/>
          </p:nvSpPr>
          <p:spPr bwMode="auto">
            <a:xfrm>
              <a:off x="3928" y="270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170040" name="Oval 56"/>
            <p:cNvSpPr>
              <a:spLocks noChangeArrowheads="1"/>
            </p:cNvSpPr>
            <p:nvPr/>
          </p:nvSpPr>
          <p:spPr bwMode="auto">
            <a:xfrm>
              <a:off x="4155" y="30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170041" name="Oval 57"/>
            <p:cNvSpPr>
              <a:spLocks noChangeArrowheads="1"/>
            </p:cNvSpPr>
            <p:nvPr/>
          </p:nvSpPr>
          <p:spPr bwMode="auto">
            <a:xfrm>
              <a:off x="3940" y="3333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170042" name="AutoShape 58"/>
            <p:cNvCxnSpPr>
              <a:cxnSpLocks noChangeShapeType="1"/>
              <a:stCxn id="170032" idx="3"/>
              <a:endCxn id="170033" idx="0"/>
            </p:cNvCxnSpPr>
            <p:nvPr/>
          </p:nvCxnSpPr>
          <p:spPr bwMode="auto">
            <a:xfrm flipH="1">
              <a:off x="2810" y="1831"/>
              <a:ext cx="511" cy="19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3" name="AutoShape 59"/>
            <p:cNvCxnSpPr>
              <a:cxnSpLocks noChangeShapeType="1"/>
              <a:stCxn id="170032" idx="5"/>
              <a:endCxn id="170036" idx="0"/>
            </p:cNvCxnSpPr>
            <p:nvPr/>
          </p:nvCxnSpPr>
          <p:spPr bwMode="auto">
            <a:xfrm>
              <a:off x="3477" y="1831"/>
              <a:ext cx="487" cy="18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4" name="AutoShape 60"/>
            <p:cNvCxnSpPr>
              <a:cxnSpLocks noChangeShapeType="1"/>
              <a:stCxn id="170036" idx="5"/>
              <a:endCxn id="170038" idx="0"/>
            </p:cNvCxnSpPr>
            <p:nvPr/>
          </p:nvCxnSpPr>
          <p:spPr bwMode="auto">
            <a:xfrm>
              <a:off x="4042" y="2217"/>
              <a:ext cx="196" cy="17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5" name="AutoShape 61"/>
            <p:cNvCxnSpPr>
              <a:cxnSpLocks noChangeShapeType="1"/>
              <a:stCxn id="170036" idx="3"/>
              <a:endCxn id="170037" idx="0"/>
            </p:cNvCxnSpPr>
            <p:nvPr/>
          </p:nvCxnSpPr>
          <p:spPr bwMode="auto">
            <a:xfrm flipH="1">
              <a:off x="3726" y="2217"/>
              <a:ext cx="160" cy="16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6" name="AutoShape 62"/>
            <p:cNvCxnSpPr>
              <a:cxnSpLocks noChangeShapeType="1"/>
              <a:stCxn id="170038" idx="3"/>
              <a:endCxn id="170039" idx="0"/>
            </p:cNvCxnSpPr>
            <p:nvPr/>
          </p:nvCxnSpPr>
          <p:spPr bwMode="auto">
            <a:xfrm flipH="1">
              <a:off x="4039" y="2586"/>
              <a:ext cx="121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7" name="AutoShape 63"/>
            <p:cNvCxnSpPr>
              <a:cxnSpLocks noChangeShapeType="1"/>
              <a:stCxn id="170039" idx="5"/>
              <a:endCxn id="170040" idx="0"/>
            </p:cNvCxnSpPr>
            <p:nvPr/>
          </p:nvCxnSpPr>
          <p:spPr bwMode="auto">
            <a:xfrm>
              <a:off x="4117" y="2903"/>
              <a:ext cx="149" cy="11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8" name="AutoShape 64"/>
            <p:cNvCxnSpPr>
              <a:cxnSpLocks noChangeShapeType="1"/>
              <a:stCxn id="170040" idx="3"/>
              <a:endCxn id="170041" idx="0"/>
            </p:cNvCxnSpPr>
            <p:nvPr/>
          </p:nvCxnSpPr>
          <p:spPr bwMode="auto">
            <a:xfrm flipH="1">
              <a:off x="4051" y="3215"/>
              <a:ext cx="137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9" name="AutoShape 65"/>
            <p:cNvCxnSpPr>
              <a:cxnSpLocks noChangeShapeType="1"/>
              <a:stCxn id="170034" idx="0"/>
              <a:endCxn id="170033" idx="5"/>
            </p:cNvCxnSpPr>
            <p:nvPr/>
          </p:nvCxnSpPr>
          <p:spPr bwMode="auto">
            <a:xfrm flipH="1" flipV="1">
              <a:off x="2888" y="2223"/>
              <a:ext cx="148" cy="22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50" name="AutoShape 66"/>
            <p:cNvCxnSpPr>
              <a:cxnSpLocks noChangeShapeType="1"/>
              <a:stCxn id="170035" idx="0"/>
              <a:endCxn id="170034" idx="5"/>
            </p:cNvCxnSpPr>
            <p:nvPr/>
          </p:nvCxnSpPr>
          <p:spPr bwMode="auto">
            <a:xfrm flipH="1" flipV="1">
              <a:off x="3114" y="2646"/>
              <a:ext cx="154" cy="24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70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0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16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9" grpId="0" autoUpdateAnimBg="0"/>
      <p:bldP spid="169990" grpId="0" autoUpdateAnimBg="0"/>
      <p:bldP spid="169991" grpId="0" autoUpdateAnimBg="0"/>
      <p:bldP spid="169992" grpId="0" animBg="1" autoUpdateAnimBg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76200" y="457200"/>
            <a:ext cx="3448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sz="2400" dirty="0">
                <a:ea typeface="华文中宋" pitchFamily="2" charset="-122"/>
              </a:rPr>
              <a:t>   </a:t>
            </a:r>
            <a:r>
              <a:rPr lang="zh-CN" altLang="en-US" sz="2400" dirty="0">
                <a:ea typeface="华文中宋" pitchFamily="2" charset="-122"/>
              </a:rPr>
              <a:t>将二叉树转换成森林 </a:t>
            </a: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76200" y="1052513"/>
            <a:ext cx="8887369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Arial" pitchFamily="34" charset="0"/>
                <a:ea typeface="华文中宋" pitchFamily="2" charset="-122"/>
              </a:rPr>
              <a:t>抹线：</a:t>
            </a:r>
            <a:r>
              <a:rPr lang="zh-CN" altLang="en-US" sz="2400" dirty="0">
                <a:latin typeface="Arial" pitchFamily="34" charset="0"/>
                <a:ea typeface="楷体_GB2312" pitchFamily="49" charset="-122"/>
              </a:rPr>
              <a:t>将二叉树中根结点与其右孩子连线，及沿右分支搜索到的 </a:t>
            </a:r>
          </a:p>
          <a:p>
            <a:r>
              <a:rPr lang="zh-CN" altLang="en-US" sz="2400" dirty="0">
                <a:latin typeface="Arial" pitchFamily="34" charset="0"/>
                <a:ea typeface="楷体_GB2312" pitchFamily="49" charset="-122"/>
              </a:rPr>
              <a:t>           所有右孩子间连线全部抹掉，使之变成孤立的二叉树。 </a:t>
            </a:r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60325" y="1819672"/>
            <a:ext cx="49291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还原：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将孤立的二叉树还原成树。 </a:t>
            </a: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827088" y="2341563"/>
            <a:ext cx="2506662" cy="3517900"/>
            <a:chOff x="521" y="1577"/>
            <a:chExt cx="1579" cy="2216"/>
          </a:xfrm>
        </p:grpSpPr>
        <p:sp>
          <p:nvSpPr>
            <p:cNvPr id="87046" name="Oval 6"/>
            <p:cNvSpPr>
              <a:spLocks noChangeArrowheads="1"/>
            </p:cNvSpPr>
            <p:nvPr/>
          </p:nvSpPr>
          <p:spPr bwMode="auto">
            <a:xfrm>
              <a:off x="1082" y="1577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87047" name="Oval 7"/>
            <p:cNvSpPr>
              <a:spLocks noChangeArrowheads="1"/>
            </p:cNvSpPr>
            <p:nvPr/>
          </p:nvSpPr>
          <p:spPr bwMode="auto">
            <a:xfrm>
              <a:off x="521" y="200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87048" name="Oval 8"/>
            <p:cNvSpPr>
              <a:spLocks noChangeArrowheads="1"/>
            </p:cNvSpPr>
            <p:nvPr/>
          </p:nvSpPr>
          <p:spPr bwMode="auto">
            <a:xfrm>
              <a:off x="780" y="243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87049" name="Oval 9"/>
            <p:cNvSpPr>
              <a:spLocks noChangeArrowheads="1"/>
            </p:cNvSpPr>
            <p:nvPr/>
          </p:nvSpPr>
          <p:spPr bwMode="auto">
            <a:xfrm>
              <a:off x="1025" y="283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87053" name="Oval 13"/>
            <p:cNvSpPr>
              <a:spLocks noChangeArrowheads="1"/>
            </p:cNvSpPr>
            <p:nvPr/>
          </p:nvSpPr>
          <p:spPr bwMode="auto">
            <a:xfrm>
              <a:off x="1576" y="1973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87054" name="Oval 14"/>
            <p:cNvSpPr>
              <a:spLocks noChangeArrowheads="1"/>
            </p:cNvSpPr>
            <p:nvPr/>
          </p:nvSpPr>
          <p:spPr bwMode="auto">
            <a:xfrm>
              <a:off x="1338" y="242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87060" name="Oval 20"/>
            <p:cNvSpPr>
              <a:spLocks noChangeArrowheads="1"/>
            </p:cNvSpPr>
            <p:nvPr/>
          </p:nvSpPr>
          <p:spPr bwMode="auto">
            <a:xfrm>
              <a:off x="1840" y="24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87061" name="Oval 21"/>
            <p:cNvSpPr>
              <a:spLocks noChangeArrowheads="1"/>
            </p:cNvSpPr>
            <p:nvPr/>
          </p:nvSpPr>
          <p:spPr bwMode="auto">
            <a:xfrm>
              <a:off x="1613" y="2840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87062" name="Oval 22"/>
            <p:cNvSpPr>
              <a:spLocks noChangeArrowheads="1"/>
            </p:cNvSpPr>
            <p:nvPr/>
          </p:nvSpPr>
          <p:spPr bwMode="auto">
            <a:xfrm>
              <a:off x="1878" y="323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87064" name="Oval 24"/>
            <p:cNvSpPr>
              <a:spLocks noChangeArrowheads="1"/>
            </p:cNvSpPr>
            <p:nvPr/>
          </p:nvSpPr>
          <p:spPr bwMode="auto">
            <a:xfrm>
              <a:off x="1663" y="3560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87116" name="AutoShape 76"/>
            <p:cNvCxnSpPr>
              <a:cxnSpLocks noChangeShapeType="1"/>
              <a:stCxn id="87046" idx="3"/>
              <a:endCxn id="87047" idx="0"/>
            </p:cNvCxnSpPr>
            <p:nvPr/>
          </p:nvCxnSpPr>
          <p:spPr bwMode="auto">
            <a:xfrm flipH="1">
              <a:off x="632" y="1776"/>
              <a:ext cx="483" cy="23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17" name="AutoShape 77"/>
            <p:cNvCxnSpPr>
              <a:cxnSpLocks noChangeShapeType="1"/>
              <a:stCxn id="87047" idx="5"/>
              <a:endCxn id="87048" idx="0"/>
            </p:cNvCxnSpPr>
            <p:nvPr/>
          </p:nvCxnSpPr>
          <p:spPr bwMode="auto">
            <a:xfrm>
              <a:off x="710" y="2208"/>
              <a:ext cx="181" cy="22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18" name="AutoShape 78"/>
            <p:cNvCxnSpPr>
              <a:cxnSpLocks noChangeShapeType="1"/>
              <a:stCxn id="87048" idx="5"/>
              <a:endCxn id="87049" idx="0"/>
            </p:cNvCxnSpPr>
            <p:nvPr/>
          </p:nvCxnSpPr>
          <p:spPr bwMode="auto">
            <a:xfrm>
              <a:off x="969" y="2631"/>
              <a:ext cx="167" cy="20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19" name="AutoShape 79"/>
            <p:cNvCxnSpPr>
              <a:cxnSpLocks noChangeShapeType="1"/>
              <a:stCxn id="87053" idx="3"/>
              <a:endCxn id="87054" idx="0"/>
            </p:cNvCxnSpPr>
            <p:nvPr/>
          </p:nvCxnSpPr>
          <p:spPr bwMode="auto">
            <a:xfrm flipH="1">
              <a:off x="1449" y="2172"/>
              <a:ext cx="160" cy="25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0" name="AutoShape 80"/>
            <p:cNvCxnSpPr>
              <a:cxnSpLocks noChangeShapeType="1"/>
              <a:stCxn id="87053" idx="5"/>
              <a:endCxn id="87060" idx="0"/>
            </p:cNvCxnSpPr>
            <p:nvPr/>
          </p:nvCxnSpPr>
          <p:spPr bwMode="auto">
            <a:xfrm>
              <a:off x="1765" y="2172"/>
              <a:ext cx="186" cy="2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1" name="AutoShape 81"/>
            <p:cNvCxnSpPr>
              <a:cxnSpLocks noChangeShapeType="1"/>
              <a:stCxn id="87046" idx="5"/>
              <a:endCxn id="87053" idx="0"/>
            </p:cNvCxnSpPr>
            <p:nvPr/>
          </p:nvCxnSpPr>
          <p:spPr bwMode="auto">
            <a:xfrm>
              <a:off x="1271" y="1776"/>
              <a:ext cx="416" cy="19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2" name="AutoShape 82"/>
            <p:cNvCxnSpPr>
              <a:cxnSpLocks noChangeShapeType="1"/>
              <a:stCxn id="87060" idx="3"/>
              <a:endCxn id="87061" idx="0"/>
            </p:cNvCxnSpPr>
            <p:nvPr/>
          </p:nvCxnSpPr>
          <p:spPr bwMode="auto">
            <a:xfrm flipH="1">
              <a:off x="1724" y="2615"/>
              <a:ext cx="149" cy="22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3" name="AutoShape 83"/>
            <p:cNvCxnSpPr>
              <a:cxnSpLocks noChangeShapeType="1"/>
              <a:stCxn id="87061" idx="5"/>
              <a:endCxn id="87062" idx="0"/>
            </p:cNvCxnSpPr>
            <p:nvPr/>
          </p:nvCxnSpPr>
          <p:spPr bwMode="auto">
            <a:xfrm>
              <a:off x="1802" y="3039"/>
              <a:ext cx="187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4" name="AutoShape 84"/>
            <p:cNvCxnSpPr>
              <a:cxnSpLocks noChangeShapeType="1"/>
              <a:stCxn id="87062" idx="3"/>
              <a:endCxn id="87064" idx="0"/>
            </p:cNvCxnSpPr>
            <p:nvPr/>
          </p:nvCxnSpPr>
          <p:spPr bwMode="auto">
            <a:xfrm flipH="1">
              <a:off x="1774" y="3430"/>
              <a:ext cx="137" cy="13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 useBgFill="1">
        <p:nvSpPr>
          <p:cNvPr id="87114" name="Rectangle 74"/>
          <p:cNvSpPr>
            <a:spLocks noChangeArrowheads="1"/>
          </p:cNvSpPr>
          <p:nvPr/>
        </p:nvSpPr>
        <p:spPr bwMode="auto">
          <a:xfrm>
            <a:off x="2014538" y="2655888"/>
            <a:ext cx="647700" cy="32067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7115" name="Rectangle 75"/>
          <p:cNvSpPr>
            <a:spLocks noChangeArrowheads="1"/>
          </p:cNvSpPr>
          <p:nvPr/>
        </p:nvSpPr>
        <p:spPr bwMode="auto">
          <a:xfrm>
            <a:off x="2806700" y="3260725"/>
            <a:ext cx="288925" cy="40957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Group 93"/>
          <p:cNvGrpSpPr>
            <a:grpSpLocks/>
          </p:cNvGrpSpPr>
          <p:nvPr/>
        </p:nvGrpSpPr>
        <p:grpSpPr bwMode="auto">
          <a:xfrm>
            <a:off x="4951413" y="2276475"/>
            <a:ext cx="3081337" cy="1998663"/>
            <a:chOff x="3119" y="1536"/>
            <a:chExt cx="1941" cy="1259"/>
          </a:xfrm>
        </p:grpSpPr>
        <p:sp>
          <p:nvSpPr>
            <p:cNvPr id="87069" name="Oval 29"/>
            <p:cNvSpPr>
              <a:spLocks noChangeArrowheads="1"/>
            </p:cNvSpPr>
            <p:nvPr/>
          </p:nvSpPr>
          <p:spPr bwMode="auto">
            <a:xfrm>
              <a:off x="3388" y="154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87070" name="Oval 30"/>
            <p:cNvSpPr>
              <a:spLocks noChangeArrowheads="1"/>
            </p:cNvSpPr>
            <p:nvPr/>
          </p:nvSpPr>
          <p:spPr bwMode="auto">
            <a:xfrm>
              <a:off x="3119" y="188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87071" name="Oval 31"/>
            <p:cNvSpPr>
              <a:spLocks noChangeArrowheads="1"/>
            </p:cNvSpPr>
            <p:nvPr/>
          </p:nvSpPr>
          <p:spPr bwMode="auto">
            <a:xfrm>
              <a:off x="3388" y="220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87072" name="Oval 32"/>
            <p:cNvSpPr>
              <a:spLocks noChangeArrowheads="1"/>
            </p:cNvSpPr>
            <p:nvPr/>
          </p:nvSpPr>
          <p:spPr bwMode="auto">
            <a:xfrm>
              <a:off x="3651" y="256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87077" name="Oval 37"/>
            <p:cNvSpPr>
              <a:spLocks noChangeArrowheads="1"/>
            </p:cNvSpPr>
            <p:nvPr/>
          </p:nvSpPr>
          <p:spPr bwMode="auto">
            <a:xfrm>
              <a:off x="4112" y="156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87078" name="Oval 38"/>
            <p:cNvSpPr>
              <a:spLocks noChangeArrowheads="1"/>
            </p:cNvSpPr>
            <p:nvPr/>
          </p:nvSpPr>
          <p:spPr bwMode="auto">
            <a:xfrm>
              <a:off x="3874" y="196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87081" name="Oval 41"/>
            <p:cNvSpPr>
              <a:spLocks noChangeArrowheads="1"/>
            </p:cNvSpPr>
            <p:nvPr/>
          </p:nvSpPr>
          <p:spPr bwMode="auto">
            <a:xfrm>
              <a:off x="4838" y="153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87082" name="Oval 42"/>
            <p:cNvSpPr>
              <a:spLocks noChangeArrowheads="1"/>
            </p:cNvSpPr>
            <p:nvPr/>
          </p:nvSpPr>
          <p:spPr bwMode="auto">
            <a:xfrm>
              <a:off x="4601" y="1880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87083" name="Oval 43"/>
            <p:cNvSpPr>
              <a:spLocks noChangeArrowheads="1"/>
            </p:cNvSpPr>
            <p:nvPr/>
          </p:nvSpPr>
          <p:spPr bwMode="auto">
            <a:xfrm>
              <a:off x="4835" y="2180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87085" name="Oval 45"/>
            <p:cNvSpPr>
              <a:spLocks noChangeArrowheads="1"/>
            </p:cNvSpPr>
            <p:nvPr/>
          </p:nvSpPr>
          <p:spPr bwMode="auto">
            <a:xfrm>
              <a:off x="4651" y="250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87126" name="AutoShape 86"/>
            <p:cNvCxnSpPr>
              <a:cxnSpLocks noChangeShapeType="1"/>
              <a:stCxn id="87069" idx="3"/>
              <a:endCxn id="87070" idx="0"/>
            </p:cNvCxnSpPr>
            <p:nvPr/>
          </p:nvCxnSpPr>
          <p:spPr bwMode="auto">
            <a:xfrm flipH="1">
              <a:off x="3230" y="1740"/>
              <a:ext cx="191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7" name="AutoShape 87"/>
            <p:cNvCxnSpPr>
              <a:cxnSpLocks noChangeShapeType="1"/>
              <a:stCxn id="87070" idx="5"/>
              <a:endCxn id="87071" idx="0"/>
            </p:cNvCxnSpPr>
            <p:nvPr/>
          </p:nvCxnSpPr>
          <p:spPr bwMode="auto">
            <a:xfrm>
              <a:off x="3308" y="2080"/>
              <a:ext cx="191" cy="12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8" name="AutoShape 88"/>
            <p:cNvCxnSpPr>
              <a:cxnSpLocks noChangeShapeType="1"/>
              <a:stCxn id="87071" idx="5"/>
              <a:endCxn id="87072" idx="0"/>
            </p:cNvCxnSpPr>
            <p:nvPr/>
          </p:nvCxnSpPr>
          <p:spPr bwMode="auto">
            <a:xfrm>
              <a:off x="3577" y="2404"/>
              <a:ext cx="185" cy="15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9" name="AutoShape 89"/>
            <p:cNvCxnSpPr>
              <a:cxnSpLocks noChangeShapeType="1"/>
              <a:stCxn id="87077" idx="3"/>
              <a:endCxn id="87078" idx="0"/>
            </p:cNvCxnSpPr>
            <p:nvPr/>
          </p:nvCxnSpPr>
          <p:spPr bwMode="auto">
            <a:xfrm flipH="1">
              <a:off x="3985" y="1768"/>
              <a:ext cx="160" cy="20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0" name="AutoShape 90"/>
            <p:cNvCxnSpPr>
              <a:cxnSpLocks noChangeShapeType="1"/>
              <a:stCxn id="87081" idx="3"/>
              <a:endCxn id="87082" idx="0"/>
            </p:cNvCxnSpPr>
            <p:nvPr/>
          </p:nvCxnSpPr>
          <p:spPr bwMode="auto">
            <a:xfrm flipH="1">
              <a:off x="4712" y="1735"/>
              <a:ext cx="159" cy="14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1" name="AutoShape 91"/>
            <p:cNvCxnSpPr>
              <a:cxnSpLocks noChangeShapeType="1"/>
              <a:stCxn id="87082" idx="5"/>
              <a:endCxn id="87083" idx="0"/>
            </p:cNvCxnSpPr>
            <p:nvPr/>
          </p:nvCxnSpPr>
          <p:spPr bwMode="auto">
            <a:xfrm>
              <a:off x="4790" y="2079"/>
              <a:ext cx="156" cy="10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2" name="AutoShape 92"/>
            <p:cNvCxnSpPr>
              <a:cxnSpLocks noChangeShapeType="1"/>
              <a:stCxn id="87083" idx="3"/>
              <a:endCxn id="87085" idx="0"/>
            </p:cNvCxnSpPr>
            <p:nvPr/>
          </p:nvCxnSpPr>
          <p:spPr bwMode="auto">
            <a:xfrm flipH="1">
              <a:off x="4762" y="2379"/>
              <a:ext cx="106" cy="13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101"/>
          <p:cNvGrpSpPr>
            <a:grpSpLocks/>
          </p:cNvGrpSpPr>
          <p:nvPr/>
        </p:nvGrpSpPr>
        <p:grpSpPr bwMode="auto">
          <a:xfrm>
            <a:off x="4284663" y="4486275"/>
            <a:ext cx="4070350" cy="1527175"/>
            <a:chOff x="2699" y="2928"/>
            <a:chExt cx="2564" cy="962"/>
          </a:xfrm>
        </p:grpSpPr>
        <p:sp>
          <p:nvSpPr>
            <p:cNvPr id="87090" name="Oval 50"/>
            <p:cNvSpPr>
              <a:spLocks noChangeArrowheads="1"/>
            </p:cNvSpPr>
            <p:nvPr/>
          </p:nvSpPr>
          <p:spPr bwMode="auto">
            <a:xfrm>
              <a:off x="3129" y="295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87091" name="Oval 51"/>
            <p:cNvSpPr>
              <a:spLocks noChangeArrowheads="1"/>
            </p:cNvSpPr>
            <p:nvPr/>
          </p:nvSpPr>
          <p:spPr bwMode="auto">
            <a:xfrm>
              <a:off x="2699" y="335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87092" name="Oval 52"/>
            <p:cNvSpPr>
              <a:spLocks noChangeArrowheads="1"/>
            </p:cNvSpPr>
            <p:nvPr/>
          </p:nvSpPr>
          <p:spPr bwMode="auto">
            <a:xfrm>
              <a:off x="3129" y="335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87093" name="Oval 53"/>
            <p:cNvSpPr>
              <a:spLocks noChangeArrowheads="1"/>
            </p:cNvSpPr>
            <p:nvPr/>
          </p:nvSpPr>
          <p:spPr bwMode="auto">
            <a:xfrm>
              <a:off x="3560" y="335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87098" name="Oval 58"/>
            <p:cNvSpPr>
              <a:spLocks noChangeArrowheads="1"/>
            </p:cNvSpPr>
            <p:nvPr/>
          </p:nvSpPr>
          <p:spPr bwMode="auto">
            <a:xfrm>
              <a:off x="4064" y="2928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87099" name="Oval 59"/>
            <p:cNvSpPr>
              <a:spLocks noChangeArrowheads="1"/>
            </p:cNvSpPr>
            <p:nvPr/>
          </p:nvSpPr>
          <p:spPr bwMode="auto">
            <a:xfrm>
              <a:off x="4064" y="3350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87102" name="Oval 62"/>
            <p:cNvSpPr>
              <a:spLocks noChangeArrowheads="1"/>
            </p:cNvSpPr>
            <p:nvPr/>
          </p:nvSpPr>
          <p:spPr bwMode="auto">
            <a:xfrm>
              <a:off x="4841" y="2928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87103" name="Oval 63"/>
            <p:cNvSpPr>
              <a:spLocks noChangeArrowheads="1"/>
            </p:cNvSpPr>
            <p:nvPr/>
          </p:nvSpPr>
          <p:spPr bwMode="auto">
            <a:xfrm>
              <a:off x="4604" y="327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87104" name="Oval 64"/>
            <p:cNvSpPr>
              <a:spLocks noChangeArrowheads="1"/>
            </p:cNvSpPr>
            <p:nvPr/>
          </p:nvSpPr>
          <p:spPr bwMode="auto">
            <a:xfrm>
              <a:off x="5041" y="3283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87107" name="Oval 67"/>
            <p:cNvSpPr>
              <a:spLocks noChangeArrowheads="1"/>
            </p:cNvSpPr>
            <p:nvPr/>
          </p:nvSpPr>
          <p:spPr bwMode="auto">
            <a:xfrm>
              <a:off x="5041" y="3657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87134" name="AutoShape 94"/>
            <p:cNvCxnSpPr>
              <a:cxnSpLocks noChangeShapeType="1"/>
              <a:stCxn id="87090" idx="3"/>
              <a:endCxn id="87091" idx="0"/>
            </p:cNvCxnSpPr>
            <p:nvPr/>
          </p:nvCxnSpPr>
          <p:spPr bwMode="auto">
            <a:xfrm flipH="1">
              <a:off x="2810" y="3154"/>
              <a:ext cx="352" cy="19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5" name="AutoShape 95"/>
            <p:cNvCxnSpPr>
              <a:cxnSpLocks noChangeShapeType="1"/>
              <a:stCxn id="87090" idx="4"/>
              <a:endCxn id="87092" idx="0"/>
            </p:cNvCxnSpPr>
            <p:nvPr/>
          </p:nvCxnSpPr>
          <p:spPr bwMode="auto">
            <a:xfrm>
              <a:off x="3240" y="3188"/>
              <a:ext cx="0" cy="1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6" name="AutoShape 96"/>
            <p:cNvCxnSpPr>
              <a:cxnSpLocks noChangeShapeType="1"/>
              <a:stCxn id="87090" idx="5"/>
              <a:endCxn id="87093" idx="0"/>
            </p:cNvCxnSpPr>
            <p:nvPr/>
          </p:nvCxnSpPr>
          <p:spPr bwMode="auto">
            <a:xfrm>
              <a:off x="3318" y="3154"/>
              <a:ext cx="353" cy="19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7" name="AutoShape 97"/>
            <p:cNvCxnSpPr>
              <a:cxnSpLocks noChangeShapeType="1"/>
              <a:stCxn id="87098" idx="4"/>
              <a:endCxn id="87099" idx="0"/>
            </p:cNvCxnSpPr>
            <p:nvPr/>
          </p:nvCxnSpPr>
          <p:spPr bwMode="auto">
            <a:xfrm>
              <a:off x="4175" y="3161"/>
              <a:ext cx="0" cy="18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8" name="AutoShape 98"/>
            <p:cNvCxnSpPr>
              <a:cxnSpLocks noChangeShapeType="1"/>
              <a:stCxn id="87102" idx="3"/>
              <a:endCxn id="87103" idx="0"/>
            </p:cNvCxnSpPr>
            <p:nvPr/>
          </p:nvCxnSpPr>
          <p:spPr bwMode="auto">
            <a:xfrm flipH="1">
              <a:off x="4715" y="3127"/>
              <a:ext cx="159" cy="14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9" name="AutoShape 99"/>
            <p:cNvCxnSpPr>
              <a:cxnSpLocks noChangeShapeType="1"/>
              <a:stCxn id="87102" idx="5"/>
              <a:endCxn id="87104" idx="0"/>
            </p:cNvCxnSpPr>
            <p:nvPr/>
          </p:nvCxnSpPr>
          <p:spPr bwMode="auto">
            <a:xfrm>
              <a:off x="5030" y="3127"/>
              <a:ext cx="122" cy="15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40" name="AutoShape 100"/>
            <p:cNvCxnSpPr>
              <a:cxnSpLocks noChangeShapeType="1"/>
              <a:stCxn id="87104" idx="4"/>
              <a:endCxn id="87107" idx="0"/>
            </p:cNvCxnSpPr>
            <p:nvPr/>
          </p:nvCxnSpPr>
          <p:spPr bwMode="auto">
            <a:xfrm>
              <a:off x="5152" y="3516"/>
              <a:ext cx="0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87142" name="AutoShape 102"/>
          <p:cNvSpPr>
            <a:spLocks noChangeArrowheads="1"/>
          </p:cNvSpPr>
          <p:nvPr/>
        </p:nvSpPr>
        <p:spPr bwMode="auto">
          <a:xfrm>
            <a:off x="403225" y="5956300"/>
            <a:ext cx="7361311" cy="51077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dirty="0">
                <a:ea typeface="华文中宋" pitchFamily="2" charset="-122"/>
              </a:rPr>
              <a:t>二叉树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变</a:t>
            </a:r>
            <a:r>
              <a:rPr lang="zh-CN" altLang="en-US" sz="2400" dirty="0">
                <a:ea typeface="华文中宋" pitchFamily="2" charset="-122"/>
              </a:rPr>
              <a:t>森林</a:t>
            </a:r>
            <a:r>
              <a:rPr lang="zh-CN" altLang="en-US" sz="2400" dirty="0">
                <a:solidFill>
                  <a:srgbClr val="333333"/>
                </a:solidFill>
                <a:latin typeface="华文中宋" pitchFamily="2" charset="-122"/>
                <a:ea typeface="华文中宋" pitchFamily="2" charset="-122"/>
              </a:rPr>
              <a:t>：</a:t>
            </a:r>
            <a:r>
              <a:rPr lang="zh-CN" altLang="en-US" sz="24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去掉全部右孩线，孤立二叉再还原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。</a:t>
            </a:r>
            <a:r>
              <a:rPr lang="zh-CN" altLang="en-US" sz="24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7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7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7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7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autoUpdateAnimBg="0"/>
      <p:bldP spid="87044" grpId="0" autoUpdateAnimBg="0"/>
      <p:bldP spid="87114" grpId="0" animBg="1"/>
      <p:bldP spid="87115" grpId="0" animBg="1"/>
      <p:bldP spid="87142" grpId="0" animBg="1" autoUpdateAnimBg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76200" y="420688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ea typeface="华文中宋" pitchFamily="2" charset="-122"/>
              </a:rPr>
              <a:t>6.4.3  </a:t>
            </a:r>
            <a:r>
              <a:rPr lang="zh-CN" altLang="en-US" sz="2400" dirty="0">
                <a:solidFill>
                  <a:srgbClr val="000000"/>
                </a:solidFill>
                <a:ea typeface="华文中宋" pitchFamily="2" charset="-122"/>
              </a:rPr>
              <a:t>树与森林的遍历     </a:t>
            </a: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76200" y="8382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000000"/>
                </a:solidFill>
                <a:ea typeface="华文中宋" pitchFamily="2" charset="-122"/>
              </a:rPr>
              <a:t>   </a:t>
            </a:r>
            <a:r>
              <a:rPr lang="zh-CN" altLang="en-US" sz="2400" dirty="0">
                <a:solidFill>
                  <a:srgbClr val="000000"/>
                </a:solidFill>
                <a:ea typeface="华文中宋" pitchFamily="2" charset="-122"/>
              </a:rPr>
              <a:t>树的遍历 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76200" y="1295400"/>
            <a:ext cx="3886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1</a:t>
            </a:r>
            <a:r>
              <a:rPr lang="zh-CN" altLang="en-US" sz="2400" dirty="0">
                <a:ea typeface="华文中宋" pitchFamily="2" charset="-122"/>
              </a:rPr>
              <a:t>、先根（次序）遍历</a:t>
            </a:r>
            <a:r>
              <a:rPr lang="en-US" altLang="zh-CN" sz="2400" dirty="0">
                <a:ea typeface="华文中宋" pitchFamily="2" charset="-122"/>
              </a:rPr>
              <a:t>:</a:t>
            </a:r>
          </a:p>
        </p:txBody>
      </p:sp>
      <p:sp>
        <p:nvSpPr>
          <p:cNvPr id="88070" name="Text Box 6"/>
          <p:cNvSpPr txBox="1">
            <a:spLocks noChangeArrowheads="1"/>
          </p:cNvSpPr>
          <p:nvPr/>
        </p:nvSpPr>
        <p:spPr bwMode="auto">
          <a:xfrm>
            <a:off x="76200" y="2249488"/>
            <a:ext cx="381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zh-CN" altLang="en-US" sz="2400" dirty="0">
                <a:ea typeface="华文中宋" pitchFamily="2" charset="-122"/>
              </a:rPr>
              <a:t>、后根（次序）遍历</a:t>
            </a:r>
            <a:r>
              <a:rPr lang="en-US" altLang="zh-CN" sz="2400" dirty="0">
                <a:ea typeface="华文中宋" pitchFamily="2" charset="-122"/>
              </a:rPr>
              <a:t>:</a:t>
            </a:r>
          </a:p>
        </p:txBody>
      </p:sp>
      <p:sp>
        <p:nvSpPr>
          <p:cNvPr id="88071" name="Rectangle 7"/>
          <p:cNvSpPr>
            <a:spLocks noChangeArrowheads="1"/>
          </p:cNvSpPr>
          <p:nvPr/>
        </p:nvSpPr>
        <p:spPr bwMode="auto">
          <a:xfrm>
            <a:off x="76200" y="1752600"/>
            <a:ext cx="8888413" cy="47230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若树不空，则先访问根结点，然后依次先根遍历各棵子树。  </a:t>
            </a:r>
          </a:p>
        </p:txBody>
      </p:sp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76200" y="2667000"/>
            <a:ext cx="8839200" cy="47230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若树不空，则先依次后根遍历各棵子树，然后访问根结点。 </a:t>
            </a:r>
          </a:p>
        </p:txBody>
      </p:sp>
      <p:sp>
        <p:nvSpPr>
          <p:cNvPr id="88086" name="Text Box 22"/>
          <p:cNvSpPr txBox="1">
            <a:spLocks noChangeArrowheads="1"/>
          </p:cNvSpPr>
          <p:nvPr/>
        </p:nvSpPr>
        <p:spPr bwMode="auto">
          <a:xfrm>
            <a:off x="3381375" y="4156075"/>
            <a:ext cx="1821332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遍历结果： </a:t>
            </a:r>
          </a:p>
        </p:txBody>
      </p:sp>
      <p:sp>
        <p:nvSpPr>
          <p:cNvPr id="88087" name="Text Box 23"/>
          <p:cNvSpPr txBox="1">
            <a:spLocks noChangeArrowheads="1"/>
          </p:cNvSpPr>
          <p:nvPr/>
        </p:nvSpPr>
        <p:spPr bwMode="auto">
          <a:xfrm>
            <a:off x="3352800" y="4724400"/>
            <a:ext cx="48768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先根遍历： </a:t>
            </a:r>
            <a:r>
              <a:rPr lang="en-US" altLang="zh-CN" sz="2400" dirty="0">
                <a:ea typeface="华文中宋" pitchFamily="2" charset="-122"/>
              </a:rPr>
              <a:t>A B C D E</a:t>
            </a:r>
          </a:p>
        </p:txBody>
      </p:sp>
      <p:sp>
        <p:nvSpPr>
          <p:cNvPr id="88088" name="Text Box 24"/>
          <p:cNvSpPr txBox="1">
            <a:spLocks noChangeArrowheads="1"/>
          </p:cNvSpPr>
          <p:nvPr/>
        </p:nvSpPr>
        <p:spPr bwMode="auto">
          <a:xfrm>
            <a:off x="3352800" y="5257800"/>
            <a:ext cx="48768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后根遍历： </a:t>
            </a:r>
            <a:r>
              <a:rPr lang="en-US" altLang="zh-CN" sz="2400" dirty="0">
                <a:ea typeface="华文中宋" pitchFamily="2" charset="-122"/>
              </a:rPr>
              <a:t>B D C E A</a:t>
            </a:r>
          </a:p>
        </p:txBody>
      </p:sp>
      <p:sp>
        <p:nvSpPr>
          <p:cNvPr id="88089" name="Text Box 25"/>
          <p:cNvSpPr txBox="1">
            <a:spLocks noChangeArrowheads="1"/>
          </p:cNvSpPr>
          <p:nvPr/>
        </p:nvSpPr>
        <p:spPr bwMode="auto">
          <a:xfrm>
            <a:off x="76200" y="3124200"/>
            <a:ext cx="3048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3</a:t>
            </a:r>
            <a:r>
              <a:rPr lang="zh-CN" altLang="en-US" sz="2400" dirty="0">
                <a:ea typeface="华文中宋" pitchFamily="2" charset="-122"/>
              </a:rPr>
              <a:t>、按层次遍历</a:t>
            </a:r>
            <a:r>
              <a:rPr lang="en-US" altLang="zh-CN" sz="2400" dirty="0">
                <a:ea typeface="华文中宋" pitchFamily="2" charset="-122"/>
              </a:rPr>
              <a:t>:</a:t>
            </a:r>
          </a:p>
        </p:txBody>
      </p:sp>
      <p:sp>
        <p:nvSpPr>
          <p:cNvPr id="88090" name="Rectangle 26"/>
          <p:cNvSpPr>
            <a:spLocks noChangeArrowheads="1"/>
          </p:cNvSpPr>
          <p:nvPr/>
        </p:nvSpPr>
        <p:spPr bwMode="auto">
          <a:xfrm>
            <a:off x="76200" y="3581400"/>
            <a:ext cx="8534400" cy="47230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若树不空，则自上而下自左至右访问树中每个结点。</a:t>
            </a:r>
          </a:p>
        </p:txBody>
      </p:sp>
      <p:sp>
        <p:nvSpPr>
          <p:cNvPr id="88091" name="Text Box 27"/>
          <p:cNvSpPr txBox="1">
            <a:spLocks noChangeArrowheads="1"/>
          </p:cNvSpPr>
          <p:nvPr/>
        </p:nvSpPr>
        <p:spPr bwMode="auto">
          <a:xfrm>
            <a:off x="3352800" y="5791200"/>
            <a:ext cx="48768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按层次遍历： </a:t>
            </a:r>
            <a:r>
              <a:rPr lang="en-US" altLang="zh-CN" sz="2400" dirty="0">
                <a:ea typeface="华文中宋" pitchFamily="2" charset="-122"/>
              </a:rPr>
              <a:t>A B C E D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306513" y="4392613"/>
            <a:ext cx="1622425" cy="1703387"/>
            <a:chOff x="823" y="2767"/>
            <a:chExt cx="1022" cy="1073"/>
          </a:xfrm>
        </p:grpSpPr>
        <p:sp>
          <p:nvSpPr>
            <p:cNvPr id="88075" name="Oval 11"/>
            <p:cNvSpPr>
              <a:spLocks noChangeArrowheads="1"/>
            </p:cNvSpPr>
            <p:nvPr/>
          </p:nvSpPr>
          <p:spPr bwMode="auto">
            <a:xfrm>
              <a:off x="1212" y="2767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A</a:t>
              </a:r>
            </a:p>
          </p:txBody>
        </p:sp>
        <p:sp>
          <p:nvSpPr>
            <p:cNvPr id="88076" name="Oval 12"/>
            <p:cNvSpPr>
              <a:spLocks noChangeArrowheads="1"/>
            </p:cNvSpPr>
            <p:nvPr/>
          </p:nvSpPr>
          <p:spPr bwMode="auto">
            <a:xfrm>
              <a:off x="1212" y="3174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C</a:t>
              </a:r>
            </a:p>
          </p:txBody>
        </p:sp>
        <p:sp>
          <p:nvSpPr>
            <p:cNvPr id="88077" name="Oval 13"/>
            <p:cNvSpPr>
              <a:spLocks noChangeArrowheads="1"/>
            </p:cNvSpPr>
            <p:nvPr/>
          </p:nvSpPr>
          <p:spPr bwMode="auto">
            <a:xfrm>
              <a:off x="823" y="3174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B</a:t>
              </a:r>
            </a:p>
          </p:txBody>
        </p:sp>
        <p:sp>
          <p:nvSpPr>
            <p:cNvPr id="88078" name="Oval 14"/>
            <p:cNvSpPr>
              <a:spLocks noChangeArrowheads="1"/>
            </p:cNvSpPr>
            <p:nvPr/>
          </p:nvSpPr>
          <p:spPr bwMode="auto">
            <a:xfrm>
              <a:off x="1601" y="3174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E</a:t>
              </a:r>
            </a:p>
          </p:txBody>
        </p:sp>
        <p:sp>
          <p:nvSpPr>
            <p:cNvPr id="88079" name="Oval 15"/>
            <p:cNvSpPr>
              <a:spLocks noChangeArrowheads="1"/>
            </p:cNvSpPr>
            <p:nvPr/>
          </p:nvSpPr>
          <p:spPr bwMode="auto">
            <a:xfrm>
              <a:off x="1212" y="3607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D</a:t>
              </a:r>
            </a:p>
          </p:txBody>
        </p:sp>
        <p:cxnSp>
          <p:nvCxnSpPr>
            <p:cNvPr id="88092" name="AutoShape 28"/>
            <p:cNvCxnSpPr>
              <a:cxnSpLocks noChangeShapeType="1"/>
              <a:stCxn id="88075" idx="3"/>
              <a:endCxn id="88077" idx="0"/>
            </p:cNvCxnSpPr>
            <p:nvPr/>
          </p:nvCxnSpPr>
          <p:spPr bwMode="auto">
            <a:xfrm flipH="1">
              <a:off x="945" y="2966"/>
              <a:ext cx="303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093" name="AutoShape 29"/>
            <p:cNvCxnSpPr>
              <a:cxnSpLocks noChangeShapeType="1"/>
              <a:stCxn id="88075" idx="4"/>
              <a:endCxn id="88076" idx="0"/>
            </p:cNvCxnSpPr>
            <p:nvPr/>
          </p:nvCxnSpPr>
          <p:spPr bwMode="auto">
            <a:xfrm>
              <a:off x="1334" y="3000"/>
              <a:ext cx="0" cy="1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094" name="AutoShape 30"/>
            <p:cNvCxnSpPr>
              <a:cxnSpLocks noChangeShapeType="1"/>
              <a:stCxn id="88075" idx="5"/>
              <a:endCxn id="88078" idx="0"/>
            </p:cNvCxnSpPr>
            <p:nvPr/>
          </p:nvCxnSpPr>
          <p:spPr bwMode="auto">
            <a:xfrm>
              <a:off x="1420" y="2966"/>
              <a:ext cx="303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095" name="AutoShape 31"/>
            <p:cNvCxnSpPr>
              <a:cxnSpLocks noChangeShapeType="1"/>
              <a:stCxn id="88076" idx="4"/>
              <a:endCxn id="88079" idx="0"/>
            </p:cNvCxnSpPr>
            <p:nvPr/>
          </p:nvCxnSpPr>
          <p:spPr bwMode="auto">
            <a:xfrm>
              <a:off x="1334" y="3407"/>
              <a:ext cx="0" cy="20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8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8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8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8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8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8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8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8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autoUpdateAnimBg="0"/>
      <p:bldP spid="88069" grpId="0" autoUpdateAnimBg="0"/>
      <p:bldP spid="88070" grpId="0" autoUpdateAnimBg="0"/>
      <p:bldP spid="88071" grpId="0" autoUpdateAnimBg="0"/>
      <p:bldP spid="88072" grpId="0" autoUpdateAnimBg="0"/>
      <p:bldP spid="88086" grpId="0" autoUpdateAnimBg="0"/>
      <p:bldP spid="88087" grpId="0" autoUpdateAnimBg="0"/>
      <p:bldP spid="88088" grpId="0" autoUpdateAnimBg="0"/>
      <p:bldP spid="88089" grpId="0" autoUpdateAnimBg="0"/>
      <p:bldP spid="88090" grpId="0" autoUpdateAnimBg="0"/>
      <p:bldP spid="88091" grpId="0" autoUpdateAnimBg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40" name="Text Box 52"/>
          <p:cNvSpPr txBox="1">
            <a:spLocks noChangeArrowheads="1"/>
          </p:cNvSpPr>
          <p:nvPr/>
        </p:nvSpPr>
        <p:spPr bwMode="auto">
          <a:xfrm>
            <a:off x="76200" y="3267075"/>
            <a:ext cx="8377238" cy="2428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FF3300"/>
                </a:solidFill>
                <a:ea typeface="华文中宋" pitchFamily="2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先序遍历：</a:t>
            </a:r>
            <a:r>
              <a:rPr lang="zh-CN" altLang="en-US" sz="2400" dirty="0">
                <a:ea typeface="楷体_GB2312" pitchFamily="49" charset="-122"/>
              </a:rPr>
              <a:t>若森林不空，则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访问森林中第一棵树的根结点；</a:t>
            </a:r>
            <a:endParaRPr lang="zh-CN" altLang="en-US" sz="2400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先序遍历</a:t>
            </a:r>
            <a:r>
              <a:rPr lang="zh-CN" altLang="en-US" sz="2400" dirty="0">
                <a:ea typeface="楷体_GB2312" pitchFamily="49" charset="-122"/>
              </a:rPr>
              <a:t>森林中第一棵树的子树森林；</a:t>
            </a:r>
            <a:r>
              <a:rPr lang="zh-CN" altLang="en-US" sz="2400" dirty="0">
                <a:solidFill>
                  <a:srgbClr val="006666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先序遍历</a:t>
            </a:r>
            <a:r>
              <a:rPr lang="zh-CN" altLang="en-US" sz="2400" dirty="0">
                <a:ea typeface="楷体_GB2312" pitchFamily="49" charset="-122"/>
              </a:rPr>
              <a:t>森林中（除第一棵树之外）其余树构成的森林。 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  <p:sp>
        <p:nvSpPr>
          <p:cNvPr id="89137" name="Rectangle 49"/>
          <p:cNvSpPr>
            <a:spLocks noChangeArrowheads="1"/>
          </p:cNvSpPr>
          <p:nvPr/>
        </p:nvSpPr>
        <p:spPr bwMode="auto">
          <a:xfrm>
            <a:off x="6597650" y="590550"/>
            <a:ext cx="2438400" cy="3352800"/>
          </a:xfrm>
          <a:prstGeom prst="rect">
            <a:avLst/>
          </a:prstGeom>
          <a:solidFill>
            <a:srgbClr val="FFFFCC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35" name="Rectangle 47"/>
          <p:cNvSpPr>
            <a:spLocks noChangeArrowheads="1"/>
          </p:cNvSpPr>
          <p:nvPr/>
        </p:nvSpPr>
        <p:spPr bwMode="auto">
          <a:xfrm>
            <a:off x="4953000" y="590550"/>
            <a:ext cx="1295400" cy="838200"/>
          </a:xfrm>
          <a:prstGeom prst="rect">
            <a:avLst/>
          </a:prstGeom>
          <a:solidFill>
            <a:srgbClr val="FFFFCC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36" name="Rectangle 48"/>
          <p:cNvSpPr>
            <a:spLocks noChangeArrowheads="1"/>
          </p:cNvSpPr>
          <p:nvPr/>
        </p:nvSpPr>
        <p:spPr bwMode="auto">
          <a:xfrm>
            <a:off x="4787900" y="1733550"/>
            <a:ext cx="1676400" cy="914400"/>
          </a:xfrm>
          <a:prstGeom prst="rect">
            <a:avLst/>
          </a:prstGeom>
          <a:solidFill>
            <a:srgbClr val="FFFFCC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76200" y="590550"/>
            <a:ext cx="243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000000"/>
                </a:solidFill>
                <a:ea typeface="华文中宋" pitchFamily="2" charset="-122"/>
              </a:rPr>
              <a:t>   </a:t>
            </a:r>
            <a:r>
              <a:rPr lang="zh-CN" altLang="en-US" sz="2400" dirty="0">
                <a:solidFill>
                  <a:srgbClr val="000000"/>
                </a:solidFill>
                <a:ea typeface="华文中宋" pitchFamily="2" charset="-122"/>
              </a:rPr>
              <a:t>森林的遍历 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76200" y="1123950"/>
            <a:ext cx="4724400" cy="2057400"/>
            <a:chOff x="48" y="624"/>
            <a:chExt cx="2976" cy="1296"/>
          </a:xfrm>
        </p:grpSpPr>
        <p:sp>
          <p:nvSpPr>
            <p:cNvPr id="89112" name="Text Box 24"/>
            <p:cNvSpPr txBox="1">
              <a:spLocks noChangeArrowheads="1"/>
            </p:cNvSpPr>
            <p:nvPr/>
          </p:nvSpPr>
          <p:spPr bwMode="auto">
            <a:xfrm>
              <a:off x="48" y="960"/>
              <a:ext cx="289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 1</a:t>
              </a: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、森林中第一棵树的根结点； </a:t>
              </a:r>
              <a:endParaRPr lang="zh-CN" altLang="en-US" sz="2400" dirty="0"/>
            </a:p>
          </p:txBody>
        </p:sp>
        <p:sp>
          <p:nvSpPr>
            <p:cNvPr id="89113" name="Text Box 25"/>
            <p:cNvSpPr txBox="1">
              <a:spLocks noChangeArrowheads="1"/>
            </p:cNvSpPr>
            <p:nvPr/>
          </p:nvSpPr>
          <p:spPr bwMode="auto">
            <a:xfrm>
              <a:off x="48" y="1296"/>
              <a:ext cx="297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 2</a:t>
              </a: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．森林中第一棵树的子树森林； </a:t>
              </a:r>
              <a:endParaRPr lang="zh-CN" altLang="en-US" sz="2400" dirty="0"/>
            </a:p>
          </p:txBody>
        </p:sp>
        <p:sp>
          <p:nvSpPr>
            <p:cNvPr id="89114" name="Text Box 26"/>
            <p:cNvSpPr txBox="1">
              <a:spLocks noChangeArrowheads="1"/>
            </p:cNvSpPr>
            <p:nvPr/>
          </p:nvSpPr>
          <p:spPr bwMode="auto">
            <a:xfrm>
              <a:off x="48" y="1632"/>
              <a:ext cx="288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dirty="0">
                  <a:ea typeface="楷体_GB2312" pitchFamily="49" charset="-122"/>
                </a:rPr>
                <a:t> 3</a:t>
              </a: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．森林中其它树构成的森林。 </a:t>
              </a:r>
              <a:endParaRPr lang="zh-CN" altLang="en-US" sz="2400" dirty="0"/>
            </a:p>
          </p:txBody>
        </p:sp>
        <p:sp>
          <p:nvSpPr>
            <p:cNvPr id="89115" name="Text Box 27"/>
            <p:cNvSpPr txBox="1">
              <a:spLocks noChangeArrowheads="1"/>
            </p:cNvSpPr>
            <p:nvPr/>
          </p:nvSpPr>
          <p:spPr bwMode="auto">
            <a:xfrm>
              <a:off x="316" y="624"/>
              <a:ext cx="1853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dirty="0">
                  <a:ea typeface="楷体_GB2312" pitchFamily="49" charset="-122"/>
                </a:rPr>
                <a:t>森林由三部分构成：</a:t>
              </a:r>
            </a:p>
          </p:txBody>
        </p:sp>
      </p:grpSp>
      <p:sp>
        <p:nvSpPr>
          <p:cNvPr id="89141" name="Rectangle 53"/>
          <p:cNvSpPr>
            <a:spLocks noChangeArrowheads="1"/>
          </p:cNvSpPr>
          <p:nvPr/>
        </p:nvSpPr>
        <p:spPr bwMode="auto">
          <a:xfrm>
            <a:off x="76200" y="5756275"/>
            <a:ext cx="8839200" cy="625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zh-CN" altLang="en-US" sz="2800">
                <a:ea typeface="华文中宋" pitchFamily="2" charset="-122"/>
              </a:rPr>
              <a:t>即：依次从左至右对森林中的每一棵树进行先根遍历。 </a:t>
            </a:r>
          </a:p>
        </p:txBody>
      </p: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4932363" y="742950"/>
            <a:ext cx="4038600" cy="3048000"/>
            <a:chOff x="3107" y="384"/>
            <a:chExt cx="2544" cy="1920"/>
          </a:xfrm>
        </p:grpSpPr>
        <p:sp>
          <p:nvSpPr>
            <p:cNvPr id="89118" name="Oval 30"/>
            <p:cNvSpPr>
              <a:spLocks noChangeArrowheads="1"/>
            </p:cNvSpPr>
            <p:nvPr/>
          </p:nvSpPr>
          <p:spPr bwMode="auto">
            <a:xfrm>
              <a:off x="3379" y="38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89119" name="Oval 31"/>
            <p:cNvSpPr>
              <a:spLocks noChangeArrowheads="1"/>
            </p:cNvSpPr>
            <p:nvPr/>
          </p:nvSpPr>
          <p:spPr bwMode="auto">
            <a:xfrm>
              <a:off x="4211" y="38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89120" name="Oval 32"/>
            <p:cNvSpPr>
              <a:spLocks noChangeArrowheads="1"/>
            </p:cNvSpPr>
            <p:nvPr/>
          </p:nvSpPr>
          <p:spPr bwMode="auto">
            <a:xfrm>
              <a:off x="4835" y="38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D</a:t>
              </a:r>
            </a:p>
          </p:txBody>
        </p:sp>
        <p:sp>
          <p:nvSpPr>
            <p:cNvPr id="89121" name="Oval 33"/>
            <p:cNvSpPr>
              <a:spLocks noChangeArrowheads="1"/>
            </p:cNvSpPr>
            <p:nvPr/>
          </p:nvSpPr>
          <p:spPr bwMode="auto">
            <a:xfrm>
              <a:off x="3107" y="115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E</a:t>
              </a:r>
            </a:p>
          </p:txBody>
        </p:sp>
        <p:sp>
          <p:nvSpPr>
            <p:cNvPr id="89122" name="Oval 34"/>
            <p:cNvSpPr>
              <a:spLocks noChangeArrowheads="1"/>
            </p:cNvSpPr>
            <p:nvPr/>
          </p:nvSpPr>
          <p:spPr bwMode="auto">
            <a:xfrm>
              <a:off x="3635" y="115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F</a:t>
              </a:r>
            </a:p>
          </p:txBody>
        </p:sp>
        <p:sp>
          <p:nvSpPr>
            <p:cNvPr id="89123" name="Oval 35"/>
            <p:cNvSpPr>
              <a:spLocks noChangeArrowheads="1"/>
            </p:cNvSpPr>
            <p:nvPr/>
          </p:nvSpPr>
          <p:spPr bwMode="auto">
            <a:xfrm>
              <a:off x="4835" y="91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G</a:t>
              </a:r>
            </a:p>
          </p:txBody>
        </p:sp>
        <p:sp>
          <p:nvSpPr>
            <p:cNvPr id="89124" name="Oval 36"/>
            <p:cNvSpPr>
              <a:spLocks noChangeArrowheads="1"/>
            </p:cNvSpPr>
            <p:nvPr/>
          </p:nvSpPr>
          <p:spPr bwMode="auto">
            <a:xfrm>
              <a:off x="4835" y="144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H</a:t>
              </a:r>
            </a:p>
          </p:txBody>
        </p:sp>
        <p:sp>
          <p:nvSpPr>
            <p:cNvPr id="89125" name="Oval 37"/>
            <p:cNvSpPr>
              <a:spLocks noChangeArrowheads="1"/>
            </p:cNvSpPr>
            <p:nvPr/>
          </p:nvSpPr>
          <p:spPr bwMode="auto">
            <a:xfrm>
              <a:off x="4835" y="196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J</a:t>
              </a:r>
            </a:p>
          </p:txBody>
        </p:sp>
        <p:sp>
          <p:nvSpPr>
            <p:cNvPr id="89126" name="Oval 38"/>
            <p:cNvSpPr>
              <a:spLocks noChangeArrowheads="1"/>
            </p:cNvSpPr>
            <p:nvPr/>
          </p:nvSpPr>
          <p:spPr bwMode="auto">
            <a:xfrm>
              <a:off x="4355" y="196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I</a:t>
              </a:r>
            </a:p>
          </p:txBody>
        </p:sp>
        <p:sp>
          <p:nvSpPr>
            <p:cNvPr id="89127" name="Oval 39"/>
            <p:cNvSpPr>
              <a:spLocks noChangeArrowheads="1"/>
            </p:cNvSpPr>
            <p:nvPr/>
          </p:nvSpPr>
          <p:spPr bwMode="auto">
            <a:xfrm>
              <a:off x="5315" y="196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K</a:t>
              </a:r>
            </a:p>
          </p:txBody>
        </p:sp>
        <p:cxnSp>
          <p:nvCxnSpPr>
            <p:cNvPr id="89144" name="AutoShape 56"/>
            <p:cNvCxnSpPr>
              <a:cxnSpLocks noChangeShapeType="1"/>
              <a:stCxn id="89118" idx="3"/>
              <a:endCxn id="89121" idx="0"/>
            </p:cNvCxnSpPr>
            <p:nvPr/>
          </p:nvCxnSpPr>
          <p:spPr bwMode="auto">
            <a:xfrm flipH="1">
              <a:off x="3275" y="671"/>
              <a:ext cx="153" cy="48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9145" name="AutoShape 57"/>
            <p:cNvCxnSpPr>
              <a:cxnSpLocks noChangeShapeType="1"/>
              <a:stCxn id="89118" idx="5"/>
              <a:endCxn id="89122" idx="0"/>
            </p:cNvCxnSpPr>
            <p:nvPr/>
          </p:nvCxnSpPr>
          <p:spPr bwMode="auto">
            <a:xfrm>
              <a:off x="3666" y="671"/>
              <a:ext cx="137" cy="48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9146" name="AutoShape 58"/>
            <p:cNvCxnSpPr>
              <a:cxnSpLocks noChangeShapeType="1"/>
              <a:stCxn id="89120" idx="4"/>
              <a:endCxn id="89123" idx="0"/>
            </p:cNvCxnSpPr>
            <p:nvPr/>
          </p:nvCxnSpPr>
          <p:spPr bwMode="auto">
            <a:xfrm>
              <a:off x="5003" y="72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9147" name="AutoShape 59"/>
            <p:cNvCxnSpPr>
              <a:cxnSpLocks noChangeShapeType="1"/>
              <a:stCxn id="89123" idx="4"/>
              <a:endCxn id="89124" idx="0"/>
            </p:cNvCxnSpPr>
            <p:nvPr/>
          </p:nvCxnSpPr>
          <p:spPr bwMode="auto">
            <a:xfrm>
              <a:off x="5003" y="1248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9148" name="AutoShape 60"/>
            <p:cNvCxnSpPr>
              <a:cxnSpLocks noChangeShapeType="1"/>
              <a:stCxn id="89124" idx="4"/>
              <a:endCxn id="89125" idx="0"/>
            </p:cNvCxnSpPr>
            <p:nvPr/>
          </p:nvCxnSpPr>
          <p:spPr bwMode="auto">
            <a:xfrm>
              <a:off x="5003" y="1776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9149" name="AutoShape 61"/>
            <p:cNvCxnSpPr>
              <a:cxnSpLocks noChangeShapeType="1"/>
              <a:stCxn id="89124" idx="3"/>
              <a:endCxn id="89126" idx="0"/>
            </p:cNvCxnSpPr>
            <p:nvPr/>
          </p:nvCxnSpPr>
          <p:spPr bwMode="auto">
            <a:xfrm flipH="1">
              <a:off x="4523" y="1727"/>
              <a:ext cx="361" cy="2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9150" name="AutoShape 62"/>
            <p:cNvCxnSpPr>
              <a:cxnSpLocks noChangeShapeType="1"/>
              <a:stCxn id="89124" idx="5"/>
              <a:endCxn id="89127" idx="0"/>
            </p:cNvCxnSpPr>
            <p:nvPr/>
          </p:nvCxnSpPr>
          <p:spPr bwMode="auto">
            <a:xfrm>
              <a:off x="5122" y="1727"/>
              <a:ext cx="361" cy="2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9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9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9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9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9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9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9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9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9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9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9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9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9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9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9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9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300"/>
                                        <p:tgtEl>
                                          <p:spTgt spid="8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40" grpId="0" autoUpdateAnimBg="0"/>
      <p:bldP spid="89137" grpId="0" animBg="1"/>
      <p:bldP spid="89135" grpId="0" animBg="1"/>
      <p:bldP spid="89136" grpId="0" animBg="1"/>
      <p:bldP spid="89090" grpId="0"/>
      <p:bldP spid="89141" grpId="0" autoUpdateAnimBg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76200" y="415925"/>
            <a:ext cx="8416925" cy="23590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5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FF3300"/>
                </a:solidFill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中序遍历：</a:t>
            </a:r>
            <a:r>
              <a:rPr lang="zh-CN" altLang="en-US" sz="2400" dirty="0">
                <a:ea typeface="楷体_GB2312" pitchFamily="49" charset="-122"/>
              </a:rPr>
              <a:t>若森林不空，则 </a:t>
            </a:r>
          </a:p>
          <a:p>
            <a:pPr>
              <a:lnSpc>
                <a:spcPct val="155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中序遍历</a:t>
            </a:r>
            <a:r>
              <a:rPr lang="zh-CN" altLang="en-US" sz="2400" dirty="0">
                <a:ea typeface="楷体_GB2312" pitchFamily="49" charset="-122"/>
              </a:rPr>
              <a:t>森林中第一棵树的子树森林； </a:t>
            </a:r>
          </a:p>
          <a:p>
            <a:pPr>
              <a:lnSpc>
                <a:spcPct val="155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访问森林中第一棵树的根结点；</a:t>
            </a:r>
          </a:p>
          <a:p>
            <a:pPr>
              <a:lnSpc>
                <a:spcPct val="155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中序遍历</a:t>
            </a:r>
            <a:r>
              <a:rPr lang="zh-CN" altLang="en-US" sz="2400" dirty="0">
                <a:ea typeface="楷体_GB2312" pitchFamily="49" charset="-122"/>
              </a:rPr>
              <a:t>森林中（除第一棵树之外）其余树构成的森林。 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76200" y="2824163"/>
            <a:ext cx="8915400" cy="6048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800" dirty="0">
                <a:ea typeface="华文中宋" pitchFamily="2" charset="-122"/>
              </a:rPr>
              <a:t>即：依次从左至右对森林中的每一棵树进行后根遍历。 </a:t>
            </a:r>
          </a:p>
        </p:txBody>
      </p:sp>
      <p:sp>
        <p:nvSpPr>
          <p:cNvPr id="90136" name="Text Box 24"/>
          <p:cNvSpPr txBox="1">
            <a:spLocks noChangeArrowheads="1"/>
          </p:cNvSpPr>
          <p:nvPr/>
        </p:nvSpPr>
        <p:spPr bwMode="auto">
          <a:xfrm>
            <a:off x="561975" y="4648200"/>
            <a:ext cx="1821332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遍历结果： </a:t>
            </a:r>
          </a:p>
        </p:txBody>
      </p:sp>
      <p:sp>
        <p:nvSpPr>
          <p:cNvPr id="90137" name="Text Box 25"/>
          <p:cNvSpPr txBox="1">
            <a:spLocks noChangeArrowheads="1"/>
          </p:cNvSpPr>
          <p:nvPr/>
        </p:nvSpPr>
        <p:spPr bwMode="auto">
          <a:xfrm>
            <a:off x="533400" y="5216525"/>
            <a:ext cx="47244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先序遍历： </a:t>
            </a:r>
            <a:r>
              <a:rPr lang="en-US" altLang="zh-CN" sz="2400" dirty="0">
                <a:ea typeface="华文中宋" pitchFamily="2" charset="-122"/>
              </a:rPr>
              <a:t>A B C D E F G H I J</a:t>
            </a:r>
          </a:p>
        </p:txBody>
      </p:sp>
      <p:sp>
        <p:nvSpPr>
          <p:cNvPr id="90138" name="Text Box 26"/>
          <p:cNvSpPr txBox="1">
            <a:spLocks noChangeArrowheads="1"/>
          </p:cNvSpPr>
          <p:nvPr/>
        </p:nvSpPr>
        <p:spPr bwMode="auto">
          <a:xfrm>
            <a:off x="533400" y="5749925"/>
            <a:ext cx="47244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中序遍历： </a:t>
            </a:r>
            <a:r>
              <a:rPr lang="en-US" altLang="zh-CN" sz="2400" dirty="0">
                <a:ea typeface="华文中宋" pitchFamily="2" charset="-122"/>
              </a:rPr>
              <a:t>B C D A F E H J I G 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2924175" y="3644900"/>
            <a:ext cx="4024313" cy="1728788"/>
            <a:chOff x="1842" y="2296"/>
            <a:chExt cx="2535" cy="1089"/>
          </a:xfrm>
        </p:grpSpPr>
        <p:sp>
          <p:nvSpPr>
            <p:cNvPr id="90119" name="Oval 7"/>
            <p:cNvSpPr>
              <a:spLocks noChangeArrowheads="1"/>
            </p:cNvSpPr>
            <p:nvPr/>
          </p:nvSpPr>
          <p:spPr bwMode="auto">
            <a:xfrm>
              <a:off x="2265" y="229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90120" name="Oval 8"/>
            <p:cNvSpPr>
              <a:spLocks noChangeArrowheads="1"/>
            </p:cNvSpPr>
            <p:nvPr/>
          </p:nvSpPr>
          <p:spPr bwMode="auto">
            <a:xfrm>
              <a:off x="1842" y="272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90121" name="Oval 9"/>
            <p:cNvSpPr>
              <a:spLocks noChangeArrowheads="1"/>
            </p:cNvSpPr>
            <p:nvPr/>
          </p:nvSpPr>
          <p:spPr bwMode="auto">
            <a:xfrm>
              <a:off x="2265" y="272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90122" name="Oval 10"/>
            <p:cNvSpPr>
              <a:spLocks noChangeArrowheads="1"/>
            </p:cNvSpPr>
            <p:nvPr/>
          </p:nvSpPr>
          <p:spPr bwMode="auto">
            <a:xfrm>
              <a:off x="2699" y="272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90126" name="Oval 14"/>
            <p:cNvSpPr>
              <a:spLocks noChangeArrowheads="1"/>
            </p:cNvSpPr>
            <p:nvPr/>
          </p:nvSpPr>
          <p:spPr bwMode="auto">
            <a:xfrm>
              <a:off x="3198" y="230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90127" name="Oval 15"/>
            <p:cNvSpPr>
              <a:spLocks noChangeArrowheads="1"/>
            </p:cNvSpPr>
            <p:nvPr/>
          </p:nvSpPr>
          <p:spPr bwMode="auto">
            <a:xfrm>
              <a:off x="3198" y="27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90129" name="Oval 17"/>
            <p:cNvSpPr>
              <a:spLocks noChangeArrowheads="1"/>
            </p:cNvSpPr>
            <p:nvPr/>
          </p:nvSpPr>
          <p:spPr bwMode="auto">
            <a:xfrm>
              <a:off x="3927" y="230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90130" name="Oval 18"/>
            <p:cNvSpPr>
              <a:spLocks noChangeArrowheads="1"/>
            </p:cNvSpPr>
            <p:nvPr/>
          </p:nvSpPr>
          <p:spPr bwMode="auto">
            <a:xfrm>
              <a:off x="3690" y="272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90131" name="Oval 19"/>
            <p:cNvSpPr>
              <a:spLocks noChangeArrowheads="1"/>
            </p:cNvSpPr>
            <p:nvPr/>
          </p:nvSpPr>
          <p:spPr bwMode="auto">
            <a:xfrm>
              <a:off x="4155" y="273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90134" name="Oval 22"/>
            <p:cNvSpPr>
              <a:spLocks noChangeArrowheads="1"/>
            </p:cNvSpPr>
            <p:nvPr/>
          </p:nvSpPr>
          <p:spPr bwMode="auto">
            <a:xfrm>
              <a:off x="4155" y="315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90139" name="AutoShape 27"/>
            <p:cNvCxnSpPr>
              <a:cxnSpLocks noChangeShapeType="1"/>
              <a:stCxn id="90119" idx="3"/>
              <a:endCxn id="90120" idx="0"/>
            </p:cNvCxnSpPr>
            <p:nvPr/>
          </p:nvCxnSpPr>
          <p:spPr bwMode="auto">
            <a:xfrm flipH="1">
              <a:off x="1953" y="2495"/>
              <a:ext cx="345" cy="23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0140" name="AutoShape 28"/>
            <p:cNvCxnSpPr>
              <a:cxnSpLocks noChangeShapeType="1"/>
              <a:stCxn id="90119" idx="4"/>
              <a:endCxn id="90121" idx="0"/>
            </p:cNvCxnSpPr>
            <p:nvPr/>
          </p:nvCxnSpPr>
          <p:spPr bwMode="auto">
            <a:xfrm>
              <a:off x="2376" y="2529"/>
              <a:ext cx="0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0141" name="AutoShape 29"/>
            <p:cNvCxnSpPr>
              <a:cxnSpLocks noChangeShapeType="1"/>
              <a:stCxn id="90119" idx="5"/>
              <a:endCxn id="90122" idx="0"/>
            </p:cNvCxnSpPr>
            <p:nvPr/>
          </p:nvCxnSpPr>
          <p:spPr bwMode="auto">
            <a:xfrm>
              <a:off x="2454" y="2495"/>
              <a:ext cx="356" cy="23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0142" name="AutoShape 30"/>
            <p:cNvCxnSpPr>
              <a:cxnSpLocks noChangeShapeType="1"/>
              <a:stCxn id="90126" idx="4"/>
              <a:endCxn id="90127" idx="0"/>
            </p:cNvCxnSpPr>
            <p:nvPr/>
          </p:nvCxnSpPr>
          <p:spPr bwMode="auto">
            <a:xfrm>
              <a:off x="3309" y="2535"/>
              <a:ext cx="0" cy="18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0143" name="AutoShape 31"/>
            <p:cNvCxnSpPr>
              <a:cxnSpLocks noChangeShapeType="1"/>
              <a:stCxn id="90129" idx="3"/>
              <a:endCxn id="90130" idx="0"/>
            </p:cNvCxnSpPr>
            <p:nvPr/>
          </p:nvCxnSpPr>
          <p:spPr bwMode="auto">
            <a:xfrm flipH="1">
              <a:off x="3801" y="2501"/>
              <a:ext cx="159" cy="22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0144" name="AutoShape 32"/>
            <p:cNvCxnSpPr>
              <a:cxnSpLocks noChangeShapeType="1"/>
              <a:stCxn id="90129" idx="5"/>
              <a:endCxn id="90131" idx="0"/>
            </p:cNvCxnSpPr>
            <p:nvPr/>
          </p:nvCxnSpPr>
          <p:spPr bwMode="auto">
            <a:xfrm>
              <a:off x="4116" y="2501"/>
              <a:ext cx="150" cy="23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0145" name="AutoShape 33"/>
            <p:cNvCxnSpPr>
              <a:cxnSpLocks noChangeShapeType="1"/>
              <a:stCxn id="90131" idx="4"/>
              <a:endCxn id="90134" idx="0"/>
            </p:cNvCxnSpPr>
            <p:nvPr/>
          </p:nvCxnSpPr>
          <p:spPr bwMode="auto">
            <a:xfrm>
              <a:off x="4266" y="2965"/>
              <a:ext cx="0" cy="18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0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0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4" grpId="0" autoUpdateAnimBg="0"/>
      <p:bldP spid="90116" grpId="0" autoUpdateAnimBg="0"/>
      <p:bldP spid="90136" grpId="0" autoUpdateAnimBg="0"/>
      <p:bldP spid="90137" grpId="0" autoUpdateAnimBg="0"/>
      <p:bldP spid="90138" grpId="0" autoUpdateAnimBg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ea typeface="宋体" pitchFamily="2" charset="-122"/>
              </a:rPr>
              <a:t>哈夫曼树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树和森林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二叉树存储、遍历、线索化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二叉树的五个性质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树和二叉树的相关概念、术语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488920" y="502682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20720" y="502682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52520" y="502682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508248" y="211287"/>
            <a:ext cx="795218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哈夫曼</a:t>
            </a:r>
            <a:r>
              <a:rPr lang="zh-CN" altLang="en-US" sz="4400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  <a:cs typeface="Arial" pitchFamily="34" charset="0"/>
              </a:rPr>
              <a:t>（</a:t>
            </a:r>
            <a:r>
              <a:rPr lang="en-US" altLang="zh-CN" sz="4400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  <a:cs typeface="Arial" pitchFamily="34" charset="0"/>
              </a:rPr>
              <a:t>Huffman</a:t>
            </a:r>
            <a:r>
              <a:rPr lang="zh-CN" altLang="en-US" sz="4400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  <a:cs typeface="Arial" pitchFamily="34" charset="0"/>
              </a:rPr>
              <a:t>）</a:t>
            </a: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树及其应用    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76200" y="1268760"/>
            <a:ext cx="36083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问题：</a:t>
            </a:r>
            <a:r>
              <a:rPr lang="zh-CN" altLang="en-US" sz="2400" dirty="0">
                <a:ea typeface="华文中宋" pitchFamily="2" charset="-122"/>
              </a:rPr>
              <a:t>什么是哈夫曼树？ </a:t>
            </a:r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76200" y="1892300"/>
            <a:ext cx="7948010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将学生的百分制成绩转换为五分制成绩：≥</a:t>
            </a:r>
            <a:r>
              <a:rPr lang="en-US" altLang="zh-CN" sz="2400" dirty="0">
                <a:ea typeface="楷体_GB2312" pitchFamily="49" charset="-122"/>
              </a:rPr>
              <a:t>90 </a:t>
            </a:r>
            <a:r>
              <a:rPr lang="zh-CN" altLang="en-US" sz="2400" dirty="0">
                <a:ea typeface="楷体_GB2312" pitchFamily="49" charset="-122"/>
              </a:rPr>
              <a:t>分</a:t>
            </a:r>
            <a:r>
              <a:rPr lang="en-US" altLang="zh-CN" sz="2400" dirty="0">
                <a:ea typeface="楷体_GB2312" pitchFamily="49" charset="-122"/>
              </a:rPr>
              <a:t>: A</a:t>
            </a:r>
            <a:r>
              <a:rPr lang="zh-CN" altLang="en-US" sz="2400" dirty="0">
                <a:ea typeface="楷体_GB2312" pitchFamily="49" charset="-122"/>
              </a:rPr>
              <a:t>， </a:t>
            </a:r>
          </a:p>
          <a:p>
            <a:r>
              <a:rPr lang="zh-CN" altLang="en-US" sz="2400" dirty="0">
                <a:ea typeface="楷体_GB2312" pitchFamily="49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80</a:t>
            </a:r>
            <a:r>
              <a:rPr lang="zh-CN" altLang="en-US" sz="2400" dirty="0">
                <a:ea typeface="楷体_GB2312" pitchFamily="49" charset="-122"/>
              </a:rPr>
              <a:t>～</a:t>
            </a:r>
            <a:r>
              <a:rPr lang="en-US" altLang="zh-CN" sz="2400" dirty="0">
                <a:ea typeface="楷体_GB2312" pitchFamily="49" charset="-122"/>
              </a:rPr>
              <a:t>89</a:t>
            </a:r>
            <a:r>
              <a:rPr lang="zh-CN" altLang="en-US" sz="2400" dirty="0">
                <a:ea typeface="楷体_GB2312" pitchFamily="49" charset="-122"/>
              </a:rPr>
              <a:t>分</a:t>
            </a:r>
            <a:r>
              <a:rPr lang="en-US" altLang="zh-CN" sz="2400" dirty="0">
                <a:ea typeface="楷体_GB2312" pitchFamily="49" charset="-122"/>
              </a:rPr>
              <a:t>: B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70</a:t>
            </a:r>
            <a:r>
              <a:rPr lang="zh-CN" altLang="en-US" sz="2400" dirty="0">
                <a:ea typeface="楷体_GB2312" pitchFamily="49" charset="-122"/>
              </a:rPr>
              <a:t>～</a:t>
            </a:r>
            <a:r>
              <a:rPr lang="en-US" altLang="zh-CN" sz="2400" dirty="0">
                <a:ea typeface="楷体_GB2312" pitchFamily="49" charset="-122"/>
              </a:rPr>
              <a:t>79</a:t>
            </a:r>
            <a:r>
              <a:rPr lang="zh-CN" altLang="en-US" sz="2400" dirty="0">
                <a:ea typeface="楷体_GB2312" pitchFamily="49" charset="-122"/>
              </a:rPr>
              <a:t>分</a:t>
            </a:r>
            <a:r>
              <a:rPr lang="en-US" altLang="zh-CN" sz="2400" dirty="0">
                <a:ea typeface="楷体_GB2312" pitchFamily="49" charset="-122"/>
              </a:rPr>
              <a:t>: C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60</a:t>
            </a:r>
            <a:r>
              <a:rPr lang="zh-CN" altLang="en-US" sz="2400" dirty="0">
                <a:ea typeface="楷体_GB2312" pitchFamily="49" charset="-122"/>
              </a:rPr>
              <a:t>～</a:t>
            </a:r>
            <a:r>
              <a:rPr lang="en-US" altLang="zh-CN" sz="2400" dirty="0">
                <a:ea typeface="楷体_GB2312" pitchFamily="49" charset="-122"/>
              </a:rPr>
              <a:t>69</a:t>
            </a:r>
            <a:r>
              <a:rPr lang="zh-CN" altLang="en-US" sz="2400" dirty="0">
                <a:ea typeface="楷体_GB2312" pitchFamily="49" charset="-122"/>
              </a:rPr>
              <a:t>分</a:t>
            </a:r>
            <a:r>
              <a:rPr lang="en-US" altLang="zh-CN" sz="2400" dirty="0">
                <a:ea typeface="楷体_GB2312" pitchFamily="49" charset="-122"/>
              </a:rPr>
              <a:t>: D</a:t>
            </a:r>
            <a:r>
              <a:rPr lang="zh-CN" altLang="en-US" sz="2400" dirty="0">
                <a:ea typeface="楷体_GB2312" pitchFamily="49" charset="-122"/>
              </a:rPr>
              <a:t>，＜</a:t>
            </a:r>
            <a:r>
              <a:rPr lang="en-US" altLang="zh-CN" sz="2400" dirty="0">
                <a:ea typeface="楷体_GB2312" pitchFamily="49" charset="-122"/>
              </a:rPr>
              <a:t>60</a:t>
            </a:r>
            <a:r>
              <a:rPr lang="zh-CN" altLang="en-US" sz="2400" dirty="0">
                <a:ea typeface="楷体_GB2312" pitchFamily="49" charset="-122"/>
              </a:rPr>
              <a:t>分</a:t>
            </a:r>
            <a:r>
              <a:rPr lang="en-US" altLang="zh-CN" sz="2400" dirty="0">
                <a:ea typeface="楷体_GB2312" pitchFamily="49" charset="-122"/>
              </a:rPr>
              <a:t>: E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79375" y="2892425"/>
            <a:ext cx="4254691" cy="230832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楷体_GB2312" pitchFamily="49" charset="-122"/>
              </a:rPr>
              <a:t>转换程序可用条件语句实现： </a:t>
            </a:r>
          </a:p>
          <a:p>
            <a:r>
              <a:rPr lang="en-US" altLang="zh-CN" sz="2400" dirty="0">
                <a:ea typeface="楷体_GB2312" pitchFamily="49" charset="-122"/>
              </a:rPr>
              <a:t>if (</a:t>
            </a:r>
            <a:r>
              <a:rPr lang="en-US" altLang="zh-CN" sz="2400" i="1" dirty="0">
                <a:ea typeface="楷体_GB2312" pitchFamily="49" charset="-122"/>
              </a:rPr>
              <a:t>a</a:t>
            </a:r>
            <a:r>
              <a:rPr lang="en-US" altLang="zh-CN" sz="2400" dirty="0">
                <a:ea typeface="楷体_GB2312" pitchFamily="49" charset="-122"/>
              </a:rPr>
              <a:t>&lt;60)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==‘E’; </a:t>
            </a:r>
          </a:p>
          <a:p>
            <a:r>
              <a:rPr lang="en-US" altLang="zh-CN" sz="2400" dirty="0">
                <a:ea typeface="楷体_GB2312" pitchFamily="49" charset="-122"/>
              </a:rPr>
              <a:t>else if (</a:t>
            </a:r>
            <a:r>
              <a:rPr lang="en-US" altLang="zh-CN" sz="2400" i="1" dirty="0">
                <a:ea typeface="楷体_GB2312" pitchFamily="49" charset="-122"/>
              </a:rPr>
              <a:t>a</a:t>
            </a:r>
            <a:r>
              <a:rPr lang="en-US" altLang="zh-CN" sz="2400" dirty="0">
                <a:ea typeface="楷体_GB2312" pitchFamily="49" charset="-122"/>
              </a:rPr>
              <a:t>&lt;70)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==‘D’; </a:t>
            </a:r>
          </a:p>
          <a:p>
            <a:r>
              <a:rPr lang="en-US" altLang="zh-CN" sz="2400" dirty="0">
                <a:ea typeface="楷体_GB2312" pitchFamily="49" charset="-122"/>
              </a:rPr>
              <a:t>       else if (</a:t>
            </a:r>
            <a:r>
              <a:rPr lang="en-US" altLang="zh-CN" sz="2400" i="1" dirty="0">
                <a:ea typeface="楷体_GB2312" pitchFamily="49" charset="-122"/>
              </a:rPr>
              <a:t>a</a:t>
            </a:r>
            <a:r>
              <a:rPr lang="en-US" altLang="zh-CN" sz="2400" dirty="0">
                <a:ea typeface="楷体_GB2312" pitchFamily="49" charset="-122"/>
              </a:rPr>
              <a:t>&lt;80)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==‘C’; </a:t>
            </a:r>
          </a:p>
          <a:p>
            <a:r>
              <a:rPr lang="en-US" altLang="zh-CN" sz="2400" dirty="0">
                <a:ea typeface="楷体_GB2312" pitchFamily="49" charset="-122"/>
              </a:rPr>
              <a:t>              else if (</a:t>
            </a:r>
            <a:r>
              <a:rPr lang="en-US" altLang="zh-CN" sz="2400" i="1" dirty="0">
                <a:ea typeface="楷体_GB2312" pitchFamily="49" charset="-122"/>
              </a:rPr>
              <a:t>a</a:t>
            </a:r>
            <a:r>
              <a:rPr lang="en-US" altLang="zh-CN" sz="2400" dirty="0">
                <a:ea typeface="楷体_GB2312" pitchFamily="49" charset="-122"/>
              </a:rPr>
              <a:t>&lt;90)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==‘B’; </a:t>
            </a:r>
          </a:p>
          <a:p>
            <a:r>
              <a:rPr lang="en-US" altLang="zh-CN" sz="2400" dirty="0">
                <a:ea typeface="楷体_GB2312" pitchFamily="49" charset="-122"/>
              </a:rPr>
              <a:t>                     else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==‘A’;  </a:t>
            </a:r>
          </a:p>
        </p:txBody>
      </p:sp>
      <p:grpSp>
        <p:nvGrpSpPr>
          <p:cNvPr id="2" name="Group 116"/>
          <p:cNvGrpSpPr>
            <a:grpSpLocks/>
          </p:cNvGrpSpPr>
          <p:nvPr/>
        </p:nvGrpSpPr>
        <p:grpSpPr bwMode="auto">
          <a:xfrm>
            <a:off x="4572000" y="2971800"/>
            <a:ext cx="4049713" cy="3348038"/>
            <a:chOff x="2880" y="1872"/>
            <a:chExt cx="2551" cy="2109"/>
          </a:xfrm>
        </p:grpSpPr>
        <p:sp>
          <p:nvSpPr>
            <p:cNvPr id="92247" name="AutoShape 87"/>
            <p:cNvSpPr>
              <a:spLocks noChangeArrowheads="1"/>
            </p:cNvSpPr>
            <p:nvPr/>
          </p:nvSpPr>
          <p:spPr bwMode="auto">
            <a:xfrm>
              <a:off x="3127" y="1872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248" name="AutoShape 88"/>
            <p:cNvSpPr>
              <a:spLocks noChangeArrowheads="1"/>
            </p:cNvSpPr>
            <p:nvPr/>
          </p:nvSpPr>
          <p:spPr bwMode="auto">
            <a:xfrm>
              <a:off x="3607" y="2304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249" name="AutoShape 89"/>
            <p:cNvSpPr>
              <a:spLocks noChangeArrowheads="1"/>
            </p:cNvSpPr>
            <p:nvPr/>
          </p:nvSpPr>
          <p:spPr bwMode="auto">
            <a:xfrm>
              <a:off x="4039" y="2736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250" name="AutoShape 90"/>
            <p:cNvSpPr>
              <a:spLocks noChangeArrowheads="1"/>
            </p:cNvSpPr>
            <p:nvPr/>
          </p:nvSpPr>
          <p:spPr bwMode="auto">
            <a:xfrm>
              <a:off x="4471" y="3168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251" name="Text Box 91"/>
            <p:cNvSpPr txBox="1">
              <a:spLocks noChangeArrowheads="1"/>
            </p:cNvSpPr>
            <p:nvPr/>
          </p:nvSpPr>
          <p:spPr bwMode="auto">
            <a:xfrm>
              <a:off x="3190" y="1920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&lt;60</a:t>
              </a:r>
            </a:p>
          </p:txBody>
        </p:sp>
        <p:sp>
          <p:nvSpPr>
            <p:cNvPr id="92252" name="Text Box 92"/>
            <p:cNvSpPr txBox="1">
              <a:spLocks noChangeArrowheads="1"/>
            </p:cNvSpPr>
            <p:nvPr/>
          </p:nvSpPr>
          <p:spPr bwMode="auto">
            <a:xfrm>
              <a:off x="3670" y="2352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&lt;70</a:t>
              </a:r>
            </a:p>
          </p:txBody>
        </p:sp>
        <p:sp>
          <p:nvSpPr>
            <p:cNvPr id="92253" name="Text Box 93"/>
            <p:cNvSpPr txBox="1">
              <a:spLocks noChangeArrowheads="1"/>
            </p:cNvSpPr>
            <p:nvPr/>
          </p:nvSpPr>
          <p:spPr bwMode="auto">
            <a:xfrm>
              <a:off x="4102" y="2784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&lt;80</a:t>
              </a:r>
            </a:p>
          </p:txBody>
        </p:sp>
        <p:sp>
          <p:nvSpPr>
            <p:cNvPr id="92254" name="Text Box 94"/>
            <p:cNvSpPr txBox="1">
              <a:spLocks noChangeArrowheads="1"/>
            </p:cNvSpPr>
            <p:nvPr/>
          </p:nvSpPr>
          <p:spPr bwMode="auto">
            <a:xfrm>
              <a:off x="4534" y="3216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&lt;90</a:t>
              </a:r>
            </a:p>
          </p:txBody>
        </p:sp>
        <p:sp>
          <p:nvSpPr>
            <p:cNvPr id="92255" name="Rectangle 95"/>
            <p:cNvSpPr>
              <a:spLocks noChangeArrowheads="1"/>
            </p:cNvSpPr>
            <p:nvPr/>
          </p:nvSpPr>
          <p:spPr bwMode="auto">
            <a:xfrm>
              <a:off x="2880" y="2397"/>
              <a:ext cx="244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E</a:t>
              </a:r>
            </a:p>
          </p:txBody>
        </p:sp>
        <p:sp>
          <p:nvSpPr>
            <p:cNvPr id="92256" name="Rectangle 96"/>
            <p:cNvSpPr>
              <a:spLocks noChangeArrowheads="1"/>
            </p:cNvSpPr>
            <p:nvPr/>
          </p:nvSpPr>
          <p:spPr bwMode="auto">
            <a:xfrm>
              <a:off x="3349" y="2829"/>
              <a:ext cx="255" cy="28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D</a:t>
              </a:r>
            </a:p>
          </p:txBody>
        </p:sp>
        <p:sp>
          <p:nvSpPr>
            <p:cNvPr id="92257" name="Rectangle 97"/>
            <p:cNvSpPr>
              <a:spLocks noChangeArrowheads="1"/>
            </p:cNvSpPr>
            <p:nvPr/>
          </p:nvSpPr>
          <p:spPr bwMode="auto">
            <a:xfrm>
              <a:off x="3781" y="3261"/>
              <a:ext cx="255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92258" name="Rectangle 98"/>
            <p:cNvSpPr>
              <a:spLocks noChangeArrowheads="1"/>
            </p:cNvSpPr>
            <p:nvPr/>
          </p:nvSpPr>
          <p:spPr bwMode="auto">
            <a:xfrm>
              <a:off x="4218" y="3693"/>
              <a:ext cx="244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92259" name="Rectangle 99"/>
            <p:cNvSpPr>
              <a:spLocks noChangeArrowheads="1"/>
            </p:cNvSpPr>
            <p:nvPr/>
          </p:nvSpPr>
          <p:spPr bwMode="auto">
            <a:xfrm>
              <a:off x="5173" y="3693"/>
              <a:ext cx="255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A</a:t>
              </a:r>
            </a:p>
          </p:txBody>
        </p:sp>
        <p:sp>
          <p:nvSpPr>
            <p:cNvPr id="92260" name="Line 100"/>
            <p:cNvSpPr>
              <a:spLocks noChangeShapeType="1"/>
            </p:cNvSpPr>
            <p:nvPr/>
          </p:nvSpPr>
          <p:spPr bwMode="auto">
            <a:xfrm>
              <a:off x="3607" y="2160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1" name="Line 101"/>
            <p:cNvSpPr>
              <a:spLocks noChangeShapeType="1"/>
            </p:cNvSpPr>
            <p:nvPr/>
          </p:nvSpPr>
          <p:spPr bwMode="auto">
            <a:xfrm>
              <a:off x="4087" y="2592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2" name="Line 102"/>
            <p:cNvSpPr>
              <a:spLocks noChangeShapeType="1"/>
            </p:cNvSpPr>
            <p:nvPr/>
          </p:nvSpPr>
          <p:spPr bwMode="auto">
            <a:xfrm>
              <a:off x="4519" y="3024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3" name="Line 103"/>
            <p:cNvSpPr>
              <a:spLocks noChangeShapeType="1"/>
            </p:cNvSpPr>
            <p:nvPr/>
          </p:nvSpPr>
          <p:spPr bwMode="auto">
            <a:xfrm>
              <a:off x="4951" y="3456"/>
              <a:ext cx="288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4" name="Line 104"/>
            <p:cNvSpPr>
              <a:spLocks noChangeShapeType="1"/>
            </p:cNvSpPr>
            <p:nvPr/>
          </p:nvSpPr>
          <p:spPr bwMode="auto">
            <a:xfrm flipH="1">
              <a:off x="4423" y="3456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5" name="Line 105"/>
            <p:cNvSpPr>
              <a:spLocks noChangeShapeType="1"/>
            </p:cNvSpPr>
            <p:nvPr/>
          </p:nvSpPr>
          <p:spPr bwMode="auto">
            <a:xfrm flipH="1">
              <a:off x="3991" y="3024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6" name="Line 106"/>
            <p:cNvSpPr>
              <a:spLocks noChangeShapeType="1"/>
            </p:cNvSpPr>
            <p:nvPr/>
          </p:nvSpPr>
          <p:spPr bwMode="auto">
            <a:xfrm flipH="1">
              <a:off x="3559" y="2592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7" name="Line 107"/>
            <p:cNvSpPr>
              <a:spLocks noChangeShapeType="1"/>
            </p:cNvSpPr>
            <p:nvPr/>
          </p:nvSpPr>
          <p:spPr bwMode="auto">
            <a:xfrm flipH="1">
              <a:off x="3079" y="2160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8" name="Text Box 108"/>
            <p:cNvSpPr txBox="1">
              <a:spLocks noChangeArrowheads="1"/>
            </p:cNvSpPr>
            <p:nvPr/>
          </p:nvSpPr>
          <p:spPr bwMode="auto">
            <a:xfrm>
              <a:off x="2983" y="2112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2269" name="Text Box 109"/>
            <p:cNvSpPr txBox="1">
              <a:spLocks noChangeArrowheads="1"/>
            </p:cNvSpPr>
            <p:nvPr/>
          </p:nvSpPr>
          <p:spPr bwMode="auto">
            <a:xfrm>
              <a:off x="3448" y="2544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2270" name="Text Box 110"/>
            <p:cNvSpPr txBox="1">
              <a:spLocks noChangeArrowheads="1"/>
            </p:cNvSpPr>
            <p:nvPr/>
          </p:nvSpPr>
          <p:spPr bwMode="auto">
            <a:xfrm>
              <a:off x="3880" y="297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2271" name="Text Box 111"/>
            <p:cNvSpPr txBox="1">
              <a:spLocks noChangeArrowheads="1"/>
            </p:cNvSpPr>
            <p:nvPr/>
          </p:nvSpPr>
          <p:spPr bwMode="auto">
            <a:xfrm>
              <a:off x="4312" y="340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2272" name="Text Box 112"/>
            <p:cNvSpPr txBox="1">
              <a:spLocks noChangeArrowheads="1"/>
            </p:cNvSpPr>
            <p:nvPr/>
          </p:nvSpPr>
          <p:spPr bwMode="auto">
            <a:xfrm>
              <a:off x="5128" y="340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2273" name="Text Box 113"/>
            <p:cNvSpPr txBox="1">
              <a:spLocks noChangeArrowheads="1"/>
            </p:cNvSpPr>
            <p:nvPr/>
          </p:nvSpPr>
          <p:spPr bwMode="auto">
            <a:xfrm>
              <a:off x="3736" y="2064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2274" name="Text Box 114"/>
            <p:cNvSpPr txBox="1">
              <a:spLocks noChangeArrowheads="1"/>
            </p:cNvSpPr>
            <p:nvPr/>
          </p:nvSpPr>
          <p:spPr bwMode="auto">
            <a:xfrm>
              <a:off x="4231" y="249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2275" name="Text Box 115"/>
            <p:cNvSpPr txBox="1">
              <a:spLocks noChangeArrowheads="1"/>
            </p:cNvSpPr>
            <p:nvPr/>
          </p:nvSpPr>
          <p:spPr bwMode="auto">
            <a:xfrm>
              <a:off x="4648" y="292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</p:grpSp>
      <p:sp>
        <p:nvSpPr>
          <p:cNvPr id="92277" name="Text Box 117"/>
          <p:cNvSpPr txBox="1">
            <a:spLocks noChangeArrowheads="1"/>
          </p:cNvSpPr>
          <p:nvPr/>
        </p:nvSpPr>
        <p:spPr bwMode="auto">
          <a:xfrm>
            <a:off x="76200" y="5943600"/>
            <a:ext cx="5514651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判别树：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用于描述分类过程的二叉树。 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4" grpId="0" autoUpdateAnimBg="0"/>
      <p:bldP spid="92165" grpId="0" autoUpdateAnimBg="0"/>
      <p:bldP spid="92166" grpId="0" autoUpdateAnimBg="0"/>
      <p:bldP spid="92277" grpId="0" autoUpdateAnimBg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07" name="Text Box 123"/>
          <p:cNvSpPr txBox="1">
            <a:spLocks noChangeArrowheads="1"/>
          </p:cNvSpPr>
          <p:nvPr/>
        </p:nvSpPr>
        <p:spPr bwMode="auto">
          <a:xfrm>
            <a:off x="88900" y="4340225"/>
            <a:ext cx="4416594" cy="389209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若学生的成绩数据共</a:t>
            </a:r>
            <a:r>
              <a:rPr lang="en-US" altLang="zh-CN" sz="2400" dirty="0">
                <a:ea typeface="楷体_GB2312" pitchFamily="49" charset="-122"/>
              </a:rPr>
              <a:t>10000</a:t>
            </a:r>
            <a:r>
              <a:rPr lang="zh-CN" altLang="en-US" sz="2400" dirty="0">
                <a:ea typeface="楷体_GB2312" pitchFamily="49" charset="-122"/>
              </a:rPr>
              <a:t>个： </a:t>
            </a:r>
          </a:p>
        </p:txBody>
      </p:sp>
      <p:grpSp>
        <p:nvGrpSpPr>
          <p:cNvPr id="2" name="Group 121"/>
          <p:cNvGrpSpPr>
            <a:grpSpLocks/>
          </p:cNvGrpSpPr>
          <p:nvPr/>
        </p:nvGrpSpPr>
        <p:grpSpPr bwMode="auto">
          <a:xfrm>
            <a:off x="4318000" y="1295400"/>
            <a:ext cx="4419600" cy="2514600"/>
            <a:chOff x="2720" y="816"/>
            <a:chExt cx="2784" cy="1584"/>
          </a:xfrm>
        </p:grpSpPr>
        <p:sp>
          <p:nvSpPr>
            <p:cNvPr id="93233" name="Text Box 49"/>
            <p:cNvSpPr txBox="1">
              <a:spLocks noChangeArrowheads="1"/>
            </p:cNvSpPr>
            <p:nvPr/>
          </p:nvSpPr>
          <p:spPr bwMode="auto">
            <a:xfrm>
              <a:off x="2720" y="816"/>
              <a:ext cx="45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5% </a:t>
              </a:r>
            </a:p>
          </p:txBody>
        </p:sp>
        <p:sp>
          <p:nvSpPr>
            <p:cNvPr id="93234" name="Text Box 50"/>
            <p:cNvSpPr txBox="1">
              <a:spLocks noChangeArrowheads="1"/>
            </p:cNvSpPr>
            <p:nvPr/>
          </p:nvSpPr>
          <p:spPr bwMode="auto">
            <a:xfrm>
              <a:off x="3104" y="1248"/>
              <a:ext cx="54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15% </a:t>
              </a:r>
            </a:p>
          </p:txBody>
        </p:sp>
        <p:sp>
          <p:nvSpPr>
            <p:cNvPr id="93235" name="Text Box 51"/>
            <p:cNvSpPr txBox="1">
              <a:spLocks noChangeArrowheads="1"/>
            </p:cNvSpPr>
            <p:nvPr/>
          </p:nvSpPr>
          <p:spPr bwMode="auto">
            <a:xfrm>
              <a:off x="3564" y="1680"/>
              <a:ext cx="54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40% </a:t>
              </a:r>
            </a:p>
          </p:txBody>
        </p:sp>
        <p:sp>
          <p:nvSpPr>
            <p:cNvPr id="93236" name="Text Box 52"/>
            <p:cNvSpPr txBox="1">
              <a:spLocks noChangeArrowheads="1"/>
            </p:cNvSpPr>
            <p:nvPr/>
          </p:nvSpPr>
          <p:spPr bwMode="auto">
            <a:xfrm>
              <a:off x="3996" y="2112"/>
              <a:ext cx="54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30% </a:t>
              </a:r>
            </a:p>
          </p:txBody>
        </p:sp>
        <p:sp>
          <p:nvSpPr>
            <p:cNvPr id="93237" name="Text Box 53"/>
            <p:cNvSpPr txBox="1">
              <a:spLocks noChangeArrowheads="1"/>
            </p:cNvSpPr>
            <p:nvPr/>
          </p:nvSpPr>
          <p:spPr bwMode="auto">
            <a:xfrm>
              <a:off x="4956" y="2112"/>
              <a:ext cx="54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10% </a:t>
              </a:r>
            </a:p>
          </p:txBody>
        </p:sp>
      </p:grpSp>
      <p:sp>
        <p:nvSpPr>
          <p:cNvPr id="93239" name="Text Box 55"/>
          <p:cNvSpPr txBox="1">
            <a:spLocks noChangeArrowheads="1"/>
          </p:cNvSpPr>
          <p:nvPr/>
        </p:nvSpPr>
        <p:spPr bwMode="auto">
          <a:xfrm>
            <a:off x="76200" y="3886200"/>
            <a:ext cx="7240588" cy="3841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>
                <a:latin typeface="华文新魏" pitchFamily="2" charset="-122"/>
                <a:ea typeface="华文新魏" pitchFamily="2" charset="-122"/>
              </a:rPr>
              <a:t>如果每次的输入量很大，则应考虑程序的操作时间。 </a:t>
            </a:r>
          </a:p>
        </p:txBody>
      </p:sp>
      <p:sp>
        <p:nvSpPr>
          <p:cNvPr id="93241" name="Rectangle 57"/>
          <p:cNvSpPr>
            <a:spLocks noChangeArrowheads="1"/>
          </p:cNvSpPr>
          <p:nvPr/>
        </p:nvSpPr>
        <p:spPr bwMode="auto">
          <a:xfrm>
            <a:off x="7585075" y="990600"/>
            <a:ext cx="13303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31500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次 </a:t>
            </a:r>
          </a:p>
        </p:txBody>
      </p:sp>
      <p:grpSp>
        <p:nvGrpSpPr>
          <p:cNvPr id="3" name="Group 124"/>
          <p:cNvGrpSpPr>
            <a:grpSpLocks/>
          </p:cNvGrpSpPr>
          <p:nvPr/>
        </p:nvGrpSpPr>
        <p:grpSpPr bwMode="auto">
          <a:xfrm>
            <a:off x="131763" y="990600"/>
            <a:ext cx="4668837" cy="2667000"/>
            <a:chOff x="83" y="624"/>
            <a:chExt cx="2941" cy="1680"/>
          </a:xfrm>
        </p:grpSpPr>
        <p:sp>
          <p:nvSpPr>
            <p:cNvPr id="93298" name="AutoShape 114"/>
            <p:cNvSpPr>
              <a:spLocks noChangeArrowheads="1"/>
            </p:cNvSpPr>
            <p:nvPr/>
          </p:nvSpPr>
          <p:spPr bwMode="auto">
            <a:xfrm>
              <a:off x="2016" y="1056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297" name="AutoShape 113"/>
            <p:cNvSpPr>
              <a:spLocks noChangeArrowheads="1"/>
            </p:cNvSpPr>
            <p:nvPr/>
          </p:nvSpPr>
          <p:spPr bwMode="auto">
            <a:xfrm>
              <a:off x="288" y="1488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296" name="AutoShape 112"/>
            <p:cNvSpPr>
              <a:spLocks noChangeArrowheads="1"/>
            </p:cNvSpPr>
            <p:nvPr/>
          </p:nvSpPr>
          <p:spPr bwMode="auto">
            <a:xfrm>
              <a:off x="768" y="1056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295" name="AutoShape 111"/>
            <p:cNvSpPr>
              <a:spLocks noChangeArrowheads="1"/>
            </p:cNvSpPr>
            <p:nvPr/>
          </p:nvSpPr>
          <p:spPr bwMode="auto">
            <a:xfrm>
              <a:off x="1392" y="624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246" name="Text Box 62"/>
            <p:cNvSpPr txBox="1">
              <a:spLocks noChangeArrowheads="1"/>
            </p:cNvSpPr>
            <p:nvPr/>
          </p:nvSpPr>
          <p:spPr bwMode="auto">
            <a:xfrm>
              <a:off x="1488" y="672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&lt;80</a:t>
              </a:r>
            </a:p>
          </p:txBody>
        </p:sp>
        <p:sp>
          <p:nvSpPr>
            <p:cNvPr id="93251" name="Text Box 67"/>
            <p:cNvSpPr txBox="1">
              <a:spLocks noChangeArrowheads="1"/>
            </p:cNvSpPr>
            <p:nvPr/>
          </p:nvSpPr>
          <p:spPr bwMode="auto">
            <a:xfrm>
              <a:off x="2079" y="1104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&lt;90</a:t>
              </a:r>
            </a:p>
          </p:txBody>
        </p:sp>
        <p:sp>
          <p:nvSpPr>
            <p:cNvPr id="93256" name="Text Box 72"/>
            <p:cNvSpPr txBox="1">
              <a:spLocks noChangeArrowheads="1"/>
            </p:cNvSpPr>
            <p:nvPr/>
          </p:nvSpPr>
          <p:spPr bwMode="auto">
            <a:xfrm>
              <a:off x="831" y="1104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&lt;70</a:t>
              </a:r>
            </a:p>
          </p:txBody>
        </p:sp>
        <p:sp>
          <p:nvSpPr>
            <p:cNvPr id="93261" name="Text Box 77"/>
            <p:cNvSpPr txBox="1">
              <a:spLocks noChangeArrowheads="1"/>
            </p:cNvSpPr>
            <p:nvPr/>
          </p:nvSpPr>
          <p:spPr bwMode="auto">
            <a:xfrm>
              <a:off x="351" y="1536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&lt;60</a:t>
              </a:r>
            </a:p>
          </p:txBody>
        </p:sp>
        <p:sp>
          <p:nvSpPr>
            <p:cNvPr id="93263" name="Rectangle 79"/>
            <p:cNvSpPr>
              <a:spLocks noChangeArrowheads="1"/>
            </p:cNvSpPr>
            <p:nvPr/>
          </p:nvSpPr>
          <p:spPr bwMode="auto">
            <a:xfrm>
              <a:off x="83" y="2013"/>
              <a:ext cx="244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E</a:t>
              </a:r>
            </a:p>
          </p:txBody>
        </p:sp>
        <p:sp>
          <p:nvSpPr>
            <p:cNvPr id="93264" name="Line 80"/>
            <p:cNvSpPr>
              <a:spLocks noChangeShapeType="1"/>
            </p:cNvSpPr>
            <p:nvPr/>
          </p:nvSpPr>
          <p:spPr bwMode="auto">
            <a:xfrm flipH="1">
              <a:off x="240" y="1776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65" name="Text Box 81"/>
            <p:cNvSpPr txBox="1">
              <a:spLocks noChangeArrowheads="1"/>
            </p:cNvSpPr>
            <p:nvPr/>
          </p:nvSpPr>
          <p:spPr bwMode="auto">
            <a:xfrm>
              <a:off x="144" y="172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3266" name="Line 82"/>
            <p:cNvSpPr>
              <a:spLocks noChangeShapeType="1"/>
            </p:cNvSpPr>
            <p:nvPr/>
          </p:nvSpPr>
          <p:spPr bwMode="auto">
            <a:xfrm flipH="1">
              <a:off x="720" y="1344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67" name="Line 83"/>
            <p:cNvSpPr>
              <a:spLocks noChangeShapeType="1"/>
            </p:cNvSpPr>
            <p:nvPr/>
          </p:nvSpPr>
          <p:spPr bwMode="auto">
            <a:xfrm flipH="1">
              <a:off x="1248" y="912"/>
              <a:ext cx="288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68" name="Rectangle 84"/>
            <p:cNvSpPr>
              <a:spLocks noChangeArrowheads="1"/>
            </p:cNvSpPr>
            <p:nvPr/>
          </p:nvSpPr>
          <p:spPr bwMode="auto">
            <a:xfrm>
              <a:off x="867" y="2013"/>
              <a:ext cx="255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D</a:t>
              </a:r>
            </a:p>
          </p:txBody>
        </p:sp>
        <p:sp>
          <p:nvSpPr>
            <p:cNvPr id="93269" name="Line 85"/>
            <p:cNvSpPr>
              <a:spLocks noChangeShapeType="1"/>
            </p:cNvSpPr>
            <p:nvPr/>
          </p:nvSpPr>
          <p:spPr bwMode="auto">
            <a:xfrm>
              <a:off x="768" y="1776"/>
              <a:ext cx="192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70" name="Rectangle 86"/>
            <p:cNvSpPr>
              <a:spLocks noChangeArrowheads="1"/>
            </p:cNvSpPr>
            <p:nvPr/>
          </p:nvSpPr>
          <p:spPr bwMode="auto">
            <a:xfrm>
              <a:off x="1374" y="1581"/>
              <a:ext cx="255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93271" name="Line 87"/>
            <p:cNvSpPr>
              <a:spLocks noChangeShapeType="1"/>
            </p:cNvSpPr>
            <p:nvPr/>
          </p:nvSpPr>
          <p:spPr bwMode="auto">
            <a:xfrm>
              <a:off x="1248" y="1344"/>
              <a:ext cx="192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72" name="Rectangle 88"/>
            <p:cNvSpPr>
              <a:spLocks noChangeArrowheads="1"/>
            </p:cNvSpPr>
            <p:nvPr/>
          </p:nvSpPr>
          <p:spPr bwMode="auto">
            <a:xfrm>
              <a:off x="1779" y="1587"/>
              <a:ext cx="244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93273" name="Line 89"/>
            <p:cNvSpPr>
              <a:spLocks noChangeShapeType="1"/>
            </p:cNvSpPr>
            <p:nvPr/>
          </p:nvSpPr>
          <p:spPr bwMode="auto">
            <a:xfrm flipH="1">
              <a:off x="1968" y="1344"/>
              <a:ext cx="192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74" name="Rectangle 90"/>
            <p:cNvSpPr>
              <a:spLocks noChangeArrowheads="1"/>
            </p:cNvSpPr>
            <p:nvPr/>
          </p:nvSpPr>
          <p:spPr bwMode="auto">
            <a:xfrm>
              <a:off x="2766" y="1581"/>
              <a:ext cx="255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A</a:t>
              </a:r>
            </a:p>
          </p:txBody>
        </p:sp>
        <p:sp>
          <p:nvSpPr>
            <p:cNvPr id="93275" name="Line 91"/>
            <p:cNvSpPr>
              <a:spLocks noChangeShapeType="1"/>
            </p:cNvSpPr>
            <p:nvPr/>
          </p:nvSpPr>
          <p:spPr bwMode="auto">
            <a:xfrm>
              <a:off x="2544" y="1344"/>
              <a:ext cx="288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76" name="Text Box 92"/>
            <p:cNvSpPr txBox="1">
              <a:spLocks noChangeArrowheads="1"/>
            </p:cNvSpPr>
            <p:nvPr/>
          </p:nvSpPr>
          <p:spPr bwMode="auto">
            <a:xfrm>
              <a:off x="2721" y="129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3277" name="Text Box 93"/>
            <p:cNvSpPr txBox="1">
              <a:spLocks noChangeArrowheads="1"/>
            </p:cNvSpPr>
            <p:nvPr/>
          </p:nvSpPr>
          <p:spPr bwMode="auto">
            <a:xfrm>
              <a:off x="609" y="12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3278" name="Text Box 94"/>
            <p:cNvSpPr txBox="1">
              <a:spLocks noChangeArrowheads="1"/>
            </p:cNvSpPr>
            <p:nvPr/>
          </p:nvSpPr>
          <p:spPr bwMode="auto">
            <a:xfrm>
              <a:off x="1185" y="81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3279" name="Text Box 95"/>
            <p:cNvSpPr txBox="1">
              <a:spLocks noChangeArrowheads="1"/>
            </p:cNvSpPr>
            <p:nvPr/>
          </p:nvSpPr>
          <p:spPr bwMode="auto">
            <a:xfrm>
              <a:off x="1824" y="129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3280" name="Text Box 96"/>
            <p:cNvSpPr txBox="1">
              <a:spLocks noChangeArrowheads="1"/>
            </p:cNvSpPr>
            <p:nvPr/>
          </p:nvSpPr>
          <p:spPr bwMode="auto">
            <a:xfrm>
              <a:off x="1344" y="129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3281" name="Text Box 97"/>
            <p:cNvSpPr txBox="1">
              <a:spLocks noChangeArrowheads="1"/>
            </p:cNvSpPr>
            <p:nvPr/>
          </p:nvSpPr>
          <p:spPr bwMode="auto">
            <a:xfrm>
              <a:off x="864" y="172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3282" name="Text Box 98"/>
            <p:cNvSpPr txBox="1">
              <a:spLocks noChangeArrowheads="1"/>
            </p:cNvSpPr>
            <p:nvPr/>
          </p:nvSpPr>
          <p:spPr bwMode="auto">
            <a:xfrm>
              <a:off x="2001" y="81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3283" name="Line 99"/>
            <p:cNvSpPr>
              <a:spLocks noChangeShapeType="1"/>
            </p:cNvSpPr>
            <p:nvPr/>
          </p:nvSpPr>
          <p:spPr bwMode="auto">
            <a:xfrm>
              <a:off x="1872" y="912"/>
              <a:ext cx="336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84" name="Text Box 100"/>
            <p:cNvSpPr txBox="1">
              <a:spLocks noChangeArrowheads="1"/>
            </p:cNvSpPr>
            <p:nvPr/>
          </p:nvSpPr>
          <p:spPr bwMode="auto">
            <a:xfrm>
              <a:off x="316" y="2016"/>
              <a:ext cx="45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5% </a:t>
              </a:r>
            </a:p>
          </p:txBody>
        </p:sp>
        <p:sp>
          <p:nvSpPr>
            <p:cNvPr id="93285" name="Text Box 101"/>
            <p:cNvSpPr txBox="1">
              <a:spLocks noChangeArrowheads="1"/>
            </p:cNvSpPr>
            <p:nvPr/>
          </p:nvSpPr>
          <p:spPr bwMode="auto">
            <a:xfrm>
              <a:off x="1104" y="2016"/>
              <a:ext cx="54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15% </a:t>
              </a:r>
            </a:p>
          </p:txBody>
        </p:sp>
      </p:grpSp>
      <p:sp>
        <p:nvSpPr>
          <p:cNvPr id="93286" name="Text Box 102"/>
          <p:cNvSpPr txBox="1">
            <a:spLocks noChangeArrowheads="1"/>
          </p:cNvSpPr>
          <p:nvPr/>
        </p:nvSpPr>
        <p:spPr bwMode="auto">
          <a:xfrm>
            <a:off x="76200" y="4724400"/>
            <a:ext cx="7399783" cy="10156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ea typeface="楷体_GB2312" pitchFamily="49" charset="-122"/>
              </a:rPr>
              <a:t>则</a:t>
            </a:r>
            <a:r>
              <a:rPr lang="en-US" altLang="zh-CN" sz="2000" dirty="0">
                <a:ea typeface="楷体_GB2312" pitchFamily="49" charset="-122"/>
              </a:rPr>
              <a:t>5</a:t>
            </a:r>
            <a:r>
              <a:rPr lang="zh-CN" altLang="en-US" sz="2000" dirty="0">
                <a:ea typeface="楷体_GB2312" pitchFamily="49" charset="-122"/>
              </a:rPr>
              <a:t>％的数据需 </a:t>
            </a:r>
            <a:r>
              <a:rPr lang="en-US" altLang="zh-CN" sz="2000" dirty="0">
                <a:ea typeface="楷体_GB2312" pitchFamily="49" charset="-122"/>
              </a:rPr>
              <a:t>1 </a:t>
            </a:r>
            <a:r>
              <a:rPr lang="zh-CN" altLang="en-US" sz="2000" dirty="0">
                <a:ea typeface="楷体_GB2312" pitchFamily="49" charset="-122"/>
              </a:rPr>
              <a:t>次比较，</a:t>
            </a:r>
            <a:r>
              <a:rPr lang="en-US" altLang="zh-CN" sz="2000" dirty="0">
                <a:ea typeface="楷体_GB2312" pitchFamily="49" charset="-122"/>
              </a:rPr>
              <a:t>15</a:t>
            </a:r>
            <a:r>
              <a:rPr lang="zh-CN" altLang="en-US" sz="2000" dirty="0">
                <a:ea typeface="楷体_GB2312" pitchFamily="49" charset="-122"/>
              </a:rPr>
              <a:t>％的数据需 </a:t>
            </a:r>
            <a:r>
              <a:rPr lang="en-US" altLang="zh-CN" sz="2000" dirty="0">
                <a:ea typeface="楷体_GB2312" pitchFamily="49" charset="-122"/>
              </a:rPr>
              <a:t>2 </a:t>
            </a:r>
            <a:r>
              <a:rPr lang="zh-CN" altLang="en-US" sz="2000" dirty="0">
                <a:ea typeface="楷体_GB2312" pitchFamily="49" charset="-122"/>
              </a:rPr>
              <a:t>次比较，</a:t>
            </a:r>
            <a:r>
              <a:rPr lang="en-US" altLang="zh-CN" sz="2000" dirty="0">
                <a:ea typeface="楷体_GB2312" pitchFamily="49" charset="-122"/>
              </a:rPr>
              <a:t>40</a:t>
            </a:r>
            <a:r>
              <a:rPr lang="zh-CN" altLang="en-US" sz="2000" dirty="0">
                <a:ea typeface="楷体_GB2312" pitchFamily="49" charset="-122"/>
              </a:rPr>
              <a:t>％的数据 </a:t>
            </a:r>
          </a:p>
          <a:p>
            <a:r>
              <a:rPr lang="zh-CN" altLang="en-US" sz="2000" dirty="0">
                <a:ea typeface="楷体_GB2312" pitchFamily="49" charset="-122"/>
              </a:rPr>
              <a:t>需 </a:t>
            </a:r>
            <a:r>
              <a:rPr lang="en-US" altLang="zh-CN" sz="2000" dirty="0">
                <a:ea typeface="楷体_GB2312" pitchFamily="49" charset="-122"/>
              </a:rPr>
              <a:t>3 </a:t>
            </a:r>
            <a:r>
              <a:rPr lang="zh-CN" altLang="en-US" sz="2000" dirty="0">
                <a:ea typeface="楷体_GB2312" pitchFamily="49" charset="-122"/>
              </a:rPr>
              <a:t>次比较，</a:t>
            </a:r>
            <a:r>
              <a:rPr lang="en-US" altLang="zh-CN" sz="2000" dirty="0">
                <a:ea typeface="楷体_GB2312" pitchFamily="49" charset="-122"/>
              </a:rPr>
              <a:t>40</a:t>
            </a:r>
            <a:r>
              <a:rPr lang="zh-CN" altLang="en-US" sz="2000" dirty="0">
                <a:ea typeface="楷体_GB2312" pitchFamily="49" charset="-122"/>
              </a:rPr>
              <a:t>％的数据需 </a:t>
            </a:r>
            <a:r>
              <a:rPr lang="en-US" altLang="zh-CN" sz="2000" dirty="0">
                <a:ea typeface="楷体_GB2312" pitchFamily="49" charset="-122"/>
              </a:rPr>
              <a:t>4 </a:t>
            </a:r>
            <a:r>
              <a:rPr lang="zh-CN" altLang="en-US" sz="2000" dirty="0">
                <a:ea typeface="楷体_GB2312" pitchFamily="49" charset="-122"/>
              </a:rPr>
              <a:t>次比较，因此 </a:t>
            </a:r>
            <a:r>
              <a:rPr lang="en-US" altLang="zh-CN" sz="2000" dirty="0">
                <a:ea typeface="楷体_GB2312" pitchFamily="49" charset="-122"/>
              </a:rPr>
              <a:t>10000 </a:t>
            </a:r>
            <a:r>
              <a:rPr lang="zh-CN" altLang="en-US" sz="2000" dirty="0">
                <a:ea typeface="楷体_GB2312" pitchFamily="49" charset="-122"/>
              </a:rPr>
              <a:t>个数据比较的 </a:t>
            </a:r>
          </a:p>
          <a:p>
            <a:r>
              <a:rPr lang="zh-CN" altLang="en-US" sz="2000" dirty="0">
                <a:ea typeface="楷体_GB2312" pitchFamily="49" charset="-122"/>
              </a:rPr>
              <a:t>次数为：  </a:t>
            </a:r>
            <a:r>
              <a:rPr lang="en-US" altLang="zh-CN" sz="2000" dirty="0">
                <a:ea typeface="楷体_GB2312" pitchFamily="49" charset="-122"/>
              </a:rPr>
              <a:t>10000 (5</a:t>
            </a:r>
            <a:r>
              <a:rPr lang="zh-CN" altLang="en-US" sz="2000" dirty="0">
                <a:ea typeface="楷体_GB2312" pitchFamily="49" charset="-122"/>
              </a:rPr>
              <a:t>％＋</a:t>
            </a:r>
            <a:r>
              <a:rPr lang="en-US" altLang="zh-CN" sz="2000" dirty="0">
                <a:ea typeface="楷体_GB2312" pitchFamily="49" charset="-122"/>
              </a:rPr>
              <a:t>2×15</a:t>
            </a:r>
            <a:r>
              <a:rPr lang="zh-CN" altLang="en-US" sz="2000" dirty="0">
                <a:ea typeface="楷体_GB2312" pitchFamily="49" charset="-122"/>
              </a:rPr>
              <a:t>％＋</a:t>
            </a:r>
            <a:r>
              <a:rPr lang="en-US" altLang="zh-CN" sz="2000" dirty="0">
                <a:ea typeface="楷体_GB2312" pitchFamily="49" charset="-122"/>
              </a:rPr>
              <a:t>3×40</a:t>
            </a:r>
            <a:r>
              <a:rPr lang="zh-CN" altLang="en-US" sz="2000" dirty="0">
                <a:ea typeface="楷体_GB2312" pitchFamily="49" charset="-122"/>
              </a:rPr>
              <a:t>％＋</a:t>
            </a:r>
            <a:r>
              <a:rPr lang="en-US" altLang="zh-CN" sz="2000" dirty="0">
                <a:ea typeface="楷体_GB2312" pitchFamily="49" charset="-122"/>
              </a:rPr>
              <a:t>4×40</a:t>
            </a:r>
            <a:r>
              <a:rPr lang="zh-CN" altLang="en-US" sz="2000" dirty="0">
                <a:ea typeface="楷体_GB2312" pitchFamily="49" charset="-122"/>
              </a:rPr>
              <a:t>％</a:t>
            </a:r>
            <a:r>
              <a:rPr lang="en-US" altLang="zh-CN" sz="2000" dirty="0">
                <a:ea typeface="楷体_GB2312" pitchFamily="49" charset="-122"/>
              </a:rPr>
              <a:t>)</a:t>
            </a:r>
            <a:r>
              <a:rPr lang="zh-CN" altLang="en-US" sz="2000" dirty="0">
                <a:ea typeface="楷体_GB2312" pitchFamily="49" charset="-122"/>
              </a:rPr>
              <a:t>＝</a:t>
            </a:r>
            <a:r>
              <a:rPr lang="en-US" altLang="zh-CN" sz="2000" dirty="0">
                <a:ea typeface="楷体_GB2312" pitchFamily="49" charset="-122"/>
              </a:rPr>
              <a:t>31500</a:t>
            </a:r>
            <a:r>
              <a:rPr lang="zh-CN" altLang="en-US" sz="2000" dirty="0">
                <a:ea typeface="楷体_GB2312" pitchFamily="49" charset="-122"/>
              </a:rPr>
              <a:t>次 </a:t>
            </a:r>
            <a:endParaRPr lang="zh-CN" altLang="en-US" sz="2000" dirty="0"/>
          </a:p>
        </p:txBody>
      </p:sp>
      <p:sp>
        <p:nvSpPr>
          <p:cNvPr id="93287" name="Text Box 103"/>
          <p:cNvSpPr txBox="1">
            <a:spLocks noChangeArrowheads="1"/>
          </p:cNvSpPr>
          <p:nvPr/>
        </p:nvSpPr>
        <p:spPr bwMode="auto">
          <a:xfrm>
            <a:off x="76200" y="5943600"/>
            <a:ext cx="65055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楷体_GB2312" pitchFamily="49" charset="-122"/>
              </a:rPr>
              <a:t>                  10000 (3×20</a:t>
            </a:r>
            <a:r>
              <a:rPr lang="zh-CN" altLang="en-US">
                <a:ea typeface="楷体_GB2312" pitchFamily="49" charset="-122"/>
              </a:rPr>
              <a:t>％＋</a:t>
            </a:r>
            <a:r>
              <a:rPr lang="en-US" altLang="zh-CN">
                <a:ea typeface="楷体_GB2312" pitchFamily="49" charset="-122"/>
              </a:rPr>
              <a:t>2×80</a:t>
            </a:r>
            <a:r>
              <a:rPr lang="zh-CN" altLang="en-US">
                <a:ea typeface="楷体_GB2312" pitchFamily="49" charset="-122"/>
              </a:rPr>
              <a:t>％</a:t>
            </a:r>
            <a:r>
              <a:rPr lang="en-US" altLang="zh-CN">
                <a:ea typeface="楷体_GB2312" pitchFamily="49" charset="-122"/>
              </a:rPr>
              <a:t>)</a:t>
            </a:r>
            <a:r>
              <a:rPr lang="zh-CN" altLang="en-US">
                <a:ea typeface="楷体_GB2312" pitchFamily="49" charset="-122"/>
              </a:rPr>
              <a:t>＝</a:t>
            </a:r>
            <a:r>
              <a:rPr lang="en-US" altLang="zh-CN">
                <a:ea typeface="楷体_GB2312" pitchFamily="49" charset="-122"/>
              </a:rPr>
              <a:t>22000</a:t>
            </a:r>
            <a:r>
              <a:rPr lang="zh-CN" altLang="en-US">
                <a:ea typeface="楷体_GB2312" pitchFamily="49" charset="-122"/>
              </a:rPr>
              <a:t>次 </a:t>
            </a:r>
            <a:endParaRPr lang="zh-CN" altLang="en-US"/>
          </a:p>
        </p:txBody>
      </p:sp>
      <p:sp>
        <p:nvSpPr>
          <p:cNvPr id="93288" name="Rectangle 104"/>
          <p:cNvSpPr>
            <a:spLocks noChangeArrowheads="1"/>
          </p:cNvSpPr>
          <p:nvPr/>
        </p:nvSpPr>
        <p:spPr bwMode="auto">
          <a:xfrm>
            <a:off x="304800" y="990600"/>
            <a:ext cx="13303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22000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次 </a:t>
            </a:r>
          </a:p>
        </p:txBody>
      </p:sp>
      <p:grpSp>
        <p:nvGrpSpPr>
          <p:cNvPr id="4" name="Group 130"/>
          <p:cNvGrpSpPr>
            <a:grpSpLocks/>
          </p:cNvGrpSpPr>
          <p:nvPr/>
        </p:nvGrpSpPr>
        <p:grpSpPr bwMode="auto">
          <a:xfrm>
            <a:off x="5059363" y="441325"/>
            <a:ext cx="4049712" cy="3348038"/>
            <a:chOff x="2880" y="1872"/>
            <a:chExt cx="2551" cy="2109"/>
          </a:xfrm>
        </p:grpSpPr>
        <p:sp>
          <p:nvSpPr>
            <p:cNvPr id="93315" name="AutoShape 131"/>
            <p:cNvSpPr>
              <a:spLocks noChangeArrowheads="1"/>
            </p:cNvSpPr>
            <p:nvPr/>
          </p:nvSpPr>
          <p:spPr bwMode="auto">
            <a:xfrm>
              <a:off x="3127" y="1872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316" name="AutoShape 132"/>
            <p:cNvSpPr>
              <a:spLocks noChangeArrowheads="1"/>
            </p:cNvSpPr>
            <p:nvPr/>
          </p:nvSpPr>
          <p:spPr bwMode="auto">
            <a:xfrm>
              <a:off x="3607" y="2304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317" name="AutoShape 133"/>
            <p:cNvSpPr>
              <a:spLocks noChangeArrowheads="1"/>
            </p:cNvSpPr>
            <p:nvPr/>
          </p:nvSpPr>
          <p:spPr bwMode="auto">
            <a:xfrm>
              <a:off x="4039" y="2736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318" name="AutoShape 134"/>
            <p:cNvSpPr>
              <a:spLocks noChangeArrowheads="1"/>
            </p:cNvSpPr>
            <p:nvPr/>
          </p:nvSpPr>
          <p:spPr bwMode="auto">
            <a:xfrm>
              <a:off x="4471" y="3168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319" name="Text Box 135"/>
            <p:cNvSpPr txBox="1">
              <a:spLocks noChangeArrowheads="1"/>
            </p:cNvSpPr>
            <p:nvPr/>
          </p:nvSpPr>
          <p:spPr bwMode="auto">
            <a:xfrm>
              <a:off x="3190" y="1920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&lt;60</a:t>
              </a:r>
            </a:p>
          </p:txBody>
        </p:sp>
        <p:sp>
          <p:nvSpPr>
            <p:cNvPr id="93320" name="Text Box 136"/>
            <p:cNvSpPr txBox="1">
              <a:spLocks noChangeArrowheads="1"/>
            </p:cNvSpPr>
            <p:nvPr/>
          </p:nvSpPr>
          <p:spPr bwMode="auto">
            <a:xfrm>
              <a:off x="3670" y="2352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&lt;70</a:t>
              </a:r>
            </a:p>
          </p:txBody>
        </p:sp>
        <p:sp>
          <p:nvSpPr>
            <p:cNvPr id="93321" name="Text Box 137"/>
            <p:cNvSpPr txBox="1">
              <a:spLocks noChangeArrowheads="1"/>
            </p:cNvSpPr>
            <p:nvPr/>
          </p:nvSpPr>
          <p:spPr bwMode="auto">
            <a:xfrm>
              <a:off x="4102" y="2784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&lt;80</a:t>
              </a:r>
            </a:p>
          </p:txBody>
        </p:sp>
        <p:sp>
          <p:nvSpPr>
            <p:cNvPr id="93322" name="Text Box 138"/>
            <p:cNvSpPr txBox="1">
              <a:spLocks noChangeArrowheads="1"/>
            </p:cNvSpPr>
            <p:nvPr/>
          </p:nvSpPr>
          <p:spPr bwMode="auto">
            <a:xfrm>
              <a:off x="4534" y="3216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&lt;90</a:t>
              </a:r>
            </a:p>
          </p:txBody>
        </p:sp>
        <p:sp>
          <p:nvSpPr>
            <p:cNvPr id="93323" name="Rectangle 139"/>
            <p:cNvSpPr>
              <a:spLocks noChangeArrowheads="1"/>
            </p:cNvSpPr>
            <p:nvPr/>
          </p:nvSpPr>
          <p:spPr bwMode="auto">
            <a:xfrm>
              <a:off x="2880" y="2397"/>
              <a:ext cx="244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E</a:t>
              </a:r>
            </a:p>
          </p:txBody>
        </p:sp>
        <p:sp>
          <p:nvSpPr>
            <p:cNvPr id="93324" name="Rectangle 140"/>
            <p:cNvSpPr>
              <a:spLocks noChangeArrowheads="1"/>
            </p:cNvSpPr>
            <p:nvPr/>
          </p:nvSpPr>
          <p:spPr bwMode="auto">
            <a:xfrm>
              <a:off x="3349" y="2829"/>
              <a:ext cx="255" cy="28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D</a:t>
              </a:r>
            </a:p>
          </p:txBody>
        </p:sp>
        <p:sp>
          <p:nvSpPr>
            <p:cNvPr id="93325" name="Rectangle 141"/>
            <p:cNvSpPr>
              <a:spLocks noChangeArrowheads="1"/>
            </p:cNvSpPr>
            <p:nvPr/>
          </p:nvSpPr>
          <p:spPr bwMode="auto">
            <a:xfrm>
              <a:off x="3781" y="3261"/>
              <a:ext cx="255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93326" name="Rectangle 142"/>
            <p:cNvSpPr>
              <a:spLocks noChangeArrowheads="1"/>
            </p:cNvSpPr>
            <p:nvPr/>
          </p:nvSpPr>
          <p:spPr bwMode="auto">
            <a:xfrm>
              <a:off x="4218" y="3693"/>
              <a:ext cx="244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93327" name="Rectangle 143"/>
            <p:cNvSpPr>
              <a:spLocks noChangeArrowheads="1"/>
            </p:cNvSpPr>
            <p:nvPr/>
          </p:nvSpPr>
          <p:spPr bwMode="auto">
            <a:xfrm>
              <a:off x="5173" y="3693"/>
              <a:ext cx="255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A</a:t>
              </a:r>
            </a:p>
          </p:txBody>
        </p:sp>
        <p:sp>
          <p:nvSpPr>
            <p:cNvPr id="93328" name="Line 144"/>
            <p:cNvSpPr>
              <a:spLocks noChangeShapeType="1"/>
            </p:cNvSpPr>
            <p:nvPr/>
          </p:nvSpPr>
          <p:spPr bwMode="auto">
            <a:xfrm>
              <a:off x="3607" y="2160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329" name="Line 145"/>
            <p:cNvSpPr>
              <a:spLocks noChangeShapeType="1"/>
            </p:cNvSpPr>
            <p:nvPr/>
          </p:nvSpPr>
          <p:spPr bwMode="auto">
            <a:xfrm>
              <a:off x="4087" y="2592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330" name="Line 146"/>
            <p:cNvSpPr>
              <a:spLocks noChangeShapeType="1"/>
            </p:cNvSpPr>
            <p:nvPr/>
          </p:nvSpPr>
          <p:spPr bwMode="auto">
            <a:xfrm>
              <a:off x="4519" y="3024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331" name="Line 147"/>
            <p:cNvSpPr>
              <a:spLocks noChangeShapeType="1"/>
            </p:cNvSpPr>
            <p:nvPr/>
          </p:nvSpPr>
          <p:spPr bwMode="auto">
            <a:xfrm>
              <a:off x="4951" y="3456"/>
              <a:ext cx="288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332" name="Line 148"/>
            <p:cNvSpPr>
              <a:spLocks noChangeShapeType="1"/>
            </p:cNvSpPr>
            <p:nvPr/>
          </p:nvSpPr>
          <p:spPr bwMode="auto">
            <a:xfrm flipH="1">
              <a:off x="4423" y="3456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333" name="Line 149"/>
            <p:cNvSpPr>
              <a:spLocks noChangeShapeType="1"/>
            </p:cNvSpPr>
            <p:nvPr/>
          </p:nvSpPr>
          <p:spPr bwMode="auto">
            <a:xfrm flipH="1">
              <a:off x="3991" y="3024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334" name="Line 150"/>
            <p:cNvSpPr>
              <a:spLocks noChangeShapeType="1"/>
            </p:cNvSpPr>
            <p:nvPr/>
          </p:nvSpPr>
          <p:spPr bwMode="auto">
            <a:xfrm flipH="1">
              <a:off x="3559" y="2592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335" name="Line 151"/>
            <p:cNvSpPr>
              <a:spLocks noChangeShapeType="1"/>
            </p:cNvSpPr>
            <p:nvPr/>
          </p:nvSpPr>
          <p:spPr bwMode="auto">
            <a:xfrm flipH="1">
              <a:off x="3079" y="2160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336" name="Text Box 152"/>
            <p:cNvSpPr txBox="1">
              <a:spLocks noChangeArrowheads="1"/>
            </p:cNvSpPr>
            <p:nvPr/>
          </p:nvSpPr>
          <p:spPr bwMode="auto">
            <a:xfrm>
              <a:off x="2983" y="2112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3337" name="Text Box 153"/>
            <p:cNvSpPr txBox="1">
              <a:spLocks noChangeArrowheads="1"/>
            </p:cNvSpPr>
            <p:nvPr/>
          </p:nvSpPr>
          <p:spPr bwMode="auto">
            <a:xfrm>
              <a:off x="3448" y="2544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3338" name="Text Box 154"/>
            <p:cNvSpPr txBox="1">
              <a:spLocks noChangeArrowheads="1"/>
            </p:cNvSpPr>
            <p:nvPr/>
          </p:nvSpPr>
          <p:spPr bwMode="auto">
            <a:xfrm>
              <a:off x="3880" y="297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3339" name="Text Box 155"/>
            <p:cNvSpPr txBox="1">
              <a:spLocks noChangeArrowheads="1"/>
            </p:cNvSpPr>
            <p:nvPr/>
          </p:nvSpPr>
          <p:spPr bwMode="auto">
            <a:xfrm>
              <a:off x="4312" y="340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3340" name="Text Box 156"/>
            <p:cNvSpPr txBox="1">
              <a:spLocks noChangeArrowheads="1"/>
            </p:cNvSpPr>
            <p:nvPr/>
          </p:nvSpPr>
          <p:spPr bwMode="auto">
            <a:xfrm>
              <a:off x="5128" y="340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3341" name="Text Box 157"/>
            <p:cNvSpPr txBox="1">
              <a:spLocks noChangeArrowheads="1"/>
            </p:cNvSpPr>
            <p:nvPr/>
          </p:nvSpPr>
          <p:spPr bwMode="auto">
            <a:xfrm>
              <a:off x="3736" y="2064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3342" name="Text Box 158"/>
            <p:cNvSpPr txBox="1">
              <a:spLocks noChangeArrowheads="1"/>
            </p:cNvSpPr>
            <p:nvPr/>
          </p:nvSpPr>
          <p:spPr bwMode="auto">
            <a:xfrm>
              <a:off x="4231" y="249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3343" name="Text Box 159"/>
            <p:cNvSpPr txBox="1">
              <a:spLocks noChangeArrowheads="1"/>
            </p:cNvSpPr>
            <p:nvPr/>
          </p:nvSpPr>
          <p:spPr bwMode="auto">
            <a:xfrm>
              <a:off x="4648" y="292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</p:grpSp>
      <p:sp>
        <p:nvSpPr>
          <p:cNvPr id="93352" name="Rectangle 168"/>
          <p:cNvSpPr>
            <a:spLocks noChangeArrowheads="1"/>
          </p:cNvSpPr>
          <p:nvPr/>
        </p:nvSpPr>
        <p:spPr bwMode="auto">
          <a:xfrm>
            <a:off x="0" y="3933056"/>
            <a:ext cx="9144000" cy="2590800"/>
          </a:xfrm>
          <a:prstGeom prst="rect">
            <a:avLst/>
          </a:prstGeom>
          <a:solidFill>
            <a:srgbClr val="FFFFCC"/>
          </a:solidFill>
          <a:ln w="9525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93349" name="Text Box 165"/>
          <p:cNvSpPr txBox="1">
            <a:spLocks noChangeArrowheads="1"/>
          </p:cNvSpPr>
          <p:nvPr/>
        </p:nvSpPr>
        <p:spPr bwMode="auto">
          <a:xfrm>
            <a:off x="76200" y="4047455"/>
            <a:ext cx="5514651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显然：两种判别树的效率是不一样的。 </a:t>
            </a:r>
          </a:p>
        </p:txBody>
      </p:sp>
      <p:sp>
        <p:nvSpPr>
          <p:cNvPr id="93350" name="Text Box 166"/>
          <p:cNvSpPr txBox="1">
            <a:spLocks noChangeArrowheads="1"/>
          </p:cNvSpPr>
          <p:nvPr/>
        </p:nvSpPr>
        <p:spPr bwMode="auto">
          <a:xfrm>
            <a:off x="76200" y="4510757"/>
            <a:ext cx="6503988" cy="10064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问题：</a:t>
            </a:r>
            <a:r>
              <a:rPr lang="zh-CN" altLang="en-US" sz="2400" dirty="0">
                <a:ea typeface="华文中宋" pitchFamily="2" charset="-122"/>
              </a:rPr>
              <a:t>能不能找到一种效率最高的判别树呢</a:t>
            </a:r>
            <a:r>
              <a:rPr lang="en-US" altLang="zh-CN" sz="6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?</a:t>
            </a:r>
            <a:r>
              <a:rPr lang="en-US" altLang="zh-CN" dirty="0">
                <a:ea typeface="华文中宋" pitchFamily="2" charset="-122"/>
              </a:rPr>
              <a:t>  </a:t>
            </a:r>
          </a:p>
        </p:txBody>
      </p:sp>
      <p:sp>
        <p:nvSpPr>
          <p:cNvPr id="93351" name="Text Box 167"/>
          <p:cNvSpPr txBox="1">
            <a:spLocks noChangeArrowheads="1"/>
          </p:cNvSpPr>
          <p:nvPr/>
        </p:nvSpPr>
        <p:spPr bwMode="auto">
          <a:xfrm>
            <a:off x="2362200" y="5410200"/>
            <a:ext cx="2625725" cy="7620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哈夫曼树</a:t>
            </a:r>
            <a:r>
              <a:rPr lang="zh-CN" altLang="en-US" sz="4400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 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93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3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3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3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3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3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0" fill="hold"/>
                                        <p:tgtEl>
                                          <p:spTgt spid="93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0" fill="hold"/>
                                        <p:tgtEl>
                                          <p:spTgt spid="93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07" grpId="0" autoUpdateAnimBg="0"/>
      <p:bldP spid="93239" grpId="0" autoUpdateAnimBg="0"/>
      <p:bldP spid="93241" grpId="0" autoUpdateAnimBg="0"/>
      <p:bldP spid="93286" grpId="0" autoUpdateAnimBg="0"/>
      <p:bldP spid="93287" grpId="0" autoUpdateAnimBg="0"/>
      <p:bldP spid="93288" grpId="0" autoUpdateAnimBg="0"/>
      <p:bldP spid="93352" grpId="0" animBg="1" autoUpdateAnimBg="0"/>
      <p:bldP spid="93349" grpId="0" autoUpdateAnimBg="0"/>
      <p:bldP spid="93350" grpId="0" autoUpdateAnimBg="0"/>
      <p:bldP spid="9335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9" name="Text Box 5"/>
          <p:cNvSpPr txBox="1">
            <a:spLocks noChangeArrowheads="1"/>
          </p:cNvSpPr>
          <p:nvPr/>
        </p:nvSpPr>
        <p:spPr bwMode="auto">
          <a:xfrm>
            <a:off x="215900" y="620713"/>
            <a:ext cx="8604250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楷体_GB2312" pitchFamily="49" charset="-122"/>
              </a:rPr>
              <a:t>       Parent (T,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) 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的非根结点，则返回它的双  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400" dirty="0">
                <a:ea typeface="楷体_GB2312" pitchFamily="49" charset="-122"/>
              </a:rPr>
              <a:t>                              亲，否则函数值为“空”。 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LeftChild</a:t>
            </a:r>
            <a:r>
              <a:rPr lang="en-US" altLang="zh-CN" sz="2400" dirty="0">
                <a:ea typeface="楷体_GB2312" pitchFamily="49" charset="-122"/>
              </a:rPr>
              <a:t> (T,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) 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的非叶子结点，则返回它的 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400" dirty="0">
                <a:ea typeface="楷体_GB2312" pitchFamily="49" charset="-122"/>
              </a:rPr>
              <a:t>                              最左孩子，否则返回“空”。  </a:t>
            </a:r>
          </a:p>
        </p:txBody>
      </p:sp>
    </p:spTree>
  </p:cSld>
  <p:clrMapOvr>
    <a:masterClrMapping/>
  </p:clrMapOvr>
  <p:transition spd="slow">
    <p:cover dir="u"/>
  </p:transition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68" name="Text Box 60"/>
          <p:cNvSpPr txBox="1">
            <a:spLocks noChangeArrowheads="1"/>
          </p:cNvSpPr>
          <p:nvPr/>
        </p:nvSpPr>
        <p:spPr bwMode="auto">
          <a:xfrm>
            <a:off x="5080000" y="2562225"/>
            <a:ext cx="3935413" cy="14430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US" altLang="zh-CN">
                <a:ea typeface="华文中宋" pitchFamily="2" charset="-122"/>
              </a:rPr>
              <a:t>(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>
                <a:ea typeface="华文中宋" pitchFamily="2" charset="-122"/>
              </a:rPr>
              <a:t>) </a:t>
            </a:r>
            <a:r>
              <a:rPr lang="zh-CN" altLang="en-US">
                <a:ea typeface="华文中宋" pitchFamily="2" charset="-122"/>
              </a:rPr>
              <a:t>从 </a:t>
            </a:r>
            <a:r>
              <a:rPr lang="en-US" altLang="zh-CN">
                <a:ea typeface="华文中宋" pitchFamily="2" charset="-122"/>
              </a:rPr>
              <a:t>A </a:t>
            </a:r>
            <a:r>
              <a:rPr lang="zh-CN" altLang="en-US">
                <a:ea typeface="华文中宋" pitchFamily="2" charset="-122"/>
              </a:rPr>
              <a:t>到 </a:t>
            </a:r>
            <a:r>
              <a:rPr lang="en-US" altLang="zh-CN">
                <a:ea typeface="华文中宋" pitchFamily="2" charset="-122"/>
              </a:rPr>
              <a:t>B, C, D, E, F, G, 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zh-CN">
                <a:ea typeface="华文中宋" pitchFamily="2" charset="-122"/>
              </a:rPr>
              <a:t>      H, I </a:t>
            </a:r>
            <a:r>
              <a:rPr lang="zh-CN" altLang="en-US">
                <a:ea typeface="华文中宋" pitchFamily="2" charset="-122"/>
              </a:rPr>
              <a:t>的路径长度分别为 </a:t>
            </a:r>
          </a:p>
          <a:p>
            <a:pPr marL="457200" indent="-457200">
              <a:lnSpc>
                <a:spcPct val="90000"/>
              </a:lnSpc>
            </a:pPr>
            <a:r>
              <a:rPr lang="zh-CN" altLang="en-US">
                <a:ea typeface="华文中宋" pitchFamily="2" charset="-122"/>
              </a:rPr>
              <a:t>       </a:t>
            </a:r>
            <a:r>
              <a:rPr lang="en-US" altLang="zh-CN">
                <a:ea typeface="华文中宋" pitchFamily="2" charset="-122"/>
              </a:rPr>
              <a:t>1, 1, 2, 2, 3, 3, 4, 4</a:t>
            </a:r>
            <a:r>
              <a:rPr lang="zh-CN" altLang="en-US">
                <a:ea typeface="华文中宋" pitchFamily="2" charset="-122"/>
              </a:rPr>
              <a:t>。 </a:t>
            </a:r>
          </a:p>
        </p:txBody>
      </p:sp>
      <p:sp useBgFill="1">
        <p:nvSpPr>
          <p:cNvPr id="94294" name="Text Box 86"/>
          <p:cNvSpPr txBox="1">
            <a:spLocks noChangeArrowheads="1"/>
          </p:cNvSpPr>
          <p:nvPr/>
        </p:nvSpPr>
        <p:spPr bwMode="auto">
          <a:xfrm>
            <a:off x="5076825" y="2565400"/>
            <a:ext cx="3613490" cy="1089529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US" altLang="zh-CN" sz="2400" dirty="0">
                <a:ea typeface="华文中宋" pitchFamily="2" charset="-122"/>
              </a:rPr>
              <a:t>(</a:t>
            </a:r>
            <a:r>
              <a:rPr lang="en-US" altLang="zh-CN" sz="2400" i="1" dirty="0">
                <a:ea typeface="华文中宋" pitchFamily="2" charset="-122"/>
              </a:rPr>
              <a:t>b</a:t>
            </a:r>
            <a:r>
              <a:rPr lang="en-US" altLang="zh-CN" sz="2400" dirty="0">
                <a:ea typeface="华文中宋" pitchFamily="2" charset="-122"/>
              </a:rPr>
              <a:t>) </a:t>
            </a:r>
            <a:r>
              <a:rPr lang="zh-CN" altLang="en-US" sz="2400" dirty="0">
                <a:ea typeface="华文中宋" pitchFamily="2" charset="-122"/>
              </a:rPr>
              <a:t>从 </a:t>
            </a:r>
            <a:r>
              <a:rPr lang="en-US" altLang="zh-CN" sz="2400" dirty="0">
                <a:ea typeface="华文中宋" pitchFamily="2" charset="-122"/>
              </a:rPr>
              <a:t>A </a:t>
            </a:r>
            <a:r>
              <a:rPr lang="zh-CN" altLang="en-US" sz="2400" dirty="0">
                <a:ea typeface="华文中宋" pitchFamily="2" charset="-122"/>
              </a:rPr>
              <a:t>到 </a:t>
            </a:r>
            <a:r>
              <a:rPr lang="en-US" altLang="zh-CN" sz="2400" dirty="0">
                <a:ea typeface="华文中宋" pitchFamily="2" charset="-122"/>
              </a:rPr>
              <a:t>B, C, D, E, F, G, 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zh-CN" sz="2400" dirty="0">
                <a:ea typeface="华文中宋" pitchFamily="2" charset="-122"/>
              </a:rPr>
              <a:t>      H, I </a:t>
            </a:r>
            <a:r>
              <a:rPr lang="zh-CN" altLang="en-US" sz="2400" dirty="0">
                <a:ea typeface="华文中宋" pitchFamily="2" charset="-122"/>
              </a:rPr>
              <a:t>的路径长度分别为 </a:t>
            </a:r>
          </a:p>
          <a:p>
            <a:pPr marL="457200" indent="-457200">
              <a:lnSpc>
                <a:spcPct val="90000"/>
              </a:lnSpc>
            </a:pPr>
            <a:r>
              <a:rPr lang="zh-CN" altLang="en-US" sz="2400" dirty="0">
                <a:ea typeface="华文中宋" pitchFamily="2" charset="-122"/>
              </a:rPr>
              <a:t>       </a:t>
            </a:r>
            <a:r>
              <a:rPr lang="en-US" altLang="zh-CN" sz="2400" dirty="0">
                <a:ea typeface="华文中宋" pitchFamily="2" charset="-122"/>
              </a:rPr>
              <a:t>1, 1, 2, 2, 2, 2, 3, 3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</p:txBody>
      </p:sp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76200" y="260648"/>
            <a:ext cx="22145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基本概念： 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76200" y="838200"/>
            <a:ext cx="8900193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路径：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从树中一个结点到另一个结点之间的分支构成这两个结点 </a:t>
            </a:r>
          </a:p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         间的路径。 </a:t>
            </a: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76200" y="1752600"/>
            <a:ext cx="63515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结点的路径长度：</a:t>
            </a:r>
            <a:r>
              <a:rPr lang="zh-CN" altLang="en-US" sz="2400" dirty="0">
                <a:ea typeface="华文中宋" pitchFamily="2" charset="-122"/>
              </a:rPr>
              <a:t>两结点间路径上的分支数。 </a:t>
            </a:r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76200" y="4495800"/>
            <a:ext cx="89582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树的路径长度：</a:t>
            </a:r>
            <a:r>
              <a:rPr lang="zh-CN" altLang="en-US" sz="2400" dirty="0">
                <a:ea typeface="华文中宋" pitchFamily="2" charset="-122"/>
              </a:rPr>
              <a:t>从树根到每一个结点的路径长度之和。记作：</a:t>
            </a:r>
            <a:r>
              <a:rPr lang="en-US" altLang="zh-CN" sz="2400" dirty="0">
                <a:ea typeface="华文中宋" pitchFamily="2" charset="-122"/>
              </a:rPr>
              <a:t>TL  </a:t>
            </a:r>
          </a:p>
        </p:txBody>
      </p:sp>
      <p:sp>
        <p:nvSpPr>
          <p:cNvPr id="94269" name="Text Box 61"/>
          <p:cNvSpPr txBox="1">
            <a:spLocks noChangeArrowheads="1"/>
          </p:cNvSpPr>
          <p:nvPr/>
        </p:nvSpPr>
        <p:spPr bwMode="auto">
          <a:xfrm>
            <a:off x="76200" y="4953000"/>
            <a:ext cx="6254750" cy="8953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/>
              <a:t>TL</a:t>
            </a:r>
            <a:r>
              <a:rPr lang="zh-CN" altLang="en-US" sz="2400" dirty="0"/>
              <a:t>（</a:t>
            </a:r>
            <a:r>
              <a:rPr lang="en-US" altLang="zh-CN" sz="2400" i="1" dirty="0"/>
              <a:t>a</a:t>
            </a:r>
            <a:r>
              <a:rPr lang="zh-CN" altLang="en-US" sz="2400" dirty="0"/>
              <a:t>）＝</a:t>
            </a:r>
            <a:r>
              <a:rPr lang="en-US" altLang="zh-CN" sz="2400" dirty="0"/>
              <a:t>0</a:t>
            </a:r>
            <a:r>
              <a:rPr lang="zh-CN" altLang="en-US" sz="2400" dirty="0"/>
              <a:t>＋</a:t>
            </a:r>
            <a:r>
              <a:rPr lang="en-US" altLang="zh-CN" sz="2400" dirty="0"/>
              <a:t>1</a:t>
            </a:r>
            <a:r>
              <a:rPr lang="zh-CN" altLang="en-US" sz="2400" dirty="0"/>
              <a:t>＋</a:t>
            </a:r>
            <a:r>
              <a:rPr lang="en-US" altLang="zh-CN" sz="2400" dirty="0"/>
              <a:t>1</a:t>
            </a:r>
            <a:r>
              <a:rPr lang="zh-CN" altLang="en-US" sz="2400" dirty="0"/>
              <a:t>＋</a:t>
            </a:r>
            <a:r>
              <a:rPr lang="en-US" altLang="zh-CN" sz="2400" dirty="0"/>
              <a:t>2</a:t>
            </a:r>
            <a:r>
              <a:rPr lang="zh-CN" altLang="en-US" sz="2400" dirty="0"/>
              <a:t>＋</a:t>
            </a:r>
            <a:r>
              <a:rPr lang="en-US" altLang="zh-CN" sz="2400" dirty="0"/>
              <a:t>2</a:t>
            </a:r>
            <a:r>
              <a:rPr lang="zh-CN" altLang="en-US" sz="2400" dirty="0"/>
              <a:t>＋</a:t>
            </a:r>
            <a:r>
              <a:rPr lang="en-US" altLang="zh-CN" sz="2400" dirty="0"/>
              <a:t>3</a:t>
            </a:r>
            <a:r>
              <a:rPr lang="zh-CN" altLang="en-US" sz="2400" dirty="0"/>
              <a:t>＋</a:t>
            </a:r>
            <a:r>
              <a:rPr lang="en-US" altLang="zh-CN" sz="2400" dirty="0"/>
              <a:t>3</a:t>
            </a:r>
            <a:r>
              <a:rPr lang="zh-CN" altLang="en-US" sz="2400" dirty="0"/>
              <a:t>＋</a:t>
            </a:r>
            <a:r>
              <a:rPr lang="en-US" altLang="zh-CN" sz="2400" dirty="0"/>
              <a:t>4</a:t>
            </a:r>
            <a:r>
              <a:rPr lang="zh-CN" altLang="en-US" sz="2400" dirty="0"/>
              <a:t>＋</a:t>
            </a:r>
            <a:r>
              <a:rPr lang="en-US" altLang="zh-CN" sz="2400" dirty="0"/>
              <a:t>4</a:t>
            </a:r>
            <a:r>
              <a:rPr lang="zh-CN" altLang="en-US" sz="2400" dirty="0"/>
              <a:t>＝</a:t>
            </a:r>
            <a:r>
              <a:rPr lang="en-US" altLang="zh-CN" sz="2400" dirty="0"/>
              <a:t>20 </a:t>
            </a:r>
            <a:br>
              <a:rPr lang="en-US" altLang="zh-CN" sz="2400" dirty="0"/>
            </a:br>
            <a:r>
              <a:rPr lang="en-US" altLang="zh-CN" sz="2400" dirty="0"/>
              <a:t>TL</a:t>
            </a:r>
            <a:r>
              <a:rPr lang="zh-CN" altLang="en-US" sz="2400" dirty="0"/>
              <a:t>（</a:t>
            </a:r>
            <a:r>
              <a:rPr lang="en-US" altLang="zh-CN" sz="2400" i="1" dirty="0"/>
              <a:t>b</a:t>
            </a:r>
            <a:r>
              <a:rPr lang="zh-CN" altLang="en-US" sz="2400" dirty="0"/>
              <a:t>）＝</a:t>
            </a:r>
            <a:r>
              <a:rPr lang="en-US" altLang="zh-CN" sz="2400" dirty="0"/>
              <a:t>0</a:t>
            </a:r>
            <a:r>
              <a:rPr lang="zh-CN" altLang="en-US" sz="2400" dirty="0"/>
              <a:t>＋</a:t>
            </a:r>
            <a:r>
              <a:rPr lang="en-US" altLang="zh-CN" sz="2400" dirty="0"/>
              <a:t>1</a:t>
            </a:r>
            <a:r>
              <a:rPr lang="zh-CN" altLang="en-US" sz="2400" dirty="0"/>
              <a:t>＋</a:t>
            </a:r>
            <a:r>
              <a:rPr lang="en-US" altLang="zh-CN" sz="2400" dirty="0"/>
              <a:t>1</a:t>
            </a:r>
            <a:r>
              <a:rPr lang="zh-CN" altLang="en-US" sz="2400" dirty="0"/>
              <a:t>＋</a:t>
            </a:r>
            <a:r>
              <a:rPr lang="en-US" altLang="zh-CN" sz="2400" dirty="0"/>
              <a:t>2</a:t>
            </a:r>
            <a:r>
              <a:rPr lang="zh-CN" altLang="en-US" sz="2400" dirty="0"/>
              <a:t>＋</a:t>
            </a:r>
            <a:r>
              <a:rPr lang="en-US" altLang="zh-CN" sz="2400" dirty="0"/>
              <a:t>2</a:t>
            </a:r>
            <a:r>
              <a:rPr lang="zh-CN" altLang="en-US" sz="2400" dirty="0"/>
              <a:t>＋</a:t>
            </a:r>
            <a:r>
              <a:rPr lang="en-US" altLang="zh-CN" sz="2400" dirty="0"/>
              <a:t>2</a:t>
            </a:r>
            <a:r>
              <a:rPr lang="zh-CN" altLang="en-US" sz="2400" dirty="0"/>
              <a:t>＋</a:t>
            </a:r>
            <a:r>
              <a:rPr lang="en-US" altLang="zh-CN" sz="2400" dirty="0"/>
              <a:t>2</a:t>
            </a:r>
            <a:r>
              <a:rPr lang="zh-CN" altLang="en-US" sz="2400" dirty="0"/>
              <a:t>＋</a:t>
            </a:r>
            <a:r>
              <a:rPr lang="en-US" altLang="zh-CN" sz="2400" dirty="0"/>
              <a:t>3</a:t>
            </a:r>
            <a:r>
              <a:rPr lang="zh-CN" altLang="en-US" sz="2400" dirty="0"/>
              <a:t>＋</a:t>
            </a:r>
            <a:r>
              <a:rPr lang="en-US" altLang="zh-CN" sz="2400" dirty="0"/>
              <a:t>3</a:t>
            </a:r>
            <a:r>
              <a:rPr lang="zh-CN" altLang="en-US" sz="2400" dirty="0"/>
              <a:t>＝</a:t>
            </a:r>
            <a:r>
              <a:rPr lang="en-US" altLang="zh-CN" sz="2400" dirty="0"/>
              <a:t>16  </a:t>
            </a:r>
          </a:p>
        </p:txBody>
      </p:sp>
      <p:sp>
        <p:nvSpPr>
          <p:cNvPr id="94273" name="AutoShape 65"/>
          <p:cNvSpPr>
            <a:spLocks noChangeArrowheads="1"/>
          </p:cNvSpPr>
          <p:nvPr/>
        </p:nvSpPr>
        <p:spPr bwMode="auto">
          <a:xfrm>
            <a:off x="1517650" y="5915025"/>
            <a:ext cx="5570538" cy="509588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完全二叉树是路径长度最短的二叉树。 </a:t>
            </a:r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344488" y="2227263"/>
            <a:ext cx="4803775" cy="2209800"/>
            <a:chOff x="217" y="1383"/>
            <a:chExt cx="3026" cy="1392"/>
          </a:xfrm>
        </p:grpSpPr>
        <p:sp>
          <p:nvSpPr>
            <p:cNvPr id="94216" name="Oval 8"/>
            <p:cNvSpPr>
              <a:spLocks noChangeArrowheads="1"/>
            </p:cNvSpPr>
            <p:nvPr/>
          </p:nvSpPr>
          <p:spPr bwMode="auto">
            <a:xfrm>
              <a:off x="433" y="1434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17" name="Oval 9"/>
            <p:cNvSpPr>
              <a:spLocks noChangeArrowheads="1"/>
            </p:cNvSpPr>
            <p:nvPr/>
          </p:nvSpPr>
          <p:spPr bwMode="auto">
            <a:xfrm>
              <a:off x="645" y="1712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18" name="Oval 10"/>
            <p:cNvSpPr>
              <a:spLocks noChangeArrowheads="1"/>
            </p:cNvSpPr>
            <p:nvPr/>
          </p:nvSpPr>
          <p:spPr bwMode="auto">
            <a:xfrm>
              <a:off x="838" y="1979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19" name="Oval 11"/>
            <p:cNvSpPr>
              <a:spLocks noChangeArrowheads="1"/>
            </p:cNvSpPr>
            <p:nvPr/>
          </p:nvSpPr>
          <p:spPr bwMode="auto">
            <a:xfrm>
              <a:off x="1023" y="2251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20" name="Oval 12"/>
            <p:cNvSpPr>
              <a:spLocks noChangeArrowheads="1"/>
            </p:cNvSpPr>
            <p:nvPr/>
          </p:nvSpPr>
          <p:spPr bwMode="auto">
            <a:xfrm>
              <a:off x="1201" y="2523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21" name="Oval 13"/>
            <p:cNvSpPr>
              <a:spLocks noChangeArrowheads="1"/>
            </p:cNvSpPr>
            <p:nvPr/>
          </p:nvSpPr>
          <p:spPr bwMode="auto">
            <a:xfrm>
              <a:off x="217" y="1706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22" name="Oval 14"/>
            <p:cNvSpPr>
              <a:spLocks noChangeArrowheads="1"/>
            </p:cNvSpPr>
            <p:nvPr/>
          </p:nvSpPr>
          <p:spPr bwMode="auto">
            <a:xfrm>
              <a:off x="433" y="1984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23" name="Oval 15"/>
            <p:cNvSpPr>
              <a:spLocks noChangeArrowheads="1"/>
            </p:cNvSpPr>
            <p:nvPr/>
          </p:nvSpPr>
          <p:spPr bwMode="auto">
            <a:xfrm>
              <a:off x="657" y="2257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24" name="Oval 16"/>
            <p:cNvSpPr>
              <a:spLocks noChangeArrowheads="1"/>
            </p:cNvSpPr>
            <p:nvPr/>
          </p:nvSpPr>
          <p:spPr bwMode="auto">
            <a:xfrm>
              <a:off x="850" y="2529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33" name="Text Box 25"/>
            <p:cNvSpPr txBox="1">
              <a:spLocks noChangeArrowheads="1"/>
            </p:cNvSpPr>
            <p:nvPr/>
          </p:nvSpPr>
          <p:spPr bwMode="auto">
            <a:xfrm>
              <a:off x="431" y="1411"/>
              <a:ext cx="232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A</a:t>
              </a:r>
            </a:p>
          </p:txBody>
        </p:sp>
        <p:sp>
          <p:nvSpPr>
            <p:cNvPr id="94234" name="Text Box 26"/>
            <p:cNvSpPr txBox="1">
              <a:spLocks noChangeArrowheads="1"/>
            </p:cNvSpPr>
            <p:nvPr/>
          </p:nvSpPr>
          <p:spPr bwMode="auto">
            <a:xfrm>
              <a:off x="249" y="1696"/>
              <a:ext cx="223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B</a:t>
              </a:r>
            </a:p>
          </p:txBody>
        </p:sp>
        <p:sp>
          <p:nvSpPr>
            <p:cNvPr id="94235" name="Text Box 27"/>
            <p:cNvSpPr txBox="1">
              <a:spLocks noChangeArrowheads="1"/>
            </p:cNvSpPr>
            <p:nvPr/>
          </p:nvSpPr>
          <p:spPr bwMode="auto">
            <a:xfrm>
              <a:off x="648" y="1702"/>
              <a:ext cx="232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C</a:t>
              </a:r>
            </a:p>
          </p:txBody>
        </p:sp>
        <p:sp>
          <p:nvSpPr>
            <p:cNvPr id="94236" name="Text Box 28"/>
            <p:cNvSpPr txBox="1">
              <a:spLocks noChangeArrowheads="1"/>
            </p:cNvSpPr>
            <p:nvPr/>
          </p:nvSpPr>
          <p:spPr bwMode="auto">
            <a:xfrm>
              <a:off x="456" y="1984"/>
              <a:ext cx="232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D</a:t>
              </a:r>
            </a:p>
          </p:txBody>
        </p:sp>
        <p:sp>
          <p:nvSpPr>
            <p:cNvPr id="94237" name="Text Box 29"/>
            <p:cNvSpPr txBox="1">
              <a:spLocks noChangeArrowheads="1"/>
            </p:cNvSpPr>
            <p:nvPr/>
          </p:nvSpPr>
          <p:spPr bwMode="auto">
            <a:xfrm>
              <a:off x="843" y="1979"/>
              <a:ext cx="223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E</a:t>
              </a:r>
            </a:p>
          </p:txBody>
        </p:sp>
        <p:sp>
          <p:nvSpPr>
            <p:cNvPr id="94238" name="Text Box 30"/>
            <p:cNvSpPr txBox="1">
              <a:spLocks noChangeArrowheads="1"/>
            </p:cNvSpPr>
            <p:nvPr/>
          </p:nvSpPr>
          <p:spPr bwMode="auto">
            <a:xfrm>
              <a:off x="682" y="2251"/>
              <a:ext cx="214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</a:t>
              </a:r>
            </a:p>
          </p:txBody>
        </p:sp>
        <p:sp>
          <p:nvSpPr>
            <p:cNvPr id="94239" name="Text Box 31"/>
            <p:cNvSpPr txBox="1">
              <a:spLocks noChangeArrowheads="1"/>
            </p:cNvSpPr>
            <p:nvPr/>
          </p:nvSpPr>
          <p:spPr bwMode="auto">
            <a:xfrm>
              <a:off x="1028" y="2236"/>
              <a:ext cx="240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G</a:t>
              </a:r>
            </a:p>
          </p:txBody>
        </p:sp>
        <p:sp>
          <p:nvSpPr>
            <p:cNvPr id="94240" name="Text Box 32"/>
            <p:cNvSpPr txBox="1">
              <a:spLocks noChangeArrowheads="1"/>
            </p:cNvSpPr>
            <p:nvPr/>
          </p:nvSpPr>
          <p:spPr bwMode="auto">
            <a:xfrm>
              <a:off x="839" y="2514"/>
              <a:ext cx="240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H</a:t>
              </a:r>
            </a:p>
          </p:txBody>
        </p:sp>
        <p:sp>
          <p:nvSpPr>
            <p:cNvPr id="94241" name="Text Box 33"/>
            <p:cNvSpPr txBox="1">
              <a:spLocks noChangeArrowheads="1"/>
            </p:cNvSpPr>
            <p:nvPr/>
          </p:nvSpPr>
          <p:spPr bwMode="auto">
            <a:xfrm>
              <a:off x="1223" y="2514"/>
              <a:ext cx="178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I</a:t>
              </a:r>
            </a:p>
          </p:txBody>
        </p:sp>
        <p:sp>
          <p:nvSpPr>
            <p:cNvPr id="94242" name="Oval 34"/>
            <p:cNvSpPr>
              <a:spLocks noChangeArrowheads="1"/>
            </p:cNvSpPr>
            <p:nvPr/>
          </p:nvSpPr>
          <p:spPr bwMode="auto">
            <a:xfrm>
              <a:off x="2353" y="1389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3" name="Oval 35"/>
            <p:cNvSpPr>
              <a:spLocks noChangeArrowheads="1"/>
            </p:cNvSpPr>
            <p:nvPr/>
          </p:nvSpPr>
          <p:spPr bwMode="auto">
            <a:xfrm>
              <a:off x="2785" y="1842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4" name="Oval 36"/>
            <p:cNvSpPr>
              <a:spLocks noChangeArrowheads="1"/>
            </p:cNvSpPr>
            <p:nvPr/>
          </p:nvSpPr>
          <p:spPr bwMode="auto">
            <a:xfrm>
              <a:off x="2097" y="2166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5" name="Oval 37"/>
            <p:cNvSpPr>
              <a:spLocks noChangeArrowheads="1"/>
            </p:cNvSpPr>
            <p:nvPr/>
          </p:nvSpPr>
          <p:spPr bwMode="auto">
            <a:xfrm>
              <a:off x="3004" y="2166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6" name="Oval 38"/>
            <p:cNvSpPr>
              <a:spLocks noChangeArrowheads="1"/>
            </p:cNvSpPr>
            <p:nvPr/>
          </p:nvSpPr>
          <p:spPr bwMode="auto">
            <a:xfrm>
              <a:off x="1882" y="2483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7" name="Oval 39"/>
            <p:cNvSpPr>
              <a:spLocks noChangeArrowheads="1"/>
            </p:cNvSpPr>
            <p:nvPr/>
          </p:nvSpPr>
          <p:spPr bwMode="auto">
            <a:xfrm>
              <a:off x="1898" y="1842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8" name="Oval 40"/>
            <p:cNvSpPr>
              <a:spLocks noChangeArrowheads="1"/>
            </p:cNvSpPr>
            <p:nvPr/>
          </p:nvSpPr>
          <p:spPr bwMode="auto">
            <a:xfrm>
              <a:off x="1729" y="2164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9" name="Oval 41"/>
            <p:cNvSpPr>
              <a:spLocks noChangeArrowheads="1"/>
            </p:cNvSpPr>
            <p:nvPr/>
          </p:nvSpPr>
          <p:spPr bwMode="auto">
            <a:xfrm>
              <a:off x="2592" y="2166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50" name="Oval 42"/>
            <p:cNvSpPr>
              <a:spLocks noChangeArrowheads="1"/>
            </p:cNvSpPr>
            <p:nvPr/>
          </p:nvSpPr>
          <p:spPr bwMode="auto">
            <a:xfrm>
              <a:off x="1584" y="2483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59" name="Text Box 51"/>
            <p:cNvSpPr txBox="1">
              <a:spLocks noChangeArrowheads="1"/>
            </p:cNvSpPr>
            <p:nvPr/>
          </p:nvSpPr>
          <p:spPr bwMode="auto">
            <a:xfrm>
              <a:off x="2378" y="1383"/>
              <a:ext cx="232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A</a:t>
              </a:r>
            </a:p>
          </p:txBody>
        </p:sp>
        <p:sp>
          <p:nvSpPr>
            <p:cNvPr id="94260" name="Text Box 52"/>
            <p:cNvSpPr txBox="1">
              <a:spLocks noChangeArrowheads="1"/>
            </p:cNvSpPr>
            <p:nvPr/>
          </p:nvSpPr>
          <p:spPr bwMode="auto">
            <a:xfrm>
              <a:off x="1932" y="1826"/>
              <a:ext cx="223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B</a:t>
              </a:r>
            </a:p>
          </p:txBody>
        </p:sp>
        <p:sp>
          <p:nvSpPr>
            <p:cNvPr id="94261" name="Text Box 53"/>
            <p:cNvSpPr txBox="1">
              <a:spLocks noChangeArrowheads="1"/>
            </p:cNvSpPr>
            <p:nvPr/>
          </p:nvSpPr>
          <p:spPr bwMode="auto">
            <a:xfrm>
              <a:off x="2806" y="1826"/>
              <a:ext cx="232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C</a:t>
              </a:r>
            </a:p>
          </p:txBody>
        </p:sp>
        <p:sp>
          <p:nvSpPr>
            <p:cNvPr id="94262" name="Text Box 54"/>
            <p:cNvSpPr txBox="1">
              <a:spLocks noChangeArrowheads="1"/>
            </p:cNvSpPr>
            <p:nvPr/>
          </p:nvSpPr>
          <p:spPr bwMode="auto">
            <a:xfrm>
              <a:off x="1754" y="2166"/>
              <a:ext cx="232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D</a:t>
              </a:r>
            </a:p>
          </p:txBody>
        </p:sp>
        <p:sp>
          <p:nvSpPr>
            <p:cNvPr id="94263" name="Text Box 55"/>
            <p:cNvSpPr txBox="1">
              <a:spLocks noChangeArrowheads="1"/>
            </p:cNvSpPr>
            <p:nvPr/>
          </p:nvSpPr>
          <p:spPr bwMode="auto">
            <a:xfrm>
              <a:off x="2109" y="2166"/>
              <a:ext cx="223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E</a:t>
              </a:r>
            </a:p>
          </p:txBody>
        </p:sp>
        <p:sp>
          <p:nvSpPr>
            <p:cNvPr id="94264" name="Text Box 56"/>
            <p:cNvSpPr txBox="1">
              <a:spLocks noChangeArrowheads="1"/>
            </p:cNvSpPr>
            <p:nvPr/>
          </p:nvSpPr>
          <p:spPr bwMode="auto">
            <a:xfrm>
              <a:off x="2618" y="2166"/>
              <a:ext cx="214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</a:t>
              </a:r>
            </a:p>
          </p:txBody>
        </p:sp>
        <p:sp>
          <p:nvSpPr>
            <p:cNvPr id="94265" name="Text Box 57"/>
            <p:cNvSpPr txBox="1">
              <a:spLocks noChangeArrowheads="1"/>
            </p:cNvSpPr>
            <p:nvPr/>
          </p:nvSpPr>
          <p:spPr bwMode="auto">
            <a:xfrm>
              <a:off x="3001" y="2160"/>
              <a:ext cx="240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G</a:t>
              </a:r>
            </a:p>
          </p:txBody>
        </p:sp>
        <p:sp>
          <p:nvSpPr>
            <p:cNvPr id="94266" name="Text Box 58"/>
            <p:cNvSpPr txBox="1">
              <a:spLocks noChangeArrowheads="1"/>
            </p:cNvSpPr>
            <p:nvPr/>
          </p:nvSpPr>
          <p:spPr bwMode="auto">
            <a:xfrm>
              <a:off x="1597" y="2478"/>
              <a:ext cx="240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H</a:t>
              </a:r>
            </a:p>
          </p:txBody>
        </p:sp>
        <p:sp>
          <p:nvSpPr>
            <p:cNvPr id="94267" name="Text Box 59"/>
            <p:cNvSpPr txBox="1">
              <a:spLocks noChangeArrowheads="1"/>
            </p:cNvSpPr>
            <p:nvPr/>
          </p:nvSpPr>
          <p:spPr bwMode="auto">
            <a:xfrm>
              <a:off x="1927" y="2478"/>
              <a:ext cx="178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I</a:t>
              </a:r>
            </a:p>
          </p:txBody>
        </p:sp>
        <p:sp>
          <p:nvSpPr>
            <p:cNvPr id="94270" name="Text Box 62"/>
            <p:cNvSpPr txBox="1">
              <a:spLocks noChangeArrowheads="1"/>
            </p:cNvSpPr>
            <p:nvPr/>
          </p:nvSpPr>
          <p:spPr bwMode="auto">
            <a:xfrm>
              <a:off x="278" y="2487"/>
              <a:ext cx="38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(</a:t>
              </a:r>
              <a:r>
                <a:rPr lang="en-US" altLang="zh-CN" i="1"/>
                <a:t>a</a:t>
              </a:r>
              <a:r>
                <a:rPr lang="en-US" altLang="zh-CN"/>
                <a:t>) </a:t>
              </a:r>
            </a:p>
          </p:txBody>
        </p:sp>
        <p:sp>
          <p:nvSpPr>
            <p:cNvPr id="94271" name="Text Box 63"/>
            <p:cNvSpPr txBox="1">
              <a:spLocks noChangeArrowheads="1"/>
            </p:cNvSpPr>
            <p:nvPr/>
          </p:nvSpPr>
          <p:spPr bwMode="auto">
            <a:xfrm>
              <a:off x="2300" y="2487"/>
              <a:ext cx="38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(</a:t>
              </a:r>
              <a:r>
                <a:rPr lang="en-US" altLang="zh-CN" i="1"/>
                <a:t>b</a:t>
              </a:r>
              <a:r>
                <a:rPr lang="en-US" altLang="zh-CN"/>
                <a:t>) </a:t>
              </a:r>
            </a:p>
          </p:txBody>
        </p:sp>
        <p:cxnSp>
          <p:nvCxnSpPr>
            <p:cNvPr id="94276" name="AutoShape 68"/>
            <p:cNvCxnSpPr>
              <a:cxnSpLocks noChangeShapeType="1"/>
              <a:stCxn id="94216" idx="3"/>
              <a:endCxn id="94221" idx="0"/>
            </p:cNvCxnSpPr>
            <p:nvPr/>
          </p:nvCxnSpPr>
          <p:spPr bwMode="auto">
            <a:xfrm flipH="1">
              <a:off x="337" y="1623"/>
              <a:ext cx="131" cy="8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77" name="AutoShape 69"/>
            <p:cNvCxnSpPr>
              <a:cxnSpLocks noChangeShapeType="1"/>
              <a:stCxn id="94216" idx="5"/>
              <a:endCxn id="94217" idx="0"/>
            </p:cNvCxnSpPr>
            <p:nvPr/>
          </p:nvCxnSpPr>
          <p:spPr bwMode="auto">
            <a:xfrm>
              <a:off x="637" y="1623"/>
              <a:ext cx="128" cy="8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78" name="AutoShape 70"/>
            <p:cNvCxnSpPr>
              <a:cxnSpLocks noChangeShapeType="1"/>
              <a:stCxn id="94217" idx="5"/>
              <a:endCxn id="94218" idx="0"/>
            </p:cNvCxnSpPr>
            <p:nvPr/>
          </p:nvCxnSpPr>
          <p:spPr bwMode="auto">
            <a:xfrm>
              <a:off x="849" y="1901"/>
              <a:ext cx="109" cy="7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79" name="AutoShape 71"/>
            <p:cNvCxnSpPr>
              <a:cxnSpLocks noChangeShapeType="1"/>
              <a:stCxn id="94218" idx="5"/>
              <a:endCxn id="94219" idx="0"/>
            </p:cNvCxnSpPr>
            <p:nvPr/>
          </p:nvCxnSpPr>
          <p:spPr bwMode="auto">
            <a:xfrm>
              <a:off x="1042" y="2168"/>
              <a:ext cx="101" cy="8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0" name="AutoShape 72"/>
            <p:cNvCxnSpPr>
              <a:cxnSpLocks noChangeShapeType="1"/>
              <a:stCxn id="94219" idx="5"/>
              <a:endCxn id="94220" idx="0"/>
            </p:cNvCxnSpPr>
            <p:nvPr/>
          </p:nvCxnSpPr>
          <p:spPr bwMode="auto">
            <a:xfrm>
              <a:off x="1227" y="2440"/>
              <a:ext cx="94" cy="8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1" name="AutoShape 73"/>
            <p:cNvCxnSpPr>
              <a:cxnSpLocks noChangeShapeType="1"/>
              <a:stCxn id="94217" idx="3"/>
              <a:endCxn id="94222" idx="0"/>
            </p:cNvCxnSpPr>
            <p:nvPr/>
          </p:nvCxnSpPr>
          <p:spPr bwMode="auto">
            <a:xfrm flipH="1">
              <a:off x="553" y="1901"/>
              <a:ext cx="127" cy="8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2" name="AutoShape 74"/>
            <p:cNvCxnSpPr>
              <a:cxnSpLocks noChangeShapeType="1"/>
              <a:stCxn id="94218" idx="3"/>
              <a:endCxn id="94223" idx="0"/>
            </p:cNvCxnSpPr>
            <p:nvPr/>
          </p:nvCxnSpPr>
          <p:spPr bwMode="auto">
            <a:xfrm flipH="1">
              <a:off x="777" y="2168"/>
              <a:ext cx="96" cy="8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3" name="AutoShape 75"/>
            <p:cNvCxnSpPr>
              <a:cxnSpLocks noChangeShapeType="1"/>
              <a:stCxn id="94219" idx="3"/>
              <a:endCxn id="94224" idx="0"/>
            </p:cNvCxnSpPr>
            <p:nvPr/>
          </p:nvCxnSpPr>
          <p:spPr bwMode="auto">
            <a:xfrm flipH="1">
              <a:off x="970" y="2440"/>
              <a:ext cx="88" cy="8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4" name="AutoShape 76"/>
            <p:cNvCxnSpPr>
              <a:cxnSpLocks noChangeShapeType="1"/>
              <a:stCxn id="94242" idx="3"/>
              <a:endCxn id="94247" idx="0"/>
            </p:cNvCxnSpPr>
            <p:nvPr/>
          </p:nvCxnSpPr>
          <p:spPr bwMode="auto">
            <a:xfrm flipH="1">
              <a:off x="2018" y="1578"/>
              <a:ext cx="370" cy="26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5" name="AutoShape 77"/>
            <p:cNvCxnSpPr>
              <a:cxnSpLocks noChangeShapeType="1"/>
              <a:stCxn id="94243" idx="0"/>
              <a:endCxn id="94242" idx="5"/>
            </p:cNvCxnSpPr>
            <p:nvPr/>
          </p:nvCxnSpPr>
          <p:spPr bwMode="auto">
            <a:xfrm flipH="1" flipV="1">
              <a:off x="2557" y="1578"/>
              <a:ext cx="348" cy="26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6" name="AutoShape 78"/>
            <p:cNvCxnSpPr>
              <a:cxnSpLocks noChangeShapeType="1"/>
              <a:stCxn id="94245" idx="0"/>
              <a:endCxn id="94243" idx="5"/>
            </p:cNvCxnSpPr>
            <p:nvPr/>
          </p:nvCxnSpPr>
          <p:spPr bwMode="auto">
            <a:xfrm flipH="1" flipV="1">
              <a:off x="2989" y="2031"/>
              <a:ext cx="135" cy="13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7" name="AutoShape 79"/>
            <p:cNvCxnSpPr>
              <a:cxnSpLocks noChangeShapeType="1"/>
              <a:stCxn id="94249" idx="0"/>
              <a:endCxn id="94243" idx="3"/>
            </p:cNvCxnSpPr>
            <p:nvPr/>
          </p:nvCxnSpPr>
          <p:spPr bwMode="auto">
            <a:xfrm flipV="1">
              <a:off x="2712" y="2031"/>
              <a:ext cx="108" cy="13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8" name="AutoShape 80"/>
            <p:cNvCxnSpPr>
              <a:cxnSpLocks noChangeShapeType="1"/>
              <a:stCxn id="94248" idx="0"/>
              <a:endCxn id="94247" idx="3"/>
            </p:cNvCxnSpPr>
            <p:nvPr/>
          </p:nvCxnSpPr>
          <p:spPr bwMode="auto">
            <a:xfrm flipV="1">
              <a:off x="1849" y="2031"/>
              <a:ext cx="84" cy="13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9" name="AutoShape 81"/>
            <p:cNvCxnSpPr>
              <a:cxnSpLocks noChangeShapeType="1"/>
              <a:stCxn id="94244" idx="0"/>
              <a:endCxn id="94247" idx="5"/>
            </p:cNvCxnSpPr>
            <p:nvPr/>
          </p:nvCxnSpPr>
          <p:spPr bwMode="auto">
            <a:xfrm flipH="1" flipV="1">
              <a:off x="2102" y="2031"/>
              <a:ext cx="115" cy="13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90" name="AutoShape 82"/>
            <p:cNvCxnSpPr>
              <a:cxnSpLocks noChangeShapeType="1"/>
              <a:stCxn id="94250" idx="0"/>
              <a:endCxn id="94248" idx="3"/>
            </p:cNvCxnSpPr>
            <p:nvPr/>
          </p:nvCxnSpPr>
          <p:spPr bwMode="auto">
            <a:xfrm flipV="1">
              <a:off x="1704" y="2353"/>
              <a:ext cx="60" cy="13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91" name="AutoShape 83"/>
            <p:cNvCxnSpPr>
              <a:cxnSpLocks noChangeShapeType="1"/>
              <a:stCxn id="94246" idx="0"/>
              <a:endCxn id="94248" idx="5"/>
            </p:cNvCxnSpPr>
            <p:nvPr/>
          </p:nvCxnSpPr>
          <p:spPr bwMode="auto">
            <a:xfrm flipH="1" flipV="1">
              <a:off x="1933" y="2353"/>
              <a:ext cx="69" cy="13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4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4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4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4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4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1" dur="500"/>
                                        <p:tgtEl>
                                          <p:spTgt spid="94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942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68" grpId="0" autoUpdateAnimBg="0"/>
      <p:bldP spid="94294" grpId="0" animBg="1" autoUpdateAnimBg="0"/>
      <p:bldP spid="94212" grpId="0" autoUpdateAnimBg="0"/>
      <p:bldP spid="94213" grpId="0" autoUpdateAnimBg="0"/>
      <p:bldP spid="94214" grpId="0" autoUpdateAnimBg="0"/>
      <p:bldP spid="94269" grpId="0" autoUpdateAnimBg="0"/>
      <p:bldP spid="94273" grpId="0" animBg="1" autoUpdateAnimBg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17" name="AutoShape 85"/>
          <p:cNvSpPr>
            <a:spLocks noChangeArrowheads="1"/>
          </p:cNvSpPr>
          <p:nvPr/>
        </p:nvSpPr>
        <p:spPr bwMode="auto">
          <a:xfrm>
            <a:off x="4241800" y="5248275"/>
            <a:ext cx="304800" cy="457200"/>
          </a:xfrm>
          <a:prstGeom prst="roundRect">
            <a:avLst>
              <a:gd name="adj" fmla="val 16667"/>
            </a:avLst>
          </a:prstGeom>
          <a:solidFill>
            <a:srgbClr val="FF66FF"/>
          </a:solidFill>
          <a:ln w="25400" cap="sq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316" name="AutoShape 84"/>
          <p:cNvSpPr>
            <a:spLocks noChangeArrowheads="1"/>
          </p:cNvSpPr>
          <p:nvPr/>
        </p:nvSpPr>
        <p:spPr bwMode="auto">
          <a:xfrm>
            <a:off x="3860800" y="5248275"/>
            <a:ext cx="381000" cy="4572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76200" y="519113"/>
            <a:ext cx="8871339" cy="105259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权：</a:t>
            </a:r>
            <a:r>
              <a:rPr lang="zh-CN" altLang="en-US" sz="2400" dirty="0">
                <a:ea typeface="华文中宋" pitchFamily="2" charset="-122"/>
              </a:rPr>
              <a:t>将树中结点赋给一个有着某种含义的数值，则这个数值称为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         该结点的权。</a:t>
            </a:r>
            <a:r>
              <a:rPr lang="zh-CN" altLang="en-US" sz="24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76200" y="1924050"/>
            <a:ext cx="8632491" cy="105259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结点的带权路径长度：</a:t>
            </a:r>
            <a:r>
              <a:rPr lang="zh-CN" altLang="en-US" sz="2400" dirty="0">
                <a:ea typeface="华文中宋" pitchFamily="2" charset="-122"/>
              </a:rPr>
              <a:t>从根结点到该结点之间的路径长度与该 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                                             结点的权的乘积。</a:t>
            </a: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76200" y="3357563"/>
            <a:ext cx="8563563" cy="105259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树的带权路径长度：</a:t>
            </a:r>
            <a:r>
              <a:rPr lang="zh-CN" altLang="en-US" sz="2400" dirty="0">
                <a:ea typeface="华文中宋" pitchFamily="2" charset="-122"/>
              </a:rPr>
              <a:t>树中所有叶子结点的带权路径长度之和。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                            记作：  </a:t>
            </a:r>
          </a:p>
        </p:txBody>
      </p:sp>
      <p:graphicFrame>
        <p:nvGraphicFramePr>
          <p:cNvPr id="95237" name="Object 5"/>
          <p:cNvGraphicFramePr>
            <a:graphicFrameLocks noChangeAspect="1"/>
          </p:cNvGraphicFramePr>
          <p:nvPr/>
        </p:nvGraphicFramePr>
        <p:xfrm>
          <a:off x="2051050" y="4943475"/>
          <a:ext cx="2571750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06" name="公式" r:id="rId4" imgW="1028520" imgH="431640" progId="Equation.3">
                  <p:embed/>
                </p:oleObj>
              </mc:Choice>
              <mc:Fallback>
                <p:oleObj name="公式" r:id="rId4" imgW="102852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943475"/>
                        <a:ext cx="2571750" cy="1077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318" name="Line 86"/>
          <p:cNvSpPr>
            <a:spLocks noChangeShapeType="1"/>
          </p:cNvSpPr>
          <p:nvPr/>
        </p:nvSpPr>
        <p:spPr bwMode="auto">
          <a:xfrm rot="6095827" flipH="1" flipV="1">
            <a:off x="4148138" y="4808538"/>
            <a:ext cx="457200" cy="533400"/>
          </a:xfrm>
          <a:prstGeom prst="line">
            <a:avLst/>
          </a:prstGeom>
          <a:noFill/>
          <a:ln w="254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5319" name="Text Box 87"/>
          <p:cNvSpPr txBox="1">
            <a:spLocks noChangeArrowheads="1"/>
          </p:cNvSpPr>
          <p:nvPr/>
        </p:nvSpPr>
        <p:spPr bwMode="auto">
          <a:xfrm>
            <a:off x="4687888" y="4656138"/>
            <a:ext cx="8921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权值 </a:t>
            </a:r>
          </a:p>
        </p:txBody>
      </p:sp>
      <p:sp>
        <p:nvSpPr>
          <p:cNvPr id="95321" name="Text Box 89"/>
          <p:cNvSpPr txBox="1">
            <a:spLocks noChangeArrowheads="1"/>
          </p:cNvSpPr>
          <p:nvPr/>
        </p:nvSpPr>
        <p:spPr bwMode="auto">
          <a:xfrm>
            <a:off x="5168900" y="5230813"/>
            <a:ext cx="3003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结点到根的路径长度 </a:t>
            </a:r>
          </a:p>
        </p:txBody>
      </p:sp>
      <p:sp>
        <p:nvSpPr>
          <p:cNvPr id="95322" name="Line 90"/>
          <p:cNvSpPr>
            <a:spLocks noChangeShapeType="1"/>
          </p:cNvSpPr>
          <p:nvPr/>
        </p:nvSpPr>
        <p:spPr bwMode="auto">
          <a:xfrm>
            <a:off x="4572000" y="5448300"/>
            <a:ext cx="647700" cy="0"/>
          </a:xfrm>
          <a:prstGeom prst="line">
            <a:avLst/>
          </a:prstGeom>
          <a:noFill/>
          <a:ln w="254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95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95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5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5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95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95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5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17" grpId="0" animBg="1"/>
      <p:bldP spid="95316" grpId="0" animBg="1"/>
      <p:bldP spid="95234" grpId="0" autoUpdateAnimBg="0"/>
      <p:bldP spid="95235" grpId="0" autoUpdateAnimBg="0"/>
      <p:bldP spid="95236" grpId="0" autoUpdateAnimBg="0"/>
      <p:bldP spid="95318" grpId="0" animBg="1"/>
      <p:bldP spid="95319" grpId="0" autoUpdateAnimBg="0"/>
      <p:bldP spid="95321" grpId="0" autoUpdateAnimBg="0"/>
      <p:bldP spid="95322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73" name="Text Box 169"/>
          <p:cNvSpPr txBox="1">
            <a:spLocks noChangeArrowheads="1"/>
          </p:cNvSpPr>
          <p:nvPr/>
        </p:nvSpPr>
        <p:spPr bwMode="auto">
          <a:xfrm>
            <a:off x="107950" y="908050"/>
            <a:ext cx="1785938" cy="9683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哈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夫曼树：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最优树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 </a:t>
            </a:r>
          </a:p>
        </p:txBody>
      </p:sp>
      <p:sp>
        <p:nvSpPr>
          <p:cNvPr id="98474" name="Text Box 170"/>
          <p:cNvSpPr txBox="1">
            <a:spLocks noChangeArrowheads="1"/>
          </p:cNvSpPr>
          <p:nvPr/>
        </p:nvSpPr>
        <p:spPr bwMode="auto">
          <a:xfrm>
            <a:off x="942486" y="5300663"/>
            <a:ext cx="8166018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itchFamily="2" charset="-122"/>
              </a:rPr>
              <a:t>        </a:t>
            </a:r>
            <a:r>
              <a:rPr lang="zh-CN" altLang="en-US" sz="2400" dirty="0">
                <a:ea typeface="华文中宋" pitchFamily="2" charset="-122"/>
              </a:rPr>
              <a:t>因为构造这种树的算法是由哈夫曼于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1952</a:t>
            </a:r>
            <a:r>
              <a:rPr lang="en-US" altLang="zh-CN" sz="2400" dirty="0">
                <a:solidFill>
                  <a:srgbClr val="FFFFFF"/>
                </a:solidFill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年提出的， </a:t>
            </a:r>
          </a:p>
          <a:p>
            <a:r>
              <a:rPr lang="zh-CN" altLang="en-US" sz="2400" dirty="0">
                <a:ea typeface="华文中宋" pitchFamily="2" charset="-122"/>
              </a:rPr>
              <a:t>所以被称为哈夫曼树，相应的算法称为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哈夫曼算法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</p:txBody>
      </p:sp>
      <p:sp>
        <p:nvSpPr>
          <p:cNvPr id="98475" name="AutoShape 171"/>
          <p:cNvSpPr>
            <a:spLocks noChangeArrowheads="1"/>
          </p:cNvSpPr>
          <p:nvPr/>
        </p:nvSpPr>
        <p:spPr bwMode="auto">
          <a:xfrm>
            <a:off x="2055813" y="692150"/>
            <a:ext cx="6261100" cy="1414463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lnSpc>
                <a:spcPct val="180000"/>
              </a:lnSpc>
            </a:pPr>
            <a:r>
              <a:rPr lang="zh-CN" altLang="en-US" sz="2800" dirty="0">
                <a:ea typeface="隶书" pitchFamily="49" charset="-122"/>
              </a:rPr>
              <a:t>带权路径长度 </a:t>
            </a:r>
            <a:r>
              <a:rPr lang="en-US" altLang="zh-CN" sz="2800" dirty="0">
                <a:ea typeface="隶书" pitchFamily="49" charset="-122"/>
              </a:rPr>
              <a:t>(WPL) </a:t>
            </a:r>
            <a:r>
              <a:rPr lang="zh-CN" altLang="en-US" sz="2800" dirty="0">
                <a:ea typeface="隶书" pitchFamily="49" charset="-122"/>
              </a:rPr>
              <a:t>最短的树 </a:t>
            </a:r>
          </a:p>
          <a:p>
            <a:pPr algn="ctr">
              <a:lnSpc>
                <a:spcPct val="0"/>
              </a:lnSpc>
            </a:pPr>
            <a:endParaRPr lang="en-US" altLang="zh-CN" sz="2800" dirty="0">
              <a:ea typeface="隶书" pitchFamily="49" charset="-122"/>
            </a:endParaRPr>
          </a:p>
        </p:txBody>
      </p:sp>
      <p:sp>
        <p:nvSpPr>
          <p:cNvPr id="98476" name="Text Box 172"/>
          <p:cNvSpPr txBox="1">
            <a:spLocks noChangeArrowheads="1"/>
          </p:cNvSpPr>
          <p:nvPr/>
        </p:nvSpPr>
        <p:spPr bwMode="auto">
          <a:xfrm>
            <a:off x="1543050" y="2390775"/>
            <a:ext cx="7460697" cy="87857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>
                <a:ea typeface="楷体_GB2312" pitchFamily="49" charset="-122"/>
              </a:rPr>
              <a:t>“</a:t>
            </a:r>
            <a:r>
              <a:rPr lang="zh-CN" altLang="en-US" sz="2400" dirty="0">
                <a:ea typeface="楷体_GB2312" pitchFamily="49" charset="-122"/>
              </a:rPr>
              <a:t>带权路径长度最短”是在“度相同”的树中比较而得 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ea typeface="楷体_GB2312" pitchFamily="49" charset="-122"/>
              </a:rPr>
              <a:t>的结果，因此有最优二叉树、最优三叉树之称等等。 </a:t>
            </a:r>
          </a:p>
        </p:txBody>
      </p:sp>
      <p:sp>
        <p:nvSpPr>
          <p:cNvPr id="98477" name="AutoShape 173"/>
          <p:cNvSpPr>
            <a:spLocks noChangeArrowheads="1"/>
          </p:cNvSpPr>
          <p:nvPr/>
        </p:nvSpPr>
        <p:spPr bwMode="auto">
          <a:xfrm>
            <a:off x="179388" y="2276475"/>
            <a:ext cx="1141412" cy="1203325"/>
          </a:xfrm>
          <a:prstGeom prst="irregularSeal2">
            <a:avLst/>
          </a:prstGeom>
          <a:solidFill>
            <a:srgbClr val="FF66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32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注</a:t>
            </a:r>
          </a:p>
        </p:txBody>
      </p:sp>
      <p:sp>
        <p:nvSpPr>
          <p:cNvPr id="98478" name="Text Box 174"/>
          <p:cNvSpPr txBox="1">
            <a:spLocks noChangeArrowheads="1"/>
          </p:cNvSpPr>
          <p:nvPr/>
        </p:nvSpPr>
        <p:spPr bwMode="auto">
          <a:xfrm>
            <a:off x="107950" y="3886200"/>
            <a:ext cx="1785938" cy="9683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哈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夫曼树：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最优二叉树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 </a:t>
            </a:r>
          </a:p>
        </p:txBody>
      </p:sp>
      <p:sp>
        <p:nvSpPr>
          <p:cNvPr id="98479" name="AutoShape 175"/>
          <p:cNvSpPr>
            <a:spLocks noChangeArrowheads="1"/>
          </p:cNvSpPr>
          <p:nvPr/>
        </p:nvSpPr>
        <p:spPr bwMode="auto">
          <a:xfrm>
            <a:off x="2068513" y="3670300"/>
            <a:ext cx="6242050" cy="1414463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lnSpc>
                <a:spcPct val="180000"/>
              </a:lnSpc>
            </a:pPr>
            <a:r>
              <a:rPr lang="zh-CN" altLang="en-US" sz="2800">
                <a:ea typeface="隶书" pitchFamily="49" charset="-122"/>
              </a:rPr>
              <a:t>带权路径长度 </a:t>
            </a:r>
            <a:r>
              <a:rPr lang="en-US" altLang="zh-CN" sz="2800">
                <a:ea typeface="隶书" pitchFamily="49" charset="-122"/>
              </a:rPr>
              <a:t>(WPL) </a:t>
            </a:r>
            <a:r>
              <a:rPr lang="zh-CN" altLang="en-US" sz="2800">
                <a:ea typeface="隶书" pitchFamily="49" charset="-122"/>
              </a:rPr>
              <a:t>最短的二叉树 </a:t>
            </a:r>
          </a:p>
          <a:p>
            <a:pPr algn="ctr">
              <a:lnSpc>
                <a:spcPct val="0"/>
              </a:lnSpc>
            </a:pPr>
            <a:endParaRPr lang="en-US" altLang="zh-CN" sz="2800">
              <a:ea typeface="隶书" pitchFamily="49" charset="-122"/>
            </a:endParaRPr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1000"/>
                                        <p:tgtEl>
                                          <p:spTgt spid="984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84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84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8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8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8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8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98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1000"/>
                                        <p:tgtEl>
                                          <p:spTgt spid="984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73" grpId="0" autoUpdateAnimBg="0"/>
      <p:bldP spid="98474" grpId="0" autoUpdateAnimBg="0"/>
      <p:bldP spid="98475" grpId="0" animBg="1"/>
      <p:bldP spid="98476" grpId="0"/>
      <p:bldP spid="98477" grpId="0" animBg="1"/>
      <p:bldP spid="98478" grpId="0" autoUpdateAnimBg="0"/>
      <p:bldP spid="98479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63" name="Text Box 83"/>
          <p:cNvSpPr txBox="1">
            <a:spLocks noChangeArrowheads="1"/>
          </p:cNvSpPr>
          <p:nvPr/>
        </p:nvSpPr>
        <p:spPr bwMode="auto">
          <a:xfrm>
            <a:off x="76200" y="333375"/>
            <a:ext cx="88804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有</a:t>
            </a:r>
            <a:r>
              <a:rPr lang="en-US" altLang="zh-CN" sz="2400" dirty="0">
                <a:ea typeface="楷体_GB2312" pitchFamily="49" charset="-122"/>
              </a:rPr>
              <a:t>4 </a:t>
            </a:r>
            <a:r>
              <a:rPr lang="zh-CN" altLang="en-US" sz="2400" dirty="0">
                <a:ea typeface="楷体_GB2312" pitchFamily="49" charset="-122"/>
              </a:rPr>
              <a:t>个结点 </a:t>
            </a:r>
            <a:r>
              <a:rPr lang="en-US" altLang="zh-CN" sz="2400" i="1" dirty="0">
                <a:ea typeface="楷体_GB2312" pitchFamily="49" charset="-122"/>
              </a:rPr>
              <a:t>a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c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d</a:t>
            </a:r>
            <a:r>
              <a:rPr lang="zh-CN" altLang="en-US" sz="2400" dirty="0">
                <a:ea typeface="楷体_GB2312" pitchFamily="49" charset="-122"/>
              </a:rPr>
              <a:t>，权值分别为 </a:t>
            </a:r>
            <a:r>
              <a:rPr lang="en-US" altLang="zh-CN" sz="2400" dirty="0">
                <a:ea typeface="楷体_GB2312" pitchFamily="49" charset="-122"/>
              </a:rPr>
              <a:t>7, 5, 2, 4</a:t>
            </a:r>
            <a:r>
              <a:rPr lang="zh-CN" altLang="en-US" sz="2400" dirty="0">
                <a:ea typeface="楷体_GB2312" pitchFamily="49" charset="-122"/>
              </a:rPr>
              <a:t>，试构造以此 </a:t>
            </a:r>
            <a:r>
              <a:rPr lang="en-US" altLang="zh-CN" sz="2400" dirty="0">
                <a:ea typeface="楷体_GB2312" pitchFamily="49" charset="-122"/>
              </a:rPr>
              <a:t>4 </a:t>
            </a:r>
            <a:r>
              <a:rPr lang="zh-CN" altLang="en-US" sz="2400" dirty="0">
                <a:ea typeface="楷体_GB2312" pitchFamily="49" charset="-122"/>
              </a:rPr>
              <a:t>个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结点为叶子结点的二叉树。 </a:t>
            </a:r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679450" y="1636713"/>
            <a:ext cx="3608388" cy="1530350"/>
            <a:chOff x="428" y="804"/>
            <a:chExt cx="2273" cy="964"/>
          </a:xfrm>
        </p:grpSpPr>
        <p:sp>
          <p:nvSpPr>
            <p:cNvPr id="97365" name="Oval 85"/>
            <p:cNvSpPr>
              <a:spLocks noChangeArrowheads="1"/>
            </p:cNvSpPr>
            <p:nvPr/>
          </p:nvSpPr>
          <p:spPr bwMode="auto">
            <a:xfrm>
              <a:off x="1428" y="80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66" name="Oval 86"/>
            <p:cNvSpPr>
              <a:spLocks noChangeArrowheads="1"/>
            </p:cNvSpPr>
            <p:nvPr/>
          </p:nvSpPr>
          <p:spPr bwMode="auto">
            <a:xfrm>
              <a:off x="948" y="110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67" name="Oval 87"/>
            <p:cNvSpPr>
              <a:spLocks noChangeArrowheads="1"/>
            </p:cNvSpPr>
            <p:nvPr/>
          </p:nvSpPr>
          <p:spPr bwMode="auto">
            <a:xfrm>
              <a:off x="644" y="149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7368" name="Oval 88"/>
            <p:cNvSpPr>
              <a:spLocks noChangeArrowheads="1"/>
            </p:cNvSpPr>
            <p:nvPr/>
          </p:nvSpPr>
          <p:spPr bwMode="auto">
            <a:xfrm>
              <a:off x="1236" y="149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7369" name="Oval 89"/>
            <p:cNvSpPr>
              <a:spLocks noChangeArrowheads="1"/>
            </p:cNvSpPr>
            <p:nvPr/>
          </p:nvSpPr>
          <p:spPr bwMode="auto">
            <a:xfrm>
              <a:off x="1908" y="110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70" name="Oval 90"/>
            <p:cNvSpPr>
              <a:spLocks noChangeArrowheads="1"/>
            </p:cNvSpPr>
            <p:nvPr/>
          </p:nvSpPr>
          <p:spPr bwMode="auto">
            <a:xfrm>
              <a:off x="1572" y="149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97371" name="Oval 91"/>
            <p:cNvSpPr>
              <a:spLocks noChangeArrowheads="1"/>
            </p:cNvSpPr>
            <p:nvPr/>
          </p:nvSpPr>
          <p:spPr bwMode="auto">
            <a:xfrm>
              <a:off x="2245" y="149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cxnSp>
          <p:nvCxnSpPr>
            <p:cNvPr id="97372" name="AutoShape 92"/>
            <p:cNvCxnSpPr>
              <a:cxnSpLocks noChangeShapeType="1"/>
              <a:stCxn id="97365" idx="3"/>
              <a:endCxn id="97366" idx="0"/>
            </p:cNvCxnSpPr>
            <p:nvPr/>
          </p:nvCxnSpPr>
          <p:spPr bwMode="auto">
            <a:xfrm flipH="1">
              <a:off x="1068" y="1009"/>
              <a:ext cx="395" cy="9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73" name="AutoShape 93"/>
            <p:cNvCxnSpPr>
              <a:cxnSpLocks noChangeShapeType="1"/>
              <a:stCxn id="97366" idx="3"/>
              <a:endCxn id="97367" idx="0"/>
            </p:cNvCxnSpPr>
            <p:nvPr/>
          </p:nvCxnSpPr>
          <p:spPr bwMode="auto">
            <a:xfrm flipH="1">
              <a:off x="764" y="1309"/>
              <a:ext cx="219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74" name="AutoShape 94"/>
            <p:cNvCxnSpPr>
              <a:cxnSpLocks noChangeShapeType="1"/>
              <a:stCxn id="97366" idx="5"/>
              <a:endCxn id="97368" idx="0"/>
            </p:cNvCxnSpPr>
            <p:nvPr/>
          </p:nvCxnSpPr>
          <p:spPr bwMode="auto">
            <a:xfrm>
              <a:off x="1153" y="1309"/>
              <a:ext cx="203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75" name="AutoShape 95"/>
            <p:cNvCxnSpPr>
              <a:cxnSpLocks noChangeShapeType="1"/>
              <a:stCxn id="97365" idx="5"/>
              <a:endCxn id="97369" idx="0"/>
            </p:cNvCxnSpPr>
            <p:nvPr/>
          </p:nvCxnSpPr>
          <p:spPr bwMode="auto">
            <a:xfrm>
              <a:off x="1633" y="1009"/>
              <a:ext cx="395" cy="9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76" name="AutoShape 96"/>
            <p:cNvCxnSpPr>
              <a:cxnSpLocks noChangeShapeType="1"/>
              <a:stCxn id="97369" idx="3"/>
              <a:endCxn id="97370" idx="0"/>
            </p:cNvCxnSpPr>
            <p:nvPr/>
          </p:nvCxnSpPr>
          <p:spPr bwMode="auto">
            <a:xfrm flipH="1">
              <a:off x="1692" y="1309"/>
              <a:ext cx="251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77" name="AutoShape 97"/>
            <p:cNvCxnSpPr>
              <a:cxnSpLocks noChangeShapeType="1"/>
              <a:stCxn id="97369" idx="5"/>
              <a:endCxn id="97371" idx="0"/>
            </p:cNvCxnSpPr>
            <p:nvPr/>
          </p:nvCxnSpPr>
          <p:spPr bwMode="auto">
            <a:xfrm>
              <a:off x="2113" y="1309"/>
              <a:ext cx="252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378" name="Text Box 98"/>
            <p:cNvSpPr txBox="1">
              <a:spLocks noChangeArrowheads="1"/>
            </p:cNvSpPr>
            <p:nvPr/>
          </p:nvSpPr>
          <p:spPr bwMode="auto">
            <a:xfrm>
              <a:off x="428" y="148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7379" name="Text Box 99"/>
            <p:cNvSpPr txBox="1">
              <a:spLocks noChangeArrowheads="1"/>
            </p:cNvSpPr>
            <p:nvPr/>
          </p:nvSpPr>
          <p:spPr bwMode="auto">
            <a:xfrm>
              <a:off x="1020" y="148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97380" name="Text Box 100"/>
            <p:cNvSpPr txBox="1">
              <a:spLocks noChangeArrowheads="1"/>
            </p:cNvSpPr>
            <p:nvPr/>
          </p:nvSpPr>
          <p:spPr bwMode="auto">
            <a:xfrm>
              <a:off x="1788" y="148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7381" name="Text Box 101"/>
            <p:cNvSpPr txBox="1">
              <a:spLocks noChangeArrowheads="1"/>
            </p:cNvSpPr>
            <p:nvPr/>
          </p:nvSpPr>
          <p:spPr bwMode="auto">
            <a:xfrm>
              <a:off x="2461" y="148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</p:grpSp>
      <p:sp>
        <p:nvSpPr>
          <p:cNvPr id="97382" name="Text Box 102"/>
          <p:cNvSpPr txBox="1">
            <a:spLocks noChangeArrowheads="1"/>
          </p:cNvSpPr>
          <p:nvPr/>
        </p:nvSpPr>
        <p:spPr bwMode="auto">
          <a:xfrm>
            <a:off x="457200" y="3214688"/>
            <a:ext cx="4286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altLang="zh-CN"/>
              <a:t>WPL=</a:t>
            </a:r>
            <a:r>
              <a:rPr lang="en-US" altLang="zh-CN">
                <a:solidFill>
                  <a:srgbClr val="0000FF"/>
                </a:solidFill>
              </a:rPr>
              <a:t>7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2+</a:t>
            </a:r>
            <a:r>
              <a:rPr lang="en-US" altLang="zh-CN">
                <a:solidFill>
                  <a:srgbClr val="0000FF"/>
                </a:solidFill>
              </a:rPr>
              <a:t>5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2+</a:t>
            </a:r>
            <a:r>
              <a:rPr lang="en-US" altLang="zh-CN">
                <a:solidFill>
                  <a:srgbClr val="0000FF"/>
                </a:solidFill>
              </a:rPr>
              <a:t>2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2+</a:t>
            </a:r>
            <a:r>
              <a:rPr lang="en-US" altLang="zh-CN">
                <a:solidFill>
                  <a:srgbClr val="0000FF"/>
                </a:solidFill>
              </a:rPr>
              <a:t>4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2= </a:t>
            </a:r>
            <a:r>
              <a:rPr lang="en-US" altLang="zh-CN">
                <a:solidFill>
                  <a:srgbClr val="0000FF"/>
                </a:solidFill>
              </a:rPr>
              <a:t>36</a:t>
            </a:r>
          </a:p>
        </p:txBody>
      </p:sp>
      <p:grpSp>
        <p:nvGrpSpPr>
          <p:cNvPr id="3" name="Group 103"/>
          <p:cNvGrpSpPr>
            <a:grpSpLocks/>
          </p:cNvGrpSpPr>
          <p:nvPr/>
        </p:nvGrpSpPr>
        <p:grpSpPr bwMode="auto">
          <a:xfrm>
            <a:off x="4781550" y="3929063"/>
            <a:ext cx="3724275" cy="1905000"/>
            <a:chOff x="3012" y="2112"/>
            <a:chExt cx="2346" cy="1200"/>
          </a:xfrm>
        </p:grpSpPr>
        <p:sp>
          <p:nvSpPr>
            <p:cNvPr id="97384" name="Oval 104"/>
            <p:cNvSpPr>
              <a:spLocks noChangeArrowheads="1"/>
            </p:cNvSpPr>
            <p:nvPr/>
          </p:nvSpPr>
          <p:spPr bwMode="auto">
            <a:xfrm>
              <a:off x="3732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85" name="Oval 105"/>
            <p:cNvSpPr>
              <a:spLocks noChangeArrowheads="1"/>
            </p:cNvSpPr>
            <p:nvPr/>
          </p:nvSpPr>
          <p:spPr bwMode="auto">
            <a:xfrm>
              <a:off x="3252" y="240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7386" name="Oval 106"/>
            <p:cNvSpPr>
              <a:spLocks noChangeArrowheads="1"/>
            </p:cNvSpPr>
            <p:nvPr/>
          </p:nvSpPr>
          <p:spPr bwMode="auto">
            <a:xfrm>
              <a:off x="4212" y="240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87" name="Oval 107"/>
            <p:cNvSpPr>
              <a:spLocks noChangeArrowheads="1"/>
            </p:cNvSpPr>
            <p:nvPr/>
          </p:nvSpPr>
          <p:spPr bwMode="auto">
            <a:xfrm>
              <a:off x="387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7388" name="Oval 108"/>
            <p:cNvSpPr>
              <a:spLocks noChangeArrowheads="1"/>
            </p:cNvSpPr>
            <p:nvPr/>
          </p:nvSpPr>
          <p:spPr bwMode="auto">
            <a:xfrm>
              <a:off x="4578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endParaRPr lang="zh-CN" altLang="zh-CN"/>
            </a:p>
          </p:txBody>
        </p:sp>
        <p:cxnSp>
          <p:nvCxnSpPr>
            <p:cNvPr id="97389" name="AutoShape 109"/>
            <p:cNvCxnSpPr>
              <a:cxnSpLocks noChangeShapeType="1"/>
              <a:stCxn id="97384" idx="3"/>
              <a:endCxn id="97385" idx="0"/>
            </p:cNvCxnSpPr>
            <p:nvPr/>
          </p:nvCxnSpPr>
          <p:spPr bwMode="auto">
            <a:xfrm flipH="1">
              <a:off x="3372" y="2317"/>
              <a:ext cx="395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90" name="AutoShape 110"/>
            <p:cNvCxnSpPr>
              <a:cxnSpLocks noChangeShapeType="1"/>
              <a:stCxn id="97384" idx="5"/>
              <a:endCxn id="97386" idx="0"/>
            </p:cNvCxnSpPr>
            <p:nvPr/>
          </p:nvCxnSpPr>
          <p:spPr bwMode="auto">
            <a:xfrm>
              <a:off x="3937" y="2317"/>
              <a:ext cx="395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91" name="AutoShape 111"/>
            <p:cNvCxnSpPr>
              <a:cxnSpLocks noChangeShapeType="1"/>
              <a:stCxn id="97386" idx="3"/>
              <a:endCxn id="97387" idx="0"/>
            </p:cNvCxnSpPr>
            <p:nvPr/>
          </p:nvCxnSpPr>
          <p:spPr bwMode="auto">
            <a:xfrm flipH="1">
              <a:off x="3996" y="2605"/>
              <a:ext cx="251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92" name="AutoShape 112"/>
            <p:cNvCxnSpPr>
              <a:cxnSpLocks noChangeShapeType="1"/>
              <a:stCxn id="97386" idx="5"/>
              <a:endCxn id="97388" idx="0"/>
            </p:cNvCxnSpPr>
            <p:nvPr/>
          </p:nvCxnSpPr>
          <p:spPr bwMode="auto">
            <a:xfrm>
              <a:off x="4417" y="2605"/>
              <a:ext cx="281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393" name="Oval 113"/>
            <p:cNvSpPr>
              <a:spLocks noChangeArrowheads="1"/>
            </p:cNvSpPr>
            <p:nvPr/>
          </p:nvSpPr>
          <p:spPr bwMode="auto">
            <a:xfrm>
              <a:off x="4242" y="30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cxnSp>
          <p:nvCxnSpPr>
            <p:cNvPr id="97394" name="AutoShape 114"/>
            <p:cNvCxnSpPr>
              <a:cxnSpLocks noChangeShapeType="1"/>
              <a:stCxn id="97388" idx="3"/>
              <a:endCxn id="97393" idx="0"/>
            </p:cNvCxnSpPr>
            <p:nvPr/>
          </p:nvCxnSpPr>
          <p:spPr bwMode="auto">
            <a:xfrm flipH="1">
              <a:off x="4362" y="2893"/>
              <a:ext cx="251" cy="13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395" name="Oval 115"/>
            <p:cNvSpPr>
              <a:spLocks noChangeArrowheads="1"/>
            </p:cNvSpPr>
            <p:nvPr/>
          </p:nvSpPr>
          <p:spPr bwMode="auto">
            <a:xfrm>
              <a:off x="4914" y="30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cxnSp>
          <p:nvCxnSpPr>
            <p:cNvPr id="97396" name="AutoShape 116"/>
            <p:cNvCxnSpPr>
              <a:cxnSpLocks noChangeShapeType="1"/>
              <a:stCxn id="97388" idx="5"/>
              <a:endCxn id="97395" idx="0"/>
            </p:cNvCxnSpPr>
            <p:nvPr/>
          </p:nvCxnSpPr>
          <p:spPr bwMode="auto">
            <a:xfrm>
              <a:off x="4783" y="2893"/>
              <a:ext cx="251" cy="13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397" name="Text Box 117"/>
            <p:cNvSpPr txBox="1">
              <a:spLocks noChangeArrowheads="1"/>
            </p:cNvSpPr>
            <p:nvPr/>
          </p:nvSpPr>
          <p:spPr bwMode="auto">
            <a:xfrm>
              <a:off x="3012" y="235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7398" name="Text Box 118"/>
            <p:cNvSpPr txBox="1">
              <a:spLocks noChangeArrowheads="1"/>
            </p:cNvSpPr>
            <p:nvPr/>
          </p:nvSpPr>
          <p:spPr bwMode="auto">
            <a:xfrm>
              <a:off x="3648" y="2688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97399" name="Text Box 119"/>
            <p:cNvSpPr txBox="1">
              <a:spLocks noChangeArrowheads="1"/>
            </p:cNvSpPr>
            <p:nvPr/>
          </p:nvSpPr>
          <p:spPr bwMode="auto">
            <a:xfrm>
              <a:off x="4014" y="3024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7400" name="Text Box 120"/>
            <p:cNvSpPr txBox="1">
              <a:spLocks noChangeArrowheads="1"/>
            </p:cNvSpPr>
            <p:nvPr/>
          </p:nvSpPr>
          <p:spPr bwMode="auto">
            <a:xfrm>
              <a:off x="5118" y="3024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</p:grpSp>
      <p:sp>
        <p:nvSpPr>
          <p:cNvPr id="97401" name="Text Box 121"/>
          <p:cNvSpPr txBox="1">
            <a:spLocks noChangeArrowheads="1"/>
          </p:cNvSpPr>
          <p:nvPr/>
        </p:nvSpPr>
        <p:spPr bwMode="auto">
          <a:xfrm>
            <a:off x="4876800" y="592455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/>
              <a:t>WPL=</a:t>
            </a:r>
            <a:r>
              <a:rPr lang="en-US" altLang="zh-CN">
                <a:solidFill>
                  <a:srgbClr val="0000FF"/>
                </a:solidFill>
              </a:rPr>
              <a:t>7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1+</a:t>
            </a:r>
            <a:r>
              <a:rPr lang="en-US" altLang="zh-CN">
                <a:solidFill>
                  <a:srgbClr val="0000FF"/>
                </a:solidFill>
              </a:rPr>
              <a:t>5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2+</a:t>
            </a:r>
            <a:r>
              <a:rPr lang="en-US" altLang="zh-CN">
                <a:solidFill>
                  <a:srgbClr val="0000FF"/>
                </a:solidFill>
              </a:rPr>
              <a:t>2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3+</a:t>
            </a:r>
            <a:r>
              <a:rPr lang="en-US" altLang="zh-CN">
                <a:solidFill>
                  <a:srgbClr val="0000FF"/>
                </a:solidFill>
              </a:rPr>
              <a:t>4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3= </a:t>
            </a:r>
            <a:r>
              <a:rPr lang="en-US" altLang="zh-CN">
                <a:solidFill>
                  <a:srgbClr val="0000FF"/>
                </a:solidFill>
              </a:rPr>
              <a:t>35</a:t>
            </a:r>
            <a:r>
              <a:rPr lang="en-US" altLang="zh-CN"/>
              <a:t>  </a:t>
            </a:r>
          </a:p>
        </p:txBody>
      </p:sp>
      <p:grpSp>
        <p:nvGrpSpPr>
          <p:cNvPr id="4" name="Group 122"/>
          <p:cNvGrpSpPr>
            <a:grpSpLocks/>
          </p:cNvGrpSpPr>
          <p:nvPr/>
        </p:nvGrpSpPr>
        <p:grpSpPr bwMode="auto">
          <a:xfrm>
            <a:off x="539750" y="3929063"/>
            <a:ext cx="3295650" cy="1905000"/>
            <a:chOff x="340" y="2112"/>
            <a:chExt cx="2076" cy="1200"/>
          </a:xfrm>
        </p:grpSpPr>
        <p:sp>
          <p:nvSpPr>
            <p:cNvPr id="97403" name="Text Box 123"/>
            <p:cNvSpPr txBox="1">
              <a:spLocks noChangeArrowheads="1"/>
            </p:cNvSpPr>
            <p:nvPr/>
          </p:nvSpPr>
          <p:spPr bwMode="auto">
            <a:xfrm>
              <a:off x="2176" y="2688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97404" name="Oval 124"/>
            <p:cNvSpPr>
              <a:spLocks noChangeArrowheads="1"/>
            </p:cNvSpPr>
            <p:nvPr/>
          </p:nvSpPr>
          <p:spPr bwMode="auto">
            <a:xfrm>
              <a:off x="1060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405" name="Oval 125"/>
            <p:cNvSpPr>
              <a:spLocks noChangeArrowheads="1"/>
            </p:cNvSpPr>
            <p:nvPr/>
          </p:nvSpPr>
          <p:spPr bwMode="auto">
            <a:xfrm>
              <a:off x="580" y="240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7406" name="Oval 126"/>
            <p:cNvSpPr>
              <a:spLocks noChangeArrowheads="1"/>
            </p:cNvSpPr>
            <p:nvPr/>
          </p:nvSpPr>
          <p:spPr bwMode="auto">
            <a:xfrm>
              <a:off x="1519" y="240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407" name="Oval 127"/>
            <p:cNvSpPr>
              <a:spLocks noChangeArrowheads="1"/>
            </p:cNvSpPr>
            <p:nvPr/>
          </p:nvSpPr>
          <p:spPr bwMode="auto">
            <a:xfrm>
              <a:off x="193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7408" name="Oval 128"/>
            <p:cNvSpPr>
              <a:spLocks noChangeArrowheads="1"/>
            </p:cNvSpPr>
            <p:nvPr/>
          </p:nvSpPr>
          <p:spPr bwMode="auto">
            <a:xfrm>
              <a:off x="1072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endParaRPr lang="zh-CN" altLang="zh-CN"/>
            </a:p>
          </p:txBody>
        </p:sp>
        <p:cxnSp>
          <p:nvCxnSpPr>
            <p:cNvPr id="97409" name="AutoShape 129"/>
            <p:cNvCxnSpPr>
              <a:cxnSpLocks noChangeShapeType="1"/>
              <a:stCxn id="97404" idx="3"/>
              <a:endCxn id="97405" idx="0"/>
            </p:cNvCxnSpPr>
            <p:nvPr/>
          </p:nvCxnSpPr>
          <p:spPr bwMode="auto">
            <a:xfrm flipH="1">
              <a:off x="700" y="2317"/>
              <a:ext cx="395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410" name="AutoShape 130"/>
            <p:cNvCxnSpPr>
              <a:cxnSpLocks noChangeShapeType="1"/>
              <a:stCxn id="97404" idx="5"/>
              <a:endCxn id="97406" idx="0"/>
            </p:cNvCxnSpPr>
            <p:nvPr/>
          </p:nvCxnSpPr>
          <p:spPr bwMode="auto">
            <a:xfrm>
              <a:off x="1265" y="2317"/>
              <a:ext cx="374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411" name="AutoShape 131"/>
            <p:cNvCxnSpPr>
              <a:cxnSpLocks noChangeShapeType="1"/>
              <a:stCxn id="97406" idx="5"/>
              <a:endCxn id="97407" idx="0"/>
            </p:cNvCxnSpPr>
            <p:nvPr/>
          </p:nvCxnSpPr>
          <p:spPr bwMode="auto">
            <a:xfrm>
              <a:off x="1724" y="2605"/>
              <a:ext cx="332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412" name="AutoShape 132"/>
            <p:cNvCxnSpPr>
              <a:cxnSpLocks noChangeShapeType="1"/>
              <a:stCxn id="97406" idx="3"/>
              <a:endCxn id="97408" idx="0"/>
            </p:cNvCxnSpPr>
            <p:nvPr/>
          </p:nvCxnSpPr>
          <p:spPr bwMode="auto">
            <a:xfrm flipH="1">
              <a:off x="1192" y="2605"/>
              <a:ext cx="362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413" name="Oval 133"/>
            <p:cNvSpPr>
              <a:spLocks noChangeArrowheads="1"/>
            </p:cNvSpPr>
            <p:nvPr/>
          </p:nvSpPr>
          <p:spPr bwMode="auto">
            <a:xfrm>
              <a:off x="736" y="30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cxnSp>
          <p:nvCxnSpPr>
            <p:cNvPr id="97414" name="AutoShape 134"/>
            <p:cNvCxnSpPr>
              <a:cxnSpLocks noChangeShapeType="1"/>
              <a:stCxn id="97408" idx="3"/>
              <a:endCxn id="97413" idx="0"/>
            </p:cNvCxnSpPr>
            <p:nvPr/>
          </p:nvCxnSpPr>
          <p:spPr bwMode="auto">
            <a:xfrm flipH="1">
              <a:off x="856" y="2893"/>
              <a:ext cx="251" cy="13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415" name="Oval 135"/>
            <p:cNvSpPr>
              <a:spLocks noChangeArrowheads="1"/>
            </p:cNvSpPr>
            <p:nvPr/>
          </p:nvSpPr>
          <p:spPr bwMode="auto">
            <a:xfrm>
              <a:off x="1408" y="30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cxnSp>
          <p:nvCxnSpPr>
            <p:cNvPr id="97416" name="AutoShape 136"/>
            <p:cNvCxnSpPr>
              <a:cxnSpLocks noChangeShapeType="1"/>
              <a:stCxn id="97408" idx="5"/>
              <a:endCxn id="97415" idx="0"/>
            </p:cNvCxnSpPr>
            <p:nvPr/>
          </p:nvCxnSpPr>
          <p:spPr bwMode="auto">
            <a:xfrm>
              <a:off x="1277" y="2893"/>
              <a:ext cx="251" cy="13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417" name="Text Box 137"/>
            <p:cNvSpPr txBox="1">
              <a:spLocks noChangeArrowheads="1"/>
            </p:cNvSpPr>
            <p:nvPr/>
          </p:nvSpPr>
          <p:spPr bwMode="auto">
            <a:xfrm>
              <a:off x="340" y="235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7418" name="Text Box 138"/>
            <p:cNvSpPr txBox="1">
              <a:spLocks noChangeArrowheads="1"/>
            </p:cNvSpPr>
            <p:nvPr/>
          </p:nvSpPr>
          <p:spPr bwMode="auto">
            <a:xfrm>
              <a:off x="544" y="3024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7419" name="Text Box 139"/>
            <p:cNvSpPr txBox="1">
              <a:spLocks noChangeArrowheads="1"/>
            </p:cNvSpPr>
            <p:nvPr/>
          </p:nvSpPr>
          <p:spPr bwMode="auto">
            <a:xfrm>
              <a:off x="1600" y="3024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</p:grpSp>
      <p:sp>
        <p:nvSpPr>
          <p:cNvPr id="97420" name="Text Box 140"/>
          <p:cNvSpPr txBox="1">
            <a:spLocks noChangeArrowheads="1"/>
          </p:cNvSpPr>
          <p:nvPr/>
        </p:nvSpPr>
        <p:spPr bwMode="auto">
          <a:xfrm>
            <a:off x="609600" y="592455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/>
              <a:t>WPL=</a:t>
            </a:r>
            <a:r>
              <a:rPr lang="en-US" altLang="zh-CN">
                <a:solidFill>
                  <a:srgbClr val="0000FF"/>
                </a:solidFill>
              </a:rPr>
              <a:t>7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1+</a:t>
            </a:r>
            <a:r>
              <a:rPr lang="en-US" altLang="zh-CN">
                <a:solidFill>
                  <a:srgbClr val="0000FF"/>
                </a:solidFill>
              </a:rPr>
              <a:t>5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2+</a:t>
            </a:r>
            <a:r>
              <a:rPr lang="en-US" altLang="zh-CN">
                <a:solidFill>
                  <a:srgbClr val="0000FF"/>
                </a:solidFill>
              </a:rPr>
              <a:t>2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3+</a:t>
            </a:r>
            <a:r>
              <a:rPr lang="en-US" altLang="zh-CN">
                <a:solidFill>
                  <a:srgbClr val="0000FF"/>
                </a:solidFill>
              </a:rPr>
              <a:t>4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3= </a:t>
            </a:r>
            <a:r>
              <a:rPr lang="en-US" altLang="zh-CN">
                <a:solidFill>
                  <a:srgbClr val="0000FF"/>
                </a:solidFill>
              </a:rPr>
              <a:t>35</a:t>
            </a:r>
            <a:r>
              <a:rPr lang="en-US" altLang="zh-CN"/>
              <a:t>  </a:t>
            </a:r>
          </a:p>
        </p:txBody>
      </p:sp>
      <p:grpSp>
        <p:nvGrpSpPr>
          <p:cNvPr id="5" name="Group 141"/>
          <p:cNvGrpSpPr>
            <a:grpSpLocks/>
          </p:cNvGrpSpPr>
          <p:nvPr/>
        </p:nvGrpSpPr>
        <p:grpSpPr bwMode="auto">
          <a:xfrm>
            <a:off x="5086350" y="1268413"/>
            <a:ext cx="3219450" cy="1835150"/>
            <a:chOff x="3204" y="572"/>
            <a:chExt cx="2028" cy="1156"/>
          </a:xfrm>
        </p:grpSpPr>
        <p:sp>
          <p:nvSpPr>
            <p:cNvPr id="97422" name="Oval 142"/>
            <p:cNvSpPr>
              <a:spLocks noChangeArrowheads="1"/>
            </p:cNvSpPr>
            <p:nvPr/>
          </p:nvSpPr>
          <p:spPr bwMode="auto">
            <a:xfrm>
              <a:off x="4308" y="57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423" name="Oval 143"/>
            <p:cNvSpPr>
              <a:spLocks noChangeArrowheads="1"/>
            </p:cNvSpPr>
            <p:nvPr/>
          </p:nvSpPr>
          <p:spPr bwMode="auto">
            <a:xfrm>
              <a:off x="3828" y="8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424" name="Oval 144"/>
            <p:cNvSpPr>
              <a:spLocks noChangeArrowheads="1"/>
            </p:cNvSpPr>
            <p:nvPr/>
          </p:nvSpPr>
          <p:spPr bwMode="auto">
            <a:xfrm>
              <a:off x="3444" y="119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97425" name="Oval 145"/>
            <p:cNvSpPr>
              <a:spLocks noChangeArrowheads="1"/>
            </p:cNvSpPr>
            <p:nvPr/>
          </p:nvSpPr>
          <p:spPr bwMode="auto">
            <a:xfrm>
              <a:off x="4233" y="118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97426" name="Oval 146"/>
            <p:cNvSpPr>
              <a:spLocks noChangeArrowheads="1"/>
            </p:cNvSpPr>
            <p:nvPr/>
          </p:nvSpPr>
          <p:spPr bwMode="auto">
            <a:xfrm>
              <a:off x="4788" y="8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cxnSp>
          <p:nvCxnSpPr>
            <p:cNvPr id="97427" name="AutoShape 147"/>
            <p:cNvCxnSpPr>
              <a:cxnSpLocks noChangeShapeType="1"/>
              <a:stCxn id="97422" idx="3"/>
              <a:endCxn id="97423" idx="0"/>
            </p:cNvCxnSpPr>
            <p:nvPr/>
          </p:nvCxnSpPr>
          <p:spPr bwMode="auto">
            <a:xfrm flipH="1">
              <a:off x="3948" y="777"/>
              <a:ext cx="395" cy="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428" name="AutoShape 148"/>
            <p:cNvCxnSpPr>
              <a:cxnSpLocks noChangeShapeType="1"/>
              <a:stCxn id="97423" idx="3"/>
              <a:endCxn id="97424" idx="0"/>
            </p:cNvCxnSpPr>
            <p:nvPr/>
          </p:nvCxnSpPr>
          <p:spPr bwMode="auto">
            <a:xfrm flipH="1">
              <a:off x="3564" y="1069"/>
              <a:ext cx="299" cy="1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429" name="AutoShape 149"/>
            <p:cNvCxnSpPr>
              <a:cxnSpLocks noChangeShapeType="1"/>
              <a:stCxn id="97423" idx="5"/>
              <a:endCxn id="97425" idx="0"/>
            </p:cNvCxnSpPr>
            <p:nvPr/>
          </p:nvCxnSpPr>
          <p:spPr bwMode="auto">
            <a:xfrm>
              <a:off x="4033" y="1069"/>
              <a:ext cx="320" cy="1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430" name="AutoShape 150"/>
            <p:cNvCxnSpPr>
              <a:cxnSpLocks noChangeShapeType="1"/>
              <a:stCxn id="97422" idx="5"/>
              <a:endCxn id="97426" idx="0"/>
            </p:cNvCxnSpPr>
            <p:nvPr/>
          </p:nvCxnSpPr>
          <p:spPr bwMode="auto">
            <a:xfrm>
              <a:off x="4513" y="777"/>
              <a:ext cx="395" cy="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431" name="Oval 151"/>
            <p:cNvSpPr>
              <a:spLocks noChangeArrowheads="1"/>
            </p:cNvSpPr>
            <p:nvPr/>
          </p:nvSpPr>
          <p:spPr bwMode="auto">
            <a:xfrm>
              <a:off x="3888" y="147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cxnSp>
          <p:nvCxnSpPr>
            <p:cNvPr id="97432" name="AutoShape 152"/>
            <p:cNvCxnSpPr>
              <a:cxnSpLocks noChangeShapeType="1"/>
              <a:stCxn id="97425" idx="3"/>
              <a:endCxn id="97431" idx="0"/>
            </p:cNvCxnSpPr>
            <p:nvPr/>
          </p:nvCxnSpPr>
          <p:spPr bwMode="auto">
            <a:xfrm flipH="1">
              <a:off x="4008" y="1392"/>
              <a:ext cx="260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433" name="Oval 153"/>
            <p:cNvSpPr>
              <a:spLocks noChangeArrowheads="1"/>
            </p:cNvSpPr>
            <p:nvPr/>
          </p:nvSpPr>
          <p:spPr bwMode="auto">
            <a:xfrm>
              <a:off x="4564" y="1469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cxnSp>
          <p:nvCxnSpPr>
            <p:cNvPr id="97434" name="AutoShape 154"/>
            <p:cNvCxnSpPr>
              <a:cxnSpLocks noChangeShapeType="1"/>
              <a:stCxn id="97425" idx="5"/>
              <a:endCxn id="97433" idx="0"/>
            </p:cNvCxnSpPr>
            <p:nvPr/>
          </p:nvCxnSpPr>
          <p:spPr bwMode="auto">
            <a:xfrm>
              <a:off x="4438" y="1392"/>
              <a:ext cx="246" cy="7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435" name="Text Box 155"/>
            <p:cNvSpPr txBox="1">
              <a:spLocks noChangeArrowheads="1"/>
            </p:cNvSpPr>
            <p:nvPr/>
          </p:nvSpPr>
          <p:spPr bwMode="auto">
            <a:xfrm>
              <a:off x="4992" y="81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7436" name="Text Box 156"/>
            <p:cNvSpPr txBox="1">
              <a:spLocks noChangeArrowheads="1"/>
            </p:cNvSpPr>
            <p:nvPr/>
          </p:nvSpPr>
          <p:spPr bwMode="auto">
            <a:xfrm>
              <a:off x="3204" y="114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97437" name="Text Box 157"/>
            <p:cNvSpPr txBox="1">
              <a:spLocks noChangeArrowheads="1"/>
            </p:cNvSpPr>
            <p:nvPr/>
          </p:nvSpPr>
          <p:spPr bwMode="auto">
            <a:xfrm>
              <a:off x="3696" y="144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7438" name="Text Box 158"/>
            <p:cNvSpPr txBox="1">
              <a:spLocks noChangeArrowheads="1"/>
            </p:cNvSpPr>
            <p:nvPr/>
          </p:nvSpPr>
          <p:spPr bwMode="auto">
            <a:xfrm>
              <a:off x="4768" y="1434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</p:grpSp>
      <p:sp>
        <p:nvSpPr>
          <p:cNvPr id="97439" name="Text Box 159"/>
          <p:cNvSpPr txBox="1">
            <a:spLocks noChangeArrowheads="1"/>
          </p:cNvSpPr>
          <p:nvPr/>
        </p:nvSpPr>
        <p:spPr bwMode="auto">
          <a:xfrm>
            <a:off x="4800600" y="3214688"/>
            <a:ext cx="426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/>
              <a:t>WPL=</a:t>
            </a:r>
            <a:r>
              <a:rPr lang="en-US" altLang="zh-CN">
                <a:solidFill>
                  <a:srgbClr val="0000FF"/>
                </a:solidFill>
              </a:rPr>
              <a:t>7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3+</a:t>
            </a:r>
            <a:r>
              <a:rPr lang="en-US" altLang="zh-CN">
                <a:solidFill>
                  <a:srgbClr val="0000FF"/>
                </a:solidFill>
              </a:rPr>
              <a:t>5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3+</a:t>
            </a:r>
            <a:r>
              <a:rPr lang="en-US" altLang="zh-CN">
                <a:solidFill>
                  <a:srgbClr val="0000FF"/>
                </a:solidFill>
              </a:rPr>
              <a:t>2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1+</a:t>
            </a:r>
            <a:r>
              <a:rPr lang="en-US" altLang="zh-CN">
                <a:solidFill>
                  <a:srgbClr val="0000FF"/>
                </a:solidFill>
              </a:rPr>
              <a:t>4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2= </a:t>
            </a:r>
            <a:r>
              <a:rPr lang="en-US" altLang="zh-CN">
                <a:solidFill>
                  <a:srgbClr val="0000FF"/>
                </a:solidFill>
              </a:rPr>
              <a:t>46</a:t>
            </a:r>
            <a:r>
              <a:rPr lang="en-US" altLang="zh-CN"/>
              <a:t> </a:t>
            </a:r>
          </a:p>
        </p:txBody>
      </p:sp>
      <p:sp>
        <p:nvSpPr>
          <p:cNvPr id="97440" name="Text Box 160"/>
          <p:cNvSpPr txBox="1">
            <a:spLocks noChangeArrowheads="1"/>
          </p:cNvSpPr>
          <p:nvPr/>
        </p:nvSpPr>
        <p:spPr bwMode="auto">
          <a:xfrm>
            <a:off x="3305175" y="3860800"/>
            <a:ext cx="15636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哈夫曼树 </a:t>
            </a:r>
          </a:p>
        </p:txBody>
      </p:sp>
      <p:grpSp>
        <p:nvGrpSpPr>
          <p:cNvPr id="6" name="Group 161"/>
          <p:cNvGrpSpPr>
            <a:grpSpLocks/>
          </p:cNvGrpSpPr>
          <p:nvPr/>
        </p:nvGrpSpPr>
        <p:grpSpPr bwMode="auto">
          <a:xfrm>
            <a:off x="2362200" y="4005263"/>
            <a:ext cx="3338513" cy="228600"/>
            <a:chOff x="1488" y="2160"/>
            <a:chExt cx="2103" cy="144"/>
          </a:xfrm>
        </p:grpSpPr>
        <p:sp>
          <p:nvSpPr>
            <p:cNvPr id="97442" name="AutoShape 162"/>
            <p:cNvSpPr>
              <a:spLocks noChangeArrowheads="1"/>
            </p:cNvSpPr>
            <p:nvPr/>
          </p:nvSpPr>
          <p:spPr bwMode="auto">
            <a:xfrm>
              <a:off x="2976" y="2160"/>
              <a:ext cx="615" cy="144"/>
            </a:xfrm>
            <a:prstGeom prst="notchedRightArrow">
              <a:avLst>
                <a:gd name="adj1" fmla="val 50000"/>
                <a:gd name="adj2" fmla="val 106771"/>
              </a:avLst>
            </a:prstGeom>
            <a:solidFill>
              <a:srgbClr val="FFFF00"/>
            </a:solidFill>
            <a:ln w="952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7443" name="AutoShape 163"/>
            <p:cNvSpPr>
              <a:spLocks noChangeArrowheads="1"/>
            </p:cNvSpPr>
            <p:nvPr/>
          </p:nvSpPr>
          <p:spPr bwMode="auto">
            <a:xfrm flipH="1">
              <a:off x="1488" y="2160"/>
              <a:ext cx="615" cy="144"/>
            </a:xfrm>
            <a:prstGeom prst="notchedRightArrow">
              <a:avLst>
                <a:gd name="adj1" fmla="val 50000"/>
                <a:gd name="adj2" fmla="val 106771"/>
              </a:avLst>
            </a:prstGeom>
            <a:solidFill>
              <a:srgbClr val="FFFF00"/>
            </a:solidFill>
            <a:ln w="952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7446" name="AutoShape 166"/>
          <p:cNvSpPr>
            <a:spLocks noChangeArrowheads="1"/>
          </p:cNvSpPr>
          <p:nvPr/>
        </p:nvSpPr>
        <p:spPr bwMode="auto">
          <a:xfrm>
            <a:off x="2206625" y="404813"/>
            <a:ext cx="4635500" cy="1220787"/>
          </a:xfrm>
          <a:prstGeom prst="horizontalScroll">
            <a:avLst>
              <a:gd name="adj" fmla="val 12500"/>
            </a:avLst>
          </a:prstGeom>
          <a:solidFill>
            <a:srgbClr val="00FFFF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80000"/>
              </a:lnSpc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满二叉树不一定是哈夫曼树   </a:t>
            </a:r>
          </a:p>
          <a:p>
            <a:pPr algn="ctr">
              <a:lnSpc>
                <a:spcPct val="0"/>
              </a:lnSpc>
            </a:pPr>
            <a:endParaRPr lang="en-US" altLang="zh-CN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97448" name="AutoShape 168"/>
          <p:cNvSpPr>
            <a:spLocks noChangeArrowheads="1"/>
          </p:cNvSpPr>
          <p:nvPr/>
        </p:nvSpPr>
        <p:spPr bwMode="auto">
          <a:xfrm>
            <a:off x="1690688" y="5229225"/>
            <a:ext cx="6051550" cy="1220788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80000"/>
              </a:lnSpc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具有相同带权结点的哈夫曼树不惟一    </a:t>
            </a:r>
          </a:p>
          <a:p>
            <a:pPr algn="ctr">
              <a:lnSpc>
                <a:spcPct val="0"/>
              </a:lnSpc>
            </a:pPr>
            <a:endParaRPr lang="en-US" altLang="zh-CN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97449" name="AutoShape 169"/>
          <p:cNvSpPr>
            <a:spLocks noChangeArrowheads="1"/>
          </p:cNvSpPr>
          <p:nvPr/>
        </p:nvSpPr>
        <p:spPr bwMode="auto">
          <a:xfrm>
            <a:off x="1862138" y="2781300"/>
            <a:ext cx="5549900" cy="1220788"/>
          </a:xfrm>
          <a:prstGeom prst="horizontalScroll">
            <a:avLst>
              <a:gd name="adj" fmla="val 12500"/>
            </a:avLst>
          </a:prstGeom>
          <a:solidFill>
            <a:schemeClr val="bg1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80000"/>
              </a:lnSpc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哈夫曼树中权越大的叶子离根越近   </a:t>
            </a:r>
          </a:p>
          <a:p>
            <a:pPr algn="ctr">
              <a:lnSpc>
                <a:spcPct val="0"/>
              </a:lnSpc>
            </a:pPr>
            <a:endParaRPr lang="en-US" altLang="zh-CN"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7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97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97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7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7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7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7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7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7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7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7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7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7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63" grpId="0" autoUpdateAnimBg="0"/>
      <p:bldP spid="97382" grpId="0" autoUpdateAnimBg="0"/>
      <p:bldP spid="97401" grpId="0" autoUpdateAnimBg="0"/>
      <p:bldP spid="97420" grpId="0" autoUpdateAnimBg="0"/>
      <p:bldP spid="97439" grpId="0" autoUpdateAnimBg="0"/>
      <p:bldP spid="97440" grpId="0" autoUpdateAnimBg="0"/>
      <p:bldP spid="97446" grpId="0" animBg="1"/>
      <p:bldP spid="97448" grpId="0" animBg="1"/>
      <p:bldP spid="97449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92075" y="560388"/>
            <a:ext cx="6496050" cy="4206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Tx/>
              <a:buBlip>
                <a:blip r:embed="rId4"/>
              </a:buBlip>
            </a:pPr>
            <a:r>
              <a:rPr lang="en-US" altLang="zh-CN" sz="2400" dirty="0">
                <a:solidFill>
                  <a:srgbClr val="0000FF"/>
                </a:solidFill>
                <a:ea typeface="华文中宋" pitchFamily="2" charset="-122"/>
              </a:rPr>
              <a:t> 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哈夫曼算法</a:t>
            </a:r>
            <a:r>
              <a:rPr lang="zh-CN" altLang="en-US" sz="2400" dirty="0">
                <a:ea typeface="华文中宋" pitchFamily="2" charset="-122"/>
              </a:rPr>
              <a:t>（构造哈夫曼树的方法） </a:t>
            </a:r>
          </a:p>
        </p:txBody>
      </p:sp>
      <p:sp>
        <p:nvSpPr>
          <p:cNvPr id="148485" name="Text Box 5"/>
          <p:cNvSpPr txBox="1">
            <a:spLocks noChangeArrowheads="1"/>
          </p:cNvSpPr>
          <p:nvPr/>
        </p:nvSpPr>
        <p:spPr bwMode="auto">
          <a:xfrm>
            <a:off x="92075" y="1125538"/>
            <a:ext cx="8682185" cy="75873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华文新魏" pitchFamily="2" charset="-122"/>
              </a:rPr>
              <a:t>(1)</a:t>
            </a:r>
            <a:r>
              <a:rPr lang="zh-CN" altLang="en-US" sz="2400" dirty="0">
                <a:ea typeface="华文新魏" pitchFamily="2" charset="-122"/>
              </a:rPr>
              <a:t>、根据 </a:t>
            </a:r>
            <a:r>
              <a:rPr lang="en-US" altLang="zh-CN" sz="2400" i="1" dirty="0">
                <a:ea typeface="华文新魏" pitchFamily="2" charset="-122"/>
              </a:rPr>
              <a:t>n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个给定的权值 </a:t>
            </a:r>
            <a:r>
              <a:rPr lang="en-US" altLang="zh-CN" sz="2400" dirty="0">
                <a:ea typeface="华文新魏" pitchFamily="2" charset="-122"/>
              </a:rPr>
              <a:t>{</a:t>
            </a:r>
            <a:r>
              <a:rPr lang="en-US" altLang="zh-CN" sz="2400" i="1" dirty="0">
                <a:ea typeface="华文新魏" pitchFamily="2" charset="-122"/>
              </a:rPr>
              <a:t>w</a:t>
            </a:r>
            <a:r>
              <a:rPr lang="en-US" altLang="zh-CN" sz="2400" baseline="-25000" dirty="0">
                <a:ea typeface="华文新魏" pitchFamily="2" charset="-122"/>
              </a:rPr>
              <a:t>1</a:t>
            </a:r>
            <a:r>
              <a:rPr lang="en-US" altLang="zh-CN" sz="2400" dirty="0">
                <a:ea typeface="华文新魏" pitchFamily="2" charset="-122"/>
              </a:rPr>
              <a:t>, </a:t>
            </a:r>
            <a:r>
              <a:rPr lang="en-US" altLang="zh-CN" sz="2400" i="1" dirty="0">
                <a:ea typeface="华文新魏" pitchFamily="2" charset="-122"/>
              </a:rPr>
              <a:t>w</a:t>
            </a:r>
            <a:r>
              <a:rPr lang="en-US" altLang="zh-CN" sz="2400" baseline="-25000" dirty="0">
                <a:ea typeface="华文新魏" pitchFamily="2" charset="-122"/>
              </a:rPr>
              <a:t>2</a:t>
            </a:r>
            <a:r>
              <a:rPr lang="en-US" altLang="zh-CN" sz="2400" dirty="0">
                <a:ea typeface="华文新魏" pitchFamily="2" charset="-122"/>
              </a:rPr>
              <a:t>, …, </a:t>
            </a:r>
            <a:r>
              <a:rPr lang="en-US" altLang="zh-CN" sz="2400" i="1" dirty="0" err="1">
                <a:ea typeface="华文新魏" pitchFamily="2" charset="-122"/>
              </a:rPr>
              <a:t>w</a:t>
            </a:r>
            <a:r>
              <a:rPr lang="en-US" altLang="zh-CN" sz="2400" i="1" baseline="-25000" dirty="0" err="1">
                <a:ea typeface="华文新魏" pitchFamily="2" charset="-122"/>
              </a:rPr>
              <a:t>n</a:t>
            </a:r>
            <a:r>
              <a:rPr lang="en-US" altLang="zh-CN" sz="2400" dirty="0">
                <a:ea typeface="华文新魏" pitchFamily="2" charset="-122"/>
              </a:rPr>
              <a:t>} </a:t>
            </a:r>
            <a:r>
              <a:rPr lang="zh-CN" altLang="en-US" sz="2400" dirty="0">
                <a:ea typeface="华文新魏" pitchFamily="2" charset="-122"/>
              </a:rPr>
              <a:t>构成 </a:t>
            </a:r>
            <a:r>
              <a:rPr lang="en-US" altLang="zh-CN" sz="2400" i="1" dirty="0">
                <a:ea typeface="华文新魏" pitchFamily="2" charset="-122"/>
              </a:rPr>
              <a:t>n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棵二叉树的森林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华文新魏" pitchFamily="2" charset="-122"/>
              </a:rPr>
              <a:t>         </a:t>
            </a:r>
            <a:r>
              <a:rPr lang="en-US" altLang="zh-CN" sz="2400" i="1" dirty="0">
                <a:ea typeface="华文新魏" pitchFamily="2" charset="-122"/>
              </a:rPr>
              <a:t>F</a:t>
            </a:r>
            <a:r>
              <a:rPr lang="en-US" altLang="zh-CN" sz="2400" dirty="0">
                <a:ea typeface="华文新魏" pitchFamily="2" charset="-122"/>
              </a:rPr>
              <a:t>={</a:t>
            </a:r>
            <a:r>
              <a:rPr lang="en-US" altLang="zh-CN" sz="2400" i="1" dirty="0">
                <a:ea typeface="华文新魏" pitchFamily="2" charset="-122"/>
              </a:rPr>
              <a:t>T</a:t>
            </a:r>
            <a:r>
              <a:rPr lang="en-US" altLang="zh-CN" sz="2400" baseline="-25000" dirty="0">
                <a:ea typeface="华文新魏" pitchFamily="2" charset="-122"/>
              </a:rPr>
              <a:t>1</a:t>
            </a:r>
            <a:r>
              <a:rPr lang="en-US" altLang="zh-CN" sz="2400" dirty="0">
                <a:ea typeface="华文新魏" pitchFamily="2" charset="-122"/>
              </a:rPr>
              <a:t>, </a:t>
            </a:r>
            <a:r>
              <a:rPr lang="en-US" altLang="zh-CN" sz="2400" i="1" dirty="0">
                <a:ea typeface="华文新魏" pitchFamily="2" charset="-122"/>
              </a:rPr>
              <a:t>T</a:t>
            </a:r>
            <a:r>
              <a:rPr lang="en-US" altLang="zh-CN" sz="2400" baseline="-25000" dirty="0">
                <a:ea typeface="华文新魏" pitchFamily="2" charset="-122"/>
              </a:rPr>
              <a:t>2</a:t>
            </a:r>
            <a:r>
              <a:rPr lang="en-US" altLang="zh-CN" sz="2400" dirty="0">
                <a:ea typeface="华文新魏" pitchFamily="2" charset="-122"/>
              </a:rPr>
              <a:t>, …, </a:t>
            </a:r>
            <a:r>
              <a:rPr lang="en-US" altLang="zh-CN" sz="2400" i="1" dirty="0" err="1">
                <a:ea typeface="华文新魏" pitchFamily="2" charset="-122"/>
              </a:rPr>
              <a:t>T</a:t>
            </a:r>
            <a:r>
              <a:rPr lang="en-US" altLang="zh-CN" sz="2400" i="1" baseline="-25000" dirty="0" err="1">
                <a:ea typeface="华文新魏" pitchFamily="2" charset="-122"/>
              </a:rPr>
              <a:t>n</a:t>
            </a:r>
            <a:r>
              <a:rPr lang="en-US" altLang="zh-CN" sz="2400" dirty="0">
                <a:ea typeface="华文新魏" pitchFamily="2" charset="-122"/>
              </a:rPr>
              <a:t>}</a:t>
            </a:r>
            <a:r>
              <a:rPr lang="zh-CN" altLang="en-US" sz="2400" dirty="0">
                <a:ea typeface="华文新魏" pitchFamily="2" charset="-122"/>
              </a:rPr>
              <a:t>，其中 </a:t>
            </a:r>
            <a:r>
              <a:rPr lang="en-US" altLang="zh-CN" sz="2400" i="1" dirty="0">
                <a:ea typeface="华文新魏" pitchFamily="2" charset="-122"/>
              </a:rPr>
              <a:t>T</a:t>
            </a:r>
            <a:r>
              <a:rPr lang="en-US" altLang="zh-CN" sz="2400" i="1" baseline="-25000" dirty="0">
                <a:ea typeface="华文新魏" pitchFamily="2" charset="-122"/>
              </a:rPr>
              <a:t>i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只有一个带权为 </a:t>
            </a:r>
            <a:r>
              <a:rPr lang="en-US" altLang="zh-CN" sz="2400" i="1" dirty="0" err="1">
                <a:ea typeface="华文新魏" pitchFamily="2" charset="-122"/>
              </a:rPr>
              <a:t>w</a:t>
            </a:r>
            <a:r>
              <a:rPr lang="en-US" altLang="zh-CN" sz="2400" i="1" baseline="-25000" dirty="0" err="1">
                <a:ea typeface="华文新魏" pitchFamily="2" charset="-122"/>
              </a:rPr>
              <a:t>i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的根结点。</a:t>
            </a:r>
          </a:p>
        </p:txBody>
      </p:sp>
      <p:sp>
        <p:nvSpPr>
          <p:cNvPr id="148486" name="Text Box 6"/>
          <p:cNvSpPr txBox="1">
            <a:spLocks noChangeArrowheads="1"/>
          </p:cNvSpPr>
          <p:nvPr/>
        </p:nvSpPr>
        <p:spPr bwMode="auto">
          <a:xfrm>
            <a:off x="76200" y="2705100"/>
            <a:ext cx="8876148" cy="109113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华文新魏" pitchFamily="2" charset="-122"/>
              </a:rPr>
              <a:t>(2)</a:t>
            </a:r>
            <a:r>
              <a:rPr lang="zh-CN" altLang="en-US" sz="2400" dirty="0">
                <a:ea typeface="华文新魏" pitchFamily="2" charset="-122"/>
              </a:rPr>
              <a:t>、在 </a:t>
            </a:r>
            <a:r>
              <a:rPr lang="en-US" altLang="zh-CN" sz="2400" i="1" dirty="0">
                <a:ea typeface="华文新魏" pitchFamily="2" charset="-122"/>
              </a:rPr>
              <a:t>F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中选取两棵根结点的权值最小的树作为左右子树，构造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华文新魏" pitchFamily="2" charset="-122"/>
              </a:rPr>
              <a:t>         一棵新的二叉树，且置新的二叉树的根结点的权值为其左右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华文新魏" pitchFamily="2" charset="-122"/>
              </a:rPr>
              <a:t>         子树上根结点的权值之和。 </a:t>
            </a:r>
          </a:p>
        </p:txBody>
      </p:sp>
      <p:sp>
        <p:nvSpPr>
          <p:cNvPr id="148487" name="Text Box 7"/>
          <p:cNvSpPr txBox="1">
            <a:spLocks noChangeArrowheads="1"/>
          </p:cNvSpPr>
          <p:nvPr/>
        </p:nvSpPr>
        <p:spPr bwMode="auto">
          <a:xfrm>
            <a:off x="76200" y="4267200"/>
            <a:ext cx="8896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新魏" pitchFamily="2" charset="-122"/>
              </a:rPr>
              <a:t>(3)</a:t>
            </a:r>
            <a:r>
              <a:rPr lang="zh-CN" altLang="en-US" sz="2400" dirty="0">
                <a:ea typeface="华文新魏" pitchFamily="2" charset="-122"/>
              </a:rPr>
              <a:t>、在 </a:t>
            </a:r>
            <a:r>
              <a:rPr lang="en-US" altLang="zh-CN" sz="2400" i="1" dirty="0">
                <a:ea typeface="华文新魏" pitchFamily="2" charset="-122"/>
              </a:rPr>
              <a:t>F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中删除这两棵树，同时将新得到的二叉树加入森林中。 </a:t>
            </a:r>
          </a:p>
        </p:txBody>
      </p:sp>
      <p:sp>
        <p:nvSpPr>
          <p:cNvPr id="148488" name="Text Box 8"/>
          <p:cNvSpPr txBox="1">
            <a:spLocks noChangeArrowheads="1"/>
          </p:cNvSpPr>
          <p:nvPr/>
        </p:nvSpPr>
        <p:spPr bwMode="auto">
          <a:xfrm>
            <a:off x="76200" y="5305425"/>
            <a:ext cx="8563563" cy="75873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华文新魏" pitchFamily="2" charset="-122"/>
              </a:rPr>
              <a:t>(4)</a:t>
            </a:r>
            <a:r>
              <a:rPr lang="zh-CN" altLang="en-US" sz="2400" dirty="0">
                <a:ea typeface="华文新魏" pitchFamily="2" charset="-122"/>
              </a:rPr>
              <a:t>、重复 </a:t>
            </a:r>
            <a:r>
              <a:rPr lang="en-US" altLang="zh-CN" sz="2400" dirty="0">
                <a:ea typeface="华文新魏" pitchFamily="2" charset="-122"/>
              </a:rPr>
              <a:t>(2) </a:t>
            </a:r>
            <a:r>
              <a:rPr lang="zh-CN" altLang="en-US" sz="2400" dirty="0">
                <a:ea typeface="华文新魏" pitchFamily="2" charset="-122"/>
              </a:rPr>
              <a:t>和 </a:t>
            </a:r>
            <a:r>
              <a:rPr lang="en-US" altLang="zh-CN" sz="2400" dirty="0">
                <a:ea typeface="华文新魏" pitchFamily="2" charset="-122"/>
              </a:rPr>
              <a:t>(3)</a:t>
            </a:r>
            <a:r>
              <a:rPr lang="zh-CN" altLang="en-US" sz="2400" dirty="0">
                <a:ea typeface="华文新魏" pitchFamily="2" charset="-122"/>
              </a:rPr>
              <a:t>，直到森林中只有一棵树为止，这棵树即为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华文新魏" pitchFamily="2" charset="-122"/>
              </a:rPr>
              <a:t>         哈夫曼树。</a:t>
            </a:r>
          </a:p>
        </p:txBody>
      </p:sp>
      <p:sp>
        <p:nvSpPr>
          <p:cNvPr id="148489" name="Rectangle 9"/>
          <p:cNvSpPr>
            <a:spLocks noChangeArrowheads="1"/>
          </p:cNvSpPr>
          <p:nvPr/>
        </p:nvSpPr>
        <p:spPr bwMode="auto">
          <a:xfrm>
            <a:off x="4716463" y="2108200"/>
            <a:ext cx="2037737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ea typeface="华文中宋" pitchFamily="2" charset="-122"/>
              </a:rPr>
              <a:t>构造森林全是根 </a:t>
            </a:r>
          </a:p>
        </p:txBody>
      </p:sp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4716463" y="3729038"/>
            <a:ext cx="2037737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dirty="0">
                <a:solidFill>
                  <a:srgbClr val="0000FF"/>
                </a:solidFill>
                <a:ea typeface="华文中宋" pitchFamily="2" charset="-122"/>
              </a:rPr>
              <a:t>选用两小造新树 </a:t>
            </a:r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4716463" y="5805488"/>
            <a:ext cx="2156360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ea typeface="华文中宋" pitchFamily="2" charset="-122"/>
              </a:rPr>
              <a:t>重复 </a:t>
            </a:r>
            <a:r>
              <a:rPr lang="en-US" altLang="zh-CN" sz="2000" dirty="0">
                <a:solidFill>
                  <a:srgbClr val="0000FF"/>
                </a:solidFill>
                <a:ea typeface="华文中宋" pitchFamily="2" charset="-122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ea typeface="华文中宋" pitchFamily="2" charset="-122"/>
              </a:rPr>
              <a:t>、</a:t>
            </a:r>
            <a:r>
              <a:rPr lang="en-US" altLang="zh-CN" sz="2000" dirty="0">
                <a:solidFill>
                  <a:srgbClr val="0000FF"/>
                </a:solidFill>
                <a:ea typeface="华文中宋" pitchFamily="2" charset="-122"/>
              </a:rPr>
              <a:t>3 </a:t>
            </a:r>
            <a:r>
              <a:rPr lang="zh-CN" altLang="en-US" sz="2000" dirty="0">
                <a:solidFill>
                  <a:srgbClr val="0000FF"/>
                </a:solidFill>
                <a:ea typeface="华文中宋" pitchFamily="2" charset="-122"/>
              </a:rPr>
              <a:t>剩单根 </a:t>
            </a:r>
          </a:p>
        </p:txBody>
      </p:sp>
      <p:sp>
        <p:nvSpPr>
          <p:cNvPr id="148492" name="Rectangle 12"/>
          <p:cNvSpPr>
            <a:spLocks noChangeArrowheads="1"/>
          </p:cNvSpPr>
          <p:nvPr/>
        </p:nvSpPr>
        <p:spPr bwMode="auto">
          <a:xfrm>
            <a:off x="4716463" y="4797425"/>
            <a:ext cx="2037737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dirty="0">
                <a:solidFill>
                  <a:srgbClr val="0000FF"/>
                </a:solidFill>
                <a:ea typeface="华文中宋" pitchFamily="2" charset="-122"/>
              </a:rPr>
              <a:t>删除两小添新人 </a:t>
            </a: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484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4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484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1484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1484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5" grpId="0" autoUpdateAnimBg="0"/>
      <p:bldP spid="148486" grpId="0" autoUpdateAnimBg="0"/>
      <p:bldP spid="148487" grpId="0" autoUpdateAnimBg="0"/>
      <p:bldP spid="148488" grpId="0" autoUpdateAnimBg="0"/>
      <p:bldP spid="148489" grpId="0"/>
      <p:bldP spid="148490" grpId="0"/>
      <p:bldP spid="148491" grpId="0"/>
      <p:bldP spid="148492" grpId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Text Box 3"/>
          <p:cNvSpPr txBox="1">
            <a:spLocks noChangeArrowheads="1"/>
          </p:cNvSpPr>
          <p:nvPr/>
        </p:nvSpPr>
        <p:spPr bwMode="auto">
          <a:xfrm>
            <a:off x="76200" y="509588"/>
            <a:ext cx="9002786" cy="9048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哈夫曼算法口诀：</a:t>
            </a:r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、构造森林全是根； 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、选用两小造新树；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                           </a:t>
            </a:r>
            <a:r>
              <a:rPr lang="en-US" altLang="zh-CN" sz="2400" dirty="0">
                <a:ea typeface="楷体_GB2312" pitchFamily="49" charset="-122"/>
              </a:rPr>
              <a:t>3</a:t>
            </a:r>
            <a:r>
              <a:rPr lang="zh-CN" altLang="en-US" sz="2400" dirty="0">
                <a:ea typeface="楷体_GB2312" pitchFamily="49" charset="-122"/>
              </a:rPr>
              <a:t>、删除两小添新人；  </a:t>
            </a:r>
            <a:r>
              <a:rPr lang="en-US" altLang="zh-CN" sz="2400" dirty="0">
                <a:ea typeface="楷体_GB2312" pitchFamily="49" charset="-122"/>
              </a:rPr>
              <a:t>4</a:t>
            </a:r>
            <a:r>
              <a:rPr lang="zh-CN" altLang="en-US" sz="2400" dirty="0">
                <a:ea typeface="楷体_GB2312" pitchFamily="49" charset="-122"/>
              </a:rPr>
              <a:t>、重复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dirty="0">
                <a:ea typeface="楷体_GB2312" pitchFamily="49" charset="-122"/>
              </a:rPr>
              <a:t>3 </a:t>
            </a:r>
            <a:r>
              <a:rPr lang="zh-CN" altLang="en-US" sz="2400" dirty="0">
                <a:ea typeface="楷体_GB2312" pitchFamily="49" charset="-122"/>
              </a:rPr>
              <a:t>剩单根。   </a:t>
            </a: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76200" y="1412875"/>
            <a:ext cx="8882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>
                <a:ea typeface="楷体_GB2312" pitchFamily="49" charset="-122"/>
              </a:rPr>
              <a:t>有</a:t>
            </a:r>
            <a:r>
              <a:rPr lang="en-US" altLang="zh-CN">
                <a:ea typeface="楷体_GB2312" pitchFamily="49" charset="-122"/>
              </a:rPr>
              <a:t>4 </a:t>
            </a:r>
            <a:r>
              <a:rPr lang="zh-CN" altLang="en-US">
                <a:ea typeface="楷体_GB2312" pitchFamily="49" charset="-122"/>
              </a:rPr>
              <a:t>个结点 </a:t>
            </a:r>
            <a:r>
              <a:rPr lang="en-US" altLang="zh-CN" i="1">
                <a:ea typeface="楷体_GB2312" pitchFamily="49" charset="-122"/>
              </a:rPr>
              <a:t>a</a:t>
            </a:r>
            <a:r>
              <a:rPr lang="en-US" altLang="zh-CN">
                <a:ea typeface="楷体_GB2312" pitchFamily="49" charset="-122"/>
              </a:rPr>
              <a:t>, </a:t>
            </a:r>
            <a:r>
              <a:rPr lang="en-US" altLang="zh-CN" i="1">
                <a:ea typeface="楷体_GB2312" pitchFamily="49" charset="-122"/>
              </a:rPr>
              <a:t>b</a:t>
            </a:r>
            <a:r>
              <a:rPr lang="en-US" altLang="zh-CN">
                <a:ea typeface="楷体_GB2312" pitchFamily="49" charset="-122"/>
              </a:rPr>
              <a:t>, </a:t>
            </a:r>
            <a:r>
              <a:rPr lang="en-US" altLang="zh-CN" i="1">
                <a:ea typeface="楷体_GB2312" pitchFamily="49" charset="-122"/>
              </a:rPr>
              <a:t>c</a:t>
            </a:r>
            <a:r>
              <a:rPr lang="en-US" altLang="zh-CN">
                <a:ea typeface="楷体_GB2312" pitchFamily="49" charset="-122"/>
              </a:rPr>
              <a:t>, </a:t>
            </a:r>
            <a:r>
              <a:rPr lang="en-US" altLang="zh-CN" i="1">
                <a:ea typeface="楷体_GB2312" pitchFamily="49" charset="-122"/>
              </a:rPr>
              <a:t>d</a:t>
            </a:r>
            <a:r>
              <a:rPr lang="zh-CN" altLang="en-US">
                <a:ea typeface="楷体_GB2312" pitchFamily="49" charset="-122"/>
              </a:rPr>
              <a:t>，权值分别为 </a:t>
            </a:r>
            <a:r>
              <a:rPr lang="en-US" altLang="zh-CN">
                <a:ea typeface="楷体_GB2312" pitchFamily="49" charset="-122"/>
              </a:rPr>
              <a:t>7, 5, 2, 4</a:t>
            </a:r>
            <a:r>
              <a:rPr lang="zh-CN" altLang="en-US">
                <a:ea typeface="楷体_GB2312" pitchFamily="49" charset="-122"/>
              </a:rPr>
              <a:t>，构造哈夫曼树。 </a:t>
            </a:r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457200" y="1898650"/>
            <a:ext cx="1752600" cy="762000"/>
            <a:chOff x="288" y="1812"/>
            <a:chExt cx="1104" cy="480"/>
          </a:xfrm>
        </p:grpSpPr>
        <p:sp>
          <p:nvSpPr>
            <p:cNvPr id="96279" name="Oval 23"/>
            <p:cNvSpPr>
              <a:spLocks noChangeArrowheads="1"/>
            </p:cNvSpPr>
            <p:nvPr/>
          </p:nvSpPr>
          <p:spPr bwMode="auto">
            <a:xfrm>
              <a:off x="288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6280" name="Text Box 24"/>
            <p:cNvSpPr txBox="1">
              <a:spLocks noChangeArrowheads="1"/>
            </p:cNvSpPr>
            <p:nvPr/>
          </p:nvSpPr>
          <p:spPr bwMode="auto">
            <a:xfrm>
              <a:off x="288" y="181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6281" name="Oval 25"/>
            <p:cNvSpPr>
              <a:spLocks noChangeArrowheads="1"/>
            </p:cNvSpPr>
            <p:nvPr/>
          </p:nvSpPr>
          <p:spPr bwMode="auto">
            <a:xfrm>
              <a:off x="576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6282" name="Text Box 26"/>
            <p:cNvSpPr txBox="1">
              <a:spLocks noChangeArrowheads="1"/>
            </p:cNvSpPr>
            <p:nvPr/>
          </p:nvSpPr>
          <p:spPr bwMode="auto">
            <a:xfrm>
              <a:off x="576" y="181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96283" name="Oval 27"/>
            <p:cNvSpPr>
              <a:spLocks noChangeArrowheads="1"/>
            </p:cNvSpPr>
            <p:nvPr/>
          </p:nvSpPr>
          <p:spPr bwMode="auto">
            <a:xfrm>
              <a:off x="864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96284" name="Text Box 28"/>
            <p:cNvSpPr txBox="1">
              <a:spLocks noChangeArrowheads="1"/>
            </p:cNvSpPr>
            <p:nvPr/>
          </p:nvSpPr>
          <p:spPr bwMode="auto">
            <a:xfrm>
              <a:off x="864" y="181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6285" name="Oval 29"/>
            <p:cNvSpPr>
              <a:spLocks noChangeArrowheads="1"/>
            </p:cNvSpPr>
            <p:nvPr/>
          </p:nvSpPr>
          <p:spPr bwMode="auto">
            <a:xfrm>
              <a:off x="1152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96286" name="Text Box 30"/>
            <p:cNvSpPr txBox="1">
              <a:spLocks noChangeArrowheads="1"/>
            </p:cNvSpPr>
            <p:nvPr/>
          </p:nvSpPr>
          <p:spPr bwMode="auto">
            <a:xfrm>
              <a:off x="1152" y="181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</p:grpSp>
      <p:grpSp>
        <p:nvGrpSpPr>
          <p:cNvPr id="3" name="Group 89"/>
          <p:cNvGrpSpPr>
            <a:grpSpLocks/>
          </p:cNvGrpSpPr>
          <p:nvPr/>
        </p:nvGrpSpPr>
        <p:grpSpPr bwMode="auto">
          <a:xfrm>
            <a:off x="4953000" y="1898650"/>
            <a:ext cx="381000" cy="762000"/>
            <a:chOff x="3120" y="1812"/>
            <a:chExt cx="240" cy="480"/>
          </a:xfrm>
        </p:grpSpPr>
        <p:sp>
          <p:nvSpPr>
            <p:cNvPr id="96299" name="Oval 43"/>
            <p:cNvSpPr>
              <a:spLocks noChangeArrowheads="1"/>
            </p:cNvSpPr>
            <p:nvPr/>
          </p:nvSpPr>
          <p:spPr bwMode="auto">
            <a:xfrm>
              <a:off x="3120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6300" name="Text Box 44"/>
            <p:cNvSpPr txBox="1">
              <a:spLocks noChangeArrowheads="1"/>
            </p:cNvSpPr>
            <p:nvPr/>
          </p:nvSpPr>
          <p:spPr bwMode="auto">
            <a:xfrm>
              <a:off x="3120" y="181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</p:grpSp>
      <p:grpSp>
        <p:nvGrpSpPr>
          <p:cNvPr id="4" name="Group 86"/>
          <p:cNvGrpSpPr>
            <a:grpSpLocks/>
          </p:cNvGrpSpPr>
          <p:nvPr/>
        </p:nvGrpSpPr>
        <p:grpSpPr bwMode="auto">
          <a:xfrm>
            <a:off x="4859338" y="2813050"/>
            <a:ext cx="1905000" cy="1066800"/>
            <a:chOff x="3072" y="2388"/>
            <a:chExt cx="1200" cy="672"/>
          </a:xfrm>
        </p:grpSpPr>
        <p:sp>
          <p:nvSpPr>
            <p:cNvPr id="96301" name="Oval 45"/>
            <p:cNvSpPr>
              <a:spLocks noChangeArrowheads="1"/>
            </p:cNvSpPr>
            <p:nvPr/>
          </p:nvSpPr>
          <p:spPr bwMode="auto">
            <a:xfrm>
              <a:off x="3264" y="24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6302" name="Text Box 46"/>
            <p:cNvSpPr txBox="1">
              <a:spLocks noChangeArrowheads="1"/>
            </p:cNvSpPr>
            <p:nvPr/>
          </p:nvSpPr>
          <p:spPr bwMode="auto">
            <a:xfrm>
              <a:off x="3072" y="2388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96303" name="Text Box 47"/>
            <p:cNvSpPr txBox="1">
              <a:spLocks noChangeArrowheads="1"/>
            </p:cNvSpPr>
            <p:nvPr/>
          </p:nvSpPr>
          <p:spPr bwMode="auto">
            <a:xfrm>
              <a:off x="3264" y="277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6304" name="Text Box 48"/>
            <p:cNvSpPr txBox="1">
              <a:spLocks noChangeArrowheads="1"/>
            </p:cNvSpPr>
            <p:nvPr/>
          </p:nvSpPr>
          <p:spPr bwMode="auto">
            <a:xfrm>
              <a:off x="4032" y="277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96305" name="Text Box 49"/>
            <p:cNvSpPr txBox="1">
              <a:spLocks noChangeArrowheads="1"/>
            </p:cNvSpPr>
            <p:nvPr/>
          </p:nvSpPr>
          <p:spPr bwMode="auto">
            <a:xfrm>
              <a:off x="3840" y="2388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96306" name="Line 50"/>
            <p:cNvSpPr>
              <a:spLocks noChangeShapeType="1"/>
            </p:cNvSpPr>
            <p:nvPr/>
          </p:nvSpPr>
          <p:spPr bwMode="auto">
            <a:xfrm flipH="1">
              <a:off x="3600" y="2628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07" name="Line 51"/>
            <p:cNvSpPr>
              <a:spLocks noChangeShapeType="1"/>
            </p:cNvSpPr>
            <p:nvPr/>
          </p:nvSpPr>
          <p:spPr bwMode="auto">
            <a:xfrm>
              <a:off x="3840" y="2628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08" name="Oval 52"/>
            <p:cNvSpPr>
              <a:spLocks noChangeArrowheads="1"/>
            </p:cNvSpPr>
            <p:nvPr/>
          </p:nvSpPr>
          <p:spPr bwMode="auto">
            <a:xfrm>
              <a:off x="3456" y="28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96309" name="Oval 53"/>
            <p:cNvSpPr>
              <a:spLocks noChangeArrowheads="1"/>
            </p:cNvSpPr>
            <p:nvPr/>
          </p:nvSpPr>
          <p:spPr bwMode="auto">
            <a:xfrm>
              <a:off x="3840" y="28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96310" name="Oval 54"/>
            <p:cNvSpPr>
              <a:spLocks noChangeArrowheads="1"/>
            </p:cNvSpPr>
            <p:nvPr/>
          </p:nvSpPr>
          <p:spPr bwMode="auto">
            <a:xfrm>
              <a:off x="3648" y="24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88"/>
          <p:cNvGrpSpPr>
            <a:grpSpLocks/>
          </p:cNvGrpSpPr>
          <p:nvPr/>
        </p:nvGrpSpPr>
        <p:grpSpPr bwMode="auto">
          <a:xfrm>
            <a:off x="5410200" y="1898650"/>
            <a:ext cx="533400" cy="990600"/>
            <a:chOff x="3408" y="1812"/>
            <a:chExt cx="336" cy="624"/>
          </a:xfrm>
        </p:grpSpPr>
        <p:sp>
          <p:nvSpPr>
            <p:cNvPr id="96313" name="Line 57"/>
            <p:cNvSpPr>
              <a:spLocks noChangeShapeType="1"/>
            </p:cNvSpPr>
            <p:nvPr/>
          </p:nvSpPr>
          <p:spPr bwMode="auto">
            <a:xfrm flipH="1">
              <a:off x="3408" y="2244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14" name="Line 58"/>
            <p:cNvSpPr>
              <a:spLocks noChangeShapeType="1"/>
            </p:cNvSpPr>
            <p:nvPr/>
          </p:nvSpPr>
          <p:spPr bwMode="auto">
            <a:xfrm>
              <a:off x="3648" y="2244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11" name="Text Box 55"/>
            <p:cNvSpPr txBox="1">
              <a:spLocks noChangeArrowheads="1"/>
            </p:cNvSpPr>
            <p:nvPr/>
          </p:nvSpPr>
          <p:spPr bwMode="auto">
            <a:xfrm>
              <a:off x="3408" y="1812"/>
              <a:ext cx="33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11</a:t>
              </a:r>
            </a:p>
          </p:txBody>
        </p:sp>
        <p:sp>
          <p:nvSpPr>
            <p:cNvPr id="96312" name="Oval 56"/>
            <p:cNvSpPr>
              <a:spLocks noChangeArrowheads="1"/>
            </p:cNvSpPr>
            <p:nvPr/>
          </p:nvSpPr>
          <p:spPr bwMode="auto">
            <a:xfrm>
              <a:off x="3456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90"/>
          <p:cNvGrpSpPr>
            <a:grpSpLocks/>
          </p:cNvGrpSpPr>
          <p:nvPr/>
        </p:nvGrpSpPr>
        <p:grpSpPr bwMode="auto">
          <a:xfrm>
            <a:off x="6705600" y="2832100"/>
            <a:ext cx="2209800" cy="1676400"/>
            <a:chOff x="4224" y="2388"/>
            <a:chExt cx="1392" cy="1056"/>
          </a:xfrm>
        </p:grpSpPr>
        <p:sp>
          <p:nvSpPr>
            <p:cNvPr id="96315" name="Line 59"/>
            <p:cNvSpPr>
              <a:spLocks noChangeShapeType="1"/>
            </p:cNvSpPr>
            <p:nvPr/>
          </p:nvSpPr>
          <p:spPr bwMode="auto">
            <a:xfrm flipH="1">
              <a:off x="4752" y="2628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16" name="Line 60"/>
            <p:cNvSpPr>
              <a:spLocks noChangeShapeType="1"/>
            </p:cNvSpPr>
            <p:nvPr/>
          </p:nvSpPr>
          <p:spPr bwMode="auto">
            <a:xfrm>
              <a:off x="4992" y="2628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17" name="Oval 61"/>
            <p:cNvSpPr>
              <a:spLocks noChangeArrowheads="1"/>
            </p:cNvSpPr>
            <p:nvPr/>
          </p:nvSpPr>
          <p:spPr bwMode="auto">
            <a:xfrm>
              <a:off x="4416" y="24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6318" name="Text Box 62"/>
            <p:cNvSpPr txBox="1">
              <a:spLocks noChangeArrowheads="1"/>
            </p:cNvSpPr>
            <p:nvPr/>
          </p:nvSpPr>
          <p:spPr bwMode="auto">
            <a:xfrm>
              <a:off x="4224" y="2388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6319" name="Oval 63"/>
            <p:cNvSpPr>
              <a:spLocks noChangeArrowheads="1"/>
            </p:cNvSpPr>
            <p:nvPr/>
          </p:nvSpPr>
          <p:spPr bwMode="auto">
            <a:xfrm>
              <a:off x="4608" y="28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6320" name="Text Box 64"/>
            <p:cNvSpPr txBox="1">
              <a:spLocks noChangeArrowheads="1"/>
            </p:cNvSpPr>
            <p:nvPr/>
          </p:nvSpPr>
          <p:spPr bwMode="auto">
            <a:xfrm>
              <a:off x="4416" y="277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96321" name="Text Box 65"/>
            <p:cNvSpPr txBox="1">
              <a:spLocks noChangeArrowheads="1"/>
            </p:cNvSpPr>
            <p:nvPr/>
          </p:nvSpPr>
          <p:spPr bwMode="auto">
            <a:xfrm>
              <a:off x="4608" y="3156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6322" name="Text Box 66"/>
            <p:cNvSpPr txBox="1">
              <a:spLocks noChangeArrowheads="1"/>
            </p:cNvSpPr>
            <p:nvPr/>
          </p:nvSpPr>
          <p:spPr bwMode="auto">
            <a:xfrm>
              <a:off x="5376" y="315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96323" name="Text Box 67"/>
            <p:cNvSpPr txBox="1">
              <a:spLocks noChangeArrowheads="1"/>
            </p:cNvSpPr>
            <p:nvPr/>
          </p:nvSpPr>
          <p:spPr bwMode="auto">
            <a:xfrm>
              <a:off x="5184" y="277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96324" name="Line 68"/>
            <p:cNvSpPr>
              <a:spLocks noChangeShapeType="1"/>
            </p:cNvSpPr>
            <p:nvPr/>
          </p:nvSpPr>
          <p:spPr bwMode="auto">
            <a:xfrm flipH="1">
              <a:off x="4944" y="3012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25" name="Line 69"/>
            <p:cNvSpPr>
              <a:spLocks noChangeShapeType="1"/>
            </p:cNvSpPr>
            <p:nvPr/>
          </p:nvSpPr>
          <p:spPr bwMode="auto">
            <a:xfrm>
              <a:off x="5184" y="3012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26" name="Oval 70"/>
            <p:cNvSpPr>
              <a:spLocks noChangeArrowheads="1"/>
            </p:cNvSpPr>
            <p:nvPr/>
          </p:nvSpPr>
          <p:spPr bwMode="auto">
            <a:xfrm>
              <a:off x="4800" y="320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96327" name="Oval 71"/>
            <p:cNvSpPr>
              <a:spLocks noChangeArrowheads="1"/>
            </p:cNvSpPr>
            <p:nvPr/>
          </p:nvSpPr>
          <p:spPr bwMode="auto">
            <a:xfrm>
              <a:off x="5184" y="320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96328" name="Oval 72"/>
            <p:cNvSpPr>
              <a:spLocks noChangeArrowheads="1"/>
            </p:cNvSpPr>
            <p:nvPr/>
          </p:nvSpPr>
          <p:spPr bwMode="auto">
            <a:xfrm>
              <a:off x="4992" y="28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29" name="Text Box 73"/>
            <p:cNvSpPr txBox="1">
              <a:spLocks noChangeArrowheads="1"/>
            </p:cNvSpPr>
            <p:nvPr/>
          </p:nvSpPr>
          <p:spPr bwMode="auto">
            <a:xfrm>
              <a:off x="4992" y="2388"/>
              <a:ext cx="33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11</a:t>
              </a:r>
            </a:p>
          </p:txBody>
        </p:sp>
        <p:sp>
          <p:nvSpPr>
            <p:cNvPr id="96330" name="Oval 74"/>
            <p:cNvSpPr>
              <a:spLocks noChangeArrowheads="1"/>
            </p:cNvSpPr>
            <p:nvPr/>
          </p:nvSpPr>
          <p:spPr bwMode="auto">
            <a:xfrm>
              <a:off x="4800" y="24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91"/>
          <p:cNvGrpSpPr>
            <a:grpSpLocks/>
          </p:cNvGrpSpPr>
          <p:nvPr/>
        </p:nvGrpSpPr>
        <p:grpSpPr bwMode="auto">
          <a:xfrm>
            <a:off x="7239000" y="1916113"/>
            <a:ext cx="533400" cy="990600"/>
            <a:chOff x="4560" y="1812"/>
            <a:chExt cx="336" cy="624"/>
          </a:xfrm>
        </p:grpSpPr>
        <p:sp>
          <p:nvSpPr>
            <p:cNvPr id="96333" name="Line 77"/>
            <p:cNvSpPr>
              <a:spLocks noChangeShapeType="1"/>
            </p:cNvSpPr>
            <p:nvPr/>
          </p:nvSpPr>
          <p:spPr bwMode="auto">
            <a:xfrm flipH="1">
              <a:off x="4560" y="2244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34" name="Line 78"/>
            <p:cNvSpPr>
              <a:spLocks noChangeShapeType="1"/>
            </p:cNvSpPr>
            <p:nvPr/>
          </p:nvSpPr>
          <p:spPr bwMode="auto">
            <a:xfrm>
              <a:off x="4800" y="2244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31" name="Text Box 75"/>
            <p:cNvSpPr txBox="1">
              <a:spLocks noChangeArrowheads="1"/>
            </p:cNvSpPr>
            <p:nvPr/>
          </p:nvSpPr>
          <p:spPr bwMode="auto">
            <a:xfrm>
              <a:off x="4560" y="1812"/>
              <a:ext cx="33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18</a:t>
              </a:r>
            </a:p>
          </p:txBody>
        </p:sp>
        <p:sp>
          <p:nvSpPr>
            <p:cNvPr id="96332" name="Oval 76"/>
            <p:cNvSpPr>
              <a:spLocks noChangeArrowheads="1"/>
            </p:cNvSpPr>
            <p:nvPr/>
          </p:nvSpPr>
          <p:spPr bwMode="auto">
            <a:xfrm>
              <a:off x="4608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6336" name="Oval 80"/>
          <p:cNvSpPr>
            <a:spLocks noChangeArrowheads="1"/>
          </p:cNvSpPr>
          <p:nvPr/>
        </p:nvSpPr>
        <p:spPr bwMode="auto">
          <a:xfrm>
            <a:off x="4067175" y="4437063"/>
            <a:ext cx="4424363" cy="1339311"/>
          </a:xfrm>
          <a:prstGeom prst="ellipse">
            <a:avLst/>
          </a:prstGeom>
          <a:solidFill>
            <a:srgbClr val="FFFFCC"/>
          </a:solidFill>
          <a:ln w="25400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400" dirty="0">
                <a:ea typeface="楷体_GB2312" pitchFamily="49" charset="-122"/>
              </a:rPr>
              <a:t>哈夫曼树的结点的 </a:t>
            </a:r>
          </a:p>
          <a:p>
            <a:pPr algn="ctr">
              <a:lnSpc>
                <a:spcPct val="70000"/>
              </a:lnSpc>
            </a:pPr>
            <a:r>
              <a:rPr lang="zh-CN" altLang="en-US" sz="2400" dirty="0">
                <a:ea typeface="楷体_GB2312" pitchFamily="49" charset="-122"/>
              </a:rPr>
              <a:t>度数为 </a:t>
            </a:r>
            <a:r>
              <a:rPr lang="en-US" altLang="zh-CN" sz="2400" dirty="0">
                <a:ea typeface="楷体_GB2312" pitchFamily="49" charset="-122"/>
              </a:rPr>
              <a:t>0 </a:t>
            </a:r>
            <a:r>
              <a:rPr lang="zh-CN" altLang="en-US" sz="2400" dirty="0">
                <a:ea typeface="楷体_GB2312" pitchFamily="49" charset="-122"/>
              </a:rPr>
              <a:t>或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， 没 </a:t>
            </a:r>
          </a:p>
          <a:p>
            <a:pPr algn="ctr">
              <a:lnSpc>
                <a:spcPct val="70000"/>
              </a:lnSpc>
            </a:pPr>
            <a:r>
              <a:rPr lang="zh-CN" altLang="en-US" sz="2400" dirty="0">
                <a:ea typeface="楷体_GB2312" pitchFamily="49" charset="-122"/>
              </a:rPr>
              <a:t>有度为 </a:t>
            </a:r>
            <a:r>
              <a:rPr lang="en-US" altLang="zh-CN" sz="2400" dirty="0">
                <a:ea typeface="楷体_GB2312" pitchFamily="49" charset="-122"/>
              </a:rPr>
              <a:t>1 </a:t>
            </a:r>
            <a:r>
              <a:rPr lang="zh-CN" altLang="en-US" sz="2400" dirty="0">
                <a:ea typeface="楷体_GB2312" pitchFamily="49" charset="-122"/>
              </a:rPr>
              <a:t>的结点。</a:t>
            </a:r>
          </a:p>
        </p:txBody>
      </p:sp>
      <p:sp>
        <p:nvSpPr>
          <p:cNvPr id="96350" name="AutoShape 94"/>
          <p:cNvSpPr>
            <a:spLocks noChangeArrowheads="1"/>
          </p:cNvSpPr>
          <p:nvPr/>
        </p:nvSpPr>
        <p:spPr bwMode="auto">
          <a:xfrm>
            <a:off x="473075" y="4756150"/>
            <a:ext cx="2820868" cy="1094626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r>
              <a:rPr lang="zh-CN" altLang="en-US" sz="2400" dirty="0">
                <a:ea typeface="楷体_GB2312" pitchFamily="49" charset="-122"/>
              </a:rPr>
              <a:t>包含</a:t>
            </a:r>
            <a:r>
              <a:rPr lang="zh-CN" altLang="en-US" sz="2400" i="1" dirty="0">
                <a:ea typeface="楷体_GB2312" pitchFamily="49" charset="-122"/>
              </a:rPr>
              <a:t> </a:t>
            </a:r>
            <a:r>
              <a:rPr lang="en-US" altLang="zh-CN" sz="2400" i="1" dirty="0">
                <a:ea typeface="楷体_GB2312" pitchFamily="49" charset="-122"/>
              </a:rPr>
              <a:t>n </a:t>
            </a:r>
            <a:r>
              <a:rPr lang="zh-CN" altLang="en-US" sz="2400" dirty="0">
                <a:ea typeface="楷体_GB2312" pitchFamily="49" charset="-122"/>
              </a:rPr>
              <a:t>个叶子结点 </a:t>
            </a:r>
          </a:p>
          <a:p>
            <a:pPr>
              <a:lnSpc>
                <a:spcPct val="70000"/>
              </a:lnSpc>
            </a:pPr>
            <a:r>
              <a:rPr lang="zh-CN" altLang="en-US" sz="2400" dirty="0">
                <a:ea typeface="楷体_GB2312" pitchFamily="49" charset="-122"/>
              </a:rPr>
              <a:t>的哈夫曼树中共有 </a:t>
            </a:r>
          </a:p>
          <a:p>
            <a:pPr>
              <a:lnSpc>
                <a:spcPct val="70000"/>
              </a:lnSpc>
            </a:pP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en-US" altLang="zh-CN" sz="2400" i="1" dirty="0">
                <a:ea typeface="楷体_GB2312" pitchFamily="49" charset="-122"/>
              </a:rPr>
              <a:t>n </a:t>
            </a:r>
            <a:r>
              <a:rPr lang="en-US" altLang="zh-CN" sz="2400" dirty="0">
                <a:ea typeface="楷体_GB2312" pitchFamily="49" charset="-122"/>
              </a:rPr>
              <a:t>– 1 </a:t>
            </a:r>
            <a:r>
              <a:rPr lang="zh-CN" altLang="en-US" sz="2400" dirty="0">
                <a:ea typeface="楷体_GB2312" pitchFamily="49" charset="-122"/>
              </a:rPr>
              <a:t>个结点。 </a:t>
            </a:r>
          </a:p>
        </p:txBody>
      </p:sp>
      <p:sp>
        <p:nvSpPr>
          <p:cNvPr id="96352" name="AutoShape 96"/>
          <p:cNvSpPr>
            <a:spLocks noChangeArrowheads="1"/>
          </p:cNvSpPr>
          <p:nvPr/>
        </p:nvSpPr>
        <p:spPr bwMode="auto">
          <a:xfrm>
            <a:off x="2195736" y="620688"/>
            <a:ext cx="6119813" cy="1295400"/>
          </a:xfrm>
          <a:prstGeom prst="wedgeRoundRectCallout">
            <a:avLst>
              <a:gd name="adj1" fmla="val -49898"/>
              <a:gd name="adj2" fmla="val 270588"/>
              <a:gd name="adj3" fmla="val 16667"/>
            </a:avLst>
          </a:prstGeom>
          <a:solidFill>
            <a:srgbClr val="00FF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楷体_GB2312" pitchFamily="49" charset="-122"/>
              </a:rPr>
              <a:t>包含</a:t>
            </a:r>
            <a:r>
              <a:rPr lang="zh-CN" altLang="en-US" sz="2400" i="1" dirty="0">
                <a:ea typeface="楷体_GB2312" pitchFamily="49" charset="-122"/>
              </a:rPr>
              <a:t> </a:t>
            </a:r>
            <a:r>
              <a:rPr lang="en-US" altLang="zh-CN" sz="2400" i="1" dirty="0">
                <a:ea typeface="楷体_GB2312" pitchFamily="49" charset="-122"/>
              </a:rPr>
              <a:t>n </a:t>
            </a:r>
            <a:r>
              <a:rPr lang="zh-CN" altLang="en-US" sz="2400" dirty="0">
                <a:ea typeface="楷体_GB2312" pitchFamily="49" charset="-122"/>
              </a:rPr>
              <a:t>棵树的森林要经过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–1 </a:t>
            </a:r>
            <a:r>
              <a:rPr lang="zh-CN" altLang="en-US" sz="2400" dirty="0">
                <a:ea typeface="楷体_GB2312" pitchFamily="49" charset="-122"/>
              </a:rPr>
              <a:t>次合并才 </a:t>
            </a:r>
          </a:p>
          <a:p>
            <a:r>
              <a:rPr lang="zh-CN" altLang="en-US" sz="2400" dirty="0">
                <a:ea typeface="楷体_GB2312" pitchFamily="49" charset="-122"/>
              </a:rPr>
              <a:t>能形成哈夫曼树，共产生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–1 </a:t>
            </a:r>
            <a:r>
              <a:rPr lang="zh-CN" altLang="en-US" sz="2400" dirty="0">
                <a:ea typeface="楷体_GB2312" pitchFamily="49" charset="-122"/>
              </a:rPr>
              <a:t>个新结点 </a:t>
            </a:r>
          </a:p>
        </p:txBody>
      </p:sp>
      <p:grpSp>
        <p:nvGrpSpPr>
          <p:cNvPr id="8" name="Group 85"/>
          <p:cNvGrpSpPr>
            <a:grpSpLocks/>
          </p:cNvGrpSpPr>
          <p:nvPr/>
        </p:nvGrpSpPr>
        <p:grpSpPr bwMode="auto">
          <a:xfrm>
            <a:off x="2667000" y="1898650"/>
            <a:ext cx="914400" cy="762000"/>
            <a:chOff x="1680" y="1812"/>
            <a:chExt cx="576" cy="480"/>
          </a:xfrm>
        </p:grpSpPr>
        <p:sp>
          <p:nvSpPr>
            <p:cNvPr id="96287" name="Oval 31"/>
            <p:cNvSpPr>
              <a:spLocks noChangeArrowheads="1"/>
            </p:cNvSpPr>
            <p:nvPr/>
          </p:nvSpPr>
          <p:spPr bwMode="auto">
            <a:xfrm>
              <a:off x="1680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6288" name="Text Box 32"/>
            <p:cNvSpPr txBox="1">
              <a:spLocks noChangeArrowheads="1"/>
            </p:cNvSpPr>
            <p:nvPr/>
          </p:nvSpPr>
          <p:spPr bwMode="auto">
            <a:xfrm>
              <a:off x="1680" y="181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6289" name="Oval 33"/>
            <p:cNvSpPr>
              <a:spLocks noChangeArrowheads="1"/>
            </p:cNvSpPr>
            <p:nvPr/>
          </p:nvSpPr>
          <p:spPr bwMode="auto">
            <a:xfrm>
              <a:off x="2016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6290" name="Text Box 34"/>
            <p:cNvSpPr txBox="1">
              <a:spLocks noChangeArrowheads="1"/>
            </p:cNvSpPr>
            <p:nvPr/>
          </p:nvSpPr>
          <p:spPr bwMode="auto">
            <a:xfrm>
              <a:off x="2016" y="181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</p:grpSp>
      <p:grpSp>
        <p:nvGrpSpPr>
          <p:cNvPr id="9" name="Group 83"/>
          <p:cNvGrpSpPr>
            <a:grpSpLocks/>
          </p:cNvGrpSpPr>
          <p:nvPr/>
        </p:nvGrpSpPr>
        <p:grpSpPr bwMode="auto">
          <a:xfrm>
            <a:off x="3657600" y="2584450"/>
            <a:ext cx="533400" cy="304800"/>
            <a:chOff x="2304" y="2244"/>
            <a:chExt cx="336" cy="192"/>
          </a:xfrm>
        </p:grpSpPr>
        <p:sp>
          <p:nvSpPr>
            <p:cNvPr id="96297" name="Line 41"/>
            <p:cNvSpPr>
              <a:spLocks noChangeShapeType="1"/>
            </p:cNvSpPr>
            <p:nvPr/>
          </p:nvSpPr>
          <p:spPr bwMode="auto">
            <a:xfrm flipH="1">
              <a:off x="2304" y="2244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298" name="Line 42"/>
            <p:cNvSpPr>
              <a:spLocks noChangeShapeType="1"/>
            </p:cNvSpPr>
            <p:nvPr/>
          </p:nvSpPr>
          <p:spPr bwMode="auto">
            <a:xfrm>
              <a:off x="2544" y="2244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" name="Group 82"/>
          <p:cNvGrpSpPr>
            <a:grpSpLocks/>
          </p:cNvGrpSpPr>
          <p:nvPr/>
        </p:nvGrpSpPr>
        <p:grpSpPr bwMode="auto">
          <a:xfrm>
            <a:off x="3124200" y="2813050"/>
            <a:ext cx="1600200" cy="457200"/>
            <a:chOff x="1968" y="2388"/>
            <a:chExt cx="1008" cy="288"/>
          </a:xfrm>
        </p:grpSpPr>
        <p:sp>
          <p:nvSpPr>
            <p:cNvPr id="96292" name="Text Box 36"/>
            <p:cNvSpPr txBox="1">
              <a:spLocks noChangeArrowheads="1"/>
            </p:cNvSpPr>
            <p:nvPr/>
          </p:nvSpPr>
          <p:spPr bwMode="auto">
            <a:xfrm>
              <a:off x="1968" y="2388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6294" name="Text Box 38"/>
            <p:cNvSpPr txBox="1">
              <a:spLocks noChangeArrowheads="1"/>
            </p:cNvSpPr>
            <p:nvPr/>
          </p:nvSpPr>
          <p:spPr bwMode="auto">
            <a:xfrm>
              <a:off x="2736" y="2388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96291" name="Oval 35"/>
            <p:cNvSpPr>
              <a:spLocks noChangeArrowheads="1"/>
            </p:cNvSpPr>
            <p:nvPr/>
          </p:nvSpPr>
          <p:spPr bwMode="auto">
            <a:xfrm>
              <a:off x="2160" y="24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96293" name="Oval 37"/>
            <p:cNvSpPr>
              <a:spLocks noChangeArrowheads="1"/>
            </p:cNvSpPr>
            <p:nvPr/>
          </p:nvSpPr>
          <p:spPr bwMode="auto">
            <a:xfrm>
              <a:off x="2544" y="24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</p:grpSp>
      <p:grpSp>
        <p:nvGrpSpPr>
          <p:cNvPr id="11" name="Group 84"/>
          <p:cNvGrpSpPr>
            <a:grpSpLocks/>
          </p:cNvGrpSpPr>
          <p:nvPr/>
        </p:nvGrpSpPr>
        <p:grpSpPr bwMode="auto">
          <a:xfrm>
            <a:off x="3733800" y="1898650"/>
            <a:ext cx="381000" cy="762000"/>
            <a:chOff x="2352" y="1812"/>
            <a:chExt cx="240" cy="480"/>
          </a:xfrm>
        </p:grpSpPr>
        <p:sp>
          <p:nvSpPr>
            <p:cNvPr id="96296" name="Text Box 40"/>
            <p:cNvSpPr txBox="1">
              <a:spLocks noChangeArrowheads="1"/>
            </p:cNvSpPr>
            <p:nvPr/>
          </p:nvSpPr>
          <p:spPr bwMode="auto">
            <a:xfrm>
              <a:off x="2352" y="181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96295" name="Oval 39"/>
            <p:cNvSpPr>
              <a:spLocks noChangeArrowheads="1"/>
            </p:cNvSpPr>
            <p:nvPr/>
          </p:nvSpPr>
          <p:spPr bwMode="auto">
            <a:xfrm>
              <a:off x="2352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6353" name="AutoShape 97"/>
          <p:cNvSpPr>
            <a:spLocks noChangeArrowheads="1"/>
          </p:cNvSpPr>
          <p:nvPr/>
        </p:nvSpPr>
        <p:spPr bwMode="auto">
          <a:xfrm>
            <a:off x="179388" y="3068638"/>
            <a:ext cx="1655762" cy="1223962"/>
          </a:xfrm>
          <a:prstGeom prst="wedgeRoundRectCallout">
            <a:avLst>
              <a:gd name="adj1" fmla="val 46069"/>
              <a:gd name="adj2" fmla="val 83463"/>
              <a:gd name="adj3" fmla="val 16667"/>
            </a:avLst>
          </a:prstGeom>
          <a:solidFill>
            <a:srgbClr val="00FF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ea typeface="楷体_GB2312" pitchFamily="49" charset="-122"/>
              </a:rPr>
              <a:t>由二叉树 </a:t>
            </a:r>
          </a:p>
          <a:p>
            <a:r>
              <a:rPr lang="zh-CN" altLang="en-US" sz="2400" dirty="0">
                <a:ea typeface="楷体_GB2312" pitchFamily="49" charset="-122"/>
              </a:rPr>
              <a:t>的性质 </a:t>
            </a:r>
            <a:r>
              <a:rPr lang="en-US" altLang="zh-CN" sz="2400" dirty="0">
                <a:ea typeface="楷体_GB2312" pitchFamily="49" charset="-122"/>
              </a:rPr>
              <a:t>3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1000"/>
                                        <p:tgtEl>
                                          <p:spTgt spid="963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6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6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1000"/>
                                        <p:tgtEl>
                                          <p:spTgt spid="963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1000"/>
                                        <p:tgtEl>
                                          <p:spTgt spid="9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autoUpdateAnimBg="0"/>
      <p:bldP spid="96261" grpId="0" autoUpdateAnimBg="0"/>
      <p:bldP spid="96336" grpId="0" animBg="1" autoUpdateAnimBg="0"/>
      <p:bldP spid="96350" grpId="0" animBg="1"/>
      <p:bldP spid="96352" grpId="0" animBg="1"/>
      <p:bldP spid="96353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76200" y="401638"/>
            <a:ext cx="7313220" cy="1137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有</a:t>
            </a:r>
            <a:r>
              <a:rPr lang="en-US" altLang="zh-CN" sz="2400" dirty="0">
                <a:ea typeface="楷体_GB2312" pitchFamily="49" charset="-122"/>
              </a:rPr>
              <a:t>5 </a:t>
            </a:r>
            <a:r>
              <a:rPr lang="zh-CN" altLang="en-US" sz="2400" dirty="0">
                <a:ea typeface="楷体_GB2312" pitchFamily="49" charset="-122"/>
              </a:rPr>
              <a:t>个结点 </a:t>
            </a:r>
            <a:r>
              <a:rPr lang="en-US" altLang="zh-CN" sz="2400" i="1" dirty="0">
                <a:ea typeface="楷体_GB2312" pitchFamily="49" charset="-122"/>
              </a:rPr>
              <a:t>a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c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d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e</a:t>
            </a:r>
            <a:r>
              <a:rPr lang="zh-CN" altLang="en-US" sz="2400" dirty="0">
                <a:ea typeface="楷体_GB2312" pitchFamily="49" charset="-122"/>
              </a:rPr>
              <a:t>，权值分别为 </a:t>
            </a:r>
            <a:r>
              <a:rPr lang="en-US" altLang="zh-CN" sz="2400" dirty="0">
                <a:ea typeface="楷体_GB2312" pitchFamily="49" charset="-122"/>
              </a:rPr>
              <a:t>7, 5, 5, 2, 4</a:t>
            </a:r>
            <a:r>
              <a:rPr lang="zh-CN" altLang="en-US" sz="2400" dirty="0">
                <a:ea typeface="楷体_GB2312" pitchFamily="49" charset="-122"/>
              </a:rPr>
              <a:t>，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构造哈夫曼树。 </a:t>
            </a:r>
          </a:p>
        </p:txBody>
      </p:sp>
      <p:grpSp>
        <p:nvGrpSpPr>
          <p:cNvPr id="2" name="Group 134"/>
          <p:cNvGrpSpPr>
            <a:grpSpLocks/>
          </p:cNvGrpSpPr>
          <p:nvPr/>
        </p:nvGrpSpPr>
        <p:grpSpPr bwMode="auto">
          <a:xfrm>
            <a:off x="4051300" y="2684463"/>
            <a:ext cx="1600200" cy="457200"/>
            <a:chOff x="2552" y="1691"/>
            <a:chExt cx="1008" cy="288"/>
          </a:xfrm>
        </p:grpSpPr>
        <p:sp>
          <p:nvSpPr>
            <p:cNvPr id="149527" name="Text Box 23"/>
            <p:cNvSpPr txBox="1">
              <a:spLocks noChangeArrowheads="1"/>
            </p:cNvSpPr>
            <p:nvPr/>
          </p:nvSpPr>
          <p:spPr bwMode="auto">
            <a:xfrm>
              <a:off x="2552" y="169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149528" name="Text Box 24"/>
            <p:cNvSpPr txBox="1">
              <a:spLocks noChangeArrowheads="1"/>
            </p:cNvSpPr>
            <p:nvPr/>
          </p:nvSpPr>
          <p:spPr bwMode="auto">
            <a:xfrm>
              <a:off x="3320" y="1691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149529" name="Oval 25"/>
            <p:cNvSpPr>
              <a:spLocks noChangeArrowheads="1"/>
            </p:cNvSpPr>
            <p:nvPr/>
          </p:nvSpPr>
          <p:spPr bwMode="auto">
            <a:xfrm>
              <a:off x="2744" y="171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149530" name="Oval 26"/>
            <p:cNvSpPr>
              <a:spLocks noChangeArrowheads="1"/>
            </p:cNvSpPr>
            <p:nvPr/>
          </p:nvSpPr>
          <p:spPr bwMode="auto">
            <a:xfrm>
              <a:off x="3128" y="171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e</a:t>
              </a:r>
            </a:p>
          </p:txBody>
        </p:sp>
      </p:grpSp>
      <p:grpSp>
        <p:nvGrpSpPr>
          <p:cNvPr id="3" name="Group 138"/>
          <p:cNvGrpSpPr>
            <a:grpSpLocks/>
          </p:cNvGrpSpPr>
          <p:nvPr/>
        </p:nvGrpSpPr>
        <p:grpSpPr bwMode="auto">
          <a:xfrm>
            <a:off x="5895975" y="1731963"/>
            <a:ext cx="381000" cy="762000"/>
            <a:chOff x="3714" y="1091"/>
            <a:chExt cx="240" cy="480"/>
          </a:xfrm>
        </p:grpSpPr>
        <p:sp>
          <p:nvSpPr>
            <p:cNvPr id="149535" name="Oval 31"/>
            <p:cNvSpPr>
              <a:spLocks noChangeArrowheads="1"/>
            </p:cNvSpPr>
            <p:nvPr/>
          </p:nvSpPr>
          <p:spPr bwMode="auto">
            <a:xfrm>
              <a:off x="3714" y="133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149536" name="Text Box 32"/>
            <p:cNvSpPr txBox="1">
              <a:spLocks noChangeArrowheads="1"/>
            </p:cNvSpPr>
            <p:nvPr/>
          </p:nvSpPr>
          <p:spPr bwMode="auto">
            <a:xfrm>
              <a:off x="3714" y="109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</p:grpSp>
      <p:grpSp>
        <p:nvGrpSpPr>
          <p:cNvPr id="4" name="Group 76"/>
          <p:cNvGrpSpPr>
            <a:grpSpLocks/>
          </p:cNvGrpSpPr>
          <p:nvPr/>
        </p:nvGrpSpPr>
        <p:grpSpPr bwMode="auto">
          <a:xfrm>
            <a:off x="457200" y="1749425"/>
            <a:ext cx="2192338" cy="762000"/>
            <a:chOff x="288" y="981"/>
            <a:chExt cx="1381" cy="480"/>
          </a:xfrm>
        </p:grpSpPr>
        <p:sp>
          <p:nvSpPr>
            <p:cNvPr id="149510" name="Oval 6"/>
            <p:cNvSpPr>
              <a:spLocks noChangeArrowheads="1"/>
            </p:cNvSpPr>
            <p:nvPr/>
          </p:nvSpPr>
          <p:spPr bwMode="auto">
            <a:xfrm>
              <a:off x="288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149511" name="Text Box 7"/>
            <p:cNvSpPr txBox="1">
              <a:spLocks noChangeArrowheads="1"/>
            </p:cNvSpPr>
            <p:nvPr/>
          </p:nvSpPr>
          <p:spPr bwMode="auto">
            <a:xfrm>
              <a:off x="288" y="98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149512" name="Oval 8"/>
            <p:cNvSpPr>
              <a:spLocks noChangeArrowheads="1"/>
            </p:cNvSpPr>
            <p:nvPr/>
          </p:nvSpPr>
          <p:spPr bwMode="auto">
            <a:xfrm>
              <a:off x="576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149513" name="Text Box 9"/>
            <p:cNvSpPr txBox="1">
              <a:spLocks noChangeArrowheads="1"/>
            </p:cNvSpPr>
            <p:nvPr/>
          </p:nvSpPr>
          <p:spPr bwMode="auto">
            <a:xfrm>
              <a:off x="576" y="98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49514" name="Oval 10"/>
            <p:cNvSpPr>
              <a:spLocks noChangeArrowheads="1"/>
            </p:cNvSpPr>
            <p:nvPr/>
          </p:nvSpPr>
          <p:spPr bwMode="auto">
            <a:xfrm>
              <a:off x="864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149515" name="Text Box 11"/>
            <p:cNvSpPr txBox="1">
              <a:spLocks noChangeArrowheads="1"/>
            </p:cNvSpPr>
            <p:nvPr/>
          </p:nvSpPr>
          <p:spPr bwMode="auto">
            <a:xfrm>
              <a:off x="864" y="98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49516" name="Oval 12"/>
            <p:cNvSpPr>
              <a:spLocks noChangeArrowheads="1"/>
            </p:cNvSpPr>
            <p:nvPr/>
          </p:nvSpPr>
          <p:spPr bwMode="auto">
            <a:xfrm>
              <a:off x="1152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149517" name="Text Box 13"/>
            <p:cNvSpPr txBox="1">
              <a:spLocks noChangeArrowheads="1"/>
            </p:cNvSpPr>
            <p:nvPr/>
          </p:nvSpPr>
          <p:spPr bwMode="auto">
            <a:xfrm>
              <a:off x="1152" y="981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149575" name="Oval 71"/>
            <p:cNvSpPr>
              <a:spLocks noChangeArrowheads="1"/>
            </p:cNvSpPr>
            <p:nvPr/>
          </p:nvSpPr>
          <p:spPr bwMode="auto">
            <a:xfrm>
              <a:off x="1429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e</a:t>
              </a:r>
            </a:p>
          </p:txBody>
        </p:sp>
        <p:sp>
          <p:nvSpPr>
            <p:cNvPr id="149576" name="Text Box 72"/>
            <p:cNvSpPr txBox="1">
              <a:spLocks noChangeArrowheads="1"/>
            </p:cNvSpPr>
            <p:nvPr/>
          </p:nvSpPr>
          <p:spPr bwMode="auto">
            <a:xfrm>
              <a:off x="1429" y="981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</p:grpSp>
      <p:grpSp>
        <p:nvGrpSpPr>
          <p:cNvPr id="5" name="Group 75"/>
          <p:cNvGrpSpPr>
            <a:grpSpLocks/>
          </p:cNvGrpSpPr>
          <p:nvPr/>
        </p:nvGrpSpPr>
        <p:grpSpPr bwMode="auto">
          <a:xfrm>
            <a:off x="3114675" y="1749425"/>
            <a:ext cx="1439863" cy="762000"/>
            <a:chOff x="1882" y="981"/>
            <a:chExt cx="907" cy="480"/>
          </a:xfrm>
        </p:grpSpPr>
        <p:sp>
          <p:nvSpPr>
            <p:cNvPr id="149519" name="Oval 15"/>
            <p:cNvSpPr>
              <a:spLocks noChangeArrowheads="1"/>
            </p:cNvSpPr>
            <p:nvPr/>
          </p:nvSpPr>
          <p:spPr bwMode="auto">
            <a:xfrm>
              <a:off x="1882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149520" name="Text Box 16"/>
            <p:cNvSpPr txBox="1">
              <a:spLocks noChangeArrowheads="1"/>
            </p:cNvSpPr>
            <p:nvPr/>
          </p:nvSpPr>
          <p:spPr bwMode="auto">
            <a:xfrm>
              <a:off x="1882" y="98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149521" name="Oval 17"/>
            <p:cNvSpPr>
              <a:spLocks noChangeArrowheads="1"/>
            </p:cNvSpPr>
            <p:nvPr/>
          </p:nvSpPr>
          <p:spPr bwMode="auto">
            <a:xfrm>
              <a:off x="2218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149522" name="Text Box 18"/>
            <p:cNvSpPr txBox="1">
              <a:spLocks noChangeArrowheads="1"/>
            </p:cNvSpPr>
            <p:nvPr/>
          </p:nvSpPr>
          <p:spPr bwMode="auto">
            <a:xfrm>
              <a:off x="2218" y="98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49577" name="Oval 73"/>
            <p:cNvSpPr>
              <a:spLocks noChangeArrowheads="1"/>
            </p:cNvSpPr>
            <p:nvPr/>
          </p:nvSpPr>
          <p:spPr bwMode="auto">
            <a:xfrm>
              <a:off x="2549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149578" name="Text Box 74"/>
            <p:cNvSpPr txBox="1">
              <a:spLocks noChangeArrowheads="1"/>
            </p:cNvSpPr>
            <p:nvPr/>
          </p:nvSpPr>
          <p:spPr bwMode="auto">
            <a:xfrm>
              <a:off x="2549" y="98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</p:grpSp>
      <p:grpSp>
        <p:nvGrpSpPr>
          <p:cNvPr id="6" name="Group 136"/>
          <p:cNvGrpSpPr>
            <a:grpSpLocks/>
          </p:cNvGrpSpPr>
          <p:nvPr/>
        </p:nvGrpSpPr>
        <p:grpSpPr bwMode="auto">
          <a:xfrm>
            <a:off x="5830888" y="2684463"/>
            <a:ext cx="1554162" cy="457200"/>
            <a:chOff x="3673" y="1691"/>
            <a:chExt cx="979" cy="288"/>
          </a:xfrm>
        </p:grpSpPr>
        <p:sp>
          <p:nvSpPr>
            <p:cNvPr id="149538" name="Oval 34"/>
            <p:cNvSpPr>
              <a:spLocks noChangeArrowheads="1"/>
            </p:cNvSpPr>
            <p:nvPr/>
          </p:nvSpPr>
          <p:spPr bwMode="auto">
            <a:xfrm>
              <a:off x="3858" y="171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149539" name="Text Box 35"/>
            <p:cNvSpPr txBox="1">
              <a:spLocks noChangeArrowheads="1"/>
            </p:cNvSpPr>
            <p:nvPr/>
          </p:nvSpPr>
          <p:spPr bwMode="auto">
            <a:xfrm>
              <a:off x="3673" y="169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49582" name="Oval 78"/>
            <p:cNvSpPr>
              <a:spLocks noChangeArrowheads="1"/>
            </p:cNvSpPr>
            <p:nvPr/>
          </p:nvSpPr>
          <p:spPr bwMode="auto">
            <a:xfrm>
              <a:off x="4231" y="171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149583" name="Text Box 79"/>
            <p:cNvSpPr txBox="1">
              <a:spLocks noChangeArrowheads="1"/>
            </p:cNvSpPr>
            <p:nvPr/>
          </p:nvSpPr>
          <p:spPr bwMode="auto">
            <a:xfrm>
              <a:off x="4412" y="169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</p:grpSp>
      <p:grpSp>
        <p:nvGrpSpPr>
          <p:cNvPr id="7" name="Group 137"/>
          <p:cNvGrpSpPr>
            <a:grpSpLocks/>
          </p:cNvGrpSpPr>
          <p:nvPr/>
        </p:nvGrpSpPr>
        <p:grpSpPr bwMode="auto">
          <a:xfrm>
            <a:off x="6315075" y="1731963"/>
            <a:ext cx="592138" cy="990600"/>
            <a:chOff x="3978" y="1091"/>
            <a:chExt cx="373" cy="624"/>
          </a:xfrm>
        </p:grpSpPr>
        <p:sp>
          <p:nvSpPr>
            <p:cNvPr id="149551" name="Text Box 47"/>
            <p:cNvSpPr txBox="1">
              <a:spLocks noChangeArrowheads="1"/>
            </p:cNvSpPr>
            <p:nvPr/>
          </p:nvSpPr>
          <p:spPr bwMode="auto">
            <a:xfrm>
              <a:off x="4004" y="1091"/>
              <a:ext cx="33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10</a:t>
              </a:r>
            </a:p>
          </p:txBody>
        </p:sp>
        <p:sp>
          <p:nvSpPr>
            <p:cNvPr id="149552" name="Oval 48"/>
            <p:cNvSpPr>
              <a:spLocks noChangeArrowheads="1"/>
            </p:cNvSpPr>
            <p:nvPr/>
          </p:nvSpPr>
          <p:spPr bwMode="auto">
            <a:xfrm>
              <a:off x="4049" y="133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584" name="AutoShape 80"/>
            <p:cNvCxnSpPr>
              <a:cxnSpLocks noChangeShapeType="1"/>
              <a:stCxn id="149552" idx="3"/>
              <a:endCxn id="149538" idx="0"/>
            </p:cNvCxnSpPr>
            <p:nvPr/>
          </p:nvCxnSpPr>
          <p:spPr bwMode="auto">
            <a:xfrm flipH="1">
              <a:off x="3978" y="1536"/>
              <a:ext cx="106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585" name="AutoShape 81"/>
            <p:cNvCxnSpPr>
              <a:cxnSpLocks noChangeShapeType="1"/>
              <a:stCxn id="149552" idx="5"/>
              <a:endCxn id="149582" idx="0"/>
            </p:cNvCxnSpPr>
            <p:nvPr/>
          </p:nvCxnSpPr>
          <p:spPr bwMode="auto">
            <a:xfrm>
              <a:off x="4254" y="1536"/>
              <a:ext cx="9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8" name="Group 139"/>
          <p:cNvGrpSpPr>
            <a:grpSpLocks/>
          </p:cNvGrpSpPr>
          <p:nvPr/>
        </p:nvGrpSpPr>
        <p:grpSpPr bwMode="auto">
          <a:xfrm>
            <a:off x="7292975" y="1749425"/>
            <a:ext cx="1600200" cy="1392238"/>
            <a:chOff x="4594" y="1102"/>
            <a:chExt cx="1008" cy="877"/>
          </a:xfrm>
        </p:grpSpPr>
        <p:sp>
          <p:nvSpPr>
            <p:cNvPr id="149540" name="Text Box 36"/>
            <p:cNvSpPr txBox="1">
              <a:spLocks noChangeArrowheads="1"/>
            </p:cNvSpPr>
            <p:nvPr/>
          </p:nvSpPr>
          <p:spPr bwMode="auto">
            <a:xfrm>
              <a:off x="4594" y="169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149541" name="Text Box 37"/>
            <p:cNvSpPr txBox="1">
              <a:spLocks noChangeArrowheads="1"/>
            </p:cNvSpPr>
            <p:nvPr/>
          </p:nvSpPr>
          <p:spPr bwMode="auto">
            <a:xfrm>
              <a:off x="5362" y="1691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149542" name="Text Box 38"/>
            <p:cNvSpPr txBox="1">
              <a:spLocks noChangeArrowheads="1"/>
            </p:cNvSpPr>
            <p:nvPr/>
          </p:nvSpPr>
          <p:spPr bwMode="auto">
            <a:xfrm>
              <a:off x="4989" y="110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149545" name="Oval 41"/>
            <p:cNvSpPr>
              <a:spLocks noChangeArrowheads="1"/>
            </p:cNvSpPr>
            <p:nvPr/>
          </p:nvSpPr>
          <p:spPr bwMode="auto">
            <a:xfrm>
              <a:off x="4786" y="1723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149546" name="Oval 42"/>
            <p:cNvSpPr>
              <a:spLocks noChangeArrowheads="1"/>
            </p:cNvSpPr>
            <p:nvPr/>
          </p:nvSpPr>
          <p:spPr bwMode="auto">
            <a:xfrm>
              <a:off x="5170" y="1723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e</a:t>
              </a:r>
            </a:p>
          </p:txBody>
        </p:sp>
        <p:sp>
          <p:nvSpPr>
            <p:cNvPr id="149547" name="Oval 43"/>
            <p:cNvSpPr>
              <a:spLocks noChangeArrowheads="1"/>
            </p:cNvSpPr>
            <p:nvPr/>
          </p:nvSpPr>
          <p:spPr bwMode="auto">
            <a:xfrm>
              <a:off x="4978" y="1339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586" name="AutoShape 82"/>
            <p:cNvCxnSpPr>
              <a:cxnSpLocks noChangeShapeType="1"/>
              <a:stCxn id="149547" idx="3"/>
              <a:endCxn id="149545" idx="0"/>
            </p:cNvCxnSpPr>
            <p:nvPr/>
          </p:nvCxnSpPr>
          <p:spPr bwMode="auto">
            <a:xfrm flipH="1">
              <a:off x="4906" y="1544"/>
              <a:ext cx="10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587" name="AutoShape 83"/>
            <p:cNvCxnSpPr>
              <a:cxnSpLocks noChangeShapeType="1"/>
              <a:stCxn id="149547" idx="5"/>
              <a:endCxn id="149546" idx="0"/>
            </p:cNvCxnSpPr>
            <p:nvPr/>
          </p:nvCxnSpPr>
          <p:spPr bwMode="auto">
            <a:xfrm>
              <a:off x="5183" y="1544"/>
              <a:ext cx="10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9" name="Group 135"/>
          <p:cNvGrpSpPr>
            <a:grpSpLocks/>
          </p:cNvGrpSpPr>
          <p:nvPr/>
        </p:nvGrpSpPr>
        <p:grpSpPr bwMode="auto">
          <a:xfrm>
            <a:off x="4546600" y="1731963"/>
            <a:ext cx="609600" cy="990600"/>
            <a:chOff x="2864" y="1091"/>
            <a:chExt cx="384" cy="624"/>
          </a:xfrm>
        </p:grpSpPr>
        <p:sp>
          <p:nvSpPr>
            <p:cNvPr id="149532" name="Text Box 28"/>
            <p:cNvSpPr txBox="1">
              <a:spLocks noChangeArrowheads="1"/>
            </p:cNvSpPr>
            <p:nvPr/>
          </p:nvSpPr>
          <p:spPr bwMode="auto">
            <a:xfrm>
              <a:off x="2947" y="109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149533" name="Oval 29"/>
            <p:cNvSpPr>
              <a:spLocks noChangeArrowheads="1"/>
            </p:cNvSpPr>
            <p:nvPr/>
          </p:nvSpPr>
          <p:spPr bwMode="auto">
            <a:xfrm>
              <a:off x="2947" y="133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588" name="AutoShape 84"/>
            <p:cNvCxnSpPr>
              <a:cxnSpLocks noChangeShapeType="1"/>
              <a:stCxn id="149533" idx="3"/>
              <a:endCxn id="149529" idx="0"/>
            </p:cNvCxnSpPr>
            <p:nvPr/>
          </p:nvCxnSpPr>
          <p:spPr bwMode="auto">
            <a:xfrm flipH="1">
              <a:off x="2864" y="1536"/>
              <a:ext cx="118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589" name="AutoShape 85"/>
            <p:cNvCxnSpPr>
              <a:cxnSpLocks noChangeShapeType="1"/>
              <a:stCxn id="149533" idx="5"/>
              <a:endCxn id="149530" idx="0"/>
            </p:cNvCxnSpPr>
            <p:nvPr/>
          </p:nvCxnSpPr>
          <p:spPr bwMode="auto">
            <a:xfrm>
              <a:off x="3152" y="1536"/>
              <a:ext cx="96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0" name="Group 140"/>
          <p:cNvGrpSpPr>
            <a:grpSpLocks/>
          </p:cNvGrpSpPr>
          <p:nvPr/>
        </p:nvGrpSpPr>
        <p:grpSpPr bwMode="auto">
          <a:xfrm>
            <a:off x="1985963" y="4556125"/>
            <a:ext cx="2009775" cy="1033463"/>
            <a:chOff x="1024" y="2870"/>
            <a:chExt cx="1266" cy="651"/>
          </a:xfrm>
        </p:grpSpPr>
        <p:sp>
          <p:nvSpPr>
            <p:cNvPr id="149590" name="Oval 86"/>
            <p:cNvSpPr>
              <a:spLocks noChangeArrowheads="1"/>
            </p:cNvSpPr>
            <p:nvPr/>
          </p:nvSpPr>
          <p:spPr bwMode="auto">
            <a:xfrm>
              <a:off x="1206" y="2873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149591" name="Text Box 87"/>
            <p:cNvSpPr txBox="1">
              <a:spLocks noChangeArrowheads="1"/>
            </p:cNvSpPr>
            <p:nvPr/>
          </p:nvSpPr>
          <p:spPr bwMode="auto">
            <a:xfrm>
              <a:off x="1024" y="2870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149592" name="Text Box 88"/>
            <p:cNvSpPr txBox="1">
              <a:spLocks noChangeArrowheads="1"/>
            </p:cNvSpPr>
            <p:nvPr/>
          </p:nvSpPr>
          <p:spPr bwMode="auto">
            <a:xfrm>
              <a:off x="1282" y="3233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149593" name="Text Box 89"/>
            <p:cNvSpPr txBox="1">
              <a:spLocks noChangeArrowheads="1"/>
            </p:cNvSpPr>
            <p:nvPr/>
          </p:nvSpPr>
          <p:spPr bwMode="auto">
            <a:xfrm>
              <a:off x="2050" y="3233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149594" name="Text Box 90"/>
            <p:cNvSpPr txBox="1">
              <a:spLocks noChangeArrowheads="1"/>
            </p:cNvSpPr>
            <p:nvPr/>
          </p:nvSpPr>
          <p:spPr bwMode="auto">
            <a:xfrm>
              <a:off x="1886" y="2870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149595" name="Oval 91"/>
            <p:cNvSpPr>
              <a:spLocks noChangeArrowheads="1"/>
            </p:cNvSpPr>
            <p:nvPr/>
          </p:nvSpPr>
          <p:spPr bwMode="auto">
            <a:xfrm>
              <a:off x="1474" y="326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149596" name="Oval 92"/>
            <p:cNvSpPr>
              <a:spLocks noChangeArrowheads="1"/>
            </p:cNvSpPr>
            <p:nvPr/>
          </p:nvSpPr>
          <p:spPr bwMode="auto">
            <a:xfrm>
              <a:off x="1858" y="326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e</a:t>
              </a:r>
            </a:p>
          </p:txBody>
        </p:sp>
        <p:sp>
          <p:nvSpPr>
            <p:cNvPr id="149597" name="Oval 93"/>
            <p:cNvSpPr>
              <a:spLocks noChangeArrowheads="1"/>
            </p:cNvSpPr>
            <p:nvPr/>
          </p:nvSpPr>
          <p:spPr bwMode="auto">
            <a:xfrm>
              <a:off x="1666" y="288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598" name="AutoShape 94"/>
            <p:cNvCxnSpPr>
              <a:cxnSpLocks noChangeShapeType="1"/>
              <a:stCxn id="149597" idx="3"/>
              <a:endCxn id="149595" idx="0"/>
            </p:cNvCxnSpPr>
            <p:nvPr/>
          </p:nvCxnSpPr>
          <p:spPr bwMode="auto">
            <a:xfrm flipH="1">
              <a:off x="1594" y="3086"/>
              <a:ext cx="10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599" name="AutoShape 95"/>
            <p:cNvCxnSpPr>
              <a:cxnSpLocks noChangeShapeType="1"/>
              <a:stCxn id="149597" idx="5"/>
              <a:endCxn id="149596" idx="0"/>
            </p:cNvCxnSpPr>
            <p:nvPr/>
          </p:nvCxnSpPr>
          <p:spPr bwMode="auto">
            <a:xfrm>
              <a:off x="1871" y="3086"/>
              <a:ext cx="10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1" name="Group 141"/>
          <p:cNvGrpSpPr>
            <a:grpSpLocks/>
          </p:cNvGrpSpPr>
          <p:nvPr/>
        </p:nvGrpSpPr>
        <p:grpSpPr bwMode="auto">
          <a:xfrm>
            <a:off x="2465388" y="3573463"/>
            <a:ext cx="730250" cy="1000125"/>
            <a:chOff x="1326" y="2251"/>
            <a:chExt cx="460" cy="630"/>
          </a:xfrm>
        </p:grpSpPr>
        <p:sp>
          <p:nvSpPr>
            <p:cNvPr id="149600" name="Oval 96"/>
            <p:cNvSpPr>
              <a:spLocks noChangeArrowheads="1"/>
            </p:cNvSpPr>
            <p:nvPr/>
          </p:nvSpPr>
          <p:spPr bwMode="auto">
            <a:xfrm>
              <a:off x="1451" y="250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601" name="AutoShape 97"/>
            <p:cNvCxnSpPr>
              <a:cxnSpLocks noChangeShapeType="1"/>
              <a:stCxn id="149600" idx="3"/>
              <a:endCxn id="149590" idx="0"/>
            </p:cNvCxnSpPr>
            <p:nvPr/>
          </p:nvCxnSpPr>
          <p:spPr bwMode="auto">
            <a:xfrm flipH="1">
              <a:off x="1326" y="2707"/>
              <a:ext cx="160" cy="1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602" name="AutoShape 98"/>
            <p:cNvCxnSpPr>
              <a:cxnSpLocks noChangeShapeType="1"/>
              <a:stCxn id="149600" idx="5"/>
              <a:endCxn id="149597" idx="0"/>
            </p:cNvCxnSpPr>
            <p:nvPr/>
          </p:nvCxnSpPr>
          <p:spPr bwMode="auto">
            <a:xfrm>
              <a:off x="1656" y="2707"/>
              <a:ext cx="130" cy="17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9603" name="Text Box 99"/>
            <p:cNvSpPr txBox="1">
              <a:spLocks noChangeArrowheads="1"/>
            </p:cNvSpPr>
            <p:nvPr/>
          </p:nvSpPr>
          <p:spPr bwMode="auto">
            <a:xfrm>
              <a:off x="1400" y="2251"/>
              <a:ext cx="363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13</a:t>
              </a:r>
            </a:p>
          </p:txBody>
        </p:sp>
      </p:grpSp>
      <p:grpSp>
        <p:nvGrpSpPr>
          <p:cNvPr id="12" name="Group 142"/>
          <p:cNvGrpSpPr>
            <a:grpSpLocks/>
          </p:cNvGrpSpPr>
          <p:nvPr/>
        </p:nvGrpSpPr>
        <p:grpSpPr bwMode="auto">
          <a:xfrm>
            <a:off x="495300" y="3603625"/>
            <a:ext cx="1554163" cy="1409700"/>
            <a:chOff x="85" y="2270"/>
            <a:chExt cx="979" cy="888"/>
          </a:xfrm>
        </p:grpSpPr>
        <p:sp>
          <p:nvSpPr>
            <p:cNvPr id="149604" name="Oval 100"/>
            <p:cNvSpPr>
              <a:spLocks noChangeArrowheads="1"/>
            </p:cNvSpPr>
            <p:nvPr/>
          </p:nvSpPr>
          <p:spPr bwMode="auto">
            <a:xfrm>
              <a:off x="270" y="289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149605" name="Text Box 101"/>
            <p:cNvSpPr txBox="1">
              <a:spLocks noChangeArrowheads="1"/>
            </p:cNvSpPr>
            <p:nvPr/>
          </p:nvSpPr>
          <p:spPr bwMode="auto">
            <a:xfrm>
              <a:off x="85" y="2870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49606" name="Text Box 102"/>
            <p:cNvSpPr txBox="1">
              <a:spLocks noChangeArrowheads="1"/>
            </p:cNvSpPr>
            <p:nvPr/>
          </p:nvSpPr>
          <p:spPr bwMode="auto">
            <a:xfrm>
              <a:off x="416" y="2270"/>
              <a:ext cx="33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10 </a:t>
              </a:r>
            </a:p>
          </p:txBody>
        </p:sp>
        <p:sp>
          <p:nvSpPr>
            <p:cNvPr id="149607" name="Oval 103"/>
            <p:cNvSpPr>
              <a:spLocks noChangeArrowheads="1"/>
            </p:cNvSpPr>
            <p:nvPr/>
          </p:nvSpPr>
          <p:spPr bwMode="auto">
            <a:xfrm>
              <a:off x="461" y="251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608" name="Oval 104"/>
            <p:cNvSpPr>
              <a:spLocks noChangeArrowheads="1"/>
            </p:cNvSpPr>
            <p:nvPr/>
          </p:nvSpPr>
          <p:spPr bwMode="auto">
            <a:xfrm>
              <a:off x="643" y="289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149609" name="Text Box 105"/>
            <p:cNvSpPr txBox="1">
              <a:spLocks noChangeArrowheads="1"/>
            </p:cNvSpPr>
            <p:nvPr/>
          </p:nvSpPr>
          <p:spPr bwMode="auto">
            <a:xfrm>
              <a:off x="824" y="2870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cxnSp>
          <p:nvCxnSpPr>
            <p:cNvPr id="149610" name="AutoShape 106"/>
            <p:cNvCxnSpPr>
              <a:cxnSpLocks noChangeShapeType="1"/>
              <a:stCxn id="149607" idx="3"/>
              <a:endCxn id="149604" idx="0"/>
            </p:cNvCxnSpPr>
            <p:nvPr/>
          </p:nvCxnSpPr>
          <p:spPr bwMode="auto">
            <a:xfrm flipH="1">
              <a:off x="390" y="2715"/>
              <a:ext cx="106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611" name="AutoShape 107"/>
            <p:cNvCxnSpPr>
              <a:cxnSpLocks noChangeShapeType="1"/>
              <a:stCxn id="149607" idx="5"/>
              <a:endCxn id="149608" idx="0"/>
            </p:cNvCxnSpPr>
            <p:nvPr/>
          </p:nvCxnSpPr>
          <p:spPr bwMode="auto">
            <a:xfrm>
              <a:off x="666" y="2715"/>
              <a:ext cx="9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3" name="Group 143"/>
          <p:cNvGrpSpPr>
            <a:grpSpLocks/>
          </p:cNvGrpSpPr>
          <p:nvPr/>
        </p:nvGrpSpPr>
        <p:grpSpPr bwMode="auto">
          <a:xfrm>
            <a:off x="4672013" y="4510088"/>
            <a:ext cx="3500437" cy="1655762"/>
            <a:chOff x="2716" y="2841"/>
            <a:chExt cx="2205" cy="1043"/>
          </a:xfrm>
        </p:grpSpPr>
        <p:sp>
          <p:nvSpPr>
            <p:cNvPr id="149612" name="Oval 108"/>
            <p:cNvSpPr>
              <a:spLocks noChangeArrowheads="1"/>
            </p:cNvSpPr>
            <p:nvPr/>
          </p:nvSpPr>
          <p:spPr bwMode="auto">
            <a:xfrm>
              <a:off x="3837" y="32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149613" name="Text Box 109"/>
            <p:cNvSpPr txBox="1">
              <a:spLocks noChangeArrowheads="1"/>
            </p:cNvSpPr>
            <p:nvPr/>
          </p:nvSpPr>
          <p:spPr bwMode="auto">
            <a:xfrm>
              <a:off x="3655" y="3233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149614" name="Text Box 110"/>
            <p:cNvSpPr txBox="1">
              <a:spLocks noChangeArrowheads="1"/>
            </p:cNvSpPr>
            <p:nvPr/>
          </p:nvSpPr>
          <p:spPr bwMode="auto">
            <a:xfrm>
              <a:off x="3913" y="3596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149615" name="Text Box 111"/>
            <p:cNvSpPr txBox="1">
              <a:spLocks noChangeArrowheads="1"/>
            </p:cNvSpPr>
            <p:nvPr/>
          </p:nvSpPr>
          <p:spPr bwMode="auto">
            <a:xfrm>
              <a:off x="4681" y="359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149616" name="Text Box 112"/>
            <p:cNvSpPr txBox="1">
              <a:spLocks noChangeArrowheads="1"/>
            </p:cNvSpPr>
            <p:nvPr/>
          </p:nvSpPr>
          <p:spPr bwMode="auto">
            <a:xfrm>
              <a:off x="4500" y="3203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149617" name="Oval 113"/>
            <p:cNvSpPr>
              <a:spLocks noChangeArrowheads="1"/>
            </p:cNvSpPr>
            <p:nvPr/>
          </p:nvSpPr>
          <p:spPr bwMode="auto">
            <a:xfrm>
              <a:off x="4105" y="36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149618" name="Oval 114"/>
            <p:cNvSpPr>
              <a:spLocks noChangeArrowheads="1"/>
            </p:cNvSpPr>
            <p:nvPr/>
          </p:nvSpPr>
          <p:spPr bwMode="auto">
            <a:xfrm>
              <a:off x="4489" y="36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e</a:t>
              </a:r>
            </a:p>
          </p:txBody>
        </p:sp>
        <p:sp>
          <p:nvSpPr>
            <p:cNvPr id="149619" name="Oval 115"/>
            <p:cNvSpPr>
              <a:spLocks noChangeArrowheads="1"/>
            </p:cNvSpPr>
            <p:nvPr/>
          </p:nvSpPr>
          <p:spPr bwMode="auto">
            <a:xfrm>
              <a:off x="4297" y="323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620" name="AutoShape 116"/>
            <p:cNvCxnSpPr>
              <a:cxnSpLocks noChangeShapeType="1"/>
              <a:stCxn id="149619" idx="3"/>
              <a:endCxn id="149617" idx="0"/>
            </p:cNvCxnSpPr>
            <p:nvPr/>
          </p:nvCxnSpPr>
          <p:spPr bwMode="auto">
            <a:xfrm flipH="1">
              <a:off x="4225" y="3440"/>
              <a:ext cx="107" cy="18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621" name="AutoShape 117"/>
            <p:cNvCxnSpPr>
              <a:cxnSpLocks noChangeShapeType="1"/>
              <a:stCxn id="149619" idx="5"/>
              <a:endCxn id="149618" idx="0"/>
            </p:cNvCxnSpPr>
            <p:nvPr/>
          </p:nvCxnSpPr>
          <p:spPr bwMode="auto">
            <a:xfrm>
              <a:off x="4502" y="3440"/>
              <a:ext cx="107" cy="18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9622" name="Oval 118"/>
            <p:cNvSpPr>
              <a:spLocks noChangeArrowheads="1"/>
            </p:cNvSpPr>
            <p:nvPr/>
          </p:nvSpPr>
          <p:spPr bwMode="auto">
            <a:xfrm>
              <a:off x="4082" y="286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623" name="AutoShape 119"/>
            <p:cNvCxnSpPr>
              <a:cxnSpLocks noChangeShapeType="1"/>
              <a:stCxn id="149622" idx="3"/>
              <a:endCxn id="149612" idx="0"/>
            </p:cNvCxnSpPr>
            <p:nvPr/>
          </p:nvCxnSpPr>
          <p:spPr bwMode="auto">
            <a:xfrm flipH="1">
              <a:off x="3957" y="3070"/>
              <a:ext cx="160" cy="1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624" name="AutoShape 120"/>
            <p:cNvCxnSpPr>
              <a:cxnSpLocks noChangeShapeType="1"/>
              <a:stCxn id="149622" idx="5"/>
              <a:endCxn id="149619" idx="0"/>
            </p:cNvCxnSpPr>
            <p:nvPr/>
          </p:nvCxnSpPr>
          <p:spPr bwMode="auto">
            <a:xfrm>
              <a:off x="4287" y="3070"/>
              <a:ext cx="130" cy="16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9625" name="Text Box 121"/>
            <p:cNvSpPr txBox="1">
              <a:spLocks noChangeArrowheads="1"/>
            </p:cNvSpPr>
            <p:nvPr/>
          </p:nvSpPr>
          <p:spPr bwMode="auto">
            <a:xfrm>
              <a:off x="4286" y="2841"/>
              <a:ext cx="363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13</a:t>
              </a:r>
            </a:p>
          </p:txBody>
        </p:sp>
        <p:sp>
          <p:nvSpPr>
            <p:cNvPr id="149626" name="Oval 122"/>
            <p:cNvSpPr>
              <a:spLocks noChangeArrowheads="1"/>
            </p:cNvSpPr>
            <p:nvPr/>
          </p:nvSpPr>
          <p:spPr bwMode="auto">
            <a:xfrm>
              <a:off x="2901" y="325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149627" name="Text Box 123"/>
            <p:cNvSpPr txBox="1">
              <a:spLocks noChangeArrowheads="1"/>
            </p:cNvSpPr>
            <p:nvPr/>
          </p:nvSpPr>
          <p:spPr bwMode="auto">
            <a:xfrm>
              <a:off x="2716" y="3233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49628" name="Text Box 124"/>
            <p:cNvSpPr txBox="1">
              <a:spLocks noChangeArrowheads="1"/>
            </p:cNvSpPr>
            <p:nvPr/>
          </p:nvSpPr>
          <p:spPr bwMode="auto">
            <a:xfrm>
              <a:off x="2789" y="2841"/>
              <a:ext cx="33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10 </a:t>
              </a:r>
            </a:p>
          </p:txBody>
        </p:sp>
        <p:sp>
          <p:nvSpPr>
            <p:cNvPr id="149629" name="Oval 125"/>
            <p:cNvSpPr>
              <a:spLocks noChangeArrowheads="1"/>
            </p:cNvSpPr>
            <p:nvPr/>
          </p:nvSpPr>
          <p:spPr bwMode="auto">
            <a:xfrm>
              <a:off x="3092" y="2873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630" name="Oval 126"/>
            <p:cNvSpPr>
              <a:spLocks noChangeArrowheads="1"/>
            </p:cNvSpPr>
            <p:nvPr/>
          </p:nvSpPr>
          <p:spPr bwMode="auto">
            <a:xfrm>
              <a:off x="3274" y="325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149631" name="Text Box 127"/>
            <p:cNvSpPr txBox="1">
              <a:spLocks noChangeArrowheads="1"/>
            </p:cNvSpPr>
            <p:nvPr/>
          </p:nvSpPr>
          <p:spPr bwMode="auto">
            <a:xfrm>
              <a:off x="3455" y="3233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cxnSp>
          <p:nvCxnSpPr>
            <p:cNvPr id="149632" name="AutoShape 128"/>
            <p:cNvCxnSpPr>
              <a:cxnSpLocks noChangeShapeType="1"/>
              <a:stCxn id="149629" idx="3"/>
              <a:endCxn id="149626" idx="0"/>
            </p:cNvCxnSpPr>
            <p:nvPr/>
          </p:nvCxnSpPr>
          <p:spPr bwMode="auto">
            <a:xfrm flipH="1">
              <a:off x="3021" y="3078"/>
              <a:ext cx="106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633" name="AutoShape 129"/>
            <p:cNvCxnSpPr>
              <a:cxnSpLocks noChangeShapeType="1"/>
              <a:stCxn id="149629" idx="5"/>
              <a:endCxn id="149630" idx="0"/>
            </p:cNvCxnSpPr>
            <p:nvPr/>
          </p:nvCxnSpPr>
          <p:spPr bwMode="auto">
            <a:xfrm>
              <a:off x="3297" y="3078"/>
              <a:ext cx="9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4" name="Group 144"/>
          <p:cNvGrpSpPr>
            <a:grpSpLocks/>
          </p:cNvGrpSpPr>
          <p:nvPr/>
        </p:nvGrpSpPr>
        <p:grpSpPr bwMode="auto">
          <a:xfrm>
            <a:off x="5459413" y="3573463"/>
            <a:ext cx="1571625" cy="987425"/>
            <a:chOff x="3212" y="2251"/>
            <a:chExt cx="990" cy="622"/>
          </a:xfrm>
        </p:grpSpPr>
        <p:sp>
          <p:nvSpPr>
            <p:cNvPr id="149634" name="Oval 130"/>
            <p:cNvSpPr>
              <a:spLocks noChangeArrowheads="1"/>
            </p:cNvSpPr>
            <p:nvPr/>
          </p:nvSpPr>
          <p:spPr bwMode="auto">
            <a:xfrm>
              <a:off x="3576" y="250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635" name="AutoShape 131"/>
            <p:cNvCxnSpPr>
              <a:cxnSpLocks noChangeShapeType="1"/>
              <a:stCxn id="149634" idx="3"/>
              <a:endCxn id="149629" idx="0"/>
            </p:cNvCxnSpPr>
            <p:nvPr/>
          </p:nvCxnSpPr>
          <p:spPr bwMode="auto">
            <a:xfrm flipH="1">
              <a:off x="3212" y="2707"/>
              <a:ext cx="399" cy="1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636" name="AutoShape 132"/>
            <p:cNvCxnSpPr>
              <a:cxnSpLocks noChangeShapeType="1"/>
              <a:stCxn id="149634" idx="5"/>
              <a:endCxn id="149622" idx="0"/>
            </p:cNvCxnSpPr>
            <p:nvPr/>
          </p:nvCxnSpPr>
          <p:spPr bwMode="auto">
            <a:xfrm>
              <a:off x="3781" y="2707"/>
              <a:ext cx="421" cy="15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9637" name="Text Box 133"/>
            <p:cNvSpPr txBox="1">
              <a:spLocks noChangeArrowheads="1"/>
            </p:cNvSpPr>
            <p:nvPr/>
          </p:nvSpPr>
          <p:spPr bwMode="auto">
            <a:xfrm>
              <a:off x="3515" y="2251"/>
              <a:ext cx="363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23 </a:t>
              </a:r>
            </a:p>
          </p:txBody>
        </p:sp>
      </p:grp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2483768" y="404664"/>
            <a:ext cx="2835275" cy="52322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  <a:ea typeface="华文中宋" pitchFamily="2" charset="-122"/>
              </a:rPr>
              <a:t>哈夫曼编码 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76200" y="1284288"/>
            <a:ext cx="8871339" cy="175432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ea typeface="华文新魏" pitchFamily="2" charset="-122"/>
              </a:rPr>
              <a:t>           </a:t>
            </a:r>
            <a:r>
              <a:rPr lang="zh-CN" altLang="en-US" sz="2400" dirty="0">
                <a:ea typeface="华文新魏" pitchFamily="2" charset="-122"/>
              </a:rPr>
              <a:t>哈夫曼树的应用很广，哈夫曼编码就是其在电讯通信中的应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新魏" pitchFamily="2" charset="-122"/>
              </a:rPr>
              <a:t>用之一。在电讯通信业务中，通常用二进制编码来表示字母或其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新魏" pitchFamily="2" charset="-122"/>
              </a:rPr>
              <a:t>他字符，并用这样的编码来表示字符序列。  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76200" y="3068960"/>
            <a:ext cx="9025228" cy="224510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如果需传送的电文为 ‘</a:t>
            </a:r>
            <a:r>
              <a:rPr lang="en-US" altLang="zh-CN" sz="2400" dirty="0">
                <a:ea typeface="楷体_GB2312" pitchFamily="49" charset="-122"/>
              </a:rPr>
              <a:t>ABACCDA’</a:t>
            </a:r>
            <a:r>
              <a:rPr lang="zh-CN" altLang="en-US" sz="2400" dirty="0">
                <a:ea typeface="楷体_GB2312" pitchFamily="49" charset="-122"/>
              </a:rPr>
              <a:t>，它只用到四种字符，用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两位二进制编码便可分辨。假设 </a:t>
            </a:r>
            <a:r>
              <a:rPr lang="en-US" altLang="zh-CN" sz="2400" dirty="0">
                <a:ea typeface="楷体_GB2312" pitchFamily="49" charset="-122"/>
              </a:rPr>
              <a:t>A, B, C, D </a:t>
            </a:r>
            <a:r>
              <a:rPr lang="zh-CN" altLang="en-US" sz="2400" dirty="0">
                <a:ea typeface="楷体_GB2312" pitchFamily="49" charset="-122"/>
              </a:rPr>
              <a:t>的编码分别为 </a:t>
            </a:r>
            <a:r>
              <a:rPr lang="en-US" altLang="zh-CN" sz="2400" dirty="0">
                <a:ea typeface="楷体_GB2312" pitchFamily="49" charset="-122"/>
              </a:rPr>
              <a:t>00, 01,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楷体_GB2312" pitchFamily="49" charset="-122"/>
              </a:rPr>
              <a:t>10, 11</a:t>
            </a:r>
            <a:r>
              <a:rPr lang="zh-CN" altLang="en-US" sz="2400" dirty="0">
                <a:ea typeface="楷体_GB2312" pitchFamily="49" charset="-122"/>
              </a:rPr>
              <a:t>，则上述电文便为 ‘</a:t>
            </a:r>
            <a:r>
              <a:rPr lang="en-US" altLang="zh-CN" sz="2400" dirty="0">
                <a:ea typeface="楷体_GB2312" pitchFamily="49" charset="-122"/>
              </a:rPr>
              <a:t>00010010101100’</a:t>
            </a:r>
            <a:r>
              <a:rPr lang="zh-CN" altLang="en-US" sz="2400" dirty="0">
                <a:ea typeface="楷体_GB2312" pitchFamily="49" charset="-122"/>
              </a:rPr>
              <a:t>（共 </a:t>
            </a:r>
            <a:r>
              <a:rPr lang="en-US" altLang="zh-CN" sz="2400" dirty="0">
                <a:ea typeface="楷体_GB2312" pitchFamily="49" charset="-122"/>
              </a:rPr>
              <a:t>14 </a:t>
            </a:r>
            <a:r>
              <a:rPr lang="zh-CN" altLang="en-US" sz="2400" dirty="0">
                <a:ea typeface="楷体_GB2312" pitchFamily="49" charset="-122"/>
              </a:rPr>
              <a:t>位），译码员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按两位进行分组译码，便可恢复原来的电文。 </a:t>
            </a:r>
          </a:p>
        </p:txBody>
      </p:sp>
      <p:sp>
        <p:nvSpPr>
          <p:cNvPr id="100364" name="Text Box 12"/>
          <p:cNvSpPr txBox="1">
            <a:spLocks noChangeArrowheads="1"/>
          </p:cNvSpPr>
          <p:nvPr/>
        </p:nvSpPr>
        <p:spPr bwMode="auto">
          <a:xfrm>
            <a:off x="1258888" y="4994275"/>
            <a:ext cx="6302375" cy="10985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>
                <a:latin typeface="隶书" pitchFamily="49" charset="-122"/>
                <a:ea typeface="隶书" pitchFamily="49" charset="-122"/>
              </a:rPr>
              <a:t>能否使编码总长度更短呢</a:t>
            </a:r>
            <a:r>
              <a:rPr lang="zh-CN" altLang="en-US" sz="660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？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003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autoUpdateAnimBg="0"/>
      <p:bldP spid="100357" grpId="0" autoUpdateAnimBg="0"/>
      <p:bldP spid="100364" grpId="0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1835150" y="665163"/>
            <a:ext cx="5178021" cy="389209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实际应用中各字符的出现频度不相同 </a:t>
            </a:r>
          </a:p>
        </p:txBody>
      </p:sp>
      <p:sp>
        <p:nvSpPr>
          <p:cNvPr id="101386" name="Text Box 10"/>
          <p:cNvSpPr txBox="1">
            <a:spLocks noChangeArrowheads="1"/>
          </p:cNvSpPr>
          <p:nvPr/>
        </p:nvSpPr>
        <p:spPr bwMode="auto">
          <a:xfrm>
            <a:off x="2019300" y="3257550"/>
            <a:ext cx="4784725" cy="4333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数据的最小冗余编码问题 </a:t>
            </a:r>
          </a:p>
        </p:txBody>
      </p:sp>
      <p:sp>
        <p:nvSpPr>
          <p:cNvPr id="101388" name="Text Box 12"/>
          <p:cNvSpPr txBox="1">
            <a:spLocks noChangeArrowheads="1"/>
          </p:cNvSpPr>
          <p:nvPr/>
        </p:nvSpPr>
        <p:spPr bwMode="auto">
          <a:xfrm>
            <a:off x="1547813" y="1457325"/>
            <a:ext cx="5775325" cy="4206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ea typeface="楷体_GB2312" pitchFamily="49" charset="-122"/>
              </a:rPr>
              <a:t>用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短</a:t>
            </a:r>
            <a:r>
              <a:rPr lang="zh-CN" altLang="en-US" sz="2400" dirty="0">
                <a:ea typeface="楷体_GB2312" pitchFamily="49" charset="-122"/>
              </a:rPr>
              <a:t>（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长</a:t>
            </a:r>
            <a:r>
              <a:rPr lang="zh-CN" altLang="en-US" sz="2400" dirty="0">
                <a:ea typeface="楷体_GB2312" pitchFamily="49" charset="-122"/>
              </a:rPr>
              <a:t>）编码表示频率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大</a:t>
            </a:r>
            <a:r>
              <a:rPr lang="zh-CN" altLang="en-US" sz="2400" dirty="0">
                <a:ea typeface="楷体_GB2312" pitchFamily="49" charset="-122"/>
              </a:rPr>
              <a:t>（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小</a:t>
            </a:r>
            <a:r>
              <a:rPr lang="zh-CN" altLang="en-US" sz="2400" dirty="0">
                <a:ea typeface="楷体_GB2312" pitchFamily="49" charset="-122"/>
              </a:rPr>
              <a:t>）的字符 </a:t>
            </a:r>
          </a:p>
        </p:txBody>
      </p:sp>
      <p:sp>
        <p:nvSpPr>
          <p:cNvPr id="101389" name="Text Box 13"/>
          <p:cNvSpPr txBox="1">
            <a:spLocks noChangeArrowheads="1"/>
          </p:cNvSpPr>
          <p:nvPr/>
        </p:nvSpPr>
        <p:spPr bwMode="auto">
          <a:xfrm>
            <a:off x="971550" y="2320925"/>
            <a:ext cx="6965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使得编码序列的总长度最小，使所需总空间量最少 </a:t>
            </a:r>
          </a:p>
        </p:txBody>
      </p:sp>
      <p:sp>
        <p:nvSpPr>
          <p:cNvPr id="101393" name="AutoShape 17"/>
          <p:cNvSpPr>
            <a:spLocks noChangeArrowheads="1"/>
          </p:cNvSpPr>
          <p:nvPr/>
        </p:nvSpPr>
        <p:spPr bwMode="auto">
          <a:xfrm rot="5400000">
            <a:off x="4167982" y="1197769"/>
            <a:ext cx="360362" cy="158750"/>
          </a:xfrm>
          <a:prstGeom prst="notchedRightArrow">
            <a:avLst>
              <a:gd name="adj1" fmla="val 50000"/>
              <a:gd name="adj2" fmla="val 56750"/>
            </a:avLst>
          </a:prstGeom>
          <a:solidFill>
            <a:srgbClr val="FF66FF"/>
          </a:solidFill>
          <a:ln w="317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1394" name="AutoShape 18"/>
          <p:cNvSpPr>
            <a:spLocks noChangeArrowheads="1"/>
          </p:cNvSpPr>
          <p:nvPr/>
        </p:nvSpPr>
        <p:spPr bwMode="auto">
          <a:xfrm rot="5400000">
            <a:off x="4167981" y="1989932"/>
            <a:ext cx="360363" cy="158750"/>
          </a:xfrm>
          <a:prstGeom prst="notchedRightArrow">
            <a:avLst>
              <a:gd name="adj1" fmla="val 50000"/>
              <a:gd name="adj2" fmla="val 56750"/>
            </a:avLst>
          </a:prstGeom>
          <a:solidFill>
            <a:srgbClr val="FF66FF"/>
          </a:solidFill>
          <a:ln w="317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1395" name="AutoShape 19"/>
          <p:cNvSpPr>
            <a:spLocks noChangeArrowheads="1"/>
          </p:cNvSpPr>
          <p:nvPr/>
        </p:nvSpPr>
        <p:spPr bwMode="auto">
          <a:xfrm rot="5400000">
            <a:off x="4167981" y="2926557"/>
            <a:ext cx="360363" cy="158750"/>
          </a:xfrm>
          <a:prstGeom prst="notchedRightArrow">
            <a:avLst>
              <a:gd name="adj1" fmla="val 50000"/>
              <a:gd name="adj2" fmla="val 56750"/>
            </a:avLst>
          </a:prstGeom>
          <a:solidFill>
            <a:srgbClr val="FF66FF"/>
          </a:solidFill>
          <a:ln w="317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1396" name="Text Box 20"/>
          <p:cNvSpPr txBox="1">
            <a:spLocks noChangeArrowheads="1"/>
          </p:cNvSpPr>
          <p:nvPr/>
        </p:nvSpPr>
        <p:spPr bwMode="auto">
          <a:xfrm>
            <a:off x="76200" y="3979863"/>
            <a:ext cx="8646791" cy="9048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ea typeface="楷体_GB2312" pitchFamily="49" charset="-122"/>
              </a:rPr>
              <a:t>           </a:t>
            </a:r>
            <a:r>
              <a:rPr lang="zh-CN" altLang="en-US" sz="2400" dirty="0">
                <a:ea typeface="楷体_GB2312" pitchFamily="49" charset="-122"/>
              </a:rPr>
              <a:t>在上例中，若假设 </a:t>
            </a:r>
            <a:r>
              <a:rPr lang="en-US" altLang="zh-CN" sz="2400" dirty="0">
                <a:ea typeface="楷体_GB2312" pitchFamily="49" charset="-122"/>
              </a:rPr>
              <a:t>A, B, C, D </a:t>
            </a:r>
            <a:r>
              <a:rPr lang="zh-CN" altLang="en-US" sz="2400" dirty="0">
                <a:ea typeface="楷体_GB2312" pitchFamily="49" charset="-122"/>
              </a:rPr>
              <a:t>的编码分别为 </a:t>
            </a:r>
            <a:r>
              <a:rPr lang="en-US" altLang="zh-CN" sz="2400" dirty="0">
                <a:ea typeface="楷体_GB2312" pitchFamily="49" charset="-122"/>
              </a:rPr>
              <a:t>0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00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01</a:t>
            </a:r>
            <a:r>
              <a:rPr lang="zh-CN" altLang="en-US" sz="2400" dirty="0">
                <a:ea typeface="楷体_GB2312" pitchFamily="49" charset="-122"/>
              </a:rPr>
              <a:t>， 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ea typeface="楷体_GB2312" pitchFamily="49" charset="-122"/>
              </a:rPr>
              <a:t>则电文 ‘</a:t>
            </a:r>
            <a:r>
              <a:rPr lang="en-US" altLang="zh-CN" sz="2400" dirty="0">
                <a:ea typeface="楷体_GB2312" pitchFamily="49" charset="-122"/>
              </a:rPr>
              <a:t>ABACCDA’ </a:t>
            </a:r>
            <a:r>
              <a:rPr lang="zh-CN" altLang="en-US" sz="2400" dirty="0">
                <a:ea typeface="楷体_GB2312" pitchFamily="49" charset="-122"/>
              </a:rPr>
              <a:t>便为 ‘</a:t>
            </a:r>
            <a:r>
              <a:rPr lang="en-US" altLang="zh-CN" sz="2400" dirty="0">
                <a:ea typeface="楷体_GB2312" pitchFamily="49" charset="-122"/>
              </a:rPr>
              <a:t>000011010’</a:t>
            </a:r>
            <a:r>
              <a:rPr lang="zh-CN" altLang="en-US" sz="2400" dirty="0">
                <a:ea typeface="楷体_GB2312" pitchFamily="49" charset="-122"/>
              </a:rPr>
              <a:t>（共 </a:t>
            </a:r>
            <a:r>
              <a:rPr lang="en-US" altLang="zh-CN" sz="2400" dirty="0">
                <a:ea typeface="楷体_GB2312" pitchFamily="49" charset="-122"/>
              </a:rPr>
              <a:t>9 </a:t>
            </a:r>
            <a:r>
              <a:rPr lang="zh-CN" altLang="en-US" sz="2400" dirty="0">
                <a:ea typeface="楷体_GB2312" pitchFamily="49" charset="-122"/>
              </a:rPr>
              <a:t>位）。</a:t>
            </a:r>
          </a:p>
        </p:txBody>
      </p:sp>
      <p:sp>
        <p:nvSpPr>
          <p:cNvPr id="101397" name="Text Box 21"/>
          <p:cNvSpPr txBox="1">
            <a:spLocks noChangeArrowheads="1"/>
          </p:cNvSpPr>
          <p:nvPr/>
        </p:nvSpPr>
        <p:spPr bwMode="auto">
          <a:xfrm>
            <a:off x="76200" y="5230813"/>
            <a:ext cx="8535478" cy="9048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但此编码存在多义性：可译为 ‘</a:t>
            </a:r>
            <a:r>
              <a:rPr lang="en-US" altLang="zh-CN" sz="2400" dirty="0">
                <a:ea typeface="楷体_GB2312" pitchFamily="49" charset="-122"/>
              </a:rPr>
              <a:t>BBCCDA’</a:t>
            </a:r>
            <a:r>
              <a:rPr lang="zh-CN" altLang="en-US" sz="2400" dirty="0">
                <a:ea typeface="楷体_GB2312" pitchFamily="49" charset="-122"/>
              </a:rPr>
              <a:t>、‘</a:t>
            </a:r>
            <a:r>
              <a:rPr lang="en-US" altLang="zh-CN" sz="2400" dirty="0">
                <a:ea typeface="楷体_GB2312" pitchFamily="49" charset="-122"/>
              </a:rPr>
              <a:t>ABACCDA’</a:t>
            </a:r>
            <a:r>
              <a:rPr lang="zh-CN" altLang="en-US" sz="2400" dirty="0">
                <a:ea typeface="楷体_GB2312" pitchFamily="49" charset="-122"/>
              </a:rPr>
              <a:t>、 </a:t>
            </a:r>
          </a:p>
          <a:p>
            <a:pPr>
              <a:lnSpc>
                <a:spcPct val="110000"/>
              </a:lnSpc>
            </a:pPr>
            <a:r>
              <a:rPr lang="zh-CN" altLang="en-US" sz="2400" dirty="0"/>
              <a:t>‘</a:t>
            </a:r>
            <a:r>
              <a:rPr lang="en-US" altLang="zh-CN" sz="2400" dirty="0"/>
              <a:t>AAAACCACA’ </a:t>
            </a:r>
            <a:r>
              <a:rPr lang="zh-CN" altLang="en-US" sz="2400" dirty="0">
                <a:ea typeface="楷体_GB2312" pitchFamily="49" charset="-122"/>
              </a:rPr>
              <a:t>等。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0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0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10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4" dur="500"/>
                                        <p:tgtEl>
                                          <p:spTgt spid="10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autoUpdateAnimBg="0"/>
      <p:bldP spid="101386" grpId="0" autoUpdateAnimBg="0"/>
      <p:bldP spid="101388" grpId="0" autoUpdateAnimBg="0"/>
      <p:bldP spid="101389" grpId="0" autoUpdateAnimBg="0"/>
      <p:bldP spid="101393" grpId="0" animBg="1"/>
      <p:bldP spid="101394" grpId="0" animBg="1"/>
      <p:bldP spid="101395" grpId="0" animBg="1"/>
      <p:bldP spid="101396" grpId="0" autoUpdateAnimBg="0"/>
      <p:bldP spid="101397" grpId="0" autoUpdateAnimBg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21" name="Text Box 9"/>
          <p:cNvSpPr txBox="1">
            <a:spLocks noChangeArrowheads="1"/>
          </p:cNvSpPr>
          <p:nvPr/>
        </p:nvSpPr>
        <p:spPr bwMode="auto">
          <a:xfrm>
            <a:off x="296863" y="1412875"/>
            <a:ext cx="8031366" cy="105259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          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要求任一字符的编码都不能是另一字符编码的前缀！ 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333333"/>
                </a:solidFill>
                <a:latin typeface="华文新魏" pitchFamily="2" charset="-122"/>
                <a:ea typeface="华文新魏" pitchFamily="2" charset="-122"/>
              </a:rPr>
              <a:t>这种编码称为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前缀编码</a:t>
            </a:r>
            <a:r>
              <a:rPr lang="zh-CN" altLang="en-US" sz="2400" dirty="0">
                <a:solidFill>
                  <a:srgbClr val="333333"/>
                </a:solidFill>
                <a:latin typeface="华文中宋" pitchFamily="2" charset="-122"/>
                <a:ea typeface="华文中宋" pitchFamily="2" charset="-122"/>
              </a:rPr>
              <a:t>（</a:t>
            </a:r>
            <a:r>
              <a:rPr lang="zh-CN" altLang="en-US" sz="2400" dirty="0">
                <a:solidFill>
                  <a:srgbClr val="333333"/>
                </a:solidFill>
                <a:latin typeface="华文新魏" pitchFamily="2" charset="-122"/>
                <a:ea typeface="华文新魏" pitchFamily="2" charset="-122"/>
              </a:rPr>
              <a:t>其实是非前缀码</a:t>
            </a:r>
            <a:r>
              <a:rPr lang="zh-CN" altLang="en-US" sz="2400" dirty="0">
                <a:solidFill>
                  <a:srgbClr val="333333"/>
                </a:solidFill>
                <a:latin typeface="华文中宋" pitchFamily="2" charset="-122"/>
                <a:ea typeface="华文中宋" pitchFamily="2" charset="-122"/>
              </a:rPr>
              <a:t>）。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  </a:t>
            </a:r>
          </a:p>
        </p:txBody>
      </p:sp>
      <p:sp>
        <p:nvSpPr>
          <p:cNvPr id="166920" name="Rectangle 8"/>
          <p:cNvSpPr>
            <a:spLocks noChangeArrowheads="1"/>
          </p:cNvSpPr>
          <p:nvPr/>
        </p:nvSpPr>
        <p:spPr bwMode="auto">
          <a:xfrm>
            <a:off x="328613" y="739775"/>
            <a:ext cx="32591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译码的惟一性问题 </a:t>
            </a:r>
          </a:p>
        </p:txBody>
      </p:sp>
      <p:sp>
        <p:nvSpPr>
          <p:cNvPr id="166922" name="AutoShape 10"/>
          <p:cNvSpPr>
            <a:spLocks noChangeArrowheads="1"/>
          </p:cNvSpPr>
          <p:nvPr/>
        </p:nvSpPr>
        <p:spPr bwMode="auto">
          <a:xfrm>
            <a:off x="604838" y="5019675"/>
            <a:ext cx="7783512" cy="1001713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280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800">
                <a:latin typeface="隶书" pitchFamily="49" charset="-122"/>
                <a:ea typeface="隶书" pitchFamily="49" charset="-122"/>
              </a:rPr>
              <a:t>利用最优二叉树可以很好地解决上述两个问题 </a:t>
            </a:r>
          </a:p>
          <a:p>
            <a:pPr algn="ctr">
              <a:lnSpc>
                <a:spcPct val="0"/>
              </a:lnSpc>
            </a:pPr>
            <a:endParaRPr lang="en-US" altLang="zh-CN" sz="280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66929" name="Text Box 17"/>
          <p:cNvSpPr txBox="1">
            <a:spLocks noChangeArrowheads="1"/>
          </p:cNvSpPr>
          <p:nvPr/>
        </p:nvSpPr>
        <p:spPr bwMode="auto">
          <a:xfrm>
            <a:off x="533400" y="3522663"/>
            <a:ext cx="39401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在编码过程要考虑两个问题 </a:t>
            </a:r>
          </a:p>
        </p:txBody>
      </p:sp>
      <p:sp>
        <p:nvSpPr>
          <p:cNvPr id="166930" name="Rectangle 18"/>
          <p:cNvSpPr>
            <a:spLocks noChangeArrowheads="1"/>
          </p:cNvSpPr>
          <p:nvPr/>
        </p:nvSpPr>
        <p:spPr bwMode="auto">
          <a:xfrm>
            <a:off x="4652963" y="3141663"/>
            <a:ext cx="3613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数据的最小冗余编码问题 </a:t>
            </a:r>
          </a:p>
        </p:txBody>
      </p:sp>
      <p:sp>
        <p:nvSpPr>
          <p:cNvPr id="166931" name="Text Box 19"/>
          <p:cNvSpPr txBox="1">
            <a:spLocks noChangeArrowheads="1"/>
          </p:cNvSpPr>
          <p:nvPr/>
        </p:nvSpPr>
        <p:spPr bwMode="auto">
          <a:xfrm>
            <a:off x="4637088" y="3933825"/>
            <a:ext cx="28194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译码的惟一性问题  </a:t>
            </a:r>
          </a:p>
        </p:txBody>
      </p:sp>
      <p:sp>
        <p:nvSpPr>
          <p:cNvPr id="166932" name="AutoShape 20"/>
          <p:cNvSpPr>
            <a:spLocks/>
          </p:cNvSpPr>
          <p:nvPr/>
        </p:nvSpPr>
        <p:spPr bwMode="auto">
          <a:xfrm>
            <a:off x="4400550" y="3370263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6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166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6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21" grpId="0" autoUpdateAnimBg="0"/>
      <p:bldP spid="166920" grpId="0" autoUpdateAnimBg="0"/>
      <p:bldP spid="166922" grpId="0" animBg="1" autoUpdateAnimBg="0"/>
      <p:bldP spid="166929" grpId="0" autoUpdateAnimBg="0"/>
      <p:bldP spid="166930" grpId="0" autoUpdateAnimBg="0"/>
      <p:bldP spid="166931" grpId="0" autoUpdateAnimBg="0"/>
      <p:bldP spid="1669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798513" y="447675"/>
            <a:ext cx="8021637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 err="1">
                <a:ea typeface="楷体_GB2312" pitchFamily="49" charset="-122"/>
              </a:rPr>
              <a:t>RightSibling</a:t>
            </a:r>
            <a:r>
              <a:rPr lang="en-US" altLang="zh-CN" sz="2400" dirty="0">
                <a:ea typeface="楷体_GB2312" pitchFamily="49" charset="-122"/>
              </a:rPr>
              <a:t> (T,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)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华文中宋" pitchFamily="2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有右兄弟，则返回它的右兄弟，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                      否则函数值为“空”。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 err="1">
                <a:ea typeface="楷体_GB2312" pitchFamily="49" charset="-122"/>
              </a:rPr>
              <a:t>TraverseTree</a:t>
            </a:r>
            <a:r>
              <a:rPr lang="en-US" altLang="zh-CN" sz="2400" dirty="0">
                <a:ea typeface="楷体_GB2312" pitchFamily="49" charset="-122"/>
              </a:rPr>
              <a:t> (T, Visit() )</a:t>
            </a:r>
            <a:r>
              <a:rPr lang="zh-CN" altLang="en-US" sz="2400" dirty="0">
                <a:ea typeface="楷体_GB2312" pitchFamily="49" charset="-122"/>
              </a:rPr>
              <a:t>；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是对结点操作的函数。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按某种次序对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的每个结点调用函数 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                       </a:t>
            </a:r>
            <a:r>
              <a:rPr lang="en-US" altLang="zh-CN" sz="2400" dirty="0">
                <a:ea typeface="楷体_GB2312" pitchFamily="49" charset="-122"/>
              </a:rPr>
              <a:t>Visit () </a:t>
            </a:r>
            <a:r>
              <a:rPr lang="zh-CN" altLang="en-US" sz="2400" dirty="0">
                <a:ea typeface="楷体_GB2312" pitchFamily="49" charset="-122"/>
              </a:rPr>
              <a:t>一次且至多一次。一旦 </a:t>
            </a:r>
            <a:r>
              <a:rPr lang="en-US" altLang="zh-CN" sz="2400" dirty="0">
                <a:ea typeface="楷体_GB2312" pitchFamily="49" charset="-122"/>
              </a:rPr>
              <a:t>Visit ()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楷体_GB2312" pitchFamily="49" charset="-122"/>
              </a:rPr>
              <a:t>                              </a:t>
            </a:r>
            <a:r>
              <a:rPr lang="zh-CN" altLang="en-US" sz="2400" dirty="0">
                <a:ea typeface="楷体_GB2312" pitchFamily="49" charset="-122"/>
              </a:rPr>
              <a:t>失败，则操作失败。</a:t>
            </a:r>
          </a:p>
        </p:txBody>
      </p:sp>
    </p:spTree>
  </p:cSld>
  <p:clrMapOvr>
    <a:masterClrMapping/>
  </p:clrMapOvr>
  <p:transition spd="slow">
    <p:cover dir="r"/>
  </p:transition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107951" y="1111250"/>
            <a:ext cx="9036050" cy="230832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ea typeface="楷体_GB2312" pitchFamily="49" charset="-122"/>
              </a:rPr>
              <a:t>             </a:t>
            </a:r>
            <a:r>
              <a:rPr lang="zh-CN" altLang="en-US" sz="2400" dirty="0">
                <a:ea typeface="楷体_GB2312" pitchFamily="49" charset="-122"/>
              </a:rPr>
              <a:t>以电文中的字符作为叶子结点构造二叉树。</a:t>
            </a:r>
            <a:r>
              <a:rPr lang="zh-CN" altLang="zh-CN" sz="2400" dirty="0">
                <a:ea typeface="楷体_GB2312" pitchFamily="49" charset="-122"/>
              </a:rPr>
              <a:t>然后将</a:t>
            </a:r>
            <a:r>
              <a:rPr lang="zh-CN" altLang="en-US" sz="2400" dirty="0">
                <a:ea typeface="楷体_GB2312" pitchFamily="49" charset="-122"/>
              </a:rPr>
              <a:t>二叉</a:t>
            </a:r>
            <a:r>
              <a:rPr lang="zh-CN" altLang="zh-CN" sz="2400" dirty="0">
                <a:ea typeface="楷体_GB2312" pitchFamily="49" charset="-122"/>
              </a:rPr>
              <a:t>树中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ea typeface="楷体_GB2312" pitchFamily="49" charset="-122"/>
              </a:rPr>
              <a:t>结点引向其左孩子的分支标</a:t>
            </a:r>
            <a:r>
              <a:rPr lang="zh-CN" altLang="en-US" sz="2400" dirty="0">
                <a:ea typeface="楷体_GB2312" pitchFamily="49" charset="-122"/>
              </a:rPr>
              <a:t> ‘</a:t>
            </a:r>
            <a:r>
              <a:rPr lang="zh-CN" altLang="zh-CN" sz="2400" dirty="0">
                <a:ea typeface="楷体_GB2312" pitchFamily="49" charset="-122"/>
              </a:rPr>
              <a:t>0’，引向其右孩子的分支标</a:t>
            </a:r>
            <a:r>
              <a:rPr lang="zh-CN" altLang="en-US" sz="2400" dirty="0">
                <a:ea typeface="楷体_GB2312" pitchFamily="49" charset="-122"/>
              </a:rPr>
              <a:t> ‘</a:t>
            </a:r>
            <a:r>
              <a:rPr lang="zh-CN" altLang="zh-CN" sz="2400" dirty="0">
                <a:ea typeface="楷体_GB2312" pitchFamily="49" charset="-122"/>
              </a:rPr>
              <a:t>1’；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zh-CN" altLang="zh-CN" sz="2400" dirty="0">
                <a:ea typeface="楷体_GB2312" pitchFamily="49" charset="-122"/>
              </a:rPr>
              <a:t>每个字符的编码即为从根到每个叶子的路径上得到的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zh-CN" altLang="zh-CN" sz="2400" dirty="0">
                <a:ea typeface="楷体_GB2312" pitchFamily="49" charset="-122"/>
              </a:rPr>
              <a:t>0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zh-CN" altLang="zh-CN" sz="2400" dirty="0">
                <a:ea typeface="楷体_GB2312" pitchFamily="49" charset="-122"/>
              </a:rPr>
              <a:t>1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zh-CN" sz="2400" dirty="0">
                <a:ea typeface="楷体_GB2312" pitchFamily="49" charset="-122"/>
              </a:rPr>
              <a:t>序列。如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ea typeface="楷体_GB2312" pitchFamily="49" charset="-122"/>
              </a:rPr>
              <a:t>此</a:t>
            </a:r>
            <a:r>
              <a:rPr lang="zh-CN" altLang="en-US" sz="2400" dirty="0">
                <a:ea typeface="楷体_GB2312" pitchFamily="49" charset="-122"/>
              </a:rPr>
              <a:t>得到的即为二进制前缀编码。  </a:t>
            </a:r>
          </a:p>
        </p:txBody>
      </p:sp>
      <p:sp>
        <p:nvSpPr>
          <p:cNvPr id="103459" name="Text Box 35"/>
          <p:cNvSpPr txBox="1">
            <a:spLocks noChangeArrowheads="1"/>
          </p:cNvSpPr>
          <p:nvPr/>
        </p:nvSpPr>
        <p:spPr bwMode="auto">
          <a:xfrm>
            <a:off x="107504" y="1619274"/>
            <a:ext cx="9036496" cy="180972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                                                                                                            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                                        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                                                                                                </a:t>
            </a:r>
            <a:r>
              <a:rPr lang="en-US" altLang="zh-CN" sz="2400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                                </a:t>
            </a:r>
            <a:r>
              <a:rPr lang="zh-CN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如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此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得到的即为二进制前缀编码。   </a:t>
            </a:r>
          </a:p>
        </p:txBody>
      </p:sp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76200" y="549275"/>
            <a:ext cx="4618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用二叉树设计二进制前缀编码 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76200" y="3562350"/>
            <a:ext cx="869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>
                <a:ea typeface="楷体_GB2312" pitchFamily="49" charset="-122"/>
              </a:rPr>
              <a:t> 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971550" y="3644900"/>
            <a:ext cx="2362200" cy="2495550"/>
            <a:chOff x="1049" y="2028"/>
            <a:chExt cx="1488" cy="1572"/>
          </a:xfrm>
        </p:grpSpPr>
        <p:sp>
          <p:nvSpPr>
            <p:cNvPr id="103430" name="Oval 6"/>
            <p:cNvSpPr>
              <a:spLocks noChangeArrowheads="1"/>
            </p:cNvSpPr>
            <p:nvPr/>
          </p:nvSpPr>
          <p:spPr bwMode="auto">
            <a:xfrm>
              <a:off x="1339" y="2028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03435" name="Oval 11"/>
            <p:cNvSpPr>
              <a:spLocks noChangeArrowheads="1"/>
            </p:cNvSpPr>
            <p:nvPr/>
          </p:nvSpPr>
          <p:spPr bwMode="auto">
            <a:xfrm>
              <a:off x="1049" y="2460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03436" name="Text Box 12"/>
            <p:cNvSpPr txBox="1">
              <a:spLocks noChangeArrowheads="1"/>
            </p:cNvSpPr>
            <p:nvPr/>
          </p:nvSpPr>
          <p:spPr bwMode="auto">
            <a:xfrm>
              <a:off x="1049" y="2448"/>
              <a:ext cx="255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</a:t>
              </a:r>
            </a:p>
          </p:txBody>
        </p:sp>
        <p:sp>
          <p:nvSpPr>
            <p:cNvPr id="103437" name="Oval 13"/>
            <p:cNvSpPr>
              <a:spLocks noChangeArrowheads="1"/>
            </p:cNvSpPr>
            <p:nvPr/>
          </p:nvSpPr>
          <p:spPr bwMode="auto">
            <a:xfrm>
              <a:off x="1627" y="2448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cxnSp>
          <p:nvCxnSpPr>
            <p:cNvPr id="103438" name="AutoShape 14"/>
            <p:cNvCxnSpPr>
              <a:cxnSpLocks noChangeShapeType="1"/>
              <a:stCxn id="103430" idx="3"/>
              <a:endCxn id="103435" idx="0"/>
            </p:cNvCxnSpPr>
            <p:nvPr/>
          </p:nvCxnSpPr>
          <p:spPr bwMode="auto">
            <a:xfrm flipH="1">
              <a:off x="1192" y="2264"/>
              <a:ext cx="189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3439" name="AutoShape 15"/>
            <p:cNvCxnSpPr>
              <a:cxnSpLocks noChangeShapeType="1"/>
              <a:stCxn id="103430" idx="5"/>
              <a:endCxn id="103437" idx="0"/>
            </p:cNvCxnSpPr>
            <p:nvPr/>
          </p:nvCxnSpPr>
          <p:spPr bwMode="auto">
            <a:xfrm>
              <a:off x="1583" y="2264"/>
              <a:ext cx="187" cy="18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03440" name="Oval 16"/>
            <p:cNvSpPr>
              <a:spLocks noChangeArrowheads="1"/>
            </p:cNvSpPr>
            <p:nvPr/>
          </p:nvSpPr>
          <p:spPr bwMode="auto">
            <a:xfrm>
              <a:off x="1337" y="2892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03441" name="Text Box 17"/>
            <p:cNvSpPr txBox="1">
              <a:spLocks noChangeArrowheads="1"/>
            </p:cNvSpPr>
            <p:nvPr/>
          </p:nvSpPr>
          <p:spPr bwMode="auto">
            <a:xfrm>
              <a:off x="1337" y="2880"/>
              <a:ext cx="24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</a:t>
              </a:r>
            </a:p>
          </p:txBody>
        </p:sp>
        <p:sp>
          <p:nvSpPr>
            <p:cNvPr id="103442" name="Oval 18"/>
            <p:cNvSpPr>
              <a:spLocks noChangeArrowheads="1"/>
            </p:cNvSpPr>
            <p:nvPr/>
          </p:nvSpPr>
          <p:spPr bwMode="auto">
            <a:xfrm>
              <a:off x="1915" y="2880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cxnSp>
          <p:nvCxnSpPr>
            <p:cNvPr id="103443" name="AutoShape 19"/>
            <p:cNvCxnSpPr>
              <a:cxnSpLocks noChangeShapeType="1"/>
              <a:stCxn id="103437" idx="3"/>
              <a:endCxn id="103440" idx="0"/>
            </p:cNvCxnSpPr>
            <p:nvPr/>
          </p:nvCxnSpPr>
          <p:spPr bwMode="auto">
            <a:xfrm flipH="1">
              <a:off x="1480" y="2684"/>
              <a:ext cx="189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3444" name="AutoShape 20"/>
            <p:cNvCxnSpPr>
              <a:cxnSpLocks noChangeShapeType="1"/>
              <a:stCxn id="103437" idx="5"/>
              <a:endCxn id="103442" idx="0"/>
            </p:cNvCxnSpPr>
            <p:nvPr/>
          </p:nvCxnSpPr>
          <p:spPr bwMode="auto">
            <a:xfrm>
              <a:off x="1871" y="2684"/>
              <a:ext cx="187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03445" name="Oval 21"/>
            <p:cNvSpPr>
              <a:spLocks noChangeArrowheads="1"/>
            </p:cNvSpPr>
            <p:nvPr/>
          </p:nvSpPr>
          <p:spPr bwMode="auto">
            <a:xfrm>
              <a:off x="1625" y="3324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03446" name="Text Box 22"/>
            <p:cNvSpPr txBox="1">
              <a:spLocks noChangeArrowheads="1"/>
            </p:cNvSpPr>
            <p:nvPr/>
          </p:nvSpPr>
          <p:spPr bwMode="auto">
            <a:xfrm>
              <a:off x="1625" y="3312"/>
              <a:ext cx="255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C</a:t>
              </a:r>
            </a:p>
          </p:txBody>
        </p:sp>
        <p:sp>
          <p:nvSpPr>
            <p:cNvPr id="103447" name="Oval 23"/>
            <p:cNvSpPr>
              <a:spLocks noChangeArrowheads="1"/>
            </p:cNvSpPr>
            <p:nvPr/>
          </p:nvSpPr>
          <p:spPr bwMode="auto">
            <a:xfrm>
              <a:off x="2203" y="3312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cxnSp>
          <p:nvCxnSpPr>
            <p:cNvPr id="103448" name="AutoShape 24"/>
            <p:cNvCxnSpPr>
              <a:cxnSpLocks noChangeShapeType="1"/>
              <a:stCxn id="103442" idx="3"/>
              <a:endCxn id="103445" idx="0"/>
            </p:cNvCxnSpPr>
            <p:nvPr/>
          </p:nvCxnSpPr>
          <p:spPr bwMode="auto">
            <a:xfrm flipH="1">
              <a:off x="1768" y="3116"/>
              <a:ext cx="189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3449" name="AutoShape 25"/>
            <p:cNvCxnSpPr>
              <a:cxnSpLocks noChangeShapeType="1"/>
              <a:stCxn id="103442" idx="5"/>
              <a:endCxn id="103447" idx="0"/>
            </p:cNvCxnSpPr>
            <p:nvPr/>
          </p:nvCxnSpPr>
          <p:spPr bwMode="auto">
            <a:xfrm>
              <a:off x="2159" y="3116"/>
              <a:ext cx="187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03450" name="Text Box 26"/>
            <p:cNvSpPr txBox="1">
              <a:spLocks noChangeArrowheads="1"/>
            </p:cNvSpPr>
            <p:nvPr/>
          </p:nvSpPr>
          <p:spPr bwMode="auto">
            <a:xfrm>
              <a:off x="2234" y="3312"/>
              <a:ext cx="255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D</a:t>
              </a:r>
            </a:p>
          </p:txBody>
        </p:sp>
        <p:sp>
          <p:nvSpPr>
            <p:cNvPr id="103451" name="Text Box 27"/>
            <p:cNvSpPr txBox="1">
              <a:spLocks noChangeArrowheads="1"/>
            </p:cNvSpPr>
            <p:nvPr/>
          </p:nvSpPr>
          <p:spPr bwMode="auto">
            <a:xfrm>
              <a:off x="1087" y="2160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03452" name="Text Box 28"/>
            <p:cNvSpPr txBox="1">
              <a:spLocks noChangeArrowheads="1"/>
            </p:cNvSpPr>
            <p:nvPr/>
          </p:nvSpPr>
          <p:spPr bwMode="auto">
            <a:xfrm>
              <a:off x="1701" y="2160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03453" name="Text Box 29"/>
            <p:cNvSpPr txBox="1">
              <a:spLocks noChangeArrowheads="1"/>
            </p:cNvSpPr>
            <p:nvPr/>
          </p:nvSpPr>
          <p:spPr bwMode="auto">
            <a:xfrm>
              <a:off x="1375" y="2592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03454" name="Text Box 30"/>
            <p:cNvSpPr txBox="1">
              <a:spLocks noChangeArrowheads="1"/>
            </p:cNvSpPr>
            <p:nvPr/>
          </p:nvSpPr>
          <p:spPr bwMode="auto">
            <a:xfrm>
              <a:off x="1989" y="2592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03455" name="Text Box 31"/>
            <p:cNvSpPr txBox="1">
              <a:spLocks noChangeArrowheads="1"/>
            </p:cNvSpPr>
            <p:nvPr/>
          </p:nvSpPr>
          <p:spPr bwMode="auto">
            <a:xfrm>
              <a:off x="1663" y="3024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03456" name="Text Box 32"/>
            <p:cNvSpPr txBox="1">
              <a:spLocks noChangeArrowheads="1"/>
            </p:cNvSpPr>
            <p:nvPr/>
          </p:nvSpPr>
          <p:spPr bwMode="auto">
            <a:xfrm>
              <a:off x="2277" y="3024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</p:grpSp>
      <p:sp>
        <p:nvSpPr>
          <p:cNvPr id="103457" name="Text Box 33"/>
          <p:cNvSpPr txBox="1">
            <a:spLocks noChangeArrowheads="1"/>
          </p:cNvSpPr>
          <p:nvPr/>
        </p:nvSpPr>
        <p:spPr bwMode="auto">
          <a:xfrm>
            <a:off x="3492500" y="3963988"/>
            <a:ext cx="2236788" cy="21002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编码</a:t>
            </a:r>
            <a:r>
              <a:rPr lang="zh-CN" altLang="en-US"/>
              <a:t>： </a:t>
            </a:r>
            <a:r>
              <a:rPr lang="en-US" altLang="zh-CN"/>
              <a:t>A</a:t>
            </a:r>
            <a:r>
              <a:rPr lang="zh-CN" altLang="en-US"/>
              <a:t>：</a:t>
            </a:r>
            <a:r>
              <a:rPr lang="en-US" altLang="zh-CN"/>
              <a:t>0 </a:t>
            </a:r>
          </a:p>
          <a:p>
            <a:r>
              <a:rPr lang="en-US" altLang="zh-CN"/>
              <a:t>             B</a:t>
            </a:r>
            <a:r>
              <a:rPr lang="zh-CN" altLang="en-US"/>
              <a:t>：</a:t>
            </a:r>
            <a:r>
              <a:rPr lang="en-US" altLang="zh-CN"/>
              <a:t>10 </a:t>
            </a:r>
          </a:p>
          <a:p>
            <a:r>
              <a:rPr lang="en-US" altLang="zh-CN"/>
              <a:t>             C</a:t>
            </a:r>
            <a:r>
              <a:rPr lang="zh-CN" altLang="en-US"/>
              <a:t>：</a:t>
            </a:r>
            <a:r>
              <a:rPr lang="en-US" altLang="zh-CN"/>
              <a:t>110 </a:t>
            </a:r>
          </a:p>
          <a:p>
            <a:r>
              <a:rPr lang="en-US" altLang="zh-CN"/>
              <a:t>             D</a:t>
            </a:r>
            <a:r>
              <a:rPr lang="zh-CN" altLang="en-US"/>
              <a:t>：</a:t>
            </a:r>
            <a:r>
              <a:rPr lang="en-US" altLang="zh-CN"/>
              <a:t>111 </a:t>
            </a:r>
          </a:p>
        </p:txBody>
      </p:sp>
      <p:sp>
        <p:nvSpPr>
          <p:cNvPr id="103460" name="Text Box 36"/>
          <p:cNvSpPr txBox="1">
            <a:spLocks noChangeArrowheads="1"/>
          </p:cNvSpPr>
          <p:nvPr/>
        </p:nvSpPr>
        <p:spPr bwMode="auto">
          <a:xfrm>
            <a:off x="4284663" y="2492375"/>
            <a:ext cx="812800" cy="10985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66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? </a:t>
            </a:r>
          </a:p>
        </p:txBody>
      </p:sp>
      <p:sp>
        <p:nvSpPr>
          <p:cNvPr id="103462" name="AutoShape 38"/>
          <p:cNvSpPr>
            <a:spLocks noChangeArrowheads="1"/>
          </p:cNvSpPr>
          <p:nvPr/>
        </p:nvSpPr>
        <p:spPr bwMode="auto">
          <a:xfrm>
            <a:off x="6146800" y="3789363"/>
            <a:ext cx="2673350" cy="173664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algn="ctr"/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任意一个叶子 </a:t>
            </a:r>
          </a:p>
          <a:p>
            <a:pPr algn="ctr"/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结点都不可能 </a:t>
            </a:r>
          </a:p>
          <a:p>
            <a:pPr algn="ctr"/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在其它叶子结 </a:t>
            </a:r>
          </a:p>
          <a:p>
            <a:pPr algn="ctr"/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点的路径中。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03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03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034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034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3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3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8" grpId="0" autoUpdateAnimBg="0"/>
      <p:bldP spid="103459" grpId="0" autoUpdateAnimBg="0"/>
      <p:bldP spid="103429" grpId="0" autoUpdateAnimBg="0"/>
      <p:bldP spid="103457" grpId="0" autoUpdateAnimBg="0"/>
      <p:bldP spid="103460" grpId="0"/>
      <p:bldP spid="103462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5" name="Line 5"/>
          <p:cNvSpPr>
            <a:spLocks noChangeShapeType="1"/>
          </p:cNvSpPr>
          <p:nvPr/>
        </p:nvSpPr>
        <p:spPr bwMode="auto">
          <a:xfrm flipV="1">
            <a:off x="4648200" y="1777322"/>
            <a:ext cx="3657600" cy="858837"/>
          </a:xfrm>
          <a:prstGeom prst="line">
            <a:avLst/>
          </a:prstGeom>
          <a:noFill/>
          <a:ln w="25400" cap="sq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76200" y="1028700"/>
            <a:ext cx="9055684" cy="1200329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ea typeface="楷体_GB2312" pitchFamily="49" charset="-122"/>
              </a:rPr>
              <a:t>            </a:t>
            </a:r>
            <a:r>
              <a:rPr lang="zh-CN" altLang="en-US" sz="2400" dirty="0">
                <a:ea typeface="楷体_GB2312" pitchFamily="49" charset="-122"/>
              </a:rPr>
              <a:t>假设各个字符在电文中出现的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次数</a:t>
            </a:r>
            <a:r>
              <a:rPr lang="zh-CN" altLang="en-US" sz="2400" dirty="0">
                <a:ea typeface="楷体_GB2312" pitchFamily="49" charset="-122"/>
              </a:rPr>
              <a:t>（或频率）为 </a:t>
            </a:r>
            <a:r>
              <a:rPr lang="en-US" altLang="zh-CN" sz="2400" i="1" dirty="0" err="1">
                <a:ea typeface="楷体_GB2312" pitchFamily="49" charset="-122"/>
              </a:rPr>
              <a:t>w</a:t>
            </a:r>
            <a:r>
              <a:rPr lang="en-US" altLang="zh-CN" sz="2400" i="1" baseline="-25000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，其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编码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长度</a:t>
            </a:r>
            <a:r>
              <a:rPr lang="zh-CN" altLang="en-US" sz="2400" dirty="0">
                <a:ea typeface="楷体_GB2312" pitchFamily="49" charset="-122"/>
              </a:rPr>
              <a:t>为 </a:t>
            </a:r>
            <a:r>
              <a:rPr lang="en-US" altLang="zh-CN" sz="2400" i="1" dirty="0" err="1">
                <a:ea typeface="楷体_GB2312" pitchFamily="49" charset="-122"/>
              </a:rPr>
              <a:t>l</a:t>
            </a:r>
            <a:r>
              <a:rPr lang="en-US" altLang="zh-CN" sz="2400" i="1" baseline="-25000" dirty="0" err="1">
                <a:ea typeface="楷体_GB2312" pitchFamily="49" charset="-122"/>
              </a:rPr>
              <a:t>i</a:t>
            </a:r>
            <a:r>
              <a:rPr lang="zh-CN" altLang="en-US" sz="2400" dirty="0">
                <a:ea typeface="楷体_GB2312" pitchFamily="49" charset="-122"/>
              </a:rPr>
              <a:t>，电文中只有 </a:t>
            </a:r>
            <a:r>
              <a:rPr lang="en-US" altLang="zh-CN" sz="2400" i="1" dirty="0">
                <a:ea typeface="楷体_GB2312" pitchFamily="49" charset="-122"/>
              </a:rPr>
              <a:t>n </a:t>
            </a:r>
            <a:r>
              <a:rPr lang="zh-CN" altLang="en-US" sz="2400" dirty="0">
                <a:ea typeface="楷体_GB2312" pitchFamily="49" charset="-122"/>
              </a:rPr>
              <a:t>种字符，则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电文编码总长</a:t>
            </a:r>
            <a:r>
              <a:rPr lang="zh-CN" altLang="en-US" sz="2400" dirty="0">
                <a:ea typeface="楷体_GB2312" pitchFamily="49" charset="-122"/>
              </a:rPr>
              <a:t>为： </a:t>
            </a:r>
          </a:p>
        </p:txBody>
      </p:sp>
      <p:graphicFrame>
        <p:nvGraphicFramePr>
          <p:cNvPr id="1024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7596930"/>
              </p:ext>
            </p:extLst>
          </p:nvPr>
        </p:nvGraphicFramePr>
        <p:xfrm>
          <a:off x="3578225" y="2320247"/>
          <a:ext cx="1206500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86" name="公式" r:id="rId5" imgW="482400" imgH="431640" progId="Equation.3">
                  <p:embed/>
                </p:oleObj>
              </mc:Choice>
              <mc:Fallback>
                <p:oleObj name="公式" r:id="rId5" imgW="48240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8225" y="2320247"/>
                        <a:ext cx="1206500" cy="1077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4" name="Line 4"/>
          <p:cNvSpPr>
            <a:spLocks noChangeShapeType="1"/>
          </p:cNvSpPr>
          <p:nvPr/>
        </p:nvSpPr>
        <p:spPr bwMode="auto">
          <a:xfrm flipV="1">
            <a:off x="4267200" y="1701122"/>
            <a:ext cx="533400" cy="1011237"/>
          </a:xfrm>
          <a:prstGeom prst="line">
            <a:avLst/>
          </a:prstGeom>
          <a:noFill/>
          <a:ln w="25400" cap="sq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406" name="Text Box 6"/>
          <p:cNvSpPr txBox="1">
            <a:spLocks noChangeArrowheads="1"/>
          </p:cNvSpPr>
          <p:nvPr/>
        </p:nvSpPr>
        <p:spPr bwMode="auto">
          <a:xfrm>
            <a:off x="3505200" y="3702959"/>
            <a:ext cx="2089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叶子结点的权 </a:t>
            </a:r>
          </a:p>
        </p:txBody>
      </p:sp>
      <p:sp>
        <p:nvSpPr>
          <p:cNvPr id="102407" name="Text Box 7"/>
          <p:cNvSpPr txBox="1">
            <a:spLocks noChangeArrowheads="1"/>
          </p:cNvSpPr>
          <p:nvPr/>
        </p:nvSpPr>
        <p:spPr bwMode="auto">
          <a:xfrm>
            <a:off x="5486400" y="2539322"/>
            <a:ext cx="3384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从根到叶子的路径长度  </a:t>
            </a:r>
          </a:p>
        </p:txBody>
      </p:sp>
      <p:sp>
        <p:nvSpPr>
          <p:cNvPr id="102408" name="AutoShape 8"/>
          <p:cNvSpPr>
            <a:spLocks noChangeArrowheads="1"/>
          </p:cNvSpPr>
          <p:nvPr/>
        </p:nvSpPr>
        <p:spPr bwMode="auto">
          <a:xfrm>
            <a:off x="4738688" y="2691722"/>
            <a:ext cx="823912" cy="228600"/>
          </a:xfrm>
          <a:prstGeom prst="notchedRightArrow">
            <a:avLst>
              <a:gd name="adj1" fmla="val 50000"/>
              <a:gd name="adj2" fmla="val 90104"/>
            </a:avLst>
          </a:prstGeom>
          <a:solidFill>
            <a:srgbClr val="FF00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2409" name="AutoShape 9"/>
          <p:cNvSpPr>
            <a:spLocks noChangeArrowheads="1"/>
          </p:cNvSpPr>
          <p:nvPr/>
        </p:nvSpPr>
        <p:spPr bwMode="auto">
          <a:xfrm rot="5400000">
            <a:off x="3875881" y="3235441"/>
            <a:ext cx="706437" cy="228600"/>
          </a:xfrm>
          <a:prstGeom prst="notchedRightArrow">
            <a:avLst>
              <a:gd name="adj1" fmla="val 50000"/>
              <a:gd name="adj2" fmla="val 77257"/>
            </a:avLst>
          </a:prstGeom>
          <a:solidFill>
            <a:srgbClr val="FF00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4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087050"/>
              </p:ext>
            </p:extLst>
          </p:nvPr>
        </p:nvGraphicFramePr>
        <p:xfrm>
          <a:off x="2362200" y="2615522"/>
          <a:ext cx="130175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87" name="公式" r:id="rId7" imgW="520560" imgH="177480" progId="Equation.3">
                  <p:embed/>
                </p:oleObj>
              </mc:Choice>
              <mc:Fallback>
                <p:oleObj name="公式" r:id="rId7" imgW="520560" imgH="177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615522"/>
                        <a:ext cx="1301750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11" name="Text Box 11"/>
          <p:cNvSpPr txBox="1">
            <a:spLocks noChangeArrowheads="1"/>
          </p:cNvSpPr>
          <p:nvPr/>
        </p:nvSpPr>
        <p:spPr bwMode="auto">
          <a:xfrm>
            <a:off x="212725" y="4368122"/>
            <a:ext cx="3613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设计电文总长最短的编码 </a:t>
            </a:r>
          </a:p>
        </p:txBody>
      </p:sp>
      <p:sp>
        <p:nvSpPr>
          <p:cNvPr id="102412" name="Text Box 12"/>
          <p:cNvSpPr txBox="1">
            <a:spLocks noChangeArrowheads="1"/>
          </p:cNvSpPr>
          <p:nvPr/>
        </p:nvSpPr>
        <p:spPr bwMode="auto">
          <a:xfrm>
            <a:off x="5149850" y="4240522"/>
            <a:ext cx="3331361" cy="76277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设计哈夫曼树（以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种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华文中宋" pitchFamily="2" charset="-122"/>
              </a:rPr>
              <a:t>字符出现的频率作权） </a:t>
            </a:r>
          </a:p>
        </p:txBody>
      </p:sp>
      <p:sp>
        <p:nvSpPr>
          <p:cNvPr id="102413" name="AutoShape 13"/>
          <p:cNvSpPr>
            <a:spLocks noChangeArrowheads="1"/>
          </p:cNvSpPr>
          <p:nvPr/>
        </p:nvSpPr>
        <p:spPr bwMode="auto">
          <a:xfrm>
            <a:off x="3733800" y="4444322"/>
            <a:ext cx="1447800" cy="333375"/>
          </a:xfrm>
          <a:prstGeom prst="leftRightArrow">
            <a:avLst>
              <a:gd name="adj1" fmla="val 50000"/>
              <a:gd name="adj2" fmla="val 86857"/>
            </a:avLst>
          </a:prstGeom>
          <a:solidFill>
            <a:srgbClr val="FF00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2414" name="Text Box 14"/>
          <p:cNvSpPr txBox="1">
            <a:spLocks noChangeArrowheads="1"/>
          </p:cNvSpPr>
          <p:nvPr/>
        </p:nvSpPr>
        <p:spPr bwMode="auto">
          <a:xfrm>
            <a:off x="76200" y="457200"/>
            <a:ext cx="64420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用哈夫曼树设计总长最短的二进制前缀编码 </a:t>
            </a:r>
          </a:p>
        </p:txBody>
      </p:sp>
      <p:sp>
        <p:nvSpPr>
          <p:cNvPr id="102416" name="AutoShape 16"/>
          <p:cNvSpPr>
            <a:spLocks noChangeArrowheads="1"/>
          </p:cNvSpPr>
          <p:nvPr/>
        </p:nvSpPr>
        <p:spPr bwMode="auto">
          <a:xfrm>
            <a:off x="696912" y="5357133"/>
            <a:ext cx="7907535" cy="736163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  </a:t>
            </a:r>
          </a:p>
          <a:p>
            <a:pPr algn="ctr">
              <a:lnSpc>
                <a:spcPct val="50000"/>
              </a:lnSpc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由哈夫曼树得到的二进制前缀编码称为</a:t>
            </a:r>
            <a:r>
              <a:rPr lang="zh-CN" altLang="en-US" sz="24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哈夫曼编码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  </a:t>
            </a:r>
          </a:p>
          <a:p>
            <a:pPr algn="ctr">
              <a:lnSpc>
                <a:spcPct val="50000"/>
              </a:lnSpc>
            </a:pPr>
            <a:endParaRPr lang="en-US" altLang="zh-CN" dirty="0"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102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6" dur="500"/>
                                        <p:tgtEl>
                                          <p:spTgt spid="1024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5" grpId="0" animBg="1"/>
      <p:bldP spid="102402" grpId="0" autoUpdateAnimBg="0"/>
      <p:bldP spid="102404" grpId="0" animBg="1"/>
      <p:bldP spid="102406" grpId="0" autoUpdateAnimBg="0"/>
      <p:bldP spid="102407" grpId="0" autoUpdateAnimBg="0"/>
      <p:bldP spid="102408" grpId="0" animBg="1"/>
      <p:bldP spid="102409" grpId="0" animBg="1"/>
      <p:bldP spid="102411" grpId="0" autoUpdateAnimBg="0"/>
      <p:bldP spid="102412" grpId="0" autoUpdateAnimBg="0"/>
      <p:bldP spid="102413" grpId="0" animBg="1"/>
      <p:bldP spid="102416" grpId="0" animBg="1" autoUpdateAnimBg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395288" y="2466975"/>
            <a:ext cx="869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解：</a:t>
            </a:r>
            <a:r>
              <a:rPr lang="zh-CN" altLang="en-US" dirty="0">
                <a:ea typeface="楷体_GB2312" pitchFamily="49" charset="-122"/>
              </a:rPr>
              <a:t> 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1984375" y="2682875"/>
            <a:ext cx="1144588" cy="1123950"/>
            <a:chOff x="1069" y="1956"/>
            <a:chExt cx="721" cy="708"/>
          </a:xfrm>
        </p:grpSpPr>
        <p:sp>
          <p:nvSpPr>
            <p:cNvPr id="150534" name="Oval 6"/>
            <p:cNvSpPr>
              <a:spLocks noChangeArrowheads="1"/>
            </p:cNvSpPr>
            <p:nvPr/>
          </p:nvSpPr>
          <p:spPr bwMode="auto">
            <a:xfrm>
              <a:off x="1359" y="1956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50535" name="Oval 7"/>
            <p:cNvSpPr>
              <a:spLocks noChangeArrowheads="1"/>
            </p:cNvSpPr>
            <p:nvPr/>
          </p:nvSpPr>
          <p:spPr bwMode="auto">
            <a:xfrm>
              <a:off x="1069" y="2388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50536" name="Text Box 8"/>
            <p:cNvSpPr txBox="1">
              <a:spLocks noChangeArrowheads="1"/>
            </p:cNvSpPr>
            <p:nvPr/>
          </p:nvSpPr>
          <p:spPr bwMode="auto">
            <a:xfrm>
              <a:off x="1069" y="237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 </a:t>
              </a:r>
            </a:p>
          </p:txBody>
        </p:sp>
        <p:cxnSp>
          <p:nvCxnSpPr>
            <p:cNvPr id="150538" name="AutoShape 10"/>
            <p:cNvCxnSpPr>
              <a:cxnSpLocks noChangeShapeType="1"/>
              <a:stCxn id="150534" idx="3"/>
              <a:endCxn id="150535" idx="0"/>
            </p:cNvCxnSpPr>
            <p:nvPr/>
          </p:nvCxnSpPr>
          <p:spPr bwMode="auto">
            <a:xfrm flipH="1">
              <a:off x="1212" y="2192"/>
              <a:ext cx="189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0539" name="AutoShape 11"/>
            <p:cNvCxnSpPr>
              <a:cxnSpLocks noChangeShapeType="1"/>
              <a:stCxn id="150534" idx="5"/>
              <a:endCxn id="150537" idx="0"/>
            </p:cNvCxnSpPr>
            <p:nvPr/>
          </p:nvCxnSpPr>
          <p:spPr bwMode="auto">
            <a:xfrm>
              <a:off x="1603" y="2192"/>
              <a:ext cx="187" cy="18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2441575" y="3349625"/>
            <a:ext cx="1144588" cy="1143000"/>
            <a:chOff x="1357" y="2376"/>
            <a:chExt cx="721" cy="720"/>
          </a:xfrm>
        </p:grpSpPr>
        <p:sp>
          <p:nvSpPr>
            <p:cNvPr id="150537" name="Oval 9"/>
            <p:cNvSpPr>
              <a:spLocks noChangeArrowheads="1"/>
            </p:cNvSpPr>
            <p:nvPr/>
          </p:nvSpPr>
          <p:spPr bwMode="auto">
            <a:xfrm>
              <a:off x="1647" y="2376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50540" name="Oval 12"/>
            <p:cNvSpPr>
              <a:spLocks noChangeArrowheads="1"/>
            </p:cNvSpPr>
            <p:nvPr/>
          </p:nvSpPr>
          <p:spPr bwMode="auto">
            <a:xfrm>
              <a:off x="1357" y="2820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50541" name="Text Box 13"/>
            <p:cNvSpPr txBox="1">
              <a:spLocks noChangeArrowheads="1"/>
            </p:cNvSpPr>
            <p:nvPr/>
          </p:nvSpPr>
          <p:spPr bwMode="auto">
            <a:xfrm>
              <a:off x="1357" y="2808"/>
              <a:ext cx="255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C</a:t>
              </a:r>
            </a:p>
          </p:txBody>
        </p:sp>
        <p:cxnSp>
          <p:nvCxnSpPr>
            <p:cNvPr id="150543" name="AutoShape 15"/>
            <p:cNvCxnSpPr>
              <a:cxnSpLocks noChangeShapeType="1"/>
              <a:stCxn id="150537" idx="3"/>
              <a:endCxn id="150540" idx="0"/>
            </p:cNvCxnSpPr>
            <p:nvPr/>
          </p:nvCxnSpPr>
          <p:spPr bwMode="auto">
            <a:xfrm flipH="1">
              <a:off x="1500" y="2612"/>
              <a:ext cx="189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0544" name="AutoShape 16"/>
            <p:cNvCxnSpPr>
              <a:cxnSpLocks noChangeShapeType="1"/>
              <a:stCxn id="150537" idx="5"/>
              <a:endCxn id="150542" idx="0"/>
            </p:cNvCxnSpPr>
            <p:nvPr/>
          </p:nvCxnSpPr>
          <p:spPr bwMode="auto">
            <a:xfrm>
              <a:off x="1891" y="2612"/>
              <a:ext cx="187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2892425" y="4035425"/>
            <a:ext cx="1377950" cy="1143000"/>
            <a:chOff x="1641" y="2808"/>
            <a:chExt cx="868" cy="720"/>
          </a:xfrm>
        </p:grpSpPr>
        <p:sp>
          <p:nvSpPr>
            <p:cNvPr id="150542" name="Oval 14"/>
            <p:cNvSpPr>
              <a:spLocks noChangeArrowheads="1"/>
            </p:cNvSpPr>
            <p:nvPr/>
          </p:nvSpPr>
          <p:spPr bwMode="auto">
            <a:xfrm>
              <a:off x="1935" y="2808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50545" name="Oval 17"/>
            <p:cNvSpPr>
              <a:spLocks noChangeArrowheads="1"/>
            </p:cNvSpPr>
            <p:nvPr/>
          </p:nvSpPr>
          <p:spPr bwMode="auto">
            <a:xfrm>
              <a:off x="1641" y="3252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50546" name="Text Box 18"/>
            <p:cNvSpPr txBox="1">
              <a:spLocks noChangeArrowheads="1"/>
            </p:cNvSpPr>
            <p:nvPr/>
          </p:nvSpPr>
          <p:spPr bwMode="auto">
            <a:xfrm>
              <a:off x="1655" y="3240"/>
              <a:ext cx="24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</a:t>
              </a:r>
            </a:p>
          </p:txBody>
        </p:sp>
        <p:sp>
          <p:nvSpPr>
            <p:cNvPr id="150547" name="Oval 19"/>
            <p:cNvSpPr>
              <a:spLocks noChangeArrowheads="1"/>
            </p:cNvSpPr>
            <p:nvPr/>
          </p:nvSpPr>
          <p:spPr bwMode="auto">
            <a:xfrm>
              <a:off x="2223" y="3240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cxnSp>
          <p:nvCxnSpPr>
            <p:cNvPr id="150548" name="AutoShape 20"/>
            <p:cNvCxnSpPr>
              <a:cxnSpLocks noChangeShapeType="1"/>
              <a:stCxn id="150542" idx="3"/>
              <a:endCxn id="150545" idx="0"/>
            </p:cNvCxnSpPr>
            <p:nvPr/>
          </p:nvCxnSpPr>
          <p:spPr bwMode="auto">
            <a:xfrm flipH="1">
              <a:off x="1784" y="3044"/>
              <a:ext cx="193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0549" name="AutoShape 21"/>
            <p:cNvCxnSpPr>
              <a:cxnSpLocks noChangeShapeType="1"/>
              <a:stCxn id="150542" idx="5"/>
              <a:endCxn id="150547" idx="0"/>
            </p:cNvCxnSpPr>
            <p:nvPr/>
          </p:nvCxnSpPr>
          <p:spPr bwMode="auto">
            <a:xfrm>
              <a:off x="2179" y="3044"/>
              <a:ext cx="187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50550" name="Text Box 22"/>
            <p:cNvSpPr txBox="1">
              <a:spLocks noChangeArrowheads="1"/>
            </p:cNvSpPr>
            <p:nvPr/>
          </p:nvSpPr>
          <p:spPr bwMode="auto">
            <a:xfrm>
              <a:off x="2254" y="3240"/>
              <a:ext cx="255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D</a:t>
              </a:r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2122488" y="2836863"/>
            <a:ext cx="1349375" cy="1825625"/>
            <a:chOff x="1156" y="2053"/>
            <a:chExt cx="850" cy="1150"/>
          </a:xfrm>
        </p:grpSpPr>
        <p:sp>
          <p:nvSpPr>
            <p:cNvPr id="150551" name="Text Box 23"/>
            <p:cNvSpPr txBox="1">
              <a:spLocks noChangeArrowheads="1"/>
            </p:cNvSpPr>
            <p:nvPr/>
          </p:nvSpPr>
          <p:spPr bwMode="auto">
            <a:xfrm>
              <a:off x="1156" y="2053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50553" name="Text Box 25"/>
            <p:cNvSpPr txBox="1">
              <a:spLocks noChangeArrowheads="1"/>
            </p:cNvSpPr>
            <p:nvPr/>
          </p:nvSpPr>
          <p:spPr bwMode="auto">
            <a:xfrm>
              <a:off x="1441" y="2478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50555" name="Text Box 27"/>
            <p:cNvSpPr txBox="1">
              <a:spLocks noChangeArrowheads="1"/>
            </p:cNvSpPr>
            <p:nvPr/>
          </p:nvSpPr>
          <p:spPr bwMode="auto">
            <a:xfrm>
              <a:off x="1746" y="2915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2914650" y="2790825"/>
            <a:ext cx="1327150" cy="1828800"/>
            <a:chOff x="1655" y="2024"/>
            <a:chExt cx="836" cy="1152"/>
          </a:xfrm>
        </p:grpSpPr>
        <p:sp>
          <p:nvSpPr>
            <p:cNvPr id="150552" name="Text Box 24"/>
            <p:cNvSpPr txBox="1">
              <a:spLocks noChangeArrowheads="1"/>
            </p:cNvSpPr>
            <p:nvPr/>
          </p:nvSpPr>
          <p:spPr bwMode="auto">
            <a:xfrm>
              <a:off x="1655" y="2024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50554" name="Text Box 26"/>
            <p:cNvSpPr txBox="1">
              <a:spLocks noChangeArrowheads="1"/>
            </p:cNvSpPr>
            <p:nvPr/>
          </p:nvSpPr>
          <p:spPr bwMode="auto">
            <a:xfrm>
              <a:off x="1943" y="2456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50556" name="Text Box 28"/>
            <p:cNvSpPr txBox="1">
              <a:spLocks noChangeArrowheads="1"/>
            </p:cNvSpPr>
            <p:nvPr/>
          </p:nvSpPr>
          <p:spPr bwMode="auto">
            <a:xfrm>
              <a:off x="2231" y="2888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</p:grpSp>
      <p:sp>
        <p:nvSpPr>
          <p:cNvPr id="150557" name="Text Box 29"/>
          <p:cNvSpPr txBox="1">
            <a:spLocks noChangeArrowheads="1"/>
          </p:cNvSpPr>
          <p:nvPr/>
        </p:nvSpPr>
        <p:spPr bwMode="auto">
          <a:xfrm>
            <a:off x="5214938" y="2790825"/>
            <a:ext cx="2113079" cy="156966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编码</a:t>
            </a:r>
            <a:r>
              <a:rPr lang="zh-CN" altLang="en-US" sz="2400" dirty="0"/>
              <a:t>    </a:t>
            </a:r>
            <a:r>
              <a:rPr lang="en-US" altLang="zh-CN" sz="2400" dirty="0"/>
              <a:t>A</a:t>
            </a:r>
            <a:r>
              <a:rPr lang="zh-CN" altLang="en-US" sz="2400" dirty="0"/>
              <a:t>：</a:t>
            </a:r>
            <a:r>
              <a:rPr lang="en-US" altLang="zh-CN" sz="2400" dirty="0"/>
              <a:t>0 </a:t>
            </a:r>
          </a:p>
          <a:p>
            <a:r>
              <a:rPr lang="en-US" altLang="zh-CN" sz="2400" dirty="0"/>
              <a:t>             C</a:t>
            </a:r>
            <a:r>
              <a:rPr lang="zh-CN" altLang="en-US" sz="2400" dirty="0"/>
              <a:t>：</a:t>
            </a:r>
            <a:r>
              <a:rPr lang="en-US" altLang="zh-CN" sz="2400" dirty="0"/>
              <a:t>10 </a:t>
            </a:r>
          </a:p>
          <a:p>
            <a:r>
              <a:rPr lang="en-US" altLang="zh-CN" sz="2400" dirty="0"/>
              <a:t>             B</a:t>
            </a:r>
            <a:r>
              <a:rPr lang="zh-CN" altLang="en-US" sz="2400" dirty="0"/>
              <a:t>：</a:t>
            </a:r>
            <a:r>
              <a:rPr lang="en-US" altLang="zh-CN" sz="2400" dirty="0"/>
              <a:t>110 </a:t>
            </a:r>
          </a:p>
          <a:p>
            <a:r>
              <a:rPr lang="en-US" altLang="zh-CN" sz="2400" dirty="0"/>
              <a:t>             D</a:t>
            </a:r>
            <a:r>
              <a:rPr lang="zh-CN" altLang="en-US" sz="2400" dirty="0"/>
              <a:t>：</a:t>
            </a:r>
            <a:r>
              <a:rPr lang="en-US" altLang="zh-CN" sz="2400" dirty="0"/>
              <a:t>111 </a:t>
            </a:r>
          </a:p>
        </p:txBody>
      </p:sp>
      <p:sp>
        <p:nvSpPr>
          <p:cNvPr id="150558" name="Text Box 30"/>
          <p:cNvSpPr txBox="1">
            <a:spLocks noChangeArrowheads="1"/>
          </p:cNvSpPr>
          <p:nvPr/>
        </p:nvSpPr>
        <p:spPr bwMode="auto">
          <a:xfrm>
            <a:off x="406400" y="595313"/>
            <a:ext cx="7826375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如果需传送的电文为 ‘</a:t>
            </a:r>
            <a:r>
              <a:rPr lang="en-US" altLang="zh-CN" sz="2400" dirty="0">
                <a:ea typeface="楷体_GB2312" pitchFamily="49" charset="-122"/>
              </a:rPr>
              <a:t>ABACCDA’</a:t>
            </a:r>
            <a:r>
              <a:rPr lang="zh-CN" altLang="en-US" sz="2400" dirty="0">
                <a:ea typeface="楷体_GB2312" pitchFamily="49" charset="-122"/>
              </a:rPr>
              <a:t>，即：</a:t>
            </a:r>
            <a:r>
              <a:rPr lang="en-US" altLang="zh-CN" sz="2400" dirty="0">
                <a:ea typeface="楷体_GB2312" pitchFamily="49" charset="-122"/>
              </a:rPr>
              <a:t>A, B, C, D</a:t>
            </a:r>
            <a:r>
              <a:rPr lang="en-US" altLang="zh-CN" sz="2400" i="1" dirty="0">
                <a:ea typeface="楷体_GB2312" pitchFamily="49" charset="-122"/>
              </a:rPr>
              <a:t> 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400" i="1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的频率（即权值）分别为 </a:t>
            </a:r>
            <a:r>
              <a:rPr lang="en-US" altLang="zh-CN" sz="2400" dirty="0">
                <a:ea typeface="楷体_GB2312" pitchFamily="49" charset="-122"/>
              </a:rPr>
              <a:t>0.43, 0.14, 0.29, 0.14</a:t>
            </a:r>
            <a:r>
              <a:rPr lang="zh-CN" altLang="en-US" sz="2400" dirty="0">
                <a:ea typeface="楷体_GB2312" pitchFamily="49" charset="-122"/>
              </a:rPr>
              <a:t>，试构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造哈夫曼编码。 </a:t>
            </a:r>
          </a:p>
        </p:txBody>
      </p:sp>
      <p:sp>
        <p:nvSpPr>
          <p:cNvPr id="150566" name="Rectangle 38"/>
          <p:cNvSpPr>
            <a:spLocks noChangeArrowheads="1"/>
          </p:cNvSpPr>
          <p:nvPr/>
        </p:nvSpPr>
        <p:spPr bwMode="auto">
          <a:xfrm>
            <a:off x="438150" y="5564188"/>
            <a:ext cx="79248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楷体_GB2312" pitchFamily="49" charset="-122"/>
              </a:rPr>
              <a:t>则电文 ‘</a:t>
            </a:r>
            <a:r>
              <a:rPr lang="en-US" altLang="zh-CN" sz="2400" dirty="0">
                <a:ea typeface="楷体_GB2312" pitchFamily="49" charset="-122"/>
              </a:rPr>
              <a:t>ABACCDA’ </a:t>
            </a:r>
            <a:r>
              <a:rPr lang="zh-CN" altLang="en-US" sz="2400" dirty="0">
                <a:ea typeface="楷体_GB2312" pitchFamily="49" charset="-122"/>
              </a:rPr>
              <a:t>便为 ‘</a:t>
            </a:r>
            <a:r>
              <a:rPr lang="en-US" altLang="zh-CN" sz="2400" dirty="0">
                <a:ea typeface="楷体_GB2312" pitchFamily="49" charset="-122"/>
              </a:rPr>
              <a:t>0110010101110’</a:t>
            </a:r>
            <a:r>
              <a:rPr lang="zh-CN" altLang="en-US" sz="2400" dirty="0">
                <a:ea typeface="楷体_GB2312" pitchFamily="49" charset="-122"/>
              </a:rPr>
              <a:t>（共 </a:t>
            </a:r>
            <a:r>
              <a:rPr lang="en-US" altLang="zh-CN" sz="2400" dirty="0">
                <a:ea typeface="楷体_GB2312" pitchFamily="49" charset="-122"/>
              </a:rPr>
              <a:t>13 </a:t>
            </a:r>
            <a:r>
              <a:rPr lang="zh-CN" altLang="en-US" sz="2400" dirty="0">
                <a:ea typeface="楷体_GB2312" pitchFamily="49" charset="-122"/>
              </a:rPr>
              <a:t>位）。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1000"/>
                                        <p:tgtEl>
                                          <p:spTgt spid="150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50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2" grpId="0" autoUpdateAnimBg="0"/>
      <p:bldP spid="150557" grpId="0"/>
      <p:bldP spid="150566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0" name="Text Box 4"/>
          <p:cNvSpPr txBox="1">
            <a:spLocks noChangeArrowheads="1"/>
          </p:cNvSpPr>
          <p:nvPr/>
        </p:nvSpPr>
        <p:spPr bwMode="auto">
          <a:xfrm>
            <a:off x="395288" y="2276475"/>
            <a:ext cx="869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解：</a:t>
            </a:r>
            <a:r>
              <a:rPr lang="zh-CN" altLang="en-US">
                <a:ea typeface="楷体_GB2312" pitchFamily="49" charset="-122"/>
              </a:rPr>
              <a:t> 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258888" y="3159125"/>
            <a:ext cx="1144587" cy="1143000"/>
            <a:chOff x="1357" y="2376"/>
            <a:chExt cx="721" cy="720"/>
          </a:xfrm>
        </p:grpSpPr>
        <p:sp>
          <p:nvSpPr>
            <p:cNvPr id="173068" name="Oval 12"/>
            <p:cNvSpPr>
              <a:spLocks noChangeArrowheads="1"/>
            </p:cNvSpPr>
            <p:nvPr/>
          </p:nvSpPr>
          <p:spPr bwMode="auto">
            <a:xfrm>
              <a:off x="1647" y="2376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69" name="Oval 13"/>
            <p:cNvSpPr>
              <a:spLocks noChangeArrowheads="1"/>
            </p:cNvSpPr>
            <p:nvPr/>
          </p:nvSpPr>
          <p:spPr bwMode="auto">
            <a:xfrm>
              <a:off x="1357" y="2820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70" name="Text Box 14"/>
            <p:cNvSpPr txBox="1">
              <a:spLocks noChangeArrowheads="1"/>
            </p:cNvSpPr>
            <p:nvPr/>
          </p:nvSpPr>
          <p:spPr bwMode="auto">
            <a:xfrm>
              <a:off x="1357" y="2808"/>
              <a:ext cx="24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E</a:t>
              </a:r>
            </a:p>
          </p:txBody>
        </p:sp>
        <p:cxnSp>
          <p:nvCxnSpPr>
            <p:cNvPr id="173071" name="AutoShape 15"/>
            <p:cNvCxnSpPr>
              <a:cxnSpLocks noChangeShapeType="1"/>
              <a:stCxn id="173068" idx="3"/>
              <a:endCxn id="173069" idx="0"/>
            </p:cNvCxnSpPr>
            <p:nvPr/>
          </p:nvCxnSpPr>
          <p:spPr bwMode="auto">
            <a:xfrm flipH="1">
              <a:off x="1500" y="2612"/>
              <a:ext cx="189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3072" name="AutoShape 16"/>
            <p:cNvCxnSpPr>
              <a:cxnSpLocks noChangeShapeType="1"/>
              <a:stCxn id="173068" idx="5"/>
              <a:endCxn id="173074" idx="0"/>
            </p:cNvCxnSpPr>
            <p:nvPr/>
          </p:nvCxnSpPr>
          <p:spPr bwMode="auto">
            <a:xfrm>
              <a:off x="1891" y="2612"/>
              <a:ext cx="187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1709738" y="3844925"/>
            <a:ext cx="1377950" cy="1143000"/>
            <a:chOff x="1641" y="2808"/>
            <a:chExt cx="868" cy="720"/>
          </a:xfrm>
        </p:grpSpPr>
        <p:sp>
          <p:nvSpPr>
            <p:cNvPr id="173074" name="Oval 18"/>
            <p:cNvSpPr>
              <a:spLocks noChangeArrowheads="1"/>
            </p:cNvSpPr>
            <p:nvPr/>
          </p:nvSpPr>
          <p:spPr bwMode="auto">
            <a:xfrm>
              <a:off x="1935" y="2808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75" name="Oval 19"/>
            <p:cNvSpPr>
              <a:spLocks noChangeArrowheads="1"/>
            </p:cNvSpPr>
            <p:nvPr/>
          </p:nvSpPr>
          <p:spPr bwMode="auto">
            <a:xfrm>
              <a:off x="1641" y="3252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76" name="Text Box 20"/>
            <p:cNvSpPr txBox="1">
              <a:spLocks noChangeArrowheads="1"/>
            </p:cNvSpPr>
            <p:nvPr/>
          </p:nvSpPr>
          <p:spPr bwMode="auto">
            <a:xfrm>
              <a:off x="1655" y="3240"/>
              <a:ext cx="24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</a:t>
              </a:r>
            </a:p>
          </p:txBody>
        </p:sp>
        <p:sp>
          <p:nvSpPr>
            <p:cNvPr id="173077" name="Oval 21"/>
            <p:cNvSpPr>
              <a:spLocks noChangeArrowheads="1"/>
            </p:cNvSpPr>
            <p:nvPr/>
          </p:nvSpPr>
          <p:spPr bwMode="auto">
            <a:xfrm>
              <a:off x="2223" y="3240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cxnSp>
          <p:nvCxnSpPr>
            <p:cNvPr id="173078" name="AutoShape 22"/>
            <p:cNvCxnSpPr>
              <a:cxnSpLocks noChangeShapeType="1"/>
              <a:stCxn id="173074" idx="3"/>
              <a:endCxn id="173075" idx="0"/>
            </p:cNvCxnSpPr>
            <p:nvPr/>
          </p:nvCxnSpPr>
          <p:spPr bwMode="auto">
            <a:xfrm flipH="1">
              <a:off x="1784" y="3044"/>
              <a:ext cx="193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3079" name="AutoShape 23"/>
            <p:cNvCxnSpPr>
              <a:cxnSpLocks noChangeShapeType="1"/>
              <a:stCxn id="173074" idx="5"/>
              <a:endCxn id="173077" idx="0"/>
            </p:cNvCxnSpPr>
            <p:nvPr/>
          </p:nvCxnSpPr>
          <p:spPr bwMode="auto">
            <a:xfrm>
              <a:off x="2179" y="3044"/>
              <a:ext cx="187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73080" name="Text Box 24"/>
            <p:cNvSpPr txBox="1">
              <a:spLocks noChangeArrowheads="1"/>
            </p:cNvSpPr>
            <p:nvPr/>
          </p:nvSpPr>
          <p:spPr bwMode="auto">
            <a:xfrm>
              <a:off x="2254" y="3240"/>
              <a:ext cx="255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D</a:t>
              </a:r>
            </a:p>
          </p:txBody>
        </p:sp>
      </p:grpSp>
      <p:sp>
        <p:nvSpPr>
          <p:cNvPr id="173089" name="Text Box 33"/>
          <p:cNvSpPr txBox="1">
            <a:spLocks noChangeArrowheads="1"/>
          </p:cNvSpPr>
          <p:nvPr/>
        </p:nvSpPr>
        <p:spPr bwMode="auto">
          <a:xfrm>
            <a:off x="5435600" y="2319338"/>
            <a:ext cx="2113079" cy="193899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编码</a:t>
            </a:r>
            <a:r>
              <a:rPr lang="zh-CN" altLang="en-US" sz="2400" dirty="0"/>
              <a:t>：</a:t>
            </a:r>
            <a:r>
              <a:rPr lang="en-US" altLang="zh-CN" sz="2400" dirty="0"/>
              <a:t>A</a:t>
            </a:r>
            <a:r>
              <a:rPr lang="zh-CN" altLang="en-US" sz="2400" dirty="0"/>
              <a:t>：</a:t>
            </a:r>
            <a:r>
              <a:rPr lang="en-US" altLang="zh-CN" sz="2400" dirty="0"/>
              <a:t>11 </a:t>
            </a:r>
          </a:p>
          <a:p>
            <a:r>
              <a:rPr lang="en-US" altLang="zh-CN" sz="2400" dirty="0"/>
              <a:t>             C</a:t>
            </a:r>
            <a:r>
              <a:rPr lang="zh-CN" altLang="en-US" sz="2400" dirty="0"/>
              <a:t>：</a:t>
            </a:r>
            <a:r>
              <a:rPr lang="en-US" altLang="zh-CN" sz="2400" dirty="0"/>
              <a:t>10 </a:t>
            </a:r>
          </a:p>
          <a:p>
            <a:r>
              <a:rPr lang="en-US" altLang="zh-CN" sz="2400" dirty="0"/>
              <a:t>             E</a:t>
            </a:r>
            <a:r>
              <a:rPr lang="zh-CN" altLang="en-US" sz="2400" dirty="0"/>
              <a:t>：</a:t>
            </a:r>
            <a:r>
              <a:rPr lang="en-US" altLang="zh-CN" sz="2400" dirty="0"/>
              <a:t>00</a:t>
            </a:r>
          </a:p>
          <a:p>
            <a:r>
              <a:rPr lang="en-US" altLang="zh-CN" sz="2400" dirty="0"/>
              <a:t>             B</a:t>
            </a:r>
            <a:r>
              <a:rPr lang="zh-CN" altLang="en-US" sz="2400" dirty="0"/>
              <a:t>：</a:t>
            </a:r>
            <a:r>
              <a:rPr lang="en-US" altLang="zh-CN" sz="2400" dirty="0"/>
              <a:t>010 </a:t>
            </a:r>
          </a:p>
          <a:p>
            <a:r>
              <a:rPr lang="en-US" altLang="zh-CN" sz="2400" dirty="0"/>
              <a:t>             D</a:t>
            </a:r>
            <a:r>
              <a:rPr lang="zh-CN" altLang="en-US" sz="2400" dirty="0"/>
              <a:t>：</a:t>
            </a:r>
            <a:r>
              <a:rPr lang="en-US" altLang="zh-CN" sz="2400" dirty="0"/>
              <a:t>011 </a:t>
            </a:r>
          </a:p>
        </p:txBody>
      </p:sp>
      <p:sp>
        <p:nvSpPr>
          <p:cNvPr id="173090" name="Text Box 34"/>
          <p:cNvSpPr txBox="1">
            <a:spLocks noChangeArrowheads="1"/>
          </p:cNvSpPr>
          <p:nvPr/>
        </p:nvSpPr>
        <p:spPr bwMode="auto">
          <a:xfrm>
            <a:off x="406400" y="504825"/>
            <a:ext cx="6905625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如果需传送的电文为 ‘</a:t>
            </a:r>
            <a:r>
              <a:rPr lang="en-US" altLang="zh-CN" sz="2400" dirty="0">
                <a:ea typeface="楷体_GB2312" pitchFamily="49" charset="-122"/>
              </a:rPr>
              <a:t>ABCACCDAEAE’</a:t>
            </a:r>
            <a:r>
              <a:rPr lang="zh-CN" altLang="en-US" sz="2400" dirty="0">
                <a:ea typeface="楷体_GB2312" pitchFamily="49" charset="-122"/>
              </a:rPr>
              <a:t>，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即：</a:t>
            </a:r>
            <a:r>
              <a:rPr lang="en-US" altLang="zh-CN" sz="2400" dirty="0">
                <a:ea typeface="楷体_GB2312" pitchFamily="49" charset="-122"/>
              </a:rPr>
              <a:t>A, B, C, D, E </a:t>
            </a:r>
            <a:r>
              <a:rPr lang="zh-CN" altLang="en-US" sz="2400" dirty="0">
                <a:ea typeface="楷体_GB2312" pitchFamily="49" charset="-122"/>
              </a:rPr>
              <a:t>的频率（即权值）分别为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0.36, 0.1, 0.27, 0.1, 0.18</a:t>
            </a:r>
            <a:r>
              <a:rPr lang="zh-CN" altLang="en-US" sz="2400" dirty="0">
                <a:ea typeface="楷体_GB2312" pitchFamily="49" charset="-122"/>
              </a:rPr>
              <a:t>，试构造哈夫曼编码。 </a:t>
            </a:r>
          </a:p>
        </p:txBody>
      </p:sp>
      <p:sp>
        <p:nvSpPr>
          <p:cNvPr id="173091" name="Rectangle 35"/>
          <p:cNvSpPr>
            <a:spLocks noChangeArrowheads="1"/>
          </p:cNvSpPr>
          <p:nvPr/>
        </p:nvSpPr>
        <p:spPr bwMode="auto">
          <a:xfrm>
            <a:off x="395288" y="5232400"/>
            <a:ext cx="8349915" cy="94320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ea typeface="楷体_GB2312" pitchFamily="49" charset="-122"/>
              </a:rPr>
              <a:t>则电文 ‘</a:t>
            </a:r>
            <a:r>
              <a:rPr lang="en-US" altLang="zh-CN" sz="2400" dirty="0"/>
              <a:t>ABCACCDAEAE</a:t>
            </a:r>
            <a:r>
              <a:rPr lang="en-US" altLang="zh-CN" sz="2400" dirty="0">
                <a:ea typeface="楷体_GB2312" pitchFamily="49" charset="-122"/>
              </a:rPr>
              <a:t>’ </a:t>
            </a:r>
            <a:r>
              <a:rPr lang="zh-CN" altLang="en-US" sz="2400" dirty="0">
                <a:ea typeface="楷体_GB2312" pitchFamily="49" charset="-122"/>
              </a:rPr>
              <a:t>便为 ‘</a:t>
            </a:r>
            <a:r>
              <a:rPr lang="en-US" altLang="zh-CN" sz="2400" dirty="0">
                <a:ea typeface="楷体_GB2312" pitchFamily="49" charset="-122"/>
              </a:rPr>
              <a:t>110101011101001111001100’ 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ea typeface="楷体_GB2312" pitchFamily="49" charset="-122"/>
              </a:rPr>
              <a:t>（共 </a:t>
            </a:r>
            <a:r>
              <a:rPr lang="en-US" altLang="zh-CN" sz="2400" dirty="0">
                <a:ea typeface="楷体_GB2312" pitchFamily="49" charset="-122"/>
              </a:rPr>
              <a:t>24 </a:t>
            </a:r>
            <a:r>
              <a:rPr lang="zh-CN" altLang="en-US" sz="2400" dirty="0">
                <a:ea typeface="楷体_GB2312" pitchFamily="49" charset="-122"/>
              </a:rPr>
              <a:t>位，比 </a:t>
            </a:r>
            <a:r>
              <a:rPr lang="en-US" altLang="zh-CN" sz="2400" dirty="0">
                <a:ea typeface="楷体_GB2312" pitchFamily="49" charset="-122"/>
              </a:rPr>
              <a:t>33 </a:t>
            </a:r>
            <a:r>
              <a:rPr lang="zh-CN" altLang="en-US" sz="2400" dirty="0">
                <a:ea typeface="楷体_GB2312" pitchFamily="49" charset="-122"/>
              </a:rPr>
              <a:t>位短）。 </a:t>
            </a:r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3348038" y="3194050"/>
            <a:ext cx="1406525" cy="1123950"/>
            <a:chOff x="2447" y="2132"/>
            <a:chExt cx="886" cy="708"/>
          </a:xfrm>
        </p:grpSpPr>
        <p:sp>
          <p:nvSpPr>
            <p:cNvPr id="173093" name="Oval 37"/>
            <p:cNvSpPr>
              <a:spLocks noChangeArrowheads="1"/>
            </p:cNvSpPr>
            <p:nvPr/>
          </p:nvSpPr>
          <p:spPr bwMode="auto">
            <a:xfrm>
              <a:off x="3016" y="2553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62" name="Oval 6"/>
            <p:cNvSpPr>
              <a:spLocks noChangeArrowheads="1"/>
            </p:cNvSpPr>
            <p:nvPr/>
          </p:nvSpPr>
          <p:spPr bwMode="auto">
            <a:xfrm>
              <a:off x="2737" y="2132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63" name="Oval 7"/>
            <p:cNvSpPr>
              <a:spLocks noChangeArrowheads="1"/>
            </p:cNvSpPr>
            <p:nvPr/>
          </p:nvSpPr>
          <p:spPr bwMode="auto">
            <a:xfrm>
              <a:off x="2447" y="2564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64" name="Text Box 8"/>
            <p:cNvSpPr txBox="1">
              <a:spLocks noChangeArrowheads="1"/>
            </p:cNvSpPr>
            <p:nvPr/>
          </p:nvSpPr>
          <p:spPr bwMode="auto">
            <a:xfrm>
              <a:off x="2456" y="2541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C </a:t>
              </a:r>
            </a:p>
          </p:txBody>
        </p:sp>
        <p:cxnSp>
          <p:nvCxnSpPr>
            <p:cNvPr id="173065" name="AutoShape 9"/>
            <p:cNvCxnSpPr>
              <a:cxnSpLocks noChangeShapeType="1"/>
              <a:stCxn id="173062" idx="3"/>
              <a:endCxn id="173063" idx="0"/>
            </p:cNvCxnSpPr>
            <p:nvPr/>
          </p:nvCxnSpPr>
          <p:spPr bwMode="auto">
            <a:xfrm flipH="1">
              <a:off x="2590" y="2368"/>
              <a:ext cx="189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3066" name="AutoShape 10"/>
            <p:cNvCxnSpPr>
              <a:cxnSpLocks noChangeShapeType="1"/>
              <a:stCxn id="173062" idx="5"/>
              <a:endCxn id="173093" idx="0"/>
            </p:cNvCxnSpPr>
            <p:nvPr/>
          </p:nvCxnSpPr>
          <p:spPr bwMode="auto">
            <a:xfrm>
              <a:off x="2981" y="2368"/>
              <a:ext cx="178" cy="18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73092" name="Text Box 36"/>
            <p:cNvSpPr txBox="1">
              <a:spLocks noChangeArrowheads="1"/>
            </p:cNvSpPr>
            <p:nvPr/>
          </p:nvSpPr>
          <p:spPr bwMode="auto">
            <a:xfrm>
              <a:off x="3030" y="2541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 </a:t>
              </a:r>
            </a:p>
          </p:txBody>
        </p: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1946275" y="2301875"/>
            <a:ext cx="2089150" cy="892175"/>
            <a:chOff x="1564" y="1570"/>
            <a:chExt cx="1316" cy="562"/>
          </a:xfrm>
        </p:grpSpPr>
        <p:sp>
          <p:nvSpPr>
            <p:cNvPr id="173095" name="Oval 39"/>
            <p:cNvSpPr>
              <a:spLocks noChangeArrowheads="1"/>
            </p:cNvSpPr>
            <p:nvPr/>
          </p:nvSpPr>
          <p:spPr bwMode="auto">
            <a:xfrm>
              <a:off x="2074" y="1570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cxnSp>
          <p:nvCxnSpPr>
            <p:cNvPr id="173096" name="AutoShape 40"/>
            <p:cNvCxnSpPr>
              <a:cxnSpLocks noChangeShapeType="1"/>
              <a:stCxn id="173095" idx="3"/>
              <a:endCxn id="173068" idx="0"/>
            </p:cNvCxnSpPr>
            <p:nvPr/>
          </p:nvCxnSpPr>
          <p:spPr bwMode="auto">
            <a:xfrm flipH="1">
              <a:off x="1564" y="1806"/>
              <a:ext cx="552" cy="30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3097" name="AutoShape 41"/>
            <p:cNvCxnSpPr>
              <a:cxnSpLocks noChangeShapeType="1"/>
              <a:stCxn id="173095" idx="5"/>
              <a:endCxn id="173062" idx="0"/>
            </p:cNvCxnSpPr>
            <p:nvPr/>
          </p:nvCxnSpPr>
          <p:spPr bwMode="auto">
            <a:xfrm>
              <a:off x="2318" y="1806"/>
              <a:ext cx="562" cy="32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2189163" y="2517775"/>
            <a:ext cx="2546350" cy="1911350"/>
            <a:chOff x="1717" y="1706"/>
            <a:chExt cx="1604" cy="1204"/>
          </a:xfrm>
        </p:grpSpPr>
        <p:sp>
          <p:nvSpPr>
            <p:cNvPr id="173086" name="Text Box 30"/>
            <p:cNvSpPr txBox="1">
              <a:spLocks noChangeArrowheads="1"/>
            </p:cNvSpPr>
            <p:nvPr/>
          </p:nvSpPr>
          <p:spPr bwMode="auto">
            <a:xfrm>
              <a:off x="2562" y="1706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73087" name="Text Box 31"/>
            <p:cNvSpPr txBox="1">
              <a:spLocks noChangeArrowheads="1"/>
            </p:cNvSpPr>
            <p:nvPr/>
          </p:nvSpPr>
          <p:spPr bwMode="auto">
            <a:xfrm>
              <a:off x="1717" y="2190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73088" name="Text Box 32"/>
            <p:cNvSpPr txBox="1">
              <a:spLocks noChangeArrowheads="1"/>
            </p:cNvSpPr>
            <p:nvPr/>
          </p:nvSpPr>
          <p:spPr bwMode="auto">
            <a:xfrm>
              <a:off x="2005" y="2622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73098" name="Text Box 42"/>
            <p:cNvSpPr txBox="1">
              <a:spLocks noChangeArrowheads="1"/>
            </p:cNvSpPr>
            <p:nvPr/>
          </p:nvSpPr>
          <p:spPr bwMode="auto">
            <a:xfrm>
              <a:off x="3061" y="2235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</p:grp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1392238" y="2565400"/>
            <a:ext cx="2479675" cy="1906588"/>
            <a:chOff x="1215" y="1736"/>
            <a:chExt cx="1562" cy="1201"/>
          </a:xfrm>
        </p:grpSpPr>
        <p:sp>
          <p:nvSpPr>
            <p:cNvPr id="173082" name="Text Box 26"/>
            <p:cNvSpPr txBox="1">
              <a:spLocks noChangeArrowheads="1"/>
            </p:cNvSpPr>
            <p:nvPr/>
          </p:nvSpPr>
          <p:spPr bwMode="auto">
            <a:xfrm>
              <a:off x="1667" y="1736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73083" name="Text Box 27"/>
            <p:cNvSpPr txBox="1">
              <a:spLocks noChangeArrowheads="1"/>
            </p:cNvSpPr>
            <p:nvPr/>
          </p:nvSpPr>
          <p:spPr bwMode="auto">
            <a:xfrm>
              <a:off x="1215" y="2212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73084" name="Text Box 28"/>
            <p:cNvSpPr txBox="1">
              <a:spLocks noChangeArrowheads="1"/>
            </p:cNvSpPr>
            <p:nvPr/>
          </p:nvSpPr>
          <p:spPr bwMode="auto">
            <a:xfrm>
              <a:off x="1520" y="2649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73099" name="Text Box 43"/>
            <p:cNvSpPr txBox="1">
              <a:spLocks noChangeArrowheads="1"/>
            </p:cNvSpPr>
            <p:nvPr/>
          </p:nvSpPr>
          <p:spPr bwMode="auto">
            <a:xfrm>
              <a:off x="2517" y="2251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</p:grp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1000"/>
                                        <p:tgtEl>
                                          <p:spTgt spid="17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17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0" grpId="0" autoUpdateAnimBg="0"/>
      <p:bldP spid="173089" grpId="0"/>
      <p:bldP spid="173091" grpId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85725" y="534988"/>
            <a:ext cx="14176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400" dirty="0">
                <a:ea typeface="华文中宋" pitchFamily="2" charset="-122"/>
              </a:rPr>
              <a:t>    </a:t>
            </a:r>
            <a:r>
              <a:rPr lang="zh-CN" altLang="en-US" sz="2400" dirty="0">
                <a:ea typeface="华文中宋" pitchFamily="2" charset="-122"/>
              </a:rPr>
              <a:t>译码 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76200" y="1144588"/>
            <a:ext cx="9334607" cy="175432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从哈夫曼</a:t>
            </a:r>
            <a:r>
              <a:rPr lang="zh-CN" altLang="zh-CN" sz="2400" dirty="0">
                <a:ea typeface="楷体_GB2312" pitchFamily="49" charset="-122"/>
              </a:rPr>
              <a:t>树根开始，对待译码电文逐位取码。若编码是“0”，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ea typeface="楷体_GB2312" pitchFamily="49" charset="-122"/>
              </a:rPr>
              <a:t>则向左走；若编码是“1”，则向右走，一旦到达叶子结点，则译出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ea typeface="楷体_GB2312" pitchFamily="49" charset="-122"/>
              </a:rPr>
              <a:t>一个字符；再重新从根出发，直到电文结束。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431800" y="3049588"/>
            <a:ext cx="3486150" cy="2971800"/>
            <a:chOff x="272" y="1872"/>
            <a:chExt cx="2196" cy="1872"/>
          </a:xfrm>
        </p:grpSpPr>
        <p:sp>
          <p:nvSpPr>
            <p:cNvPr id="104477" name="Text Box 29"/>
            <p:cNvSpPr txBox="1">
              <a:spLocks noChangeArrowheads="1"/>
            </p:cNvSpPr>
            <p:nvPr/>
          </p:nvSpPr>
          <p:spPr bwMode="auto">
            <a:xfrm>
              <a:off x="748" y="201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0</a:t>
              </a:r>
            </a:p>
          </p:txBody>
        </p:sp>
        <p:sp>
          <p:nvSpPr>
            <p:cNvPr id="104478" name="Text Box 30"/>
            <p:cNvSpPr txBox="1">
              <a:spLocks noChangeArrowheads="1"/>
            </p:cNvSpPr>
            <p:nvPr/>
          </p:nvSpPr>
          <p:spPr bwMode="auto">
            <a:xfrm>
              <a:off x="332" y="259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0</a:t>
              </a:r>
            </a:p>
          </p:txBody>
        </p:sp>
        <p:sp>
          <p:nvSpPr>
            <p:cNvPr id="104479" name="Text Box 31"/>
            <p:cNvSpPr txBox="1">
              <a:spLocks noChangeArrowheads="1"/>
            </p:cNvSpPr>
            <p:nvPr/>
          </p:nvSpPr>
          <p:spPr bwMode="auto">
            <a:xfrm>
              <a:off x="1468" y="201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104480" name="Text Box 32"/>
            <p:cNvSpPr txBox="1">
              <a:spLocks noChangeArrowheads="1"/>
            </p:cNvSpPr>
            <p:nvPr/>
          </p:nvSpPr>
          <p:spPr bwMode="auto">
            <a:xfrm>
              <a:off x="844" y="259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104481" name="Text Box 33"/>
            <p:cNvSpPr txBox="1">
              <a:spLocks noChangeArrowheads="1"/>
            </p:cNvSpPr>
            <p:nvPr/>
          </p:nvSpPr>
          <p:spPr bwMode="auto">
            <a:xfrm>
              <a:off x="1392" y="259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0</a:t>
              </a:r>
            </a:p>
          </p:txBody>
        </p:sp>
        <p:sp>
          <p:nvSpPr>
            <p:cNvPr id="104482" name="Text Box 34"/>
            <p:cNvSpPr txBox="1">
              <a:spLocks noChangeArrowheads="1"/>
            </p:cNvSpPr>
            <p:nvPr/>
          </p:nvSpPr>
          <p:spPr bwMode="auto">
            <a:xfrm>
              <a:off x="1948" y="259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104483" name="Text Box 35"/>
            <p:cNvSpPr txBox="1">
              <a:spLocks noChangeArrowheads="1"/>
            </p:cNvSpPr>
            <p:nvPr/>
          </p:nvSpPr>
          <p:spPr bwMode="auto">
            <a:xfrm>
              <a:off x="2256" y="31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104484" name="Text Box 36"/>
            <p:cNvSpPr txBox="1">
              <a:spLocks noChangeArrowheads="1"/>
            </p:cNvSpPr>
            <p:nvPr/>
          </p:nvSpPr>
          <p:spPr bwMode="auto">
            <a:xfrm>
              <a:off x="1708" y="31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0</a:t>
              </a:r>
            </a:p>
          </p:txBody>
        </p:sp>
        <p:sp>
          <p:nvSpPr>
            <p:cNvPr id="104489" name="Oval 41"/>
            <p:cNvSpPr>
              <a:spLocks noChangeArrowheads="1"/>
            </p:cNvSpPr>
            <p:nvPr/>
          </p:nvSpPr>
          <p:spPr bwMode="auto">
            <a:xfrm>
              <a:off x="288" y="2910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473" name="Text Box 25"/>
            <p:cNvSpPr txBox="1">
              <a:spLocks noChangeArrowheads="1"/>
            </p:cNvSpPr>
            <p:nvPr/>
          </p:nvSpPr>
          <p:spPr bwMode="auto">
            <a:xfrm>
              <a:off x="272" y="2919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baseline="-25000"/>
                <a:t> </a:t>
              </a:r>
              <a:r>
                <a:rPr lang="en-US" altLang="zh-CN"/>
                <a:t>T</a:t>
              </a:r>
            </a:p>
          </p:txBody>
        </p:sp>
        <p:sp>
          <p:nvSpPr>
            <p:cNvPr id="104491" name="Oval 43"/>
            <p:cNvSpPr>
              <a:spLocks noChangeArrowheads="1"/>
            </p:cNvSpPr>
            <p:nvPr/>
          </p:nvSpPr>
          <p:spPr bwMode="auto">
            <a:xfrm>
              <a:off x="544" y="2391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492" name="Oval 44"/>
            <p:cNvSpPr>
              <a:spLocks noChangeArrowheads="1"/>
            </p:cNvSpPr>
            <p:nvPr/>
          </p:nvSpPr>
          <p:spPr bwMode="auto">
            <a:xfrm>
              <a:off x="1056" y="1872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493" name="Oval 45"/>
            <p:cNvSpPr>
              <a:spLocks noChangeArrowheads="1"/>
            </p:cNvSpPr>
            <p:nvPr/>
          </p:nvSpPr>
          <p:spPr bwMode="auto">
            <a:xfrm>
              <a:off x="1632" y="2391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494" name="Oval 46"/>
            <p:cNvSpPr>
              <a:spLocks noChangeArrowheads="1"/>
            </p:cNvSpPr>
            <p:nvPr/>
          </p:nvSpPr>
          <p:spPr bwMode="auto">
            <a:xfrm>
              <a:off x="1920" y="2919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497" name="Oval 49"/>
            <p:cNvSpPr>
              <a:spLocks noChangeArrowheads="1"/>
            </p:cNvSpPr>
            <p:nvPr/>
          </p:nvSpPr>
          <p:spPr bwMode="auto">
            <a:xfrm>
              <a:off x="816" y="2910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498" name="Text Box 50"/>
            <p:cNvSpPr txBox="1">
              <a:spLocks noChangeArrowheads="1"/>
            </p:cNvSpPr>
            <p:nvPr/>
          </p:nvSpPr>
          <p:spPr bwMode="auto">
            <a:xfrm>
              <a:off x="844" y="287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baseline="-25000"/>
                <a:t> </a:t>
              </a:r>
              <a:r>
                <a:rPr lang="en-US" altLang="zh-CN"/>
                <a:t>;</a:t>
              </a:r>
            </a:p>
          </p:txBody>
        </p:sp>
        <p:sp>
          <p:nvSpPr>
            <p:cNvPr id="104499" name="Oval 51"/>
            <p:cNvSpPr>
              <a:spLocks noChangeArrowheads="1"/>
            </p:cNvSpPr>
            <p:nvPr/>
          </p:nvSpPr>
          <p:spPr bwMode="auto">
            <a:xfrm>
              <a:off x="1365" y="2919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500" name="Text Box 52"/>
            <p:cNvSpPr txBox="1">
              <a:spLocks noChangeArrowheads="1"/>
            </p:cNvSpPr>
            <p:nvPr/>
          </p:nvSpPr>
          <p:spPr bwMode="auto">
            <a:xfrm>
              <a:off x="1344" y="2919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baseline="-25000"/>
                <a:t> </a:t>
              </a:r>
              <a:r>
                <a:rPr lang="en-US" altLang="zh-CN"/>
                <a:t>A</a:t>
              </a:r>
            </a:p>
          </p:txBody>
        </p:sp>
        <p:sp>
          <p:nvSpPr>
            <p:cNvPr id="104501" name="Oval 53"/>
            <p:cNvSpPr>
              <a:spLocks noChangeArrowheads="1"/>
            </p:cNvSpPr>
            <p:nvPr/>
          </p:nvSpPr>
          <p:spPr bwMode="auto">
            <a:xfrm>
              <a:off x="1680" y="3447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502" name="Text Box 54"/>
            <p:cNvSpPr txBox="1">
              <a:spLocks noChangeArrowheads="1"/>
            </p:cNvSpPr>
            <p:nvPr/>
          </p:nvSpPr>
          <p:spPr bwMode="auto">
            <a:xfrm>
              <a:off x="1659" y="3447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baseline="-25000"/>
                <a:t> </a:t>
              </a:r>
              <a:r>
                <a:rPr lang="en-US" altLang="zh-CN"/>
                <a:t>C</a:t>
              </a:r>
            </a:p>
          </p:txBody>
        </p:sp>
        <p:sp>
          <p:nvSpPr>
            <p:cNvPr id="104503" name="Oval 55"/>
            <p:cNvSpPr>
              <a:spLocks noChangeArrowheads="1"/>
            </p:cNvSpPr>
            <p:nvPr/>
          </p:nvSpPr>
          <p:spPr bwMode="auto">
            <a:xfrm>
              <a:off x="2165" y="3447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504" name="Text Box 56"/>
            <p:cNvSpPr txBox="1">
              <a:spLocks noChangeArrowheads="1"/>
            </p:cNvSpPr>
            <p:nvPr/>
          </p:nvSpPr>
          <p:spPr bwMode="auto">
            <a:xfrm>
              <a:off x="2160" y="3447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baseline="-25000"/>
                <a:t> </a:t>
              </a:r>
              <a:r>
                <a:rPr lang="en-US" altLang="zh-CN"/>
                <a:t>S</a:t>
              </a:r>
            </a:p>
          </p:txBody>
        </p:sp>
        <p:cxnSp>
          <p:nvCxnSpPr>
            <p:cNvPr id="104505" name="AutoShape 57"/>
            <p:cNvCxnSpPr>
              <a:cxnSpLocks noChangeShapeType="1"/>
              <a:stCxn id="104494" idx="3"/>
              <a:endCxn id="104501" idx="0"/>
            </p:cNvCxnSpPr>
            <p:nvPr/>
          </p:nvCxnSpPr>
          <p:spPr bwMode="auto">
            <a:xfrm flipH="1">
              <a:off x="1824" y="3173"/>
              <a:ext cx="138" cy="2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06" name="AutoShape 58"/>
            <p:cNvCxnSpPr>
              <a:cxnSpLocks noChangeShapeType="1"/>
              <a:stCxn id="104494" idx="5"/>
              <a:endCxn id="104503" idx="0"/>
            </p:cNvCxnSpPr>
            <p:nvPr/>
          </p:nvCxnSpPr>
          <p:spPr bwMode="auto">
            <a:xfrm>
              <a:off x="2166" y="3173"/>
              <a:ext cx="143" cy="2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07" name="AutoShape 59"/>
            <p:cNvCxnSpPr>
              <a:cxnSpLocks noChangeShapeType="1"/>
              <a:stCxn id="104493" idx="5"/>
              <a:endCxn id="104494" idx="0"/>
            </p:cNvCxnSpPr>
            <p:nvPr/>
          </p:nvCxnSpPr>
          <p:spPr bwMode="auto">
            <a:xfrm>
              <a:off x="1878" y="2645"/>
              <a:ext cx="186" cy="2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08" name="AutoShape 60"/>
            <p:cNvCxnSpPr>
              <a:cxnSpLocks noChangeShapeType="1"/>
              <a:stCxn id="104493" idx="3"/>
              <a:endCxn id="104499" idx="0"/>
            </p:cNvCxnSpPr>
            <p:nvPr/>
          </p:nvCxnSpPr>
          <p:spPr bwMode="auto">
            <a:xfrm flipH="1">
              <a:off x="1509" y="2645"/>
              <a:ext cx="165" cy="2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09" name="AutoShape 61"/>
            <p:cNvCxnSpPr>
              <a:cxnSpLocks noChangeShapeType="1"/>
              <a:stCxn id="104492" idx="5"/>
              <a:endCxn id="104493" idx="0"/>
            </p:cNvCxnSpPr>
            <p:nvPr/>
          </p:nvCxnSpPr>
          <p:spPr bwMode="auto">
            <a:xfrm>
              <a:off x="1302" y="2126"/>
              <a:ext cx="474" cy="26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10" name="AutoShape 62"/>
            <p:cNvCxnSpPr>
              <a:cxnSpLocks noChangeShapeType="1"/>
              <a:stCxn id="104492" idx="3"/>
              <a:endCxn id="104491" idx="0"/>
            </p:cNvCxnSpPr>
            <p:nvPr/>
          </p:nvCxnSpPr>
          <p:spPr bwMode="auto">
            <a:xfrm flipH="1">
              <a:off x="688" y="2126"/>
              <a:ext cx="410" cy="26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11" name="AutoShape 63"/>
            <p:cNvCxnSpPr>
              <a:cxnSpLocks noChangeShapeType="1"/>
              <a:stCxn id="104491" idx="5"/>
              <a:endCxn id="104497" idx="0"/>
            </p:cNvCxnSpPr>
            <p:nvPr/>
          </p:nvCxnSpPr>
          <p:spPr bwMode="auto">
            <a:xfrm>
              <a:off x="790" y="2645"/>
              <a:ext cx="170" cy="26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12" name="AutoShape 64"/>
            <p:cNvCxnSpPr>
              <a:cxnSpLocks noChangeShapeType="1"/>
              <a:stCxn id="104491" idx="3"/>
              <a:endCxn id="104489" idx="0"/>
            </p:cNvCxnSpPr>
            <p:nvPr/>
          </p:nvCxnSpPr>
          <p:spPr bwMode="auto">
            <a:xfrm flipH="1">
              <a:off x="432" y="2645"/>
              <a:ext cx="154" cy="26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04513" name="Text Box 65"/>
          <p:cNvSpPr txBox="1">
            <a:spLocks noChangeArrowheads="1"/>
          </p:cNvSpPr>
          <p:nvPr/>
        </p:nvSpPr>
        <p:spPr bwMode="auto">
          <a:xfrm>
            <a:off x="4479925" y="3548063"/>
            <a:ext cx="2839239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电文为 “</a:t>
            </a:r>
            <a:r>
              <a:rPr lang="en-US" altLang="zh-CN" sz="2400" dirty="0">
                <a:ea typeface="华文中宋" pitchFamily="2" charset="-122"/>
              </a:rPr>
              <a:t>1101000”  </a:t>
            </a:r>
          </a:p>
        </p:txBody>
      </p:sp>
      <p:sp>
        <p:nvSpPr>
          <p:cNvPr id="104514" name="Text Box 66"/>
          <p:cNvSpPr txBox="1">
            <a:spLocks noChangeArrowheads="1"/>
          </p:cNvSpPr>
          <p:nvPr/>
        </p:nvSpPr>
        <p:spPr bwMode="auto">
          <a:xfrm>
            <a:off x="4495800" y="4462463"/>
            <a:ext cx="2703817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译文只能是“</a:t>
            </a:r>
            <a:r>
              <a:rPr lang="en-US" altLang="zh-CN" sz="2400" dirty="0">
                <a:ea typeface="华文中宋" pitchFamily="2" charset="-122"/>
              </a:rPr>
              <a:t>CAT” 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autoUpdateAnimBg="0"/>
      <p:bldP spid="104513" grpId="0" autoUpdateAnimBg="0"/>
      <p:bldP spid="104514" grpId="0" autoUpdateAnimBg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85725" y="738188"/>
            <a:ext cx="9010650" cy="56435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000">
                <a:ea typeface="华文中宋" pitchFamily="2" charset="-122"/>
              </a:rPr>
              <a:t>1</a:t>
            </a:r>
            <a:r>
              <a:rPr lang="zh-CN" altLang="en-US" sz="2000">
                <a:ea typeface="华文中宋" pitchFamily="2" charset="-122"/>
              </a:rPr>
              <a:t>、一棵哈夫曼树有 </a:t>
            </a:r>
            <a:r>
              <a:rPr lang="en-US" altLang="zh-CN" sz="2000">
                <a:ea typeface="华文中宋" pitchFamily="2" charset="-122"/>
              </a:rPr>
              <a:t>19 </a:t>
            </a:r>
            <a:r>
              <a:rPr lang="zh-CN" altLang="en-US" sz="2000">
                <a:ea typeface="华文中宋" pitchFamily="2" charset="-122"/>
              </a:rPr>
              <a:t>个结点，则其叶子结点的个数是</a:t>
            </a:r>
            <a:r>
              <a:rPr lang="en-US" altLang="zh-CN" sz="2000">
                <a:ea typeface="华文中宋" pitchFamily="2" charset="-122"/>
              </a:rPr>
              <a:t>( )</a:t>
            </a:r>
            <a:r>
              <a:rPr lang="zh-CN" altLang="en-US" sz="2000">
                <a:ea typeface="华文中宋" pitchFamily="2" charset="-122"/>
              </a:rPr>
              <a:t>。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000">
                <a:ea typeface="华文中宋" pitchFamily="2" charset="-122"/>
              </a:rPr>
              <a:t>2</a:t>
            </a:r>
            <a:r>
              <a:rPr lang="zh-CN" altLang="en-US" sz="2000">
                <a:ea typeface="华文中宋" pitchFamily="2" charset="-122"/>
              </a:rPr>
              <a:t>、有七个带权结点，其权值分别为 </a:t>
            </a:r>
            <a:r>
              <a:rPr lang="en-US" altLang="zh-CN" sz="2000">
                <a:ea typeface="华文中宋" pitchFamily="2" charset="-122"/>
              </a:rPr>
              <a:t>3, 7, 8, 2, 6, 10, 14</a:t>
            </a:r>
            <a:r>
              <a:rPr lang="zh-CN" altLang="en-US" sz="2000">
                <a:ea typeface="华文中宋" pitchFamily="2" charset="-122"/>
              </a:rPr>
              <a:t>，试以它们为叶结点构造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000">
                <a:ea typeface="华文中宋" pitchFamily="2" charset="-122"/>
              </a:rPr>
              <a:t>      一棵哈夫曼树（请按照每个结点的左子树根结点的权小于等于右子树根结点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000">
                <a:ea typeface="华文中宋" pitchFamily="2" charset="-122"/>
              </a:rPr>
              <a:t>      的权的次序构造），并计算出带权路径长度</a:t>
            </a:r>
            <a:r>
              <a:rPr lang="en-US" altLang="zh-CN" sz="2000">
                <a:ea typeface="华文中宋" pitchFamily="2" charset="-122"/>
              </a:rPr>
              <a:t>WPL</a:t>
            </a:r>
            <a:r>
              <a:rPr lang="zh-CN" altLang="en-US" sz="2000">
                <a:ea typeface="华文中宋" pitchFamily="2" charset="-122"/>
              </a:rPr>
              <a:t>及该树的结点总数。</a:t>
            </a:r>
            <a:br>
              <a:rPr lang="zh-CN" altLang="en-US" sz="2000">
                <a:ea typeface="华文中宋" pitchFamily="2" charset="-122"/>
              </a:rPr>
            </a:br>
            <a:r>
              <a:rPr lang="en-US" altLang="zh-CN" sz="2000">
                <a:ea typeface="华文中宋" pitchFamily="2" charset="-122"/>
              </a:rPr>
              <a:t>3</a:t>
            </a:r>
            <a:r>
              <a:rPr lang="zh-CN" altLang="en-US" sz="2000">
                <a:ea typeface="华文中宋" pitchFamily="2" charset="-122"/>
              </a:rPr>
              <a:t>、有一电文共使用五种字符 </a:t>
            </a:r>
            <a:r>
              <a:rPr lang="en-US" altLang="zh-CN" sz="2000">
                <a:ea typeface="华文中宋" pitchFamily="2" charset="-122"/>
              </a:rPr>
              <a:t>a, b, c, d, e</a:t>
            </a:r>
            <a:r>
              <a:rPr lang="zh-CN" altLang="en-US" sz="2000">
                <a:ea typeface="华文中宋" pitchFamily="2" charset="-122"/>
              </a:rPr>
              <a:t>，其出现频率依次为 </a:t>
            </a:r>
            <a:r>
              <a:rPr lang="en-US" altLang="zh-CN" sz="2000">
                <a:ea typeface="华文中宋" pitchFamily="2" charset="-122"/>
              </a:rPr>
              <a:t>4, 7, 5, 2, 9</a:t>
            </a:r>
            <a:r>
              <a:rPr lang="zh-CN" altLang="en-US" sz="2000">
                <a:ea typeface="华文中宋" pitchFamily="2" charset="-122"/>
              </a:rPr>
              <a:t>。</a:t>
            </a:r>
            <a:br>
              <a:rPr lang="zh-CN" altLang="en-US" sz="2000">
                <a:ea typeface="华文中宋" pitchFamily="2" charset="-122"/>
              </a:rPr>
            </a:br>
            <a:r>
              <a:rPr lang="zh-CN" altLang="en-US" sz="2000">
                <a:ea typeface="华文中宋" pitchFamily="2" charset="-122"/>
              </a:rPr>
              <a:t>      </a:t>
            </a:r>
            <a:r>
              <a:rPr lang="en-US" altLang="zh-CN" sz="2000">
                <a:ea typeface="华文中宋" pitchFamily="2" charset="-122"/>
              </a:rPr>
              <a:t>(1)</a:t>
            </a:r>
            <a:r>
              <a:rPr lang="zh-CN" altLang="en-US" sz="2000">
                <a:ea typeface="华文中宋" pitchFamily="2" charset="-122"/>
              </a:rPr>
              <a:t>、试画出对应的编码哈夫曼树（要求左子树根结点的权小于等于右子树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000">
                <a:ea typeface="华文中宋" pitchFamily="2" charset="-122"/>
              </a:rPr>
              <a:t>               根结点的权）。 </a:t>
            </a:r>
            <a:br>
              <a:rPr lang="zh-CN" altLang="en-US" sz="2000">
                <a:ea typeface="华文中宋" pitchFamily="2" charset="-122"/>
              </a:rPr>
            </a:br>
            <a:r>
              <a:rPr lang="zh-CN" altLang="en-US" sz="2000">
                <a:ea typeface="华文中宋" pitchFamily="2" charset="-122"/>
              </a:rPr>
              <a:t>      </a:t>
            </a:r>
            <a:r>
              <a:rPr lang="en-US" altLang="zh-CN" sz="2000">
                <a:ea typeface="华文中宋" pitchFamily="2" charset="-122"/>
              </a:rPr>
              <a:t>(2)</a:t>
            </a:r>
            <a:r>
              <a:rPr lang="zh-CN" altLang="en-US" sz="2000">
                <a:ea typeface="华文中宋" pitchFamily="2" charset="-122"/>
              </a:rPr>
              <a:t>、求出每个字符的哈夫曼编码。             </a:t>
            </a:r>
            <a:r>
              <a:rPr lang="en-US" altLang="zh-CN" sz="2000">
                <a:ea typeface="华文中宋" pitchFamily="2" charset="-122"/>
              </a:rPr>
              <a:t>(3)</a:t>
            </a:r>
            <a:r>
              <a:rPr lang="zh-CN" altLang="en-US" sz="2000">
                <a:ea typeface="华文中宋" pitchFamily="2" charset="-122"/>
              </a:rPr>
              <a:t>、求出传送电文的总长度。</a:t>
            </a:r>
            <a:br>
              <a:rPr lang="zh-CN" altLang="en-US" sz="2000">
                <a:ea typeface="华文中宋" pitchFamily="2" charset="-122"/>
              </a:rPr>
            </a:br>
            <a:r>
              <a:rPr lang="zh-CN" altLang="en-US" sz="2000">
                <a:ea typeface="华文中宋" pitchFamily="2" charset="-122"/>
              </a:rPr>
              <a:t>      </a:t>
            </a:r>
            <a:r>
              <a:rPr lang="en-US" altLang="zh-CN" sz="2000">
                <a:ea typeface="华文中宋" pitchFamily="2" charset="-122"/>
              </a:rPr>
              <a:t>(4)</a:t>
            </a:r>
            <a:r>
              <a:rPr lang="zh-CN" altLang="en-US" sz="2000">
                <a:ea typeface="华文中宋" pitchFamily="2" charset="-122"/>
              </a:rPr>
              <a:t>、并译出编码系列</a:t>
            </a:r>
            <a:r>
              <a:rPr lang="en-US" altLang="zh-CN" sz="2000">
                <a:ea typeface="华文中宋" pitchFamily="2" charset="-122"/>
              </a:rPr>
              <a:t>11000111000101011</a:t>
            </a:r>
            <a:r>
              <a:rPr lang="zh-CN" altLang="en-US" sz="2000">
                <a:ea typeface="华文中宋" pitchFamily="2" charset="-122"/>
              </a:rPr>
              <a:t>的相应电文。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000">
                <a:ea typeface="华文中宋" pitchFamily="2" charset="-122"/>
              </a:rPr>
              <a:t>4</a:t>
            </a:r>
            <a:r>
              <a:rPr lang="zh-CN" altLang="en-US" sz="2000">
                <a:ea typeface="华文中宋" pitchFamily="2" charset="-122"/>
              </a:rPr>
              <a:t>、对于给定的一组权值 </a:t>
            </a:r>
            <a:r>
              <a:rPr lang="en-US" altLang="zh-CN" sz="2000">
                <a:ea typeface="华文中宋" pitchFamily="2" charset="-122"/>
              </a:rPr>
              <a:t>W</a:t>
            </a:r>
            <a:r>
              <a:rPr lang="zh-CN" altLang="en-US" sz="2000">
                <a:ea typeface="华文中宋" pitchFamily="2" charset="-122"/>
              </a:rPr>
              <a:t>＝</a:t>
            </a:r>
            <a:r>
              <a:rPr lang="en-US" altLang="zh-CN" sz="2000">
                <a:ea typeface="华文中宋" pitchFamily="2" charset="-122"/>
              </a:rPr>
              <a:t>{1, 3, 7, 8, 14, 20, 28} </a:t>
            </a:r>
            <a:r>
              <a:rPr lang="zh-CN" altLang="en-US" sz="2000">
                <a:ea typeface="华文中宋" pitchFamily="2" charset="-122"/>
              </a:rPr>
              <a:t>建立哈夫曼树，并计算带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000">
                <a:ea typeface="华文中宋" pitchFamily="2" charset="-122"/>
              </a:rPr>
              <a:t>      权路径长度。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000">
                <a:ea typeface="华文中宋" pitchFamily="2" charset="-122"/>
              </a:rPr>
              <a:t>5</a:t>
            </a:r>
            <a:r>
              <a:rPr lang="zh-CN" altLang="en-US" sz="2000">
                <a:ea typeface="华文中宋" pitchFamily="2" charset="-122"/>
              </a:rPr>
              <a:t>、假定有 </a:t>
            </a:r>
            <a:r>
              <a:rPr lang="en-US" altLang="zh-CN" sz="2000">
                <a:ea typeface="华文中宋" pitchFamily="2" charset="-122"/>
              </a:rPr>
              <a:t>7 </a:t>
            </a:r>
            <a:r>
              <a:rPr lang="zh-CN" altLang="en-US" sz="2000">
                <a:ea typeface="华文中宋" pitchFamily="2" charset="-122"/>
              </a:rPr>
              <a:t>个字符 </a:t>
            </a:r>
            <a:r>
              <a:rPr lang="en-US" altLang="zh-CN" sz="2000">
                <a:ea typeface="华文中宋" pitchFamily="2" charset="-122"/>
              </a:rPr>
              <a:t>a, b, c, d, e, f, g </a:t>
            </a:r>
            <a:r>
              <a:rPr lang="zh-CN" altLang="en-US" sz="2000">
                <a:ea typeface="华文中宋" pitchFamily="2" charset="-122"/>
              </a:rPr>
              <a:t>出现的概率分别为 </a:t>
            </a:r>
            <a:r>
              <a:rPr lang="en-US" altLang="zh-CN" sz="2000">
                <a:ea typeface="华文中宋" pitchFamily="2" charset="-122"/>
              </a:rPr>
              <a:t>0.07, 0.09, 0.14, 0.23,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000">
                <a:ea typeface="华文中宋" pitchFamily="2" charset="-122"/>
              </a:rPr>
              <a:t>      0.44, 0.58, 0.77</a:t>
            </a:r>
            <a:r>
              <a:rPr lang="zh-CN" altLang="en-US" sz="2000">
                <a:ea typeface="华文中宋" pitchFamily="2" charset="-122"/>
              </a:rPr>
              <a:t>，求这 </a:t>
            </a:r>
            <a:r>
              <a:rPr lang="en-US" altLang="zh-CN" sz="2000">
                <a:ea typeface="华文中宋" pitchFamily="2" charset="-122"/>
              </a:rPr>
              <a:t>7 </a:t>
            </a:r>
            <a:r>
              <a:rPr lang="zh-CN" altLang="en-US" sz="2000">
                <a:ea typeface="华文中宋" pitchFamily="2" charset="-122"/>
              </a:rPr>
              <a:t>个字符的哈夫曼编码。 </a:t>
            </a:r>
          </a:p>
        </p:txBody>
      </p:sp>
      <p:sp>
        <p:nvSpPr>
          <p:cNvPr id="174085" name="Text Box 5"/>
          <p:cNvSpPr txBox="1">
            <a:spLocks noChangeArrowheads="1"/>
          </p:cNvSpPr>
          <p:nvPr/>
        </p:nvSpPr>
        <p:spPr bwMode="auto">
          <a:xfrm>
            <a:off x="76200" y="381000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作业： </a:t>
            </a:r>
          </a:p>
        </p:txBody>
      </p:sp>
    </p:spTree>
  </p:cSld>
  <p:clrMapOvr>
    <a:masterClrMapping/>
  </p:clrMapOvr>
  <p:transition spd="slow">
    <p:comb dir="vert"/>
  </p:transition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43875" y="1499396"/>
            <a:ext cx="7800533" cy="365779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        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本章是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重点章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，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二叉树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又是本章的重点内容。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       要求：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       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1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熟悉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树的定义、存储结构、遍历；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       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2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熟悉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二叉树的定义、性质、存储结构、线索化； 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       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3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熟练掌握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二叉树的遍历；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       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4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熟练掌握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树、森林与二叉树的转换；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       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5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熟练掌握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哈夫曼树及哈夫曼编码等内容。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ordArt 4"/>
          <p:cNvSpPr>
            <a:spLocks noChangeArrowheads="1" noChangeShapeType="1" noTextEdit="1"/>
          </p:cNvSpPr>
          <p:nvPr/>
        </p:nvSpPr>
        <p:spPr bwMode="gray">
          <a:xfrm>
            <a:off x="1763688" y="2883024"/>
            <a:ext cx="55626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cs typeface="Arial"/>
              </a:rPr>
              <a:t>Thank You !</a:t>
            </a:r>
            <a:endParaRPr lang="zh-CN" altLang="en-US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chemeClr val="tx1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4" name="Text Box 6"/>
          <p:cNvSpPr txBox="1">
            <a:spLocks noChangeArrowheads="1"/>
          </p:cNvSpPr>
          <p:nvPr/>
        </p:nvSpPr>
        <p:spPr bwMode="auto">
          <a:xfrm>
            <a:off x="630238" y="-27384"/>
            <a:ext cx="8118226" cy="4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/>
              <a:t>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加工型操作</a:t>
            </a:r>
            <a:r>
              <a:rPr lang="en-US" altLang="zh-CN" sz="2400" dirty="0"/>
              <a:t>} </a:t>
            </a:r>
          </a:p>
          <a:p>
            <a:pPr>
              <a:lnSpc>
                <a:spcPct val="140000"/>
              </a:lnSpc>
            </a:pP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ClearTree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(&amp;T )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； 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 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latin typeface="仿宋_GB2312"/>
                <a:ea typeface="楷体_GB2312"/>
              </a:rPr>
              <a:t>树 </a:t>
            </a:r>
            <a:r>
              <a:rPr lang="en-US" altLang="zh-CN" sz="2400" dirty="0">
                <a:latin typeface="仿宋_GB2312"/>
                <a:ea typeface="楷体_GB2312"/>
              </a:rPr>
              <a:t>T </a:t>
            </a:r>
            <a:r>
              <a:rPr lang="zh-CN" altLang="en-US" sz="2400" dirty="0">
                <a:latin typeface="仿宋_GB2312"/>
                <a:ea typeface="楷体_GB2312"/>
              </a:rPr>
              <a:t>存在。 </a:t>
            </a:r>
          </a:p>
          <a:p>
            <a:pPr>
              <a:lnSpc>
                <a:spcPct val="140000"/>
              </a:lnSpc>
            </a:pPr>
            <a:r>
              <a:rPr lang="zh-CN" altLang="en-US" dirty="0">
                <a:ea typeface="楷体_GB2312" pitchFamily="49" charset="-122"/>
              </a:rPr>
              <a:t> 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latin typeface="仿宋_GB2312"/>
                <a:ea typeface="楷体_GB2312"/>
              </a:rPr>
              <a:t>将树 </a:t>
            </a:r>
            <a:r>
              <a:rPr lang="en-US" altLang="zh-CN" sz="2400" dirty="0">
                <a:latin typeface="仿宋_GB2312"/>
                <a:ea typeface="楷体_GB2312"/>
              </a:rPr>
              <a:t>T </a:t>
            </a:r>
            <a:r>
              <a:rPr lang="zh-CN" altLang="en-US" sz="2400" dirty="0">
                <a:latin typeface="仿宋_GB2312"/>
                <a:ea typeface="楷体_GB2312"/>
              </a:rPr>
              <a:t>清为空树。 </a:t>
            </a:r>
          </a:p>
          <a:p>
            <a:pPr>
              <a:lnSpc>
                <a:spcPct val="140000"/>
              </a:lnSpc>
            </a:pP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InsertChild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(&amp;T, &amp;p,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 c)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；  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初始条件：</a:t>
            </a:r>
            <a:r>
              <a:rPr lang="zh-CN" altLang="en-US" sz="2400" dirty="0">
                <a:latin typeface="仿宋_GB2312"/>
                <a:ea typeface="楷体_GB2312"/>
              </a:rPr>
              <a:t>树 </a:t>
            </a:r>
            <a:r>
              <a:rPr lang="en-US" altLang="zh-CN" sz="2400" dirty="0">
                <a:latin typeface="仿宋_GB2312"/>
                <a:ea typeface="楷体_GB2312"/>
              </a:rPr>
              <a:t>T </a:t>
            </a:r>
            <a:r>
              <a:rPr lang="zh-CN" altLang="en-US" sz="2400" dirty="0">
                <a:latin typeface="仿宋_GB2312"/>
                <a:ea typeface="楷体_GB2312"/>
              </a:rPr>
              <a:t>存在，</a:t>
            </a:r>
            <a:r>
              <a:rPr lang="en-US" altLang="zh-CN" sz="2400" dirty="0">
                <a:latin typeface="仿宋_GB2312"/>
                <a:ea typeface="楷体_GB2312"/>
              </a:rPr>
              <a:t>p </a:t>
            </a:r>
            <a:r>
              <a:rPr lang="zh-CN" altLang="en-US" sz="2400" dirty="0">
                <a:latin typeface="仿宋_GB2312"/>
                <a:ea typeface="楷体_GB2312"/>
              </a:rPr>
              <a:t>指向 </a:t>
            </a:r>
            <a:r>
              <a:rPr lang="en-US" altLang="zh-CN" sz="2400" dirty="0">
                <a:latin typeface="仿宋_GB2312"/>
                <a:ea typeface="楷体_GB2312"/>
              </a:rPr>
              <a:t>T </a:t>
            </a:r>
            <a:r>
              <a:rPr lang="zh-CN" altLang="en-US" sz="2400" dirty="0">
                <a:latin typeface="仿宋_GB2312"/>
                <a:ea typeface="楷体_GB2312"/>
              </a:rPr>
              <a:t>中某个结点，</a:t>
            </a:r>
            <a:r>
              <a:rPr lang="en-US" altLang="zh-CN" sz="2400" dirty="0">
                <a:latin typeface="仿宋_GB2312"/>
                <a:ea typeface="楷体_GB2312"/>
              </a:rPr>
              <a:t>1≤i≤p </a:t>
            </a:r>
          </a:p>
          <a:p>
            <a:pPr>
              <a:lnSpc>
                <a:spcPct val="140000"/>
              </a:lnSpc>
            </a:pPr>
            <a:r>
              <a:rPr lang="en-US" altLang="zh-CN" sz="2400" dirty="0">
                <a:latin typeface="仿宋_GB2312"/>
                <a:ea typeface="楷体_GB2312"/>
              </a:rPr>
              <a:t>                                      </a:t>
            </a:r>
            <a:r>
              <a:rPr lang="zh-CN" altLang="en-US" sz="2400" dirty="0">
                <a:latin typeface="仿宋_GB2312"/>
                <a:ea typeface="楷体_GB2312"/>
              </a:rPr>
              <a:t>所指结点的度 </a:t>
            </a:r>
            <a:r>
              <a:rPr lang="en-US" altLang="zh-CN" sz="2400" dirty="0">
                <a:latin typeface="仿宋_GB2312"/>
                <a:ea typeface="楷体_GB2312"/>
              </a:rPr>
              <a:t>+ 1</a:t>
            </a:r>
            <a:r>
              <a:rPr lang="zh-CN" altLang="en-US" sz="2400" dirty="0">
                <a:latin typeface="仿宋_GB2312"/>
                <a:ea typeface="楷体_GB2312"/>
              </a:rPr>
              <a:t>，非空树 </a:t>
            </a:r>
            <a:r>
              <a:rPr lang="en-US" altLang="zh-CN" sz="2400" dirty="0">
                <a:latin typeface="仿宋_GB2312"/>
                <a:ea typeface="楷体_GB2312"/>
              </a:rPr>
              <a:t>c </a:t>
            </a:r>
            <a:r>
              <a:rPr lang="zh-CN" altLang="en-US" sz="2400" dirty="0">
                <a:latin typeface="仿宋_GB2312"/>
                <a:ea typeface="楷体_GB2312"/>
              </a:rPr>
              <a:t>与 </a:t>
            </a:r>
            <a:r>
              <a:rPr lang="en-US" altLang="zh-CN" sz="2400" dirty="0">
                <a:latin typeface="仿宋_GB2312"/>
                <a:ea typeface="楷体_GB2312"/>
              </a:rPr>
              <a:t>T </a:t>
            </a:r>
            <a:r>
              <a:rPr lang="zh-CN" altLang="en-US" sz="2400" dirty="0">
                <a:latin typeface="仿宋_GB2312"/>
                <a:ea typeface="楷体_GB2312"/>
              </a:rPr>
              <a:t>不相交。 </a:t>
            </a:r>
          </a:p>
          <a:p>
            <a:pPr>
              <a:lnSpc>
                <a:spcPct val="140000"/>
              </a:lnSpc>
            </a:pPr>
            <a:r>
              <a:rPr lang="zh-CN" altLang="en-US" dirty="0">
                <a:ea typeface="楷体_GB2312" pitchFamily="49" charset="-122"/>
              </a:rPr>
              <a:t> 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latin typeface="仿宋_GB2312"/>
                <a:ea typeface="楷体_GB2312"/>
              </a:rPr>
              <a:t>插入 </a:t>
            </a:r>
            <a:r>
              <a:rPr lang="en-US" altLang="zh-CN" sz="2400" dirty="0">
                <a:latin typeface="仿宋_GB2312"/>
                <a:ea typeface="楷体_GB2312"/>
              </a:rPr>
              <a:t>c </a:t>
            </a:r>
            <a:r>
              <a:rPr lang="zh-CN" altLang="en-US" sz="2400" dirty="0">
                <a:latin typeface="仿宋_GB2312"/>
                <a:ea typeface="楷体_GB2312"/>
              </a:rPr>
              <a:t>为 </a:t>
            </a:r>
            <a:r>
              <a:rPr lang="en-US" altLang="zh-CN" sz="2400" dirty="0">
                <a:latin typeface="仿宋_GB2312"/>
                <a:ea typeface="楷体_GB2312"/>
              </a:rPr>
              <a:t>T </a:t>
            </a:r>
            <a:r>
              <a:rPr lang="zh-CN" altLang="en-US" sz="2400" dirty="0">
                <a:latin typeface="仿宋_GB2312"/>
                <a:ea typeface="楷体_GB2312"/>
              </a:rPr>
              <a:t>中 </a:t>
            </a:r>
            <a:r>
              <a:rPr lang="en-US" altLang="zh-CN" sz="2400" dirty="0">
                <a:latin typeface="仿宋_GB2312"/>
                <a:ea typeface="楷体_GB2312"/>
              </a:rPr>
              <a:t>p </a:t>
            </a:r>
            <a:r>
              <a:rPr lang="zh-CN" altLang="en-US" sz="2400" dirty="0">
                <a:latin typeface="仿宋_GB2312"/>
                <a:ea typeface="楷体_GB2312"/>
              </a:rPr>
              <a:t>指结点的第 </a:t>
            </a:r>
            <a:r>
              <a:rPr lang="en-US" altLang="zh-CN" sz="2400" dirty="0" err="1">
                <a:latin typeface="仿宋_GB2312"/>
                <a:ea typeface="楷体_GB2312"/>
              </a:rPr>
              <a:t>i</a:t>
            </a:r>
            <a:r>
              <a:rPr lang="en-US" altLang="zh-CN" sz="2400" dirty="0">
                <a:latin typeface="仿宋_GB2312"/>
                <a:ea typeface="楷体_GB2312"/>
              </a:rPr>
              <a:t> </a:t>
            </a:r>
            <a:r>
              <a:rPr lang="zh-CN" altLang="en-US" sz="2400" dirty="0">
                <a:latin typeface="仿宋_GB2312"/>
                <a:ea typeface="楷体_GB2312"/>
              </a:rPr>
              <a:t>棵子树。   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51520" y="4077072"/>
            <a:ext cx="7665881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20000"/>
              </a:spcBef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DeleteChild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(&amp;T, &amp;p,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；</a:t>
            </a:r>
          </a:p>
          <a:p>
            <a:pPr marL="0" lvl="1">
              <a:lnSpc>
                <a:spcPct val="14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  初始条件：</a:t>
            </a:r>
            <a:r>
              <a:rPr lang="zh-CN" altLang="en-US" sz="2400" dirty="0">
                <a:latin typeface="仿宋_GB2312"/>
                <a:ea typeface="楷体_GB2312"/>
              </a:rPr>
              <a:t>树 </a:t>
            </a:r>
            <a:r>
              <a:rPr lang="en-US" altLang="zh-CN" sz="2400" dirty="0">
                <a:latin typeface="仿宋_GB2312"/>
                <a:ea typeface="楷体_GB2312"/>
              </a:rPr>
              <a:t>T </a:t>
            </a:r>
            <a:r>
              <a:rPr lang="zh-CN" altLang="en-US" sz="2400" dirty="0">
                <a:latin typeface="仿宋_GB2312"/>
                <a:ea typeface="楷体_GB2312"/>
              </a:rPr>
              <a:t>存在，</a:t>
            </a:r>
            <a:r>
              <a:rPr lang="en-US" altLang="zh-CN" sz="2400" dirty="0">
                <a:latin typeface="仿宋_GB2312"/>
                <a:ea typeface="楷体_GB2312"/>
              </a:rPr>
              <a:t>p </a:t>
            </a:r>
            <a:r>
              <a:rPr lang="zh-CN" altLang="en-US" sz="2400" dirty="0">
                <a:latin typeface="仿宋_GB2312"/>
                <a:ea typeface="楷体_GB2312"/>
              </a:rPr>
              <a:t>指向 </a:t>
            </a:r>
            <a:r>
              <a:rPr lang="en-US" altLang="zh-CN" sz="2400" dirty="0">
                <a:latin typeface="仿宋_GB2312"/>
                <a:ea typeface="楷体_GB2312"/>
              </a:rPr>
              <a:t>T </a:t>
            </a:r>
            <a:r>
              <a:rPr lang="zh-CN" altLang="en-US" sz="2400" dirty="0">
                <a:latin typeface="仿宋_GB2312"/>
                <a:ea typeface="楷体_GB2312"/>
              </a:rPr>
              <a:t>中某个结点， </a:t>
            </a:r>
          </a:p>
          <a:p>
            <a:pPr marL="0" lvl="1">
              <a:lnSpc>
                <a:spcPct val="140000"/>
              </a:lnSpc>
              <a:spcBef>
                <a:spcPct val="20000"/>
              </a:spcBef>
            </a:pPr>
            <a:r>
              <a:rPr lang="zh-CN" altLang="en-US" sz="2400" dirty="0">
                <a:latin typeface="仿宋_GB2312"/>
                <a:ea typeface="楷体_GB2312"/>
              </a:rPr>
              <a:t>                               </a:t>
            </a:r>
            <a:r>
              <a:rPr lang="en-US" altLang="zh-CN" sz="2400" dirty="0">
                <a:latin typeface="仿宋_GB2312"/>
                <a:ea typeface="楷体_GB2312"/>
              </a:rPr>
              <a:t>1≤i≤p </a:t>
            </a:r>
            <a:r>
              <a:rPr lang="zh-CN" altLang="en-US" sz="2400" dirty="0">
                <a:latin typeface="仿宋_GB2312"/>
                <a:ea typeface="楷体_GB2312"/>
              </a:rPr>
              <a:t>所指结点的度。 </a:t>
            </a:r>
          </a:p>
          <a:p>
            <a:pPr lvl="1">
              <a:spcBef>
                <a:spcPct val="20000"/>
              </a:spcBef>
            </a:pPr>
            <a:r>
              <a:rPr lang="zh-CN" altLang="en-US" dirty="0">
                <a:ea typeface="楷体_GB2312" pitchFamily="49" charset="-122"/>
              </a:rPr>
              <a:t>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latin typeface="仿宋_GB2312"/>
                <a:ea typeface="楷体_GB2312"/>
              </a:rPr>
              <a:t>删除 </a:t>
            </a:r>
            <a:r>
              <a:rPr lang="en-US" altLang="zh-CN" sz="2400" dirty="0">
                <a:latin typeface="仿宋_GB2312"/>
                <a:ea typeface="楷体_GB2312"/>
              </a:rPr>
              <a:t>T </a:t>
            </a:r>
            <a:r>
              <a:rPr lang="zh-CN" altLang="en-US" sz="2400" dirty="0">
                <a:latin typeface="仿宋_GB2312"/>
                <a:ea typeface="楷体_GB2312"/>
              </a:rPr>
              <a:t>中 </a:t>
            </a:r>
            <a:r>
              <a:rPr lang="en-US" altLang="zh-CN" sz="2400" dirty="0">
                <a:latin typeface="仿宋_GB2312"/>
                <a:ea typeface="楷体_GB2312"/>
              </a:rPr>
              <a:t>p </a:t>
            </a:r>
            <a:r>
              <a:rPr lang="zh-CN" altLang="en-US" sz="2400" dirty="0">
                <a:latin typeface="仿宋_GB2312"/>
                <a:ea typeface="楷体_GB2312"/>
              </a:rPr>
              <a:t>所指结点的第 </a:t>
            </a:r>
            <a:r>
              <a:rPr lang="en-US" altLang="zh-CN" sz="2400" dirty="0" err="1">
                <a:latin typeface="仿宋_GB2312"/>
                <a:ea typeface="楷体_GB2312"/>
              </a:rPr>
              <a:t>i</a:t>
            </a:r>
            <a:r>
              <a:rPr lang="en-US" altLang="zh-CN" sz="2400" dirty="0">
                <a:latin typeface="仿宋_GB2312"/>
                <a:ea typeface="楷体_GB2312"/>
              </a:rPr>
              <a:t>  </a:t>
            </a:r>
            <a:r>
              <a:rPr lang="zh-CN" altLang="en-US" sz="2400" dirty="0">
                <a:latin typeface="仿宋_GB2312"/>
                <a:ea typeface="楷体_GB2312"/>
              </a:rPr>
              <a:t>棵子树。  </a:t>
            </a:r>
            <a:endParaRPr lang="en-US" altLang="zh-CN" sz="2400" dirty="0">
              <a:latin typeface="仿宋_GB2312"/>
              <a:ea typeface="楷体_GB2312"/>
            </a:endParaRPr>
          </a:p>
          <a:p>
            <a:pPr lvl="1">
              <a:spcBef>
                <a:spcPct val="20000"/>
              </a:spcBef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}ADT  Tree  </a:t>
            </a:r>
          </a:p>
        </p:txBody>
      </p:sp>
    </p:spTree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2850894" y="188640"/>
            <a:ext cx="215315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二叉树  </a:t>
            </a:r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564686" y="1071563"/>
            <a:ext cx="825578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dirty="0">
                <a:ea typeface="楷体_GB2312" pitchFamily="49" charset="-122"/>
              </a:rPr>
              <a:t>            </a:t>
            </a:r>
            <a:r>
              <a:rPr kumimoji="0" lang="zh-CN" altLang="en-US" sz="2400" dirty="0">
                <a:ea typeface="楷体_GB2312" pitchFamily="49" charset="-122"/>
              </a:rPr>
              <a:t>二叉树在树结构的应用中起着非常重要的作用，因为对 </a:t>
            </a:r>
          </a:p>
          <a:p>
            <a:pPr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二叉树的许多操作算法简单，而任何树均可与二叉树相互转 </a:t>
            </a:r>
          </a:p>
          <a:p>
            <a:pPr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换，这样就解决了树的存储结构及其运算中存在的复杂性。</a:t>
            </a:r>
            <a:endParaRPr lang="zh-CN" altLang="en-US" sz="2400" dirty="0">
              <a:ea typeface="楷体_GB2312" pitchFamily="49" charset="-122"/>
            </a:endParaRPr>
          </a:p>
        </p:txBody>
      </p:sp>
      <p:sp>
        <p:nvSpPr>
          <p:cNvPr id="3097" name="AutoShape 25"/>
          <p:cNvSpPr>
            <a:spLocks noChangeArrowheads="1"/>
          </p:cNvSpPr>
          <p:nvPr/>
        </p:nvSpPr>
        <p:spPr bwMode="auto">
          <a:xfrm>
            <a:off x="1624013" y="3016250"/>
            <a:ext cx="7086600" cy="15843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        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二叉树是 </a:t>
            </a:r>
            <a:r>
              <a:rPr lang="en-US" altLang="zh-CN" sz="2400" i="1" dirty="0">
                <a:solidFill>
                  <a:srgbClr val="333333"/>
                </a:solidFill>
                <a:ea typeface="华文中宋" pitchFamily="2" charset="-122"/>
              </a:rPr>
              <a:t>n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 (</a:t>
            </a:r>
            <a:r>
              <a:rPr lang="en-US" altLang="zh-CN" sz="2400" i="1" dirty="0">
                <a:solidFill>
                  <a:srgbClr val="333333"/>
                </a:solidFill>
                <a:ea typeface="华文中宋" pitchFamily="2" charset="-122"/>
              </a:rPr>
              <a:t>n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≥0) 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个结点的有限集，它或者是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空集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(</a:t>
            </a:r>
            <a:r>
              <a:rPr lang="en-US" altLang="zh-CN" sz="2400" i="1" dirty="0">
                <a:solidFill>
                  <a:srgbClr val="333333"/>
                </a:solidFill>
                <a:ea typeface="华文中宋" pitchFamily="2" charset="-122"/>
              </a:rPr>
              <a:t>n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 = 0)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，或者由一个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根结点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及</a:t>
            </a:r>
            <a:r>
              <a:rPr lang="zh-CN" altLang="en-US" sz="2400" dirty="0">
                <a:solidFill>
                  <a:srgbClr val="FF0000"/>
                </a:solidFill>
                <a:ea typeface="华文中宋" pitchFamily="2" charset="-122"/>
              </a:rPr>
              <a:t>两棵互不相交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的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分别称作这个根的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左子树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和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右子树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的二叉树组成。</a:t>
            </a:r>
          </a:p>
        </p:txBody>
      </p:sp>
      <p:sp>
        <p:nvSpPr>
          <p:cNvPr id="3098" name="Text Box 26"/>
          <p:cNvSpPr txBox="1">
            <a:spLocks noChangeArrowheads="1"/>
          </p:cNvSpPr>
          <p:nvPr/>
        </p:nvSpPr>
        <p:spPr bwMode="auto">
          <a:xfrm>
            <a:off x="415925" y="2492896"/>
            <a:ext cx="1314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4"/>
              </a:buBlip>
            </a:pPr>
            <a:r>
              <a:rPr kumimoji="0" lang="en-US" altLang="zh-CN" sz="2400" dirty="0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kumimoji="0" lang="zh-CN" altLang="en-US" sz="2400" dirty="0">
                <a:solidFill>
                  <a:srgbClr val="0000FF"/>
                </a:solidFill>
                <a:ea typeface="华文中宋" pitchFamily="2" charset="-122"/>
              </a:rPr>
              <a:t>定义 </a:t>
            </a:r>
          </a:p>
        </p:txBody>
      </p:sp>
      <p:sp>
        <p:nvSpPr>
          <p:cNvPr id="3099" name="Text Box 27"/>
          <p:cNvSpPr txBox="1">
            <a:spLocks noChangeArrowheads="1"/>
          </p:cNvSpPr>
          <p:nvPr/>
        </p:nvSpPr>
        <p:spPr bwMode="auto">
          <a:xfrm>
            <a:off x="415925" y="4495800"/>
            <a:ext cx="1390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4"/>
              </a:buBlip>
            </a:pPr>
            <a:r>
              <a:rPr kumimoji="0" lang="en-US" altLang="zh-CN" sz="2400" dirty="0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kumimoji="0" lang="zh-CN" altLang="en-US" sz="2400" dirty="0">
                <a:solidFill>
                  <a:srgbClr val="0000FF"/>
                </a:solidFill>
                <a:ea typeface="华文中宋" pitchFamily="2" charset="-122"/>
              </a:rPr>
              <a:t>特点  </a:t>
            </a:r>
          </a:p>
        </p:txBody>
      </p:sp>
      <p:sp>
        <p:nvSpPr>
          <p:cNvPr id="3100" name="Text Box 28"/>
          <p:cNvSpPr txBox="1">
            <a:spLocks noChangeArrowheads="1"/>
          </p:cNvSpPr>
          <p:nvPr/>
        </p:nvSpPr>
        <p:spPr bwMode="auto">
          <a:xfrm>
            <a:off x="415925" y="5018088"/>
            <a:ext cx="8693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新魏" pitchFamily="2" charset="-122"/>
              </a:rPr>
              <a:t>1</a:t>
            </a:r>
            <a:r>
              <a:rPr lang="zh-CN" altLang="en-US" sz="2400" dirty="0">
                <a:ea typeface="华文新魏" pitchFamily="2" charset="-122"/>
              </a:rPr>
              <a:t>、每个结点最多有俩孩子 </a:t>
            </a:r>
            <a:r>
              <a:rPr lang="en-US" altLang="zh-CN" sz="2400" dirty="0">
                <a:ea typeface="华文新魏" pitchFamily="2" charset="-122"/>
              </a:rPr>
              <a:t>(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二叉树中不存在度大于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2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的结点</a:t>
            </a:r>
            <a:r>
              <a:rPr lang="en-US" altLang="zh-CN" sz="2400" dirty="0">
                <a:ea typeface="华文新魏" pitchFamily="2" charset="-122"/>
              </a:rPr>
              <a:t>) </a:t>
            </a:r>
            <a:r>
              <a:rPr lang="zh-CN" altLang="en-US" sz="2400" dirty="0">
                <a:ea typeface="华文新魏" pitchFamily="2" charset="-122"/>
              </a:rPr>
              <a:t>。 </a:t>
            </a:r>
          </a:p>
        </p:txBody>
      </p:sp>
      <p:sp>
        <p:nvSpPr>
          <p:cNvPr id="3101" name="Text Box 29"/>
          <p:cNvSpPr txBox="1">
            <a:spLocks noChangeArrowheads="1"/>
          </p:cNvSpPr>
          <p:nvPr/>
        </p:nvSpPr>
        <p:spPr bwMode="auto">
          <a:xfrm>
            <a:off x="409575" y="5475288"/>
            <a:ext cx="559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新魏" pitchFamily="2" charset="-122"/>
              </a:rPr>
              <a:t>2</a:t>
            </a:r>
            <a:r>
              <a:rPr lang="zh-CN" altLang="en-US" sz="2400" dirty="0">
                <a:ea typeface="华文新魏" pitchFamily="2" charset="-122"/>
              </a:rPr>
              <a:t>、子树有左右之分，其次序不能颠倒。 </a:t>
            </a:r>
          </a:p>
        </p:txBody>
      </p:sp>
      <p:sp>
        <p:nvSpPr>
          <p:cNvPr id="3102" name="Text Box 30"/>
          <p:cNvSpPr txBox="1">
            <a:spLocks noChangeArrowheads="1"/>
          </p:cNvSpPr>
          <p:nvPr/>
        </p:nvSpPr>
        <p:spPr bwMode="auto">
          <a:xfrm>
            <a:off x="415925" y="5943600"/>
            <a:ext cx="8642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400" dirty="0">
                <a:ea typeface="华文新魏" pitchFamily="2" charset="-122"/>
              </a:rPr>
              <a:t>3</a:t>
            </a:r>
            <a:r>
              <a:rPr kumimoji="0" lang="zh-CN" altLang="en-US" sz="2400" dirty="0">
                <a:ea typeface="华文新魏" pitchFamily="2" charset="-122"/>
              </a:rPr>
              <a:t>、二叉树可以是空集合，根可以有空的左子树或空的右子树。 </a:t>
            </a: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0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5" grpId="0" autoUpdateAnimBg="0"/>
      <p:bldP spid="3097" grpId="0" animBg="1" autoUpdateAnimBg="0"/>
      <p:bldP spid="3098" grpId="0" autoUpdateAnimBg="0"/>
      <p:bldP spid="3099" grpId="0" autoUpdateAnimBg="0"/>
      <p:bldP spid="3100" grpId="0" autoUpdateAnimBg="0"/>
      <p:bldP spid="3101" grpId="0" autoUpdateAnimBg="0"/>
      <p:bldP spid="310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4" name="Text Box 32"/>
          <p:cNvSpPr txBox="1">
            <a:spLocks noChangeArrowheads="1"/>
          </p:cNvSpPr>
          <p:nvPr/>
        </p:nvSpPr>
        <p:spPr bwMode="auto">
          <a:xfrm>
            <a:off x="601663" y="1335088"/>
            <a:ext cx="8185150" cy="290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333333"/>
                </a:solidFill>
                <a:ea typeface="华文新魏" pitchFamily="2" charset="-122"/>
              </a:rPr>
              <a:t>        </a:t>
            </a:r>
            <a:r>
              <a:rPr lang="zh-CN" altLang="en-US" sz="2400" dirty="0">
                <a:solidFill>
                  <a:srgbClr val="333333"/>
                </a:solidFill>
                <a:ea typeface="华文新魏" pitchFamily="2" charset="-122"/>
              </a:rPr>
              <a:t>二叉树</a:t>
            </a:r>
            <a:r>
              <a:rPr kumimoji="0" lang="zh-CN" altLang="en-US" sz="2400" dirty="0">
                <a:solidFill>
                  <a:schemeClr val="tx2"/>
                </a:solidFill>
                <a:ea typeface="华文新魏" pitchFamily="2" charset="-122"/>
              </a:rPr>
              <a:t>结点的子树要区分左子树和右子树，即使只有一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kumimoji="0" lang="zh-CN" altLang="en-US" sz="2400" dirty="0">
                <a:solidFill>
                  <a:schemeClr val="tx2"/>
                </a:solidFill>
                <a:ea typeface="华文新魏" pitchFamily="2" charset="-122"/>
              </a:rPr>
              <a:t>棵子树也要进行区分，说明它是左子树，还是右子树。树</a:t>
            </a:r>
            <a:r>
              <a:rPr lang="zh-CN" altLang="en-US" sz="2400" dirty="0">
                <a:solidFill>
                  <a:srgbClr val="333333"/>
                </a:solidFill>
                <a:ea typeface="华文新魏" pitchFamily="2" charset="-122"/>
              </a:rPr>
              <a:t>当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新魏" pitchFamily="2" charset="-122"/>
              </a:rPr>
              <a:t>结点只有一个孩子时，就无须区分它是左还是右。（</a:t>
            </a:r>
            <a:r>
              <a:rPr lang="zh-CN" altLang="en-US" sz="2400" dirty="0">
                <a:ea typeface="华文新魏" pitchFamily="2" charset="-122"/>
              </a:rPr>
              <a:t>也就是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二叉树每个结点位置或者说次序都是固定的，可以是空，但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是不可以说它没有位置，而树的结点位置是相对于别的结点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来说的，没有别的结点时，它就无所谓左右了）</a:t>
            </a:r>
            <a:r>
              <a:rPr lang="zh-CN" altLang="en-US" sz="2400" dirty="0">
                <a:solidFill>
                  <a:srgbClr val="333333"/>
                </a:solidFill>
                <a:ea typeface="华文新魏" pitchFamily="2" charset="-122"/>
              </a:rPr>
              <a:t>，因此二者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新魏" pitchFamily="2" charset="-122"/>
              </a:rPr>
              <a:t>是不同的。</a:t>
            </a:r>
            <a:r>
              <a:rPr kumimoji="0" lang="zh-CN" altLang="en-US" sz="2400" dirty="0">
                <a:solidFill>
                  <a:schemeClr val="tx2"/>
                </a:solidFill>
                <a:ea typeface="华文新魏" pitchFamily="2" charset="-122"/>
              </a:rPr>
              <a:t>这是二叉树与树的最主要的差别。  </a:t>
            </a:r>
          </a:p>
        </p:txBody>
      </p:sp>
      <p:sp>
        <p:nvSpPr>
          <p:cNvPr id="8222" name="Rectangle 30"/>
          <p:cNvSpPr>
            <a:spLocks noChangeArrowheads="1"/>
          </p:cNvSpPr>
          <p:nvPr/>
        </p:nvSpPr>
        <p:spPr bwMode="auto">
          <a:xfrm>
            <a:off x="1574800" y="623888"/>
            <a:ext cx="74104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800" dirty="0">
                <a:latin typeface="华文中宋" pitchFamily="2" charset="-122"/>
                <a:ea typeface="华文中宋" pitchFamily="2" charset="-122"/>
              </a:rPr>
              <a:t>二</a:t>
            </a:r>
            <a:r>
              <a:rPr lang="zh-CN" altLang="en-US" sz="2800" dirty="0">
                <a:solidFill>
                  <a:srgbClr val="333333"/>
                </a:solidFill>
                <a:ea typeface="华文中宋" pitchFamily="2" charset="-122"/>
              </a:rPr>
              <a:t>叉</a:t>
            </a:r>
            <a:r>
              <a:rPr kumimoji="0" lang="zh-CN" altLang="en-US" sz="2800" dirty="0">
                <a:latin typeface="华文中宋" pitchFamily="2" charset="-122"/>
                <a:ea typeface="华文中宋" pitchFamily="2" charset="-122"/>
              </a:rPr>
              <a:t>树</a:t>
            </a:r>
            <a:r>
              <a:rPr kumimoji="0"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不是</a:t>
            </a:r>
            <a:r>
              <a:rPr kumimoji="0" lang="zh-CN" altLang="en-US" sz="2800" dirty="0">
                <a:latin typeface="华文中宋" pitchFamily="2" charset="-122"/>
                <a:ea typeface="华文中宋" pitchFamily="2" charset="-122"/>
              </a:rPr>
              <a:t>树的特殊情况，它们是两个概念。 </a:t>
            </a:r>
          </a:p>
        </p:txBody>
      </p:sp>
      <p:sp>
        <p:nvSpPr>
          <p:cNvPr id="8223" name="AutoShape 31"/>
          <p:cNvSpPr>
            <a:spLocks noChangeArrowheads="1"/>
          </p:cNvSpPr>
          <p:nvPr/>
        </p:nvSpPr>
        <p:spPr bwMode="auto">
          <a:xfrm>
            <a:off x="508000" y="457200"/>
            <a:ext cx="990600" cy="914400"/>
          </a:xfrm>
          <a:prstGeom prst="star16">
            <a:avLst>
              <a:gd name="adj" fmla="val 37500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3600">
                <a:ea typeface="楷体_GB2312" pitchFamily="49" charset="-122"/>
              </a:rPr>
              <a:t>注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5210175" y="4149725"/>
            <a:ext cx="3825875" cy="1935163"/>
            <a:chOff x="2928" y="2813"/>
            <a:chExt cx="2410" cy="1219"/>
          </a:xfrm>
        </p:grpSpPr>
        <p:sp>
          <p:nvSpPr>
            <p:cNvPr id="8233" name="Oval 41"/>
            <p:cNvSpPr>
              <a:spLocks noChangeArrowheads="1"/>
            </p:cNvSpPr>
            <p:nvPr/>
          </p:nvSpPr>
          <p:spPr bwMode="auto">
            <a:xfrm>
              <a:off x="4107" y="2813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 A </a:t>
              </a:r>
            </a:p>
          </p:txBody>
        </p:sp>
        <p:sp>
          <p:nvSpPr>
            <p:cNvPr id="8234" name="Oval 42"/>
            <p:cNvSpPr>
              <a:spLocks noChangeArrowheads="1"/>
            </p:cNvSpPr>
            <p:nvPr/>
          </p:nvSpPr>
          <p:spPr bwMode="auto">
            <a:xfrm>
              <a:off x="4105" y="3437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 B </a:t>
              </a:r>
            </a:p>
          </p:txBody>
        </p:sp>
        <p:sp>
          <p:nvSpPr>
            <p:cNvPr id="8239" name="Text Box 47"/>
            <p:cNvSpPr txBox="1">
              <a:spLocks noChangeArrowheads="1"/>
            </p:cNvSpPr>
            <p:nvPr/>
          </p:nvSpPr>
          <p:spPr bwMode="auto">
            <a:xfrm>
              <a:off x="2928" y="3782"/>
              <a:ext cx="24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具有两个结点的树只有一种状态 </a:t>
              </a:r>
            </a:p>
          </p:txBody>
        </p:sp>
        <p:cxnSp>
          <p:nvCxnSpPr>
            <p:cNvPr id="8245" name="AutoShape 53"/>
            <p:cNvCxnSpPr>
              <a:cxnSpLocks noChangeShapeType="1"/>
              <a:stCxn id="8233" idx="4"/>
              <a:endCxn id="8234" idx="0"/>
            </p:cNvCxnSpPr>
            <p:nvPr/>
          </p:nvCxnSpPr>
          <p:spPr bwMode="auto">
            <a:xfrm flipH="1">
              <a:off x="4249" y="3101"/>
              <a:ext cx="2" cy="33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850900" y="4454525"/>
            <a:ext cx="4081463" cy="1630363"/>
            <a:chOff x="96" y="3005"/>
            <a:chExt cx="2571" cy="1027"/>
          </a:xfrm>
        </p:grpSpPr>
        <p:sp>
          <p:nvSpPr>
            <p:cNvPr id="8225" name="Oval 33"/>
            <p:cNvSpPr>
              <a:spLocks noChangeArrowheads="1"/>
            </p:cNvSpPr>
            <p:nvPr/>
          </p:nvSpPr>
          <p:spPr bwMode="auto">
            <a:xfrm>
              <a:off x="987" y="3005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 A </a:t>
              </a:r>
            </a:p>
          </p:txBody>
        </p:sp>
        <p:sp>
          <p:nvSpPr>
            <p:cNvPr id="8226" name="Oval 34"/>
            <p:cNvSpPr>
              <a:spLocks noChangeArrowheads="1"/>
            </p:cNvSpPr>
            <p:nvPr/>
          </p:nvSpPr>
          <p:spPr bwMode="auto">
            <a:xfrm>
              <a:off x="699" y="3437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 B </a:t>
              </a:r>
            </a:p>
          </p:txBody>
        </p:sp>
        <p:sp>
          <p:nvSpPr>
            <p:cNvPr id="8228" name="Oval 36"/>
            <p:cNvSpPr>
              <a:spLocks noChangeArrowheads="1"/>
            </p:cNvSpPr>
            <p:nvPr/>
          </p:nvSpPr>
          <p:spPr bwMode="auto">
            <a:xfrm>
              <a:off x="1467" y="3005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 A </a:t>
              </a:r>
            </a:p>
          </p:txBody>
        </p:sp>
        <p:sp>
          <p:nvSpPr>
            <p:cNvPr id="8229" name="Oval 37"/>
            <p:cNvSpPr>
              <a:spLocks noChangeArrowheads="1"/>
            </p:cNvSpPr>
            <p:nvPr/>
          </p:nvSpPr>
          <p:spPr bwMode="auto">
            <a:xfrm>
              <a:off x="1803" y="3437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 B </a:t>
              </a:r>
            </a:p>
          </p:txBody>
        </p:sp>
        <p:sp>
          <p:nvSpPr>
            <p:cNvPr id="8232" name="Text Box 40"/>
            <p:cNvSpPr txBox="1">
              <a:spLocks noChangeArrowheads="1"/>
            </p:cNvSpPr>
            <p:nvPr/>
          </p:nvSpPr>
          <p:spPr bwMode="auto">
            <a:xfrm>
              <a:off x="96" y="3782"/>
              <a:ext cx="25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具有两个结点的二叉树有两种状态 </a:t>
              </a:r>
            </a:p>
          </p:txBody>
        </p:sp>
        <p:cxnSp>
          <p:nvCxnSpPr>
            <p:cNvPr id="8247" name="AutoShape 55"/>
            <p:cNvCxnSpPr>
              <a:cxnSpLocks noChangeShapeType="1"/>
              <a:stCxn id="8225" idx="3"/>
              <a:endCxn id="8226" idx="0"/>
            </p:cNvCxnSpPr>
            <p:nvPr/>
          </p:nvCxnSpPr>
          <p:spPr bwMode="auto">
            <a:xfrm flipH="1">
              <a:off x="843" y="3251"/>
              <a:ext cx="186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248" name="AutoShape 56"/>
            <p:cNvCxnSpPr>
              <a:cxnSpLocks noChangeShapeType="1"/>
              <a:stCxn id="8228" idx="5"/>
              <a:endCxn id="8229" idx="0"/>
            </p:cNvCxnSpPr>
            <p:nvPr/>
          </p:nvCxnSpPr>
          <p:spPr bwMode="auto">
            <a:xfrm>
              <a:off x="1713" y="3251"/>
              <a:ext cx="234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4" grpId="0" autoUpdateAnimBg="0"/>
      <p:bldP spid="8222" grpId="0" autoUpdateAnimBg="0"/>
      <p:bldP spid="8223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2" name="Rectangle 166"/>
          <p:cNvSpPr>
            <a:spLocks noChangeArrowheads="1"/>
          </p:cNvSpPr>
          <p:nvPr/>
        </p:nvSpPr>
        <p:spPr bwMode="auto">
          <a:xfrm>
            <a:off x="1842456" y="283295"/>
            <a:ext cx="596990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二叉树的 </a:t>
            </a:r>
            <a:r>
              <a:rPr lang="en-US" altLang="zh-CN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5 </a:t>
            </a: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种基本形态 </a:t>
            </a:r>
          </a:p>
        </p:txBody>
      </p:sp>
      <p:sp>
        <p:nvSpPr>
          <p:cNvPr id="9383" name="Text Box 167"/>
          <p:cNvSpPr txBox="1">
            <a:spLocks noChangeArrowheads="1"/>
          </p:cNvSpPr>
          <p:nvPr/>
        </p:nvSpPr>
        <p:spPr bwMode="auto">
          <a:xfrm>
            <a:off x="881063" y="3230563"/>
            <a:ext cx="15240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>
                <a:ea typeface="楷体_GB2312" pitchFamily="49" charset="-122"/>
              </a:rPr>
              <a:t>      (</a:t>
            </a:r>
            <a:r>
              <a:rPr lang="en-US" altLang="zh-CN" sz="2000" i="1">
                <a:ea typeface="楷体_GB2312" pitchFamily="49" charset="-122"/>
              </a:rPr>
              <a:t>a</a:t>
            </a:r>
            <a:r>
              <a:rPr lang="en-US" altLang="zh-CN" sz="2000">
                <a:ea typeface="楷体_GB2312" pitchFamily="49" charset="-122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zh-CN" altLang="en-US" sz="2000">
                <a:ea typeface="楷体_GB2312" pitchFamily="49" charset="-122"/>
              </a:rPr>
              <a:t>空二叉树 </a:t>
            </a:r>
          </a:p>
        </p:txBody>
      </p:sp>
      <p:sp>
        <p:nvSpPr>
          <p:cNvPr id="9386" name="Oval 170"/>
          <p:cNvSpPr>
            <a:spLocks noChangeArrowheads="1"/>
          </p:cNvSpPr>
          <p:nvPr/>
        </p:nvSpPr>
        <p:spPr bwMode="auto">
          <a:xfrm>
            <a:off x="2589213" y="1830388"/>
            <a:ext cx="457200" cy="457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i="1"/>
          </a:p>
        </p:txBody>
      </p:sp>
      <p:sp>
        <p:nvSpPr>
          <p:cNvPr id="9387" name="Oval 171"/>
          <p:cNvSpPr>
            <a:spLocks noChangeArrowheads="1"/>
          </p:cNvSpPr>
          <p:nvPr/>
        </p:nvSpPr>
        <p:spPr bwMode="auto">
          <a:xfrm>
            <a:off x="4124325" y="1525588"/>
            <a:ext cx="457200" cy="457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i="1"/>
          </a:p>
        </p:txBody>
      </p:sp>
      <p:sp>
        <p:nvSpPr>
          <p:cNvPr id="9389" name="Oval 173"/>
          <p:cNvSpPr>
            <a:spLocks noChangeArrowheads="1"/>
          </p:cNvSpPr>
          <p:nvPr/>
        </p:nvSpPr>
        <p:spPr bwMode="auto">
          <a:xfrm>
            <a:off x="5305425" y="1525588"/>
            <a:ext cx="457200" cy="457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i="1"/>
          </a:p>
        </p:txBody>
      </p:sp>
      <p:sp>
        <p:nvSpPr>
          <p:cNvPr id="9391" name="Oval 175"/>
          <p:cNvSpPr>
            <a:spLocks noChangeArrowheads="1"/>
          </p:cNvSpPr>
          <p:nvPr/>
        </p:nvSpPr>
        <p:spPr bwMode="auto">
          <a:xfrm>
            <a:off x="7370763" y="1449388"/>
            <a:ext cx="457200" cy="457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i="1"/>
          </a:p>
        </p:txBody>
      </p:sp>
      <p:sp>
        <p:nvSpPr>
          <p:cNvPr id="9398" name="Text Box 182"/>
          <p:cNvSpPr txBox="1">
            <a:spLocks noChangeArrowheads="1"/>
          </p:cNvSpPr>
          <p:nvPr/>
        </p:nvSpPr>
        <p:spPr bwMode="auto">
          <a:xfrm>
            <a:off x="1979613" y="2852738"/>
            <a:ext cx="1676400" cy="109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(</a:t>
            </a:r>
            <a:r>
              <a:rPr lang="en-US" altLang="zh-CN" sz="2000" i="1">
                <a:ea typeface="楷体_GB2312" pitchFamily="49" charset="-122"/>
              </a:rPr>
              <a:t>b</a:t>
            </a:r>
            <a:r>
              <a:rPr lang="en-US" altLang="zh-CN" sz="2000">
                <a:ea typeface="楷体_GB2312" pitchFamily="49" charset="-122"/>
              </a:rPr>
              <a:t>)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根和空的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左右子树 </a:t>
            </a:r>
          </a:p>
        </p:txBody>
      </p:sp>
      <p:sp>
        <p:nvSpPr>
          <p:cNvPr id="9399" name="Text Box 183"/>
          <p:cNvSpPr txBox="1">
            <a:spLocks noChangeArrowheads="1"/>
          </p:cNvSpPr>
          <p:nvPr/>
        </p:nvSpPr>
        <p:spPr bwMode="auto">
          <a:xfrm>
            <a:off x="3575050" y="3171825"/>
            <a:ext cx="15255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(</a:t>
            </a:r>
            <a:r>
              <a:rPr lang="en-US" altLang="zh-CN" sz="2000" i="1">
                <a:ea typeface="楷体_GB2312" pitchFamily="49" charset="-122"/>
              </a:rPr>
              <a:t>c</a:t>
            </a:r>
            <a:r>
              <a:rPr lang="en-US" altLang="zh-CN" sz="2000">
                <a:ea typeface="楷体_GB2312" pitchFamily="49" charset="-122"/>
              </a:rPr>
              <a:t>)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根和左子树 </a:t>
            </a:r>
          </a:p>
        </p:txBody>
      </p:sp>
      <p:sp>
        <p:nvSpPr>
          <p:cNvPr id="9400" name="Text Box 184"/>
          <p:cNvSpPr txBox="1">
            <a:spLocks noChangeArrowheads="1"/>
          </p:cNvSpPr>
          <p:nvPr/>
        </p:nvSpPr>
        <p:spPr bwMode="auto">
          <a:xfrm>
            <a:off x="5089525" y="3171825"/>
            <a:ext cx="15255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(</a:t>
            </a:r>
            <a:r>
              <a:rPr lang="en-US" altLang="zh-CN" sz="2000" i="1">
                <a:ea typeface="楷体_GB2312" pitchFamily="49" charset="-122"/>
              </a:rPr>
              <a:t>d</a:t>
            </a:r>
            <a:r>
              <a:rPr lang="en-US" altLang="zh-CN" sz="2000">
                <a:ea typeface="楷体_GB2312" pitchFamily="49" charset="-122"/>
              </a:rPr>
              <a:t>)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根和右子树 </a:t>
            </a:r>
          </a:p>
        </p:txBody>
      </p:sp>
      <p:sp>
        <p:nvSpPr>
          <p:cNvPr id="9401" name="Text Box 185"/>
          <p:cNvSpPr txBox="1">
            <a:spLocks noChangeArrowheads="1"/>
          </p:cNvSpPr>
          <p:nvPr/>
        </p:nvSpPr>
        <p:spPr bwMode="auto">
          <a:xfrm>
            <a:off x="6734175" y="3155950"/>
            <a:ext cx="17811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(</a:t>
            </a:r>
            <a:r>
              <a:rPr lang="en-US" altLang="zh-CN" sz="2000" i="1">
                <a:ea typeface="楷体_GB2312" pitchFamily="49" charset="-122"/>
              </a:rPr>
              <a:t>e</a:t>
            </a:r>
            <a:r>
              <a:rPr lang="en-US" altLang="zh-CN" sz="2000">
                <a:ea typeface="楷体_GB2312" pitchFamily="49" charset="-122"/>
              </a:rPr>
              <a:t>)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根和左右子树 </a:t>
            </a:r>
          </a:p>
        </p:txBody>
      </p:sp>
      <p:sp>
        <p:nvSpPr>
          <p:cNvPr id="9402" name="Oval 186"/>
          <p:cNvSpPr>
            <a:spLocks noChangeArrowheads="1"/>
          </p:cNvSpPr>
          <p:nvPr/>
        </p:nvSpPr>
        <p:spPr bwMode="auto">
          <a:xfrm>
            <a:off x="1414463" y="1830388"/>
            <a:ext cx="457200" cy="457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i="1"/>
          </a:p>
        </p:txBody>
      </p:sp>
      <p:sp>
        <p:nvSpPr>
          <p:cNvPr id="9403" name="Line 187"/>
          <p:cNvSpPr>
            <a:spLocks noChangeShapeType="1"/>
          </p:cNvSpPr>
          <p:nvPr/>
        </p:nvSpPr>
        <p:spPr bwMode="auto">
          <a:xfrm flipV="1">
            <a:off x="1262063" y="1754188"/>
            <a:ext cx="762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404" name="AutoShape 188"/>
          <p:cNvSpPr>
            <a:spLocks noChangeArrowheads="1"/>
          </p:cNvSpPr>
          <p:nvPr/>
        </p:nvSpPr>
        <p:spPr bwMode="auto">
          <a:xfrm>
            <a:off x="1109663" y="4413250"/>
            <a:ext cx="7423150" cy="1752600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>
                <a:ea typeface="楷体_GB2312" pitchFamily="49" charset="-122"/>
              </a:rPr>
              <a:t> </a:t>
            </a:r>
            <a:r>
              <a:rPr lang="zh-CN" altLang="en-US" sz="2800">
                <a:ea typeface="楷体_GB2312" pitchFamily="49" charset="-122"/>
              </a:rPr>
              <a:t>注：虽然二叉树与树概念不同， 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800">
                <a:ea typeface="楷体_GB2312" pitchFamily="49" charset="-122"/>
              </a:rPr>
              <a:t>         但有关树的基本术语对二叉树都适用。 </a:t>
            </a:r>
          </a:p>
        </p:txBody>
      </p:sp>
      <p:cxnSp>
        <p:nvCxnSpPr>
          <p:cNvPr id="9405" name="AutoShape 189"/>
          <p:cNvCxnSpPr>
            <a:cxnSpLocks noChangeShapeType="1"/>
            <a:stCxn id="9387" idx="3"/>
            <a:endCxn id="9409" idx="15"/>
          </p:cNvCxnSpPr>
          <p:nvPr/>
        </p:nvCxnSpPr>
        <p:spPr bwMode="auto">
          <a:xfrm flipH="1">
            <a:off x="3979863" y="1916113"/>
            <a:ext cx="211137" cy="36036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06" name="AutoShape 190"/>
          <p:cNvCxnSpPr>
            <a:cxnSpLocks noChangeShapeType="1"/>
            <a:stCxn id="9389" idx="5"/>
            <a:endCxn id="9412" idx="1"/>
          </p:cNvCxnSpPr>
          <p:nvPr/>
        </p:nvCxnSpPr>
        <p:spPr bwMode="auto">
          <a:xfrm>
            <a:off x="5695950" y="1916113"/>
            <a:ext cx="420688" cy="37623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07" name="AutoShape 191"/>
          <p:cNvCxnSpPr>
            <a:cxnSpLocks noChangeShapeType="1"/>
            <a:stCxn id="9391" idx="5"/>
            <a:endCxn id="9411" idx="1"/>
          </p:cNvCxnSpPr>
          <p:nvPr/>
        </p:nvCxnSpPr>
        <p:spPr bwMode="auto">
          <a:xfrm>
            <a:off x="7761288" y="1839913"/>
            <a:ext cx="412750" cy="45243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08" name="AutoShape 192"/>
          <p:cNvCxnSpPr>
            <a:cxnSpLocks noChangeShapeType="1"/>
            <a:stCxn id="9391" idx="3"/>
            <a:endCxn id="9410" idx="1"/>
          </p:cNvCxnSpPr>
          <p:nvPr/>
        </p:nvCxnSpPr>
        <p:spPr bwMode="auto">
          <a:xfrm flipH="1">
            <a:off x="7026275" y="1839913"/>
            <a:ext cx="411163" cy="45243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409" name="Freeform 193"/>
          <p:cNvSpPr>
            <a:spLocks/>
          </p:cNvSpPr>
          <p:nvPr/>
        </p:nvSpPr>
        <p:spPr bwMode="auto">
          <a:xfrm>
            <a:off x="3617913" y="2276475"/>
            <a:ext cx="534987" cy="650875"/>
          </a:xfrm>
          <a:custGeom>
            <a:avLst/>
            <a:gdLst/>
            <a:ahLst/>
            <a:cxnLst>
              <a:cxn ang="0">
                <a:pos x="314" y="0"/>
              </a:cxn>
              <a:cxn ang="0">
                <a:pos x="283" y="15"/>
              </a:cxn>
              <a:cxn ang="0">
                <a:pos x="238" y="30"/>
              </a:cxn>
              <a:cxn ang="0">
                <a:pos x="132" y="83"/>
              </a:cxn>
              <a:cxn ang="0">
                <a:pos x="71" y="136"/>
              </a:cxn>
              <a:cxn ang="0">
                <a:pos x="33" y="273"/>
              </a:cxn>
              <a:cxn ang="0">
                <a:pos x="71" y="470"/>
              </a:cxn>
              <a:cxn ang="0">
                <a:pos x="124" y="538"/>
              </a:cxn>
              <a:cxn ang="0">
                <a:pos x="170" y="553"/>
              </a:cxn>
              <a:cxn ang="0">
                <a:pos x="344" y="561"/>
              </a:cxn>
              <a:cxn ang="0">
                <a:pos x="382" y="508"/>
              </a:cxn>
              <a:cxn ang="0">
                <a:pos x="404" y="500"/>
              </a:cxn>
              <a:cxn ang="0">
                <a:pos x="458" y="371"/>
              </a:cxn>
              <a:cxn ang="0">
                <a:pos x="382" y="227"/>
              </a:cxn>
              <a:cxn ang="0">
                <a:pos x="336" y="68"/>
              </a:cxn>
              <a:cxn ang="0">
                <a:pos x="314" y="0"/>
              </a:cxn>
            </a:cxnLst>
            <a:rect l="0" t="0" r="r" b="b"/>
            <a:pathLst>
              <a:path w="464" h="598">
                <a:moveTo>
                  <a:pt x="314" y="0"/>
                </a:moveTo>
                <a:cubicBezTo>
                  <a:pt x="304" y="5"/>
                  <a:pt x="294" y="11"/>
                  <a:pt x="283" y="15"/>
                </a:cubicBezTo>
                <a:cubicBezTo>
                  <a:pt x="268" y="21"/>
                  <a:pt x="238" y="30"/>
                  <a:pt x="238" y="30"/>
                </a:cubicBezTo>
                <a:cubicBezTo>
                  <a:pt x="203" y="56"/>
                  <a:pt x="167" y="60"/>
                  <a:pt x="132" y="83"/>
                </a:cubicBezTo>
                <a:cubicBezTo>
                  <a:pt x="109" y="98"/>
                  <a:pt x="94" y="121"/>
                  <a:pt x="71" y="136"/>
                </a:cubicBezTo>
                <a:cubicBezTo>
                  <a:pt x="45" y="176"/>
                  <a:pt x="49" y="227"/>
                  <a:pt x="33" y="273"/>
                </a:cubicBezTo>
                <a:cubicBezTo>
                  <a:pt x="25" y="344"/>
                  <a:pt x="0" y="424"/>
                  <a:pt x="71" y="470"/>
                </a:cubicBezTo>
                <a:cubicBezTo>
                  <a:pt x="80" y="484"/>
                  <a:pt x="113" y="529"/>
                  <a:pt x="124" y="538"/>
                </a:cubicBezTo>
                <a:cubicBezTo>
                  <a:pt x="127" y="540"/>
                  <a:pt x="167" y="552"/>
                  <a:pt x="170" y="553"/>
                </a:cubicBezTo>
                <a:cubicBezTo>
                  <a:pt x="226" y="591"/>
                  <a:pt x="227" y="598"/>
                  <a:pt x="344" y="561"/>
                </a:cubicBezTo>
                <a:cubicBezTo>
                  <a:pt x="365" y="554"/>
                  <a:pt x="369" y="526"/>
                  <a:pt x="382" y="508"/>
                </a:cubicBezTo>
                <a:cubicBezTo>
                  <a:pt x="387" y="502"/>
                  <a:pt x="397" y="503"/>
                  <a:pt x="404" y="500"/>
                </a:cubicBezTo>
                <a:cubicBezTo>
                  <a:pt x="439" y="449"/>
                  <a:pt x="438" y="428"/>
                  <a:pt x="458" y="371"/>
                </a:cubicBezTo>
                <a:cubicBezTo>
                  <a:pt x="450" y="277"/>
                  <a:pt x="464" y="257"/>
                  <a:pt x="382" y="227"/>
                </a:cubicBezTo>
                <a:cubicBezTo>
                  <a:pt x="337" y="184"/>
                  <a:pt x="346" y="128"/>
                  <a:pt x="336" y="68"/>
                </a:cubicBezTo>
                <a:cubicBezTo>
                  <a:pt x="332" y="44"/>
                  <a:pt x="322" y="23"/>
                  <a:pt x="314" y="0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rect">
              <a:fillToRect l="50000" t="50000" r="50000" b="50000"/>
            </a:path>
          </a:gradFill>
          <a:ln w="9525" cap="sq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410" name="Freeform 194"/>
          <p:cNvSpPr>
            <a:spLocks/>
          </p:cNvSpPr>
          <p:nvPr/>
        </p:nvSpPr>
        <p:spPr bwMode="auto">
          <a:xfrm>
            <a:off x="6699250" y="2276475"/>
            <a:ext cx="534988" cy="650875"/>
          </a:xfrm>
          <a:custGeom>
            <a:avLst/>
            <a:gdLst/>
            <a:ahLst/>
            <a:cxnLst>
              <a:cxn ang="0">
                <a:pos x="314" y="0"/>
              </a:cxn>
              <a:cxn ang="0">
                <a:pos x="283" y="15"/>
              </a:cxn>
              <a:cxn ang="0">
                <a:pos x="238" y="30"/>
              </a:cxn>
              <a:cxn ang="0">
                <a:pos x="132" y="83"/>
              </a:cxn>
              <a:cxn ang="0">
                <a:pos x="71" y="136"/>
              </a:cxn>
              <a:cxn ang="0">
                <a:pos x="33" y="273"/>
              </a:cxn>
              <a:cxn ang="0">
                <a:pos x="71" y="470"/>
              </a:cxn>
              <a:cxn ang="0">
                <a:pos x="124" y="538"/>
              </a:cxn>
              <a:cxn ang="0">
                <a:pos x="170" y="553"/>
              </a:cxn>
              <a:cxn ang="0">
                <a:pos x="344" y="561"/>
              </a:cxn>
              <a:cxn ang="0">
                <a:pos x="382" y="508"/>
              </a:cxn>
              <a:cxn ang="0">
                <a:pos x="404" y="500"/>
              </a:cxn>
              <a:cxn ang="0">
                <a:pos x="458" y="371"/>
              </a:cxn>
              <a:cxn ang="0">
                <a:pos x="382" y="227"/>
              </a:cxn>
              <a:cxn ang="0">
                <a:pos x="336" y="68"/>
              </a:cxn>
              <a:cxn ang="0">
                <a:pos x="314" y="0"/>
              </a:cxn>
            </a:cxnLst>
            <a:rect l="0" t="0" r="r" b="b"/>
            <a:pathLst>
              <a:path w="464" h="598">
                <a:moveTo>
                  <a:pt x="314" y="0"/>
                </a:moveTo>
                <a:cubicBezTo>
                  <a:pt x="304" y="5"/>
                  <a:pt x="294" y="11"/>
                  <a:pt x="283" y="15"/>
                </a:cubicBezTo>
                <a:cubicBezTo>
                  <a:pt x="268" y="21"/>
                  <a:pt x="238" y="30"/>
                  <a:pt x="238" y="30"/>
                </a:cubicBezTo>
                <a:cubicBezTo>
                  <a:pt x="203" y="56"/>
                  <a:pt x="167" y="60"/>
                  <a:pt x="132" y="83"/>
                </a:cubicBezTo>
                <a:cubicBezTo>
                  <a:pt x="109" y="98"/>
                  <a:pt x="94" y="121"/>
                  <a:pt x="71" y="136"/>
                </a:cubicBezTo>
                <a:cubicBezTo>
                  <a:pt x="45" y="176"/>
                  <a:pt x="49" y="227"/>
                  <a:pt x="33" y="273"/>
                </a:cubicBezTo>
                <a:cubicBezTo>
                  <a:pt x="25" y="344"/>
                  <a:pt x="0" y="424"/>
                  <a:pt x="71" y="470"/>
                </a:cubicBezTo>
                <a:cubicBezTo>
                  <a:pt x="80" y="484"/>
                  <a:pt x="113" y="529"/>
                  <a:pt x="124" y="538"/>
                </a:cubicBezTo>
                <a:cubicBezTo>
                  <a:pt x="127" y="540"/>
                  <a:pt x="167" y="552"/>
                  <a:pt x="170" y="553"/>
                </a:cubicBezTo>
                <a:cubicBezTo>
                  <a:pt x="226" y="591"/>
                  <a:pt x="227" y="598"/>
                  <a:pt x="344" y="561"/>
                </a:cubicBezTo>
                <a:cubicBezTo>
                  <a:pt x="365" y="554"/>
                  <a:pt x="369" y="526"/>
                  <a:pt x="382" y="508"/>
                </a:cubicBezTo>
                <a:cubicBezTo>
                  <a:pt x="387" y="502"/>
                  <a:pt x="397" y="503"/>
                  <a:pt x="404" y="500"/>
                </a:cubicBezTo>
                <a:cubicBezTo>
                  <a:pt x="439" y="449"/>
                  <a:pt x="438" y="428"/>
                  <a:pt x="458" y="371"/>
                </a:cubicBezTo>
                <a:cubicBezTo>
                  <a:pt x="450" y="277"/>
                  <a:pt x="464" y="257"/>
                  <a:pt x="382" y="227"/>
                </a:cubicBezTo>
                <a:cubicBezTo>
                  <a:pt x="337" y="184"/>
                  <a:pt x="346" y="128"/>
                  <a:pt x="336" y="68"/>
                </a:cubicBezTo>
                <a:cubicBezTo>
                  <a:pt x="332" y="44"/>
                  <a:pt x="322" y="23"/>
                  <a:pt x="314" y="0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rect">
              <a:fillToRect l="50000" t="50000" r="50000" b="50000"/>
            </a:path>
          </a:gradFill>
          <a:ln w="9525" cap="sq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411" name="Freeform 195"/>
          <p:cNvSpPr>
            <a:spLocks/>
          </p:cNvSpPr>
          <p:nvPr/>
        </p:nvSpPr>
        <p:spPr bwMode="auto">
          <a:xfrm flipH="1">
            <a:off x="7964488" y="2276475"/>
            <a:ext cx="534987" cy="650875"/>
          </a:xfrm>
          <a:custGeom>
            <a:avLst/>
            <a:gdLst/>
            <a:ahLst/>
            <a:cxnLst>
              <a:cxn ang="0">
                <a:pos x="314" y="0"/>
              </a:cxn>
              <a:cxn ang="0">
                <a:pos x="283" y="15"/>
              </a:cxn>
              <a:cxn ang="0">
                <a:pos x="238" y="30"/>
              </a:cxn>
              <a:cxn ang="0">
                <a:pos x="132" y="83"/>
              </a:cxn>
              <a:cxn ang="0">
                <a:pos x="71" y="136"/>
              </a:cxn>
              <a:cxn ang="0">
                <a:pos x="33" y="273"/>
              </a:cxn>
              <a:cxn ang="0">
                <a:pos x="71" y="470"/>
              </a:cxn>
              <a:cxn ang="0">
                <a:pos x="124" y="538"/>
              </a:cxn>
              <a:cxn ang="0">
                <a:pos x="170" y="553"/>
              </a:cxn>
              <a:cxn ang="0">
                <a:pos x="344" y="561"/>
              </a:cxn>
              <a:cxn ang="0">
                <a:pos x="382" y="508"/>
              </a:cxn>
              <a:cxn ang="0">
                <a:pos x="404" y="500"/>
              </a:cxn>
              <a:cxn ang="0">
                <a:pos x="458" y="371"/>
              </a:cxn>
              <a:cxn ang="0">
                <a:pos x="382" y="227"/>
              </a:cxn>
              <a:cxn ang="0">
                <a:pos x="336" y="68"/>
              </a:cxn>
              <a:cxn ang="0">
                <a:pos x="314" y="0"/>
              </a:cxn>
            </a:cxnLst>
            <a:rect l="0" t="0" r="r" b="b"/>
            <a:pathLst>
              <a:path w="464" h="598">
                <a:moveTo>
                  <a:pt x="314" y="0"/>
                </a:moveTo>
                <a:cubicBezTo>
                  <a:pt x="304" y="5"/>
                  <a:pt x="294" y="11"/>
                  <a:pt x="283" y="15"/>
                </a:cubicBezTo>
                <a:cubicBezTo>
                  <a:pt x="268" y="21"/>
                  <a:pt x="238" y="30"/>
                  <a:pt x="238" y="30"/>
                </a:cubicBezTo>
                <a:cubicBezTo>
                  <a:pt x="203" y="56"/>
                  <a:pt x="167" y="60"/>
                  <a:pt x="132" y="83"/>
                </a:cubicBezTo>
                <a:cubicBezTo>
                  <a:pt x="109" y="98"/>
                  <a:pt x="94" y="121"/>
                  <a:pt x="71" y="136"/>
                </a:cubicBezTo>
                <a:cubicBezTo>
                  <a:pt x="45" y="176"/>
                  <a:pt x="49" y="227"/>
                  <a:pt x="33" y="273"/>
                </a:cubicBezTo>
                <a:cubicBezTo>
                  <a:pt x="25" y="344"/>
                  <a:pt x="0" y="424"/>
                  <a:pt x="71" y="470"/>
                </a:cubicBezTo>
                <a:cubicBezTo>
                  <a:pt x="80" y="484"/>
                  <a:pt x="113" y="529"/>
                  <a:pt x="124" y="538"/>
                </a:cubicBezTo>
                <a:cubicBezTo>
                  <a:pt x="127" y="540"/>
                  <a:pt x="167" y="552"/>
                  <a:pt x="170" y="553"/>
                </a:cubicBezTo>
                <a:cubicBezTo>
                  <a:pt x="226" y="591"/>
                  <a:pt x="227" y="598"/>
                  <a:pt x="344" y="561"/>
                </a:cubicBezTo>
                <a:cubicBezTo>
                  <a:pt x="365" y="554"/>
                  <a:pt x="369" y="526"/>
                  <a:pt x="382" y="508"/>
                </a:cubicBezTo>
                <a:cubicBezTo>
                  <a:pt x="387" y="502"/>
                  <a:pt x="397" y="503"/>
                  <a:pt x="404" y="500"/>
                </a:cubicBezTo>
                <a:cubicBezTo>
                  <a:pt x="439" y="449"/>
                  <a:pt x="438" y="428"/>
                  <a:pt x="458" y="371"/>
                </a:cubicBezTo>
                <a:cubicBezTo>
                  <a:pt x="450" y="277"/>
                  <a:pt x="464" y="257"/>
                  <a:pt x="382" y="227"/>
                </a:cubicBezTo>
                <a:cubicBezTo>
                  <a:pt x="337" y="184"/>
                  <a:pt x="346" y="128"/>
                  <a:pt x="336" y="68"/>
                </a:cubicBezTo>
                <a:cubicBezTo>
                  <a:pt x="332" y="44"/>
                  <a:pt x="322" y="23"/>
                  <a:pt x="314" y="0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rect">
              <a:fillToRect l="50000" t="50000" r="50000" b="50000"/>
            </a:path>
          </a:gradFill>
          <a:ln w="9525" cap="sq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412" name="Freeform 196"/>
          <p:cNvSpPr>
            <a:spLocks/>
          </p:cNvSpPr>
          <p:nvPr/>
        </p:nvSpPr>
        <p:spPr bwMode="auto">
          <a:xfrm flipH="1">
            <a:off x="5907088" y="2276475"/>
            <a:ext cx="534987" cy="650875"/>
          </a:xfrm>
          <a:custGeom>
            <a:avLst/>
            <a:gdLst/>
            <a:ahLst/>
            <a:cxnLst>
              <a:cxn ang="0">
                <a:pos x="314" y="0"/>
              </a:cxn>
              <a:cxn ang="0">
                <a:pos x="283" y="15"/>
              </a:cxn>
              <a:cxn ang="0">
                <a:pos x="238" y="30"/>
              </a:cxn>
              <a:cxn ang="0">
                <a:pos x="132" y="83"/>
              </a:cxn>
              <a:cxn ang="0">
                <a:pos x="71" y="136"/>
              </a:cxn>
              <a:cxn ang="0">
                <a:pos x="33" y="273"/>
              </a:cxn>
              <a:cxn ang="0">
                <a:pos x="71" y="470"/>
              </a:cxn>
              <a:cxn ang="0">
                <a:pos x="124" y="538"/>
              </a:cxn>
              <a:cxn ang="0">
                <a:pos x="170" y="553"/>
              </a:cxn>
              <a:cxn ang="0">
                <a:pos x="344" y="561"/>
              </a:cxn>
              <a:cxn ang="0">
                <a:pos x="382" y="508"/>
              </a:cxn>
              <a:cxn ang="0">
                <a:pos x="404" y="500"/>
              </a:cxn>
              <a:cxn ang="0">
                <a:pos x="458" y="371"/>
              </a:cxn>
              <a:cxn ang="0">
                <a:pos x="382" y="227"/>
              </a:cxn>
              <a:cxn ang="0">
                <a:pos x="336" y="68"/>
              </a:cxn>
              <a:cxn ang="0">
                <a:pos x="314" y="0"/>
              </a:cxn>
            </a:cxnLst>
            <a:rect l="0" t="0" r="r" b="b"/>
            <a:pathLst>
              <a:path w="464" h="598">
                <a:moveTo>
                  <a:pt x="314" y="0"/>
                </a:moveTo>
                <a:cubicBezTo>
                  <a:pt x="304" y="5"/>
                  <a:pt x="294" y="11"/>
                  <a:pt x="283" y="15"/>
                </a:cubicBezTo>
                <a:cubicBezTo>
                  <a:pt x="268" y="21"/>
                  <a:pt x="238" y="30"/>
                  <a:pt x="238" y="30"/>
                </a:cubicBezTo>
                <a:cubicBezTo>
                  <a:pt x="203" y="56"/>
                  <a:pt x="167" y="60"/>
                  <a:pt x="132" y="83"/>
                </a:cubicBezTo>
                <a:cubicBezTo>
                  <a:pt x="109" y="98"/>
                  <a:pt x="94" y="121"/>
                  <a:pt x="71" y="136"/>
                </a:cubicBezTo>
                <a:cubicBezTo>
                  <a:pt x="45" y="176"/>
                  <a:pt x="49" y="227"/>
                  <a:pt x="33" y="273"/>
                </a:cubicBezTo>
                <a:cubicBezTo>
                  <a:pt x="25" y="344"/>
                  <a:pt x="0" y="424"/>
                  <a:pt x="71" y="470"/>
                </a:cubicBezTo>
                <a:cubicBezTo>
                  <a:pt x="80" y="484"/>
                  <a:pt x="113" y="529"/>
                  <a:pt x="124" y="538"/>
                </a:cubicBezTo>
                <a:cubicBezTo>
                  <a:pt x="127" y="540"/>
                  <a:pt x="167" y="552"/>
                  <a:pt x="170" y="553"/>
                </a:cubicBezTo>
                <a:cubicBezTo>
                  <a:pt x="226" y="591"/>
                  <a:pt x="227" y="598"/>
                  <a:pt x="344" y="561"/>
                </a:cubicBezTo>
                <a:cubicBezTo>
                  <a:pt x="365" y="554"/>
                  <a:pt x="369" y="526"/>
                  <a:pt x="382" y="508"/>
                </a:cubicBezTo>
                <a:cubicBezTo>
                  <a:pt x="387" y="502"/>
                  <a:pt x="397" y="503"/>
                  <a:pt x="404" y="500"/>
                </a:cubicBezTo>
                <a:cubicBezTo>
                  <a:pt x="439" y="449"/>
                  <a:pt x="438" y="428"/>
                  <a:pt x="458" y="371"/>
                </a:cubicBezTo>
                <a:cubicBezTo>
                  <a:pt x="450" y="277"/>
                  <a:pt x="464" y="257"/>
                  <a:pt x="382" y="227"/>
                </a:cubicBezTo>
                <a:cubicBezTo>
                  <a:pt x="337" y="184"/>
                  <a:pt x="346" y="128"/>
                  <a:pt x="336" y="68"/>
                </a:cubicBezTo>
                <a:cubicBezTo>
                  <a:pt x="332" y="44"/>
                  <a:pt x="322" y="23"/>
                  <a:pt x="314" y="0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rect">
              <a:fillToRect l="50000" t="50000" r="50000" b="50000"/>
            </a:path>
          </a:gradFill>
          <a:ln w="9525" cap="sq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4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2" name="Text Box 158"/>
          <p:cNvSpPr txBox="1">
            <a:spLocks noChangeArrowheads="1"/>
          </p:cNvSpPr>
          <p:nvPr/>
        </p:nvSpPr>
        <p:spPr bwMode="auto">
          <a:xfrm>
            <a:off x="827088" y="21386"/>
            <a:ext cx="7779694" cy="6647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二叉树的抽象数据类型定义： 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en-US" altLang="zh-CN" sz="2400" dirty="0">
                <a:ea typeface="楷体_GB2312" pitchFamily="49" charset="-122"/>
              </a:rPr>
              <a:t>ADT </a:t>
            </a:r>
            <a:r>
              <a:rPr lang="en-US" altLang="zh-CN" sz="2400" dirty="0" err="1">
                <a:ea typeface="楷体_GB2312" pitchFamily="49" charset="-122"/>
              </a:rPr>
              <a:t>BinaryTree</a:t>
            </a:r>
            <a:r>
              <a:rPr lang="en-US" altLang="zh-CN" sz="2400" dirty="0">
                <a:ea typeface="楷体_GB2312" pitchFamily="49" charset="-122"/>
              </a:rPr>
              <a:t> {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数据对象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D</a:t>
            </a:r>
            <a:r>
              <a:rPr lang="zh-CN" altLang="en-US" sz="2400" dirty="0">
                <a:ea typeface="楷体_GB2312" pitchFamily="49" charset="-122"/>
              </a:rPr>
              <a:t>：</a:t>
            </a:r>
            <a:r>
              <a:rPr lang="en-US" altLang="zh-CN" sz="2400" dirty="0">
                <a:ea typeface="楷体_GB2312" pitchFamily="49" charset="-122"/>
              </a:rPr>
              <a:t>D </a:t>
            </a:r>
            <a:r>
              <a:rPr lang="zh-CN" altLang="en-US" sz="2400" dirty="0">
                <a:ea typeface="楷体_GB2312" pitchFamily="49" charset="-122"/>
              </a:rPr>
              <a:t>是具有相同特性的数据元素的集合。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数据关系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R</a:t>
            </a:r>
            <a:r>
              <a:rPr lang="zh-CN" altLang="en-US" sz="2400" dirty="0">
                <a:ea typeface="楷体_GB2312" pitchFamily="49" charset="-122"/>
              </a:rPr>
              <a:t>： （略）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华文中宋" pitchFamily="2" charset="-122"/>
              </a:rPr>
              <a:t>基本操作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P</a:t>
            </a:r>
            <a:r>
              <a:rPr lang="zh-CN" altLang="en-US" sz="2400" dirty="0">
                <a:ea typeface="楷体_GB2312" pitchFamily="49" charset="-122"/>
              </a:rPr>
              <a:t>：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结构初始化</a:t>
            </a:r>
            <a:r>
              <a:rPr lang="en-US" altLang="zh-CN" sz="2400" dirty="0">
                <a:ea typeface="楷体_GB2312" pitchFamily="49" charset="-122"/>
              </a:rPr>
              <a:t>}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en-US" altLang="zh-CN" sz="2400" dirty="0" err="1">
                <a:ea typeface="楷体_GB2312" pitchFamily="49" charset="-122"/>
              </a:rPr>
              <a:t>InitBiTree</a:t>
            </a:r>
            <a:r>
              <a:rPr lang="en-US" altLang="zh-CN" sz="2400" dirty="0">
                <a:ea typeface="楷体_GB2312" pitchFamily="49" charset="-122"/>
              </a:rPr>
              <a:t>(&amp;T);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　　　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构造空二叉树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。  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    　</a:t>
            </a:r>
            <a:r>
              <a:rPr lang="en-US" altLang="zh-CN" sz="2400" dirty="0" err="1">
                <a:ea typeface="楷体_GB2312" pitchFamily="49" charset="-122"/>
              </a:rPr>
              <a:t>CreateBiTree</a:t>
            </a:r>
            <a:r>
              <a:rPr lang="en-US" altLang="zh-CN" sz="2400" dirty="0">
                <a:ea typeface="楷体_GB2312" pitchFamily="49" charset="-122"/>
              </a:rPr>
              <a:t>(&amp;T, definition);  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　　　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en-US" altLang="zh-CN" sz="2400" dirty="0">
                <a:ea typeface="楷体_GB2312" pitchFamily="49" charset="-122"/>
              </a:rPr>
              <a:t>definition </a:t>
            </a:r>
            <a:r>
              <a:rPr lang="zh-CN" altLang="en-US" sz="2400" dirty="0">
                <a:ea typeface="楷体_GB2312" pitchFamily="49" charset="-122"/>
              </a:rPr>
              <a:t>给出二叉树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的定义。 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　　　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按 </a:t>
            </a:r>
            <a:r>
              <a:rPr lang="en-US" altLang="zh-CN" sz="2400" dirty="0">
                <a:ea typeface="楷体_GB2312" pitchFamily="49" charset="-122"/>
              </a:rPr>
              <a:t>definition </a:t>
            </a:r>
            <a:r>
              <a:rPr lang="zh-CN" altLang="en-US" sz="2400" dirty="0">
                <a:ea typeface="楷体_GB2312" pitchFamily="49" charset="-122"/>
              </a:rPr>
              <a:t>构造二叉树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</p:txBody>
      </p:sp>
    </p:spTree>
  </p:cSld>
  <p:clrMapOvr>
    <a:masterClrMapping/>
  </p:clrMapOvr>
  <p:transition spd="slow">
    <p:push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46" name="Text Box 42"/>
          <p:cNvSpPr txBox="1">
            <a:spLocks noChangeArrowheads="1"/>
          </p:cNvSpPr>
          <p:nvPr/>
        </p:nvSpPr>
        <p:spPr bwMode="auto">
          <a:xfrm>
            <a:off x="539750" y="782638"/>
            <a:ext cx="54721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树在数据结构中的位置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323850" y="1196975"/>
            <a:ext cx="8367713" cy="5111750"/>
            <a:chOff x="240" y="754"/>
            <a:chExt cx="5271" cy="3220"/>
          </a:xfrm>
        </p:grpSpPr>
        <p:sp>
          <p:nvSpPr>
            <p:cNvPr id="72728" name="AutoShape 24"/>
            <p:cNvSpPr>
              <a:spLocks/>
            </p:cNvSpPr>
            <p:nvPr/>
          </p:nvSpPr>
          <p:spPr bwMode="auto">
            <a:xfrm>
              <a:off x="732" y="2045"/>
              <a:ext cx="148" cy="1785"/>
            </a:xfrm>
            <a:prstGeom prst="leftBrace">
              <a:avLst>
                <a:gd name="adj1" fmla="val 10050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9" name="Text Box 25"/>
            <p:cNvSpPr txBox="1">
              <a:spLocks noChangeArrowheads="1"/>
            </p:cNvSpPr>
            <p:nvPr/>
          </p:nvSpPr>
          <p:spPr bwMode="auto">
            <a:xfrm>
              <a:off x="912" y="1832"/>
              <a:ext cx="19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数据的逻辑结构</a:t>
              </a:r>
              <a:r>
                <a:rPr kumimoji="1" lang="zh-CN" altLang="en-US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72730" name="Text Box 26"/>
            <p:cNvSpPr txBox="1">
              <a:spLocks noChangeArrowheads="1"/>
            </p:cNvSpPr>
            <p:nvPr/>
          </p:nvSpPr>
          <p:spPr bwMode="auto">
            <a:xfrm>
              <a:off x="924" y="2960"/>
              <a:ext cx="1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数据的存储结构</a:t>
              </a:r>
              <a:r>
                <a:rPr kumimoji="1" lang="zh-CN" altLang="en-US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72731" name="AutoShape 27"/>
            <p:cNvSpPr>
              <a:spLocks/>
            </p:cNvSpPr>
            <p:nvPr/>
          </p:nvSpPr>
          <p:spPr bwMode="auto">
            <a:xfrm>
              <a:off x="2508" y="2829"/>
              <a:ext cx="74" cy="595"/>
            </a:xfrm>
            <a:prstGeom prst="leftBrace">
              <a:avLst>
                <a:gd name="adj1" fmla="val 670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2" name="AutoShape 28"/>
            <p:cNvSpPr>
              <a:spLocks/>
            </p:cNvSpPr>
            <p:nvPr/>
          </p:nvSpPr>
          <p:spPr bwMode="auto">
            <a:xfrm>
              <a:off x="2364" y="1456"/>
              <a:ext cx="295" cy="1118"/>
            </a:xfrm>
            <a:prstGeom prst="leftBrace">
              <a:avLst>
                <a:gd name="adj1" fmla="val 1984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3" name="AutoShape 29"/>
            <p:cNvSpPr>
              <a:spLocks/>
            </p:cNvSpPr>
            <p:nvPr/>
          </p:nvSpPr>
          <p:spPr bwMode="auto">
            <a:xfrm>
              <a:off x="3792" y="799"/>
              <a:ext cx="86" cy="1170"/>
            </a:xfrm>
            <a:prstGeom prst="leftBrace">
              <a:avLst>
                <a:gd name="adj1" fmla="val 11337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4" name="AutoShape 30"/>
            <p:cNvSpPr>
              <a:spLocks/>
            </p:cNvSpPr>
            <p:nvPr/>
          </p:nvSpPr>
          <p:spPr bwMode="auto">
            <a:xfrm>
              <a:off x="4013" y="2147"/>
              <a:ext cx="74" cy="595"/>
            </a:xfrm>
            <a:prstGeom prst="leftBrace">
              <a:avLst>
                <a:gd name="adj1" fmla="val 670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5" name="Text Box 31"/>
            <p:cNvSpPr txBox="1">
              <a:spLocks noChangeArrowheads="1"/>
            </p:cNvSpPr>
            <p:nvPr/>
          </p:nvSpPr>
          <p:spPr bwMode="auto">
            <a:xfrm>
              <a:off x="2604" y="1391"/>
              <a:ext cx="12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A</a:t>
              </a: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．线性结构</a:t>
              </a:r>
              <a:r>
                <a:rPr kumimoji="1" lang="zh-CN" altLang="en-US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72736" name="Text Box 32"/>
            <p:cNvSpPr txBox="1">
              <a:spLocks noChangeArrowheads="1"/>
            </p:cNvSpPr>
            <p:nvPr/>
          </p:nvSpPr>
          <p:spPr bwMode="auto">
            <a:xfrm>
              <a:off x="2604" y="2220"/>
              <a:ext cx="14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B</a:t>
              </a: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．非线性结构</a:t>
              </a:r>
            </a:p>
          </p:txBody>
        </p:sp>
        <p:sp>
          <p:nvSpPr>
            <p:cNvPr id="72737" name="Text Box 33"/>
            <p:cNvSpPr txBox="1">
              <a:spLocks noChangeArrowheads="1"/>
            </p:cNvSpPr>
            <p:nvPr/>
          </p:nvSpPr>
          <p:spPr bwMode="auto">
            <a:xfrm>
              <a:off x="2604" y="2888"/>
              <a:ext cx="1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A  </a:t>
              </a: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顺序存储</a:t>
              </a:r>
            </a:p>
          </p:txBody>
        </p:sp>
        <p:sp>
          <p:nvSpPr>
            <p:cNvPr id="72738" name="Text Box 34"/>
            <p:cNvSpPr txBox="1">
              <a:spLocks noChangeArrowheads="1"/>
            </p:cNvSpPr>
            <p:nvPr/>
          </p:nvSpPr>
          <p:spPr bwMode="auto">
            <a:xfrm>
              <a:off x="2556" y="3224"/>
              <a:ext cx="12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1" lang="en-US" altLang="zh-CN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B  </a:t>
              </a: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链式存储</a:t>
              </a:r>
              <a:r>
                <a:rPr kumimoji="1" lang="zh-CN" altLang="en-US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72739" name="Text Box 35"/>
            <p:cNvSpPr txBox="1">
              <a:spLocks noChangeArrowheads="1"/>
            </p:cNvSpPr>
            <p:nvPr/>
          </p:nvSpPr>
          <p:spPr bwMode="auto">
            <a:xfrm>
              <a:off x="3969" y="754"/>
              <a:ext cx="7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线性表</a:t>
              </a:r>
            </a:p>
          </p:txBody>
        </p:sp>
        <p:sp>
          <p:nvSpPr>
            <p:cNvPr id="72740" name="Text Box 36"/>
            <p:cNvSpPr txBox="1">
              <a:spLocks noChangeArrowheads="1"/>
            </p:cNvSpPr>
            <p:nvPr/>
          </p:nvSpPr>
          <p:spPr bwMode="auto">
            <a:xfrm>
              <a:off x="3969" y="1071"/>
              <a:ext cx="10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栈和队列</a:t>
              </a:r>
            </a:p>
          </p:txBody>
        </p:sp>
        <p:sp>
          <p:nvSpPr>
            <p:cNvPr id="72741" name="Text Box 37"/>
            <p:cNvSpPr txBox="1">
              <a:spLocks noChangeArrowheads="1"/>
            </p:cNvSpPr>
            <p:nvPr/>
          </p:nvSpPr>
          <p:spPr bwMode="auto">
            <a:xfrm>
              <a:off x="3969" y="1389"/>
              <a:ext cx="4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串</a:t>
              </a:r>
            </a:p>
          </p:txBody>
        </p:sp>
        <p:sp>
          <p:nvSpPr>
            <p:cNvPr id="72742" name="Text Box 38"/>
            <p:cNvSpPr txBox="1">
              <a:spLocks noChangeArrowheads="1"/>
            </p:cNvSpPr>
            <p:nvPr/>
          </p:nvSpPr>
          <p:spPr bwMode="auto">
            <a:xfrm>
              <a:off x="4239" y="2144"/>
              <a:ext cx="1056" cy="288"/>
            </a:xfrm>
            <a:prstGeom prst="rect">
              <a:avLst/>
            </a:prstGeom>
            <a:solidFill>
              <a:srgbClr val="C11E0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树形结构</a:t>
              </a:r>
            </a:p>
          </p:txBody>
        </p:sp>
        <p:sp>
          <p:nvSpPr>
            <p:cNvPr id="72743" name="Text Box 39"/>
            <p:cNvSpPr txBox="1">
              <a:spLocks noChangeArrowheads="1"/>
            </p:cNvSpPr>
            <p:nvPr/>
          </p:nvSpPr>
          <p:spPr bwMode="auto">
            <a:xfrm>
              <a:off x="4131" y="2513"/>
              <a:ext cx="10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图形结构</a:t>
              </a:r>
            </a:p>
          </p:txBody>
        </p:sp>
        <p:sp>
          <p:nvSpPr>
            <p:cNvPr id="72744" name="Text Box 40"/>
            <p:cNvSpPr txBox="1">
              <a:spLocks noChangeArrowheads="1"/>
            </p:cNvSpPr>
            <p:nvPr/>
          </p:nvSpPr>
          <p:spPr bwMode="auto">
            <a:xfrm>
              <a:off x="240" y="1976"/>
              <a:ext cx="346" cy="1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数据结构的三个方面</a:t>
              </a:r>
              <a:r>
                <a:rPr kumimoji="1" lang="zh-CN" altLang="en-US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72745" name="Text Box 41"/>
            <p:cNvSpPr txBox="1">
              <a:spLocks noChangeArrowheads="1"/>
            </p:cNvSpPr>
            <p:nvPr/>
          </p:nvSpPr>
          <p:spPr bwMode="auto">
            <a:xfrm>
              <a:off x="972" y="3686"/>
              <a:ext cx="453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数据的运算： 检索、排序、插入、删除、修改等。</a:t>
              </a:r>
              <a:r>
                <a:rPr kumimoji="1" lang="zh-CN" altLang="en-US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72747" name="Text Box 43"/>
            <p:cNvSpPr txBox="1">
              <a:spLocks noChangeArrowheads="1"/>
            </p:cNvSpPr>
            <p:nvPr/>
          </p:nvSpPr>
          <p:spPr bwMode="auto">
            <a:xfrm>
              <a:off x="4014" y="1706"/>
              <a:ext cx="14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数组和广义表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192088" y="-27384"/>
            <a:ext cx="4851008" cy="224933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ea typeface="华文中宋" pitchFamily="2" charset="-122"/>
              </a:rPr>
              <a:t>        </a:t>
            </a:r>
            <a:r>
              <a:rPr lang="en-US" altLang="zh-CN" sz="2400" dirty="0">
                <a:ea typeface="华文中宋" pitchFamily="2" charset="-122"/>
              </a:rPr>
              <a:t>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销毁结构</a:t>
            </a:r>
            <a:r>
              <a:rPr lang="en-US" altLang="zh-CN" sz="2400" dirty="0">
                <a:ea typeface="华文中宋" pitchFamily="2" charset="-122"/>
              </a:rPr>
              <a:t>}</a:t>
            </a:r>
            <a:br>
              <a:rPr lang="en-US" altLang="zh-CN" sz="2400" dirty="0">
                <a:ea typeface="华文中宋" pitchFamily="2" charset="-122"/>
              </a:rPr>
            </a:br>
            <a:r>
              <a:rPr lang="zh-CN" altLang="en-US" sz="2400" dirty="0">
                <a:ea typeface="华文中宋" pitchFamily="2" charset="-122"/>
              </a:rPr>
              <a:t>　　</a:t>
            </a:r>
            <a:r>
              <a:rPr lang="en-US" altLang="zh-CN" sz="2400" dirty="0" err="1">
                <a:ea typeface="华文中宋" pitchFamily="2" charset="-122"/>
              </a:rPr>
              <a:t>DestroyBiTree</a:t>
            </a:r>
            <a:r>
              <a:rPr lang="en-US" altLang="zh-CN" sz="2400" dirty="0">
                <a:ea typeface="华文中宋" pitchFamily="2" charset="-122"/>
              </a:rPr>
              <a:t>(&amp;T);</a:t>
            </a:r>
            <a:br>
              <a:rPr lang="en-US" altLang="zh-CN" sz="2400" dirty="0">
                <a:ea typeface="华文中宋" pitchFamily="2" charset="-122"/>
              </a:rPr>
            </a:br>
            <a:r>
              <a:rPr lang="zh-CN" altLang="en-US" sz="2400" dirty="0">
                <a:ea typeface="华文中宋" pitchFamily="2" charset="-122"/>
              </a:rPr>
              <a:t>　　　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存在。</a:t>
            </a:r>
            <a:r>
              <a:rPr lang="zh-CN" altLang="en-US" sz="2400" dirty="0">
                <a:ea typeface="华文中宋" pitchFamily="2" charset="-122"/>
              </a:rPr>
              <a:t> </a:t>
            </a:r>
            <a:br>
              <a:rPr lang="zh-CN" altLang="en-US" sz="2400" dirty="0">
                <a:ea typeface="华文中宋" pitchFamily="2" charset="-122"/>
              </a:rPr>
            </a:br>
            <a:r>
              <a:rPr lang="zh-CN" altLang="en-US" sz="2400" dirty="0">
                <a:ea typeface="华文中宋" pitchFamily="2" charset="-122"/>
              </a:rPr>
              <a:t>　　　操作结果：</a:t>
            </a:r>
            <a:r>
              <a:rPr lang="zh-CN" altLang="en-US" sz="2400" dirty="0">
                <a:ea typeface="楷体_GB2312" pitchFamily="49" charset="-122"/>
              </a:rPr>
              <a:t>销毁二叉树</a:t>
            </a:r>
            <a:r>
              <a:rPr lang="zh-CN" altLang="en-US" sz="2400" dirty="0">
                <a:ea typeface="华文中宋" pitchFamily="2" charset="-122"/>
              </a:rPr>
              <a:t> </a:t>
            </a:r>
            <a:r>
              <a:rPr lang="en-US" altLang="zh-CN" sz="2400" dirty="0">
                <a:ea typeface="华文中宋" pitchFamily="2" charset="-122"/>
              </a:rPr>
              <a:t>T</a:t>
            </a:r>
            <a:r>
              <a:rPr lang="zh-CN" altLang="en-US" sz="2400" dirty="0">
                <a:ea typeface="华文中宋" pitchFamily="2" charset="-122"/>
              </a:rPr>
              <a:t>。  </a:t>
            </a:r>
          </a:p>
        </p:txBody>
      </p:sp>
      <p:sp>
        <p:nvSpPr>
          <p:cNvPr id="119813" name="Text Box 5"/>
          <p:cNvSpPr txBox="1">
            <a:spLocks noChangeArrowheads="1"/>
          </p:cNvSpPr>
          <p:nvPr/>
        </p:nvSpPr>
        <p:spPr bwMode="auto">
          <a:xfrm>
            <a:off x="242888" y="2009379"/>
            <a:ext cx="8424101" cy="44653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a typeface="华文中宋" pitchFamily="2" charset="-122"/>
              </a:rPr>
              <a:t>        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引用型操作</a:t>
            </a:r>
            <a:r>
              <a:rPr lang="en-US" altLang="zh-CN" sz="2400" dirty="0">
                <a:ea typeface="华文中宋" pitchFamily="2" charset="-122"/>
              </a:rPr>
              <a:t>}</a:t>
            </a:r>
            <a:br>
              <a:rPr lang="en-US" altLang="zh-CN" sz="2400" dirty="0">
                <a:ea typeface="华文中宋" pitchFamily="2" charset="-122"/>
              </a:rPr>
            </a:br>
            <a:r>
              <a:rPr lang="zh-CN" altLang="en-US" sz="2400" dirty="0">
                <a:ea typeface="华文中宋" pitchFamily="2" charset="-122"/>
              </a:rPr>
              <a:t>　　</a:t>
            </a:r>
            <a:r>
              <a:rPr lang="en-US" altLang="zh-CN" sz="2400" dirty="0" err="1">
                <a:ea typeface="华文中宋" pitchFamily="2" charset="-122"/>
              </a:rPr>
              <a:t>BiTreeEmpty</a:t>
            </a:r>
            <a:r>
              <a:rPr lang="en-US" altLang="zh-CN" sz="2400" dirty="0">
                <a:ea typeface="华文中宋" pitchFamily="2" charset="-122"/>
              </a:rPr>
              <a:t>(T);  </a:t>
            </a:r>
            <a:br>
              <a:rPr lang="en-US" altLang="zh-CN" sz="2400" dirty="0">
                <a:ea typeface="华文中宋" pitchFamily="2" charset="-122"/>
              </a:rPr>
            </a:br>
            <a:r>
              <a:rPr lang="zh-CN" altLang="en-US" sz="2400" dirty="0">
                <a:ea typeface="华文中宋" pitchFamily="2" charset="-122"/>
              </a:rPr>
              <a:t>　　　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</a:t>
            </a:r>
            <a:r>
              <a:rPr lang="zh-CN" altLang="en-US" sz="2400" dirty="0">
                <a:ea typeface="华文中宋" pitchFamily="2" charset="-122"/>
              </a:rPr>
              <a:t>。  </a:t>
            </a:r>
            <a:br>
              <a:rPr lang="zh-CN" altLang="en-US" sz="2400" dirty="0">
                <a:ea typeface="华文中宋" pitchFamily="2" charset="-122"/>
              </a:rPr>
            </a:br>
            <a:r>
              <a:rPr lang="zh-CN" altLang="en-US" sz="2400" dirty="0">
                <a:ea typeface="华文中宋" pitchFamily="2" charset="-122"/>
              </a:rPr>
              <a:t>　　　操作结果：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为空二叉树，则返回 </a:t>
            </a:r>
            <a:r>
              <a:rPr lang="en-US" altLang="zh-CN" sz="2400" dirty="0">
                <a:ea typeface="楷体_GB2312" pitchFamily="49" charset="-122"/>
              </a:rPr>
              <a:t>TRUE</a:t>
            </a:r>
            <a:r>
              <a:rPr lang="zh-CN" altLang="en-US" sz="2400" dirty="0">
                <a:ea typeface="楷体_GB2312" pitchFamily="49" charset="-122"/>
              </a:rPr>
              <a:t>，否则返回</a:t>
            </a:r>
            <a:r>
              <a:rPr lang="zh-CN" altLang="en-US" sz="2400" dirty="0">
                <a:ea typeface="华文中宋" pitchFamily="2" charset="-122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                                 </a:t>
            </a:r>
            <a:r>
              <a:rPr lang="en-US" altLang="zh-CN" sz="2400" dirty="0">
                <a:ea typeface="华文中宋" pitchFamily="2" charset="-122"/>
              </a:rPr>
              <a:t>FALSE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　　</a:t>
            </a:r>
            <a:r>
              <a:rPr lang="en-US" altLang="zh-CN" sz="2400" dirty="0" err="1">
                <a:ea typeface="华文中宋" pitchFamily="2" charset="-122"/>
              </a:rPr>
              <a:t>BiTreeDepth</a:t>
            </a:r>
            <a:r>
              <a:rPr lang="en-US" altLang="zh-CN" sz="2400" dirty="0">
                <a:ea typeface="华文中宋" pitchFamily="2" charset="-122"/>
              </a:rPr>
              <a:t>(T);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　　　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</a:t>
            </a:r>
            <a:r>
              <a:rPr lang="zh-CN" altLang="en-US" sz="2400" dirty="0">
                <a:ea typeface="华文中宋" pitchFamily="2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　　　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的深度</a:t>
            </a:r>
            <a:r>
              <a:rPr lang="zh-CN" altLang="en-US" sz="2400" dirty="0">
                <a:ea typeface="华文中宋" pitchFamily="2" charset="-122"/>
              </a:rPr>
              <a:t>。  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128588" y="-27384"/>
            <a:ext cx="9215984" cy="692497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ea typeface="楷体_GB2312" pitchFamily="49" charset="-122"/>
              </a:rPr>
              <a:t>   </a:t>
            </a:r>
            <a:r>
              <a:rPr lang="zh-CN" altLang="en-US" dirty="0">
                <a:ea typeface="楷体_GB2312" pitchFamily="49" charset="-122"/>
              </a:rPr>
              <a:t>　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Root(T);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的根。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Value(T, e);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的值。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en-US" altLang="zh-CN" sz="2400" dirty="0">
                <a:ea typeface="楷体_GB2312" pitchFamily="49" charset="-122"/>
              </a:rPr>
              <a:t>Parent(T, e); 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的非根结点，则返回它的双亲，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    否则返回“空”。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en-US" altLang="zh-CN" sz="2400" dirty="0" err="1">
                <a:ea typeface="楷体_GB2312" pitchFamily="49" charset="-122"/>
              </a:rPr>
              <a:t>LeftChild</a:t>
            </a:r>
            <a:r>
              <a:rPr lang="en-US" altLang="zh-CN" sz="2400" dirty="0">
                <a:ea typeface="楷体_GB2312" pitchFamily="49" charset="-122"/>
              </a:rPr>
              <a:t>(T, e);   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 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的左孩子。若 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无左孩子则返回“空”。  </a:t>
            </a:r>
          </a:p>
        </p:txBody>
      </p:sp>
    </p:spTree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158750" y="496888"/>
            <a:ext cx="9147056" cy="612731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ea typeface="楷体_GB2312" pitchFamily="49" charset="-122"/>
              </a:rPr>
              <a:t>            </a:t>
            </a:r>
            <a:r>
              <a:rPr lang="en-US" altLang="zh-CN" sz="2400" dirty="0" err="1">
                <a:ea typeface="华文中宋" pitchFamily="2" charset="-122"/>
              </a:rPr>
              <a:t>RightChild</a:t>
            </a:r>
            <a:r>
              <a:rPr lang="en-US" altLang="zh-CN" sz="2400" dirty="0">
                <a:ea typeface="华文中宋" pitchFamily="2" charset="-122"/>
              </a:rPr>
              <a:t>(T, e);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　　　初始条件：二叉树 </a:t>
            </a:r>
            <a:r>
              <a:rPr lang="en-US" altLang="zh-CN" sz="2400" dirty="0">
                <a:ea typeface="华文中宋" pitchFamily="2" charset="-122"/>
              </a:rPr>
              <a:t>T </a:t>
            </a:r>
            <a:r>
              <a:rPr lang="zh-CN" altLang="en-US" sz="2400" dirty="0">
                <a:ea typeface="华文中宋" pitchFamily="2" charset="-122"/>
              </a:rPr>
              <a:t>存在，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是 </a:t>
            </a:r>
            <a:r>
              <a:rPr lang="en-US" altLang="zh-CN" sz="2400" dirty="0">
                <a:ea typeface="华文中宋" pitchFamily="2" charset="-122"/>
              </a:rPr>
              <a:t>T </a:t>
            </a:r>
            <a:r>
              <a:rPr lang="zh-CN" altLang="en-US" sz="2400" dirty="0">
                <a:ea typeface="华文中宋" pitchFamily="2" charset="-122"/>
              </a:rPr>
              <a:t>中某个结点。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　　　操作结果：返回 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的右孩子。若 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无右孩子则返回“空”。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　　</a:t>
            </a:r>
            <a:r>
              <a:rPr lang="en-US" altLang="zh-CN" sz="2400" dirty="0" err="1">
                <a:ea typeface="华文中宋" pitchFamily="2" charset="-122"/>
              </a:rPr>
              <a:t>LeftSibling</a:t>
            </a:r>
            <a:r>
              <a:rPr lang="en-US" altLang="zh-CN" sz="2400" dirty="0">
                <a:ea typeface="华文中宋" pitchFamily="2" charset="-122"/>
              </a:rPr>
              <a:t>(T, e);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　　　初始条件：二叉树 </a:t>
            </a:r>
            <a:r>
              <a:rPr lang="en-US" altLang="zh-CN" sz="2400" dirty="0">
                <a:ea typeface="华文中宋" pitchFamily="2" charset="-122"/>
              </a:rPr>
              <a:t>T </a:t>
            </a:r>
            <a:r>
              <a:rPr lang="zh-CN" altLang="en-US" sz="2400" dirty="0">
                <a:ea typeface="华文中宋" pitchFamily="2" charset="-122"/>
              </a:rPr>
              <a:t>存在，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是 </a:t>
            </a:r>
            <a:r>
              <a:rPr lang="en-US" altLang="zh-CN" sz="2400" dirty="0">
                <a:ea typeface="华文中宋" pitchFamily="2" charset="-122"/>
              </a:rPr>
              <a:t>T </a:t>
            </a:r>
            <a:r>
              <a:rPr lang="zh-CN" altLang="en-US" sz="2400" dirty="0">
                <a:ea typeface="华文中宋" pitchFamily="2" charset="-122"/>
              </a:rPr>
              <a:t>中某个结点。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　　　操作结果：返回 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的左兄弟。若 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是其双亲的左孩子或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                                无左兄弟，则返回“空”。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　　</a:t>
            </a:r>
            <a:r>
              <a:rPr lang="en-US" altLang="zh-CN" sz="2400" dirty="0" err="1">
                <a:ea typeface="华文中宋" pitchFamily="2" charset="-122"/>
              </a:rPr>
              <a:t>RightSibling</a:t>
            </a:r>
            <a:r>
              <a:rPr lang="en-US" altLang="zh-CN" sz="2400" dirty="0">
                <a:ea typeface="华文中宋" pitchFamily="2" charset="-122"/>
              </a:rPr>
              <a:t>(T, e);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　　　初始条件：二叉树 </a:t>
            </a:r>
            <a:r>
              <a:rPr lang="en-US" altLang="zh-CN" sz="2400" dirty="0">
                <a:ea typeface="华文中宋" pitchFamily="2" charset="-122"/>
              </a:rPr>
              <a:t>T </a:t>
            </a:r>
            <a:r>
              <a:rPr lang="zh-CN" altLang="en-US" sz="2400" dirty="0">
                <a:ea typeface="华文中宋" pitchFamily="2" charset="-122"/>
              </a:rPr>
              <a:t>存在，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是 </a:t>
            </a:r>
            <a:r>
              <a:rPr lang="en-US" altLang="zh-CN" sz="2400" dirty="0">
                <a:ea typeface="华文中宋" pitchFamily="2" charset="-122"/>
              </a:rPr>
              <a:t>T </a:t>
            </a:r>
            <a:r>
              <a:rPr lang="zh-CN" altLang="en-US" sz="2400" dirty="0">
                <a:ea typeface="华文中宋" pitchFamily="2" charset="-122"/>
              </a:rPr>
              <a:t>的结点。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    　　操作结果：返回 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的右兄弟。若 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是其双亲的右孩子或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                                无右兄弟，则返回“空”。 </a:t>
            </a:r>
          </a:p>
        </p:txBody>
      </p:sp>
    </p:spTree>
  </p:cSld>
  <p:clrMapOvr>
    <a:masterClrMapping/>
  </p:clrMapOvr>
  <p:transition spd="slow">
    <p:push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155666" y="44624"/>
            <a:ext cx="8808822" cy="674030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ea typeface="楷体_GB2312" pitchFamily="49" charset="-122"/>
              </a:rPr>
              <a:t>　</a:t>
            </a:r>
            <a:r>
              <a:rPr lang="en-US" altLang="zh-CN" sz="2400" dirty="0" err="1">
                <a:ea typeface="楷体_GB2312" pitchFamily="49" charset="-122"/>
              </a:rPr>
              <a:t>PreOrderTraverse</a:t>
            </a:r>
            <a:r>
              <a:rPr lang="en-US" altLang="zh-CN" sz="2400" dirty="0">
                <a:ea typeface="楷体_GB2312" pitchFamily="49" charset="-122"/>
              </a:rPr>
              <a:t>(T, visit()); 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楷体_GB2312" pitchFamily="49" charset="-122"/>
              </a:rPr>
              <a:t>    </a:t>
            </a:r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是对结点操作的应用函数。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先序遍历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，对每个结点调用函数 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一次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且仅一次。一旦 </a:t>
            </a:r>
            <a:r>
              <a:rPr lang="en-US" altLang="zh-CN" sz="2400" dirty="0">
                <a:ea typeface="楷体_GB2312" pitchFamily="49" charset="-122"/>
              </a:rPr>
              <a:t>visit() </a:t>
            </a:r>
            <a:r>
              <a:rPr lang="zh-CN" altLang="en-US" sz="2400" dirty="0">
                <a:ea typeface="楷体_GB2312" pitchFamily="49" charset="-122"/>
              </a:rPr>
              <a:t>失败，则操作失败。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 err="1">
                <a:ea typeface="楷体_GB2312" pitchFamily="49" charset="-122"/>
              </a:rPr>
              <a:t>InOrderTraverse</a:t>
            </a:r>
            <a:r>
              <a:rPr lang="en-US" altLang="zh-CN" sz="2400" dirty="0">
                <a:ea typeface="楷体_GB2312" pitchFamily="49" charset="-122"/>
              </a:rPr>
              <a:t>(T, </a:t>
            </a:r>
            <a:r>
              <a:rPr lang="en-US" altLang="zh-CN" sz="2400" dirty="0" err="1">
                <a:ea typeface="楷体_GB2312" pitchFamily="49" charset="-122"/>
              </a:rPr>
              <a:t>vsit</a:t>
            </a:r>
            <a:r>
              <a:rPr lang="en-US" altLang="zh-CN" sz="2400" dirty="0">
                <a:ea typeface="楷体_GB2312" pitchFamily="49" charset="-122"/>
              </a:rPr>
              <a:t>());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是对结点操作的应用函数。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中序遍历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，对每个结点调用函数 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一次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且仅一次。一旦 </a:t>
            </a:r>
            <a:r>
              <a:rPr lang="en-US" altLang="zh-CN" sz="2400" dirty="0">
                <a:ea typeface="楷体_GB2312" pitchFamily="49" charset="-122"/>
              </a:rPr>
              <a:t>visit() </a:t>
            </a:r>
            <a:r>
              <a:rPr lang="zh-CN" altLang="en-US" sz="2400" dirty="0">
                <a:ea typeface="楷体_GB2312" pitchFamily="49" charset="-122"/>
              </a:rPr>
              <a:t>失败，则操作失败。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 err="1">
                <a:ea typeface="楷体_GB2312" pitchFamily="49" charset="-122"/>
              </a:rPr>
              <a:t>PostOrderTraverse</a:t>
            </a:r>
            <a:r>
              <a:rPr lang="en-US" altLang="zh-CN" sz="2400" dirty="0">
                <a:ea typeface="楷体_GB2312" pitchFamily="49" charset="-122"/>
              </a:rPr>
              <a:t>(T, visit());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是对结点操作的应用函数。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后序遍历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，对每个结点调用函数 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一次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且仅一次。一旦 </a:t>
            </a:r>
            <a:r>
              <a:rPr lang="en-US" altLang="zh-CN" sz="2400" dirty="0">
                <a:ea typeface="楷体_GB2312" pitchFamily="49" charset="-122"/>
              </a:rPr>
              <a:t>visit() </a:t>
            </a:r>
            <a:r>
              <a:rPr lang="zh-CN" altLang="en-US" sz="2400" dirty="0">
                <a:ea typeface="楷体_GB2312" pitchFamily="49" charset="-122"/>
              </a:rPr>
              <a:t>失败，则操作失败。  </a:t>
            </a:r>
          </a:p>
        </p:txBody>
      </p:sp>
    </p:spTree>
  </p:cSld>
  <p:clrMapOvr>
    <a:masterClrMapping/>
  </p:clrMapOvr>
  <p:transition spd="slow">
    <p:randomBa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>
            <a:extLst>
              <a:ext uri="{FF2B5EF4-FFF2-40B4-BE49-F238E27FC236}">
                <a16:creationId xmlns:a16="http://schemas.microsoft.com/office/drawing/2014/main" id="{78F16AF6-CF10-4386-B6FC-2F23325BC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5" y="980728"/>
            <a:ext cx="8808822" cy="230832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 err="1">
                <a:ea typeface="楷体_GB2312" pitchFamily="49" charset="-122"/>
              </a:rPr>
              <a:t>LevelOrderTraverse</a:t>
            </a:r>
            <a:r>
              <a:rPr lang="en-US" altLang="zh-CN" sz="2400" dirty="0">
                <a:ea typeface="楷体_GB2312" pitchFamily="49" charset="-122"/>
              </a:rPr>
              <a:t>(T, visit());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是对结点操作的应用函数。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按层次遍历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，对每个结点调用函数 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一次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   且仅一次。一旦 </a:t>
            </a:r>
            <a:r>
              <a:rPr lang="en-US" altLang="zh-CN" sz="2400" dirty="0">
                <a:ea typeface="楷体_GB2312" pitchFamily="49" charset="-122"/>
              </a:rPr>
              <a:t>visit() </a:t>
            </a:r>
            <a:r>
              <a:rPr lang="zh-CN" altLang="en-US" sz="2400" dirty="0">
                <a:ea typeface="楷体_GB2312" pitchFamily="49" charset="-122"/>
              </a:rPr>
              <a:t>失败，则操作失败。  </a:t>
            </a:r>
          </a:p>
        </p:txBody>
      </p:sp>
    </p:spTree>
    <p:extLst>
      <p:ext uri="{BB962C8B-B14F-4D97-AF65-F5344CB8AC3E}">
        <p14:creationId xmlns:p14="http://schemas.microsoft.com/office/powerpoint/2010/main" val="2380118399"/>
      </p:ext>
    </p:extLst>
  </p:cSld>
  <p:clrMapOvr>
    <a:masterClrMapping/>
  </p:clrMapOvr>
  <p:transition spd="slow">
    <p:randomBa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0" y="0"/>
            <a:ext cx="7585731" cy="267765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    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加工型操作</a:t>
            </a:r>
            <a:r>
              <a:rPr lang="en-US" altLang="zh-CN" sz="2400" dirty="0">
                <a:ea typeface="楷体_GB2312" pitchFamily="49" charset="-122"/>
              </a:rPr>
              <a:t>}</a:t>
            </a:r>
          </a:p>
          <a:p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 err="1">
                <a:ea typeface="楷体_GB2312" pitchFamily="49" charset="-122"/>
              </a:rPr>
              <a:t>ClearBiTree</a:t>
            </a:r>
            <a:r>
              <a:rPr lang="en-US" altLang="zh-CN" sz="2400" dirty="0">
                <a:ea typeface="楷体_GB2312" pitchFamily="49" charset="-122"/>
              </a:rPr>
              <a:t>(&amp;T); </a:t>
            </a:r>
          </a:p>
          <a:p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存在。 </a:t>
            </a:r>
          </a:p>
          <a:p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将二叉树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清为空树。 </a:t>
            </a:r>
          </a:p>
          <a:p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>
                <a:ea typeface="楷体_GB2312" pitchFamily="49" charset="-122"/>
              </a:rPr>
              <a:t>Assign(&amp;T, &amp;e, value);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 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结点 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赋值为 </a:t>
            </a:r>
            <a:r>
              <a:rPr lang="en-US" altLang="zh-CN" sz="2400" dirty="0">
                <a:ea typeface="楷体_GB2312" pitchFamily="49" charset="-122"/>
              </a:rPr>
              <a:t>value</a:t>
            </a:r>
            <a:r>
              <a:rPr lang="zh-CN" altLang="en-US" sz="2400" dirty="0">
                <a:ea typeface="楷体_GB2312" pitchFamily="49" charset="-122"/>
              </a:rPr>
              <a:t>。  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-84989" y="2780928"/>
            <a:ext cx="8257389" cy="3940759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en-US" altLang="zh-CN" sz="2400" dirty="0" err="1">
                <a:ea typeface="楷体_GB2312" pitchFamily="49" charset="-122"/>
              </a:rPr>
              <a:t>InsertChild</a:t>
            </a:r>
            <a:r>
              <a:rPr lang="en-US" altLang="zh-CN" sz="2400" dirty="0">
                <a:ea typeface="楷体_GB2312" pitchFamily="49" charset="-122"/>
              </a:rPr>
              <a:t>(&amp;T, p, LR, c);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en-US" sz="2400" dirty="0">
                <a:ea typeface="楷体_GB2312" pitchFamily="49" charset="-122"/>
              </a:rPr>
              <a:t>指向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中某个结点，</a:t>
            </a:r>
            <a:r>
              <a:rPr lang="en-US" altLang="zh-CN" sz="2400" dirty="0">
                <a:ea typeface="楷体_GB2312" pitchFamily="49" charset="-122"/>
              </a:rPr>
              <a:t>LR 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ea typeface="楷体_GB2312" pitchFamily="49" charset="-122"/>
              </a:rPr>
              <a:t>                                </a:t>
            </a:r>
            <a:r>
              <a:rPr lang="zh-CN" altLang="en-US" sz="2400" dirty="0">
                <a:ea typeface="楷体_GB2312" pitchFamily="49" charset="-122"/>
              </a:rPr>
              <a:t>为 </a:t>
            </a:r>
            <a:r>
              <a:rPr lang="en-US" altLang="zh-CN" sz="2400" dirty="0">
                <a:ea typeface="楷体_GB2312" pitchFamily="49" charset="-122"/>
              </a:rPr>
              <a:t>0 </a:t>
            </a:r>
            <a:r>
              <a:rPr lang="zh-CN" altLang="en-US" sz="2400" dirty="0">
                <a:ea typeface="楷体_GB2312" pitchFamily="49" charset="-122"/>
              </a:rPr>
              <a:t>或 </a:t>
            </a:r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，非空二叉树 </a:t>
            </a:r>
            <a:r>
              <a:rPr lang="en-US" altLang="zh-CN" sz="2400" dirty="0">
                <a:ea typeface="楷体_GB2312" pitchFamily="49" charset="-122"/>
              </a:rPr>
              <a:t>c </a:t>
            </a:r>
            <a:r>
              <a:rPr lang="zh-CN" altLang="en-US" sz="2400" dirty="0">
                <a:ea typeface="楷体_GB2312" pitchFamily="49" charset="-122"/>
              </a:rPr>
              <a:t>与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不相交且右子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    树为空。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根据 </a:t>
            </a:r>
            <a:r>
              <a:rPr lang="en-US" altLang="zh-CN" sz="2400" dirty="0">
                <a:ea typeface="楷体_GB2312" pitchFamily="49" charset="-122"/>
              </a:rPr>
              <a:t>LR </a:t>
            </a:r>
            <a:r>
              <a:rPr lang="zh-CN" altLang="en-US" sz="2400" dirty="0">
                <a:ea typeface="楷体_GB2312" pitchFamily="49" charset="-122"/>
              </a:rPr>
              <a:t>为 </a:t>
            </a:r>
            <a:r>
              <a:rPr lang="en-US" altLang="zh-CN" sz="2400" dirty="0">
                <a:ea typeface="楷体_GB2312" pitchFamily="49" charset="-122"/>
              </a:rPr>
              <a:t>0 </a:t>
            </a:r>
            <a:r>
              <a:rPr lang="zh-CN" altLang="en-US" sz="2400" dirty="0">
                <a:ea typeface="楷体_GB2312" pitchFamily="49" charset="-122"/>
              </a:rPr>
              <a:t>或 </a:t>
            </a:r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，插入 </a:t>
            </a:r>
            <a:r>
              <a:rPr lang="en-US" altLang="zh-CN" sz="2400" dirty="0">
                <a:ea typeface="楷体_GB2312" pitchFamily="49" charset="-122"/>
              </a:rPr>
              <a:t>c </a:t>
            </a:r>
            <a:r>
              <a:rPr lang="zh-CN" altLang="en-US" sz="2400" dirty="0">
                <a:ea typeface="楷体_GB2312" pitchFamily="49" charset="-122"/>
              </a:rPr>
              <a:t>为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 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en-US" sz="2400" dirty="0">
                <a:ea typeface="楷体_GB2312" pitchFamily="49" charset="-122"/>
              </a:rPr>
              <a:t>所指结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    点的左或右子树。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en-US" sz="2400" dirty="0">
                <a:ea typeface="楷体_GB2312" pitchFamily="49" charset="-122"/>
              </a:rPr>
              <a:t>所指结点原有左或右子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    树成为 </a:t>
            </a:r>
            <a:r>
              <a:rPr lang="en-US" altLang="zh-CN" sz="2400" dirty="0">
                <a:ea typeface="楷体_GB2312" pitchFamily="49" charset="-122"/>
              </a:rPr>
              <a:t>c </a:t>
            </a:r>
            <a:r>
              <a:rPr lang="zh-CN" altLang="en-US" sz="2400" dirty="0">
                <a:ea typeface="楷体_GB2312" pitchFamily="49" charset="-122"/>
              </a:rPr>
              <a:t>的右子树。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en-US" altLang="zh-CN" sz="2400" dirty="0" err="1">
                <a:ea typeface="楷体_GB2312" pitchFamily="49" charset="-122"/>
              </a:rPr>
              <a:t>DeleteChild</a:t>
            </a:r>
            <a:r>
              <a:rPr lang="en-US" altLang="zh-CN" sz="2400" dirty="0">
                <a:ea typeface="楷体_GB2312" pitchFamily="49" charset="-122"/>
              </a:rPr>
              <a:t>(&amp;T, p, LR);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en-US" sz="2400" dirty="0">
                <a:ea typeface="楷体_GB2312" pitchFamily="49" charset="-122"/>
              </a:rPr>
              <a:t>指向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中某个结点，</a:t>
            </a:r>
            <a:r>
              <a:rPr lang="en-US" altLang="zh-CN" sz="2400" dirty="0">
                <a:ea typeface="楷体_GB2312" pitchFamily="49" charset="-122"/>
              </a:rPr>
              <a:t>LR 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ea typeface="楷体_GB2312" pitchFamily="49" charset="-122"/>
              </a:rPr>
              <a:t>                                </a:t>
            </a:r>
            <a:r>
              <a:rPr lang="zh-CN" altLang="en-US" sz="2400" dirty="0">
                <a:ea typeface="楷体_GB2312" pitchFamily="49" charset="-122"/>
              </a:rPr>
              <a:t>为 </a:t>
            </a:r>
            <a:r>
              <a:rPr lang="en-US" altLang="zh-CN" sz="2400" dirty="0">
                <a:ea typeface="楷体_GB2312" pitchFamily="49" charset="-122"/>
              </a:rPr>
              <a:t>0 </a:t>
            </a:r>
            <a:r>
              <a:rPr lang="zh-CN" altLang="en-US" sz="2400" dirty="0">
                <a:ea typeface="楷体_GB2312" pitchFamily="49" charset="-122"/>
              </a:rPr>
              <a:t>或 </a:t>
            </a:r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根据 </a:t>
            </a:r>
            <a:r>
              <a:rPr lang="en-US" altLang="zh-CN" sz="2400" dirty="0">
                <a:ea typeface="楷体_GB2312" pitchFamily="49" charset="-122"/>
              </a:rPr>
              <a:t>LR </a:t>
            </a:r>
            <a:r>
              <a:rPr lang="zh-CN" altLang="en-US" sz="2400" dirty="0">
                <a:ea typeface="楷体_GB2312" pitchFamily="49" charset="-122"/>
              </a:rPr>
              <a:t>为 </a:t>
            </a:r>
            <a:r>
              <a:rPr lang="en-US" altLang="zh-CN" sz="2400" dirty="0">
                <a:ea typeface="楷体_GB2312" pitchFamily="49" charset="-122"/>
              </a:rPr>
              <a:t>0 </a:t>
            </a:r>
            <a:r>
              <a:rPr lang="zh-CN" altLang="en-US" sz="2400" dirty="0">
                <a:ea typeface="楷体_GB2312" pitchFamily="49" charset="-122"/>
              </a:rPr>
              <a:t>或 </a:t>
            </a:r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，删除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 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en-US" sz="2400" dirty="0">
                <a:ea typeface="楷体_GB2312" pitchFamily="49" charset="-122"/>
              </a:rPr>
              <a:t>所指结点的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    左或右子树。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   </a:t>
            </a:r>
            <a:r>
              <a:rPr lang="en-US" altLang="zh-CN" sz="2400" dirty="0">
                <a:ea typeface="楷体_GB2312" pitchFamily="49" charset="-122"/>
              </a:rPr>
              <a:t>} ADT </a:t>
            </a:r>
            <a:r>
              <a:rPr lang="en-US" altLang="zh-CN" sz="2400" dirty="0" err="1">
                <a:ea typeface="楷体_GB2312" pitchFamily="49" charset="-122"/>
              </a:rPr>
              <a:t>BinaryTree</a:t>
            </a:r>
            <a:r>
              <a:rPr lang="en-US" altLang="zh-CN" sz="2400" dirty="0">
                <a:ea typeface="楷体_GB2312" pitchFamily="49" charset="-122"/>
              </a:rPr>
              <a:t>  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ea typeface="宋体" pitchFamily="2" charset="-122"/>
              </a:rPr>
              <a:t>哈夫曼树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树和森林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二叉树存储、遍历、线索化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二叉树的五个性质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树和二叉树的相关概念、术语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948264" y="249289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380064" y="249289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811864" y="249289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4" name="Text Box 164"/>
          <p:cNvSpPr txBox="1">
            <a:spLocks noChangeArrowheads="1"/>
          </p:cNvSpPr>
          <p:nvPr/>
        </p:nvSpPr>
        <p:spPr bwMode="auto">
          <a:xfrm>
            <a:off x="2238243" y="188640"/>
            <a:ext cx="384592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二叉树的性质  </a:t>
            </a:r>
          </a:p>
        </p:txBody>
      </p:sp>
      <p:sp>
        <p:nvSpPr>
          <p:cNvPr id="10405" name="Text Box 165"/>
          <p:cNvSpPr txBox="1">
            <a:spLocks noChangeArrowheads="1"/>
          </p:cNvSpPr>
          <p:nvPr/>
        </p:nvSpPr>
        <p:spPr bwMode="auto">
          <a:xfrm>
            <a:off x="693738" y="1198563"/>
            <a:ext cx="7843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性质 </a:t>
            </a:r>
            <a:r>
              <a:rPr kumimoji="0"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1</a:t>
            </a: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kumimoji="0" lang="zh-CN" altLang="en-US" sz="2400" dirty="0">
                <a:ea typeface="华文中宋" pitchFamily="2" charset="-122"/>
              </a:rPr>
              <a:t> 在二叉树的第 </a:t>
            </a:r>
            <a:r>
              <a:rPr kumimoji="0" lang="en-US" altLang="zh-CN" sz="2400" i="1" dirty="0" err="1">
                <a:ea typeface="华文中宋" pitchFamily="2" charset="-122"/>
              </a:rPr>
              <a:t>i</a:t>
            </a:r>
            <a:r>
              <a:rPr kumimoji="0" lang="en-US" altLang="zh-CN" sz="2400" dirty="0">
                <a:ea typeface="华文中宋" pitchFamily="2" charset="-122"/>
              </a:rPr>
              <a:t> </a:t>
            </a:r>
            <a:r>
              <a:rPr kumimoji="0" lang="zh-CN" altLang="en-US" sz="2400" dirty="0">
                <a:ea typeface="华文中宋" pitchFamily="2" charset="-122"/>
              </a:rPr>
              <a:t>层上至多有 </a:t>
            </a:r>
            <a:r>
              <a:rPr kumimoji="0" lang="en-US" altLang="zh-CN" sz="2400" dirty="0">
                <a:ea typeface="华文中宋" pitchFamily="2" charset="-122"/>
              </a:rPr>
              <a:t>2</a:t>
            </a:r>
            <a:r>
              <a:rPr kumimoji="0" lang="en-US" altLang="zh-CN" sz="2400" baseline="-25000" dirty="0">
                <a:ea typeface="华文中宋" pitchFamily="2" charset="-122"/>
              </a:rPr>
              <a:t> </a:t>
            </a:r>
            <a:r>
              <a:rPr kumimoji="0" lang="en-US" altLang="zh-CN" sz="2400" i="1" baseline="40000" dirty="0" err="1">
                <a:ea typeface="华文中宋" pitchFamily="2" charset="-122"/>
              </a:rPr>
              <a:t>i</a:t>
            </a:r>
            <a:r>
              <a:rPr kumimoji="0" lang="en-US" altLang="zh-CN" sz="2400" i="1" baseline="40000" dirty="0">
                <a:ea typeface="华文中宋" pitchFamily="2" charset="-122"/>
              </a:rPr>
              <a:t> </a:t>
            </a:r>
            <a:r>
              <a:rPr kumimoji="0" lang="en-US" altLang="zh-CN" sz="2400" baseline="40000" dirty="0">
                <a:ea typeface="华文中宋" pitchFamily="2" charset="-122"/>
              </a:rPr>
              <a:t>- 1 </a:t>
            </a:r>
            <a:r>
              <a:rPr kumimoji="0" lang="zh-CN" altLang="en-US" sz="2400" dirty="0">
                <a:ea typeface="华文中宋" pitchFamily="2" charset="-122"/>
              </a:rPr>
              <a:t>个结点 </a:t>
            </a:r>
            <a:r>
              <a:rPr kumimoji="0" lang="en-US" altLang="zh-CN" sz="2400" dirty="0">
                <a:ea typeface="华文中宋" pitchFamily="2" charset="-122"/>
              </a:rPr>
              <a:t>(</a:t>
            </a:r>
            <a:r>
              <a:rPr kumimoji="0" lang="en-US" altLang="zh-CN" sz="2400" i="1" dirty="0" err="1">
                <a:ea typeface="华文中宋" pitchFamily="2" charset="-122"/>
              </a:rPr>
              <a:t>i</a:t>
            </a:r>
            <a:r>
              <a:rPr kumimoji="0" lang="en-US" altLang="zh-CN" sz="2400" dirty="0">
                <a:ea typeface="华文中宋" pitchFamily="2" charset="-122"/>
              </a:rPr>
              <a:t> ≥1)</a:t>
            </a:r>
            <a:r>
              <a:rPr kumimoji="0" lang="zh-CN" altLang="en-US" sz="2400" dirty="0">
                <a:ea typeface="华文中宋" pitchFamily="2" charset="-122"/>
              </a:rPr>
              <a:t>。 </a:t>
            </a:r>
          </a:p>
        </p:txBody>
      </p:sp>
      <p:sp>
        <p:nvSpPr>
          <p:cNvPr id="10406" name="Text Box 166"/>
          <p:cNvSpPr txBox="1">
            <a:spLocks noChangeArrowheads="1"/>
          </p:cNvSpPr>
          <p:nvPr/>
        </p:nvSpPr>
        <p:spPr bwMode="auto">
          <a:xfrm>
            <a:off x="687388" y="1779588"/>
            <a:ext cx="424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400" dirty="0">
                <a:ea typeface="华文中宋" pitchFamily="2" charset="-122"/>
              </a:rPr>
              <a:t>证：</a:t>
            </a:r>
            <a:r>
              <a:rPr kumimoji="0" lang="zh-CN" altLang="en-US" sz="2400" dirty="0">
                <a:ea typeface="楷体_GB2312" pitchFamily="49" charset="-122"/>
              </a:rPr>
              <a:t>采用归纳法证明此性质。 </a:t>
            </a:r>
          </a:p>
        </p:txBody>
      </p:sp>
      <p:sp>
        <p:nvSpPr>
          <p:cNvPr id="10407" name="Text Box 167"/>
          <p:cNvSpPr txBox="1">
            <a:spLocks noChangeArrowheads="1"/>
          </p:cNvSpPr>
          <p:nvPr/>
        </p:nvSpPr>
        <p:spPr bwMode="auto">
          <a:xfrm>
            <a:off x="693738" y="2400300"/>
            <a:ext cx="8101898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0" lang="zh-CN" altLang="en-US" sz="2400" dirty="0">
                <a:latin typeface="华文中宋" pitchFamily="2" charset="-122"/>
                <a:ea typeface="华文中宋" pitchFamily="2" charset="-122"/>
              </a:rPr>
              <a:t>归纳基础：</a:t>
            </a:r>
            <a:r>
              <a:rPr kumimoji="0" lang="zh-CN" altLang="en-US" sz="2400" dirty="0">
                <a:ea typeface="楷体_GB2312" pitchFamily="49" charset="-122"/>
              </a:rPr>
              <a:t>当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= 1 </a:t>
            </a:r>
            <a:r>
              <a:rPr kumimoji="0" lang="zh-CN" altLang="en-US" sz="2400" dirty="0">
                <a:ea typeface="楷体_GB2312" pitchFamily="49" charset="-122"/>
              </a:rPr>
              <a:t>时只有根结点，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baseline="-25000" dirty="0">
                <a:ea typeface="楷体_GB2312" pitchFamily="49" charset="-122"/>
              </a:rPr>
              <a:t> </a:t>
            </a:r>
            <a:r>
              <a:rPr kumimoji="0" lang="en-US" altLang="zh-CN" sz="2400" i="1" baseline="40000" dirty="0">
                <a:ea typeface="楷体_GB2312" pitchFamily="49" charset="-122"/>
              </a:rPr>
              <a:t>i</a:t>
            </a:r>
            <a:r>
              <a:rPr kumimoji="0" lang="en-US" altLang="zh-CN" sz="2400" baseline="40000" dirty="0">
                <a:ea typeface="楷体_GB2312" pitchFamily="49" charset="-122"/>
              </a:rPr>
              <a:t>-1</a:t>
            </a:r>
            <a:r>
              <a:rPr kumimoji="0" lang="en-US" altLang="zh-CN" sz="2400" dirty="0">
                <a:ea typeface="楷体_GB2312" pitchFamily="49" charset="-122"/>
              </a:rPr>
              <a:t>= 2</a:t>
            </a:r>
            <a:r>
              <a:rPr kumimoji="0" lang="en-US" altLang="zh-CN" sz="2400" baseline="40000" dirty="0">
                <a:ea typeface="楷体_GB2312" pitchFamily="49" charset="-122"/>
              </a:rPr>
              <a:t>0</a:t>
            </a:r>
            <a:r>
              <a:rPr kumimoji="0" lang="en-US" altLang="zh-CN" sz="2400" dirty="0">
                <a:ea typeface="楷体_GB2312" pitchFamily="49" charset="-122"/>
              </a:rPr>
              <a:t> = 1</a:t>
            </a:r>
            <a:r>
              <a:rPr kumimoji="0" lang="zh-CN" altLang="en-US" sz="2400" dirty="0">
                <a:ea typeface="楷体_GB2312" pitchFamily="49" charset="-122"/>
              </a:rPr>
              <a:t>，命题成立。 </a:t>
            </a:r>
          </a:p>
        </p:txBody>
      </p:sp>
      <p:sp>
        <p:nvSpPr>
          <p:cNvPr id="10408" name="Text Box 168"/>
          <p:cNvSpPr txBox="1">
            <a:spLocks noChangeArrowheads="1"/>
          </p:cNvSpPr>
          <p:nvPr/>
        </p:nvSpPr>
        <p:spPr bwMode="auto">
          <a:xfrm>
            <a:off x="693738" y="2832100"/>
            <a:ext cx="7941598" cy="1201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</a:pPr>
            <a:r>
              <a:rPr kumimoji="0" lang="zh-CN" altLang="en-US" sz="2400" dirty="0">
                <a:ea typeface="华文中宋" pitchFamily="2" charset="-122"/>
              </a:rPr>
              <a:t>归纳假设：</a:t>
            </a:r>
            <a:r>
              <a:rPr kumimoji="0" lang="zh-CN" altLang="en-US" sz="2400" dirty="0">
                <a:ea typeface="楷体_GB2312" pitchFamily="49" charset="-122"/>
              </a:rPr>
              <a:t>设对所有的 </a:t>
            </a:r>
            <a:r>
              <a:rPr kumimoji="0" lang="en-US" altLang="zh-CN" sz="2400" i="1" dirty="0">
                <a:ea typeface="楷体_GB2312" pitchFamily="49" charset="-122"/>
              </a:rPr>
              <a:t>j </a:t>
            </a:r>
            <a:r>
              <a:rPr kumimoji="0" lang="en-US" altLang="zh-CN" sz="2400" dirty="0">
                <a:ea typeface="楷体_GB2312" pitchFamily="49" charset="-122"/>
              </a:rPr>
              <a:t>(1≤</a:t>
            </a:r>
            <a:r>
              <a:rPr kumimoji="0" lang="en-US" altLang="zh-CN" sz="2400" i="1" dirty="0">
                <a:ea typeface="楷体_GB2312" pitchFamily="49" charset="-122"/>
              </a:rPr>
              <a:t>j </a:t>
            </a:r>
            <a:r>
              <a:rPr kumimoji="0" lang="en-US" altLang="zh-CN" sz="2400" dirty="0">
                <a:ea typeface="楷体_GB2312" pitchFamily="49" charset="-122"/>
              </a:rPr>
              <a:t>&lt;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)</a:t>
            </a:r>
            <a:r>
              <a:rPr kumimoji="0" lang="zh-CN" altLang="en-US" sz="2400" dirty="0">
                <a:ea typeface="楷体_GB2312" pitchFamily="49" charset="-122"/>
              </a:rPr>
              <a:t>，命题成立，即第 </a:t>
            </a:r>
            <a:r>
              <a:rPr kumimoji="0" lang="en-US" altLang="zh-CN" sz="2400" i="1" dirty="0">
                <a:ea typeface="楷体_GB2312" pitchFamily="49" charset="-122"/>
              </a:rPr>
              <a:t>j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层上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kumimoji="0" lang="zh-CN" altLang="en-US" sz="2400" dirty="0">
                <a:ea typeface="楷体_GB2312" pitchFamily="49" charset="-122"/>
              </a:rPr>
              <a:t>                    至多有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baseline="30000" dirty="0">
                <a:ea typeface="楷体_GB2312" pitchFamily="49" charset="-122"/>
              </a:rPr>
              <a:t>j </a:t>
            </a:r>
            <a:r>
              <a:rPr kumimoji="0" lang="en-US" altLang="zh-CN" sz="2400" baseline="30000" dirty="0">
                <a:ea typeface="楷体_GB2312" pitchFamily="49" charset="-122"/>
              </a:rPr>
              <a:t>-1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个结点。需证明 </a:t>
            </a:r>
            <a:r>
              <a:rPr kumimoji="0" lang="en-US" altLang="zh-CN" sz="2400" i="1" dirty="0">
                <a:ea typeface="楷体_GB2312" pitchFamily="49" charset="-122"/>
              </a:rPr>
              <a:t>j</a:t>
            </a:r>
            <a:r>
              <a:rPr kumimoji="0" lang="zh-CN" altLang="en-US" sz="2400" dirty="0">
                <a:ea typeface="楷体_GB2312" pitchFamily="49" charset="-122"/>
              </a:rPr>
              <a:t>＝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时命题也成立。 </a:t>
            </a:r>
          </a:p>
        </p:txBody>
      </p:sp>
      <p:sp>
        <p:nvSpPr>
          <p:cNvPr id="10409" name="Text Box 169"/>
          <p:cNvSpPr txBox="1">
            <a:spLocks noChangeArrowheads="1"/>
          </p:cNvSpPr>
          <p:nvPr/>
        </p:nvSpPr>
        <p:spPr bwMode="auto">
          <a:xfrm>
            <a:off x="693738" y="4098925"/>
            <a:ext cx="7989887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华文中宋" pitchFamily="2" charset="-122"/>
              </a:rPr>
              <a:t>归纳证明：</a:t>
            </a:r>
            <a:r>
              <a:rPr kumimoji="0" lang="zh-CN" altLang="en-US" sz="2400" dirty="0">
                <a:ea typeface="楷体_GB2312" pitchFamily="49" charset="-122"/>
              </a:rPr>
              <a:t>由归纳假设可知第 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–1 </a:t>
            </a:r>
            <a:r>
              <a:rPr kumimoji="0" lang="zh-CN" altLang="en-US" sz="2400" dirty="0">
                <a:ea typeface="楷体_GB2312" pitchFamily="49" charset="-122"/>
              </a:rPr>
              <a:t>层上至多有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baseline="40000" dirty="0">
                <a:ea typeface="楷体_GB2312" pitchFamily="49" charset="-122"/>
              </a:rPr>
              <a:t>i</a:t>
            </a:r>
            <a:r>
              <a:rPr kumimoji="0" lang="en-US" altLang="zh-CN" sz="2400" baseline="40000" dirty="0">
                <a:ea typeface="楷体_GB2312" pitchFamily="49" charset="-122"/>
              </a:rPr>
              <a:t>-2</a:t>
            </a:r>
            <a:r>
              <a:rPr kumimoji="0" lang="zh-CN" altLang="en-US" sz="2400" dirty="0">
                <a:ea typeface="楷体_GB2312" pitchFamily="49" charset="-122"/>
              </a:rPr>
              <a:t>个结点。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                    由于二叉树每个结点的度最大为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zh-CN" altLang="en-US" sz="2400" dirty="0">
                <a:ea typeface="楷体_GB2312" pitchFamily="49" charset="-122"/>
              </a:rPr>
              <a:t>，故在第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sz="2400" dirty="0">
                <a:ea typeface="楷体_GB2312" pitchFamily="49" charset="-122"/>
              </a:rPr>
              <a:t>                    </a:t>
            </a:r>
            <a:r>
              <a:rPr kumimoji="0" lang="zh-CN" altLang="en-US" sz="2400" dirty="0">
                <a:ea typeface="楷体_GB2312" pitchFamily="49" charset="-122"/>
              </a:rPr>
              <a:t>层上最大结点数为第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i="1" dirty="0">
                <a:ea typeface="楷体_GB2312" pitchFamily="49" charset="-122"/>
              </a:rPr>
              <a:t> </a:t>
            </a:r>
            <a:r>
              <a:rPr kumimoji="0" lang="en-US" altLang="zh-CN" sz="2400" dirty="0">
                <a:ea typeface="楷体_GB2312" pitchFamily="49" charset="-122"/>
              </a:rPr>
              <a:t>– 1 </a:t>
            </a:r>
            <a:r>
              <a:rPr kumimoji="0" lang="zh-CN" altLang="en-US" sz="2400" dirty="0">
                <a:ea typeface="楷体_GB2312" pitchFamily="49" charset="-122"/>
              </a:rPr>
              <a:t>层上最大结点数的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                     </a:t>
            </a:r>
            <a:r>
              <a:rPr kumimoji="0" lang="en-US" altLang="zh-CN" sz="2400" dirty="0">
                <a:ea typeface="楷体_GB2312" pitchFamily="49" charset="-122"/>
              </a:rPr>
              <a:t>2 </a:t>
            </a:r>
            <a:r>
              <a:rPr kumimoji="0" lang="zh-CN" altLang="en-US" sz="2400" dirty="0">
                <a:ea typeface="楷体_GB2312" pitchFamily="49" charset="-122"/>
              </a:rPr>
              <a:t>倍，即：     </a:t>
            </a:r>
            <a:r>
              <a:rPr kumimoji="0" lang="en-US" altLang="zh-CN" sz="2400" dirty="0">
                <a:ea typeface="楷体_GB2312" pitchFamily="49" charset="-122"/>
              </a:rPr>
              <a:t>2×2</a:t>
            </a:r>
            <a:r>
              <a:rPr kumimoji="0" lang="en-US" altLang="zh-CN" sz="2400" baseline="-25000" dirty="0">
                <a:ea typeface="楷体_GB2312" pitchFamily="49" charset="-122"/>
              </a:rPr>
              <a:t> </a:t>
            </a:r>
            <a:r>
              <a:rPr kumimoji="0" lang="en-US" altLang="zh-CN" sz="2400" i="1" baseline="40000" dirty="0" err="1">
                <a:ea typeface="楷体_GB2312" pitchFamily="49" charset="-122"/>
              </a:rPr>
              <a:t>i</a:t>
            </a:r>
            <a:r>
              <a:rPr kumimoji="0" lang="en-US" altLang="zh-CN" sz="2400" baseline="40000" dirty="0">
                <a:ea typeface="楷体_GB2312" pitchFamily="49" charset="-122"/>
              </a:rPr>
              <a:t> – 2</a:t>
            </a:r>
            <a:r>
              <a:rPr kumimoji="0" lang="zh-CN" altLang="en-US" sz="2400" dirty="0">
                <a:ea typeface="楷体_GB2312" pitchFamily="49" charset="-122"/>
              </a:rPr>
              <a:t>＝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baseline="-25000" dirty="0">
                <a:ea typeface="楷体_GB2312" pitchFamily="49" charset="-122"/>
              </a:rPr>
              <a:t> </a:t>
            </a:r>
            <a:r>
              <a:rPr kumimoji="0" lang="en-US" altLang="zh-CN" sz="2400" i="1" baseline="30000" dirty="0" err="1">
                <a:ea typeface="楷体_GB2312" pitchFamily="49" charset="-122"/>
              </a:rPr>
              <a:t>i</a:t>
            </a:r>
            <a:r>
              <a:rPr kumimoji="0" lang="en-US" altLang="zh-CN" sz="2400" baseline="30000" dirty="0">
                <a:ea typeface="楷体_GB2312" pitchFamily="49" charset="-122"/>
              </a:rPr>
              <a:t> – 1</a:t>
            </a:r>
            <a:r>
              <a:rPr kumimoji="0" lang="zh-CN" altLang="en-US" sz="2400" dirty="0">
                <a:ea typeface="楷体_GB2312" pitchFamily="49" charset="-122"/>
              </a:rPr>
              <a:t>。       证毕。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0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04" grpId="0" autoUpdateAnimBg="0"/>
      <p:bldP spid="10405" grpId="0" autoUpdateAnimBg="0"/>
      <p:bldP spid="10406" grpId="0" autoUpdateAnimBg="0"/>
      <p:bldP spid="10407" grpId="0" autoUpdateAnimBg="0"/>
      <p:bldP spid="10408" grpId="0" autoUpdateAnimBg="0"/>
      <p:bldP spid="1040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817563" y="1270000"/>
            <a:ext cx="793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性质 </a:t>
            </a:r>
            <a:r>
              <a:rPr kumimoji="0"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2</a:t>
            </a: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kumimoji="0" lang="zh-CN" altLang="en-US" sz="2400" dirty="0">
                <a:ea typeface="华文中宋" pitchFamily="2" charset="-122"/>
              </a:rPr>
              <a:t>深度为 </a:t>
            </a:r>
            <a:r>
              <a:rPr kumimoji="0" lang="en-US" altLang="zh-CN" sz="2400" i="1" dirty="0">
                <a:ea typeface="华文中宋" pitchFamily="2" charset="-122"/>
              </a:rPr>
              <a:t>k</a:t>
            </a:r>
            <a:r>
              <a:rPr kumimoji="0" lang="en-US" altLang="zh-CN" sz="2400" dirty="0">
                <a:ea typeface="华文中宋" pitchFamily="2" charset="-122"/>
              </a:rPr>
              <a:t> </a:t>
            </a:r>
            <a:r>
              <a:rPr kumimoji="0" lang="zh-CN" altLang="en-US" sz="2400" dirty="0">
                <a:ea typeface="华文中宋" pitchFamily="2" charset="-122"/>
              </a:rPr>
              <a:t>的二叉树至多有 </a:t>
            </a:r>
            <a:r>
              <a:rPr kumimoji="0" lang="en-US" altLang="zh-CN" sz="2400" dirty="0">
                <a:ea typeface="华文中宋" pitchFamily="2" charset="-122"/>
              </a:rPr>
              <a:t>2</a:t>
            </a:r>
            <a:r>
              <a:rPr kumimoji="0" lang="en-US" altLang="zh-CN" sz="2400" i="1" baseline="40000" dirty="0">
                <a:ea typeface="华文中宋" pitchFamily="2" charset="-122"/>
              </a:rPr>
              <a:t>k</a:t>
            </a:r>
            <a:r>
              <a:rPr kumimoji="0" lang="zh-CN" altLang="en-US" sz="2400" dirty="0">
                <a:ea typeface="华文中宋" pitchFamily="2" charset="-122"/>
              </a:rPr>
              <a:t>－</a:t>
            </a:r>
            <a:r>
              <a:rPr kumimoji="0" lang="en-US" altLang="zh-CN" sz="2400" dirty="0">
                <a:ea typeface="华文中宋" pitchFamily="2" charset="-122"/>
              </a:rPr>
              <a:t>1 </a:t>
            </a:r>
            <a:r>
              <a:rPr kumimoji="0" lang="zh-CN" altLang="en-US" sz="2400" dirty="0">
                <a:ea typeface="华文中宋" pitchFamily="2" charset="-122"/>
              </a:rPr>
              <a:t>个结点（</a:t>
            </a:r>
            <a:r>
              <a:rPr kumimoji="0" lang="en-US" altLang="zh-CN" sz="2400" i="1" dirty="0">
                <a:ea typeface="华文中宋" pitchFamily="2" charset="-122"/>
              </a:rPr>
              <a:t>k </a:t>
            </a:r>
            <a:r>
              <a:rPr kumimoji="0" lang="en-US" altLang="zh-CN" sz="2400" dirty="0">
                <a:ea typeface="华文中宋" pitchFamily="2" charset="-122"/>
              </a:rPr>
              <a:t>≥1)</a:t>
            </a:r>
            <a:r>
              <a:rPr kumimoji="0" lang="zh-CN" altLang="en-US" sz="2400" dirty="0">
                <a:ea typeface="华文中宋" pitchFamily="2" charset="-122"/>
              </a:rPr>
              <a:t>。 </a:t>
            </a:r>
          </a:p>
        </p:txBody>
      </p:sp>
      <p:sp>
        <p:nvSpPr>
          <p:cNvPr id="126981" name="Text Box 5"/>
          <p:cNvSpPr txBox="1">
            <a:spLocks noChangeArrowheads="1"/>
          </p:cNvSpPr>
          <p:nvPr/>
        </p:nvSpPr>
        <p:spPr bwMode="auto">
          <a:xfrm>
            <a:off x="804863" y="2181225"/>
            <a:ext cx="7913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400" dirty="0">
                <a:ea typeface="华文中宋" pitchFamily="2" charset="-122"/>
              </a:rPr>
              <a:t>证：</a:t>
            </a:r>
            <a:r>
              <a:rPr kumimoji="0" lang="zh-CN" altLang="en-US" sz="2400" dirty="0">
                <a:ea typeface="楷体_GB2312" pitchFamily="49" charset="-122"/>
              </a:rPr>
              <a:t>由性质 </a:t>
            </a:r>
            <a:r>
              <a:rPr kumimoji="0" lang="en-US" altLang="zh-CN" sz="2400" dirty="0">
                <a:ea typeface="楷体_GB2312" pitchFamily="49" charset="-122"/>
              </a:rPr>
              <a:t>1 </a:t>
            </a:r>
            <a:r>
              <a:rPr kumimoji="0" lang="zh-CN" altLang="en-US" sz="2400" dirty="0">
                <a:ea typeface="楷体_GB2312" pitchFamily="49" charset="-122"/>
              </a:rPr>
              <a:t>可知，深度为 </a:t>
            </a:r>
            <a:r>
              <a:rPr kumimoji="0" lang="en-US" altLang="zh-CN" sz="2400" i="1" dirty="0">
                <a:ea typeface="楷体_GB2312" pitchFamily="49" charset="-122"/>
              </a:rPr>
              <a:t>k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的二叉树的最大结点数为： </a:t>
            </a:r>
          </a:p>
        </p:txBody>
      </p:sp>
      <p:graphicFrame>
        <p:nvGraphicFramePr>
          <p:cNvPr id="126982" name="Object 6"/>
          <p:cNvGraphicFramePr>
            <a:graphicFrameLocks noChangeAspect="1"/>
          </p:cNvGraphicFramePr>
          <p:nvPr/>
        </p:nvGraphicFramePr>
        <p:xfrm>
          <a:off x="1963738" y="3070225"/>
          <a:ext cx="65405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15" name="公式" r:id="rId4" imgW="2933640" imgH="431640" progId="Equation.3">
                  <p:embed/>
                </p:oleObj>
              </mc:Choice>
              <mc:Fallback>
                <p:oleObj name="公式" r:id="rId4" imgW="293364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738" y="3070225"/>
                        <a:ext cx="6540500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3" name="Text Box 7"/>
          <p:cNvSpPr txBox="1">
            <a:spLocks noChangeArrowheads="1"/>
          </p:cNvSpPr>
          <p:nvPr/>
        </p:nvSpPr>
        <p:spPr bwMode="auto">
          <a:xfrm>
            <a:off x="1501775" y="4484688"/>
            <a:ext cx="12557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楷体_GB2312" pitchFamily="49" charset="-122"/>
              </a:rPr>
              <a:t>证毕。  </a:t>
            </a:r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 autoUpdateAnimBg="0"/>
      <p:bldP spid="126981" grpId="0" autoUpdateAnimBg="0"/>
      <p:bldP spid="12698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8" name="Text Box 36"/>
          <p:cNvSpPr txBox="1">
            <a:spLocks noChangeArrowheads="1"/>
          </p:cNvSpPr>
          <p:nvPr/>
        </p:nvSpPr>
        <p:spPr bwMode="auto">
          <a:xfrm>
            <a:off x="669925" y="546100"/>
            <a:ext cx="8093882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性质 </a:t>
            </a:r>
            <a:r>
              <a:rPr kumimoji="0"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3</a:t>
            </a: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kumimoji="0" lang="zh-CN" altLang="en-US" sz="2400" dirty="0">
                <a:ea typeface="华文中宋" pitchFamily="2" charset="-122"/>
              </a:rPr>
              <a:t>对任何一棵二叉树 </a:t>
            </a:r>
            <a:r>
              <a:rPr kumimoji="0" lang="en-US" altLang="zh-CN" sz="2400" i="1" dirty="0">
                <a:ea typeface="华文中宋" pitchFamily="2" charset="-122"/>
              </a:rPr>
              <a:t>T</a:t>
            </a:r>
            <a:r>
              <a:rPr kumimoji="0" lang="zh-CN" altLang="en-US" sz="2400" dirty="0">
                <a:ea typeface="华文中宋" pitchFamily="2" charset="-122"/>
              </a:rPr>
              <a:t>，如果其叶子数为 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baseline="-18000" dirty="0">
                <a:ea typeface="华文中宋" pitchFamily="2" charset="-122"/>
              </a:rPr>
              <a:t>0</a:t>
            </a:r>
            <a:r>
              <a:rPr kumimoji="0" lang="zh-CN" altLang="en-US" sz="2400" dirty="0">
                <a:ea typeface="华文中宋" pitchFamily="2" charset="-122"/>
              </a:rPr>
              <a:t>，度为 </a:t>
            </a:r>
            <a:r>
              <a:rPr kumimoji="0" lang="en-US" altLang="zh-CN" sz="2400" dirty="0">
                <a:ea typeface="华文中宋" pitchFamily="2" charset="-122"/>
              </a:rPr>
              <a:t>2 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kumimoji="0" lang="en-US" altLang="zh-CN" sz="2400" dirty="0">
                <a:ea typeface="华文中宋" pitchFamily="2" charset="-122"/>
              </a:rPr>
              <a:t>               </a:t>
            </a:r>
            <a:r>
              <a:rPr kumimoji="0" lang="zh-CN" altLang="en-US" sz="2400" dirty="0">
                <a:ea typeface="华文中宋" pitchFamily="2" charset="-122"/>
              </a:rPr>
              <a:t>的结点数为 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baseline="-18000" dirty="0">
                <a:ea typeface="华文中宋" pitchFamily="2" charset="-122"/>
              </a:rPr>
              <a:t>2</a:t>
            </a:r>
            <a:r>
              <a:rPr kumimoji="0" lang="zh-CN" altLang="en-US" sz="2400" dirty="0">
                <a:ea typeface="华文中宋" pitchFamily="2" charset="-122"/>
              </a:rPr>
              <a:t>，则 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baseline="-18000" dirty="0">
                <a:ea typeface="华文中宋" pitchFamily="2" charset="-122"/>
              </a:rPr>
              <a:t>0 </a:t>
            </a:r>
            <a:r>
              <a:rPr kumimoji="0" lang="en-US" altLang="zh-CN" sz="2400" dirty="0">
                <a:ea typeface="华文中宋" pitchFamily="2" charset="-122"/>
              </a:rPr>
              <a:t>= 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baseline="-18000" dirty="0">
                <a:ea typeface="华文中宋" pitchFamily="2" charset="-122"/>
              </a:rPr>
              <a:t>2 </a:t>
            </a:r>
            <a:r>
              <a:rPr kumimoji="0" lang="en-US" altLang="zh-CN" sz="2400" dirty="0">
                <a:ea typeface="华文中宋" pitchFamily="2" charset="-122"/>
              </a:rPr>
              <a:t>+ 1</a:t>
            </a:r>
            <a:r>
              <a:rPr kumimoji="0" lang="zh-CN" altLang="en-US" sz="2400" dirty="0">
                <a:ea typeface="华文中宋" pitchFamily="2" charset="-122"/>
              </a:rPr>
              <a:t>。  </a:t>
            </a:r>
          </a:p>
        </p:txBody>
      </p:sp>
      <p:sp>
        <p:nvSpPr>
          <p:cNvPr id="13350" name="Text Box 38"/>
          <p:cNvSpPr txBox="1">
            <a:spLocks noChangeArrowheads="1"/>
          </p:cNvSpPr>
          <p:nvPr/>
        </p:nvSpPr>
        <p:spPr bwMode="auto">
          <a:xfrm>
            <a:off x="663575" y="1431925"/>
            <a:ext cx="8007320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0" lang="zh-CN" altLang="en-US" sz="2400">
                <a:ea typeface="华文中宋" pitchFamily="2" charset="-122"/>
              </a:rPr>
              <a:t>证：</a:t>
            </a:r>
            <a:r>
              <a:rPr kumimoji="0" lang="zh-CN" altLang="en-US" sz="2400">
                <a:ea typeface="楷体_GB2312" pitchFamily="49" charset="-122"/>
              </a:rPr>
              <a:t>设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18000">
                <a:ea typeface="楷体_GB2312" pitchFamily="49" charset="-122"/>
              </a:rPr>
              <a:t>1</a:t>
            </a:r>
            <a:r>
              <a:rPr kumimoji="0" lang="en-US" altLang="zh-CN" sz="2400">
                <a:ea typeface="楷体_GB2312" pitchFamily="49" charset="-122"/>
              </a:rPr>
              <a:t> </a:t>
            </a:r>
            <a:r>
              <a:rPr kumimoji="0" lang="zh-CN" altLang="en-US" sz="2400">
                <a:ea typeface="楷体_GB2312" pitchFamily="49" charset="-122"/>
              </a:rPr>
              <a:t>为二叉树 </a:t>
            </a:r>
            <a:r>
              <a:rPr kumimoji="0" lang="en-US" altLang="zh-CN" sz="2400" i="1">
                <a:ea typeface="楷体_GB2312" pitchFamily="49" charset="-122"/>
              </a:rPr>
              <a:t>T</a:t>
            </a:r>
            <a:r>
              <a:rPr kumimoji="0" lang="en-US" altLang="zh-CN" sz="2400">
                <a:ea typeface="楷体_GB2312" pitchFamily="49" charset="-122"/>
              </a:rPr>
              <a:t> </a:t>
            </a:r>
            <a:r>
              <a:rPr kumimoji="0" lang="zh-CN" altLang="en-US" sz="2400">
                <a:ea typeface="楷体_GB2312" pitchFamily="49" charset="-122"/>
              </a:rPr>
              <a:t>中度为 </a:t>
            </a:r>
            <a:r>
              <a:rPr kumimoji="0" lang="en-US" altLang="zh-CN" sz="2400">
                <a:ea typeface="楷体_GB2312" pitchFamily="49" charset="-122"/>
              </a:rPr>
              <a:t>1 </a:t>
            </a:r>
            <a:r>
              <a:rPr kumimoji="0" lang="zh-CN" altLang="en-US" sz="2400">
                <a:ea typeface="楷体_GB2312" pitchFamily="49" charset="-122"/>
              </a:rPr>
              <a:t>的结点数。因为二叉树中所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0" lang="zh-CN" altLang="en-US" sz="2400">
                <a:ea typeface="楷体_GB2312" pitchFamily="49" charset="-122"/>
              </a:rPr>
              <a:t>        有结点的度均≤</a:t>
            </a:r>
            <a:r>
              <a:rPr kumimoji="0" lang="en-US" altLang="zh-CN" sz="2400">
                <a:ea typeface="楷体_GB2312" pitchFamily="49" charset="-122"/>
              </a:rPr>
              <a:t>2</a:t>
            </a:r>
            <a:r>
              <a:rPr kumimoji="0" lang="zh-CN" altLang="en-US" sz="2400">
                <a:ea typeface="楷体_GB2312" pitchFamily="49" charset="-122"/>
              </a:rPr>
              <a:t>，所以其结点总数为：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0" lang="zh-CN" altLang="en-US" sz="2400">
                <a:ea typeface="楷体_GB2312" pitchFamily="49" charset="-122"/>
              </a:rPr>
              <a:t>                                    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>
                <a:ea typeface="楷体_GB2312" pitchFamily="49" charset="-122"/>
              </a:rPr>
              <a:t> =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0</a:t>
            </a:r>
            <a:r>
              <a:rPr kumimoji="0" lang="en-US" altLang="zh-CN" sz="2400">
                <a:ea typeface="楷体_GB2312" pitchFamily="49" charset="-122"/>
              </a:rPr>
              <a:t> +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1</a:t>
            </a:r>
            <a:r>
              <a:rPr kumimoji="0" lang="en-US" altLang="zh-CN" sz="2400">
                <a:ea typeface="楷体_GB2312" pitchFamily="49" charset="-122"/>
              </a:rPr>
              <a:t> +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2 </a:t>
            </a:r>
          </a:p>
        </p:txBody>
      </p:sp>
      <p:sp>
        <p:nvSpPr>
          <p:cNvPr id="13352" name="Text Box 40"/>
          <p:cNvSpPr txBox="1">
            <a:spLocks noChangeArrowheads="1"/>
          </p:cNvSpPr>
          <p:nvPr/>
        </p:nvSpPr>
        <p:spPr bwMode="auto">
          <a:xfrm>
            <a:off x="669925" y="2862263"/>
            <a:ext cx="8191666" cy="123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sz="2400">
                <a:ea typeface="楷体_GB2312" pitchFamily="49" charset="-122"/>
              </a:rPr>
              <a:t>        </a:t>
            </a:r>
            <a:r>
              <a:rPr kumimoji="0" lang="zh-CN" altLang="en-US" sz="2400">
                <a:ea typeface="楷体_GB2312" pitchFamily="49" charset="-122"/>
              </a:rPr>
              <a:t>再看二叉树中的分支数，除根结点外，其余结点都有一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>
                <a:ea typeface="楷体_GB2312" pitchFamily="49" charset="-122"/>
              </a:rPr>
              <a:t>个分支进入，设 </a:t>
            </a:r>
            <a:r>
              <a:rPr kumimoji="0" lang="en-US" altLang="zh-CN" sz="2400" i="1">
                <a:ea typeface="楷体_GB2312" pitchFamily="49" charset="-122"/>
              </a:rPr>
              <a:t>B</a:t>
            </a:r>
            <a:r>
              <a:rPr kumimoji="0" lang="en-US" altLang="zh-CN" sz="2400">
                <a:ea typeface="楷体_GB2312" pitchFamily="49" charset="-122"/>
              </a:rPr>
              <a:t> </a:t>
            </a:r>
            <a:r>
              <a:rPr kumimoji="0" lang="zh-CN" altLang="en-US" sz="2400">
                <a:ea typeface="楷体_GB2312" pitchFamily="49" charset="-122"/>
              </a:rPr>
              <a:t>为分支总数，则有：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>
                <a:ea typeface="楷体_GB2312" pitchFamily="49" charset="-122"/>
              </a:rPr>
              <a:t>                                     </a:t>
            </a:r>
            <a:r>
              <a:rPr kumimoji="0" lang="en-US" altLang="zh-CN" sz="2400" i="1">
                <a:ea typeface="楷体_GB2312" pitchFamily="49" charset="-122"/>
              </a:rPr>
              <a:t>n </a:t>
            </a:r>
            <a:r>
              <a:rPr kumimoji="0" lang="en-US" altLang="zh-CN" sz="2400">
                <a:ea typeface="楷体_GB2312" pitchFamily="49" charset="-122"/>
              </a:rPr>
              <a:t>= </a:t>
            </a:r>
            <a:r>
              <a:rPr kumimoji="0" lang="en-US" altLang="zh-CN" sz="2400" i="1">
                <a:ea typeface="楷体_GB2312" pitchFamily="49" charset="-122"/>
              </a:rPr>
              <a:t>B</a:t>
            </a:r>
            <a:r>
              <a:rPr kumimoji="0" lang="zh-CN" altLang="en-US" sz="2400">
                <a:ea typeface="楷体_GB2312" pitchFamily="49" charset="-122"/>
              </a:rPr>
              <a:t>＋</a:t>
            </a:r>
            <a:r>
              <a:rPr kumimoji="0" lang="en-US" altLang="zh-CN" sz="2400">
                <a:ea typeface="楷体_GB2312" pitchFamily="49" charset="-122"/>
              </a:rPr>
              <a:t>1 </a:t>
            </a:r>
            <a:endParaRPr lang="en-US" altLang="zh-CN" sz="2400">
              <a:ea typeface="楷体_GB2312" pitchFamily="49" charset="-122"/>
            </a:endParaRPr>
          </a:p>
        </p:txBody>
      </p:sp>
      <p:sp>
        <p:nvSpPr>
          <p:cNvPr id="13353" name="Text Box 41"/>
          <p:cNvSpPr txBox="1">
            <a:spLocks noChangeArrowheads="1"/>
          </p:cNvSpPr>
          <p:nvPr/>
        </p:nvSpPr>
        <p:spPr bwMode="auto">
          <a:xfrm>
            <a:off x="669925" y="4122738"/>
            <a:ext cx="8162812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sz="2400">
                <a:ea typeface="楷体_GB2312" pitchFamily="49" charset="-122"/>
              </a:rPr>
              <a:t>        </a:t>
            </a:r>
            <a:r>
              <a:rPr kumimoji="0" lang="zh-CN" altLang="en-US" sz="2400">
                <a:ea typeface="楷体_GB2312" pitchFamily="49" charset="-122"/>
              </a:rPr>
              <a:t>因这些分支都是由度为 </a:t>
            </a:r>
            <a:r>
              <a:rPr kumimoji="0" lang="en-US" altLang="zh-CN" sz="2400">
                <a:ea typeface="楷体_GB2312" pitchFamily="49" charset="-122"/>
              </a:rPr>
              <a:t>1 </a:t>
            </a:r>
            <a:r>
              <a:rPr kumimoji="0" lang="zh-CN" altLang="en-US" sz="2400">
                <a:ea typeface="楷体_GB2312" pitchFamily="49" charset="-122"/>
              </a:rPr>
              <a:t>和 </a:t>
            </a:r>
            <a:r>
              <a:rPr kumimoji="0" lang="en-US" altLang="zh-CN" sz="2400">
                <a:ea typeface="楷体_GB2312" pitchFamily="49" charset="-122"/>
              </a:rPr>
              <a:t>2 </a:t>
            </a:r>
            <a:r>
              <a:rPr kumimoji="0" lang="zh-CN" altLang="en-US" sz="2400">
                <a:ea typeface="楷体_GB2312" pitchFamily="49" charset="-122"/>
              </a:rPr>
              <a:t>的结点射出的，所以有：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>
                <a:ea typeface="楷体_GB2312" pitchFamily="49" charset="-122"/>
              </a:rPr>
              <a:t>                                     </a:t>
            </a:r>
            <a:r>
              <a:rPr kumimoji="0" lang="en-US" altLang="zh-CN" sz="2400" i="1">
                <a:ea typeface="楷体_GB2312" pitchFamily="49" charset="-122"/>
              </a:rPr>
              <a:t>B </a:t>
            </a:r>
            <a:r>
              <a:rPr kumimoji="0" lang="en-US" altLang="zh-CN" sz="2400">
                <a:ea typeface="楷体_GB2312" pitchFamily="49" charset="-122"/>
              </a:rPr>
              <a:t>=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1</a:t>
            </a:r>
            <a:r>
              <a:rPr kumimoji="0" lang="en-US" altLang="zh-CN" sz="2400">
                <a:ea typeface="楷体_GB2312" pitchFamily="49" charset="-122"/>
              </a:rPr>
              <a:t> + 2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2 </a:t>
            </a:r>
          </a:p>
        </p:txBody>
      </p:sp>
      <p:sp>
        <p:nvSpPr>
          <p:cNvPr id="13354" name="Text Box 42"/>
          <p:cNvSpPr txBox="1">
            <a:spLocks noChangeArrowheads="1"/>
          </p:cNvSpPr>
          <p:nvPr/>
        </p:nvSpPr>
        <p:spPr bwMode="auto">
          <a:xfrm>
            <a:off x="669925" y="4995863"/>
            <a:ext cx="56797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400">
                <a:ea typeface="楷体_GB2312" pitchFamily="49" charset="-122"/>
              </a:rPr>
              <a:t>        </a:t>
            </a:r>
            <a:r>
              <a:rPr kumimoji="0" lang="zh-CN" altLang="en-US" sz="2400">
                <a:ea typeface="楷体_GB2312" pitchFamily="49" charset="-122"/>
              </a:rPr>
              <a:t>于是有：             </a:t>
            </a:r>
            <a:r>
              <a:rPr kumimoji="0" lang="en-US" altLang="zh-CN" sz="2400" i="1">
                <a:ea typeface="楷体_GB2312" pitchFamily="49" charset="-122"/>
              </a:rPr>
              <a:t>n </a:t>
            </a:r>
            <a:r>
              <a:rPr kumimoji="0" lang="en-US" altLang="zh-CN" sz="2400">
                <a:ea typeface="楷体_GB2312" pitchFamily="49" charset="-122"/>
              </a:rPr>
              <a:t>= </a:t>
            </a:r>
            <a:r>
              <a:rPr kumimoji="0" lang="en-US" altLang="zh-CN" sz="2400" i="1">
                <a:ea typeface="楷体_GB2312" pitchFamily="49" charset="-122"/>
              </a:rPr>
              <a:t>B </a:t>
            </a:r>
            <a:r>
              <a:rPr kumimoji="0" lang="en-US" altLang="zh-CN" sz="2400">
                <a:ea typeface="楷体_GB2312" pitchFamily="49" charset="-122"/>
              </a:rPr>
              <a:t>+ 1</a:t>
            </a:r>
            <a:r>
              <a:rPr kumimoji="0" lang="zh-CN" altLang="en-US" sz="2400">
                <a:ea typeface="楷体_GB2312" pitchFamily="49" charset="-122"/>
              </a:rPr>
              <a:t>＝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1 </a:t>
            </a:r>
            <a:r>
              <a:rPr kumimoji="0" lang="en-US" altLang="zh-CN" sz="2400">
                <a:ea typeface="楷体_GB2312" pitchFamily="49" charset="-122"/>
              </a:rPr>
              <a:t>+ 2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2 </a:t>
            </a:r>
            <a:r>
              <a:rPr kumimoji="0" lang="en-US" altLang="zh-CN" sz="2400">
                <a:ea typeface="楷体_GB2312" pitchFamily="49" charset="-122"/>
              </a:rPr>
              <a:t>+ 1 </a:t>
            </a:r>
          </a:p>
        </p:txBody>
      </p:sp>
      <p:sp>
        <p:nvSpPr>
          <p:cNvPr id="13355" name="Text Box 43"/>
          <p:cNvSpPr txBox="1">
            <a:spLocks noChangeArrowheads="1"/>
          </p:cNvSpPr>
          <p:nvPr/>
        </p:nvSpPr>
        <p:spPr bwMode="auto">
          <a:xfrm>
            <a:off x="669925" y="5453063"/>
            <a:ext cx="60179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400">
                <a:ea typeface="楷体_GB2312" pitchFamily="49" charset="-122"/>
              </a:rPr>
              <a:t>        </a:t>
            </a:r>
            <a:r>
              <a:rPr kumimoji="0" lang="zh-CN" altLang="en-US" sz="2400">
                <a:ea typeface="楷体_GB2312" pitchFamily="49" charset="-122"/>
              </a:rPr>
              <a:t>所以有：            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0</a:t>
            </a:r>
            <a:r>
              <a:rPr kumimoji="0" lang="en-US" altLang="zh-CN" sz="2400">
                <a:ea typeface="楷体_GB2312" pitchFamily="49" charset="-122"/>
              </a:rPr>
              <a:t> +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1</a:t>
            </a:r>
            <a:r>
              <a:rPr kumimoji="0" lang="en-US" altLang="zh-CN" sz="2400">
                <a:ea typeface="楷体_GB2312" pitchFamily="49" charset="-122"/>
              </a:rPr>
              <a:t> +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2 </a:t>
            </a:r>
            <a:r>
              <a:rPr kumimoji="0" lang="en-US" altLang="zh-CN" sz="2400">
                <a:ea typeface="楷体_GB2312" pitchFamily="49" charset="-122"/>
              </a:rPr>
              <a:t>=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1 </a:t>
            </a:r>
            <a:r>
              <a:rPr kumimoji="0" lang="en-US" altLang="zh-CN" sz="2400">
                <a:ea typeface="楷体_GB2312" pitchFamily="49" charset="-122"/>
              </a:rPr>
              <a:t>+ 2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2 </a:t>
            </a:r>
            <a:r>
              <a:rPr kumimoji="0" lang="en-US" altLang="zh-CN" sz="2400">
                <a:ea typeface="楷体_GB2312" pitchFamily="49" charset="-122"/>
              </a:rPr>
              <a:t>+ 1  </a:t>
            </a:r>
          </a:p>
        </p:txBody>
      </p:sp>
      <p:sp>
        <p:nvSpPr>
          <p:cNvPr id="13356" name="Text Box 44"/>
          <p:cNvSpPr txBox="1">
            <a:spLocks noChangeArrowheads="1"/>
          </p:cNvSpPr>
          <p:nvPr/>
        </p:nvSpPr>
        <p:spPr bwMode="auto">
          <a:xfrm>
            <a:off x="669925" y="5910263"/>
            <a:ext cx="41793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400">
                <a:ea typeface="楷体_GB2312" pitchFamily="49" charset="-122"/>
              </a:rPr>
              <a:t>                </a:t>
            </a:r>
            <a:r>
              <a:rPr kumimoji="0" lang="zh-CN" altLang="en-US" sz="2400">
                <a:ea typeface="楷体_GB2312" pitchFamily="49" charset="-122"/>
              </a:rPr>
              <a:t>即：            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0</a:t>
            </a:r>
            <a:r>
              <a:rPr kumimoji="0" lang="en-US" altLang="zh-CN" sz="2400">
                <a:ea typeface="楷体_GB2312" pitchFamily="49" charset="-122"/>
              </a:rPr>
              <a:t> =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2 </a:t>
            </a:r>
            <a:r>
              <a:rPr kumimoji="0" lang="en-US" altLang="zh-CN" sz="2400">
                <a:ea typeface="楷体_GB2312" pitchFamily="49" charset="-122"/>
              </a:rPr>
              <a:t>+ 1  </a:t>
            </a:r>
          </a:p>
        </p:txBody>
      </p:sp>
      <p:sp>
        <p:nvSpPr>
          <p:cNvPr id="13357" name="Text Box 45"/>
          <p:cNvSpPr txBox="1">
            <a:spLocks noChangeArrowheads="1"/>
          </p:cNvSpPr>
          <p:nvPr/>
        </p:nvSpPr>
        <p:spPr bwMode="auto">
          <a:xfrm>
            <a:off x="5597525" y="5924550"/>
            <a:ext cx="12557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楷体_GB2312" pitchFamily="49" charset="-122"/>
              </a:rPr>
              <a:t>证毕。 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8" grpId="0" autoUpdateAnimBg="0"/>
      <p:bldP spid="13350" grpId="0" autoUpdateAnimBg="0"/>
      <p:bldP spid="13352" grpId="0" autoUpdateAnimBg="0"/>
      <p:bldP spid="13353" grpId="0" autoUpdateAnimBg="0"/>
      <p:bldP spid="13354" grpId="0" autoUpdateAnimBg="0"/>
      <p:bldP spid="13355" grpId="0" autoUpdateAnimBg="0"/>
      <p:bldP spid="13356" grpId="0" autoUpdateAnimBg="0"/>
      <p:bldP spid="1335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ea typeface="宋体" pitchFamily="2" charset="-122"/>
              </a:rPr>
              <a:t>哈夫曼树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树和森林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二叉树存储、遍历、线索化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二叉树的五个性质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树和二叉树的相关概念、术语</a:t>
            </a: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1384888" y="260648"/>
            <a:ext cx="682590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满二叉树 </a:t>
            </a:r>
            <a:r>
              <a:rPr lang="en-US" altLang="zh-CN" sz="4400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  <a:cs typeface="Arial" pitchFamily="34" charset="0"/>
              </a:rPr>
              <a:t>(</a:t>
            </a:r>
            <a:r>
              <a:rPr lang="en-US" altLang="zh-CN" sz="4400" dirty="0">
                <a:solidFill>
                  <a:srgbClr val="0000CC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Full binary tree</a:t>
            </a:r>
            <a:r>
              <a:rPr lang="en-US" altLang="zh-CN" sz="4400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  <a:cs typeface="Arial" pitchFamily="34" charset="0"/>
              </a:rPr>
              <a:t>) </a:t>
            </a:r>
          </a:p>
        </p:txBody>
      </p:sp>
      <p:sp>
        <p:nvSpPr>
          <p:cNvPr id="14387" name="Text Box 51"/>
          <p:cNvSpPr txBox="1">
            <a:spLocks noChangeArrowheads="1"/>
          </p:cNvSpPr>
          <p:nvPr/>
        </p:nvSpPr>
        <p:spPr bwMode="auto">
          <a:xfrm>
            <a:off x="1381125" y="2628900"/>
            <a:ext cx="5492209" cy="961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特点：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每一层上的结点数都达到最大。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            叶子全部在最底层。</a:t>
            </a:r>
          </a:p>
        </p:txBody>
      </p:sp>
      <p:sp>
        <p:nvSpPr>
          <p:cNvPr id="14388" name="Text Box 52"/>
          <p:cNvSpPr txBox="1">
            <a:spLocks noChangeArrowheads="1"/>
          </p:cNvSpPr>
          <p:nvPr/>
        </p:nvSpPr>
        <p:spPr bwMode="auto">
          <a:xfrm>
            <a:off x="1379538" y="3651250"/>
            <a:ext cx="6964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编号规则：</a:t>
            </a:r>
            <a:r>
              <a:rPr lang="zh-CN" altLang="en-US" sz="2400" dirty="0">
                <a:latin typeface="华文中宋" pitchFamily="2" charset="-122"/>
                <a:ea typeface="华文新魏" pitchFamily="2" charset="-122"/>
              </a:rPr>
              <a:t>从根结点开始，自上而下，自左而右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。 </a:t>
            </a:r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1031875" y="1196975"/>
            <a:ext cx="7427913" cy="127635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40000"/>
              </a:lnSpc>
              <a:spcBef>
                <a:spcPct val="0"/>
              </a:spcBef>
            </a:pPr>
            <a:r>
              <a:rPr kumimoji="0" lang="zh-CN" altLang="en-US" sz="2400" dirty="0">
                <a:ea typeface="华文中宋" pitchFamily="2" charset="-122"/>
              </a:rPr>
              <a:t>一棵深度为 </a:t>
            </a:r>
            <a:r>
              <a:rPr kumimoji="0" lang="en-US" altLang="zh-CN" sz="2400" i="1" dirty="0">
                <a:ea typeface="华文中宋" pitchFamily="2" charset="-122"/>
              </a:rPr>
              <a:t>k</a:t>
            </a:r>
            <a:r>
              <a:rPr kumimoji="0" lang="en-US" altLang="zh-CN" sz="2400" dirty="0">
                <a:ea typeface="华文中宋" pitchFamily="2" charset="-122"/>
              </a:rPr>
              <a:t> </a:t>
            </a:r>
            <a:r>
              <a:rPr kumimoji="0" lang="zh-CN" altLang="en-US" sz="2400" dirty="0">
                <a:ea typeface="华文中宋" pitchFamily="2" charset="-122"/>
              </a:rPr>
              <a:t>且有 </a:t>
            </a:r>
            <a:r>
              <a:rPr kumimoji="0" lang="en-US" altLang="zh-CN" sz="2400" dirty="0">
                <a:ea typeface="华文中宋" pitchFamily="2" charset="-122"/>
              </a:rPr>
              <a:t>2</a:t>
            </a:r>
            <a:r>
              <a:rPr kumimoji="0" lang="en-US" altLang="zh-CN" sz="2400" i="1" baseline="40000" dirty="0">
                <a:ea typeface="华文中宋" pitchFamily="2" charset="-122"/>
              </a:rPr>
              <a:t>k</a:t>
            </a:r>
            <a:r>
              <a:rPr kumimoji="0" lang="en-US" altLang="zh-CN" sz="2400" dirty="0">
                <a:ea typeface="华文中宋" pitchFamily="2" charset="-122"/>
              </a:rPr>
              <a:t>- 1 </a:t>
            </a:r>
            <a:r>
              <a:rPr kumimoji="0" lang="zh-CN" altLang="en-US" sz="2400" dirty="0">
                <a:ea typeface="华文中宋" pitchFamily="2" charset="-122"/>
              </a:rPr>
              <a:t>个结点的二叉树 </a:t>
            </a:r>
          </a:p>
          <a:p>
            <a:pPr algn="ctr">
              <a:lnSpc>
                <a:spcPct val="140000"/>
              </a:lnSpc>
              <a:spcBef>
                <a:spcPct val="0"/>
              </a:spcBef>
            </a:pPr>
            <a:r>
              <a:rPr kumimoji="0" lang="zh-CN" altLang="en-US" sz="2400" dirty="0">
                <a:ea typeface="华文中宋" pitchFamily="2" charset="-122"/>
              </a:rPr>
              <a:t>称为</a:t>
            </a:r>
            <a:r>
              <a:rPr kumimoji="0" lang="zh-CN" altLang="en-US" sz="2400" dirty="0">
                <a:solidFill>
                  <a:srgbClr val="0000FF"/>
                </a:solidFill>
                <a:ea typeface="华文中宋" pitchFamily="2" charset="-122"/>
              </a:rPr>
              <a:t>满二叉树</a:t>
            </a:r>
            <a:r>
              <a:rPr kumimoji="0" lang="zh-CN" altLang="en-US" sz="2400" dirty="0">
                <a:ea typeface="华文中宋" pitchFamily="2" charset="-122"/>
              </a:rPr>
              <a:t>。</a:t>
            </a:r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3317875" y="4413250"/>
            <a:ext cx="2908300" cy="1752600"/>
            <a:chOff x="1728" y="2688"/>
            <a:chExt cx="1832" cy="1104"/>
          </a:xfrm>
        </p:grpSpPr>
        <p:sp>
          <p:nvSpPr>
            <p:cNvPr id="14372" name="Oval 36"/>
            <p:cNvSpPr>
              <a:spLocks noChangeArrowheads="1"/>
            </p:cNvSpPr>
            <p:nvPr/>
          </p:nvSpPr>
          <p:spPr bwMode="auto">
            <a:xfrm>
              <a:off x="2016" y="312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14373" name="Oval 37"/>
            <p:cNvSpPr>
              <a:spLocks noChangeArrowheads="1"/>
            </p:cNvSpPr>
            <p:nvPr/>
          </p:nvSpPr>
          <p:spPr bwMode="auto">
            <a:xfrm>
              <a:off x="1728" y="35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4</a:t>
              </a:r>
            </a:p>
          </p:txBody>
        </p:sp>
        <p:sp>
          <p:nvSpPr>
            <p:cNvPr id="14374" name="Oval 38"/>
            <p:cNvSpPr>
              <a:spLocks noChangeArrowheads="1"/>
            </p:cNvSpPr>
            <p:nvPr/>
          </p:nvSpPr>
          <p:spPr bwMode="auto">
            <a:xfrm>
              <a:off x="2274" y="35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5</a:t>
              </a:r>
            </a:p>
          </p:txBody>
        </p:sp>
        <p:sp>
          <p:nvSpPr>
            <p:cNvPr id="14375" name="Oval 39"/>
            <p:cNvSpPr>
              <a:spLocks noChangeArrowheads="1"/>
            </p:cNvSpPr>
            <p:nvPr/>
          </p:nvSpPr>
          <p:spPr bwMode="auto">
            <a:xfrm>
              <a:off x="2976" y="312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14376" name="Oval 40"/>
            <p:cNvSpPr>
              <a:spLocks noChangeArrowheads="1"/>
            </p:cNvSpPr>
            <p:nvPr/>
          </p:nvSpPr>
          <p:spPr bwMode="auto">
            <a:xfrm>
              <a:off x="2688" y="35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6</a:t>
              </a:r>
            </a:p>
          </p:txBody>
        </p:sp>
        <p:sp>
          <p:nvSpPr>
            <p:cNvPr id="14377" name="Oval 41"/>
            <p:cNvSpPr>
              <a:spLocks noChangeArrowheads="1"/>
            </p:cNvSpPr>
            <p:nvPr/>
          </p:nvSpPr>
          <p:spPr bwMode="auto">
            <a:xfrm>
              <a:off x="3272" y="35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7</a:t>
              </a:r>
            </a:p>
          </p:txBody>
        </p:sp>
        <p:sp>
          <p:nvSpPr>
            <p:cNvPr id="14378" name="Oval 42"/>
            <p:cNvSpPr>
              <a:spLocks noChangeArrowheads="1"/>
            </p:cNvSpPr>
            <p:nvPr/>
          </p:nvSpPr>
          <p:spPr bwMode="auto">
            <a:xfrm>
              <a:off x="2496" y="268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1</a:t>
              </a:r>
            </a:p>
          </p:txBody>
        </p:sp>
        <p:cxnSp>
          <p:nvCxnSpPr>
            <p:cNvPr id="14392" name="AutoShape 56"/>
            <p:cNvCxnSpPr>
              <a:cxnSpLocks noChangeShapeType="1"/>
              <a:stCxn id="14378" idx="3"/>
            </p:cNvCxnSpPr>
            <p:nvPr/>
          </p:nvCxnSpPr>
          <p:spPr bwMode="auto">
            <a:xfrm flipH="1">
              <a:off x="2256" y="2934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393" name="AutoShape 57"/>
            <p:cNvCxnSpPr>
              <a:cxnSpLocks noChangeShapeType="1"/>
              <a:stCxn id="14378" idx="5"/>
              <a:endCxn id="14375" idx="1"/>
            </p:cNvCxnSpPr>
            <p:nvPr/>
          </p:nvCxnSpPr>
          <p:spPr bwMode="auto">
            <a:xfrm>
              <a:off x="2742" y="2934"/>
              <a:ext cx="276" cy="22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394" name="AutoShape 58"/>
            <p:cNvCxnSpPr>
              <a:cxnSpLocks noChangeShapeType="1"/>
              <a:stCxn id="14375" idx="5"/>
              <a:endCxn id="14377" idx="0"/>
            </p:cNvCxnSpPr>
            <p:nvPr/>
          </p:nvCxnSpPr>
          <p:spPr bwMode="auto">
            <a:xfrm>
              <a:off x="3222" y="3325"/>
              <a:ext cx="194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395" name="AutoShape 59"/>
            <p:cNvCxnSpPr>
              <a:cxnSpLocks noChangeShapeType="1"/>
              <a:stCxn id="14375" idx="3"/>
              <a:endCxn id="14376" idx="0"/>
            </p:cNvCxnSpPr>
            <p:nvPr/>
          </p:nvCxnSpPr>
          <p:spPr bwMode="auto">
            <a:xfrm flipH="1">
              <a:off x="2832" y="3325"/>
              <a:ext cx="186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396" name="AutoShape 60"/>
            <p:cNvCxnSpPr>
              <a:cxnSpLocks noChangeShapeType="1"/>
              <a:stCxn id="14372" idx="3"/>
              <a:endCxn id="14373" idx="0"/>
            </p:cNvCxnSpPr>
            <p:nvPr/>
          </p:nvCxnSpPr>
          <p:spPr bwMode="auto">
            <a:xfrm flipH="1">
              <a:off x="1872" y="3325"/>
              <a:ext cx="186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397" name="AutoShape 61"/>
            <p:cNvCxnSpPr>
              <a:cxnSpLocks noChangeShapeType="1"/>
              <a:stCxn id="14372" idx="5"/>
              <a:endCxn id="14374" idx="0"/>
            </p:cNvCxnSpPr>
            <p:nvPr/>
          </p:nvCxnSpPr>
          <p:spPr bwMode="auto">
            <a:xfrm>
              <a:off x="2262" y="3325"/>
              <a:ext cx="156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43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1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87" grpId="0" autoUpdateAnimBg="0"/>
      <p:bldP spid="14388" grpId="0" autoUpdateAnimBg="0"/>
      <p:bldP spid="14391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0" name="Text Box 100"/>
          <p:cNvSpPr txBox="1">
            <a:spLocks noChangeArrowheads="1"/>
          </p:cNvSpPr>
          <p:nvPr/>
        </p:nvSpPr>
        <p:spPr bwMode="auto">
          <a:xfrm>
            <a:off x="323528" y="188640"/>
            <a:ext cx="891622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完全二叉树 </a:t>
            </a:r>
            <a:r>
              <a:rPr lang="en-US" altLang="zh-CN" sz="4400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  <a:cs typeface="Arial" pitchFamily="34" charset="0"/>
              </a:rPr>
              <a:t>(Complete binary tree) </a:t>
            </a:r>
          </a:p>
        </p:txBody>
      </p:sp>
      <p:sp>
        <p:nvSpPr>
          <p:cNvPr id="15461" name="AutoShape 101"/>
          <p:cNvSpPr>
            <a:spLocks noChangeArrowheads="1"/>
          </p:cNvSpPr>
          <p:nvPr/>
        </p:nvSpPr>
        <p:spPr bwMode="auto">
          <a:xfrm>
            <a:off x="673100" y="1120775"/>
            <a:ext cx="7931150" cy="13716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           </a:t>
            </a:r>
            <a:r>
              <a:rPr lang="zh-CN" altLang="en-US" sz="2400" dirty="0">
                <a:ea typeface="华文中宋" pitchFamily="2" charset="-122"/>
              </a:rPr>
              <a:t>深度为 </a:t>
            </a:r>
            <a:r>
              <a:rPr lang="en-US" altLang="zh-CN" sz="2400" i="1" dirty="0">
                <a:ea typeface="华文中宋" pitchFamily="2" charset="-122"/>
              </a:rPr>
              <a:t>k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的具有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个结点的二叉树，当且仅当其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每一个结点都与深度为 </a:t>
            </a:r>
            <a:r>
              <a:rPr lang="en-US" altLang="zh-CN" sz="2400" i="1" dirty="0">
                <a:ea typeface="华文中宋" pitchFamily="2" charset="-122"/>
              </a:rPr>
              <a:t>k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的满二叉树中编号为 </a:t>
            </a:r>
            <a:r>
              <a:rPr lang="en-US" altLang="zh-CN" sz="2400" dirty="0">
                <a:ea typeface="华文中宋" pitchFamily="2" charset="-122"/>
              </a:rPr>
              <a:t>1~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的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结点一一对应时，称之为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完全二叉树</a:t>
            </a:r>
            <a:r>
              <a:rPr lang="zh-CN" altLang="en-US" sz="2400" dirty="0">
                <a:ea typeface="华文中宋" pitchFamily="2" charset="-122"/>
              </a:rPr>
              <a:t>。                           </a:t>
            </a:r>
          </a:p>
        </p:txBody>
      </p:sp>
      <p:sp>
        <p:nvSpPr>
          <p:cNvPr id="15462" name="Text Box 102"/>
          <p:cNvSpPr txBox="1">
            <a:spLocks noChangeArrowheads="1"/>
          </p:cNvSpPr>
          <p:nvPr/>
        </p:nvSpPr>
        <p:spPr bwMode="auto">
          <a:xfrm>
            <a:off x="868363" y="2690813"/>
            <a:ext cx="7839005" cy="123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特点：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叶子只可能分布在层次最大的两层上。 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b="0" dirty="0">
                <a:latin typeface="楷体_GB2312" pitchFamily="49" charset="-122"/>
                <a:ea typeface="楷体_GB2312" pitchFamily="49" charset="-122"/>
              </a:rPr>
              <a:t>          </a:t>
            </a:r>
            <a:r>
              <a:rPr kumimoji="0" lang="zh-CN" altLang="en-US" sz="2400" dirty="0">
                <a:ea typeface="华文新魏" pitchFamily="2" charset="-122"/>
              </a:rPr>
              <a:t>对任一结点，如果其右子树的最大层次为 </a:t>
            </a:r>
            <a:r>
              <a:rPr kumimoji="0" lang="en-US" altLang="zh-CN" sz="2400" dirty="0">
                <a:ea typeface="华文新魏" pitchFamily="2" charset="-122"/>
              </a:rPr>
              <a:t>L</a:t>
            </a:r>
            <a:r>
              <a:rPr kumimoji="0" lang="zh-CN" altLang="en-US" sz="2400" dirty="0">
                <a:ea typeface="华文新魏" pitchFamily="2" charset="-122"/>
              </a:rPr>
              <a:t>，则其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华文新魏" pitchFamily="2" charset="-122"/>
              </a:rPr>
              <a:t>             左子树的最大层次必为 </a:t>
            </a:r>
            <a:r>
              <a:rPr kumimoji="0" lang="en-US" altLang="zh-CN" sz="2400" dirty="0">
                <a:ea typeface="华文新魏" pitchFamily="2" charset="-122"/>
              </a:rPr>
              <a:t>L </a:t>
            </a:r>
            <a:r>
              <a:rPr kumimoji="0" lang="zh-CN" altLang="en-US" sz="2400" dirty="0">
                <a:ea typeface="华文新魏" pitchFamily="2" charset="-122"/>
              </a:rPr>
              <a:t>或 </a:t>
            </a:r>
            <a:r>
              <a:rPr kumimoji="0" lang="en-US" altLang="zh-CN" sz="2400" dirty="0">
                <a:ea typeface="华文新魏" pitchFamily="2" charset="-122"/>
              </a:rPr>
              <a:t>L</a:t>
            </a:r>
            <a:r>
              <a:rPr kumimoji="0" lang="en-US" altLang="zh-CN" sz="2400" i="1" dirty="0">
                <a:ea typeface="华文新魏" pitchFamily="2" charset="-122"/>
              </a:rPr>
              <a:t> </a:t>
            </a:r>
            <a:r>
              <a:rPr kumimoji="0" lang="en-US" altLang="zh-CN" sz="2400" dirty="0">
                <a:ea typeface="华文新魏" pitchFamily="2" charset="-122"/>
              </a:rPr>
              <a:t>+ 1</a:t>
            </a:r>
            <a:r>
              <a:rPr kumimoji="0" lang="zh-CN" altLang="en-US" sz="2400" dirty="0">
                <a:ea typeface="华文新魏" pitchFamily="2" charset="-122"/>
              </a:rPr>
              <a:t>。 </a:t>
            </a:r>
          </a:p>
        </p:txBody>
      </p:sp>
      <p:sp>
        <p:nvSpPr>
          <p:cNvPr id="15480" name="Rectangle 120"/>
          <p:cNvSpPr>
            <a:spLocks noChangeArrowheads="1"/>
          </p:cNvSpPr>
          <p:nvPr/>
        </p:nvSpPr>
        <p:spPr bwMode="auto">
          <a:xfrm>
            <a:off x="7046540" y="3962400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ea typeface="楷体_GB2312" pitchFamily="49" charset="-122"/>
              </a:rPr>
              <a:t>满二叉树 </a:t>
            </a:r>
          </a:p>
        </p:txBody>
      </p:sp>
      <p:sp>
        <p:nvSpPr>
          <p:cNvPr id="15481" name="Rectangle 121"/>
          <p:cNvSpPr>
            <a:spLocks noChangeArrowheads="1"/>
          </p:cNvSpPr>
          <p:nvPr/>
        </p:nvSpPr>
        <p:spPr bwMode="auto">
          <a:xfrm>
            <a:off x="6884169" y="5791200"/>
            <a:ext cx="1792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ea typeface="楷体_GB2312" pitchFamily="49" charset="-122"/>
              </a:rPr>
              <a:t>完全二叉树 </a:t>
            </a:r>
          </a:p>
        </p:txBody>
      </p:sp>
      <p:grpSp>
        <p:nvGrpSpPr>
          <p:cNvPr id="2" name="Group 127"/>
          <p:cNvGrpSpPr>
            <a:grpSpLocks/>
          </p:cNvGrpSpPr>
          <p:nvPr/>
        </p:nvGrpSpPr>
        <p:grpSpPr bwMode="auto">
          <a:xfrm>
            <a:off x="7700963" y="4391025"/>
            <a:ext cx="533400" cy="1447800"/>
            <a:chOff x="5088" y="2592"/>
            <a:chExt cx="336" cy="912"/>
          </a:xfrm>
        </p:grpSpPr>
        <p:sp>
          <p:nvSpPr>
            <p:cNvPr id="15483" name="Line 123"/>
            <p:cNvSpPr>
              <a:spLocks noChangeShapeType="1"/>
            </p:cNvSpPr>
            <p:nvPr/>
          </p:nvSpPr>
          <p:spPr bwMode="auto">
            <a:xfrm flipV="1">
              <a:off x="5088" y="2592"/>
              <a:ext cx="0" cy="91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84" name="Text Box 124"/>
            <p:cNvSpPr txBox="1">
              <a:spLocks noChangeArrowheads="1"/>
            </p:cNvSpPr>
            <p:nvPr/>
          </p:nvSpPr>
          <p:spPr bwMode="auto">
            <a:xfrm>
              <a:off x="5107" y="2706"/>
              <a:ext cx="317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是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定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一 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不 </a:t>
              </a:r>
            </a:p>
          </p:txBody>
        </p:sp>
      </p:grpSp>
      <p:grpSp>
        <p:nvGrpSpPr>
          <p:cNvPr id="3" name="Group 126"/>
          <p:cNvGrpSpPr>
            <a:grpSpLocks/>
          </p:cNvGrpSpPr>
          <p:nvPr/>
        </p:nvGrpSpPr>
        <p:grpSpPr bwMode="auto">
          <a:xfrm>
            <a:off x="7015163" y="4391025"/>
            <a:ext cx="503237" cy="1447800"/>
            <a:chOff x="4656" y="2592"/>
            <a:chExt cx="317" cy="912"/>
          </a:xfrm>
        </p:grpSpPr>
        <p:sp>
          <p:nvSpPr>
            <p:cNvPr id="15482" name="Line 122"/>
            <p:cNvSpPr>
              <a:spLocks noChangeShapeType="1"/>
            </p:cNvSpPr>
            <p:nvPr/>
          </p:nvSpPr>
          <p:spPr bwMode="auto">
            <a:xfrm>
              <a:off x="4944" y="2592"/>
              <a:ext cx="0" cy="91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85" name="Text Box 125"/>
            <p:cNvSpPr txBox="1">
              <a:spLocks noChangeArrowheads="1"/>
            </p:cNvSpPr>
            <p:nvPr/>
          </p:nvSpPr>
          <p:spPr bwMode="auto">
            <a:xfrm>
              <a:off x="4656" y="2736"/>
              <a:ext cx="317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一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定 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是 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 </a:t>
              </a:r>
            </a:p>
          </p:txBody>
        </p:sp>
      </p:grpSp>
      <p:grpSp>
        <p:nvGrpSpPr>
          <p:cNvPr id="4" name="Group 133"/>
          <p:cNvGrpSpPr>
            <a:grpSpLocks/>
          </p:cNvGrpSpPr>
          <p:nvPr/>
        </p:nvGrpSpPr>
        <p:grpSpPr bwMode="auto">
          <a:xfrm>
            <a:off x="981075" y="4162425"/>
            <a:ext cx="2438400" cy="2362200"/>
            <a:chOff x="336" y="2448"/>
            <a:chExt cx="1536" cy="1488"/>
          </a:xfrm>
        </p:grpSpPr>
        <p:sp>
          <p:nvSpPr>
            <p:cNvPr id="15444" name="Oval 84"/>
            <p:cNvSpPr>
              <a:spLocks noChangeArrowheads="1"/>
            </p:cNvSpPr>
            <p:nvPr/>
          </p:nvSpPr>
          <p:spPr bwMode="auto">
            <a:xfrm>
              <a:off x="624" y="288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15445" name="Oval 85"/>
            <p:cNvSpPr>
              <a:spLocks noChangeArrowheads="1"/>
            </p:cNvSpPr>
            <p:nvPr/>
          </p:nvSpPr>
          <p:spPr bwMode="auto">
            <a:xfrm>
              <a:off x="336" y="331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4</a:t>
              </a:r>
            </a:p>
          </p:txBody>
        </p:sp>
        <p:sp>
          <p:nvSpPr>
            <p:cNvPr id="15446" name="Oval 86"/>
            <p:cNvSpPr>
              <a:spLocks noChangeArrowheads="1"/>
            </p:cNvSpPr>
            <p:nvPr/>
          </p:nvSpPr>
          <p:spPr bwMode="auto">
            <a:xfrm>
              <a:off x="884" y="331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5</a:t>
              </a:r>
            </a:p>
          </p:txBody>
        </p:sp>
        <p:sp>
          <p:nvSpPr>
            <p:cNvPr id="15447" name="Oval 87"/>
            <p:cNvSpPr>
              <a:spLocks noChangeArrowheads="1"/>
            </p:cNvSpPr>
            <p:nvPr/>
          </p:nvSpPr>
          <p:spPr bwMode="auto">
            <a:xfrm>
              <a:off x="1584" y="288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15448" name="Oval 88"/>
            <p:cNvSpPr>
              <a:spLocks noChangeArrowheads="1"/>
            </p:cNvSpPr>
            <p:nvPr/>
          </p:nvSpPr>
          <p:spPr bwMode="auto">
            <a:xfrm>
              <a:off x="1296" y="331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6</a:t>
              </a:r>
            </a:p>
          </p:txBody>
        </p:sp>
        <p:sp>
          <p:nvSpPr>
            <p:cNvPr id="15450" name="Oval 90"/>
            <p:cNvSpPr>
              <a:spLocks noChangeArrowheads="1"/>
            </p:cNvSpPr>
            <p:nvPr/>
          </p:nvSpPr>
          <p:spPr bwMode="auto">
            <a:xfrm>
              <a:off x="1104" y="24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15476" name="Text Box 116"/>
            <p:cNvSpPr txBox="1">
              <a:spLocks noChangeArrowheads="1"/>
            </p:cNvSpPr>
            <p:nvPr/>
          </p:nvSpPr>
          <p:spPr bwMode="auto">
            <a:xfrm>
              <a:off x="720" y="3686"/>
              <a:ext cx="9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完全二叉树 </a:t>
              </a:r>
            </a:p>
          </p:txBody>
        </p:sp>
        <p:cxnSp>
          <p:nvCxnSpPr>
            <p:cNvPr id="15488" name="AutoShape 128"/>
            <p:cNvCxnSpPr>
              <a:cxnSpLocks noChangeShapeType="1"/>
              <a:stCxn id="15450" idx="3"/>
              <a:endCxn id="15444" idx="0"/>
            </p:cNvCxnSpPr>
            <p:nvPr/>
          </p:nvCxnSpPr>
          <p:spPr bwMode="auto">
            <a:xfrm flipH="1">
              <a:off x="768" y="2694"/>
              <a:ext cx="378" cy="18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89" name="AutoShape 129"/>
            <p:cNvCxnSpPr>
              <a:cxnSpLocks noChangeShapeType="1"/>
              <a:stCxn id="15450" idx="5"/>
              <a:endCxn id="15447" idx="0"/>
            </p:cNvCxnSpPr>
            <p:nvPr/>
          </p:nvCxnSpPr>
          <p:spPr bwMode="auto">
            <a:xfrm>
              <a:off x="1350" y="2694"/>
              <a:ext cx="378" cy="18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0" name="AutoShape 130"/>
            <p:cNvCxnSpPr>
              <a:cxnSpLocks noChangeShapeType="1"/>
              <a:stCxn id="15447" idx="3"/>
              <a:endCxn id="15448" idx="0"/>
            </p:cNvCxnSpPr>
            <p:nvPr/>
          </p:nvCxnSpPr>
          <p:spPr bwMode="auto">
            <a:xfrm flipH="1">
              <a:off x="1440" y="3085"/>
              <a:ext cx="186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1" name="AutoShape 131"/>
            <p:cNvCxnSpPr>
              <a:cxnSpLocks noChangeShapeType="1"/>
              <a:stCxn id="15444" idx="3"/>
            </p:cNvCxnSpPr>
            <p:nvPr/>
          </p:nvCxnSpPr>
          <p:spPr bwMode="auto">
            <a:xfrm flipH="1">
              <a:off x="476" y="3085"/>
              <a:ext cx="190" cy="23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2" name="AutoShape 132"/>
            <p:cNvCxnSpPr>
              <a:cxnSpLocks noChangeShapeType="1"/>
              <a:stCxn id="15444" idx="5"/>
              <a:endCxn id="15446" idx="0"/>
            </p:cNvCxnSpPr>
            <p:nvPr/>
          </p:nvCxnSpPr>
          <p:spPr bwMode="auto">
            <a:xfrm>
              <a:off x="870" y="3085"/>
              <a:ext cx="158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5" name="Group 139"/>
          <p:cNvGrpSpPr>
            <a:grpSpLocks/>
          </p:cNvGrpSpPr>
          <p:nvPr/>
        </p:nvGrpSpPr>
        <p:grpSpPr bwMode="auto">
          <a:xfrm>
            <a:off x="3851275" y="4162425"/>
            <a:ext cx="2400300" cy="2362200"/>
            <a:chOff x="2440" y="2448"/>
            <a:chExt cx="1512" cy="1488"/>
          </a:xfrm>
        </p:grpSpPr>
        <p:sp>
          <p:nvSpPr>
            <p:cNvPr id="15463" name="Oval 103"/>
            <p:cNvSpPr>
              <a:spLocks noChangeArrowheads="1"/>
            </p:cNvSpPr>
            <p:nvPr/>
          </p:nvSpPr>
          <p:spPr bwMode="auto">
            <a:xfrm>
              <a:off x="2728" y="288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15464" name="Oval 104"/>
            <p:cNvSpPr>
              <a:spLocks noChangeArrowheads="1"/>
            </p:cNvSpPr>
            <p:nvPr/>
          </p:nvSpPr>
          <p:spPr bwMode="auto">
            <a:xfrm>
              <a:off x="2440" y="331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4</a:t>
              </a:r>
            </a:p>
          </p:txBody>
        </p:sp>
        <p:sp>
          <p:nvSpPr>
            <p:cNvPr id="15465" name="Oval 105"/>
            <p:cNvSpPr>
              <a:spLocks noChangeArrowheads="1"/>
            </p:cNvSpPr>
            <p:nvPr/>
          </p:nvSpPr>
          <p:spPr bwMode="auto">
            <a:xfrm>
              <a:off x="3000" y="331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5</a:t>
              </a:r>
            </a:p>
          </p:txBody>
        </p:sp>
        <p:sp>
          <p:nvSpPr>
            <p:cNvPr id="15466" name="Oval 106"/>
            <p:cNvSpPr>
              <a:spLocks noChangeArrowheads="1"/>
            </p:cNvSpPr>
            <p:nvPr/>
          </p:nvSpPr>
          <p:spPr bwMode="auto">
            <a:xfrm>
              <a:off x="3424" y="288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15468" name="Oval 108"/>
            <p:cNvSpPr>
              <a:spLocks noChangeArrowheads="1"/>
            </p:cNvSpPr>
            <p:nvPr/>
          </p:nvSpPr>
          <p:spPr bwMode="auto">
            <a:xfrm>
              <a:off x="3664" y="331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6</a:t>
              </a:r>
            </a:p>
          </p:txBody>
        </p:sp>
        <p:sp>
          <p:nvSpPr>
            <p:cNvPr id="15469" name="Oval 109"/>
            <p:cNvSpPr>
              <a:spLocks noChangeArrowheads="1"/>
            </p:cNvSpPr>
            <p:nvPr/>
          </p:nvSpPr>
          <p:spPr bwMode="auto">
            <a:xfrm>
              <a:off x="3072" y="24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15477" name="Text Box 117"/>
            <p:cNvSpPr txBox="1">
              <a:spLocks noChangeArrowheads="1"/>
            </p:cNvSpPr>
            <p:nvPr/>
          </p:nvSpPr>
          <p:spPr bwMode="auto">
            <a:xfrm>
              <a:off x="2688" y="3686"/>
              <a:ext cx="11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非完全二叉树 </a:t>
              </a:r>
            </a:p>
          </p:txBody>
        </p:sp>
        <p:cxnSp>
          <p:nvCxnSpPr>
            <p:cNvPr id="15494" name="AutoShape 134"/>
            <p:cNvCxnSpPr>
              <a:cxnSpLocks noChangeShapeType="1"/>
              <a:stCxn id="15469" idx="3"/>
              <a:endCxn id="15463" idx="0"/>
            </p:cNvCxnSpPr>
            <p:nvPr/>
          </p:nvCxnSpPr>
          <p:spPr bwMode="auto">
            <a:xfrm flipH="1">
              <a:off x="2872" y="2694"/>
              <a:ext cx="242" cy="18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5" name="AutoShape 135"/>
            <p:cNvCxnSpPr>
              <a:cxnSpLocks noChangeShapeType="1"/>
              <a:stCxn id="15469" idx="5"/>
              <a:endCxn id="15466" idx="0"/>
            </p:cNvCxnSpPr>
            <p:nvPr/>
          </p:nvCxnSpPr>
          <p:spPr bwMode="auto">
            <a:xfrm>
              <a:off x="3318" y="2694"/>
              <a:ext cx="250" cy="18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6" name="AutoShape 136"/>
            <p:cNvCxnSpPr>
              <a:cxnSpLocks noChangeShapeType="1"/>
              <a:stCxn id="15463" idx="3"/>
              <a:endCxn id="15464" idx="0"/>
            </p:cNvCxnSpPr>
            <p:nvPr/>
          </p:nvCxnSpPr>
          <p:spPr bwMode="auto">
            <a:xfrm flipH="1">
              <a:off x="2584" y="3085"/>
              <a:ext cx="186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7" name="AutoShape 137"/>
            <p:cNvCxnSpPr>
              <a:cxnSpLocks noChangeShapeType="1"/>
              <a:stCxn id="15463" idx="5"/>
              <a:endCxn id="15465" idx="0"/>
            </p:cNvCxnSpPr>
            <p:nvPr/>
          </p:nvCxnSpPr>
          <p:spPr bwMode="auto">
            <a:xfrm>
              <a:off x="2974" y="3085"/>
              <a:ext cx="170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8" name="AutoShape 138"/>
            <p:cNvCxnSpPr>
              <a:cxnSpLocks noChangeShapeType="1"/>
              <a:stCxn id="15466" idx="5"/>
              <a:endCxn id="15468" idx="0"/>
            </p:cNvCxnSpPr>
            <p:nvPr/>
          </p:nvCxnSpPr>
          <p:spPr bwMode="auto">
            <a:xfrm>
              <a:off x="3670" y="3085"/>
              <a:ext cx="138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4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5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1" grpId="0" animBg="1" autoUpdateAnimBg="0"/>
      <p:bldP spid="15462" grpId="0" autoUpdateAnimBg="0"/>
      <p:bldP spid="15480" grpId="0" autoUpdateAnimBg="0"/>
      <p:bldP spid="15481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4" name="Text Box 26"/>
          <p:cNvSpPr txBox="1">
            <a:spLocks noChangeArrowheads="1"/>
          </p:cNvSpPr>
          <p:nvPr/>
        </p:nvSpPr>
        <p:spPr bwMode="auto">
          <a:xfrm>
            <a:off x="1973825" y="332656"/>
            <a:ext cx="497443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完全二叉树的性质  </a:t>
            </a:r>
          </a:p>
        </p:txBody>
      </p:sp>
      <p:sp>
        <p:nvSpPr>
          <p:cNvPr id="17435" name="Text Box 27"/>
          <p:cNvSpPr txBox="1">
            <a:spLocks noChangeArrowheads="1"/>
          </p:cNvSpPr>
          <p:nvPr/>
        </p:nvSpPr>
        <p:spPr bwMode="auto">
          <a:xfrm>
            <a:off x="768350" y="1352550"/>
            <a:ext cx="805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性质 </a:t>
            </a:r>
            <a:r>
              <a:rPr kumimoji="0"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4</a:t>
            </a: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kumimoji="0" lang="zh-CN" altLang="en-US" sz="2400" dirty="0">
                <a:ea typeface="华文中宋" pitchFamily="2" charset="-122"/>
              </a:rPr>
              <a:t>具有 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dirty="0">
                <a:ea typeface="华文中宋" pitchFamily="2" charset="-122"/>
              </a:rPr>
              <a:t> </a:t>
            </a:r>
            <a:r>
              <a:rPr kumimoji="0" lang="zh-CN" altLang="en-US" sz="2400" dirty="0">
                <a:ea typeface="华文中宋" pitchFamily="2" charset="-122"/>
              </a:rPr>
              <a:t>个结点的完全二叉树的深度为 </a:t>
            </a:r>
            <a:r>
              <a:rPr kumimoji="0" lang="zh-CN" altLang="en-US" sz="2400" dirty="0">
                <a:ea typeface="华文中宋" pitchFamily="2" charset="-122"/>
                <a:sym typeface="Symbol" pitchFamily="18" charset="2"/>
              </a:rPr>
              <a:t></a:t>
            </a:r>
            <a:r>
              <a:rPr kumimoji="0" lang="en-US" altLang="zh-CN" sz="2400" dirty="0">
                <a:ea typeface="华文中宋" pitchFamily="2" charset="-122"/>
              </a:rPr>
              <a:t>log</a:t>
            </a:r>
            <a:r>
              <a:rPr kumimoji="0" lang="en-US" altLang="zh-CN" sz="2400" baseline="-25000" dirty="0">
                <a:ea typeface="华文中宋" pitchFamily="2" charset="-122"/>
              </a:rPr>
              <a:t>2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dirty="0">
                <a:ea typeface="华文中宋" pitchFamily="2" charset="-122"/>
                <a:sym typeface="Symbol" pitchFamily="18" charset="2"/>
              </a:rPr>
              <a:t> </a:t>
            </a:r>
            <a:r>
              <a:rPr kumimoji="0" lang="en-US" altLang="zh-CN" sz="2400" dirty="0">
                <a:ea typeface="华文中宋" pitchFamily="2" charset="-122"/>
              </a:rPr>
              <a:t>+ 1</a:t>
            </a:r>
            <a:r>
              <a:rPr kumimoji="0" lang="zh-CN" altLang="en-US" sz="2400" dirty="0">
                <a:ea typeface="华文中宋" pitchFamily="2" charset="-122"/>
              </a:rPr>
              <a:t>。 </a:t>
            </a:r>
          </a:p>
        </p:txBody>
      </p:sp>
      <p:sp>
        <p:nvSpPr>
          <p:cNvPr id="17436" name="Text Box 28"/>
          <p:cNvSpPr txBox="1">
            <a:spLocks noChangeArrowheads="1"/>
          </p:cNvSpPr>
          <p:nvPr/>
        </p:nvSpPr>
        <p:spPr bwMode="auto">
          <a:xfrm>
            <a:off x="762000" y="1870075"/>
            <a:ext cx="7993063" cy="425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80000"/>
              </a:lnSpc>
              <a:spcBef>
                <a:spcPct val="0"/>
              </a:spcBef>
            </a:pPr>
            <a:r>
              <a:rPr kumimoji="0" lang="zh-CN" altLang="en-US" sz="2400" dirty="0">
                <a:ea typeface="华文中宋" pitchFamily="2" charset="-122"/>
              </a:rPr>
              <a:t>证：</a:t>
            </a:r>
            <a:r>
              <a:rPr kumimoji="0" lang="zh-CN" altLang="en-US" sz="2400" dirty="0">
                <a:ea typeface="楷体_GB2312" pitchFamily="49" charset="-122"/>
              </a:rPr>
              <a:t>假设此二叉树的深度为 </a:t>
            </a:r>
            <a:r>
              <a:rPr kumimoji="0" lang="en-US" altLang="zh-CN" sz="2400" i="1" dirty="0">
                <a:ea typeface="楷体_GB2312" pitchFamily="49" charset="-122"/>
              </a:rPr>
              <a:t>k</a:t>
            </a:r>
            <a:r>
              <a:rPr kumimoji="0" lang="zh-CN" altLang="en-US" sz="2400" dirty="0">
                <a:ea typeface="楷体_GB2312" pitchFamily="49" charset="-122"/>
              </a:rPr>
              <a:t>，则根据性质 </a:t>
            </a:r>
            <a:r>
              <a:rPr kumimoji="0" lang="en-US" altLang="zh-CN" sz="2400" dirty="0">
                <a:ea typeface="楷体_GB2312" pitchFamily="49" charset="-122"/>
              </a:rPr>
              <a:t>2 </a:t>
            </a:r>
            <a:r>
              <a:rPr kumimoji="0" lang="zh-CN" altLang="en-US" sz="2400" dirty="0">
                <a:ea typeface="楷体_GB2312" pitchFamily="49" charset="-122"/>
              </a:rPr>
              <a:t>及完全二叉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kumimoji="0" lang="zh-CN" altLang="en-US" sz="2400" dirty="0">
                <a:ea typeface="楷体_GB2312" pitchFamily="49" charset="-122"/>
              </a:rPr>
              <a:t>        树的定义得到： 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baseline="40000" dirty="0">
                <a:ea typeface="楷体_GB2312" pitchFamily="49" charset="-122"/>
              </a:rPr>
              <a:t>k</a:t>
            </a:r>
            <a:r>
              <a:rPr kumimoji="0" lang="en-US" altLang="zh-CN" sz="2400" baseline="40000" dirty="0">
                <a:ea typeface="楷体_GB2312" pitchFamily="49" charset="-122"/>
              </a:rPr>
              <a:t>-1</a:t>
            </a:r>
            <a:r>
              <a:rPr kumimoji="0" lang="en-US" altLang="zh-CN" sz="2400" dirty="0">
                <a:ea typeface="楷体_GB2312" pitchFamily="49" charset="-122"/>
              </a:rPr>
              <a:t>– 1 &lt; </a:t>
            </a:r>
            <a:r>
              <a:rPr kumimoji="0" lang="en-US" altLang="zh-CN" sz="2400" i="1" dirty="0">
                <a:ea typeface="楷体_GB2312" pitchFamily="49" charset="-122"/>
              </a:rPr>
              <a:t>n</a:t>
            </a:r>
            <a:r>
              <a:rPr kumimoji="0" lang="en-US" altLang="zh-CN" sz="2400" dirty="0">
                <a:ea typeface="楷体_GB2312" pitchFamily="49" charset="-122"/>
              </a:rPr>
              <a:t>≤2</a:t>
            </a:r>
            <a:r>
              <a:rPr kumimoji="0" lang="en-US" altLang="zh-CN" sz="2400" i="1" baseline="40000" dirty="0">
                <a:ea typeface="楷体_GB2312" pitchFamily="49" charset="-122"/>
              </a:rPr>
              <a:t>k</a:t>
            </a:r>
            <a:r>
              <a:rPr kumimoji="0" lang="en-US" altLang="zh-CN" sz="2400" dirty="0">
                <a:ea typeface="楷体_GB2312" pitchFamily="49" charset="-122"/>
              </a:rPr>
              <a:t>– 1  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kumimoji="0" lang="en-US" altLang="zh-CN" sz="2400" dirty="0">
                <a:ea typeface="楷体_GB2312" pitchFamily="49" charset="-122"/>
              </a:rPr>
              <a:t>                </a:t>
            </a:r>
            <a:r>
              <a:rPr kumimoji="0" lang="zh-CN" altLang="en-US" sz="2400" dirty="0">
                <a:ea typeface="楷体_GB2312" pitchFamily="49" charset="-122"/>
              </a:rPr>
              <a:t>或                      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baseline="40000" dirty="0">
                <a:ea typeface="楷体_GB2312" pitchFamily="49" charset="-122"/>
              </a:rPr>
              <a:t>k</a:t>
            </a:r>
            <a:r>
              <a:rPr kumimoji="0" lang="en-US" altLang="zh-CN" sz="2400" baseline="40000" dirty="0">
                <a:ea typeface="楷体_GB2312" pitchFamily="49" charset="-122"/>
              </a:rPr>
              <a:t>-1</a:t>
            </a:r>
            <a:r>
              <a:rPr kumimoji="0" lang="en-US" altLang="zh-CN" sz="2400" dirty="0">
                <a:ea typeface="楷体_GB2312" pitchFamily="49" charset="-122"/>
              </a:rPr>
              <a:t>≤</a:t>
            </a:r>
            <a:r>
              <a:rPr kumimoji="0" lang="en-US" altLang="zh-CN" sz="2400" i="1" dirty="0">
                <a:ea typeface="楷体_GB2312" pitchFamily="49" charset="-122"/>
              </a:rPr>
              <a:t>n </a:t>
            </a:r>
            <a:r>
              <a:rPr kumimoji="0" lang="en-US" altLang="zh-CN" sz="2400" dirty="0">
                <a:ea typeface="楷体_GB2312" pitchFamily="49" charset="-122"/>
              </a:rPr>
              <a:t>&lt; 2</a:t>
            </a:r>
            <a:r>
              <a:rPr kumimoji="0" lang="en-US" altLang="zh-CN" sz="2400" i="1" baseline="40000" dirty="0">
                <a:ea typeface="楷体_GB2312" pitchFamily="49" charset="-122"/>
              </a:rPr>
              <a:t>k</a:t>
            </a:r>
            <a:endParaRPr kumimoji="0" lang="en-US" altLang="zh-CN" sz="2400" i="1" dirty="0">
              <a:ea typeface="楷体_GB2312" pitchFamily="49" charset="-122"/>
            </a:endParaRPr>
          </a:p>
          <a:p>
            <a:pPr>
              <a:lnSpc>
                <a:spcPct val="18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sz="2400" dirty="0">
                <a:ea typeface="楷体_GB2312" pitchFamily="49" charset="-122"/>
              </a:rPr>
              <a:t>        </a:t>
            </a:r>
            <a:r>
              <a:rPr kumimoji="0" lang="zh-CN" altLang="en-US" sz="2400" dirty="0">
                <a:ea typeface="楷体_GB2312" pitchFamily="49" charset="-122"/>
              </a:rPr>
              <a:t>取对数得：          </a:t>
            </a:r>
            <a:r>
              <a:rPr kumimoji="0" lang="en-US" altLang="zh-CN" sz="2400" i="1" dirty="0">
                <a:ea typeface="楷体_GB2312" pitchFamily="49" charset="-122"/>
              </a:rPr>
              <a:t>k </a:t>
            </a:r>
            <a:r>
              <a:rPr kumimoji="0" lang="en-US" altLang="zh-CN" sz="2400" dirty="0">
                <a:ea typeface="楷体_GB2312" pitchFamily="49" charset="-122"/>
              </a:rPr>
              <a:t>– 1≤log</a:t>
            </a:r>
            <a:r>
              <a:rPr kumimoji="0" lang="en-US" altLang="zh-CN" sz="2400" baseline="-250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n </a:t>
            </a:r>
            <a:r>
              <a:rPr kumimoji="0" lang="en-US" altLang="zh-CN" sz="2400" dirty="0">
                <a:ea typeface="楷体_GB2312" pitchFamily="49" charset="-122"/>
              </a:rPr>
              <a:t>&lt; </a:t>
            </a:r>
            <a:r>
              <a:rPr kumimoji="0" lang="en-US" altLang="zh-CN" sz="2400" i="1" dirty="0">
                <a:ea typeface="楷体_GB2312" pitchFamily="49" charset="-122"/>
              </a:rPr>
              <a:t>k</a:t>
            </a:r>
            <a:r>
              <a:rPr kumimoji="0" lang="en-US" altLang="zh-CN" sz="2400" dirty="0">
                <a:ea typeface="楷体_GB2312" pitchFamily="49" charset="-122"/>
              </a:rPr>
              <a:t>  </a:t>
            </a:r>
          </a:p>
          <a:p>
            <a:pPr>
              <a:lnSpc>
                <a:spcPct val="18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sz="2400" dirty="0">
                <a:ea typeface="楷体_GB2312" pitchFamily="49" charset="-122"/>
              </a:rPr>
              <a:t>        </a:t>
            </a:r>
            <a:r>
              <a:rPr kumimoji="0" lang="zh-CN" altLang="en-US" sz="2400" dirty="0">
                <a:ea typeface="楷体_GB2312" pitchFamily="49" charset="-122"/>
              </a:rPr>
              <a:t>因为 </a:t>
            </a:r>
            <a:r>
              <a:rPr kumimoji="0" lang="en-US" altLang="zh-CN" sz="2400" i="1" dirty="0">
                <a:ea typeface="楷体_GB2312" pitchFamily="49" charset="-122"/>
              </a:rPr>
              <a:t>k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是整数，所以有：  </a:t>
            </a:r>
          </a:p>
          <a:p>
            <a:pPr>
              <a:lnSpc>
                <a:spcPct val="18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                                      </a:t>
            </a:r>
            <a:r>
              <a:rPr kumimoji="0" lang="en-US" altLang="zh-CN" sz="2400" i="1" dirty="0">
                <a:ea typeface="楷体_GB2312" pitchFamily="49" charset="-122"/>
              </a:rPr>
              <a:t>k</a:t>
            </a:r>
            <a:r>
              <a:rPr kumimoji="0" lang="zh-CN" altLang="en-US" sz="2400" dirty="0">
                <a:ea typeface="楷体_GB2312" pitchFamily="49" charset="-122"/>
              </a:rPr>
              <a:t>＝</a:t>
            </a:r>
            <a:r>
              <a:rPr kumimoji="0" lang="zh-CN" altLang="en-US" sz="2400" dirty="0">
                <a:ea typeface="华文中宋" pitchFamily="2" charset="-122"/>
                <a:sym typeface="Symbol" pitchFamily="18" charset="2"/>
              </a:rPr>
              <a:t></a:t>
            </a:r>
            <a:r>
              <a:rPr kumimoji="0" lang="en-US" altLang="zh-CN" sz="2400" dirty="0">
                <a:ea typeface="华文中宋" pitchFamily="2" charset="-122"/>
              </a:rPr>
              <a:t>log</a:t>
            </a:r>
            <a:r>
              <a:rPr kumimoji="0" lang="en-US" altLang="zh-CN" sz="2400" baseline="-25000" dirty="0">
                <a:ea typeface="华文中宋" pitchFamily="2" charset="-122"/>
              </a:rPr>
              <a:t>2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dirty="0">
                <a:ea typeface="华文中宋" pitchFamily="2" charset="-122"/>
                <a:sym typeface="Symbol" pitchFamily="18" charset="2"/>
              </a:rPr>
              <a:t> </a:t>
            </a:r>
            <a:r>
              <a:rPr kumimoji="0" lang="en-US" altLang="zh-CN" sz="2400" dirty="0">
                <a:ea typeface="华文中宋" pitchFamily="2" charset="-122"/>
              </a:rPr>
              <a:t>+ 1 </a:t>
            </a:r>
          </a:p>
        </p:txBody>
      </p:sp>
      <p:sp>
        <p:nvSpPr>
          <p:cNvPr id="17438" name="Rectangle 30"/>
          <p:cNvSpPr>
            <a:spLocks noChangeArrowheads="1"/>
          </p:cNvSpPr>
          <p:nvPr/>
        </p:nvSpPr>
        <p:spPr bwMode="auto">
          <a:xfrm>
            <a:off x="8545513" y="6610350"/>
            <a:ext cx="490537" cy="2746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4" grpId="0" autoUpdateAnimBg="0"/>
      <p:bldP spid="17435" grpId="0" autoUpdateAnimBg="0"/>
      <p:bldP spid="17436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5" name="Rectangle 33"/>
          <p:cNvSpPr>
            <a:spLocks noRot="1" noChangeArrowheads="1"/>
          </p:cNvSpPr>
          <p:nvPr/>
        </p:nvSpPr>
        <p:spPr bwMode="auto">
          <a:xfrm>
            <a:off x="868363" y="604838"/>
            <a:ext cx="7735887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性质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5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lang="zh-CN" altLang="en-US" sz="2400" dirty="0">
                <a:ea typeface="华文中宋" pitchFamily="2" charset="-122"/>
              </a:rPr>
              <a:t> 如果对一棵有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个结点的完全二叉树 </a:t>
            </a:r>
            <a:r>
              <a:rPr lang="en-US" altLang="zh-CN" sz="2400" dirty="0">
                <a:ea typeface="华文中宋" pitchFamily="2" charset="-122"/>
              </a:rPr>
              <a:t>(</a:t>
            </a:r>
            <a:r>
              <a:rPr kumimoji="0" lang="zh-CN" altLang="en-US" sz="2400" dirty="0">
                <a:ea typeface="华文中宋" pitchFamily="2" charset="-122"/>
              </a:rPr>
              <a:t>深度为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kumimoji="0" lang="zh-CN" altLang="en-US" sz="2400" dirty="0">
                <a:ea typeface="华文中宋" pitchFamily="2" charset="-122"/>
              </a:rPr>
              <a:t>                 </a:t>
            </a:r>
            <a:r>
              <a:rPr kumimoji="0" lang="zh-CN" altLang="en-US" sz="2400" dirty="0">
                <a:ea typeface="华文中宋" pitchFamily="2" charset="-122"/>
                <a:sym typeface="Symbol" pitchFamily="18" charset="2"/>
              </a:rPr>
              <a:t></a:t>
            </a:r>
            <a:r>
              <a:rPr kumimoji="0" lang="en-US" altLang="zh-CN" sz="2400" dirty="0">
                <a:ea typeface="华文中宋" pitchFamily="2" charset="-122"/>
              </a:rPr>
              <a:t>log</a:t>
            </a:r>
            <a:r>
              <a:rPr kumimoji="0" lang="en-US" altLang="zh-CN" sz="2400" baseline="-25000" dirty="0">
                <a:ea typeface="华文中宋" pitchFamily="2" charset="-122"/>
              </a:rPr>
              <a:t>2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dirty="0">
                <a:ea typeface="华文中宋" pitchFamily="2" charset="-122"/>
                <a:sym typeface="Symbol" pitchFamily="18" charset="2"/>
              </a:rPr>
              <a:t></a:t>
            </a:r>
            <a:r>
              <a:rPr kumimoji="0" lang="en-US" altLang="zh-CN" sz="2400" dirty="0">
                <a:ea typeface="华文中宋" pitchFamily="2" charset="-122"/>
              </a:rPr>
              <a:t>+1) </a:t>
            </a:r>
            <a:r>
              <a:rPr lang="zh-CN" altLang="en-US" sz="2400" dirty="0">
                <a:ea typeface="华文中宋" pitchFamily="2" charset="-122"/>
              </a:rPr>
              <a:t>的结点按层序编号 </a:t>
            </a:r>
            <a:r>
              <a:rPr lang="en-US" altLang="zh-CN" sz="2400" dirty="0">
                <a:ea typeface="华文中宋" pitchFamily="2" charset="-122"/>
              </a:rPr>
              <a:t>(</a:t>
            </a:r>
            <a:r>
              <a:rPr lang="zh-CN" altLang="en-US" sz="2400" dirty="0">
                <a:ea typeface="华文中宋" pitchFamily="2" charset="-122"/>
              </a:rPr>
              <a:t>从第 </a:t>
            </a:r>
            <a:r>
              <a:rPr lang="en-US" altLang="zh-CN" sz="2400" dirty="0">
                <a:ea typeface="华文中宋" pitchFamily="2" charset="-122"/>
              </a:rPr>
              <a:t>1 </a:t>
            </a:r>
            <a:r>
              <a:rPr lang="zh-CN" altLang="en-US" sz="2400" dirty="0">
                <a:ea typeface="华文中宋" pitchFamily="2" charset="-122"/>
              </a:rPr>
              <a:t>层到第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     </a:t>
            </a:r>
            <a:r>
              <a:rPr kumimoji="0" lang="zh-CN" altLang="en-US" sz="2400" dirty="0">
                <a:ea typeface="华文中宋" pitchFamily="2" charset="-122"/>
                <a:sym typeface="Symbol" pitchFamily="18" charset="2"/>
              </a:rPr>
              <a:t></a:t>
            </a:r>
            <a:r>
              <a:rPr kumimoji="0" lang="en-US" altLang="zh-CN" sz="2400" dirty="0">
                <a:ea typeface="华文中宋" pitchFamily="2" charset="-122"/>
              </a:rPr>
              <a:t>log</a:t>
            </a:r>
            <a:r>
              <a:rPr kumimoji="0" lang="en-US" altLang="zh-CN" sz="2400" baseline="-25000" dirty="0">
                <a:ea typeface="华文中宋" pitchFamily="2" charset="-122"/>
              </a:rPr>
              <a:t>2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dirty="0">
                <a:ea typeface="华文中宋" pitchFamily="2" charset="-122"/>
                <a:sym typeface="Symbol" pitchFamily="18" charset="2"/>
              </a:rPr>
              <a:t></a:t>
            </a:r>
            <a:r>
              <a:rPr kumimoji="0" lang="en-US" altLang="zh-CN" sz="2400" dirty="0">
                <a:ea typeface="华文中宋" pitchFamily="2" charset="-122"/>
              </a:rPr>
              <a:t>+1 </a:t>
            </a:r>
            <a:r>
              <a:rPr lang="zh-CN" altLang="en-US" sz="2400" dirty="0">
                <a:ea typeface="华文中宋" pitchFamily="2" charset="-122"/>
              </a:rPr>
              <a:t>层，每层从左到右</a:t>
            </a:r>
            <a:r>
              <a:rPr lang="en-US" altLang="zh-CN" sz="2400" dirty="0">
                <a:ea typeface="华文中宋" pitchFamily="2" charset="-122"/>
              </a:rPr>
              <a:t>)</a:t>
            </a:r>
            <a:r>
              <a:rPr lang="zh-CN" altLang="en-US" sz="2400" dirty="0">
                <a:ea typeface="华文中宋" pitchFamily="2" charset="-122"/>
              </a:rPr>
              <a:t>，则对任一结点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     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 (1</a:t>
            </a:r>
            <a:r>
              <a:rPr kumimoji="0" lang="en-US" altLang="zh-CN" sz="2400" dirty="0">
                <a:ea typeface="楷体_GB2312" pitchFamily="49" charset="-122"/>
              </a:rPr>
              <a:t>≤</a:t>
            </a:r>
            <a:r>
              <a:rPr lang="en-US" altLang="zh-CN" sz="2400" i="1" dirty="0">
                <a:ea typeface="华文中宋" pitchFamily="2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≤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)</a:t>
            </a:r>
            <a:r>
              <a:rPr lang="zh-CN" altLang="en-US" sz="2400" dirty="0">
                <a:ea typeface="华文中宋" pitchFamily="2" charset="-122"/>
              </a:rPr>
              <a:t>，有：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</a:t>
            </a:r>
            <a:r>
              <a:rPr lang="en-US" altLang="zh-CN" sz="2400" dirty="0">
                <a:ea typeface="华文中宋" pitchFamily="2" charset="-122"/>
              </a:rPr>
              <a:t>(1)  </a:t>
            </a:r>
            <a:r>
              <a:rPr lang="zh-CN" altLang="en-US" sz="2400" dirty="0">
                <a:ea typeface="华文中宋" pitchFamily="2" charset="-122"/>
              </a:rPr>
              <a:t>如果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 = 1</a:t>
            </a:r>
            <a:r>
              <a:rPr lang="zh-CN" altLang="en-US" sz="2400" dirty="0">
                <a:ea typeface="华文中宋" pitchFamily="2" charset="-122"/>
              </a:rPr>
              <a:t>，则结点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i="1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是二叉树的根，无双亲；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    如果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 &gt;1</a:t>
            </a:r>
            <a:r>
              <a:rPr lang="zh-CN" altLang="en-US" sz="2400" dirty="0">
                <a:ea typeface="华文中宋" pitchFamily="2" charset="-122"/>
              </a:rPr>
              <a:t>，则其双亲是结点  </a:t>
            </a:r>
            <a:r>
              <a:rPr kumimoji="0" lang="zh-CN" altLang="en-US" sz="2400" dirty="0">
                <a:ea typeface="华文中宋" pitchFamily="2" charset="-122"/>
                <a:sym typeface="Symbol" pitchFamily="18" charset="2"/>
              </a:rPr>
              <a:t>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i="1" dirty="0">
                <a:ea typeface="华文中宋" pitchFamily="2" charset="-122"/>
              </a:rPr>
              <a:t> </a:t>
            </a:r>
            <a:r>
              <a:rPr lang="en-US" altLang="zh-CN" sz="2400" dirty="0">
                <a:ea typeface="华文中宋" pitchFamily="2" charset="-122"/>
              </a:rPr>
              <a:t>/ 2</a:t>
            </a:r>
            <a:r>
              <a:rPr kumimoji="0" lang="en-US" altLang="zh-CN" sz="2400" dirty="0">
                <a:ea typeface="华文中宋" pitchFamily="2" charset="-122"/>
                <a:sym typeface="Symbol" pitchFamily="18" charset="2"/>
              </a:rPr>
              <a:t>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</a:t>
            </a:r>
            <a:r>
              <a:rPr lang="en-US" altLang="zh-CN" sz="2400" dirty="0">
                <a:ea typeface="华文中宋" pitchFamily="2" charset="-122"/>
              </a:rPr>
              <a:t>(2)  </a:t>
            </a:r>
            <a:r>
              <a:rPr lang="zh-CN" altLang="en-US" sz="2400" dirty="0">
                <a:ea typeface="华文中宋" pitchFamily="2" charset="-122"/>
              </a:rPr>
              <a:t>如果 </a:t>
            </a: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en-US" altLang="zh-CN" sz="2400" i="1" dirty="0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 &gt;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zh-CN" altLang="en-US" sz="2400" dirty="0">
                <a:ea typeface="华文中宋" pitchFamily="2" charset="-122"/>
              </a:rPr>
              <a:t>，则结点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i="1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为叶子结点，无左孩子；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    否则</a:t>
            </a:r>
            <a:r>
              <a:rPr lang="zh-CN" altLang="en-US" sz="2400">
                <a:ea typeface="华文中宋" pitchFamily="2" charset="-122"/>
              </a:rPr>
              <a:t>，其左</a:t>
            </a:r>
            <a:r>
              <a:rPr lang="zh-CN" altLang="en-US" sz="2400" dirty="0">
                <a:ea typeface="华文中宋" pitchFamily="2" charset="-122"/>
              </a:rPr>
              <a:t>孩子是结点 </a:t>
            </a: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en-US" altLang="zh-CN" sz="2400" i="1" dirty="0">
                <a:ea typeface="华文中宋" pitchFamily="2" charset="-122"/>
              </a:rPr>
              <a:t>i</a:t>
            </a:r>
            <a:r>
              <a:rPr lang="zh-CN" altLang="en-US" sz="2400" dirty="0">
                <a:ea typeface="华文中宋" pitchFamily="2" charset="-122"/>
              </a:rPr>
              <a:t>。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</a:t>
            </a:r>
            <a:r>
              <a:rPr lang="en-US" altLang="zh-CN" sz="2400" dirty="0">
                <a:ea typeface="华文中宋" pitchFamily="2" charset="-122"/>
              </a:rPr>
              <a:t>(3)  </a:t>
            </a:r>
            <a:r>
              <a:rPr lang="zh-CN" altLang="en-US" sz="2400" dirty="0">
                <a:ea typeface="华文中宋" pitchFamily="2" charset="-122"/>
              </a:rPr>
              <a:t>如果 </a:t>
            </a: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en-US" altLang="zh-CN" sz="2400" i="1" dirty="0">
                <a:ea typeface="华文中宋" pitchFamily="2" charset="-122"/>
              </a:rPr>
              <a:t>i </a:t>
            </a:r>
            <a:r>
              <a:rPr lang="en-US" altLang="zh-CN" sz="2400" dirty="0">
                <a:ea typeface="华文中宋" pitchFamily="2" charset="-122"/>
              </a:rPr>
              <a:t>+ 1 &gt;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zh-CN" altLang="en-US" sz="2400" dirty="0">
                <a:ea typeface="华文中宋" pitchFamily="2" charset="-122"/>
              </a:rPr>
              <a:t>，则结点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无右孩子；否则，其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    右孩子是结点 </a:t>
            </a: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en-US" altLang="zh-CN" sz="2400" i="1" dirty="0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 + 1</a:t>
            </a:r>
            <a:r>
              <a:rPr lang="zh-CN" altLang="en-US" sz="2400" dirty="0">
                <a:ea typeface="华文中宋" pitchFamily="2" charset="-122"/>
              </a:rPr>
              <a:t>。</a:t>
            </a:r>
          </a:p>
        </p:txBody>
      </p:sp>
    </p:spTree>
  </p:cSld>
  <p:clrMapOvr>
    <a:masterClrMapping/>
  </p:clrMapOvr>
  <p:transition spd="slow">
    <p:strips dir="l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6" name="Text Box 56"/>
          <p:cNvSpPr txBox="1">
            <a:spLocks noChangeArrowheads="1"/>
          </p:cNvSpPr>
          <p:nvPr/>
        </p:nvSpPr>
        <p:spPr bwMode="auto">
          <a:xfrm>
            <a:off x="876300" y="692150"/>
            <a:ext cx="754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400" dirty="0">
                <a:ea typeface="华文中宋" pitchFamily="2" charset="-122"/>
              </a:rPr>
              <a:t>证：</a:t>
            </a:r>
            <a:r>
              <a:rPr kumimoji="0" lang="en-US" altLang="zh-CN" sz="2400" dirty="0">
                <a:ea typeface="楷体_GB2312" pitchFamily="49" charset="-122"/>
              </a:rPr>
              <a:t>(1) </a:t>
            </a:r>
            <a:r>
              <a:rPr kumimoji="0" lang="zh-CN" altLang="en-US" sz="2400" dirty="0">
                <a:ea typeface="楷体_GB2312" pitchFamily="49" charset="-122"/>
              </a:rPr>
              <a:t>可以从 </a:t>
            </a:r>
            <a:r>
              <a:rPr kumimoji="0" lang="en-US" altLang="zh-CN" sz="2400" dirty="0">
                <a:ea typeface="楷体_GB2312" pitchFamily="49" charset="-122"/>
              </a:rPr>
              <a:t>(2) </a:t>
            </a:r>
            <a:r>
              <a:rPr kumimoji="0" lang="zh-CN" altLang="en-US" sz="2400" dirty="0">
                <a:ea typeface="楷体_GB2312" pitchFamily="49" charset="-122"/>
              </a:rPr>
              <a:t>和 </a:t>
            </a:r>
            <a:r>
              <a:rPr kumimoji="0" lang="en-US" altLang="zh-CN" sz="2400" dirty="0">
                <a:ea typeface="楷体_GB2312" pitchFamily="49" charset="-122"/>
              </a:rPr>
              <a:t>(3) </a:t>
            </a:r>
            <a:r>
              <a:rPr kumimoji="0" lang="zh-CN" altLang="en-US" sz="2400" dirty="0">
                <a:ea typeface="楷体_GB2312" pitchFamily="49" charset="-122"/>
              </a:rPr>
              <a:t>推出，所以先证明 </a:t>
            </a:r>
            <a:r>
              <a:rPr kumimoji="0" lang="en-US" altLang="zh-CN" sz="2400" dirty="0">
                <a:ea typeface="楷体_GB2312" pitchFamily="49" charset="-122"/>
              </a:rPr>
              <a:t>(2) </a:t>
            </a:r>
            <a:r>
              <a:rPr kumimoji="0" lang="zh-CN" altLang="en-US" sz="2400" dirty="0">
                <a:ea typeface="楷体_GB2312" pitchFamily="49" charset="-122"/>
              </a:rPr>
              <a:t>和 </a:t>
            </a:r>
            <a:r>
              <a:rPr kumimoji="0" lang="en-US" altLang="zh-CN" sz="2400" dirty="0">
                <a:ea typeface="楷体_GB2312" pitchFamily="49" charset="-122"/>
              </a:rPr>
              <a:t>(3)</a:t>
            </a:r>
            <a:r>
              <a:rPr kumimoji="0"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51257" name="Text Box 57"/>
          <p:cNvSpPr txBox="1">
            <a:spLocks noChangeArrowheads="1"/>
          </p:cNvSpPr>
          <p:nvPr/>
        </p:nvSpPr>
        <p:spPr bwMode="auto">
          <a:xfrm>
            <a:off x="893763" y="1187450"/>
            <a:ext cx="6861174" cy="2503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30000"/>
              </a:lnSpc>
              <a:spcBef>
                <a:spcPct val="0"/>
              </a:spcBef>
            </a:pPr>
            <a:r>
              <a:rPr kumimoji="0" lang="en-US" altLang="zh-CN" dirty="0">
                <a:ea typeface="楷体_GB2312" pitchFamily="49" charset="-122"/>
              </a:rPr>
              <a:t>        </a:t>
            </a: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对于 </a:t>
            </a:r>
            <a:r>
              <a:rPr kumimoji="0" lang="en-US" altLang="zh-CN" sz="2400" i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i</a:t>
            </a: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＝</a:t>
            </a:r>
            <a:r>
              <a:rPr kumimoji="0"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1</a:t>
            </a:r>
            <a:r>
              <a:rPr kumimoji="0" lang="zh-CN" altLang="en-US" sz="2400" dirty="0">
                <a:ea typeface="楷体_GB2312" pitchFamily="49" charset="-122"/>
              </a:rPr>
              <a:t>，由完全二叉树的定义，其左孩子是 </a:t>
            </a:r>
          </a:p>
          <a:p>
            <a:pPr>
              <a:lnSpc>
                <a:spcPct val="230000"/>
              </a:lnSpc>
              <a:spcBef>
                <a:spcPct val="0"/>
              </a:spcBef>
            </a:pPr>
            <a:r>
              <a:rPr kumimoji="0" lang="zh-CN" altLang="en-US" sz="2400" dirty="0">
                <a:ea typeface="楷体_GB2312" pitchFamily="49" charset="-122"/>
              </a:rPr>
              <a:t>结点 </a:t>
            </a:r>
            <a:r>
              <a:rPr kumimoji="0" lang="en-US" altLang="zh-CN" sz="2400" dirty="0">
                <a:ea typeface="楷体_GB2312" pitchFamily="49" charset="-122"/>
              </a:rPr>
              <a:t>2 = 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zh-CN" altLang="en-US" sz="2400" dirty="0">
                <a:ea typeface="楷体_GB2312" pitchFamily="49" charset="-122"/>
              </a:rPr>
              <a:t>，若 </a:t>
            </a:r>
            <a:r>
              <a:rPr kumimoji="0" lang="en-US" altLang="zh-CN" sz="2400" dirty="0">
                <a:ea typeface="楷体_GB2312" pitchFamily="49" charset="-122"/>
              </a:rPr>
              <a:t>2 = 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&gt; </a:t>
            </a:r>
            <a:r>
              <a:rPr kumimoji="0" lang="en-US" altLang="zh-CN" sz="2400" i="1" dirty="0">
                <a:ea typeface="楷体_GB2312" pitchFamily="49" charset="-122"/>
              </a:rPr>
              <a:t>n </a:t>
            </a:r>
            <a:r>
              <a:rPr kumimoji="0" lang="en-US" altLang="zh-CN" sz="2400" dirty="0">
                <a:ea typeface="楷体_GB2312" pitchFamily="49" charset="-122"/>
              </a:rPr>
              <a:t>= 1</a:t>
            </a:r>
            <a:r>
              <a:rPr kumimoji="0" lang="zh-CN" altLang="en-US" sz="2400" dirty="0">
                <a:ea typeface="楷体_GB2312" pitchFamily="49" charset="-122"/>
              </a:rPr>
              <a:t>，即不存在结点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zh-CN" altLang="en-US" sz="2400" dirty="0">
                <a:ea typeface="楷体_GB2312" pitchFamily="49" charset="-122"/>
              </a:rPr>
              <a:t>，此 </a:t>
            </a:r>
          </a:p>
          <a:p>
            <a:pPr>
              <a:lnSpc>
                <a:spcPct val="230000"/>
              </a:lnSpc>
              <a:spcBef>
                <a:spcPct val="0"/>
              </a:spcBef>
            </a:pPr>
            <a:r>
              <a:rPr kumimoji="0" lang="zh-CN" altLang="en-US" sz="2400" dirty="0">
                <a:ea typeface="楷体_GB2312" pitchFamily="49" charset="-122"/>
              </a:rPr>
              <a:t>时，结点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无左孩子。  </a:t>
            </a:r>
            <a:r>
              <a:rPr kumimoji="0" lang="en-US" altLang="zh-CN" sz="2400" dirty="0">
                <a:solidFill>
                  <a:srgbClr val="0000FF"/>
                </a:solidFill>
                <a:ea typeface="楷体_GB2312" pitchFamily="49" charset="-122"/>
              </a:rPr>
              <a:t>(2) </a:t>
            </a:r>
            <a:r>
              <a:rPr kumimoji="0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得证</a:t>
            </a:r>
            <a:r>
              <a:rPr kumimoji="0"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51258" name="Oval 58"/>
          <p:cNvSpPr>
            <a:spLocks noChangeArrowheads="1"/>
          </p:cNvSpPr>
          <p:nvPr/>
        </p:nvSpPr>
        <p:spPr bwMode="auto">
          <a:xfrm>
            <a:off x="7045325" y="2852738"/>
            <a:ext cx="609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/>
              <a:t>i </a:t>
            </a:r>
            <a:r>
              <a:rPr lang="en-US" altLang="zh-CN">
                <a:solidFill>
                  <a:srgbClr val="0000FF"/>
                </a:solidFill>
              </a:rPr>
              <a:t>1</a:t>
            </a:r>
            <a:endParaRPr lang="en-US" altLang="zh-CN" i="1">
              <a:solidFill>
                <a:srgbClr val="0000FF"/>
              </a:solidFill>
            </a:endParaRPr>
          </a:p>
        </p:txBody>
      </p:sp>
      <p:sp>
        <p:nvSpPr>
          <p:cNvPr id="51264" name="Text Box 64"/>
          <p:cNvSpPr txBox="1">
            <a:spLocks noChangeArrowheads="1"/>
          </p:cNvSpPr>
          <p:nvPr/>
        </p:nvSpPr>
        <p:spPr bwMode="auto">
          <a:xfrm>
            <a:off x="893763" y="3802063"/>
            <a:ext cx="7765267" cy="2503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30000"/>
              </a:lnSpc>
              <a:spcBef>
                <a:spcPct val="0"/>
              </a:spcBef>
            </a:pPr>
            <a:r>
              <a:rPr kumimoji="0" lang="en-US" altLang="zh-CN" dirty="0">
                <a:ea typeface="楷体_GB2312" pitchFamily="49" charset="-122"/>
              </a:rPr>
              <a:t>        </a:t>
            </a:r>
            <a:r>
              <a:rPr kumimoji="0" lang="zh-CN" altLang="en-US" sz="2400" dirty="0">
                <a:ea typeface="楷体_GB2312" pitchFamily="49" charset="-122"/>
              </a:rPr>
              <a:t>结点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的右孩子也只能是结点 </a:t>
            </a:r>
            <a:r>
              <a:rPr kumimoji="0" lang="en-US" altLang="zh-CN" sz="2400" dirty="0">
                <a:ea typeface="楷体_GB2312" pitchFamily="49" charset="-122"/>
              </a:rPr>
              <a:t>3 = 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+ 1</a:t>
            </a:r>
            <a:r>
              <a:rPr kumimoji="0" lang="zh-CN" altLang="en-US" sz="2400" dirty="0">
                <a:ea typeface="楷体_GB2312" pitchFamily="49" charset="-122"/>
              </a:rPr>
              <a:t>，若 </a:t>
            </a:r>
          </a:p>
          <a:p>
            <a:pPr>
              <a:lnSpc>
                <a:spcPct val="230000"/>
              </a:lnSpc>
              <a:spcBef>
                <a:spcPct val="0"/>
              </a:spcBef>
            </a:pPr>
            <a:r>
              <a:rPr kumimoji="0" lang="zh-CN" altLang="en-US" sz="2400" dirty="0">
                <a:ea typeface="楷体_GB2312" pitchFamily="49" charset="-122"/>
              </a:rPr>
              <a:t> </a:t>
            </a:r>
            <a:r>
              <a:rPr kumimoji="0" lang="en-US" altLang="zh-CN" sz="2400" dirty="0">
                <a:ea typeface="楷体_GB2312" pitchFamily="49" charset="-122"/>
              </a:rPr>
              <a:t>3 = 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+ 1 &gt; </a:t>
            </a:r>
            <a:r>
              <a:rPr kumimoji="0" lang="en-US" altLang="zh-CN" sz="2400" i="1" dirty="0">
                <a:ea typeface="楷体_GB2312" pitchFamily="49" charset="-122"/>
              </a:rPr>
              <a:t>n</a:t>
            </a:r>
            <a:r>
              <a:rPr kumimoji="0" lang="zh-CN" altLang="en-US" sz="2400" dirty="0">
                <a:latin typeface="楷体_GB2312" pitchFamily="49" charset="-122"/>
                <a:ea typeface="楷体_GB2312" pitchFamily="49" charset="-122"/>
              </a:rPr>
              <a:t>，即不存在结点</a:t>
            </a:r>
            <a:r>
              <a:rPr kumimoji="0" lang="zh-CN" altLang="en-US" sz="2400" dirty="0">
                <a:ea typeface="楷体_GB2312" pitchFamily="49" charset="-122"/>
              </a:rPr>
              <a:t> </a:t>
            </a:r>
            <a:r>
              <a:rPr kumimoji="0" lang="en-US" altLang="zh-CN" sz="2400" dirty="0"/>
              <a:t>3</a:t>
            </a:r>
            <a:r>
              <a:rPr kumimoji="0" lang="zh-CN" altLang="en-US" sz="2400" dirty="0"/>
              <a:t>，</a:t>
            </a:r>
            <a:r>
              <a:rPr kumimoji="0" lang="zh-CN" altLang="en-US" sz="2400" dirty="0">
                <a:ea typeface="楷体_GB2312" pitchFamily="49" charset="-122"/>
              </a:rPr>
              <a:t>此时结点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无右孩子。    </a:t>
            </a:r>
          </a:p>
          <a:p>
            <a:pPr>
              <a:lnSpc>
                <a:spcPct val="230000"/>
              </a:lnSpc>
              <a:spcBef>
                <a:spcPct val="0"/>
              </a:spcBef>
            </a:pPr>
            <a:r>
              <a:rPr kumimoji="0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  </a:t>
            </a:r>
            <a:r>
              <a:rPr kumimoji="0" lang="en-US" altLang="zh-CN" sz="2400" dirty="0">
                <a:solidFill>
                  <a:srgbClr val="0000FF"/>
                </a:solidFill>
                <a:ea typeface="楷体_GB2312" pitchFamily="49" charset="-122"/>
              </a:rPr>
              <a:t>(3) </a:t>
            </a:r>
            <a:r>
              <a:rPr kumimoji="0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得证</a:t>
            </a:r>
            <a:r>
              <a:rPr kumimoji="0" lang="zh-CN" altLang="en-US" sz="2400" dirty="0">
                <a:ea typeface="楷体_GB2312" pitchFamily="49" charset="-122"/>
              </a:rPr>
              <a:t>。 </a:t>
            </a:r>
          </a:p>
        </p:txBody>
      </p:sp>
      <p:grpSp>
        <p:nvGrpSpPr>
          <p:cNvPr id="2" name="Group 107"/>
          <p:cNvGrpSpPr>
            <a:grpSpLocks/>
          </p:cNvGrpSpPr>
          <p:nvPr/>
        </p:nvGrpSpPr>
        <p:grpSpPr bwMode="auto">
          <a:xfrm>
            <a:off x="6588125" y="3308350"/>
            <a:ext cx="609600" cy="839788"/>
            <a:chOff x="4374" y="1912"/>
            <a:chExt cx="384" cy="529"/>
          </a:xfrm>
        </p:grpSpPr>
        <p:sp>
          <p:nvSpPr>
            <p:cNvPr id="51259" name="Oval 59"/>
            <p:cNvSpPr>
              <a:spLocks noChangeArrowheads="1"/>
            </p:cNvSpPr>
            <p:nvPr/>
          </p:nvSpPr>
          <p:spPr bwMode="auto">
            <a:xfrm>
              <a:off x="4374" y="2105"/>
              <a:ext cx="38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  <a:r>
                <a:rPr lang="en-US" altLang="zh-CN" i="1"/>
                <a:t>i </a:t>
              </a:r>
              <a:r>
                <a:rPr lang="en-US" altLang="zh-CN">
                  <a:solidFill>
                    <a:srgbClr val="0000FF"/>
                  </a:solidFill>
                </a:rPr>
                <a:t>2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cxnSp>
          <p:nvCxnSpPr>
            <p:cNvPr id="51302" name="AutoShape 102"/>
            <p:cNvCxnSpPr>
              <a:cxnSpLocks noChangeShapeType="1"/>
              <a:stCxn id="51258" idx="3"/>
            </p:cNvCxnSpPr>
            <p:nvPr/>
          </p:nvCxnSpPr>
          <p:spPr bwMode="auto">
            <a:xfrm flipH="1">
              <a:off x="4580" y="1912"/>
              <a:ext cx="138" cy="19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106"/>
          <p:cNvGrpSpPr>
            <a:grpSpLocks/>
          </p:cNvGrpSpPr>
          <p:nvPr/>
        </p:nvGrpSpPr>
        <p:grpSpPr bwMode="auto">
          <a:xfrm>
            <a:off x="7350125" y="3308350"/>
            <a:ext cx="1066800" cy="839788"/>
            <a:chOff x="4854" y="1912"/>
            <a:chExt cx="672" cy="529"/>
          </a:xfrm>
        </p:grpSpPr>
        <p:sp>
          <p:nvSpPr>
            <p:cNvPr id="51270" name="Oval 70"/>
            <p:cNvSpPr>
              <a:spLocks noChangeArrowheads="1"/>
            </p:cNvSpPr>
            <p:nvPr/>
          </p:nvSpPr>
          <p:spPr bwMode="auto">
            <a:xfrm>
              <a:off x="4854" y="2105"/>
              <a:ext cx="672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  <a:r>
                <a:rPr lang="en-US" altLang="zh-CN" i="1"/>
                <a:t>i </a:t>
              </a:r>
              <a:r>
                <a:rPr lang="en-US" altLang="zh-CN"/>
                <a:t>+1 </a:t>
              </a:r>
              <a:r>
                <a:rPr lang="en-US" altLang="zh-CN">
                  <a:solidFill>
                    <a:srgbClr val="0000FF"/>
                  </a:solidFill>
                </a:rPr>
                <a:t>3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cxnSp>
          <p:nvCxnSpPr>
            <p:cNvPr id="51303" name="AutoShape 103"/>
            <p:cNvCxnSpPr>
              <a:cxnSpLocks noChangeShapeType="1"/>
              <a:stCxn id="51258" idx="5"/>
              <a:endCxn id="51270" idx="0"/>
            </p:cNvCxnSpPr>
            <p:nvPr/>
          </p:nvCxnSpPr>
          <p:spPr bwMode="auto">
            <a:xfrm>
              <a:off x="4990" y="1912"/>
              <a:ext cx="200" cy="19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108"/>
          <p:cNvGrpSpPr>
            <a:grpSpLocks/>
          </p:cNvGrpSpPr>
          <p:nvPr/>
        </p:nvGrpSpPr>
        <p:grpSpPr bwMode="auto">
          <a:xfrm>
            <a:off x="6588125" y="3294063"/>
            <a:ext cx="609600" cy="839787"/>
            <a:chOff x="4374" y="1912"/>
            <a:chExt cx="384" cy="529"/>
          </a:xfrm>
        </p:grpSpPr>
        <p:sp>
          <p:nvSpPr>
            <p:cNvPr id="51309" name="Oval 109"/>
            <p:cNvSpPr>
              <a:spLocks noChangeArrowheads="1"/>
            </p:cNvSpPr>
            <p:nvPr/>
          </p:nvSpPr>
          <p:spPr bwMode="auto">
            <a:xfrm>
              <a:off x="4374" y="2105"/>
              <a:ext cx="38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  <a:r>
                <a:rPr lang="en-US" altLang="zh-CN" i="1"/>
                <a:t>i </a:t>
              </a:r>
              <a:r>
                <a:rPr lang="en-US" altLang="zh-CN">
                  <a:solidFill>
                    <a:srgbClr val="0000FF"/>
                  </a:solidFill>
                </a:rPr>
                <a:t>2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cxnSp>
          <p:nvCxnSpPr>
            <p:cNvPr id="51310" name="AutoShape 110"/>
            <p:cNvCxnSpPr>
              <a:cxnSpLocks noChangeShapeType="1"/>
            </p:cNvCxnSpPr>
            <p:nvPr/>
          </p:nvCxnSpPr>
          <p:spPr bwMode="auto">
            <a:xfrm flipH="1">
              <a:off x="4580" y="1912"/>
              <a:ext cx="138" cy="19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5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6" grpId="0" autoUpdateAnimBg="0"/>
      <p:bldP spid="51257" grpId="0" autoUpdateAnimBg="0"/>
      <p:bldP spid="51258" grpId="0" animBg="1" autoUpdateAnimBg="0"/>
      <p:bldP spid="51264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50" name="Text Box 14"/>
          <p:cNvSpPr txBox="1">
            <a:spLocks noChangeArrowheads="1"/>
          </p:cNvSpPr>
          <p:nvPr/>
        </p:nvSpPr>
        <p:spPr bwMode="auto">
          <a:xfrm>
            <a:off x="684213" y="1098550"/>
            <a:ext cx="4575175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dirty="0">
                <a:ea typeface="楷体_GB2312" pitchFamily="49" charset="-122"/>
              </a:rPr>
              <a:t> </a:t>
            </a:r>
            <a:r>
              <a:rPr kumimoji="0" lang="en-US" altLang="zh-CN" sz="2400" dirty="0">
                <a:ea typeface="楷体_GB2312" pitchFamily="49" charset="-122"/>
              </a:rPr>
              <a:t>(1) </a:t>
            </a:r>
            <a:r>
              <a:rPr kumimoji="0" lang="zh-CN" altLang="en-US" sz="2400" dirty="0">
                <a:ea typeface="楷体_GB2312" pitchFamily="49" charset="-122"/>
              </a:rPr>
              <a:t>设第 </a:t>
            </a:r>
            <a:r>
              <a:rPr kumimoji="0" lang="en-US" altLang="zh-CN" sz="2400" i="1" dirty="0">
                <a:ea typeface="楷体_GB2312" pitchFamily="49" charset="-122"/>
              </a:rPr>
              <a:t>j </a:t>
            </a:r>
            <a:r>
              <a:rPr kumimoji="0" lang="en-US" altLang="zh-CN" sz="2400" dirty="0">
                <a:ea typeface="楷体_GB2312" pitchFamily="49" charset="-122"/>
              </a:rPr>
              <a:t>(1≤</a:t>
            </a:r>
            <a:r>
              <a:rPr kumimoji="0" lang="en-US" altLang="zh-CN" sz="2400" i="1" dirty="0">
                <a:ea typeface="楷体_GB2312" pitchFamily="49" charset="-122"/>
              </a:rPr>
              <a:t>j</a:t>
            </a:r>
            <a:r>
              <a:rPr kumimoji="0" lang="en-US" altLang="zh-CN" sz="2400" dirty="0">
                <a:ea typeface="楷体_GB2312" pitchFamily="49" charset="-122"/>
              </a:rPr>
              <a:t>≤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</a:t>
            </a:r>
            <a:r>
              <a:rPr kumimoji="0" lang="en-US" altLang="zh-CN" sz="2400" dirty="0">
                <a:ea typeface="楷体_GB2312" pitchFamily="49" charset="-122"/>
              </a:rPr>
              <a:t>log</a:t>
            </a:r>
            <a:r>
              <a:rPr kumimoji="0" lang="en-US" altLang="zh-CN" sz="2400" baseline="-250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n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</a:t>
            </a:r>
            <a:r>
              <a:rPr kumimoji="0" lang="en-US" altLang="zh-CN" sz="2400" dirty="0">
                <a:ea typeface="楷体_GB2312" pitchFamily="49" charset="-122"/>
              </a:rPr>
              <a:t>) </a:t>
            </a:r>
            <a:r>
              <a:rPr kumimoji="0" lang="zh-CN" altLang="en-US" sz="2400" dirty="0">
                <a:ea typeface="楷体_GB2312" pitchFamily="49" charset="-122"/>
              </a:rPr>
              <a:t>层的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首结点</a:t>
            </a:r>
            <a:r>
              <a:rPr kumimoji="0" lang="zh-CN" altLang="en-US" sz="2400" dirty="0">
                <a:ea typeface="楷体_GB2312" pitchFamily="49" charset="-122"/>
              </a:rPr>
              <a:t>的编号为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(</a:t>
            </a:r>
            <a:r>
              <a:rPr kumimoji="0" lang="zh-CN" altLang="en-US" sz="2400" dirty="0">
                <a:ea typeface="楷体_GB2312" pitchFamily="49" charset="-122"/>
              </a:rPr>
              <a:t>由二叉树的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定义和性质 </a:t>
            </a:r>
            <a:r>
              <a:rPr kumimoji="0" lang="en-US" altLang="zh-CN" sz="2400" dirty="0">
                <a:ea typeface="楷体_GB2312" pitchFamily="49" charset="-122"/>
              </a:rPr>
              <a:t>2 </a:t>
            </a:r>
            <a:r>
              <a:rPr kumimoji="0" lang="zh-CN" altLang="en-US" sz="2400" dirty="0">
                <a:ea typeface="楷体_GB2312" pitchFamily="49" charset="-122"/>
              </a:rPr>
              <a:t>知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i="1" dirty="0">
                <a:ea typeface="楷体_GB2312" pitchFamily="49" charset="-122"/>
              </a:rPr>
              <a:t> </a:t>
            </a:r>
            <a:r>
              <a:rPr kumimoji="0" lang="en-US" altLang="zh-CN" sz="2400" dirty="0">
                <a:ea typeface="楷体_GB2312" pitchFamily="49" charset="-122"/>
              </a:rPr>
              <a:t>=2</a:t>
            </a:r>
            <a:r>
              <a:rPr kumimoji="0" lang="en-US" altLang="zh-CN" sz="2400" baseline="30000" dirty="0">
                <a:ea typeface="楷体_GB2312" pitchFamily="49" charset="-122"/>
              </a:rPr>
              <a:t> </a:t>
            </a:r>
            <a:r>
              <a:rPr kumimoji="0" lang="en-US" altLang="zh-CN" sz="2400" i="1" baseline="40000" dirty="0">
                <a:ea typeface="楷体_GB2312" pitchFamily="49" charset="-122"/>
              </a:rPr>
              <a:t>j</a:t>
            </a:r>
            <a:r>
              <a:rPr kumimoji="0" lang="en-US" altLang="zh-CN" sz="2400" baseline="40000" dirty="0">
                <a:ea typeface="楷体_GB2312" pitchFamily="49" charset="-122"/>
              </a:rPr>
              <a:t>–1</a:t>
            </a:r>
            <a:r>
              <a:rPr kumimoji="0" lang="en-US" altLang="zh-CN" sz="2400" dirty="0">
                <a:ea typeface="楷体_GB2312" pitchFamily="49" charset="-122"/>
              </a:rPr>
              <a:t>)</a:t>
            </a:r>
            <a:r>
              <a:rPr kumimoji="0" lang="zh-CN" altLang="en-US" sz="2400" dirty="0">
                <a:ea typeface="楷体_GB2312" pitchFamily="49" charset="-122"/>
              </a:rPr>
              <a:t>，则其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左孩子必为第 </a:t>
            </a:r>
            <a:r>
              <a:rPr kumimoji="0" lang="en-US" altLang="zh-CN" sz="2400" i="1" dirty="0">
                <a:ea typeface="楷体_GB2312" pitchFamily="49" charset="-122"/>
              </a:rPr>
              <a:t>j</a:t>
            </a:r>
            <a:r>
              <a:rPr kumimoji="0" lang="en-US" altLang="zh-CN" sz="2400" dirty="0">
                <a:ea typeface="楷体_GB2312" pitchFamily="49" charset="-122"/>
              </a:rPr>
              <a:t> +1 </a:t>
            </a:r>
            <a:r>
              <a:rPr kumimoji="0" lang="zh-CN" altLang="en-US" sz="2400" dirty="0">
                <a:ea typeface="楷体_GB2312" pitchFamily="49" charset="-122"/>
              </a:rPr>
              <a:t>层的首结点，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其编号为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baseline="30000" dirty="0">
                <a:ea typeface="楷体_GB2312" pitchFamily="49" charset="-122"/>
              </a:rPr>
              <a:t> </a:t>
            </a:r>
            <a:r>
              <a:rPr kumimoji="0" lang="en-US" altLang="zh-CN" sz="2400" i="1" baseline="40000" dirty="0">
                <a:ea typeface="楷体_GB2312" pitchFamily="49" charset="-122"/>
              </a:rPr>
              <a:t>j</a:t>
            </a:r>
            <a:r>
              <a:rPr kumimoji="0" lang="zh-CN" altLang="en-US" sz="2400" dirty="0">
                <a:ea typeface="楷体_GB2312" pitchFamily="49" charset="-122"/>
              </a:rPr>
              <a:t>＝</a:t>
            </a:r>
            <a:r>
              <a:rPr kumimoji="0" lang="en-US" altLang="zh-CN" sz="2400" dirty="0">
                <a:ea typeface="楷体_GB2312" pitchFamily="49" charset="-122"/>
              </a:rPr>
              <a:t>2×2</a:t>
            </a:r>
            <a:r>
              <a:rPr kumimoji="0" lang="en-US" altLang="zh-CN" sz="2400" baseline="30000" dirty="0">
                <a:ea typeface="楷体_GB2312" pitchFamily="49" charset="-122"/>
              </a:rPr>
              <a:t> </a:t>
            </a:r>
            <a:r>
              <a:rPr kumimoji="0" lang="en-US" altLang="zh-CN" sz="2400" i="1" baseline="40000" dirty="0">
                <a:ea typeface="楷体_GB2312" pitchFamily="49" charset="-122"/>
              </a:rPr>
              <a:t>j </a:t>
            </a:r>
            <a:r>
              <a:rPr kumimoji="0" lang="en-US" altLang="zh-CN" sz="2400" baseline="40000" dirty="0">
                <a:ea typeface="楷体_GB2312" pitchFamily="49" charset="-122"/>
              </a:rPr>
              <a:t>–1</a:t>
            </a:r>
            <a:r>
              <a:rPr kumimoji="0" lang="zh-CN" altLang="en-US" sz="2400" dirty="0">
                <a:ea typeface="楷体_GB2312" pitchFamily="49" charset="-122"/>
              </a:rPr>
              <a:t>＝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zh-CN" altLang="en-US" sz="2400" dirty="0">
                <a:ea typeface="楷体_GB2312" pitchFamily="49" charset="-122"/>
              </a:rPr>
              <a:t>。 </a:t>
            </a: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5451475" y="3568700"/>
            <a:ext cx="1152525" cy="838200"/>
            <a:chOff x="3515" y="2430"/>
            <a:chExt cx="726" cy="528"/>
          </a:xfrm>
        </p:grpSpPr>
        <p:sp>
          <p:nvSpPr>
            <p:cNvPr id="142356" name="Line 20"/>
            <p:cNvSpPr>
              <a:spLocks noChangeShapeType="1"/>
            </p:cNvSpPr>
            <p:nvPr/>
          </p:nvSpPr>
          <p:spPr bwMode="auto">
            <a:xfrm flipH="1">
              <a:off x="3888" y="243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63" name="Oval 27"/>
            <p:cNvSpPr>
              <a:spLocks noChangeArrowheads="1"/>
            </p:cNvSpPr>
            <p:nvPr/>
          </p:nvSpPr>
          <p:spPr bwMode="auto">
            <a:xfrm>
              <a:off x="3515" y="2622"/>
              <a:ext cx="72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/>
                <a:t> 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</p:grp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5019675" y="836613"/>
            <a:ext cx="3462338" cy="2808287"/>
            <a:chOff x="3243" y="709"/>
            <a:chExt cx="2181" cy="1769"/>
          </a:xfrm>
        </p:grpSpPr>
        <p:sp>
          <p:nvSpPr>
            <p:cNvPr id="142358" name="Oval 22"/>
            <p:cNvSpPr>
              <a:spLocks noChangeArrowheads="1"/>
            </p:cNvSpPr>
            <p:nvPr/>
          </p:nvSpPr>
          <p:spPr bwMode="auto">
            <a:xfrm>
              <a:off x="4800" y="1632"/>
              <a:ext cx="62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i="1">
                <a:solidFill>
                  <a:srgbClr val="0000FF"/>
                </a:solidFill>
              </a:endParaRPr>
            </a:p>
          </p:txBody>
        </p:sp>
        <p:sp>
          <p:nvSpPr>
            <p:cNvPr id="142353" name="Oval 17"/>
            <p:cNvSpPr>
              <a:spLocks noChangeArrowheads="1"/>
            </p:cNvSpPr>
            <p:nvPr/>
          </p:nvSpPr>
          <p:spPr bwMode="auto">
            <a:xfrm>
              <a:off x="4512" y="709"/>
              <a:ext cx="38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1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sp>
          <p:nvSpPr>
            <p:cNvPr id="142354" name="Oval 18"/>
            <p:cNvSpPr>
              <a:spLocks noChangeArrowheads="1"/>
            </p:cNvSpPr>
            <p:nvPr/>
          </p:nvSpPr>
          <p:spPr bwMode="auto">
            <a:xfrm>
              <a:off x="3888" y="2142"/>
              <a:ext cx="670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/>
                <a:t> 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sp>
          <p:nvSpPr>
            <p:cNvPr id="142355" name="Text Box 19"/>
            <p:cNvSpPr txBox="1">
              <a:spLocks noChangeArrowheads="1"/>
            </p:cNvSpPr>
            <p:nvPr/>
          </p:nvSpPr>
          <p:spPr bwMode="auto">
            <a:xfrm>
              <a:off x="4540" y="1390"/>
              <a:ext cx="3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… </a:t>
              </a:r>
            </a:p>
          </p:txBody>
        </p:sp>
        <p:sp>
          <p:nvSpPr>
            <p:cNvPr id="142357" name="Text Box 21"/>
            <p:cNvSpPr txBox="1">
              <a:spLocks noChangeArrowheads="1"/>
            </p:cNvSpPr>
            <p:nvPr/>
          </p:nvSpPr>
          <p:spPr bwMode="auto">
            <a:xfrm>
              <a:off x="3243" y="2199"/>
              <a:ext cx="6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rgbClr val="0000FF"/>
                  </a:solidFill>
                  <a:ea typeface="楷体_GB2312" pitchFamily="49" charset="-122"/>
                </a:rPr>
                <a:t>第 </a:t>
              </a:r>
              <a:r>
                <a:rPr lang="en-US" altLang="zh-CN" sz="2000" i="1">
                  <a:solidFill>
                    <a:srgbClr val="0000FF"/>
                  </a:solidFill>
                  <a:ea typeface="楷体_GB2312" pitchFamily="49" charset="-122"/>
                </a:rPr>
                <a:t>j</a:t>
              </a:r>
              <a:r>
                <a:rPr lang="en-US" altLang="zh-CN" sz="2000">
                  <a:solidFill>
                    <a:srgbClr val="0000FF"/>
                  </a:solidFill>
                  <a:ea typeface="楷体_GB2312" pitchFamily="49" charset="-122"/>
                </a:rPr>
                <a:t> </a:t>
              </a:r>
              <a:r>
                <a:rPr lang="zh-CN" altLang="en-US" sz="2000">
                  <a:solidFill>
                    <a:srgbClr val="0000FF"/>
                  </a:solidFill>
                  <a:ea typeface="楷体_GB2312" pitchFamily="49" charset="-122"/>
                </a:rPr>
                <a:t>层</a:t>
              </a:r>
              <a:r>
                <a:rPr lang="zh-CN" altLang="en-US" sz="200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142359" name="Oval 23"/>
            <p:cNvSpPr>
              <a:spLocks noChangeArrowheads="1"/>
            </p:cNvSpPr>
            <p:nvPr/>
          </p:nvSpPr>
          <p:spPr bwMode="auto">
            <a:xfrm>
              <a:off x="4080" y="1662"/>
              <a:ext cx="38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/>
                <a:t> 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sp>
          <p:nvSpPr>
            <p:cNvPr id="142360" name="Text Box 24"/>
            <p:cNvSpPr txBox="1">
              <a:spLocks noChangeArrowheads="1"/>
            </p:cNvSpPr>
            <p:nvPr/>
          </p:nvSpPr>
          <p:spPr bwMode="auto">
            <a:xfrm>
              <a:off x="4512" y="1662"/>
              <a:ext cx="3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… </a:t>
              </a:r>
            </a:p>
          </p:txBody>
        </p:sp>
        <p:sp>
          <p:nvSpPr>
            <p:cNvPr id="142361" name="Line 25"/>
            <p:cNvSpPr>
              <a:spLocks noChangeShapeType="1"/>
            </p:cNvSpPr>
            <p:nvPr/>
          </p:nvSpPr>
          <p:spPr bwMode="auto">
            <a:xfrm flipH="1">
              <a:off x="4128" y="199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79" name="Oval 43"/>
            <p:cNvSpPr>
              <a:spLocks noChangeArrowheads="1"/>
            </p:cNvSpPr>
            <p:nvPr/>
          </p:nvSpPr>
          <p:spPr bwMode="auto">
            <a:xfrm>
              <a:off x="4286" y="1099"/>
              <a:ext cx="38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2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sp>
          <p:nvSpPr>
            <p:cNvPr id="142380" name="Oval 44"/>
            <p:cNvSpPr>
              <a:spLocks noChangeArrowheads="1"/>
            </p:cNvSpPr>
            <p:nvPr/>
          </p:nvSpPr>
          <p:spPr bwMode="auto">
            <a:xfrm>
              <a:off x="4764" y="1099"/>
              <a:ext cx="38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3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sp>
          <p:nvSpPr>
            <p:cNvPr id="142381" name="Line 45"/>
            <p:cNvSpPr>
              <a:spLocks noChangeShapeType="1"/>
            </p:cNvSpPr>
            <p:nvPr/>
          </p:nvSpPr>
          <p:spPr bwMode="auto">
            <a:xfrm flipH="1">
              <a:off x="4513" y="1019"/>
              <a:ext cx="91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82" name="Line 46"/>
            <p:cNvSpPr>
              <a:spLocks noChangeShapeType="1"/>
            </p:cNvSpPr>
            <p:nvPr/>
          </p:nvSpPr>
          <p:spPr bwMode="auto">
            <a:xfrm>
              <a:off x="4785" y="1027"/>
              <a:ext cx="91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2349" name="Text Box 13"/>
          <p:cNvSpPr txBox="1">
            <a:spLocks noChangeArrowheads="1"/>
          </p:cNvSpPr>
          <p:nvPr/>
        </p:nvSpPr>
        <p:spPr bwMode="auto">
          <a:xfrm>
            <a:off x="739775" y="609600"/>
            <a:ext cx="4192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对于</a:t>
            </a:r>
            <a:r>
              <a:rPr kumimoji="0" lang="zh-CN" altLang="en-US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kumimoji="0" lang="en-US" altLang="zh-CN" sz="2400" i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i</a:t>
            </a:r>
            <a:r>
              <a:rPr kumimoji="0"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&gt;1</a:t>
            </a:r>
            <a:r>
              <a:rPr kumimoji="0" lang="zh-CN" altLang="en-US" sz="2400" dirty="0">
                <a:ea typeface="楷体_GB2312" pitchFamily="49" charset="-122"/>
              </a:rPr>
              <a:t>，可分为两种情况： </a:t>
            </a:r>
          </a:p>
        </p:txBody>
      </p:sp>
      <p:sp>
        <p:nvSpPr>
          <p:cNvPr id="142364" name="Text Box 28"/>
          <p:cNvSpPr txBox="1">
            <a:spLocks noChangeArrowheads="1"/>
          </p:cNvSpPr>
          <p:nvPr/>
        </p:nvSpPr>
        <p:spPr bwMode="auto">
          <a:xfrm>
            <a:off x="5041900" y="2392363"/>
            <a:ext cx="1273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第 </a:t>
            </a:r>
            <a:r>
              <a:rPr lang="en-US" altLang="zh-CN" sz="2000" i="1">
                <a:solidFill>
                  <a:srgbClr val="0000FF"/>
                </a:solidFill>
                <a:ea typeface="楷体_GB2312" pitchFamily="49" charset="-122"/>
              </a:rPr>
              <a:t>j</a:t>
            </a:r>
            <a:r>
              <a:rPr lang="en-US" altLang="zh-CN" sz="2000">
                <a:solidFill>
                  <a:srgbClr val="0000FF"/>
                </a:solidFill>
                <a:ea typeface="楷体_GB2312" pitchFamily="49" charset="-122"/>
              </a:rPr>
              <a:t> –1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层 </a:t>
            </a:r>
          </a:p>
        </p:txBody>
      </p:sp>
      <p:sp>
        <p:nvSpPr>
          <p:cNvPr id="142365" name="Text Box 29"/>
          <p:cNvSpPr txBox="1">
            <a:spLocks noChangeArrowheads="1"/>
          </p:cNvSpPr>
          <p:nvPr/>
        </p:nvSpPr>
        <p:spPr bwMode="auto">
          <a:xfrm>
            <a:off x="7673975" y="3933825"/>
            <a:ext cx="1290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第 </a:t>
            </a:r>
            <a:r>
              <a:rPr lang="en-US" altLang="zh-CN" sz="2000" i="1">
                <a:solidFill>
                  <a:srgbClr val="0000FF"/>
                </a:solidFill>
                <a:ea typeface="楷体_GB2312" pitchFamily="49" charset="-122"/>
              </a:rPr>
              <a:t>j</a:t>
            </a:r>
            <a:r>
              <a:rPr lang="en-US" altLang="zh-CN" sz="2000">
                <a:solidFill>
                  <a:srgbClr val="0000FF"/>
                </a:solidFill>
                <a:ea typeface="楷体_GB2312" pitchFamily="49" charset="-122"/>
              </a:rPr>
              <a:t> +1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层</a:t>
            </a:r>
            <a:r>
              <a:rPr lang="zh-CN" altLang="en-US" sz="2000">
                <a:ea typeface="楷体_GB2312" pitchFamily="49" charset="-122"/>
              </a:rPr>
              <a:t> </a:t>
            </a:r>
          </a:p>
        </p:txBody>
      </p:sp>
      <p:sp>
        <p:nvSpPr>
          <p:cNvPr id="142367" name="Rectangle 31"/>
          <p:cNvSpPr>
            <a:spLocks noChangeArrowheads="1"/>
          </p:cNvSpPr>
          <p:nvPr/>
        </p:nvSpPr>
        <p:spPr bwMode="auto">
          <a:xfrm>
            <a:off x="6172200" y="3140075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i="1"/>
              <a:t>i </a:t>
            </a:r>
          </a:p>
        </p:txBody>
      </p:sp>
      <p:sp>
        <p:nvSpPr>
          <p:cNvPr id="142368" name="Oval 32"/>
          <p:cNvSpPr>
            <a:spLocks noChangeArrowheads="1"/>
          </p:cNvSpPr>
          <p:nvPr/>
        </p:nvSpPr>
        <p:spPr bwMode="auto">
          <a:xfrm>
            <a:off x="7840663" y="3140075"/>
            <a:ext cx="10668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baseline="30000"/>
              <a:t> </a:t>
            </a:r>
            <a:r>
              <a:rPr lang="en-US" altLang="zh-CN" i="1" baseline="30000"/>
              <a:t>j</a:t>
            </a:r>
            <a:r>
              <a:rPr lang="en-US" altLang="zh-CN"/>
              <a:t>-1 </a:t>
            </a:r>
            <a:endParaRPr lang="en-US" altLang="zh-CN" i="1" baseline="30000"/>
          </a:p>
        </p:txBody>
      </p:sp>
      <p:sp>
        <p:nvSpPr>
          <p:cNvPr id="142369" name="Rectangle 33"/>
          <p:cNvSpPr>
            <a:spLocks noChangeArrowheads="1"/>
          </p:cNvSpPr>
          <p:nvPr/>
        </p:nvSpPr>
        <p:spPr bwMode="auto">
          <a:xfrm>
            <a:off x="5572125" y="3906838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i="1"/>
              <a:t>i</a:t>
            </a:r>
            <a:r>
              <a:rPr lang="en-US" altLang="zh-CN"/>
              <a:t> = 2</a:t>
            </a:r>
            <a:r>
              <a:rPr lang="en-US" altLang="zh-CN" i="1" baseline="30000"/>
              <a:t>j</a:t>
            </a:r>
            <a:r>
              <a:rPr lang="en-US" altLang="zh-CN" i="1"/>
              <a:t> </a:t>
            </a:r>
          </a:p>
        </p:txBody>
      </p:sp>
      <p:sp>
        <p:nvSpPr>
          <p:cNvPr id="142370" name="Line 34"/>
          <p:cNvSpPr>
            <a:spLocks noChangeShapeType="1"/>
          </p:cNvSpPr>
          <p:nvPr/>
        </p:nvSpPr>
        <p:spPr bwMode="auto">
          <a:xfrm>
            <a:off x="8024813" y="2835275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2371" name="Text Box 35"/>
          <p:cNvSpPr txBox="1">
            <a:spLocks noChangeArrowheads="1"/>
          </p:cNvSpPr>
          <p:nvPr/>
        </p:nvSpPr>
        <p:spPr bwMode="auto">
          <a:xfrm>
            <a:off x="7254875" y="3154363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… </a:t>
            </a:r>
          </a:p>
        </p:txBody>
      </p:sp>
      <p:sp>
        <p:nvSpPr>
          <p:cNvPr id="142372" name="Oval 36"/>
          <p:cNvSpPr>
            <a:spLocks noChangeArrowheads="1"/>
          </p:cNvSpPr>
          <p:nvPr/>
        </p:nvSpPr>
        <p:spPr bwMode="auto">
          <a:xfrm>
            <a:off x="6853238" y="3830638"/>
            <a:ext cx="6858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i="1"/>
              <a:t>i</a:t>
            </a:r>
            <a:r>
              <a:rPr lang="en-US" altLang="zh-CN"/>
              <a:t>+1</a:t>
            </a:r>
          </a:p>
        </p:txBody>
      </p:sp>
      <p:sp>
        <p:nvSpPr>
          <p:cNvPr id="142373" name="Line 37"/>
          <p:cNvSpPr>
            <a:spLocks noChangeShapeType="1"/>
          </p:cNvSpPr>
          <p:nvPr/>
        </p:nvSpPr>
        <p:spPr bwMode="auto">
          <a:xfrm>
            <a:off x="6929438" y="3563938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2366" name="Rectangle 30"/>
          <p:cNvSpPr>
            <a:spLocks noChangeArrowheads="1"/>
          </p:cNvSpPr>
          <p:nvPr/>
        </p:nvSpPr>
        <p:spPr bwMode="auto">
          <a:xfrm>
            <a:off x="7539038" y="2349500"/>
            <a:ext cx="9445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baseline="30000"/>
              <a:t> </a:t>
            </a:r>
            <a:r>
              <a:rPr lang="en-US" altLang="zh-CN" i="1" baseline="30000"/>
              <a:t>j</a:t>
            </a:r>
            <a:r>
              <a:rPr lang="en-US" altLang="zh-CN" baseline="30000"/>
              <a:t>-1</a:t>
            </a:r>
            <a:r>
              <a:rPr lang="en-US" altLang="zh-CN"/>
              <a:t>-1 </a:t>
            </a:r>
          </a:p>
        </p:txBody>
      </p:sp>
      <p:sp>
        <p:nvSpPr>
          <p:cNvPr id="142386" name="Rectangle 50"/>
          <p:cNvSpPr>
            <a:spLocks noChangeArrowheads="1"/>
          </p:cNvSpPr>
          <p:nvPr/>
        </p:nvSpPr>
        <p:spPr bwMode="auto">
          <a:xfrm>
            <a:off x="6315075" y="3140075"/>
            <a:ext cx="81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=2</a:t>
            </a:r>
            <a:r>
              <a:rPr lang="en-US" altLang="zh-CN" i="1" baseline="30000"/>
              <a:t>j</a:t>
            </a:r>
            <a:r>
              <a:rPr lang="en-US" altLang="zh-CN" baseline="30000"/>
              <a:t>-1</a:t>
            </a:r>
            <a:r>
              <a:rPr lang="en-US" altLang="zh-CN" i="1"/>
              <a:t> </a:t>
            </a:r>
          </a:p>
        </p:txBody>
      </p:sp>
      <p:sp>
        <p:nvSpPr>
          <p:cNvPr id="142387" name="Text Box 51"/>
          <p:cNvSpPr txBox="1">
            <a:spLocks noChangeArrowheads="1"/>
          </p:cNvSpPr>
          <p:nvPr/>
        </p:nvSpPr>
        <p:spPr bwMode="auto">
          <a:xfrm>
            <a:off x="668338" y="4391025"/>
            <a:ext cx="5171609" cy="61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如果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 </a:t>
            </a:r>
            <a:r>
              <a:rPr kumimoji="0" lang="en-US" altLang="zh-CN" sz="2400" dirty="0">
                <a:ea typeface="楷体_GB2312" pitchFamily="49" charset="-122"/>
              </a:rPr>
              <a:t>&gt; </a:t>
            </a:r>
            <a:r>
              <a:rPr kumimoji="0" lang="en-US" altLang="zh-CN" sz="2400" i="1" dirty="0">
                <a:ea typeface="楷体_GB2312" pitchFamily="49" charset="-122"/>
              </a:rPr>
              <a:t>n</a:t>
            </a:r>
            <a:r>
              <a:rPr kumimoji="0" lang="zh-CN" altLang="en-US" sz="2400" dirty="0">
                <a:ea typeface="楷体_GB2312" pitchFamily="49" charset="-122"/>
              </a:rPr>
              <a:t>，则无左孩子。 </a:t>
            </a:r>
            <a:r>
              <a:rPr kumimoji="0" lang="en-US" altLang="zh-CN" sz="2400" dirty="0">
                <a:solidFill>
                  <a:srgbClr val="0000FF"/>
                </a:solidFill>
                <a:ea typeface="楷体_GB2312" pitchFamily="49" charset="-122"/>
              </a:rPr>
              <a:t>(2) </a:t>
            </a:r>
            <a:r>
              <a:rPr kumimoji="0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得证</a:t>
            </a:r>
            <a:r>
              <a:rPr kumimoji="0"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142388" name="Text Box 52"/>
          <p:cNvSpPr txBox="1">
            <a:spLocks noChangeArrowheads="1"/>
          </p:cNvSpPr>
          <p:nvPr/>
        </p:nvSpPr>
        <p:spPr bwMode="auto">
          <a:xfrm>
            <a:off x="668338" y="5048250"/>
            <a:ext cx="7146508" cy="1275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其右孩子必定为第 </a:t>
            </a:r>
            <a:r>
              <a:rPr kumimoji="0" lang="en-US" altLang="zh-CN" sz="2400" i="1" dirty="0">
                <a:ea typeface="楷体_GB2312" pitchFamily="49" charset="-122"/>
              </a:rPr>
              <a:t>j</a:t>
            </a:r>
            <a:r>
              <a:rPr kumimoji="0" lang="en-US" altLang="zh-CN" sz="2400" dirty="0">
                <a:ea typeface="楷体_GB2312" pitchFamily="49" charset="-122"/>
              </a:rPr>
              <a:t> +1 </a:t>
            </a:r>
            <a:r>
              <a:rPr kumimoji="0" lang="zh-CN" altLang="en-US" sz="2400" dirty="0">
                <a:ea typeface="楷体_GB2312" pitchFamily="49" charset="-122"/>
              </a:rPr>
              <a:t>层的第二个结点，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编号为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+1</a:t>
            </a:r>
            <a:r>
              <a:rPr kumimoji="0" lang="zh-CN" altLang="en-US" sz="2400" dirty="0">
                <a:ea typeface="楷体_GB2312" pitchFamily="49" charset="-122"/>
              </a:rPr>
              <a:t>。若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+1 &gt; </a:t>
            </a:r>
            <a:r>
              <a:rPr kumimoji="0" lang="en-US" altLang="zh-CN" sz="2400" i="1" dirty="0">
                <a:ea typeface="楷体_GB2312" pitchFamily="49" charset="-122"/>
              </a:rPr>
              <a:t>n</a:t>
            </a:r>
            <a:r>
              <a:rPr kumimoji="0" lang="zh-CN" altLang="en-US" sz="2400" dirty="0">
                <a:ea typeface="楷体_GB2312" pitchFamily="49" charset="-122"/>
              </a:rPr>
              <a:t>，则无右孩子。 </a:t>
            </a:r>
            <a:r>
              <a:rPr kumimoji="0" lang="en-US" altLang="zh-CN" sz="2400" dirty="0">
                <a:solidFill>
                  <a:srgbClr val="0000FF"/>
                </a:solidFill>
                <a:ea typeface="楷体_GB2312" pitchFamily="49" charset="-122"/>
              </a:rPr>
              <a:t>(3) </a:t>
            </a:r>
            <a:r>
              <a:rPr kumimoji="0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得证</a:t>
            </a:r>
            <a:r>
              <a:rPr kumimoji="0" lang="zh-CN" altLang="en-US" sz="2400" dirty="0">
                <a:ea typeface="楷体_GB2312" pitchFamily="49" charset="-122"/>
              </a:rPr>
              <a:t>。  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2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2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2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2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2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2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2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2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2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2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42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2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2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2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2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2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2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2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2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2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2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2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2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42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42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50" grpId="0" autoUpdateAnimBg="0"/>
      <p:bldP spid="142349" grpId="0" autoUpdateAnimBg="0"/>
      <p:bldP spid="142364" grpId="0" autoUpdateAnimBg="0"/>
      <p:bldP spid="142365" grpId="0" autoUpdateAnimBg="0"/>
      <p:bldP spid="142367" grpId="0" autoUpdateAnimBg="0"/>
      <p:bldP spid="142368" grpId="0" animBg="1" autoUpdateAnimBg="0"/>
      <p:bldP spid="142369" grpId="0" autoUpdateAnimBg="0"/>
      <p:bldP spid="142370" grpId="0" animBg="1"/>
      <p:bldP spid="142371" grpId="0" autoUpdateAnimBg="0"/>
      <p:bldP spid="142372" grpId="0" animBg="1" autoUpdateAnimBg="0"/>
      <p:bldP spid="142373" grpId="0" animBg="1"/>
      <p:bldP spid="142366" grpId="0"/>
      <p:bldP spid="142386" grpId="0" autoUpdateAnimBg="0"/>
      <p:bldP spid="142387" grpId="0" autoUpdateAnimBg="0"/>
      <p:bldP spid="142388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8" name="Text Box 92"/>
          <p:cNvSpPr txBox="1">
            <a:spLocks noChangeArrowheads="1"/>
          </p:cNvSpPr>
          <p:nvPr/>
        </p:nvSpPr>
        <p:spPr bwMode="auto">
          <a:xfrm>
            <a:off x="598488" y="476250"/>
            <a:ext cx="7685117" cy="95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dirty="0">
                <a:ea typeface="楷体_GB2312" pitchFamily="49" charset="-122"/>
              </a:rPr>
              <a:t>        </a:t>
            </a:r>
            <a:r>
              <a:rPr kumimoji="0" lang="en-US" altLang="zh-CN" sz="2400" dirty="0">
                <a:ea typeface="楷体_GB2312" pitchFamily="49" charset="-122"/>
              </a:rPr>
              <a:t>(2) </a:t>
            </a:r>
            <a:r>
              <a:rPr kumimoji="0" lang="zh-CN" altLang="en-US" sz="2400" dirty="0">
                <a:ea typeface="楷体_GB2312" pitchFamily="49" charset="-122"/>
              </a:rPr>
              <a:t>设第 </a:t>
            </a:r>
            <a:r>
              <a:rPr kumimoji="0" lang="en-US" altLang="zh-CN" sz="2400" i="1" dirty="0">
                <a:ea typeface="楷体_GB2312" pitchFamily="49" charset="-122"/>
              </a:rPr>
              <a:t>j </a:t>
            </a:r>
            <a:r>
              <a:rPr kumimoji="0" lang="en-US" altLang="zh-CN" sz="2400" dirty="0">
                <a:ea typeface="楷体_GB2312" pitchFamily="49" charset="-122"/>
              </a:rPr>
              <a:t>(1≤</a:t>
            </a:r>
            <a:r>
              <a:rPr kumimoji="0" lang="en-US" altLang="zh-CN" sz="2400" i="1" dirty="0">
                <a:ea typeface="楷体_GB2312" pitchFamily="49" charset="-122"/>
              </a:rPr>
              <a:t>j</a:t>
            </a:r>
            <a:r>
              <a:rPr kumimoji="0" lang="en-US" altLang="zh-CN" sz="2400" dirty="0">
                <a:ea typeface="楷体_GB2312" pitchFamily="49" charset="-122"/>
              </a:rPr>
              <a:t>≤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</a:t>
            </a:r>
            <a:r>
              <a:rPr kumimoji="0" lang="en-US" altLang="zh-CN" sz="2400" dirty="0">
                <a:ea typeface="楷体_GB2312" pitchFamily="49" charset="-122"/>
              </a:rPr>
              <a:t>log</a:t>
            </a:r>
            <a:r>
              <a:rPr kumimoji="0" lang="en-US" altLang="zh-CN" sz="2400" baseline="-250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n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</a:t>
            </a:r>
            <a:r>
              <a:rPr kumimoji="0" lang="en-US" altLang="zh-CN" sz="2400" dirty="0">
                <a:ea typeface="楷体_GB2312" pitchFamily="49" charset="-122"/>
              </a:rPr>
              <a:t>) </a:t>
            </a:r>
            <a:r>
              <a:rPr kumimoji="0" lang="zh-CN" altLang="en-US" sz="2400" dirty="0">
                <a:ea typeface="楷体_GB2312" pitchFamily="49" charset="-122"/>
              </a:rPr>
              <a:t>层的</a:t>
            </a:r>
            <a:r>
              <a:rPr kumimoji="0"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某个结点</a:t>
            </a:r>
            <a:r>
              <a:rPr kumimoji="0" lang="zh-CN" altLang="en-US" sz="2400" dirty="0">
                <a:ea typeface="楷体_GB2312" pitchFamily="49" charset="-122"/>
              </a:rPr>
              <a:t>的编号为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(2</a:t>
            </a:r>
            <a:r>
              <a:rPr kumimoji="0" lang="en-US" altLang="zh-CN" sz="2400" baseline="30000" dirty="0">
                <a:ea typeface="楷体_GB2312" pitchFamily="49" charset="-122"/>
              </a:rPr>
              <a:t> </a:t>
            </a:r>
            <a:r>
              <a:rPr kumimoji="0" lang="en-US" altLang="zh-CN" sz="2400" i="1" baseline="40000" dirty="0">
                <a:ea typeface="楷体_GB2312" pitchFamily="49" charset="-122"/>
              </a:rPr>
              <a:t>j </a:t>
            </a:r>
            <a:r>
              <a:rPr kumimoji="0" lang="en-US" altLang="zh-CN" sz="2400" baseline="40000" dirty="0">
                <a:ea typeface="楷体_GB2312" pitchFamily="49" charset="-122"/>
              </a:rPr>
              <a:t>–1</a:t>
            </a:r>
            <a:r>
              <a:rPr kumimoji="0" lang="en-US" altLang="zh-CN" sz="2400" dirty="0">
                <a:ea typeface="楷体_GB2312" pitchFamily="49" charset="-122"/>
              </a:rPr>
              <a:t>≤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&lt; 2</a:t>
            </a:r>
            <a:r>
              <a:rPr kumimoji="0" lang="en-US" altLang="zh-CN" sz="2400" baseline="30000" dirty="0">
                <a:ea typeface="楷体_GB2312" pitchFamily="49" charset="-122"/>
              </a:rPr>
              <a:t> </a:t>
            </a:r>
            <a:r>
              <a:rPr kumimoji="0" lang="en-US" altLang="zh-CN" sz="2400" i="1" baseline="40000" dirty="0">
                <a:ea typeface="楷体_GB2312" pitchFamily="49" charset="-122"/>
              </a:rPr>
              <a:t>j </a:t>
            </a:r>
            <a:r>
              <a:rPr kumimoji="0" lang="en-US" altLang="zh-CN" sz="2400" dirty="0">
                <a:ea typeface="楷体_GB2312" pitchFamily="49" charset="-122"/>
              </a:rPr>
              <a:t>–1)</a:t>
            </a:r>
            <a:r>
              <a:rPr kumimoji="0" lang="zh-CN" altLang="en-US" sz="2400" dirty="0">
                <a:ea typeface="楷体_GB2312" pitchFamily="49" charset="-122"/>
              </a:rPr>
              <a:t>，且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+1&lt; </a:t>
            </a:r>
            <a:r>
              <a:rPr kumimoji="0" lang="en-US" altLang="zh-CN" sz="2400" i="1" dirty="0">
                <a:ea typeface="楷体_GB2312" pitchFamily="49" charset="-122"/>
              </a:rPr>
              <a:t>n</a:t>
            </a:r>
            <a:r>
              <a:rPr kumimoji="0" lang="zh-CN" altLang="en-US" sz="2400" dirty="0">
                <a:ea typeface="楷体_GB2312" pitchFamily="49" charset="-122"/>
              </a:rPr>
              <a:t>，其左右孩子为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 </a:t>
            </a:r>
            <a:r>
              <a:rPr kumimoji="0" lang="zh-CN" altLang="en-US" sz="2400" dirty="0">
                <a:ea typeface="楷体_GB2312" pitchFamily="49" charset="-122"/>
              </a:rPr>
              <a:t>和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+1</a:t>
            </a:r>
            <a:r>
              <a:rPr kumimoji="0"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19552" name="Oval 96"/>
          <p:cNvSpPr>
            <a:spLocks noChangeArrowheads="1"/>
          </p:cNvSpPr>
          <p:nvPr/>
        </p:nvSpPr>
        <p:spPr bwMode="auto">
          <a:xfrm>
            <a:off x="3581400" y="4865688"/>
            <a:ext cx="609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/>
              <a:t> </a:t>
            </a:r>
            <a:endParaRPr lang="en-US" altLang="zh-CN" i="1">
              <a:solidFill>
                <a:srgbClr val="0000FF"/>
              </a:solidFill>
            </a:endParaRPr>
          </a:p>
        </p:txBody>
      </p:sp>
      <p:sp>
        <p:nvSpPr>
          <p:cNvPr id="19556" name="Oval 100"/>
          <p:cNvSpPr>
            <a:spLocks noChangeArrowheads="1"/>
          </p:cNvSpPr>
          <p:nvPr/>
        </p:nvSpPr>
        <p:spPr bwMode="auto">
          <a:xfrm>
            <a:off x="6705600" y="4103688"/>
            <a:ext cx="990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i="1">
              <a:solidFill>
                <a:srgbClr val="0000FF"/>
              </a:solidFill>
            </a:endParaRPr>
          </a:p>
        </p:txBody>
      </p:sp>
      <p:sp>
        <p:nvSpPr>
          <p:cNvPr id="19560" name="Rectangle 104"/>
          <p:cNvSpPr>
            <a:spLocks noChangeArrowheads="1"/>
          </p:cNvSpPr>
          <p:nvPr/>
        </p:nvSpPr>
        <p:spPr bwMode="auto">
          <a:xfrm>
            <a:off x="3313113" y="5703888"/>
            <a:ext cx="496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i="1"/>
              <a:t>i </a:t>
            </a:r>
          </a:p>
        </p:txBody>
      </p:sp>
      <p:sp>
        <p:nvSpPr>
          <p:cNvPr id="19572" name="Text Box 116"/>
          <p:cNvSpPr txBox="1">
            <a:spLocks noChangeArrowheads="1"/>
          </p:cNvSpPr>
          <p:nvPr/>
        </p:nvSpPr>
        <p:spPr bwMode="auto">
          <a:xfrm>
            <a:off x="2362200" y="4941888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… </a:t>
            </a:r>
          </a:p>
        </p:txBody>
      </p:sp>
      <p:sp>
        <p:nvSpPr>
          <p:cNvPr id="19551" name="Oval 95"/>
          <p:cNvSpPr>
            <a:spLocks noChangeArrowheads="1"/>
          </p:cNvSpPr>
          <p:nvPr/>
        </p:nvSpPr>
        <p:spPr bwMode="auto">
          <a:xfrm>
            <a:off x="4356100" y="2997200"/>
            <a:ext cx="609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</a:rPr>
              <a:t>1</a:t>
            </a:r>
            <a:endParaRPr lang="en-US" altLang="zh-CN" i="1">
              <a:solidFill>
                <a:srgbClr val="0000FF"/>
              </a:solidFill>
            </a:endParaRPr>
          </a:p>
        </p:txBody>
      </p:sp>
      <p:sp>
        <p:nvSpPr>
          <p:cNvPr id="19553" name="Text Box 97"/>
          <p:cNvSpPr txBox="1">
            <a:spLocks noChangeArrowheads="1"/>
          </p:cNvSpPr>
          <p:nvPr/>
        </p:nvSpPr>
        <p:spPr bwMode="auto">
          <a:xfrm>
            <a:off x="4438650" y="3529013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… </a:t>
            </a:r>
          </a:p>
        </p:txBody>
      </p:sp>
      <p:sp>
        <p:nvSpPr>
          <p:cNvPr id="19555" name="Text Box 99"/>
          <p:cNvSpPr txBox="1">
            <a:spLocks noChangeArrowheads="1"/>
          </p:cNvSpPr>
          <p:nvPr/>
        </p:nvSpPr>
        <p:spPr bwMode="auto">
          <a:xfrm>
            <a:off x="1143000" y="4956175"/>
            <a:ext cx="955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第 </a:t>
            </a:r>
            <a:r>
              <a:rPr lang="en-US" altLang="zh-CN" sz="2000" i="1">
                <a:ea typeface="楷体_GB2312" pitchFamily="49" charset="-122"/>
              </a:rPr>
              <a:t>j</a:t>
            </a:r>
            <a:r>
              <a:rPr lang="en-US" altLang="zh-CN" sz="2000">
                <a:ea typeface="楷体_GB2312" pitchFamily="49" charset="-122"/>
              </a:rPr>
              <a:t> </a:t>
            </a:r>
            <a:r>
              <a:rPr lang="zh-CN" altLang="en-US" sz="2000">
                <a:ea typeface="楷体_GB2312" pitchFamily="49" charset="-122"/>
              </a:rPr>
              <a:t>层 </a:t>
            </a:r>
          </a:p>
        </p:txBody>
      </p:sp>
      <p:sp>
        <p:nvSpPr>
          <p:cNvPr id="19557" name="Oval 101"/>
          <p:cNvSpPr>
            <a:spLocks noChangeArrowheads="1"/>
          </p:cNvSpPr>
          <p:nvPr/>
        </p:nvSpPr>
        <p:spPr bwMode="auto">
          <a:xfrm>
            <a:off x="2593975" y="4103688"/>
            <a:ext cx="609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/>
              <a:t> </a:t>
            </a:r>
            <a:endParaRPr lang="en-US" altLang="zh-CN" i="1">
              <a:solidFill>
                <a:srgbClr val="0000FF"/>
              </a:solidFill>
            </a:endParaRPr>
          </a:p>
        </p:txBody>
      </p:sp>
      <p:sp>
        <p:nvSpPr>
          <p:cNvPr id="19558" name="Text Box 102"/>
          <p:cNvSpPr txBox="1">
            <a:spLocks noChangeArrowheads="1"/>
          </p:cNvSpPr>
          <p:nvPr/>
        </p:nvSpPr>
        <p:spPr bwMode="auto">
          <a:xfrm>
            <a:off x="4438650" y="4103688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… </a:t>
            </a:r>
          </a:p>
        </p:txBody>
      </p:sp>
      <p:sp>
        <p:nvSpPr>
          <p:cNvPr id="19561" name="Oval 105"/>
          <p:cNvSpPr>
            <a:spLocks noChangeArrowheads="1"/>
          </p:cNvSpPr>
          <p:nvPr/>
        </p:nvSpPr>
        <p:spPr bwMode="auto">
          <a:xfrm>
            <a:off x="3132138" y="5703888"/>
            <a:ext cx="609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i="1"/>
              <a:t>i </a:t>
            </a:r>
          </a:p>
        </p:txBody>
      </p:sp>
      <p:sp>
        <p:nvSpPr>
          <p:cNvPr id="19562" name="Text Box 106"/>
          <p:cNvSpPr txBox="1">
            <a:spLocks noChangeArrowheads="1"/>
          </p:cNvSpPr>
          <p:nvPr/>
        </p:nvSpPr>
        <p:spPr bwMode="auto">
          <a:xfrm>
            <a:off x="1165225" y="4194175"/>
            <a:ext cx="1273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第 </a:t>
            </a:r>
            <a:r>
              <a:rPr lang="en-US" altLang="zh-CN" sz="2000" i="1">
                <a:ea typeface="楷体_GB2312" pitchFamily="49" charset="-122"/>
              </a:rPr>
              <a:t>j</a:t>
            </a:r>
            <a:r>
              <a:rPr lang="en-US" altLang="zh-CN" sz="2000">
                <a:ea typeface="楷体_GB2312" pitchFamily="49" charset="-122"/>
              </a:rPr>
              <a:t> –1 </a:t>
            </a:r>
            <a:r>
              <a:rPr lang="zh-CN" altLang="en-US" sz="2000">
                <a:ea typeface="楷体_GB2312" pitchFamily="49" charset="-122"/>
              </a:rPr>
              <a:t>层 </a:t>
            </a:r>
          </a:p>
        </p:txBody>
      </p:sp>
      <p:sp>
        <p:nvSpPr>
          <p:cNvPr id="19563" name="Text Box 107"/>
          <p:cNvSpPr txBox="1">
            <a:spLocks noChangeArrowheads="1"/>
          </p:cNvSpPr>
          <p:nvPr/>
        </p:nvSpPr>
        <p:spPr bwMode="auto">
          <a:xfrm>
            <a:off x="1147763" y="5780088"/>
            <a:ext cx="12906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第 </a:t>
            </a:r>
            <a:r>
              <a:rPr lang="en-US" altLang="zh-CN" sz="2000" i="1">
                <a:ea typeface="楷体_GB2312" pitchFamily="49" charset="-122"/>
              </a:rPr>
              <a:t>j</a:t>
            </a:r>
            <a:r>
              <a:rPr lang="en-US" altLang="zh-CN" sz="2000">
                <a:ea typeface="楷体_GB2312" pitchFamily="49" charset="-122"/>
              </a:rPr>
              <a:t> +1 </a:t>
            </a:r>
            <a:r>
              <a:rPr lang="zh-CN" altLang="en-US" sz="2000">
                <a:ea typeface="楷体_GB2312" pitchFamily="49" charset="-122"/>
              </a:rPr>
              <a:t>层 </a:t>
            </a:r>
          </a:p>
        </p:txBody>
      </p:sp>
      <p:sp>
        <p:nvSpPr>
          <p:cNvPr id="19564" name="Rectangle 108"/>
          <p:cNvSpPr>
            <a:spLocks noChangeArrowheads="1"/>
          </p:cNvSpPr>
          <p:nvPr/>
        </p:nvSpPr>
        <p:spPr bwMode="auto">
          <a:xfrm>
            <a:off x="6751638" y="4103688"/>
            <a:ext cx="9445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baseline="30000"/>
              <a:t> </a:t>
            </a:r>
            <a:r>
              <a:rPr lang="en-US" altLang="zh-CN" i="1" baseline="30000"/>
              <a:t>j</a:t>
            </a:r>
            <a:r>
              <a:rPr lang="en-US" altLang="zh-CN" baseline="30000"/>
              <a:t>-1</a:t>
            </a:r>
            <a:r>
              <a:rPr lang="en-US" altLang="zh-CN"/>
              <a:t>-1 </a:t>
            </a:r>
          </a:p>
        </p:txBody>
      </p:sp>
      <p:sp>
        <p:nvSpPr>
          <p:cNvPr id="19565" name="Rectangle 109"/>
          <p:cNvSpPr>
            <a:spLocks noChangeArrowheads="1"/>
          </p:cNvSpPr>
          <p:nvPr/>
        </p:nvSpPr>
        <p:spPr bwMode="auto">
          <a:xfrm>
            <a:off x="3733800" y="4865688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i="1"/>
              <a:t>i </a:t>
            </a:r>
          </a:p>
        </p:txBody>
      </p:sp>
      <p:sp>
        <p:nvSpPr>
          <p:cNvPr id="19566" name="Oval 110"/>
          <p:cNvSpPr>
            <a:spLocks noChangeArrowheads="1"/>
          </p:cNvSpPr>
          <p:nvPr/>
        </p:nvSpPr>
        <p:spPr bwMode="auto">
          <a:xfrm>
            <a:off x="7162800" y="4941888"/>
            <a:ext cx="10668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baseline="30000"/>
              <a:t> </a:t>
            </a:r>
            <a:r>
              <a:rPr lang="en-US" altLang="zh-CN" i="1" baseline="30000"/>
              <a:t>j</a:t>
            </a:r>
            <a:r>
              <a:rPr lang="en-US" altLang="zh-CN"/>
              <a:t>-1 </a:t>
            </a:r>
            <a:endParaRPr lang="en-US" altLang="zh-CN" i="1" baseline="30000"/>
          </a:p>
        </p:txBody>
      </p:sp>
      <p:sp>
        <p:nvSpPr>
          <p:cNvPr id="19569" name="Text Box 113"/>
          <p:cNvSpPr txBox="1">
            <a:spLocks noChangeArrowheads="1"/>
          </p:cNvSpPr>
          <p:nvPr/>
        </p:nvSpPr>
        <p:spPr bwMode="auto">
          <a:xfrm>
            <a:off x="6446838" y="4941888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… </a:t>
            </a:r>
          </a:p>
        </p:txBody>
      </p:sp>
      <p:sp>
        <p:nvSpPr>
          <p:cNvPr id="19570" name="Oval 114"/>
          <p:cNvSpPr>
            <a:spLocks noChangeArrowheads="1"/>
          </p:cNvSpPr>
          <p:nvPr/>
        </p:nvSpPr>
        <p:spPr bwMode="auto">
          <a:xfrm>
            <a:off x="3962400" y="5703888"/>
            <a:ext cx="6858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i="1"/>
              <a:t>i</a:t>
            </a:r>
            <a:r>
              <a:rPr lang="en-US" altLang="zh-CN"/>
              <a:t>+1</a:t>
            </a:r>
          </a:p>
        </p:txBody>
      </p:sp>
      <p:sp>
        <p:nvSpPr>
          <p:cNvPr id="19574" name="Oval 118"/>
          <p:cNvSpPr>
            <a:spLocks noChangeArrowheads="1"/>
          </p:cNvSpPr>
          <p:nvPr/>
        </p:nvSpPr>
        <p:spPr bwMode="auto">
          <a:xfrm>
            <a:off x="1981200" y="4865688"/>
            <a:ext cx="990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baseline="30000"/>
              <a:t> </a:t>
            </a:r>
            <a:r>
              <a:rPr lang="en-US" altLang="zh-CN" i="1" baseline="30000"/>
              <a:t>j</a:t>
            </a:r>
            <a:r>
              <a:rPr lang="en-US" altLang="zh-CN" baseline="30000"/>
              <a:t>-1 </a:t>
            </a:r>
          </a:p>
        </p:txBody>
      </p:sp>
      <p:sp>
        <p:nvSpPr>
          <p:cNvPr id="19576" name="Text Box 120"/>
          <p:cNvSpPr txBox="1">
            <a:spLocks noChangeArrowheads="1"/>
          </p:cNvSpPr>
          <p:nvPr/>
        </p:nvSpPr>
        <p:spPr bwMode="auto">
          <a:xfrm>
            <a:off x="3048000" y="4941888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… </a:t>
            </a:r>
          </a:p>
        </p:txBody>
      </p:sp>
      <p:sp>
        <p:nvSpPr>
          <p:cNvPr id="19577" name="Text Box 121"/>
          <p:cNvSpPr txBox="1">
            <a:spLocks noChangeArrowheads="1"/>
          </p:cNvSpPr>
          <p:nvPr/>
        </p:nvSpPr>
        <p:spPr bwMode="auto">
          <a:xfrm>
            <a:off x="2622550" y="5764213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… </a:t>
            </a:r>
          </a:p>
        </p:txBody>
      </p:sp>
      <p:sp>
        <p:nvSpPr>
          <p:cNvPr id="19579" name="Oval 123"/>
          <p:cNvSpPr>
            <a:spLocks noChangeArrowheads="1"/>
          </p:cNvSpPr>
          <p:nvPr/>
        </p:nvSpPr>
        <p:spPr bwMode="auto">
          <a:xfrm>
            <a:off x="5402263" y="4865688"/>
            <a:ext cx="609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/>
              <a:t> i </a:t>
            </a:r>
            <a:r>
              <a:rPr lang="en-US" altLang="zh-CN"/>
              <a:t>+1 </a:t>
            </a:r>
            <a:endParaRPr lang="en-US" altLang="zh-CN" i="1"/>
          </a:p>
        </p:txBody>
      </p:sp>
      <p:cxnSp>
        <p:nvCxnSpPr>
          <p:cNvPr id="19588" name="AutoShape 132"/>
          <p:cNvCxnSpPr>
            <a:cxnSpLocks noChangeShapeType="1"/>
            <a:stCxn id="19552" idx="3"/>
            <a:endCxn id="19561" idx="0"/>
          </p:cNvCxnSpPr>
          <p:nvPr/>
        </p:nvCxnSpPr>
        <p:spPr bwMode="auto">
          <a:xfrm flipH="1">
            <a:off x="3436938" y="5321300"/>
            <a:ext cx="233362" cy="382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589" name="AutoShape 133"/>
          <p:cNvCxnSpPr>
            <a:cxnSpLocks noChangeShapeType="1"/>
            <a:stCxn id="19552" idx="5"/>
            <a:endCxn id="19570" idx="0"/>
          </p:cNvCxnSpPr>
          <p:nvPr/>
        </p:nvCxnSpPr>
        <p:spPr bwMode="auto">
          <a:xfrm>
            <a:off x="4102100" y="5321300"/>
            <a:ext cx="203200" cy="382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4876800" y="5321300"/>
            <a:ext cx="685800" cy="915988"/>
            <a:chOff x="3072" y="3352"/>
            <a:chExt cx="432" cy="577"/>
          </a:xfrm>
        </p:grpSpPr>
        <p:sp>
          <p:nvSpPr>
            <p:cNvPr id="19581" name="Rectangle 125"/>
            <p:cNvSpPr>
              <a:spLocks noChangeArrowheads="1"/>
            </p:cNvSpPr>
            <p:nvPr/>
          </p:nvSpPr>
          <p:spPr bwMode="auto">
            <a:xfrm>
              <a:off x="3143" y="3593"/>
              <a:ext cx="3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2</a:t>
              </a:r>
              <a:r>
                <a:rPr lang="en-US" altLang="zh-CN" i="1"/>
                <a:t>i </a:t>
              </a:r>
            </a:p>
          </p:txBody>
        </p:sp>
        <p:sp>
          <p:nvSpPr>
            <p:cNvPr id="19582" name="Oval 126"/>
            <p:cNvSpPr>
              <a:spLocks noChangeArrowheads="1"/>
            </p:cNvSpPr>
            <p:nvPr/>
          </p:nvSpPr>
          <p:spPr bwMode="auto">
            <a:xfrm>
              <a:off x="3072" y="3593"/>
              <a:ext cx="432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  <a:r>
                <a:rPr lang="en-US" altLang="zh-CN" i="1"/>
                <a:t>i</a:t>
              </a:r>
              <a:r>
                <a:rPr lang="en-US" altLang="zh-CN"/>
                <a:t>+2</a:t>
              </a:r>
            </a:p>
          </p:txBody>
        </p:sp>
        <p:cxnSp>
          <p:nvCxnSpPr>
            <p:cNvPr id="19590" name="AutoShape 134"/>
            <p:cNvCxnSpPr>
              <a:cxnSpLocks noChangeShapeType="1"/>
              <a:stCxn id="19579" idx="3"/>
              <a:endCxn id="19582" idx="0"/>
            </p:cNvCxnSpPr>
            <p:nvPr/>
          </p:nvCxnSpPr>
          <p:spPr bwMode="auto">
            <a:xfrm flipH="1">
              <a:off x="3288" y="3352"/>
              <a:ext cx="171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142"/>
          <p:cNvGrpSpPr>
            <a:grpSpLocks/>
          </p:cNvGrpSpPr>
          <p:nvPr/>
        </p:nvGrpSpPr>
        <p:grpSpPr bwMode="auto">
          <a:xfrm>
            <a:off x="5902325" y="5321300"/>
            <a:ext cx="685800" cy="915988"/>
            <a:chOff x="3718" y="3352"/>
            <a:chExt cx="432" cy="577"/>
          </a:xfrm>
        </p:grpSpPr>
        <p:sp>
          <p:nvSpPr>
            <p:cNvPr id="19584" name="Oval 128"/>
            <p:cNvSpPr>
              <a:spLocks noChangeArrowheads="1"/>
            </p:cNvSpPr>
            <p:nvPr/>
          </p:nvSpPr>
          <p:spPr bwMode="auto">
            <a:xfrm>
              <a:off x="3718" y="3593"/>
              <a:ext cx="432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  <a:r>
                <a:rPr lang="en-US" altLang="zh-CN" i="1"/>
                <a:t>i</a:t>
              </a:r>
              <a:r>
                <a:rPr lang="en-US" altLang="zh-CN"/>
                <a:t>+3</a:t>
              </a:r>
            </a:p>
          </p:txBody>
        </p:sp>
        <p:cxnSp>
          <p:nvCxnSpPr>
            <p:cNvPr id="19591" name="AutoShape 135"/>
            <p:cNvCxnSpPr>
              <a:cxnSpLocks noChangeShapeType="1"/>
              <a:stCxn id="19579" idx="5"/>
              <a:endCxn id="19584" idx="0"/>
            </p:cNvCxnSpPr>
            <p:nvPr/>
          </p:nvCxnSpPr>
          <p:spPr bwMode="auto">
            <a:xfrm>
              <a:off x="3731" y="3352"/>
              <a:ext cx="203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19592" name="AutoShape 136"/>
          <p:cNvCxnSpPr>
            <a:cxnSpLocks noChangeShapeType="1"/>
            <a:endCxn id="19566" idx="0"/>
          </p:cNvCxnSpPr>
          <p:nvPr/>
        </p:nvCxnSpPr>
        <p:spPr bwMode="auto">
          <a:xfrm>
            <a:off x="7235825" y="4652963"/>
            <a:ext cx="460375" cy="2889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593" name="AutoShape 137"/>
          <p:cNvCxnSpPr>
            <a:cxnSpLocks noChangeShapeType="1"/>
            <a:stCxn id="19557" idx="3"/>
            <a:endCxn id="19574" idx="0"/>
          </p:cNvCxnSpPr>
          <p:nvPr/>
        </p:nvCxnSpPr>
        <p:spPr bwMode="auto">
          <a:xfrm flipH="1">
            <a:off x="2476500" y="4559300"/>
            <a:ext cx="206375" cy="3063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9594" name="Text Box 138"/>
          <p:cNvSpPr txBox="1">
            <a:spLocks noChangeArrowheads="1"/>
          </p:cNvSpPr>
          <p:nvPr/>
        </p:nvSpPr>
        <p:spPr bwMode="auto">
          <a:xfrm>
            <a:off x="614363" y="1927225"/>
            <a:ext cx="7720383" cy="472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若它有左孩子则其编号必为：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+2 = 2(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+1)</a:t>
            </a:r>
            <a:r>
              <a:rPr kumimoji="0" lang="zh-CN" altLang="en-US" sz="2400" dirty="0">
                <a:ea typeface="楷体_GB2312" pitchFamily="49" charset="-122"/>
              </a:rPr>
              <a:t>， </a:t>
            </a:r>
            <a:r>
              <a:rPr kumimoji="0" lang="en-US" altLang="zh-CN" sz="2400" dirty="0">
                <a:solidFill>
                  <a:srgbClr val="0000FF"/>
                </a:solidFill>
                <a:ea typeface="楷体_GB2312" pitchFamily="49" charset="-122"/>
              </a:rPr>
              <a:t>(2) </a:t>
            </a:r>
            <a:r>
              <a:rPr kumimoji="0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得证</a:t>
            </a:r>
            <a:r>
              <a:rPr kumimoji="0" lang="zh-CN" altLang="en-US" sz="2400" dirty="0">
                <a:ea typeface="楷体_GB2312" pitchFamily="49" charset="-122"/>
              </a:rPr>
              <a:t>。  </a:t>
            </a:r>
          </a:p>
        </p:txBody>
      </p:sp>
      <p:sp>
        <p:nvSpPr>
          <p:cNvPr id="19595" name="Text Box 139"/>
          <p:cNvSpPr txBox="1">
            <a:spLocks noChangeArrowheads="1"/>
          </p:cNvSpPr>
          <p:nvPr/>
        </p:nvSpPr>
        <p:spPr bwMode="auto">
          <a:xfrm>
            <a:off x="614363" y="2420938"/>
            <a:ext cx="8098692" cy="472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若它有右孩子则其编号必为：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+3 = 2(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+1) +1</a:t>
            </a:r>
            <a:r>
              <a:rPr kumimoji="0" lang="zh-CN" altLang="en-US" sz="2400" dirty="0">
                <a:ea typeface="楷体_GB2312" pitchFamily="49" charset="-122"/>
              </a:rPr>
              <a:t>。 </a:t>
            </a:r>
            <a:r>
              <a:rPr kumimoji="0" lang="en-US" altLang="zh-CN" sz="2400" dirty="0">
                <a:solidFill>
                  <a:srgbClr val="0000FF"/>
                </a:solidFill>
                <a:ea typeface="楷体_GB2312" pitchFamily="49" charset="-122"/>
              </a:rPr>
              <a:t>(3) </a:t>
            </a:r>
            <a:r>
              <a:rPr kumimoji="0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得证</a:t>
            </a:r>
            <a:r>
              <a:rPr kumimoji="0" lang="zh-CN" altLang="en-US" sz="2400" dirty="0">
                <a:ea typeface="楷体_GB2312" pitchFamily="49" charset="-122"/>
              </a:rPr>
              <a:t>。  </a:t>
            </a:r>
          </a:p>
        </p:txBody>
      </p:sp>
      <p:sp>
        <p:nvSpPr>
          <p:cNvPr id="19596" name="Text Box 140"/>
          <p:cNvSpPr txBox="1">
            <a:spLocks noChangeArrowheads="1"/>
          </p:cNvSpPr>
          <p:nvPr/>
        </p:nvSpPr>
        <p:spPr bwMode="auto">
          <a:xfrm>
            <a:off x="584200" y="1531938"/>
            <a:ext cx="8127546" cy="389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则编号为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+1 </a:t>
            </a:r>
            <a:r>
              <a:rPr kumimoji="0" lang="zh-CN" altLang="en-US" sz="2400" dirty="0">
                <a:ea typeface="楷体_GB2312" pitchFamily="49" charset="-122"/>
              </a:rPr>
              <a:t>的结点是编号为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的结点的右兄弟或堂兄弟。 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79" grpId="0" animBg="1" autoUpdateAnimBg="0"/>
      <p:bldP spid="19594" grpId="0" build="p"/>
      <p:bldP spid="19595" grpId="0" build="p"/>
      <p:bldP spid="19596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0" name="Text Box 30"/>
          <p:cNvSpPr txBox="1">
            <a:spLocks noChangeArrowheads="1"/>
          </p:cNvSpPr>
          <p:nvPr/>
        </p:nvSpPr>
        <p:spPr bwMode="auto">
          <a:xfrm>
            <a:off x="647700" y="420688"/>
            <a:ext cx="7264400" cy="3487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dirty="0">
                <a:ea typeface="楷体_GB2312" pitchFamily="49" charset="-122"/>
              </a:rPr>
              <a:t>        </a:t>
            </a:r>
            <a:r>
              <a:rPr kumimoji="0" lang="zh-CN" altLang="en-US" sz="2400" dirty="0">
                <a:ea typeface="楷体_GB2312" pitchFamily="49" charset="-122"/>
              </a:rPr>
              <a:t>下面证明 </a:t>
            </a:r>
            <a:r>
              <a:rPr kumimoji="0" lang="en-US" altLang="zh-CN" sz="2400" dirty="0">
                <a:ea typeface="楷体_GB2312" pitchFamily="49" charset="-122"/>
              </a:rPr>
              <a:t>(1)</a:t>
            </a:r>
            <a:r>
              <a:rPr kumimoji="0" lang="zh-CN" altLang="en-US" sz="2400" dirty="0">
                <a:ea typeface="楷体_GB2312" pitchFamily="49" charset="-122"/>
              </a:rPr>
              <a:t>。</a:t>
            </a:r>
          </a:p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        当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=1 </a:t>
            </a:r>
            <a:r>
              <a:rPr kumimoji="0" lang="zh-CN" altLang="en-US" sz="2400" dirty="0">
                <a:ea typeface="楷体_GB2312" pitchFamily="49" charset="-122"/>
              </a:rPr>
              <a:t>时：此结点就是根，因此无双亲。 </a:t>
            </a:r>
          </a:p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        当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&gt;1 </a:t>
            </a:r>
            <a:r>
              <a:rPr kumimoji="0" lang="zh-CN" altLang="en-US" sz="2400" dirty="0">
                <a:ea typeface="楷体_GB2312" pitchFamily="49" charset="-122"/>
              </a:rPr>
              <a:t>时： </a:t>
            </a:r>
          </a:p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        如果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为左孩子，且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的双亲为 </a:t>
            </a:r>
            <a:r>
              <a:rPr kumimoji="0" lang="en-US" altLang="zh-CN" sz="2400" i="1" dirty="0">
                <a:ea typeface="楷体_GB2312" pitchFamily="49" charset="-122"/>
              </a:rPr>
              <a:t>p</a:t>
            </a:r>
            <a:r>
              <a:rPr kumimoji="0" lang="zh-CN" altLang="en-US" sz="2400" dirty="0">
                <a:ea typeface="楷体_GB2312" pitchFamily="49" charset="-122"/>
              </a:rPr>
              <a:t>，则有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= 2</a:t>
            </a:r>
            <a:r>
              <a:rPr kumimoji="0" lang="en-US" altLang="zh-CN" sz="2400" i="1" dirty="0">
                <a:ea typeface="楷体_GB2312" pitchFamily="49" charset="-122"/>
              </a:rPr>
              <a:t>p</a:t>
            </a:r>
            <a:r>
              <a:rPr kumimoji="0" lang="zh-CN" altLang="en-US" sz="2400" dirty="0">
                <a:ea typeface="楷体_GB2312" pitchFamily="49" charset="-122"/>
              </a:rPr>
              <a:t>， </a:t>
            </a:r>
          </a:p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 </a:t>
            </a:r>
            <a:r>
              <a:rPr kumimoji="0" lang="en-US" altLang="zh-CN" sz="2400" i="1" dirty="0">
                <a:ea typeface="楷体_GB2312" pitchFamily="49" charset="-122"/>
              </a:rPr>
              <a:t>p </a:t>
            </a:r>
            <a:r>
              <a:rPr kumimoji="0" lang="en-US" altLang="zh-CN" sz="2400" dirty="0">
                <a:ea typeface="楷体_GB2312" pitchFamily="49" charset="-122"/>
              </a:rPr>
              <a:t>= </a:t>
            </a:r>
            <a:r>
              <a:rPr kumimoji="0" lang="en-US" altLang="zh-CN" sz="2400" i="1" dirty="0" err="1"/>
              <a:t>i</a:t>
            </a:r>
            <a:r>
              <a:rPr kumimoji="0" lang="en-US" altLang="zh-CN" sz="2400" dirty="0"/>
              <a:t> / 2 = 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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/ 2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</a:t>
            </a:r>
            <a:r>
              <a:rPr kumimoji="0" lang="zh-CN" altLang="en-US" sz="2400" dirty="0">
                <a:ea typeface="楷体_GB2312" pitchFamily="49" charset="-122"/>
              </a:rPr>
              <a:t>，即 </a:t>
            </a:r>
            <a:r>
              <a:rPr kumimoji="0" lang="zh-CN" altLang="en-US" sz="2400" dirty="0">
                <a:ea typeface="楷体_GB2312" pitchFamily="49" charset="-122"/>
                <a:sym typeface="Symbol" pitchFamily="18" charset="2"/>
              </a:rPr>
              <a:t>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/ 2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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是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的双亲； </a:t>
            </a:r>
          </a:p>
        </p:txBody>
      </p:sp>
      <p:sp>
        <p:nvSpPr>
          <p:cNvPr id="20529" name="AutoShape 49"/>
          <p:cNvSpPr>
            <a:spLocks noChangeArrowheads="1"/>
          </p:cNvSpPr>
          <p:nvPr/>
        </p:nvSpPr>
        <p:spPr bwMode="auto">
          <a:xfrm>
            <a:off x="7021513" y="1789113"/>
            <a:ext cx="1584325" cy="576262"/>
          </a:xfrm>
          <a:prstGeom prst="wedgeRoundRectCallout">
            <a:avLst>
              <a:gd name="adj1" fmla="val -60019"/>
              <a:gd name="adj2" fmla="val 127134"/>
              <a:gd name="adj3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10000"/>
              </a:lnSpc>
            </a:pP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</a:t>
            </a:r>
            <a:r>
              <a:rPr lang="zh-CN" altLang="en-US">
                <a:ea typeface="华文中宋" pitchFamily="2" charset="-122"/>
              </a:rPr>
              <a:t>为偶数 </a:t>
            </a:r>
          </a:p>
        </p:txBody>
      </p:sp>
      <p:sp>
        <p:nvSpPr>
          <p:cNvPr id="20530" name="AutoShape 50"/>
          <p:cNvSpPr>
            <a:spLocks noChangeArrowheads="1"/>
          </p:cNvSpPr>
          <p:nvPr/>
        </p:nvSpPr>
        <p:spPr bwMode="auto">
          <a:xfrm>
            <a:off x="7021513" y="3284538"/>
            <a:ext cx="1584325" cy="576262"/>
          </a:xfrm>
          <a:prstGeom prst="wedgeRoundRectCallout">
            <a:avLst>
              <a:gd name="adj1" fmla="val -60019"/>
              <a:gd name="adj2" fmla="val 127134"/>
              <a:gd name="adj3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10000"/>
              </a:lnSpc>
            </a:pP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</a:t>
            </a:r>
            <a:r>
              <a:rPr lang="zh-CN" altLang="en-US">
                <a:ea typeface="华文中宋" pitchFamily="2" charset="-122"/>
              </a:rPr>
              <a:t>为奇数 </a:t>
            </a:r>
          </a:p>
        </p:txBody>
      </p:sp>
      <p:sp>
        <p:nvSpPr>
          <p:cNvPr id="20531" name="Text Box 51"/>
          <p:cNvSpPr txBox="1">
            <a:spLocks noChangeArrowheads="1"/>
          </p:cNvSpPr>
          <p:nvPr/>
        </p:nvSpPr>
        <p:spPr bwMode="auto">
          <a:xfrm>
            <a:off x="665163" y="4021138"/>
            <a:ext cx="7816850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sz="2400" dirty="0">
                <a:ea typeface="楷体_GB2312" pitchFamily="49" charset="-122"/>
              </a:rPr>
              <a:t>        </a:t>
            </a:r>
            <a:r>
              <a:rPr kumimoji="0" lang="zh-CN" altLang="en-US" sz="2400" dirty="0">
                <a:ea typeface="楷体_GB2312" pitchFamily="49" charset="-122"/>
              </a:rPr>
              <a:t>如果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i="1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为右孩子，且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的双亲为 </a:t>
            </a:r>
            <a:r>
              <a:rPr kumimoji="0" lang="en-US" altLang="zh-CN" sz="2400" i="1" dirty="0">
                <a:ea typeface="楷体_GB2312" pitchFamily="49" charset="-122"/>
              </a:rPr>
              <a:t>p</a:t>
            </a:r>
            <a:r>
              <a:rPr kumimoji="0" lang="zh-CN" altLang="en-US" sz="2400" dirty="0">
                <a:ea typeface="楷体_GB2312" pitchFamily="49" charset="-122"/>
              </a:rPr>
              <a:t>，则有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zh-CN" altLang="en-US" sz="2400" dirty="0">
                <a:ea typeface="楷体_GB2312" pitchFamily="49" charset="-122"/>
              </a:rPr>
              <a:t>＝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p </a:t>
            </a:r>
            <a:r>
              <a:rPr kumimoji="0" lang="en-US" altLang="zh-CN" sz="2400" dirty="0">
                <a:ea typeface="楷体_GB2312" pitchFamily="49" charset="-122"/>
              </a:rPr>
              <a:t>+1</a:t>
            </a:r>
            <a:r>
              <a:rPr kumimoji="0" lang="zh-CN" altLang="en-US" sz="2400" dirty="0">
                <a:ea typeface="楷体_GB2312" pitchFamily="49" charset="-122"/>
              </a:rPr>
              <a:t>， </a:t>
            </a:r>
          </a:p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 </a:t>
            </a:r>
            <a:r>
              <a:rPr kumimoji="0" lang="en-US" altLang="zh-CN" sz="2400" i="1" dirty="0">
                <a:ea typeface="楷体_GB2312" pitchFamily="49" charset="-122"/>
              </a:rPr>
              <a:t>p </a:t>
            </a:r>
            <a:r>
              <a:rPr kumimoji="0" lang="en-US" altLang="zh-CN" sz="2400" dirty="0">
                <a:ea typeface="楷体_GB2312" pitchFamily="49" charset="-122"/>
              </a:rPr>
              <a:t>=</a:t>
            </a:r>
            <a:r>
              <a:rPr kumimoji="0" lang="en-US" altLang="zh-CN" sz="2400" i="1" dirty="0">
                <a:ea typeface="楷体_GB2312" pitchFamily="49" charset="-122"/>
              </a:rPr>
              <a:t> </a:t>
            </a:r>
            <a:r>
              <a:rPr kumimoji="0" lang="en-US" altLang="zh-CN" sz="2400" dirty="0">
                <a:ea typeface="楷体_GB2312" pitchFamily="49" charset="-122"/>
              </a:rPr>
              <a:t>(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- 1) / 2 = </a:t>
            </a:r>
            <a:r>
              <a:rPr kumimoji="0" lang="en-US" altLang="zh-CN" sz="2400" i="1" dirty="0" err="1"/>
              <a:t>i</a:t>
            </a:r>
            <a:r>
              <a:rPr kumimoji="0" lang="en-US" altLang="zh-CN" sz="2400" dirty="0"/>
              <a:t> / 2 – 1 / 2 = 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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/ 2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</a:t>
            </a:r>
            <a:r>
              <a:rPr kumimoji="0" lang="zh-CN" altLang="en-US" sz="2400" dirty="0">
                <a:ea typeface="楷体_GB2312" pitchFamily="49" charset="-122"/>
              </a:rPr>
              <a:t>，即 </a:t>
            </a:r>
            <a:r>
              <a:rPr kumimoji="0" lang="zh-CN" altLang="en-US" sz="2400" dirty="0">
                <a:ea typeface="楷体_GB2312" pitchFamily="49" charset="-122"/>
                <a:sym typeface="Symbol" pitchFamily="18" charset="2"/>
              </a:rPr>
              <a:t>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/ 2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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是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的双亲。 </a:t>
            </a:r>
          </a:p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证毕</a:t>
            </a:r>
            <a:r>
              <a:rPr kumimoji="0" lang="zh-CN" altLang="en-US" sz="2400" dirty="0"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0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0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5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2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2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0" grpId="0" build="p" autoUpdateAnimBg="0"/>
      <p:bldP spid="20529" grpId="0" animBg="1"/>
      <p:bldP spid="20530" grpId="0" animBg="1"/>
      <p:bldP spid="20531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95003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ea typeface="宋体" pitchFamily="2" charset="-122"/>
              </a:rPr>
              <a:t>哈夫曼树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树和森林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二叉树存储、遍历、线索化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二叉树的五个性质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树和二叉树的相关概念、术语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96553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092280" y="339793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24080" y="339793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55880" y="339793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6" name="Text Box 72"/>
          <p:cNvSpPr txBox="1">
            <a:spLocks noChangeArrowheads="1"/>
          </p:cNvSpPr>
          <p:nvPr/>
        </p:nvSpPr>
        <p:spPr bwMode="auto">
          <a:xfrm>
            <a:off x="1469769" y="44624"/>
            <a:ext cx="497443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二叉树的存储结构  </a:t>
            </a:r>
          </a:p>
        </p:txBody>
      </p:sp>
      <p:sp>
        <p:nvSpPr>
          <p:cNvPr id="21577" name="Text Box 73"/>
          <p:cNvSpPr txBox="1">
            <a:spLocks noChangeArrowheads="1"/>
          </p:cNvSpPr>
          <p:nvPr/>
        </p:nvSpPr>
        <p:spPr bwMode="auto">
          <a:xfrm>
            <a:off x="555625" y="979488"/>
            <a:ext cx="285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400" dirty="0">
                <a:ea typeface="华文中宋" pitchFamily="2" charset="-122"/>
              </a:rPr>
              <a:t>1</a:t>
            </a:r>
            <a:r>
              <a:rPr kumimoji="0" lang="zh-CN" altLang="en-US" sz="2400" dirty="0">
                <a:ea typeface="华文中宋" pitchFamily="2" charset="-122"/>
              </a:rPr>
              <a:t>、   顺序存储结构  </a:t>
            </a:r>
          </a:p>
        </p:txBody>
      </p:sp>
      <p:sp>
        <p:nvSpPr>
          <p:cNvPr id="21578" name="Text Box 74"/>
          <p:cNvSpPr txBox="1">
            <a:spLocks noChangeArrowheads="1"/>
          </p:cNvSpPr>
          <p:nvPr/>
        </p:nvSpPr>
        <p:spPr bwMode="auto">
          <a:xfrm>
            <a:off x="555625" y="1454150"/>
            <a:ext cx="5168900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     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完全二叉树：</a:t>
            </a:r>
            <a:r>
              <a:rPr lang="zh-CN" altLang="en-US" sz="2400" dirty="0">
                <a:ea typeface="楷体_GB2312" pitchFamily="49" charset="-122"/>
              </a:rPr>
              <a:t>用一组地址连续的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存储单元依次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自上而下、自左至右</a:t>
            </a:r>
            <a:r>
              <a:rPr lang="zh-CN" altLang="en-US" sz="2400" dirty="0">
                <a:ea typeface="楷体_GB2312" pitchFamily="49" charset="-122"/>
              </a:rPr>
              <a:t>存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储结点元素，即将编号为 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 </a:t>
            </a:r>
            <a:r>
              <a:rPr lang="zh-CN" altLang="en-US" sz="2400" dirty="0">
                <a:ea typeface="楷体_GB2312" pitchFamily="49" charset="-122"/>
              </a:rPr>
              <a:t>的结点元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素存储在一维数组中下标为 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–1 </a:t>
            </a:r>
            <a:r>
              <a:rPr lang="zh-CN" altLang="en-US" sz="2400" dirty="0">
                <a:ea typeface="楷体_GB2312" pitchFamily="49" charset="-122"/>
              </a:rPr>
              <a:t>的分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量中。 </a:t>
            </a:r>
          </a:p>
        </p:txBody>
      </p:sp>
      <p:graphicFrame>
        <p:nvGraphicFramePr>
          <p:cNvPr id="21783" name="Group 279"/>
          <p:cNvGraphicFramePr>
            <a:graphicFrameLocks noGrp="1"/>
          </p:cNvGraphicFramePr>
          <p:nvPr/>
        </p:nvGraphicFramePr>
        <p:xfrm>
          <a:off x="6096000" y="2895600"/>
          <a:ext cx="2590800" cy="45720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796" name="Group 292"/>
          <p:cNvGraphicFramePr>
            <a:graphicFrameLocks noGrp="1"/>
          </p:cNvGraphicFramePr>
          <p:nvPr/>
        </p:nvGraphicFramePr>
        <p:xfrm>
          <a:off x="5791200" y="5867400"/>
          <a:ext cx="3048000" cy="457200"/>
        </p:xfrm>
        <a:graphic>
          <a:graphicData uri="http://schemas.openxmlformats.org/drawingml/2006/table">
            <a:tbl>
              <a:tblPr/>
              <a:tblGrid>
                <a:gridCol w="436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0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743" name="Text Box 239"/>
          <p:cNvSpPr txBox="1">
            <a:spLocks noChangeArrowheads="1"/>
          </p:cNvSpPr>
          <p:nvPr/>
        </p:nvSpPr>
        <p:spPr bwMode="auto">
          <a:xfrm>
            <a:off x="587375" y="4000500"/>
            <a:ext cx="5162550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0000FF"/>
                </a:solidFill>
                <a:ea typeface="华文中宋" pitchFamily="2" charset="-122"/>
              </a:rPr>
              <a:t>     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一般二叉树：</a:t>
            </a:r>
            <a:r>
              <a:rPr lang="zh-CN" altLang="en-US" sz="2400" dirty="0">
                <a:ea typeface="楷体_GB2312" pitchFamily="49" charset="-122"/>
              </a:rPr>
              <a:t>将其每个结点与完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全二叉树上的结点相对照，存储在一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维数组的相应分量中。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  <p:sp>
        <p:nvSpPr>
          <p:cNvPr id="21744" name="Rectangle 240"/>
          <p:cNvSpPr>
            <a:spLocks noChangeArrowheads="1"/>
          </p:cNvSpPr>
          <p:nvPr/>
        </p:nvSpPr>
        <p:spPr bwMode="auto">
          <a:xfrm>
            <a:off x="617538" y="5805488"/>
            <a:ext cx="5137150" cy="56673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1"/>
                </a:solidFill>
                <a:ea typeface="华文中宋" pitchFamily="2" charset="-122"/>
              </a:rPr>
              <a:t>此顺序存储结构仅适用于完全二叉树 </a:t>
            </a:r>
          </a:p>
          <a:p>
            <a:pPr>
              <a:lnSpc>
                <a:spcPct val="20000"/>
              </a:lnSpc>
              <a:spcBef>
                <a:spcPct val="0"/>
              </a:spcBef>
            </a:pPr>
            <a:endParaRPr lang="en-US" altLang="zh-CN" dirty="0">
              <a:solidFill>
                <a:schemeClr val="bg1"/>
              </a:solidFill>
              <a:ea typeface="华文中宋" pitchFamily="2" charset="-122"/>
            </a:endParaRPr>
          </a:p>
        </p:txBody>
      </p:sp>
      <p:grpSp>
        <p:nvGrpSpPr>
          <p:cNvPr id="2" name="Group 251"/>
          <p:cNvGrpSpPr>
            <a:grpSpLocks/>
          </p:cNvGrpSpPr>
          <p:nvPr/>
        </p:nvGrpSpPr>
        <p:grpSpPr bwMode="auto">
          <a:xfrm>
            <a:off x="6172200" y="457200"/>
            <a:ext cx="2438400" cy="2362200"/>
            <a:chOff x="3888" y="288"/>
            <a:chExt cx="1536" cy="1488"/>
          </a:xfrm>
        </p:grpSpPr>
        <p:sp>
          <p:nvSpPr>
            <p:cNvPr id="21648" name="Oval 144"/>
            <p:cNvSpPr>
              <a:spLocks noChangeArrowheads="1"/>
            </p:cNvSpPr>
            <p:nvPr/>
          </p:nvSpPr>
          <p:spPr bwMode="auto">
            <a:xfrm>
              <a:off x="4128" y="72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21649" name="Oval 145"/>
            <p:cNvSpPr>
              <a:spLocks noChangeArrowheads="1"/>
            </p:cNvSpPr>
            <p:nvPr/>
          </p:nvSpPr>
          <p:spPr bwMode="auto">
            <a:xfrm>
              <a:off x="3888" y="11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4</a:t>
              </a:r>
            </a:p>
          </p:txBody>
        </p:sp>
        <p:sp>
          <p:nvSpPr>
            <p:cNvPr id="21650" name="Oval 146"/>
            <p:cNvSpPr>
              <a:spLocks noChangeArrowheads="1"/>
            </p:cNvSpPr>
            <p:nvPr/>
          </p:nvSpPr>
          <p:spPr bwMode="auto">
            <a:xfrm>
              <a:off x="4368" y="11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5</a:t>
              </a:r>
            </a:p>
          </p:txBody>
        </p:sp>
        <p:sp>
          <p:nvSpPr>
            <p:cNvPr id="21651" name="Oval 147"/>
            <p:cNvSpPr>
              <a:spLocks noChangeArrowheads="1"/>
            </p:cNvSpPr>
            <p:nvPr/>
          </p:nvSpPr>
          <p:spPr bwMode="auto">
            <a:xfrm>
              <a:off x="5136" y="72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21652" name="Oval 148"/>
            <p:cNvSpPr>
              <a:spLocks noChangeArrowheads="1"/>
            </p:cNvSpPr>
            <p:nvPr/>
          </p:nvSpPr>
          <p:spPr bwMode="auto">
            <a:xfrm>
              <a:off x="4896" y="11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6</a:t>
              </a:r>
            </a:p>
          </p:txBody>
        </p:sp>
        <p:sp>
          <p:nvSpPr>
            <p:cNvPr id="21653" name="Oval 149"/>
            <p:cNvSpPr>
              <a:spLocks noChangeArrowheads="1"/>
            </p:cNvSpPr>
            <p:nvPr/>
          </p:nvSpPr>
          <p:spPr bwMode="auto">
            <a:xfrm>
              <a:off x="4656" y="28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21659" name="Text Box 155"/>
            <p:cNvSpPr txBox="1">
              <a:spLocks noChangeArrowheads="1"/>
            </p:cNvSpPr>
            <p:nvPr/>
          </p:nvSpPr>
          <p:spPr bwMode="auto">
            <a:xfrm>
              <a:off x="4272" y="1526"/>
              <a:ext cx="9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完全二叉树 </a:t>
              </a:r>
            </a:p>
          </p:txBody>
        </p:sp>
        <p:cxnSp>
          <p:nvCxnSpPr>
            <p:cNvPr id="21750" name="AutoShape 246"/>
            <p:cNvCxnSpPr>
              <a:cxnSpLocks noChangeShapeType="1"/>
              <a:stCxn id="21653" idx="3"/>
              <a:endCxn id="21648" idx="0"/>
            </p:cNvCxnSpPr>
            <p:nvPr/>
          </p:nvCxnSpPr>
          <p:spPr bwMode="auto">
            <a:xfrm flipH="1">
              <a:off x="4272" y="534"/>
              <a:ext cx="426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1" name="AutoShape 247"/>
            <p:cNvCxnSpPr>
              <a:cxnSpLocks noChangeShapeType="1"/>
              <a:stCxn id="21653" idx="5"/>
              <a:endCxn id="21651" idx="0"/>
            </p:cNvCxnSpPr>
            <p:nvPr/>
          </p:nvCxnSpPr>
          <p:spPr bwMode="auto">
            <a:xfrm>
              <a:off x="4902" y="534"/>
              <a:ext cx="378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2" name="AutoShape 248"/>
            <p:cNvCxnSpPr>
              <a:cxnSpLocks noChangeShapeType="1"/>
              <a:stCxn id="21648" idx="3"/>
              <a:endCxn id="21649" idx="0"/>
            </p:cNvCxnSpPr>
            <p:nvPr/>
          </p:nvCxnSpPr>
          <p:spPr bwMode="auto">
            <a:xfrm flipH="1">
              <a:off x="4032" y="925"/>
              <a:ext cx="138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3" name="AutoShape 249"/>
            <p:cNvCxnSpPr>
              <a:cxnSpLocks noChangeShapeType="1"/>
              <a:stCxn id="21648" idx="5"/>
              <a:endCxn id="21650" idx="0"/>
            </p:cNvCxnSpPr>
            <p:nvPr/>
          </p:nvCxnSpPr>
          <p:spPr bwMode="auto">
            <a:xfrm>
              <a:off x="4374" y="925"/>
              <a:ext cx="138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4" name="AutoShape 250"/>
            <p:cNvCxnSpPr>
              <a:cxnSpLocks noChangeShapeType="1"/>
              <a:stCxn id="21651" idx="3"/>
              <a:endCxn id="21652" idx="0"/>
            </p:cNvCxnSpPr>
            <p:nvPr/>
          </p:nvCxnSpPr>
          <p:spPr bwMode="auto">
            <a:xfrm flipH="1">
              <a:off x="5040" y="925"/>
              <a:ext cx="138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257"/>
          <p:cNvGrpSpPr>
            <a:grpSpLocks/>
          </p:cNvGrpSpPr>
          <p:nvPr/>
        </p:nvGrpSpPr>
        <p:grpSpPr bwMode="auto">
          <a:xfrm>
            <a:off x="5867400" y="3500438"/>
            <a:ext cx="2895600" cy="2362200"/>
            <a:chOff x="3696" y="2205"/>
            <a:chExt cx="1824" cy="1488"/>
          </a:xfrm>
        </p:grpSpPr>
        <p:sp>
          <p:nvSpPr>
            <p:cNvPr id="21635" name="Oval 131"/>
            <p:cNvSpPr>
              <a:spLocks noChangeArrowheads="1"/>
            </p:cNvSpPr>
            <p:nvPr/>
          </p:nvSpPr>
          <p:spPr bwMode="auto">
            <a:xfrm>
              <a:off x="3984" y="2637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8F8F8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21636" name="Oval 132"/>
            <p:cNvSpPr>
              <a:spLocks noChangeArrowheads="1"/>
            </p:cNvSpPr>
            <p:nvPr/>
          </p:nvSpPr>
          <p:spPr bwMode="auto">
            <a:xfrm>
              <a:off x="3696" y="3069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8F8F8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4</a:t>
              </a:r>
            </a:p>
          </p:txBody>
        </p:sp>
        <p:sp>
          <p:nvSpPr>
            <p:cNvPr id="21637" name="Oval 133"/>
            <p:cNvSpPr>
              <a:spLocks noChangeArrowheads="1"/>
            </p:cNvSpPr>
            <p:nvPr/>
          </p:nvSpPr>
          <p:spPr bwMode="auto">
            <a:xfrm>
              <a:off x="4272" y="3069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8F8F8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5</a:t>
              </a:r>
            </a:p>
          </p:txBody>
        </p:sp>
        <p:sp>
          <p:nvSpPr>
            <p:cNvPr id="21638" name="Oval 134"/>
            <p:cNvSpPr>
              <a:spLocks noChangeArrowheads="1"/>
            </p:cNvSpPr>
            <p:nvPr/>
          </p:nvSpPr>
          <p:spPr bwMode="auto">
            <a:xfrm>
              <a:off x="4944" y="2637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8F8F8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21639" name="Oval 135"/>
            <p:cNvSpPr>
              <a:spLocks noChangeArrowheads="1"/>
            </p:cNvSpPr>
            <p:nvPr/>
          </p:nvSpPr>
          <p:spPr bwMode="auto">
            <a:xfrm>
              <a:off x="5232" y="3069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8F8F8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6</a:t>
              </a:r>
            </a:p>
          </p:txBody>
        </p:sp>
        <p:sp>
          <p:nvSpPr>
            <p:cNvPr id="21640" name="Oval 136"/>
            <p:cNvSpPr>
              <a:spLocks noChangeArrowheads="1"/>
            </p:cNvSpPr>
            <p:nvPr/>
          </p:nvSpPr>
          <p:spPr bwMode="auto">
            <a:xfrm>
              <a:off x="4464" y="2205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8F8F8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21646" name="Text Box 142"/>
            <p:cNvSpPr txBox="1">
              <a:spLocks noChangeArrowheads="1"/>
            </p:cNvSpPr>
            <p:nvPr/>
          </p:nvSpPr>
          <p:spPr bwMode="auto">
            <a:xfrm>
              <a:off x="4080" y="3443"/>
              <a:ext cx="11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非完全二叉树 </a:t>
              </a:r>
            </a:p>
          </p:txBody>
        </p:sp>
        <p:cxnSp>
          <p:nvCxnSpPr>
            <p:cNvPr id="21756" name="AutoShape 252"/>
            <p:cNvCxnSpPr>
              <a:cxnSpLocks noChangeShapeType="1"/>
              <a:stCxn id="21640" idx="3"/>
              <a:endCxn id="21635" idx="0"/>
            </p:cNvCxnSpPr>
            <p:nvPr/>
          </p:nvCxnSpPr>
          <p:spPr bwMode="auto">
            <a:xfrm flipH="1">
              <a:off x="4128" y="2451"/>
              <a:ext cx="378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7" name="AutoShape 253"/>
            <p:cNvCxnSpPr>
              <a:cxnSpLocks noChangeShapeType="1"/>
              <a:stCxn id="21640" idx="5"/>
              <a:endCxn id="21638" idx="0"/>
            </p:cNvCxnSpPr>
            <p:nvPr/>
          </p:nvCxnSpPr>
          <p:spPr bwMode="auto">
            <a:xfrm>
              <a:off x="4710" y="2451"/>
              <a:ext cx="378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8" name="AutoShape 254"/>
            <p:cNvCxnSpPr>
              <a:cxnSpLocks noChangeShapeType="1"/>
              <a:stCxn id="21635" idx="3"/>
              <a:endCxn id="21636" idx="0"/>
            </p:cNvCxnSpPr>
            <p:nvPr/>
          </p:nvCxnSpPr>
          <p:spPr bwMode="auto">
            <a:xfrm flipH="1">
              <a:off x="3840" y="2842"/>
              <a:ext cx="186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9" name="AutoShape 255"/>
            <p:cNvCxnSpPr>
              <a:cxnSpLocks noChangeShapeType="1"/>
              <a:stCxn id="21635" idx="5"/>
              <a:endCxn id="21637" idx="0"/>
            </p:cNvCxnSpPr>
            <p:nvPr/>
          </p:nvCxnSpPr>
          <p:spPr bwMode="auto">
            <a:xfrm>
              <a:off x="4230" y="2842"/>
              <a:ext cx="186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60" name="AutoShape 256"/>
            <p:cNvCxnSpPr>
              <a:cxnSpLocks noChangeShapeType="1"/>
              <a:stCxn id="21638" idx="5"/>
              <a:endCxn id="21639" idx="0"/>
            </p:cNvCxnSpPr>
            <p:nvPr/>
          </p:nvCxnSpPr>
          <p:spPr bwMode="auto">
            <a:xfrm>
              <a:off x="5190" y="2842"/>
              <a:ext cx="186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aphicFrame>
        <p:nvGraphicFramePr>
          <p:cNvPr id="21797" name="Group 293"/>
          <p:cNvGraphicFramePr>
            <a:graphicFrameLocks noGrp="1"/>
          </p:cNvGraphicFramePr>
          <p:nvPr/>
        </p:nvGraphicFramePr>
        <p:xfrm>
          <a:off x="6084888" y="5853113"/>
          <a:ext cx="2590800" cy="45720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7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21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17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78" grpId="0" autoUpdateAnimBg="0"/>
      <p:bldP spid="21743" grpId="0" autoUpdateAnimBg="0"/>
      <p:bldP spid="21744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ea typeface="宋体" pitchFamily="2" charset="-122"/>
              </a:rPr>
              <a:t>哈夫曼树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树和森林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二叉树存储、遍历、线索化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二叉树的五个性质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树和二叉树的相关概念、术语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476702" y="174175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08502" y="174175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40302" y="174175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7" name="Text Box 219"/>
          <p:cNvSpPr txBox="1">
            <a:spLocks noChangeArrowheads="1"/>
          </p:cNvSpPr>
          <p:nvPr/>
        </p:nvSpPr>
        <p:spPr bwMode="auto">
          <a:xfrm>
            <a:off x="679450" y="533400"/>
            <a:ext cx="412115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最坏情况：</a:t>
            </a:r>
            <a:r>
              <a:rPr lang="zh-CN" altLang="en-US" sz="2400" dirty="0">
                <a:ea typeface="华文新魏" pitchFamily="2" charset="-122"/>
              </a:rPr>
              <a:t>深度为 </a:t>
            </a:r>
            <a:r>
              <a:rPr lang="en-US" altLang="zh-CN" sz="2400" i="1" dirty="0">
                <a:ea typeface="华文新魏" pitchFamily="2" charset="-122"/>
              </a:rPr>
              <a:t>k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的且只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有 </a:t>
            </a:r>
            <a:r>
              <a:rPr lang="en-US" altLang="zh-CN" sz="2400" i="1" dirty="0">
                <a:ea typeface="华文新魏" pitchFamily="2" charset="-122"/>
              </a:rPr>
              <a:t>k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个结点的右单支树需要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长度为</a:t>
            </a:r>
            <a:r>
              <a:rPr lang="en-US" altLang="zh-CN" sz="2400" dirty="0">
                <a:ea typeface="华文新魏" pitchFamily="2" charset="-122"/>
              </a:rPr>
              <a:t>2</a:t>
            </a:r>
            <a:r>
              <a:rPr lang="en-US" altLang="zh-CN" sz="2400" i="1" baseline="30000" dirty="0">
                <a:ea typeface="华文新魏" pitchFamily="2" charset="-122"/>
              </a:rPr>
              <a:t>k</a:t>
            </a:r>
            <a:r>
              <a:rPr lang="en-US" altLang="zh-CN" sz="2400" dirty="0">
                <a:ea typeface="华文新魏" pitchFamily="2" charset="-122"/>
              </a:rPr>
              <a:t>-1 </a:t>
            </a:r>
            <a:r>
              <a:rPr lang="zh-CN" altLang="en-US" sz="2400" dirty="0">
                <a:ea typeface="华文新魏" pitchFamily="2" charset="-122"/>
              </a:rPr>
              <a:t>的一维数组。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  <p:graphicFrame>
        <p:nvGraphicFramePr>
          <p:cNvPr id="22774" name="Group 246"/>
          <p:cNvGraphicFramePr>
            <a:graphicFrameLocks noGrp="1"/>
          </p:cNvGraphicFramePr>
          <p:nvPr/>
        </p:nvGraphicFramePr>
        <p:xfrm>
          <a:off x="1212850" y="2590800"/>
          <a:ext cx="3048000" cy="457200"/>
        </p:xfrm>
        <a:graphic>
          <a:graphicData uri="http://schemas.openxmlformats.org/drawingml/2006/table">
            <a:tbl>
              <a:tblPr/>
              <a:tblGrid>
                <a:gridCol w="436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775" name="Text Box 247"/>
          <p:cNvSpPr txBox="1">
            <a:spLocks noChangeArrowheads="1"/>
          </p:cNvSpPr>
          <p:nvPr/>
        </p:nvSpPr>
        <p:spPr bwMode="auto">
          <a:xfrm>
            <a:off x="692150" y="3314700"/>
            <a:ext cx="7405104" cy="2980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表示方式：</a:t>
            </a:r>
            <a:br>
              <a:rPr lang="zh-CN" altLang="en-US" sz="2400" dirty="0">
                <a:ea typeface="华文中宋" pitchFamily="2" charset="-122"/>
              </a:rPr>
            </a:br>
            <a:r>
              <a:rPr lang="en-US" altLang="zh-CN" sz="2400" dirty="0">
                <a:ea typeface="华文中宋" pitchFamily="2" charset="-122"/>
              </a:rPr>
              <a:t>#define  MAX_TREE_SIZE 100     // </a:t>
            </a:r>
            <a:r>
              <a:rPr lang="zh-CN" altLang="en-US" sz="2400" dirty="0">
                <a:ea typeface="楷体_GB2312" pitchFamily="49" charset="-122"/>
              </a:rPr>
              <a:t>二叉树的最大结点数  </a:t>
            </a:r>
            <a:br>
              <a:rPr lang="zh-CN" altLang="en-US" sz="2400" dirty="0">
                <a:ea typeface="华文中宋" pitchFamily="2" charset="-122"/>
              </a:rPr>
            </a:br>
            <a:r>
              <a:rPr lang="en-US" altLang="zh-CN" sz="2400" dirty="0" err="1">
                <a:ea typeface="华文中宋" pitchFamily="2" charset="-122"/>
              </a:rPr>
              <a:t>typedef</a:t>
            </a: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en-US" altLang="zh-CN" sz="2400" dirty="0" err="1">
                <a:ea typeface="华文中宋" pitchFamily="2" charset="-122"/>
              </a:rPr>
              <a:t>TElemType</a:t>
            </a: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en-US" altLang="zh-CN" sz="2400" dirty="0" err="1">
                <a:ea typeface="华文中宋" pitchFamily="2" charset="-122"/>
              </a:rPr>
              <a:t>SqBiTree</a:t>
            </a:r>
            <a:r>
              <a:rPr lang="en-US" altLang="zh-CN" sz="2400" dirty="0">
                <a:ea typeface="华文中宋" pitchFamily="2" charset="-122"/>
              </a:rPr>
              <a:t>[MAX_TREE_SIZE];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zh-CN" sz="2400">
                <a:ea typeface="华文中宋" pitchFamily="2" charset="-122"/>
              </a:rPr>
              <a:t>                                                         //</a:t>
            </a:r>
            <a:r>
              <a:rPr lang="en-US" altLang="zh-CN" sz="2400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0 </a:t>
            </a:r>
            <a:r>
              <a:rPr lang="zh-CN" altLang="en-US" sz="2400" dirty="0">
                <a:ea typeface="楷体_GB2312" pitchFamily="49" charset="-122"/>
              </a:rPr>
              <a:t>号单元存储根结点</a:t>
            </a:r>
            <a:br>
              <a:rPr lang="zh-CN" altLang="en-US" sz="2400" dirty="0">
                <a:ea typeface="华文中宋" pitchFamily="2" charset="-122"/>
              </a:rPr>
            </a:br>
            <a:r>
              <a:rPr lang="en-US" altLang="zh-CN" sz="2400" dirty="0" err="1">
                <a:ea typeface="华文中宋" pitchFamily="2" charset="-122"/>
              </a:rPr>
              <a:t>SqBiTree</a:t>
            </a: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en-US" altLang="zh-CN" sz="2400" dirty="0" err="1">
                <a:ea typeface="华文中宋" pitchFamily="2" charset="-122"/>
              </a:rPr>
              <a:t>bt</a:t>
            </a:r>
            <a:r>
              <a:rPr lang="en-US" altLang="zh-CN" sz="2400" dirty="0">
                <a:ea typeface="华文中宋" pitchFamily="2" charset="-122"/>
              </a:rPr>
              <a:t>;</a:t>
            </a:r>
          </a:p>
        </p:txBody>
      </p:sp>
      <p:grpSp>
        <p:nvGrpSpPr>
          <p:cNvPr id="2" name="Group 257"/>
          <p:cNvGrpSpPr>
            <a:grpSpLocks/>
          </p:cNvGrpSpPr>
          <p:nvPr/>
        </p:nvGrpSpPr>
        <p:grpSpPr bwMode="auto">
          <a:xfrm>
            <a:off x="5937250" y="685800"/>
            <a:ext cx="2667000" cy="2362200"/>
            <a:chOff x="3600" y="432"/>
            <a:chExt cx="1680" cy="1488"/>
          </a:xfrm>
        </p:grpSpPr>
        <p:sp>
          <p:nvSpPr>
            <p:cNvPr id="22725" name="Oval 197"/>
            <p:cNvSpPr>
              <a:spLocks noChangeArrowheads="1"/>
            </p:cNvSpPr>
            <p:nvPr/>
          </p:nvSpPr>
          <p:spPr bwMode="auto">
            <a:xfrm>
              <a:off x="4608" y="864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22726" name="Oval 198"/>
            <p:cNvSpPr>
              <a:spLocks noChangeArrowheads="1"/>
            </p:cNvSpPr>
            <p:nvPr/>
          </p:nvSpPr>
          <p:spPr bwMode="auto">
            <a:xfrm>
              <a:off x="4992" y="1296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22727" name="Oval 199"/>
            <p:cNvSpPr>
              <a:spLocks noChangeArrowheads="1"/>
            </p:cNvSpPr>
            <p:nvPr/>
          </p:nvSpPr>
          <p:spPr bwMode="auto">
            <a:xfrm>
              <a:off x="3936" y="432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22733" name="Text Box 205"/>
            <p:cNvSpPr txBox="1">
              <a:spLocks noChangeArrowheads="1"/>
            </p:cNvSpPr>
            <p:nvPr/>
          </p:nvSpPr>
          <p:spPr bwMode="auto">
            <a:xfrm>
              <a:off x="3600" y="1670"/>
              <a:ext cx="8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右单支树 </a:t>
              </a:r>
            </a:p>
          </p:txBody>
        </p:sp>
        <p:cxnSp>
          <p:nvCxnSpPr>
            <p:cNvPr id="22778" name="AutoShape 250"/>
            <p:cNvCxnSpPr>
              <a:cxnSpLocks noChangeShapeType="1"/>
              <a:stCxn id="22727" idx="5"/>
              <a:endCxn id="22725" idx="0"/>
            </p:cNvCxnSpPr>
            <p:nvPr/>
          </p:nvCxnSpPr>
          <p:spPr bwMode="auto">
            <a:xfrm>
              <a:off x="4182" y="678"/>
              <a:ext cx="570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79" name="AutoShape 251"/>
            <p:cNvCxnSpPr>
              <a:cxnSpLocks noChangeShapeType="1"/>
              <a:stCxn id="22725" idx="5"/>
              <a:endCxn id="22726" idx="0"/>
            </p:cNvCxnSpPr>
            <p:nvPr/>
          </p:nvCxnSpPr>
          <p:spPr bwMode="auto">
            <a:xfrm>
              <a:off x="4854" y="1069"/>
              <a:ext cx="282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258"/>
          <p:cNvGrpSpPr>
            <a:grpSpLocks/>
          </p:cNvGrpSpPr>
          <p:nvPr/>
        </p:nvGrpSpPr>
        <p:grpSpPr bwMode="auto">
          <a:xfrm>
            <a:off x="4794250" y="1076325"/>
            <a:ext cx="2809875" cy="1362075"/>
            <a:chOff x="2880" y="678"/>
            <a:chExt cx="1770" cy="858"/>
          </a:xfrm>
        </p:grpSpPr>
        <p:sp>
          <p:nvSpPr>
            <p:cNvPr id="22748" name="Oval 220"/>
            <p:cNvSpPr>
              <a:spLocks noChangeArrowheads="1"/>
            </p:cNvSpPr>
            <p:nvPr/>
          </p:nvSpPr>
          <p:spPr bwMode="auto">
            <a:xfrm>
              <a:off x="3264" y="864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22750" name="Oval 222"/>
            <p:cNvSpPr>
              <a:spLocks noChangeArrowheads="1"/>
            </p:cNvSpPr>
            <p:nvPr/>
          </p:nvSpPr>
          <p:spPr bwMode="auto">
            <a:xfrm>
              <a:off x="2880" y="1296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22751" name="Oval 223"/>
            <p:cNvSpPr>
              <a:spLocks noChangeArrowheads="1"/>
            </p:cNvSpPr>
            <p:nvPr/>
          </p:nvSpPr>
          <p:spPr bwMode="auto">
            <a:xfrm>
              <a:off x="4272" y="1296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22753" name="Oval 225"/>
            <p:cNvSpPr>
              <a:spLocks noChangeArrowheads="1"/>
            </p:cNvSpPr>
            <p:nvPr/>
          </p:nvSpPr>
          <p:spPr bwMode="auto">
            <a:xfrm>
              <a:off x="3648" y="1296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0</a:t>
              </a:r>
            </a:p>
          </p:txBody>
        </p:sp>
        <p:cxnSp>
          <p:nvCxnSpPr>
            <p:cNvPr id="22781" name="AutoShape 253"/>
            <p:cNvCxnSpPr>
              <a:cxnSpLocks noChangeShapeType="1"/>
              <a:stCxn id="22727" idx="3"/>
              <a:endCxn id="22748" idx="0"/>
            </p:cNvCxnSpPr>
            <p:nvPr/>
          </p:nvCxnSpPr>
          <p:spPr bwMode="auto">
            <a:xfrm flipH="1">
              <a:off x="3408" y="678"/>
              <a:ext cx="570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82" name="AutoShape 254"/>
            <p:cNvCxnSpPr>
              <a:cxnSpLocks noChangeShapeType="1"/>
              <a:stCxn id="22748" idx="3"/>
              <a:endCxn id="22750" idx="0"/>
            </p:cNvCxnSpPr>
            <p:nvPr/>
          </p:nvCxnSpPr>
          <p:spPr bwMode="auto">
            <a:xfrm flipH="1">
              <a:off x="3024" y="1069"/>
              <a:ext cx="282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83" name="AutoShape 255"/>
            <p:cNvCxnSpPr>
              <a:cxnSpLocks noChangeShapeType="1"/>
              <a:stCxn id="22748" idx="5"/>
              <a:endCxn id="22753" idx="0"/>
            </p:cNvCxnSpPr>
            <p:nvPr/>
          </p:nvCxnSpPr>
          <p:spPr bwMode="auto">
            <a:xfrm>
              <a:off x="3510" y="1069"/>
              <a:ext cx="282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84" name="AutoShape 256"/>
            <p:cNvCxnSpPr>
              <a:cxnSpLocks noChangeShapeType="1"/>
              <a:stCxn id="22725" idx="3"/>
              <a:endCxn id="22751" idx="0"/>
            </p:cNvCxnSpPr>
            <p:nvPr/>
          </p:nvCxnSpPr>
          <p:spPr bwMode="auto">
            <a:xfrm flipH="1">
              <a:off x="4416" y="1069"/>
              <a:ext cx="234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47" grpId="0" autoUpdateAnimBg="0"/>
      <p:bldP spid="22775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36" name="Rectangle 84"/>
          <p:cNvSpPr>
            <a:spLocks noChangeArrowheads="1"/>
          </p:cNvSpPr>
          <p:nvPr/>
        </p:nvSpPr>
        <p:spPr bwMode="auto">
          <a:xfrm>
            <a:off x="1028700" y="765175"/>
            <a:ext cx="30480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zh-CN" altLang="en-US" sz="2400" dirty="0">
                <a:ea typeface="华文中宋" pitchFamily="2" charset="-122"/>
              </a:rPr>
              <a:t>、 链式存储结构 </a:t>
            </a:r>
          </a:p>
        </p:txBody>
      </p:sp>
      <p:sp>
        <p:nvSpPr>
          <p:cNvPr id="23637" name="Text Box 85"/>
          <p:cNvSpPr txBox="1">
            <a:spLocks noChangeArrowheads="1"/>
          </p:cNvSpPr>
          <p:nvPr/>
        </p:nvSpPr>
        <p:spPr bwMode="auto">
          <a:xfrm>
            <a:off x="1028700" y="2708275"/>
            <a:ext cx="2076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ea typeface="华文中宋" pitchFamily="2" charset="-122"/>
              </a:rPr>
              <a:t>    </a:t>
            </a:r>
            <a:r>
              <a:rPr lang="zh-CN" altLang="en-US" sz="2400" dirty="0">
                <a:ea typeface="华文中宋" pitchFamily="2" charset="-122"/>
              </a:rPr>
              <a:t>存储方式  </a:t>
            </a:r>
          </a:p>
        </p:txBody>
      </p:sp>
      <p:sp>
        <p:nvSpPr>
          <p:cNvPr id="23638" name="Text Box 86"/>
          <p:cNvSpPr txBox="1">
            <a:spLocks noChangeArrowheads="1"/>
          </p:cNvSpPr>
          <p:nvPr/>
        </p:nvSpPr>
        <p:spPr bwMode="auto">
          <a:xfrm>
            <a:off x="1028700" y="1489075"/>
            <a:ext cx="32069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ea typeface="华文中宋" pitchFamily="2" charset="-122"/>
              </a:rPr>
              <a:t>    </a:t>
            </a:r>
            <a:r>
              <a:rPr lang="zh-CN" altLang="en-US" sz="2400" dirty="0">
                <a:ea typeface="华文中宋" pitchFamily="2" charset="-122"/>
              </a:rPr>
              <a:t>二叉树结点的构成 </a:t>
            </a:r>
          </a:p>
        </p:txBody>
      </p:sp>
      <p:grpSp>
        <p:nvGrpSpPr>
          <p:cNvPr id="2" name="Group 294"/>
          <p:cNvGrpSpPr>
            <a:grpSpLocks/>
          </p:cNvGrpSpPr>
          <p:nvPr/>
        </p:nvGrpSpPr>
        <p:grpSpPr bwMode="auto">
          <a:xfrm>
            <a:off x="1352550" y="3851275"/>
            <a:ext cx="3148013" cy="1295400"/>
            <a:chOff x="336" y="2256"/>
            <a:chExt cx="1983" cy="816"/>
          </a:xfrm>
        </p:grpSpPr>
        <p:sp>
          <p:nvSpPr>
            <p:cNvPr id="23650" name="Rectangle 98"/>
            <p:cNvSpPr>
              <a:spLocks noChangeArrowheads="1"/>
            </p:cNvSpPr>
            <p:nvPr/>
          </p:nvSpPr>
          <p:spPr bwMode="auto">
            <a:xfrm>
              <a:off x="351" y="2352"/>
              <a:ext cx="1968" cy="240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3651" name="Text Box 99"/>
            <p:cNvSpPr txBox="1">
              <a:spLocks noChangeArrowheads="1"/>
            </p:cNvSpPr>
            <p:nvPr/>
          </p:nvSpPr>
          <p:spPr bwMode="auto">
            <a:xfrm>
              <a:off x="336" y="2304"/>
              <a:ext cx="198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solidFill>
                    <a:srgbClr val="FFFFCC"/>
                  </a:solidFill>
                </a:rPr>
                <a:t>lchild   data   rchild</a:t>
              </a:r>
              <a:endParaRPr lang="en-US" altLang="zh-CN" b="0"/>
            </a:p>
          </p:txBody>
        </p:sp>
        <p:sp>
          <p:nvSpPr>
            <p:cNvPr id="23652" name="Line 100"/>
            <p:cNvSpPr>
              <a:spLocks noChangeShapeType="1"/>
            </p:cNvSpPr>
            <p:nvPr/>
          </p:nvSpPr>
          <p:spPr bwMode="auto">
            <a:xfrm flipV="1">
              <a:off x="1023" y="235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53" name="Line 101"/>
            <p:cNvSpPr>
              <a:spLocks noChangeShapeType="1"/>
            </p:cNvSpPr>
            <p:nvPr/>
          </p:nvSpPr>
          <p:spPr bwMode="auto">
            <a:xfrm flipV="1">
              <a:off x="1599" y="235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54" name="Line 102"/>
            <p:cNvSpPr>
              <a:spLocks noChangeShapeType="1"/>
            </p:cNvSpPr>
            <p:nvPr/>
          </p:nvSpPr>
          <p:spPr bwMode="auto">
            <a:xfrm flipV="1">
              <a:off x="1023" y="225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55" name="Line 103"/>
            <p:cNvSpPr>
              <a:spLocks noChangeShapeType="1"/>
            </p:cNvSpPr>
            <p:nvPr/>
          </p:nvSpPr>
          <p:spPr bwMode="auto">
            <a:xfrm flipV="1">
              <a:off x="1599" y="225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71" name="Text Box 119"/>
            <p:cNvSpPr txBox="1">
              <a:spLocks noChangeArrowheads="1"/>
            </p:cNvSpPr>
            <p:nvPr/>
          </p:nvSpPr>
          <p:spPr bwMode="auto">
            <a:xfrm>
              <a:off x="927" y="2784"/>
              <a:ext cx="9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dirty="0">
                  <a:ea typeface="楷体_GB2312" pitchFamily="49" charset="-122"/>
                </a:rPr>
                <a:t>结点结构 </a:t>
              </a:r>
            </a:p>
          </p:txBody>
        </p:sp>
      </p:grpSp>
      <p:grpSp>
        <p:nvGrpSpPr>
          <p:cNvPr id="3" name="Group 322"/>
          <p:cNvGrpSpPr>
            <a:grpSpLocks/>
          </p:cNvGrpSpPr>
          <p:nvPr/>
        </p:nvGrpSpPr>
        <p:grpSpPr bwMode="auto">
          <a:xfrm>
            <a:off x="4906963" y="3851275"/>
            <a:ext cx="3409950" cy="1966913"/>
            <a:chOff x="2942" y="2256"/>
            <a:chExt cx="2148" cy="1239"/>
          </a:xfrm>
        </p:grpSpPr>
        <p:sp>
          <p:nvSpPr>
            <p:cNvPr id="23848" name="Rectangle 296"/>
            <p:cNvSpPr>
              <a:spLocks noChangeArrowheads="1"/>
            </p:cNvSpPr>
            <p:nvPr/>
          </p:nvSpPr>
          <p:spPr bwMode="auto">
            <a:xfrm>
              <a:off x="3360" y="2352"/>
              <a:ext cx="1344" cy="240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3849" name="Text Box 297"/>
            <p:cNvSpPr txBox="1">
              <a:spLocks noChangeArrowheads="1"/>
            </p:cNvSpPr>
            <p:nvPr/>
          </p:nvSpPr>
          <p:spPr bwMode="auto">
            <a:xfrm>
              <a:off x="3747" y="2304"/>
              <a:ext cx="59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solidFill>
                    <a:srgbClr val="FFFFCC"/>
                  </a:solidFill>
                </a:rPr>
                <a:t>data </a:t>
              </a:r>
              <a:endParaRPr lang="en-US" altLang="zh-CN" b="0"/>
            </a:p>
          </p:txBody>
        </p:sp>
        <p:sp>
          <p:nvSpPr>
            <p:cNvPr id="23850" name="Line 298"/>
            <p:cNvSpPr>
              <a:spLocks noChangeShapeType="1"/>
            </p:cNvSpPr>
            <p:nvPr/>
          </p:nvSpPr>
          <p:spPr bwMode="auto">
            <a:xfrm flipV="1">
              <a:off x="3744" y="235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51" name="Line 299"/>
            <p:cNvSpPr>
              <a:spLocks noChangeShapeType="1"/>
            </p:cNvSpPr>
            <p:nvPr/>
          </p:nvSpPr>
          <p:spPr bwMode="auto">
            <a:xfrm flipV="1">
              <a:off x="4320" y="235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52" name="Line 300"/>
            <p:cNvSpPr>
              <a:spLocks noChangeShapeType="1"/>
            </p:cNvSpPr>
            <p:nvPr/>
          </p:nvSpPr>
          <p:spPr bwMode="auto">
            <a:xfrm flipV="1">
              <a:off x="3744" y="225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53" name="Line 301"/>
            <p:cNvSpPr>
              <a:spLocks noChangeShapeType="1"/>
            </p:cNvSpPr>
            <p:nvPr/>
          </p:nvSpPr>
          <p:spPr bwMode="auto">
            <a:xfrm flipV="1">
              <a:off x="4320" y="225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61" name="Rectangle 309"/>
            <p:cNvSpPr>
              <a:spLocks noChangeArrowheads="1"/>
            </p:cNvSpPr>
            <p:nvPr/>
          </p:nvSpPr>
          <p:spPr bwMode="auto">
            <a:xfrm>
              <a:off x="4320" y="3216"/>
              <a:ext cx="768" cy="240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3862" name="Text Box 310"/>
            <p:cNvSpPr txBox="1">
              <a:spLocks noChangeArrowheads="1"/>
            </p:cNvSpPr>
            <p:nvPr/>
          </p:nvSpPr>
          <p:spPr bwMode="auto">
            <a:xfrm>
              <a:off x="4346" y="3168"/>
              <a:ext cx="744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solidFill>
                    <a:srgbClr val="FFFFCC"/>
                  </a:solidFill>
                </a:rPr>
                <a:t>rchild </a:t>
              </a:r>
              <a:endParaRPr lang="en-US" altLang="zh-CN" b="0"/>
            </a:p>
          </p:txBody>
        </p:sp>
        <p:sp>
          <p:nvSpPr>
            <p:cNvPr id="23867" name="Rectangle 315"/>
            <p:cNvSpPr>
              <a:spLocks noChangeArrowheads="1"/>
            </p:cNvSpPr>
            <p:nvPr/>
          </p:nvSpPr>
          <p:spPr bwMode="auto">
            <a:xfrm>
              <a:off x="2942" y="3216"/>
              <a:ext cx="768" cy="240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3868" name="Text Box 316"/>
            <p:cNvSpPr txBox="1">
              <a:spLocks noChangeArrowheads="1"/>
            </p:cNvSpPr>
            <p:nvPr/>
          </p:nvSpPr>
          <p:spPr bwMode="auto">
            <a:xfrm>
              <a:off x="2987" y="3168"/>
              <a:ext cx="707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solidFill>
                    <a:srgbClr val="FFFFCC"/>
                  </a:solidFill>
                </a:rPr>
                <a:t>lchild </a:t>
              </a:r>
              <a:endParaRPr lang="en-US" altLang="zh-CN" b="0"/>
            </a:p>
          </p:txBody>
        </p:sp>
        <p:sp>
          <p:nvSpPr>
            <p:cNvPr id="23870" name="Line 318"/>
            <p:cNvSpPr>
              <a:spLocks noChangeShapeType="1"/>
            </p:cNvSpPr>
            <p:nvPr/>
          </p:nvSpPr>
          <p:spPr bwMode="auto">
            <a:xfrm>
              <a:off x="4512" y="2448"/>
              <a:ext cx="192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73" name="Line 321"/>
            <p:cNvSpPr>
              <a:spLocks noChangeShapeType="1"/>
            </p:cNvSpPr>
            <p:nvPr/>
          </p:nvSpPr>
          <p:spPr bwMode="auto">
            <a:xfrm flipH="1">
              <a:off x="3408" y="2448"/>
              <a:ext cx="144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324"/>
          <p:cNvGrpSpPr>
            <a:grpSpLocks/>
          </p:cNvGrpSpPr>
          <p:nvPr/>
        </p:nvGrpSpPr>
        <p:grpSpPr bwMode="auto">
          <a:xfrm>
            <a:off x="5430838" y="914400"/>
            <a:ext cx="2425700" cy="2133600"/>
            <a:chOff x="3272" y="576"/>
            <a:chExt cx="1528" cy="1344"/>
          </a:xfrm>
        </p:grpSpPr>
        <p:sp>
          <p:nvSpPr>
            <p:cNvPr id="23640" name="Oval 88"/>
            <p:cNvSpPr>
              <a:spLocks noChangeArrowheads="1"/>
            </p:cNvSpPr>
            <p:nvPr/>
          </p:nvSpPr>
          <p:spPr bwMode="auto">
            <a:xfrm>
              <a:off x="3792" y="1056"/>
              <a:ext cx="480" cy="43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data</a:t>
              </a:r>
              <a:r>
                <a:rPr lang="en-US" altLang="zh-CN" sz="2000">
                  <a:ea typeface="楷体_GB2312" pitchFamily="49" charset="-122"/>
                </a:rPr>
                <a:t> </a:t>
              </a:r>
            </a:p>
          </p:txBody>
        </p:sp>
        <p:cxnSp>
          <p:nvCxnSpPr>
            <p:cNvPr id="23643" name="AutoShape 91"/>
            <p:cNvCxnSpPr>
              <a:cxnSpLocks noChangeShapeType="1"/>
              <a:stCxn id="23640" idx="3"/>
              <a:endCxn id="23646" idx="0"/>
            </p:cNvCxnSpPr>
            <p:nvPr/>
          </p:nvCxnSpPr>
          <p:spPr bwMode="auto">
            <a:xfrm flipH="1">
              <a:off x="3559" y="1425"/>
              <a:ext cx="303" cy="1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644" name="AutoShape 92"/>
            <p:cNvCxnSpPr>
              <a:cxnSpLocks noChangeShapeType="1"/>
              <a:stCxn id="23640" idx="5"/>
              <a:endCxn id="23647" idx="0"/>
            </p:cNvCxnSpPr>
            <p:nvPr/>
          </p:nvCxnSpPr>
          <p:spPr bwMode="auto">
            <a:xfrm>
              <a:off x="4202" y="1425"/>
              <a:ext cx="295" cy="20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3645" name="Text Box 93"/>
            <p:cNvSpPr txBox="1">
              <a:spLocks noChangeArrowheads="1"/>
            </p:cNvSpPr>
            <p:nvPr/>
          </p:nvSpPr>
          <p:spPr bwMode="auto">
            <a:xfrm>
              <a:off x="3708" y="576"/>
              <a:ext cx="6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parent</a:t>
              </a:r>
            </a:p>
          </p:txBody>
        </p:sp>
        <p:sp>
          <p:nvSpPr>
            <p:cNvPr id="23646" name="Text Box 94"/>
            <p:cNvSpPr txBox="1">
              <a:spLocks noChangeArrowheads="1"/>
            </p:cNvSpPr>
            <p:nvPr/>
          </p:nvSpPr>
          <p:spPr bwMode="auto">
            <a:xfrm>
              <a:off x="3272" y="1610"/>
              <a:ext cx="57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lchild</a:t>
              </a:r>
            </a:p>
          </p:txBody>
        </p:sp>
        <p:sp>
          <p:nvSpPr>
            <p:cNvPr id="23647" name="Text Box 95"/>
            <p:cNvSpPr txBox="1">
              <a:spLocks noChangeArrowheads="1"/>
            </p:cNvSpPr>
            <p:nvPr/>
          </p:nvSpPr>
          <p:spPr bwMode="auto">
            <a:xfrm>
              <a:off x="4194" y="1632"/>
              <a:ext cx="6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rchild</a:t>
              </a:r>
            </a:p>
          </p:txBody>
        </p:sp>
        <p:cxnSp>
          <p:nvCxnSpPr>
            <p:cNvPr id="23875" name="AutoShape 323"/>
            <p:cNvCxnSpPr>
              <a:cxnSpLocks noChangeShapeType="1"/>
              <a:endCxn id="23640" idx="0"/>
            </p:cNvCxnSpPr>
            <p:nvPr/>
          </p:nvCxnSpPr>
          <p:spPr bwMode="auto">
            <a:xfrm>
              <a:off x="4032" y="816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37" grpId="0" autoUpdateAnimBg="0"/>
      <p:bldP spid="23638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8"/>
          <p:cNvGrpSpPr>
            <a:grpSpLocks/>
          </p:cNvGrpSpPr>
          <p:nvPr/>
        </p:nvGrpSpPr>
        <p:grpSpPr bwMode="auto">
          <a:xfrm>
            <a:off x="3975100" y="1250950"/>
            <a:ext cx="854075" cy="293688"/>
            <a:chOff x="1700" y="2033"/>
            <a:chExt cx="778" cy="256"/>
          </a:xfrm>
        </p:grpSpPr>
        <p:sp>
          <p:nvSpPr>
            <p:cNvPr id="24785" name="Rectangle 209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000"/>
                <a:t>   A </a:t>
              </a:r>
            </a:p>
          </p:txBody>
        </p:sp>
        <p:sp>
          <p:nvSpPr>
            <p:cNvPr id="24786" name="Line 210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87" name="Line 211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212"/>
          <p:cNvGrpSpPr>
            <a:grpSpLocks/>
          </p:cNvGrpSpPr>
          <p:nvPr/>
        </p:nvGrpSpPr>
        <p:grpSpPr bwMode="auto">
          <a:xfrm>
            <a:off x="3228975" y="1844675"/>
            <a:ext cx="854075" cy="293688"/>
            <a:chOff x="1700" y="2033"/>
            <a:chExt cx="778" cy="256"/>
          </a:xfrm>
        </p:grpSpPr>
        <p:sp>
          <p:nvSpPr>
            <p:cNvPr id="24789" name="Rectangle 213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 B </a:t>
              </a:r>
            </a:p>
          </p:txBody>
        </p:sp>
        <p:sp>
          <p:nvSpPr>
            <p:cNvPr id="24790" name="Line 214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91" name="Line 215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216"/>
          <p:cNvGrpSpPr>
            <a:grpSpLocks/>
          </p:cNvGrpSpPr>
          <p:nvPr/>
        </p:nvGrpSpPr>
        <p:grpSpPr bwMode="auto">
          <a:xfrm>
            <a:off x="2633663" y="2492375"/>
            <a:ext cx="854075" cy="293688"/>
            <a:chOff x="1700" y="2033"/>
            <a:chExt cx="778" cy="256"/>
          </a:xfrm>
        </p:grpSpPr>
        <p:sp>
          <p:nvSpPr>
            <p:cNvPr id="24793" name="Rectangle 217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000" dirty="0"/>
                <a:t>    C </a:t>
              </a:r>
            </a:p>
          </p:txBody>
        </p:sp>
        <p:sp>
          <p:nvSpPr>
            <p:cNvPr id="24794" name="Line 218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95" name="Line 219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" name="Group 220"/>
          <p:cNvGrpSpPr>
            <a:grpSpLocks/>
          </p:cNvGrpSpPr>
          <p:nvPr/>
        </p:nvGrpSpPr>
        <p:grpSpPr bwMode="auto">
          <a:xfrm>
            <a:off x="3924300" y="2498725"/>
            <a:ext cx="854075" cy="293688"/>
            <a:chOff x="1700" y="2033"/>
            <a:chExt cx="778" cy="256"/>
          </a:xfrm>
        </p:grpSpPr>
        <p:sp>
          <p:nvSpPr>
            <p:cNvPr id="24797" name="Rectangle 221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000"/>
                <a:t>    D </a:t>
              </a:r>
            </a:p>
          </p:txBody>
        </p:sp>
        <p:sp>
          <p:nvSpPr>
            <p:cNvPr id="24798" name="Line 222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99" name="Line 223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224"/>
          <p:cNvGrpSpPr>
            <a:grpSpLocks/>
          </p:cNvGrpSpPr>
          <p:nvPr/>
        </p:nvGrpSpPr>
        <p:grpSpPr bwMode="auto">
          <a:xfrm>
            <a:off x="3217863" y="3060700"/>
            <a:ext cx="854075" cy="293688"/>
            <a:chOff x="1700" y="2033"/>
            <a:chExt cx="778" cy="256"/>
          </a:xfrm>
        </p:grpSpPr>
        <p:sp>
          <p:nvSpPr>
            <p:cNvPr id="24801" name="Rectangle 225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000" dirty="0"/>
                <a:t>     E </a:t>
              </a:r>
            </a:p>
          </p:txBody>
        </p:sp>
        <p:sp>
          <p:nvSpPr>
            <p:cNvPr id="24802" name="Line 226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03" name="Line 227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" name="Group 228"/>
          <p:cNvGrpSpPr>
            <a:grpSpLocks/>
          </p:cNvGrpSpPr>
          <p:nvPr/>
        </p:nvGrpSpPr>
        <p:grpSpPr bwMode="auto">
          <a:xfrm>
            <a:off x="4699000" y="3044825"/>
            <a:ext cx="854075" cy="293688"/>
            <a:chOff x="1700" y="2033"/>
            <a:chExt cx="778" cy="256"/>
          </a:xfrm>
        </p:grpSpPr>
        <p:sp>
          <p:nvSpPr>
            <p:cNvPr id="24805" name="Rectangle 229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000"/>
                <a:t>    F </a:t>
              </a:r>
            </a:p>
          </p:txBody>
        </p:sp>
        <p:sp>
          <p:nvSpPr>
            <p:cNvPr id="24806" name="Line 230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07" name="Line 231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" name="Group 232"/>
          <p:cNvGrpSpPr>
            <a:grpSpLocks/>
          </p:cNvGrpSpPr>
          <p:nvPr/>
        </p:nvGrpSpPr>
        <p:grpSpPr bwMode="auto">
          <a:xfrm>
            <a:off x="3956050" y="3589338"/>
            <a:ext cx="854075" cy="293687"/>
            <a:chOff x="1700" y="2033"/>
            <a:chExt cx="778" cy="256"/>
          </a:xfrm>
        </p:grpSpPr>
        <p:sp>
          <p:nvSpPr>
            <p:cNvPr id="24809" name="Rectangle 233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000" dirty="0"/>
                <a:t>    G </a:t>
              </a:r>
            </a:p>
          </p:txBody>
        </p:sp>
        <p:sp>
          <p:nvSpPr>
            <p:cNvPr id="24810" name="Line 234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11" name="Line 235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812" name="Line 236"/>
          <p:cNvSpPr>
            <a:spLocks noChangeShapeType="1"/>
          </p:cNvSpPr>
          <p:nvPr/>
        </p:nvSpPr>
        <p:spPr bwMode="auto">
          <a:xfrm flipH="1">
            <a:off x="3648075" y="1416050"/>
            <a:ext cx="457200" cy="4286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813" name="Line 237"/>
          <p:cNvSpPr>
            <a:spLocks noChangeShapeType="1"/>
          </p:cNvSpPr>
          <p:nvPr/>
        </p:nvSpPr>
        <p:spPr bwMode="auto">
          <a:xfrm flipH="1">
            <a:off x="3038475" y="2047875"/>
            <a:ext cx="381000" cy="457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814" name="Line 238"/>
          <p:cNvSpPr>
            <a:spLocks noChangeShapeType="1"/>
          </p:cNvSpPr>
          <p:nvPr/>
        </p:nvSpPr>
        <p:spPr bwMode="auto">
          <a:xfrm>
            <a:off x="3952875" y="2047875"/>
            <a:ext cx="381000" cy="457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815" name="Line 239"/>
          <p:cNvSpPr>
            <a:spLocks noChangeShapeType="1"/>
          </p:cNvSpPr>
          <p:nvPr/>
        </p:nvSpPr>
        <p:spPr bwMode="auto">
          <a:xfrm flipH="1">
            <a:off x="3648075" y="2663825"/>
            <a:ext cx="381000" cy="40005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816" name="Line 240"/>
          <p:cNvSpPr>
            <a:spLocks noChangeShapeType="1"/>
          </p:cNvSpPr>
          <p:nvPr/>
        </p:nvSpPr>
        <p:spPr bwMode="auto">
          <a:xfrm rot="337709">
            <a:off x="4638675" y="2663825"/>
            <a:ext cx="511175" cy="33178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817" name="Line 241"/>
          <p:cNvSpPr>
            <a:spLocks noChangeShapeType="1"/>
          </p:cNvSpPr>
          <p:nvPr/>
        </p:nvSpPr>
        <p:spPr bwMode="auto">
          <a:xfrm>
            <a:off x="3952875" y="3224213"/>
            <a:ext cx="401638" cy="34766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9" name="Group 242"/>
          <p:cNvGrpSpPr>
            <a:grpSpLocks/>
          </p:cNvGrpSpPr>
          <p:nvPr/>
        </p:nvGrpSpPr>
        <p:grpSpPr bwMode="auto">
          <a:xfrm>
            <a:off x="4092575" y="549275"/>
            <a:ext cx="317500" cy="704850"/>
            <a:chOff x="2488" y="528"/>
            <a:chExt cx="200" cy="444"/>
          </a:xfrm>
        </p:grpSpPr>
        <p:sp>
          <p:nvSpPr>
            <p:cNvPr id="24819" name="Freeform 243"/>
            <p:cNvSpPr>
              <a:spLocks/>
            </p:cNvSpPr>
            <p:nvPr/>
          </p:nvSpPr>
          <p:spPr bwMode="auto">
            <a:xfrm>
              <a:off x="2496" y="528"/>
              <a:ext cx="72" cy="222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89" y="111"/>
                </a:cxn>
                <a:cxn ang="0">
                  <a:pos x="0" y="233"/>
                </a:cxn>
              </a:cxnLst>
              <a:rect l="0" t="0" r="r" b="b"/>
              <a:pathLst>
                <a:path w="94" h="233">
                  <a:moveTo>
                    <a:pt x="33" y="0"/>
                  </a:moveTo>
                  <a:cubicBezTo>
                    <a:pt x="63" y="36"/>
                    <a:pt x="94" y="72"/>
                    <a:pt x="89" y="111"/>
                  </a:cubicBezTo>
                  <a:cubicBezTo>
                    <a:pt x="84" y="150"/>
                    <a:pt x="19" y="218"/>
                    <a:pt x="0" y="233"/>
                  </a:cubicBez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20" name="Line 244"/>
            <p:cNvSpPr>
              <a:spLocks noChangeShapeType="1"/>
            </p:cNvSpPr>
            <p:nvPr/>
          </p:nvSpPr>
          <p:spPr bwMode="auto">
            <a:xfrm>
              <a:off x="2488" y="750"/>
              <a:ext cx="200" cy="22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821" name="Text Box 245"/>
          <p:cNvSpPr txBox="1">
            <a:spLocks noChangeArrowheads="1"/>
          </p:cNvSpPr>
          <p:nvPr/>
        </p:nvSpPr>
        <p:spPr bwMode="auto">
          <a:xfrm>
            <a:off x="4486275" y="12065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/>
              <a:t>^</a:t>
            </a:r>
          </a:p>
        </p:txBody>
      </p:sp>
      <p:grpSp>
        <p:nvGrpSpPr>
          <p:cNvPr id="10" name="Group 246"/>
          <p:cNvGrpSpPr>
            <a:grpSpLocks/>
          </p:cNvGrpSpPr>
          <p:nvPr/>
        </p:nvGrpSpPr>
        <p:grpSpPr bwMode="auto">
          <a:xfrm>
            <a:off x="2581275" y="2435225"/>
            <a:ext cx="971550" cy="457200"/>
            <a:chOff x="1536" y="1716"/>
            <a:chExt cx="612" cy="288"/>
          </a:xfrm>
        </p:grpSpPr>
        <p:sp>
          <p:nvSpPr>
            <p:cNvPr id="24823" name="Text Box 247"/>
            <p:cNvSpPr txBox="1">
              <a:spLocks noChangeArrowheads="1"/>
            </p:cNvSpPr>
            <p:nvPr/>
          </p:nvSpPr>
          <p:spPr bwMode="auto">
            <a:xfrm>
              <a:off x="1536" y="1716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24" name="Text Box 248"/>
            <p:cNvSpPr txBox="1">
              <a:spLocks noChangeArrowheads="1"/>
            </p:cNvSpPr>
            <p:nvPr/>
          </p:nvSpPr>
          <p:spPr bwMode="auto">
            <a:xfrm>
              <a:off x="1920" y="1716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</p:grpSp>
      <p:sp>
        <p:nvSpPr>
          <p:cNvPr id="24825" name="Text Box 249"/>
          <p:cNvSpPr txBox="1">
            <a:spLocks noChangeArrowheads="1"/>
          </p:cNvSpPr>
          <p:nvPr/>
        </p:nvSpPr>
        <p:spPr bwMode="auto">
          <a:xfrm>
            <a:off x="3190875" y="3014663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/>
              <a:t>^</a:t>
            </a:r>
          </a:p>
        </p:txBody>
      </p:sp>
      <p:grpSp>
        <p:nvGrpSpPr>
          <p:cNvPr id="11" name="Group 250"/>
          <p:cNvGrpSpPr>
            <a:grpSpLocks/>
          </p:cNvGrpSpPr>
          <p:nvPr/>
        </p:nvGrpSpPr>
        <p:grpSpPr bwMode="auto">
          <a:xfrm>
            <a:off x="4657725" y="2995613"/>
            <a:ext cx="952500" cy="457200"/>
            <a:chOff x="2844" y="2069"/>
            <a:chExt cx="600" cy="288"/>
          </a:xfrm>
        </p:grpSpPr>
        <p:sp>
          <p:nvSpPr>
            <p:cNvPr id="24827" name="Text Box 251"/>
            <p:cNvSpPr txBox="1">
              <a:spLocks noChangeArrowheads="1"/>
            </p:cNvSpPr>
            <p:nvPr/>
          </p:nvSpPr>
          <p:spPr bwMode="auto">
            <a:xfrm>
              <a:off x="2844" y="206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28" name="Text Box 252"/>
            <p:cNvSpPr txBox="1">
              <a:spLocks noChangeArrowheads="1"/>
            </p:cNvSpPr>
            <p:nvPr/>
          </p:nvSpPr>
          <p:spPr bwMode="auto">
            <a:xfrm>
              <a:off x="3216" y="206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</p:grpSp>
      <p:grpSp>
        <p:nvGrpSpPr>
          <p:cNvPr id="12" name="Group 253"/>
          <p:cNvGrpSpPr>
            <a:grpSpLocks/>
          </p:cNvGrpSpPr>
          <p:nvPr/>
        </p:nvGrpSpPr>
        <p:grpSpPr bwMode="auto">
          <a:xfrm>
            <a:off x="3914775" y="3548063"/>
            <a:ext cx="952500" cy="476250"/>
            <a:chOff x="2376" y="2417"/>
            <a:chExt cx="600" cy="300"/>
          </a:xfrm>
        </p:grpSpPr>
        <p:sp>
          <p:nvSpPr>
            <p:cNvPr id="24830" name="Text Box 254"/>
            <p:cNvSpPr txBox="1">
              <a:spLocks noChangeArrowheads="1"/>
            </p:cNvSpPr>
            <p:nvPr/>
          </p:nvSpPr>
          <p:spPr bwMode="auto">
            <a:xfrm>
              <a:off x="2376" y="242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31" name="Text Box 255"/>
            <p:cNvSpPr txBox="1">
              <a:spLocks noChangeArrowheads="1"/>
            </p:cNvSpPr>
            <p:nvPr/>
          </p:nvSpPr>
          <p:spPr bwMode="auto">
            <a:xfrm>
              <a:off x="2748" y="2417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</p:grpSp>
      <p:grpSp>
        <p:nvGrpSpPr>
          <p:cNvPr id="13" name="Group 256"/>
          <p:cNvGrpSpPr>
            <a:grpSpLocks/>
          </p:cNvGrpSpPr>
          <p:nvPr/>
        </p:nvGrpSpPr>
        <p:grpSpPr bwMode="auto">
          <a:xfrm>
            <a:off x="6637338" y="625475"/>
            <a:ext cx="2038350" cy="3114675"/>
            <a:chOff x="4128" y="516"/>
            <a:chExt cx="1284" cy="1962"/>
          </a:xfrm>
        </p:grpSpPr>
        <p:grpSp>
          <p:nvGrpSpPr>
            <p:cNvPr id="14" name="Group 257"/>
            <p:cNvGrpSpPr>
              <a:grpSpLocks/>
            </p:cNvGrpSpPr>
            <p:nvPr/>
          </p:nvGrpSpPr>
          <p:grpSpPr bwMode="auto">
            <a:xfrm>
              <a:off x="4848" y="958"/>
              <a:ext cx="538" cy="185"/>
              <a:chOff x="1700" y="2033"/>
              <a:chExt cx="778" cy="256"/>
            </a:xfrm>
          </p:grpSpPr>
          <p:sp>
            <p:nvSpPr>
              <p:cNvPr id="24834" name="Rectangle 258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A </a:t>
                </a:r>
              </a:p>
            </p:txBody>
          </p:sp>
          <p:sp>
            <p:nvSpPr>
              <p:cNvPr id="24835" name="Line 259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836" name="Line 260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5" name="Group 261"/>
            <p:cNvGrpSpPr>
              <a:grpSpLocks/>
            </p:cNvGrpSpPr>
            <p:nvPr/>
          </p:nvGrpSpPr>
          <p:grpSpPr bwMode="auto">
            <a:xfrm>
              <a:off x="4608" y="1366"/>
              <a:ext cx="538" cy="185"/>
              <a:chOff x="1700" y="2033"/>
              <a:chExt cx="778" cy="256"/>
            </a:xfrm>
          </p:grpSpPr>
          <p:sp>
            <p:nvSpPr>
              <p:cNvPr id="24838" name="Rectangle 262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 B </a:t>
                </a:r>
              </a:p>
            </p:txBody>
          </p:sp>
          <p:sp>
            <p:nvSpPr>
              <p:cNvPr id="24839" name="Line 263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840" name="Line 264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6" name="Group 265"/>
            <p:cNvGrpSpPr>
              <a:grpSpLocks/>
            </p:cNvGrpSpPr>
            <p:nvPr/>
          </p:nvGrpSpPr>
          <p:grpSpPr bwMode="auto">
            <a:xfrm>
              <a:off x="4368" y="1800"/>
              <a:ext cx="538" cy="185"/>
              <a:chOff x="1700" y="2033"/>
              <a:chExt cx="778" cy="256"/>
            </a:xfrm>
          </p:grpSpPr>
          <p:sp>
            <p:nvSpPr>
              <p:cNvPr id="24842" name="Rectangle 266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C </a:t>
                </a:r>
              </a:p>
            </p:txBody>
          </p:sp>
          <p:sp>
            <p:nvSpPr>
              <p:cNvPr id="24843" name="Line 267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844" name="Line 268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7" name="Group 269"/>
            <p:cNvGrpSpPr>
              <a:grpSpLocks/>
            </p:cNvGrpSpPr>
            <p:nvPr/>
          </p:nvGrpSpPr>
          <p:grpSpPr bwMode="auto">
            <a:xfrm>
              <a:off x="4142" y="2197"/>
              <a:ext cx="538" cy="185"/>
              <a:chOff x="1700" y="2033"/>
              <a:chExt cx="778" cy="256"/>
            </a:xfrm>
          </p:grpSpPr>
          <p:sp>
            <p:nvSpPr>
              <p:cNvPr id="24846" name="Rectangle 27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D </a:t>
                </a:r>
              </a:p>
            </p:txBody>
          </p:sp>
          <p:sp>
            <p:nvSpPr>
              <p:cNvPr id="24847" name="Line 27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848" name="Line 27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4849" name="Line 273"/>
            <p:cNvSpPr>
              <a:spLocks noChangeShapeType="1"/>
            </p:cNvSpPr>
            <p:nvPr/>
          </p:nvSpPr>
          <p:spPr bwMode="auto">
            <a:xfrm flipH="1">
              <a:off x="4896" y="1062"/>
              <a:ext cx="41" cy="30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50" name="Line 274"/>
            <p:cNvSpPr>
              <a:spLocks noChangeShapeType="1"/>
            </p:cNvSpPr>
            <p:nvPr/>
          </p:nvSpPr>
          <p:spPr bwMode="auto">
            <a:xfrm flipH="1">
              <a:off x="4608" y="1506"/>
              <a:ext cx="96" cy="28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51" name="Freeform 275"/>
            <p:cNvSpPr>
              <a:spLocks/>
            </p:cNvSpPr>
            <p:nvPr/>
          </p:nvSpPr>
          <p:spPr bwMode="auto">
            <a:xfrm>
              <a:off x="4944" y="516"/>
              <a:ext cx="72" cy="222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89" y="111"/>
                </a:cxn>
                <a:cxn ang="0">
                  <a:pos x="0" y="233"/>
                </a:cxn>
              </a:cxnLst>
              <a:rect l="0" t="0" r="r" b="b"/>
              <a:pathLst>
                <a:path w="94" h="233">
                  <a:moveTo>
                    <a:pt x="33" y="0"/>
                  </a:moveTo>
                  <a:cubicBezTo>
                    <a:pt x="63" y="36"/>
                    <a:pt x="94" y="72"/>
                    <a:pt x="89" y="111"/>
                  </a:cubicBezTo>
                  <a:cubicBezTo>
                    <a:pt x="84" y="150"/>
                    <a:pt x="19" y="218"/>
                    <a:pt x="0" y="233"/>
                  </a:cubicBez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52" name="Line 276"/>
            <p:cNvSpPr>
              <a:spLocks noChangeShapeType="1"/>
            </p:cNvSpPr>
            <p:nvPr/>
          </p:nvSpPr>
          <p:spPr bwMode="auto">
            <a:xfrm>
              <a:off x="4936" y="738"/>
              <a:ext cx="200" cy="22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53" name="Text Box 277"/>
            <p:cNvSpPr txBox="1">
              <a:spLocks noChangeArrowheads="1"/>
            </p:cNvSpPr>
            <p:nvPr/>
          </p:nvSpPr>
          <p:spPr bwMode="auto">
            <a:xfrm>
              <a:off x="5184" y="93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54" name="Text Box 278"/>
            <p:cNvSpPr txBox="1">
              <a:spLocks noChangeArrowheads="1"/>
            </p:cNvSpPr>
            <p:nvPr/>
          </p:nvSpPr>
          <p:spPr bwMode="auto">
            <a:xfrm>
              <a:off x="4719" y="1776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55" name="Text Box 279"/>
            <p:cNvSpPr txBox="1">
              <a:spLocks noChangeArrowheads="1"/>
            </p:cNvSpPr>
            <p:nvPr/>
          </p:nvSpPr>
          <p:spPr bwMode="auto">
            <a:xfrm>
              <a:off x="4956" y="1362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56" name="Text Box 280"/>
            <p:cNvSpPr txBox="1">
              <a:spLocks noChangeArrowheads="1"/>
            </p:cNvSpPr>
            <p:nvPr/>
          </p:nvSpPr>
          <p:spPr bwMode="auto">
            <a:xfrm>
              <a:off x="4128" y="219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57" name="Text Box 281"/>
            <p:cNvSpPr txBox="1">
              <a:spLocks noChangeArrowheads="1"/>
            </p:cNvSpPr>
            <p:nvPr/>
          </p:nvSpPr>
          <p:spPr bwMode="auto">
            <a:xfrm>
              <a:off x="4500" y="2178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58" name="Line 282"/>
            <p:cNvSpPr>
              <a:spLocks noChangeShapeType="1"/>
            </p:cNvSpPr>
            <p:nvPr/>
          </p:nvSpPr>
          <p:spPr bwMode="auto">
            <a:xfrm flipH="1">
              <a:off x="4368" y="1920"/>
              <a:ext cx="96" cy="28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859" name="Text Box 283"/>
          <p:cNvSpPr txBox="1">
            <a:spLocks noChangeArrowheads="1"/>
          </p:cNvSpPr>
          <p:nvPr/>
        </p:nvSpPr>
        <p:spPr bwMode="auto">
          <a:xfrm>
            <a:off x="3679825" y="4283075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二叉链表 </a:t>
            </a:r>
          </a:p>
        </p:txBody>
      </p:sp>
      <p:sp>
        <p:nvSpPr>
          <p:cNvPr id="24860" name="AutoShape 284"/>
          <p:cNvSpPr>
            <a:spLocks noChangeArrowheads="1"/>
          </p:cNvSpPr>
          <p:nvPr/>
        </p:nvSpPr>
        <p:spPr bwMode="auto">
          <a:xfrm>
            <a:off x="676275" y="5175250"/>
            <a:ext cx="7783513" cy="7747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800">
                <a:ea typeface="华文中宋" pitchFamily="2" charset="-122"/>
              </a:rPr>
              <a:t>在 </a:t>
            </a:r>
            <a:r>
              <a:rPr lang="en-US" altLang="zh-CN" sz="2800" i="1">
                <a:ea typeface="华文中宋" pitchFamily="2" charset="-122"/>
              </a:rPr>
              <a:t>n</a:t>
            </a:r>
            <a:r>
              <a:rPr lang="en-US" altLang="zh-CN" sz="2800">
                <a:ea typeface="华文中宋" pitchFamily="2" charset="-122"/>
              </a:rPr>
              <a:t> </a:t>
            </a:r>
            <a:r>
              <a:rPr lang="zh-CN" altLang="zh-CN" sz="2800">
                <a:ea typeface="华文中宋" pitchFamily="2" charset="-122"/>
              </a:rPr>
              <a:t>个结点的二叉链表中有</a:t>
            </a:r>
            <a:r>
              <a:rPr lang="zh-CN" altLang="en-US" sz="2800">
                <a:ea typeface="华文中宋" pitchFamily="2" charset="-122"/>
              </a:rPr>
              <a:t> </a:t>
            </a:r>
            <a:r>
              <a:rPr lang="en-US" altLang="zh-CN" sz="2800" i="1">
                <a:ea typeface="华文中宋" pitchFamily="2" charset="-122"/>
              </a:rPr>
              <a:t>n </a:t>
            </a:r>
            <a:r>
              <a:rPr lang="en-US" altLang="zh-CN" sz="2800">
                <a:ea typeface="华文中宋" pitchFamily="2" charset="-122"/>
              </a:rPr>
              <a:t>+ 1 </a:t>
            </a:r>
            <a:r>
              <a:rPr lang="zh-CN" altLang="zh-CN" sz="2800">
                <a:ea typeface="华文中宋" pitchFamily="2" charset="-122"/>
              </a:rPr>
              <a:t>个空指针域。</a:t>
            </a:r>
            <a:endParaRPr lang="zh-CN" altLang="en-US" sz="2800">
              <a:ea typeface="华文中宋" pitchFamily="2" charset="-122"/>
            </a:endParaRPr>
          </a:p>
        </p:txBody>
      </p:sp>
      <p:grpSp>
        <p:nvGrpSpPr>
          <p:cNvPr id="18" name="Group 285"/>
          <p:cNvGrpSpPr>
            <a:grpSpLocks/>
          </p:cNvGrpSpPr>
          <p:nvPr/>
        </p:nvGrpSpPr>
        <p:grpSpPr bwMode="auto">
          <a:xfrm>
            <a:off x="915988" y="854075"/>
            <a:ext cx="1495425" cy="2971800"/>
            <a:chOff x="369" y="816"/>
            <a:chExt cx="942" cy="1872"/>
          </a:xfrm>
        </p:grpSpPr>
        <p:sp>
          <p:nvSpPr>
            <p:cNvPr id="24862" name="Oval 286"/>
            <p:cNvSpPr>
              <a:spLocks noChangeArrowheads="1"/>
            </p:cNvSpPr>
            <p:nvPr/>
          </p:nvSpPr>
          <p:spPr bwMode="auto">
            <a:xfrm>
              <a:off x="849" y="816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24863" name="Oval 287"/>
            <p:cNvSpPr>
              <a:spLocks noChangeArrowheads="1"/>
            </p:cNvSpPr>
            <p:nvPr/>
          </p:nvSpPr>
          <p:spPr bwMode="auto">
            <a:xfrm>
              <a:off x="607" y="1216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24864" name="Oval 288"/>
            <p:cNvSpPr>
              <a:spLocks noChangeArrowheads="1"/>
            </p:cNvSpPr>
            <p:nvPr/>
          </p:nvSpPr>
          <p:spPr bwMode="auto">
            <a:xfrm>
              <a:off x="369" y="1607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24865" name="Oval 289"/>
            <p:cNvSpPr>
              <a:spLocks noChangeArrowheads="1"/>
            </p:cNvSpPr>
            <p:nvPr/>
          </p:nvSpPr>
          <p:spPr bwMode="auto">
            <a:xfrm>
              <a:off x="848" y="1607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24866" name="Oval 290"/>
            <p:cNvSpPr>
              <a:spLocks noChangeArrowheads="1"/>
            </p:cNvSpPr>
            <p:nvPr/>
          </p:nvSpPr>
          <p:spPr bwMode="auto">
            <a:xfrm>
              <a:off x="648" y="2021"/>
              <a:ext cx="255" cy="23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24867" name="Oval 291"/>
            <p:cNvSpPr>
              <a:spLocks noChangeArrowheads="1"/>
            </p:cNvSpPr>
            <p:nvPr/>
          </p:nvSpPr>
          <p:spPr bwMode="auto">
            <a:xfrm>
              <a:off x="1056" y="2012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24868" name="Oval 292"/>
            <p:cNvSpPr>
              <a:spLocks noChangeArrowheads="1"/>
            </p:cNvSpPr>
            <p:nvPr/>
          </p:nvSpPr>
          <p:spPr bwMode="auto">
            <a:xfrm>
              <a:off x="858" y="2464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cxnSp>
          <p:nvCxnSpPr>
            <p:cNvPr id="24869" name="AutoShape 293"/>
            <p:cNvCxnSpPr>
              <a:cxnSpLocks noChangeShapeType="1"/>
              <a:stCxn id="24862" idx="3"/>
              <a:endCxn id="24863" idx="0"/>
            </p:cNvCxnSpPr>
            <p:nvPr/>
          </p:nvCxnSpPr>
          <p:spPr bwMode="auto">
            <a:xfrm flipH="1">
              <a:off x="735" y="1007"/>
              <a:ext cx="151" cy="20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0" name="AutoShape 294"/>
            <p:cNvCxnSpPr>
              <a:cxnSpLocks noChangeShapeType="1"/>
              <a:stCxn id="24863" idx="3"/>
              <a:endCxn id="24864" idx="0"/>
            </p:cNvCxnSpPr>
            <p:nvPr/>
          </p:nvCxnSpPr>
          <p:spPr bwMode="auto">
            <a:xfrm flipH="1">
              <a:off x="497" y="1407"/>
              <a:ext cx="147" cy="20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1" name="AutoShape 295"/>
            <p:cNvCxnSpPr>
              <a:cxnSpLocks noChangeShapeType="1"/>
              <a:stCxn id="24863" idx="5"/>
              <a:endCxn id="24865" idx="0"/>
            </p:cNvCxnSpPr>
            <p:nvPr/>
          </p:nvCxnSpPr>
          <p:spPr bwMode="auto">
            <a:xfrm>
              <a:off x="825" y="1407"/>
              <a:ext cx="151" cy="20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2" name="AutoShape 296"/>
            <p:cNvCxnSpPr>
              <a:cxnSpLocks noChangeShapeType="1"/>
              <a:stCxn id="24865" idx="3"/>
              <a:endCxn id="24866" idx="0"/>
            </p:cNvCxnSpPr>
            <p:nvPr/>
          </p:nvCxnSpPr>
          <p:spPr bwMode="auto">
            <a:xfrm flipH="1">
              <a:off x="776" y="1798"/>
              <a:ext cx="109" cy="22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3" name="AutoShape 297"/>
            <p:cNvCxnSpPr>
              <a:cxnSpLocks noChangeShapeType="1"/>
              <a:stCxn id="24865" idx="5"/>
              <a:endCxn id="24867" idx="0"/>
            </p:cNvCxnSpPr>
            <p:nvPr/>
          </p:nvCxnSpPr>
          <p:spPr bwMode="auto">
            <a:xfrm>
              <a:off x="1066" y="1798"/>
              <a:ext cx="118" cy="21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4" name="AutoShape 298"/>
            <p:cNvCxnSpPr>
              <a:cxnSpLocks noChangeShapeType="1"/>
              <a:stCxn id="24866" idx="5"/>
              <a:endCxn id="24868" idx="0"/>
            </p:cNvCxnSpPr>
            <p:nvPr/>
          </p:nvCxnSpPr>
          <p:spPr bwMode="auto">
            <a:xfrm>
              <a:off x="866" y="2222"/>
              <a:ext cx="120" cy="24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9" name="Group 299"/>
          <p:cNvGrpSpPr>
            <a:grpSpLocks/>
          </p:cNvGrpSpPr>
          <p:nvPr/>
        </p:nvGrpSpPr>
        <p:grpSpPr bwMode="auto">
          <a:xfrm>
            <a:off x="5699125" y="854075"/>
            <a:ext cx="1547813" cy="2133600"/>
            <a:chOff x="3729" y="720"/>
            <a:chExt cx="975" cy="1344"/>
          </a:xfrm>
        </p:grpSpPr>
        <p:sp>
          <p:nvSpPr>
            <p:cNvPr id="24876" name="Oval 300"/>
            <p:cNvSpPr>
              <a:spLocks noChangeArrowheads="1"/>
            </p:cNvSpPr>
            <p:nvPr/>
          </p:nvSpPr>
          <p:spPr bwMode="auto">
            <a:xfrm>
              <a:off x="4449" y="720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24877" name="Oval 301"/>
            <p:cNvSpPr>
              <a:spLocks noChangeArrowheads="1"/>
            </p:cNvSpPr>
            <p:nvPr/>
          </p:nvSpPr>
          <p:spPr bwMode="auto">
            <a:xfrm>
              <a:off x="4201" y="1090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24878" name="Oval 302"/>
            <p:cNvSpPr>
              <a:spLocks noChangeArrowheads="1"/>
            </p:cNvSpPr>
            <p:nvPr/>
          </p:nvSpPr>
          <p:spPr bwMode="auto">
            <a:xfrm>
              <a:off x="3969" y="1456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24879" name="Oval 303"/>
            <p:cNvSpPr>
              <a:spLocks noChangeArrowheads="1"/>
            </p:cNvSpPr>
            <p:nvPr/>
          </p:nvSpPr>
          <p:spPr bwMode="auto">
            <a:xfrm>
              <a:off x="3729" y="1840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cxnSp>
          <p:nvCxnSpPr>
            <p:cNvPr id="24880" name="AutoShape 304"/>
            <p:cNvCxnSpPr>
              <a:cxnSpLocks noChangeShapeType="1"/>
              <a:stCxn id="24876" idx="3"/>
              <a:endCxn id="24877" idx="0"/>
            </p:cNvCxnSpPr>
            <p:nvPr/>
          </p:nvCxnSpPr>
          <p:spPr bwMode="auto">
            <a:xfrm flipH="1">
              <a:off x="4329" y="911"/>
              <a:ext cx="15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1" name="AutoShape 305"/>
            <p:cNvCxnSpPr>
              <a:cxnSpLocks noChangeShapeType="1"/>
              <a:stCxn id="24877" idx="3"/>
              <a:endCxn id="24878" idx="0"/>
            </p:cNvCxnSpPr>
            <p:nvPr/>
          </p:nvCxnSpPr>
          <p:spPr bwMode="auto">
            <a:xfrm flipH="1">
              <a:off x="4097" y="1281"/>
              <a:ext cx="141" cy="1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2" name="AutoShape 306"/>
            <p:cNvCxnSpPr>
              <a:cxnSpLocks noChangeShapeType="1"/>
              <a:stCxn id="24878" idx="3"/>
              <a:endCxn id="24879" idx="0"/>
            </p:cNvCxnSpPr>
            <p:nvPr/>
          </p:nvCxnSpPr>
          <p:spPr bwMode="auto">
            <a:xfrm flipH="1">
              <a:off x="3857" y="1647"/>
              <a:ext cx="149" cy="19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4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4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4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4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4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4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4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4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4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4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12" grpId="0" animBg="1"/>
      <p:bldP spid="24813" grpId="0" animBg="1"/>
      <p:bldP spid="24814" grpId="0" animBg="1"/>
      <p:bldP spid="24815" grpId="0" animBg="1"/>
      <p:bldP spid="24816" grpId="0" animBg="1"/>
      <p:bldP spid="24817" grpId="0" animBg="1"/>
      <p:bldP spid="24821" grpId="0" autoUpdateAnimBg="0"/>
      <p:bldP spid="24825" grpId="0" autoUpdateAnimBg="0"/>
      <p:bldP spid="24859" grpId="0" autoUpdateAnimBg="0"/>
      <p:bldP spid="24860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1736725" y="1412875"/>
            <a:ext cx="5715000" cy="41084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220000"/>
              </a:lnSpc>
              <a:spcBef>
                <a:spcPct val="0"/>
              </a:spcBef>
            </a:pPr>
            <a:r>
              <a:rPr lang="en-US" altLang="zh-CN" sz="2400" dirty="0" err="1">
                <a:ea typeface="楷体_GB2312" pitchFamily="49" charset="-122"/>
              </a:rPr>
              <a:t>typedef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struct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BiTNode</a:t>
            </a:r>
            <a:r>
              <a:rPr lang="en-US" altLang="zh-CN" sz="2400" dirty="0">
                <a:ea typeface="楷体_GB2312" pitchFamily="49" charset="-122"/>
              </a:rPr>
              <a:t> { // </a:t>
            </a:r>
            <a:r>
              <a:rPr lang="zh-CN" altLang="en-US" sz="2400" dirty="0">
                <a:ea typeface="楷体_GB2312" pitchFamily="49" charset="-122"/>
              </a:rPr>
              <a:t>结点结构</a:t>
            </a:r>
          </a:p>
          <a:p>
            <a:pPr>
              <a:lnSpc>
                <a:spcPct val="22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</a:t>
            </a:r>
            <a:r>
              <a:rPr lang="en-US" altLang="zh-CN" sz="2400" dirty="0" err="1">
                <a:ea typeface="楷体_GB2312" pitchFamily="49" charset="-122"/>
              </a:rPr>
              <a:t>TElemType</a:t>
            </a:r>
            <a:r>
              <a:rPr lang="en-US" altLang="zh-CN" sz="2400" dirty="0">
                <a:ea typeface="楷体_GB2312" pitchFamily="49" charset="-122"/>
              </a:rPr>
              <a:t>      data;</a:t>
            </a:r>
          </a:p>
          <a:p>
            <a:pPr>
              <a:lnSpc>
                <a:spcPct val="2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</a:t>
            </a:r>
            <a:r>
              <a:rPr lang="en-US" altLang="zh-CN" sz="2400" dirty="0" err="1">
                <a:ea typeface="楷体_GB2312" pitchFamily="49" charset="-122"/>
              </a:rPr>
              <a:t>struct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BiTNode</a:t>
            </a:r>
            <a:r>
              <a:rPr lang="en-US" altLang="zh-CN" sz="2400" dirty="0">
                <a:ea typeface="楷体_GB2312" pitchFamily="49" charset="-122"/>
              </a:rPr>
              <a:t>  *</a:t>
            </a:r>
            <a:r>
              <a:rPr lang="en-US" altLang="zh-CN" sz="2400" dirty="0" err="1">
                <a:ea typeface="楷体_GB2312" pitchFamily="49" charset="-122"/>
              </a:rPr>
              <a:t>lchild</a:t>
            </a:r>
            <a:r>
              <a:rPr lang="en-US" altLang="zh-CN" sz="2400" dirty="0">
                <a:ea typeface="楷体_GB2312" pitchFamily="49" charset="-122"/>
              </a:rPr>
              <a:t>, *</a:t>
            </a:r>
            <a:r>
              <a:rPr lang="en-US" altLang="zh-CN" sz="2400" dirty="0" err="1">
                <a:ea typeface="楷体_GB2312" pitchFamily="49" charset="-122"/>
              </a:rPr>
              <a:t>rchild</a:t>
            </a:r>
            <a:r>
              <a:rPr lang="en-US" altLang="zh-CN" sz="2400" dirty="0">
                <a:ea typeface="楷体_GB2312" pitchFamily="49" charset="-122"/>
              </a:rPr>
              <a:t>; </a:t>
            </a:r>
          </a:p>
          <a:p>
            <a:pPr>
              <a:lnSpc>
                <a:spcPct val="2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                                // </a:t>
            </a:r>
            <a:r>
              <a:rPr lang="zh-CN" altLang="en-US" sz="2400" dirty="0">
                <a:ea typeface="楷体_GB2312" pitchFamily="49" charset="-122"/>
              </a:rPr>
              <a:t>左右孩子指针</a:t>
            </a:r>
          </a:p>
          <a:p>
            <a:pPr>
              <a:lnSpc>
                <a:spcPct val="2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} </a:t>
            </a:r>
            <a:r>
              <a:rPr lang="en-US" altLang="zh-CN" sz="2400" dirty="0" err="1">
                <a:ea typeface="楷体_GB2312" pitchFamily="49" charset="-122"/>
              </a:rPr>
              <a:t>BiTNode</a:t>
            </a:r>
            <a:r>
              <a:rPr lang="en-US" altLang="zh-CN" sz="2400" dirty="0">
                <a:ea typeface="楷体_GB2312" pitchFamily="49" charset="-122"/>
              </a:rPr>
              <a:t>, *</a:t>
            </a:r>
            <a:r>
              <a:rPr lang="en-US" altLang="zh-CN" sz="2400" dirty="0" err="1">
                <a:ea typeface="楷体_GB2312" pitchFamily="49" charset="-122"/>
              </a:rPr>
              <a:t>BiTree</a:t>
            </a:r>
            <a:r>
              <a:rPr lang="en-US" altLang="zh-CN" sz="2400" dirty="0">
                <a:ea typeface="楷体_GB2312" pitchFamily="49" charset="-122"/>
              </a:rPr>
              <a:t>;</a:t>
            </a:r>
          </a:p>
        </p:txBody>
      </p:sp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1736725" y="909638"/>
            <a:ext cx="362108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C </a:t>
            </a:r>
            <a:r>
              <a:rPr lang="zh-CN" altLang="zh-CN" sz="2400" dirty="0">
                <a:ea typeface="楷体_GB2312" pitchFamily="49" charset="-122"/>
              </a:rPr>
              <a:t>语言的类型描述如下：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 spd="slow">
    <p:pull dir="l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0"/>
          <p:cNvGrpSpPr>
            <a:grpSpLocks/>
          </p:cNvGrpSpPr>
          <p:nvPr/>
        </p:nvGrpSpPr>
        <p:grpSpPr bwMode="auto">
          <a:xfrm>
            <a:off x="744538" y="2205038"/>
            <a:ext cx="4764087" cy="4132262"/>
            <a:chOff x="2717" y="1164"/>
            <a:chExt cx="3001" cy="2603"/>
          </a:xfrm>
        </p:grpSpPr>
        <p:grpSp>
          <p:nvGrpSpPr>
            <p:cNvPr id="3" name="Group 80"/>
            <p:cNvGrpSpPr>
              <a:grpSpLocks/>
            </p:cNvGrpSpPr>
            <p:nvPr/>
          </p:nvGrpSpPr>
          <p:grpSpPr bwMode="auto">
            <a:xfrm>
              <a:off x="3499" y="1484"/>
              <a:ext cx="1134" cy="257"/>
              <a:chOff x="3289" y="1809"/>
              <a:chExt cx="1134" cy="257"/>
            </a:xfrm>
          </p:grpSpPr>
          <p:sp>
            <p:nvSpPr>
              <p:cNvPr id="32849" name="Rectangle 81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  A </a:t>
                </a:r>
              </a:p>
            </p:txBody>
          </p:sp>
          <p:sp>
            <p:nvSpPr>
              <p:cNvPr id="32850" name="Line 82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51" name="Line 83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52" name="Line 84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" name="Group 85"/>
            <p:cNvGrpSpPr>
              <a:grpSpLocks/>
            </p:cNvGrpSpPr>
            <p:nvPr/>
          </p:nvGrpSpPr>
          <p:grpSpPr bwMode="auto">
            <a:xfrm>
              <a:off x="3061" y="1959"/>
              <a:ext cx="1134" cy="257"/>
              <a:chOff x="3289" y="1809"/>
              <a:chExt cx="1134" cy="257"/>
            </a:xfrm>
          </p:grpSpPr>
          <p:sp>
            <p:nvSpPr>
              <p:cNvPr id="32854" name="Rectangle 86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  B </a:t>
                </a:r>
              </a:p>
            </p:txBody>
          </p:sp>
          <p:sp>
            <p:nvSpPr>
              <p:cNvPr id="32855" name="Line 87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56" name="Line 88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57" name="Line 89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" name="Group 90"/>
            <p:cNvGrpSpPr>
              <a:grpSpLocks/>
            </p:cNvGrpSpPr>
            <p:nvPr/>
          </p:nvGrpSpPr>
          <p:grpSpPr bwMode="auto">
            <a:xfrm>
              <a:off x="2717" y="2447"/>
              <a:ext cx="1134" cy="257"/>
              <a:chOff x="3289" y="1809"/>
              <a:chExt cx="1134" cy="257"/>
            </a:xfrm>
          </p:grpSpPr>
          <p:sp>
            <p:nvSpPr>
              <p:cNvPr id="32859" name="Rectangle 91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  C  </a:t>
                </a:r>
              </a:p>
            </p:txBody>
          </p:sp>
          <p:sp>
            <p:nvSpPr>
              <p:cNvPr id="32860" name="Line 92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61" name="Line 93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62" name="Line 94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" name="Group 95"/>
            <p:cNvGrpSpPr>
              <a:grpSpLocks/>
            </p:cNvGrpSpPr>
            <p:nvPr/>
          </p:nvGrpSpPr>
          <p:grpSpPr bwMode="auto">
            <a:xfrm>
              <a:off x="3962" y="2425"/>
              <a:ext cx="1134" cy="257"/>
              <a:chOff x="3289" y="1809"/>
              <a:chExt cx="1134" cy="257"/>
            </a:xfrm>
          </p:grpSpPr>
          <p:sp>
            <p:nvSpPr>
              <p:cNvPr id="32864" name="Rectangle 96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  D </a:t>
                </a:r>
              </a:p>
            </p:txBody>
          </p:sp>
          <p:sp>
            <p:nvSpPr>
              <p:cNvPr id="32865" name="Line 97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66" name="Line 98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67" name="Line 99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" name="Group 100"/>
            <p:cNvGrpSpPr>
              <a:grpSpLocks/>
            </p:cNvGrpSpPr>
            <p:nvPr/>
          </p:nvGrpSpPr>
          <p:grpSpPr bwMode="auto">
            <a:xfrm>
              <a:off x="3251" y="2947"/>
              <a:ext cx="1134" cy="257"/>
              <a:chOff x="3289" y="1809"/>
              <a:chExt cx="1134" cy="257"/>
            </a:xfrm>
          </p:grpSpPr>
          <p:sp>
            <p:nvSpPr>
              <p:cNvPr id="32869" name="Rectangle 101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   E </a:t>
                </a:r>
              </a:p>
            </p:txBody>
          </p:sp>
          <p:sp>
            <p:nvSpPr>
              <p:cNvPr id="32870" name="Line 102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71" name="Line 103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72" name="Line 104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" name="Group 105"/>
            <p:cNvGrpSpPr>
              <a:grpSpLocks/>
            </p:cNvGrpSpPr>
            <p:nvPr/>
          </p:nvGrpSpPr>
          <p:grpSpPr bwMode="auto">
            <a:xfrm>
              <a:off x="4584" y="2936"/>
              <a:ext cx="1134" cy="257"/>
              <a:chOff x="3289" y="1809"/>
              <a:chExt cx="1134" cy="257"/>
            </a:xfrm>
          </p:grpSpPr>
          <p:sp>
            <p:nvSpPr>
              <p:cNvPr id="32874" name="Rectangle 106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  F </a:t>
                </a:r>
              </a:p>
            </p:txBody>
          </p:sp>
          <p:sp>
            <p:nvSpPr>
              <p:cNvPr id="32875" name="Line 107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76" name="Line 108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77" name="Line 109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" name="Group 110"/>
            <p:cNvGrpSpPr>
              <a:grpSpLocks/>
            </p:cNvGrpSpPr>
            <p:nvPr/>
          </p:nvGrpSpPr>
          <p:grpSpPr bwMode="auto">
            <a:xfrm>
              <a:off x="3961" y="3480"/>
              <a:ext cx="1134" cy="257"/>
              <a:chOff x="3289" y="1809"/>
              <a:chExt cx="1134" cy="257"/>
            </a:xfrm>
          </p:grpSpPr>
          <p:sp>
            <p:nvSpPr>
              <p:cNvPr id="32879" name="Rectangle 111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  G </a:t>
                </a:r>
              </a:p>
            </p:txBody>
          </p:sp>
          <p:sp>
            <p:nvSpPr>
              <p:cNvPr id="32880" name="Line 112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81" name="Line 113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82" name="Line 114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2883" name="Line 115"/>
            <p:cNvSpPr>
              <a:spLocks noChangeShapeType="1"/>
            </p:cNvSpPr>
            <p:nvPr/>
          </p:nvSpPr>
          <p:spPr bwMode="auto">
            <a:xfrm flipH="1">
              <a:off x="3470" y="1616"/>
              <a:ext cx="182" cy="33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4" name="Line 116"/>
            <p:cNvSpPr>
              <a:spLocks noChangeShapeType="1"/>
            </p:cNvSpPr>
            <p:nvPr/>
          </p:nvSpPr>
          <p:spPr bwMode="auto">
            <a:xfrm flipH="1">
              <a:off x="3055" y="2124"/>
              <a:ext cx="173" cy="32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5" name="Line 117"/>
            <p:cNvSpPr>
              <a:spLocks noChangeShapeType="1"/>
            </p:cNvSpPr>
            <p:nvPr/>
          </p:nvSpPr>
          <p:spPr bwMode="auto">
            <a:xfrm flipH="1">
              <a:off x="3696" y="2608"/>
              <a:ext cx="415" cy="32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6" name="Line 118"/>
            <p:cNvSpPr>
              <a:spLocks noChangeShapeType="1"/>
            </p:cNvSpPr>
            <p:nvPr/>
          </p:nvSpPr>
          <p:spPr bwMode="auto">
            <a:xfrm>
              <a:off x="4059" y="2115"/>
              <a:ext cx="263" cy="31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7" name="Line 119"/>
            <p:cNvSpPr>
              <a:spLocks noChangeShapeType="1"/>
            </p:cNvSpPr>
            <p:nvPr/>
          </p:nvSpPr>
          <p:spPr bwMode="auto">
            <a:xfrm>
              <a:off x="4944" y="2586"/>
              <a:ext cx="144" cy="35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8" name="Line 120"/>
            <p:cNvSpPr>
              <a:spLocks noChangeShapeType="1"/>
            </p:cNvSpPr>
            <p:nvPr/>
          </p:nvSpPr>
          <p:spPr bwMode="auto">
            <a:xfrm>
              <a:off x="4228" y="3108"/>
              <a:ext cx="144" cy="36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9" name="Line 121"/>
            <p:cNvSpPr>
              <a:spLocks noChangeShapeType="1"/>
            </p:cNvSpPr>
            <p:nvPr/>
          </p:nvSpPr>
          <p:spPr bwMode="auto">
            <a:xfrm flipV="1">
              <a:off x="3756" y="1752"/>
              <a:ext cx="167" cy="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90" name="Line 122"/>
            <p:cNvSpPr>
              <a:spLocks noChangeShapeType="1"/>
            </p:cNvSpPr>
            <p:nvPr/>
          </p:nvSpPr>
          <p:spPr bwMode="auto">
            <a:xfrm flipV="1">
              <a:off x="3420" y="2219"/>
              <a:ext cx="113" cy="3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91" name="Line 123"/>
            <p:cNvSpPr>
              <a:spLocks noChangeShapeType="1"/>
            </p:cNvSpPr>
            <p:nvPr/>
          </p:nvSpPr>
          <p:spPr bwMode="auto">
            <a:xfrm flipH="1" flipV="1">
              <a:off x="4195" y="2115"/>
              <a:ext cx="465" cy="3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92" name="Line 124"/>
            <p:cNvSpPr>
              <a:spLocks noChangeShapeType="1"/>
            </p:cNvSpPr>
            <p:nvPr/>
          </p:nvSpPr>
          <p:spPr bwMode="auto">
            <a:xfrm flipV="1">
              <a:off x="3940" y="2686"/>
              <a:ext cx="337" cy="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93" name="Line 125"/>
            <p:cNvSpPr>
              <a:spLocks noChangeShapeType="1"/>
            </p:cNvSpPr>
            <p:nvPr/>
          </p:nvSpPr>
          <p:spPr bwMode="auto">
            <a:xfrm flipH="1" flipV="1">
              <a:off x="4388" y="3086"/>
              <a:ext cx="272" cy="5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94" name="Line 126"/>
            <p:cNvSpPr>
              <a:spLocks noChangeShapeType="1"/>
            </p:cNvSpPr>
            <p:nvPr/>
          </p:nvSpPr>
          <p:spPr bwMode="auto">
            <a:xfrm flipH="1" flipV="1">
              <a:off x="5100" y="2586"/>
              <a:ext cx="184" cy="4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0" name="Group 127"/>
            <p:cNvGrpSpPr>
              <a:grpSpLocks/>
            </p:cNvGrpSpPr>
            <p:nvPr/>
          </p:nvGrpSpPr>
          <p:grpSpPr bwMode="auto">
            <a:xfrm>
              <a:off x="3700" y="1164"/>
              <a:ext cx="212" cy="322"/>
              <a:chOff x="3789" y="1489"/>
              <a:chExt cx="212" cy="322"/>
            </a:xfrm>
          </p:grpSpPr>
          <p:sp>
            <p:nvSpPr>
              <p:cNvPr id="32896" name="Freeform 128"/>
              <p:cNvSpPr>
                <a:spLocks/>
              </p:cNvSpPr>
              <p:nvPr/>
            </p:nvSpPr>
            <p:spPr bwMode="auto">
              <a:xfrm>
                <a:off x="3789" y="1489"/>
                <a:ext cx="152" cy="155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145" y="55"/>
                  </a:cxn>
                  <a:cxn ang="0">
                    <a:pos x="0" y="155"/>
                  </a:cxn>
                </a:cxnLst>
                <a:rect l="0" t="0" r="r" b="b"/>
                <a:pathLst>
                  <a:path w="152" h="155">
                    <a:moveTo>
                      <a:pt x="45" y="0"/>
                    </a:moveTo>
                    <a:cubicBezTo>
                      <a:pt x="98" y="14"/>
                      <a:pt x="152" y="29"/>
                      <a:pt x="145" y="55"/>
                    </a:cubicBezTo>
                    <a:cubicBezTo>
                      <a:pt x="138" y="81"/>
                      <a:pt x="24" y="138"/>
                      <a:pt x="0" y="155"/>
                    </a:cubicBezTo>
                  </a:path>
                </a:pathLst>
              </a:custGeom>
              <a:noFill/>
              <a:ln w="19050" cap="flat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97" name="Line 129"/>
              <p:cNvSpPr>
                <a:spLocks noChangeShapeType="1"/>
              </p:cNvSpPr>
              <p:nvPr/>
            </p:nvSpPr>
            <p:spPr bwMode="auto">
              <a:xfrm>
                <a:off x="3789" y="1644"/>
                <a:ext cx="212" cy="167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2898" name="Text Box 130"/>
            <p:cNvSpPr txBox="1">
              <a:spLocks noChangeArrowheads="1"/>
            </p:cNvSpPr>
            <p:nvPr/>
          </p:nvSpPr>
          <p:spPr bwMode="auto">
            <a:xfrm>
              <a:off x="4069" y="1487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899" name="Text Box 131"/>
            <p:cNvSpPr txBox="1">
              <a:spLocks noChangeArrowheads="1"/>
            </p:cNvSpPr>
            <p:nvPr/>
          </p:nvSpPr>
          <p:spPr bwMode="auto">
            <a:xfrm>
              <a:off x="4369" y="1481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900" name="Text Box 132"/>
            <p:cNvSpPr txBox="1">
              <a:spLocks noChangeArrowheads="1"/>
            </p:cNvSpPr>
            <p:nvPr/>
          </p:nvSpPr>
          <p:spPr bwMode="auto">
            <a:xfrm>
              <a:off x="2757" y="2447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901" name="Text Box 133"/>
            <p:cNvSpPr txBox="1">
              <a:spLocks noChangeArrowheads="1"/>
            </p:cNvSpPr>
            <p:nvPr/>
          </p:nvSpPr>
          <p:spPr bwMode="auto">
            <a:xfrm>
              <a:off x="3597" y="2435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902" name="Text Box 134"/>
            <p:cNvSpPr txBox="1">
              <a:spLocks noChangeArrowheads="1"/>
            </p:cNvSpPr>
            <p:nvPr/>
          </p:nvSpPr>
          <p:spPr bwMode="auto">
            <a:xfrm>
              <a:off x="3253" y="294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903" name="Text Box 135"/>
            <p:cNvSpPr txBox="1">
              <a:spLocks noChangeArrowheads="1"/>
            </p:cNvSpPr>
            <p:nvPr/>
          </p:nvSpPr>
          <p:spPr bwMode="auto">
            <a:xfrm>
              <a:off x="4612" y="293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dirty="0"/>
                <a:t>^</a:t>
              </a:r>
            </a:p>
          </p:txBody>
        </p:sp>
        <p:sp>
          <p:nvSpPr>
            <p:cNvPr id="32904" name="Text Box 136"/>
            <p:cNvSpPr txBox="1">
              <a:spLocks noChangeArrowheads="1"/>
            </p:cNvSpPr>
            <p:nvPr/>
          </p:nvSpPr>
          <p:spPr bwMode="auto">
            <a:xfrm>
              <a:off x="5461" y="2927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905" name="Text Box 137"/>
            <p:cNvSpPr txBox="1">
              <a:spLocks noChangeArrowheads="1"/>
            </p:cNvSpPr>
            <p:nvPr/>
          </p:nvSpPr>
          <p:spPr bwMode="auto">
            <a:xfrm>
              <a:off x="3973" y="347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906" name="Text Box 138"/>
            <p:cNvSpPr txBox="1">
              <a:spLocks noChangeArrowheads="1"/>
            </p:cNvSpPr>
            <p:nvPr/>
          </p:nvSpPr>
          <p:spPr bwMode="auto">
            <a:xfrm>
              <a:off x="4837" y="3468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</p:grpSp>
      <p:sp>
        <p:nvSpPr>
          <p:cNvPr id="32921" name="Text Box 153"/>
          <p:cNvSpPr txBox="1">
            <a:spLocks noChangeArrowheads="1"/>
          </p:cNvSpPr>
          <p:nvPr/>
        </p:nvSpPr>
        <p:spPr bwMode="auto">
          <a:xfrm>
            <a:off x="925513" y="5805488"/>
            <a:ext cx="170180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800">
                <a:ea typeface="隶书" pitchFamily="49" charset="-122"/>
              </a:rPr>
              <a:t>三叉链表 </a:t>
            </a:r>
            <a:endParaRPr lang="zh-CN" altLang="en-US" sz="2800"/>
          </a:p>
        </p:txBody>
      </p:sp>
      <p:grpSp>
        <p:nvGrpSpPr>
          <p:cNvPr id="11" name="Group 189"/>
          <p:cNvGrpSpPr>
            <a:grpSpLocks/>
          </p:cNvGrpSpPr>
          <p:nvPr/>
        </p:nvGrpSpPr>
        <p:grpSpPr bwMode="auto">
          <a:xfrm>
            <a:off x="5795963" y="2701925"/>
            <a:ext cx="2109787" cy="3535363"/>
            <a:chOff x="340" y="296"/>
            <a:chExt cx="1329" cy="2227"/>
          </a:xfrm>
        </p:grpSpPr>
        <p:sp>
          <p:nvSpPr>
            <p:cNvPr id="32908" name="Oval 140"/>
            <p:cNvSpPr>
              <a:spLocks noChangeArrowheads="1"/>
            </p:cNvSpPr>
            <p:nvPr/>
          </p:nvSpPr>
          <p:spPr bwMode="auto">
            <a:xfrm>
              <a:off x="1027" y="296"/>
              <a:ext cx="347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32909" name="Oval 141"/>
            <p:cNvSpPr>
              <a:spLocks noChangeArrowheads="1"/>
            </p:cNvSpPr>
            <p:nvPr/>
          </p:nvSpPr>
          <p:spPr bwMode="auto">
            <a:xfrm>
              <a:off x="689" y="765"/>
              <a:ext cx="347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32910" name="Oval 142"/>
            <p:cNvSpPr>
              <a:spLocks noChangeArrowheads="1"/>
            </p:cNvSpPr>
            <p:nvPr/>
          </p:nvSpPr>
          <p:spPr bwMode="auto">
            <a:xfrm>
              <a:off x="340" y="1247"/>
              <a:ext cx="347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32911" name="Oval 143"/>
            <p:cNvSpPr>
              <a:spLocks noChangeArrowheads="1"/>
            </p:cNvSpPr>
            <p:nvPr/>
          </p:nvSpPr>
          <p:spPr bwMode="auto">
            <a:xfrm>
              <a:off x="1017" y="1247"/>
              <a:ext cx="348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32912" name="Oval 144"/>
            <p:cNvSpPr>
              <a:spLocks noChangeArrowheads="1"/>
            </p:cNvSpPr>
            <p:nvPr/>
          </p:nvSpPr>
          <p:spPr bwMode="auto">
            <a:xfrm>
              <a:off x="732" y="1704"/>
              <a:ext cx="347" cy="31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E</a:t>
              </a:r>
            </a:p>
          </p:txBody>
        </p:sp>
        <p:sp>
          <p:nvSpPr>
            <p:cNvPr id="32913" name="Oval 145"/>
            <p:cNvSpPr>
              <a:spLocks noChangeArrowheads="1"/>
            </p:cNvSpPr>
            <p:nvPr/>
          </p:nvSpPr>
          <p:spPr bwMode="auto">
            <a:xfrm>
              <a:off x="1322" y="1704"/>
              <a:ext cx="347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F</a:t>
              </a:r>
            </a:p>
          </p:txBody>
        </p:sp>
        <p:sp>
          <p:nvSpPr>
            <p:cNvPr id="32914" name="Oval 146"/>
            <p:cNvSpPr>
              <a:spLocks noChangeArrowheads="1"/>
            </p:cNvSpPr>
            <p:nvPr/>
          </p:nvSpPr>
          <p:spPr bwMode="auto">
            <a:xfrm>
              <a:off x="1031" y="2225"/>
              <a:ext cx="347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G</a:t>
              </a:r>
            </a:p>
          </p:txBody>
        </p:sp>
        <p:cxnSp>
          <p:nvCxnSpPr>
            <p:cNvPr id="32922" name="AutoShape 154"/>
            <p:cNvCxnSpPr>
              <a:cxnSpLocks noChangeShapeType="1"/>
              <a:stCxn id="32908" idx="3"/>
              <a:endCxn id="32909" idx="0"/>
            </p:cNvCxnSpPr>
            <p:nvPr/>
          </p:nvCxnSpPr>
          <p:spPr bwMode="auto">
            <a:xfrm flipH="1">
              <a:off x="863" y="550"/>
              <a:ext cx="215" cy="21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23" name="AutoShape 155"/>
            <p:cNvCxnSpPr>
              <a:cxnSpLocks noChangeShapeType="1"/>
              <a:stCxn id="32909" idx="3"/>
              <a:endCxn id="32910" idx="0"/>
            </p:cNvCxnSpPr>
            <p:nvPr/>
          </p:nvCxnSpPr>
          <p:spPr bwMode="auto">
            <a:xfrm flipH="1">
              <a:off x="514" y="1019"/>
              <a:ext cx="226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24" name="AutoShape 156"/>
            <p:cNvCxnSpPr>
              <a:cxnSpLocks noChangeShapeType="1"/>
              <a:stCxn id="32909" idx="5"/>
              <a:endCxn id="32911" idx="0"/>
            </p:cNvCxnSpPr>
            <p:nvPr/>
          </p:nvCxnSpPr>
          <p:spPr bwMode="auto">
            <a:xfrm>
              <a:off x="985" y="1019"/>
              <a:ext cx="206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25" name="AutoShape 157"/>
            <p:cNvCxnSpPr>
              <a:cxnSpLocks noChangeShapeType="1"/>
              <a:stCxn id="32911" idx="3"/>
              <a:endCxn id="32912" idx="0"/>
            </p:cNvCxnSpPr>
            <p:nvPr/>
          </p:nvCxnSpPr>
          <p:spPr bwMode="auto">
            <a:xfrm flipH="1">
              <a:off x="906" y="1501"/>
              <a:ext cx="162" cy="20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26" name="AutoShape 158"/>
            <p:cNvCxnSpPr>
              <a:cxnSpLocks noChangeShapeType="1"/>
              <a:stCxn id="32911" idx="5"/>
              <a:endCxn id="32913" idx="0"/>
            </p:cNvCxnSpPr>
            <p:nvPr/>
          </p:nvCxnSpPr>
          <p:spPr bwMode="auto">
            <a:xfrm>
              <a:off x="1314" y="1501"/>
              <a:ext cx="182" cy="20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27" name="AutoShape 159"/>
            <p:cNvCxnSpPr>
              <a:cxnSpLocks noChangeShapeType="1"/>
              <a:stCxn id="32912" idx="5"/>
              <a:endCxn id="32914" idx="0"/>
            </p:cNvCxnSpPr>
            <p:nvPr/>
          </p:nvCxnSpPr>
          <p:spPr bwMode="auto">
            <a:xfrm>
              <a:off x="1028" y="1971"/>
              <a:ext cx="177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2" name="Group 161"/>
          <p:cNvGrpSpPr>
            <a:grpSpLocks/>
          </p:cNvGrpSpPr>
          <p:nvPr/>
        </p:nvGrpSpPr>
        <p:grpSpPr bwMode="auto">
          <a:xfrm>
            <a:off x="4616450" y="646113"/>
            <a:ext cx="4276725" cy="1892300"/>
            <a:chOff x="2874" y="1980"/>
            <a:chExt cx="2694" cy="1493"/>
          </a:xfrm>
        </p:grpSpPr>
        <p:sp>
          <p:nvSpPr>
            <p:cNvPr id="32930" name="AutoShape 162"/>
            <p:cNvSpPr>
              <a:spLocks noChangeArrowheads="1"/>
            </p:cNvSpPr>
            <p:nvPr/>
          </p:nvSpPr>
          <p:spPr bwMode="auto">
            <a:xfrm>
              <a:off x="4290" y="2064"/>
              <a:ext cx="720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810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2931" name="AutoShape 163"/>
            <p:cNvSpPr>
              <a:spLocks noChangeArrowheads="1"/>
            </p:cNvSpPr>
            <p:nvPr/>
          </p:nvSpPr>
          <p:spPr bwMode="auto">
            <a:xfrm>
              <a:off x="3330" y="2592"/>
              <a:ext cx="1920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810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2932" name="AutoShape 164"/>
            <p:cNvSpPr>
              <a:spLocks noChangeArrowheads="1"/>
            </p:cNvSpPr>
            <p:nvPr/>
          </p:nvSpPr>
          <p:spPr bwMode="auto">
            <a:xfrm>
              <a:off x="4920" y="3168"/>
              <a:ext cx="624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810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2933" name="AutoShape 165"/>
            <p:cNvSpPr>
              <a:spLocks noChangeArrowheads="1"/>
            </p:cNvSpPr>
            <p:nvPr/>
          </p:nvSpPr>
          <p:spPr bwMode="auto">
            <a:xfrm>
              <a:off x="2874" y="3168"/>
              <a:ext cx="624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810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2934" name="Text Box 166"/>
            <p:cNvSpPr txBox="1">
              <a:spLocks noChangeArrowheads="1"/>
            </p:cNvSpPr>
            <p:nvPr/>
          </p:nvSpPr>
          <p:spPr bwMode="auto">
            <a:xfrm>
              <a:off x="4304" y="1980"/>
              <a:ext cx="660" cy="36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FFFFCC"/>
                  </a:solidFill>
                </a:rPr>
                <a:t>parent</a:t>
              </a:r>
              <a:endParaRPr lang="en-US" altLang="zh-CN" b="0"/>
            </a:p>
          </p:txBody>
        </p:sp>
        <p:sp>
          <p:nvSpPr>
            <p:cNvPr id="32935" name="Text Box 167"/>
            <p:cNvSpPr txBox="1">
              <a:spLocks noChangeArrowheads="1"/>
            </p:cNvSpPr>
            <p:nvPr/>
          </p:nvSpPr>
          <p:spPr bwMode="auto">
            <a:xfrm>
              <a:off x="3828" y="2536"/>
              <a:ext cx="479" cy="36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FFFFCC"/>
                  </a:solidFill>
                </a:rPr>
                <a:t>data</a:t>
              </a:r>
              <a:endParaRPr lang="en-US" altLang="zh-CN" b="0"/>
            </a:p>
          </p:txBody>
        </p:sp>
        <p:sp>
          <p:nvSpPr>
            <p:cNvPr id="32936" name="Text Box 168"/>
            <p:cNvSpPr txBox="1">
              <a:spLocks noChangeArrowheads="1"/>
            </p:cNvSpPr>
            <p:nvPr/>
          </p:nvSpPr>
          <p:spPr bwMode="auto">
            <a:xfrm>
              <a:off x="2900" y="3112"/>
              <a:ext cx="622" cy="36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FFFFCC"/>
                  </a:solidFill>
                </a:rPr>
                <a:t>lchild </a:t>
              </a:r>
              <a:endParaRPr lang="en-US" altLang="zh-CN" b="0"/>
            </a:p>
          </p:txBody>
        </p:sp>
        <p:sp>
          <p:nvSpPr>
            <p:cNvPr id="32937" name="Line 169"/>
            <p:cNvSpPr>
              <a:spLocks noChangeShapeType="1"/>
            </p:cNvSpPr>
            <p:nvPr/>
          </p:nvSpPr>
          <p:spPr bwMode="auto">
            <a:xfrm flipV="1">
              <a:off x="4338" y="259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38" name="Line 170"/>
            <p:cNvSpPr>
              <a:spLocks noChangeShapeType="1"/>
            </p:cNvSpPr>
            <p:nvPr/>
          </p:nvSpPr>
          <p:spPr bwMode="auto">
            <a:xfrm flipV="1">
              <a:off x="4338" y="249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39" name="Line 171"/>
            <p:cNvSpPr>
              <a:spLocks noChangeShapeType="1"/>
            </p:cNvSpPr>
            <p:nvPr/>
          </p:nvSpPr>
          <p:spPr bwMode="auto">
            <a:xfrm flipV="1">
              <a:off x="3762" y="259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40" name="Line 172"/>
            <p:cNvSpPr>
              <a:spLocks noChangeShapeType="1"/>
            </p:cNvSpPr>
            <p:nvPr/>
          </p:nvSpPr>
          <p:spPr bwMode="auto">
            <a:xfrm flipV="1">
              <a:off x="3762" y="249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41" name="Line 173"/>
            <p:cNvSpPr>
              <a:spLocks noChangeShapeType="1"/>
            </p:cNvSpPr>
            <p:nvPr/>
          </p:nvSpPr>
          <p:spPr bwMode="auto">
            <a:xfrm flipV="1">
              <a:off x="4818" y="259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42" name="Line 174"/>
            <p:cNvSpPr>
              <a:spLocks noChangeShapeType="1"/>
            </p:cNvSpPr>
            <p:nvPr/>
          </p:nvSpPr>
          <p:spPr bwMode="auto">
            <a:xfrm flipV="1">
              <a:off x="4818" y="249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43" name="Text Box 175"/>
            <p:cNvSpPr txBox="1">
              <a:spLocks noChangeArrowheads="1"/>
            </p:cNvSpPr>
            <p:nvPr/>
          </p:nvSpPr>
          <p:spPr bwMode="auto">
            <a:xfrm>
              <a:off x="4914" y="3103"/>
              <a:ext cx="654" cy="36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FFFFCC"/>
                  </a:solidFill>
                </a:rPr>
                <a:t>rchild </a:t>
              </a:r>
              <a:endParaRPr lang="en-US" altLang="zh-CN" b="0"/>
            </a:p>
          </p:txBody>
        </p:sp>
        <p:sp>
          <p:nvSpPr>
            <p:cNvPr id="32944" name="Line 176"/>
            <p:cNvSpPr>
              <a:spLocks noChangeShapeType="1"/>
            </p:cNvSpPr>
            <p:nvPr/>
          </p:nvSpPr>
          <p:spPr bwMode="auto">
            <a:xfrm flipH="1">
              <a:off x="3282" y="2736"/>
              <a:ext cx="24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45" name="Line 177"/>
            <p:cNvSpPr>
              <a:spLocks noChangeShapeType="1"/>
            </p:cNvSpPr>
            <p:nvPr/>
          </p:nvSpPr>
          <p:spPr bwMode="auto">
            <a:xfrm>
              <a:off x="5010" y="2736"/>
              <a:ext cx="288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46" name="Line 178"/>
            <p:cNvSpPr>
              <a:spLocks noChangeShapeType="1"/>
            </p:cNvSpPr>
            <p:nvPr/>
          </p:nvSpPr>
          <p:spPr bwMode="auto">
            <a:xfrm flipV="1">
              <a:off x="4578" y="2304"/>
              <a:ext cx="4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Group 191"/>
          <p:cNvGrpSpPr>
            <a:grpSpLocks/>
          </p:cNvGrpSpPr>
          <p:nvPr/>
        </p:nvGrpSpPr>
        <p:grpSpPr bwMode="auto">
          <a:xfrm>
            <a:off x="817563" y="658813"/>
            <a:ext cx="4343400" cy="1052512"/>
            <a:chOff x="454" y="415"/>
            <a:chExt cx="2736" cy="811"/>
          </a:xfrm>
        </p:grpSpPr>
        <p:sp>
          <p:nvSpPr>
            <p:cNvPr id="32948" name="Rectangle 180"/>
            <p:cNvSpPr>
              <a:spLocks noChangeArrowheads="1"/>
            </p:cNvSpPr>
            <p:nvPr/>
          </p:nvSpPr>
          <p:spPr bwMode="auto">
            <a:xfrm>
              <a:off x="454" y="511"/>
              <a:ext cx="2736" cy="288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2949" name="Text Box 181"/>
            <p:cNvSpPr txBox="1">
              <a:spLocks noChangeArrowheads="1"/>
            </p:cNvSpPr>
            <p:nvPr/>
          </p:nvSpPr>
          <p:spPr bwMode="auto">
            <a:xfrm>
              <a:off x="507" y="450"/>
              <a:ext cx="2647" cy="28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dirty="0" err="1">
                  <a:solidFill>
                    <a:srgbClr val="FFFFCC"/>
                  </a:solidFill>
                </a:rPr>
                <a:t>lchild</a:t>
              </a:r>
              <a:r>
                <a:rPr lang="en-US" altLang="zh-CN" dirty="0">
                  <a:solidFill>
                    <a:srgbClr val="FFFFCC"/>
                  </a:solidFill>
                </a:rPr>
                <a:t>            data             parent           </a:t>
              </a:r>
              <a:r>
                <a:rPr lang="en-US" altLang="zh-CN" dirty="0" err="1">
                  <a:solidFill>
                    <a:srgbClr val="FFFFCC"/>
                  </a:solidFill>
                </a:rPr>
                <a:t>rchild</a:t>
              </a:r>
              <a:r>
                <a:rPr lang="en-US" altLang="zh-CN" dirty="0">
                  <a:solidFill>
                    <a:srgbClr val="FFFFCC"/>
                  </a:solidFill>
                </a:rPr>
                <a:t> </a:t>
              </a:r>
              <a:endParaRPr lang="en-US" altLang="zh-CN" b="0" dirty="0"/>
            </a:p>
          </p:txBody>
        </p:sp>
        <p:sp>
          <p:nvSpPr>
            <p:cNvPr id="32950" name="Line 182"/>
            <p:cNvSpPr>
              <a:spLocks noChangeShapeType="1"/>
            </p:cNvSpPr>
            <p:nvPr/>
          </p:nvSpPr>
          <p:spPr bwMode="auto">
            <a:xfrm flipV="1">
              <a:off x="1126" y="511"/>
              <a:ext cx="0" cy="288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1" name="Line 183"/>
            <p:cNvSpPr>
              <a:spLocks noChangeShapeType="1"/>
            </p:cNvSpPr>
            <p:nvPr/>
          </p:nvSpPr>
          <p:spPr bwMode="auto">
            <a:xfrm flipV="1">
              <a:off x="1750" y="511"/>
              <a:ext cx="0" cy="288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2" name="Line 184"/>
            <p:cNvSpPr>
              <a:spLocks noChangeShapeType="1"/>
            </p:cNvSpPr>
            <p:nvPr/>
          </p:nvSpPr>
          <p:spPr bwMode="auto">
            <a:xfrm flipV="1">
              <a:off x="1126" y="415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3" name="Line 185"/>
            <p:cNvSpPr>
              <a:spLocks noChangeShapeType="1"/>
            </p:cNvSpPr>
            <p:nvPr/>
          </p:nvSpPr>
          <p:spPr bwMode="auto">
            <a:xfrm flipV="1">
              <a:off x="1750" y="415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4" name="Line 186"/>
            <p:cNvSpPr>
              <a:spLocks noChangeShapeType="1"/>
            </p:cNvSpPr>
            <p:nvPr/>
          </p:nvSpPr>
          <p:spPr bwMode="auto">
            <a:xfrm flipV="1">
              <a:off x="2518" y="511"/>
              <a:ext cx="0" cy="288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5" name="Line 187"/>
            <p:cNvSpPr>
              <a:spLocks noChangeShapeType="1"/>
            </p:cNvSpPr>
            <p:nvPr/>
          </p:nvSpPr>
          <p:spPr bwMode="auto">
            <a:xfrm flipV="1">
              <a:off x="2518" y="415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6" name="Rectangle 188"/>
            <p:cNvSpPr>
              <a:spLocks noChangeArrowheads="1"/>
            </p:cNvSpPr>
            <p:nvPr/>
          </p:nvSpPr>
          <p:spPr bwMode="auto">
            <a:xfrm>
              <a:off x="1386" y="873"/>
              <a:ext cx="984" cy="3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ea typeface="楷体_GB2312" pitchFamily="49" charset="-122"/>
                </a:rPr>
                <a:t>结点结构  </a:t>
              </a:r>
            </a:p>
          </p:txBody>
        </p:sp>
      </p:grp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9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9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2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11" name="Rectangle 19"/>
          <p:cNvSpPr>
            <a:spLocks noChangeArrowheads="1"/>
          </p:cNvSpPr>
          <p:nvPr/>
        </p:nvSpPr>
        <p:spPr bwMode="auto">
          <a:xfrm>
            <a:off x="3635896" y="1095127"/>
            <a:ext cx="457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（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重点，是进行其他运算的基础</a:t>
            </a:r>
            <a:r>
              <a:rPr lang="zh-CN" altLang="en-US" sz="2400" dirty="0">
                <a:ea typeface="华文中宋" pitchFamily="2" charset="-122"/>
              </a:rPr>
              <a:t>）</a:t>
            </a:r>
          </a:p>
        </p:txBody>
      </p:sp>
      <p:sp>
        <p:nvSpPr>
          <p:cNvPr id="33812" name="Text Box 20"/>
          <p:cNvSpPr txBox="1">
            <a:spLocks noChangeArrowheads="1"/>
          </p:cNvSpPr>
          <p:nvPr/>
        </p:nvSpPr>
        <p:spPr bwMode="auto">
          <a:xfrm>
            <a:off x="2574161" y="211287"/>
            <a:ext cx="300595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遍历二叉树</a:t>
            </a:r>
            <a:endParaRPr lang="zh-CN" altLang="en-US" dirty="0">
              <a:ea typeface="华文中宋" pitchFamily="2" charset="-122"/>
            </a:endParaRPr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936625" y="1943100"/>
            <a:ext cx="1847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4"/>
              </a:buBlip>
            </a:pP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遍历概念  </a:t>
            </a:r>
          </a:p>
        </p:txBody>
      </p:sp>
      <p:sp>
        <p:nvSpPr>
          <p:cNvPr id="33815" name="AutoShape 23"/>
          <p:cNvSpPr>
            <a:spLocks noChangeArrowheads="1"/>
          </p:cNvSpPr>
          <p:nvPr/>
        </p:nvSpPr>
        <p:spPr bwMode="auto">
          <a:xfrm>
            <a:off x="1008063" y="2590800"/>
            <a:ext cx="7010400" cy="1752600"/>
          </a:xfrm>
          <a:prstGeom prst="horizontalScroll">
            <a:avLst>
              <a:gd name="adj" fmla="val 1250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顺着某一条搜索路径</a:t>
            </a:r>
            <a:r>
              <a:rPr lang="zh-CN" altLang="en-US" sz="2400" dirty="0">
                <a:solidFill>
                  <a:srgbClr val="FF3300"/>
                </a:solidFill>
                <a:ea typeface="华文中宋" pitchFamily="2" charset="-122"/>
              </a:rPr>
              <a:t>巡访</a:t>
            </a:r>
            <a:r>
              <a:rPr lang="zh-CN" altLang="en-US" sz="2400" dirty="0">
                <a:ea typeface="华文中宋" pitchFamily="2" charset="-122"/>
              </a:rPr>
              <a:t>二叉树中的结点，使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  得每个结点</a:t>
            </a:r>
            <a:r>
              <a:rPr lang="zh-CN" altLang="en-US" sz="2400" dirty="0">
                <a:solidFill>
                  <a:srgbClr val="FF3300"/>
                </a:solidFill>
                <a:ea typeface="华文中宋" pitchFamily="2" charset="-122"/>
              </a:rPr>
              <a:t>均被访问一次</a:t>
            </a:r>
            <a:r>
              <a:rPr lang="zh-CN" altLang="en-US" sz="2400" dirty="0">
                <a:ea typeface="华文中宋" pitchFamily="2" charset="-122"/>
              </a:rPr>
              <a:t>，而且</a:t>
            </a:r>
            <a:r>
              <a:rPr lang="zh-CN" altLang="en-US" sz="2400" dirty="0">
                <a:solidFill>
                  <a:srgbClr val="FF3300"/>
                </a:solidFill>
                <a:ea typeface="华文中宋" pitchFamily="2" charset="-122"/>
              </a:rPr>
              <a:t>仅被访问一次</a:t>
            </a:r>
            <a:r>
              <a:rPr lang="zh-CN" altLang="en-US" sz="2400" dirty="0">
                <a:ea typeface="华文中宋" pitchFamily="2" charset="-122"/>
              </a:rPr>
              <a:t>。</a:t>
            </a:r>
          </a:p>
        </p:txBody>
      </p:sp>
      <p:sp>
        <p:nvSpPr>
          <p:cNvPr id="33820" name="Text Box 28"/>
          <p:cNvSpPr txBox="1">
            <a:spLocks noChangeArrowheads="1"/>
          </p:cNvSpPr>
          <p:nvPr/>
        </p:nvSpPr>
        <p:spPr bwMode="auto">
          <a:xfrm>
            <a:off x="683568" y="4606925"/>
            <a:ext cx="7396577" cy="15895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“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访问</a:t>
            </a:r>
            <a:r>
              <a:rPr lang="zh-CN" altLang="en-US" sz="2400" dirty="0">
                <a:ea typeface="楷体_GB2312" pitchFamily="49" charset="-122"/>
              </a:rPr>
              <a:t>”的含义很广，可以是对结点作各种处理，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如：输出结点的信息、修改结点的数据值等，但要求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这种访问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不破坏原来的数据结构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7" name="矩形 6"/>
          <p:cNvSpPr/>
          <p:nvPr/>
        </p:nvSpPr>
        <p:spPr>
          <a:xfrm>
            <a:off x="5364088" y="5877272"/>
            <a:ext cx="360040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它是一个“引用型”操作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38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3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13" grpId="0" autoUpdateAnimBg="0"/>
      <p:bldP spid="33815" grpId="0" animBg="1" autoUpdateAnimBg="0"/>
      <p:bldP spid="33820" grpId="0" autoUpdateAnimBg="0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3" name="Text Box 63"/>
          <p:cNvSpPr txBox="1">
            <a:spLocks noChangeArrowheads="1"/>
          </p:cNvSpPr>
          <p:nvPr/>
        </p:nvSpPr>
        <p:spPr bwMode="auto">
          <a:xfrm>
            <a:off x="703263" y="1916113"/>
            <a:ext cx="1924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遍历方法  </a:t>
            </a:r>
          </a:p>
        </p:txBody>
      </p:sp>
      <p:sp>
        <p:nvSpPr>
          <p:cNvPr id="30799" name="Text Box 79"/>
          <p:cNvSpPr txBox="1">
            <a:spLocks noChangeArrowheads="1"/>
          </p:cNvSpPr>
          <p:nvPr/>
        </p:nvSpPr>
        <p:spPr bwMode="auto">
          <a:xfrm>
            <a:off x="4237038" y="2420938"/>
            <a:ext cx="4254691" cy="1405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依次遍历二叉树中的三个组成 </a:t>
            </a:r>
          </a:p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部分，便是遍历了整个二叉树 </a:t>
            </a:r>
          </a:p>
        </p:txBody>
      </p:sp>
      <p:sp>
        <p:nvSpPr>
          <p:cNvPr id="30800" name="Text Box 80"/>
          <p:cNvSpPr txBox="1">
            <a:spLocks noChangeArrowheads="1"/>
          </p:cNvSpPr>
          <p:nvPr/>
        </p:nvSpPr>
        <p:spPr bwMode="auto">
          <a:xfrm>
            <a:off x="706438" y="4292600"/>
            <a:ext cx="7616188" cy="943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ea typeface="楷体_GB2312" pitchFamily="49" charset="-122"/>
              </a:rPr>
              <a:t>假设：</a:t>
            </a:r>
            <a:r>
              <a:rPr lang="en-US" altLang="zh-CN" sz="2400" dirty="0">
                <a:ea typeface="楷体_GB2312" pitchFamily="49" charset="-122"/>
              </a:rPr>
              <a:t>L</a:t>
            </a:r>
            <a:r>
              <a:rPr lang="zh-CN" altLang="en-US" sz="2400" dirty="0">
                <a:ea typeface="楷体_GB2312" pitchFamily="49" charset="-122"/>
              </a:rPr>
              <a:t>：遍历左子树   </a:t>
            </a:r>
            <a:r>
              <a:rPr lang="en-US" altLang="zh-CN" sz="2400" dirty="0">
                <a:ea typeface="楷体_GB2312" pitchFamily="49" charset="-122"/>
              </a:rPr>
              <a:t>D</a:t>
            </a:r>
            <a:r>
              <a:rPr lang="zh-CN" altLang="en-US" sz="2400" dirty="0">
                <a:ea typeface="楷体_GB2312" pitchFamily="49" charset="-122"/>
              </a:rPr>
              <a:t>：访问根结点   </a:t>
            </a:r>
            <a:r>
              <a:rPr lang="en-US" altLang="zh-CN" sz="2400" dirty="0">
                <a:ea typeface="楷体_GB2312" pitchFamily="49" charset="-122"/>
              </a:rPr>
              <a:t>R</a:t>
            </a:r>
            <a:r>
              <a:rPr lang="zh-CN" altLang="en-US" sz="2400" dirty="0">
                <a:ea typeface="楷体_GB2312" pitchFamily="49" charset="-122"/>
              </a:rPr>
              <a:t>：遍历右子树 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ea typeface="楷体_GB2312" pitchFamily="49" charset="-122"/>
              </a:rPr>
              <a:t>则遍历整个二叉树方案共有： </a:t>
            </a:r>
          </a:p>
        </p:txBody>
      </p:sp>
      <p:sp>
        <p:nvSpPr>
          <p:cNvPr id="30816" name="Text Box 96"/>
          <p:cNvSpPr txBox="1">
            <a:spLocks noChangeArrowheads="1"/>
          </p:cNvSpPr>
          <p:nvPr/>
        </p:nvSpPr>
        <p:spPr bwMode="auto">
          <a:xfrm>
            <a:off x="684213" y="692150"/>
            <a:ext cx="1847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遍历目的  </a:t>
            </a:r>
          </a:p>
        </p:txBody>
      </p:sp>
      <p:sp>
        <p:nvSpPr>
          <p:cNvPr id="30819" name="AutoShape 99"/>
          <p:cNvSpPr>
            <a:spLocks noChangeArrowheads="1"/>
          </p:cNvSpPr>
          <p:nvPr/>
        </p:nvSpPr>
        <p:spPr bwMode="auto">
          <a:xfrm>
            <a:off x="2916238" y="744538"/>
            <a:ext cx="5408612" cy="85981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170000"/>
              </a:lnSpc>
            </a:pP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得到树中所有结点的一个</a:t>
            </a:r>
            <a:r>
              <a:rPr lang="zh-CN" altLang="en-US" sz="24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线性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排列。 </a:t>
            </a:r>
          </a:p>
          <a:p>
            <a:pPr algn="ctr">
              <a:lnSpc>
                <a:spcPct val="0"/>
              </a:lnSpc>
            </a:pPr>
            <a:endParaRPr lang="en-US" altLang="zh-CN" dirty="0">
              <a:latin typeface="华文中宋" pitchFamily="2" charset="-122"/>
              <a:ea typeface="华文中宋" pitchFamily="2" charset="-122"/>
            </a:endParaRPr>
          </a:p>
        </p:txBody>
      </p:sp>
      <p:grpSp>
        <p:nvGrpSpPr>
          <p:cNvPr id="2" name="Group 104"/>
          <p:cNvGrpSpPr>
            <a:grpSpLocks/>
          </p:cNvGrpSpPr>
          <p:nvPr/>
        </p:nvGrpSpPr>
        <p:grpSpPr bwMode="auto">
          <a:xfrm>
            <a:off x="825500" y="2624138"/>
            <a:ext cx="3314700" cy="1452562"/>
            <a:chOff x="521" y="1653"/>
            <a:chExt cx="2088" cy="915"/>
          </a:xfrm>
        </p:grpSpPr>
        <p:sp>
          <p:nvSpPr>
            <p:cNvPr id="30786" name="Oval 66"/>
            <p:cNvSpPr>
              <a:spLocks noChangeArrowheads="1"/>
            </p:cNvSpPr>
            <p:nvPr/>
          </p:nvSpPr>
          <p:spPr bwMode="auto">
            <a:xfrm>
              <a:off x="1170" y="1653"/>
              <a:ext cx="837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  <a:r>
                <a:rPr lang="zh-CN" altLang="en-US">
                  <a:ea typeface="楷体_GB2312" pitchFamily="49" charset="-122"/>
                </a:rPr>
                <a:t>根结点</a:t>
              </a:r>
              <a:r>
                <a:rPr lang="zh-CN" altLang="en-US"/>
                <a:t> </a:t>
              </a:r>
            </a:p>
          </p:txBody>
        </p:sp>
        <p:sp>
          <p:nvSpPr>
            <p:cNvPr id="30793" name="Line 73"/>
            <p:cNvSpPr>
              <a:spLocks noChangeShapeType="1"/>
            </p:cNvSpPr>
            <p:nvPr/>
          </p:nvSpPr>
          <p:spPr bwMode="auto">
            <a:xfrm flipH="1">
              <a:off x="1143" y="1953"/>
              <a:ext cx="33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94" name="Line 74"/>
            <p:cNvSpPr>
              <a:spLocks noChangeShapeType="1"/>
            </p:cNvSpPr>
            <p:nvPr/>
          </p:nvSpPr>
          <p:spPr bwMode="auto">
            <a:xfrm>
              <a:off x="1671" y="1953"/>
              <a:ext cx="33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20" name="Freeform 100"/>
            <p:cNvSpPr>
              <a:spLocks/>
            </p:cNvSpPr>
            <p:nvPr/>
          </p:nvSpPr>
          <p:spPr bwMode="auto">
            <a:xfrm>
              <a:off x="521" y="2115"/>
              <a:ext cx="953" cy="453"/>
            </a:xfrm>
            <a:custGeom>
              <a:avLst/>
              <a:gdLst/>
              <a:ahLst/>
              <a:cxnLst>
                <a:cxn ang="0">
                  <a:pos x="314" y="0"/>
                </a:cxn>
                <a:cxn ang="0">
                  <a:pos x="283" y="15"/>
                </a:cxn>
                <a:cxn ang="0">
                  <a:pos x="238" y="30"/>
                </a:cxn>
                <a:cxn ang="0">
                  <a:pos x="132" y="83"/>
                </a:cxn>
                <a:cxn ang="0">
                  <a:pos x="71" y="136"/>
                </a:cxn>
                <a:cxn ang="0">
                  <a:pos x="33" y="273"/>
                </a:cxn>
                <a:cxn ang="0">
                  <a:pos x="71" y="470"/>
                </a:cxn>
                <a:cxn ang="0">
                  <a:pos x="124" y="538"/>
                </a:cxn>
                <a:cxn ang="0">
                  <a:pos x="170" y="553"/>
                </a:cxn>
                <a:cxn ang="0">
                  <a:pos x="344" y="561"/>
                </a:cxn>
                <a:cxn ang="0">
                  <a:pos x="382" y="508"/>
                </a:cxn>
                <a:cxn ang="0">
                  <a:pos x="404" y="500"/>
                </a:cxn>
                <a:cxn ang="0">
                  <a:pos x="458" y="371"/>
                </a:cxn>
                <a:cxn ang="0">
                  <a:pos x="382" y="227"/>
                </a:cxn>
                <a:cxn ang="0">
                  <a:pos x="336" y="68"/>
                </a:cxn>
                <a:cxn ang="0">
                  <a:pos x="314" y="0"/>
                </a:cxn>
              </a:cxnLst>
              <a:rect l="0" t="0" r="r" b="b"/>
              <a:pathLst>
                <a:path w="464" h="598">
                  <a:moveTo>
                    <a:pt x="314" y="0"/>
                  </a:moveTo>
                  <a:cubicBezTo>
                    <a:pt x="304" y="5"/>
                    <a:pt x="294" y="11"/>
                    <a:pt x="283" y="15"/>
                  </a:cubicBezTo>
                  <a:cubicBezTo>
                    <a:pt x="268" y="21"/>
                    <a:pt x="238" y="30"/>
                    <a:pt x="238" y="30"/>
                  </a:cubicBezTo>
                  <a:cubicBezTo>
                    <a:pt x="203" y="56"/>
                    <a:pt x="167" y="60"/>
                    <a:pt x="132" y="83"/>
                  </a:cubicBezTo>
                  <a:cubicBezTo>
                    <a:pt x="109" y="98"/>
                    <a:pt x="94" y="121"/>
                    <a:pt x="71" y="136"/>
                  </a:cubicBezTo>
                  <a:cubicBezTo>
                    <a:pt x="45" y="176"/>
                    <a:pt x="49" y="227"/>
                    <a:pt x="33" y="273"/>
                  </a:cubicBezTo>
                  <a:cubicBezTo>
                    <a:pt x="25" y="344"/>
                    <a:pt x="0" y="424"/>
                    <a:pt x="71" y="470"/>
                  </a:cubicBezTo>
                  <a:cubicBezTo>
                    <a:pt x="80" y="484"/>
                    <a:pt x="113" y="529"/>
                    <a:pt x="124" y="538"/>
                  </a:cubicBezTo>
                  <a:cubicBezTo>
                    <a:pt x="127" y="540"/>
                    <a:pt x="167" y="552"/>
                    <a:pt x="170" y="553"/>
                  </a:cubicBezTo>
                  <a:cubicBezTo>
                    <a:pt x="226" y="591"/>
                    <a:pt x="227" y="598"/>
                    <a:pt x="344" y="561"/>
                  </a:cubicBezTo>
                  <a:cubicBezTo>
                    <a:pt x="365" y="554"/>
                    <a:pt x="369" y="526"/>
                    <a:pt x="382" y="508"/>
                  </a:cubicBezTo>
                  <a:cubicBezTo>
                    <a:pt x="387" y="502"/>
                    <a:pt x="397" y="503"/>
                    <a:pt x="404" y="500"/>
                  </a:cubicBezTo>
                  <a:cubicBezTo>
                    <a:pt x="439" y="449"/>
                    <a:pt x="438" y="428"/>
                    <a:pt x="458" y="371"/>
                  </a:cubicBezTo>
                  <a:cubicBezTo>
                    <a:pt x="450" y="277"/>
                    <a:pt x="464" y="257"/>
                    <a:pt x="382" y="227"/>
                  </a:cubicBezTo>
                  <a:cubicBezTo>
                    <a:pt x="337" y="184"/>
                    <a:pt x="346" y="128"/>
                    <a:pt x="336" y="68"/>
                  </a:cubicBezTo>
                  <a:cubicBezTo>
                    <a:pt x="332" y="44"/>
                    <a:pt x="322" y="23"/>
                    <a:pt x="31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rect">
                <a:fillToRect l="50000" t="50000" r="50000" b="50000"/>
              </a:path>
            </a:gradFill>
            <a:ln w="9525" cap="sq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821" name="Freeform 101"/>
            <p:cNvSpPr>
              <a:spLocks/>
            </p:cNvSpPr>
            <p:nvPr/>
          </p:nvSpPr>
          <p:spPr bwMode="auto">
            <a:xfrm flipH="1">
              <a:off x="1701" y="2115"/>
              <a:ext cx="908" cy="453"/>
            </a:xfrm>
            <a:custGeom>
              <a:avLst/>
              <a:gdLst/>
              <a:ahLst/>
              <a:cxnLst>
                <a:cxn ang="0">
                  <a:pos x="314" y="0"/>
                </a:cxn>
                <a:cxn ang="0">
                  <a:pos x="283" y="15"/>
                </a:cxn>
                <a:cxn ang="0">
                  <a:pos x="238" y="30"/>
                </a:cxn>
                <a:cxn ang="0">
                  <a:pos x="132" y="83"/>
                </a:cxn>
                <a:cxn ang="0">
                  <a:pos x="71" y="136"/>
                </a:cxn>
                <a:cxn ang="0">
                  <a:pos x="33" y="273"/>
                </a:cxn>
                <a:cxn ang="0">
                  <a:pos x="71" y="470"/>
                </a:cxn>
                <a:cxn ang="0">
                  <a:pos x="124" y="538"/>
                </a:cxn>
                <a:cxn ang="0">
                  <a:pos x="170" y="553"/>
                </a:cxn>
                <a:cxn ang="0">
                  <a:pos x="344" y="561"/>
                </a:cxn>
                <a:cxn ang="0">
                  <a:pos x="382" y="508"/>
                </a:cxn>
                <a:cxn ang="0">
                  <a:pos x="404" y="500"/>
                </a:cxn>
                <a:cxn ang="0">
                  <a:pos x="458" y="371"/>
                </a:cxn>
                <a:cxn ang="0">
                  <a:pos x="382" y="227"/>
                </a:cxn>
                <a:cxn ang="0">
                  <a:pos x="336" y="68"/>
                </a:cxn>
                <a:cxn ang="0">
                  <a:pos x="314" y="0"/>
                </a:cxn>
              </a:cxnLst>
              <a:rect l="0" t="0" r="r" b="b"/>
              <a:pathLst>
                <a:path w="464" h="598">
                  <a:moveTo>
                    <a:pt x="314" y="0"/>
                  </a:moveTo>
                  <a:cubicBezTo>
                    <a:pt x="304" y="5"/>
                    <a:pt x="294" y="11"/>
                    <a:pt x="283" y="15"/>
                  </a:cubicBezTo>
                  <a:cubicBezTo>
                    <a:pt x="268" y="21"/>
                    <a:pt x="238" y="30"/>
                    <a:pt x="238" y="30"/>
                  </a:cubicBezTo>
                  <a:cubicBezTo>
                    <a:pt x="203" y="56"/>
                    <a:pt x="167" y="60"/>
                    <a:pt x="132" y="83"/>
                  </a:cubicBezTo>
                  <a:cubicBezTo>
                    <a:pt x="109" y="98"/>
                    <a:pt x="94" y="121"/>
                    <a:pt x="71" y="136"/>
                  </a:cubicBezTo>
                  <a:cubicBezTo>
                    <a:pt x="45" y="176"/>
                    <a:pt x="49" y="227"/>
                    <a:pt x="33" y="273"/>
                  </a:cubicBezTo>
                  <a:cubicBezTo>
                    <a:pt x="25" y="344"/>
                    <a:pt x="0" y="424"/>
                    <a:pt x="71" y="470"/>
                  </a:cubicBezTo>
                  <a:cubicBezTo>
                    <a:pt x="80" y="484"/>
                    <a:pt x="113" y="529"/>
                    <a:pt x="124" y="538"/>
                  </a:cubicBezTo>
                  <a:cubicBezTo>
                    <a:pt x="127" y="540"/>
                    <a:pt x="167" y="552"/>
                    <a:pt x="170" y="553"/>
                  </a:cubicBezTo>
                  <a:cubicBezTo>
                    <a:pt x="226" y="591"/>
                    <a:pt x="227" y="598"/>
                    <a:pt x="344" y="561"/>
                  </a:cubicBezTo>
                  <a:cubicBezTo>
                    <a:pt x="365" y="554"/>
                    <a:pt x="369" y="526"/>
                    <a:pt x="382" y="508"/>
                  </a:cubicBezTo>
                  <a:cubicBezTo>
                    <a:pt x="387" y="502"/>
                    <a:pt x="397" y="503"/>
                    <a:pt x="404" y="500"/>
                  </a:cubicBezTo>
                  <a:cubicBezTo>
                    <a:pt x="439" y="449"/>
                    <a:pt x="438" y="428"/>
                    <a:pt x="458" y="371"/>
                  </a:cubicBezTo>
                  <a:cubicBezTo>
                    <a:pt x="450" y="277"/>
                    <a:pt x="464" y="257"/>
                    <a:pt x="382" y="227"/>
                  </a:cubicBezTo>
                  <a:cubicBezTo>
                    <a:pt x="337" y="184"/>
                    <a:pt x="346" y="128"/>
                    <a:pt x="336" y="68"/>
                  </a:cubicBezTo>
                  <a:cubicBezTo>
                    <a:pt x="332" y="44"/>
                    <a:pt x="322" y="23"/>
                    <a:pt x="31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rect">
                <a:fillToRect l="50000" t="50000" r="50000" b="50000"/>
              </a:path>
            </a:gradFill>
            <a:ln w="9525" cap="sq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822" name="Rectangle 102"/>
            <p:cNvSpPr>
              <a:spLocks noChangeArrowheads="1"/>
            </p:cNvSpPr>
            <p:nvPr/>
          </p:nvSpPr>
          <p:spPr bwMode="auto">
            <a:xfrm>
              <a:off x="657" y="2235"/>
              <a:ext cx="79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左子树 </a:t>
              </a:r>
            </a:p>
          </p:txBody>
        </p:sp>
        <p:sp>
          <p:nvSpPr>
            <p:cNvPr id="30823" name="Rectangle 103"/>
            <p:cNvSpPr>
              <a:spLocks noChangeArrowheads="1"/>
            </p:cNvSpPr>
            <p:nvPr/>
          </p:nvSpPr>
          <p:spPr bwMode="auto">
            <a:xfrm>
              <a:off x="1816" y="2235"/>
              <a:ext cx="79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右子树 </a:t>
              </a:r>
            </a:p>
          </p:txBody>
        </p:sp>
      </p:grpSp>
      <p:sp>
        <p:nvSpPr>
          <p:cNvPr id="30825" name="Text Box 105"/>
          <p:cNvSpPr txBox="1">
            <a:spLocks noChangeArrowheads="1"/>
          </p:cNvSpPr>
          <p:nvPr/>
        </p:nvSpPr>
        <p:spPr bwMode="auto">
          <a:xfrm>
            <a:off x="1370013" y="5516563"/>
            <a:ext cx="5767926" cy="50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ea typeface="楷体_GB2312" pitchFamily="49" charset="-122"/>
              </a:rPr>
              <a:t>DLR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dirty="0">
                <a:ea typeface="楷体_GB2312" pitchFamily="49" charset="-122"/>
              </a:rPr>
              <a:t>LDR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dirty="0">
                <a:ea typeface="楷体_GB2312" pitchFamily="49" charset="-122"/>
              </a:rPr>
              <a:t>LRD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dirty="0">
                <a:ea typeface="楷体_GB2312" pitchFamily="49" charset="-122"/>
              </a:rPr>
              <a:t>DRL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dirty="0">
                <a:ea typeface="楷体_GB2312" pitchFamily="49" charset="-122"/>
              </a:rPr>
              <a:t>RDL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dirty="0">
                <a:ea typeface="楷体_GB2312" pitchFamily="49" charset="-122"/>
              </a:rPr>
              <a:t>RLD  </a:t>
            </a:r>
            <a:r>
              <a:rPr lang="zh-CN" altLang="en-US" sz="2400" dirty="0">
                <a:ea typeface="楷体_GB2312" pitchFamily="49" charset="-122"/>
              </a:rPr>
              <a:t>六种。 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000"/>
                                        <p:tgtEl>
                                          <p:spTgt spid="30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30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0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3" grpId="0" autoUpdateAnimBg="0"/>
      <p:bldP spid="30799" grpId="0" autoUpdateAnimBg="0"/>
      <p:bldP spid="30800" grpId="0" autoUpdateAnimBg="0"/>
      <p:bldP spid="30816" grpId="0" autoUpdateAnimBg="0"/>
      <p:bldP spid="30819" grpId="0" animBg="1"/>
      <p:bldP spid="30825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1258888" y="620713"/>
            <a:ext cx="5468937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400" dirty="0">
                <a:ea typeface="楷体_GB2312" pitchFamily="49" charset="-122"/>
              </a:rPr>
              <a:t>若规定先左后右，则只有前三种情况：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      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DLR </a:t>
            </a:r>
            <a:r>
              <a:rPr lang="en-US" altLang="zh-CN" sz="2400" dirty="0">
                <a:ea typeface="楷体_GB2312" pitchFamily="49" charset="-122"/>
              </a:rPr>
              <a:t>—— </a:t>
            </a:r>
            <a:r>
              <a:rPr lang="zh-CN" altLang="en-US" sz="2400" dirty="0">
                <a:ea typeface="楷体_GB2312" pitchFamily="49" charset="-122"/>
              </a:rPr>
              <a:t>先（根）序遍历，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      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LDR </a:t>
            </a:r>
            <a:r>
              <a:rPr lang="en-US" altLang="zh-CN" sz="2400" dirty="0">
                <a:ea typeface="楷体_GB2312" pitchFamily="49" charset="-122"/>
              </a:rPr>
              <a:t>—— </a:t>
            </a:r>
            <a:r>
              <a:rPr lang="zh-CN" altLang="en-US" sz="2400" dirty="0">
                <a:ea typeface="楷体_GB2312" pitchFamily="49" charset="-122"/>
              </a:rPr>
              <a:t>中（根）序遍历，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      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LRD </a:t>
            </a:r>
            <a:r>
              <a:rPr lang="en-US" altLang="zh-CN" sz="2400" dirty="0">
                <a:ea typeface="楷体_GB2312" pitchFamily="49" charset="-122"/>
              </a:rPr>
              <a:t>—— </a:t>
            </a:r>
            <a:r>
              <a:rPr lang="zh-CN" altLang="en-US" sz="2400" dirty="0">
                <a:ea typeface="楷体_GB2312" pitchFamily="49" charset="-122"/>
              </a:rPr>
              <a:t>后（根）序遍历。 </a:t>
            </a:r>
          </a:p>
        </p:txBody>
      </p:sp>
      <p:sp>
        <p:nvSpPr>
          <p:cNvPr id="143371" name="AutoShape 11"/>
          <p:cNvSpPr>
            <a:spLocks noChangeArrowheads="1"/>
          </p:cNvSpPr>
          <p:nvPr/>
        </p:nvSpPr>
        <p:spPr bwMode="auto">
          <a:xfrm rot="2826007">
            <a:off x="2396332" y="3350418"/>
            <a:ext cx="381000" cy="1935163"/>
          </a:xfrm>
          <a:prstGeom prst="curvedRightArrow">
            <a:avLst>
              <a:gd name="adj1" fmla="val 101583"/>
              <a:gd name="adj2" fmla="val 203167"/>
              <a:gd name="adj3" fmla="val 33333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72" name="AutoShape 12"/>
          <p:cNvSpPr>
            <a:spLocks noChangeArrowheads="1"/>
          </p:cNvSpPr>
          <p:nvPr/>
        </p:nvSpPr>
        <p:spPr bwMode="auto">
          <a:xfrm rot="-5397963">
            <a:off x="4201319" y="4231482"/>
            <a:ext cx="381000" cy="3529012"/>
          </a:xfrm>
          <a:prstGeom prst="curvedRightArrow">
            <a:avLst>
              <a:gd name="adj1" fmla="val 185250"/>
              <a:gd name="adj2" fmla="val 370500"/>
              <a:gd name="adj3" fmla="val 33333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73" name="AutoShape 13"/>
          <p:cNvSpPr>
            <a:spLocks noChangeArrowheads="1"/>
          </p:cNvSpPr>
          <p:nvPr/>
        </p:nvSpPr>
        <p:spPr bwMode="auto">
          <a:xfrm rot="-1635898">
            <a:off x="2813050" y="4608513"/>
            <a:ext cx="955675" cy="225425"/>
          </a:xfrm>
          <a:prstGeom prst="notchedRightArrow">
            <a:avLst>
              <a:gd name="adj1" fmla="val 50000"/>
              <a:gd name="adj2" fmla="val 105986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79" name="AutoShape 19"/>
          <p:cNvSpPr>
            <a:spLocks noChangeArrowheads="1"/>
          </p:cNvSpPr>
          <p:nvPr/>
        </p:nvSpPr>
        <p:spPr bwMode="auto">
          <a:xfrm rot="1645305">
            <a:off x="4408488" y="4652963"/>
            <a:ext cx="955675" cy="225425"/>
          </a:xfrm>
          <a:prstGeom prst="notchedRightArrow">
            <a:avLst>
              <a:gd name="adj1" fmla="val 50000"/>
              <a:gd name="adj2" fmla="val 105986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80" name="AutoShape 20"/>
          <p:cNvSpPr>
            <a:spLocks noChangeArrowheads="1"/>
          </p:cNvSpPr>
          <p:nvPr/>
        </p:nvSpPr>
        <p:spPr bwMode="auto">
          <a:xfrm rot="1787964" flipH="1">
            <a:off x="4768850" y="4365625"/>
            <a:ext cx="955675" cy="225425"/>
          </a:xfrm>
          <a:prstGeom prst="notchedRightArrow">
            <a:avLst>
              <a:gd name="adj1" fmla="val 50000"/>
              <a:gd name="adj2" fmla="val 105986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81" name="AutoShape 21"/>
          <p:cNvSpPr>
            <a:spLocks noChangeArrowheads="1"/>
          </p:cNvSpPr>
          <p:nvPr/>
        </p:nvSpPr>
        <p:spPr bwMode="auto">
          <a:xfrm rot="10802665" flipH="1">
            <a:off x="3346450" y="5291138"/>
            <a:ext cx="1728788" cy="225425"/>
          </a:xfrm>
          <a:prstGeom prst="notchedRightArrow">
            <a:avLst>
              <a:gd name="adj1" fmla="val 50000"/>
              <a:gd name="adj2" fmla="val 191725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1547813" y="3644900"/>
            <a:ext cx="5113337" cy="2016125"/>
            <a:chOff x="975" y="2296"/>
            <a:chExt cx="3221" cy="1270"/>
          </a:xfrm>
        </p:grpSpPr>
        <p:sp>
          <p:nvSpPr>
            <p:cNvPr id="143366" name="Oval 6"/>
            <p:cNvSpPr>
              <a:spLocks noChangeArrowheads="1"/>
            </p:cNvSpPr>
            <p:nvPr/>
          </p:nvSpPr>
          <p:spPr bwMode="auto">
            <a:xfrm>
              <a:off x="2128" y="2296"/>
              <a:ext cx="837" cy="52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  <a:r>
                <a:rPr lang="zh-CN" altLang="en-US">
                  <a:ea typeface="楷体_GB2312" pitchFamily="49" charset="-122"/>
                </a:rPr>
                <a:t>根结点</a:t>
              </a:r>
              <a:r>
                <a:rPr lang="zh-CN" altLang="en-US"/>
                <a:t> </a:t>
              </a:r>
            </a:p>
          </p:txBody>
        </p:sp>
        <p:cxnSp>
          <p:nvCxnSpPr>
            <p:cNvPr id="143377" name="AutoShape 17"/>
            <p:cNvCxnSpPr>
              <a:cxnSpLocks noChangeShapeType="1"/>
              <a:stCxn id="143366" idx="3"/>
              <a:endCxn id="143387" idx="15"/>
            </p:cNvCxnSpPr>
            <p:nvPr/>
          </p:nvCxnSpPr>
          <p:spPr bwMode="auto">
            <a:xfrm flipH="1">
              <a:off x="1620" y="2745"/>
              <a:ext cx="631" cy="368"/>
            </a:xfrm>
            <a:prstGeom prst="straightConnector1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3378" name="AutoShape 18"/>
            <p:cNvCxnSpPr>
              <a:cxnSpLocks noChangeShapeType="1"/>
              <a:stCxn id="143366" idx="5"/>
              <a:endCxn id="143388" idx="15"/>
            </p:cNvCxnSpPr>
            <p:nvPr/>
          </p:nvCxnSpPr>
          <p:spPr bwMode="auto">
            <a:xfrm>
              <a:off x="2842" y="2745"/>
              <a:ext cx="739" cy="368"/>
            </a:xfrm>
            <a:prstGeom prst="straightConnector1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3387" name="Freeform 27"/>
            <p:cNvSpPr>
              <a:spLocks/>
            </p:cNvSpPr>
            <p:nvPr/>
          </p:nvSpPr>
          <p:spPr bwMode="auto">
            <a:xfrm>
              <a:off x="975" y="3113"/>
              <a:ext cx="953" cy="453"/>
            </a:xfrm>
            <a:custGeom>
              <a:avLst/>
              <a:gdLst/>
              <a:ahLst/>
              <a:cxnLst>
                <a:cxn ang="0">
                  <a:pos x="314" y="0"/>
                </a:cxn>
                <a:cxn ang="0">
                  <a:pos x="283" y="15"/>
                </a:cxn>
                <a:cxn ang="0">
                  <a:pos x="238" y="30"/>
                </a:cxn>
                <a:cxn ang="0">
                  <a:pos x="132" y="83"/>
                </a:cxn>
                <a:cxn ang="0">
                  <a:pos x="71" y="136"/>
                </a:cxn>
                <a:cxn ang="0">
                  <a:pos x="33" y="273"/>
                </a:cxn>
                <a:cxn ang="0">
                  <a:pos x="71" y="470"/>
                </a:cxn>
                <a:cxn ang="0">
                  <a:pos x="124" y="538"/>
                </a:cxn>
                <a:cxn ang="0">
                  <a:pos x="170" y="553"/>
                </a:cxn>
                <a:cxn ang="0">
                  <a:pos x="344" y="561"/>
                </a:cxn>
                <a:cxn ang="0">
                  <a:pos x="382" y="508"/>
                </a:cxn>
                <a:cxn ang="0">
                  <a:pos x="404" y="500"/>
                </a:cxn>
                <a:cxn ang="0">
                  <a:pos x="458" y="371"/>
                </a:cxn>
                <a:cxn ang="0">
                  <a:pos x="382" y="227"/>
                </a:cxn>
                <a:cxn ang="0">
                  <a:pos x="336" y="68"/>
                </a:cxn>
                <a:cxn ang="0">
                  <a:pos x="314" y="0"/>
                </a:cxn>
              </a:cxnLst>
              <a:rect l="0" t="0" r="r" b="b"/>
              <a:pathLst>
                <a:path w="464" h="598">
                  <a:moveTo>
                    <a:pt x="314" y="0"/>
                  </a:moveTo>
                  <a:cubicBezTo>
                    <a:pt x="304" y="5"/>
                    <a:pt x="294" y="11"/>
                    <a:pt x="283" y="15"/>
                  </a:cubicBezTo>
                  <a:cubicBezTo>
                    <a:pt x="268" y="21"/>
                    <a:pt x="238" y="30"/>
                    <a:pt x="238" y="30"/>
                  </a:cubicBezTo>
                  <a:cubicBezTo>
                    <a:pt x="203" y="56"/>
                    <a:pt x="167" y="60"/>
                    <a:pt x="132" y="83"/>
                  </a:cubicBezTo>
                  <a:cubicBezTo>
                    <a:pt x="109" y="98"/>
                    <a:pt x="94" y="121"/>
                    <a:pt x="71" y="136"/>
                  </a:cubicBezTo>
                  <a:cubicBezTo>
                    <a:pt x="45" y="176"/>
                    <a:pt x="49" y="227"/>
                    <a:pt x="33" y="273"/>
                  </a:cubicBezTo>
                  <a:cubicBezTo>
                    <a:pt x="25" y="344"/>
                    <a:pt x="0" y="424"/>
                    <a:pt x="71" y="470"/>
                  </a:cubicBezTo>
                  <a:cubicBezTo>
                    <a:pt x="80" y="484"/>
                    <a:pt x="113" y="529"/>
                    <a:pt x="124" y="538"/>
                  </a:cubicBezTo>
                  <a:cubicBezTo>
                    <a:pt x="127" y="540"/>
                    <a:pt x="167" y="552"/>
                    <a:pt x="170" y="553"/>
                  </a:cubicBezTo>
                  <a:cubicBezTo>
                    <a:pt x="226" y="591"/>
                    <a:pt x="227" y="598"/>
                    <a:pt x="344" y="561"/>
                  </a:cubicBezTo>
                  <a:cubicBezTo>
                    <a:pt x="365" y="554"/>
                    <a:pt x="369" y="526"/>
                    <a:pt x="382" y="508"/>
                  </a:cubicBezTo>
                  <a:cubicBezTo>
                    <a:pt x="387" y="502"/>
                    <a:pt x="397" y="503"/>
                    <a:pt x="404" y="500"/>
                  </a:cubicBezTo>
                  <a:cubicBezTo>
                    <a:pt x="439" y="449"/>
                    <a:pt x="438" y="428"/>
                    <a:pt x="458" y="371"/>
                  </a:cubicBezTo>
                  <a:cubicBezTo>
                    <a:pt x="450" y="277"/>
                    <a:pt x="464" y="257"/>
                    <a:pt x="382" y="227"/>
                  </a:cubicBezTo>
                  <a:cubicBezTo>
                    <a:pt x="337" y="184"/>
                    <a:pt x="346" y="128"/>
                    <a:pt x="336" y="68"/>
                  </a:cubicBezTo>
                  <a:cubicBezTo>
                    <a:pt x="332" y="44"/>
                    <a:pt x="322" y="23"/>
                    <a:pt x="31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rect">
                <a:fillToRect l="50000" t="50000" r="50000" b="50000"/>
              </a:path>
            </a:gradFill>
            <a:ln w="9525" cap="sq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388" name="Freeform 28"/>
            <p:cNvSpPr>
              <a:spLocks/>
            </p:cNvSpPr>
            <p:nvPr/>
          </p:nvSpPr>
          <p:spPr bwMode="auto">
            <a:xfrm flipH="1">
              <a:off x="3288" y="3113"/>
              <a:ext cx="908" cy="453"/>
            </a:xfrm>
            <a:custGeom>
              <a:avLst/>
              <a:gdLst/>
              <a:ahLst/>
              <a:cxnLst>
                <a:cxn ang="0">
                  <a:pos x="314" y="0"/>
                </a:cxn>
                <a:cxn ang="0">
                  <a:pos x="283" y="15"/>
                </a:cxn>
                <a:cxn ang="0">
                  <a:pos x="238" y="30"/>
                </a:cxn>
                <a:cxn ang="0">
                  <a:pos x="132" y="83"/>
                </a:cxn>
                <a:cxn ang="0">
                  <a:pos x="71" y="136"/>
                </a:cxn>
                <a:cxn ang="0">
                  <a:pos x="33" y="273"/>
                </a:cxn>
                <a:cxn ang="0">
                  <a:pos x="71" y="470"/>
                </a:cxn>
                <a:cxn ang="0">
                  <a:pos x="124" y="538"/>
                </a:cxn>
                <a:cxn ang="0">
                  <a:pos x="170" y="553"/>
                </a:cxn>
                <a:cxn ang="0">
                  <a:pos x="344" y="561"/>
                </a:cxn>
                <a:cxn ang="0">
                  <a:pos x="382" y="508"/>
                </a:cxn>
                <a:cxn ang="0">
                  <a:pos x="404" y="500"/>
                </a:cxn>
                <a:cxn ang="0">
                  <a:pos x="458" y="371"/>
                </a:cxn>
                <a:cxn ang="0">
                  <a:pos x="382" y="227"/>
                </a:cxn>
                <a:cxn ang="0">
                  <a:pos x="336" y="68"/>
                </a:cxn>
                <a:cxn ang="0">
                  <a:pos x="314" y="0"/>
                </a:cxn>
              </a:cxnLst>
              <a:rect l="0" t="0" r="r" b="b"/>
              <a:pathLst>
                <a:path w="464" h="598">
                  <a:moveTo>
                    <a:pt x="314" y="0"/>
                  </a:moveTo>
                  <a:cubicBezTo>
                    <a:pt x="304" y="5"/>
                    <a:pt x="294" y="11"/>
                    <a:pt x="283" y="15"/>
                  </a:cubicBezTo>
                  <a:cubicBezTo>
                    <a:pt x="268" y="21"/>
                    <a:pt x="238" y="30"/>
                    <a:pt x="238" y="30"/>
                  </a:cubicBezTo>
                  <a:cubicBezTo>
                    <a:pt x="203" y="56"/>
                    <a:pt x="167" y="60"/>
                    <a:pt x="132" y="83"/>
                  </a:cubicBezTo>
                  <a:cubicBezTo>
                    <a:pt x="109" y="98"/>
                    <a:pt x="94" y="121"/>
                    <a:pt x="71" y="136"/>
                  </a:cubicBezTo>
                  <a:cubicBezTo>
                    <a:pt x="45" y="176"/>
                    <a:pt x="49" y="227"/>
                    <a:pt x="33" y="273"/>
                  </a:cubicBezTo>
                  <a:cubicBezTo>
                    <a:pt x="25" y="344"/>
                    <a:pt x="0" y="424"/>
                    <a:pt x="71" y="470"/>
                  </a:cubicBezTo>
                  <a:cubicBezTo>
                    <a:pt x="80" y="484"/>
                    <a:pt x="113" y="529"/>
                    <a:pt x="124" y="538"/>
                  </a:cubicBezTo>
                  <a:cubicBezTo>
                    <a:pt x="127" y="540"/>
                    <a:pt x="167" y="552"/>
                    <a:pt x="170" y="553"/>
                  </a:cubicBezTo>
                  <a:cubicBezTo>
                    <a:pt x="226" y="591"/>
                    <a:pt x="227" y="598"/>
                    <a:pt x="344" y="561"/>
                  </a:cubicBezTo>
                  <a:cubicBezTo>
                    <a:pt x="365" y="554"/>
                    <a:pt x="369" y="526"/>
                    <a:pt x="382" y="508"/>
                  </a:cubicBezTo>
                  <a:cubicBezTo>
                    <a:pt x="387" y="502"/>
                    <a:pt x="397" y="503"/>
                    <a:pt x="404" y="500"/>
                  </a:cubicBezTo>
                  <a:cubicBezTo>
                    <a:pt x="439" y="449"/>
                    <a:pt x="438" y="428"/>
                    <a:pt x="458" y="371"/>
                  </a:cubicBezTo>
                  <a:cubicBezTo>
                    <a:pt x="450" y="277"/>
                    <a:pt x="464" y="257"/>
                    <a:pt x="382" y="227"/>
                  </a:cubicBezTo>
                  <a:cubicBezTo>
                    <a:pt x="337" y="184"/>
                    <a:pt x="346" y="128"/>
                    <a:pt x="336" y="68"/>
                  </a:cubicBezTo>
                  <a:cubicBezTo>
                    <a:pt x="332" y="44"/>
                    <a:pt x="322" y="23"/>
                    <a:pt x="31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rect">
                <a:fillToRect l="50000" t="50000" r="50000" b="50000"/>
              </a:path>
            </a:gradFill>
            <a:ln w="9525" cap="sq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389" name="Rectangle 29"/>
            <p:cNvSpPr>
              <a:spLocks noChangeArrowheads="1"/>
            </p:cNvSpPr>
            <p:nvPr/>
          </p:nvSpPr>
          <p:spPr bwMode="auto">
            <a:xfrm>
              <a:off x="1066" y="3203"/>
              <a:ext cx="79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左子树 </a:t>
              </a:r>
            </a:p>
          </p:txBody>
        </p:sp>
        <p:sp>
          <p:nvSpPr>
            <p:cNvPr id="143390" name="Rectangle 30"/>
            <p:cNvSpPr>
              <a:spLocks noChangeArrowheads="1"/>
            </p:cNvSpPr>
            <p:nvPr/>
          </p:nvSpPr>
          <p:spPr bwMode="auto">
            <a:xfrm>
              <a:off x="3379" y="3203"/>
              <a:ext cx="79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右子树 </a:t>
              </a:r>
            </a:p>
          </p:txBody>
        </p:sp>
      </p:grp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1000"/>
                                        <p:tgtEl>
                                          <p:spTgt spid="14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4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4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4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43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14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71" grpId="0" animBg="1"/>
      <p:bldP spid="143372" grpId="0" animBg="1"/>
      <p:bldP spid="143373" grpId="0" animBg="1"/>
      <p:bldP spid="143379" grpId="0" animBg="1"/>
      <p:bldP spid="143380" grpId="0" animBg="1"/>
      <p:bldP spid="14338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5" name="Text Box 61"/>
          <p:cNvSpPr txBox="1">
            <a:spLocks noChangeArrowheads="1"/>
          </p:cNvSpPr>
          <p:nvPr/>
        </p:nvSpPr>
        <p:spPr bwMode="auto">
          <a:xfrm>
            <a:off x="511175" y="425450"/>
            <a:ext cx="5006975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先序</a:t>
            </a:r>
            <a:r>
              <a:rPr lang="zh-CN" altLang="en-US" sz="2400" dirty="0">
                <a:ea typeface="华文中宋" pitchFamily="2" charset="-122"/>
              </a:rPr>
              <a:t>遍历二叉树的操作定义：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若二叉树为空，则空操作；否则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(1)  </a:t>
            </a:r>
            <a:r>
              <a:rPr lang="zh-CN" altLang="en-US" sz="2400" dirty="0">
                <a:ea typeface="楷体_GB2312" pitchFamily="49" charset="-122"/>
              </a:rPr>
              <a:t>访问根结点；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(2)  </a:t>
            </a:r>
            <a:r>
              <a:rPr lang="zh-CN" altLang="en-US" sz="2400" dirty="0">
                <a:ea typeface="楷体_GB2312" pitchFamily="49" charset="-122"/>
              </a:rPr>
              <a:t>先序遍历左子树；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(3)  </a:t>
            </a:r>
            <a:r>
              <a:rPr lang="zh-CN" altLang="en-US" sz="2400" dirty="0">
                <a:ea typeface="楷体_GB2312" pitchFamily="49" charset="-122"/>
              </a:rPr>
              <a:t>先序遍历右子树。 </a:t>
            </a:r>
          </a:p>
        </p:txBody>
      </p:sp>
      <p:sp>
        <p:nvSpPr>
          <p:cNvPr id="16455" name="Text Box 71"/>
          <p:cNvSpPr txBox="1">
            <a:spLocks noChangeArrowheads="1"/>
          </p:cNvSpPr>
          <p:nvPr/>
        </p:nvSpPr>
        <p:spPr bwMode="auto">
          <a:xfrm>
            <a:off x="833438" y="5376863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先序遍历的顺序为：</a:t>
            </a:r>
            <a:r>
              <a:rPr lang="en-US" altLang="zh-CN" sz="2400" dirty="0">
                <a:ea typeface="华文中宋" pitchFamily="2" charset="-122"/>
              </a:rPr>
              <a:t>ABC </a:t>
            </a:r>
          </a:p>
        </p:txBody>
      </p:sp>
      <p:sp>
        <p:nvSpPr>
          <p:cNvPr id="16483" name="Text Box 99"/>
          <p:cNvSpPr txBox="1">
            <a:spLocks noChangeArrowheads="1"/>
          </p:cNvSpPr>
          <p:nvPr/>
        </p:nvSpPr>
        <p:spPr bwMode="auto">
          <a:xfrm>
            <a:off x="5146675" y="5376863"/>
            <a:ext cx="3276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先序遍历的顺序为：</a:t>
            </a:r>
          </a:p>
          <a:p>
            <a:r>
              <a:rPr lang="en-US" altLang="zh-CN" sz="2400" dirty="0">
                <a:ea typeface="华文中宋" pitchFamily="2" charset="-122"/>
              </a:rPr>
              <a:t>ABELDHMIJ </a:t>
            </a:r>
          </a:p>
        </p:txBody>
      </p:sp>
      <p:grpSp>
        <p:nvGrpSpPr>
          <p:cNvPr id="2" name="Group 105"/>
          <p:cNvGrpSpPr>
            <a:grpSpLocks/>
          </p:cNvGrpSpPr>
          <p:nvPr/>
        </p:nvGrpSpPr>
        <p:grpSpPr bwMode="auto">
          <a:xfrm>
            <a:off x="1390650" y="3686175"/>
            <a:ext cx="2819400" cy="1371600"/>
            <a:chOff x="630" y="2322"/>
            <a:chExt cx="1776" cy="864"/>
          </a:xfrm>
        </p:grpSpPr>
        <p:sp>
          <p:nvSpPr>
            <p:cNvPr id="16449" name="Oval 65"/>
            <p:cNvSpPr>
              <a:spLocks noChangeArrowheads="1"/>
            </p:cNvSpPr>
            <p:nvPr/>
          </p:nvSpPr>
          <p:spPr bwMode="auto">
            <a:xfrm>
              <a:off x="1335" y="232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0" name="Oval 66"/>
            <p:cNvSpPr>
              <a:spLocks noChangeArrowheads="1"/>
            </p:cNvSpPr>
            <p:nvPr/>
          </p:nvSpPr>
          <p:spPr bwMode="auto">
            <a:xfrm>
              <a:off x="630" y="285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1" name="Oval 67"/>
            <p:cNvSpPr>
              <a:spLocks noChangeArrowheads="1"/>
            </p:cNvSpPr>
            <p:nvPr/>
          </p:nvSpPr>
          <p:spPr bwMode="auto">
            <a:xfrm>
              <a:off x="2055" y="284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2" name="Text Box 68"/>
            <p:cNvSpPr txBox="1">
              <a:spLocks noChangeArrowheads="1"/>
            </p:cNvSpPr>
            <p:nvPr/>
          </p:nvSpPr>
          <p:spPr bwMode="auto">
            <a:xfrm>
              <a:off x="1371" y="2322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 dirty="0">
                  <a:ea typeface="Arial Unicode MS" pitchFamily="34" charset="-122"/>
                  <a:cs typeface="Arial Unicode MS" pitchFamily="34" charset="-122"/>
                </a:rPr>
                <a:t>A</a:t>
              </a:r>
              <a:r>
                <a:rPr lang="en-US" altLang="zh-CN" sz="2800" baseline="30000" dirty="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 dirty="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453" name="Text Box 69"/>
            <p:cNvSpPr txBox="1">
              <a:spLocks noChangeArrowheads="1"/>
            </p:cNvSpPr>
            <p:nvPr/>
          </p:nvSpPr>
          <p:spPr bwMode="auto">
            <a:xfrm>
              <a:off x="672" y="2850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B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454" name="Text Box 70"/>
            <p:cNvSpPr txBox="1">
              <a:spLocks noChangeArrowheads="1"/>
            </p:cNvSpPr>
            <p:nvPr/>
          </p:nvSpPr>
          <p:spPr bwMode="auto">
            <a:xfrm>
              <a:off x="2090" y="2859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C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16487" name="AutoShape 103"/>
            <p:cNvCxnSpPr>
              <a:cxnSpLocks noChangeShapeType="1"/>
              <a:stCxn id="16449" idx="3"/>
              <a:endCxn id="16450" idx="0"/>
            </p:cNvCxnSpPr>
            <p:nvPr/>
          </p:nvCxnSpPr>
          <p:spPr bwMode="auto">
            <a:xfrm flipH="1">
              <a:off x="798" y="2609"/>
              <a:ext cx="586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88" name="AutoShape 104"/>
            <p:cNvCxnSpPr>
              <a:cxnSpLocks noChangeShapeType="1"/>
              <a:stCxn id="16449" idx="5"/>
              <a:endCxn id="16451" idx="0"/>
            </p:cNvCxnSpPr>
            <p:nvPr/>
          </p:nvCxnSpPr>
          <p:spPr bwMode="auto">
            <a:xfrm>
              <a:off x="1622" y="2609"/>
              <a:ext cx="601" cy="23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114"/>
          <p:cNvGrpSpPr>
            <a:grpSpLocks/>
          </p:cNvGrpSpPr>
          <p:nvPr/>
        </p:nvGrpSpPr>
        <p:grpSpPr bwMode="auto">
          <a:xfrm>
            <a:off x="4398963" y="1947863"/>
            <a:ext cx="4205287" cy="3065462"/>
            <a:chOff x="2880" y="1207"/>
            <a:chExt cx="2649" cy="1931"/>
          </a:xfrm>
        </p:grpSpPr>
        <p:sp>
          <p:nvSpPr>
            <p:cNvPr id="16465" name="Oval 81"/>
            <p:cNvSpPr>
              <a:spLocks noChangeArrowheads="1"/>
            </p:cNvSpPr>
            <p:nvPr/>
          </p:nvSpPr>
          <p:spPr bwMode="auto">
            <a:xfrm>
              <a:off x="3950" y="121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6" name="Oval 82"/>
            <p:cNvSpPr>
              <a:spLocks noChangeArrowheads="1"/>
            </p:cNvSpPr>
            <p:nvPr/>
          </p:nvSpPr>
          <p:spPr bwMode="auto">
            <a:xfrm>
              <a:off x="3224" y="174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7" name="Oval 83"/>
            <p:cNvSpPr>
              <a:spLocks noChangeArrowheads="1"/>
            </p:cNvSpPr>
            <p:nvPr/>
          </p:nvSpPr>
          <p:spPr bwMode="auto">
            <a:xfrm>
              <a:off x="4743" y="1733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8" name="Oval 84"/>
            <p:cNvSpPr>
              <a:spLocks noChangeArrowheads="1"/>
            </p:cNvSpPr>
            <p:nvPr/>
          </p:nvSpPr>
          <p:spPr bwMode="auto">
            <a:xfrm>
              <a:off x="2880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9" name="Oval 85"/>
            <p:cNvSpPr>
              <a:spLocks noChangeArrowheads="1"/>
            </p:cNvSpPr>
            <p:nvPr/>
          </p:nvSpPr>
          <p:spPr bwMode="auto">
            <a:xfrm>
              <a:off x="4311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0" name="Oval 86"/>
            <p:cNvSpPr>
              <a:spLocks noChangeArrowheads="1"/>
            </p:cNvSpPr>
            <p:nvPr/>
          </p:nvSpPr>
          <p:spPr bwMode="auto">
            <a:xfrm>
              <a:off x="4649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1" name="Oval 87"/>
            <p:cNvSpPr>
              <a:spLocks noChangeArrowheads="1"/>
            </p:cNvSpPr>
            <p:nvPr/>
          </p:nvSpPr>
          <p:spPr bwMode="auto">
            <a:xfrm>
              <a:off x="5193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2" name="Oval 88"/>
            <p:cNvSpPr>
              <a:spLocks noChangeArrowheads="1"/>
            </p:cNvSpPr>
            <p:nvPr/>
          </p:nvSpPr>
          <p:spPr bwMode="auto">
            <a:xfrm>
              <a:off x="3198" y="280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3" name="Oval 89"/>
            <p:cNvSpPr>
              <a:spLocks noChangeArrowheads="1"/>
            </p:cNvSpPr>
            <p:nvPr/>
          </p:nvSpPr>
          <p:spPr bwMode="auto">
            <a:xfrm>
              <a:off x="4014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4" name="Text Box 90"/>
            <p:cNvSpPr txBox="1">
              <a:spLocks noChangeArrowheads="1"/>
            </p:cNvSpPr>
            <p:nvPr/>
          </p:nvSpPr>
          <p:spPr bwMode="auto">
            <a:xfrm>
              <a:off x="3992" y="1207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A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16475" name="Text Box 91"/>
            <p:cNvSpPr txBox="1">
              <a:spLocks noChangeArrowheads="1"/>
            </p:cNvSpPr>
            <p:nvPr/>
          </p:nvSpPr>
          <p:spPr bwMode="auto">
            <a:xfrm>
              <a:off x="3256" y="1735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B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16476" name="Text Box 92"/>
            <p:cNvSpPr txBox="1">
              <a:spLocks noChangeArrowheads="1"/>
            </p:cNvSpPr>
            <p:nvPr/>
          </p:nvSpPr>
          <p:spPr bwMode="auto">
            <a:xfrm>
              <a:off x="4787" y="1730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D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16477" name="Text Box 93"/>
            <p:cNvSpPr txBox="1">
              <a:spLocks noChangeArrowheads="1"/>
            </p:cNvSpPr>
            <p:nvPr/>
          </p:nvSpPr>
          <p:spPr bwMode="auto">
            <a:xfrm>
              <a:off x="2925" y="2283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E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16478" name="Text Box 94"/>
            <p:cNvSpPr txBox="1">
              <a:spLocks noChangeArrowheads="1"/>
            </p:cNvSpPr>
            <p:nvPr/>
          </p:nvSpPr>
          <p:spPr bwMode="auto">
            <a:xfrm>
              <a:off x="3218" y="2800"/>
              <a:ext cx="265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L</a:t>
              </a:r>
              <a:endParaRPr lang="en-US" altLang="zh-CN" b="0"/>
            </a:p>
          </p:txBody>
        </p:sp>
        <p:sp>
          <p:nvSpPr>
            <p:cNvPr id="16479" name="Text Box 95"/>
            <p:cNvSpPr txBox="1">
              <a:spLocks noChangeArrowheads="1"/>
            </p:cNvSpPr>
            <p:nvPr/>
          </p:nvSpPr>
          <p:spPr bwMode="auto">
            <a:xfrm>
              <a:off x="4332" y="2283"/>
              <a:ext cx="3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H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16480" name="Text Box 96"/>
            <p:cNvSpPr txBox="1">
              <a:spLocks noChangeArrowheads="1"/>
            </p:cNvSpPr>
            <p:nvPr/>
          </p:nvSpPr>
          <p:spPr bwMode="auto">
            <a:xfrm>
              <a:off x="3972" y="2781"/>
              <a:ext cx="421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M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16481" name="Text Box 97"/>
            <p:cNvSpPr txBox="1">
              <a:spLocks noChangeArrowheads="1"/>
            </p:cNvSpPr>
            <p:nvPr/>
          </p:nvSpPr>
          <p:spPr bwMode="auto">
            <a:xfrm>
              <a:off x="4660" y="2781"/>
              <a:ext cx="297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I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16482" name="Text Box 98"/>
            <p:cNvSpPr txBox="1">
              <a:spLocks noChangeArrowheads="1"/>
            </p:cNvSpPr>
            <p:nvPr/>
          </p:nvSpPr>
          <p:spPr bwMode="auto">
            <a:xfrm>
              <a:off x="5245" y="2283"/>
              <a:ext cx="26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J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cxnSp>
          <p:nvCxnSpPr>
            <p:cNvPr id="16490" name="AutoShape 106"/>
            <p:cNvCxnSpPr>
              <a:cxnSpLocks noChangeShapeType="1"/>
              <a:stCxn id="16465" idx="3"/>
              <a:endCxn id="16466" idx="0"/>
            </p:cNvCxnSpPr>
            <p:nvPr/>
          </p:nvCxnSpPr>
          <p:spPr bwMode="auto">
            <a:xfrm flipH="1">
              <a:off x="3392" y="1505"/>
              <a:ext cx="607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1" name="AutoShape 107"/>
            <p:cNvCxnSpPr>
              <a:cxnSpLocks noChangeShapeType="1"/>
              <a:stCxn id="16465" idx="5"/>
              <a:endCxn id="16467" idx="0"/>
            </p:cNvCxnSpPr>
            <p:nvPr/>
          </p:nvCxnSpPr>
          <p:spPr bwMode="auto">
            <a:xfrm>
              <a:off x="4237" y="1505"/>
              <a:ext cx="674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2" name="AutoShape 108"/>
            <p:cNvCxnSpPr>
              <a:cxnSpLocks noChangeShapeType="1"/>
              <a:stCxn id="16466" idx="3"/>
              <a:endCxn id="16468" idx="0"/>
            </p:cNvCxnSpPr>
            <p:nvPr/>
          </p:nvCxnSpPr>
          <p:spPr bwMode="auto">
            <a:xfrm flipH="1">
              <a:off x="3048" y="2033"/>
              <a:ext cx="225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3" name="AutoShape 109"/>
            <p:cNvCxnSpPr>
              <a:cxnSpLocks noChangeShapeType="1"/>
              <a:stCxn id="16468" idx="5"/>
              <a:endCxn id="16472" idx="0"/>
            </p:cNvCxnSpPr>
            <p:nvPr/>
          </p:nvCxnSpPr>
          <p:spPr bwMode="auto">
            <a:xfrm>
              <a:off x="3167" y="2561"/>
              <a:ext cx="199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4" name="AutoShape 110"/>
            <p:cNvCxnSpPr>
              <a:cxnSpLocks noChangeShapeType="1"/>
              <a:stCxn id="16467" idx="3"/>
              <a:endCxn id="16469" idx="0"/>
            </p:cNvCxnSpPr>
            <p:nvPr/>
          </p:nvCxnSpPr>
          <p:spPr bwMode="auto">
            <a:xfrm flipH="1">
              <a:off x="4479" y="2020"/>
              <a:ext cx="313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5" name="AutoShape 111"/>
            <p:cNvCxnSpPr>
              <a:cxnSpLocks noChangeShapeType="1"/>
              <a:stCxn id="16467" idx="5"/>
              <a:endCxn id="16471" idx="0"/>
            </p:cNvCxnSpPr>
            <p:nvPr/>
          </p:nvCxnSpPr>
          <p:spPr bwMode="auto">
            <a:xfrm>
              <a:off x="5030" y="2020"/>
              <a:ext cx="331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6" name="AutoShape 112"/>
            <p:cNvCxnSpPr>
              <a:cxnSpLocks noChangeShapeType="1"/>
              <a:stCxn id="16469" idx="5"/>
              <a:endCxn id="16470" idx="0"/>
            </p:cNvCxnSpPr>
            <p:nvPr/>
          </p:nvCxnSpPr>
          <p:spPr bwMode="auto">
            <a:xfrm>
              <a:off x="4598" y="2561"/>
              <a:ext cx="219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7" name="AutoShape 113"/>
            <p:cNvCxnSpPr>
              <a:cxnSpLocks noChangeShapeType="1"/>
              <a:stCxn id="16469" idx="3"/>
              <a:endCxn id="16473" idx="0"/>
            </p:cNvCxnSpPr>
            <p:nvPr/>
          </p:nvCxnSpPr>
          <p:spPr bwMode="auto">
            <a:xfrm flipH="1">
              <a:off x="4182" y="2561"/>
              <a:ext cx="178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55" grpId="0" autoUpdateAnimBg="0"/>
      <p:bldP spid="16483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Line 3"/>
          <p:cNvSpPr>
            <a:spLocks noChangeShapeType="1"/>
          </p:cNvSpPr>
          <p:nvPr/>
        </p:nvSpPr>
        <p:spPr bwMode="auto">
          <a:xfrm flipH="1">
            <a:off x="3586808" y="743510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4" name="Line 4"/>
          <p:cNvSpPr>
            <a:spLocks noChangeShapeType="1"/>
          </p:cNvSpPr>
          <p:nvPr/>
        </p:nvSpPr>
        <p:spPr bwMode="auto">
          <a:xfrm>
            <a:off x="4502795" y="743510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5" name="Line 5"/>
          <p:cNvSpPr>
            <a:spLocks noChangeShapeType="1"/>
          </p:cNvSpPr>
          <p:nvPr/>
        </p:nvSpPr>
        <p:spPr bwMode="auto">
          <a:xfrm>
            <a:off x="3651895" y="1521385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6" name="Line 6"/>
          <p:cNvSpPr>
            <a:spLocks noChangeShapeType="1"/>
          </p:cNvSpPr>
          <p:nvPr/>
        </p:nvSpPr>
        <p:spPr bwMode="auto">
          <a:xfrm flipH="1">
            <a:off x="3520133" y="2235760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7" name="Line 7"/>
          <p:cNvSpPr>
            <a:spLocks noChangeShapeType="1"/>
          </p:cNvSpPr>
          <p:nvPr/>
        </p:nvSpPr>
        <p:spPr bwMode="auto">
          <a:xfrm flipH="1">
            <a:off x="2931170" y="1521385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8" name="Line 8"/>
          <p:cNvSpPr>
            <a:spLocks noChangeShapeType="1"/>
          </p:cNvSpPr>
          <p:nvPr/>
        </p:nvSpPr>
        <p:spPr bwMode="auto">
          <a:xfrm>
            <a:off x="5420370" y="1392798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9" name="Oval 9"/>
          <p:cNvSpPr>
            <a:spLocks noChangeArrowheads="1"/>
          </p:cNvSpPr>
          <p:nvPr/>
        </p:nvSpPr>
        <p:spPr bwMode="auto">
          <a:xfrm>
            <a:off x="3318520" y="120388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2650" name="Oval 10"/>
          <p:cNvSpPr>
            <a:spLocks noChangeArrowheads="1"/>
          </p:cNvSpPr>
          <p:nvPr/>
        </p:nvSpPr>
        <p:spPr bwMode="auto">
          <a:xfrm>
            <a:off x="4123383" y="44188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2651" name="Oval 11"/>
          <p:cNvSpPr>
            <a:spLocks noChangeArrowheads="1"/>
          </p:cNvSpPr>
          <p:nvPr/>
        </p:nvSpPr>
        <p:spPr bwMode="auto">
          <a:xfrm>
            <a:off x="5071120" y="105148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2652" name="Oval 12"/>
          <p:cNvSpPr>
            <a:spLocks noChangeArrowheads="1"/>
          </p:cNvSpPr>
          <p:nvPr/>
        </p:nvSpPr>
        <p:spPr bwMode="auto">
          <a:xfrm>
            <a:off x="3775720" y="184206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2653" name="Oval 13"/>
          <p:cNvSpPr>
            <a:spLocks noChangeArrowheads="1"/>
          </p:cNvSpPr>
          <p:nvPr/>
        </p:nvSpPr>
        <p:spPr bwMode="auto">
          <a:xfrm>
            <a:off x="2632720" y="181348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2654" name="Oval 14"/>
          <p:cNvSpPr>
            <a:spLocks noChangeArrowheads="1"/>
          </p:cNvSpPr>
          <p:nvPr/>
        </p:nvSpPr>
        <p:spPr bwMode="auto">
          <a:xfrm>
            <a:off x="3318520" y="257548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2655" name="Oval 15"/>
          <p:cNvSpPr>
            <a:spLocks noChangeArrowheads="1"/>
          </p:cNvSpPr>
          <p:nvPr/>
        </p:nvSpPr>
        <p:spPr bwMode="auto">
          <a:xfrm>
            <a:off x="5680720" y="173728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2656" name="Line 16"/>
          <p:cNvSpPr>
            <a:spLocks noChangeShapeType="1"/>
          </p:cNvSpPr>
          <p:nvPr/>
        </p:nvSpPr>
        <p:spPr bwMode="auto">
          <a:xfrm>
            <a:off x="3851920" y="213285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58" name="Text Box 18"/>
          <p:cNvSpPr txBox="1">
            <a:spLocks noChangeArrowheads="1"/>
          </p:cNvSpPr>
          <p:nvPr/>
        </p:nvSpPr>
        <p:spPr bwMode="auto">
          <a:xfrm>
            <a:off x="1122213" y="3842884"/>
            <a:ext cx="5059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F4AEEAD-C0A3-45E7-BDDE-DF45CFB0C7D9}"/>
              </a:ext>
            </a:extLst>
          </p:cNvPr>
          <p:cNvSpPr txBox="1"/>
          <p:nvPr/>
        </p:nvSpPr>
        <p:spPr>
          <a:xfrm>
            <a:off x="2411760" y="4376284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/>
              <a:t>A B D E G C F</a:t>
            </a: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21139619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0" name="Rectangle 94"/>
          <p:cNvSpPr>
            <a:spLocks noChangeArrowheads="1"/>
          </p:cNvSpPr>
          <p:nvPr/>
        </p:nvSpPr>
        <p:spPr bwMode="auto">
          <a:xfrm>
            <a:off x="3282434" y="715343"/>
            <a:ext cx="244169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树的定义</a:t>
            </a:r>
          </a:p>
        </p:txBody>
      </p:sp>
      <p:sp>
        <p:nvSpPr>
          <p:cNvPr id="50272" name="AutoShape 96"/>
          <p:cNvSpPr>
            <a:spLocks noChangeArrowheads="1"/>
          </p:cNvSpPr>
          <p:nvPr/>
        </p:nvSpPr>
        <p:spPr bwMode="auto">
          <a:xfrm>
            <a:off x="728663" y="1355725"/>
            <a:ext cx="8091487" cy="4343400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dirty="0">
                <a:ea typeface="华文中宋" pitchFamily="2" charset="-122"/>
              </a:rPr>
              <a:t>         </a:t>
            </a:r>
            <a:r>
              <a:rPr kumimoji="0" lang="zh-CN" altLang="en-US" sz="2400" dirty="0">
                <a:solidFill>
                  <a:srgbClr val="0000FF"/>
                </a:solidFill>
                <a:ea typeface="华文中宋" pitchFamily="2" charset="-122"/>
              </a:rPr>
              <a:t>树</a:t>
            </a:r>
            <a:r>
              <a:rPr kumimoji="0" lang="en-US" altLang="zh-CN" sz="2400" dirty="0">
                <a:ea typeface="华文中宋" pitchFamily="2" charset="-122"/>
              </a:rPr>
              <a:t>(Tree)</a:t>
            </a:r>
            <a:r>
              <a:rPr kumimoji="0" lang="zh-CN" altLang="en-US" sz="2400" dirty="0">
                <a:ea typeface="华文中宋" pitchFamily="2" charset="-122"/>
              </a:rPr>
              <a:t>是 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dirty="0">
                <a:ea typeface="华文中宋" pitchFamily="2" charset="-122"/>
              </a:rPr>
              <a:t>(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dirty="0">
                <a:ea typeface="华文中宋" pitchFamily="2" charset="-122"/>
              </a:rPr>
              <a:t>≥0)</a:t>
            </a:r>
            <a:r>
              <a:rPr kumimoji="0" lang="zh-CN" altLang="en-US" sz="2400" dirty="0">
                <a:ea typeface="华文中宋" pitchFamily="2" charset="-122"/>
              </a:rPr>
              <a:t>个结点的有限集。</a:t>
            </a:r>
            <a:r>
              <a:rPr lang="zh-CN" altLang="en-US" sz="2400" dirty="0">
                <a:ea typeface="华文中宋" pitchFamily="2" charset="-122"/>
              </a:rPr>
              <a:t>若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=0</a:t>
            </a:r>
            <a:r>
              <a:rPr lang="zh-CN" altLang="en-US" sz="2400" dirty="0">
                <a:ea typeface="华文中宋" pitchFamily="2" charset="-122"/>
              </a:rPr>
              <a:t>，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华文中宋" pitchFamily="2" charset="-122"/>
              </a:rPr>
              <a:t> 称为空树；</a:t>
            </a:r>
            <a:r>
              <a:rPr lang="zh-CN" altLang="en-US" sz="2400" dirty="0">
                <a:ea typeface="华文中宋" pitchFamily="2" charset="-122"/>
              </a:rPr>
              <a:t>若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&gt; 0</a:t>
            </a:r>
            <a:r>
              <a:rPr lang="zh-CN" altLang="en-US" sz="2400" dirty="0">
                <a:ea typeface="华文中宋" pitchFamily="2" charset="-122"/>
              </a:rPr>
              <a:t>，则</a:t>
            </a:r>
            <a:r>
              <a:rPr kumimoji="0" lang="zh-CN" altLang="en-US" sz="2400" dirty="0">
                <a:ea typeface="华文中宋" pitchFamily="2" charset="-122"/>
              </a:rPr>
              <a:t>它满足如下两个条件：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华文中宋" pitchFamily="2" charset="-122"/>
              </a:rPr>
              <a:t>  </a:t>
            </a:r>
            <a:r>
              <a:rPr kumimoji="0" lang="en-US" altLang="zh-CN" sz="2400" dirty="0">
                <a:ea typeface="华文中宋" pitchFamily="2" charset="-122"/>
              </a:rPr>
              <a:t>(1)  </a:t>
            </a:r>
            <a:r>
              <a:rPr kumimoji="0" lang="zh-CN" altLang="en-US" sz="2400" dirty="0">
                <a:ea typeface="华文中宋" pitchFamily="2" charset="-122"/>
              </a:rPr>
              <a:t>有且仅有一个特定的称为</a:t>
            </a: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根</a:t>
            </a:r>
            <a:r>
              <a:rPr kumimoji="0" lang="zh-CN" altLang="en-US" sz="2400" dirty="0">
                <a:ea typeface="华文中宋" pitchFamily="2" charset="-122"/>
              </a:rPr>
              <a:t> </a:t>
            </a:r>
            <a:r>
              <a:rPr kumimoji="0" lang="en-US" altLang="zh-CN" sz="2400" dirty="0">
                <a:ea typeface="华文中宋" pitchFamily="2" charset="-122"/>
              </a:rPr>
              <a:t>(Root) </a:t>
            </a:r>
            <a:r>
              <a:rPr kumimoji="0" lang="zh-CN" altLang="en-US" sz="2400" dirty="0">
                <a:ea typeface="华文中宋" pitchFamily="2" charset="-122"/>
              </a:rPr>
              <a:t>的结点；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华文中宋" pitchFamily="2" charset="-122"/>
              </a:rPr>
              <a:t>  </a:t>
            </a:r>
            <a:r>
              <a:rPr kumimoji="0" lang="en-US" altLang="zh-CN" sz="2400" dirty="0">
                <a:ea typeface="华文中宋" pitchFamily="2" charset="-122"/>
              </a:rPr>
              <a:t>(2)  </a:t>
            </a:r>
            <a:r>
              <a:rPr kumimoji="0" lang="zh-CN" altLang="en-US" sz="2400" dirty="0">
                <a:ea typeface="华文中宋" pitchFamily="2" charset="-122"/>
              </a:rPr>
              <a:t>其余结点可分为 </a:t>
            </a:r>
            <a:r>
              <a:rPr kumimoji="0" lang="en-US" altLang="zh-CN" sz="2400" i="1" dirty="0">
                <a:ea typeface="华文中宋" pitchFamily="2" charset="-122"/>
              </a:rPr>
              <a:t>m</a:t>
            </a:r>
            <a:r>
              <a:rPr kumimoji="0" lang="en-US" altLang="zh-CN" sz="2400" dirty="0">
                <a:ea typeface="华文中宋" pitchFamily="2" charset="-122"/>
              </a:rPr>
              <a:t> (</a:t>
            </a:r>
            <a:r>
              <a:rPr kumimoji="0" lang="en-US" altLang="zh-CN" sz="2400" i="1" dirty="0">
                <a:ea typeface="华文中宋" pitchFamily="2" charset="-122"/>
              </a:rPr>
              <a:t>m</a:t>
            </a:r>
            <a:r>
              <a:rPr kumimoji="0" lang="en-US" altLang="zh-CN" sz="2400" dirty="0">
                <a:ea typeface="华文中宋" pitchFamily="2" charset="-122"/>
              </a:rPr>
              <a:t>≥0) </a:t>
            </a:r>
            <a:r>
              <a:rPr kumimoji="0" lang="zh-CN" altLang="en-US" sz="2400" dirty="0">
                <a:ea typeface="华文中宋" pitchFamily="2" charset="-122"/>
              </a:rPr>
              <a:t>个互不相交的有限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华文中宋" pitchFamily="2" charset="-122"/>
              </a:rPr>
              <a:t>         集 </a:t>
            </a:r>
            <a:r>
              <a:rPr kumimoji="0" lang="en-US" altLang="zh-CN" sz="2400" i="1" dirty="0">
                <a:ea typeface="华文中宋" pitchFamily="2" charset="-122"/>
              </a:rPr>
              <a:t>T</a:t>
            </a:r>
            <a:r>
              <a:rPr kumimoji="0" lang="en-US" altLang="zh-CN" sz="2400" baseline="-18000" dirty="0">
                <a:ea typeface="华文中宋" pitchFamily="2" charset="-122"/>
              </a:rPr>
              <a:t>1</a:t>
            </a:r>
            <a:r>
              <a:rPr kumimoji="0" lang="en-US" altLang="zh-CN" sz="2400" dirty="0">
                <a:ea typeface="华文中宋" pitchFamily="2" charset="-122"/>
              </a:rPr>
              <a:t>, </a:t>
            </a:r>
            <a:r>
              <a:rPr kumimoji="0" lang="en-US" altLang="zh-CN" sz="2400" i="1" dirty="0">
                <a:ea typeface="华文中宋" pitchFamily="2" charset="-122"/>
              </a:rPr>
              <a:t>T</a:t>
            </a:r>
            <a:r>
              <a:rPr kumimoji="0" lang="en-US" altLang="zh-CN" sz="2400" baseline="-18000" dirty="0">
                <a:ea typeface="华文中宋" pitchFamily="2" charset="-122"/>
              </a:rPr>
              <a:t>2</a:t>
            </a:r>
            <a:r>
              <a:rPr kumimoji="0" lang="en-US" altLang="zh-CN" sz="2400" dirty="0">
                <a:ea typeface="华文中宋" pitchFamily="2" charset="-122"/>
              </a:rPr>
              <a:t>, </a:t>
            </a:r>
            <a:r>
              <a:rPr kumimoji="0" lang="en-US" altLang="zh-CN" sz="2400" i="1" dirty="0">
                <a:ea typeface="华文中宋" pitchFamily="2" charset="-122"/>
              </a:rPr>
              <a:t>T</a:t>
            </a:r>
            <a:r>
              <a:rPr kumimoji="0" lang="en-US" altLang="zh-CN" sz="2400" baseline="-18000" dirty="0">
                <a:ea typeface="华文中宋" pitchFamily="2" charset="-122"/>
              </a:rPr>
              <a:t>3</a:t>
            </a:r>
            <a:r>
              <a:rPr kumimoji="0" lang="en-US" altLang="zh-CN" sz="2400" dirty="0">
                <a:ea typeface="华文中宋" pitchFamily="2" charset="-122"/>
              </a:rPr>
              <a:t>, …, </a:t>
            </a:r>
            <a:r>
              <a:rPr kumimoji="0" lang="en-US" altLang="zh-CN" sz="2400" i="1" dirty="0">
                <a:ea typeface="华文中宋" pitchFamily="2" charset="-122"/>
              </a:rPr>
              <a:t>T</a:t>
            </a:r>
            <a:r>
              <a:rPr kumimoji="0" lang="en-US" altLang="zh-CN" sz="2400" i="1" baseline="-18000" dirty="0">
                <a:ea typeface="华文中宋" pitchFamily="2" charset="-122"/>
              </a:rPr>
              <a:t>m</a:t>
            </a:r>
            <a:r>
              <a:rPr kumimoji="0" lang="zh-CN" altLang="en-US" sz="2400" dirty="0">
                <a:ea typeface="华文中宋" pitchFamily="2" charset="-122"/>
              </a:rPr>
              <a:t>， 其中每一个集合本身又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华文中宋" pitchFamily="2" charset="-122"/>
              </a:rPr>
              <a:t>         是一棵树，并称为根的</a:t>
            </a:r>
            <a:r>
              <a:rPr kumimoji="0" lang="zh-CN" altLang="en-US" sz="2400" dirty="0">
                <a:solidFill>
                  <a:srgbClr val="0000FF"/>
                </a:solidFill>
                <a:ea typeface="华文中宋" pitchFamily="2" charset="-122"/>
              </a:rPr>
              <a:t>子树</a:t>
            </a:r>
            <a:r>
              <a:rPr kumimoji="0" lang="zh-CN" altLang="en-US" sz="2400" dirty="0">
                <a:ea typeface="华文中宋" pitchFamily="2" charset="-122"/>
              </a:rPr>
              <a:t> </a:t>
            </a:r>
            <a:r>
              <a:rPr kumimoji="0" lang="en-US" altLang="zh-CN" sz="2400" dirty="0">
                <a:ea typeface="华文中宋" pitchFamily="2" charset="-122"/>
              </a:rPr>
              <a:t>(</a:t>
            </a:r>
            <a:r>
              <a:rPr kumimoji="0" lang="en-US" altLang="zh-CN" sz="2400" dirty="0" err="1">
                <a:ea typeface="华文中宋" pitchFamily="2" charset="-122"/>
              </a:rPr>
              <a:t>SubTree</a:t>
            </a:r>
            <a:r>
              <a:rPr kumimoji="0" lang="en-US" altLang="zh-CN" sz="2400" dirty="0">
                <a:ea typeface="华文中宋" pitchFamily="2" charset="-122"/>
              </a:rPr>
              <a:t>)</a:t>
            </a:r>
            <a:r>
              <a:rPr kumimoji="0" lang="zh-CN" altLang="en-US" sz="2400" dirty="0">
                <a:ea typeface="华文中宋" pitchFamily="2" charset="-122"/>
              </a:rPr>
              <a:t>。</a:t>
            </a:r>
          </a:p>
        </p:txBody>
      </p:sp>
      <p:sp>
        <p:nvSpPr>
          <p:cNvPr id="50273" name="Rectangle 97"/>
          <p:cNvSpPr>
            <a:spLocks noChangeArrowheads="1"/>
          </p:cNvSpPr>
          <p:nvPr/>
        </p:nvSpPr>
        <p:spPr bwMode="auto">
          <a:xfrm>
            <a:off x="1644650" y="5516563"/>
            <a:ext cx="5159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显然，树的定义是一个递归的定义。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502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0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72" grpId="0" animBg="1" autoUpdateAnimBg="0"/>
      <p:bldP spid="50273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85" name="Text Box 45"/>
          <p:cNvSpPr txBox="1">
            <a:spLocks noChangeArrowheads="1"/>
          </p:cNvSpPr>
          <p:nvPr/>
        </p:nvSpPr>
        <p:spPr bwMode="auto">
          <a:xfrm>
            <a:off x="539750" y="342900"/>
            <a:ext cx="5006975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中序</a:t>
            </a:r>
            <a:r>
              <a:rPr lang="zh-CN" altLang="en-US" sz="2400" dirty="0">
                <a:ea typeface="华文中宋" pitchFamily="2" charset="-122"/>
              </a:rPr>
              <a:t>遍历二叉树的操作定义：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若二叉树为空，则空操作；否则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(1)  </a:t>
            </a:r>
            <a:r>
              <a:rPr lang="zh-CN" altLang="en-US" sz="2400" dirty="0">
                <a:ea typeface="楷体_GB2312" pitchFamily="49" charset="-122"/>
              </a:rPr>
              <a:t>中序遍历左子树；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(2)  </a:t>
            </a:r>
            <a:r>
              <a:rPr lang="zh-CN" altLang="en-US" sz="2400" dirty="0">
                <a:ea typeface="楷体_GB2312" pitchFamily="49" charset="-122"/>
              </a:rPr>
              <a:t>访问根结点；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(3)  </a:t>
            </a:r>
            <a:r>
              <a:rPr lang="zh-CN" altLang="en-US" sz="2400" dirty="0">
                <a:ea typeface="楷体_GB2312" pitchFamily="49" charset="-122"/>
              </a:rPr>
              <a:t>中序遍历右子树。 </a:t>
            </a:r>
          </a:p>
        </p:txBody>
      </p:sp>
      <p:sp>
        <p:nvSpPr>
          <p:cNvPr id="35895" name="Text Box 55"/>
          <p:cNvSpPr txBox="1">
            <a:spLocks noChangeArrowheads="1"/>
          </p:cNvSpPr>
          <p:nvPr/>
        </p:nvSpPr>
        <p:spPr bwMode="auto">
          <a:xfrm>
            <a:off x="788988" y="54483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中序遍历的顺序为：</a:t>
            </a:r>
            <a:r>
              <a:rPr lang="en-US" altLang="zh-CN" sz="2400" dirty="0">
                <a:ea typeface="华文中宋" pitchFamily="2" charset="-122"/>
              </a:rPr>
              <a:t>BAC </a:t>
            </a:r>
          </a:p>
        </p:txBody>
      </p:sp>
      <p:sp>
        <p:nvSpPr>
          <p:cNvPr id="35923" name="Text Box 83"/>
          <p:cNvSpPr txBox="1">
            <a:spLocks noChangeArrowheads="1"/>
          </p:cNvSpPr>
          <p:nvPr/>
        </p:nvSpPr>
        <p:spPr bwMode="auto">
          <a:xfrm>
            <a:off x="5141913" y="5448300"/>
            <a:ext cx="3276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中序遍历的顺序为：</a:t>
            </a:r>
          </a:p>
          <a:p>
            <a:r>
              <a:rPr lang="en-US" altLang="zh-CN" sz="2400" dirty="0">
                <a:ea typeface="华文中宋" pitchFamily="2" charset="-122"/>
              </a:rPr>
              <a:t>ELBAMHIDJ </a:t>
            </a:r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1419225" y="3686175"/>
            <a:ext cx="2819400" cy="1371600"/>
            <a:chOff x="630" y="2322"/>
            <a:chExt cx="1776" cy="864"/>
          </a:xfrm>
        </p:grpSpPr>
        <p:sp>
          <p:nvSpPr>
            <p:cNvPr id="35925" name="Oval 85"/>
            <p:cNvSpPr>
              <a:spLocks noChangeArrowheads="1"/>
            </p:cNvSpPr>
            <p:nvPr/>
          </p:nvSpPr>
          <p:spPr bwMode="auto">
            <a:xfrm>
              <a:off x="1335" y="232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6" name="Oval 86"/>
            <p:cNvSpPr>
              <a:spLocks noChangeArrowheads="1"/>
            </p:cNvSpPr>
            <p:nvPr/>
          </p:nvSpPr>
          <p:spPr bwMode="auto">
            <a:xfrm>
              <a:off x="630" y="285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7" name="Oval 87"/>
            <p:cNvSpPr>
              <a:spLocks noChangeArrowheads="1"/>
            </p:cNvSpPr>
            <p:nvPr/>
          </p:nvSpPr>
          <p:spPr bwMode="auto">
            <a:xfrm>
              <a:off x="2055" y="284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8" name="Text Box 88"/>
            <p:cNvSpPr txBox="1">
              <a:spLocks noChangeArrowheads="1"/>
            </p:cNvSpPr>
            <p:nvPr/>
          </p:nvSpPr>
          <p:spPr bwMode="auto">
            <a:xfrm>
              <a:off x="1371" y="2322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A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5929" name="Text Box 89"/>
            <p:cNvSpPr txBox="1">
              <a:spLocks noChangeArrowheads="1"/>
            </p:cNvSpPr>
            <p:nvPr/>
          </p:nvSpPr>
          <p:spPr bwMode="auto">
            <a:xfrm>
              <a:off x="672" y="2850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B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5930" name="Text Box 90"/>
            <p:cNvSpPr txBox="1">
              <a:spLocks noChangeArrowheads="1"/>
            </p:cNvSpPr>
            <p:nvPr/>
          </p:nvSpPr>
          <p:spPr bwMode="auto">
            <a:xfrm>
              <a:off x="2090" y="2859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C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35931" name="AutoShape 91"/>
            <p:cNvCxnSpPr>
              <a:cxnSpLocks noChangeShapeType="1"/>
              <a:stCxn id="35925" idx="3"/>
              <a:endCxn id="35926" idx="0"/>
            </p:cNvCxnSpPr>
            <p:nvPr/>
          </p:nvCxnSpPr>
          <p:spPr bwMode="auto">
            <a:xfrm flipH="1">
              <a:off x="798" y="2609"/>
              <a:ext cx="586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32" name="AutoShape 92"/>
            <p:cNvCxnSpPr>
              <a:cxnSpLocks noChangeShapeType="1"/>
              <a:stCxn id="35925" idx="5"/>
              <a:endCxn id="35927" idx="0"/>
            </p:cNvCxnSpPr>
            <p:nvPr/>
          </p:nvCxnSpPr>
          <p:spPr bwMode="auto">
            <a:xfrm>
              <a:off x="1622" y="2609"/>
              <a:ext cx="601" cy="23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93"/>
          <p:cNvGrpSpPr>
            <a:grpSpLocks/>
          </p:cNvGrpSpPr>
          <p:nvPr/>
        </p:nvGrpSpPr>
        <p:grpSpPr bwMode="auto">
          <a:xfrm>
            <a:off x="4467225" y="2019300"/>
            <a:ext cx="4205288" cy="3065463"/>
            <a:chOff x="2880" y="1207"/>
            <a:chExt cx="2649" cy="1931"/>
          </a:xfrm>
        </p:grpSpPr>
        <p:sp>
          <p:nvSpPr>
            <p:cNvPr id="35934" name="Oval 94"/>
            <p:cNvSpPr>
              <a:spLocks noChangeArrowheads="1"/>
            </p:cNvSpPr>
            <p:nvPr/>
          </p:nvSpPr>
          <p:spPr bwMode="auto">
            <a:xfrm>
              <a:off x="3950" y="121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5" name="Oval 95"/>
            <p:cNvSpPr>
              <a:spLocks noChangeArrowheads="1"/>
            </p:cNvSpPr>
            <p:nvPr/>
          </p:nvSpPr>
          <p:spPr bwMode="auto">
            <a:xfrm>
              <a:off x="3224" y="174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6" name="Oval 96"/>
            <p:cNvSpPr>
              <a:spLocks noChangeArrowheads="1"/>
            </p:cNvSpPr>
            <p:nvPr/>
          </p:nvSpPr>
          <p:spPr bwMode="auto">
            <a:xfrm>
              <a:off x="4743" y="1733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7" name="Oval 97"/>
            <p:cNvSpPr>
              <a:spLocks noChangeArrowheads="1"/>
            </p:cNvSpPr>
            <p:nvPr/>
          </p:nvSpPr>
          <p:spPr bwMode="auto">
            <a:xfrm>
              <a:off x="2880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8" name="Oval 98"/>
            <p:cNvSpPr>
              <a:spLocks noChangeArrowheads="1"/>
            </p:cNvSpPr>
            <p:nvPr/>
          </p:nvSpPr>
          <p:spPr bwMode="auto">
            <a:xfrm>
              <a:off x="4311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9" name="Oval 99"/>
            <p:cNvSpPr>
              <a:spLocks noChangeArrowheads="1"/>
            </p:cNvSpPr>
            <p:nvPr/>
          </p:nvSpPr>
          <p:spPr bwMode="auto">
            <a:xfrm>
              <a:off x="4649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0" name="Oval 100"/>
            <p:cNvSpPr>
              <a:spLocks noChangeArrowheads="1"/>
            </p:cNvSpPr>
            <p:nvPr/>
          </p:nvSpPr>
          <p:spPr bwMode="auto">
            <a:xfrm>
              <a:off x="5193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1" name="Oval 101"/>
            <p:cNvSpPr>
              <a:spLocks noChangeArrowheads="1"/>
            </p:cNvSpPr>
            <p:nvPr/>
          </p:nvSpPr>
          <p:spPr bwMode="auto">
            <a:xfrm>
              <a:off x="3198" y="280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2" name="Oval 102"/>
            <p:cNvSpPr>
              <a:spLocks noChangeArrowheads="1"/>
            </p:cNvSpPr>
            <p:nvPr/>
          </p:nvSpPr>
          <p:spPr bwMode="auto">
            <a:xfrm>
              <a:off x="4014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3" name="Text Box 103"/>
            <p:cNvSpPr txBox="1">
              <a:spLocks noChangeArrowheads="1"/>
            </p:cNvSpPr>
            <p:nvPr/>
          </p:nvSpPr>
          <p:spPr bwMode="auto">
            <a:xfrm>
              <a:off x="3992" y="1207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A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5944" name="Text Box 104"/>
            <p:cNvSpPr txBox="1">
              <a:spLocks noChangeArrowheads="1"/>
            </p:cNvSpPr>
            <p:nvPr/>
          </p:nvSpPr>
          <p:spPr bwMode="auto">
            <a:xfrm>
              <a:off x="3256" y="1735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B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5945" name="Text Box 105"/>
            <p:cNvSpPr txBox="1">
              <a:spLocks noChangeArrowheads="1"/>
            </p:cNvSpPr>
            <p:nvPr/>
          </p:nvSpPr>
          <p:spPr bwMode="auto">
            <a:xfrm>
              <a:off x="4787" y="1730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D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35946" name="Text Box 106"/>
            <p:cNvSpPr txBox="1">
              <a:spLocks noChangeArrowheads="1"/>
            </p:cNvSpPr>
            <p:nvPr/>
          </p:nvSpPr>
          <p:spPr bwMode="auto">
            <a:xfrm>
              <a:off x="2925" y="2283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E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5947" name="Text Box 107"/>
            <p:cNvSpPr txBox="1">
              <a:spLocks noChangeArrowheads="1"/>
            </p:cNvSpPr>
            <p:nvPr/>
          </p:nvSpPr>
          <p:spPr bwMode="auto">
            <a:xfrm>
              <a:off x="3218" y="2800"/>
              <a:ext cx="265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L</a:t>
              </a:r>
              <a:endParaRPr lang="en-US" altLang="zh-CN" b="0"/>
            </a:p>
          </p:txBody>
        </p:sp>
        <p:sp>
          <p:nvSpPr>
            <p:cNvPr id="35948" name="Text Box 108"/>
            <p:cNvSpPr txBox="1">
              <a:spLocks noChangeArrowheads="1"/>
            </p:cNvSpPr>
            <p:nvPr/>
          </p:nvSpPr>
          <p:spPr bwMode="auto">
            <a:xfrm>
              <a:off x="4332" y="2283"/>
              <a:ext cx="3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H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35949" name="Text Box 109"/>
            <p:cNvSpPr txBox="1">
              <a:spLocks noChangeArrowheads="1"/>
            </p:cNvSpPr>
            <p:nvPr/>
          </p:nvSpPr>
          <p:spPr bwMode="auto">
            <a:xfrm>
              <a:off x="3972" y="2781"/>
              <a:ext cx="421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M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5950" name="Text Box 110"/>
            <p:cNvSpPr txBox="1">
              <a:spLocks noChangeArrowheads="1"/>
            </p:cNvSpPr>
            <p:nvPr/>
          </p:nvSpPr>
          <p:spPr bwMode="auto">
            <a:xfrm>
              <a:off x="4660" y="2781"/>
              <a:ext cx="297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I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5951" name="Text Box 111"/>
            <p:cNvSpPr txBox="1">
              <a:spLocks noChangeArrowheads="1"/>
            </p:cNvSpPr>
            <p:nvPr/>
          </p:nvSpPr>
          <p:spPr bwMode="auto">
            <a:xfrm>
              <a:off x="5245" y="2283"/>
              <a:ext cx="26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J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cxnSp>
          <p:nvCxnSpPr>
            <p:cNvPr id="35952" name="AutoShape 112"/>
            <p:cNvCxnSpPr>
              <a:cxnSpLocks noChangeShapeType="1"/>
              <a:stCxn id="35934" idx="3"/>
              <a:endCxn id="35935" idx="0"/>
            </p:cNvCxnSpPr>
            <p:nvPr/>
          </p:nvCxnSpPr>
          <p:spPr bwMode="auto">
            <a:xfrm flipH="1">
              <a:off x="3392" y="1505"/>
              <a:ext cx="607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3" name="AutoShape 113"/>
            <p:cNvCxnSpPr>
              <a:cxnSpLocks noChangeShapeType="1"/>
              <a:stCxn id="35934" idx="5"/>
              <a:endCxn id="35936" idx="0"/>
            </p:cNvCxnSpPr>
            <p:nvPr/>
          </p:nvCxnSpPr>
          <p:spPr bwMode="auto">
            <a:xfrm>
              <a:off x="4237" y="1505"/>
              <a:ext cx="674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4" name="AutoShape 114"/>
            <p:cNvCxnSpPr>
              <a:cxnSpLocks noChangeShapeType="1"/>
              <a:stCxn id="35935" idx="3"/>
              <a:endCxn id="35937" idx="0"/>
            </p:cNvCxnSpPr>
            <p:nvPr/>
          </p:nvCxnSpPr>
          <p:spPr bwMode="auto">
            <a:xfrm flipH="1">
              <a:off x="3048" y="2033"/>
              <a:ext cx="225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5" name="AutoShape 115"/>
            <p:cNvCxnSpPr>
              <a:cxnSpLocks noChangeShapeType="1"/>
              <a:stCxn id="35937" idx="5"/>
              <a:endCxn id="35941" idx="0"/>
            </p:cNvCxnSpPr>
            <p:nvPr/>
          </p:nvCxnSpPr>
          <p:spPr bwMode="auto">
            <a:xfrm>
              <a:off x="3167" y="2561"/>
              <a:ext cx="199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6" name="AutoShape 116"/>
            <p:cNvCxnSpPr>
              <a:cxnSpLocks noChangeShapeType="1"/>
              <a:stCxn id="35936" idx="3"/>
              <a:endCxn id="35938" idx="0"/>
            </p:cNvCxnSpPr>
            <p:nvPr/>
          </p:nvCxnSpPr>
          <p:spPr bwMode="auto">
            <a:xfrm flipH="1">
              <a:off x="4479" y="2020"/>
              <a:ext cx="313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7" name="AutoShape 117"/>
            <p:cNvCxnSpPr>
              <a:cxnSpLocks noChangeShapeType="1"/>
              <a:stCxn id="35936" idx="5"/>
              <a:endCxn id="35940" idx="0"/>
            </p:cNvCxnSpPr>
            <p:nvPr/>
          </p:nvCxnSpPr>
          <p:spPr bwMode="auto">
            <a:xfrm>
              <a:off x="5030" y="2020"/>
              <a:ext cx="331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8" name="AutoShape 118"/>
            <p:cNvCxnSpPr>
              <a:cxnSpLocks noChangeShapeType="1"/>
              <a:stCxn id="35938" idx="5"/>
              <a:endCxn id="35939" idx="0"/>
            </p:cNvCxnSpPr>
            <p:nvPr/>
          </p:nvCxnSpPr>
          <p:spPr bwMode="auto">
            <a:xfrm>
              <a:off x="4598" y="2561"/>
              <a:ext cx="219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9" name="AutoShape 119"/>
            <p:cNvCxnSpPr>
              <a:cxnSpLocks noChangeShapeType="1"/>
              <a:stCxn id="35938" idx="3"/>
              <a:endCxn id="35942" idx="0"/>
            </p:cNvCxnSpPr>
            <p:nvPr/>
          </p:nvCxnSpPr>
          <p:spPr bwMode="auto">
            <a:xfrm flipH="1">
              <a:off x="4182" y="2561"/>
              <a:ext cx="178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18416430"/>
      </p:ext>
    </p:extLst>
  </p:cSld>
  <p:clrMapOvr>
    <a:masterClrMapping/>
  </p:clrMapOvr>
  <p:transition spd="slow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95" grpId="0" autoUpdateAnimBg="0"/>
      <p:bldP spid="35923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Line 3"/>
          <p:cNvSpPr>
            <a:spLocks noChangeShapeType="1"/>
          </p:cNvSpPr>
          <p:nvPr/>
        </p:nvSpPr>
        <p:spPr bwMode="auto">
          <a:xfrm flipH="1">
            <a:off x="3586808" y="743510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4" name="Line 4"/>
          <p:cNvSpPr>
            <a:spLocks noChangeShapeType="1"/>
          </p:cNvSpPr>
          <p:nvPr/>
        </p:nvSpPr>
        <p:spPr bwMode="auto">
          <a:xfrm>
            <a:off x="4502795" y="743510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5" name="Line 5"/>
          <p:cNvSpPr>
            <a:spLocks noChangeShapeType="1"/>
          </p:cNvSpPr>
          <p:nvPr/>
        </p:nvSpPr>
        <p:spPr bwMode="auto">
          <a:xfrm>
            <a:off x="3651895" y="1521385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6" name="Line 6"/>
          <p:cNvSpPr>
            <a:spLocks noChangeShapeType="1"/>
          </p:cNvSpPr>
          <p:nvPr/>
        </p:nvSpPr>
        <p:spPr bwMode="auto">
          <a:xfrm flipH="1">
            <a:off x="3520133" y="2235760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7" name="Line 7"/>
          <p:cNvSpPr>
            <a:spLocks noChangeShapeType="1"/>
          </p:cNvSpPr>
          <p:nvPr/>
        </p:nvSpPr>
        <p:spPr bwMode="auto">
          <a:xfrm flipH="1">
            <a:off x="2931170" y="1521385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8" name="Line 8"/>
          <p:cNvSpPr>
            <a:spLocks noChangeShapeType="1"/>
          </p:cNvSpPr>
          <p:nvPr/>
        </p:nvSpPr>
        <p:spPr bwMode="auto">
          <a:xfrm>
            <a:off x="5420370" y="1392798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9" name="Oval 9"/>
          <p:cNvSpPr>
            <a:spLocks noChangeArrowheads="1"/>
          </p:cNvSpPr>
          <p:nvPr/>
        </p:nvSpPr>
        <p:spPr bwMode="auto">
          <a:xfrm>
            <a:off x="3318520" y="120388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2650" name="Oval 10"/>
          <p:cNvSpPr>
            <a:spLocks noChangeArrowheads="1"/>
          </p:cNvSpPr>
          <p:nvPr/>
        </p:nvSpPr>
        <p:spPr bwMode="auto">
          <a:xfrm>
            <a:off x="4123383" y="44188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2651" name="Oval 11"/>
          <p:cNvSpPr>
            <a:spLocks noChangeArrowheads="1"/>
          </p:cNvSpPr>
          <p:nvPr/>
        </p:nvSpPr>
        <p:spPr bwMode="auto">
          <a:xfrm>
            <a:off x="5071120" y="105148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2652" name="Oval 12"/>
          <p:cNvSpPr>
            <a:spLocks noChangeArrowheads="1"/>
          </p:cNvSpPr>
          <p:nvPr/>
        </p:nvSpPr>
        <p:spPr bwMode="auto">
          <a:xfrm>
            <a:off x="3775720" y="184206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2653" name="Oval 13"/>
          <p:cNvSpPr>
            <a:spLocks noChangeArrowheads="1"/>
          </p:cNvSpPr>
          <p:nvPr/>
        </p:nvSpPr>
        <p:spPr bwMode="auto">
          <a:xfrm>
            <a:off x="2632720" y="181348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2654" name="Oval 14"/>
          <p:cNvSpPr>
            <a:spLocks noChangeArrowheads="1"/>
          </p:cNvSpPr>
          <p:nvPr/>
        </p:nvSpPr>
        <p:spPr bwMode="auto">
          <a:xfrm>
            <a:off x="3318520" y="257548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2655" name="Oval 15"/>
          <p:cNvSpPr>
            <a:spLocks noChangeArrowheads="1"/>
          </p:cNvSpPr>
          <p:nvPr/>
        </p:nvSpPr>
        <p:spPr bwMode="auto">
          <a:xfrm>
            <a:off x="5680720" y="173728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2656" name="Line 16"/>
          <p:cNvSpPr>
            <a:spLocks noChangeShapeType="1"/>
          </p:cNvSpPr>
          <p:nvPr/>
        </p:nvSpPr>
        <p:spPr bwMode="auto">
          <a:xfrm>
            <a:off x="3851920" y="213285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58" name="Text Box 18"/>
          <p:cNvSpPr txBox="1">
            <a:spLocks noChangeArrowheads="1"/>
          </p:cNvSpPr>
          <p:nvPr/>
        </p:nvSpPr>
        <p:spPr bwMode="auto">
          <a:xfrm>
            <a:off x="1122213" y="3842884"/>
            <a:ext cx="5059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中序遍历序列：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DDA46F5-72BD-45B0-89C5-F0558A06469A}"/>
              </a:ext>
            </a:extLst>
          </p:cNvPr>
          <p:cNvSpPr txBox="1"/>
          <p:nvPr/>
        </p:nvSpPr>
        <p:spPr>
          <a:xfrm>
            <a:off x="2411760" y="4376284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/>
              <a:t>D  B  G  E  A  C  F</a:t>
            </a: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3074216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539750" y="342900"/>
            <a:ext cx="5006975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后序</a:t>
            </a:r>
            <a:r>
              <a:rPr lang="zh-CN" altLang="en-US" sz="2400" dirty="0">
                <a:ea typeface="华文中宋" pitchFamily="2" charset="-122"/>
              </a:rPr>
              <a:t>遍历二叉树的操作定义：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若二叉树为空，则空操作；否则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(1)  </a:t>
            </a:r>
            <a:r>
              <a:rPr lang="zh-CN" altLang="en-US" sz="2400" dirty="0">
                <a:ea typeface="楷体_GB2312" pitchFamily="49" charset="-122"/>
              </a:rPr>
              <a:t>后序遍历左子树；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(2)  </a:t>
            </a:r>
            <a:r>
              <a:rPr lang="zh-CN" altLang="en-US" sz="2400" dirty="0">
                <a:ea typeface="楷体_GB2312" pitchFamily="49" charset="-122"/>
              </a:rPr>
              <a:t>后序遍历右子树； 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(3)  </a:t>
            </a:r>
            <a:r>
              <a:rPr lang="zh-CN" altLang="en-US" sz="2400" dirty="0">
                <a:ea typeface="楷体_GB2312" pitchFamily="49" charset="-122"/>
              </a:rPr>
              <a:t>访问根结点。 </a:t>
            </a:r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755650" y="54483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后序遍历的顺序为：</a:t>
            </a:r>
            <a:r>
              <a:rPr lang="en-US" altLang="zh-CN" sz="2400" dirty="0">
                <a:ea typeface="华文中宋" pitchFamily="2" charset="-122"/>
              </a:rPr>
              <a:t>BCA </a:t>
            </a:r>
          </a:p>
        </p:txBody>
      </p:sp>
      <p:sp>
        <p:nvSpPr>
          <p:cNvPr id="36916" name="Text Box 52"/>
          <p:cNvSpPr txBox="1">
            <a:spLocks noChangeArrowheads="1"/>
          </p:cNvSpPr>
          <p:nvPr/>
        </p:nvSpPr>
        <p:spPr bwMode="auto">
          <a:xfrm>
            <a:off x="5127625" y="5448300"/>
            <a:ext cx="3276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后序遍历的顺序为：</a:t>
            </a:r>
          </a:p>
          <a:p>
            <a:r>
              <a:rPr lang="en-US" altLang="zh-CN" sz="2400" dirty="0">
                <a:ea typeface="华文中宋" pitchFamily="2" charset="-122"/>
              </a:rPr>
              <a:t>LEBMIHJDA</a:t>
            </a:r>
            <a:r>
              <a:rPr lang="en-US" altLang="zh-CN" sz="2400" i="1" dirty="0">
                <a:ea typeface="华文中宋" pitchFamily="2" charset="-122"/>
              </a:rPr>
              <a:t> </a:t>
            </a: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1360488" y="3686175"/>
            <a:ext cx="2819400" cy="1371600"/>
            <a:chOff x="630" y="2322"/>
            <a:chExt cx="1776" cy="864"/>
          </a:xfrm>
        </p:grpSpPr>
        <p:sp>
          <p:nvSpPr>
            <p:cNvPr id="36918" name="Oval 54"/>
            <p:cNvSpPr>
              <a:spLocks noChangeArrowheads="1"/>
            </p:cNvSpPr>
            <p:nvPr/>
          </p:nvSpPr>
          <p:spPr bwMode="auto">
            <a:xfrm>
              <a:off x="1335" y="232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9" name="Oval 55"/>
            <p:cNvSpPr>
              <a:spLocks noChangeArrowheads="1"/>
            </p:cNvSpPr>
            <p:nvPr/>
          </p:nvSpPr>
          <p:spPr bwMode="auto">
            <a:xfrm>
              <a:off x="630" y="285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0" name="Oval 56"/>
            <p:cNvSpPr>
              <a:spLocks noChangeArrowheads="1"/>
            </p:cNvSpPr>
            <p:nvPr/>
          </p:nvSpPr>
          <p:spPr bwMode="auto">
            <a:xfrm>
              <a:off x="2055" y="284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1" name="Text Box 57"/>
            <p:cNvSpPr txBox="1">
              <a:spLocks noChangeArrowheads="1"/>
            </p:cNvSpPr>
            <p:nvPr/>
          </p:nvSpPr>
          <p:spPr bwMode="auto">
            <a:xfrm>
              <a:off x="1371" y="2322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A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6922" name="Text Box 58"/>
            <p:cNvSpPr txBox="1">
              <a:spLocks noChangeArrowheads="1"/>
            </p:cNvSpPr>
            <p:nvPr/>
          </p:nvSpPr>
          <p:spPr bwMode="auto">
            <a:xfrm>
              <a:off x="672" y="2850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B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6923" name="Text Box 59"/>
            <p:cNvSpPr txBox="1">
              <a:spLocks noChangeArrowheads="1"/>
            </p:cNvSpPr>
            <p:nvPr/>
          </p:nvSpPr>
          <p:spPr bwMode="auto">
            <a:xfrm>
              <a:off x="2090" y="2859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C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36924" name="AutoShape 60"/>
            <p:cNvCxnSpPr>
              <a:cxnSpLocks noChangeShapeType="1"/>
              <a:stCxn id="36918" idx="3"/>
              <a:endCxn id="36919" idx="0"/>
            </p:cNvCxnSpPr>
            <p:nvPr/>
          </p:nvCxnSpPr>
          <p:spPr bwMode="auto">
            <a:xfrm flipH="1">
              <a:off x="798" y="2609"/>
              <a:ext cx="586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25" name="AutoShape 61"/>
            <p:cNvCxnSpPr>
              <a:cxnSpLocks noChangeShapeType="1"/>
              <a:stCxn id="36918" idx="5"/>
              <a:endCxn id="36920" idx="0"/>
            </p:cNvCxnSpPr>
            <p:nvPr/>
          </p:nvCxnSpPr>
          <p:spPr bwMode="auto">
            <a:xfrm>
              <a:off x="1622" y="2609"/>
              <a:ext cx="601" cy="23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4427538" y="2019300"/>
            <a:ext cx="4205287" cy="3065463"/>
            <a:chOff x="2880" y="1207"/>
            <a:chExt cx="2649" cy="1931"/>
          </a:xfrm>
        </p:grpSpPr>
        <p:sp>
          <p:nvSpPr>
            <p:cNvPr id="36927" name="Oval 63"/>
            <p:cNvSpPr>
              <a:spLocks noChangeArrowheads="1"/>
            </p:cNvSpPr>
            <p:nvPr/>
          </p:nvSpPr>
          <p:spPr bwMode="auto">
            <a:xfrm>
              <a:off x="3950" y="121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8" name="Oval 64"/>
            <p:cNvSpPr>
              <a:spLocks noChangeArrowheads="1"/>
            </p:cNvSpPr>
            <p:nvPr/>
          </p:nvSpPr>
          <p:spPr bwMode="auto">
            <a:xfrm>
              <a:off x="3224" y="174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9" name="Oval 65"/>
            <p:cNvSpPr>
              <a:spLocks noChangeArrowheads="1"/>
            </p:cNvSpPr>
            <p:nvPr/>
          </p:nvSpPr>
          <p:spPr bwMode="auto">
            <a:xfrm>
              <a:off x="4743" y="1733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0" name="Oval 66"/>
            <p:cNvSpPr>
              <a:spLocks noChangeArrowheads="1"/>
            </p:cNvSpPr>
            <p:nvPr/>
          </p:nvSpPr>
          <p:spPr bwMode="auto">
            <a:xfrm>
              <a:off x="2880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1" name="Oval 67"/>
            <p:cNvSpPr>
              <a:spLocks noChangeArrowheads="1"/>
            </p:cNvSpPr>
            <p:nvPr/>
          </p:nvSpPr>
          <p:spPr bwMode="auto">
            <a:xfrm>
              <a:off x="4311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2" name="Oval 68"/>
            <p:cNvSpPr>
              <a:spLocks noChangeArrowheads="1"/>
            </p:cNvSpPr>
            <p:nvPr/>
          </p:nvSpPr>
          <p:spPr bwMode="auto">
            <a:xfrm>
              <a:off x="4649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3" name="Oval 69"/>
            <p:cNvSpPr>
              <a:spLocks noChangeArrowheads="1"/>
            </p:cNvSpPr>
            <p:nvPr/>
          </p:nvSpPr>
          <p:spPr bwMode="auto">
            <a:xfrm>
              <a:off x="5193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4" name="Oval 70"/>
            <p:cNvSpPr>
              <a:spLocks noChangeArrowheads="1"/>
            </p:cNvSpPr>
            <p:nvPr/>
          </p:nvSpPr>
          <p:spPr bwMode="auto">
            <a:xfrm>
              <a:off x="3198" y="280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5" name="Oval 71"/>
            <p:cNvSpPr>
              <a:spLocks noChangeArrowheads="1"/>
            </p:cNvSpPr>
            <p:nvPr/>
          </p:nvSpPr>
          <p:spPr bwMode="auto">
            <a:xfrm>
              <a:off x="4014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6" name="Text Box 72"/>
            <p:cNvSpPr txBox="1">
              <a:spLocks noChangeArrowheads="1"/>
            </p:cNvSpPr>
            <p:nvPr/>
          </p:nvSpPr>
          <p:spPr bwMode="auto">
            <a:xfrm>
              <a:off x="3992" y="1207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A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6937" name="Text Box 73"/>
            <p:cNvSpPr txBox="1">
              <a:spLocks noChangeArrowheads="1"/>
            </p:cNvSpPr>
            <p:nvPr/>
          </p:nvSpPr>
          <p:spPr bwMode="auto">
            <a:xfrm>
              <a:off x="3256" y="1735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B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6938" name="Text Box 74"/>
            <p:cNvSpPr txBox="1">
              <a:spLocks noChangeArrowheads="1"/>
            </p:cNvSpPr>
            <p:nvPr/>
          </p:nvSpPr>
          <p:spPr bwMode="auto">
            <a:xfrm>
              <a:off x="4787" y="1730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D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36939" name="Text Box 75"/>
            <p:cNvSpPr txBox="1">
              <a:spLocks noChangeArrowheads="1"/>
            </p:cNvSpPr>
            <p:nvPr/>
          </p:nvSpPr>
          <p:spPr bwMode="auto">
            <a:xfrm>
              <a:off x="2925" y="2283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E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6940" name="Text Box 76"/>
            <p:cNvSpPr txBox="1">
              <a:spLocks noChangeArrowheads="1"/>
            </p:cNvSpPr>
            <p:nvPr/>
          </p:nvSpPr>
          <p:spPr bwMode="auto">
            <a:xfrm>
              <a:off x="3218" y="2800"/>
              <a:ext cx="265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L</a:t>
              </a:r>
              <a:endParaRPr lang="en-US" altLang="zh-CN" b="0"/>
            </a:p>
          </p:txBody>
        </p:sp>
        <p:sp>
          <p:nvSpPr>
            <p:cNvPr id="36941" name="Text Box 77"/>
            <p:cNvSpPr txBox="1">
              <a:spLocks noChangeArrowheads="1"/>
            </p:cNvSpPr>
            <p:nvPr/>
          </p:nvSpPr>
          <p:spPr bwMode="auto">
            <a:xfrm>
              <a:off x="4332" y="2283"/>
              <a:ext cx="3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H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36942" name="Text Box 78"/>
            <p:cNvSpPr txBox="1">
              <a:spLocks noChangeArrowheads="1"/>
            </p:cNvSpPr>
            <p:nvPr/>
          </p:nvSpPr>
          <p:spPr bwMode="auto">
            <a:xfrm>
              <a:off x="3972" y="2781"/>
              <a:ext cx="421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M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6943" name="Text Box 79"/>
            <p:cNvSpPr txBox="1">
              <a:spLocks noChangeArrowheads="1"/>
            </p:cNvSpPr>
            <p:nvPr/>
          </p:nvSpPr>
          <p:spPr bwMode="auto">
            <a:xfrm>
              <a:off x="4660" y="2781"/>
              <a:ext cx="297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I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6944" name="Text Box 80"/>
            <p:cNvSpPr txBox="1">
              <a:spLocks noChangeArrowheads="1"/>
            </p:cNvSpPr>
            <p:nvPr/>
          </p:nvSpPr>
          <p:spPr bwMode="auto">
            <a:xfrm>
              <a:off x="5245" y="2283"/>
              <a:ext cx="26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J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cxnSp>
          <p:nvCxnSpPr>
            <p:cNvPr id="36945" name="AutoShape 81"/>
            <p:cNvCxnSpPr>
              <a:cxnSpLocks noChangeShapeType="1"/>
              <a:stCxn id="36927" idx="3"/>
              <a:endCxn id="36928" idx="0"/>
            </p:cNvCxnSpPr>
            <p:nvPr/>
          </p:nvCxnSpPr>
          <p:spPr bwMode="auto">
            <a:xfrm flipH="1">
              <a:off x="3392" y="1505"/>
              <a:ext cx="607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46" name="AutoShape 82"/>
            <p:cNvCxnSpPr>
              <a:cxnSpLocks noChangeShapeType="1"/>
              <a:stCxn id="36927" idx="5"/>
              <a:endCxn id="36929" idx="0"/>
            </p:cNvCxnSpPr>
            <p:nvPr/>
          </p:nvCxnSpPr>
          <p:spPr bwMode="auto">
            <a:xfrm>
              <a:off x="4237" y="1505"/>
              <a:ext cx="674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47" name="AutoShape 83"/>
            <p:cNvCxnSpPr>
              <a:cxnSpLocks noChangeShapeType="1"/>
              <a:stCxn id="36928" idx="3"/>
              <a:endCxn id="36930" idx="0"/>
            </p:cNvCxnSpPr>
            <p:nvPr/>
          </p:nvCxnSpPr>
          <p:spPr bwMode="auto">
            <a:xfrm flipH="1">
              <a:off x="3048" y="2033"/>
              <a:ext cx="225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48" name="AutoShape 84"/>
            <p:cNvCxnSpPr>
              <a:cxnSpLocks noChangeShapeType="1"/>
              <a:stCxn id="36930" idx="5"/>
              <a:endCxn id="36934" idx="0"/>
            </p:cNvCxnSpPr>
            <p:nvPr/>
          </p:nvCxnSpPr>
          <p:spPr bwMode="auto">
            <a:xfrm>
              <a:off x="3167" y="2561"/>
              <a:ext cx="199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49" name="AutoShape 85"/>
            <p:cNvCxnSpPr>
              <a:cxnSpLocks noChangeShapeType="1"/>
              <a:stCxn id="36929" idx="3"/>
              <a:endCxn id="36931" idx="0"/>
            </p:cNvCxnSpPr>
            <p:nvPr/>
          </p:nvCxnSpPr>
          <p:spPr bwMode="auto">
            <a:xfrm flipH="1">
              <a:off x="4479" y="2020"/>
              <a:ext cx="313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50" name="AutoShape 86"/>
            <p:cNvCxnSpPr>
              <a:cxnSpLocks noChangeShapeType="1"/>
              <a:stCxn id="36929" idx="5"/>
              <a:endCxn id="36933" idx="0"/>
            </p:cNvCxnSpPr>
            <p:nvPr/>
          </p:nvCxnSpPr>
          <p:spPr bwMode="auto">
            <a:xfrm>
              <a:off x="5030" y="2020"/>
              <a:ext cx="331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51" name="AutoShape 87"/>
            <p:cNvCxnSpPr>
              <a:cxnSpLocks noChangeShapeType="1"/>
              <a:stCxn id="36931" idx="5"/>
              <a:endCxn id="36932" idx="0"/>
            </p:cNvCxnSpPr>
            <p:nvPr/>
          </p:nvCxnSpPr>
          <p:spPr bwMode="auto">
            <a:xfrm>
              <a:off x="4598" y="2561"/>
              <a:ext cx="219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52" name="AutoShape 88"/>
            <p:cNvCxnSpPr>
              <a:cxnSpLocks noChangeShapeType="1"/>
              <a:stCxn id="36931" idx="3"/>
              <a:endCxn id="36935" idx="0"/>
            </p:cNvCxnSpPr>
            <p:nvPr/>
          </p:nvCxnSpPr>
          <p:spPr bwMode="auto">
            <a:xfrm flipH="1">
              <a:off x="4182" y="2561"/>
              <a:ext cx="178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33787787"/>
      </p:ext>
    </p:extLst>
  </p:cSld>
  <p:clrMapOvr>
    <a:masterClrMapping/>
  </p:clrMapOvr>
  <p:transition spd="slow"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88" grpId="0" autoUpdateAnimBg="0"/>
      <p:bldP spid="36916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Line 3"/>
          <p:cNvSpPr>
            <a:spLocks noChangeShapeType="1"/>
          </p:cNvSpPr>
          <p:nvPr/>
        </p:nvSpPr>
        <p:spPr bwMode="auto">
          <a:xfrm flipH="1">
            <a:off x="3586808" y="743510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4" name="Line 4"/>
          <p:cNvSpPr>
            <a:spLocks noChangeShapeType="1"/>
          </p:cNvSpPr>
          <p:nvPr/>
        </p:nvSpPr>
        <p:spPr bwMode="auto">
          <a:xfrm>
            <a:off x="4502795" y="743510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5" name="Line 5"/>
          <p:cNvSpPr>
            <a:spLocks noChangeShapeType="1"/>
          </p:cNvSpPr>
          <p:nvPr/>
        </p:nvSpPr>
        <p:spPr bwMode="auto">
          <a:xfrm>
            <a:off x="3651895" y="1521385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6" name="Line 6"/>
          <p:cNvSpPr>
            <a:spLocks noChangeShapeType="1"/>
          </p:cNvSpPr>
          <p:nvPr/>
        </p:nvSpPr>
        <p:spPr bwMode="auto">
          <a:xfrm flipH="1">
            <a:off x="3520133" y="2235760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7" name="Line 7"/>
          <p:cNvSpPr>
            <a:spLocks noChangeShapeType="1"/>
          </p:cNvSpPr>
          <p:nvPr/>
        </p:nvSpPr>
        <p:spPr bwMode="auto">
          <a:xfrm flipH="1">
            <a:off x="2931170" y="1521385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8" name="Line 8"/>
          <p:cNvSpPr>
            <a:spLocks noChangeShapeType="1"/>
          </p:cNvSpPr>
          <p:nvPr/>
        </p:nvSpPr>
        <p:spPr bwMode="auto">
          <a:xfrm>
            <a:off x="5420370" y="1392798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9" name="Oval 9"/>
          <p:cNvSpPr>
            <a:spLocks noChangeArrowheads="1"/>
          </p:cNvSpPr>
          <p:nvPr/>
        </p:nvSpPr>
        <p:spPr bwMode="auto">
          <a:xfrm>
            <a:off x="3318520" y="120388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2650" name="Oval 10"/>
          <p:cNvSpPr>
            <a:spLocks noChangeArrowheads="1"/>
          </p:cNvSpPr>
          <p:nvPr/>
        </p:nvSpPr>
        <p:spPr bwMode="auto">
          <a:xfrm>
            <a:off x="4123383" y="44188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2651" name="Oval 11"/>
          <p:cNvSpPr>
            <a:spLocks noChangeArrowheads="1"/>
          </p:cNvSpPr>
          <p:nvPr/>
        </p:nvSpPr>
        <p:spPr bwMode="auto">
          <a:xfrm>
            <a:off x="5071120" y="105148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2652" name="Oval 12"/>
          <p:cNvSpPr>
            <a:spLocks noChangeArrowheads="1"/>
          </p:cNvSpPr>
          <p:nvPr/>
        </p:nvSpPr>
        <p:spPr bwMode="auto">
          <a:xfrm>
            <a:off x="3775720" y="184206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2653" name="Oval 13"/>
          <p:cNvSpPr>
            <a:spLocks noChangeArrowheads="1"/>
          </p:cNvSpPr>
          <p:nvPr/>
        </p:nvSpPr>
        <p:spPr bwMode="auto">
          <a:xfrm>
            <a:off x="2632720" y="181348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2654" name="Oval 14"/>
          <p:cNvSpPr>
            <a:spLocks noChangeArrowheads="1"/>
          </p:cNvSpPr>
          <p:nvPr/>
        </p:nvSpPr>
        <p:spPr bwMode="auto">
          <a:xfrm>
            <a:off x="3318520" y="257548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2655" name="Oval 15"/>
          <p:cNvSpPr>
            <a:spLocks noChangeArrowheads="1"/>
          </p:cNvSpPr>
          <p:nvPr/>
        </p:nvSpPr>
        <p:spPr bwMode="auto">
          <a:xfrm>
            <a:off x="5680720" y="173728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2656" name="Line 16"/>
          <p:cNvSpPr>
            <a:spLocks noChangeShapeType="1"/>
          </p:cNvSpPr>
          <p:nvPr/>
        </p:nvSpPr>
        <p:spPr bwMode="auto">
          <a:xfrm>
            <a:off x="3851920" y="213285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58" name="Text Box 18"/>
          <p:cNvSpPr txBox="1">
            <a:spLocks noChangeArrowheads="1"/>
          </p:cNvSpPr>
          <p:nvPr/>
        </p:nvSpPr>
        <p:spPr bwMode="auto">
          <a:xfrm>
            <a:off x="1122213" y="3842884"/>
            <a:ext cx="5059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后序遍历序列：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068485A-1D11-4A74-BD7F-86580EA04E4E}"/>
              </a:ext>
            </a:extLst>
          </p:cNvPr>
          <p:cNvSpPr txBox="1"/>
          <p:nvPr/>
        </p:nvSpPr>
        <p:spPr>
          <a:xfrm>
            <a:off x="2411760" y="4376284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/>
              <a:t>D  G  E  B  F  C  A</a:t>
            </a: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4145049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3A631D7-9E86-44F1-987D-3363CD168AAA}"/>
              </a:ext>
            </a:extLst>
          </p:cNvPr>
          <p:cNvSpPr txBox="1"/>
          <p:nvPr/>
        </p:nvSpPr>
        <p:spPr>
          <a:xfrm>
            <a:off x="804305" y="4776390"/>
            <a:ext cx="7560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2. </a:t>
            </a:r>
            <a:r>
              <a:rPr lang="zh-CN" altLang="en-US" sz="2400"/>
              <a:t>已知一颗二叉树后序序列为</a:t>
            </a:r>
            <a:r>
              <a:rPr lang="en-US" altLang="zh-CN" sz="2400"/>
              <a:t>DABEC</a:t>
            </a:r>
            <a:r>
              <a:rPr lang="zh-CN" altLang="en-US" sz="2400"/>
              <a:t>，中序序列为</a:t>
            </a:r>
            <a:r>
              <a:rPr lang="en-US" altLang="zh-CN" sz="2400"/>
              <a:t>DEBAC</a:t>
            </a:r>
            <a:r>
              <a:rPr lang="zh-CN" altLang="en-US" sz="2400"/>
              <a:t>，则先序序列为（    ）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A. ACBED	B. DECAB	C. DEABC	D. CEDAB</a:t>
            </a:r>
            <a:endParaRPr lang="zh-CN" altLang="en-US" sz="240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BA0B5B4-5D68-4B03-AEBA-FD781710F684}"/>
              </a:ext>
            </a:extLst>
          </p:cNvPr>
          <p:cNvSpPr txBox="1"/>
          <p:nvPr/>
        </p:nvSpPr>
        <p:spPr>
          <a:xfrm>
            <a:off x="683568" y="332656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1. </a:t>
            </a:r>
            <a:r>
              <a:rPr lang="zh-CN" altLang="en-US" sz="2400"/>
              <a:t>求先序序列</a:t>
            </a:r>
            <a:r>
              <a:rPr lang="en-US" altLang="zh-CN" sz="2400"/>
              <a:t>ABCDEFGHI</a:t>
            </a:r>
            <a:r>
              <a:rPr lang="zh-CN" altLang="en-US" sz="2400"/>
              <a:t>和中序序列</a:t>
            </a:r>
            <a:r>
              <a:rPr lang="en-US" altLang="zh-CN" sz="2400"/>
              <a:t>BCAEDGHFI</a:t>
            </a:r>
            <a:r>
              <a:rPr lang="zh-CN" altLang="en-US" sz="2400"/>
              <a:t>所确定的二叉树</a:t>
            </a:r>
            <a:endParaRPr lang="en-US" altLang="zh-CN" sz="2400"/>
          </a:p>
          <a:p>
            <a:endParaRPr lang="en-US" altLang="zh-CN" sz="2400"/>
          </a:p>
        </p:txBody>
      </p:sp>
      <p:grpSp>
        <p:nvGrpSpPr>
          <p:cNvPr id="43" name="Group 114">
            <a:extLst>
              <a:ext uri="{FF2B5EF4-FFF2-40B4-BE49-F238E27FC236}">
                <a16:creationId xmlns:a16="http://schemas.microsoft.com/office/drawing/2014/main" id="{B1AD9ECD-41CC-4951-8CF7-3FFB60C375D8}"/>
              </a:ext>
            </a:extLst>
          </p:cNvPr>
          <p:cNvGrpSpPr>
            <a:grpSpLocks/>
          </p:cNvGrpSpPr>
          <p:nvPr/>
        </p:nvGrpSpPr>
        <p:grpSpPr bwMode="auto">
          <a:xfrm>
            <a:off x="2771800" y="764704"/>
            <a:ext cx="4256087" cy="3967166"/>
            <a:chOff x="3224" y="1207"/>
            <a:chExt cx="2681" cy="2499"/>
          </a:xfrm>
        </p:grpSpPr>
        <p:sp>
          <p:nvSpPr>
            <p:cNvPr id="44" name="Oval 81">
              <a:extLst>
                <a:ext uri="{FF2B5EF4-FFF2-40B4-BE49-F238E27FC236}">
                  <a16:creationId xmlns:a16="http://schemas.microsoft.com/office/drawing/2014/main" id="{5B6D80E9-7B07-44D8-857B-8C0A7D62F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0" y="121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Oval 82">
              <a:extLst>
                <a:ext uri="{FF2B5EF4-FFF2-40B4-BE49-F238E27FC236}">
                  <a16:creationId xmlns:a16="http://schemas.microsoft.com/office/drawing/2014/main" id="{FAA64888-177C-4261-8542-5E4FEBF2F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" y="174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Oval 83">
              <a:extLst>
                <a:ext uri="{FF2B5EF4-FFF2-40B4-BE49-F238E27FC236}">
                  <a16:creationId xmlns:a16="http://schemas.microsoft.com/office/drawing/2014/main" id="{9EE7C0FB-E161-46A3-94EA-122B4C2C0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3" y="1733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Oval 84">
              <a:extLst>
                <a:ext uri="{FF2B5EF4-FFF2-40B4-BE49-F238E27FC236}">
                  <a16:creationId xmlns:a16="http://schemas.microsoft.com/office/drawing/2014/main" id="{C32D258C-C32E-4822-A5E2-7EC19EAA7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9" y="337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Oval 85">
              <a:extLst>
                <a:ext uri="{FF2B5EF4-FFF2-40B4-BE49-F238E27FC236}">
                  <a16:creationId xmlns:a16="http://schemas.microsoft.com/office/drawing/2014/main" id="{E6AB0369-3136-4379-A5D3-2D1C409F7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Oval 86">
              <a:extLst>
                <a:ext uri="{FF2B5EF4-FFF2-40B4-BE49-F238E27FC236}">
                  <a16:creationId xmlns:a16="http://schemas.microsoft.com/office/drawing/2014/main" id="{375D9F88-6402-42B6-8DE4-BA1E6474A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9" y="2819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Oval 87">
              <a:extLst>
                <a:ext uri="{FF2B5EF4-FFF2-40B4-BE49-F238E27FC236}">
                  <a16:creationId xmlns:a16="http://schemas.microsoft.com/office/drawing/2014/main" id="{84EF11EE-A07C-4295-B9EA-CE727111D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3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Oval 88">
              <a:extLst>
                <a:ext uri="{FF2B5EF4-FFF2-40B4-BE49-F238E27FC236}">
                  <a16:creationId xmlns:a16="http://schemas.microsoft.com/office/drawing/2014/main" id="{6611219E-0E1A-4857-8515-129029E7E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9" y="235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Oval 89">
              <a:extLst>
                <a:ext uri="{FF2B5EF4-FFF2-40B4-BE49-F238E27FC236}">
                  <a16:creationId xmlns:a16="http://schemas.microsoft.com/office/drawing/2014/main" id="{7119239F-1EBC-45B4-9CD0-71EB5FE55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4" y="2819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Text Box 90">
              <a:extLst>
                <a:ext uri="{FF2B5EF4-FFF2-40B4-BE49-F238E27FC236}">
                  <a16:creationId xmlns:a16="http://schemas.microsoft.com/office/drawing/2014/main" id="{45FECED7-5B5A-445A-AF23-8EA5ABC0E7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" y="1207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A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54" name="Text Box 91">
              <a:extLst>
                <a:ext uri="{FF2B5EF4-FFF2-40B4-BE49-F238E27FC236}">
                  <a16:creationId xmlns:a16="http://schemas.microsoft.com/office/drawing/2014/main" id="{16B7FE2D-5151-4818-81F5-BCFBC5530F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6" y="1735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B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55" name="Text Box 92">
              <a:extLst>
                <a:ext uri="{FF2B5EF4-FFF2-40B4-BE49-F238E27FC236}">
                  <a16:creationId xmlns:a16="http://schemas.microsoft.com/office/drawing/2014/main" id="{06333C96-B3A2-4594-BDD0-25482711C9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7" y="1730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D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56" name="Text Box 93">
              <a:extLst>
                <a:ext uri="{FF2B5EF4-FFF2-40B4-BE49-F238E27FC236}">
                  <a16:creationId xmlns:a16="http://schemas.microsoft.com/office/drawing/2014/main" id="{DE6CE68F-142E-446D-95C7-94324DFF12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8" y="3379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E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57" name="Text Box 94">
              <a:extLst>
                <a:ext uri="{FF2B5EF4-FFF2-40B4-BE49-F238E27FC236}">
                  <a16:creationId xmlns:a16="http://schemas.microsoft.com/office/drawing/2014/main" id="{B5534619-3240-4163-B95B-7EBE8941E3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6" y="2351"/>
              <a:ext cx="236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C</a:t>
              </a:r>
              <a:endParaRPr lang="en-US" altLang="zh-CN" b="0"/>
            </a:p>
          </p:txBody>
        </p:sp>
        <p:sp>
          <p:nvSpPr>
            <p:cNvPr id="58" name="Text Box 95">
              <a:extLst>
                <a:ext uri="{FF2B5EF4-FFF2-40B4-BE49-F238E27FC236}">
                  <a16:creationId xmlns:a16="http://schemas.microsoft.com/office/drawing/2014/main" id="{8AC678EA-2A66-4137-A4CC-8925D92FC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6" y="2282"/>
              <a:ext cx="261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E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59" name="Text Box 96">
              <a:extLst>
                <a:ext uri="{FF2B5EF4-FFF2-40B4-BE49-F238E27FC236}">
                  <a16:creationId xmlns:a16="http://schemas.microsoft.com/office/drawing/2014/main" id="{75C784BE-24CD-47AF-B86F-3B105F3D7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0" y="2826"/>
              <a:ext cx="345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G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60" name="Text Box 97">
              <a:extLst>
                <a:ext uri="{FF2B5EF4-FFF2-40B4-BE49-F238E27FC236}">
                  <a16:creationId xmlns:a16="http://schemas.microsoft.com/office/drawing/2014/main" id="{8C0CA3D4-B137-43C6-A3BE-7F5BFC780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0" y="2827"/>
              <a:ext cx="297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I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61" name="Text Box 98">
              <a:extLst>
                <a:ext uri="{FF2B5EF4-FFF2-40B4-BE49-F238E27FC236}">
                  <a16:creationId xmlns:a16="http://schemas.microsoft.com/office/drawing/2014/main" id="{F2584CA0-991D-470B-8E71-B16763AA1A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1" y="2282"/>
              <a:ext cx="255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F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cxnSp>
          <p:nvCxnSpPr>
            <p:cNvPr id="62" name="AutoShape 106">
              <a:extLst>
                <a:ext uri="{FF2B5EF4-FFF2-40B4-BE49-F238E27FC236}">
                  <a16:creationId xmlns:a16="http://schemas.microsoft.com/office/drawing/2014/main" id="{34B1DD0E-1431-4106-8E5E-A3434293BFB9}"/>
                </a:ext>
              </a:extLst>
            </p:cNvPr>
            <p:cNvCxnSpPr>
              <a:cxnSpLocks noChangeShapeType="1"/>
              <a:stCxn id="44" idx="3"/>
              <a:endCxn id="45" idx="0"/>
            </p:cNvCxnSpPr>
            <p:nvPr/>
          </p:nvCxnSpPr>
          <p:spPr bwMode="auto">
            <a:xfrm flipH="1">
              <a:off x="3392" y="1505"/>
              <a:ext cx="607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" name="AutoShape 107">
              <a:extLst>
                <a:ext uri="{FF2B5EF4-FFF2-40B4-BE49-F238E27FC236}">
                  <a16:creationId xmlns:a16="http://schemas.microsoft.com/office/drawing/2014/main" id="{3DD1B778-1CC5-40B6-B163-2554BF2D7F29}"/>
                </a:ext>
              </a:extLst>
            </p:cNvPr>
            <p:cNvCxnSpPr>
              <a:cxnSpLocks noChangeShapeType="1"/>
              <a:stCxn id="44" idx="5"/>
              <a:endCxn id="46" idx="0"/>
            </p:cNvCxnSpPr>
            <p:nvPr/>
          </p:nvCxnSpPr>
          <p:spPr bwMode="auto">
            <a:xfrm>
              <a:off x="4237" y="1505"/>
              <a:ext cx="674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4" name="AutoShape 108">
              <a:extLst>
                <a:ext uri="{FF2B5EF4-FFF2-40B4-BE49-F238E27FC236}">
                  <a16:creationId xmlns:a16="http://schemas.microsoft.com/office/drawing/2014/main" id="{E6BA7365-8378-422F-8B07-A5A842BFA0F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04" y="3121"/>
              <a:ext cx="313" cy="28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5" name="AutoShape 109">
              <a:extLst>
                <a:ext uri="{FF2B5EF4-FFF2-40B4-BE49-F238E27FC236}">
                  <a16:creationId xmlns:a16="http://schemas.microsoft.com/office/drawing/2014/main" id="{1E4A9656-4945-47D2-ABC6-75A79DB2383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479" y="2041"/>
              <a:ext cx="248" cy="3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6" name="AutoShape 110">
              <a:extLst>
                <a:ext uri="{FF2B5EF4-FFF2-40B4-BE49-F238E27FC236}">
                  <a16:creationId xmlns:a16="http://schemas.microsoft.com/office/drawing/2014/main" id="{D2544520-21E1-41C3-8A54-688BE55A6C4E}"/>
                </a:ext>
              </a:extLst>
            </p:cNvPr>
            <p:cNvCxnSpPr>
              <a:cxnSpLocks noChangeShapeType="1"/>
              <a:stCxn id="46" idx="3"/>
              <a:endCxn id="48" idx="0"/>
            </p:cNvCxnSpPr>
            <p:nvPr/>
          </p:nvCxnSpPr>
          <p:spPr bwMode="auto">
            <a:xfrm flipH="1">
              <a:off x="4479" y="2020"/>
              <a:ext cx="313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7" name="AutoShape 111">
              <a:extLst>
                <a:ext uri="{FF2B5EF4-FFF2-40B4-BE49-F238E27FC236}">
                  <a16:creationId xmlns:a16="http://schemas.microsoft.com/office/drawing/2014/main" id="{03D24E46-252C-4839-9A1E-61DA34C86509}"/>
                </a:ext>
              </a:extLst>
            </p:cNvPr>
            <p:cNvCxnSpPr>
              <a:cxnSpLocks noChangeShapeType="1"/>
              <a:stCxn id="46" idx="5"/>
              <a:endCxn id="50" idx="0"/>
            </p:cNvCxnSpPr>
            <p:nvPr/>
          </p:nvCxnSpPr>
          <p:spPr bwMode="auto">
            <a:xfrm>
              <a:off x="5030" y="2020"/>
              <a:ext cx="331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8" name="AutoShape 112">
              <a:extLst>
                <a:ext uri="{FF2B5EF4-FFF2-40B4-BE49-F238E27FC236}">
                  <a16:creationId xmlns:a16="http://schemas.microsoft.com/office/drawing/2014/main" id="{B09BAC17-94D6-4338-8F0A-5A8C8A71182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518" y="2607"/>
              <a:ext cx="219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9" name="AutoShape 113">
              <a:extLst>
                <a:ext uri="{FF2B5EF4-FFF2-40B4-BE49-F238E27FC236}">
                  <a16:creationId xmlns:a16="http://schemas.microsoft.com/office/drawing/2014/main" id="{B340CD44-151B-42C2-86E4-47EAA1616FA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102" y="2607"/>
              <a:ext cx="178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91FD6869-B6E1-4BA7-A87B-61A5FCA0E83D}"/>
              </a:ext>
            </a:extLst>
          </p:cNvPr>
          <p:cNvSpPr txBox="1"/>
          <p:nvPr/>
        </p:nvSpPr>
        <p:spPr>
          <a:xfrm>
            <a:off x="4113237" y="5112008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D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4164994934"/>
      </p:ext>
    </p:extLst>
  </p:cSld>
  <p:clrMapOvr>
    <a:masterClrMapping/>
  </p:clrMapOvr>
  <p:transition spd="slow"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2643" name="Line 3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4" name="Line 4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5" name="Line 5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6" name="Line 6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7" name="Line 7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8" name="Line 8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9" name="Oval 9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2650" name="Oval 10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2651" name="Oval 11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2652" name="Oval 1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2653" name="Oval 13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2654" name="Oval 14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2655" name="Oval 15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2656" name="Line 16"/>
          <p:cNvSpPr>
            <a:spLocks noChangeShapeType="1"/>
          </p:cNvSpPr>
          <p:nvPr/>
        </p:nvSpPr>
        <p:spPr bwMode="auto">
          <a:xfrm>
            <a:off x="1752600" y="31242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57" name="Text Box 17"/>
          <p:cNvSpPr txBox="1">
            <a:spLocks noChangeArrowheads="1"/>
          </p:cNvSpPr>
          <p:nvPr/>
        </p:nvSpPr>
        <p:spPr bwMode="auto">
          <a:xfrm>
            <a:off x="1066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root</a:t>
            </a:r>
          </a:p>
        </p:txBody>
      </p:sp>
      <p:sp>
        <p:nvSpPr>
          <p:cNvPr id="112658" name="Text Box 18"/>
          <p:cNvSpPr txBox="1">
            <a:spLocks noChangeArrowheads="1"/>
          </p:cNvSpPr>
          <p:nvPr/>
        </p:nvSpPr>
        <p:spPr bwMode="auto">
          <a:xfrm>
            <a:off x="304800" y="5867400"/>
            <a:ext cx="5059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12659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59" grpId="0" animBg="1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solidFill>
                  <a:srgbClr val="1700C0"/>
                </a:solidFill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3667" name="Line 3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3668" name="Line 4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3669" name="Line 5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3670" name="Line 6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3671" name="Line 7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3672" name="Line 8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3673" name="Oval 9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3674" name="Oval 10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3675" name="Oval 11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3676" name="Oval 1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3677" name="Oval 13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3678" name="Oval 14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3679" name="Oval 15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3680" name="Line 16"/>
          <p:cNvSpPr>
            <a:spLocks noChangeShapeType="1"/>
          </p:cNvSpPr>
          <p:nvPr/>
        </p:nvSpPr>
        <p:spPr bwMode="auto">
          <a:xfrm>
            <a:off x="1752600" y="31242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3681" name="Text Box 17"/>
          <p:cNvSpPr txBox="1">
            <a:spLocks noChangeArrowheads="1"/>
          </p:cNvSpPr>
          <p:nvPr/>
        </p:nvSpPr>
        <p:spPr bwMode="auto">
          <a:xfrm>
            <a:off x="1066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root</a:t>
            </a:r>
          </a:p>
        </p:txBody>
      </p:sp>
      <p:sp>
        <p:nvSpPr>
          <p:cNvPr id="113682" name="Text Box 18"/>
          <p:cNvSpPr txBox="1">
            <a:spLocks noChangeArrowheads="1"/>
          </p:cNvSpPr>
          <p:nvPr/>
        </p:nvSpPr>
        <p:spPr bwMode="auto">
          <a:xfrm>
            <a:off x="304800" y="5867400"/>
            <a:ext cx="253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13683" name="Text Box 19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13684" name="Rectangle 20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3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3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4" grpId="0" animBg="1" autoUpdateAnimBg="0"/>
      <p:bldP spid="113683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solidFill>
                  <a:srgbClr val="1700C0"/>
                </a:solidFill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4691" name="Line 3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4692" name="Line 4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4693" name="Line 5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4694" name="Line 6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4695" name="Line 7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4696" name="Line 8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4697" name="Oval 9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4698" name="Oval 10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4699" name="Oval 11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4700" name="Oval 1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4701" name="Oval 13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4702" name="Oval 14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4703" name="Oval 15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81000" y="3276600"/>
            <a:ext cx="914400" cy="914400"/>
            <a:chOff x="240" y="2064"/>
            <a:chExt cx="576" cy="576"/>
          </a:xfrm>
        </p:grpSpPr>
        <p:sp>
          <p:nvSpPr>
            <p:cNvPr id="114705" name="Line 17"/>
            <p:cNvSpPr>
              <a:spLocks noChangeShapeType="1"/>
            </p:cNvSpPr>
            <p:nvPr/>
          </p:nvSpPr>
          <p:spPr bwMode="auto">
            <a:xfrm>
              <a:off x="576" y="240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14706" name="Text Box 18"/>
            <p:cNvSpPr txBox="1">
              <a:spLocks noChangeArrowheads="1"/>
            </p:cNvSpPr>
            <p:nvPr/>
          </p:nvSpPr>
          <p:spPr bwMode="auto">
            <a:xfrm>
              <a:off x="240" y="2064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ysClr val="windowText" lastClr="000000"/>
                  </a:solidFill>
                </a:rPr>
                <a:t>root</a:t>
              </a:r>
            </a:p>
          </p:txBody>
        </p:sp>
      </p:grpSp>
      <p:sp>
        <p:nvSpPr>
          <p:cNvPr id="114707" name="Rectangle 19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14708" name="Rectangle 20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14709" name="Text Box 21"/>
          <p:cNvSpPr txBox="1">
            <a:spLocks noChangeArrowheads="1"/>
          </p:cNvSpPr>
          <p:nvPr/>
        </p:nvSpPr>
        <p:spPr bwMode="auto">
          <a:xfrm>
            <a:off x="304800" y="5867400"/>
            <a:ext cx="268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14710" name="Text Box 22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14711" name="Text Box 23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4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7" grpId="0" animBg="1" autoUpdateAnimBg="0"/>
      <p:bldP spid="114707" grpId="0" animBg="1" autoUpdateAnimBg="0"/>
      <p:bldP spid="114711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solidFill>
                  <a:srgbClr val="1700C0"/>
                </a:solidFill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5715" name="Line 3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16" name="Line 4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17" name="Line 5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18" name="Line 6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19" name="Line 7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20" name="Line 8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21" name="Oval 9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5722" name="Oval 10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5723" name="Oval 11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5724" name="Oval 1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5725" name="Oval 13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5726" name="Oval 14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5727" name="Oval 15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5728" name="Line 16"/>
          <p:cNvSpPr>
            <a:spLocks noChangeShapeType="1"/>
          </p:cNvSpPr>
          <p:nvPr/>
        </p:nvSpPr>
        <p:spPr bwMode="auto">
          <a:xfrm>
            <a:off x="457200" y="42672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29" name="Text Box 17"/>
          <p:cNvSpPr txBox="1">
            <a:spLocks noChangeArrowheads="1"/>
          </p:cNvSpPr>
          <p:nvPr/>
        </p:nvSpPr>
        <p:spPr bwMode="auto">
          <a:xfrm>
            <a:off x="-76200" y="3733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15730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15731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15732" name="Text Box 20"/>
          <p:cNvSpPr txBox="1">
            <a:spLocks noChangeArrowheads="1"/>
          </p:cNvSpPr>
          <p:nvPr/>
        </p:nvSpPr>
        <p:spPr bwMode="auto">
          <a:xfrm>
            <a:off x="304800" y="5867400"/>
            <a:ext cx="2898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15733" name="Text Box 21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15734" name="Text Box 22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15735" name="Rectangle 23"/>
          <p:cNvSpPr>
            <a:spLocks noChangeArrowheads="1"/>
          </p:cNvSpPr>
          <p:nvPr/>
        </p:nvSpPr>
        <p:spPr bwMode="auto">
          <a:xfrm>
            <a:off x="6781800" y="4114800"/>
            <a:ext cx="2133600" cy="9144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D</a:t>
            </a:r>
          </a:p>
        </p:txBody>
      </p:sp>
      <p:sp>
        <p:nvSpPr>
          <p:cNvPr id="115736" name="Text Box 24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15737" name="Line 25"/>
          <p:cNvSpPr>
            <a:spLocks noChangeShapeType="1"/>
          </p:cNvSpPr>
          <p:nvPr/>
        </p:nvSpPr>
        <p:spPr bwMode="auto">
          <a:xfrm flipH="1">
            <a:off x="4572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38" name="Line 26"/>
          <p:cNvSpPr>
            <a:spLocks noChangeShapeType="1"/>
          </p:cNvSpPr>
          <p:nvPr/>
        </p:nvSpPr>
        <p:spPr bwMode="auto">
          <a:xfrm>
            <a:off x="7620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39" name="Text Box 27"/>
          <p:cNvSpPr txBox="1">
            <a:spLocks noChangeArrowheads="1"/>
          </p:cNvSpPr>
          <p:nvPr/>
        </p:nvSpPr>
        <p:spPr bwMode="auto">
          <a:xfrm>
            <a:off x="2286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5740" name="Text Box 28"/>
          <p:cNvSpPr txBox="1">
            <a:spLocks noChangeArrowheads="1"/>
          </p:cNvSpPr>
          <p:nvPr/>
        </p:nvSpPr>
        <p:spPr bwMode="auto">
          <a:xfrm>
            <a:off x="7620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5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5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5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5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25" grpId="0" animBg="1" autoUpdateAnimBg="0"/>
      <p:bldP spid="115735" grpId="0" animBg="1" autoUpdateAnimBg="0"/>
      <p:bldP spid="115736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</a:t>
            </a:r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root!=NULL</a:t>
            </a:r>
            <a:r>
              <a:rPr kumimoji="1" lang="en-US" altLang="zh-CN" sz="2400" b="1">
                <a:latin typeface="Times New Roman" pitchFamily="18" charset="0"/>
              </a:rPr>
              <a:t>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6739" name="Line 3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40" name="Line 4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41" name="Line 5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42" name="Line 6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43" name="Line 7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44" name="Line 8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45" name="Oval 9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6746" name="Oval 10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6747" name="Oval 11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6748" name="Oval 1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6749" name="Oval 13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6750" name="Oval 14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6751" name="Oval 15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6752" name="Line 16"/>
          <p:cNvSpPr>
            <a:spLocks noChangeShapeType="1"/>
          </p:cNvSpPr>
          <p:nvPr/>
        </p:nvSpPr>
        <p:spPr bwMode="auto">
          <a:xfrm>
            <a:off x="152400" y="4191000"/>
            <a:ext cx="152400" cy="1219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6753" name="Text Box 17"/>
          <p:cNvSpPr txBox="1">
            <a:spLocks noChangeArrowheads="1"/>
          </p:cNvSpPr>
          <p:nvPr/>
        </p:nvSpPr>
        <p:spPr bwMode="auto">
          <a:xfrm>
            <a:off x="-76200" y="3733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16754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16755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16756" name="Text Box 20"/>
          <p:cNvSpPr txBox="1">
            <a:spLocks noChangeArrowheads="1"/>
          </p:cNvSpPr>
          <p:nvPr/>
        </p:nvSpPr>
        <p:spPr bwMode="auto">
          <a:xfrm>
            <a:off x="304800" y="5867400"/>
            <a:ext cx="261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16757" name="Text Box 21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16758" name="Text Box 22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16759" name="Rectangle 23"/>
          <p:cNvSpPr>
            <a:spLocks noChangeArrowheads="1"/>
          </p:cNvSpPr>
          <p:nvPr/>
        </p:nvSpPr>
        <p:spPr bwMode="auto">
          <a:xfrm>
            <a:off x="6781800" y="4114800"/>
            <a:ext cx="2133600" cy="9144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D</a:t>
            </a:r>
          </a:p>
        </p:txBody>
      </p:sp>
      <p:sp>
        <p:nvSpPr>
          <p:cNvPr id="116760" name="Text Box 24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16761" name="Line 25"/>
          <p:cNvSpPr>
            <a:spLocks noChangeShapeType="1"/>
          </p:cNvSpPr>
          <p:nvPr/>
        </p:nvSpPr>
        <p:spPr bwMode="auto">
          <a:xfrm flipH="1">
            <a:off x="4572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62" name="Line 26"/>
          <p:cNvSpPr>
            <a:spLocks noChangeShapeType="1"/>
          </p:cNvSpPr>
          <p:nvPr/>
        </p:nvSpPr>
        <p:spPr bwMode="auto">
          <a:xfrm>
            <a:off x="7620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63" name="Text Box 27"/>
          <p:cNvSpPr txBox="1">
            <a:spLocks noChangeArrowheads="1"/>
          </p:cNvSpPr>
          <p:nvPr/>
        </p:nvSpPr>
        <p:spPr bwMode="auto">
          <a:xfrm>
            <a:off x="2286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6764" name="Text Box 28"/>
          <p:cNvSpPr txBox="1">
            <a:spLocks noChangeArrowheads="1"/>
          </p:cNvSpPr>
          <p:nvPr/>
        </p:nvSpPr>
        <p:spPr bwMode="auto">
          <a:xfrm>
            <a:off x="7620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6765" name="Rectangle 29"/>
          <p:cNvSpPr>
            <a:spLocks noChangeArrowheads="1"/>
          </p:cNvSpPr>
          <p:nvPr/>
        </p:nvSpPr>
        <p:spPr bwMode="auto">
          <a:xfrm>
            <a:off x="6781800" y="3200400"/>
            <a:ext cx="2133600" cy="914400"/>
          </a:xfrm>
          <a:prstGeom prst="rect">
            <a:avLst/>
          </a:prstGeom>
          <a:solidFill>
            <a:srgbClr val="CC99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NULL</a:t>
            </a:r>
            <a:endParaRPr kumimoji="1" lang="en-US" altLang="zh-CN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6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65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467544" y="1196752"/>
            <a:ext cx="7696200" cy="5706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>
                <a:solidFill>
                  <a:schemeClr val="tx2"/>
                </a:solidFill>
                <a:latin typeface="Verdana" pitchFamily="34" charset="0"/>
              </a:rPr>
              <a:t>1</a:t>
            </a:r>
            <a:r>
              <a:rPr kumimoji="1" lang="zh-CN" altLang="en-US" sz="2400" dirty="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结点的度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(degree)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 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叶子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(leaf)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（终端结点）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 分支结点（非终端结点）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 内部结点（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B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C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D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E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H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）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 树的度（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3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、结点的孩子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(child)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 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双亲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(parent)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D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为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H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I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J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的双亲）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 兄弟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(sibling)(H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I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J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互为兄弟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 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祖先，子孙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(B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的子孙为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E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K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L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F)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endParaRPr kumimoji="1" lang="en-US" altLang="zh-CN" sz="2400" dirty="0">
              <a:solidFill>
                <a:schemeClr val="tx2"/>
              </a:solidFill>
              <a:latin typeface="Verdana" pitchFamily="34" charset="0"/>
            </a:endParaRP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5724525" y="620713"/>
            <a:ext cx="3311525" cy="2301875"/>
            <a:chOff x="3061" y="1480"/>
            <a:chExt cx="2086" cy="1450"/>
          </a:xfrm>
        </p:grpSpPr>
        <p:grpSp>
          <p:nvGrpSpPr>
            <p:cNvPr id="3" name="Group 27"/>
            <p:cNvGrpSpPr>
              <a:grpSpLocks/>
            </p:cNvGrpSpPr>
            <p:nvPr/>
          </p:nvGrpSpPr>
          <p:grpSpPr bwMode="auto">
            <a:xfrm>
              <a:off x="3061" y="2296"/>
              <a:ext cx="2086" cy="634"/>
              <a:chOff x="2880" y="3611"/>
              <a:chExt cx="2086" cy="634"/>
            </a:xfrm>
          </p:grpSpPr>
          <p:sp>
            <p:nvSpPr>
              <p:cNvPr id="42012" name="Oval 28"/>
              <p:cNvSpPr>
                <a:spLocks noChangeArrowheads="1"/>
              </p:cNvSpPr>
              <p:nvPr/>
            </p:nvSpPr>
            <p:spPr bwMode="auto">
              <a:xfrm>
                <a:off x="3425" y="3611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F</a:t>
                </a:r>
              </a:p>
            </p:txBody>
          </p:sp>
          <p:sp>
            <p:nvSpPr>
              <p:cNvPr id="42013" name="Oval 29"/>
              <p:cNvSpPr>
                <a:spLocks noChangeArrowheads="1"/>
              </p:cNvSpPr>
              <p:nvPr/>
            </p:nvSpPr>
            <p:spPr bwMode="auto">
              <a:xfrm>
                <a:off x="3742" y="3611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G</a:t>
                </a:r>
              </a:p>
            </p:txBody>
          </p:sp>
          <p:sp>
            <p:nvSpPr>
              <p:cNvPr id="42014" name="Oval 30"/>
              <p:cNvSpPr>
                <a:spLocks noChangeArrowheads="1"/>
              </p:cNvSpPr>
              <p:nvPr/>
            </p:nvSpPr>
            <p:spPr bwMode="auto">
              <a:xfrm>
                <a:off x="2880" y="4019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K</a:t>
                </a:r>
              </a:p>
            </p:txBody>
          </p:sp>
          <p:sp>
            <p:nvSpPr>
              <p:cNvPr id="42015" name="Oval 31"/>
              <p:cNvSpPr>
                <a:spLocks noChangeArrowheads="1"/>
              </p:cNvSpPr>
              <p:nvPr/>
            </p:nvSpPr>
            <p:spPr bwMode="auto">
              <a:xfrm>
                <a:off x="3198" y="4019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L</a:t>
                </a:r>
              </a:p>
            </p:txBody>
          </p:sp>
          <p:sp>
            <p:nvSpPr>
              <p:cNvPr id="42016" name="Oval 32"/>
              <p:cNvSpPr>
                <a:spLocks noChangeArrowheads="1"/>
              </p:cNvSpPr>
              <p:nvPr/>
            </p:nvSpPr>
            <p:spPr bwMode="auto">
              <a:xfrm>
                <a:off x="4423" y="3611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I</a:t>
                </a:r>
              </a:p>
            </p:txBody>
          </p:sp>
          <p:sp>
            <p:nvSpPr>
              <p:cNvPr id="42017" name="Oval 33"/>
              <p:cNvSpPr>
                <a:spLocks noChangeArrowheads="1"/>
              </p:cNvSpPr>
              <p:nvPr/>
            </p:nvSpPr>
            <p:spPr bwMode="auto">
              <a:xfrm>
                <a:off x="4740" y="3611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J</a:t>
                </a:r>
              </a:p>
            </p:txBody>
          </p:sp>
          <p:sp>
            <p:nvSpPr>
              <p:cNvPr id="42018" name="Oval 34"/>
              <p:cNvSpPr>
                <a:spLocks noChangeArrowheads="1"/>
              </p:cNvSpPr>
              <p:nvPr/>
            </p:nvSpPr>
            <p:spPr bwMode="auto">
              <a:xfrm>
                <a:off x="4105" y="4019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M</a:t>
                </a:r>
              </a:p>
            </p:txBody>
          </p:sp>
        </p:grpSp>
        <p:grpSp>
          <p:nvGrpSpPr>
            <p:cNvPr id="4" name="Group 35"/>
            <p:cNvGrpSpPr>
              <a:grpSpLocks/>
            </p:cNvGrpSpPr>
            <p:nvPr/>
          </p:nvGrpSpPr>
          <p:grpSpPr bwMode="auto">
            <a:xfrm>
              <a:off x="3173" y="1480"/>
              <a:ext cx="1860" cy="1224"/>
              <a:chOff x="3084" y="2795"/>
              <a:chExt cx="1860" cy="1224"/>
            </a:xfrm>
          </p:grpSpPr>
          <p:sp>
            <p:nvSpPr>
              <p:cNvPr id="42020" name="Oval 36"/>
              <p:cNvSpPr>
                <a:spLocks noChangeArrowheads="1"/>
              </p:cNvSpPr>
              <p:nvPr/>
            </p:nvSpPr>
            <p:spPr bwMode="auto">
              <a:xfrm>
                <a:off x="4015" y="2795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A</a:t>
                </a:r>
              </a:p>
            </p:txBody>
          </p:sp>
          <p:sp>
            <p:nvSpPr>
              <p:cNvPr id="42021" name="Oval 37"/>
              <p:cNvSpPr>
                <a:spLocks noChangeArrowheads="1"/>
              </p:cNvSpPr>
              <p:nvPr/>
            </p:nvSpPr>
            <p:spPr bwMode="auto">
              <a:xfrm>
                <a:off x="3380" y="3158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B</a:t>
                </a:r>
              </a:p>
            </p:txBody>
          </p:sp>
          <p:sp>
            <p:nvSpPr>
              <p:cNvPr id="42022" name="Oval 38"/>
              <p:cNvSpPr>
                <a:spLocks noChangeArrowheads="1"/>
              </p:cNvSpPr>
              <p:nvPr/>
            </p:nvSpPr>
            <p:spPr bwMode="auto">
              <a:xfrm>
                <a:off x="3833" y="3158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C</a:t>
                </a:r>
              </a:p>
            </p:txBody>
          </p:sp>
          <p:sp>
            <p:nvSpPr>
              <p:cNvPr id="42023" name="Oval 39"/>
              <p:cNvSpPr>
                <a:spLocks noChangeArrowheads="1"/>
              </p:cNvSpPr>
              <p:nvPr/>
            </p:nvSpPr>
            <p:spPr bwMode="auto">
              <a:xfrm>
                <a:off x="4514" y="3158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D</a:t>
                </a:r>
              </a:p>
            </p:txBody>
          </p:sp>
          <p:sp>
            <p:nvSpPr>
              <p:cNvPr id="42024" name="Oval 40"/>
              <p:cNvSpPr>
                <a:spLocks noChangeArrowheads="1"/>
              </p:cNvSpPr>
              <p:nvPr/>
            </p:nvSpPr>
            <p:spPr bwMode="auto">
              <a:xfrm>
                <a:off x="3153" y="3611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E</a:t>
                </a:r>
              </a:p>
            </p:txBody>
          </p:sp>
          <p:sp>
            <p:nvSpPr>
              <p:cNvPr id="42025" name="Oval 41"/>
              <p:cNvSpPr>
                <a:spLocks noChangeArrowheads="1"/>
              </p:cNvSpPr>
              <p:nvPr/>
            </p:nvSpPr>
            <p:spPr bwMode="auto">
              <a:xfrm>
                <a:off x="4196" y="3611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H</a:t>
                </a:r>
              </a:p>
            </p:txBody>
          </p:sp>
          <p:cxnSp>
            <p:nvCxnSpPr>
              <p:cNvPr id="42026" name="AutoShape 42"/>
              <p:cNvCxnSpPr>
                <a:cxnSpLocks noChangeShapeType="1"/>
                <a:stCxn id="42020" idx="3"/>
                <a:endCxn id="42021" idx="0"/>
              </p:cNvCxnSpPr>
              <p:nvPr/>
            </p:nvCxnSpPr>
            <p:spPr bwMode="auto">
              <a:xfrm flipH="1">
                <a:off x="3493" y="2988"/>
                <a:ext cx="555" cy="170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27" name="AutoShape 43"/>
              <p:cNvCxnSpPr>
                <a:cxnSpLocks noChangeShapeType="1"/>
                <a:stCxn id="42020" idx="4"/>
                <a:endCxn id="42022" idx="0"/>
              </p:cNvCxnSpPr>
              <p:nvPr/>
            </p:nvCxnSpPr>
            <p:spPr bwMode="auto">
              <a:xfrm flipH="1">
                <a:off x="3946" y="3021"/>
                <a:ext cx="182" cy="137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28" name="AutoShape 44"/>
              <p:cNvCxnSpPr>
                <a:cxnSpLocks noChangeShapeType="1"/>
                <a:stCxn id="42020" idx="5"/>
                <a:endCxn id="42023" idx="0"/>
              </p:cNvCxnSpPr>
              <p:nvPr/>
            </p:nvCxnSpPr>
            <p:spPr bwMode="auto">
              <a:xfrm>
                <a:off x="4208" y="2988"/>
                <a:ext cx="419" cy="170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29" name="AutoShape 45"/>
              <p:cNvCxnSpPr>
                <a:cxnSpLocks noChangeShapeType="1"/>
                <a:stCxn id="42021" idx="3"/>
                <a:endCxn id="42024" idx="0"/>
              </p:cNvCxnSpPr>
              <p:nvPr/>
            </p:nvCxnSpPr>
            <p:spPr bwMode="auto">
              <a:xfrm flipH="1">
                <a:off x="3266" y="3351"/>
                <a:ext cx="147" cy="260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0" name="AutoShape 46"/>
              <p:cNvCxnSpPr>
                <a:cxnSpLocks noChangeShapeType="1"/>
                <a:stCxn id="42021" idx="5"/>
              </p:cNvCxnSpPr>
              <p:nvPr/>
            </p:nvCxnSpPr>
            <p:spPr bwMode="auto">
              <a:xfrm>
                <a:off x="3573" y="3351"/>
                <a:ext cx="56" cy="260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1" name="AutoShape 47"/>
              <p:cNvCxnSpPr>
                <a:cxnSpLocks noChangeShapeType="1"/>
                <a:stCxn id="42022" idx="4"/>
              </p:cNvCxnSpPr>
              <p:nvPr/>
            </p:nvCxnSpPr>
            <p:spPr bwMode="auto">
              <a:xfrm>
                <a:off x="3946" y="3384"/>
                <a:ext cx="0" cy="227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2" name="AutoShape 48"/>
              <p:cNvCxnSpPr>
                <a:cxnSpLocks noChangeShapeType="1"/>
                <a:stCxn id="42023" idx="3"/>
                <a:endCxn id="42025" idx="0"/>
              </p:cNvCxnSpPr>
              <p:nvPr/>
            </p:nvCxnSpPr>
            <p:spPr bwMode="auto">
              <a:xfrm flipH="1">
                <a:off x="4309" y="3351"/>
                <a:ext cx="238" cy="260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3" name="AutoShape 49"/>
              <p:cNvCxnSpPr>
                <a:cxnSpLocks noChangeShapeType="1"/>
                <a:stCxn id="42023" idx="4"/>
              </p:cNvCxnSpPr>
              <p:nvPr/>
            </p:nvCxnSpPr>
            <p:spPr bwMode="auto">
              <a:xfrm>
                <a:off x="4627" y="3384"/>
                <a:ext cx="0" cy="227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4" name="AutoShape 50"/>
              <p:cNvCxnSpPr>
                <a:cxnSpLocks noChangeShapeType="1"/>
                <a:stCxn id="42023" idx="5"/>
              </p:cNvCxnSpPr>
              <p:nvPr/>
            </p:nvCxnSpPr>
            <p:spPr bwMode="auto">
              <a:xfrm>
                <a:off x="4707" y="3351"/>
                <a:ext cx="237" cy="260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5" name="AutoShape 51"/>
              <p:cNvCxnSpPr>
                <a:cxnSpLocks noChangeShapeType="1"/>
                <a:stCxn id="42024" idx="3"/>
              </p:cNvCxnSpPr>
              <p:nvPr/>
            </p:nvCxnSpPr>
            <p:spPr bwMode="auto">
              <a:xfrm flipH="1">
                <a:off x="3084" y="3804"/>
                <a:ext cx="102" cy="215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6" name="AutoShape 52"/>
              <p:cNvCxnSpPr>
                <a:cxnSpLocks noChangeShapeType="1"/>
                <a:stCxn id="42024" idx="5"/>
              </p:cNvCxnSpPr>
              <p:nvPr/>
            </p:nvCxnSpPr>
            <p:spPr bwMode="auto">
              <a:xfrm>
                <a:off x="3346" y="3804"/>
                <a:ext cx="56" cy="215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7" name="AutoShape 53"/>
              <p:cNvCxnSpPr>
                <a:cxnSpLocks noChangeShapeType="1"/>
                <a:stCxn id="42025" idx="4"/>
              </p:cNvCxnSpPr>
              <p:nvPr/>
            </p:nvCxnSpPr>
            <p:spPr bwMode="auto">
              <a:xfrm>
                <a:off x="4309" y="3837"/>
                <a:ext cx="0" cy="182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42038" name="Oval 54"/>
            <p:cNvSpPr>
              <a:spLocks noChangeArrowheads="1"/>
            </p:cNvSpPr>
            <p:nvPr/>
          </p:nvSpPr>
          <p:spPr bwMode="auto">
            <a:xfrm>
              <a:off x="4105" y="1480"/>
              <a:ext cx="227" cy="22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chemeClr val="tx2"/>
                  </a:solidFill>
                  <a:latin typeface="Arial" pitchFamily="34" charset="0"/>
                </a:rPr>
                <a:t>A</a:t>
              </a:r>
            </a:p>
          </p:txBody>
        </p:sp>
      </p:grpSp>
      <p:sp>
        <p:nvSpPr>
          <p:cNvPr id="33" name="Text Box 155"/>
          <p:cNvSpPr txBox="1">
            <a:spLocks noChangeArrowheads="1"/>
          </p:cNvSpPr>
          <p:nvPr/>
        </p:nvSpPr>
        <p:spPr bwMode="auto">
          <a:xfrm>
            <a:off x="323528" y="476672"/>
            <a:ext cx="263245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dirty="0">
                <a:ea typeface="华文中宋" pitchFamily="2" charset="-122"/>
              </a:rPr>
              <a:t> </a:t>
            </a:r>
            <a:r>
              <a:rPr lang="zh-CN" altLang="en-US" sz="4400" dirty="0">
                <a:latin typeface="华文行楷" pitchFamily="2" charset="-122"/>
                <a:ea typeface="华文行楷" pitchFamily="2" charset="-122"/>
                <a:cs typeface="+mj-cs"/>
              </a:rPr>
              <a:t>基本术语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Oval 2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solidFill>
                  <a:srgbClr val="1700C0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preorder(root-&gt;Rchild);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7764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65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66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67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68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69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70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7771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7772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7773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7774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7775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7776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7777" name="Line 17"/>
          <p:cNvSpPr>
            <a:spLocks noChangeShapeType="1"/>
          </p:cNvSpPr>
          <p:nvPr/>
        </p:nvSpPr>
        <p:spPr bwMode="auto">
          <a:xfrm>
            <a:off x="152400" y="4191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78" name="Text Box 18"/>
          <p:cNvSpPr txBox="1">
            <a:spLocks noChangeArrowheads="1"/>
          </p:cNvSpPr>
          <p:nvPr/>
        </p:nvSpPr>
        <p:spPr bwMode="auto">
          <a:xfrm>
            <a:off x="-76200" y="3733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17779" name="Rectangle 19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17780" name="Rectangle 20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17781" name="Text Box 21"/>
          <p:cNvSpPr txBox="1">
            <a:spLocks noChangeArrowheads="1"/>
          </p:cNvSpPr>
          <p:nvPr/>
        </p:nvSpPr>
        <p:spPr bwMode="auto">
          <a:xfrm>
            <a:off x="304800" y="5867400"/>
            <a:ext cx="261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17782" name="Text Box 22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17783" name="Text Box 23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17784" name="Rectangle 24"/>
          <p:cNvSpPr>
            <a:spLocks noChangeArrowheads="1"/>
          </p:cNvSpPr>
          <p:nvPr/>
        </p:nvSpPr>
        <p:spPr bwMode="auto">
          <a:xfrm>
            <a:off x="6781800" y="4114800"/>
            <a:ext cx="2133600" cy="9144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D</a:t>
            </a:r>
          </a:p>
        </p:txBody>
      </p:sp>
      <p:sp>
        <p:nvSpPr>
          <p:cNvPr id="117785" name="Text Box 25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17786" name="Line 26"/>
          <p:cNvSpPr>
            <a:spLocks noChangeShapeType="1"/>
          </p:cNvSpPr>
          <p:nvPr/>
        </p:nvSpPr>
        <p:spPr bwMode="auto">
          <a:xfrm flipH="1">
            <a:off x="4572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87" name="Line 27"/>
          <p:cNvSpPr>
            <a:spLocks noChangeShapeType="1"/>
          </p:cNvSpPr>
          <p:nvPr/>
        </p:nvSpPr>
        <p:spPr bwMode="auto">
          <a:xfrm>
            <a:off x="7620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88" name="Text Box 28"/>
          <p:cNvSpPr txBox="1">
            <a:spLocks noChangeArrowheads="1"/>
          </p:cNvSpPr>
          <p:nvPr/>
        </p:nvSpPr>
        <p:spPr bwMode="auto">
          <a:xfrm>
            <a:off x="2286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7789" name="Text Box 29"/>
          <p:cNvSpPr txBox="1">
            <a:spLocks noChangeArrowheads="1"/>
          </p:cNvSpPr>
          <p:nvPr/>
        </p:nvSpPr>
        <p:spPr bwMode="auto">
          <a:xfrm>
            <a:off x="7620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7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7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74" grpId="0" animBg="1" autoUpdateAnimBg="0"/>
      <p:bldP spid="11777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</a:rPr>
              <a:t>root!=NULL</a:t>
            </a:r>
            <a:r>
              <a:rPr kumimoji="1" lang="en-US" altLang="zh-CN" sz="2400" b="1">
                <a:latin typeface="Times New Roman" pitchFamily="18" charset="0"/>
              </a:rPr>
              <a:t>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8787" name="Line 3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788" name="Line 4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789" name="Line 5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790" name="Line 6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791" name="Line 7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792" name="Line 8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793" name="Oval 9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8794" name="Oval 10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8795" name="Oval 11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8796" name="Oval 1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8797" name="Oval 13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8798" name="Oval 14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8799" name="Oval 15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8800" name="Text Box 16"/>
          <p:cNvSpPr txBox="1">
            <a:spLocks noChangeArrowheads="1"/>
          </p:cNvSpPr>
          <p:nvPr/>
        </p:nvSpPr>
        <p:spPr bwMode="auto">
          <a:xfrm>
            <a:off x="-76200" y="3733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18801" name="Rectangle 17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18802" name="Rectangle 18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18803" name="Text Box 19"/>
          <p:cNvSpPr txBox="1">
            <a:spLocks noChangeArrowheads="1"/>
          </p:cNvSpPr>
          <p:nvPr/>
        </p:nvSpPr>
        <p:spPr bwMode="auto">
          <a:xfrm>
            <a:off x="304800" y="5867400"/>
            <a:ext cx="253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18804" name="Text Box 20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18805" name="Text Box 21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18806" name="Rectangle 22"/>
          <p:cNvSpPr>
            <a:spLocks noChangeArrowheads="1"/>
          </p:cNvSpPr>
          <p:nvPr/>
        </p:nvSpPr>
        <p:spPr bwMode="auto">
          <a:xfrm>
            <a:off x="6781800" y="4114800"/>
            <a:ext cx="2133600" cy="9144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D</a:t>
            </a:r>
          </a:p>
        </p:txBody>
      </p:sp>
      <p:sp>
        <p:nvSpPr>
          <p:cNvPr id="118807" name="Text Box 23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18808" name="Line 24"/>
          <p:cNvSpPr>
            <a:spLocks noChangeShapeType="1"/>
          </p:cNvSpPr>
          <p:nvPr/>
        </p:nvSpPr>
        <p:spPr bwMode="auto">
          <a:xfrm flipH="1">
            <a:off x="4572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809" name="Line 25"/>
          <p:cNvSpPr>
            <a:spLocks noChangeShapeType="1"/>
          </p:cNvSpPr>
          <p:nvPr/>
        </p:nvSpPr>
        <p:spPr bwMode="auto">
          <a:xfrm>
            <a:off x="7620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810" name="Text Box 26"/>
          <p:cNvSpPr txBox="1">
            <a:spLocks noChangeArrowheads="1"/>
          </p:cNvSpPr>
          <p:nvPr/>
        </p:nvSpPr>
        <p:spPr bwMode="auto">
          <a:xfrm>
            <a:off x="2286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8811" name="Text Box 27"/>
          <p:cNvSpPr txBox="1">
            <a:spLocks noChangeArrowheads="1"/>
          </p:cNvSpPr>
          <p:nvPr/>
        </p:nvSpPr>
        <p:spPr bwMode="auto">
          <a:xfrm>
            <a:off x="7620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8812" name="Freeform 28"/>
          <p:cNvSpPr>
            <a:spLocks/>
          </p:cNvSpPr>
          <p:nvPr/>
        </p:nvSpPr>
        <p:spPr bwMode="auto">
          <a:xfrm>
            <a:off x="38100" y="4267200"/>
            <a:ext cx="800100" cy="1968500"/>
          </a:xfrm>
          <a:custGeom>
            <a:avLst/>
            <a:gdLst/>
            <a:ahLst/>
            <a:cxnLst>
              <a:cxn ang="0">
                <a:pos x="72" y="0"/>
              </a:cxn>
              <a:cxn ang="0">
                <a:pos x="72" y="1104"/>
              </a:cxn>
              <a:cxn ang="0">
                <a:pos x="504" y="816"/>
              </a:cxn>
            </a:cxnLst>
            <a:rect l="0" t="0" r="r" b="b"/>
            <a:pathLst>
              <a:path w="504" h="1240">
                <a:moveTo>
                  <a:pt x="72" y="0"/>
                </a:moveTo>
                <a:cubicBezTo>
                  <a:pt x="36" y="484"/>
                  <a:pt x="0" y="968"/>
                  <a:pt x="72" y="1104"/>
                </a:cubicBezTo>
                <a:cubicBezTo>
                  <a:pt x="144" y="1240"/>
                  <a:pt x="432" y="864"/>
                  <a:pt x="504" y="81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8813" name="Rectangle 29"/>
          <p:cNvSpPr>
            <a:spLocks noChangeArrowheads="1"/>
          </p:cNvSpPr>
          <p:nvPr/>
        </p:nvSpPr>
        <p:spPr bwMode="auto">
          <a:xfrm>
            <a:off x="6781800" y="3200400"/>
            <a:ext cx="2133600" cy="914400"/>
          </a:xfrm>
          <a:prstGeom prst="rect">
            <a:avLst/>
          </a:prstGeom>
          <a:solidFill>
            <a:srgbClr val="CC99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NULL</a:t>
            </a:r>
            <a:endParaRPr kumimoji="1" lang="en-US" altLang="zh-CN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8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8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12" grpId="0" animBg="1"/>
      <p:bldP spid="118813" grpId="0" animBg="1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Oval 2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9811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solidFill>
                  <a:srgbClr val="219344"/>
                </a:solidFill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solidFill>
                  <a:srgbClr val="219344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preorder(root-&gt;Lchild);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preorder(root-&gt;Rchild);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9812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3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4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5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6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7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8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9819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9820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9821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9822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9823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9824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9825" name="Text Box 17"/>
          <p:cNvSpPr txBox="1">
            <a:spLocks noChangeArrowheads="1"/>
          </p:cNvSpPr>
          <p:nvPr/>
        </p:nvSpPr>
        <p:spPr bwMode="auto">
          <a:xfrm>
            <a:off x="-76200" y="3733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19826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19827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19828" name="Text Box 20"/>
          <p:cNvSpPr txBox="1">
            <a:spLocks noChangeArrowheads="1"/>
          </p:cNvSpPr>
          <p:nvPr/>
        </p:nvSpPr>
        <p:spPr bwMode="auto">
          <a:xfrm>
            <a:off x="304800" y="5867400"/>
            <a:ext cx="253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19829" name="Text Box 21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19830" name="Text Box 22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19831" name="Rectangle 23"/>
          <p:cNvSpPr>
            <a:spLocks noChangeArrowheads="1"/>
          </p:cNvSpPr>
          <p:nvPr/>
        </p:nvSpPr>
        <p:spPr bwMode="auto">
          <a:xfrm>
            <a:off x="6781800" y="4114800"/>
            <a:ext cx="2133600" cy="9144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D</a:t>
            </a:r>
          </a:p>
        </p:txBody>
      </p:sp>
      <p:sp>
        <p:nvSpPr>
          <p:cNvPr id="119832" name="Text Box 24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19833" name="Line 25"/>
          <p:cNvSpPr>
            <a:spLocks noChangeShapeType="1"/>
          </p:cNvSpPr>
          <p:nvPr/>
        </p:nvSpPr>
        <p:spPr bwMode="auto">
          <a:xfrm flipH="1">
            <a:off x="4572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34" name="Line 26"/>
          <p:cNvSpPr>
            <a:spLocks noChangeShapeType="1"/>
          </p:cNvSpPr>
          <p:nvPr/>
        </p:nvSpPr>
        <p:spPr bwMode="auto">
          <a:xfrm>
            <a:off x="7620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35" name="Text Box 27"/>
          <p:cNvSpPr txBox="1">
            <a:spLocks noChangeArrowheads="1"/>
          </p:cNvSpPr>
          <p:nvPr/>
        </p:nvSpPr>
        <p:spPr bwMode="auto">
          <a:xfrm>
            <a:off x="2286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9836" name="Text Box 28"/>
          <p:cNvSpPr txBox="1">
            <a:spLocks noChangeArrowheads="1"/>
          </p:cNvSpPr>
          <p:nvPr/>
        </p:nvSpPr>
        <p:spPr bwMode="auto">
          <a:xfrm>
            <a:off x="7620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9837" name="Line 29"/>
          <p:cNvSpPr>
            <a:spLocks noChangeShapeType="1"/>
          </p:cNvSpPr>
          <p:nvPr/>
        </p:nvSpPr>
        <p:spPr bwMode="auto">
          <a:xfrm>
            <a:off x="304800" y="41148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9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22" grpId="0" animBg="1" autoUpdateAnimBg="0"/>
      <p:bldP spid="11983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Oval 2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9811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preorder(root-&gt;Rchild);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9812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3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4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5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6" name="Line 8"/>
          <p:cNvSpPr>
            <a:spLocks noChangeShapeType="1"/>
          </p:cNvSpPr>
          <p:nvPr/>
        </p:nvSpPr>
        <p:spPr bwMode="auto">
          <a:xfrm flipH="1">
            <a:off x="831849" y="4432300"/>
            <a:ext cx="4159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7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8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9819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9820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9821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9822" name="Oval 14"/>
          <p:cNvSpPr>
            <a:spLocks noChangeArrowheads="1"/>
          </p:cNvSpPr>
          <p:nvPr/>
        </p:nvSpPr>
        <p:spPr bwMode="auto">
          <a:xfrm>
            <a:off x="1213756" y="4122737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9823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9824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9825" name="Text Box 17"/>
          <p:cNvSpPr txBox="1">
            <a:spLocks noChangeArrowheads="1"/>
          </p:cNvSpPr>
          <p:nvPr/>
        </p:nvSpPr>
        <p:spPr bwMode="auto">
          <a:xfrm>
            <a:off x="-76200" y="3733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19826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19827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19828" name="Text Box 20"/>
          <p:cNvSpPr txBox="1">
            <a:spLocks noChangeArrowheads="1"/>
          </p:cNvSpPr>
          <p:nvPr/>
        </p:nvSpPr>
        <p:spPr bwMode="auto">
          <a:xfrm>
            <a:off x="304800" y="5867400"/>
            <a:ext cx="253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19829" name="Text Box 21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19830" name="Text Box 22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19832" name="Text Box 24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19833" name="Line 25"/>
          <p:cNvSpPr>
            <a:spLocks noChangeShapeType="1"/>
          </p:cNvSpPr>
          <p:nvPr/>
        </p:nvSpPr>
        <p:spPr bwMode="auto">
          <a:xfrm flipH="1">
            <a:off x="4572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34" name="Line 26"/>
          <p:cNvSpPr>
            <a:spLocks noChangeShapeType="1"/>
          </p:cNvSpPr>
          <p:nvPr/>
        </p:nvSpPr>
        <p:spPr bwMode="auto">
          <a:xfrm>
            <a:off x="7620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35" name="Text Box 27"/>
          <p:cNvSpPr txBox="1">
            <a:spLocks noChangeArrowheads="1"/>
          </p:cNvSpPr>
          <p:nvPr/>
        </p:nvSpPr>
        <p:spPr bwMode="auto">
          <a:xfrm>
            <a:off x="2286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9836" name="Text Box 28"/>
          <p:cNvSpPr txBox="1">
            <a:spLocks noChangeArrowheads="1"/>
          </p:cNvSpPr>
          <p:nvPr/>
        </p:nvSpPr>
        <p:spPr bwMode="auto">
          <a:xfrm>
            <a:off x="7620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9837" name="Line 29"/>
          <p:cNvSpPr>
            <a:spLocks noChangeShapeType="1"/>
          </p:cNvSpPr>
          <p:nvPr/>
        </p:nvSpPr>
        <p:spPr bwMode="auto">
          <a:xfrm>
            <a:off x="304800" y="4114800"/>
            <a:ext cx="858838" cy="88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4919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9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22" grpId="0" animBg="1" autoUpdateAnimBg="0"/>
      <p:bldP spid="11983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Oval 2"/>
          <p:cNvSpPr>
            <a:spLocks noChangeArrowheads="1"/>
          </p:cNvSpPr>
          <p:nvPr/>
        </p:nvSpPr>
        <p:spPr bwMode="auto">
          <a:xfrm>
            <a:off x="1676400" y="4767263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0835" name="Oval 3"/>
          <p:cNvSpPr>
            <a:spLocks noChangeArrowheads="1"/>
          </p:cNvSpPr>
          <p:nvPr/>
        </p:nvSpPr>
        <p:spPr bwMode="auto">
          <a:xfrm>
            <a:off x="1676400" y="4772025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solidFill>
                  <a:srgbClr val="1700C0"/>
                </a:solidFill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0837" name="Line 5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0838" name="Line 6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0839" name="Line 7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0840" name="Line 8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0841" name="Line 9"/>
          <p:cNvSpPr>
            <a:spLocks noChangeShapeType="1"/>
          </p:cNvSpPr>
          <p:nvPr/>
        </p:nvSpPr>
        <p:spPr bwMode="auto">
          <a:xfrm flipH="1">
            <a:off x="831850" y="4432300"/>
            <a:ext cx="431800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0842" name="Line 10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0843" name="Oval 11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0844" name="Oval 12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0845" name="Oval 13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0846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0847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0848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0849" name="Text Box 17"/>
          <p:cNvSpPr txBox="1">
            <a:spLocks noChangeArrowheads="1"/>
          </p:cNvSpPr>
          <p:nvPr/>
        </p:nvSpPr>
        <p:spPr bwMode="auto">
          <a:xfrm>
            <a:off x="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0850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20851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0852" name="Text Box 20"/>
          <p:cNvSpPr txBox="1">
            <a:spLocks noChangeArrowheads="1"/>
          </p:cNvSpPr>
          <p:nvPr/>
        </p:nvSpPr>
        <p:spPr bwMode="auto">
          <a:xfrm>
            <a:off x="304800" y="5867400"/>
            <a:ext cx="261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20853" name="Text Box 21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20854" name="Text Box 22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20855" name="Text Box 23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20856" name="Freeform 24"/>
          <p:cNvSpPr>
            <a:spLocks/>
          </p:cNvSpPr>
          <p:nvPr/>
        </p:nvSpPr>
        <p:spPr bwMode="auto">
          <a:xfrm>
            <a:off x="76200" y="3733800"/>
            <a:ext cx="1600200" cy="2044700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144" y="1152"/>
              </a:cxn>
              <a:cxn ang="0">
                <a:pos x="1008" y="816"/>
              </a:cxn>
            </a:cxnLst>
            <a:rect l="0" t="0" r="r" b="b"/>
            <a:pathLst>
              <a:path w="1008" h="1288">
                <a:moveTo>
                  <a:pt x="144" y="0"/>
                </a:moveTo>
                <a:cubicBezTo>
                  <a:pt x="72" y="508"/>
                  <a:pt x="0" y="1016"/>
                  <a:pt x="144" y="1152"/>
                </a:cubicBezTo>
                <a:cubicBezTo>
                  <a:pt x="288" y="1288"/>
                  <a:pt x="864" y="872"/>
                  <a:pt x="1008" y="81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0857" name="Rectangle 25"/>
          <p:cNvSpPr>
            <a:spLocks noChangeArrowheads="1"/>
          </p:cNvSpPr>
          <p:nvPr/>
        </p:nvSpPr>
        <p:spPr bwMode="auto">
          <a:xfrm>
            <a:off x="6781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E</a:t>
            </a:r>
          </a:p>
        </p:txBody>
      </p:sp>
      <p:sp>
        <p:nvSpPr>
          <p:cNvPr id="120858" name="Text Box 26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0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0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0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animBg="1" autoUpdateAnimBg="0"/>
      <p:bldP spid="120856" grpId="0" animBg="1"/>
      <p:bldP spid="120857" grpId="0" animBg="1" autoUpdateAnimBg="0"/>
      <p:bldP spid="120858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solidFill>
                  <a:srgbClr val="1700C0"/>
                </a:solidFill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1860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1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2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3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4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5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6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1867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1868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1869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1870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1871" name="Oval 15"/>
          <p:cNvSpPr>
            <a:spLocks noChangeArrowheads="1"/>
          </p:cNvSpPr>
          <p:nvPr/>
        </p:nvSpPr>
        <p:spPr bwMode="auto">
          <a:xfrm>
            <a:off x="1272494" y="5482999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1872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1873" name="Text Box 17"/>
          <p:cNvSpPr txBox="1">
            <a:spLocks noChangeArrowheads="1"/>
          </p:cNvSpPr>
          <p:nvPr/>
        </p:nvSpPr>
        <p:spPr bwMode="auto">
          <a:xfrm>
            <a:off x="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1874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21875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1876" name="Text Box 20"/>
          <p:cNvSpPr txBox="1">
            <a:spLocks noChangeArrowheads="1"/>
          </p:cNvSpPr>
          <p:nvPr/>
        </p:nvSpPr>
        <p:spPr bwMode="auto">
          <a:xfrm>
            <a:off x="304800" y="5867400"/>
            <a:ext cx="261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1877" name="Text Box 21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1878" name="Text Box 22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1879" name="Text Box 23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1880" name="Rectangle 24"/>
          <p:cNvSpPr>
            <a:spLocks noChangeArrowheads="1"/>
          </p:cNvSpPr>
          <p:nvPr/>
        </p:nvSpPr>
        <p:spPr bwMode="auto">
          <a:xfrm>
            <a:off x="6781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E</a:t>
            </a:r>
          </a:p>
        </p:txBody>
      </p:sp>
      <p:sp>
        <p:nvSpPr>
          <p:cNvPr id="121881" name="Text Box 25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1882" name="Freeform 26"/>
          <p:cNvSpPr>
            <a:spLocks/>
          </p:cNvSpPr>
          <p:nvPr/>
        </p:nvSpPr>
        <p:spPr bwMode="auto">
          <a:xfrm>
            <a:off x="152400" y="3733800"/>
            <a:ext cx="1066800" cy="182880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056"/>
              </a:cxn>
              <a:cxn ang="0">
                <a:pos x="672" y="1248"/>
              </a:cxn>
            </a:cxnLst>
            <a:rect l="0" t="0" r="r" b="b"/>
            <a:pathLst>
              <a:path w="672" h="1264">
                <a:moveTo>
                  <a:pt x="96" y="0"/>
                </a:moveTo>
                <a:cubicBezTo>
                  <a:pt x="48" y="424"/>
                  <a:pt x="0" y="848"/>
                  <a:pt x="96" y="1056"/>
                </a:cubicBezTo>
                <a:cubicBezTo>
                  <a:pt x="192" y="1264"/>
                  <a:pt x="576" y="1216"/>
                  <a:pt x="672" y="12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83" name="Text Box 27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1884" name="Rectangle 28"/>
          <p:cNvSpPr>
            <a:spLocks noChangeArrowheads="1"/>
          </p:cNvSpPr>
          <p:nvPr/>
        </p:nvSpPr>
        <p:spPr bwMode="auto">
          <a:xfrm>
            <a:off x="6781800" y="3352800"/>
            <a:ext cx="2133600" cy="838200"/>
          </a:xfrm>
          <a:prstGeom prst="rect">
            <a:avLst/>
          </a:prstGeom>
          <a:solidFill>
            <a:srgbClr val="FFFF99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1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71" grpId="0" animBg="1" autoUpdateAnimBg="0"/>
      <p:bldP spid="121883" grpId="0" autoUpdateAnimBg="0"/>
      <p:bldP spid="121884" grpId="0" animBg="1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Oval 2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</a:t>
            </a:r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root!=NULL</a:t>
            </a:r>
            <a:r>
              <a:rPr kumimoji="1" lang="en-US" altLang="zh-CN" sz="2400" b="1">
                <a:latin typeface="Times New Roman" pitchFamily="18" charset="0"/>
              </a:rPr>
              <a:t>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1860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1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2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3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4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5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6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1867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1868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1869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1870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1872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1873" name="Text Box 17"/>
          <p:cNvSpPr txBox="1">
            <a:spLocks noChangeArrowheads="1"/>
          </p:cNvSpPr>
          <p:nvPr/>
        </p:nvSpPr>
        <p:spPr bwMode="auto">
          <a:xfrm>
            <a:off x="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1874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21875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1880" name="Rectangle 24"/>
          <p:cNvSpPr>
            <a:spLocks noChangeArrowheads="1"/>
          </p:cNvSpPr>
          <p:nvPr/>
        </p:nvSpPr>
        <p:spPr bwMode="auto">
          <a:xfrm>
            <a:off x="6781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E</a:t>
            </a:r>
          </a:p>
        </p:txBody>
      </p:sp>
      <p:sp>
        <p:nvSpPr>
          <p:cNvPr id="121882" name="Freeform 26"/>
          <p:cNvSpPr>
            <a:spLocks/>
          </p:cNvSpPr>
          <p:nvPr/>
        </p:nvSpPr>
        <p:spPr bwMode="auto">
          <a:xfrm>
            <a:off x="152400" y="3733800"/>
            <a:ext cx="685800" cy="2575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056"/>
              </a:cxn>
              <a:cxn ang="0">
                <a:pos x="672" y="1248"/>
              </a:cxn>
            </a:cxnLst>
            <a:rect l="0" t="0" r="r" b="b"/>
            <a:pathLst>
              <a:path w="672" h="1264">
                <a:moveTo>
                  <a:pt x="96" y="0"/>
                </a:moveTo>
                <a:cubicBezTo>
                  <a:pt x="48" y="424"/>
                  <a:pt x="0" y="848"/>
                  <a:pt x="96" y="1056"/>
                </a:cubicBezTo>
                <a:cubicBezTo>
                  <a:pt x="192" y="1264"/>
                  <a:pt x="576" y="1216"/>
                  <a:pt x="672" y="12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84" name="Rectangle 28"/>
          <p:cNvSpPr>
            <a:spLocks noChangeArrowheads="1"/>
          </p:cNvSpPr>
          <p:nvPr/>
        </p:nvSpPr>
        <p:spPr bwMode="auto">
          <a:xfrm>
            <a:off x="6781800" y="3352800"/>
            <a:ext cx="2133600" cy="838200"/>
          </a:xfrm>
          <a:prstGeom prst="rect">
            <a:avLst/>
          </a:prstGeom>
          <a:solidFill>
            <a:srgbClr val="FFFF99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G</a:t>
            </a:r>
          </a:p>
        </p:txBody>
      </p:sp>
      <p:sp>
        <p:nvSpPr>
          <p:cNvPr id="29" name="Line 7">
            <a:extLst>
              <a:ext uri="{FF2B5EF4-FFF2-40B4-BE49-F238E27FC236}">
                <a16:creationId xmlns:a16="http://schemas.microsoft.com/office/drawing/2014/main" id="{D06118BB-EE5F-4971-8F4C-A29D76A785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86858" y="5841454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0" name="Line 5">
            <a:extLst>
              <a:ext uri="{FF2B5EF4-FFF2-40B4-BE49-F238E27FC236}">
                <a16:creationId xmlns:a16="http://schemas.microsoft.com/office/drawing/2014/main" id="{AA0451ED-9436-4D87-A121-EEE59B2118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7175" y="5883275"/>
            <a:ext cx="331787" cy="323851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1" name="Text Box 27">
            <a:extLst>
              <a:ext uri="{FF2B5EF4-FFF2-40B4-BE49-F238E27FC236}">
                <a16:creationId xmlns:a16="http://schemas.microsoft.com/office/drawing/2014/main" id="{221B796F-776D-46D3-ABCF-801AE2625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838" y="6159726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32" name="Text Box 27">
            <a:extLst>
              <a:ext uri="{FF2B5EF4-FFF2-40B4-BE49-F238E27FC236}">
                <a16:creationId xmlns:a16="http://schemas.microsoft.com/office/drawing/2014/main" id="{DA003909-0ADA-467C-9A1A-814AD3F9E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9583" y="6118469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34" name="Rectangle 18">
            <a:extLst>
              <a:ext uri="{FF2B5EF4-FFF2-40B4-BE49-F238E27FC236}">
                <a16:creationId xmlns:a16="http://schemas.microsoft.com/office/drawing/2014/main" id="{4A323F8D-E05D-4895-8D8A-772375E5A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49555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NULL</a:t>
            </a:r>
          </a:p>
        </p:txBody>
      </p:sp>
      <p:sp>
        <p:nvSpPr>
          <p:cNvPr id="35" name="Text Box 20">
            <a:extLst>
              <a:ext uri="{FF2B5EF4-FFF2-40B4-BE49-F238E27FC236}">
                <a16:creationId xmlns:a16="http://schemas.microsoft.com/office/drawing/2014/main" id="{4C99B6F9-8ECA-4DB1-98DC-F5ED100DE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6791" y="6314309"/>
            <a:ext cx="261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36" name="Text Box 21">
            <a:extLst>
              <a:ext uri="{FF2B5EF4-FFF2-40B4-BE49-F238E27FC236}">
                <a16:creationId xmlns:a16="http://schemas.microsoft.com/office/drawing/2014/main" id="{778DD1BF-20C1-46AC-9CE4-0075144A8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4191" y="6314309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37" name="Text Box 22">
            <a:extLst>
              <a:ext uri="{FF2B5EF4-FFF2-40B4-BE49-F238E27FC236}">
                <a16:creationId xmlns:a16="http://schemas.microsoft.com/office/drawing/2014/main" id="{74929363-6746-4B29-8C39-47F6AE4F4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5191" y="6314309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38" name="Text Box 23">
            <a:extLst>
              <a:ext uri="{FF2B5EF4-FFF2-40B4-BE49-F238E27FC236}">
                <a16:creationId xmlns:a16="http://schemas.microsoft.com/office/drawing/2014/main" id="{33F4006F-900F-4DA7-A226-A900E263D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6191" y="6314309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39" name="Text Box 25">
            <a:extLst>
              <a:ext uri="{FF2B5EF4-FFF2-40B4-BE49-F238E27FC236}">
                <a16:creationId xmlns:a16="http://schemas.microsoft.com/office/drawing/2014/main" id="{4AAE3837-0CC2-4D89-8C55-8589FF42B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3391" y="6314309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40" name="Text Box 27">
            <a:extLst>
              <a:ext uri="{FF2B5EF4-FFF2-40B4-BE49-F238E27FC236}">
                <a16:creationId xmlns:a16="http://schemas.microsoft.com/office/drawing/2014/main" id="{81F74C7D-784C-41F4-A9FF-3A427C2D8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591" y="6314309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4703234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solidFill>
                  <a:srgbClr val="1700C0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preorder(root-&gt;Rchild);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1860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1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2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3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4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5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6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1867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1868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1869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1870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1872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1873" name="Text Box 17"/>
          <p:cNvSpPr txBox="1">
            <a:spLocks noChangeArrowheads="1"/>
          </p:cNvSpPr>
          <p:nvPr/>
        </p:nvSpPr>
        <p:spPr bwMode="auto">
          <a:xfrm>
            <a:off x="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1874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21875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1876" name="Text Box 20"/>
          <p:cNvSpPr txBox="1">
            <a:spLocks noChangeArrowheads="1"/>
          </p:cNvSpPr>
          <p:nvPr/>
        </p:nvSpPr>
        <p:spPr bwMode="auto">
          <a:xfrm>
            <a:off x="2403475" y="6309320"/>
            <a:ext cx="261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1877" name="Text Box 21"/>
          <p:cNvSpPr txBox="1">
            <a:spLocks noChangeArrowheads="1"/>
          </p:cNvSpPr>
          <p:nvPr/>
        </p:nvSpPr>
        <p:spPr bwMode="auto">
          <a:xfrm>
            <a:off x="4460875" y="630932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1878" name="Text Box 22"/>
          <p:cNvSpPr txBox="1">
            <a:spLocks noChangeArrowheads="1"/>
          </p:cNvSpPr>
          <p:nvPr/>
        </p:nvSpPr>
        <p:spPr bwMode="auto">
          <a:xfrm>
            <a:off x="4841875" y="630932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1879" name="Text Box 23"/>
          <p:cNvSpPr txBox="1">
            <a:spLocks noChangeArrowheads="1"/>
          </p:cNvSpPr>
          <p:nvPr/>
        </p:nvSpPr>
        <p:spPr bwMode="auto">
          <a:xfrm>
            <a:off x="5222875" y="630932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1880" name="Rectangle 24"/>
          <p:cNvSpPr>
            <a:spLocks noChangeArrowheads="1"/>
          </p:cNvSpPr>
          <p:nvPr/>
        </p:nvSpPr>
        <p:spPr bwMode="auto">
          <a:xfrm>
            <a:off x="6781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E</a:t>
            </a:r>
          </a:p>
        </p:txBody>
      </p:sp>
      <p:sp>
        <p:nvSpPr>
          <p:cNvPr id="121881" name="Text Box 25"/>
          <p:cNvSpPr txBox="1">
            <a:spLocks noChangeArrowheads="1"/>
          </p:cNvSpPr>
          <p:nvPr/>
        </p:nvSpPr>
        <p:spPr bwMode="auto">
          <a:xfrm>
            <a:off x="5680075" y="630932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1882" name="Freeform 26"/>
          <p:cNvSpPr>
            <a:spLocks/>
          </p:cNvSpPr>
          <p:nvPr/>
        </p:nvSpPr>
        <p:spPr bwMode="auto">
          <a:xfrm>
            <a:off x="152399" y="3733800"/>
            <a:ext cx="1039813" cy="1927448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056"/>
              </a:cxn>
              <a:cxn ang="0">
                <a:pos x="672" y="1248"/>
              </a:cxn>
            </a:cxnLst>
            <a:rect l="0" t="0" r="r" b="b"/>
            <a:pathLst>
              <a:path w="672" h="1264">
                <a:moveTo>
                  <a:pt x="96" y="0"/>
                </a:moveTo>
                <a:cubicBezTo>
                  <a:pt x="48" y="424"/>
                  <a:pt x="0" y="848"/>
                  <a:pt x="96" y="1056"/>
                </a:cubicBezTo>
                <a:cubicBezTo>
                  <a:pt x="192" y="1264"/>
                  <a:pt x="576" y="1216"/>
                  <a:pt x="672" y="12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83" name="Text Box 27"/>
          <p:cNvSpPr txBox="1">
            <a:spLocks noChangeArrowheads="1"/>
          </p:cNvSpPr>
          <p:nvPr/>
        </p:nvSpPr>
        <p:spPr bwMode="auto">
          <a:xfrm>
            <a:off x="6137275" y="630932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1884" name="Rectangle 28"/>
          <p:cNvSpPr>
            <a:spLocks noChangeArrowheads="1"/>
          </p:cNvSpPr>
          <p:nvPr/>
        </p:nvSpPr>
        <p:spPr bwMode="auto">
          <a:xfrm>
            <a:off x="6781800" y="3352800"/>
            <a:ext cx="2133600" cy="838200"/>
          </a:xfrm>
          <a:prstGeom prst="rect">
            <a:avLst/>
          </a:prstGeom>
          <a:solidFill>
            <a:srgbClr val="FFFF99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G</a:t>
            </a:r>
          </a:p>
        </p:txBody>
      </p:sp>
      <p:sp>
        <p:nvSpPr>
          <p:cNvPr id="29" name="Line 7">
            <a:extLst>
              <a:ext uri="{FF2B5EF4-FFF2-40B4-BE49-F238E27FC236}">
                <a16:creationId xmlns:a16="http://schemas.microsoft.com/office/drawing/2014/main" id="{D06118BB-EE5F-4971-8F4C-A29D76A785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86858" y="5841454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0" name="Line 5">
            <a:extLst>
              <a:ext uri="{FF2B5EF4-FFF2-40B4-BE49-F238E27FC236}">
                <a16:creationId xmlns:a16="http://schemas.microsoft.com/office/drawing/2014/main" id="{AA0451ED-9436-4D87-A121-EEE59B2118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7175" y="5883275"/>
            <a:ext cx="331787" cy="323851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1" name="Text Box 27">
            <a:extLst>
              <a:ext uri="{FF2B5EF4-FFF2-40B4-BE49-F238E27FC236}">
                <a16:creationId xmlns:a16="http://schemas.microsoft.com/office/drawing/2014/main" id="{221B796F-776D-46D3-ABCF-801AE2625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838" y="6159726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32" name="Text Box 27">
            <a:extLst>
              <a:ext uri="{FF2B5EF4-FFF2-40B4-BE49-F238E27FC236}">
                <a16:creationId xmlns:a16="http://schemas.microsoft.com/office/drawing/2014/main" id="{DA003909-0ADA-467C-9A1A-814AD3F9E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9583" y="6118469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33" name="Oval 15">
            <a:extLst>
              <a:ext uri="{FF2B5EF4-FFF2-40B4-BE49-F238E27FC236}">
                <a16:creationId xmlns:a16="http://schemas.microsoft.com/office/drawing/2014/main" id="{29EC0142-4519-4765-AABF-23B3E8C4F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802" y="54864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7207988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</a:t>
            </a:r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root!=NULL</a:t>
            </a:r>
            <a:r>
              <a:rPr kumimoji="1" lang="en-US" altLang="zh-CN" sz="2400" b="1">
                <a:latin typeface="Times New Roman" pitchFamily="18" charset="0"/>
              </a:rPr>
              <a:t>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1860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1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2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3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4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5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6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1867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1868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1869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1870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1872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1873" name="Text Box 17"/>
          <p:cNvSpPr txBox="1">
            <a:spLocks noChangeArrowheads="1"/>
          </p:cNvSpPr>
          <p:nvPr/>
        </p:nvSpPr>
        <p:spPr bwMode="auto">
          <a:xfrm>
            <a:off x="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1874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21875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1876" name="Text Box 20"/>
          <p:cNvSpPr txBox="1">
            <a:spLocks noChangeArrowheads="1"/>
          </p:cNvSpPr>
          <p:nvPr/>
        </p:nvSpPr>
        <p:spPr bwMode="auto">
          <a:xfrm>
            <a:off x="2403475" y="6309320"/>
            <a:ext cx="261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1877" name="Text Box 21"/>
          <p:cNvSpPr txBox="1">
            <a:spLocks noChangeArrowheads="1"/>
          </p:cNvSpPr>
          <p:nvPr/>
        </p:nvSpPr>
        <p:spPr bwMode="auto">
          <a:xfrm>
            <a:off x="4460875" y="630932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1878" name="Text Box 22"/>
          <p:cNvSpPr txBox="1">
            <a:spLocks noChangeArrowheads="1"/>
          </p:cNvSpPr>
          <p:nvPr/>
        </p:nvSpPr>
        <p:spPr bwMode="auto">
          <a:xfrm>
            <a:off x="4841875" y="630932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1879" name="Text Box 23"/>
          <p:cNvSpPr txBox="1">
            <a:spLocks noChangeArrowheads="1"/>
          </p:cNvSpPr>
          <p:nvPr/>
        </p:nvSpPr>
        <p:spPr bwMode="auto">
          <a:xfrm>
            <a:off x="5222875" y="630932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1880" name="Rectangle 24"/>
          <p:cNvSpPr>
            <a:spLocks noChangeArrowheads="1"/>
          </p:cNvSpPr>
          <p:nvPr/>
        </p:nvSpPr>
        <p:spPr bwMode="auto">
          <a:xfrm>
            <a:off x="6781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E</a:t>
            </a:r>
          </a:p>
        </p:txBody>
      </p:sp>
      <p:sp>
        <p:nvSpPr>
          <p:cNvPr id="121881" name="Text Box 25"/>
          <p:cNvSpPr txBox="1">
            <a:spLocks noChangeArrowheads="1"/>
          </p:cNvSpPr>
          <p:nvPr/>
        </p:nvSpPr>
        <p:spPr bwMode="auto">
          <a:xfrm>
            <a:off x="5680075" y="630932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1882" name="Freeform 26"/>
          <p:cNvSpPr>
            <a:spLocks/>
          </p:cNvSpPr>
          <p:nvPr/>
        </p:nvSpPr>
        <p:spPr bwMode="auto">
          <a:xfrm>
            <a:off x="152399" y="3733800"/>
            <a:ext cx="1447801" cy="2575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056"/>
              </a:cxn>
              <a:cxn ang="0">
                <a:pos x="672" y="1248"/>
              </a:cxn>
            </a:cxnLst>
            <a:rect l="0" t="0" r="r" b="b"/>
            <a:pathLst>
              <a:path w="672" h="1264">
                <a:moveTo>
                  <a:pt x="96" y="0"/>
                </a:moveTo>
                <a:cubicBezTo>
                  <a:pt x="48" y="424"/>
                  <a:pt x="0" y="848"/>
                  <a:pt x="96" y="1056"/>
                </a:cubicBezTo>
                <a:cubicBezTo>
                  <a:pt x="192" y="1264"/>
                  <a:pt x="576" y="1216"/>
                  <a:pt x="672" y="12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83" name="Text Box 27"/>
          <p:cNvSpPr txBox="1">
            <a:spLocks noChangeArrowheads="1"/>
          </p:cNvSpPr>
          <p:nvPr/>
        </p:nvSpPr>
        <p:spPr bwMode="auto">
          <a:xfrm>
            <a:off x="6137275" y="630932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1884" name="Rectangle 28"/>
          <p:cNvSpPr>
            <a:spLocks noChangeArrowheads="1"/>
          </p:cNvSpPr>
          <p:nvPr/>
        </p:nvSpPr>
        <p:spPr bwMode="auto">
          <a:xfrm>
            <a:off x="6781800" y="3352800"/>
            <a:ext cx="2133600" cy="838200"/>
          </a:xfrm>
          <a:prstGeom prst="rect">
            <a:avLst/>
          </a:prstGeom>
          <a:solidFill>
            <a:srgbClr val="FFFF99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G</a:t>
            </a:r>
          </a:p>
        </p:txBody>
      </p:sp>
      <p:sp>
        <p:nvSpPr>
          <p:cNvPr id="29" name="Line 7">
            <a:extLst>
              <a:ext uri="{FF2B5EF4-FFF2-40B4-BE49-F238E27FC236}">
                <a16:creationId xmlns:a16="http://schemas.microsoft.com/office/drawing/2014/main" id="{D06118BB-EE5F-4971-8F4C-A29D76A785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86858" y="5841454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0" name="Line 5">
            <a:extLst>
              <a:ext uri="{FF2B5EF4-FFF2-40B4-BE49-F238E27FC236}">
                <a16:creationId xmlns:a16="http://schemas.microsoft.com/office/drawing/2014/main" id="{AA0451ED-9436-4D87-A121-EEE59B2118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7175" y="5841454"/>
            <a:ext cx="331787" cy="323851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1" name="Text Box 27">
            <a:extLst>
              <a:ext uri="{FF2B5EF4-FFF2-40B4-BE49-F238E27FC236}">
                <a16:creationId xmlns:a16="http://schemas.microsoft.com/office/drawing/2014/main" id="{221B796F-776D-46D3-ABCF-801AE2625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838" y="6159726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32" name="Text Box 27">
            <a:extLst>
              <a:ext uri="{FF2B5EF4-FFF2-40B4-BE49-F238E27FC236}">
                <a16:creationId xmlns:a16="http://schemas.microsoft.com/office/drawing/2014/main" id="{DA003909-0ADA-467C-9A1A-814AD3F9E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9583" y="6118469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34" name="Rectangle 18">
            <a:extLst>
              <a:ext uri="{FF2B5EF4-FFF2-40B4-BE49-F238E27FC236}">
                <a16:creationId xmlns:a16="http://schemas.microsoft.com/office/drawing/2014/main" id="{4A323F8D-E05D-4895-8D8A-772375E5A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49555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NULL</a:t>
            </a:r>
          </a:p>
        </p:txBody>
      </p:sp>
      <p:sp>
        <p:nvSpPr>
          <p:cNvPr id="35" name="Oval 2">
            <a:extLst>
              <a:ext uri="{FF2B5EF4-FFF2-40B4-BE49-F238E27FC236}">
                <a16:creationId xmlns:a16="http://schemas.microsoft.com/office/drawing/2014/main" id="{1CD7FBB1-7230-4532-A229-6C2EB836C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410" y="547052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3775125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Oval 2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solidFill>
                  <a:srgbClr val="219344"/>
                </a:solidFill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solidFill>
                  <a:srgbClr val="219344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preorder(root-&gt;Lchild);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solidFill>
                  <a:srgbClr val="219344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preorder(root-&gt;Rchild);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1860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1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2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3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4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5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6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1867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1868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1869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1870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1871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1872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1873" name="Text Box 17"/>
          <p:cNvSpPr txBox="1">
            <a:spLocks noChangeArrowheads="1"/>
          </p:cNvSpPr>
          <p:nvPr/>
        </p:nvSpPr>
        <p:spPr bwMode="auto">
          <a:xfrm>
            <a:off x="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1874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21875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1876" name="Text Box 20"/>
          <p:cNvSpPr txBox="1">
            <a:spLocks noChangeArrowheads="1"/>
          </p:cNvSpPr>
          <p:nvPr/>
        </p:nvSpPr>
        <p:spPr bwMode="auto">
          <a:xfrm>
            <a:off x="2403475" y="6309320"/>
            <a:ext cx="261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1877" name="Text Box 21"/>
          <p:cNvSpPr txBox="1">
            <a:spLocks noChangeArrowheads="1"/>
          </p:cNvSpPr>
          <p:nvPr/>
        </p:nvSpPr>
        <p:spPr bwMode="auto">
          <a:xfrm>
            <a:off x="4460875" y="630932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1878" name="Text Box 22"/>
          <p:cNvSpPr txBox="1">
            <a:spLocks noChangeArrowheads="1"/>
          </p:cNvSpPr>
          <p:nvPr/>
        </p:nvSpPr>
        <p:spPr bwMode="auto">
          <a:xfrm>
            <a:off x="4841875" y="630932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1879" name="Text Box 23"/>
          <p:cNvSpPr txBox="1">
            <a:spLocks noChangeArrowheads="1"/>
          </p:cNvSpPr>
          <p:nvPr/>
        </p:nvSpPr>
        <p:spPr bwMode="auto">
          <a:xfrm>
            <a:off x="5222875" y="630932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1880" name="Rectangle 24"/>
          <p:cNvSpPr>
            <a:spLocks noChangeArrowheads="1"/>
          </p:cNvSpPr>
          <p:nvPr/>
        </p:nvSpPr>
        <p:spPr bwMode="auto">
          <a:xfrm>
            <a:off x="6781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E</a:t>
            </a:r>
          </a:p>
        </p:txBody>
      </p:sp>
      <p:sp>
        <p:nvSpPr>
          <p:cNvPr id="121881" name="Text Box 25"/>
          <p:cNvSpPr txBox="1">
            <a:spLocks noChangeArrowheads="1"/>
          </p:cNvSpPr>
          <p:nvPr/>
        </p:nvSpPr>
        <p:spPr bwMode="auto">
          <a:xfrm>
            <a:off x="5680075" y="630932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1882" name="Freeform 26"/>
          <p:cNvSpPr>
            <a:spLocks/>
          </p:cNvSpPr>
          <p:nvPr/>
        </p:nvSpPr>
        <p:spPr bwMode="auto">
          <a:xfrm>
            <a:off x="152399" y="3733800"/>
            <a:ext cx="942977" cy="1927448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056"/>
              </a:cxn>
              <a:cxn ang="0">
                <a:pos x="672" y="1248"/>
              </a:cxn>
            </a:cxnLst>
            <a:rect l="0" t="0" r="r" b="b"/>
            <a:pathLst>
              <a:path w="672" h="1264">
                <a:moveTo>
                  <a:pt x="96" y="0"/>
                </a:moveTo>
                <a:cubicBezTo>
                  <a:pt x="48" y="424"/>
                  <a:pt x="0" y="848"/>
                  <a:pt x="96" y="1056"/>
                </a:cubicBezTo>
                <a:cubicBezTo>
                  <a:pt x="192" y="1264"/>
                  <a:pt x="576" y="1216"/>
                  <a:pt x="672" y="12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83" name="Text Box 27"/>
          <p:cNvSpPr txBox="1">
            <a:spLocks noChangeArrowheads="1"/>
          </p:cNvSpPr>
          <p:nvPr/>
        </p:nvSpPr>
        <p:spPr bwMode="auto">
          <a:xfrm>
            <a:off x="6137275" y="630932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1884" name="Rectangle 28"/>
          <p:cNvSpPr>
            <a:spLocks noChangeArrowheads="1"/>
          </p:cNvSpPr>
          <p:nvPr/>
        </p:nvSpPr>
        <p:spPr bwMode="auto">
          <a:xfrm>
            <a:off x="6781800" y="3352800"/>
            <a:ext cx="2133600" cy="838200"/>
          </a:xfrm>
          <a:prstGeom prst="rect">
            <a:avLst/>
          </a:prstGeom>
          <a:solidFill>
            <a:srgbClr val="FFFF99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G</a:t>
            </a:r>
          </a:p>
        </p:txBody>
      </p:sp>
    </p:spTree>
    <p:extLst>
      <p:ext uri="{BB962C8B-B14F-4D97-AF65-F5344CB8AC3E}">
        <p14:creationId xmlns:p14="http://schemas.microsoft.com/office/powerpoint/2010/main" val="180066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71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246112"/>
            <a:ext cx="8110537" cy="41910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3</a:t>
            </a:r>
            <a:r>
              <a:rPr lang="zh-CN" altLang="en-US" sz="2400" dirty="0">
                <a:solidFill>
                  <a:schemeClr val="tx2"/>
                </a:solidFill>
              </a:rPr>
              <a:t>、结点的层次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2"/>
                </a:solidFill>
              </a:rPr>
              <a:t>根结点为第一层。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2"/>
                </a:solidFill>
              </a:rPr>
              <a:t>某结点在第 </a:t>
            </a:r>
            <a:r>
              <a:rPr lang="en-US" altLang="zh-CN" sz="2400" i="1" dirty="0" err="1">
                <a:solidFill>
                  <a:schemeClr val="tx2"/>
                </a:solidFill>
              </a:rPr>
              <a:t>i</a:t>
            </a:r>
            <a:r>
              <a:rPr lang="en-US" altLang="zh-CN" sz="2400" i="1" dirty="0">
                <a:solidFill>
                  <a:schemeClr val="tx2"/>
                </a:solidFill>
              </a:rPr>
              <a:t> </a:t>
            </a:r>
            <a:r>
              <a:rPr lang="zh-CN" altLang="en-US" sz="2400" dirty="0">
                <a:solidFill>
                  <a:schemeClr val="tx2"/>
                </a:solidFill>
              </a:rPr>
              <a:t>层，其孩子在第 </a:t>
            </a:r>
            <a:r>
              <a:rPr lang="en-US" altLang="zh-CN" sz="2400" i="1" dirty="0">
                <a:solidFill>
                  <a:schemeClr val="tx2"/>
                </a:solidFill>
              </a:rPr>
              <a:t>i+1</a:t>
            </a:r>
            <a:r>
              <a:rPr lang="en-US" altLang="zh-CN" sz="2400" dirty="0">
                <a:solidFill>
                  <a:schemeClr val="tx2"/>
                </a:solidFill>
              </a:rPr>
              <a:t> </a:t>
            </a:r>
            <a:r>
              <a:rPr lang="zh-CN" altLang="en-US" sz="2400" dirty="0">
                <a:solidFill>
                  <a:schemeClr val="tx2"/>
                </a:solidFill>
              </a:rPr>
              <a:t>层。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2"/>
                </a:solidFill>
              </a:rPr>
              <a:t>树的深度</a:t>
            </a:r>
            <a:r>
              <a:rPr lang="en-US" altLang="zh-CN" sz="2400" dirty="0">
                <a:solidFill>
                  <a:schemeClr val="tx2"/>
                </a:solidFill>
              </a:rPr>
              <a:t>(depth)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2"/>
                </a:solidFill>
              </a:rPr>
              <a:t>堂兄弟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4</a:t>
            </a:r>
            <a:r>
              <a:rPr lang="zh-CN" altLang="en-US" sz="2400" dirty="0">
                <a:solidFill>
                  <a:schemeClr val="tx2"/>
                </a:solidFill>
              </a:rPr>
              <a:t>、有序树和无序树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tx2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211638" y="2852266"/>
            <a:ext cx="4298950" cy="2455863"/>
            <a:chOff x="2653" y="2251"/>
            <a:chExt cx="2708" cy="1547"/>
          </a:xfrm>
          <a:solidFill>
            <a:srgbClr val="92D050"/>
          </a:solidFill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699" y="2251"/>
              <a:ext cx="2086" cy="1450"/>
              <a:chOff x="3061" y="1479"/>
              <a:chExt cx="2086" cy="1450"/>
            </a:xfrm>
            <a:grpFill/>
          </p:grpSpPr>
          <p:sp>
            <p:nvSpPr>
              <p:cNvPr id="74758" name="Oval 6"/>
              <p:cNvSpPr>
                <a:spLocks noChangeArrowheads="1"/>
              </p:cNvSpPr>
              <p:nvPr/>
            </p:nvSpPr>
            <p:spPr bwMode="auto">
              <a:xfrm>
                <a:off x="4105" y="1479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A</a:t>
                </a:r>
              </a:p>
            </p:txBody>
          </p:sp>
          <p:sp>
            <p:nvSpPr>
              <p:cNvPr id="74759" name="Oval 7"/>
              <p:cNvSpPr>
                <a:spLocks noChangeArrowheads="1"/>
              </p:cNvSpPr>
              <p:nvPr/>
            </p:nvSpPr>
            <p:spPr bwMode="auto">
              <a:xfrm>
                <a:off x="3470" y="1842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B</a:t>
                </a:r>
              </a:p>
            </p:txBody>
          </p:sp>
          <p:sp>
            <p:nvSpPr>
              <p:cNvPr id="74760" name="Oval 8"/>
              <p:cNvSpPr>
                <a:spLocks noChangeArrowheads="1"/>
              </p:cNvSpPr>
              <p:nvPr/>
            </p:nvSpPr>
            <p:spPr bwMode="auto">
              <a:xfrm>
                <a:off x="3923" y="1842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C</a:t>
                </a:r>
              </a:p>
            </p:txBody>
          </p:sp>
          <p:sp>
            <p:nvSpPr>
              <p:cNvPr id="74761" name="Oval 9"/>
              <p:cNvSpPr>
                <a:spLocks noChangeArrowheads="1"/>
              </p:cNvSpPr>
              <p:nvPr/>
            </p:nvSpPr>
            <p:spPr bwMode="auto">
              <a:xfrm>
                <a:off x="4604" y="1842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D</a:t>
                </a:r>
              </a:p>
            </p:txBody>
          </p:sp>
          <p:sp>
            <p:nvSpPr>
              <p:cNvPr id="74762" name="Oval 10"/>
              <p:cNvSpPr>
                <a:spLocks noChangeArrowheads="1"/>
              </p:cNvSpPr>
              <p:nvPr/>
            </p:nvSpPr>
            <p:spPr bwMode="auto">
              <a:xfrm>
                <a:off x="3243" y="2295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E</a:t>
                </a:r>
              </a:p>
            </p:txBody>
          </p:sp>
          <p:sp>
            <p:nvSpPr>
              <p:cNvPr id="74763" name="Oval 11"/>
              <p:cNvSpPr>
                <a:spLocks noChangeArrowheads="1"/>
              </p:cNvSpPr>
              <p:nvPr/>
            </p:nvSpPr>
            <p:spPr bwMode="auto">
              <a:xfrm>
                <a:off x="3606" y="2295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F</a:t>
                </a:r>
              </a:p>
            </p:txBody>
          </p:sp>
          <p:sp>
            <p:nvSpPr>
              <p:cNvPr id="74764" name="Oval 12"/>
              <p:cNvSpPr>
                <a:spLocks noChangeArrowheads="1"/>
              </p:cNvSpPr>
              <p:nvPr/>
            </p:nvSpPr>
            <p:spPr bwMode="auto">
              <a:xfrm>
                <a:off x="3923" y="2295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G</a:t>
                </a:r>
              </a:p>
            </p:txBody>
          </p:sp>
          <p:sp>
            <p:nvSpPr>
              <p:cNvPr id="74765" name="Oval 13"/>
              <p:cNvSpPr>
                <a:spLocks noChangeArrowheads="1"/>
              </p:cNvSpPr>
              <p:nvPr/>
            </p:nvSpPr>
            <p:spPr bwMode="auto">
              <a:xfrm>
                <a:off x="3061" y="2703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K</a:t>
                </a:r>
              </a:p>
            </p:txBody>
          </p:sp>
          <p:sp>
            <p:nvSpPr>
              <p:cNvPr id="74766" name="Oval 14"/>
              <p:cNvSpPr>
                <a:spLocks noChangeArrowheads="1"/>
              </p:cNvSpPr>
              <p:nvPr/>
            </p:nvSpPr>
            <p:spPr bwMode="auto">
              <a:xfrm>
                <a:off x="3379" y="2703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L</a:t>
                </a:r>
              </a:p>
            </p:txBody>
          </p:sp>
          <p:sp>
            <p:nvSpPr>
              <p:cNvPr id="74767" name="Oval 15"/>
              <p:cNvSpPr>
                <a:spLocks noChangeArrowheads="1"/>
              </p:cNvSpPr>
              <p:nvPr/>
            </p:nvSpPr>
            <p:spPr bwMode="auto">
              <a:xfrm>
                <a:off x="4286" y="2295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H</a:t>
                </a:r>
              </a:p>
            </p:txBody>
          </p:sp>
          <p:sp>
            <p:nvSpPr>
              <p:cNvPr id="74768" name="Oval 16"/>
              <p:cNvSpPr>
                <a:spLocks noChangeArrowheads="1"/>
              </p:cNvSpPr>
              <p:nvPr/>
            </p:nvSpPr>
            <p:spPr bwMode="auto">
              <a:xfrm>
                <a:off x="4604" y="2295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I</a:t>
                </a:r>
              </a:p>
            </p:txBody>
          </p:sp>
          <p:sp>
            <p:nvSpPr>
              <p:cNvPr id="74769" name="Oval 17"/>
              <p:cNvSpPr>
                <a:spLocks noChangeArrowheads="1"/>
              </p:cNvSpPr>
              <p:nvPr/>
            </p:nvSpPr>
            <p:spPr bwMode="auto">
              <a:xfrm>
                <a:off x="4921" y="2295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J</a:t>
                </a:r>
              </a:p>
            </p:txBody>
          </p:sp>
          <p:sp>
            <p:nvSpPr>
              <p:cNvPr id="74770" name="Oval 18"/>
              <p:cNvSpPr>
                <a:spLocks noChangeArrowheads="1"/>
              </p:cNvSpPr>
              <p:nvPr/>
            </p:nvSpPr>
            <p:spPr bwMode="auto">
              <a:xfrm>
                <a:off x="4286" y="2703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M</a:t>
                </a:r>
              </a:p>
            </p:txBody>
          </p:sp>
          <p:cxnSp>
            <p:nvCxnSpPr>
              <p:cNvPr id="74771" name="AutoShape 19"/>
              <p:cNvCxnSpPr>
                <a:cxnSpLocks noChangeShapeType="1"/>
                <a:stCxn id="74758" idx="3"/>
                <a:endCxn id="74759" idx="0"/>
              </p:cNvCxnSpPr>
              <p:nvPr/>
            </p:nvCxnSpPr>
            <p:spPr bwMode="auto">
              <a:xfrm flipH="1">
                <a:off x="3583" y="1672"/>
                <a:ext cx="555" cy="170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2" name="AutoShape 20"/>
              <p:cNvCxnSpPr>
                <a:cxnSpLocks noChangeShapeType="1"/>
                <a:stCxn id="74758" idx="4"/>
                <a:endCxn id="74760" idx="0"/>
              </p:cNvCxnSpPr>
              <p:nvPr/>
            </p:nvCxnSpPr>
            <p:spPr bwMode="auto">
              <a:xfrm flipH="1">
                <a:off x="4036" y="1705"/>
                <a:ext cx="182" cy="137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3" name="AutoShape 21"/>
              <p:cNvCxnSpPr>
                <a:cxnSpLocks noChangeShapeType="1"/>
                <a:stCxn id="74758" idx="5"/>
                <a:endCxn id="74761" idx="0"/>
              </p:cNvCxnSpPr>
              <p:nvPr/>
            </p:nvCxnSpPr>
            <p:spPr bwMode="auto">
              <a:xfrm>
                <a:off x="4298" y="1672"/>
                <a:ext cx="419" cy="170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4" name="AutoShape 22"/>
              <p:cNvCxnSpPr>
                <a:cxnSpLocks noChangeShapeType="1"/>
                <a:stCxn id="74759" idx="3"/>
                <a:endCxn id="74762" idx="0"/>
              </p:cNvCxnSpPr>
              <p:nvPr/>
            </p:nvCxnSpPr>
            <p:spPr bwMode="auto">
              <a:xfrm flipH="1">
                <a:off x="3356" y="2035"/>
                <a:ext cx="147" cy="260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5" name="AutoShape 23"/>
              <p:cNvCxnSpPr>
                <a:cxnSpLocks noChangeShapeType="1"/>
                <a:stCxn id="74759" idx="5"/>
                <a:endCxn id="74763" idx="0"/>
              </p:cNvCxnSpPr>
              <p:nvPr/>
            </p:nvCxnSpPr>
            <p:spPr bwMode="auto">
              <a:xfrm>
                <a:off x="3663" y="2035"/>
                <a:ext cx="56" cy="260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6" name="AutoShape 24"/>
              <p:cNvCxnSpPr>
                <a:cxnSpLocks noChangeShapeType="1"/>
                <a:stCxn id="74760" idx="4"/>
                <a:endCxn id="74764" idx="0"/>
              </p:cNvCxnSpPr>
              <p:nvPr/>
            </p:nvCxnSpPr>
            <p:spPr bwMode="auto">
              <a:xfrm>
                <a:off x="4036" y="2068"/>
                <a:ext cx="0" cy="227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7" name="AutoShape 25"/>
              <p:cNvCxnSpPr>
                <a:cxnSpLocks noChangeShapeType="1"/>
                <a:stCxn id="74761" idx="3"/>
                <a:endCxn id="74767" idx="0"/>
              </p:cNvCxnSpPr>
              <p:nvPr/>
            </p:nvCxnSpPr>
            <p:spPr bwMode="auto">
              <a:xfrm flipH="1">
                <a:off x="4399" y="2035"/>
                <a:ext cx="238" cy="260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8" name="AutoShape 26"/>
              <p:cNvCxnSpPr>
                <a:cxnSpLocks noChangeShapeType="1"/>
                <a:stCxn id="74761" idx="4"/>
                <a:endCxn id="74768" idx="0"/>
              </p:cNvCxnSpPr>
              <p:nvPr/>
            </p:nvCxnSpPr>
            <p:spPr bwMode="auto">
              <a:xfrm>
                <a:off x="4717" y="2068"/>
                <a:ext cx="0" cy="227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9" name="AutoShape 27"/>
              <p:cNvCxnSpPr>
                <a:cxnSpLocks noChangeShapeType="1"/>
                <a:stCxn id="74761" idx="5"/>
                <a:endCxn id="74769" idx="0"/>
              </p:cNvCxnSpPr>
              <p:nvPr/>
            </p:nvCxnSpPr>
            <p:spPr bwMode="auto">
              <a:xfrm>
                <a:off x="4797" y="2035"/>
                <a:ext cx="237" cy="260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80" name="AutoShape 28"/>
              <p:cNvCxnSpPr>
                <a:cxnSpLocks noChangeShapeType="1"/>
                <a:stCxn id="74762" idx="3"/>
                <a:endCxn id="74765" idx="0"/>
              </p:cNvCxnSpPr>
              <p:nvPr/>
            </p:nvCxnSpPr>
            <p:spPr bwMode="auto">
              <a:xfrm flipH="1">
                <a:off x="3174" y="2488"/>
                <a:ext cx="102" cy="215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81" name="AutoShape 29"/>
              <p:cNvCxnSpPr>
                <a:cxnSpLocks noChangeShapeType="1"/>
                <a:stCxn id="74762" idx="5"/>
                <a:endCxn id="74766" idx="0"/>
              </p:cNvCxnSpPr>
              <p:nvPr/>
            </p:nvCxnSpPr>
            <p:spPr bwMode="auto">
              <a:xfrm>
                <a:off x="3436" y="2488"/>
                <a:ext cx="56" cy="215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82" name="AutoShape 30"/>
              <p:cNvCxnSpPr>
                <a:cxnSpLocks noChangeShapeType="1"/>
                <a:stCxn id="74767" idx="4"/>
                <a:endCxn id="74770" idx="0"/>
              </p:cNvCxnSpPr>
              <p:nvPr/>
            </p:nvCxnSpPr>
            <p:spPr bwMode="auto">
              <a:xfrm>
                <a:off x="4399" y="2521"/>
                <a:ext cx="0" cy="182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74783" name="Line 31"/>
            <p:cNvSpPr>
              <a:spLocks noChangeShapeType="1"/>
            </p:cNvSpPr>
            <p:nvPr/>
          </p:nvSpPr>
          <p:spPr bwMode="auto">
            <a:xfrm>
              <a:off x="2654" y="2524"/>
              <a:ext cx="26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4" name="Text Box 32"/>
            <p:cNvSpPr txBox="1">
              <a:spLocks noChangeArrowheads="1"/>
            </p:cNvSpPr>
            <p:nvPr/>
          </p:nvSpPr>
          <p:spPr bwMode="auto">
            <a:xfrm>
              <a:off x="4877" y="2297"/>
              <a:ext cx="484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第</a:t>
              </a:r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1</a:t>
              </a:r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层</a:t>
              </a:r>
            </a:p>
          </p:txBody>
        </p:sp>
        <p:sp>
          <p:nvSpPr>
            <p:cNvPr id="74785" name="Line 33"/>
            <p:cNvSpPr>
              <a:spLocks noChangeShapeType="1"/>
            </p:cNvSpPr>
            <p:nvPr/>
          </p:nvSpPr>
          <p:spPr bwMode="auto">
            <a:xfrm>
              <a:off x="2654" y="2932"/>
              <a:ext cx="26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6" name="Text Box 34"/>
            <p:cNvSpPr txBox="1">
              <a:spLocks noChangeArrowheads="1"/>
            </p:cNvSpPr>
            <p:nvPr/>
          </p:nvSpPr>
          <p:spPr bwMode="auto">
            <a:xfrm>
              <a:off x="4877" y="2705"/>
              <a:ext cx="484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第</a:t>
              </a:r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2</a:t>
              </a:r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层</a:t>
              </a:r>
            </a:p>
          </p:txBody>
        </p:sp>
        <p:sp>
          <p:nvSpPr>
            <p:cNvPr id="74787" name="Line 35"/>
            <p:cNvSpPr>
              <a:spLocks noChangeShapeType="1"/>
            </p:cNvSpPr>
            <p:nvPr/>
          </p:nvSpPr>
          <p:spPr bwMode="auto">
            <a:xfrm>
              <a:off x="2653" y="3381"/>
              <a:ext cx="26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8" name="Text Box 36"/>
            <p:cNvSpPr txBox="1">
              <a:spLocks noChangeArrowheads="1"/>
            </p:cNvSpPr>
            <p:nvPr/>
          </p:nvSpPr>
          <p:spPr bwMode="auto">
            <a:xfrm>
              <a:off x="4876" y="3154"/>
              <a:ext cx="484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第</a:t>
              </a:r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3</a:t>
              </a:r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层</a:t>
              </a:r>
            </a:p>
          </p:txBody>
        </p:sp>
        <p:sp>
          <p:nvSpPr>
            <p:cNvPr id="74789" name="Line 37"/>
            <p:cNvSpPr>
              <a:spLocks noChangeShapeType="1"/>
            </p:cNvSpPr>
            <p:nvPr/>
          </p:nvSpPr>
          <p:spPr bwMode="auto">
            <a:xfrm>
              <a:off x="2654" y="3794"/>
              <a:ext cx="26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90" name="Text Box 38"/>
            <p:cNvSpPr txBox="1">
              <a:spLocks noChangeArrowheads="1"/>
            </p:cNvSpPr>
            <p:nvPr/>
          </p:nvSpPr>
          <p:spPr bwMode="auto">
            <a:xfrm>
              <a:off x="4877" y="3567"/>
              <a:ext cx="484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第</a:t>
              </a:r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4</a:t>
              </a:r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层</a:t>
              </a:r>
            </a:p>
          </p:txBody>
        </p:sp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755650" y="4220691"/>
            <a:ext cx="1585913" cy="1152525"/>
            <a:chOff x="703" y="1979"/>
            <a:chExt cx="999" cy="726"/>
          </a:xfrm>
          <a:solidFill>
            <a:srgbClr val="92D050"/>
          </a:solidFill>
        </p:grpSpPr>
        <p:sp>
          <p:nvSpPr>
            <p:cNvPr id="74792" name="Oval 40"/>
            <p:cNvSpPr>
              <a:spLocks noChangeArrowheads="1"/>
            </p:cNvSpPr>
            <p:nvPr/>
          </p:nvSpPr>
          <p:spPr bwMode="auto">
            <a:xfrm>
              <a:off x="1066" y="1979"/>
              <a:ext cx="273" cy="27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A</a:t>
              </a:r>
            </a:p>
          </p:txBody>
        </p:sp>
        <p:sp>
          <p:nvSpPr>
            <p:cNvPr id="74793" name="Oval 41"/>
            <p:cNvSpPr>
              <a:spLocks noChangeArrowheads="1"/>
            </p:cNvSpPr>
            <p:nvPr/>
          </p:nvSpPr>
          <p:spPr bwMode="auto">
            <a:xfrm>
              <a:off x="703" y="2432"/>
              <a:ext cx="273" cy="27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B</a:t>
              </a:r>
            </a:p>
          </p:txBody>
        </p:sp>
        <p:sp>
          <p:nvSpPr>
            <p:cNvPr id="74794" name="Oval 42"/>
            <p:cNvSpPr>
              <a:spLocks noChangeArrowheads="1"/>
            </p:cNvSpPr>
            <p:nvPr/>
          </p:nvSpPr>
          <p:spPr bwMode="auto">
            <a:xfrm>
              <a:off x="1066" y="2432"/>
              <a:ext cx="273" cy="27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C</a:t>
              </a:r>
            </a:p>
          </p:txBody>
        </p:sp>
        <p:sp>
          <p:nvSpPr>
            <p:cNvPr id="74795" name="Oval 43"/>
            <p:cNvSpPr>
              <a:spLocks noChangeArrowheads="1"/>
            </p:cNvSpPr>
            <p:nvPr/>
          </p:nvSpPr>
          <p:spPr bwMode="auto">
            <a:xfrm>
              <a:off x="1429" y="2432"/>
              <a:ext cx="273" cy="27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D</a:t>
              </a:r>
            </a:p>
          </p:txBody>
        </p:sp>
        <p:cxnSp>
          <p:nvCxnSpPr>
            <p:cNvPr id="74796" name="AutoShape 44"/>
            <p:cNvCxnSpPr>
              <a:cxnSpLocks noChangeShapeType="1"/>
              <a:stCxn id="74792" idx="3"/>
              <a:endCxn id="74793" idx="0"/>
            </p:cNvCxnSpPr>
            <p:nvPr/>
          </p:nvCxnSpPr>
          <p:spPr bwMode="auto">
            <a:xfrm flipH="1">
              <a:off x="840" y="2212"/>
              <a:ext cx="266" cy="22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4797" name="AutoShape 45"/>
            <p:cNvCxnSpPr>
              <a:cxnSpLocks noChangeShapeType="1"/>
              <a:stCxn id="74792" idx="4"/>
              <a:endCxn id="74794" idx="0"/>
            </p:cNvCxnSpPr>
            <p:nvPr/>
          </p:nvCxnSpPr>
          <p:spPr bwMode="auto">
            <a:xfrm>
              <a:off x="1203" y="2252"/>
              <a:ext cx="0" cy="18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4798" name="AutoShape 46"/>
            <p:cNvCxnSpPr>
              <a:cxnSpLocks noChangeShapeType="1"/>
              <a:stCxn id="74792" idx="5"/>
              <a:endCxn id="74795" idx="0"/>
            </p:cNvCxnSpPr>
            <p:nvPr/>
          </p:nvCxnSpPr>
          <p:spPr bwMode="auto">
            <a:xfrm>
              <a:off x="1299" y="2212"/>
              <a:ext cx="267" cy="22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2411413" y="4220691"/>
            <a:ext cx="1585912" cy="1152525"/>
            <a:chOff x="2472" y="1979"/>
            <a:chExt cx="999" cy="726"/>
          </a:xfrm>
          <a:solidFill>
            <a:srgbClr val="92D050"/>
          </a:solidFill>
        </p:grpSpPr>
        <p:sp>
          <p:nvSpPr>
            <p:cNvPr id="74800" name="Oval 48"/>
            <p:cNvSpPr>
              <a:spLocks noChangeArrowheads="1"/>
            </p:cNvSpPr>
            <p:nvPr/>
          </p:nvSpPr>
          <p:spPr bwMode="auto">
            <a:xfrm>
              <a:off x="2835" y="1979"/>
              <a:ext cx="273" cy="27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A</a:t>
              </a:r>
            </a:p>
          </p:txBody>
        </p:sp>
        <p:sp>
          <p:nvSpPr>
            <p:cNvPr id="74801" name="Oval 49"/>
            <p:cNvSpPr>
              <a:spLocks noChangeArrowheads="1"/>
            </p:cNvSpPr>
            <p:nvPr/>
          </p:nvSpPr>
          <p:spPr bwMode="auto">
            <a:xfrm>
              <a:off x="2472" y="2432"/>
              <a:ext cx="273" cy="273"/>
            </a:xfrm>
            <a:prstGeom prst="ellipse">
              <a:avLst/>
            </a:prstGeom>
            <a:grp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D</a:t>
              </a:r>
            </a:p>
          </p:txBody>
        </p:sp>
        <p:sp>
          <p:nvSpPr>
            <p:cNvPr id="74802" name="Oval 50"/>
            <p:cNvSpPr>
              <a:spLocks noChangeArrowheads="1"/>
            </p:cNvSpPr>
            <p:nvPr/>
          </p:nvSpPr>
          <p:spPr bwMode="auto">
            <a:xfrm>
              <a:off x="2835" y="2432"/>
              <a:ext cx="273" cy="273"/>
            </a:xfrm>
            <a:prstGeom prst="ellipse">
              <a:avLst/>
            </a:prstGeom>
            <a:grp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C</a:t>
              </a:r>
            </a:p>
          </p:txBody>
        </p:sp>
        <p:sp>
          <p:nvSpPr>
            <p:cNvPr id="74803" name="Oval 51"/>
            <p:cNvSpPr>
              <a:spLocks noChangeArrowheads="1"/>
            </p:cNvSpPr>
            <p:nvPr/>
          </p:nvSpPr>
          <p:spPr bwMode="auto">
            <a:xfrm>
              <a:off x="3198" y="2432"/>
              <a:ext cx="273" cy="273"/>
            </a:xfrm>
            <a:prstGeom prst="ellipse">
              <a:avLst/>
            </a:prstGeom>
            <a:grp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B</a:t>
              </a:r>
            </a:p>
          </p:txBody>
        </p:sp>
        <p:cxnSp>
          <p:nvCxnSpPr>
            <p:cNvPr id="74804" name="AutoShape 52"/>
            <p:cNvCxnSpPr>
              <a:cxnSpLocks noChangeShapeType="1"/>
              <a:stCxn id="74800" idx="3"/>
              <a:endCxn id="74801" idx="0"/>
            </p:cNvCxnSpPr>
            <p:nvPr/>
          </p:nvCxnSpPr>
          <p:spPr bwMode="auto">
            <a:xfrm flipH="1">
              <a:off x="2609" y="2212"/>
              <a:ext cx="266" cy="22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4805" name="AutoShape 53"/>
            <p:cNvCxnSpPr>
              <a:cxnSpLocks noChangeShapeType="1"/>
              <a:stCxn id="74800" idx="4"/>
              <a:endCxn id="74802" idx="0"/>
            </p:cNvCxnSpPr>
            <p:nvPr/>
          </p:nvCxnSpPr>
          <p:spPr bwMode="auto">
            <a:xfrm>
              <a:off x="2972" y="2252"/>
              <a:ext cx="0" cy="18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4806" name="AutoShape 54"/>
            <p:cNvCxnSpPr>
              <a:cxnSpLocks noChangeShapeType="1"/>
              <a:stCxn id="74800" idx="5"/>
              <a:endCxn id="74803" idx="0"/>
            </p:cNvCxnSpPr>
            <p:nvPr/>
          </p:nvCxnSpPr>
          <p:spPr bwMode="auto">
            <a:xfrm>
              <a:off x="3068" y="2212"/>
              <a:ext cx="267" cy="22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74807" name="Rectangle 55"/>
          <p:cNvSpPr>
            <a:spLocks noChangeArrowheads="1"/>
          </p:cNvSpPr>
          <p:nvPr/>
        </p:nvSpPr>
        <p:spPr bwMode="auto">
          <a:xfrm>
            <a:off x="441845" y="5780112"/>
            <a:ext cx="7802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</a:rPr>
              <a:t>5</a:t>
            </a:r>
            <a:r>
              <a:rPr kumimoji="1" lang="zh-CN" altLang="en-US" sz="2400" dirty="0">
                <a:solidFill>
                  <a:schemeClr val="tx2"/>
                </a:solidFill>
                <a:latin typeface="Verdana" pitchFamily="34" charset="0"/>
              </a:rPr>
              <a:t>、森林</a:t>
            </a:r>
            <a:r>
              <a:rPr kumimoji="1" lang="en-US" altLang="zh-CN" sz="2400" dirty="0">
                <a:solidFill>
                  <a:schemeClr val="tx2"/>
                </a:solidFill>
                <a:latin typeface="Verdana" pitchFamily="34" charset="0"/>
              </a:rPr>
              <a:t>(forest)</a:t>
            </a:r>
            <a:r>
              <a:rPr kumimoji="1" lang="zh-CN" altLang="en-US" sz="2400" dirty="0">
                <a:solidFill>
                  <a:schemeClr val="tx2"/>
                </a:solidFill>
                <a:latin typeface="Verdana" pitchFamily="34" charset="0"/>
              </a:rPr>
              <a:t>是 </a:t>
            </a:r>
            <a:r>
              <a:rPr kumimoji="1" lang="en-US" altLang="zh-CN" sz="2400" dirty="0">
                <a:solidFill>
                  <a:schemeClr val="tx2"/>
                </a:solidFill>
                <a:latin typeface="Verdana" pitchFamily="34" charset="0"/>
              </a:rPr>
              <a:t>m (m≥0) </a:t>
            </a:r>
            <a:r>
              <a:rPr kumimoji="1" lang="zh-CN" altLang="en-US" sz="2400" dirty="0">
                <a:solidFill>
                  <a:schemeClr val="tx2"/>
                </a:solidFill>
                <a:latin typeface="Verdana" pitchFamily="34" charset="0"/>
              </a:rPr>
              <a:t>棵互不相交的树的集合。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Oval 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preorder(root-&gt;Rchild);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2884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5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6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7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8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9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90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2891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2892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2893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2894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2895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2896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2897" name="Text Box 17"/>
          <p:cNvSpPr txBox="1">
            <a:spLocks noChangeArrowheads="1"/>
          </p:cNvSpPr>
          <p:nvPr/>
        </p:nvSpPr>
        <p:spPr bwMode="auto">
          <a:xfrm>
            <a:off x="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2898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22899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2900" name="Text Box 20"/>
          <p:cNvSpPr txBox="1">
            <a:spLocks noChangeArrowheads="1"/>
          </p:cNvSpPr>
          <p:nvPr/>
        </p:nvSpPr>
        <p:spPr bwMode="auto">
          <a:xfrm>
            <a:off x="304800" y="5867400"/>
            <a:ext cx="253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2901" name="Text Box 21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2902" name="Text Box 22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2903" name="Text Box 23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2904" name="Rectangle 24"/>
          <p:cNvSpPr>
            <a:spLocks noChangeArrowheads="1"/>
          </p:cNvSpPr>
          <p:nvPr/>
        </p:nvSpPr>
        <p:spPr bwMode="auto">
          <a:xfrm>
            <a:off x="6781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E</a:t>
            </a:r>
          </a:p>
        </p:txBody>
      </p:sp>
      <p:sp>
        <p:nvSpPr>
          <p:cNvPr id="122905" name="Text Box 25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2906" name="Text Box 26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2907" name="Freeform 27"/>
          <p:cNvSpPr>
            <a:spLocks/>
          </p:cNvSpPr>
          <p:nvPr/>
        </p:nvSpPr>
        <p:spPr bwMode="auto">
          <a:xfrm>
            <a:off x="76200" y="3733800"/>
            <a:ext cx="1600200" cy="2044700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144" y="1152"/>
              </a:cxn>
              <a:cxn ang="0">
                <a:pos x="1008" y="816"/>
              </a:cxn>
            </a:cxnLst>
            <a:rect l="0" t="0" r="r" b="b"/>
            <a:pathLst>
              <a:path w="1008" h="1288">
                <a:moveTo>
                  <a:pt x="144" y="0"/>
                </a:moveTo>
                <a:cubicBezTo>
                  <a:pt x="72" y="508"/>
                  <a:pt x="0" y="1016"/>
                  <a:pt x="144" y="1152"/>
                </a:cubicBezTo>
                <a:cubicBezTo>
                  <a:pt x="288" y="1288"/>
                  <a:pt x="864" y="872"/>
                  <a:pt x="1008" y="81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3" grpId="0" animBg="1" autoUpdateAnimBg="0"/>
      <p:bldP spid="122907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Oval 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</a:t>
            </a:r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root!=NULL</a:t>
            </a:r>
            <a:r>
              <a:rPr kumimoji="1" lang="en-US" altLang="zh-CN" sz="2400" b="1">
                <a:latin typeface="Times New Roman" pitchFamily="18" charset="0"/>
              </a:rPr>
              <a:t>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2884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5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6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7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8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9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90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2891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2892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2894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2895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2896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2897" name="Text Box 17"/>
          <p:cNvSpPr txBox="1">
            <a:spLocks noChangeArrowheads="1"/>
          </p:cNvSpPr>
          <p:nvPr/>
        </p:nvSpPr>
        <p:spPr bwMode="auto">
          <a:xfrm>
            <a:off x="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2898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22899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2900" name="Text Box 20"/>
          <p:cNvSpPr txBox="1">
            <a:spLocks noChangeArrowheads="1"/>
          </p:cNvSpPr>
          <p:nvPr/>
        </p:nvSpPr>
        <p:spPr bwMode="auto">
          <a:xfrm>
            <a:off x="2057400" y="6248400"/>
            <a:ext cx="253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2901" name="Text Box 21"/>
          <p:cNvSpPr txBox="1">
            <a:spLocks noChangeArrowheads="1"/>
          </p:cNvSpPr>
          <p:nvPr/>
        </p:nvSpPr>
        <p:spPr bwMode="auto">
          <a:xfrm>
            <a:off x="4114800" y="6248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2902" name="Text Box 22"/>
          <p:cNvSpPr txBox="1">
            <a:spLocks noChangeArrowheads="1"/>
          </p:cNvSpPr>
          <p:nvPr/>
        </p:nvSpPr>
        <p:spPr bwMode="auto">
          <a:xfrm>
            <a:off x="4495800" y="6248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2903" name="Text Box 23"/>
          <p:cNvSpPr txBox="1">
            <a:spLocks noChangeArrowheads="1"/>
          </p:cNvSpPr>
          <p:nvPr/>
        </p:nvSpPr>
        <p:spPr bwMode="auto">
          <a:xfrm>
            <a:off x="4876800" y="6248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2904" name="Rectangle 24"/>
          <p:cNvSpPr>
            <a:spLocks noChangeArrowheads="1"/>
          </p:cNvSpPr>
          <p:nvPr/>
        </p:nvSpPr>
        <p:spPr bwMode="auto">
          <a:xfrm>
            <a:off x="6781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E</a:t>
            </a:r>
          </a:p>
        </p:txBody>
      </p:sp>
      <p:sp>
        <p:nvSpPr>
          <p:cNvPr id="122905" name="Text Box 25"/>
          <p:cNvSpPr txBox="1">
            <a:spLocks noChangeArrowheads="1"/>
          </p:cNvSpPr>
          <p:nvPr/>
        </p:nvSpPr>
        <p:spPr bwMode="auto">
          <a:xfrm>
            <a:off x="5334000" y="6248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2906" name="Text Box 26"/>
          <p:cNvSpPr txBox="1">
            <a:spLocks noChangeArrowheads="1"/>
          </p:cNvSpPr>
          <p:nvPr/>
        </p:nvSpPr>
        <p:spPr bwMode="auto">
          <a:xfrm>
            <a:off x="5791200" y="6248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2907" name="Freeform 27"/>
          <p:cNvSpPr>
            <a:spLocks/>
          </p:cNvSpPr>
          <p:nvPr/>
        </p:nvSpPr>
        <p:spPr bwMode="auto">
          <a:xfrm>
            <a:off x="15874" y="3898786"/>
            <a:ext cx="2133599" cy="3013075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144" y="1152"/>
              </a:cxn>
              <a:cxn ang="0">
                <a:pos x="1008" y="816"/>
              </a:cxn>
            </a:cxnLst>
            <a:rect l="0" t="0" r="r" b="b"/>
            <a:pathLst>
              <a:path w="1008" h="1288">
                <a:moveTo>
                  <a:pt x="144" y="0"/>
                </a:moveTo>
                <a:cubicBezTo>
                  <a:pt x="72" y="508"/>
                  <a:pt x="0" y="1016"/>
                  <a:pt x="144" y="1152"/>
                </a:cubicBezTo>
                <a:cubicBezTo>
                  <a:pt x="288" y="1288"/>
                  <a:pt x="864" y="872"/>
                  <a:pt x="1008" y="81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8" name="Line 6">
            <a:extLst>
              <a:ext uri="{FF2B5EF4-FFF2-40B4-BE49-F238E27FC236}">
                <a16:creationId xmlns:a16="http://schemas.microsoft.com/office/drawing/2014/main" id="{A6DC5538-93A3-4070-9AA0-C060318022B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9879" y="5160962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EFD82DA7-936A-4923-A2B6-CB473C4CD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4495" y="5528129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30" name="Rectangle 28">
            <a:extLst>
              <a:ext uri="{FF2B5EF4-FFF2-40B4-BE49-F238E27FC236}">
                <a16:creationId xmlns:a16="http://schemas.microsoft.com/office/drawing/2014/main" id="{43904848-846D-4265-A6AA-8D92FAD7B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352800"/>
            <a:ext cx="2133600" cy="838200"/>
          </a:xfrm>
          <a:prstGeom prst="rect">
            <a:avLst/>
          </a:prstGeom>
          <a:solidFill>
            <a:srgbClr val="FFFF99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NULL</a:t>
            </a:r>
          </a:p>
        </p:txBody>
      </p:sp>
    </p:spTree>
    <p:extLst>
      <p:ext uri="{BB962C8B-B14F-4D97-AF65-F5344CB8AC3E}">
        <p14:creationId xmlns:p14="http://schemas.microsoft.com/office/powerpoint/2010/main" val="28735280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7" grpId="0" animBg="1"/>
      <p:bldP spid="30" grpId="0" animBg="1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Oval 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solidFill>
                  <a:srgbClr val="219344"/>
                </a:solidFill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solidFill>
                  <a:srgbClr val="219344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preorder(root-&gt;Lchild);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solidFill>
                  <a:srgbClr val="219344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preorder(root-&gt;Rchild);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2884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5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6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7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8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9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90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2891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2892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2893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2894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2895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2896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2897" name="Text Box 17"/>
          <p:cNvSpPr txBox="1">
            <a:spLocks noChangeArrowheads="1"/>
          </p:cNvSpPr>
          <p:nvPr/>
        </p:nvSpPr>
        <p:spPr bwMode="auto">
          <a:xfrm>
            <a:off x="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2898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22899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2900" name="Text Box 20"/>
          <p:cNvSpPr txBox="1">
            <a:spLocks noChangeArrowheads="1"/>
          </p:cNvSpPr>
          <p:nvPr/>
        </p:nvSpPr>
        <p:spPr bwMode="auto">
          <a:xfrm>
            <a:off x="304800" y="5867400"/>
            <a:ext cx="253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2901" name="Text Box 21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2902" name="Text Box 22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2903" name="Text Box 23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2904" name="Rectangle 24"/>
          <p:cNvSpPr>
            <a:spLocks noChangeArrowheads="1"/>
          </p:cNvSpPr>
          <p:nvPr/>
        </p:nvSpPr>
        <p:spPr bwMode="auto">
          <a:xfrm>
            <a:off x="6781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E</a:t>
            </a:r>
          </a:p>
        </p:txBody>
      </p:sp>
      <p:sp>
        <p:nvSpPr>
          <p:cNvPr id="122905" name="Text Box 25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2906" name="Text Box 26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2907" name="Freeform 27"/>
          <p:cNvSpPr>
            <a:spLocks/>
          </p:cNvSpPr>
          <p:nvPr/>
        </p:nvSpPr>
        <p:spPr bwMode="auto">
          <a:xfrm>
            <a:off x="76200" y="3733800"/>
            <a:ext cx="1600200" cy="2044700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144" y="1152"/>
              </a:cxn>
              <a:cxn ang="0">
                <a:pos x="1008" y="816"/>
              </a:cxn>
            </a:cxnLst>
            <a:rect l="0" t="0" r="r" b="b"/>
            <a:pathLst>
              <a:path w="1008" h="1288">
                <a:moveTo>
                  <a:pt x="144" y="0"/>
                </a:moveTo>
                <a:cubicBezTo>
                  <a:pt x="72" y="508"/>
                  <a:pt x="0" y="1016"/>
                  <a:pt x="144" y="1152"/>
                </a:cubicBezTo>
                <a:cubicBezTo>
                  <a:pt x="288" y="1288"/>
                  <a:pt x="864" y="872"/>
                  <a:pt x="1008" y="81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5304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2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3" grpId="0" animBg="1" autoUpdateAnimBg="0"/>
      <p:bldP spid="12290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Oval 2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solidFill>
                  <a:srgbClr val="219344"/>
                </a:solidFill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solidFill>
                  <a:srgbClr val="219344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preorder(root-&gt;Lchild);</a:t>
            </a:r>
            <a:r>
              <a:rPr kumimoji="1" lang="en-US" altLang="zh-CN" sz="2400" b="1">
                <a:latin typeface="Times New Roman" pitchFamily="18" charset="0"/>
              </a:rPr>
              <a:t>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solidFill>
                  <a:srgbClr val="219344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preorder(root-&gt;Rchild);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3908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3909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3910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3911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3912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3913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3914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3915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3916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3917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3918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3919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3920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3921" name="Text Box 17"/>
          <p:cNvSpPr txBox="1">
            <a:spLocks noChangeArrowheads="1"/>
          </p:cNvSpPr>
          <p:nvPr/>
        </p:nvSpPr>
        <p:spPr bwMode="auto">
          <a:xfrm>
            <a:off x="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3922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23923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3924" name="Text Box 20"/>
          <p:cNvSpPr txBox="1">
            <a:spLocks noChangeArrowheads="1"/>
          </p:cNvSpPr>
          <p:nvPr/>
        </p:nvSpPr>
        <p:spPr bwMode="auto">
          <a:xfrm>
            <a:off x="304800" y="5867400"/>
            <a:ext cx="261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3925" name="Text Box 21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3926" name="Text Box 22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3927" name="Text Box 23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3928" name="Text Box 24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3929" name="Text Box 25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3930" name="Line 26"/>
          <p:cNvSpPr>
            <a:spLocks noChangeShapeType="1"/>
          </p:cNvSpPr>
          <p:nvPr/>
        </p:nvSpPr>
        <p:spPr bwMode="auto">
          <a:xfrm>
            <a:off x="609600" y="3657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3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4" grpId="0" animBg="1" autoUpdateAnimBg="0"/>
      <p:bldP spid="123930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Oval 2"/>
          <p:cNvSpPr>
            <a:spLocks noChangeArrowheads="1"/>
          </p:cNvSpPr>
          <p:nvPr/>
        </p:nvSpPr>
        <p:spPr bwMode="auto">
          <a:xfrm>
            <a:off x="2028825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preorder(root-&gt;Rchild);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4932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4933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4934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4935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4936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4937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4938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4939" name="Oval 11"/>
          <p:cNvSpPr>
            <a:spLocks noChangeArrowheads="1"/>
          </p:cNvSpPr>
          <p:nvPr/>
        </p:nvSpPr>
        <p:spPr bwMode="auto">
          <a:xfrm>
            <a:off x="2038350" y="33528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4940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4941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4942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4943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4944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4945" name="Text Box 17"/>
          <p:cNvSpPr txBox="1">
            <a:spLocks noChangeArrowheads="1"/>
          </p:cNvSpPr>
          <p:nvPr/>
        </p:nvSpPr>
        <p:spPr bwMode="auto">
          <a:xfrm>
            <a:off x="304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4946" name="Rectangle 18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4947" name="Text Box 19"/>
          <p:cNvSpPr txBox="1">
            <a:spLocks noChangeArrowheads="1"/>
          </p:cNvSpPr>
          <p:nvPr/>
        </p:nvSpPr>
        <p:spPr bwMode="auto">
          <a:xfrm>
            <a:off x="304800" y="5867400"/>
            <a:ext cx="268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4948" name="Text Box 20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4949" name="Text Box 21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4950" name="Text Box 22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4951" name="Text Box 23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4952" name="Text Box 24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4953" name="Line 25"/>
          <p:cNvSpPr>
            <a:spLocks noChangeShapeType="1"/>
          </p:cNvSpPr>
          <p:nvPr/>
        </p:nvSpPr>
        <p:spPr bwMode="auto">
          <a:xfrm>
            <a:off x="1066800" y="30480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4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4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9" grpId="0" animBg="1" autoUpdateAnimBg="0"/>
      <p:bldP spid="124953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Oval 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5955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solidFill>
                  <a:srgbClr val="1700C0"/>
                </a:solidFill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5956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5957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5958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5959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5960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5961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5962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5963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5964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5965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5966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5967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5968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5969" name="Text Box 17"/>
          <p:cNvSpPr txBox="1">
            <a:spLocks noChangeArrowheads="1"/>
          </p:cNvSpPr>
          <p:nvPr/>
        </p:nvSpPr>
        <p:spPr bwMode="auto">
          <a:xfrm>
            <a:off x="304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5970" name="Rectangle 18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5971" name="Text Box 19"/>
          <p:cNvSpPr txBox="1">
            <a:spLocks noChangeArrowheads="1"/>
          </p:cNvSpPr>
          <p:nvPr/>
        </p:nvSpPr>
        <p:spPr bwMode="auto">
          <a:xfrm>
            <a:off x="304800" y="5867400"/>
            <a:ext cx="2754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5972" name="Text Box 20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5973" name="Text Box 21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5974" name="Text Box 22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5975" name="Text Box 23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5976" name="Text Box 24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5977" name="Freeform 25"/>
          <p:cNvSpPr>
            <a:spLocks/>
          </p:cNvSpPr>
          <p:nvPr/>
        </p:nvSpPr>
        <p:spPr bwMode="auto">
          <a:xfrm>
            <a:off x="1219200" y="2895600"/>
            <a:ext cx="2159000" cy="10668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152" y="96"/>
              </a:cxn>
              <a:cxn ang="0">
                <a:pos x="1248" y="672"/>
              </a:cxn>
            </a:cxnLst>
            <a:rect l="0" t="0" r="r" b="b"/>
            <a:pathLst>
              <a:path w="1360" h="672">
                <a:moveTo>
                  <a:pt x="0" y="96"/>
                </a:moveTo>
                <a:cubicBezTo>
                  <a:pt x="472" y="48"/>
                  <a:pt x="944" y="0"/>
                  <a:pt x="1152" y="96"/>
                </a:cubicBezTo>
                <a:cubicBezTo>
                  <a:pt x="1360" y="192"/>
                  <a:pt x="1232" y="576"/>
                  <a:pt x="1248" y="67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5978" name="Rectangle 26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C</a:t>
            </a:r>
          </a:p>
        </p:txBody>
      </p:sp>
      <p:sp>
        <p:nvSpPr>
          <p:cNvPr id="125979" name="Text Box 27"/>
          <p:cNvSpPr txBox="1">
            <a:spLocks noChangeArrowheads="1"/>
          </p:cNvSpPr>
          <p:nvPr/>
        </p:nvSpPr>
        <p:spPr bwMode="auto">
          <a:xfrm>
            <a:off x="44958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5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5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5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5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64" grpId="0" animBg="1" autoUpdateAnimBg="0"/>
      <p:bldP spid="125977" grpId="0" animBg="1"/>
      <p:bldP spid="125978" grpId="0" animBg="1" autoUpdateAnimBg="0"/>
      <p:bldP spid="125979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</a:t>
            </a:r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root!=NULL</a:t>
            </a:r>
            <a:r>
              <a:rPr kumimoji="1" lang="en-US" altLang="zh-CN" sz="2400" b="1">
                <a:latin typeface="Times New Roman" pitchFamily="18" charset="0"/>
              </a:rPr>
              <a:t>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6979" name="Line 3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6980" name="Line 4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6981" name="Line 5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6982" name="Line 6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6983" name="Line 7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6984" name="Line 8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6985" name="Oval 9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6986" name="Oval 10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6987" name="Oval 11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6988" name="Oval 1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6989" name="Oval 13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6990" name="Oval 14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6991" name="Oval 15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6992" name="Text Box 16"/>
          <p:cNvSpPr txBox="1">
            <a:spLocks noChangeArrowheads="1"/>
          </p:cNvSpPr>
          <p:nvPr/>
        </p:nvSpPr>
        <p:spPr bwMode="auto">
          <a:xfrm>
            <a:off x="304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6993" name="Rectangle 17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6994" name="Text Box 18"/>
          <p:cNvSpPr txBox="1">
            <a:spLocks noChangeArrowheads="1"/>
          </p:cNvSpPr>
          <p:nvPr/>
        </p:nvSpPr>
        <p:spPr bwMode="auto">
          <a:xfrm>
            <a:off x="304800" y="5867400"/>
            <a:ext cx="253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26995" name="Text Box 19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26996" name="Text Box 20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26997" name="Text Box 21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26998" name="Text Box 22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26999" name="Text Box 23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7000" name="Rectangle 24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C</a:t>
            </a:r>
          </a:p>
        </p:txBody>
      </p:sp>
      <p:sp>
        <p:nvSpPr>
          <p:cNvPr id="127001" name="Text Box 25"/>
          <p:cNvSpPr txBox="1">
            <a:spLocks noChangeArrowheads="1"/>
          </p:cNvSpPr>
          <p:nvPr/>
        </p:nvSpPr>
        <p:spPr bwMode="auto">
          <a:xfrm>
            <a:off x="44958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27002" name="Text Box 26"/>
          <p:cNvSpPr txBox="1">
            <a:spLocks noChangeArrowheads="1"/>
          </p:cNvSpPr>
          <p:nvPr/>
        </p:nvSpPr>
        <p:spPr bwMode="auto">
          <a:xfrm>
            <a:off x="2590800" y="46482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27003" name="Line 27"/>
          <p:cNvSpPr>
            <a:spLocks noChangeShapeType="1"/>
          </p:cNvSpPr>
          <p:nvPr/>
        </p:nvSpPr>
        <p:spPr bwMode="auto">
          <a:xfrm flipH="1">
            <a:off x="2819400" y="4343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7004" name="Rectangle 28"/>
          <p:cNvSpPr>
            <a:spLocks noChangeArrowheads="1"/>
          </p:cNvSpPr>
          <p:nvPr/>
        </p:nvSpPr>
        <p:spPr bwMode="auto">
          <a:xfrm>
            <a:off x="6781800" y="4114800"/>
            <a:ext cx="2133600" cy="914400"/>
          </a:xfrm>
          <a:prstGeom prst="rect">
            <a:avLst/>
          </a:prstGeom>
          <a:solidFill>
            <a:srgbClr val="CC99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NULL</a:t>
            </a:r>
            <a:endParaRPr kumimoji="1" lang="en-US" altLang="zh-CN" sz="2000"/>
          </a:p>
        </p:txBody>
      </p:sp>
      <p:sp>
        <p:nvSpPr>
          <p:cNvPr id="127005" name="Line 29"/>
          <p:cNvSpPr>
            <a:spLocks noChangeShapeType="1"/>
          </p:cNvSpPr>
          <p:nvPr/>
        </p:nvSpPr>
        <p:spPr bwMode="auto">
          <a:xfrm>
            <a:off x="1066800" y="3124200"/>
            <a:ext cx="1600200" cy="1676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7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7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04" grpId="0" animBg="1" autoUpdateAnimBg="0"/>
      <p:bldP spid="12700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Oval 2"/>
          <p:cNvSpPr>
            <a:spLocks noChangeArrowheads="1"/>
          </p:cNvSpPr>
          <p:nvPr/>
        </p:nvSpPr>
        <p:spPr bwMode="auto">
          <a:xfrm>
            <a:off x="2971800" y="3952875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8003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preorder(root-&gt;Rchild);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8004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8005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8006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8007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8008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8009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8010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8011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8012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8013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8014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8015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8016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8017" name="Text Box 17"/>
          <p:cNvSpPr txBox="1">
            <a:spLocks noChangeArrowheads="1"/>
          </p:cNvSpPr>
          <p:nvPr/>
        </p:nvSpPr>
        <p:spPr bwMode="auto">
          <a:xfrm>
            <a:off x="304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8018" name="Rectangle 18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8019" name="Text Box 19"/>
          <p:cNvSpPr txBox="1">
            <a:spLocks noChangeArrowheads="1"/>
          </p:cNvSpPr>
          <p:nvPr/>
        </p:nvSpPr>
        <p:spPr bwMode="auto">
          <a:xfrm>
            <a:off x="304800" y="5867400"/>
            <a:ext cx="253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8020" name="Text Box 20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8021" name="Text Box 21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8022" name="Text Box 22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8023" name="Text Box 23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8024" name="Text Box 24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8025" name="Rectangle 25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C</a:t>
            </a:r>
          </a:p>
        </p:txBody>
      </p:sp>
      <p:sp>
        <p:nvSpPr>
          <p:cNvPr id="128026" name="Text Box 26"/>
          <p:cNvSpPr txBox="1">
            <a:spLocks noChangeArrowheads="1"/>
          </p:cNvSpPr>
          <p:nvPr/>
        </p:nvSpPr>
        <p:spPr bwMode="auto">
          <a:xfrm>
            <a:off x="44958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28027" name="Text Box 27"/>
          <p:cNvSpPr txBox="1">
            <a:spLocks noChangeArrowheads="1"/>
          </p:cNvSpPr>
          <p:nvPr/>
        </p:nvSpPr>
        <p:spPr bwMode="auto">
          <a:xfrm>
            <a:off x="2590800" y="46482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28028" name="Line 28"/>
          <p:cNvSpPr>
            <a:spLocks noChangeShapeType="1"/>
          </p:cNvSpPr>
          <p:nvPr/>
        </p:nvSpPr>
        <p:spPr bwMode="auto">
          <a:xfrm flipH="1">
            <a:off x="2819400" y="4343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8029" name="Freeform 29"/>
          <p:cNvSpPr>
            <a:spLocks/>
          </p:cNvSpPr>
          <p:nvPr/>
        </p:nvSpPr>
        <p:spPr bwMode="auto">
          <a:xfrm>
            <a:off x="1219200" y="2895600"/>
            <a:ext cx="2159000" cy="10668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152" y="96"/>
              </a:cxn>
              <a:cxn ang="0">
                <a:pos x="1248" y="672"/>
              </a:cxn>
            </a:cxnLst>
            <a:rect l="0" t="0" r="r" b="b"/>
            <a:pathLst>
              <a:path w="1360" h="672">
                <a:moveTo>
                  <a:pt x="0" y="96"/>
                </a:moveTo>
                <a:cubicBezTo>
                  <a:pt x="472" y="48"/>
                  <a:pt x="944" y="0"/>
                  <a:pt x="1152" y="96"/>
                </a:cubicBezTo>
                <a:cubicBezTo>
                  <a:pt x="1360" y="192"/>
                  <a:pt x="1232" y="576"/>
                  <a:pt x="1248" y="67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8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12" grpId="0" animBg="1" autoUpdateAnimBg="0"/>
      <p:bldP spid="128029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Oval 2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cout&lt;&lt; root-&gt;data</a:t>
            </a:r>
            <a:r>
              <a:rPr kumimoji="1" lang="zh-CN" altLang="en-US" sz="2400" b="1">
                <a:solidFill>
                  <a:srgbClr val="1700C0"/>
                </a:solidFill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9028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29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1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2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4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9035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9036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9037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9038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9039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9040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9041" name="Text Box 17"/>
          <p:cNvSpPr txBox="1">
            <a:spLocks noChangeArrowheads="1"/>
          </p:cNvSpPr>
          <p:nvPr/>
        </p:nvSpPr>
        <p:spPr bwMode="auto">
          <a:xfrm>
            <a:off x="304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9042" name="Rectangle 18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9043" name="Text Box 19"/>
          <p:cNvSpPr txBox="1">
            <a:spLocks noChangeArrowheads="1"/>
          </p:cNvSpPr>
          <p:nvPr/>
        </p:nvSpPr>
        <p:spPr bwMode="auto">
          <a:xfrm>
            <a:off x="304800" y="5867400"/>
            <a:ext cx="2754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9044" name="Text Box 20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9045" name="Text Box 21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9046" name="Text Box 22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9047" name="Text Box 23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9048" name="Text Box 24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9049" name="Rectangle 25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C</a:t>
            </a:r>
          </a:p>
        </p:txBody>
      </p:sp>
      <p:sp>
        <p:nvSpPr>
          <p:cNvPr id="129050" name="Text Box 26"/>
          <p:cNvSpPr txBox="1">
            <a:spLocks noChangeArrowheads="1"/>
          </p:cNvSpPr>
          <p:nvPr/>
        </p:nvSpPr>
        <p:spPr bwMode="auto">
          <a:xfrm>
            <a:off x="44958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29051" name="Freeform 27"/>
          <p:cNvSpPr>
            <a:spLocks/>
          </p:cNvSpPr>
          <p:nvPr/>
        </p:nvSpPr>
        <p:spPr bwMode="auto">
          <a:xfrm>
            <a:off x="1143000" y="2692400"/>
            <a:ext cx="3276600" cy="1955800"/>
          </a:xfrm>
          <a:custGeom>
            <a:avLst/>
            <a:gdLst/>
            <a:ahLst/>
            <a:cxnLst>
              <a:cxn ang="0">
                <a:pos x="0" y="176"/>
              </a:cxn>
              <a:cxn ang="0">
                <a:pos x="1776" y="176"/>
              </a:cxn>
              <a:cxn ang="0">
                <a:pos x="1728" y="1232"/>
              </a:cxn>
            </a:cxnLst>
            <a:rect l="0" t="0" r="r" b="b"/>
            <a:pathLst>
              <a:path w="2064" h="1232">
                <a:moveTo>
                  <a:pt x="0" y="176"/>
                </a:moveTo>
                <a:cubicBezTo>
                  <a:pt x="744" y="88"/>
                  <a:pt x="1488" y="0"/>
                  <a:pt x="1776" y="176"/>
                </a:cubicBezTo>
                <a:cubicBezTo>
                  <a:pt x="2064" y="352"/>
                  <a:pt x="1736" y="1056"/>
                  <a:pt x="1728" y="12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9052" name="Rectangle 28"/>
          <p:cNvSpPr>
            <a:spLocks noChangeArrowheads="1"/>
          </p:cNvSpPr>
          <p:nvPr/>
        </p:nvSpPr>
        <p:spPr bwMode="auto">
          <a:xfrm>
            <a:off x="6781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F</a:t>
            </a:r>
          </a:p>
        </p:txBody>
      </p:sp>
      <p:sp>
        <p:nvSpPr>
          <p:cNvPr id="129053" name="Text Box 29"/>
          <p:cNvSpPr txBox="1">
            <a:spLocks noChangeArrowheads="1"/>
          </p:cNvSpPr>
          <p:nvPr/>
        </p:nvSpPr>
        <p:spPr bwMode="auto">
          <a:xfrm>
            <a:off x="49530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9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9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9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9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40" grpId="0" animBg="1" autoUpdateAnimBg="0"/>
      <p:bldP spid="129051" grpId="0" animBg="1"/>
      <p:bldP spid="129052" grpId="0" animBg="1" autoUpdateAnimBg="0"/>
      <p:bldP spid="129053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</a:t>
            </a:r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root!=NULL</a:t>
            </a:r>
            <a:r>
              <a:rPr kumimoji="1" lang="en-US" altLang="zh-CN" sz="2400" b="1">
                <a:latin typeface="Times New Roman" pitchFamily="18" charset="0"/>
              </a:rPr>
              <a:t>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1860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1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2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3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4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5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6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1867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1868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1869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1870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1872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1873" name="Text Box 17"/>
          <p:cNvSpPr txBox="1">
            <a:spLocks noChangeArrowheads="1"/>
          </p:cNvSpPr>
          <p:nvPr/>
        </p:nvSpPr>
        <p:spPr bwMode="auto">
          <a:xfrm>
            <a:off x="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29" name="Line 7">
            <a:extLst>
              <a:ext uri="{FF2B5EF4-FFF2-40B4-BE49-F238E27FC236}">
                <a16:creationId xmlns:a16="http://schemas.microsoft.com/office/drawing/2014/main" id="{D06118BB-EE5F-4971-8F4C-A29D76A785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31510" y="5078460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0" name="Line 5">
            <a:extLst>
              <a:ext uri="{FF2B5EF4-FFF2-40B4-BE49-F238E27FC236}">
                <a16:creationId xmlns:a16="http://schemas.microsoft.com/office/drawing/2014/main" id="{AA0451ED-9436-4D87-A121-EEE59B2118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1827" y="5120281"/>
            <a:ext cx="331787" cy="323851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1" name="Text Box 27">
            <a:extLst>
              <a:ext uri="{FF2B5EF4-FFF2-40B4-BE49-F238E27FC236}">
                <a16:creationId xmlns:a16="http://schemas.microsoft.com/office/drawing/2014/main" id="{221B796F-776D-46D3-ABCF-801AE2625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490" y="5396732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32" name="Text Box 27">
            <a:extLst>
              <a:ext uri="{FF2B5EF4-FFF2-40B4-BE49-F238E27FC236}">
                <a16:creationId xmlns:a16="http://schemas.microsoft.com/office/drawing/2014/main" id="{DA003909-0ADA-467C-9A1A-814AD3F9E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4235" y="5355475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34" name="Rectangle 18">
            <a:extLst>
              <a:ext uri="{FF2B5EF4-FFF2-40B4-BE49-F238E27FC236}">
                <a16:creationId xmlns:a16="http://schemas.microsoft.com/office/drawing/2014/main" id="{4A323F8D-E05D-4895-8D8A-772375E5A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346075"/>
            <a:ext cx="2133600" cy="838200"/>
          </a:xfrm>
          <a:prstGeom prst="rect">
            <a:avLst/>
          </a:prstGeom>
          <a:solidFill>
            <a:srgbClr val="FFFF0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NULL</a:t>
            </a:r>
          </a:p>
        </p:txBody>
      </p:sp>
      <p:sp>
        <p:nvSpPr>
          <p:cNvPr id="35" name="Rectangle 18">
            <a:extLst>
              <a:ext uri="{FF2B5EF4-FFF2-40B4-BE49-F238E27FC236}">
                <a16:creationId xmlns:a16="http://schemas.microsoft.com/office/drawing/2014/main" id="{53F1DB11-34F3-488E-97CE-7E3498575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36" name="Rectangle 25">
            <a:extLst>
              <a:ext uri="{FF2B5EF4-FFF2-40B4-BE49-F238E27FC236}">
                <a16:creationId xmlns:a16="http://schemas.microsoft.com/office/drawing/2014/main" id="{1A36E700-FDD7-4D7C-BCDE-20841BFFC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C</a:t>
            </a:r>
          </a:p>
        </p:txBody>
      </p:sp>
      <p:sp>
        <p:nvSpPr>
          <p:cNvPr id="37" name="Rectangle 28">
            <a:extLst>
              <a:ext uri="{FF2B5EF4-FFF2-40B4-BE49-F238E27FC236}">
                <a16:creationId xmlns:a16="http://schemas.microsoft.com/office/drawing/2014/main" id="{86597C7D-1EB2-44A6-B24A-27C2BCCF7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F</a:t>
            </a:r>
          </a:p>
        </p:txBody>
      </p:sp>
      <p:sp>
        <p:nvSpPr>
          <p:cNvPr id="38" name="Freeform 27">
            <a:extLst>
              <a:ext uri="{FF2B5EF4-FFF2-40B4-BE49-F238E27FC236}">
                <a16:creationId xmlns:a16="http://schemas.microsoft.com/office/drawing/2014/main" id="{1439A936-F6C8-48C9-B0CA-DA845AC58E8E}"/>
              </a:ext>
            </a:extLst>
          </p:cNvPr>
          <p:cNvSpPr>
            <a:spLocks/>
          </p:cNvSpPr>
          <p:nvPr/>
        </p:nvSpPr>
        <p:spPr bwMode="auto">
          <a:xfrm>
            <a:off x="468555" y="3054391"/>
            <a:ext cx="4463486" cy="3077903"/>
          </a:xfrm>
          <a:custGeom>
            <a:avLst/>
            <a:gdLst>
              <a:gd name="connsiteX0" fmla="*/ 0 w 9891"/>
              <a:gd name="connsiteY0" fmla="*/ 826 h 9397"/>
              <a:gd name="connsiteX1" fmla="*/ 8605 w 9891"/>
              <a:gd name="connsiteY1" fmla="*/ 826 h 9397"/>
              <a:gd name="connsiteX2" fmla="*/ 9874 w 9891"/>
              <a:gd name="connsiteY2" fmla="*/ 7950 h 9397"/>
              <a:gd name="connsiteX3" fmla="*/ 8372 w 9891"/>
              <a:gd name="connsiteY3" fmla="*/ 9397 h 9397"/>
              <a:gd name="connsiteX0" fmla="*/ 0 w 10000"/>
              <a:gd name="connsiteY0" fmla="*/ 879 h 9264"/>
              <a:gd name="connsiteX1" fmla="*/ 8700 w 10000"/>
              <a:gd name="connsiteY1" fmla="*/ 879 h 9264"/>
              <a:gd name="connsiteX2" fmla="*/ 9983 w 10000"/>
              <a:gd name="connsiteY2" fmla="*/ 8460 h 9264"/>
              <a:gd name="connsiteX3" fmla="*/ 5655 w 10000"/>
              <a:gd name="connsiteY3" fmla="*/ 8925 h 9264"/>
              <a:gd name="connsiteX0" fmla="*/ 0 w 10000"/>
              <a:gd name="connsiteY0" fmla="*/ 949 h 10933"/>
              <a:gd name="connsiteX1" fmla="*/ 8700 w 10000"/>
              <a:gd name="connsiteY1" fmla="*/ 949 h 10933"/>
              <a:gd name="connsiteX2" fmla="*/ 9983 w 10000"/>
              <a:gd name="connsiteY2" fmla="*/ 9132 h 10933"/>
              <a:gd name="connsiteX3" fmla="*/ 7452 w 10000"/>
              <a:gd name="connsiteY3" fmla="*/ 10930 h 10933"/>
              <a:gd name="connsiteX4" fmla="*/ 5655 w 10000"/>
              <a:gd name="connsiteY4" fmla="*/ 9634 h 10933"/>
              <a:gd name="connsiteX0" fmla="*/ 0 w 10000"/>
              <a:gd name="connsiteY0" fmla="*/ 949 h 10933"/>
              <a:gd name="connsiteX1" fmla="*/ 8700 w 10000"/>
              <a:gd name="connsiteY1" fmla="*/ 949 h 10933"/>
              <a:gd name="connsiteX2" fmla="*/ 9983 w 10000"/>
              <a:gd name="connsiteY2" fmla="*/ 9132 h 10933"/>
              <a:gd name="connsiteX3" fmla="*/ 7452 w 10000"/>
              <a:gd name="connsiteY3" fmla="*/ 10930 h 10933"/>
              <a:gd name="connsiteX4" fmla="*/ 6313 w 10000"/>
              <a:gd name="connsiteY4" fmla="*/ 9373 h 10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933">
                <a:moveTo>
                  <a:pt x="0" y="949"/>
                </a:moveTo>
                <a:cubicBezTo>
                  <a:pt x="3645" y="127"/>
                  <a:pt x="7288" y="-693"/>
                  <a:pt x="8700" y="949"/>
                </a:cubicBezTo>
                <a:cubicBezTo>
                  <a:pt x="10117" y="2530"/>
                  <a:pt x="10022" y="7492"/>
                  <a:pt x="9983" y="9132"/>
                </a:cubicBezTo>
                <a:cubicBezTo>
                  <a:pt x="9819" y="10631"/>
                  <a:pt x="8173" y="10846"/>
                  <a:pt x="7452" y="10930"/>
                </a:cubicBezTo>
                <a:cubicBezTo>
                  <a:pt x="6731" y="11014"/>
                  <a:pt x="6656" y="9425"/>
                  <a:pt x="6313" y="9373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Oval 15">
            <a:extLst>
              <a:ext uri="{FF2B5EF4-FFF2-40B4-BE49-F238E27FC236}">
                <a16:creationId xmlns:a16="http://schemas.microsoft.com/office/drawing/2014/main" id="{09A9FC59-9993-417C-AF32-D09C82AF4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376" y="547052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40" name="Text Box 19">
            <a:extLst>
              <a:ext uri="{FF2B5EF4-FFF2-40B4-BE49-F238E27FC236}">
                <a16:creationId xmlns:a16="http://schemas.microsoft.com/office/drawing/2014/main" id="{04ECAD58-E47F-4DDB-A796-43F0A80B0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219" y="6252831"/>
            <a:ext cx="2754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41" name="Text Box 20">
            <a:extLst>
              <a:ext uri="{FF2B5EF4-FFF2-40B4-BE49-F238E27FC236}">
                <a16:creationId xmlns:a16="http://schemas.microsoft.com/office/drawing/2014/main" id="{9455D8C5-4A14-454D-BED1-40F6DCE0E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4619" y="6252831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42" name="Text Box 21">
            <a:extLst>
              <a:ext uri="{FF2B5EF4-FFF2-40B4-BE49-F238E27FC236}">
                <a16:creationId xmlns:a16="http://schemas.microsoft.com/office/drawing/2014/main" id="{3EBA89B0-9F1F-4727-8161-02D0BB1E1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5619" y="6252831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43" name="Text Box 22">
            <a:extLst>
              <a:ext uri="{FF2B5EF4-FFF2-40B4-BE49-F238E27FC236}">
                <a16:creationId xmlns:a16="http://schemas.microsoft.com/office/drawing/2014/main" id="{218F1FB0-1AFE-4DCD-B38E-E4025362D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6619" y="6252831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44" name="Text Box 23">
            <a:extLst>
              <a:ext uri="{FF2B5EF4-FFF2-40B4-BE49-F238E27FC236}">
                <a16:creationId xmlns:a16="http://schemas.microsoft.com/office/drawing/2014/main" id="{4A4C2B02-C9FD-45B7-84B6-D32C00FC8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3819" y="6252831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45" name="Text Box 24">
            <a:extLst>
              <a:ext uri="{FF2B5EF4-FFF2-40B4-BE49-F238E27FC236}">
                <a16:creationId xmlns:a16="http://schemas.microsoft.com/office/drawing/2014/main" id="{81B8F542-5217-426E-8056-578188FF5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1019" y="6252831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46" name="Text Box 26">
            <a:extLst>
              <a:ext uri="{FF2B5EF4-FFF2-40B4-BE49-F238E27FC236}">
                <a16:creationId xmlns:a16="http://schemas.microsoft.com/office/drawing/2014/main" id="{A760B686-53C1-4478-B45B-E4D49D597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8219" y="6252831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47" name="Text Box 29">
            <a:extLst>
              <a:ext uri="{FF2B5EF4-FFF2-40B4-BE49-F238E27FC236}">
                <a16:creationId xmlns:a16="http://schemas.microsoft.com/office/drawing/2014/main" id="{C9C71D48-69D6-48B0-8666-4F1ED8A46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5419" y="6252831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9807712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 autoUpdateAnimBg="0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2022219" y="116632"/>
            <a:ext cx="384592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树的表示形式  </a:t>
            </a: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696913" y="990600"/>
            <a:ext cx="224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1</a:t>
            </a:r>
            <a:r>
              <a:rPr lang="zh-CN" altLang="en-US" sz="2400" dirty="0">
                <a:ea typeface="华文中宋" pitchFamily="2" charset="-122"/>
              </a:rPr>
              <a:t>．树形表示法 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170113" y="1412875"/>
            <a:ext cx="1006475" cy="1082675"/>
            <a:chOff x="662" y="864"/>
            <a:chExt cx="634" cy="682"/>
          </a:xfrm>
        </p:grpSpPr>
        <p:sp>
          <p:nvSpPr>
            <p:cNvPr id="29726" name="Text Box 30"/>
            <p:cNvSpPr txBox="1">
              <a:spLocks noChangeArrowheads="1"/>
            </p:cNvSpPr>
            <p:nvPr/>
          </p:nvSpPr>
          <p:spPr bwMode="auto">
            <a:xfrm>
              <a:off x="902" y="864"/>
              <a:ext cx="29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3200" i="1">
                  <a:ea typeface="楷体_GB2312" pitchFamily="49" charset="-122"/>
                  <a:sym typeface="Symbol" pitchFamily="18" charset="2"/>
                </a:rPr>
                <a:t></a:t>
              </a:r>
              <a:r>
                <a:rPr lang="en-US" altLang="zh-CN">
                  <a:ea typeface="楷体_GB2312" pitchFamily="49" charset="-122"/>
                  <a:sym typeface="Symbol" pitchFamily="18" charset="2"/>
                </a:rPr>
                <a:t> 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29727" name="Text Box 31"/>
            <p:cNvSpPr txBox="1">
              <a:spLocks noChangeArrowheads="1"/>
            </p:cNvSpPr>
            <p:nvPr/>
          </p:nvSpPr>
          <p:spPr bwMode="auto">
            <a:xfrm>
              <a:off x="662" y="1296"/>
              <a:ext cx="6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dirty="0">
                  <a:ea typeface="楷体_GB2312" pitchFamily="49" charset="-122"/>
                </a:rPr>
                <a:t>A </a:t>
              </a:r>
              <a:r>
                <a:rPr lang="zh-CN" altLang="en-US" sz="2000" dirty="0">
                  <a:ea typeface="楷体_GB2312" pitchFamily="49" charset="-122"/>
                </a:rPr>
                <a:t>空树 </a:t>
              </a:r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1520825" y="2720975"/>
            <a:ext cx="2525713" cy="995363"/>
            <a:chOff x="1680" y="912"/>
            <a:chExt cx="1591" cy="627"/>
          </a:xfrm>
        </p:grpSpPr>
        <p:sp>
          <p:nvSpPr>
            <p:cNvPr id="29729" name="Oval 33"/>
            <p:cNvSpPr>
              <a:spLocks noChangeArrowheads="1"/>
            </p:cNvSpPr>
            <p:nvPr/>
          </p:nvSpPr>
          <p:spPr bwMode="auto">
            <a:xfrm>
              <a:off x="2262" y="912"/>
              <a:ext cx="282" cy="306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A </a:t>
              </a:r>
            </a:p>
          </p:txBody>
        </p:sp>
        <p:sp>
          <p:nvSpPr>
            <p:cNvPr id="29730" name="Text Box 34"/>
            <p:cNvSpPr txBox="1">
              <a:spLocks noChangeArrowheads="1"/>
            </p:cNvSpPr>
            <p:nvPr/>
          </p:nvSpPr>
          <p:spPr bwMode="auto">
            <a:xfrm>
              <a:off x="1680" y="1289"/>
              <a:ext cx="15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dirty="0">
                  <a:ea typeface="楷体_GB2312" pitchFamily="49" charset="-122"/>
                </a:rPr>
                <a:t>B </a:t>
              </a:r>
              <a:r>
                <a:rPr lang="zh-CN" altLang="en-US" sz="2000" dirty="0">
                  <a:ea typeface="楷体_GB2312" pitchFamily="49" charset="-122"/>
                </a:rPr>
                <a:t>仅含有根结点的树 </a:t>
              </a:r>
            </a:p>
          </p:txBody>
        </p:sp>
      </p:grpSp>
      <p:sp>
        <p:nvSpPr>
          <p:cNvPr id="29759" name="Rectangle 63"/>
          <p:cNvSpPr>
            <a:spLocks noChangeArrowheads="1"/>
          </p:cNvSpPr>
          <p:nvPr/>
        </p:nvSpPr>
        <p:spPr bwMode="auto">
          <a:xfrm>
            <a:off x="4533900" y="981075"/>
            <a:ext cx="407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zh-CN" altLang="en-US" sz="2400" dirty="0">
                <a:ea typeface="华文中宋" pitchFamily="2" charset="-122"/>
              </a:rPr>
              <a:t>．嵌套集合（文氏）表示法 </a:t>
            </a:r>
          </a:p>
        </p:txBody>
      </p:sp>
      <p:sp>
        <p:nvSpPr>
          <p:cNvPr id="29761" name="Oval 65"/>
          <p:cNvSpPr>
            <a:spLocks noChangeArrowheads="1"/>
          </p:cNvSpPr>
          <p:nvPr/>
        </p:nvSpPr>
        <p:spPr bwMode="auto">
          <a:xfrm>
            <a:off x="4859338" y="2381250"/>
            <a:ext cx="3733800" cy="3352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ea typeface="楷体_GB2312" pitchFamily="49" charset="-122"/>
              </a:rPr>
              <a:t>A</a:t>
            </a: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</p:txBody>
      </p:sp>
      <p:sp>
        <p:nvSpPr>
          <p:cNvPr id="29762" name="Oval 66"/>
          <p:cNvSpPr>
            <a:spLocks noChangeArrowheads="1"/>
          </p:cNvSpPr>
          <p:nvPr/>
        </p:nvSpPr>
        <p:spPr bwMode="auto">
          <a:xfrm>
            <a:off x="5067300" y="3238500"/>
            <a:ext cx="1244600" cy="13255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B</a:t>
            </a: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</p:txBody>
      </p:sp>
      <p:sp>
        <p:nvSpPr>
          <p:cNvPr id="29763" name="Oval 67"/>
          <p:cNvSpPr>
            <a:spLocks noChangeArrowheads="1"/>
          </p:cNvSpPr>
          <p:nvPr/>
        </p:nvSpPr>
        <p:spPr bwMode="auto">
          <a:xfrm>
            <a:off x="5135563" y="3706813"/>
            <a:ext cx="692150" cy="701675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90000"/>
              </a:lnSpc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E</a:t>
            </a:r>
          </a:p>
          <a:p>
            <a:pPr algn="ctr">
              <a:lnSpc>
                <a:spcPct val="190000"/>
              </a:lnSpc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</p:txBody>
      </p:sp>
      <p:sp>
        <p:nvSpPr>
          <p:cNvPr id="29764" name="Oval 68"/>
          <p:cNvSpPr>
            <a:spLocks noChangeArrowheads="1"/>
          </p:cNvSpPr>
          <p:nvPr/>
        </p:nvSpPr>
        <p:spPr bwMode="auto">
          <a:xfrm>
            <a:off x="5827713" y="3629025"/>
            <a:ext cx="414337" cy="468313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F</a:t>
            </a:r>
          </a:p>
        </p:txBody>
      </p:sp>
      <p:sp>
        <p:nvSpPr>
          <p:cNvPr id="29765" name="Oval 69"/>
          <p:cNvSpPr>
            <a:spLocks noChangeArrowheads="1"/>
          </p:cNvSpPr>
          <p:nvPr/>
        </p:nvSpPr>
        <p:spPr bwMode="auto">
          <a:xfrm>
            <a:off x="5205413" y="3940175"/>
            <a:ext cx="276225" cy="3127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K</a:t>
            </a:r>
          </a:p>
        </p:txBody>
      </p:sp>
      <p:sp>
        <p:nvSpPr>
          <p:cNvPr id="29766" name="Oval 70"/>
          <p:cNvSpPr>
            <a:spLocks noChangeArrowheads="1"/>
          </p:cNvSpPr>
          <p:nvPr/>
        </p:nvSpPr>
        <p:spPr bwMode="auto">
          <a:xfrm>
            <a:off x="5511800" y="3940175"/>
            <a:ext cx="276225" cy="3127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L</a:t>
            </a:r>
          </a:p>
        </p:txBody>
      </p:sp>
      <p:sp>
        <p:nvSpPr>
          <p:cNvPr id="29767" name="Oval 71"/>
          <p:cNvSpPr>
            <a:spLocks noChangeArrowheads="1"/>
          </p:cNvSpPr>
          <p:nvPr/>
        </p:nvSpPr>
        <p:spPr bwMode="auto">
          <a:xfrm>
            <a:off x="6611938" y="2692400"/>
            <a:ext cx="1660525" cy="17160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D</a:t>
            </a: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</p:txBody>
      </p:sp>
      <p:sp>
        <p:nvSpPr>
          <p:cNvPr id="29768" name="Oval 72"/>
          <p:cNvSpPr>
            <a:spLocks noChangeArrowheads="1"/>
          </p:cNvSpPr>
          <p:nvPr/>
        </p:nvSpPr>
        <p:spPr bwMode="auto">
          <a:xfrm>
            <a:off x="6681788" y="3160713"/>
            <a:ext cx="692150" cy="701675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90000"/>
              </a:lnSpc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H</a:t>
            </a:r>
          </a:p>
          <a:p>
            <a:pPr algn="ctr">
              <a:lnSpc>
                <a:spcPct val="190000"/>
              </a:lnSpc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</p:txBody>
      </p:sp>
      <p:sp>
        <p:nvSpPr>
          <p:cNvPr id="29769" name="Oval 73"/>
          <p:cNvSpPr>
            <a:spLocks noChangeArrowheads="1"/>
          </p:cNvSpPr>
          <p:nvPr/>
        </p:nvSpPr>
        <p:spPr bwMode="auto">
          <a:xfrm>
            <a:off x="7512050" y="3005138"/>
            <a:ext cx="414338" cy="468312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I</a:t>
            </a:r>
          </a:p>
        </p:txBody>
      </p:sp>
      <p:sp>
        <p:nvSpPr>
          <p:cNvPr id="29770" name="Oval 74"/>
          <p:cNvSpPr>
            <a:spLocks noChangeArrowheads="1"/>
          </p:cNvSpPr>
          <p:nvPr/>
        </p:nvSpPr>
        <p:spPr bwMode="auto">
          <a:xfrm>
            <a:off x="6889750" y="3473450"/>
            <a:ext cx="276225" cy="311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M</a:t>
            </a:r>
          </a:p>
        </p:txBody>
      </p:sp>
      <p:sp>
        <p:nvSpPr>
          <p:cNvPr id="29771" name="Oval 75"/>
          <p:cNvSpPr>
            <a:spLocks noChangeArrowheads="1"/>
          </p:cNvSpPr>
          <p:nvPr/>
        </p:nvSpPr>
        <p:spPr bwMode="auto">
          <a:xfrm>
            <a:off x="7442200" y="3784600"/>
            <a:ext cx="414338" cy="468313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J</a:t>
            </a:r>
          </a:p>
        </p:txBody>
      </p:sp>
      <p:sp>
        <p:nvSpPr>
          <p:cNvPr id="29772" name="Oval 76"/>
          <p:cNvSpPr>
            <a:spLocks noChangeArrowheads="1"/>
          </p:cNvSpPr>
          <p:nvPr/>
        </p:nvSpPr>
        <p:spPr bwMode="auto">
          <a:xfrm>
            <a:off x="6103938" y="4330700"/>
            <a:ext cx="1244600" cy="13255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C</a:t>
            </a: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</p:txBody>
      </p:sp>
      <p:sp>
        <p:nvSpPr>
          <p:cNvPr id="29773" name="Oval 77"/>
          <p:cNvSpPr>
            <a:spLocks noChangeArrowheads="1"/>
          </p:cNvSpPr>
          <p:nvPr/>
        </p:nvSpPr>
        <p:spPr bwMode="auto">
          <a:xfrm>
            <a:off x="6518275" y="4799013"/>
            <a:ext cx="415925" cy="466725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G</a:t>
            </a:r>
          </a:p>
        </p:txBody>
      </p:sp>
      <p:grpSp>
        <p:nvGrpSpPr>
          <p:cNvPr id="4" name="Group 94"/>
          <p:cNvGrpSpPr>
            <a:grpSpLocks/>
          </p:cNvGrpSpPr>
          <p:nvPr/>
        </p:nvGrpSpPr>
        <p:grpSpPr bwMode="auto">
          <a:xfrm>
            <a:off x="1089025" y="3956050"/>
            <a:ext cx="3843338" cy="2209800"/>
            <a:chOff x="3408" y="2304"/>
            <a:chExt cx="2256" cy="1392"/>
          </a:xfrm>
        </p:grpSpPr>
        <p:sp>
          <p:nvSpPr>
            <p:cNvPr id="29791" name="Oval 95"/>
            <p:cNvSpPr>
              <a:spLocks noChangeArrowheads="1"/>
            </p:cNvSpPr>
            <p:nvPr/>
          </p:nvSpPr>
          <p:spPr bwMode="auto">
            <a:xfrm>
              <a:off x="3594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E </a:t>
              </a:r>
            </a:p>
          </p:txBody>
        </p:sp>
        <p:sp>
          <p:nvSpPr>
            <p:cNvPr id="29792" name="Oval 96"/>
            <p:cNvSpPr>
              <a:spLocks noChangeArrowheads="1"/>
            </p:cNvSpPr>
            <p:nvPr/>
          </p:nvSpPr>
          <p:spPr bwMode="auto">
            <a:xfrm>
              <a:off x="3992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F </a:t>
              </a:r>
            </a:p>
          </p:txBody>
        </p:sp>
        <p:sp>
          <p:nvSpPr>
            <p:cNvPr id="29793" name="Oval 97"/>
            <p:cNvSpPr>
              <a:spLocks noChangeArrowheads="1"/>
            </p:cNvSpPr>
            <p:nvPr/>
          </p:nvSpPr>
          <p:spPr bwMode="auto">
            <a:xfrm>
              <a:off x="4390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G </a:t>
              </a:r>
            </a:p>
          </p:txBody>
        </p:sp>
        <p:sp>
          <p:nvSpPr>
            <p:cNvPr id="29794" name="Oval 98"/>
            <p:cNvSpPr>
              <a:spLocks noChangeArrowheads="1"/>
            </p:cNvSpPr>
            <p:nvPr/>
          </p:nvSpPr>
          <p:spPr bwMode="auto">
            <a:xfrm>
              <a:off x="4740" y="3077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H </a:t>
              </a:r>
            </a:p>
          </p:txBody>
        </p:sp>
        <p:sp>
          <p:nvSpPr>
            <p:cNvPr id="29795" name="Oval 99"/>
            <p:cNvSpPr>
              <a:spLocks noChangeArrowheads="1"/>
            </p:cNvSpPr>
            <p:nvPr/>
          </p:nvSpPr>
          <p:spPr bwMode="auto">
            <a:xfrm>
              <a:off x="5107" y="3077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I </a:t>
              </a:r>
            </a:p>
          </p:txBody>
        </p:sp>
        <p:sp>
          <p:nvSpPr>
            <p:cNvPr id="29796" name="Oval 100"/>
            <p:cNvSpPr>
              <a:spLocks noChangeArrowheads="1"/>
            </p:cNvSpPr>
            <p:nvPr/>
          </p:nvSpPr>
          <p:spPr bwMode="auto">
            <a:xfrm>
              <a:off x="4390" y="2304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A </a:t>
              </a:r>
            </a:p>
          </p:txBody>
        </p:sp>
        <p:sp>
          <p:nvSpPr>
            <p:cNvPr id="29797" name="Oval 101"/>
            <p:cNvSpPr>
              <a:spLocks noChangeArrowheads="1"/>
            </p:cNvSpPr>
            <p:nvPr/>
          </p:nvSpPr>
          <p:spPr bwMode="auto">
            <a:xfrm>
              <a:off x="3787" y="2675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B </a:t>
              </a:r>
            </a:p>
          </p:txBody>
        </p:sp>
        <p:sp>
          <p:nvSpPr>
            <p:cNvPr id="29798" name="Oval 102"/>
            <p:cNvSpPr>
              <a:spLocks noChangeArrowheads="1"/>
            </p:cNvSpPr>
            <p:nvPr/>
          </p:nvSpPr>
          <p:spPr bwMode="auto">
            <a:xfrm>
              <a:off x="4390" y="2675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C </a:t>
              </a:r>
            </a:p>
          </p:txBody>
        </p:sp>
        <p:sp>
          <p:nvSpPr>
            <p:cNvPr id="29799" name="Oval 103"/>
            <p:cNvSpPr>
              <a:spLocks noChangeArrowheads="1"/>
            </p:cNvSpPr>
            <p:nvPr/>
          </p:nvSpPr>
          <p:spPr bwMode="auto">
            <a:xfrm>
              <a:off x="5107" y="2675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D </a:t>
              </a:r>
            </a:p>
          </p:txBody>
        </p:sp>
        <p:sp>
          <p:nvSpPr>
            <p:cNvPr id="29800" name="Oval 104"/>
            <p:cNvSpPr>
              <a:spLocks noChangeArrowheads="1"/>
            </p:cNvSpPr>
            <p:nvPr/>
          </p:nvSpPr>
          <p:spPr bwMode="auto">
            <a:xfrm>
              <a:off x="5478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J </a:t>
              </a:r>
            </a:p>
          </p:txBody>
        </p:sp>
        <p:sp>
          <p:nvSpPr>
            <p:cNvPr id="29801" name="Oval 105"/>
            <p:cNvSpPr>
              <a:spLocks noChangeArrowheads="1"/>
            </p:cNvSpPr>
            <p:nvPr/>
          </p:nvSpPr>
          <p:spPr bwMode="auto">
            <a:xfrm>
              <a:off x="3408" y="3479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K </a:t>
              </a:r>
            </a:p>
          </p:txBody>
        </p:sp>
        <p:sp>
          <p:nvSpPr>
            <p:cNvPr id="29802" name="Oval 106"/>
            <p:cNvSpPr>
              <a:spLocks noChangeArrowheads="1"/>
            </p:cNvSpPr>
            <p:nvPr/>
          </p:nvSpPr>
          <p:spPr bwMode="auto">
            <a:xfrm>
              <a:off x="3780" y="3479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L </a:t>
              </a:r>
            </a:p>
          </p:txBody>
        </p:sp>
        <p:sp>
          <p:nvSpPr>
            <p:cNvPr id="29803" name="Oval 107"/>
            <p:cNvSpPr>
              <a:spLocks noChangeArrowheads="1"/>
            </p:cNvSpPr>
            <p:nvPr/>
          </p:nvSpPr>
          <p:spPr bwMode="auto">
            <a:xfrm>
              <a:off x="4740" y="3479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M </a:t>
              </a:r>
            </a:p>
          </p:txBody>
        </p:sp>
        <p:cxnSp>
          <p:nvCxnSpPr>
            <p:cNvPr id="29804" name="AutoShape 108"/>
            <p:cNvCxnSpPr>
              <a:cxnSpLocks noChangeShapeType="1"/>
              <a:stCxn id="29796" idx="4"/>
              <a:endCxn id="29798" idx="0"/>
            </p:cNvCxnSpPr>
            <p:nvPr/>
          </p:nvCxnSpPr>
          <p:spPr bwMode="auto">
            <a:xfrm>
              <a:off x="4483" y="2521"/>
              <a:ext cx="0" cy="1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5" name="AutoShape 109"/>
            <p:cNvCxnSpPr>
              <a:cxnSpLocks noChangeShapeType="1"/>
              <a:stCxn id="29796" idx="5"/>
              <a:endCxn id="29799" idx="0"/>
            </p:cNvCxnSpPr>
            <p:nvPr/>
          </p:nvCxnSpPr>
          <p:spPr bwMode="auto">
            <a:xfrm>
              <a:off x="4549" y="2489"/>
              <a:ext cx="651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6" name="AutoShape 110"/>
            <p:cNvCxnSpPr>
              <a:cxnSpLocks noChangeShapeType="1"/>
              <a:stCxn id="29796" idx="3"/>
              <a:endCxn id="29797" idx="0"/>
            </p:cNvCxnSpPr>
            <p:nvPr/>
          </p:nvCxnSpPr>
          <p:spPr bwMode="auto">
            <a:xfrm flipH="1">
              <a:off x="3880" y="2489"/>
              <a:ext cx="5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7" name="AutoShape 111"/>
            <p:cNvCxnSpPr>
              <a:cxnSpLocks noChangeShapeType="1"/>
              <a:stCxn id="29797" idx="3"/>
              <a:endCxn id="29791" idx="0"/>
            </p:cNvCxnSpPr>
            <p:nvPr/>
          </p:nvCxnSpPr>
          <p:spPr bwMode="auto">
            <a:xfrm flipH="1">
              <a:off x="3687" y="2860"/>
              <a:ext cx="127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8" name="AutoShape 112"/>
            <p:cNvCxnSpPr>
              <a:cxnSpLocks noChangeShapeType="1"/>
              <a:stCxn id="29797" idx="5"/>
              <a:endCxn id="29792" idx="0"/>
            </p:cNvCxnSpPr>
            <p:nvPr/>
          </p:nvCxnSpPr>
          <p:spPr bwMode="auto">
            <a:xfrm>
              <a:off x="3946" y="2860"/>
              <a:ext cx="139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9" name="AutoShape 113"/>
            <p:cNvCxnSpPr>
              <a:cxnSpLocks noChangeShapeType="1"/>
              <a:stCxn id="29791" idx="3"/>
              <a:endCxn id="29801" idx="0"/>
            </p:cNvCxnSpPr>
            <p:nvPr/>
          </p:nvCxnSpPr>
          <p:spPr bwMode="auto">
            <a:xfrm flipH="1">
              <a:off x="3501" y="3262"/>
              <a:ext cx="120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10" name="AutoShape 114"/>
            <p:cNvCxnSpPr>
              <a:cxnSpLocks noChangeShapeType="1"/>
              <a:stCxn id="29791" idx="5"/>
              <a:endCxn id="29802" idx="0"/>
            </p:cNvCxnSpPr>
            <p:nvPr/>
          </p:nvCxnSpPr>
          <p:spPr bwMode="auto">
            <a:xfrm>
              <a:off x="3753" y="3262"/>
              <a:ext cx="120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11" name="AutoShape 115"/>
            <p:cNvCxnSpPr>
              <a:cxnSpLocks noChangeShapeType="1"/>
              <a:stCxn id="29798" idx="4"/>
              <a:endCxn id="29793" idx="0"/>
            </p:cNvCxnSpPr>
            <p:nvPr/>
          </p:nvCxnSpPr>
          <p:spPr bwMode="auto">
            <a:xfrm>
              <a:off x="4483" y="2892"/>
              <a:ext cx="0" cy="18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12" name="AutoShape 116"/>
            <p:cNvCxnSpPr>
              <a:cxnSpLocks noChangeShapeType="1"/>
              <a:stCxn id="29799" idx="3"/>
              <a:endCxn id="29794" idx="0"/>
            </p:cNvCxnSpPr>
            <p:nvPr/>
          </p:nvCxnSpPr>
          <p:spPr bwMode="auto">
            <a:xfrm flipH="1">
              <a:off x="4833" y="2860"/>
              <a:ext cx="301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13" name="AutoShape 117"/>
            <p:cNvCxnSpPr>
              <a:cxnSpLocks noChangeShapeType="1"/>
              <a:stCxn id="29799" idx="4"/>
              <a:endCxn id="29795" idx="0"/>
            </p:cNvCxnSpPr>
            <p:nvPr/>
          </p:nvCxnSpPr>
          <p:spPr bwMode="auto">
            <a:xfrm>
              <a:off x="5200" y="2892"/>
              <a:ext cx="0" cy="18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14" name="AutoShape 118"/>
            <p:cNvCxnSpPr>
              <a:cxnSpLocks noChangeShapeType="1"/>
              <a:stCxn id="29799" idx="5"/>
              <a:endCxn id="29800" idx="0"/>
            </p:cNvCxnSpPr>
            <p:nvPr/>
          </p:nvCxnSpPr>
          <p:spPr bwMode="auto">
            <a:xfrm>
              <a:off x="5265" y="2860"/>
              <a:ext cx="306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15" name="AutoShape 119"/>
            <p:cNvCxnSpPr>
              <a:cxnSpLocks noChangeShapeType="1"/>
              <a:stCxn id="29794" idx="4"/>
              <a:endCxn id="29803" idx="0"/>
            </p:cNvCxnSpPr>
            <p:nvPr/>
          </p:nvCxnSpPr>
          <p:spPr bwMode="auto">
            <a:xfrm>
              <a:off x="4833" y="3294"/>
              <a:ext cx="0" cy="18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7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7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9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7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7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9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97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97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97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7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9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9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9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9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97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97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9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9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9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9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4" grpId="0" autoUpdateAnimBg="0"/>
      <p:bldP spid="29759" grpId="0" autoUpdateAnimBg="0"/>
      <p:bldP spid="29761" grpId="0" animBg="1"/>
      <p:bldP spid="29762" grpId="0" animBg="1"/>
      <p:bldP spid="29763" grpId="0" animBg="1"/>
      <p:bldP spid="29764" grpId="0" animBg="1"/>
      <p:bldP spid="29765" grpId="0" animBg="1"/>
      <p:bldP spid="29766" grpId="0" animBg="1"/>
      <p:bldP spid="29767" grpId="0" animBg="1"/>
      <p:bldP spid="29768" grpId="0" animBg="1"/>
      <p:bldP spid="29769" grpId="0" animBg="1"/>
      <p:bldP spid="29770" grpId="0" animBg="1"/>
      <p:bldP spid="29771" grpId="0" animBg="1"/>
      <p:bldP spid="29772" grpId="0" animBg="1"/>
      <p:bldP spid="29773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Oval 2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preorder(root-&gt;Rchild);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9028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29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1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2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4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9035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9036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9037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9038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9039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9040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9041" name="Text Box 17"/>
          <p:cNvSpPr txBox="1">
            <a:spLocks noChangeArrowheads="1"/>
          </p:cNvSpPr>
          <p:nvPr/>
        </p:nvSpPr>
        <p:spPr bwMode="auto">
          <a:xfrm>
            <a:off x="304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9042" name="Rectangle 18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9043" name="Text Box 19"/>
          <p:cNvSpPr txBox="1">
            <a:spLocks noChangeArrowheads="1"/>
          </p:cNvSpPr>
          <p:nvPr/>
        </p:nvSpPr>
        <p:spPr bwMode="auto">
          <a:xfrm>
            <a:off x="304800" y="5867400"/>
            <a:ext cx="2754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9044" name="Text Box 20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9045" name="Text Box 21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9046" name="Text Box 22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9047" name="Text Box 23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9048" name="Text Box 24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9049" name="Rectangle 25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C</a:t>
            </a:r>
          </a:p>
        </p:txBody>
      </p:sp>
      <p:sp>
        <p:nvSpPr>
          <p:cNvPr id="129050" name="Text Box 26"/>
          <p:cNvSpPr txBox="1">
            <a:spLocks noChangeArrowheads="1"/>
          </p:cNvSpPr>
          <p:nvPr/>
        </p:nvSpPr>
        <p:spPr bwMode="auto">
          <a:xfrm>
            <a:off x="44958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29051" name="Freeform 27"/>
          <p:cNvSpPr>
            <a:spLocks/>
          </p:cNvSpPr>
          <p:nvPr/>
        </p:nvSpPr>
        <p:spPr bwMode="auto">
          <a:xfrm>
            <a:off x="1143000" y="2692400"/>
            <a:ext cx="3276600" cy="1955800"/>
          </a:xfrm>
          <a:custGeom>
            <a:avLst/>
            <a:gdLst/>
            <a:ahLst/>
            <a:cxnLst>
              <a:cxn ang="0">
                <a:pos x="0" y="176"/>
              </a:cxn>
              <a:cxn ang="0">
                <a:pos x="1776" y="176"/>
              </a:cxn>
              <a:cxn ang="0">
                <a:pos x="1728" y="1232"/>
              </a:cxn>
            </a:cxnLst>
            <a:rect l="0" t="0" r="r" b="b"/>
            <a:pathLst>
              <a:path w="2064" h="1232">
                <a:moveTo>
                  <a:pt x="0" y="176"/>
                </a:moveTo>
                <a:cubicBezTo>
                  <a:pt x="744" y="88"/>
                  <a:pt x="1488" y="0"/>
                  <a:pt x="1776" y="176"/>
                </a:cubicBezTo>
                <a:cubicBezTo>
                  <a:pt x="2064" y="352"/>
                  <a:pt x="1736" y="1056"/>
                  <a:pt x="1728" y="12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9052" name="Rectangle 28"/>
          <p:cNvSpPr>
            <a:spLocks noChangeArrowheads="1"/>
          </p:cNvSpPr>
          <p:nvPr/>
        </p:nvSpPr>
        <p:spPr bwMode="auto">
          <a:xfrm>
            <a:off x="6781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F</a:t>
            </a:r>
          </a:p>
        </p:txBody>
      </p:sp>
      <p:sp>
        <p:nvSpPr>
          <p:cNvPr id="129053" name="Text Box 29"/>
          <p:cNvSpPr txBox="1">
            <a:spLocks noChangeArrowheads="1"/>
          </p:cNvSpPr>
          <p:nvPr/>
        </p:nvSpPr>
        <p:spPr bwMode="auto">
          <a:xfrm>
            <a:off x="49530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F</a:t>
            </a:r>
          </a:p>
        </p:txBody>
      </p:sp>
      <p:sp>
        <p:nvSpPr>
          <p:cNvPr id="30" name="Line 7">
            <a:extLst>
              <a:ext uri="{FF2B5EF4-FFF2-40B4-BE49-F238E27FC236}">
                <a16:creationId xmlns:a16="http://schemas.microsoft.com/office/drawing/2014/main" id="{6C587A49-2085-41E7-B849-EF53168BBE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31510" y="5078460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1" name="Line 5">
            <a:extLst>
              <a:ext uri="{FF2B5EF4-FFF2-40B4-BE49-F238E27FC236}">
                <a16:creationId xmlns:a16="http://schemas.microsoft.com/office/drawing/2014/main" id="{B752CCB7-41F8-452D-82FE-B89B4FB24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1827" y="5120281"/>
            <a:ext cx="331787" cy="323851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2" name="Text Box 27">
            <a:extLst>
              <a:ext uri="{FF2B5EF4-FFF2-40B4-BE49-F238E27FC236}">
                <a16:creationId xmlns:a16="http://schemas.microsoft.com/office/drawing/2014/main" id="{E8EF80EB-FAB7-4423-B6E8-BFD37583C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490" y="5396732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33" name="Text Box 27">
            <a:extLst>
              <a:ext uri="{FF2B5EF4-FFF2-40B4-BE49-F238E27FC236}">
                <a16:creationId xmlns:a16="http://schemas.microsoft.com/office/drawing/2014/main" id="{5E3B82E8-F800-445D-BA93-C2BBB8C2E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4235" y="5355475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</p:spTree>
    <p:extLst>
      <p:ext uri="{BB962C8B-B14F-4D97-AF65-F5344CB8AC3E}">
        <p14:creationId xmlns:p14="http://schemas.microsoft.com/office/powerpoint/2010/main" val="33206814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9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9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9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40" grpId="0" animBg="1" autoUpdateAnimBg="0"/>
      <p:bldP spid="129051" grpId="0" animBg="1"/>
      <p:bldP spid="129052" grpId="0" animBg="1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</a:t>
            </a:r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root!=NULL</a:t>
            </a:r>
            <a:r>
              <a:rPr kumimoji="1" lang="en-US" altLang="zh-CN" sz="2400" b="1">
                <a:latin typeface="Times New Roman" pitchFamily="18" charset="0"/>
              </a:rPr>
              <a:t>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1860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1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2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3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4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5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6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1867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1868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1869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1870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1872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1873" name="Text Box 17"/>
          <p:cNvSpPr txBox="1">
            <a:spLocks noChangeArrowheads="1"/>
          </p:cNvSpPr>
          <p:nvPr/>
        </p:nvSpPr>
        <p:spPr bwMode="auto">
          <a:xfrm>
            <a:off x="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29" name="Line 7">
            <a:extLst>
              <a:ext uri="{FF2B5EF4-FFF2-40B4-BE49-F238E27FC236}">
                <a16:creationId xmlns:a16="http://schemas.microsoft.com/office/drawing/2014/main" id="{D06118BB-EE5F-4971-8F4C-A29D76A785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31510" y="5078460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0" name="Line 5">
            <a:extLst>
              <a:ext uri="{FF2B5EF4-FFF2-40B4-BE49-F238E27FC236}">
                <a16:creationId xmlns:a16="http://schemas.microsoft.com/office/drawing/2014/main" id="{AA0451ED-9436-4D87-A121-EEE59B2118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1827" y="5120281"/>
            <a:ext cx="331787" cy="323851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1" name="Text Box 27">
            <a:extLst>
              <a:ext uri="{FF2B5EF4-FFF2-40B4-BE49-F238E27FC236}">
                <a16:creationId xmlns:a16="http://schemas.microsoft.com/office/drawing/2014/main" id="{221B796F-776D-46D3-ABCF-801AE2625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490" y="5396732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32" name="Text Box 27">
            <a:extLst>
              <a:ext uri="{FF2B5EF4-FFF2-40B4-BE49-F238E27FC236}">
                <a16:creationId xmlns:a16="http://schemas.microsoft.com/office/drawing/2014/main" id="{DA003909-0ADA-467C-9A1A-814AD3F9E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4235" y="5355475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34" name="Rectangle 18">
            <a:extLst>
              <a:ext uri="{FF2B5EF4-FFF2-40B4-BE49-F238E27FC236}">
                <a16:creationId xmlns:a16="http://schemas.microsoft.com/office/drawing/2014/main" id="{4A323F8D-E05D-4895-8D8A-772375E5A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346075"/>
            <a:ext cx="2133600" cy="838200"/>
          </a:xfrm>
          <a:prstGeom prst="rect">
            <a:avLst/>
          </a:prstGeom>
          <a:solidFill>
            <a:srgbClr val="FFFF0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NULL</a:t>
            </a:r>
          </a:p>
        </p:txBody>
      </p:sp>
      <p:sp>
        <p:nvSpPr>
          <p:cNvPr id="35" name="Rectangle 18">
            <a:extLst>
              <a:ext uri="{FF2B5EF4-FFF2-40B4-BE49-F238E27FC236}">
                <a16:creationId xmlns:a16="http://schemas.microsoft.com/office/drawing/2014/main" id="{53F1DB11-34F3-488E-97CE-7E3498575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36" name="Rectangle 25">
            <a:extLst>
              <a:ext uri="{FF2B5EF4-FFF2-40B4-BE49-F238E27FC236}">
                <a16:creationId xmlns:a16="http://schemas.microsoft.com/office/drawing/2014/main" id="{1A36E700-FDD7-4D7C-BCDE-20841BFFC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C</a:t>
            </a:r>
          </a:p>
        </p:txBody>
      </p:sp>
      <p:sp>
        <p:nvSpPr>
          <p:cNvPr id="37" name="Rectangle 28">
            <a:extLst>
              <a:ext uri="{FF2B5EF4-FFF2-40B4-BE49-F238E27FC236}">
                <a16:creationId xmlns:a16="http://schemas.microsoft.com/office/drawing/2014/main" id="{86597C7D-1EB2-44A6-B24A-27C2BCCF7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F</a:t>
            </a:r>
          </a:p>
        </p:txBody>
      </p:sp>
      <p:sp>
        <p:nvSpPr>
          <p:cNvPr id="38" name="Freeform 27">
            <a:extLst>
              <a:ext uri="{FF2B5EF4-FFF2-40B4-BE49-F238E27FC236}">
                <a16:creationId xmlns:a16="http://schemas.microsoft.com/office/drawing/2014/main" id="{1439A936-F6C8-48C9-B0CA-DA845AC58E8E}"/>
              </a:ext>
            </a:extLst>
          </p:cNvPr>
          <p:cNvSpPr>
            <a:spLocks/>
          </p:cNvSpPr>
          <p:nvPr/>
        </p:nvSpPr>
        <p:spPr bwMode="auto">
          <a:xfrm>
            <a:off x="611560" y="2897212"/>
            <a:ext cx="4403353" cy="2589188"/>
          </a:xfrm>
          <a:custGeom>
            <a:avLst/>
            <a:gdLst/>
            <a:ahLst/>
            <a:cxnLst>
              <a:cxn ang="0">
                <a:pos x="0" y="176"/>
              </a:cxn>
              <a:cxn ang="0">
                <a:pos x="1776" y="176"/>
              </a:cxn>
              <a:cxn ang="0">
                <a:pos x="1728" y="1232"/>
              </a:cxn>
            </a:cxnLst>
            <a:rect l="0" t="0" r="r" b="b"/>
            <a:pathLst>
              <a:path w="2064" h="1232">
                <a:moveTo>
                  <a:pt x="0" y="176"/>
                </a:moveTo>
                <a:cubicBezTo>
                  <a:pt x="744" y="88"/>
                  <a:pt x="1488" y="0"/>
                  <a:pt x="1776" y="176"/>
                </a:cubicBezTo>
                <a:cubicBezTo>
                  <a:pt x="2064" y="352"/>
                  <a:pt x="1736" y="1056"/>
                  <a:pt x="1728" y="12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9" name="Oval 15">
            <a:extLst>
              <a:ext uri="{FF2B5EF4-FFF2-40B4-BE49-F238E27FC236}">
                <a16:creationId xmlns:a16="http://schemas.microsoft.com/office/drawing/2014/main" id="{00DE0F89-2D16-4386-B084-698E2265F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40" name="Text Box 19">
            <a:extLst>
              <a:ext uri="{FF2B5EF4-FFF2-40B4-BE49-F238E27FC236}">
                <a16:creationId xmlns:a16="http://schemas.microsoft.com/office/drawing/2014/main" id="{AF2A3A99-C01F-4E30-8FDD-B1FDDC199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34" y="5980906"/>
            <a:ext cx="2754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41" name="Text Box 20">
            <a:extLst>
              <a:ext uri="{FF2B5EF4-FFF2-40B4-BE49-F238E27FC236}">
                <a16:creationId xmlns:a16="http://schemas.microsoft.com/office/drawing/2014/main" id="{39165420-28B1-443A-885E-17EC1C95E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7934" y="5980906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42" name="Text Box 21">
            <a:extLst>
              <a:ext uri="{FF2B5EF4-FFF2-40B4-BE49-F238E27FC236}">
                <a16:creationId xmlns:a16="http://schemas.microsoft.com/office/drawing/2014/main" id="{CDFA26E0-F3F7-4041-851D-0430A3028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8934" y="5980906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43" name="Text Box 22">
            <a:extLst>
              <a:ext uri="{FF2B5EF4-FFF2-40B4-BE49-F238E27FC236}">
                <a16:creationId xmlns:a16="http://schemas.microsoft.com/office/drawing/2014/main" id="{A32312F3-FC7D-4188-BC94-507B3FF42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9934" y="5980906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44" name="Text Box 23">
            <a:extLst>
              <a:ext uri="{FF2B5EF4-FFF2-40B4-BE49-F238E27FC236}">
                <a16:creationId xmlns:a16="http://schemas.microsoft.com/office/drawing/2014/main" id="{1DD36DB6-6CF8-4EF4-B74B-1FD5CC36F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7134" y="5980906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45" name="Text Box 24">
            <a:extLst>
              <a:ext uri="{FF2B5EF4-FFF2-40B4-BE49-F238E27FC236}">
                <a16:creationId xmlns:a16="http://schemas.microsoft.com/office/drawing/2014/main" id="{D48CE893-4DF2-47D5-9194-0617B79BD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4334" y="5980906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46" name="Text Box 26">
            <a:extLst>
              <a:ext uri="{FF2B5EF4-FFF2-40B4-BE49-F238E27FC236}">
                <a16:creationId xmlns:a16="http://schemas.microsoft.com/office/drawing/2014/main" id="{D5E9F0D6-29C6-48DF-85F9-9324B2E5A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1534" y="5980906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47" name="Text Box 29">
            <a:extLst>
              <a:ext uri="{FF2B5EF4-FFF2-40B4-BE49-F238E27FC236}">
                <a16:creationId xmlns:a16="http://schemas.microsoft.com/office/drawing/2014/main" id="{C642B18D-6A86-4035-9E73-50CC99813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8734" y="5980906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1375313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8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Oval 2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solidFill>
                  <a:srgbClr val="219344"/>
                </a:solidFill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solidFill>
                  <a:srgbClr val="219344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preorder(root-&gt;Lchild);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solidFill>
                  <a:srgbClr val="219344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preorder(root-&gt;Rchild);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9028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29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1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2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4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9035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9036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9037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9038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9039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9040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9041" name="Text Box 17"/>
          <p:cNvSpPr txBox="1">
            <a:spLocks noChangeArrowheads="1"/>
          </p:cNvSpPr>
          <p:nvPr/>
        </p:nvSpPr>
        <p:spPr bwMode="auto">
          <a:xfrm>
            <a:off x="304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9042" name="Rectangle 18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9043" name="Text Box 19"/>
          <p:cNvSpPr txBox="1">
            <a:spLocks noChangeArrowheads="1"/>
          </p:cNvSpPr>
          <p:nvPr/>
        </p:nvSpPr>
        <p:spPr bwMode="auto">
          <a:xfrm>
            <a:off x="304800" y="5867400"/>
            <a:ext cx="2754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9044" name="Text Box 20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9045" name="Text Box 21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9046" name="Text Box 22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9047" name="Text Box 23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9048" name="Text Box 24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9049" name="Rectangle 25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C</a:t>
            </a:r>
          </a:p>
        </p:txBody>
      </p:sp>
      <p:sp>
        <p:nvSpPr>
          <p:cNvPr id="129050" name="Text Box 26"/>
          <p:cNvSpPr txBox="1">
            <a:spLocks noChangeArrowheads="1"/>
          </p:cNvSpPr>
          <p:nvPr/>
        </p:nvSpPr>
        <p:spPr bwMode="auto">
          <a:xfrm>
            <a:off x="44958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29051" name="Freeform 27"/>
          <p:cNvSpPr>
            <a:spLocks/>
          </p:cNvSpPr>
          <p:nvPr/>
        </p:nvSpPr>
        <p:spPr bwMode="auto">
          <a:xfrm>
            <a:off x="1143000" y="2692400"/>
            <a:ext cx="3276600" cy="1955800"/>
          </a:xfrm>
          <a:custGeom>
            <a:avLst/>
            <a:gdLst/>
            <a:ahLst/>
            <a:cxnLst>
              <a:cxn ang="0">
                <a:pos x="0" y="176"/>
              </a:cxn>
              <a:cxn ang="0">
                <a:pos x="1776" y="176"/>
              </a:cxn>
              <a:cxn ang="0">
                <a:pos x="1728" y="1232"/>
              </a:cxn>
            </a:cxnLst>
            <a:rect l="0" t="0" r="r" b="b"/>
            <a:pathLst>
              <a:path w="2064" h="1232">
                <a:moveTo>
                  <a:pt x="0" y="176"/>
                </a:moveTo>
                <a:cubicBezTo>
                  <a:pt x="744" y="88"/>
                  <a:pt x="1488" y="0"/>
                  <a:pt x="1776" y="176"/>
                </a:cubicBezTo>
                <a:cubicBezTo>
                  <a:pt x="2064" y="352"/>
                  <a:pt x="1736" y="1056"/>
                  <a:pt x="1728" y="12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9052" name="Rectangle 28"/>
          <p:cNvSpPr>
            <a:spLocks noChangeArrowheads="1"/>
          </p:cNvSpPr>
          <p:nvPr/>
        </p:nvSpPr>
        <p:spPr bwMode="auto">
          <a:xfrm>
            <a:off x="6781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F</a:t>
            </a:r>
          </a:p>
        </p:txBody>
      </p:sp>
      <p:sp>
        <p:nvSpPr>
          <p:cNvPr id="129053" name="Text Box 29"/>
          <p:cNvSpPr txBox="1">
            <a:spLocks noChangeArrowheads="1"/>
          </p:cNvSpPr>
          <p:nvPr/>
        </p:nvSpPr>
        <p:spPr bwMode="auto">
          <a:xfrm>
            <a:off x="49530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F</a:t>
            </a:r>
          </a:p>
        </p:txBody>
      </p:sp>
      <p:sp>
        <p:nvSpPr>
          <p:cNvPr id="30" name="Line 7">
            <a:extLst>
              <a:ext uri="{FF2B5EF4-FFF2-40B4-BE49-F238E27FC236}">
                <a16:creationId xmlns:a16="http://schemas.microsoft.com/office/drawing/2014/main" id="{6C587A49-2085-41E7-B849-EF53168BBE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31510" y="5078460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1" name="Line 5">
            <a:extLst>
              <a:ext uri="{FF2B5EF4-FFF2-40B4-BE49-F238E27FC236}">
                <a16:creationId xmlns:a16="http://schemas.microsoft.com/office/drawing/2014/main" id="{B752CCB7-41F8-452D-82FE-B89B4FB24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1827" y="5120281"/>
            <a:ext cx="331787" cy="323851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2" name="Text Box 27">
            <a:extLst>
              <a:ext uri="{FF2B5EF4-FFF2-40B4-BE49-F238E27FC236}">
                <a16:creationId xmlns:a16="http://schemas.microsoft.com/office/drawing/2014/main" id="{E8EF80EB-FAB7-4423-B6E8-BFD37583C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490" y="5396732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33" name="Text Box 27">
            <a:extLst>
              <a:ext uri="{FF2B5EF4-FFF2-40B4-BE49-F238E27FC236}">
                <a16:creationId xmlns:a16="http://schemas.microsoft.com/office/drawing/2014/main" id="{5E3B82E8-F800-445D-BA93-C2BBB8C2E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4235" y="5355475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</p:spTree>
    <p:extLst>
      <p:ext uri="{BB962C8B-B14F-4D97-AF65-F5344CB8AC3E}">
        <p14:creationId xmlns:p14="http://schemas.microsoft.com/office/powerpoint/2010/main" val="4109207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9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9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40" grpId="0" animBg="1" autoUpdateAnimBg="0"/>
      <p:bldP spid="129051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Oval 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30051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solidFill>
                  <a:srgbClr val="219344"/>
                </a:solidFill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solidFill>
                  <a:srgbClr val="219344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preorder(root-&gt;Lchild);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solidFill>
                  <a:srgbClr val="219344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preorder(root-&gt;Rchild);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30052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0053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0054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0055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0056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0057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0058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30059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0060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30061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30062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30063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30064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30065" name="Text Box 17"/>
          <p:cNvSpPr txBox="1">
            <a:spLocks noChangeArrowheads="1"/>
          </p:cNvSpPr>
          <p:nvPr/>
        </p:nvSpPr>
        <p:spPr bwMode="auto">
          <a:xfrm>
            <a:off x="304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root</a:t>
            </a:r>
          </a:p>
        </p:txBody>
      </p:sp>
      <p:sp>
        <p:nvSpPr>
          <p:cNvPr id="130066" name="Rectangle 18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30067" name="Text Box 19"/>
          <p:cNvSpPr txBox="1">
            <a:spLocks noChangeArrowheads="1"/>
          </p:cNvSpPr>
          <p:nvPr/>
        </p:nvSpPr>
        <p:spPr bwMode="auto">
          <a:xfrm>
            <a:off x="304800" y="5867400"/>
            <a:ext cx="268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30068" name="Text Box 20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30069" name="Text Box 21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30070" name="Text Box 22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30071" name="Text Box 23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30072" name="Text Box 24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130073" name="Rectangle 25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C</a:t>
            </a:r>
          </a:p>
        </p:txBody>
      </p:sp>
      <p:sp>
        <p:nvSpPr>
          <p:cNvPr id="130074" name="Text Box 26"/>
          <p:cNvSpPr txBox="1">
            <a:spLocks noChangeArrowheads="1"/>
          </p:cNvSpPr>
          <p:nvPr/>
        </p:nvSpPr>
        <p:spPr bwMode="auto">
          <a:xfrm>
            <a:off x="44958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30075" name="Freeform 27"/>
          <p:cNvSpPr>
            <a:spLocks/>
          </p:cNvSpPr>
          <p:nvPr/>
        </p:nvSpPr>
        <p:spPr bwMode="auto">
          <a:xfrm>
            <a:off x="1219200" y="2895600"/>
            <a:ext cx="2159000" cy="10668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152" y="96"/>
              </a:cxn>
              <a:cxn ang="0">
                <a:pos x="1248" y="672"/>
              </a:cxn>
            </a:cxnLst>
            <a:rect l="0" t="0" r="r" b="b"/>
            <a:pathLst>
              <a:path w="1360" h="672">
                <a:moveTo>
                  <a:pt x="0" y="96"/>
                </a:moveTo>
                <a:cubicBezTo>
                  <a:pt x="472" y="48"/>
                  <a:pt x="944" y="0"/>
                  <a:pt x="1152" y="96"/>
                </a:cubicBezTo>
                <a:cubicBezTo>
                  <a:pt x="1360" y="192"/>
                  <a:pt x="1232" y="576"/>
                  <a:pt x="1248" y="67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0076" name="Text Box 28"/>
          <p:cNvSpPr txBox="1">
            <a:spLocks noChangeArrowheads="1"/>
          </p:cNvSpPr>
          <p:nvPr/>
        </p:nvSpPr>
        <p:spPr bwMode="auto">
          <a:xfrm>
            <a:off x="49530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0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0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60" grpId="0" animBg="1" autoUpdateAnimBg="0"/>
      <p:bldP spid="13007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Oval 2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1075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cout&lt;&lt; root-&gt;data</a:t>
            </a:r>
            <a:r>
              <a:rPr kumimoji="1" lang="zh-CN" altLang="en-US" sz="2400" b="1">
                <a:solidFill>
                  <a:srgbClr val="219344"/>
                </a:solidFill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solidFill>
                  <a:srgbClr val="219344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preorder(root-&gt;Lchild);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solidFill>
                  <a:srgbClr val="219344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preorder(root-&gt;Rchild);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31076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1077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1078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1079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1080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1081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1082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31083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1084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31085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31086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31087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31088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31089" name="Text Box 17"/>
          <p:cNvSpPr txBox="1">
            <a:spLocks noChangeArrowheads="1"/>
          </p:cNvSpPr>
          <p:nvPr/>
        </p:nvSpPr>
        <p:spPr bwMode="auto">
          <a:xfrm>
            <a:off x="304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31090" name="Rectangle 18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31091" name="Text Box 19"/>
          <p:cNvSpPr txBox="1">
            <a:spLocks noChangeArrowheads="1"/>
          </p:cNvSpPr>
          <p:nvPr/>
        </p:nvSpPr>
        <p:spPr bwMode="auto">
          <a:xfrm>
            <a:off x="304800" y="5867400"/>
            <a:ext cx="2754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31092" name="Text Box 20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31093" name="Text Box 21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31094" name="Text Box 22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31095" name="Text Box 23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31096" name="Text Box 24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131097" name="Text Box 25"/>
          <p:cNvSpPr txBox="1">
            <a:spLocks noChangeArrowheads="1"/>
          </p:cNvSpPr>
          <p:nvPr/>
        </p:nvSpPr>
        <p:spPr bwMode="auto">
          <a:xfrm>
            <a:off x="44958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31098" name="Text Box 26"/>
          <p:cNvSpPr txBox="1">
            <a:spLocks noChangeArrowheads="1"/>
          </p:cNvSpPr>
          <p:nvPr/>
        </p:nvSpPr>
        <p:spPr bwMode="auto">
          <a:xfrm>
            <a:off x="49530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F</a:t>
            </a:r>
          </a:p>
        </p:txBody>
      </p:sp>
      <p:sp>
        <p:nvSpPr>
          <p:cNvPr id="131099" name="Line 27"/>
          <p:cNvSpPr>
            <a:spLocks noChangeShapeType="1"/>
          </p:cNvSpPr>
          <p:nvPr/>
        </p:nvSpPr>
        <p:spPr bwMode="auto">
          <a:xfrm>
            <a:off x="1143000" y="30480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83" grpId="0" animBg="1" autoUpdateAnimBg="0"/>
      <p:bldP spid="131099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</a:t>
            </a:r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   void preorder (BiTNode *root)  </a:t>
            </a:r>
            <a:r>
              <a:rPr kumimoji="1" lang="en-US" altLang="zh-CN" sz="2400" b="1">
                <a:latin typeface="Times New Roman" pitchFamily="18" charset="0"/>
              </a:rPr>
              <a:t>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32099" name="Line 3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2100" name="Line 4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2101" name="Line 5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2102" name="Line 6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2103" name="Line 7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2104" name="Line 8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2105" name="Oval 9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32106" name="Oval 10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2107" name="Oval 11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32108" name="Oval 1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32109" name="Oval 13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32110" name="Oval 14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32111" name="Oval 15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32112" name="Text Box 16"/>
          <p:cNvSpPr txBox="1">
            <a:spLocks noChangeArrowheads="1"/>
          </p:cNvSpPr>
          <p:nvPr/>
        </p:nvSpPr>
        <p:spPr bwMode="auto">
          <a:xfrm>
            <a:off x="304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32113" name="Text Box 17"/>
          <p:cNvSpPr txBox="1">
            <a:spLocks noChangeArrowheads="1"/>
          </p:cNvSpPr>
          <p:nvPr/>
        </p:nvSpPr>
        <p:spPr bwMode="auto">
          <a:xfrm>
            <a:off x="3886200" y="3429000"/>
            <a:ext cx="2486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32114" name="Text Box 18"/>
          <p:cNvSpPr txBox="1">
            <a:spLocks noChangeArrowheads="1"/>
          </p:cNvSpPr>
          <p:nvPr/>
        </p:nvSpPr>
        <p:spPr bwMode="auto">
          <a:xfrm>
            <a:off x="59436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32115" name="Text Box 19"/>
          <p:cNvSpPr txBox="1">
            <a:spLocks noChangeArrowheads="1"/>
          </p:cNvSpPr>
          <p:nvPr/>
        </p:nvSpPr>
        <p:spPr bwMode="auto">
          <a:xfrm>
            <a:off x="63246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32116" name="Text Box 20"/>
          <p:cNvSpPr txBox="1">
            <a:spLocks noChangeArrowheads="1"/>
          </p:cNvSpPr>
          <p:nvPr/>
        </p:nvSpPr>
        <p:spPr bwMode="auto">
          <a:xfrm>
            <a:off x="67056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32117" name="Text Box 21"/>
          <p:cNvSpPr txBox="1">
            <a:spLocks noChangeArrowheads="1"/>
          </p:cNvSpPr>
          <p:nvPr/>
        </p:nvSpPr>
        <p:spPr bwMode="auto">
          <a:xfrm>
            <a:off x="71628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32118" name="Text Box 22"/>
          <p:cNvSpPr txBox="1">
            <a:spLocks noChangeArrowheads="1"/>
          </p:cNvSpPr>
          <p:nvPr/>
        </p:nvSpPr>
        <p:spPr bwMode="auto">
          <a:xfrm>
            <a:off x="76200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32119" name="Text Box 23"/>
          <p:cNvSpPr txBox="1">
            <a:spLocks noChangeArrowheads="1"/>
          </p:cNvSpPr>
          <p:nvPr/>
        </p:nvSpPr>
        <p:spPr bwMode="auto">
          <a:xfrm>
            <a:off x="80772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32120" name="Text Box 24"/>
          <p:cNvSpPr txBox="1">
            <a:spLocks noChangeArrowheads="1"/>
          </p:cNvSpPr>
          <p:nvPr/>
        </p:nvSpPr>
        <p:spPr bwMode="auto">
          <a:xfrm>
            <a:off x="85344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F</a:t>
            </a:r>
          </a:p>
        </p:txBody>
      </p:sp>
      <p:sp>
        <p:nvSpPr>
          <p:cNvPr id="132121" name="Line 25"/>
          <p:cNvSpPr>
            <a:spLocks noChangeShapeType="1"/>
          </p:cNvSpPr>
          <p:nvPr/>
        </p:nvSpPr>
        <p:spPr bwMode="auto">
          <a:xfrm>
            <a:off x="1143000" y="30480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447800"/>
            <a:ext cx="2514600" cy="609600"/>
          </a:xfrm>
          <a:noFill/>
          <a:ln/>
        </p:spPr>
        <p:txBody>
          <a:bodyPr>
            <a:normAutofit fontScale="90000"/>
          </a:bodyPr>
          <a:lstStyle/>
          <a:p>
            <a:r>
              <a:rPr lang="zh-CN" altLang="en-US" sz="3200"/>
              <a:t>先序遍历过程</a:t>
            </a:r>
          </a:p>
        </p:txBody>
      </p:sp>
      <p:sp>
        <p:nvSpPr>
          <p:cNvPr id="133123" name="Line 3"/>
          <p:cNvSpPr>
            <a:spLocks noChangeShapeType="1"/>
          </p:cNvSpPr>
          <p:nvPr/>
        </p:nvSpPr>
        <p:spPr bwMode="auto">
          <a:xfrm flipH="1">
            <a:off x="2173288" y="41116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24" name="Line 4"/>
          <p:cNvSpPr>
            <a:spLocks noChangeShapeType="1"/>
          </p:cNvSpPr>
          <p:nvPr/>
        </p:nvSpPr>
        <p:spPr bwMode="auto">
          <a:xfrm>
            <a:off x="3089275" y="41116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25" name="Line 5"/>
          <p:cNvSpPr>
            <a:spLocks noChangeShapeType="1"/>
          </p:cNvSpPr>
          <p:nvPr/>
        </p:nvSpPr>
        <p:spPr bwMode="auto">
          <a:xfrm>
            <a:off x="2238375" y="48895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26" name="Line 6"/>
          <p:cNvSpPr>
            <a:spLocks noChangeShapeType="1"/>
          </p:cNvSpPr>
          <p:nvPr/>
        </p:nvSpPr>
        <p:spPr bwMode="auto">
          <a:xfrm flipH="1">
            <a:off x="2106613" y="56038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27" name="Line 7"/>
          <p:cNvSpPr>
            <a:spLocks noChangeShapeType="1"/>
          </p:cNvSpPr>
          <p:nvPr/>
        </p:nvSpPr>
        <p:spPr bwMode="auto">
          <a:xfrm flipH="1">
            <a:off x="1517650" y="48895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28" name="Line 8"/>
          <p:cNvSpPr>
            <a:spLocks noChangeShapeType="1"/>
          </p:cNvSpPr>
          <p:nvPr/>
        </p:nvSpPr>
        <p:spPr bwMode="auto">
          <a:xfrm>
            <a:off x="4006850" y="47609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29" name="Oval 9"/>
          <p:cNvSpPr>
            <a:spLocks noChangeArrowheads="1"/>
          </p:cNvSpPr>
          <p:nvPr/>
        </p:nvSpPr>
        <p:spPr bwMode="auto">
          <a:xfrm>
            <a:off x="1905000" y="457200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33130" name="Oval 10"/>
          <p:cNvSpPr>
            <a:spLocks noChangeArrowheads="1"/>
          </p:cNvSpPr>
          <p:nvPr/>
        </p:nvSpPr>
        <p:spPr bwMode="auto">
          <a:xfrm>
            <a:off x="2709863" y="381000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3131" name="Oval 11"/>
          <p:cNvSpPr>
            <a:spLocks noChangeArrowheads="1"/>
          </p:cNvSpPr>
          <p:nvPr/>
        </p:nvSpPr>
        <p:spPr bwMode="auto">
          <a:xfrm>
            <a:off x="3657600" y="441960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33132" name="Oval 12"/>
          <p:cNvSpPr>
            <a:spLocks noChangeArrowheads="1"/>
          </p:cNvSpPr>
          <p:nvPr/>
        </p:nvSpPr>
        <p:spPr bwMode="auto">
          <a:xfrm>
            <a:off x="2362200" y="5210175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33133" name="Oval 13"/>
          <p:cNvSpPr>
            <a:spLocks noChangeArrowheads="1"/>
          </p:cNvSpPr>
          <p:nvPr/>
        </p:nvSpPr>
        <p:spPr bwMode="auto">
          <a:xfrm>
            <a:off x="1219200" y="518160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33134" name="Oval 14"/>
          <p:cNvSpPr>
            <a:spLocks noChangeArrowheads="1"/>
          </p:cNvSpPr>
          <p:nvPr/>
        </p:nvSpPr>
        <p:spPr bwMode="auto">
          <a:xfrm>
            <a:off x="1905000" y="594360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33135" name="Oval 15"/>
          <p:cNvSpPr>
            <a:spLocks noChangeArrowheads="1"/>
          </p:cNvSpPr>
          <p:nvPr/>
        </p:nvSpPr>
        <p:spPr bwMode="auto">
          <a:xfrm>
            <a:off x="4267200" y="510540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33136" name="Text Box 16"/>
          <p:cNvSpPr txBox="1">
            <a:spLocks noChangeArrowheads="1"/>
          </p:cNvSpPr>
          <p:nvPr/>
        </p:nvSpPr>
        <p:spPr bwMode="auto">
          <a:xfrm>
            <a:off x="76200" y="2514600"/>
            <a:ext cx="2911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/>
              <a:t>先序遍历序列：</a:t>
            </a:r>
          </a:p>
        </p:txBody>
      </p:sp>
      <p:sp>
        <p:nvSpPr>
          <p:cNvPr id="133137" name="Text Box 17"/>
          <p:cNvSpPr txBox="1">
            <a:spLocks noChangeArrowheads="1"/>
          </p:cNvSpPr>
          <p:nvPr/>
        </p:nvSpPr>
        <p:spPr bwMode="auto">
          <a:xfrm>
            <a:off x="2133600" y="2514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33138" name="Text Box 18"/>
          <p:cNvSpPr txBox="1">
            <a:spLocks noChangeArrowheads="1"/>
          </p:cNvSpPr>
          <p:nvPr/>
        </p:nvSpPr>
        <p:spPr bwMode="auto">
          <a:xfrm>
            <a:off x="2514600" y="2514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33139" name="Text Box 19"/>
          <p:cNvSpPr txBox="1">
            <a:spLocks noChangeArrowheads="1"/>
          </p:cNvSpPr>
          <p:nvPr/>
        </p:nvSpPr>
        <p:spPr bwMode="auto">
          <a:xfrm>
            <a:off x="2895600" y="2514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33140" name="Text Box 20"/>
          <p:cNvSpPr txBox="1">
            <a:spLocks noChangeArrowheads="1"/>
          </p:cNvSpPr>
          <p:nvPr/>
        </p:nvSpPr>
        <p:spPr bwMode="auto">
          <a:xfrm>
            <a:off x="3352800" y="2514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33141" name="Text Box 21"/>
          <p:cNvSpPr txBox="1">
            <a:spLocks noChangeArrowheads="1"/>
          </p:cNvSpPr>
          <p:nvPr/>
        </p:nvSpPr>
        <p:spPr bwMode="auto">
          <a:xfrm>
            <a:off x="3810000" y="2514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33142" name="Line 22"/>
          <p:cNvSpPr>
            <a:spLocks noChangeShapeType="1"/>
          </p:cNvSpPr>
          <p:nvPr/>
        </p:nvSpPr>
        <p:spPr bwMode="auto">
          <a:xfrm flipH="1">
            <a:off x="2667000" y="3124200"/>
            <a:ext cx="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3143" name="Line 23"/>
          <p:cNvSpPr>
            <a:spLocks noChangeShapeType="1"/>
          </p:cNvSpPr>
          <p:nvPr/>
        </p:nvSpPr>
        <p:spPr bwMode="auto">
          <a:xfrm flipH="1">
            <a:off x="1905000" y="3810000"/>
            <a:ext cx="68580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44" name="Line 24"/>
          <p:cNvSpPr>
            <a:spLocks noChangeShapeType="1"/>
          </p:cNvSpPr>
          <p:nvPr/>
        </p:nvSpPr>
        <p:spPr bwMode="auto">
          <a:xfrm flipH="1">
            <a:off x="1066800" y="4572000"/>
            <a:ext cx="68580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45" name="Line 25"/>
          <p:cNvSpPr>
            <a:spLocks noChangeShapeType="1"/>
          </p:cNvSpPr>
          <p:nvPr/>
        </p:nvSpPr>
        <p:spPr bwMode="auto">
          <a:xfrm flipH="1">
            <a:off x="914400" y="5486400"/>
            <a:ext cx="381000" cy="304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46" name="Line 26"/>
          <p:cNvSpPr>
            <a:spLocks noChangeShapeType="1"/>
          </p:cNvSpPr>
          <p:nvPr/>
        </p:nvSpPr>
        <p:spPr bwMode="auto">
          <a:xfrm>
            <a:off x="1447800" y="5562600"/>
            <a:ext cx="762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47" name="Freeform 27"/>
          <p:cNvSpPr>
            <a:spLocks/>
          </p:cNvSpPr>
          <p:nvPr/>
        </p:nvSpPr>
        <p:spPr bwMode="auto">
          <a:xfrm>
            <a:off x="914400" y="5562600"/>
            <a:ext cx="457200" cy="30480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144" y="192"/>
              </a:cxn>
              <a:cxn ang="0">
                <a:pos x="336" y="0"/>
              </a:cxn>
            </a:cxnLst>
            <a:rect l="0" t="0" r="r" b="b"/>
            <a:pathLst>
              <a:path w="336" h="224">
                <a:moveTo>
                  <a:pt x="0" y="192"/>
                </a:moveTo>
                <a:cubicBezTo>
                  <a:pt x="44" y="208"/>
                  <a:pt x="88" y="224"/>
                  <a:pt x="144" y="192"/>
                </a:cubicBezTo>
                <a:cubicBezTo>
                  <a:pt x="200" y="160"/>
                  <a:pt x="304" y="32"/>
                  <a:pt x="336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48" name="Freeform 28"/>
          <p:cNvSpPr>
            <a:spLocks/>
          </p:cNvSpPr>
          <p:nvPr/>
        </p:nvSpPr>
        <p:spPr bwMode="auto">
          <a:xfrm>
            <a:off x="1600200" y="5486400"/>
            <a:ext cx="152400" cy="4572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96" y="192"/>
              </a:cxn>
              <a:cxn ang="0">
                <a:pos x="0" y="0"/>
              </a:cxn>
            </a:cxnLst>
            <a:rect l="0" t="0" r="r" b="b"/>
            <a:pathLst>
              <a:path w="96" h="288">
                <a:moveTo>
                  <a:pt x="0" y="288"/>
                </a:moveTo>
                <a:cubicBezTo>
                  <a:pt x="48" y="264"/>
                  <a:pt x="96" y="240"/>
                  <a:pt x="96" y="192"/>
                </a:cubicBezTo>
                <a:cubicBezTo>
                  <a:pt x="96" y="144"/>
                  <a:pt x="16" y="32"/>
                  <a:pt x="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49" name="Freeform 29"/>
          <p:cNvSpPr>
            <a:spLocks/>
          </p:cNvSpPr>
          <p:nvPr/>
        </p:nvSpPr>
        <p:spPr bwMode="auto">
          <a:xfrm>
            <a:off x="1600200" y="4953000"/>
            <a:ext cx="381000" cy="4445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96" y="240"/>
              </a:cxn>
              <a:cxn ang="0">
                <a:pos x="240" y="0"/>
              </a:cxn>
            </a:cxnLst>
            <a:rect l="0" t="0" r="r" b="b"/>
            <a:pathLst>
              <a:path w="240" h="280">
                <a:moveTo>
                  <a:pt x="0" y="240"/>
                </a:moveTo>
                <a:cubicBezTo>
                  <a:pt x="28" y="260"/>
                  <a:pt x="56" y="280"/>
                  <a:pt x="96" y="240"/>
                </a:cubicBezTo>
                <a:cubicBezTo>
                  <a:pt x="136" y="200"/>
                  <a:pt x="216" y="40"/>
                  <a:pt x="24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0" name="Line 30"/>
          <p:cNvSpPr>
            <a:spLocks noChangeShapeType="1"/>
          </p:cNvSpPr>
          <p:nvPr/>
        </p:nvSpPr>
        <p:spPr bwMode="auto">
          <a:xfrm>
            <a:off x="2133600" y="4953000"/>
            <a:ext cx="2286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1" name="Line 31"/>
          <p:cNvSpPr>
            <a:spLocks noChangeShapeType="1"/>
          </p:cNvSpPr>
          <p:nvPr/>
        </p:nvSpPr>
        <p:spPr bwMode="auto">
          <a:xfrm flipH="1">
            <a:off x="1828800" y="5486400"/>
            <a:ext cx="533400" cy="533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2" name="Line 32"/>
          <p:cNvSpPr>
            <a:spLocks noChangeShapeType="1"/>
          </p:cNvSpPr>
          <p:nvPr/>
        </p:nvSpPr>
        <p:spPr bwMode="auto">
          <a:xfrm flipH="1">
            <a:off x="1676400" y="6273800"/>
            <a:ext cx="304800" cy="279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3" name="Freeform 33"/>
          <p:cNvSpPr>
            <a:spLocks/>
          </p:cNvSpPr>
          <p:nvPr/>
        </p:nvSpPr>
        <p:spPr bwMode="auto">
          <a:xfrm>
            <a:off x="1752600" y="6350000"/>
            <a:ext cx="381000" cy="27940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144" y="192"/>
              </a:cxn>
              <a:cxn ang="0">
                <a:pos x="336" y="0"/>
              </a:cxn>
            </a:cxnLst>
            <a:rect l="0" t="0" r="r" b="b"/>
            <a:pathLst>
              <a:path w="336" h="224">
                <a:moveTo>
                  <a:pt x="0" y="192"/>
                </a:moveTo>
                <a:cubicBezTo>
                  <a:pt x="44" y="208"/>
                  <a:pt x="88" y="224"/>
                  <a:pt x="144" y="192"/>
                </a:cubicBezTo>
                <a:cubicBezTo>
                  <a:pt x="200" y="160"/>
                  <a:pt x="304" y="32"/>
                  <a:pt x="336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4" name="Line 34"/>
          <p:cNvSpPr>
            <a:spLocks noChangeShapeType="1"/>
          </p:cNvSpPr>
          <p:nvPr/>
        </p:nvSpPr>
        <p:spPr bwMode="auto">
          <a:xfrm>
            <a:off x="2209800" y="6324600"/>
            <a:ext cx="152400" cy="304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5" name="Freeform 35"/>
          <p:cNvSpPr>
            <a:spLocks/>
          </p:cNvSpPr>
          <p:nvPr/>
        </p:nvSpPr>
        <p:spPr bwMode="auto">
          <a:xfrm>
            <a:off x="2362200" y="6172200"/>
            <a:ext cx="152400" cy="4572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96" y="192"/>
              </a:cxn>
              <a:cxn ang="0">
                <a:pos x="0" y="0"/>
              </a:cxn>
            </a:cxnLst>
            <a:rect l="0" t="0" r="r" b="b"/>
            <a:pathLst>
              <a:path w="96" h="288">
                <a:moveTo>
                  <a:pt x="0" y="288"/>
                </a:moveTo>
                <a:cubicBezTo>
                  <a:pt x="48" y="264"/>
                  <a:pt x="96" y="240"/>
                  <a:pt x="96" y="192"/>
                </a:cubicBezTo>
                <a:cubicBezTo>
                  <a:pt x="96" y="144"/>
                  <a:pt x="16" y="32"/>
                  <a:pt x="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6" name="Freeform 36"/>
          <p:cNvSpPr>
            <a:spLocks/>
          </p:cNvSpPr>
          <p:nvPr/>
        </p:nvSpPr>
        <p:spPr bwMode="auto">
          <a:xfrm>
            <a:off x="2286000" y="5638800"/>
            <a:ext cx="381000" cy="4445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96" y="240"/>
              </a:cxn>
              <a:cxn ang="0">
                <a:pos x="240" y="0"/>
              </a:cxn>
            </a:cxnLst>
            <a:rect l="0" t="0" r="r" b="b"/>
            <a:pathLst>
              <a:path w="240" h="280">
                <a:moveTo>
                  <a:pt x="0" y="240"/>
                </a:moveTo>
                <a:cubicBezTo>
                  <a:pt x="28" y="260"/>
                  <a:pt x="56" y="280"/>
                  <a:pt x="96" y="240"/>
                </a:cubicBezTo>
                <a:cubicBezTo>
                  <a:pt x="136" y="200"/>
                  <a:pt x="216" y="40"/>
                  <a:pt x="24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7" name="Freeform 37"/>
          <p:cNvSpPr>
            <a:spLocks/>
          </p:cNvSpPr>
          <p:nvPr/>
        </p:nvSpPr>
        <p:spPr bwMode="auto">
          <a:xfrm>
            <a:off x="2286000" y="4800600"/>
            <a:ext cx="7747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432" y="240"/>
              </a:cxn>
              <a:cxn ang="0">
                <a:pos x="0" y="0"/>
              </a:cxn>
            </a:cxnLst>
            <a:rect l="0" t="0" r="r" b="b"/>
            <a:pathLst>
              <a:path w="488" h="336">
                <a:moveTo>
                  <a:pt x="336" y="336"/>
                </a:moveTo>
                <a:cubicBezTo>
                  <a:pt x="412" y="316"/>
                  <a:pt x="488" y="296"/>
                  <a:pt x="432" y="240"/>
                </a:cubicBezTo>
                <a:cubicBezTo>
                  <a:pt x="376" y="184"/>
                  <a:pt x="72" y="40"/>
                  <a:pt x="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8" name="Freeform 38"/>
          <p:cNvSpPr>
            <a:spLocks/>
          </p:cNvSpPr>
          <p:nvPr/>
        </p:nvSpPr>
        <p:spPr bwMode="auto">
          <a:xfrm>
            <a:off x="2286000" y="4191000"/>
            <a:ext cx="457200" cy="5334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96" y="288"/>
              </a:cxn>
              <a:cxn ang="0">
                <a:pos x="288" y="0"/>
              </a:cxn>
            </a:cxnLst>
            <a:rect l="0" t="0" r="r" b="b"/>
            <a:pathLst>
              <a:path w="288" h="336">
                <a:moveTo>
                  <a:pt x="0" y="288"/>
                </a:moveTo>
                <a:cubicBezTo>
                  <a:pt x="24" y="312"/>
                  <a:pt x="48" y="336"/>
                  <a:pt x="96" y="288"/>
                </a:cubicBezTo>
                <a:cubicBezTo>
                  <a:pt x="144" y="240"/>
                  <a:pt x="256" y="48"/>
                  <a:pt x="288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9" name="Line 39"/>
          <p:cNvSpPr>
            <a:spLocks noChangeShapeType="1"/>
          </p:cNvSpPr>
          <p:nvPr/>
        </p:nvSpPr>
        <p:spPr bwMode="auto">
          <a:xfrm>
            <a:off x="2971800" y="4267200"/>
            <a:ext cx="609600" cy="4572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0" name="Line 40"/>
          <p:cNvSpPr>
            <a:spLocks noChangeShapeType="1"/>
          </p:cNvSpPr>
          <p:nvPr/>
        </p:nvSpPr>
        <p:spPr bwMode="auto">
          <a:xfrm flipH="1">
            <a:off x="3352800" y="4800600"/>
            <a:ext cx="381000" cy="304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1" name="Freeform 41"/>
          <p:cNvSpPr>
            <a:spLocks/>
          </p:cNvSpPr>
          <p:nvPr/>
        </p:nvSpPr>
        <p:spPr bwMode="auto">
          <a:xfrm>
            <a:off x="3352800" y="4876800"/>
            <a:ext cx="457200" cy="30480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144" y="192"/>
              </a:cxn>
              <a:cxn ang="0">
                <a:pos x="336" y="0"/>
              </a:cxn>
            </a:cxnLst>
            <a:rect l="0" t="0" r="r" b="b"/>
            <a:pathLst>
              <a:path w="336" h="224">
                <a:moveTo>
                  <a:pt x="0" y="192"/>
                </a:moveTo>
                <a:cubicBezTo>
                  <a:pt x="44" y="208"/>
                  <a:pt x="88" y="224"/>
                  <a:pt x="144" y="192"/>
                </a:cubicBezTo>
                <a:cubicBezTo>
                  <a:pt x="200" y="160"/>
                  <a:pt x="304" y="32"/>
                  <a:pt x="336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2" name="Line 42"/>
          <p:cNvSpPr>
            <a:spLocks noChangeShapeType="1"/>
          </p:cNvSpPr>
          <p:nvPr/>
        </p:nvSpPr>
        <p:spPr bwMode="auto">
          <a:xfrm>
            <a:off x="3886200" y="4876800"/>
            <a:ext cx="3048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3" name="Line 43"/>
          <p:cNvSpPr>
            <a:spLocks noChangeShapeType="1"/>
          </p:cNvSpPr>
          <p:nvPr/>
        </p:nvSpPr>
        <p:spPr bwMode="auto">
          <a:xfrm>
            <a:off x="2667000" y="5562600"/>
            <a:ext cx="2286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4" name="Freeform 44"/>
          <p:cNvSpPr>
            <a:spLocks/>
          </p:cNvSpPr>
          <p:nvPr/>
        </p:nvSpPr>
        <p:spPr bwMode="auto">
          <a:xfrm>
            <a:off x="2743200" y="5486400"/>
            <a:ext cx="406400" cy="457200"/>
          </a:xfrm>
          <a:custGeom>
            <a:avLst/>
            <a:gdLst/>
            <a:ahLst/>
            <a:cxnLst>
              <a:cxn ang="0">
                <a:pos x="96" y="288"/>
              </a:cxn>
              <a:cxn ang="0">
                <a:pos x="240" y="240"/>
              </a:cxn>
              <a:cxn ang="0">
                <a:pos x="0" y="0"/>
              </a:cxn>
            </a:cxnLst>
            <a:rect l="0" t="0" r="r" b="b"/>
            <a:pathLst>
              <a:path w="256" h="288">
                <a:moveTo>
                  <a:pt x="96" y="288"/>
                </a:moveTo>
                <a:cubicBezTo>
                  <a:pt x="176" y="288"/>
                  <a:pt x="256" y="288"/>
                  <a:pt x="240" y="240"/>
                </a:cubicBezTo>
                <a:cubicBezTo>
                  <a:pt x="224" y="192"/>
                  <a:pt x="40" y="40"/>
                  <a:pt x="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5" name="Line 45"/>
          <p:cNvSpPr>
            <a:spLocks noChangeShapeType="1"/>
          </p:cNvSpPr>
          <p:nvPr/>
        </p:nvSpPr>
        <p:spPr bwMode="auto">
          <a:xfrm flipH="1">
            <a:off x="3962400" y="5410200"/>
            <a:ext cx="381000" cy="304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6" name="Line 46"/>
          <p:cNvSpPr>
            <a:spLocks noChangeShapeType="1"/>
          </p:cNvSpPr>
          <p:nvPr/>
        </p:nvSpPr>
        <p:spPr bwMode="auto">
          <a:xfrm>
            <a:off x="4495800" y="5486400"/>
            <a:ext cx="762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7" name="Freeform 47"/>
          <p:cNvSpPr>
            <a:spLocks/>
          </p:cNvSpPr>
          <p:nvPr/>
        </p:nvSpPr>
        <p:spPr bwMode="auto">
          <a:xfrm>
            <a:off x="3962400" y="5486400"/>
            <a:ext cx="457200" cy="30480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144" y="192"/>
              </a:cxn>
              <a:cxn ang="0">
                <a:pos x="336" y="0"/>
              </a:cxn>
            </a:cxnLst>
            <a:rect l="0" t="0" r="r" b="b"/>
            <a:pathLst>
              <a:path w="336" h="224">
                <a:moveTo>
                  <a:pt x="0" y="192"/>
                </a:moveTo>
                <a:cubicBezTo>
                  <a:pt x="44" y="208"/>
                  <a:pt x="88" y="224"/>
                  <a:pt x="144" y="192"/>
                </a:cubicBezTo>
                <a:cubicBezTo>
                  <a:pt x="200" y="160"/>
                  <a:pt x="304" y="32"/>
                  <a:pt x="336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8" name="Freeform 48"/>
          <p:cNvSpPr>
            <a:spLocks/>
          </p:cNvSpPr>
          <p:nvPr/>
        </p:nvSpPr>
        <p:spPr bwMode="auto">
          <a:xfrm>
            <a:off x="4648200" y="5410200"/>
            <a:ext cx="152400" cy="4572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96" y="192"/>
              </a:cxn>
              <a:cxn ang="0">
                <a:pos x="0" y="0"/>
              </a:cxn>
            </a:cxnLst>
            <a:rect l="0" t="0" r="r" b="b"/>
            <a:pathLst>
              <a:path w="96" h="288">
                <a:moveTo>
                  <a:pt x="0" y="288"/>
                </a:moveTo>
                <a:cubicBezTo>
                  <a:pt x="48" y="264"/>
                  <a:pt x="96" y="240"/>
                  <a:pt x="96" y="192"/>
                </a:cubicBezTo>
                <a:cubicBezTo>
                  <a:pt x="96" y="144"/>
                  <a:pt x="16" y="32"/>
                  <a:pt x="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9" name="Freeform 49"/>
          <p:cNvSpPr>
            <a:spLocks/>
          </p:cNvSpPr>
          <p:nvPr/>
        </p:nvSpPr>
        <p:spPr bwMode="auto">
          <a:xfrm>
            <a:off x="4038600" y="4572000"/>
            <a:ext cx="787400" cy="685800"/>
          </a:xfrm>
          <a:custGeom>
            <a:avLst/>
            <a:gdLst/>
            <a:ahLst/>
            <a:cxnLst>
              <a:cxn ang="0">
                <a:pos x="384" y="432"/>
              </a:cxn>
              <a:cxn ang="0">
                <a:pos x="432" y="192"/>
              </a:cxn>
              <a:cxn ang="0">
                <a:pos x="0" y="0"/>
              </a:cxn>
            </a:cxnLst>
            <a:rect l="0" t="0" r="r" b="b"/>
            <a:pathLst>
              <a:path w="496" h="432">
                <a:moveTo>
                  <a:pt x="384" y="432"/>
                </a:moveTo>
                <a:cubicBezTo>
                  <a:pt x="440" y="348"/>
                  <a:pt x="496" y="264"/>
                  <a:pt x="432" y="192"/>
                </a:cubicBezTo>
                <a:cubicBezTo>
                  <a:pt x="368" y="120"/>
                  <a:pt x="72" y="32"/>
                  <a:pt x="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70" name="Freeform 50"/>
          <p:cNvSpPr>
            <a:spLocks/>
          </p:cNvSpPr>
          <p:nvPr/>
        </p:nvSpPr>
        <p:spPr bwMode="auto">
          <a:xfrm>
            <a:off x="3124200" y="4038600"/>
            <a:ext cx="1054100" cy="457200"/>
          </a:xfrm>
          <a:custGeom>
            <a:avLst/>
            <a:gdLst/>
            <a:ahLst/>
            <a:cxnLst>
              <a:cxn ang="0">
                <a:pos x="528" y="288"/>
              </a:cxn>
              <a:cxn ang="0">
                <a:pos x="576" y="144"/>
              </a:cxn>
              <a:cxn ang="0">
                <a:pos x="0" y="0"/>
              </a:cxn>
            </a:cxnLst>
            <a:rect l="0" t="0" r="r" b="b"/>
            <a:pathLst>
              <a:path w="664" h="288">
                <a:moveTo>
                  <a:pt x="528" y="288"/>
                </a:moveTo>
                <a:cubicBezTo>
                  <a:pt x="596" y="240"/>
                  <a:pt x="664" y="192"/>
                  <a:pt x="576" y="144"/>
                </a:cubicBezTo>
                <a:cubicBezTo>
                  <a:pt x="488" y="96"/>
                  <a:pt x="96" y="24"/>
                  <a:pt x="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71" name="Line 51"/>
          <p:cNvSpPr>
            <a:spLocks noChangeShapeType="1"/>
          </p:cNvSpPr>
          <p:nvPr/>
        </p:nvSpPr>
        <p:spPr bwMode="auto">
          <a:xfrm flipV="1">
            <a:off x="3200400" y="3124200"/>
            <a:ext cx="0" cy="685800"/>
          </a:xfrm>
          <a:prstGeom prst="line">
            <a:avLst/>
          </a:prstGeom>
          <a:noFill/>
          <a:ln w="38100">
            <a:solidFill>
              <a:srgbClr val="800000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3172" name="Text Box 52"/>
          <p:cNvSpPr txBox="1">
            <a:spLocks noChangeArrowheads="1"/>
          </p:cNvSpPr>
          <p:nvPr/>
        </p:nvSpPr>
        <p:spPr bwMode="auto">
          <a:xfrm>
            <a:off x="4191000" y="2514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33173" name="Text Box 53"/>
          <p:cNvSpPr txBox="1">
            <a:spLocks noChangeArrowheads="1"/>
          </p:cNvSpPr>
          <p:nvPr/>
        </p:nvSpPr>
        <p:spPr bwMode="auto">
          <a:xfrm>
            <a:off x="4572000" y="2514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F</a:t>
            </a:r>
          </a:p>
        </p:txBody>
      </p:sp>
      <p:sp>
        <p:nvSpPr>
          <p:cNvPr id="133174" name="Oval 54"/>
          <p:cNvSpPr>
            <a:spLocks noChangeArrowheads="1"/>
          </p:cNvSpPr>
          <p:nvPr/>
        </p:nvSpPr>
        <p:spPr bwMode="auto">
          <a:xfrm>
            <a:off x="2714625" y="381000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3175" name="Oval 55"/>
          <p:cNvSpPr>
            <a:spLocks noChangeArrowheads="1"/>
          </p:cNvSpPr>
          <p:nvPr/>
        </p:nvSpPr>
        <p:spPr bwMode="auto">
          <a:xfrm>
            <a:off x="1905000" y="457200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33176" name="Oval 56"/>
          <p:cNvSpPr>
            <a:spLocks noChangeArrowheads="1"/>
          </p:cNvSpPr>
          <p:nvPr/>
        </p:nvSpPr>
        <p:spPr bwMode="auto">
          <a:xfrm>
            <a:off x="1219200" y="518160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33177" name="Oval 57"/>
          <p:cNvSpPr>
            <a:spLocks noChangeArrowheads="1"/>
          </p:cNvSpPr>
          <p:nvPr/>
        </p:nvSpPr>
        <p:spPr bwMode="auto">
          <a:xfrm>
            <a:off x="2362200" y="520065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33178" name="Oval 58"/>
          <p:cNvSpPr>
            <a:spLocks noChangeArrowheads="1"/>
          </p:cNvSpPr>
          <p:nvPr/>
        </p:nvSpPr>
        <p:spPr bwMode="auto">
          <a:xfrm>
            <a:off x="1900238" y="5938838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33179" name="Oval 59"/>
          <p:cNvSpPr>
            <a:spLocks noChangeArrowheads="1"/>
          </p:cNvSpPr>
          <p:nvPr/>
        </p:nvSpPr>
        <p:spPr bwMode="auto">
          <a:xfrm>
            <a:off x="3657600" y="441960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33180" name="Oval 60"/>
          <p:cNvSpPr>
            <a:spLocks noChangeArrowheads="1"/>
          </p:cNvSpPr>
          <p:nvPr/>
        </p:nvSpPr>
        <p:spPr bwMode="auto">
          <a:xfrm>
            <a:off x="4267200" y="51054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5029200" y="4419600"/>
            <a:ext cx="2743200" cy="1143000"/>
            <a:chOff x="3168" y="2160"/>
            <a:chExt cx="1728" cy="720"/>
          </a:xfrm>
        </p:grpSpPr>
        <p:sp>
          <p:nvSpPr>
            <p:cNvPr id="133182" name="Line 62"/>
            <p:cNvSpPr>
              <a:spLocks noChangeShapeType="1"/>
            </p:cNvSpPr>
            <p:nvPr/>
          </p:nvSpPr>
          <p:spPr bwMode="auto">
            <a:xfrm>
              <a:off x="4080" y="2304"/>
              <a:ext cx="81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183" name="Line 63"/>
            <p:cNvSpPr>
              <a:spLocks noChangeShapeType="1"/>
            </p:cNvSpPr>
            <p:nvPr/>
          </p:nvSpPr>
          <p:spPr bwMode="auto">
            <a:xfrm flipV="1">
              <a:off x="4128" y="2784"/>
              <a:ext cx="768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184" name="Text Box 64"/>
            <p:cNvSpPr txBox="1">
              <a:spLocks noChangeArrowheads="1"/>
            </p:cNvSpPr>
            <p:nvPr/>
          </p:nvSpPr>
          <p:spPr bwMode="auto">
            <a:xfrm>
              <a:off x="3168" y="2160"/>
              <a:ext cx="9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ea typeface="楷体_GB2312" pitchFamily="49" charset="-122"/>
                </a:rPr>
                <a:t>递归调用</a:t>
              </a:r>
            </a:p>
          </p:txBody>
        </p:sp>
        <p:sp>
          <p:nvSpPr>
            <p:cNvPr id="133185" name="Text Box 65"/>
            <p:cNvSpPr txBox="1">
              <a:spLocks noChangeArrowheads="1"/>
            </p:cNvSpPr>
            <p:nvPr/>
          </p:nvSpPr>
          <p:spPr bwMode="auto">
            <a:xfrm>
              <a:off x="3552" y="2592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ea typeface="楷体_GB2312" pitchFamily="49" charset="-122"/>
                </a:rPr>
                <a:t>返回</a:t>
              </a:r>
            </a:p>
          </p:txBody>
        </p:sp>
      </p:grpSp>
      <p:sp>
        <p:nvSpPr>
          <p:cNvPr id="133186" name="Rectangle 66"/>
          <p:cNvSpPr>
            <a:spLocks noChangeArrowheads="1"/>
          </p:cNvSpPr>
          <p:nvPr/>
        </p:nvSpPr>
        <p:spPr bwMode="auto">
          <a:xfrm>
            <a:off x="2209800" y="0"/>
            <a:ext cx="6934200" cy="2647950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9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133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133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0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3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3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0"/>
                            </p:stCondLst>
                            <p:childTnLst>
                              <p:par>
                                <p:cTn id="27" presetID="19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0" fill="hold"/>
                                        <p:tgtEl>
                                          <p:spTgt spid="133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0" fill="hold"/>
                                        <p:tgtEl>
                                          <p:spTgt spid="133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600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3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9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5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3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3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1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33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3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3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3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33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33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2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33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5500"/>
                            </p:stCondLst>
                            <p:childTnLst>
                              <p:par>
                                <p:cTn id="7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3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3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6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33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8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9000"/>
                            </p:stCondLst>
                            <p:childTnLst>
                              <p:par>
                                <p:cTn id="8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33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3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95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33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20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33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4500"/>
                            </p:stCondLst>
                            <p:childTnLst>
                              <p:par>
                                <p:cTn id="101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33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70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33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9500"/>
                            </p:stCondLst>
                            <p:childTnLst>
                              <p:par>
                                <p:cTn id="109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33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2000"/>
                            </p:stCondLst>
                            <p:childTnLst>
                              <p:par>
                                <p:cTn id="113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133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4500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33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7000"/>
                            </p:stCondLst>
                            <p:childTnLst>
                              <p:par>
                                <p:cTn id="121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33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9500"/>
                            </p:stCondLst>
                            <p:childTnLst>
                              <p:par>
                                <p:cTn id="125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33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620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133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64500"/>
                            </p:stCondLst>
                            <p:childTnLst>
                              <p:par>
                                <p:cTn id="13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6000"/>
                            </p:stCondLst>
                            <p:childTnLst>
                              <p:par>
                                <p:cTn id="1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33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33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66500"/>
                            </p:stCondLst>
                            <p:childTnLst>
                              <p:par>
                                <p:cTn id="141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133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69000"/>
                            </p:stCondLst>
                            <p:childTnLst>
                              <p:par>
                                <p:cTn id="145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33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71500"/>
                            </p:stCondLst>
                            <p:childTnLst>
                              <p:par>
                                <p:cTn id="14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133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74000"/>
                            </p:stCondLst>
                            <p:childTnLst>
                              <p:par>
                                <p:cTn id="1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4500"/>
                            </p:stCondLst>
                            <p:childTnLst>
                              <p:par>
                                <p:cTn id="15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33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33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75000"/>
                            </p:stCondLst>
                            <p:childTnLst>
                              <p:par>
                                <p:cTn id="161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133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77500"/>
                            </p:stCondLst>
                            <p:childTnLst>
                              <p:par>
                                <p:cTn id="165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33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80000"/>
                            </p:stCondLst>
                            <p:childTnLst>
                              <p:par>
                                <p:cTn id="16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133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82500"/>
                            </p:stCondLst>
                            <p:childTnLst>
                              <p:par>
                                <p:cTn id="173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133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85000"/>
                            </p:stCondLst>
                            <p:childTnLst>
                              <p:par>
                                <p:cTn id="177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33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87500"/>
                            </p:stCondLst>
                            <p:childTnLst>
                              <p:par>
                                <p:cTn id="181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133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90000"/>
                            </p:stCondLst>
                            <p:childTnLst>
                              <p:par>
                                <p:cTn id="185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33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7" grpId="0" autoUpdateAnimBg="0"/>
      <p:bldP spid="133138" grpId="0" autoUpdateAnimBg="0"/>
      <p:bldP spid="133139" grpId="0" autoUpdateAnimBg="0"/>
      <p:bldP spid="133140" grpId="0" autoUpdateAnimBg="0"/>
      <p:bldP spid="133141" grpId="0" autoUpdateAnimBg="0"/>
      <p:bldP spid="133142" grpId="0" animBg="1"/>
      <p:bldP spid="133143" grpId="0" animBg="1"/>
      <p:bldP spid="133144" grpId="0" animBg="1"/>
      <p:bldP spid="133145" grpId="0" animBg="1"/>
      <p:bldP spid="133146" grpId="0" animBg="1"/>
      <p:bldP spid="133147" grpId="0" animBg="1"/>
      <p:bldP spid="133148" grpId="0" animBg="1"/>
      <p:bldP spid="133149" grpId="0" animBg="1"/>
      <p:bldP spid="133150" grpId="0" animBg="1"/>
      <p:bldP spid="133151" grpId="0" animBg="1"/>
      <p:bldP spid="133152" grpId="0" animBg="1"/>
      <p:bldP spid="133153" grpId="0" animBg="1"/>
      <p:bldP spid="133154" grpId="0" animBg="1"/>
      <p:bldP spid="133155" grpId="0" animBg="1"/>
      <p:bldP spid="133156" grpId="0" animBg="1"/>
      <p:bldP spid="133157" grpId="0" animBg="1"/>
      <p:bldP spid="133158" grpId="0" animBg="1"/>
      <p:bldP spid="133159" grpId="0" animBg="1"/>
      <p:bldP spid="133160" grpId="0" animBg="1"/>
      <p:bldP spid="133161" grpId="0" animBg="1"/>
      <p:bldP spid="133162" grpId="0" animBg="1"/>
      <p:bldP spid="133163" grpId="0" animBg="1"/>
      <p:bldP spid="133164" grpId="0" animBg="1"/>
      <p:bldP spid="133165" grpId="0" animBg="1"/>
      <p:bldP spid="133166" grpId="0" animBg="1"/>
      <p:bldP spid="133167" grpId="0" animBg="1"/>
      <p:bldP spid="133168" grpId="0" animBg="1"/>
      <p:bldP spid="133169" grpId="0" animBg="1"/>
      <p:bldP spid="133170" grpId="0" animBg="1"/>
      <p:bldP spid="133171" grpId="0" animBg="1"/>
      <p:bldP spid="133172" grpId="0" autoUpdateAnimBg="0"/>
      <p:bldP spid="133173" grpId="0" autoUpdateAnimBg="0"/>
      <p:bldP spid="133174" grpId="0" animBg="1" autoUpdateAnimBg="0"/>
      <p:bldP spid="133175" grpId="0" animBg="1" autoUpdateAnimBg="0"/>
      <p:bldP spid="133176" grpId="0" animBg="1" autoUpdateAnimBg="0"/>
      <p:bldP spid="133177" grpId="0" animBg="1" autoUpdateAnimBg="0"/>
      <p:bldP spid="133178" grpId="0" animBg="1" autoUpdateAnimBg="0"/>
      <p:bldP spid="133179" grpId="0" animBg="1" autoUpdateAnimBg="0"/>
      <p:bldP spid="133180" grpId="0" animBg="1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85" name="Text Box 45"/>
          <p:cNvSpPr txBox="1">
            <a:spLocks noChangeArrowheads="1"/>
          </p:cNvSpPr>
          <p:nvPr/>
        </p:nvSpPr>
        <p:spPr bwMode="auto">
          <a:xfrm>
            <a:off x="539750" y="342900"/>
            <a:ext cx="5006975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中序</a:t>
            </a:r>
            <a:r>
              <a:rPr lang="zh-CN" altLang="en-US" sz="2400" dirty="0">
                <a:ea typeface="华文中宋" pitchFamily="2" charset="-122"/>
              </a:rPr>
              <a:t>遍历二叉树的操作定义：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若二叉树为空，则空操作；否则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(1)  </a:t>
            </a:r>
            <a:r>
              <a:rPr lang="zh-CN" altLang="en-US" sz="2400" dirty="0">
                <a:ea typeface="楷体_GB2312" pitchFamily="49" charset="-122"/>
              </a:rPr>
              <a:t>中序遍历左子树；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(2)  </a:t>
            </a:r>
            <a:r>
              <a:rPr lang="zh-CN" altLang="en-US" sz="2400" dirty="0">
                <a:ea typeface="楷体_GB2312" pitchFamily="49" charset="-122"/>
              </a:rPr>
              <a:t>访问根结点；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(3)  </a:t>
            </a:r>
            <a:r>
              <a:rPr lang="zh-CN" altLang="en-US" sz="2400" dirty="0">
                <a:ea typeface="楷体_GB2312" pitchFamily="49" charset="-122"/>
              </a:rPr>
              <a:t>中序遍历右子树。 </a:t>
            </a:r>
          </a:p>
        </p:txBody>
      </p:sp>
      <p:sp>
        <p:nvSpPr>
          <p:cNvPr id="35895" name="Text Box 55"/>
          <p:cNvSpPr txBox="1">
            <a:spLocks noChangeArrowheads="1"/>
          </p:cNvSpPr>
          <p:nvPr/>
        </p:nvSpPr>
        <p:spPr bwMode="auto">
          <a:xfrm>
            <a:off x="788988" y="54483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中序遍历的顺序为：</a:t>
            </a:r>
            <a:r>
              <a:rPr lang="en-US" altLang="zh-CN" sz="2400" dirty="0">
                <a:ea typeface="华文中宋" pitchFamily="2" charset="-122"/>
              </a:rPr>
              <a:t>BAC </a:t>
            </a:r>
          </a:p>
        </p:txBody>
      </p:sp>
      <p:sp>
        <p:nvSpPr>
          <p:cNvPr id="35923" name="Text Box 83"/>
          <p:cNvSpPr txBox="1">
            <a:spLocks noChangeArrowheads="1"/>
          </p:cNvSpPr>
          <p:nvPr/>
        </p:nvSpPr>
        <p:spPr bwMode="auto">
          <a:xfrm>
            <a:off x="5141913" y="5448300"/>
            <a:ext cx="3276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中序遍历的顺序为：</a:t>
            </a:r>
          </a:p>
          <a:p>
            <a:r>
              <a:rPr lang="en-US" altLang="zh-CN" sz="2400" dirty="0">
                <a:ea typeface="华文中宋" pitchFamily="2" charset="-122"/>
              </a:rPr>
              <a:t>ELBAMHIDJ </a:t>
            </a:r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1419225" y="3686175"/>
            <a:ext cx="2819400" cy="1371600"/>
            <a:chOff x="630" y="2322"/>
            <a:chExt cx="1776" cy="864"/>
          </a:xfrm>
        </p:grpSpPr>
        <p:sp>
          <p:nvSpPr>
            <p:cNvPr id="35925" name="Oval 85"/>
            <p:cNvSpPr>
              <a:spLocks noChangeArrowheads="1"/>
            </p:cNvSpPr>
            <p:nvPr/>
          </p:nvSpPr>
          <p:spPr bwMode="auto">
            <a:xfrm>
              <a:off x="1335" y="232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6" name="Oval 86"/>
            <p:cNvSpPr>
              <a:spLocks noChangeArrowheads="1"/>
            </p:cNvSpPr>
            <p:nvPr/>
          </p:nvSpPr>
          <p:spPr bwMode="auto">
            <a:xfrm>
              <a:off x="630" y="285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7" name="Oval 87"/>
            <p:cNvSpPr>
              <a:spLocks noChangeArrowheads="1"/>
            </p:cNvSpPr>
            <p:nvPr/>
          </p:nvSpPr>
          <p:spPr bwMode="auto">
            <a:xfrm>
              <a:off x="2055" y="284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8" name="Text Box 88"/>
            <p:cNvSpPr txBox="1">
              <a:spLocks noChangeArrowheads="1"/>
            </p:cNvSpPr>
            <p:nvPr/>
          </p:nvSpPr>
          <p:spPr bwMode="auto">
            <a:xfrm>
              <a:off x="1371" y="2322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A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5929" name="Text Box 89"/>
            <p:cNvSpPr txBox="1">
              <a:spLocks noChangeArrowheads="1"/>
            </p:cNvSpPr>
            <p:nvPr/>
          </p:nvSpPr>
          <p:spPr bwMode="auto">
            <a:xfrm>
              <a:off x="672" y="2850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B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5930" name="Text Box 90"/>
            <p:cNvSpPr txBox="1">
              <a:spLocks noChangeArrowheads="1"/>
            </p:cNvSpPr>
            <p:nvPr/>
          </p:nvSpPr>
          <p:spPr bwMode="auto">
            <a:xfrm>
              <a:off x="2090" y="2859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C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35931" name="AutoShape 91"/>
            <p:cNvCxnSpPr>
              <a:cxnSpLocks noChangeShapeType="1"/>
              <a:stCxn id="35925" idx="3"/>
              <a:endCxn id="35926" idx="0"/>
            </p:cNvCxnSpPr>
            <p:nvPr/>
          </p:nvCxnSpPr>
          <p:spPr bwMode="auto">
            <a:xfrm flipH="1">
              <a:off x="798" y="2609"/>
              <a:ext cx="586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32" name="AutoShape 92"/>
            <p:cNvCxnSpPr>
              <a:cxnSpLocks noChangeShapeType="1"/>
              <a:stCxn id="35925" idx="5"/>
              <a:endCxn id="35927" idx="0"/>
            </p:cNvCxnSpPr>
            <p:nvPr/>
          </p:nvCxnSpPr>
          <p:spPr bwMode="auto">
            <a:xfrm>
              <a:off x="1622" y="2609"/>
              <a:ext cx="601" cy="23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93"/>
          <p:cNvGrpSpPr>
            <a:grpSpLocks/>
          </p:cNvGrpSpPr>
          <p:nvPr/>
        </p:nvGrpSpPr>
        <p:grpSpPr bwMode="auto">
          <a:xfrm>
            <a:off x="4467225" y="2019300"/>
            <a:ext cx="4205288" cy="3065463"/>
            <a:chOff x="2880" y="1207"/>
            <a:chExt cx="2649" cy="1931"/>
          </a:xfrm>
        </p:grpSpPr>
        <p:sp>
          <p:nvSpPr>
            <p:cNvPr id="35934" name="Oval 94"/>
            <p:cNvSpPr>
              <a:spLocks noChangeArrowheads="1"/>
            </p:cNvSpPr>
            <p:nvPr/>
          </p:nvSpPr>
          <p:spPr bwMode="auto">
            <a:xfrm>
              <a:off x="3950" y="121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5" name="Oval 95"/>
            <p:cNvSpPr>
              <a:spLocks noChangeArrowheads="1"/>
            </p:cNvSpPr>
            <p:nvPr/>
          </p:nvSpPr>
          <p:spPr bwMode="auto">
            <a:xfrm>
              <a:off x="3224" y="174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6" name="Oval 96"/>
            <p:cNvSpPr>
              <a:spLocks noChangeArrowheads="1"/>
            </p:cNvSpPr>
            <p:nvPr/>
          </p:nvSpPr>
          <p:spPr bwMode="auto">
            <a:xfrm>
              <a:off x="4743" y="1733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7" name="Oval 97"/>
            <p:cNvSpPr>
              <a:spLocks noChangeArrowheads="1"/>
            </p:cNvSpPr>
            <p:nvPr/>
          </p:nvSpPr>
          <p:spPr bwMode="auto">
            <a:xfrm>
              <a:off x="2880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8" name="Oval 98"/>
            <p:cNvSpPr>
              <a:spLocks noChangeArrowheads="1"/>
            </p:cNvSpPr>
            <p:nvPr/>
          </p:nvSpPr>
          <p:spPr bwMode="auto">
            <a:xfrm>
              <a:off x="4311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9" name="Oval 99"/>
            <p:cNvSpPr>
              <a:spLocks noChangeArrowheads="1"/>
            </p:cNvSpPr>
            <p:nvPr/>
          </p:nvSpPr>
          <p:spPr bwMode="auto">
            <a:xfrm>
              <a:off x="4649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0" name="Oval 100"/>
            <p:cNvSpPr>
              <a:spLocks noChangeArrowheads="1"/>
            </p:cNvSpPr>
            <p:nvPr/>
          </p:nvSpPr>
          <p:spPr bwMode="auto">
            <a:xfrm>
              <a:off x="5193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1" name="Oval 101"/>
            <p:cNvSpPr>
              <a:spLocks noChangeArrowheads="1"/>
            </p:cNvSpPr>
            <p:nvPr/>
          </p:nvSpPr>
          <p:spPr bwMode="auto">
            <a:xfrm>
              <a:off x="3198" y="280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2" name="Oval 102"/>
            <p:cNvSpPr>
              <a:spLocks noChangeArrowheads="1"/>
            </p:cNvSpPr>
            <p:nvPr/>
          </p:nvSpPr>
          <p:spPr bwMode="auto">
            <a:xfrm>
              <a:off x="4014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3" name="Text Box 103"/>
            <p:cNvSpPr txBox="1">
              <a:spLocks noChangeArrowheads="1"/>
            </p:cNvSpPr>
            <p:nvPr/>
          </p:nvSpPr>
          <p:spPr bwMode="auto">
            <a:xfrm>
              <a:off x="3992" y="1207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A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5944" name="Text Box 104"/>
            <p:cNvSpPr txBox="1">
              <a:spLocks noChangeArrowheads="1"/>
            </p:cNvSpPr>
            <p:nvPr/>
          </p:nvSpPr>
          <p:spPr bwMode="auto">
            <a:xfrm>
              <a:off x="3256" y="1735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B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5945" name="Text Box 105"/>
            <p:cNvSpPr txBox="1">
              <a:spLocks noChangeArrowheads="1"/>
            </p:cNvSpPr>
            <p:nvPr/>
          </p:nvSpPr>
          <p:spPr bwMode="auto">
            <a:xfrm>
              <a:off x="4787" y="1730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D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35946" name="Text Box 106"/>
            <p:cNvSpPr txBox="1">
              <a:spLocks noChangeArrowheads="1"/>
            </p:cNvSpPr>
            <p:nvPr/>
          </p:nvSpPr>
          <p:spPr bwMode="auto">
            <a:xfrm>
              <a:off x="2925" y="2283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E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5947" name="Text Box 107"/>
            <p:cNvSpPr txBox="1">
              <a:spLocks noChangeArrowheads="1"/>
            </p:cNvSpPr>
            <p:nvPr/>
          </p:nvSpPr>
          <p:spPr bwMode="auto">
            <a:xfrm>
              <a:off x="3218" y="2800"/>
              <a:ext cx="265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L</a:t>
              </a:r>
              <a:endParaRPr lang="en-US" altLang="zh-CN" b="0"/>
            </a:p>
          </p:txBody>
        </p:sp>
        <p:sp>
          <p:nvSpPr>
            <p:cNvPr id="35948" name="Text Box 108"/>
            <p:cNvSpPr txBox="1">
              <a:spLocks noChangeArrowheads="1"/>
            </p:cNvSpPr>
            <p:nvPr/>
          </p:nvSpPr>
          <p:spPr bwMode="auto">
            <a:xfrm>
              <a:off x="4332" y="2283"/>
              <a:ext cx="3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H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35949" name="Text Box 109"/>
            <p:cNvSpPr txBox="1">
              <a:spLocks noChangeArrowheads="1"/>
            </p:cNvSpPr>
            <p:nvPr/>
          </p:nvSpPr>
          <p:spPr bwMode="auto">
            <a:xfrm>
              <a:off x="3972" y="2781"/>
              <a:ext cx="421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M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5950" name="Text Box 110"/>
            <p:cNvSpPr txBox="1">
              <a:spLocks noChangeArrowheads="1"/>
            </p:cNvSpPr>
            <p:nvPr/>
          </p:nvSpPr>
          <p:spPr bwMode="auto">
            <a:xfrm>
              <a:off x="4660" y="2781"/>
              <a:ext cx="297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I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5951" name="Text Box 111"/>
            <p:cNvSpPr txBox="1">
              <a:spLocks noChangeArrowheads="1"/>
            </p:cNvSpPr>
            <p:nvPr/>
          </p:nvSpPr>
          <p:spPr bwMode="auto">
            <a:xfrm>
              <a:off x="5245" y="2283"/>
              <a:ext cx="26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J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cxnSp>
          <p:nvCxnSpPr>
            <p:cNvPr id="35952" name="AutoShape 112"/>
            <p:cNvCxnSpPr>
              <a:cxnSpLocks noChangeShapeType="1"/>
              <a:stCxn id="35934" idx="3"/>
              <a:endCxn id="35935" idx="0"/>
            </p:cNvCxnSpPr>
            <p:nvPr/>
          </p:nvCxnSpPr>
          <p:spPr bwMode="auto">
            <a:xfrm flipH="1">
              <a:off x="3392" y="1505"/>
              <a:ext cx="607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3" name="AutoShape 113"/>
            <p:cNvCxnSpPr>
              <a:cxnSpLocks noChangeShapeType="1"/>
              <a:stCxn id="35934" idx="5"/>
              <a:endCxn id="35936" idx="0"/>
            </p:cNvCxnSpPr>
            <p:nvPr/>
          </p:nvCxnSpPr>
          <p:spPr bwMode="auto">
            <a:xfrm>
              <a:off x="4237" y="1505"/>
              <a:ext cx="674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4" name="AutoShape 114"/>
            <p:cNvCxnSpPr>
              <a:cxnSpLocks noChangeShapeType="1"/>
              <a:stCxn id="35935" idx="3"/>
              <a:endCxn id="35937" idx="0"/>
            </p:cNvCxnSpPr>
            <p:nvPr/>
          </p:nvCxnSpPr>
          <p:spPr bwMode="auto">
            <a:xfrm flipH="1">
              <a:off x="3048" y="2033"/>
              <a:ext cx="225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5" name="AutoShape 115"/>
            <p:cNvCxnSpPr>
              <a:cxnSpLocks noChangeShapeType="1"/>
              <a:stCxn id="35937" idx="5"/>
              <a:endCxn id="35941" idx="0"/>
            </p:cNvCxnSpPr>
            <p:nvPr/>
          </p:nvCxnSpPr>
          <p:spPr bwMode="auto">
            <a:xfrm>
              <a:off x="3167" y="2561"/>
              <a:ext cx="199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6" name="AutoShape 116"/>
            <p:cNvCxnSpPr>
              <a:cxnSpLocks noChangeShapeType="1"/>
              <a:stCxn id="35936" idx="3"/>
              <a:endCxn id="35938" idx="0"/>
            </p:cNvCxnSpPr>
            <p:nvPr/>
          </p:nvCxnSpPr>
          <p:spPr bwMode="auto">
            <a:xfrm flipH="1">
              <a:off x="4479" y="2020"/>
              <a:ext cx="313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7" name="AutoShape 117"/>
            <p:cNvCxnSpPr>
              <a:cxnSpLocks noChangeShapeType="1"/>
              <a:stCxn id="35936" idx="5"/>
              <a:endCxn id="35940" idx="0"/>
            </p:cNvCxnSpPr>
            <p:nvPr/>
          </p:nvCxnSpPr>
          <p:spPr bwMode="auto">
            <a:xfrm>
              <a:off x="5030" y="2020"/>
              <a:ext cx="331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8" name="AutoShape 118"/>
            <p:cNvCxnSpPr>
              <a:cxnSpLocks noChangeShapeType="1"/>
              <a:stCxn id="35938" idx="5"/>
              <a:endCxn id="35939" idx="0"/>
            </p:cNvCxnSpPr>
            <p:nvPr/>
          </p:nvCxnSpPr>
          <p:spPr bwMode="auto">
            <a:xfrm>
              <a:off x="4598" y="2561"/>
              <a:ext cx="219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9" name="AutoShape 119"/>
            <p:cNvCxnSpPr>
              <a:cxnSpLocks noChangeShapeType="1"/>
              <a:stCxn id="35938" idx="3"/>
              <a:endCxn id="35942" idx="0"/>
            </p:cNvCxnSpPr>
            <p:nvPr/>
          </p:nvCxnSpPr>
          <p:spPr bwMode="auto">
            <a:xfrm flipH="1">
              <a:off x="4182" y="2561"/>
              <a:ext cx="178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95" grpId="0" autoUpdateAnimBg="0"/>
      <p:bldP spid="35923" grpId="0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539750" y="342900"/>
            <a:ext cx="5006975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后序</a:t>
            </a:r>
            <a:r>
              <a:rPr lang="zh-CN" altLang="en-US" sz="2400" dirty="0">
                <a:ea typeface="华文中宋" pitchFamily="2" charset="-122"/>
              </a:rPr>
              <a:t>遍历二叉树的操作定义：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若二叉树为空，则空操作；否则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(1)  </a:t>
            </a:r>
            <a:r>
              <a:rPr lang="zh-CN" altLang="en-US" sz="2400" dirty="0">
                <a:ea typeface="楷体_GB2312" pitchFamily="49" charset="-122"/>
              </a:rPr>
              <a:t>后序遍历左子树；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(2)  </a:t>
            </a:r>
            <a:r>
              <a:rPr lang="zh-CN" altLang="en-US" sz="2400" dirty="0">
                <a:ea typeface="楷体_GB2312" pitchFamily="49" charset="-122"/>
              </a:rPr>
              <a:t>后序遍历右子树； 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(3)  </a:t>
            </a:r>
            <a:r>
              <a:rPr lang="zh-CN" altLang="en-US" sz="2400" dirty="0">
                <a:ea typeface="楷体_GB2312" pitchFamily="49" charset="-122"/>
              </a:rPr>
              <a:t>访问根结点。 </a:t>
            </a:r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755650" y="54483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后序遍历的顺序为：</a:t>
            </a:r>
            <a:r>
              <a:rPr lang="en-US" altLang="zh-CN" sz="2400" dirty="0">
                <a:ea typeface="华文中宋" pitchFamily="2" charset="-122"/>
              </a:rPr>
              <a:t>BCA </a:t>
            </a:r>
          </a:p>
        </p:txBody>
      </p:sp>
      <p:sp>
        <p:nvSpPr>
          <p:cNvPr id="36916" name="Text Box 52"/>
          <p:cNvSpPr txBox="1">
            <a:spLocks noChangeArrowheads="1"/>
          </p:cNvSpPr>
          <p:nvPr/>
        </p:nvSpPr>
        <p:spPr bwMode="auto">
          <a:xfrm>
            <a:off x="5127625" y="5448300"/>
            <a:ext cx="3276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后序遍历的顺序为：</a:t>
            </a:r>
          </a:p>
          <a:p>
            <a:r>
              <a:rPr lang="en-US" altLang="zh-CN" sz="2400" dirty="0">
                <a:ea typeface="华文中宋" pitchFamily="2" charset="-122"/>
              </a:rPr>
              <a:t>LEBMIHJDA</a:t>
            </a:r>
            <a:r>
              <a:rPr lang="en-US" altLang="zh-CN" sz="2400" i="1" dirty="0">
                <a:ea typeface="华文中宋" pitchFamily="2" charset="-122"/>
              </a:rPr>
              <a:t> </a:t>
            </a: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1360488" y="3686175"/>
            <a:ext cx="2819400" cy="1371600"/>
            <a:chOff x="630" y="2322"/>
            <a:chExt cx="1776" cy="864"/>
          </a:xfrm>
        </p:grpSpPr>
        <p:sp>
          <p:nvSpPr>
            <p:cNvPr id="36918" name="Oval 54"/>
            <p:cNvSpPr>
              <a:spLocks noChangeArrowheads="1"/>
            </p:cNvSpPr>
            <p:nvPr/>
          </p:nvSpPr>
          <p:spPr bwMode="auto">
            <a:xfrm>
              <a:off x="1335" y="232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9" name="Oval 55"/>
            <p:cNvSpPr>
              <a:spLocks noChangeArrowheads="1"/>
            </p:cNvSpPr>
            <p:nvPr/>
          </p:nvSpPr>
          <p:spPr bwMode="auto">
            <a:xfrm>
              <a:off x="630" y="285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0" name="Oval 56"/>
            <p:cNvSpPr>
              <a:spLocks noChangeArrowheads="1"/>
            </p:cNvSpPr>
            <p:nvPr/>
          </p:nvSpPr>
          <p:spPr bwMode="auto">
            <a:xfrm>
              <a:off x="2055" y="284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1" name="Text Box 57"/>
            <p:cNvSpPr txBox="1">
              <a:spLocks noChangeArrowheads="1"/>
            </p:cNvSpPr>
            <p:nvPr/>
          </p:nvSpPr>
          <p:spPr bwMode="auto">
            <a:xfrm>
              <a:off x="1371" y="2322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A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6922" name="Text Box 58"/>
            <p:cNvSpPr txBox="1">
              <a:spLocks noChangeArrowheads="1"/>
            </p:cNvSpPr>
            <p:nvPr/>
          </p:nvSpPr>
          <p:spPr bwMode="auto">
            <a:xfrm>
              <a:off x="672" y="2850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B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6923" name="Text Box 59"/>
            <p:cNvSpPr txBox="1">
              <a:spLocks noChangeArrowheads="1"/>
            </p:cNvSpPr>
            <p:nvPr/>
          </p:nvSpPr>
          <p:spPr bwMode="auto">
            <a:xfrm>
              <a:off x="2090" y="2859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C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36924" name="AutoShape 60"/>
            <p:cNvCxnSpPr>
              <a:cxnSpLocks noChangeShapeType="1"/>
              <a:stCxn id="36918" idx="3"/>
              <a:endCxn id="36919" idx="0"/>
            </p:cNvCxnSpPr>
            <p:nvPr/>
          </p:nvCxnSpPr>
          <p:spPr bwMode="auto">
            <a:xfrm flipH="1">
              <a:off x="798" y="2609"/>
              <a:ext cx="586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25" name="AutoShape 61"/>
            <p:cNvCxnSpPr>
              <a:cxnSpLocks noChangeShapeType="1"/>
              <a:stCxn id="36918" idx="5"/>
              <a:endCxn id="36920" idx="0"/>
            </p:cNvCxnSpPr>
            <p:nvPr/>
          </p:nvCxnSpPr>
          <p:spPr bwMode="auto">
            <a:xfrm>
              <a:off x="1622" y="2609"/>
              <a:ext cx="601" cy="23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4427538" y="2019300"/>
            <a:ext cx="4205287" cy="3065463"/>
            <a:chOff x="2880" y="1207"/>
            <a:chExt cx="2649" cy="1931"/>
          </a:xfrm>
        </p:grpSpPr>
        <p:sp>
          <p:nvSpPr>
            <p:cNvPr id="36927" name="Oval 63"/>
            <p:cNvSpPr>
              <a:spLocks noChangeArrowheads="1"/>
            </p:cNvSpPr>
            <p:nvPr/>
          </p:nvSpPr>
          <p:spPr bwMode="auto">
            <a:xfrm>
              <a:off x="3950" y="121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8" name="Oval 64"/>
            <p:cNvSpPr>
              <a:spLocks noChangeArrowheads="1"/>
            </p:cNvSpPr>
            <p:nvPr/>
          </p:nvSpPr>
          <p:spPr bwMode="auto">
            <a:xfrm>
              <a:off x="3224" y="174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9" name="Oval 65"/>
            <p:cNvSpPr>
              <a:spLocks noChangeArrowheads="1"/>
            </p:cNvSpPr>
            <p:nvPr/>
          </p:nvSpPr>
          <p:spPr bwMode="auto">
            <a:xfrm>
              <a:off x="4743" y="1733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0" name="Oval 66"/>
            <p:cNvSpPr>
              <a:spLocks noChangeArrowheads="1"/>
            </p:cNvSpPr>
            <p:nvPr/>
          </p:nvSpPr>
          <p:spPr bwMode="auto">
            <a:xfrm>
              <a:off x="2880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1" name="Oval 67"/>
            <p:cNvSpPr>
              <a:spLocks noChangeArrowheads="1"/>
            </p:cNvSpPr>
            <p:nvPr/>
          </p:nvSpPr>
          <p:spPr bwMode="auto">
            <a:xfrm>
              <a:off x="4311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2" name="Oval 68"/>
            <p:cNvSpPr>
              <a:spLocks noChangeArrowheads="1"/>
            </p:cNvSpPr>
            <p:nvPr/>
          </p:nvSpPr>
          <p:spPr bwMode="auto">
            <a:xfrm>
              <a:off x="4649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3" name="Oval 69"/>
            <p:cNvSpPr>
              <a:spLocks noChangeArrowheads="1"/>
            </p:cNvSpPr>
            <p:nvPr/>
          </p:nvSpPr>
          <p:spPr bwMode="auto">
            <a:xfrm>
              <a:off x="5193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4" name="Oval 70"/>
            <p:cNvSpPr>
              <a:spLocks noChangeArrowheads="1"/>
            </p:cNvSpPr>
            <p:nvPr/>
          </p:nvSpPr>
          <p:spPr bwMode="auto">
            <a:xfrm>
              <a:off x="3198" y="280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5" name="Oval 71"/>
            <p:cNvSpPr>
              <a:spLocks noChangeArrowheads="1"/>
            </p:cNvSpPr>
            <p:nvPr/>
          </p:nvSpPr>
          <p:spPr bwMode="auto">
            <a:xfrm>
              <a:off x="4014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6" name="Text Box 72"/>
            <p:cNvSpPr txBox="1">
              <a:spLocks noChangeArrowheads="1"/>
            </p:cNvSpPr>
            <p:nvPr/>
          </p:nvSpPr>
          <p:spPr bwMode="auto">
            <a:xfrm>
              <a:off x="3992" y="1207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A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6937" name="Text Box 73"/>
            <p:cNvSpPr txBox="1">
              <a:spLocks noChangeArrowheads="1"/>
            </p:cNvSpPr>
            <p:nvPr/>
          </p:nvSpPr>
          <p:spPr bwMode="auto">
            <a:xfrm>
              <a:off x="3256" y="1735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B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6938" name="Text Box 74"/>
            <p:cNvSpPr txBox="1">
              <a:spLocks noChangeArrowheads="1"/>
            </p:cNvSpPr>
            <p:nvPr/>
          </p:nvSpPr>
          <p:spPr bwMode="auto">
            <a:xfrm>
              <a:off x="4787" y="1730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D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36939" name="Text Box 75"/>
            <p:cNvSpPr txBox="1">
              <a:spLocks noChangeArrowheads="1"/>
            </p:cNvSpPr>
            <p:nvPr/>
          </p:nvSpPr>
          <p:spPr bwMode="auto">
            <a:xfrm>
              <a:off x="2925" y="2283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E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6940" name="Text Box 76"/>
            <p:cNvSpPr txBox="1">
              <a:spLocks noChangeArrowheads="1"/>
            </p:cNvSpPr>
            <p:nvPr/>
          </p:nvSpPr>
          <p:spPr bwMode="auto">
            <a:xfrm>
              <a:off x="3218" y="2800"/>
              <a:ext cx="265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L</a:t>
              </a:r>
              <a:endParaRPr lang="en-US" altLang="zh-CN" b="0"/>
            </a:p>
          </p:txBody>
        </p:sp>
        <p:sp>
          <p:nvSpPr>
            <p:cNvPr id="36941" name="Text Box 77"/>
            <p:cNvSpPr txBox="1">
              <a:spLocks noChangeArrowheads="1"/>
            </p:cNvSpPr>
            <p:nvPr/>
          </p:nvSpPr>
          <p:spPr bwMode="auto">
            <a:xfrm>
              <a:off x="4332" y="2283"/>
              <a:ext cx="3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H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36942" name="Text Box 78"/>
            <p:cNvSpPr txBox="1">
              <a:spLocks noChangeArrowheads="1"/>
            </p:cNvSpPr>
            <p:nvPr/>
          </p:nvSpPr>
          <p:spPr bwMode="auto">
            <a:xfrm>
              <a:off x="3972" y="2781"/>
              <a:ext cx="421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M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6943" name="Text Box 79"/>
            <p:cNvSpPr txBox="1">
              <a:spLocks noChangeArrowheads="1"/>
            </p:cNvSpPr>
            <p:nvPr/>
          </p:nvSpPr>
          <p:spPr bwMode="auto">
            <a:xfrm>
              <a:off x="4660" y="2781"/>
              <a:ext cx="297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I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6944" name="Text Box 80"/>
            <p:cNvSpPr txBox="1">
              <a:spLocks noChangeArrowheads="1"/>
            </p:cNvSpPr>
            <p:nvPr/>
          </p:nvSpPr>
          <p:spPr bwMode="auto">
            <a:xfrm>
              <a:off x="5245" y="2283"/>
              <a:ext cx="26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J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cxnSp>
          <p:nvCxnSpPr>
            <p:cNvPr id="36945" name="AutoShape 81"/>
            <p:cNvCxnSpPr>
              <a:cxnSpLocks noChangeShapeType="1"/>
              <a:stCxn id="36927" idx="3"/>
              <a:endCxn id="36928" idx="0"/>
            </p:cNvCxnSpPr>
            <p:nvPr/>
          </p:nvCxnSpPr>
          <p:spPr bwMode="auto">
            <a:xfrm flipH="1">
              <a:off x="3392" y="1505"/>
              <a:ext cx="607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46" name="AutoShape 82"/>
            <p:cNvCxnSpPr>
              <a:cxnSpLocks noChangeShapeType="1"/>
              <a:stCxn id="36927" idx="5"/>
              <a:endCxn id="36929" idx="0"/>
            </p:cNvCxnSpPr>
            <p:nvPr/>
          </p:nvCxnSpPr>
          <p:spPr bwMode="auto">
            <a:xfrm>
              <a:off x="4237" y="1505"/>
              <a:ext cx="674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47" name="AutoShape 83"/>
            <p:cNvCxnSpPr>
              <a:cxnSpLocks noChangeShapeType="1"/>
              <a:stCxn id="36928" idx="3"/>
              <a:endCxn id="36930" idx="0"/>
            </p:cNvCxnSpPr>
            <p:nvPr/>
          </p:nvCxnSpPr>
          <p:spPr bwMode="auto">
            <a:xfrm flipH="1">
              <a:off x="3048" y="2033"/>
              <a:ext cx="225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48" name="AutoShape 84"/>
            <p:cNvCxnSpPr>
              <a:cxnSpLocks noChangeShapeType="1"/>
              <a:stCxn id="36930" idx="5"/>
              <a:endCxn id="36934" idx="0"/>
            </p:cNvCxnSpPr>
            <p:nvPr/>
          </p:nvCxnSpPr>
          <p:spPr bwMode="auto">
            <a:xfrm>
              <a:off x="3167" y="2561"/>
              <a:ext cx="199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49" name="AutoShape 85"/>
            <p:cNvCxnSpPr>
              <a:cxnSpLocks noChangeShapeType="1"/>
              <a:stCxn id="36929" idx="3"/>
              <a:endCxn id="36931" idx="0"/>
            </p:cNvCxnSpPr>
            <p:nvPr/>
          </p:nvCxnSpPr>
          <p:spPr bwMode="auto">
            <a:xfrm flipH="1">
              <a:off x="4479" y="2020"/>
              <a:ext cx="313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50" name="AutoShape 86"/>
            <p:cNvCxnSpPr>
              <a:cxnSpLocks noChangeShapeType="1"/>
              <a:stCxn id="36929" idx="5"/>
              <a:endCxn id="36933" idx="0"/>
            </p:cNvCxnSpPr>
            <p:nvPr/>
          </p:nvCxnSpPr>
          <p:spPr bwMode="auto">
            <a:xfrm>
              <a:off x="5030" y="2020"/>
              <a:ext cx="331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51" name="AutoShape 87"/>
            <p:cNvCxnSpPr>
              <a:cxnSpLocks noChangeShapeType="1"/>
              <a:stCxn id="36931" idx="5"/>
              <a:endCxn id="36932" idx="0"/>
            </p:cNvCxnSpPr>
            <p:nvPr/>
          </p:nvCxnSpPr>
          <p:spPr bwMode="auto">
            <a:xfrm>
              <a:off x="4598" y="2561"/>
              <a:ext cx="219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52" name="AutoShape 88"/>
            <p:cNvCxnSpPr>
              <a:cxnSpLocks noChangeShapeType="1"/>
              <a:stCxn id="36931" idx="3"/>
              <a:endCxn id="36935" idx="0"/>
            </p:cNvCxnSpPr>
            <p:nvPr/>
          </p:nvCxnSpPr>
          <p:spPr bwMode="auto">
            <a:xfrm flipH="1">
              <a:off x="4182" y="2561"/>
              <a:ext cx="178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88" grpId="0" autoUpdateAnimBg="0"/>
      <p:bldP spid="36916" grpId="0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74" name="Line 186"/>
          <p:cNvSpPr>
            <a:spLocks noChangeShapeType="1"/>
          </p:cNvSpPr>
          <p:nvPr/>
        </p:nvSpPr>
        <p:spPr bwMode="auto">
          <a:xfrm>
            <a:off x="2547938" y="4676775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75" name="Line 187"/>
          <p:cNvSpPr>
            <a:spLocks noChangeShapeType="1"/>
          </p:cNvSpPr>
          <p:nvPr/>
        </p:nvSpPr>
        <p:spPr bwMode="auto">
          <a:xfrm>
            <a:off x="3386138" y="2892425"/>
            <a:ext cx="3048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76" name="Line 188"/>
          <p:cNvSpPr>
            <a:spLocks noChangeShapeType="1"/>
          </p:cNvSpPr>
          <p:nvPr/>
        </p:nvSpPr>
        <p:spPr bwMode="auto">
          <a:xfrm>
            <a:off x="1633538" y="2847975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77" name="Line 189"/>
          <p:cNvSpPr>
            <a:spLocks noChangeShapeType="1"/>
          </p:cNvSpPr>
          <p:nvPr/>
        </p:nvSpPr>
        <p:spPr bwMode="auto">
          <a:xfrm>
            <a:off x="2090738" y="3762375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78" name="Line 190"/>
          <p:cNvSpPr>
            <a:spLocks noChangeShapeType="1"/>
          </p:cNvSpPr>
          <p:nvPr/>
        </p:nvSpPr>
        <p:spPr bwMode="auto">
          <a:xfrm flipH="1">
            <a:off x="2852738" y="2847975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79" name="Line 191"/>
          <p:cNvSpPr>
            <a:spLocks noChangeShapeType="1"/>
          </p:cNvSpPr>
          <p:nvPr/>
        </p:nvSpPr>
        <p:spPr bwMode="auto">
          <a:xfrm flipH="1">
            <a:off x="2090738" y="4676775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0" name="Line 192"/>
          <p:cNvSpPr>
            <a:spLocks noChangeShapeType="1"/>
          </p:cNvSpPr>
          <p:nvPr/>
        </p:nvSpPr>
        <p:spPr bwMode="auto">
          <a:xfrm flipH="1">
            <a:off x="1709738" y="3762375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1" name="Line 193"/>
          <p:cNvSpPr>
            <a:spLocks noChangeShapeType="1"/>
          </p:cNvSpPr>
          <p:nvPr/>
        </p:nvSpPr>
        <p:spPr bwMode="auto">
          <a:xfrm flipH="1">
            <a:off x="1176338" y="2924175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2" name="Line 194"/>
          <p:cNvSpPr>
            <a:spLocks noChangeShapeType="1"/>
          </p:cNvSpPr>
          <p:nvPr/>
        </p:nvSpPr>
        <p:spPr bwMode="auto">
          <a:xfrm>
            <a:off x="2471738" y="2009775"/>
            <a:ext cx="685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3" name="Line 195"/>
          <p:cNvSpPr>
            <a:spLocks noChangeShapeType="1"/>
          </p:cNvSpPr>
          <p:nvPr/>
        </p:nvSpPr>
        <p:spPr bwMode="auto">
          <a:xfrm flipH="1">
            <a:off x="1709738" y="2009775"/>
            <a:ext cx="6096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4" name="Oval 196"/>
          <p:cNvSpPr>
            <a:spLocks noChangeArrowheads="1"/>
          </p:cNvSpPr>
          <p:nvPr/>
        </p:nvSpPr>
        <p:spPr bwMode="auto">
          <a:xfrm>
            <a:off x="2166938" y="1628775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5" name="Oval 197"/>
          <p:cNvSpPr>
            <a:spLocks noChangeArrowheads="1"/>
          </p:cNvSpPr>
          <p:nvPr/>
        </p:nvSpPr>
        <p:spPr bwMode="auto">
          <a:xfrm>
            <a:off x="871538" y="3381375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6" name="Oval 198"/>
          <p:cNvSpPr>
            <a:spLocks noChangeArrowheads="1"/>
          </p:cNvSpPr>
          <p:nvPr/>
        </p:nvSpPr>
        <p:spPr bwMode="auto">
          <a:xfrm>
            <a:off x="1785938" y="3381375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7" name="Oval 199"/>
          <p:cNvSpPr>
            <a:spLocks noChangeArrowheads="1"/>
          </p:cNvSpPr>
          <p:nvPr/>
        </p:nvSpPr>
        <p:spPr bwMode="auto">
          <a:xfrm>
            <a:off x="2547938" y="3381375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8" name="Oval 200"/>
          <p:cNvSpPr>
            <a:spLocks noChangeArrowheads="1"/>
          </p:cNvSpPr>
          <p:nvPr/>
        </p:nvSpPr>
        <p:spPr bwMode="auto">
          <a:xfrm>
            <a:off x="3462338" y="3425825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9" name="Oval 201"/>
          <p:cNvSpPr>
            <a:spLocks noChangeArrowheads="1"/>
          </p:cNvSpPr>
          <p:nvPr/>
        </p:nvSpPr>
        <p:spPr bwMode="auto">
          <a:xfrm>
            <a:off x="1328738" y="2466975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0" name="Oval 202"/>
          <p:cNvSpPr>
            <a:spLocks noChangeArrowheads="1"/>
          </p:cNvSpPr>
          <p:nvPr/>
        </p:nvSpPr>
        <p:spPr bwMode="auto">
          <a:xfrm>
            <a:off x="3005138" y="2466975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1" name="Oval 203"/>
          <p:cNvSpPr>
            <a:spLocks noChangeArrowheads="1"/>
          </p:cNvSpPr>
          <p:nvPr/>
        </p:nvSpPr>
        <p:spPr bwMode="auto">
          <a:xfrm>
            <a:off x="1328738" y="4295775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2" name="Oval 204"/>
          <p:cNvSpPr>
            <a:spLocks noChangeArrowheads="1"/>
          </p:cNvSpPr>
          <p:nvPr/>
        </p:nvSpPr>
        <p:spPr bwMode="auto">
          <a:xfrm>
            <a:off x="2243138" y="4295775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3" name="Oval 205"/>
          <p:cNvSpPr>
            <a:spLocks noChangeArrowheads="1"/>
          </p:cNvSpPr>
          <p:nvPr/>
        </p:nvSpPr>
        <p:spPr bwMode="auto">
          <a:xfrm>
            <a:off x="1785938" y="5133975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4" name="Oval 206"/>
          <p:cNvSpPr>
            <a:spLocks noChangeArrowheads="1"/>
          </p:cNvSpPr>
          <p:nvPr/>
        </p:nvSpPr>
        <p:spPr bwMode="auto">
          <a:xfrm>
            <a:off x="2700338" y="5133975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5" name="Text Box 207"/>
          <p:cNvSpPr txBox="1">
            <a:spLocks noChangeArrowheads="1"/>
          </p:cNvSpPr>
          <p:nvPr/>
        </p:nvSpPr>
        <p:spPr bwMode="auto">
          <a:xfrm>
            <a:off x="2209800" y="1520825"/>
            <a:ext cx="414338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endParaRPr lang="en-US" altLang="zh-CN"/>
          </a:p>
        </p:txBody>
      </p:sp>
      <p:sp>
        <p:nvSpPr>
          <p:cNvPr id="38096" name="Text Box 208"/>
          <p:cNvSpPr txBox="1">
            <a:spLocks noChangeArrowheads="1"/>
          </p:cNvSpPr>
          <p:nvPr/>
        </p:nvSpPr>
        <p:spPr bwMode="auto">
          <a:xfrm>
            <a:off x="2286000" y="4219575"/>
            <a:ext cx="414338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endParaRPr lang="en-US" altLang="zh-CN"/>
          </a:p>
        </p:txBody>
      </p:sp>
      <p:sp>
        <p:nvSpPr>
          <p:cNvPr id="38097" name="Text Box 209"/>
          <p:cNvSpPr txBox="1">
            <a:spLocks noChangeArrowheads="1"/>
          </p:cNvSpPr>
          <p:nvPr/>
        </p:nvSpPr>
        <p:spPr bwMode="auto">
          <a:xfrm>
            <a:off x="3062288" y="2420938"/>
            <a:ext cx="388937" cy="57943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/</a:t>
            </a:r>
            <a:endParaRPr lang="en-US" altLang="zh-CN"/>
          </a:p>
        </p:txBody>
      </p:sp>
      <p:sp>
        <p:nvSpPr>
          <p:cNvPr id="38098" name="Text Box 210"/>
          <p:cNvSpPr txBox="1">
            <a:spLocks noChangeArrowheads="1"/>
          </p:cNvSpPr>
          <p:nvPr/>
        </p:nvSpPr>
        <p:spPr bwMode="auto">
          <a:xfrm>
            <a:off x="1360488" y="2328863"/>
            <a:ext cx="439737" cy="7016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+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099" name="Text Box 211"/>
          <p:cNvSpPr txBox="1">
            <a:spLocks noChangeArrowheads="1"/>
          </p:cNvSpPr>
          <p:nvPr/>
        </p:nvSpPr>
        <p:spPr bwMode="auto">
          <a:xfrm>
            <a:off x="1689100" y="3243263"/>
            <a:ext cx="696913" cy="7016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×</a:t>
            </a:r>
          </a:p>
        </p:txBody>
      </p:sp>
      <p:sp>
        <p:nvSpPr>
          <p:cNvPr id="38100" name="Text Box 212"/>
          <p:cNvSpPr txBox="1">
            <a:spLocks noChangeArrowheads="1"/>
          </p:cNvSpPr>
          <p:nvPr/>
        </p:nvSpPr>
        <p:spPr bwMode="auto">
          <a:xfrm>
            <a:off x="915988" y="3273425"/>
            <a:ext cx="412750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a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101" name="Text Box 213"/>
          <p:cNvSpPr txBox="1">
            <a:spLocks noChangeArrowheads="1"/>
          </p:cNvSpPr>
          <p:nvPr/>
        </p:nvSpPr>
        <p:spPr bwMode="auto">
          <a:xfrm>
            <a:off x="1404938" y="4187825"/>
            <a:ext cx="412750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b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102" name="Text Box 214"/>
          <p:cNvSpPr txBox="1">
            <a:spLocks noChangeArrowheads="1"/>
          </p:cNvSpPr>
          <p:nvPr/>
        </p:nvSpPr>
        <p:spPr bwMode="auto">
          <a:xfrm>
            <a:off x="1855788" y="5026025"/>
            <a:ext cx="387350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c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103" name="Text Box 215"/>
          <p:cNvSpPr txBox="1">
            <a:spLocks noChangeArrowheads="1"/>
          </p:cNvSpPr>
          <p:nvPr/>
        </p:nvSpPr>
        <p:spPr bwMode="auto">
          <a:xfrm>
            <a:off x="2700338" y="5057775"/>
            <a:ext cx="412750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d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104" name="Text Box 216"/>
          <p:cNvSpPr txBox="1">
            <a:spLocks noChangeArrowheads="1"/>
          </p:cNvSpPr>
          <p:nvPr/>
        </p:nvSpPr>
        <p:spPr bwMode="auto">
          <a:xfrm>
            <a:off x="2617788" y="3273425"/>
            <a:ext cx="387350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e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105" name="Text Box 217"/>
          <p:cNvSpPr txBox="1">
            <a:spLocks noChangeArrowheads="1"/>
          </p:cNvSpPr>
          <p:nvPr/>
        </p:nvSpPr>
        <p:spPr bwMode="auto">
          <a:xfrm>
            <a:off x="3582988" y="3349625"/>
            <a:ext cx="336550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f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106" name="Text Box 218"/>
          <p:cNvSpPr txBox="1">
            <a:spLocks noChangeArrowheads="1"/>
          </p:cNvSpPr>
          <p:nvPr/>
        </p:nvSpPr>
        <p:spPr bwMode="auto">
          <a:xfrm>
            <a:off x="638175" y="758825"/>
            <a:ext cx="825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请写出下图所示二叉树的先序、中序和后序遍历顺序。</a:t>
            </a:r>
          </a:p>
        </p:txBody>
      </p:sp>
      <p:sp>
        <p:nvSpPr>
          <p:cNvPr id="38108" name="Rectangle 220"/>
          <p:cNvSpPr>
            <a:spLocks noChangeArrowheads="1"/>
          </p:cNvSpPr>
          <p:nvPr/>
        </p:nvSpPr>
        <p:spPr bwMode="auto">
          <a:xfrm>
            <a:off x="4178300" y="1520825"/>
            <a:ext cx="179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遍历结果： </a:t>
            </a:r>
          </a:p>
        </p:txBody>
      </p:sp>
      <p:sp>
        <p:nvSpPr>
          <p:cNvPr id="38109" name="Rectangle 221"/>
          <p:cNvSpPr>
            <a:spLocks noChangeArrowheads="1"/>
          </p:cNvSpPr>
          <p:nvPr/>
        </p:nvSpPr>
        <p:spPr bwMode="auto">
          <a:xfrm>
            <a:off x="4171950" y="2144713"/>
            <a:ext cx="3600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先序：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2400" dirty="0">
                <a:ea typeface="仿宋_GB2312" pitchFamily="49" charset="-122"/>
              </a:rPr>
              <a:t> + </a:t>
            </a:r>
            <a:r>
              <a:rPr lang="en-US" altLang="zh-CN" sz="2400" i="1" dirty="0" err="1">
                <a:ea typeface="仿宋_GB2312" pitchFamily="49" charset="-122"/>
              </a:rPr>
              <a:t>a</a:t>
            </a:r>
            <a:r>
              <a:rPr lang="en-US" altLang="zh-CN" sz="2400" dirty="0" err="1">
                <a:latin typeface="仿宋_GB2312" pitchFamily="49" charset="-122"/>
                <a:ea typeface="仿宋_GB2312" pitchFamily="49" charset="-122"/>
              </a:rPr>
              <a:t>×</a:t>
            </a:r>
            <a:r>
              <a:rPr lang="en-US" altLang="zh-CN" sz="2400" i="1" dirty="0" err="1">
                <a:ea typeface="仿宋_GB2312" pitchFamily="49" charset="-122"/>
              </a:rPr>
              <a:t>b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i="1" dirty="0">
                <a:ea typeface="仿宋_GB2312" pitchFamily="49" charset="-122"/>
              </a:rPr>
              <a:t>c d</a:t>
            </a:r>
            <a:r>
              <a:rPr lang="en-US" altLang="zh-CN" sz="2400" dirty="0">
                <a:ea typeface="仿宋_GB2312" pitchFamily="49" charset="-122"/>
              </a:rPr>
              <a:t> / </a:t>
            </a:r>
            <a:r>
              <a:rPr lang="en-US" altLang="zh-CN" sz="2400" i="1" dirty="0">
                <a:ea typeface="仿宋_GB2312" pitchFamily="49" charset="-122"/>
              </a:rPr>
              <a:t>e f </a:t>
            </a:r>
            <a:r>
              <a:rPr lang="en-US" altLang="zh-CN" sz="2400" dirty="0">
                <a:ea typeface="楷体_GB2312" pitchFamily="49" charset="-122"/>
              </a:rPr>
              <a:t> </a:t>
            </a:r>
          </a:p>
        </p:txBody>
      </p:sp>
      <p:sp>
        <p:nvSpPr>
          <p:cNvPr id="38110" name="Rectangle 222"/>
          <p:cNvSpPr>
            <a:spLocks noChangeArrowheads="1"/>
          </p:cNvSpPr>
          <p:nvPr/>
        </p:nvSpPr>
        <p:spPr bwMode="auto">
          <a:xfrm>
            <a:off x="4171950" y="3592513"/>
            <a:ext cx="3600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中序： </a:t>
            </a:r>
            <a:r>
              <a:rPr lang="en-US" altLang="zh-CN" sz="2400" i="1" dirty="0">
                <a:ea typeface="仿宋_GB2312" pitchFamily="49" charset="-122"/>
              </a:rPr>
              <a:t>a</a:t>
            </a:r>
            <a:r>
              <a:rPr lang="en-US" altLang="zh-CN" sz="2400" dirty="0">
                <a:ea typeface="仿宋_GB2312" pitchFamily="49" charset="-122"/>
              </a:rPr>
              <a:t> + </a:t>
            </a:r>
            <a:r>
              <a:rPr lang="en-US" altLang="zh-CN" sz="2400" i="1" dirty="0" err="1">
                <a:ea typeface="仿宋_GB2312" pitchFamily="49" charset="-122"/>
              </a:rPr>
              <a:t>b</a:t>
            </a:r>
            <a:r>
              <a:rPr lang="en-US" altLang="zh-CN" sz="2400" dirty="0" err="1">
                <a:latin typeface="仿宋_GB2312" pitchFamily="49" charset="-122"/>
                <a:ea typeface="仿宋_GB2312" pitchFamily="49" charset="-122"/>
              </a:rPr>
              <a:t>×</a:t>
            </a:r>
            <a:r>
              <a:rPr lang="en-US" altLang="zh-CN" sz="2400" i="1" dirty="0" err="1">
                <a:ea typeface="仿宋_GB2312" pitchFamily="49" charset="-122"/>
              </a:rPr>
              <a:t>c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-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i="1" dirty="0">
                <a:ea typeface="仿宋_GB2312" pitchFamily="49" charset="-122"/>
              </a:rPr>
              <a:t>d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-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i="1" dirty="0">
                <a:ea typeface="仿宋_GB2312" pitchFamily="49" charset="-122"/>
              </a:rPr>
              <a:t>e</a:t>
            </a:r>
            <a:r>
              <a:rPr lang="en-US" altLang="zh-CN" sz="2400" dirty="0">
                <a:ea typeface="仿宋_GB2312" pitchFamily="49" charset="-122"/>
              </a:rPr>
              <a:t> / </a:t>
            </a:r>
            <a:r>
              <a:rPr lang="en-US" altLang="zh-CN" sz="2400" i="1" dirty="0">
                <a:ea typeface="仿宋_GB2312" pitchFamily="49" charset="-122"/>
              </a:rPr>
              <a:t>f  </a:t>
            </a:r>
          </a:p>
        </p:txBody>
      </p:sp>
      <p:sp>
        <p:nvSpPr>
          <p:cNvPr id="38111" name="Rectangle 223"/>
          <p:cNvSpPr>
            <a:spLocks noChangeArrowheads="1"/>
          </p:cNvSpPr>
          <p:nvPr/>
        </p:nvSpPr>
        <p:spPr bwMode="auto">
          <a:xfrm>
            <a:off x="4171950" y="5040313"/>
            <a:ext cx="36166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后序： </a:t>
            </a:r>
            <a:r>
              <a:rPr lang="en-US" altLang="zh-CN" sz="2400" i="1" dirty="0">
                <a:ea typeface="仿宋_GB2312" pitchFamily="49" charset="-122"/>
              </a:rPr>
              <a:t>a b c d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×</a:t>
            </a:r>
            <a:r>
              <a:rPr lang="en-US" altLang="zh-CN" sz="2400" dirty="0">
                <a:ea typeface="仿宋_GB2312" pitchFamily="49" charset="-122"/>
              </a:rPr>
              <a:t>+ </a:t>
            </a:r>
            <a:r>
              <a:rPr lang="en-US" altLang="zh-CN" sz="2400" i="1" dirty="0">
                <a:ea typeface="仿宋_GB2312" pitchFamily="49" charset="-122"/>
              </a:rPr>
              <a:t>e f</a:t>
            </a:r>
            <a:r>
              <a:rPr lang="en-US" altLang="zh-CN" sz="2400" dirty="0">
                <a:ea typeface="仿宋_GB2312" pitchFamily="49" charset="-122"/>
              </a:rPr>
              <a:t> /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 </a:t>
            </a:r>
          </a:p>
        </p:txBody>
      </p:sp>
      <p:sp>
        <p:nvSpPr>
          <p:cNvPr id="38112" name="Text Box 224"/>
          <p:cNvSpPr txBox="1">
            <a:spLocks noChangeArrowheads="1"/>
          </p:cNvSpPr>
          <p:nvPr/>
        </p:nvSpPr>
        <p:spPr bwMode="auto">
          <a:xfrm>
            <a:off x="4156075" y="2781300"/>
            <a:ext cx="4319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表达式的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前缀表示</a:t>
            </a:r>
            <a:r>
              <a:rPr lang="zh-CN" altLang="en-US" sz="2400" dirty="0">
                <a:ea typeface="楷体_GB2312" pitchFamily="49" charset="-122"/>
              </a:rPr>
              <a:t>（波兰式）  </a:t>
            </a:r>
          </a:p>
        </p:txBody>
      </p:sp>
      <p:sp>
        <p:nvSpPr>
          <p:cNvPr id="38113" name="Text Box 225"/>
          <p:cNvSpPr txBox="1">
            <a:spLocks noChangeArrowheads="1"/>
          </p:cNvSpPr>
          <p:nvPr/>
        </p:nvSpPr>
        <p:spPr bwMode="auto">
          <a:xfrm>
            <a:off x="4171950" y="4187825"/>
            <a:ext cx="2787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ea typeface="楷体_GB2312" pitchFamily="49" charset="-122"/>
              </a:rPr>
              <a:t>表达式的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中缀表示</a:t>
            </a:r>
            <a:r>
              <a:rPr lang="zh-CN" altLang="en-US" sz="2400">
                <a:ea typeface="楷体_GB2312" pitchFamily="49" charset="-122"/>
              </a:rPr>
              <a:t>  </a:t>
            </a:r>
          </a:p>
        </p:txBody>
      </p:sp>
      <p:sp>
        <p:nvSpPr>
          <p:cNvPr id="38114" name="Text Box 226"/>
          <p:cNvSpPr txBox="1">
            <a:spLocks noChangeArrowheads="1"/>
          </p:cNvSpPr>
          <p:nvPr/>
        </p:nvSpPr>
        <p:spPr bwMode="auto">
          <a:xfrm>
            <a:off x="4171950" y="5635625"/>
            <a:ext cx="4625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ea typeface="楷体_GB2312" pitchFamily="49" charset="-122"/>
              </a:rPr>
              <a:t>表达式的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后缀表示</a:t>
            </a:r>
            <a:r>
              <a:rPr lang="zh-CN" altLang="en-US" sz="2400">
                <a:ea typeface="楷体_GB2312" pitchFamily="49" charset="-122"/>
              </a:rPr>
              <a:t>（逆波兰式） 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51720" y="188640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 + b</a:t>
            </a:r>
            <a:r>
              <a:rPr lang="en-US" altLang="zh-CN" sz="2800" dirty="0">
                <a:latin typeface="仿宋_GB2312" pitchFamily="49" charset="-122"/>
                <a:ea typeface="仿宋_GB2312" pitchFamily="49" charset="-122"/>
              </a:rPr>
              <a:t>×</a:t>
            </a:r>
            <a:r>
              <a:rPr lang="en-US" altLang="zh-CN" sz="2800" dirty="0"/>
              <a:t>(c - d) – e / f</a:t>
            </a:r>
            <a:endParaRPr lang="zh-CN" altLang="en-US" sz="2800" dirty="0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08" grpId="0" autoUpdateAnimBg="0"/>
      <p:bldP spid="38109" grpId="0" autoUpdateAnimBg="0"/>
      <p:bldP spid="38110" grpId="0" autoUpdateAnimBg="0"/>
      <p:bldP spid="38111" grpId="0" autoUpdateAnimBg="0"/>
      <p:bldP spid="38112" grpId="0" autoUpdateAnimBg="0"/>
      <p:bldP spid="38113" grpId="0" autoUpdateAnimBg="0"/>
      <p:bldP spid="38114" grpId="0" autoUpdateAnimBg="0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890588" y="811213"/>
            <a:ext cx="224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3</a:t>
            </a:r>
            <a:r>
              <a:rPr lang="zh-CN" altLang="en-US" sz="2400" dirty="0">
                <a:ea typeface="华文中宋" pitchFamily="2" charset="-122"/>
              </a:rPr>
              <a:t>．凹入表示法 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900113" y="1557338"/>
            <a:ext cx="2881312" cy="4535487"/>
            <a:chOff x="385" y="981"/>
            <a:chExt cx="1815" cy="2857"/>
          </a:xfrm>
        </p:grpSpPr>
        <p:sp>
          <p:nvSpPr>
            <p:cNvPr id="167942" name="Rectangle 6"/>
            <p:cNvSpPr>
              <a:spLocks noChangeArrowheads="1"/>
            </p:cNvSpPr>
            <p:nvPr/>
          </p:nvSpPr>
          <p:spPr bwMode="auto">
            <a:xfrm>
              <a:off x="385" y="981"/>
              <a:ext cx="1815" cy="285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A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B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E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    K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    L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F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C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G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D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H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   M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I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J </a:t>
              </a:r>
            </a:p>
          </p:txBody>
        </p:sp>
        <p:sp>
          <p:nvSpPr>
            <p:cNvPr id="167943" name="Rectangle 7"/>
            <p:cNvSpPr>
              <a:spLocks noChangeArrowheads="1"/>
            </p:cNvSpPr>
            <p:nvPr/>
          </p:nvSpPr>
          <p:spPr bwMode="auto">
            <a:xfrm>
              <a:off x="748" y="1090"/>
              <a:ext cx="1379" cy="133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4" name="Rectangle 8"/>
            <p:cNvSpPr>
              <a:spLocks noChangeArrowheads="1"/>
            </p:cNvSpPr>
            <p:nvPr/>
          </p:nvSpPr>
          <p:spPr bwMode="auto">
            <a:xfrm>
              <a:off x="1038" y="1290"/>
              <a:ext cx="1089" cy="133"/>
            </a:xfrm>
            <a:prstGeom prst="rect">
              <a:avLst/>
            </a:prstGeom>
            <a:solidFill>
              <a:srgbClr val="CC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5" name="Rectangle 9"/>
            <p:cNvSpPr>
              <a:spLocks noChangeArrowheads="1"/>
            </p:cNvSpPr>
            <p:nvPr/>
          </p:nvSpPr>
          <p:spPr bwMode="auto">
            <a:xfrm>
              <a:off x="1329" y="1489"/>
              <a:ext cx="798" cy="133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6" name="Rectangle 10"/>
            <p:cNvSpPr>
              <a:spLocks noChangeArrowheads="1"/>
            </p:cNvSpPr>
            <p:nvPr/>
          </p:nvSpPr>
          <p:spPr bwMode="auto">
            <a:xfrm>
              <a:off x="1619" y="1688"/>
              <a:ext cx="508" cy="133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7" name="Rectangle 11"/>
            <p:cNvSpPr>
              <a:spLocks noChangeArrowheads="1"/>
            </p:cNvSpPr>
            <p:nvPr/>
          </p:nvSpPr>
          <p:spPr bwMode="auto">
            <a:xfrm>
              <a:off x="1619" y="1920"/>
              <a:ext cx="508" cy="132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8" name="Rectangle 12"/>
            <p:cNvSpPr>
              <a:spLocks noChangeArrowheads="1"/>
            </p:cNvSpPr>
            <p:nvPr/>
          </p:nvSpPr>
          <p:spPr bwMode="auto">
            <a:xfrm>
              <a:off x="1329" y="2154"/>
              <a:ext cx="798" cy="132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9" name="Rectangle 13"/>
            <p:cNvSpPr>
              <a:spLocks noChangeArrowheads="1"/>
            </p:cNvSpPr>
            <p:nvPr/>
          </p:nvSpPr>
          <p:spPr bwMode="auto">
            <a:xfrm>
              <a:off x="1038" y="2353"/>
              <a:ext cx="1089" cy="133"/>
            </a:xfrm>
            <a:prstGeom prst="rect">
              <a:avLst/>
            </a:prstGeom>
            <a:solidFill>
              <a:srgbClr val="CC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0" name="Rectangle 14"/>
            <p:cNvSpPr>
              <a:spLocks noChangeArrowheads="1"/>
            </p:cNvSpPr>
            <p:nvPr/>
          </p:nvSpPr>
          <p:spPr bwMode="auto">
            <a:xfrm>
              <a:off x="1329" y="2552"/>
              <a:ext cx="798" cy="133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1" name="Rectangle 15"/>
            <p:cNvSpPr>
              <a:spLocks noChangeArrowheads="1"/>
            </p:cNvSpPr>
            <p:nvPr/>
          </p:nvSpPr>
          <p:spPr bwMode="auto">
            <a:xfrm>
              <a:off x="1038" y="2783"/>
              <a:ext cx="1089" cy="133"/>
            </a:xfrm>
            <a:prstGeom prst="rect">
              <a:avLst/>
            </a:prstGeom>
            <a:solidFill>
              <a:srgbClr val="CC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2" name="Rectangle 16"/>
            <p:cNvSpPr>
              <a:spLocks noChangeArrowheads="1"/>
            </p:cNvSpPr>
            <p:nvPr/>
          </p:nvSpPr>
          <p:spPr bwMode="auto">
            <a:xfrm>
              <a:off x="1329" y="3017"/>
              <a:ext cx="798" cy="133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3" name="Rectangle 17"/>
            <p:cNvSpPr>
              <a:spLocks noChangeArrowheads="1"/>
            </p:cNvSpPr>
            <p:nvPr/>
          </p:nvSpPr>
          <p:spPr bwMode="auto">
            <a:xfrm>
              <a:off x="1619" y="3217"/>
              <a:ext cx="508" cy="132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4" name="Rectangle 18"/>
            <p:cNvSpPr>
              <a:spLocks noChangeArrowheads="1"/>
            </p:cNvSpPr>
            <p:nvPr/>
          </p:nvSpPr>
          <p:spPr bwMode="auto">
            <a:xfrm>
              <a:off x="1329" y="3416"/>
              <a:ext cx="798" cy="133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5" name="Rectangle 19"/>
            <p:cNvSpPr>
              <a:spLocks noChangeArrowheads="1"/>
            </p:cNvSpPr>
            <p:nvPr/>
          </p:nvSpPr>
          <p:spPr bwMode="auto">
            <a:xfrm>
              <a:off x="1329" y="3615"/>
              <a:ext cx="798" cy="133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7956" name="Rectangle 20"/>
          <p:cNvSpPr>
            <a:spLocks noChangeArrowheads="1"/>
          </p:cNvSpPr>
          <p:nvPr/>
        </p:nvSpPr>
        <p:spPr bwMode="auto">
          <a:xfrm>
            <a:off x="8545513" y="6610350"/>
            <a:ext cx="490537" cy="2746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sp>
        <p:nvSpPr>
          <p:cNvPr id="167958" name="Rectangle 22"/>
          <p:cNvSpPr>
            <a:spLocks noChangeArrowheads="1"/>
          </p:cNvSpPr>
          <p:nvPr/>
        </p:nvSpPr>
        <p:spPr bwMode="auto">
          <a:xfrm>
            <a:off x="4635500" y="811213"/>
            <a:ext cx="2546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4</a:t>
            </a:r>
            <a:r>
              <a:rPr lang="zh-CN" altLang="en-US" sz="2400" dirty="0">
                <a:ea typeface="华文中宋" pitchFamily="2" charset="-122"/>
              </a:rPr>
              <a:t>．广义表表示法 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4760913" y="3500438"/>
            <a:ext cx="3843337" cy="2209800"/>
            <a:chOff x="3408" y="2304"/>
            <a:chExt cx="2256" cy="1392"/>
          </a:xfrm>
        </p:grpSpPr>
        <p:sp>
          <p:nvSpPr>
            <p:cNvPr id="167960" name="Oval 24"/>
            <p:cNvSpPr>
              <a:spLocks noChangeArrowheads="1"/>
            </p:cNvSpPr>
            <p:nvPr/>
          </p:nvSpPr>
          <p:spPr bwMode="auto">
            <a:xfrm>
              <a:off x="3594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E </a:t>
              </a:r>
            </a:p>
          </p:txBody>
        </p:sp>
        <p:sp>
          <p:nvSpPr>
            <p:cNvPr id="167961" name="Oval 25"/>
            <p:cNvSpPr>
              <a:spLocks noChangeArrowheads="1"/>
            </p:cNvSpPr>
            <p:nvPr/>
          </p:nvSpPr>
          <p:spPr bwMode="auto">
            <a:xfrm>
              <a:off x="3992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F </a:t>
              </a:r>
            </a:p>
          </p:txBody>
        </p:sp>
        <p:sp>
          <p:nvSpPr>
            <p:cNvPr id="167962" name="Oval 26"/>
            <p:cNvSpPr>
              <a:spLocks noChangeArrowheads="1"/>
            </p:cNvSpPr>
            <p:nvPr/>
          </p:nvSpPr>
          <p:spPr bwMode="auto">
            <a:xfrm>
              <a:off x="4390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G </a:t>
              </a:r>
            </a:p>
          </p:txBody>
        </p:sp>
        <p:sp>
          <p:nvSpPr>
            <p:cNvPr id="167963" name="Oval 27"/>
            <p:cNvSpPr>
              <a:spLocks noChangeArrowheads="1"/>
            </p:cNvSpPr>
            <p:nvPr/>
          </p:nvSpPr>
          <p:spPr bwMode="auto">
            <a:xfrm>
              <a:off x="4740" y="3077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H </a:t>
              </a:r>
            </a:p>
          </p:txBody>
        </p:sp>
        <p:sp>
          <p:nvSpPr>
            <p:cNvPr id="167964" name="Oval 28"/>
            <p:cNvSpPr>
              <a:spLocks noChangeArrowheads="1"/>
            </p:cNvSpPr>
            <p:nvPr/>
          </p:nvSpPr>
          <p:spPr bwMode="auto">
            <a:xfrm>
              <a:off x="5107" y="3077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I </a:t>
              </a:r>
            </a:p>
          </p:txBody>
        </p:sp>
        <p:sp>
          <p:nvSpPr>
            <p:cNvPr id="167965" name="Oval 29"/>
            <p:cNvSpPr>
              <a:spLocks noChangeArrowheads="1"/>
            </p:cNvSpPr>
            <p:nvPr/>
          </p:nvSpPr>
          <p:spPr bwMode="auto">
            <a:xfrm>
              <a:off x="4390" y="2304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A </a:t>
              </a:r>
            </a:p>
          </p:txBody>
        </p:sp>
        <p:sp>
          <p:nvSpPr>
            <p:cNvPr id="167966" name="Oval 30"/>
            <p:cNvSpPr>
              <a:spLocks noChangeArrowheads="1"/>
            </p:cNvSpPr>
            <p:nvPr/>
          </p:nvSpPr>
          <p:spPr bwMode="auto">
            <a:xfrm>
              <a:off x="3787" y="2675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B </a:t>
              </a:r>
            </a:p>
          </p:txBody>
        </p:sp>
        <p:sp>
          <p:nvSpPr>
            <p:cNvPr id="167967" name="Oval 31"/>
            <p:cNvSpPr>
              <a:spLocks noChangeArrowheads="1"/>
            </p:cNvSpPr>
            <p:nvPr/>
          </p:nvSpPr>
          <p:spPr bwMode="auto">
            <a:xfrm>
              <a:off x="4390" y="2675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C </a:t>
              </a:r>
            </a:p>
          </p:txBody>
        </p:sp>
        <p:sp>
          <p:nvSpPr>
            <p:cNvPr id="167968" name="Oval 32"/>
            <p:cNvSpPr>
              <a:spLocks noChangeArrowheads="1"/>
            </p:cNvSpPr>
            <p:nvPr/>
          </p:nvSpPr>
          <p:spPr bwMode="auto">
            <a:xfrm>
              <a:off x="5107" y="2675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D </a:t>
              </a:r>
            </a:p>
          </p:txBody>
        </p:sp>
        <p:sp>
          <p:nvSpPr>
            <p:cNvPr id="167969" name="Oval 33"/>
            <p:cNvSpPr>
              <a:spLocks noChangeArrowheads="1"/>
            </p:cNvSpPr>
            <p:nvPr/>
          </p:nvSpPr>
          <p:spPr bwMode="auto">
            <a:xfrm>
              <a:off x="5478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J </a:t>
              </a:r>
            </a:p>
          </p:txBody>
        </p:sp>
        <p:sp>
          <p:nvSpPr>
            <p:cNvPr id="167970" name="Oval 34"/>
            <p:cNvSpPr>
              <a:spLocks noChangeArrowheads="1"/>
            </p:cNvSpPr>
            <p:nvPr/>
          </p:nvSpPr>
          <p:spPr bwMode="auto">
            <a:xfrm>
              <a:off x="3408" y="3479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K </a:t>
              </a:r>
            </a:p>
          </p:txBody>
        </p:sp>
        <p:sp>
          <p:nvSpPr>
            <p:cNvPr id="167971" name="Oval 35"/>
            <p:cNvSpPr>
              <a:spLocks noChangeArrowheads="1"/>
            </p:cNvSpPr>
            <p:nvPr/>
          </p:nvSpPr>
          <p:spPr bwMode="auto">
            <a:xfrm>
              <a:off x="3780" y="3479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L </a:t>
              </a:r>
            </a:p>
          </p:txBody>
        </p:sp>
        <p:sp>
          <p:nvSpPr>
            <p:cNvPr id="167972" name="Oval 36"/>
            <p:cNvSpPr>
              <a:spLocks noChangeArrowheads="1"/>
            </p:cNvSpPr>
            <p:nvPr/>
          </p:nvSpPr>
          <p:spPr bwMode="auto">
            <a:xfrm>
              <a:off x="4740" y="3479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M </a:t>
              </a:r>
            </a:p>
          </p:txBody>
        </p:sp>
        <p:cxnSp>
          <p:nvCxnSpPr>
            <p:cNvPr id="167973" name="AutoShape 37"/>
            <p:cNvCxnSpPr>
              <a:cxnSpLocks noChangeShapeType="1"/>
              <a:stCxn id="167965" idx="4"/>
              <a:endCxn id="167967" idx="0"/>
            </p:cNvCxnSpPr>
            <p:nvPr/>
          </p:nvCxnSpPr>
          <p:spPr bwMode="auto">
            <a:xfrm>
              <a:off x="4483" y="2521"/>
              <a:ext cx="0" cy="1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74" name="AutoShape 38"/>
            <p:cNvCxnSpPr>
              <a:cxnSpLocks noChangeShapeType="1"/>
              <a:stCxn id="167965" idx="5"/>
              <a:endCxn id="167968" idx="0"/>
            </p:cNvCxnSpPr>
            <p:nvPr/>
          </p:nvCxnSpPr>
          <p:spPr bwMode="auto">
            <a:xfrm>
              <a:off x="4549" y="2489"/>
              <a:ext cx="651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75" name="AutoShape 39"/>
            <p:cNvCxnSpPr>
              <a:cxnSpLocks noChangeShapeType="1"/>
              <a:stCxn id="167965" idx="3"/>
              <a:endCxn id="167966" idx="0"/>
            </p:cNvCxnSpPr>
            <p:nvPr/>
          </p:nvCxnSpPr>
          <p:spPr bwMode="auto">
            <a:xfrm flipH="1">
              <a:off x="3880" y="2489"/>
              <a:ext cx="5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76" name="AutoShape 40"/>
            <p:cNvCxnSpPr>
              <a:cxnSpLocks noChangeShapeType="1"/>
              <a:stCxn id="167966" idx="3"/>
              <a:endCxn id="167960" idx="0"/>
            </p:cNvCxnSpPr>
            <p:nvPr/>
          </p:nvCxnSpPr>
          <p:spPr bwMode="auto">
            <a:xfrm flipH="1">
              <a:off x="3687" y="2860"/>
              <a:ext cx="127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77" name="AutoShape 41"/>
            <p:cNvCxnSpPr>
              <a:cxnSpLocks noChangeShapeType="1"/>
              <a:stCxn id="167966" idx="5"/>
              <a:endCxn id="167961" idx="0"/>
            </p:cNvCxnSpPr>
            <p:nvPr/>
          </p:nvCxnSpPr>
          <p:spPr bwMode="auto">
            <a:xfrm>
              <a:off x="3946" y="2860"/>
              <a:ext cx="139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78" name="AutoShape 42"/>
            <p:cNvCxnSpPr>
              <a:cxnSpLocks noChangeShapeType="1"/>
              <a:stCxn id="167960" idx="3"/>
              <a:endCxn id="167970" idx="0"/>
            </p:cNvCxnSpPr>
            <p:nvPr/>
          </p:nvCxnSpPr>
          <p:spPr bwMode="auto">
            <a:xfrm flipH="1">
              <a:off x="3501" y="3262"/>
              <a:ext cx="120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79" name="AutoShape 43"/>
            <p:cNvCxnSpPr>
              <a:cxnSpLocks noChangeShapeType="1"/>
              <a:stCxn id="167960" idx="5"/>
              <a:endCxn id="167971" idx="0"/>
            </p:cNvCxnSpPr>
            <p:nvPr/>
          </p:nvCxnSpPr>
          <p:spPr bwMode="auto">
            <a:xfrm>
              <a:off x="3753" y="3262"/>
              <a:ext cx="120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80" name="AutoShape 44"/>
            <p:cNvCxnSpPr>
              <a:cxnSpLocks noChangeShapeType="1"/>
              <a:stCxn id="167967" idx="4"/>
              <a:endCxn id="167962" idx="0"/>
            </p:cNvCxnSpPr>
            <p:nvPr/>
          </p:nvCxnSpPr>
          <p:spPr bwMode="auto">
            <a:xfrm>
              <a:off x="4483" y="2892"/>
              <a:ext cx="0" cy="18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81" name="AutoShape 45"/>
            <p:cNvCxnSpPr>
              <a:cxnSpLocks noChangeShapeType="1"/>
              <a:stCxn id="167968" idx="3"/>
              <a:endCxn id="167963" idx="0"/>
            </p:cNvCxnSpPr>
            <p:nvPr/>
          </p:nvCxnSpPr>
          <p:spPr bwMode="auto">
            <a:xfrm flipH="1">
              <a:off x="4833" y="2860"/>
              <a:ext cx="301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82" name="AutoShape 46"/>
            <p:cNvCxnSpPr>
              <a:cxnSpLocks noChangeShapeType="1"/>
              <a:stCxn id="167968" idx="4"/>
              <a:endCxn id="167964" idx="0"/>
            </p:cNvCxnSpPr>
            <p:nvPr/>
          </p:nvCxnSpPr>
          <p:spPr bwMode="auto">
            <a:xfrm>
              <a:off x="5200" y="2892"/>
              <a:ext cx="0" cy="18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83" name="AutoShape 47"/>
            <p:cNvCxnSpPr>
              <a:cxnSpLocks noChangeShapeType="1"/>
              <a:stCxn id="167968" idx="5"/>
              <a:endCxn id="167969" idx="0"/>
            </p:cNvCxnSpPr>
            <p:nvPr/>
          </p:nvCxnSpPr>
          <p:spPr bwMode="auto">
            <a:xfrm>
              <a:off x="5265" y="2860"/>
              <a:ext cx="306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84" name="AutoShape 48"/>
            <p:cNvCxnSpPr>
              <a:cxnSpLocks noChangeShapeType="1"/>
              <a:stCxn id="167963" idx="4"/>
              <a:endCxn id="167972" idx="0"/>
            </p:cNvCxnSpPr>
            <p:nvPr/>
          </p:nvCxnSpPr>
          <p:spPr bwMode="auto">
            <a:xfrm>
              <a:off x="4833" y="3294"/>
              <a:ext cx="0" cy="18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67985" name="Text Box 49"/>
          <p:cNvSpPr txBox="1">
            <a:spLocks noChangeArrowheads="1"/>
          </p:cNvSpPr>
          <p:nvPr/>
        </p:nvSpPr>
        <p:spPr bwMode="auto">
          <a:xfrm>
            <a:off x="4140200" y="1963738"/>
            <a:ext cx="3152723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A(</a:t>
            </a:r>
            <a:r>
              <a:rPr lang="en-US" altLang="zh-CN" dirty="0">
                <a:solidFill>
                  <a:srgbClr val="0000FF"/>
                </a:solidFill>
              </a:rPr>
              <a:t>B(</a:t>
            </a:r>
            <a:r>
              <a:rPr lang="en-US" altLang="zh-CN" dirty="0">
                <a:solidFill>
                  <a:srgbClr val="FFC000"/>
                </a:solidFill>
              </a:rPr>
              <a:t>E(</a:t>
            </a:r>
            <a:r>
              <a:rPr lang="en-US" altLang="zh-CN" dirty="0"/>
              <a:t>K,L</a:t>
            </a:r>
            <a:r>
              <a:rPr lang="en-US" altLang="zh-CN" dirty="0">
                <a:solidFill>
                  <a:srgbClr val="FFC000"/>
                </a:solidFill>
              </a:rPr>
              <a:t>)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FFC000"/>
                </a:solidFill>
              </a:rPr>
              <a:t>F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0066FF"/>
                </a:solidFill>
              </a:rPr>
              <a:t>C(</a:t>
            </a:r>
            <a:r>
              <a:rPr lang="en-US" altLang="zh-CN" dirty="0">
                <a:solidFill>
                  <a:srgbClr val="FFC000"/>
                </a:solidFill>
              </a:rPr>
              <a:t>G</a:t>
            </a:r>
            <a:r>
              <a:rPr lang="en-US" altLang="zh-CN" dirty="0">
                <a:solidFill>
                  <a:srgbClr val="0066FF"/>
                </a:solidFill>
              </a:rPr>
              <a:t>)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0066FF"/>
                </a:solidFill>
              </a:rPr>
              <a:t>D(</a:t>
            </a:r>
            <a:r>
              <a:rPr lang="en-US" altLang="zh-CN" dirty="0">
                <a:solidFill>
                  <a:srgbClr val="FFC000"/>
                </a:solidFill>
              </a:rPr>
              <a:t>H(</a:t>
            </a:r>
            <a:r>
              <a:rPr lang="en-US" altLang="zh-CN" dirty="0"/>
              <a:t>M</a:t>
            </a:r>
            <a:r>
              <a:rPr lang="en-US" altLang="zh-CN" dirty="0">
                <a:solidFill>
                  <a:srgbClr val="FFC000"/>
                </a:solidFill>
              </a:rPr>
              <a:t>)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FFC000"/>
                </a:solidFill>
              </a:rPr>
              <a:t>I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FFC000"/>
                </a:solidFill>
              </a:rPr>
              <a:t>J</a:t>
            </a:r>
            <a:r>
              <a:rPr lang="en-US" altLang="zh-CN" dirty="0">
                <a:solidFill>
                  <a:srgbClr val="0066FF"/>
                </a:solidFill>
              </a:rPr>
              <a:t>)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en-US" altLang="zh-CN" dirty="0"/>
              <a:t>) </a:t>
            </a:r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7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79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79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58" grpId="0"/>
      <p:bldP spid="167985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90" name="Text Box 78"/>
          <p:cNvSpPr txBox="1">
            <a:spLocks noChangeArrowheads="1"/>
          </p:cNvSpPr>
          <p:nvPr/>
        </p:nvSpPr>
        <p:spPr bwMode="auto">
          <a:xfrm>
            <a:off x="406400" y="457200"/>
            <a:ext cx="784573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先序遍历</a:t>
            </a:r>
            <a:r>
              <a:rPr lang="zh-CN" altLang="en-US" sz="2200" dirty="0">
                <a:ea typeface="华文中宋" pitchFamily="2" charset="-122"/>
              </a:rPr>
              <a:t>二叉树基本操作的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递归</a:t>
            </a:r>
            <a:r>
              <a:rPr lang="zh-CN" altLang="en-US" sz="2200" dirty="0">
                <a:ea typeface="华文中宋" pitchFamily="2" charset="-122"/>
              </a:rPr>
              <a:t>算法在二叉链表上的实现： </a:t>
            </a:r>
          </a:p>
        </p:txBody>
      </p:sp>
      <p:sp>
        <p:nvSpPr>
          <p:cNvPr id="38991" name="Text Box 79"/>
          <p:cNvSpPr txBox="1">
            <a:spLocks noChangeArrowheads="1"/>
          </p:cNvSpPr>
          <p:nvPr/>
        </p:nvSpPr>
        <p:spPr bwMode="auto">
          <a:xfrm>
            <a:off x="35496" y="1025525"/>
            <a:ext cx="686656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Status </a:t>
            </a:r>
            <a:r>
              <a:rPr lang="en-US" altLang="zh-CN" sz="2400" dirty="0" err="1">
                <a:ea typeface="楷体_GB2312" pitchFamily="49" charset="-122"/>
              </a:rPr>
              <a:t>PreOrderTraverse</a:t>
            </a:r>
            <a:r>
              <a:rPr lang="en-US" altLang="zh-CN" sz="2400" dirty="0">
                <a:ea typeface="楷体_GB2312" pitchFamily="49" charset="-122"/>
              </a:rPr>
              <a:t> (</a:t>
            </a:r>
            <a:r>
              <a:rPr lang="en-US" altLang="zh-CN" sz="2400" dirty="0" err="1">
                <a:ea typeface="楷体_GB2312" pitchFamily="49" charset="-122"/>
              </a:rPr>
              <a:t>Bitree</a:t>
            </a:r>
            <a:r>
              <a:rPr lang="en-US" altLang="zh-CN" sz="2400" dirty="0">
                <a:ea typeface="楷体_GB2312" pitchFamily="49" charset="-122"/>
              </a:rPr>
              <a:t> T, 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Visit</a:t>
            </a:r>
            <a:r>
              <a:rPr lang="en-US" altLang="zh-CN" sz="2400" dirty="0">
                <a:ea typeface="楷体_GB2312" pitchFamily="49" charset="-122"/>
              </a:rPr>
              <a:t>)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{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// 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最简单的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Visit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函数是： </a:t>
            </a:r>
          </a:p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  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//  Status </a:t>
            </a:r>
            <a:r>
              <a:rPr lang="en-US" altLang="zh-CN" sz="2400" dirty="0" err="1">
                <a:solidFill>
                  <a:srgbClr val="0000FF"/>
                </a:solidFill>
                <a:ea typeface="楷体_GB2312" pitchFamily="49" charset="-122"/>
              </a:rPr>
              <a:t>PrintElement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 (</a:t>
            </a:r>
            <a:r>
              <a:rPr lang="en-US" altLang="zh-CN" sz="2400" dirty="0" err="1">
                <a:solidFill>
                  <a:srgbClr val="0000FF"/>
                </a:solidFill>
                <a:ea typeface="楷体_GB2312" pitchFamily="49" charset="-122"/>
              </a:rPr>
              <a:t>TElemType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 e)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   //  {    </a:t>
            </a:r>
            <a:r>
              <a:rPr lang="en-US" altLang="zh-CN" sz="2400" dirty="0" err="1">
                <a:solidFill>
                  <a:srgbClr val="0000FF"/>
                </a:solidFill>
                <a:ea typeface="楷体_GB2312" pitchFamily="49" charset="-122"/>
              </a:rPr>
              <a:t>Printf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 (e);            //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实用时加上格式串。 </a:t>
            </a:r>
          </a:p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  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//        return OK; }</a:t>
            </a:r>
            <a:r>
              <a:rPr lang="en-US" altLang="zh-CN" sz="2400" dirty="0">
                <a:solidFill>
                  <a:srgbClr val="0066FF"/>
                </a:solidFill>
                <a:ea typeface="楷体_GB2312" pitchFamily="49" charset="-122"/>
              </a:rPr>
              <a:t>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//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调用实例：</a:t>
            </a:r>
            <a:r>
              <a:rPr lang="en-US" altLang="zh-CN" sz="2400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PreOrderTraverse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(T, </a:t>
            </a:r>
            <a:r>
              <a:rPr lang="en-US" altLang="zh-CN" sz="2400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PrintElement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);</a:t>
            </a:r>
            <a:r>
              <a:rPr lang="en-US" altLang="zh-CN" sz="2400" dirty="0">
                <a:ea typeface="楷体_GB2312" pitchFamily="49" charset="-122"/>
              </a:rPr>
              <a:t> 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if (T)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 { Visit (T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data);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   </a:t>
            </a:r>
            <a:r>
              <a:rPr lang="en-US" altLang="zh-CN" sz="2400" dirty="0" err="1">
                <a:ea typeface="楷体_GB2312" pitchFamily="49" charset="-122"/>
              </a:rPr>
              <a:t>PreOrderTraverse</a:t>
            </a:r>
            <a:r>
              <a:rPr lang="en-US" altLang="zh-CN" sz="2400" dirty="0">
                <a:ea typeface="楷体_GB2312" pitchFamily="49" charset="-122"/>
              </a:rPr>
              <a:t> (T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lchild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, Visit);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   </a:t>
            </a:r>
            <a:r>
              <a:rPr lang="en-US" altLang="zh-CN" sz="2400" dirty="0" err="1">
                <a:ea typeface="楷体_GB2312" pitchFamily="49" charset="-122"/>
              </a:rPr>
              <a:t>PreOrderTraverse</a:t>
            </a:r>
            <a:r>
              <a:rPr lang="en-US" altLang="zh-CN" sz="2400" dirty="0">
                <a:ea typeface="楷体_GB2312" pitchFamily="49" charset="-122"/>
              </a:rPr>
              <a:t> (T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rchild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, Visit);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          return OK;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//return ERROR;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}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else return OK;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} // </a:t>
            </a:r>
            <a:r>
              <a:rPr lang="en-US" altLang="zh-CN" sz="2400" dirty="0" err="1">
                <a:ea typeface="楷体_GB2312" pitchFamily="49" charset="-122"/>
              </a:rPr>
              <a:t>PreOrderTraverse</a:t>
            </a:r>
            <a:r>
              <a:rPr lang="en-US" altLang="zh-CN" sz="2400" dirty="0">
                <a:ea typeface="楷体_GB2312" pitchFamily="49" charset="-122"/>
              </a:rPr>
              <a:t> </a:t>
            </a:r>
          </a:p>
        </p:txBody>
      </p:sp>
      <p:sp>
        <p:nvSpPr>
          <p:cNvPr id="38992" name="Rectangle 80"/>
          <p:cNvSpPr>
            <a:spLocks noChangeArrowheads="1"/>
          </p:cNvSpPr>
          <p:nvPr/>
        </p:nvSpPr>
        <p:spPr bwMode="auto">
          <a:xfrm>
            <a:off x="5764213" y="5346700"/>
            <a:ext cx="2667000" cy="381000"/>
          </a:xfrm>
          <a:prstGeom prst="rect">
            <a:avLst/>
          </a:prstGeom>
          <a:solidFill>
            <a:schemeClr val="accent1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38993" name="Text Box 81"/>
          <p:cNvSpPr txBox="1">
            <a:spLocks noChangeArrowheads="1"/>
          </p:cNvSpPr>
          <p:nvPr/>
        </p:nvSpPr>
        <p:spPr bwMode="auto">
          <a:xfrm>
            <a:off x="5724525" y="5300663"/>
            <a:ext cx="2726708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dirty="0">
                <a:solidFill>
                  <a:srgbClr val="FFFFCC"/>
                </a:solidFill>
              </a:rPr>
              <a:t>  </a:t>
            </a:r>
            <a:r>
              <a:rPr lang="en-US" altLang="zh-CN" dirty="0" err="1">
                <a:solidFill>
                  <a:srgbClr val="FFFFCC"/>
                </a:solidFill>
              </a:rPr>
              <a:t>Lchild</a:t>
            </a:r>
            <a:r>
              <a:rPr lang="en-US" altLang="zh-CN" dirty="0">
                <a:solidFill>
                  <a:srgbClr val="FFFFCC"/>
                </a:solidFill>
              </a:rPr>
              <a:t>         data         </a:t>
            </a:r>
            <a:r>
              <a:rPr lang="en-US" altLang="zh-CN" dirty="0" err="1">
                <a:solidFill>
                  <a:srgbClr val="FFFFCC"/>
                </a:solidFill>
              </a:rPr>
              <a:t>rchild</a:t>
            </a:r>
            <a:endParaRPr lang="en-US" altLang="zh-CN" b="0" dirty="0"/>
          </a:p>
        </p:txBody>
      </p:sp>
      <p:sp>
        <p:nvSpPr>
          <p:cNvPr id="38994" name="Line 82"/>
          <p:cNvSpPr>
            <a:spLocks noChangeShapeType="1"/>
          </p:cNvSpPr>
          <p:nvPr/>
        </p:nvSpPr>
        <p:spPr bwMode="auto">
          <a:xfrm flipV="1">
            <a:off x="6831013" y="5453063"/>
            <a:ext cx="0" cy="381000"/>
          </a:xfrm>
          <a:prstGeom prst="line">
            <a:avLst/>
          </a:prstGeom>
          <a:noFill/>
          <a:ln w="19050">
            <a:solidFill>
              <a:srgbClr val="FFFF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95" name="Line 83"/>
          <p:cNvSpPr>
            <a:spLocks noChangeShapeType="1"/>
          </p:cNvSpPr>
          <p:nvPr/>
        </p:nvSpPr>
        <p:spPr bwMode="auto">
          <a:xfrm flipV="1">
            <a:off x="7745413" y="5453063"/>
            <a:ext cx="0" cy="381000"/>
          </a:xfrm>
          <a:prstGeom prst="line">
            <a:avLst/>
          </a:prstGeom>
          <a:noFill/>
          <a:ln w="19050">
            <a:solidFill>
              <a:srgbClr val="FFFF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96" name="Line 84"/>
          <p:cNvSpPr>
            <a:spLocks noChangeShapeType="1"/>
          </p:cNvSpPr>
          <p:nvPr/>
        </p:nvSpPr>
        <p:spPr bwMode="auto">
          <a:xfrm flipV="1">
            <a:off x="6831013" y="5300663"/>
            <a:ext cx="152400" cy="152400"/>
          </a:xfrm>
          <a:prstGeom prst="line">
            <a:avLst/>
          </a:prstGeom>
          <a:noFill/>
          <a:ln w="19050">
            <a:solidFill>
              <a:srgbClr val="FFFF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97" name="Line 85"/>
          <p:cNvSpPr>
            <a:spLocks noChangeShapeType="1"/>
          </p:cNvSpPr>
          <p:nvPr/>
        </p:nvSpPr>
        <p:spPr bwMode="auto">
          <a:xfrm flipV="1">
            <a:off x="7745413" y="5300663"/>
            <a:ext cx="152400" cy="152400"/>
          </a:xfrm>
          <a:prstGeom prst="line">
            <a:avLst/>
          </a:prstGeom>
          <a:noFill/>
          <a:ln w="19050">
            <a:solidFill>
              <a:srgbClr val="FFFF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98" name="Text Box 86"/>
          <p:cNvSpPr txBox="1">
            <a:spLocks noChangeArrowheads="1"/>
          </p:cNvSpPr>
          <p:nvPr/>
        </p:nvSpPr>
        <p:spPr bwMode="auto">
          <a:xfrm>
            <a:off x="6450013" y="5816600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结点结构 </a:t>
            </a:r>
          </a:p>
        </p:txBody>
      </p:sp>
      <p:grpSp>
        <p:nvGrpSpPr>
          <p:cNvPr id="2" name="Group 148"/>
          <p:cNvGrpSpPr>
            <a:grpSpLocks/>
          </p:cNvGrpSpPr>
          <p:nvPr/>
        </p:nvGrpSpPr>
        <p:grpSpPr bwMode="auto">
          <a:xfrm>
            <a:off x="6227763" y="1557338"/>
            <a:ext cx="2541587" cy="3025775"/>
            <a:chOff x="3966" y="572"/>
            <a:chExt cx="1601" cy="1906"/>
          </a:xfrm>
        </p:grpSpPr>
        <p:grpSp>
          <p:nvGrpSpPr>
            <p:cNvPr id="3" name="Group 95"/>
            <p:cNvGrpSpPr>
              <a:grpSpLocks/>
            </p:cNvGrpSpPr>
            <p:nvPr/>
          </p:nvGrpSpPr>
          <p:grpSpPr bwMode="auto">
            <a:xfrm>
              <a:off x="4665" y="1117"/>
              <a:ext cx="538" cy="185"/>
              <a:chOff x="1700" y="2033"/>
              <a:chExt cx="778" cy="256"/>
            </a:xfrm>
          </p:grpSpPr>
          <p:sp>
            <p:nvSpPr>
              <p:cNvPr id="39008" name="Rectangle 96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A </a:t>
                </a:r>
              </a:p>
            </p:txBody>
          </p:sp>
          <p:sp>
            <p:nvSpPr>
              <p:cNvPr id="39009" name="Line 97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10" name="Line 98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" name="Group 99"/>
            <p:cNvGrpSpPr>
              <a:grpSpLocks/>
            </p:cNvGrpSpPr>
            <p:nvPr/>
          </p:nvGrpSpPr>
          <p:grpSpPr bwMode="auto">
            <a:xfrm>
              <a:off x="4328" y="1389"/>
              <a:ext cx="538" cy="185"/>
              <a:chOff x="1700" y="2033"/>
              <a:chExt cx="778" cy="256"/>
            </a:xfrm>
          </p:grpSpPr>
          <p:sp>
            <p:nvSpPr>
              <p:cNvPr id="39012" name="Rectangle 10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 B </a:t>
                </a:r>
              </a:p>
            </p:txBody>
          </p:sp>
          <p:sp>
            <p:nvSpPr>
              <p:cNvPr id="39013" name="Line 10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14" name="Line 10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" name="Group 103"/>
            <p:cNvGrpSpPr>
              <a:grpSpLocks/>
            </p:cNvGrpSpPr>
            <p:nvPr/>
          </p:nvGrpSpPr>
          <p:grpSpPr bwMode="auto">
            <a:xfrm>
              <a:off x="3999" y="1652"/>
              <a:ext cx="538" cy="185"/>
              <a:chOff x="1700" y="2033"/>
              <a:chExt cx="778" cy="256"/>
            </a:xfrm>
          </p:grpSpPr>
          <p:sp>
            <p:nvSpPr>
              <p:cNvPr id="39016" name="Rectangle 104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C </a:t>
                </a:r>
              </a:p>
            </p:txBody>
          </p:sp>
          <p:sp>
            <p:nvSpPr>
              <p:cNvPr id="39017" name="Line 105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18" name="Line 106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" name="Group 107"/>
            <p:cNvGrpSpPr>
              <a:grpSpLocks/>
            </p:cNvGrpSpPr>
            <p:nvPr/>
          </p:nvGrpSpPr>
          <p:grpSpPr bwMode="auto">
            <a:xfrm>
              <a:off x="4657" y="1656"/>
              <a:ext cx="538" cy="185"/>
              <a:chOff x="1700" y="2033"/>
              <a:chExt cx="778" cy="256"/>
            </a:xfrm>
          </p:grpSpPr>
          <p:sp>
            <p:nvSpPr>
              <p:cNvPr id="39020" name="Rectangle 108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D </a:t>
                </a:r>
              </a:p>
            </p:txBody>
          </p:sp>
          <p:sp>
            <p:nvSpPr>
              <p:cNvPr id="39021" name="Line 109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22" name="Line 110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" name="Group 111"/>
            <p:cNvGrpSpPr>
              <a:grpSpLocks/>
            </p:cNvGrpSpPr>
            <p:nvPr/>
          </p:nvGrpSpPr>
          <p:grpSpPr bwMode="auto">
            <a:xfrm>
              <a:off x="4290" y="1933"/>
              <a:ext cx="538" cy="185"/>
              <a:chOff x="1700" y="2033"/>
              <a:chExt cx="778" cy="256"/>
            </a:xfrm>
          </p:grpSpPr>
          <p:sp>
            <p:nvSpPr>
              <p:cNvPr id="39024" name="Rectangle 112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E </a:t>
                </a:r>
              </a:p>
            </p:txBody>
          </p:sp>
          <p:sp>
            <p:nvSpPr>
              <p:cNvPr id="39025" name="Line 113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26" name="Line 114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" name="Group 115"/>
            <p:cNvGrpSpPr>
              <a:grpSpLocks/>
            </p:cNvGrpSpPr>
            <p:nvPr/>
          </p:nvGrpSpPr>
          <p:grpSpPr bwMode="auto">
            <a:xfrm>
              <a:off x="4993" y="1922"/>
              <a:ext cx="538" cy="185"/>
              <a:chOff x="1700" y="2033"/>
              <a:chExt cx="778" cy="256"/>
            </a:xfrm>
          </p:grpSpPr>
          <p:sp>
            <p:nvSpPr>
              <p:cNvPr id="39028" name="Rectangle 116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F </a:t>
                </a:r>
              </a:p>
            </p:txBody>
          </p:sp>
          <p:sp>
            <p:nvSpPr>
              <p:cNvPr id="39029" name="Line 117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30" name="Line 118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" name="Group 119"/>
            <p:cNvGrpSpPr>
              <a:grpSpLocks/>
            </p:cNvGrpSpPr>
            <p:nvPr/>
          </p:nvGrpSpPr>
          <p:grpSpPr bwMode="auto">
            <a:xfrm>
              <a:off x="4630" y="2204"/>
              <a:ext cx="538" cy="185"/>
              <a:chOff x="1700" y="2033"/>
              <a:chExt cx="778" cy="256"/>
            </a:xfrm>
          </p:grpSpPr>
          <p:sp>
            <p:nvSpPr>
              <p:cNvPr id="39032" name="Rectangle 12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G </a:t>
                </a:r>
              </a:p>
            </p:txBody>
          </p:sp>
          <p:sp>
            <p:nvSpPr>
              <p:cNvPr id="39033" name="Line 12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34" name="Line 12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9035" name="Line 123"/>
            <p:cNvSpPr>
              <a:spLocks noChangeShapeType="1"/>
            </p:cNvSpPr>
            <p:nvPr/>
          </p:nvSpPr>
          <p:spPr bwMode="auto">
            <a:xfrm flipH="1">
              <a:off x="4604" y="1221"/>
              <a:ext cx="143" cy="16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036" name="Line 124"/>
            <p:cNvSpPr>
              <a:spLocks noChangeShapeType="1"/>
            </p:cNvSpPr>
            <p:nvPr/>
          </p:nvSpPr>
          <p:spPr bwMode="auto">
            <a:xfrm flipH="1">
              <a:off x="4286" y="1517"/>
              <a:ext cx="162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037" name="Line 125"/>
            <p:cNvSpPr>
              <a:spLocks noChangeShapeType="1"/>
            </p:cNvSpPr>
            <p:nvPr/>
          </p:nvSpPr>
          <p:spPr bwMode="auto">
            <a:xfrm>
              <a:off x="4784" y="1517"/>
              <a:ext cx="137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038" name="Line 126"/>
            <p:cNvSpPr>
              <a:spLocks noChangeShapeType="1"/>
            </p:cNvSpPr>
            <p:nvPr/>
          </p:nvSpPr>
          <p:spPr bwMode="auto">
            <a:xfrm flipH="1">
              <a:off x="4558" y="1760"/>
              <a:ext cx="165" cy="17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039" name="Line 127"/>
            <p:cNvSpPr>
              <a:spLocks noChangeShapeType="1"/>
            </p:cNvSpPr>
            <p:nvPr/>
          </p:nvSpPr>
          <p:spPr bwMode="auto">
            <a:xfrm rot="337709">
              <a:off x="5106" y="1747"/>
              <a:ext cx="132" cy="18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040" name="Line 128"/>
            <p:cNvSpPr>
              <a:spLocks noChangeShapeType="1"/>
            </p:cNvSpPr>
            <p:nvPr/>
          </p:nvSpPr>
          <p:spPr bwMode="auto">
            <a:xfrm>
              <a:off x="4753" y="2064"/>
              <a:ext cx="168" cy="14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0" name="Group 129"/>
            <p:cNvGrpSpPr>
              <a:grpSpLocks/>
            </p:cNvGrpSpPr>
            <p:nvPr/>
          </p:nvGrpSpPr>
          <p:grpSpPr bwMode="auto">
            <a:xfrm>
              <a:off x="4739" y="776"/>
              <a:ext cx="200" cy="343"/>
              <a:chOff x="2488" y="528"/>
              <a:chExt cx="200" cy="444"/>
            </a:xfrm>
          </p:grpSpPr>
          <p:sp>
            <p:nvSpPr>
              <p:cNvPr id="39042" name="Freeform 130"/>
              <p:cNvSpPr>
                <a:spLocks/>
              </p:cNvSpPr>
              <p:nvPr/>
            </p:nvSpPr>
            <p:spPr bwMode="auto">
              <a:xfrm>
                <a:off x="2496" y="528"/>
                <a:ext cx="72" cy="222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89" y="111"/>
                  </a:cxn>
                  <a:cxn ang="0">
                    <a:pos x="0" y="233"/>
                  </a:cxn>
                </a:cxnLst>
                <a:rect l="0" t="0" r="r" b="b"/>
                <a:pathLst>
                  <a:path w="94" h="233">
                    <a:moveTo>
                      <a:pt x="33" y="0"/>
                    </a:moveTo>
                    <a:cubicBezTo>
                      <a:pt x="63" y="36"/>
                      <a:pt x="94" y="72"/>
                      <a:pt x="89" y="111"/>
                    </a:cubicBezTo>
                    <a:cubicBezTo>
                      <a:pt x="84" y="150"/>
                      <a:pt x="19" y="218"/>
                      <a:pt x="0" y="233"/>
                    </a:cubicBez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43" name="Line 131"/>
              <p:cNvSpPr>
                <a:spLocks noChangeShapeType="1"/>
              </p:cNvSpPr>
              <p:nvPr/>
            </p:nvSpPr>
            <p:spPr bwMode="auto">
              <a:xfrm>
                <a:off x="2488" y="750"/>
                <a:ext cx="200" cy="222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9044" name="Text Box 132"/>
            <p:cNvSpPr txBox="1">
              <a:spLocks noChangeArrowheads="1"/>
            </p:cNvSpPr>
            <p:nvPr/>
          </p:nvSpPr>
          <p:spPr bwMode="auto">
            <a:xfrm>
              <a:off x="4987" y="108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grpSp>
          <p:nvGrpSpPr>
            <p:cNvPr id="11" name="Group 133"/>
            <p:cNvGrpSpPr>
              <a:grpSpLocks/>
            </p:cNvGrpSpPr>
            <p:nvPr/>
          </p:nvGrpSpPr>
          <p:grpSpPr bwMode="auto">
            <a:xfrm>
              <a:off x="3966" y="1616"/>
              <a:ext cx="612" cy="288"/>
              <a:chOff x="1536" y="1716"/>
              <a:chExt cx="612" cy="288"/>
            </a:xfrm>
          </p:grpSpPr>
          <p:sp>
            <p:nvSpPr>
              <p:cNvPr id="39046" name="Text Box 134"/>
              <p:cNvSpPr txBox="1">
                <a:spLocks noChangeArrowheads="1"/>
              </p:cNvSpPr>
              <p:nvPr/>
            </p:nvSpPr>
            <p:spPr bwMode="auto">
              <a:xfrm>
                <a:off x="1536" y="1716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39047" name="Text Box 135"/>
              <p:cNvSpPr txBox="1">
                <a:spLocks noChangeArrowheads="1"/>
              </p:cNvSpPr>
              <p:nvPr/>
            </p:nvSpPr>
            <p:spPr bwMode="auto">
              <a:xfrm>
                <a:off x="1920" y="1716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sp>
          <p:nvSpPr>
            <p:cNvPr id="39048" name="Text Box 136"/>
            <p:cNvSpPr txBox="1">
              <a:spLocks noChangeArrowheads="1"/>
            </p:cNvSpPr>
            <p:nvPr/>
          </p:nvSpPr>
          <p:spPr bwMode="auto">
            <a:xfrm>
              <a:off x="4273" y="1917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grpSp>
          <p:nvGrpSpPr>
            <p:cNvPr id="12" name="Group 137"/>
            <p:cNvGrpSpPr>
              <a:grpSpLocks/>
            </p:cNvGrpSpPr>
            <p:nvPr/>
          </p:nvGrpSpPr>
          <p:grpSpPr bwMode="auto">
            <a:xfrm>
              <a:off x="4967" y="1888"/>
              <a:ext cx="600" cy="288"/>
              <a:chOff x="2844" y="2069"/>
              <a:chExt cx="600" cy="288"/>
            </a:xfrm>
          </p:grpSpPr>
          <p:sp>
            <p:nvSpPr>
              <p:cNvPr id="39050" name="Text Box 138"/>
              <p:cNvSpPr txBox="1">
                <a:spLocks noChangeArrowheads="1"/>
              </p:cNvSpPr>
              <p:nvPr/>
            </p:nvSpPr>
            <p:spPr bwMode="auto">
              <a:xfrm>
                <a:off x="2844" y="206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39051" name="Text Box 139"/>
              <p:cNvSpPr txBox="1">
                <a:spLocks noChangeArrowheads="1"/>
              </p:cNvSpPr>
              <p:nvPr/>
            </p:nvSpPr>
            <p:spPr bwMode="auto">
              <a:xfrm>
                <a:off x="3216" y="206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grpSp>
          <p:nvGrpSpPr>
            <p:cNvPr id="13" name="Group 140"/>
            <p:cNvGrpSpPr>
              <a:grpSpLocks/>
            </p:cNvGrpSpPr>
            <p:nvPr/>
          </p:nvGrpSpPr>
          <p:grpSpPr bwMode="auto">
            <a:xfrm>
              <a:off x="4604" y="2178"/>
              <a:ext cx="600" cy="300"/>
              <a:chOff x="2376" y="2417"/>
              <a:chExt cx="600" cy="300"/>
            </a:xfrm>
          </p:grpSpPr>
          <p:sp>
            <p:nvSpPr>
              <p:cNvPr id="39053" name="Text Box 141"/>
              <p:cNvSpPr txBox="1">
                <a:spLocks noChangeArrowheads="1"/>
              </p:cNvSpPr>
              <p:nvPr/>
            </p:nvSpPr>
            <p:spPr bwMode="auto">
              <a:xfrm>
                <a:off x="2376" y="242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39054" name="Text Box 142"/>
              <p:cNvSpPr txBox="1">
                <a:spLocks noChangeArrowheads="1"/>
              </p:cNvSpPr>
              <p:nvPr/>
            </p:nvSpPr>
            <p:spPr bwMode="auto">
              <a:xfrm>
                <a:off x="2748" y="2417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sp>
          <p:nvSpPr>
            <p:cNvPr id="39056" name="Text Box 144"/>
            <p:cNvSpPr txBox="1">
              <a:spLocks noChangeArrowheads="1"/>
            </p:cNvSpPr>
            <p:nvPr/>
          </p:nvSpPr>
          <p:spPr bwMode="auto">
            <a:xfrm>
              <a:off x="4651" y="572"/>
              <a:ext cx="263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T </a:t>
              </a: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9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9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9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89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89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89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89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89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89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89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89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89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89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91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90" name="Text Box 6"/>
          <p:cNvSpPr txBox="1">
            <a:spLocks noChangeArrowheads="1"/>
          </p:cNvSpPr>
          <p:nvPr/>
        </p:nvSpPr>
        <p:spPr bwMode="auto">
          <a:xfrm>
            <a:off x="479425" y="523875"/>
            <a:ext cx="8477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中序遍历</a:t>
            </a:r>
            <a:r>
              <a:rPr lang="zh-CN" altLang="en-US" sz="2400" dirty="0">
                <a:ea typeface="华文中宋" pitchFamily="2" charset="-122"/>
              </a:rPr>
              <a:t>二叉树基本操作的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递归</a:t>
            </a:r>
            <a:r>
              <a:rPr lang="zh-CN" altLang="en-US" sz="2400" dirty="0">
                <a:ea typeface="华文中宋" pitchFamily="2" charset="-122"/>
              </a:rPr>
              <a:t>算法在二叉链表上的实现： </a:t>
            </a:r>
          </a:p>
        </p:txBody>
      </p:sp>
      <p:sp>
        <p:nvSpPr>
          <p:cNvPr id="144391" name="Text Box 7"/>
          <p:cNvSpPr txBox="1">
            <a:spLocks noChangeArrowheads="1"/>
          </p:cNvSpPr>
          <p:nvPr/>
        </p:nvSpPr>
        <p:spPr bwMode="auto">
          <a:xfrm>
            <a:off x="683568" y="1089025"/>
            <a:ext cx="5911170" cy="4937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Status </a:t>
            </a:r>
            <a:r>
              <a:rPr lang="en-US" altLang="zh-CN" sz="2400" dirty="0" err="1">
                <a:ea typeface="楷体_GB2312" pitchFamily="49" charset="-122"/>
              </a:rPr>
              <a:t>InOrderTraverse</a:t>
            </a:r>
            <a:r>
              <a:rPr lang="en-US" altLang="zh-CN" sz="2400" dirty="0">
                <a:ea typeface="楷体_GB2312" pitchFamily="49" charset="-122"/>
              </a:rPr>
              <a:t> (</a:t>
            </a:r>
            <a:r>
              <a:rPr lang="en-US" altLang="zh-CN" sz="2400" dirty="0" err="1">
                <a:ea typeface="楷体_GB2312" pitchFamily="49" charset="-122"/>
              </a:rPr>
              <a:t>Bitree</a:t>
            </a:r>
            <a:r>
              <a:rPr lang="en-US" altLang="zh-CN" sz="2400" dirty="0">
                <a:ea typeface="楷体_GB2312" pitchFamily="49" charset="-122"/>
              </a:rPr>
              <a:t> T,  Visit)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{ if (T)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{  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if (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In</a:t>
            </a:r>
            <a:r>
              <a:rPr lang="en-US" altLang="zh-CN" sz="2400" dirty="0" err="1">
                <a:ea typeface="楷体_GB2312" pitchFamily="49" charset="-122"/>
              </a:rPr>
              <a:t>OrderTraverse</a:t>
            </a:r>
            <a:r>
              <a:rPr lang="en-US" altLang="zh-CN" sz="2400" dirty="0">
                <a:ea typeface="楷体_GB2312" pitchFamily="49" charset="-122"/>
              </a:rPr>
              <a:t> ( T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lchild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, Visit 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/>
              <a:t>            if (Visit (T</a:t>
            </a:r>
            <a:r>
              <a:rPr lang="en-US" altLang="zh-CN" sz="2400" dirty="0">
                <a:sym typeface="Symbol" pitchFamily="18" charset="2"/>
              </a:rPr>
              <a:t>data)) </a:t>
            </a:r>
            <a:endParaRPr lang="en-US" altLang="zh-CN" sz="2400" dirty="0">
              <a:ea typeface="楷体_GB2312" pitchFamily="49" charset="-122"/>
              <a:sym typeface="Symbol" pitchFamily="18" charset="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        if (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In</a:t>
            </a:r>
            <a:r>
              <a:rPr lang="en-US" altLang="zh-CN" sz="2400" dirty="0" err="1">
                <a:ea typeface="楷体_GB2312" pitchFamily="49" charset="-122"/>
              </a:rPr>
              <a:t>OrderTraverse</a:t>
            </a:r>
            <a:r>
              <a:rPr lang="en-US" altLang="zh-CN" sz="2400" dirty="0">
                <a:ea typeface="楷体_GB2312" pitchFamily="49" charset="-122"/>
              </a:rPr>
              <a:t> (T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rchild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, Visit))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            return OK;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 return ERROR;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}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else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return OK;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} // </a:t>
            </a:r>
            <a:r>
              <a:rPr lang="en-US" altLang="zh-CN" sz="2400" dirty="0" err="1">
                <a:sym typeface="Symbol" pitchFamily="18" charset="2"/>
              </a:rPr>
              <a:t>In</a:t>
            </a:r>
            <a:r>
              <a:rPr lang="en-US" altLang="zh-CN" sz="2400" dirty="0" err="1">
                <a:ea typeface="楷体_GB2312" pitchFamily="49" charset="-122"/>
              </a:rPr>
              <a:t>OrderTraverse</a:t>
            </a:r>
            <a:r>
              <a:rPr lang="en-US" altLang="zh-CN" sz="2400" dirty="0">
                <a:ea typeface="楷体_GB2312" pitchFamily="49" charset="-122"/>
              </a:rPr>
              <a:t> 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084888" y="3282950"/>
            <a:ext cx="2541587" cy="3025775"/>
            <a:chOff x="3966" y="572"/>
            <a:chExt cx="1601" cy="1906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4665" y="1117"/>
              <a:ext cx="538" cy="185"/>
              <a:chOff x="1700" y="2033"/>
              <a:chExt cx="778" cy="256"/>
            </a:xfrm>
          </p:grpSpPr>
          <p:sp>
            <p:nvSpPr>
              <p:cNvPr id="144394" name="Rectangle 1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A </a:t>
                </a:r>
              </a:p>
            </p:txBody>
          </p:sp>
          <p:sp>
            <p:nvSpPr>
              <p:cNvPr id="144395" name="Line 1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396" name="Line 1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4328" y="1389"/>
              <a:ext cx="538" cy="185"/>
              <a:chOff x="1700" y="2033"/>
              <a:chExt cx="778" cy="256"/>
            </a:xfrm>
          </p:grpSpPr>
          <p:sp>
            <p:nvSpPr>
              <p:cNvPr id="144398" name="Rectangle 14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 B </a:t>
                </a:r>
              </a:p>
            </p:txBody>
          </p:sp>
          <p:sp>
            <p:nvSpPr>
              <p:cNvPr id="144399" name="Line 15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00" name="Line 16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3999" y="1652"/>
              <a:ext cx="538" cy="185"/>
              <a:chOff x="1700" y="2033"/>
              <a:chExt cx="778" cy="256"/>
            </a:xfrm>
          </p:grpSpPr>
          <p:sp>
            <p:nvSpPr>
              <p:cNvPr id="144402" name="Rectangle 18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 C </a:t>
                </a:r>
              </a:p>
            </p:txBody>
          </p:sp>
          <p:sp>
            <p:nvSpPr>
              <p:cNvPr id="144403" name="Line 19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04" name="Line 20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4657" y="1656"/>
              <a:ext cx="538" cy="185"/>
              <a:chOff x="1700" y="2033"/>
              <a:chExt cx="778" cy="256"/>
            </a:xfrm>
          </p:grpSpPr>
          <p:sp>
            <p:nvSpPr>
              <p:cNvPr id="144406" name="Rectangle 22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D </a:t>
                </a:r>
              </a:p>
            </p:txBody>
          </p:sp>
          <p:sp>
            <p:nvSpPr>
              <p:cNvPr id="144407" name="Line 23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08" name="Line 24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" name="Group 25"/>
            <p:cNvGrpSpPr>
              <a:grpSpLocks/>
            </p:cNvGrpSpPr>
            <p:nvPr/>
          </p:nvGrpSpPr>
          <p:grpSpPr bwMode="auto">
            <a:xfrm>
              <a:off x="4290" y="1933"/>
              <a:ext cx="538" cy="185"/>
              <a:chOff x="1700" y="2033"/>
              <a:chExt cx="778" cy="256"/>
            </a:xfrm>
          </p:grpSpPr>
          <p:sp>
            <p:nvSpPr>
              <p:cNvPr id="144410" name="Rectangle 26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 E </a:t>
                </a:r>
              </a:p>
            </p:txBody>
          </p:sp>
          <p:sp>
            <p:nvSpPr>
              <p:cNvPr id="144411" name="Line 27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12" name="Line 28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" name="Group 29"/>
            <p:cNvGrpSpPr>
              <a:grpSpLocks/>
            </p:cNvGrpSpPr>
            <p:nvPr/>
          </p:nvGrpSpPr>
          <p:grpSpPr bwMode="auto">
            <a:xfrm>
              <a:off x="4993" y="1922"/>
              <a:ext cx="538" cy="185"/>
              <a:chOff x="1700" y="2033"/>
              <a:chExt cx="778" cy="256"/>
            </a:xfrm>
          </p:grpSpPr>
          <p:sp>
            <p:nvSpPr>
              <p:cNvPr id="144414" name="Rectangle 3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 F </a:t>
                </a:r>
              </a:p>
            </p:txBody>
          </p:sp>
          <p:sp>
            <p:nvSpPr>
              <p:cNvPr id="144415" name="Line 3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16" name="Line 3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" name="Group 33"/>
            <p:cNvGrpSpPr>
              <a:grpSpLocks/>
            </p:cNvGrpSpPr>
            <p:nvPr/>
          </p:nvGrpSpPr>
          <p:grpSpPr bwMode="auto">
            <a:xfrm>
              <a:off x="4630" y="2204"/>
              <a:ext cx="538" cy="185"/>
              <a:chOff x="1700" y="2033"/>
              <a:chExt cx="778" cy="256"/>
            </a:xfrm>
          </p:grpSpPr>
          <p:sp>
            <p:nvSpPr>
              <p:cNvPr id="144418" name="Rectangle 34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 G </a:t>
                </a:r>
              </a:p>
            </p:txBody>
          </p:sp>
          <p:sp>
            <p:nvSpPr>
              <p:cNvPr id="144419" name="Line 35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20" name="Line 36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4421" name="Line 37"/>
            <p:cNvSpPr>
              <a:spLocks noChangeShapeType="1"/>
            </p:cNvSpPr>
            <p:nvPr/>
          </p:nvSpPr>
          <p:spPr bwMode="auto">
            <a:xfrm flipH="1">
              <a:off x="4604" y="1221"/>
              <a:ext cx="143" cy="16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22" name="Line 38"/>
            <p:cNvSpPr>
              <a:spLocks noChangeShapeType="1"/>
            </p:cNvSpPr>
            <p:nvPr/>
          </p:nvSpPr>
          <p:spPr bwMode="auto">
            <a:xfrm flipH="1">
              <a:off x="4286" y="1517"/>
              <a:ext cx="162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23" name="Line 39"/>
            <p:cNvSpPr>
              <a:spLocks noChangeShapeType="1"/>
            </p:cNvSpPr>
            <p:nvPr/>
          </p:nvSpPr>
          <p:spPr bwMode="auto">
            <a:xfrm>
              <a:off x="4784" y="1517"/>
              <a:ext cx="137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24" name="Line 40"/>
            <p:cNvSpPr>
              <a:spLocks noChangeShapeType="1"/>
            </p:cNvSpPr>
            <p:nvPr/>
          </p:nvSpPr>
          <p:spPr bwMode="auto">
            <a:xfrm flipH="1">
              <a:off x="4558" y="1760"/>
              <a:ext cx="165" cy="17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25" name="Line 41"/>
            <p:cNvSpPr>
              <a:spLocks noChangeShapeType="1"/>
            </p:cNvSpPr>
            <p:nvPr/>
          </p:nvSpPr>
          <p:spPr bwMode="auto">
            <a:xfrm rot="337709">
              <a:off x="5106" y="1747"/>
              <a:ext cx="132" cy="18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26" name="Line 42"/>
            <p:cNvSpPr>
              <a:spLocks noChangeShapeType="1"/>
            </p:cNvSpPr>
            <p:nvPr/>
          </p:nvSpPr>
          <p:spPr bwMode="auto">
            <a:xfrm>
              <a:off x="4753" y="2064"/>
              <a:ext cx="168" cy="14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0" name="Group 43"/>
            <p:cNvGrpSpPr>
              <a:grpSpLocks/>
            </p:cNvGrpSpPr>
            <p:nvPr/>
          </p:nvGrpSpPr>
          <p:grpSpPr bwMode="auto">
            <a:xfrm>
              <a:off x="4739" y="776"/>
              <a:ext cx="200" cy="343"/>
              <a:chOff x="2488" y="528"/>
              <a:chExt cx="200" cy="444"/>
            </a:xfrm>
          </p:grpSpPr>
          <p:sp>
            <p:nvSpPr>
              <p:cNvPr id="144428" name="Freeform 44"/>
              <p:cNvSpPr>
                <a:spLocks/>
              </p:cNvSpPr>
              <p:nvPr/>
            </p:nvSpPr>
            <p:spPr bwMode="auto">
              <a:xfrm>
                <a:off x="2496" y="528"/>
                <a:ext cx="72" cy="222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89" y="111"/>
                  </a:cxn>
                  <a:cxn ang="0">
                    <a:pos x="0" y="233"/>
                  </a:cxn>
                </a:cxnLst>
                <a:rect l="0" t="0" r="r" b="b"/>
                <a:pathLst>
                  <a:path w="94" h="233">
                    <a:moveTo>
                      <a:pt x="33" y="0"/>
                    </a:moveTo>
                    <a:cubicBezTo>
                      <a:pt x="63" y="36"/>
                      <a:pt x="94" y="72"/>
                      <a:pt x="89" y="111"/>
                    </a:cubicBezTo>
                    <a:cubicBezTo>
                      <a:pt x="84" y="150"/>
                      <a:pt x="19" y="218"/>
                      <a:pt x="0" y="233"/>
                    </a:cubicBez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29" name="Line 45"/>
              <p:cNvSpPr>
                <a:spLocks noChangeShapeType="1"/>
              </p:cNvSpPr>
              <p:nvPr/>
            </p:nvSpPr>
            <p:spPr bwMode="auto">
              <a:xfrm>
                <a:off x="2488" y="750"/>
                <a:ext cx="200" cy="222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4430" name="Text Box 46"/>
            <p:cNvSpPr txBox="1">
              <a:spLocks noChangeArrowheads="1"/>
            </p:cNvSpPr>
            <p:nvPr/>
          </p:nvSpPr>
          <p:spPr bwMode="auto">
            <a:xfrm>
              <a:off x="4987" y="108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grpSp>
          <p:nvGrpSpPr>
            <p:cNvPr id="11" name="Group 47"/>
            <p:cNvGrpSpPr>
              <a:grpSpLocks/>
            </p:cNvGrpSpPr>
            <p:nvPr/>
          </p:nvGrpSpPr>
          <p:grpSpPr bwMode="auto">
            <a:xfrm>
              <a:off x="3966" y="1616"/>
              <a:ext cx="612" cy="288"/>
              <a:chOff x="1536" y="1716"/>
              <a:chExt cx="612" cy="288"/>
            </a:xfrm>
          </p:grpSpPr>
          <p:sp>
            <p:nvSpPr>
              <p:cNvPr id="144432" name="Text Box 48"/>
              <p:cNvSpPr txBox="1">
                <a:spLocks noChangeArrowheads="1"/>
              </p:cNvSpPr>
              <p:nvPr/>
            </p:nvSpPr>
            <p:spPr bwMode="auto">
              <a:xfrm>
                <a:off x="1536" y="1716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144433" name="Text Box 49"/>
              <p:cNvSpPr txBox="1">
                <a:spLocks noChangeArrowheads="1"/>
              </p:cNvSpPr>
              <p:nvPr/>
            </p:nvSpPr>
            <p:spPr bwMode="auto">
              <a:xfrm>
                <a:off x="1920" y="1716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sp>
          <p:nvSpPr>
            <p:cNvPr id="144434" name="Text Box 50"/>
            <p:cNvSpPr txBox="1">
              <a:spLocks noChangeArrowheads="1"/>
            </p:cNvSpPr>
            <p:nvPr/>
          </p:nvSpPr>
          <p:spPr bwMode="auto">
            <a:xfrm>
              <a:off x="4273" y="1917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grpSp>
          <p:nvGrpSpPr>
            <p:cNvPr id="12" name="Group 51"/>
            <p:cNvGrpSpPr>
              <a:grpSpLocks/>
            </p:cNvGrpSpPr>
            <p:nvPr/>
          </p:nvGrpSpPr>
          <p:grpSpPr bwMode="auto">
            <a:xfrm>
              <a:off x="4967" y="1888"/>
              <a:ext cx="600" cy="288"/>
              <a:chOff x="2844" y="2069"/>
              <a:chExt cx="600" cy="288"/>
            </a:xfrm>
          </p:grpSpPr>
          <p:sp>
            <p:nvSpPr>
              <p:cNvPr id="144436" name="Text Box 52"/>
              <p:cNvSpPr txBox="1">
                <a:spLocks noChangeArrowheads="1"/>
              </p:cNvSpPr>
              <p:nvPr/>
            </p:nvSpPr>
            <p:spPr bwMode="auto">
              <a:xfrm>
                <a:off x="2844" y="206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144437" name="Text Box 53"/>
              <p:cNvSpPr txBox="1">
                <a:spLocks noChangeArrowheads="1"/>
              </p:cNvSpPr>
              <p:nvPr/>
            </p:nvSpPr>
            <p:spPr bwMode="auto">
              <a:xfrm>
                <a:off x="3216" y="206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grpSp>
          <p:nvGrpSpPr>
            <p:cNvPr id="13" name="Group 54"/>
            <p:cNvGrpSpPr>
              <a:grpSpLocks/>
            </p:cNvGrpSpPr>
            <p:nvPr/>
          </p:nvGrpSpPr>
          <p:grpSpPr bwMode="auto">
            <a:xfrm>
              <a:off x="4604" y="2178"/>
              <a:ext cx="600" cy="300"/>
              <a:chOff x="2376" y="2417"/>
              <a:chExt cx="600" cy="300"/>
            </a:xfrm>
          </p:grpSpPr>
          <p:sp>
            <p:nvSpPr>
              <p:cNvPr id="144439" name="Text Box 55"/>
              <p:cNvSpPr txBox="1">
                <a:spLocks noChangeArrowheads="1"/>
              </p:cNvSpPr>
              <p:nvPr/>
            </p:nvSpPr>
            <p:spPr bwMode="auto">
              <a:xfrm>
                <a:off x="2376" y="242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dirty="0"/>
                  <a:t>^</a:t>
                </a:r>
              </a:p>
            </p:txBody>
          </p:sp>
          <p:sp>
            <p:nvSpPr>
              <p:cNvPr id="144440" name="Text Box 56"/>
              <p:cNvSpPr txBox="1">
                <a:spLocks noChangeArrowheads="1"/>
              </p:cNvSpPr>
              <p:nvPr/>
            </p:nvSpPr>
            <p:spPr bwMode="auto">
              <a:xfrm>
                <a:off x="2748" y="2417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sp>
          <p:nvSpPr>
            <p:cNvPr id="144441" name="Text Box 57"/>
            <p:cNvSpPr txBox="1">
              <a:spLocks noChangeArrowheads="1"/>
            </p:cNvSpPr>
            <p:nvPr/>
          </p:nvSpPr>
          <p:spPr bwMode="auto">
            <a:xfrm>
              <a:off x="4651" y="572"/>
              <a:ext cx="263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T </a:t>
              </a:r>
            </a:p>
          </p:txBody>
        </p:sp>
      </p:grp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4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4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4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43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43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43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43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43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43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43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1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395536" y="476672"/>
            <a:ext cx="8477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后序遍历</a:t>
            </a:r>
            <a:r>
              <a:rPr lang="zh-CN" altLang="en-US" sz="2400" dirty="0">
                <a:ea typeface="华文中宋" pitchFamily="2" charset="-122"/>
              </a:rPr>
              <a:t>二叉树基本操作的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递归</a:t>
            </a:r>
            <a:r>
              <a:rPr lang="zh-CN" altLang="en-US" sz="2400" dirty="0">
                <a:ea typeface="华文中宋" pitchFamily="2" charset="-122"/>
              </a:rPr>
              <a:t>算法在二叉链表上的实现： </a:t>
            </a:r>
          </a:p>
        </p:txBody>
      </p:sp>
      <p:sp>
        <p:nvSpPr>
          <p:cNvPr id="168965" name="Text Box 5"/>
          <p:cNvSpPr txBox="1">
            <a:spLocks noChangeArrowheads="1"/>
          </p:cNvSpPr>
          <p:nvPr/>
        </p:nvSpPr>
        <p:spPr bwMode="auto">
          <a:xfrm>
            <a:off x="467544" y="1162050"/>
            <a:ext cx="5930406" cy="4937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Status </a:t>
            </a:r>
            <a:r>
              <a:rPr lang="en-US" altLang="zh-CN" sz="2400" dirty="0" err="1"/>
              <a:t>Post</a:t>
            </a:r>
            <a:r>
              <a:rPr lang="en-US" altLang="zh-CN" sz="2400" dirty="0" err="1">
                <a:ea typeface="楷体_GB2312" pitchFamily="49" charset="-122"/>
              </a:rPr>
              <a:t>OrderTraverse</a:t>
            </a:r>
            <a:r>
              <a:rPr lang="en-US" altLang="zh-CN" sz="2400" dirty="0">
                <a:ea typeface="楷体_GB2312" pitchFamily="49" charset="-122"/>
              </a:rPr>
              <a:t> (</a:t>
            </a:r>
            <a:r>
              <a:rPr lang="en-US" altLang="zh-CN" sz="2400" dirty="0" err="1">
                <a:ea typeface="楷体_GB2312" pitchFamily="49" charset="-122"/>
              </a:rPr>
              <a:t>Bitree</a:t>
            </a:r>
            <a:r>
              <a:rPr lang="en-US" altLang="zh-CN" sz="2400" dirty="0">
                <a:ea typeface="楷体_GB2312" pitchFamily="49" charset="-122"/>
              </a:rPr>
              <a:t> T,  Visit)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{ if (T)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{  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if (</a:t>
            </a:r>
            <a:r>
              <a:rPr lang="en-US" altLang="zh-CN" sz="2400" dirty="0" err="1">
                <a:sym typeface="Symbol" pitchFamily="18" charset="2"/>
              </a:rPr>
              <a:t>Post</a:t>
            </a:r>
            <a:r>
              <a:rPr lang="en-US" altLang="zh-CN" sz="2400" dirty="0" err="1">
                <a:ea typeface="楷体_GB2312" pitchFamily="49" charset="-122"/>
              </a:rPr>
              <a:t>OrderTraverse</a:t>
            </a:r>
            <a:r>
              <a:rPr lang="en-US" altLang="zh-CN" sz="2400" dirty="0">
                <a:ea typeface="楷体_GB2312" pitchFamily="49" charset="-122"/>
              </a:rPr>
              <a:t> ( T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lchild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, Visit 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sym typeface="Symbol" pitchFamily="18" charset="2"/>
              </a:rPr>
              <a:t>            if (</a:t>
            </a:r>
            <a:r>
              <a:rPr lang="en-US" altLang="zh-CN" sz="2400" dirty="0" err="1">
                <a:sym typeface="Symbol" pitchFamily="18" charset="2"/>
              </a:rPr>
              <a:t>Post</a:t>
            </a:r>
            <a:r>
              <a:rPr lang="en-US" altLang="zh-CN" sz="2400" dirty="0" err="1"/>
              <a:t>OrderTraverse</a:t>
            </a:r>
            <a:r>
              <a:rPr lang="en-US" altLang="zh-CN" sz="2400" dirty="0"/>
              <a:t> (T</a:t>
            </a:r>
            <a:r>
              <a:rPr lang="en-US" altLang="zh-CN" sz="2400" dirty="0">
                <a:sym typeface="Symbol" pitchFamily="18" charset="2"/>
              </a:rPr>
              <a:t></a:t>
            </a:r>
            <a:r>
              <a:rPr lang="en-US" altLang="zh-CN" sz="2400" dirty="0" err="1">
                <a:sym typeface="Symbol" pitchFamily="18" charset="2"/>
              </a:rPr>
              <a:t>rchild</a:t>
            </a:r>
            <a:r>
              <a:rPr lang="en-US" altLang="zh-CN" sz="2400" dirty="0">
                <a:sym typeface="Symbol" pitchFamily="18" charset="2"/>
              </a:rPr>
              <a:t>, Visit))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/>
              <a:t>                if (Visit (T</a:t>
            </a:r>
            <a:r>
              <a:rPr lang="en-US" altLang="zh-CN" sz="2400" dirty="0">
                <a:sym typeface="Symbol" pitchFamily="18" charset="2"/>
              </a:rPr>
              <a:t>data))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sym typeface="Symbol" pitchFamily="18" charset="2"/>
              </a:rPr>
              <a:t>                    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return OK;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 return ERROR;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}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else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return OK;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} // </a:t>
            </a:r>
            <a:r>
              <a:rPr lang="en-US" altLang="zh-CN" sz="2400" dirty="0" err="1">
                <a:sym typeface="Symbol" pitchFamily="18" charset="2"/>
              </a:rPr>
              <a:t>Post</a:t>
            </a:r>
            <a:r>
              <a:rPr lang="en-US" altLang="zh-CN" sz="2400" dirty="0" err="1">
                <a:ea typeface="楷体_GB2312" pitchFamily="49" charset="-122"/>
              </a:rPr>
              <a:t>OrderTraverse</a:t>
            </a:r>
            <a:r>
              <a:rPr lang="en-US" altLang="zh-CN" sz="2400" dirty="0">
                <a:ea typeface="楷体_GB2312" pitchFamily="49" charset="-122"/>
              </a:rPr>
              <a:t>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867400" y="3211513"/>
            <a:ext cx="2541588" cy="3025775"/>
            <a:chOff x="3966" y="572"/>
            <a:chExt cx="1601" cy="1906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4665" y="1117"/>
              <a:ext cx="538" cy="185"/>
              <a:chOff x="1700" y="2033"/>
              <a:chExt cx="778" cy="256"/>
            </a:xfrm>
          </p:grpSpPr>
          <p:sp>
            <p:nvSpPr>
              <p:cNvPr id="168968" name="Rectangle 8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A </a:t>
                </a:r>
              </a:p>
            </p:txBody>
          </p:sp>
          <p:sp>
            <p:nvSpPr>
              <p:cNvPr id="168969" name="Line 9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70" name="Line 10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4328" y="1389"/>
              <a:ext cx="538" cy="185"/>
              <a:chOff x="1700" y="2033"/>
              <a:chExt cx="778" cy="256"/>
            </a:xfrm>
          </p:grpSpPr>
          <p:sp>
            <p:nvSpPr>
              <p:cNvPr id="168972" name="Rectangle 12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 B </a:t>
                </a:r>
              </a:p>
            </p:txBody>
          </p:sp>
          <p:sp>
            <p:nvSpPr>
              <p:cNvPr id="168973" name="Line 13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74" name="Line 14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3999" y="1652"/>
              <a:ext cx="538" cy="185"/>
              <a:chOff x="1700" y="2033"/>
              <a:chExt cx="778" cy="256"/>
            </a:xfrm>
          </p:grpSpPr>
          <p:sp>
            <p:nvSpPr>
              <p:cNvPr id="168976" name="Rectangle 16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C </a:t>
                </a:r>
              </a:p>
            </p:txBody>
          </p:sp>
          <p:sp>
            <p:nvSpPr>
              <p:cNvPr id="168977" name="Line 17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78" name="Line 18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4657" y="1656"/>
              <a:ext cx="538" cy="185"/>
              <a:chOff x="1700" y="2033"/>
              <a:chExt cx="778" cy="256"/>
            </a:xfrm>
          </p:grpSpPr>
          <p:sp>
            <p:nvSpPr>
              <p:cNvPr id="168980" name="Rectangle 2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D </a:t>
                </a:r>
              </a:p>
            </p:txBody>
          </p:sp>
          <p:sp>
            <p:nvSpPr>
              <p:cNvPr id="168981" name="Line 2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82" name="Line 2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" name="Group 23"/>
            <p:cNvGrpSpPr>
              <a:grpSpLocks/>
            </p:cNvGrpSpPr>
            <p:nvPr/>
          </p:nvGrpSpPr>
          <p:grpSpPr bwMode="auto">
            <a:xfrm>
              <a:off x="4290" y="1933"/>
              <a:ext cx="538" cy="185"/>
              <a:chOff x="1700" y="2033"/>
              <a:chExt cx="778" cy="256"/>
            </a:xfrm>
          </p:grpSpPr>
          <p:sp>
            <p:nvSpPr>
              <p:cNvPr id="168984" name="Rectangle 24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E </a:t>
                </a:r>
              </a:p>
            </p:txBody>
          </p:sp>
          <p:sp>
            <p:nvSpPr>
              <p:cNvPr id="168985" name="Line 25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86" name="Line 26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" name="Group 27"/>
            <p:cNvGrpSpPr>
              <a:grpSpLocks/>
            </p:cNvGrpSpPr>
            <p:nvPr/>
          </p:nvGrpSpPr>
          <p:grpSpPr bwMode="auto">
            <a:xfrm>
              <a:off x="4993" y="1922"/>
              <a:ext cx="538" cy="185"/>
              <a:chOff x="1700" y="2033"/>
              <a:chExt cx="778" cy="256"/>
            </a:xfrm>
          </p:grpSpPr>
          <p:sp>
            <p:nvSpPr>
              <p:cNvPr id="168988" name="Rectangle 28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F </a:t>
                </a:r>
              </a:p>
            </p:txBody>
          </p:sp>
          <p:sp>
            <p:nvSpPr>
              <p:cNvPr id="168989" name="Line 29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90" name="Line 30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" name="Group 31"/>
            <p:cNvGrpSpPr>
              <a:grpSpLocks/>
            </p:cNvGrpSpPr>
            <p:nvPr/>
          </p:nvGrpSpPr>
          <p:grpSpPr bwMode="auto">
            <a:xfrm>
              <a:off x="4630" y="2204"/>
              <a:ext cx="538" cy="185"/>
              <a:chOff x="1700" y="2033"/>
              <a:chExt cx="778" cy="256"/>
            </a:xfrm>
          </p:grpSpPr>
          <p:sp>
            <p:nvSpPr>
              <p:cNvPr id="168992" name="Rectangle 32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G </a:t>
                </a:r>
              </a:p>
            </p:txBody>
          </p:sp>
          <p:sp>
            <p:nvSpPr>
              <p:cNvPr id="168993" name="Line 33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94" name="Line 34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8995" name="Line 35"/>
            <p:cNvSpPr>
              <a:spLocks noChangeShapeType="1"/>
            </p:cNvSpPr>
            <p:nvPr/>
          </p:nvSpPr>
          <p:spPr bwMode="auto">
            <a:xfrm flipH="1">
              <a:off x="4604" y="1221"/>
              <a:ext cx="143" cy="16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8996" name="Line 36"/>
            <p:cNvSpPr>
              <a:spLocks noChangeShapeType="1"/>
            </p:cNvSpPr>
            <p:nvPr/>
          </p:nvSpPr>
          <p:spPr bwMode="auto">
            <a:xfrm flipH="1">
              <a:off x="4286" y="1517"/>
              <a:ext cx="162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8997" name="Line 37"/>
            <p:cNvSpPr>
              <a:spLocks noChangeShapeType="1"/>
            </p:cNvSpPr>
            <p:nvPr/>
          </p:nvSpPr>
          <p:spPr bwMode="auto">
            <a:xfrm>
              <a:off x="4784" y="1517"/>
              <a:ext cx="137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8998" name="Line 38"/>
            <p:cNvSpPr>
              <a:spLocks noChangeShapeType="1"/>
            </p:cNvSpPr>
            <p:nvPr/>
          </p:nvSpPr>
          <p:spPr bwMode="auto">
            <a:xfrm flipH="1">
              <a:off x="4558" y="1760"/>
              <a:ext cx="165" cy="17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8999" name="Line 39"/>
            <p:cNvSpPr>
              <a:spLocks noChangeShapeType="1"/>
            </p:cNvSpPr>
            <p:nvPr/>
          </p:nvSpPr>
          <p:spPr bwMode="auto">
            <a:xfrm rot="337709">
              <a:off x="5106" y="1747"/>
              <a:ext cx="132" cy="18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9000" name="Line 40"/>
            <p:cNvSpPr>
              <a:spLocks noChangeShapeType="1"/>
            </p:cNvSpPr>
            <p:nvPr/>
          </p:nvSpPr>
          <p:spPr bwMode="auto">
            <a:xfrm>
              <a:off x="4753" y="2064"/>
              <a:ext cx="168" cy="14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0" name="Group 41"/>
            <p:cNvGrpSpPr>
              <a:grpSpLocks/>
            </p:cNvGrpSpPr>
            <p:nvPr/>
          </p:nvGrpSpPr>
          <p:grpSpPr bwMode="auto">
            <a:xfrm>
              <a:off x="4739" y="776"/>
              <a:ext cx="200" cy="343"/>
              <a:chOff x="2488" y="528"/>
              <a:chExt cx="200" cy="444"/>
            </a:xfrm>
          </p:grpSpPr>
          <p:sp>
            <p:nvSpPr>
              <p:cNvPr id="169002" name="Freeform 42"/>
              <p:cNvSpPr>
                <a:spLocks/>
              </p:cNvSpPr>
              <p:nvPr/>
            </p:nvSpPr>
            <p:spPr bwMode="auto">
              <a:xfrm>
                <a:off x="2496" y="528"/>
                <a:ext cx="72" cy="222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89" y="111"/>
                  </a:cxn>
                  <a:cxn ang="0">
                    <a:pos x="0" y="233"/>
                  </a:cxn>
                </a:cxnLst>
                <a:rect l="0" t="0" r="r" b="b"/>
                <a:pathLst>
                  <a:path w="94" h="233">
                    <a:moveTo>
                      <a:pt x="33" y="0"/>
                    </a:moveTo>
                    <a:cubicBezTo>
                      <a:pt x="63" y="36"/>
                      <a:pt x="94" y="72"/>
                      <a:pt x="89" y="111"/>
                    </a:cubicBezTo>
                    <a:cubicBezTo>
                      <a:pt x="84" y="150"/>
                      <a:pt x="19" y="218"/>
                      <a:pt x="0" y="233"/>
                    </a:cubicBez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9003" name="Line 43"/>
              <p:cNvSpPr>
                <a:spLocks noChangeShapeType="1"/>
              </p:cNvSpPr>
              <p:nvPr/>
            </p:nvSpPr>
            <p:spPr bwMode="auto">
              <a:xfrm>
                <a:off x="2488" y="750"/>
                <a:ext cx="200" cy="222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9004" name="Text Box 44"/>
            <p:cNvSpPr txBox="1">
              <a:spLocks noChangeArrowheads="1"/>
            </p:cNvSpPr>
            <p:nvPr/>
          </p:nvSpPr>
          <p:spPr bwMode="auto">
            <a:xfrm>
              <a:off x="4987" y="108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grpSp>
          <p:nvGrpSpPr>
            <p:cNvPr id="11" name="Group 45"/>
            <p:cNvGrpSpPr>
              <a:grpSpLocks/>
            </p:cNvGrpSpPr>
            <p:nvPr/>
          </p:nvGrpSpPr>
          <p:grpSpPr bwMode="auto">
            <a:xfrm>
              <a:off x="3966" y="1616"/>
              <a:ext cx="612" cy="288"/>
              <a:chOff x="1536" y="1716"/>
              <a:chExt cx="612" cy="288"/>
            </a:xfrm>
          </p:grpSpPr>
          <p:sp>
            <p:nvSpPr>
              <p:cNvPr id="169006" name="Text Box 46"/>
              <p:cNvSpPr txBox="1">
                <a:spLocks noChangeArrowheads="1"/>
              </p:cNvSpPr>
              <p:nvPr/>
            </p:nvSpPr>
            <p:spPr bwMode="auto">
              <a:xfrm>
                <a:off x="1536" y="1716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169007" name="Text Box 47"/>
              <p:cNvSpPr txBox="1">
                <a:spLocks noChangeArrowheads="1"/>
              </p:cNvSpPr>
              <p:nvPr/>
            </p:nvSpPr>
            <p:spPr bwMode="auto">
              <a:xfrm>
                <a:off x="1920" y="1716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sp>
          <p:nvSpPr>
            <p:cNvPr id="169008" name="Text Box 48"/>
            <p:cNvSpPr txBox="1">
              <a:spLocks noChangeArrowheads="1"/>
            </p:cNvSpPr>
            <p:nvPr/>
          </p:nvSpPr>
          <p:spPr bwMode="auto">
            <a:xfrm>
              <a:off x="4273" y="1917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grpSp>
          <p:nvGrpSpPr>
            <p:cNvPr id="12" name="Group 49"/>
            <p:cNvGrpSpPr>
              <a:grpSpLocks/>
            </p:cNvGrpSpPr>
            <p:nvPr/>
          </p:nvGrpSpPr>
          <p:grpSpPr bwMode="auto">
            <a:xfrm>
              <a:off x="4967" y="1888"/>
              <a:ext cx="600" cy="288"/>
              <a:chOff x="2844" y="2069"/>
              <a:chExt cx="600" cy="288"/>
            </a:xfrm>
          </p:grpSpPr>
          <p:sp>
            <p:nvSpPr>
              <p:cNvPr id="169010" name="Text Box 50"/>
              <p:cNvSpPr txBox="1">
                <a:spLocks noChangeArrowheads="1"/>
              </p:cNvSpPr>
              <p:nvPr/>
            </p:nvSpPr>
            <p:spPr bwMode="auto">
              <a:xfrm>
                <a:off x="2844" y="206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169011" name="Text Box 51"/>
              <p:cNvSpPr txBox="1">
                <a:spLocks noChangeArrowheads="1"/>
              </p:cNvSpPr>
              <p:nvPr/>
            </p:nvSpPr>
            <p:spPr bwMode="auto">
              <a:xfrm>
                <a:off x="3216" y="206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grpSp>
          <p:nvGrpSpPr>
            <p:cNvPr id="13" name="Group 52"/>
            <p:cNvGrpSpPr>
              <a:grpSpLocks/>
            </p:cNvGrpSpPr>
            <p:nvPr/>
          </p:nvGrpSpPr>
          <p:grpSpPr bwMode="auto">
            <a:xfrm>
              <a:off x="4604" y="2178"/>
              <a:ext cx="600" cy="300"/>
              <a:chOff x="2376" y="2417"/>
              <a:chExt cx="600" cy="300"/>
            </a:xfrm>
          </p:grpSpPr>
          <p:sp>
            <p:nvSpPr>
              <p:cNvPr id="169013" name="Text Box 53"/>
              <p:cNvSpPr txBox="1">
                <a:spLocks noChangeArrowheads="1"/>
              </p:cNvSpPr>
              <p:nvPr/>
            </p:nvSpPr>
            <p:spPr bwMode="auto">
              <a:xfrm>
                <a:off x="2376" y="242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169014" name="Text Box 54"/>
              <p:cNvSpPr txBox="1">
                <a:spLocks noChangeArrowheads="1"/>
              </p:cNvSpPr>
              <p:nvPr/>
            </p:nvSpPr>
            <p:spPr bwMode="auto">
              <a:xfrm>
                <a:off x="2748" y="2417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sp>
          <p:nvSpPr>
            <p:cNvPr id="169015" name="Text Box 55"/>
            <p:cNvSpPr txBox="1">
              <a:spLocks noChangeArrowheads="1"/>
            </p:cNvSpPr>
            <p:nvPr/>
          </p:nvSpPr>
          <p:spPr bwMode="auto">
            <a:xfrm>
              <a:off x="4651" y="572"/>
              <a:ext cx="263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T </a:t>
              </a: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8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8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8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8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89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89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89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89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89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89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89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5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827088" y="908050"/>
            <a:ext cx="741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以中序遍历为例来说明中序遍历二叉树的递归过程 </a:t>
            </a:r>
            <a:endParaRPr kumimoji="0" lang="zh-CN" altLang="en-US" sz="2400" dirty="0"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145439" name="Line 31"/>
          <p:cNvSpPr>
            <a:spLocks noChangeShapeType="1"/>
          </p:cNvSpPr>
          <p:nvPr/>
        </p:nvSpPr>
        <p:spPr bwMode="auto">
          <a:xfrm flipH="1">
            <a:off x="5424488" y="2058988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0" name="Line 32"/>
          <p:cNvSpPr>
            <a:spLocks noChangeShapeType="1"/>
          </p:cNvSpPr>
          <p:nvPr/>
        </p:nvSpPr>
        <p:spPr bwMode="auto">
          <a:xfrm flipH="1">
            <a:off x="4738688" y="2668588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1" name="Line 33"/>
          <p:cNvSpPr>
            <a:spLocks noChangeShapeType="1"/>
          </p:cNvSpPr>
          <p:nvPr/>
        </p:nvSpPr>
        <p:spPr bwMode="auto">
          <a:xfrm>
            <a:off x="4738688" y="3278188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2" name="Line 34"/>
          <p:cNvSpPr>
            <a:spLocks noChangeShapeType="1"/>
          </p:cNvSpPr>
          <p:nvPr/>
        </p:nvSpPr>
        <p:spPr bwMode="auto">
          <a:xfrm>
            <a:off x="4738688" y="404018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3" name="Line 35"/>
          <p:cNvSpPr>
            <a:spLocks noChangeShapeType="1"/>
          </p:cNvSpPr>
          <p:nvPr/>
        </p:nvSpPr>
        <p:spPr bwMode="auto">
          <a:xfrm>
            <a:off x="5500688" y="4040188"/>
            <a:ext cx="0" cy="0"/>
          </a:xfrm>
          <a:prstGeom prst="line">
            <a:avLst/>
          </a:prstGeom>
          <a:noFill/>
          <a:ln w="9525">
            <a:solidFill>
              <a:srgbClr val="5B5249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4" name="Line 36"/>
          <p:cNvSpPr>
            <a:spLocks noChangeShapeType="1"/>
          </p:cNvSpPr>
          <p:nvPr/>
        </p:nvSpPr>
        <p:spPr bwMode="auto">
          <a:xfrm flipV="1">
            <a:off x="5500688" y="3278188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5" name="Line 37"/>
          <p:cNvSpPr>
            <a:spLocks noChangeShapeType="1"/>
          </p:cNvSpPr>
          <p:nvPr/>
        </p:nvSpPr>
        <p:spPr bwMode="auto">
          <a:xfrm>
            <a:off x="6072188" y="3284538"/>
            <a:ext cx="444500" cy="288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6" name="Line 38"/>
          <p:cNvSpPr>
            <a:spLocks noChangeShapeType="1"/>
          </p:cNvSpPr>
          <p:nvPr/>
        </p:nvSpPr>
        <p:spPr bwMode="auto">
          <a:xfrm flipH="1">
            <a:off x="5881688" y="3573463"/>
            <a:ext cx="635000" cy="4667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7" name="Line 39"/>
          <p:cNvSpPr>
            <a:spLocks noChangeShapeType="1"/>
          </p:cNvSpPr>
          <p:nvPr/>
        </p:nvSpPr>
        <p:spPr bwMode="auto">
          <a:xfrm>
            <a:off x="5881688" y="40401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8" name="Line 40"/>
          <p:cNvSpPr>
            <a:spLocks noChangeShapeType="1"/>
          </p:cNvSpPr>
          <p:nvPr/>
        </p:nvSpPr>
        <p:spPr bwMode="auto">
          <a:xfrm>
            <a:off x="5881688" y="457358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9" name="Line 41"/>
          <p:cNvSpPr>
            <a:spLocks noChangeShapeType="1"/>
          </p:cNvSpPr>
          <p:nvPr/>
        </p:nvSpPr>
        <p:spPr bwMode="auto">
          <a:xfrm flipV="1">
            <a:off x="6643688" y="4076700"/>
            <a:ext cx="304800" cy="4968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0" name="Line 42"/>
          <p:cNvSpPr>
            <a:spLocks noChangeShapeType="1"/>
          </p:cNvSpPr>
          <p:nvPr/>
        </p:nvSpPr>
        <p:spPr bwMode="auto">
          <a:xfrm>
            <a:off x="6948488" y="4076700"/>
            <a:ext cx="360362" cy="5048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1" name="Line 43"/>
          <p:cNvSpPr>
            <a:spLocks noChangeShapeType="1"/>
          </p:cNvSpPr>
          <p:nvPr/>
        </p:nvSpPr>
        <p:spPr bwMode="auto">
          <a:xfrm>
            <a:off x="7308850" y="4573588"/>
            <a:ext cx="5540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2" name="Line 44"/>
          <p:cNvSpPr>
            <a:spLocks noChangeShapeType="1"/>
          </p:cNvSpPr>
          <p:nvPr/>
        </p:nvSpPr>
        <p:spPr bwMode="auto">
          <a:xfrm flipV="1">
            <a:off x="7862888" y="4344988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3" name="Line 45"/>
          <p:cNvSpPr>
            <a:spLocks noChangeShapeType="1"/>
          </p:cNvSpPr>
          <p:nvPr/>
        </p:nvSpPr>
        <p:spPr bwMode="auto">
          <a:xfrm>
            <a:off x="8015288" y="39639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4" name="Line 46"/>
          <p:cNvSpPr>
            <a:spLocks noChangeShapeType="1"/>
          </p:cNvSpPr>
          <p:nvPr/>
        </p:nvSpPr>
        <p:spPr bwMode="auto">
          <a:xfrm flipH="1" flipV="1">
            <a:off x="6659563" y="2852738"/>
            <a:ext cx="1355725" cy="11112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7" name="Line 49"/>
          <p:cNvSpPr>
            <a:spLocks noChangeShapeType="1"/>
          </p:cNvSpPr>
          <p:nvPr/>
        </p:nvSpPr>
        <p:spPr bwMode="auto">
          <a:xfrm>
            <a:off x="4891088" y="2058988"/>
            <a:ext cx="533400" cy="38100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9" name="Text Box 51"/>
          <p:cNvSpPr txBox="1">
            <a:spLocks noChangeArrowheads="1"/>
          </p:cNvSpPr>
          <p:nvPr/>
        </p:nvSpPr>
        <p:spPr bwMode="auto">
          <a:xfrm>
            <a:off x="3443288" y="2211388"/>
            <a:ext cx="2035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ea typeface="楷体_GB2312" pitchFamily="49" charset="-122"/>
              </a:rPr>
              <a:t>第一次经过</a:t>
            </a:r>
            <a:endParaRPr kumimoji="0" lang="zh-CN" altLang="en-US">
              <a:latin typeface="Arial" pitchFamily="34" charset="0"/>
              <a:ea typeface="楷体_GB2312" pitchFamily="49" charset="-122"/>
            </a:endParaRPr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4357688" y="3500438"/>
            <a:ext cx="1943100" cy="1454150"/>
            <a:chOff x="2745" y="2205"/>
            <a:chExt cx="1224" cy="916"/>
          </a:xfrm>
        </p:grpSpPr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 rot="20782157" flipV="1">
              <a:off x="3497" y="2205"/>
              <a:ext cx="336" cy="52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5460" name="Text Box 52"/>
            <p:cNvSpPr txBox="1">
              <a:spLocks noChangeArrowheads="1"/>
            </p:cNvSpPr>
            <p:nvPr/>
          </p:nvSpPr>
          <p:spPr bwMode="auto">
            <a:xfrm>
              <a:off x="2745" y="2833"/>
              <a:ext cx="1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>
                  <a:ea typeface="楷体_GB2312" pitchFamily="49" charset="-122"/>
                </a:rPr>
                <a:t>第二次经过</a:t>
              </a:r>
              <a:endParaRPr kumimoji="0" lang="zh-CN" altLang="en-US">
                <a:latin typeface="Arial" pitchFamily="34" charset="0"/>
                <a:ea typeface="楷体_GB2312" pitchFamily="49" charset="-122"/>
              </a:endParaRPr>
            </a:p>
          </p:txBody>
        </p:sp>
      </p:grp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7024688" y="2636838"/>
            <a:ext cx="2003425" cy="488950"/>
            <a:chOff x="4425" y="1661"/>
            <a:chExt cx="1262" cy="308"/>
          </a:xfrm>
        </p:grpSpPr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 flipH="1">
              <a:off x="4425" y="1661"/>
              <a:ext cx="43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5461" name="Text Box 53"/>
            <p:cNvSpPr txBox="1">
              <a:spLocks noChangeArrowheads="1"/>
            </p:cNvSpPr>
            <p:nvPr/>
          </p:nvSpPr>
          <p:spPr bwMode="auto">
            <a:xfrm>
              <a:off x="4521" y="1681"/>
              <a:ext cx="11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>
                  <a:ea typeface="楷体_GB2312" pitchFamily="49" charset="-122"/>
                </a:rPr>
                <a:t>第三次经过</a:t>
              </a:r>
              <a:endParaRPr kumimoji="0" lang="zh-CN" altLang="en-US">
                <a:latin typeface="Arial" pitchFamily="34" charset="0"/>
                <a:ea typeface="楷体_GB2312" pitchFamily="49" charset="-122"/>
              </a:endParaRPr>
            </a:p>
          </p:txBody>
        </p:sp>
      </p:grpSp>
      <p:grpSp>
        <p:nvGrpSpPr>
          <p:cNvPr id="4" name="Group 67"/>
          <p:cNvGrpSpPr>
            <a:grpSpLocks/>
          </p:cNvGrpSpPr>
          <p:nvPr/>
        </p:nvGrpSpPr>
        <p:grpSpPr bwMode="auto">
          <a:xfrm>
            <a:off x="5043488" y="2982913"/>
            <a:ext cx="828675" cy="828675"/>
            <a:chOff x="3177" y="1879"/>
            <a:chExt cx="522" cy="522"/>
          </a:xfrm>
        </p:grpSpPr>
        <p:sp>
          <p:nvSpPr>
            <p:cNvPr id="145431" name="Rectangle 23"/>
            <p:cNvSpPr>
              <a:spLocks noChangeArrowheads="1"/>
            </p:cNvSpPr>
            <p:nvPr/>
          </p:nvSpPr>
          <p:spPr bwMode="auto">
            <a:xfrm>
              <a:off x="3177" y="2161"/>
              <a:ext cx="240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cs typeface="Times New Roman" pitchFamily="18" charset="0"/>
                </a:rPr>
                <a:t>Ф</a:t>
              </a:r>
              <a:r>
                <a:rPr lang="en-US" altLang="zh-CN" i="1"/>
                <a:t> </a:t>
              </a:r>
              <a:endParaRPr kumimoji="0" lang="en-US" altLang="zh-CN" sz="1800" i="1">
                <a:latin typeface="Arial" pitchFamily="34" charset="0"/>
              </a:endParaRPr>
            </a:p>
          </p:txBody>
        </p:sp>
        <p:cxnSp>
          <p:nvCxnSpPr>
            <p:cNvPr id="145462" name="AutoShape 54"/>
            <p:cNvCxnSpPr>
              <a:cxnSpLocks noChangeShapeType="1"/>
              <a:stCxn id="145429" idx="3"/>
              <a:endCxn id="145431" idx="0"/>
            </p:cNvCxnSpPr>
            <p:nvPr/>
          </p:nvCxnSpPr>
          <p:spPr bwMode="auto">
            <a:xfrm flipH="1">
              <a:off x="3297" y="1879"/>
              <a:ext cx="402" cy="28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5805488" y="2205038"/>
            <a:ext cx="1371600" cy="1606550"/>
            <a:chOff x="3657" y="1389"/>
            <a:chExt cx="864" cy="1012"/>
          </a:xfrm>
        </p:grpSpPr>
        <p:sp>
          <p:nvSpPr>
            <p:cNvPr id="145429" name="Oval 21"/>
            <p:cNvSpPr>
              <a:spLocks noChangeArrowheads="1"/>
            </p:cNvSpPr>
            <p:nvPr/>
          </p:nvSpPr>
          <p:spPr bwMode="auto">
            <a:xfrm>
              <a:off x="3657" y="1633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ˎ̥"/>
                  <a:cs typeface="ˎ̥"/>
                </a:rPr>
                <a:t>B</a:t>
              </a:r>
              <a:endParaRPr kumimoji="0" lang="en-US" altLang="zh-CN" sz="1800" i="1">
                <a:latin typeface="Arial" pitchFamily="34" charset="0"/>
              </a:endParaRPr>
            </a:p>
          </p:txBody>
        </p:sp>
        <p:cxnSp>
          <p:nvCxnSpPr>
            <p:cNvPr id="145463" name="AutoShape 55"/>
            <p:cNvCxnSpPr>
              <a:cxnSpLocks noChangeShapeType="1"/>
              <a:endCxn id="145429" idx="0"/>
            </p:cNvCxnSpPr>
            <p:nvPr/>
          </p:nvCxnSpPr>
          <p:spPr bwMode="auto">
            <a:xfrm flipH="1">
              <a:off x="3801" y="1389"/>
              <a:ext cx="258" cy="24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5464" name="AutoShape 56"/>
            <p:cNvCxnSpPr>
              <a:cxnSpLocks noChangeShapeType="1"/>
              <a:stCxn id="145429" idx="5"/>
              <a:endCxn id="145430" idx="0"/>
            </p:cNvCxnSpPr>
            <p:nvPr/>
          </p:nvCxnSpPr>
          <p:spPr bwMode="auto">
            <a:xfrm>
              <a:off x="3903" y="1879"/>
              <a:ext cx="474" cy="23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5430" name="Oval 22"/>
            <p:cNvSpPr>
              <a:spLocks noChangeArrowheads="1"/>
            </p:cNvSpPr>
            <p:nvPr/>
          </p:nvSpPr>
          <p:spPr bwMode="auto">
            <a:xfrm>
              <a:off x="4233" y="2113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ˎ̥"/>
                  <a:cs typeface="ˎ̥"/>
                </a:rPr>
                <a:t>D</a:t>
              </a:r>
              <a:endParaRPr kumimoji="0" lang="en-US" altLang="zh-CN" sz="1800" i="1">
                <a:latin typeface="Arial" pitchFamily="34" charset="0"/>
              </a:endParaRPr>
            </a:p>
          </p:txBody>
        </p:sp>
      </p:grpSp>
      <p:grpSp>
        <p:nvGrpSpPr>
          <p:cNvPr id="6" name="Group 69"/>
          <p:cNvGrpSpPr>
            <a:grpSpLocks/>
          </p:cNvGrpSpPr>
          <p:nvPr/>
        </p:nvGrpSpPr>
        <p:grpSpPr bwMode="auto">
          <a:xfrm>
            <a:off x="6034088" y="3744913"/>
            <a:ext cx="752475" cy="676275"/>
            <a:chOff x="3801" y="2359"/>
            <a:chExt cx="474" cy="426"/>
          </a:xfrm>
        </p:grpSpPr>
        <p:sp>
          <p:nvSpPr>
            <p:cNvPr id="145434" name="Rectangle 26"/>
            <p:cNvSpPr>
              <a:spLocks noChangeArrowheads="1"/>
            </p:cNvSpPr>
            <p:nvPr/>
          </p:nvSpPr>
          <p:spPr bwMode="auto">
            <a:xfrm>
              <a:off x="3801" y="2545"/>
              <a:ext cx="240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cs typeface="Times New Roman" pitchFamily="18" charset="0"/>
                </a:rPr>
                <a:t>Ф</a:t>
              </a:r>
              <a:r>
                <a:rPr lang="en-US" altLang="zh-CN" i="1"/>
                <a:t> </a:t>
              </a:r>
              <a:endParaRPr kumimoji="0" lang="en-US" altLang="zh-CN" sz="1800" i="1">
                <a:latin typeface="Arial" pitchFamily="34" charset="0"/>
              </a:endParaRPr>
            </a:p>
          </p:txBody>
        </p:sp>
        <p:cxnSp>
          <p:nvCxnSpPr>
            <p:cNvPr id="145465" name="AutoShape 57"/>
            <p:cNvCxnSpPr>
              <a:cxnSpLocks noChangeShapeType="1"/>
              <a:stCxn id="145430" idx="3"/>
              <a:endCxn id="145434" idx="0"/>
            </p:cNvCxnSpPr>
            <p:nvPr/>
          </p:nvCxnSpPr>
          <p:spPr bwMode="auto">
            <a:xfrm flipH="1">
              <a:off x="3921" y="2359"/>
              <a:ext cx="354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7" name="Group 70"/>
          <p:cNvGrpSpPr>
            <a:grpSpLocks/>
          </p:cNvGrpSpPr>
          <p:nvPr/>
        </p:nvGrpSpPr>
        <p:grpSpPr bwMode="auto">
          <a:xfrm>
            <a:off x="7110413" y="3744913"/>
            <a:ext cx="752475" cy="676275"/>
            <a:chOff x="4479" y="2359"/>
            <a:chExt cx="474" cy="426"/>
          </a:xfrm>
        </p:grpSpPr>
        <p:sp>
          <p:nvSpPr>
            <p:cNvPr id="145435" name="Rectangle 27"/>
            <p:cNvSpPr>
              <a:spLocks noChangeArrowheads="1"/>
            </p:cNvSpPr>
            <p:nvPr/>
          </p:nvSpPr>
          <p:spPr bwMode="auto">
            <a:xfrm>
              <a:off x="4713" y="2545"/>
              <a:ext cx="240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cs typeface="Times New Roman" pitchFamily="18" charset="0"/>
                </a:rPr>
                <a:t>Ф</a:t>
              </a:r>
              <a:r>
                <a:rPr lang="en-US" altLang="zh-CN" i="1"/>
                <a:t> </a:t>
              </a:r>
              <a:endParaRPr kumimoji="0" lang="en-US" altLang="zh-CN" sz="1800" i="1">
                <a:latin typeface="Arial" pitchFamily="34" charset="0"/>
              </a:endParaRPr>
            </a:p>
          </p:txBody>
        </p:sp>
        <p:cxnSp>
          <p:nvCxnSpPr>
            <p:cNvPr id="145466" name="AutoShape 58"/>
            <p:cNvCxnSpPr>
              <a:cxnSpLocks noChangeShapeType="1"/>
              <a:stCxn id="145430" idx="5"/>
              <a:endCxn id="145435" idx="0"/>
            </p:cNvCxnSpPr>
            <p:nvPr/>
          </p:nvCxnSpPr>
          <p:spPr bwMode="auto">
            <a:xfrm>
              <a:off x="4479" y="2359"/>
              <a:ext cx="354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45413" name="Oval 5"/>
          <p:cNvSpPr>
            <a:spLocks noChangeArrowheads="1"/>
          </p:cNvSpPr>
          <p:nvPr/>
        </p:nvSpPr>
        <p:spPr bwMode="auto">
          <a:xfrm>
            <a:off x="1978025" y="2439988"/>
            <a:ext cx="457200" cy="4572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ea typeface="ˎ̥"/>
                <a:cs typeface="ˎ̥"/>
              </a:rPr>
              <a:t>A</a:t>
            </a:r>
            <a:endParaRPr kumimoji="0" lang="en-US" altLang="zh-CN" i="1">
              <a:latin typeface="Arial" pitchFamily="34" charset="0"/>
            </a:endParaRPr>
          </a:p>
        </p:txBody>
      </p:sp>
      <p:sp>
        <p:nvSpPr>
          <p:cNvPr id="145414" name="Oval 6"/>
          <p:cNvSpPr>
            <a:spLocks noChangeArrowheads="1"/>
          </p:cNvSpPr>
          <p:nvPr/>
        </p:nvSpPr>
        <p:spPr bwMode="auto">
          <a:xfrm>
            <a:off x="1216025" y="3278188"/>
            <a:ext cx="457200" cy="4572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ea typeface="ˎ̥"/>
                <a:cs typeface="ˎ̥"/>
              </a:rPr>
              <a:t>B</a:t>
            </a:r>
            <a:endParaRPr kumimoji="0" lang="en-US" altLang="zh-CN" i="1">
              <a:latin typeface="Arial" pitchFamily="34" charset="0"/>
            </a:endParaRPr>
          </a:p>
        </p:txBody>
      </p:sp>
      <p:sp>
        <p:nvSpPr>
          <p:cNvPr id="145416" name="Oval 8"/>
          <p:cNvSpPr>
            <a:spLocks noChangeArrowheads="1"/>
          </p:cNvSpPr>
          <p:nvPr/>
        </p:nvSpPr>
        <p:spPr bwMode="auto">
          <a:xfrm>
            <a:off x="2663825" y="3278188"/>
            <a:ext cx="457200" cy="4572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ea typeface="ˎ̥"/>
                <a:cs typeface="ˎ̥"/>
              </a:rPr>
              <a:t>C</a:t>
            </a:r>
            <a:endParaRPr kumimoji="0" lang="en-US" altLang="zh-CN" i="1">
              <a:latin typeface="Arial" pitchFamily="34" charset="0"/>
            </a:endParaRPr>
          </a:p>
        </p:txBody>
      </p:sp>
      <p:sp>
        <p:nvSpPr>
          <p:cNvPr id="145418" name="Line 10"/>
          <p:cNvSpPr>
            <a:spLocks noChangeShapeType="1"/>
          </p:cNvSpPr>
          <p:nvPr/>
        </p:nvSpPr>
        <p:spPr bwMode="auto">
          <a:xfrm flipH="1">
            <a:off x="1154113" y="23876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19" name="Line 11"/>
          <p:cNvSpPr>
            <a:spLocks noChangeShapeType="1"/>
          </p:cNvSpPr>
          <p:nvPr/>
        </p:nvSpPr>
        <p:spPr bwMode="auto">
          <a:xfrm>
            <a:off x="1063625" y="3811588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0" name="Line 12"/>
          <p:cNvSpPr>
            <a:spLocks noChangeShapeType="1"/>
          </p:cNvSpPr>
          <p:nvPr/>
        </p:nvSpPr>
        <p:spPr bwMode="auto">
          <a:xfrm flipH="1" flipV="1">
            <a:off x="1901825" y="3735388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1" name="Line 13"/>
          <p:cNvSpPr>
            <a:spLocks noChangeShapeType="1"/>
          </p:cNvSpPr>
          <p:nvPr/>
        </p:nvSpPr>
        <p:spPr bwMode="auto">
          <a:xfrm>
            <a:off x="2122488" y="3354388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2" name="Line 14"/>
          <p:cNvSpPr>
            <a:spLocks noChangeShapeType="1"/>
          </p:cNvSpPr>
          <p:nvPr/>
        </p:nvSpPr>
        <p:spPr bwMode="auto">
          <a:xfrm flipH="1" flipV="1">
            <a:off x="3121025" y="3201988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3" name="Line 15"/>
          <p:cNvSpPr>
            <a:spLocks noChangeShapeType="1"/>
          </p:cNvSpPr>
          <p:nvPr/>
        </p:nvSpPr>
        <p:spPr bwMode="auto">
          <a:xfrm flipV="1">
            <a:off x="1901825" y="3335338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5" name="Freeform 17"/>
          <p:cNvSpPr>
            <a:spLocks/>
          </p:cNvSpPr>
          <p:nvPr/>
        </p:nvSpPr>
        <p:spPr bwMode="auto">
          <a:xfrm>
            <a:off x="1543050" y="4352925"/>
            <a:ext cx="950913" cy="738188"/>
          </a:xfrm>
          <a:custGeom>
            <a:avLst/>
            <a:gdLst/>
            <a:ahLst/>
            <a:cxnLst>
              <a:cxn ang="0">
                <a:pos x="0" y="69"/>
              </a:cxn>
              <a:cxn ang="0">
                <a:pos x="497" y="454"/>
              </a:cxn>
              <a:cxn ang="0">
                <a:pos x="599" y="0"/>
              </a:cxn>
            </a:cxnLst>
            <a:rect l="0" t="0" r="r" b="b"/>
            <a:pathLst>
              <a:path w="599" h="465">
                <a:moveTo>
                  <a:pt x="0" y="69"/>
                </a:moveTo>
                <a:cubicBezTo>
                  <a:pt x="84" y="133"/>
                  <a:pt x="397" y="465"/>
                  <a:pt x="497" y="454"/>
                </a:cubicBezTo>
                <a:cubicBezTo>
                  <a:pt x="597" y="443"/>
                  <a:pt x="578" y="95"/>
                  <a:pt x="599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6" name="Freeform 18"/>
          <p:cNvSpPr>
            <a:spLocks/>
          </p:cNvSpPr>
          <p:nvPr/>
        </p:nvSpPr>
        <p:spPr bwMode="auto">
          <a:xfrm>
            <a:off x="900113" y="3035300"/>
            <a:ext cx="204787" cy="754063"/>
          </a:xfrm>
          <a:custGeom>
            <a:avLst/>
            <a:gdLst/>
            <a:ahLst/>
            <a:cxnLst>
              <a:cxn ang="0">
                <a:pos x="129" y="0"/>
              </a:cxn>
              <a:cxn ang="0">
                <a:pos x="6" y="157"/>
              </a:cxn>
              <a:cxn ang="0">
                <a:pos x="93" y="475"/>
              </a:cxn>
            </a:cxnLst>
            <a:rect l="0" t="0" r="r" b="b"/>
            <a:pathLst>
              <a:path w="129" h="475">
                <a:moveTo>
                  <a:pt x="129" y="0"/>
                </a:moveTo>
                <a:cubicBezTo>
                  <a:pt x="107" y="26"/>
                  <a:pt x="12" y="78"/>
                  <a:pt x="6" y="157"/>
                </a:cubicBezTo>
                <a:cubicBezTo>
                  <a:pt x="0" y="236"/>
                  <a:pt x="42" y="358"/>
                  <a:pt x="93" y="475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7" name="Freeform 19"/>
          <p:cNvSpPr>
            <a:spLocks/>
          </p:cNvSpPr>
          <p:nvPr/>
        </p:nvSpPr>
        <p:spPr bwMode="auto">
          <a:xfrm>
            <a:off x="2511425" y="3811588"/>
            <a:ext cx="1841500" cy="1346200"/>
          </a:xfrm>
          <a:custGeom>
            <a:avLst/>
            <a:gdLst/>
            <a:ahLst/>
            <a:cxnLst>
              <a:cxn ang="0">
                <a:pos x="864" y="144"/>
              </a:cxn>
              <a:cxn ang="0">
                <a:pos x="1152" y="480"/>
              </a:cxn>
              <a:cxn ang="0">
                <a:pos x="912" y="768"/>
              </a:cxn>
              <a:cxn ang="0">
                <a:pos x="0" y="0"/>
              </a:cxn>
            </a:cxnLst>
            <a:rect l="0" t="0" r="r" b="b"/>
            <a:pathLst>
              <a:path w="1160" h="848">
                <a:moveTo>
                  <a:pt x="864" y="144"/>
                </a:moveTo>
                <a:cubicBezTo>
                  <a:pt x="1004" y="260"/>
                  <a:pt x="1144" y="376"/>
                  <a:pt x="1152" y="480"/>
                </a:cubicBezTo>
                <a:cubicBezTo>
                  <a:pt x="1160" y="584"/>
                  <a:pt x="1104" y="848"/>
                  <a:pt x="912" y="768"/>
                </a:cubicBezTo>
                <a:cubicBezTo>
                  <a:pt x="720" y="688"/>
                  <a:pt x="152" y="13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145467" name="AutoShape 59"/>
          <p:cNvCxnSpPr>
            <a:cxnSpLocks noChangeShapeType="1"/>
            <a:stCxn id="145413" idx="3"/>
            <a:endCxn id="145414" idx="0"/>
          </p:cNvCxnSpPr>
          <p:nvPr/>
        </p:nvCxnSpPr>
        <p:spPr bwMode="auto">
          <a:xfrm flipH="1">
            <a:off x="1444625" y="2830513"/>
            <a:ext cx="600075" cy="447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5468" name="AutoShape 60"/>
          <p:cNvCxnSpPr>
            <a:cxnSpLocks noChangeShapeType="1"/>
            <a:stCxn id="145413" idx="5"/>
            <a:endCxn id="145416" idx="0"/>
          </p:cNvCxnSpPr>
          <p:nvPr/>
        </p:nvCxnSpPr>
        <p:spPr bwMode="auto">
          <a:xfrm>
            <a:off x="2368550" y="2830513"/>
            <a:ext cx="523875" cy="447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5469" name="AutoShape 61"/>
          <p:cNvCxnSpPr>
            <a:cxnSpLocks noChangeShapeType="1"/>
            <a:stCxn id="145416" idx="5"/>
            <a:endCxn id="145417" idx="0"/>
          </p:cNvCxnSpPr>
          <p:nvPr/>
        </p:nvCxnSpPr>
        <p:spPr bwMode="auto">
          <a:xfrm>
            <a:off x="3054350" y="3668713"/>
            <a:ext cx="523875" cy="447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45417" name="Oval 9"/>
          <p:cNvSpPr>
            <a:spLocks noChangeArrowheads="1"/>
          </p:cNvSpPr>
          <p:nvPr/>
        </p:nvSpPr>
        <p:spPr bwMode="auto">
          <a:xfrm>
            <a:off x="3349625" y="4116388"/>
            <a:ext cx="457200" cy="4572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ea typeface="ˎ̥"/>
                <a:cs typeface="ˎ̥"/>
              </a:rPr>
              <a:t>E</a:t>
            </a:r>
            <a:endParaRPr kumimoji="0" lang="en-US" altLang="zh-CN" i="1">
              <a:latin typeface="Arial" pitchFamily="34" charset="0"/>
            </a:endParaRPr>
          </a:p>
        </p:txBody>
      </p:sp>
      <p:cxnSp>
        <p:nvCxnSpPr>
          <p:cNvPr id="145470" name="AutoShape 62"/>
          <p:cNvCxnSpPr>
            <a:cxnSpLocks noChangeShapeType="1"/>
            <a:stCxn id="145414" idx="5"/>
            <a:endCxn id="145415" idx="0"/>
          </p:cNvCxnSpPr>
          <p:nvPr/>
        </p:nvCxnSpPr>
        <p:spPr bwMode="auto">
          <a:xfrm>
            <a:off x="1606550" y="3668713"/>
            <a:ext cx="371475" cy="447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45415" name="Oval 7"/>
          <p:cNvSpPr>
            <a:spLocks noChangeArrowheads="1"/>
          </p:cNvSpPr>
          <p:nvPr/>
        </p:nvSpPr>
        <p:spPr bwMode="auto">
          <a:xfrm>
            <a:off x="1749425" y="4116388"/>
            <a:ext cx="457200" cy="4572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ea typeface="ˎ̥"/>
                <a:cs typeface="ˎ̥"/>
              </a:rPr>
              <a:t>D</a:t>
            </a:r>
            <a:endParaRPr kumimoji="0" lang="en-US" altLang="zh-CN" i="1">
              <a:latin typeface="Arial" pitchFamily="34" charset="0"/>
            </a:endParaRPr>
          </a:p>
        </p:txBody>
      </p:sp>
      <p:sp>
        <p:nvSpPr>
          <p:cNvPr id="145472" name="Line 64"/>
          <p:cNvSpPr>
            <a:spLocks noChangeShapeType="1"/>
          </p:cNvSpPr>
          <p:nvPr/>
        </p:nvSpPr>
        <p:spPr bwMode="auto">
          <a:xfrm flipV="1">
            <a:off x="6659563" y="2492375"/>
            <a:ext cx="360362" cy="3603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473" name="Rectangle 65"/>
          <p:cNvSpPr>
            <a:spLocks noChangeArrowheads="1"/>
          </p:cNvSpPr>
          <p:nvPr/>
        </p:nvSpPr>
        <p:spPr bwMode="auto">
          <a:xfrm>
            <a:off x="8545513" y="6610350"/>
            <a:ext cx="490537" cy="2746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5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5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5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5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45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5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5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45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45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45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4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4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4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4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4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45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145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45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45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45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145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45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39" grpId="0" animBg="1"/>
      <p:bldP spid="145440" grpId="0" animBg="1"/>
      <p:bldP spid="145441" grpId="0" animBg="1"/>
      <p:bldP spid="145442" grpId="0" animBg="1"/>
      <p:bldP spid="145444" grpId="0" animBg="1"/>
      <p:bldP spid="145445" grpId="0" animBg="1"/>
      <p:bldP spid="145446" grpId="0" animBg="1"/>
      <p:bldP spid="145447" grpId="0" animBg="1"/>
      <p:bldP spid="145448" grpId="0" animBg="1"/>
      <p:bldP spid="145449" grpId="0" animBg="1"/>
      <p:bldP spid="145450" grpId="0" animBg="1"/>
      <p:bldP spid="145451" grpId="0" animBg="1"/>
      <p:bldP spid="145452" grpId="0" animBg="1"/>
      <p:bldP spid="145453" grpId="0" animBg="1"/>
      <p:bldP spid="145454" grpId="0" animBg="1"/>
      <p:bldP spid="145457" grpId="0" animBg="1"/>
      <p:bldP spid="145459" grpId="0"/>
      <p:bldP spid="145418" grpId="0" animBg="1"/>
      <p:bldP spid="145419" grpId="0" animBg="1"/>
      <p:bldP spid="145420" grpId="0" animBg="1"/>
      <p:bldP spid="145421" grpId="0" animBg="1"/>
      <p:bldP spid="145422" grpId="0" animBg="1"/>
      <p:bldP spid="145423" grpId="0" animBg="1"/>
      <p:bldP spid="145425" grpId="0" animBg="1"/>
      <p:bldP spid="145426" grpId="0" animBg="1"/>
      <p:bldP spid="145427" grpId="0" animBg="1"/>
      <p:bldP spid="145472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463550" y="404813"/>
            <a:ext cx="8446543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课堂练习</a:t>
            </a:r>
            <a:r>
              <a:rPr lang="en-US" altLang="zh-CN" sz="2000" dirty="0">
                <a:ea typeface="华文中宋" pitchFamily="2" charset="-122"/>
              </a:rPr>
              <a:t>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000" dirty="0">
                <a:ea typeface="华文中宋" pitchFamily="2" charset="-122"/>
              </a:rPr>
              <a:t>二叉树的前序遍历序列中，任意一个结点均处在其子女结点的前面，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  这种说法（   ）               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）正确  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）错误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Tx/>
              <a:buAutoNum type="arabicPeriod" startAt="2"/>
            </a:pPr>
            <a:r>
              <a:rPr lang="zh-CN" altLang="en-US" sz="2000" dirty="0">
                <a:ea typeface="华文中宋" pitchFamily="2" charset="-122"/>
              </a:rPr>
              <a:t>由于二叉树中每个结点的度最大为 </a:t>
            </a:r>
            <a:r>
              <a:rPr lang="en-US" altLang="zh-CN" sz="2000" dirty="0">
                <a:ea typeface="华文中宋" pitchFamily="2" charset="-122"/>
              </a:rPr>
              <a:t>2</a:t>
            </a:r>
            <a:r>
              <a:rPr lang="zh-CN" altLang="en-US" sz="2000" dirty="0">
                <a:ea typeface="华文中宋" pitchFamily="2" charset="-122"/>
              </a:rPr>
              <a:t>，所以二叉树是一种特殊的树，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  这种说法（   ）               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）正确  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）错误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Tx/>
              <a:buAutoNum type="arabicPeriod" startAt="3"/>
            </a:pPr>
            <a:r>
              <a:rPr lang="zh-CN" altLang="en-US" sz="2000" dirty="0">
                <a:ea typeface="华文中宋" pitchFamily="2" charset="-122"/>
              </a:rPr>
              <a:t>已知某二叉树的后序遍历序列是 </a:t>
            </a:r>
            <a:r>
              <a:rPr lang="en-US" altLang="zh-CN" sz="2000" dirty="0" err="1">
                <a:ea typeface="华文中宋" pitchFamily="2" charset="-122"/>
              </a:rPr>
              <a:t>dabec</a:t>
            </a:r>
            <a:r>
              <a:rPr lang="zh-CN" altLang="en-US" sz="2000" dirty="0">
                <a:ea typeface="华文中宋" pitchFamily="2" charset="-122"/>
              </a:rPr>
              <a:t>。中序遍历序列是 </a:t>
            </a:r>
            <a:r>
              <a:rPr lang="en-US" altLang="zh-CN" sz="2000" dirty="0" err="1">
                <a:ea typeface="华文中宋" pitchFamily="2" charset="-122"/>
              </a:rPr>
              <a:t>debac</a:t>
            </a:r>
            <a:r>
              <a:rPr lang="zh-CN" altLang="en-US" sz="2000" dirty="0">
                <a:ea typeface="华文中宋" pitchFamily="2" charset="-122"/>
              </a:rPr>
              <a:t>，它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  的前序遍历序列是（   ）。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acbed</a:t>
            </a:r>
            <a:r>
              <a:rPr lang="en-US" altLang="zh-CN" sz="2000" dirty="0">
                <a:ea typeface="华文中宋" pitchFamily="2" charset="-122"/>
              </a:rPr>
              <a:t> 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decab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C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deabc</a:t>
            </a:r>
            <a:r>
              <a:rPr lang="en-US" altLang="zh-CN" sz="2000" dirty="0">
                <a:ea typeface="华文中宋" pitchFamily="2" charset="-122"/>
              </a:rPr>
              <a:t> 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D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cedba</a:t>
            </a:r>
            <a:r>
              <a:rPr lang="en-US" altLang="zh-CN" sz="2000" dirty="0">
                <a:ea typeface="华文中宋" pitchFamily="2" charset="-122"/>
              </a:rPr>
              <a:t>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Tx/>
              <a:buAutoNum type="arabicPeriod" startAt="4"/>
            </a:pPr>
            <a:r>
              <a:rPr lang="zh-CN" altLang="en-US" sz="2000" dirty="0">
                <a:ea typeface="华文中宋" pitchFamily="2" charset="-122"/>
              </a:rPr>
              <a:t>某二叉树的前序遍历结点访问顺序是 </a:t>
            </a:r>
            <a:r>
              <a:rPr lang="en-US" altLang="zh-CN" sz="2000" dirty="0" err="1">
                <a:ea typeface="华文中宋" pitchFamily="2" charset="-122"/>
              </a:rPr>
              <a:t>abdgcefh</a:t>
            </a:r>
            <a:r>
              <a:rPr lang="zh-CN" altLang="en-US" sz="2000" dirty="0">
                <a:ea typeface="华文中宋" pitchFamily="2" charset="-122"/>
              </a:rPr>
              <a:t>，中序遍历的结点访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  问顺序是 </a:t>
            </a:r>
            <a:r>
              <a:rPr lang="en-US" altLang="zh-CN" sz="2000" dirty="0" err="1">
                <a:ea typeface="华文中宋" pitchFamily="2" charset="-122"/>
              </a:rPr>
              <a:t>dgbaechf</a:t>
            </a:r>
            <a:r>
              <a:rPr lang="zh-CN" altLang="en-US" sz="2000" dirty="0">
                <a:ea typeface="华文中宋" pitchFamily="2" charset="-122"/>
              </a:rPr>
              <a:t>，则其后序遍历的结点访问顺序是（   ）。 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bdgcefha</a:t>
            </a:r>
            <a:r>
              <a:rPr lang="en-US" altLang="zh-CN" sz="2000" dirty="0">
                <a:ea typeface="华文中宋" pitchFamily="2" charset="-122"/>
              </a:rPr>
              <a:t> 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gdbecfha</a:t>
            </a:r>
            <a:r>
              <a:rPr lang="en-US" altLang="zh-CN" sz="2000" dirty="0">
                <a:ea typeface="华文中宋" pitchFamily="2" charset="-122"/>
              </a:rPr>
              <a:t> 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C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bdgaechf</a:t>
            </a:r>
            <a:r>
              <a:rPr lang="en-US" altLang="zh-CN" sz="2000" dirty="0">
                <a:ea typeface="华文中宋" pitchFamily="2" charset="-122"/>
              </a:rPr>
              <a:t> 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D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gdbehfca</a:t>
            </a:r>
            <a:r>
              <a:rPr lang="en-US" altLang="zh-CN" sz="2000" dirty="0">
                <a:ea typeface="华文中宋" pitchFamily="2" charset="-122"/>
              </a:rPr>
              <a:t>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Tx/>
              <a:buAutoNum type="arabicPeriod" startAt="5"/>
            </a:pPr>
            <a:r>
              <a:rPr lang="zh-CN" altLang="en-US" sz="2000" dirty="0">
                <a:ea typeface="华文中宋" pitchFamily="2" charset="-122"/>
              </a:rPr>
              <a:t>在一非空二叉树的中序遍历序列中，根右边（）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）只有右子树上的所有结点  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）只有右子树上的部分结点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（</a:t>
            </a:r>
            <a:r>
              <a:rPr lang="en-US" altLang="zh-CN" sz="2000" dirty="0">
                <a:ea typeface="华文中宋" pitchFamily="2" charset="-122"/>
              </a:rPr>
              <a:t>C</a:t>
            </a:r>
            <a:r>
              <a:rPr lang="zh-CN" altLang="en-US" sz="2000" dirty="0">
                <a:ea typeface="华文中宋" pitchFamily="2" charset="-122"/>
              </a:rPr>
              <a:t>）只有左子树上的部分结点  （</a:t>
            </a:r>
            <a:r>
              <a:rPr lang="en-US" altLang="zh-CN" sz="2000" dirty="0">
                <a:ea typeface="华文中宋" pitchFamily="2" charset="-122"/>
              </a:rPr>
              <a:t>D</a:t>
            </a:r>
            <a:r>
              <a:rPr lang="zh-CN" altLang="en-US" sz="2000" dirty="0">
                <a:ea typeface="华文中宋" pitchFamily="2" charset="-122"/>
              </a:rPr>
              <a:t>）只有左子树上的所有结点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Tx/>
              <a:buAutoNum type="arabicPeriod" startAt="6"/>
            </a:pPr>
            <a:r>
              <a:rPr lang="zh-CN" altLang="en-US" sz="2000" dirty="0">
                <a:ea typeface="华文中宋" pitchFamily="2" charset="-122"/>
              </a:rPr>
              <a:t>任一二叉树的叶子结点在先、中和后序遍历序列中的相对次序 </a:t>
            </a:r>
            <a:r>
              <a:rPr lang="en-US" altLang="zh-CN" sz="2000" dirty="0">
                <a:ea typeface="华文中宋" pitchFamily="2" charset="-122"/>
              </a:rPr>
              <a:t>(    )  </a:t>
            </a:r>
            <a:r>
              <a:rPr lang="zh-CN" altLang="en-US" sz="2000" dirty="0">
                <a:ea typeface="华文中宋" pitchFamily="2" charset="-122"/>
              </a:rPr>
              <a:t>。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）不发生改变  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）发生改变  （</a:t>
            </a:r>
            <a:r>
              <a:rPr lang="en-US" altLang="zh-CN" sz="2000" dirty="0">
                <a:ea typeface="华文中宋" pitchFamily="2" charset="-122"/>
              </a:rPr>
              <a:t>C</a:t>
            </a:r>
            <a:r>
              <a:rPr lang="zh-CN" altLang="en-US" sz="2000" dirty="0">
                <a:ea typeface="华文中宋" pitchFamily="2" charset="-122"/>
              </a:rPr>
              <a:t>）不能确定  （</a:t>
            </a:r>
            <a:r>
              <a:rPr lang="en-US" altLang="zh-CN" sz="2000" dirty="0">
                <a:ea typeface="华文中宋" pitchFamily="2" charset="-122"/>
              </a:rPr>
              <a:t>D</a:t>
            </a:r>
            <a:r>
              <a:rPr lang="zh-CN" altLang="en-US" sz="2000" dirty="0">
                <a:ea typeface="华文中宋" pitchFamily="2" charset="-122"/>
              </a:rPr>
              <a:t>）以上都不对 </a:t>
            </a:r>
          </a:p>
        </p:txBody>
      </p:sp>
    </p:spTree>
  </p:cSld>
  <p:clrMapOvr>
    <a:masterClrMapping/>
  </p:clrMapOvr>
  <p:transition spd="slow">
    <p:random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88" name="Rectangle 256"/>
          <p:cNvSpPr>
            <a:spLocks noChangeArrowheads="1"/>
          </p:cNvSpPr>
          <p:nvPr/>
        </p:nvSpPr>
        <p:spPr bwMode="auto">
          <a:xfrm>
            <a:off x="1500188" y="4652963"/>
            <a:ext cx="2305050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85" name="Rectangle 253"/>
          <p:cNvSpPr>
            <a:spLocks noChangeArrowheads="1"/>
          </p:cNvSpPr>
          <p:nvPr/>
        </p:nvSpPr>
        <p:spPr bwMode="auto">
          <a:xfrm>
            <a:off x="1789113" y="3860800"/>
            <a:ext cx="1871662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84" name="Rectangle 252"/>
          <p:cNvSpPr>
            <a:spLocks noChangeArrowheads="1"/>
          </p:cNvSpPr>
          <p:nvPr/>
        </p:nvSpPr>
        <p:spPr bwMode="auto">
          <a:xfrm>
            <a:off x="1500188" y="3429000"/>
            <a:ext cx="1296987" cy="287338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83" name="Rectangle 251"/>
          <p:cNvSpPr>
            <a:spLocks noChangeArrowheads="1"/>
          </p:cNvSpPr>
          <p:nvPr/>
        </p:nvSpPr>
        <p:spPr bwMode="auto">
          <a:xfrm>
            <a:off x="1573213" y="3068638"/>
            <a:ext cx="1871662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82" name="Rectangle 250"/>
          <p:cNvSpPr>
            <a:spLocks noChangeArrowheads="1"/>
          </p:cNvSpPr>
          <p:nvPr/>
        </p:nvSpPr>
        <p:spPr bwMode="auto">
          <a:xfrm>
            <a:off x="1212850" y="2635250"/>
            <a:ext cx="1295400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81" name="Rectangle 249"/>
          <p:cNvSpPr>
            <a:spLocks noChangeArrowheads="1"/>
          </p:cNvSpPr>
          <p:nvPr/>
        </p:nvSpPr>
        <p:spPr bwMode="auto">
          <a:xfrm>
            <a:off x="2005013" y="2276475"/>
            <a:ext cx="1511300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80" name="Rectangle 248"/>
          <p:cNvSpPr>
            <a:spLocks noChangeArrowheads="1"/>
          </p:cNvSpPr>
          <p:nvPr/>
        </p:nvSpPr>
        <p:spPr bwMode="auto">
          <a:xfrm>
            <a:off x="4308475" y="2278063"/>
            <a:ext cx="2305050" cy="287337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78" name="Rectangle 246"/>
          <p:cNvSpPr>
            <a:spLocks noChangeArrowheads="1"/>
          </p:cNvSpPr>
          <p:nvPr/>
        </p:nvSpPr>
        <p:spPr bwMode="auto">
          <a:xfrm>
            <a:off x="2005013" y="2276475"/>
            <a:ext cx="1511300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68" name="Rectangle 236"/>
          <p:cNvSpPr>
            <a:spLocks noChangeArrowheads="1"/>
          </p:cNvSpPr>
          <p:nvPr/>
        </p:nvSpPr>
        <p:spPr bwMode="auto">
          <a:xfrm>
            <a:off x="4308475" y="2278063"/>
            <a:ext cx="2305050" cy="287337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67" name="Rectangle 235"/>
          <p:cNvSpPr>
            <a:spLocks noChangeArrowheads="1"/>
          </p:cNvSpPr>
          <p:nvPr/>
        </p:nvSpPr>
        <p:spPr bwMode="auto">
          <a:xfrm>
            <a:off x="2005013" y="2276475"/>
            <a:ext cx="1511300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66" name="Rectangle 234"/>
          <p:cNvSpPr>
            <a:spLocks noChangeArrowheads="1"/>
          </p:cNvSpPr>
          <p:nvPr/>
        </p:nvSpPr>
        <p:spPr bwMode="auto">
          <a:xfrm>
            <a:off x="4308475" y="2278063"/>
            <a:ext cx="2305050" cy="287337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62" name="Rectangle 230"/>
          <p:cNvSpPr>
            <a:spLocks noChangeArrowheads="1"/>
          </p:cNvSpPr>
          <p:nvPr/>
        </p:nvSpPr>
        <p:spPr bwMode="auto">
          <a:xfrm>
            <a:off x="2005013" y="2274888"/>
            <a:ext cx="1511300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61" name="Rectangle 229"/>
          <p:cNvSpPr>
            <a:spLocks noChangeArrowheads="1"/>
          </p:cNvSpPr>
          <p:nvPr/>
        </p:nvSpPr>
        <p:spPr bwMode="auto">
          <a:xfrm>
            <a:off x="2581275" y="1412875"/>
            <a:ext cx="1368425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60" name="Rectangle 228"/>
          <p:cNvSpPr>
            <a:spLocks noChangeArrowheads="1"/>
          </p:cNvSpPr>
          <p:nvPr/>
        </p:nvSpPr>
        <p:spPr bwMode="auto">
          <a:xfrm>
            <a:off x="781050" y="1412875"/>
            <a:ext cx="1511300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073" name="Text Box 41"/>
          <p:cNvSpPr txBox="1">
            <a:spLocks noChangeArrowheads="1"/>
          </p:cNvSpPr>
          <p:nvPr/>
        </p:nvSpPr>
        <p:spPr bwMode="auto">
          <a:xfrm>
            <a:off x="533400" y="457200"/>
            <a:ext cx="8477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中序遍历</a:t>
            </a:r>
            <a:r>
              <a:rPr lang="zh-CN" altLang="en-US">
                <a:ea typeface="华文中宋" pitchFamily="2" charset="-122"/>
              </a:rPr>
              <a:t>二叉树基本操作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非递归</a:t>
            </a:r>
            <a:r>
              <a:rPr lang="zh-CN" altLang="en-US">
                <a:ea typeface="华文中宋" pitchFamily="2" charset="-122"/>
              </a:rPr>
              <a:t>算法在二叉链表上的实现： </a:t>
            </a:r>
          </a:p>
        </p:txBody>
      </p:sp>
      <p:sp>
        <p:nvSpPr>
          <p:cNvPr id="44074" name="Text Box 42"/>
          <p:cNvSpPr txBox="1">
            <a:spLocks noChangeArrowheads="1"/>
          </p:cNvSpPr>
          <p:nvPr/>
        </p:nvSpPr>
        <p:spPr bwMode="auto">
          <a:xfrm>
            <a:off x="604838" y="900113"/>
            <a:ext cx="7875810" cy="566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Status </a:t>
            </a:r>
            <a:r>
              <a:rPr lang="en-US" altLang="zh-CN" sz="2000" dirty="0" err="1">
                <a:ea typeface="楷体_GB2312" pitchFamily="49" charset="-122"/>
              </a:rPr>
              <a:t>InOrderTraverse</a:t>
            </a:r>
            <a:r>
              <a:rPr lang="en-US" altLang="zh-CN" sz="2000" dirty="0">
                <a:ea typeface="楷体_GB2312" pitchFamily="49" charset="-122"/>
              </a:rPr>
              <a:t> (</a:t>
            </a:r>
            <a:r>
              <a:rPr lang="en-US" altLang="zh-CN" sz="2000" dirty="0" err="1">
                <a:ea typeface="楷体_GB2312" pitchFamily="49" charset="-122"/>
              </a:rPr>
              <a:t>BiTree</a:t>
            </a:r>
            <a:r>
              <a:rPr lang="en-US" altLang="zh-CN" sz="2000" dirty="0">
                <a:ea typeface="楷体_GB2312" pitchFamily="49" charset="-122"/>
              </a:rPr>
              <a:t> T, Status(* Visit)(</a:t>
            </a:r>
            <a:r>
              <a:rPr lang="en-US" altLang="zh-CN" sz="2000" dirty="0" err="1">
                <a:ea typeface="楷体_GB2312" pitchFamily="49" charset="-122"/>
              </a:rPr>
              <a:t>TElemType</a:t>
            </a:r>
            <a:r>
              <a:rPr lang="en-US" altLang="zh-CN" sz="2000" dirty="0">
                <a:ea typeface="楷体_GB2312" pitchFamily="49" charset="-122"/>
              </a:rPr>
              <a:t> e))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{ </a:t>
            </a:r>
            <a:r>
              <a:rPr lang="en-US" altLang="zh-CN" sz="2000" dirty="0" err="1">
                <a:ea typeface="楷体_GB2312" pitchFamily="49" charset="-122"/>
              </a:rPr>
              <a:t>InitStack</a:t>
            </a:r>
            <a:r>
              <a:rPr lang="en-US" altLang="zh-CN" sz="2000" dirty="0">
                <a:ea typeface="楷体_GB2312" pitchFamily="49" charset="-122"/>
              </a:rPr>
              <a:t>(S);      Push(S, T);      // </a:t>
            </a:r>
            <a:r>
              <a:rPr lang="zh-CN" altLang="en-US" sz="2000" dirty="0">
                <a:ea typeface="楷体_GB2312" pitchFamily="49" charset="-122"/>
              </a:rPr>
              <a:t>根指针进栈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</a:t>
            </a:r>
            <a:r>
              <a:rPr lang="en-US" altLang="zh-CN" sz="2000" dirty="0">
                <a:ea typeface="楷体_GB2312" pitchFamily="49" charset="-122"/>
              </a:rPr>
              <a:t>while (!</a:t>
            </a:r>
            <a:r>
              <a:rPr lang="en-US" altLang="zh-CN" sz="2000" dirty="0" err="1">
                <a:ea typeface="楷体_GB2312" pitchFamily="49" charset="-122"/>
              </a:rPr>
              <a:t>StackEmpty</a:t>
            </a:r>
            <a:r>
              <a:rPr lang="en-US" altLang="zh-CN" sz="2000" dirty="0">
                <a:ea typeface="楷体_GB2312" pitchFamily="49" charset="-122"/>
              </a:rPr>
              <a:t> (S) {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      while (</a:t>
            </a:r>
            <a:r>
              <a:rPr lang="en-US" altLang="zh-CN" sz="2000" dirty="0" err="1">
                <a:ea typeface="楷体_GB2312" pitchFamily="49" charset="-122"/>
              </a:rPr>
              <a:t>GetTop</a:t>
            </a:r>
            <a:r>
              <a:rPr lang="en-US" altLang="zh-CN" sz="2000" dirty="0">
                <a:ea typeface="楷体_GB2312" pitchFamily="49" charset="-122"/>
              </a:rPr>
              <a:t> (S, p) &amp;&amp; p)  Push (S, p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000" dirty="0" err="1">
                <a:ea typeface="楷体_GB2312" pitchFamily="49" charset="-122"/>
                <a:sym typeface="Symbol" pitchFamily="18" charset="2"/>
              </a:rPr>
              <a:t>lchild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)</a:t>
            </a:r>
            <a:r>
              <a:rPr lang="en-US" altLang="zh-CN" sz="2000" dirty="0">
                <a:ea typeface="楷体_GB2312" pitchFamily="49" charset="-122"/>
              </a:rPr>
              <a:t>;  // </a:t>
            </a:r>
            <a:r>
              <a:rPr lang="zh-CN" altLang="en-US" sz="2000" dirty="0">
                <a:ea typeface="楷体_GB2312" pitchFamily="49" charset="-122"/>
              </a:rPr>
              <a:t>向左走到尽头。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      </a:t>
            </a:r>
            <a:r>
              <a:rPr lang="en-US" altLang="zh-CN" sz="2000" dirty="0">
                <a:ea typeface="楷体_GB2312" pitchFamily="49" charset="-122"/>
              </a:rPr>
              <a:t>Pop (S, p);         // </a:t>
            </a:r>
            <a:r>
              <a:rPr lang="zh-CN" altLang="en-US" sz="2000" dirty="0">
                <a:ea typeface="楷体_GB2312" pitchFamily="49" charset="-122"/>
              </a:rPr>
              <a:t>空指针退栈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      </a:t>
            </a:r>
            <a:r>
              <a:rPr lang="en-US" altLang="zh-CN" sz="2000" dirty="0">
                <a:ea typeface="楷体_GB2312" pitchFamily="49" charset="-122"/>
              </a:rPr>
              <a:t>if (! </a:t>
            </a:r>
            <a:r>
              <a:rPr lang="en-US" altLang="zh-CN" sz="2000" dirty="0" err="1">
                <a:ea typeface="楷体_GB2312" pitchFamily="49" charset="-122"/>
              </a:rPr>
              <a:t>StackEmpty</a:t>
            </a:r>
            <a:r>
              <a:rPr lang="en-US" altLang="zh-CN" sz="2000" dirty="0">
                <a:ea typeface="楷体_GB2312" pitchFamily="49" charset="-122"/>
              </a:rPr>
              <a:t> (S) {    // </a:t>
            </a:r>
            <a:r>
              <a:rPr lang="zh-CN" altLang="en-US" sz="2000" dirty="0">
                <a:ea typeface="楷体_GB2312" pitchFamily="49" charset="-122"/>
              </a:rPr>
              <a:t>访问结点，向右一步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          </a:t>
            </a:r>
            <a:r>
              <a:rPr lang="en-US" altLang="zh-CN" sz="2000" dirty="0">
                <a:ea typeface="楷体_GB2312" pitchFamily="49" charset="-122"/>
              </a:rPr>
              <a:t>Pop (S, p);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          if (!Visit (p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data))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              return ERROR;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          Push (S, </a:t>
            </a:r>
            <a:r>
              <a:rPr lang="en-US" altLang="zh-CN" sz="2000" dirty="0">
                <a:ea typeface="楷体_GB2312" pitchFamily="49" charset="-122"/>
              </a:rPr>
              <a:t>p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000" dirty="0" err="1">
                <a:ea typeface="楷体_GB2312" pitchFamily="49" charset="-122"/>
                <a:sym typeface="Symbol" pitchFamily="18" charset="2"/>
              </a:rPr>
              <a:t>rchild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);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      } // if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} // while</a:t>
            </a:r>
            <a:endParaRPr lang="en-US" altLang="zh-CN" sz="2000" dirty="0"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return OK;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} //  </a:t>
            </a:r>
            <a:r>
              <a:rPr lang="en-US" altLang="zh-CN" sz="2000" dirty="0" err="1">
                <a:ea typeface="楷体_GB2312" pitchFamily="49" charset="-122"/>
              </a:rPr>
              <a:t>InOrderTraverse</a:t>
            </a:r>
            <a:endParaRPr lang="en-US" altLang="zh-CN" sz="2000" dirty="0">
              <a:ea typeface="楷体_GB2312" pitchFamily="49" charset="-122"/>
            </a:endParaRPr>
          </a:p>
        </p:txBody>
      </p:sp>
      <p:sp>
        <p:nvSpPr>
          <p:cNvPr id="44143" name="Oval 111"/>
          <p:cNvSpPr>
            <a:spLocks noChangeArrowheads="1"/>
          </p:cNvSpPr>
          <p:nvPr/>
        </p:nvSpPr>
        <p:spPr bwMode="auto">
          <a:xfrm>
            <a:off x="7207250" y="3236913"/>
            <a:ext cx="365125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44" name="Oval 112"/>
          <p:cNvSpPr>
            <a:spLocks noChangeArrowheads="1"/>
          </p:cNvSpPr>
          <p:nvPr/>
        </p:nvSpPr>
        <p:spPr bwMode="auto">
          <a:xfrm>
            <a:off x="6323013" y="4440238"/>
            <a:ext cx="363537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45" name="Oval 113"/>
          <p:cNvSpPr>
            <a:spLocks noChangeArrowheads="1"/>
          </p:cNvSpPr>
          <p:nvPr/>
        </p:nvSpPr>
        <p:spPr bwMode="auto">
          <a:xfrm>
            <a:off x="6946900" y="4440238"/>
            <a:ext cx="365125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46" name="Oval 114"/>
          <p:cNvSpPr>
            <a:spLocks noChangeArrowheads="1"/>
          </p:cNvSpPr>
          <p:nvPr/>
        </p:nvSpPr>
        <p:spPr bwMode="auto">
          <a:xfrm>
            <a:off x="7467600" y="4440238"/>
            <a:ext cx="365125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47" name="Oval 115"/>
          <p:cNvSpPr>
            <a:spLocks noChangeArrowheads="1"/>
          </p:cNvSpPr>
          <p:nvPr/>
        </p:nvSpPr>
        <p:spPr bwMode="auto">
          <a:xfrm>
            <a:off x="8093075" y="4438650"/>
            <a:ext cx="363538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48" name="Oval 116"/>
          <p:cNvSpPr>
            <a:spLocks noChangeArrowheads="1"/>
          </p:cNvSpPr>
          <p:nvPr/>
        </p:nvSpPr>
        <p:spPr bwMode="auto">
          <a:xfrm>
            <a:off x="6635750" y="3798888"/>
            <a:ext cx="363538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49" name="Oval 117"/>
          <p:cNvSpPr>
            <a:spLocks noChangeArrowheads="1"/>
          </p:cNvSpPr>
          <p:nvPr/>
        </p:nvSpPr>
        <p:spPr bwMode="auto">
          <a:xfrm>
            <a:off x="7780338" y="3798888"/>
            <a:ext cx="363537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50" name="Oval 118"/>
          <p:cNvSpPr>
            <a:spLocks noChangeArrowheads="1"/>
          </p:cNvSpPr>
          <p:nvPr/>
        </p:nvSpPr>
        <p:spPr bwMode="auto">
          <a:xfrm>
            <a:off x="6635750" y="5027613"/>
            <a:ext cx="363538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51" name="Oval 119"/>
          <p:cNvSpPr>
            <a:spLocks noChangeArrowheads="1"/>
          </p:cNvSpPr>
          <p:nvPr/>
        </p:nvSpPr>
        <p:spPr bwMode="auto">
          <a:xfrm>
            <a:off x="7259638" y="5027613"/>
            <a:ext cx="365125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52" name="Oval 120"/>
          <p:cNvSpPr>
            <a:spLocks noChangeArrowheads="1"/>
          </p:cNvSpPr>
          <p:nvPr/>
        </p:nvSpPr>
        <p:spPr bwMode="auto">
          <a:xfrm>
            <a:off x="6946900" y="5592763"/>
            <a:ext cx="365125" cy="357187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53" name="Oval 121"/>
          <p:cNvSpPr>
            <a:spLocks noChangeArrowheads="1"/>
          </p:cNvSpPr>
          <p:nvPr/>
        </p:nvSpPr>
        <p:spPr bwMode="auto">
          <a:xfrm>
            <a:off x="7572375" y="5591175"/>
            <a:ext cx="363538" cy="357188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4201" name="Group 169"/>
          <p:cNvGraphicFramePr>
            <a:graphicFrameLocks noGrp="1"/>
          </p:cNvGraphicFramePr>
          <p:nvPr/>
        </p:nvGraphicFramePr>
        <p:xfrm>
          <a:off x="4067175" y="3646488"/>
          <a:ext cx="1219200" cy="237744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167" name="Text Box 135"/>
          <p:cNvSpPr txBox="1">
            <a:spLocks noChangeArrowheads="1"/>
          </p:cNvSpPr>
          <p:nvPr/>
        </p:nvSpPr>
        <p:spPr bwMode="auto">
          <a:xfrm>
            <a:off x="4371975" y="5592763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－ </a:t>
            </a:r>
          </a:p>
        </p:txBody>
      </p:sp>
      <p:sp>
        <p:nvSpPr>
          <p:cNvPr id="44168" name="Text Box 136"/>
          <p:cNvSpPr txBox="1">
            <a:spLocks noChangeArrowheads="1"/>
          </p:cNvSpPr>
          <p:nvPr/>
        </p:nvSpPr>
        <p:spPr bwMode="auto">
          <a:xfrm>
            <a:off x="4371975" y="5170488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＋ </a:t>
            </a:r>
          </a:p>
        </p:txBody>
      </p:sp>
      <p:sp>
        <p:nvSpPr>
          <p:cNvPr id="44169" name="Text Box 137"/>
          <p:cNvSpPr txBox="1">
            <a:spLocks noChangeArrowheads="1"/>
          </p:cNvSpPr>
          <p:nvPr/>
        </p:nvSpPr>
        <p:spPr bwMode="auto">
          <a:xfrm>
            <a:off x="4371975" y="4789488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a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 </a:t>
            </a:r>
          </a:p>
        </p:txBody>
      </p:sp>
      <p:sp>
        <p:nvSpPr>
          <p:cNvPr id="44170" name="Text Box 138"/>
          <p:cNvSpPr txBox="1">
            <a:spLocks noChangeArrowheads="1"/>
          </p:cNvSpPr>
          <p:nvPr/>
        </p:nvSpPr>
        <p:spPr bwMode="auto">
          <a:xfrm>
            <a:off x="4371975" y="4408488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 </a:t>
            </a:r>
          </a:p>
        </p:txBody>
      </p:sp>
      <p:sp>
        <p:nvSpPr>
          <p:cNvPr id="44171" name="Rectangle 139"/>
          <p:cNvSpPr>
            <a:spLocks noChangeArrowheads="1"/>
          </p:cNvSpPr>
          <p:nvPr/>
        </p:nvSpPr>
        <p:spPr bwMode="auto">
          <a:xfrm>
            <a:off x="4295775" y="4484688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72" name="Rectangle 140"/>
          <p:cNvSpPr>
            <a:spLocks noChangeArrowheads="1"/>
          </p:cNvSpPr>
          <p:nvPr/>
        </p:nvSpPr>
        <p:spPr bwMode="auto">
          <a:xfrm>
            <a:off x="4371975" y="4865688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73" name="Text Box 141"/>
          <p:cNvSpPr txBox="1">
            <a:spLocks noChangeArrowheads="1"/>
          </p:cNvSpPr>
          <p:nvPr/>
        </p:nvSpPr>
        <p:spPr bwMode="auto">
          <a:xfrm>
            <a:off x="4371975" y="478948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</a:t>
            </a:r>
          </a:p>
        </p:txBody>
      </p:sp>
      <p:sp>
        <p:nvSpPr>
          <p:cNvPr id="44210" name="Rectangle 178"/>
          <p:cNvSpPr>
            <a:spLocks noChangeArrowheads="1"/>
          </p:cNvSpPr>
          <p:nvPr/>
        </p:nvSpPr>
        <p:spPr bwMode="auto">
          <a:xfrm>
            <a:off x="4448175" y="57038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1" name="Rectangle 179"/>
          <p:cNvSpPr>
            <a:spLocks noChangeArrowheads="1"/>
          </p:cNvSpPr>
          <p:nvPr/>
        </p:nvSpPr>
        <p:spPr bwMode="auto">
          <a:xfrm>
            <a:off x="4448175" y="4865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2" name="Rectangle 180"/>
          <p:cNvSpPr>
            <a:spLocks noChangeArrowheads="1"/>
          </p:cNvSpPr>
          <p:nvPr/>
        </p:nvSpPr>
        <p:spPr bwMode="auto">
          <a:xfrm>
            <a:off x="4448175" y="5246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3" name="Text Box 181"/>
          <p:cNvSpPr txBox="1">
            <a:spLocks noChangeArrowheads="1"/>
          </p:cNvSpPr>
          <p:nvPr/>
        </p:nvSpPr>
        <p:spPr bwMode="auto">
          <a:xfrm>
            <a:off x="4371975" y="5170488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× </a:t>
            </a:r>
          </a:p>
        </p:txBody>
      </p:sp>
      <p:sp>
        <p:nvSpPr>
          <p:cNvPr id="44174" name="Text Box 142"/>
          <p:cNvSpPr txBox="1">
            <a:spLocks noChangeArrowheads="1"/>
          </p:cNvSpPr>
          <p:nvPr/>
        </p:nvSpPr>
        <p:spPr bwMode="auto">
          <a:xfrm>
            <a:off x="4371975" y="47894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b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44175" name="Text Box 143"/>
          <p:cNvSpPr txBox="1">
            <a:spLocks noChangeArrowheads="1"/>
          </p:cNvSpPr>
          <p:nvPr/>
        </p:nvSpPr>
        <p:spPr bwMode="auto">
          <a:xfrm>
            <a:off x="4391025" y="4408488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 </a:t>
            </a:r>
          </a:p>
        </p:txBody>
      </p:sp>
      <p:sp>
        <p:nvSpPr>
          <p:cNvPr id="44176" name="Rectangle 144"/>
          <p:cNvSpPr>
            <a:spLocks noChangeArrowheads="1"/>
          </p:cNvSpPr>
          <p:nvPr/>
        </p:nvSpPr>
        <p:spPr bwMode="auto">
          <a:xfrm>
            <a:off x="4295775" y="4484688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77" name="Rectangle 145"/>
          <p:cNvSpPr>
            <a:spLocks noChangeArrowheads="1"/>
          </p:cNvSpPr>
          <p:nvPr/>
        </p:nvSpPr>
        <p:spPr bwMode="auto">
          <a:xfrm>
            <a:off x="4371975" y="4865688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78" name="Text Box 146"/>
          <p:cNvSpPr txBox="1">
            <a:spLocks noChangeArrowheads="1"/>
          </p:cNvSpPr>
          <p:nvPr/>
        </p:nvSpPr>
        <p:spPr bwMode="auto">
          <a:xfrm>
            <a:off x="4371975" y="486568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</a:t>
            </a:r>
          </a:p>
        </p:txBody>
      </p:sp>
      <p:sp>
        <p:nvSpPr>
          <p:cNvPr id="44214" name="Rectangle 182"/>
          <p:cNvSpPr>
            <a:spLocks noChangeArrowheads="1"/>
          </p:cNvSpPr>
          <p:nvPr/>
        </p:nvSpPr>
        <p:spPr bwMode="auto">
          <a:xfrm>
            <a:off x="4295775" y="4865688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5" name="Rectangle 183"/>
          <p:cNvSpPr>
            <a:spLocks noChangeArrowheads="1"/>
          </p:cNvSpPr>
          <p:nvPr/>
        </p:nvSpPr>
        <p:spPr bwMode="auto">
          <a:xfrm>
            <a:off x="4371975" y="5246688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6" name="Text Box 184"/>
          <p:cNvSpPr txBox="1">
            <a:spLocks noChangeArrowheads="1"/>
          </p:cNvSpPr>
          <p:nvPr/>
        </p:nvSpPr>
        <p:spPr bwMode="auto">
          <a:xfrm>
            <a:off x="4371975" y="5170488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－ </a:t>
            </a:r>
          </a:p>
        </p:txBody>
      </p:sp>
      <p:sp>
        <p:nvSpPr>
          <p:cNvPr id="44179" name="Text Box 147"/>
          <p:cNvSpPr txBox="1">
            <a:spLocks noChangeArrowheads="1"/>
          </p:cNvSpPr>
          <p:nvPr/>
        </p:nvSpPr>
        <p:spPr bwMode="auto">
          <a:xfrm>
            <a:off x="4371975" y="4789488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c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44180" name="Text Box 148"/>
          <p:cNvSpPr txBox="1">
            <a:spLocks noChangeArrowheads="1"/>
          </p:cNvSpPr>
          <p:nvPr/>
        </p:nvSpPr>
        <p:spPr bwMode="auto">
          <a:xfrm>
            <a:off x="4391025" y="440848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</a:t>
            </a:r>
          </a:p>
        </p:txBody>
      </p:sp>
      <p:sp>
        <p:nvSpPr>
          <p:cNvPr id="44202" name="Rectangle 170"/>
          <p:cNvSpPr>
            <a:spLocks noChangeArrowheads="1"/>
          </p:cNvSpPr>
          <p:nvPr/>
        </p:nvSpPr>
        <p:spPr bwMode="auto">
          <a:xfrm>
            <a:off x="4448175" y="4484688"/>
            <a:ext cx="381000" cy="2286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03" name="Rectangle 171"/>
          <p:cNvSpPr>
            <a:spLocks noChangeArrowheads="1"/>
          </p:cNvSpPr>
          <p:nvPr/>
        </p:nvSpPr>
        <p:spPr bwMode="auto">
          <a:xfrm>
            <a:off x="4448175" y="4941888"/>
            <a:ext cx="381000" cy="2286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7" name="Text Box 185"/>
          <p:cNvSpPr txBox="1">
            <a:spLocks noChangeArrowheads="1"/>
          </p:cNvSpPr>
          <p:nvPr/>
        </p:nvSpPr>
        <p:spPr bwMode="auto">
          <a:xfrm>
            <a:off x="4371975" y="4865688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 </a:t>
            </a:r>
          </a:p>
        </p:txBody>
      </p:sp>
      <p:sp>
        <p:nvSpPr>
          <p:cNvPr id="44206" name="Rectangle 174"/>
          <p:cNvSpPr>
            <a:spLocks noChangeArrowheads="1"/>
          </p:cNvSpPr>
          <p:nvPr/>
        </p:nvSpPr>
        <p:spPr bwMode="auto">
          <a:xfrm>
            <a:off x="4448175" y="4865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8" name="Rectangle 186"/>
          <p:cNvSpPr>
            <a:spLocks noChangeArrowheads="1"/>
          </p:cNvSpPr>
          <p:nvPr/>
        </p:nvSpPr>
        <p:spPr bwMode="auto">
          <a:xfrm>
            <a:off x="4448175" y="5246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04" name="Text Box 172"/>
          <p:cNvSpPr txBox="1">
            <a:spLocks noChangeArrowheads="1"/>
          </p:cNvSpPr>
          <p:nvPr/>
        </p:nvSpPr>
        <p:spPr bwMode="auto">
          <a:xfrm>
            <a:off x="4371975" y="51704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d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44205" name="Text Box 173"/>
          <p:cNvSpPr txBox="1">
            <a:spLocks noChangeArrowheads="1"/>
          </p:cNvSpPr>
          <p:nvPr/>
        </p:nvSpPr>
        <p:spPr bwMode="auto">
          <a:xfrm>
            <a:off x="4391025" y="4865688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 </a:t>
            </a:r>
          </a:p>
        </p:txBody>
      </p:sp>
      <p:sp>
        <p:nvSpPr>
          <p:cNvPr id="44207" name="Rectangle 175"/>
          <p:cNvSpPr>
            <a:spLocks noChangeArrowheads="1"/>
          </p:cNvSpPr>
          <p:nvPr/>
        </p:nvSpPr>
        <p:spPr bwMode="auto">
          <a:xfrm>
            <a:off x="4448175" y="4865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9" name="Rectangle 187"/>
          <p:cNvSpPr>
            <a:spLocks noChangeArrowheads="1"/>
          </p:cNvSpPr>
          <p:nvPr/>
        </p:nvSpPr>
        <p:spPr bwMode="auto">
          <a:xfrm>
            <a:off x="4448175" y="5246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08" name="Text Box 176"/>
          <p:cNvSpPr txBox="1">
            <a:spLocks noChangeArrowheads="1"/>
          </p:cNvSpPr>
          <p:nvPr/>
        </p:nvSpPr>
        <p:spPr bwMode="auto">
          <a:xfrm>
            <a:off x="4371975" y="5246688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 </a:t>
            </a:r>
          </a:p>
        </p:txBody>
      </p:sp>
      <p:sp>
        <p:nvSpPr>
          <p:cNvPr id="44209" name="Rectangle 177"/>
          <p:cNvSpPr>
            <a:spLocks noChangeArrowheads="1"/>
          </p:cNvSpPr>
          <p:nvPr/>
        </p:nvSpPr>
        <p:spPr bwMode="auto">
          <a:xfrm>
            <a:off x="4448175" y="5246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20" name="Text Box 188"/>
          <p:cNvSpPr txBox="1">
            <a:spLocks noChangeArrowheads="1"/>
          </p:cNvSpPr>
          <p:nvPr/>
        </p:nvSpPr>
        <p:spPr bwMode="auto">
          <a:xfrm>
            <a:off x="4416425" y="5627688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／ </a:t>
            </a:r>
          </a:p>
        </p:txBody>
      </p:sp>
      <p:sp>
        <p:nvSpPr>
          <p:cNvPr id="44221" name="Text Box 189"/>
          <p:cNvSpPr txBox="1">
            <a:spLocks noChangeArrowheads="1"/>
          </p:cNvSpPr>
          <p:nvPr/>
        </p:nvSpPr>
        <p:spPr bwMode="auto">
          <a:xfrm>
            <a:off x="4416425" y="5170488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e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44222" name="Text Box 190"/>
          <p:cNvSpPr txBox="1">
            <a:spLocks noChangeArrowheads="1"/>
          </p:cNvSpPr>
          <p:nvPr/>
        </p:nvSpPr>
        <p:spPr bwMode="auto">
          <a:xfrm>
            <a:off x="4433888" y="478948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</a:t>
            </a:r>
          </a:p>
        </p:txBody>
      </p:sp>
      <p:sp>
        <p:nvSpPr>
          <p:cNvPr id="44223" name="Rectangle 191"/>
          <p:cNvSpPr>
            <a:spLocks noChangeArrowheads="1"/>
          </p:cNvSpPr>
          <p:nvPr/>
        </p:nvSpPr>
        <p:spPr bwMode="auto">
          <a:xfrm>
            <a:off x="4448175" y="4865688"/>
            <a:ext cx="381000" cy="2286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sp>
        <p:nvSpPr>
          <p:cNvPr id="44224" name="Rectangle 192"/>
          <p:cNvSpPr>
            <a:spLocks noChangeArrowheads="1"/>
          </p:cNvSpPr>
          <p:nvPr/>
        </p:nvSpPr>
        <p:spPr bwMode="auto">
          <a:xfrm>
            <a:off x="4448175" y="5322888"/>
            <a:ext cx="381000" cy="2286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sp>
        <p:nvSpPr>
          <p:cNvPr id="44225" name="Text Box 193"/>
          <p:cNvSpPr txBox="1">
            <a:spLocks noChangeArrowheads="1"/>
          </p:cNvSpPr>
          <p:nvPr/>
        </p:nvSpPr>
        <p:spPr bwMode="auto">
          <a:xfrm>
            <a:off x="4448175" y="5246688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^ </a:t>
            </a:r>
          </a:p>
        </p:txBody>
      </p:sp>
      <p:sp>
        <p:nvSpPr>
          <p:cNvPr id="44226" name="Rectangle 194"/>
          <p:cNvSpPr>
            <a:spLocks noChangeArrowheads="1"/>
          </p:cNvSpPr>
          <p:nvPr/>
        </p:nvSpPr>
        <p:spPr bwMode="auto">
          <a:xfrm>
            <a:off x="4448175" y="5322888"/>
            <a:ext cx="381000" cy="2286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sp>
        <p:nvSpPr>
          <p:cNvPr id="44227" name="Rectangle 195"/>
          <p:cNvSpPr>
            <a:spLocks noChangeArrowheads="1"/>
          </p:cNvSpPr>
          <p:nvPr/>
        </p:nvSpPr>
        <p:spPr bwMode="auto">
          <a:xfrm>
            <a:off x="4448175" y="5741988"/>
            <a:ext cx="381000" cy="2667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sp>
        <p:nvSpPr>
          <p:cNvPr id="44228" name="Text Box 196"/>
          <p:cNvSpPr txBox="1">
            <a:spLocks noChangeArrowheads="1"/>
          </p:cNvSpPr>
          <p:nvPr/>
        </p:nvSpPr>
        <p:spPr bwMode="auto">
          <a:xfrm>
            <a:off x="4416425" y="5627688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f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44230" name="Text Box 198"/>
          <p:cNvSpPr txBox="1">
            <a:spLocks noChangeArrowheads="1"/>
          </p:cNvSpPr>
          <p:nvPr/>
        </p:nvSpPr>
        <p:spPr bwMode="auto">
          <a:xfrm>
            <a:off x="4371975" y="517048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</a:t>
            </a:r>
          </a:p>
        </p:txBody>
      </p:sp>
      <p:sp>
        <p:nvSpPr>
          <p:cNvPr id="44229" name="Rectangle 197"/>
          <p:cNvSpPr>
            <a:spLocks noChangeArrowheads="1"/>
          </p:cNvSpPr>
          <p:nvPr/>
        </p:nvSpPr>
        <p:spPr bwMode="auto">
          <a:xfrm>
            <a:off x="4448175" y="5284788"/>
            <a:ext cx="381000" cy="2667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sp>
        <p:nvSpPr>
          <p:cNvPr id="44231" name="Rectangle 199"/>
          <p:cNvSpPr>
            <a:spLocks noChangeArrowheads="1"/>
          </p:cNvSpPr>
          <p:nvPr/>
        </p:nvSpPr>
        <p:spPr bwMode="auto">
          <a:xfrm>
            <a:off x="4448175" y="5741988"/>
            <a:ext cx="381000" cy="2667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sp>
        <p:nvSpPr>
          <p:cNvPr id="44232" name="Text Box 200"/>
          <p:cNvSpPr txBox="1">
            <a:spLocks noChangeArrowheads="1"/>
          </p:cNvSpPr>
          <p:nvPr/>
        </p:nvSpPr>
        <p:spPr bwMode="auto">
          <a:xfrm>
            <a:off x="4371975" y="562768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</a:t>
            </a:r>
          </a:p>
        </p:txBody>
      </p:sp>
      <p:sp>
        <p:nvSpPr>
          <p:cNvPr id="44233" name="Rectangle 201"/>
          <p:cNvSpPr>
            <a:spLocks noChangeArrowheads="1"/>
          </p:cNvSpPr>
          <p:nvPr/>
        </p:nvSpPr>
        <p:spPr bwMode="auto">
          <a:xfrm>
            <a:off x="4448175" y="5741988"/>
            <a:ext cx="381000" cy="2667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cxnSp>
        <p:nvCxnSpPr>
          <p:cNvPr id="44234" name="AutoShape 202"/>
          <p:cNvCxnSpPr>
            <a:cxnSpLocks noChangeShapeType="1"/>
            <a:stCxn id="44148" idx="0"/>
            <a:endCxn id="44143" idx="3"/>
          </p:cNvCxnSpPr>
          <p:nvPr/>
        </p:nvCxnSpPr>
        <p:spPr bwMode="auto">
          <a:xfrm flipV="1">
            <a:off x="6818313" y="3543300"/>
            <a:ext cx="442912" cy="255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35" name="AutoShape 203"/>
          <p:cNvCxnSpPr>
            <a:cxnSpLocks noChangeShapeType="1"/>
            <a:stCxn id="44143" idx="5"/>
            <a:endCxn id="44149" idx="0"/>
          </p:cNvCxnSpPr>
          <p:nvPr/>
        </p:nvCxnSpPr>
        <p:spPr bwMode="auto">
          <a:xfrm>
            <a:off x="7518400" y="3543300"/>
            <a:ext cx="444500" cy="255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4236" name="Text Box 204"/>
          <p:cNvSpPr txBox="1">
            <a:spLocks noChangeArrowheads="1"/>
          </p:cNvSpPr>
          <p:nvPr/>
        </p:nvSpPr>
        <p:spPr bwMode="auto">
          <a:xfrm>
            <a:off x="7165975" y="3186113"/>
            <a:ext cx="4397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－</a:t>
            </a:r>
          </a:p>
        </p:txBody>
      </p:sp>
      <p:sp>
        <p:nvSpPr>
          <p:cNvPr id="44237" name="Text Box 205"/>
          <p:cNvSpPr txBox="1">
            <a:spLocks noChangeArrowheads="1"/>
          </p:cNvSpPr>
          <p:nvPr/>
        </p:nvSpPr>
        <p:spPr bwMode="auto">
          <a:xfrm>
            <a:off x="7216775" y="4991100"/>
            <a:ext cx="4397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－</a:t>
            </a:r>
          </a:p>
        </p:txBody>
      </p:sp>
      <p:sp>
        <p:nvSpPr>
          <p:cNvPr id="44238" name="Text Box 206"/>
          <p:cNvSpPr txBox="1">
            <a:spLocks noChangeArrowheads="1"/>
          </p:cNvSpPr>
          <p:nvPr/>
        </p:nvSpPr>
        <p:spPr bwMode="auto">
          <a:xfrm>
            <a:off x="7739063" y="3760788"/>
            <a:ext cx="43973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／</a:t>
            </a:r>
          </a:p>
        </p:txBody>
      </p:sp>
      <p:sp>
        <p:nvSpPr>
          <p:cNvPr id="44239" name="Text Box 207"/>
          <p:cNvSpPr txBox="1">
            <a:spLocks noChangeArrowheads="1"/>
          </p:cNvSpPr>
          <p:nvPr/>
        </p:nvSpPr>
        <p:spPr bwMode="auto">
          <a:xfrm>
            <a:off x="6594475" y="3749675"/>
            <a:ext cx="4397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＋</a:t>
            </a:r>
          </a:p>
        </p:txBody>
      </p:sp>
      <p:sp>
        <p:nvSpPr>
          <p:cNvPr id="44240" name="Text Box 208"/>
          <p:cNvSpPr txBox="1">
            <a:spLocks noChangeArrowheads="1"/>
          </p:cNvSpPr>
          <p:nvPr/>
        </p:nvSpPr>
        <p:spPr bwMode="auto">
          <a:xfrm>
            <a:off x="6904038" y="4402138"/>
            <a:ext cx="43973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×</a:t>
            </a:r>
          </a:p>
        </p:txBody>
      </p:sp>
      <p:sp>
        <p:nvSpPr>
          <p:cNvPr id="44241" name="Text Box 209"/>
          <p:cNvSpPr txBox="1">
            <a:spLocks noChangeArrowheads="1"/>
          </p:cNvSpPr>
          <p:nvPr/>
        </p:nvSpPr>
        <p:spPr bwMode="auto">
          <a:xfrm>
            <a:off x="6345238" y="4365625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a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4242" name="Text Box 210"/>
          <p:cNvSpPr txBox="1">
            <a:spLocks noChangeArrowheads="1"/>
          </p:cNvSpPr>
          <p:nvPr/>
        </p:nvSpPr>
        <p:spPr bwMode="auto">
          <a:xfrm>
            <a:off x="6678613" y="4976813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b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4243" name="Text Box 211"/>
          <p:cNvSpPr txBox="1">
            <a:spLocks noChangeArrowheads="1"/>
          </p:cNvSpPr>
          <p:nvPr/>
        </p:nvSpPr>
        <p:spPr bwMode="auto">
          <a:xfrm>
            <a:off x="6985000" y="5532438"/>
            <a:ext cx="296863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c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4244" name="Text Box 212"/>
          <p:cNvSpPr txBox="1">
            <a:spLocks noChangeArrowheads="1"/>
          </p:cNvSpPr>
          <p:nvPr/>
        </p:nvSpPr>
        <p:spPr bwMode="auto">
          <a:xfrm>
            <a:off x="7564438" y="5553075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d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4245" name="Text Box 213"/>
          <p:cNvSpPr txBox="1">
            <a:spLocks noChangeArrowheads="1"/>
          </p:cNvSpPr>
          <p:nvPr/>
        </p:nvSpPr>
        <p:spPr bwMode="auto">
          <a:xfrm>
            <a:off x="7505700" y="4365625"/>
            <a:ext cx="296863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e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4246" name="Text Box 214"/>
          <p:cNvSpPr txBox="1">
            <a:spLocks noChangeArrowheads="1"/>
          </p:cNvSpPr>
          <p:nvPr/>
        </p:nvSpPr>
        <p:spPr bwMode="auto">
          <a:xfrm>
            <a:off x="8161338" y="4405313"/>
            <a:ext cx="26828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f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cxnSp>
        <p:nvCxnSpPr>
          <p:cNvPr id="44247" name="AutoShape 215"/>
          <p:cNvCxnSpPr>
            <a:cxnSpLocks noChangeShapeType="1"/>
            <a:stCxn id="44149" idx="5"/>
            <a:endCxn id="44147" idx="0"/>
          </p:cNvCxnSpPr>
          <p:nvPr/>
        </p:nvCxnSpPr>
        <p:spPr bwMode="auto">
          <a:xfrm>
            <a:off x="8089900" y="4105275"/>
            <a:ext cx="185738" cy="3333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48" name="AutoShape 216"/>
          <p:cNvCxnSpPr>
            <a:cxnSpLocks noChangeShapeType="1"/>
            <a:stCxn id="44149" idx="3"/>
            <a:endCxn id="44146" idx="0"/>
          </p:cNvCxnSpPr>
          <p:nvPr/>
        </p:nvCxnSpPr>
        <p:spPr bwMode="auto">
          <a:xfrm flipH="1">
            <a:off x="7650163" y="4105275"/>
            <a:ext cx="184150" cy="3349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49" name="AutoShape 217"/>
          <p:cNvCxnSpPr>
            <a:cxnSpLocks noChangeShapeType="1"/>
            <a:stCxn id="44148" idx="5"/>
            <a:endCxn id="44145" idx="0"/>
          </p:cNvCxnSpPr>
          <p:nvPr/>
        </p:nvCxnSpPr>
        <p:spPr bwMode="auto">
          <a:xfrm>
            <a:off x="6945313" y="4105275"/>
            <a:ext cx="184150" cy="3349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50" name="AutoShape 218"/>
          <p:cNvCxnSpPr>
            <a:cxnSpLocks noChangeShapeType="1"/>
            <a:stCxn id="44148" idx="3"/>
            <a:endCxn id="44144" idx="0"/>
          </p:cNvCxnSpPr>
          <p:nvPr/>
        </p:nvCxnSpPr>
        <p:spPr bwMode="auto">
          <a:xfrm flipH="1">
            <a:off x="6505575" y="4105275"/>
            <a:ext cx="184150" cy="3349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51" name="AutoShape 219"/>
          <p:cNvCxnSpPr>
            <a:cxnSpLocks noChangeShapeType="1"/>
            <a:stCxn id="44145" idx="3"/>
            <a:endCxn id="44150" idx="0"/>
          </p:cNvCxnSpPr>
          <p:nvPr/>
        </p:nvCxnSpPr>
        <p:spPr bwMode="auto">
          <a:xfrm flipH="1">
            <a:off x="6818313" y="4746625"/>
            <a:ext cx="182562" cy="2809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52" name="AutoShape 220"/>
          <p:cNvCxnSpPr>
            <a:cxnSpLocks noChangeShapeType="1"/>
            <a:stCxn id="44145" idx="5"/>
            <a:endCxn id="44151" idx="0"/>
          </p:cNvCxnSpPr>
          <p:nvPr/>
        </p:nvCxnSpPr>
        <p:spPr bwMode="auto">
          <a:xfrm>
            <a:off x="7258050" y="4746625"/>
            <a:ext cx="184150" cy="2809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53" name="AutoShape 221"/>
          <p:cNvCxnSpPr>
            <a:cxnSpLocks noChangeShapeType="1"/>
            <a:stCxn id="44151" idx="5"/>
            <a:endCxn id="44153" idx="0"/>
          </p:cNvCxnSpPr>
          <p:nvPr/>
        </p:nvCxnSpPr>
        <p:spPr bwMode="auto">
          <a:xfrm>
            <a:off x="7570788" y="5334000"/>
            <a:ext cx="184150" cy="2571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54" name="AutoShape 222"/>
          <p:cNvCxnSpPr>
            <a:cxnSpLocks noChangeShapeType="1"/>
            <a:stCxn id="44151" idx="3"/>
            <a:endCxn id="44152" idx="0"/>
          </p:cNvCxnSpPr>
          <p:nvPr/>
        </p:nvCxnSpPr>
        <p:spPr bwMode="auto">
          <a:xfrm flipH="1">
            <a:off x="7129463" y="5334000"/>
            <a:ext cx="184150" cy="2587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4258" name="Text Box 226"/>
          <p:cNvSpPr txBox="1">
            <a:spLocks noChangeArrowheads="1"/>
          </p:cNvSpPr>
          <p:nvPr/>
        </p:nvSpPr>
        <p:spPr bwMode="auto">
          <a:xfrm>
            <a:off x="7545388" y="2441575"/>
            <a:ext cx="463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T </a:t>
            </a:r>
          </a:p>
        </p:txBody>
      </p:sp>
      <p:cxnSp>
        <p:nvCxnSpPr>
          <p:cNvPr id="44259" name="AutoShape 227"/>
          <p:cNvCxnSpPr>
            <a:cxnSpLocks noChangeShapeType="1"/>
            <a:stCxn id="44258" idx="2"/>
            <a:endCxn id="44236" idx="0"/>
          </p:cNvCxnSpPr>
          <p:nvPr/>
        </p:nvCxnSpPr>
        <p:spPr bwMode="auto">
          <a:xfrm rot="5400000">
            <a:off x="7438232" y="2847181"/>
            <a:ext cx="287338" cy="390525"/>
          </a:xfrm>
          <a:prstGeom prst="curvedConnector3">
            <a:avLst>
              <a:gd name="adj1" fmla="val 49722"/>
            </a:avLst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2" name="Group 233"/>
          <p:cNvGrpSpPr>
            <a:grpSpLocks/>
          </p:cNvGrpSpPr>
          <p:nvPr/>
        </p:nvGrpSpPr>
        <p:grpSpPr bwMode="auto">
          <a:xfrm>
            <a:off x="6537325" y="2709863"/>
            <a:ext cx="668338" cy="555625"/>
            <a:chOff x="4500" y="1810"/>
            <a:chExt cx="421" cy="350"/>
          </a:xfrm>
        </p:grpSpPr>
        <p:sp>
          <p:nvSpPr>
            <p:cNvPr id="44263" name="Line 231"/>
            <p:cNvSpPr>
              <a:spLocks noChangeShapeType="1"/>
            </p:cNvSpPr>
            <p:nvPr/>
          </p:nvSpPr>
          <p:spPr bwMode="auto">
            <a:xfrm>
              <a:off x="4694" y="2024"/>
              <a:ext cx="227" cy="136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264" name="Text Box 232"/>
            <p:cNvSpPr txBox="1">
              <a:spLocks noChangeArrowheads="1"/>
            </p:cNvSpPr>
            <p:nvPr/>
          </p:nvSpPr>
          <p:spPr bwMode="auto">
            <a:xfrm>
              <a:off x="4500" y="1810"/>
              <a:ext cx="27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p </a:t>
              </a:r>
            </a:p>
          </p:txBody>
        </p:sp>
      </p:grpSp>
      <p:sp useBgFill="1">
        <p:nvSpPr>
          <p:cNvPr id="44269" name="Rectangle 237"/>
          <p:cNvSpPr>
            <a:spLocks noChangeArrowheads="1"/>
          </p:cNvSpPr>
          <p:nvPr/>
        </p:nvSpPr>
        <p:spPr bwMode="auto">
          <a:xfrm>
            <a:off x="6557963" y="2781300"/>
            <a:ext cx="647700" cy="50482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Group 238"/>
          <p:cNvGrpSpPr>
            <a:grpSpLocks/>
          </p:cNvGrpSpPr>
          <p:nvPr/>
        </p:nvGrpSpPr>
        <p:grpSpPr bwMode="auto">
          <a:xfrm>
            <a:off x="5981700" y="3235325"/>
            <a:ext cx="668338" cy="555625"/>
            <a:chOff x="4500" y="1810"/>
            <a:chExt cx="421" cy="350"/>
          </a:xfrm>
        </p:grpSpPr>
        <p:sp>
          <p:nvSpPr>
            <p:cNvPr id="44271" name="Line 239"/>
            <p:cNvSpPr>
              <a:spLocks noChangeShapeType="1"/>
            </p:cNvSpPr>
            <p:nvPr/>
          </p:nvSpPr>
          <p:spPr bwMode="auto">
            <a:xfrm>
              <a:off x="4694" y="2024"/>
              <a:ext cx="227" cy="136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272" name="Text Box 240"/>
            <p:cNvSpPr txBox="1">
              <a:spLocks noChangeArrowheads="1"/>
            </p:cNvSpPr>
            <p:nvPr/>
          </p:nvSpPr>
          <p:spPr bwMode="auto">
            <a:xfrm>
              <a:off x="4500" y="1810"/>
              <a:ext cx="27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p </a:t>
              </a:r>
            </a:p>
          </p:txBody>
        </p:sp>
      </p:grpSp>
      <p:grpSp>
        <p:nvGrpSpPr>
          <p:cNvPr id="4" name="Group 241"/>
          <p:cNvGrpSpPr>
            <a:grpSpLocks/>
          </p:cNvGrpSpPr>
          <p:nvPr/>
        </p:nvGrpSpPr>
        <p:grpSpPr bwMode="auto">
          <a:xfrm>
            <a:off x="5673725" y="3883025"/>
            <a:ext cx="668338" cy="555625"/>
            <a:chOff x="4500" y="1810"/>
            <a:chExt cx="421" cy="350"/>
          </a:xfrm>
        </p:grpSpPr>
        <p:sp>
          <p:nvSpPr>
            <p:cNvPr id="44274" name="Line 242"/>
            <p:cNvSpPr>
              <a:spLocks noChangeShapeType="1"/>
            </p:cNvSpPr>
            <p:nvPr/>
          </p:nvSpPr>
          <p:spPr bwMode="auto">
            <a:xfrm>
              <a:off x="4694" y="2024"/>
              <a:ext cx="227" cy="136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275" name="Text Box 243"/>
            <p:cNvSpPr txBox="1">
              <a:spLocks noChangeArrowheads="1"/>
            </p:cNvSpPr>
            <p:nvPr/>
          </p:nvSpPr>
          <p:spPr bwMode="auto">
            <a:xfrm>
              <a:off x="4500" y="1810"/>
              <a:ext cx="27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p </a:t>
              </a:r>
            </a:p>
          </p:txBody>
        </p:sp>
      </p:grpSp>
      <p:sp useBgFill="1">
        <p:nvSpPr>
          <p:cNvPr id="44276" name="Rectangle 244"/>
          <p:cNvSpPr>
            <a:spLocks noChangeArrowheads="1"/>
          </p:cNvSpPr>
          <p:nvPr/>
        </p:nvSpPr>
        <p:spPr bwMode="auto">
          <a:xfrm>
            <a:off x="6053138" y="3357563"/>
            <a:ext cx="647700" cy="50482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4287" name="Text Box 255"/>
          <p:cNvSpPr txBox="1">
            <a:spLocks noChangeArrowheads="1"/>
          </p:cNvSpPr>
          <p:nvPr/>
        </p:nvSpPr>
        <p:spPr bwMode="auto">
          <a:xfrm>
            <a:off x="5765800" y="6021388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/>
              <a:t>a </a:t>
            </a:r>
          </a:p>
        </p:txBody>
      </p:sp>
      <p:sp>
        <p:nvSpPr>
          <p:cNvPr id="44289" name="Text Box 257"/>
          <p:cNvSpPr txBox="1">
            <a:spLocks noChangeArrowheads="1"/>
          </p:cNvSpPr>
          <p:nvPr/>
        </p:nvSpPr>
        <p:spPr bwMode="auto">
          <a:xfrm>
            <a:off x="5981700" y="6021388"/>
            <a:ext cx="4333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+</a:t>
            </a:r>
            <a:r>
              <a:rPr lang="en-US" altLang="zh-CN" i="1"/>
              <a:t> </a:t>
            </a:r>
          </a:p>
        </p:txBody>
      </p:sp>
      <p:sp>
        <p:nvSpPr>
          <p:cNvPr id="44290" name="Text Box 258"/>
          <p:cNvSpPr txBox="1">
            <a:spLocks noChangeArrowheads="1"/>
          </p:cNvSpPr>
          <p:nvPr/>
        </p:nvSpPr>
        <p:spPr bwMode="auto">
          <a:xfrm>
            <a:off x="6215063" y="6021388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i="1"/>
              <a:t>b </a:t>
            </a:r>
            <a:endParaRPr lang="en-US" altLang="zh-CN" i="1"/>
          </a:p>
        </p:txBody>
      </p:sp>
      <p:sp>
        <p:nvSpPr>
          <p:cNvPr id="44291" name="Text Box 259"/>
          <p:cNvSpPr txBox="1">
            <a:spLocks noChangeArrowheads="1"/>
          </p:cNvSpPr>
          <p:nvPr/>
        </p:nvSpPr>
        <p:spPr bwMode="auto">
          <a:xfrm>
            <a:off x="6411913" y="6070600"/>
            <a:ext cx="503237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×</a:t>
            </a:r>
            <a:r>
              <a:rPr lang="en-US" altLang="zh-CN" sz="2000" i="1"/>
              <a:t> </a:t>
            </a:r>
          </a:p>
        </p:txBody>
      </p:sp>
      <p:sp>
        <p:nvSpPr>
          <p:cNvPr id="44292" name="Text Box 260"/>
          <p:cNvSpPr txBox="1">
            <a:spLocks noChangeArrowheads="1"/>
          </p:cNvSpPr>
          <p:nvPr/>
        </p:nvSpPr>
        <p:spPr bwMode="auto">
          <a:xfrm>
            <a:off x="6700838" y="6021388"/>
            <a:ext cx="3952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/>
              <a:t>c </a:t>
            </a:r>
          </a:p>
        </p:txBody>
      </p:sp>
      <p:sp>
        <p:nvSpPr>
          <p:cNvPr id="44293" name="Text Box 261"/>
          <p:cNvSpPr txBox="1">
            <a:spLocks noChangeArrowheads="1"/>
          </p:cNvSpPr>
          <p:nvPr/>
        </p:nvSpPr>
        <p:spPr bwMode="auto">
          <a:xfrm>
            <a:off x="6845300" y="6119813"/>
            <a:ext cx="503238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－</a:t>
            </a:r>
            <a:r>
              <a:rPr lang="zh-CN" altLang="en-US" sz="2000" i="1"/>
              <a:t> </a:t>
            </a:r>
          </a:p>
        </p:txBody>
      </p:sp>
      <p:sp>
        <p:nvSpPr>
          <p:cNvPr id="44294" name="Text Box 262"/>
          <p:cNvSpPr txBox="1">
            <a:spLocks noChangeArrowheads="1"/>
          </p:cNvSpPr>
          <p:nvPr/>
        </p:nvSpPr>
        <p:spPr bwMode="auto">
          <a:xfrm>
            <a:off x="7151688" y="6021388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/>
              <a:t>d </a:t>
            </a:r>
          </a:p>
        </p:txBody>
      </p:sp>
      <p:sp>
        <p:nvSpPr>
          <p:cNvPr id="44295" name="Text Box 263"/>
          <p:cNvSpPr txBox="1">
            <a:spLocks noChangeArrowheads="1"/>
          </p:cNvSpPr>
          <p:nvPr/>
        </p:nvSpPr>
        <p:spPr bwMode="auto">
          <a:xfrm>
            <a:off x="7348538" y="6119813"/>
            <a:ext cx="503237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－</a:t>
            </a:r>
            <a:r>
              <a:rPr lang="zh-CN" altLang="en-US" sz="2000" i="1"/>
              <a:t> </a:t>
            </a:r>
          </a:p>
        </p:txBody>
      </p:sp>
      <p:sp>
        <p:nvSpPr>
          <p:cNvPr id="44296" name="Text Box 264"/>
          <p:cNvSpPr txBox="1">
            <a:spLocks noChangeArrowheads="1"/>
          </p:cNvSpPr>
          <p:nvPr/>
        </p:nvSpPr>
        <p:spPr bwMode="auto">
          <a:xfrm>
            <a:off x="7637463" y="6021388"/>
            <a:ext cx="3952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/>
              <a:t>e </a:t>
            </a:r>
          </a:p>
        </p:txBody>
      </p:sp>
      <p:sp>
        <p:nvSpPr>
          <p:cNvPr id="44297" name="Text Box 265"/>
          <p:cNvSpPr txBox="1">
            <a:spLocks noChangeArrowheads="1"/>
          </p:cNvSpPr>
          <p:nvPr/>
        </p:nvSpPr>
        <p:spPr bwMode="auto">
          <a:xfrm>
            <a:off x="7781925" y="6081713"/>
            <a:ext cx="503238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／</a:t>
            </a:r>
            <a:r>
              <a:rPr lang="zh-CN" altLang="en-US" sz="2000" i="1"/>
              <a:t> </a:t>
            </a:r>
          </a:p>
        </p:txBody>
      </p:sp>
      <p:sp>
        <p:nvSpPr>
          <p:cNvPr id="44298" name="Text Box 266"/>
          <p:cNvSpPr txBox="1">
            <a:spLocks noChangeArrowheads="1"/>
          </p:cNvSpPr>
          <p:nvPr/>
        </p:nvSpPr>
        <p:spPr bwMode="auto">
          <a:xfrm>
            <a:off x="8067675" y="6021388"/>
            <a:ext cx="361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/>
              <a:t>f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4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4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4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4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4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4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4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4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4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4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44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4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4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4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4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4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4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4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4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4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4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4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4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4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4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4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44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4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4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4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4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44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4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4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4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4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44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44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44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4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4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4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44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44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44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44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44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44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500"/>
                                        <p:tgtEl>
                                          <p:spTgt spid="44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44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4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44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44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4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4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4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44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44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44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44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44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44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7" dur="500"/>
                                        <p:tgtEl>
                                          <p:spTgt spid="44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2" dur="500"/>
                                        <p:tgtEl>
                                          <p:spTgt spid="44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4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44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44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8" dur="500"/>
                                        <p:tgtEl>
                                          <p:spTgt spid="44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3" dur="500"/>
                                        <p:tgtEl>
                                          <p:spTgt spid="4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4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44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44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44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44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5" dur="500"/>
                                        <p:tgtEl>
                                          <p:spTgt spid="44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0" dur="500"/>
                                        <p:tgtEl>
                                          <p:spTgt spid="4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4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0" dur="500" fill="hold"/>
                                        <p:tgtEl>
                                          <p:spTgt spid="44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500" fill="hold"/>
                                        <p:tgtEl>
                                          <p:spTgt spid="44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6" dur="500"/>
                                        <p:tgtEl>
                                          <p:spTgt spid="44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1" dur="500"/>
                                        <p:tgtEl>
                                          <p:spTgt spid="4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4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1" dur="500" fill="hold"/>
                                        <p:tgtEl>
                                          <p:spTgt spid="44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500" fill="hold"/>
                                        <p:tgtEl>
                                          <p:spTgt spid="44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7" dur="500" fill="hold"/>
                                        <p:tgtEl>
                                          <p:spTgt spid="44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500" fill="hold"/>
                                        <p:tgtEl>
                                          <p:spTgt spid="44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3" dur="500" fill="hold"/>
                                        <p:tgtEl>
                                          <p:spTgt spid="44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500" fill="hold"/>
                                        <p:tgtEl>
                                          <p:spTgt spid="44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9" dur="500"/>
                                        <p:tgtEl>
                                          <p:spTgt spid="4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4" dur="500"/>
                                        <p:tgtEl>
                                          <p:spTgt spid="44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4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4" dur="500" fill="hold"/>
                                        <p:tgtEl>
                                          <p:spTgt spid="44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500" fill="hold"/>
                                        <p:tgtEl>
                                          <p:spTgt spid="44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0" dur="500"/>
                                        <p:tgtEl>
                                          <p:spTgt spid="44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5" dur="500"/>
                                        <p:tgtEl>
                                          <p:spTgt spid="44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44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5" dur="500" fill="hold"/>
                                        <p:tgtEl>
                                          <p:spTgt spid="44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500" fill="hold"/>
                                        <p:tgtEl>
                                          <p:spTgt spid="44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1" dur="500" fill="hold"/>
                                        <p:tgtEl>
                                          <p:spTgt spid="44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500" fill="hold"/>
                                        <p:tgtEl>
                                          <p:spTgt spid="44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7" dur="500"/>
                                        <p:tgtEl>
                                          <p:spTgt spid="44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2" dur="500"/>
                                        <p:tgtEl>
                                          <p:spTgt spid="44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7" dur="500"/>
                                        <p:tgtEl>
                                          <p:spTgt spid="44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2" dur="500" fill="hold"/>
                                        <p:tgtEl>
                                          <p:spTgt spid="44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500" fill="hold"/>
                                        <p:tgtEl>
                                          <p:spTgt spid="44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8" dur="500"/>
                                        <p:tgtEl>
                                          <p:spTgt spid="44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88" grpId="0" animBg="1"/>
      <p:bldP spid="44285" grpId="0" animBg="1"/>
      <p:bldP spid="44284" grpId="0" animBg="1"/>
      <p:bldP spid="44283" grpId="0" animBg="1"/>
      <p:bldP spid="44282" grpId="0" animBg="1"/>
      <p:bldP spid="44281" grpId="0" animBg="1"/>
      <p:bldP spid="44280" grpId="0" animBg="1"/>
      <p:bldP spid="44278" grpId="0" animBg="1"/>
      <p:bldP spid="44268" grpId="0" animBg="1"/>
      <p:bldP spid="44267" grpId="0" animBg="1"/>
      <p:bldP spid="44266" grpId="0" animBg="1"/>
      <p:bldP spid="44262" grpId="0" animBg="1"/>
      <p:bldP spid="44261" grpId="0" animBg="1"/>
      <p:bldP spid="44260" grpId="0" animBg="1"/>
      <p:bldP spid="44074" grpId="0"/>
      <p:bldP spid="44167" grpId="0" autoUpdateAnimBg="0"/>
      <p:bldP spid="44168" grpId="0" autoUpdateAnimBg="0"/>
      <p:bldP spid="44169" grpId="0" autoUpdateAnimBg="0"/>
      <p:bldP spid="44170" grpId="0" autoUpdateAnimBg="0"/>
      <p:bldP spid="44171" grpId="0" animBg="1"/>
      <p:bldP spid="44172" grpId="0" animBg="1"/>
      <p:bldP spid="44173" grpId="0" autoUpdateAnimBg="0"/>
      <p:bldP spid="44210" grpId="0" animBg="1"/>
      <p:bldP spid="44211" grpId="0" animBg="1"/>
      <p:bldP spid="44212" grpId="0" animBg="1"/>
      <p:bldP spid="44213" grpId="0" autoUpdateAnimBg="0"/>
      <p:bldP spid="44174" grpId="0" autoUpdateAnimBg="0"/>
      <p:bldP spid="44175" grpId="0" autoUpdateAnimBg="0"/>
      <p:bldP spid="44176" grpId="0" animBg="1"/>
      <p:bldP spid="44177" grpId="0" animBg="1"/>
      <p:bldP spid="44178" grpId="0" autoUpdateAnimBg="0"/>
      <p:bldP spid="44214" grpId="0" animBg="1"/>
      <p:bldP spid="44215" grpId="0" animBg="1"/>
      <p:bldP spid="44216" grpId="0" autoUpdateAnimBg="0"/>
      <p:bldP spid="44179" grpId="0" autoUpdateAnimBg="0"/>
      <p:bldP spid="44180" grpId="0" autoUpdateAnimBg="0"/>
      <p:bldP spid="44202" grpId="0" animBg="1"/>
      <p:bldP spid="44203" grpId="0" animBg="1"/>
      <p:bldP spid="44217" grpId="0" autoUpdateAnimBg="0"/>
      <p:bldP spid="44206" grpId="0" animBg="1"/>
      <p:bldP spid="44218" grpId="0" animBg="1"/>
      <p:bldP spid="44204" grpId="0" autoUpdateAnimBg="0"/>
      <p:bldP spid="44205" grpId="0" autoUpdateAnimBg="0"/>
      <p:bldP spid="44207" grpId="0" animBg="1"/>
      <p:bldP spid="44219" grpId="0" animBg="1"/>
      <p:bldP spid="44208" grpId="0" autoUpdateAnimBg="0"/>
      <p:bldP spid="44209" grpId="0" animBg="1"/>
      <p:bldP spid="44220" grpId="0" autoUpdateAnimBg="0"/>
      <p:bldP spid="44221" grpId="0" autoUpdateAnimBg="0"/>
      <p:bldP spid="44222" grpId="0" autoUpdateAnimBg="0"/>
      <p:bldP spid="44223" grpId="0" animBg="1" autoUpdateAnimBg="0"/>
      <p:bldP spid="44224" grpId="0" animBg="1" autoUpdateAnimBg="0"/>
      <p:bldP spid="44225" grpId="0" autoUpdateAnimBg="0"/>
      <p:bldP spid="44226" grpId="0" animBg="1" autoUpdateAnimBg="0"/>
      <p:bldP spid="44227" grpId="0" animBg="1" autoUpdateAnimBg="0"/>
      <p:bldP spid="44228" grpId="0" autoUpdateAnimBg="0"/>
      <p:bldP spid="44230" grpId="0" autoUpdateAnimBg="0"/>
      <p:bldP spid="44229" grpId="0" animBg="1" autoUpdateAnimBg="0"/>
      <p:bldP spid="44231" grpId="0" animBg="1" autoUpdateAnimBg="0"/>
      <p:bldP spid="44232" grpId="0" autoUpdateAnimBg="0"/>
      <p:bldP spid="44233" grpId="0" animBg="1" autoUpdateAnimBg="0"/>
      <p:bldP spid="44269" grpId="0" animBg="1"/>
      <p:bldP spid="44276" grpId="0" animBg="1"/>
      <p:bldP spid="44287" grpId="0"/>
      <p:bldP spid="44289" grpId="0"/>
      <p:bldP spid="44290" grpId="0"/>
      <p:bldP spid="44291" grpId="0"/>
      <p:bldP spid="44292" grpId="0"/>
      <p:bldP spid="44293" grpId="0"/>
      <p:bldP spid="44294" grpId="0"/>
      <p:bldP spid="44295" grpId="0"/>
      <p:bldP spid="44296" grpId="0"/>
      <p:bldP spid="44297" grpId="0"/>
      <p:bldP spid="44298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479425" y="457200"/>
            <a:ext cx="8477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中序遍历</a:t>
            </a:r>
            <a:r>
              <a:rPr lang="zh-CN" altLang="en-US">
                <a:ea typeface="华文中宋" pitchFamily="2" charset="-122"/>
              </a:rPr>
              <a:t>二叉树基本操作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非递归</a:t>
            </a:r>
            <a:r>
              <a:rPr lang="zh-CN" altLang="en-US">
                <a:ea typeface="华文中宋" pitchFamily="2" charset="-122"/>
              </a:rPr>
              <a:t>算法在二叉链表上的实现： 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492125" y="923925"/>
            <a:ext cx="7504113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Status </a:t>
            </a:r>
            <a:r>
              <a:rPr lang="en-US" altLang="zh-CN" sz="2000" dirty="0" err="1">
                <a:ea typeface="楷体_GB2312" pitchFamily="49" charset="-122"/>
              </a:rPr>
              <a:t>InOrderTraverse</a:t>
            </a:r>
            <a:r>
              <a:rPr lang="en-US" altLang="zh-CN" sz="2000" dirty="0">
                <a:ea typeface="楷体_GB2312" pitchFamily="49" charset="-122"/>
              </a:rPr>
              <a:t>(</a:t>
            </a:r>
            <a:r>
              <a:rPr lang="en-US" altLang="zh-CN" sz="2000" dirty="0" err="1">
                <a:ea typeface="楷体_GB2312" pitchFamily="49" charset="-122"/>
              </a:rPr>
              <a:t>BiTree</a:t>
            </a:r>
            <a:r>
              <a:rPr lang="en-US" altLang="zh-CN" sz="2000" dirty="0">
                <a:ea typeface="楷体_GB2312" pitchFamily="49" charset="-122"/>
              </a:rPr>
              <a:t> T, Status(* Visit)(</a:t>
            </a:r>
            <a:r>
              <a:rPr lang="en-US" altLang="zh-CN" sz="2000" dirty="0" err="1">
                <a:ea typeface="楷体_GB2312" pitchFamily="49" charset="-122"/>
              </a:rPr>
              <a:t>TElemType</a:t>
            </a:r>
            <a:r>
              <a:rPr lang="en-US" altLang="zh-CN" sz="2000" dirty="0">
                <a:ea typeface="楷体_GB2312" pitchFamily="49" charset="-122"/>
              </a:rPr>
              <a:t> e))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{ </a:t>
            </a:r>
            <a:r>
              <a:rPr lang="en-US" altLang="zh-CN" sz="2000" dirty="0" err="1">
                <a:ea typeface="楷体_GB2312" pitchFamily="49" charset="-122"/>
              </a:rPr>
              <a:t>InitStack</a:t>
            </a:r>
            <a:r>
              <a:rPr lang="en-US" altLang="zh-CN" sz="2000" dirty="0">
                <a:ea typeface="楷体_GB2312" pitchFamily="49" charset="-122"/>
              </a:rPr>
              <a:t>(S);      p = T;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while ( p || !</a:t>
            </a:r>
            <a:r>
              <a:rPr lang="en-US" altLang="zh-CN" sz="2000" dirty="0" err="1">
                <a:ea typeface="楷体_GB2312" pitchFamily="49" charset="-122"/>
              </a:rPr>
              <a:t>StackEmpty</a:t>
            </a:r>
            <a:r>
              <a:rPr lang="en-US" altLang="zh-CN" sz="2000" dirty="0">
                <a:ea typeface="楷体_GB2312" pitchFamily="49" charset="-122"/>
              </a:rPr>
              <a:t> (S))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  { if (p)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        { push(S, p);   p = p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000" dirty="0" err="1">
                <a:ea typeface="楷体_GB2312" pitchFamily="49" charset="-122"/>
                <a:sym typeface="Symbol" pitchFamily="18" charset="2"/>
              </a:rPr>
              <a:t>lchild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; } // </a:t>
            </a:r>
            <a:r>
              <a:rPr lang="zh-CN" altLang="en-US" sz="2000" dirty="0">
                <a:ea typeface="楷体_GB2312" pitchFamily="49" charset="-122"/>
                <a:sym typeface="Symbol" pitchFamily="18" charset="2"/>
              </a:rPr>
              <a:t>根指针进栈，遍历左子树。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  <a:sym typeface="Symbol" pitchFamily="18" charset="2"/>
              </a:rPr>
              <a:t>      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else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        { // </a:t>
            </a:r>
            <a:r>
              <a:rPr lang="zh-CN" altLang="en-US" sz="2000" dirty="0">
                <a:ea typeface="楷体_GB2312" pitchFamily="49" charset="-122"/>
                <a:sym typeface="Symbol" pitchFamily="18" charset="2"/>
              </a:rPr>
              <a:t>根指针退栈，访问根结点，遍历右子树。</a:t>
            </a:r>
            <a:endParaRPr lang="zh-CN" altLang="en-US" sz="2000" dirty="0"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           </a:t>
            </a:r>
            <a:r>
              <a:rPr lang="en-US" altLang="zh-CN" sz="2000" dirty="0">
                <a:ea typeface="楷体_GB2312" pitchFamily="49" charset="-122"/>
              </a:rPr>
              <a:t>Pop (S, p); 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           if ( !Visit(p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data</a:t>
            </a:r>
            <a:r>
              <a:rPr lang="en-US" altLang="zh-CN" sz="2000" dirty="0">
                <a:ea typeface="楷体_GB2312" pitchFamily="49" charset="-122"/>
              </a:rPr>
              <a:t>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               return ERROR;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           p = </a:t>
            </a:r>
            <a:r>
              <a:rPr lang="en-US" altLang="zh-CN" sz="2000" dirty="0">
                <a:ea typeface="楷体_GB2312" pitchFamily="49" charset="-122"/>
              </a:rPr>
              <a:t>p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000" dirty="0" err="1">
                <a:ea typeface="楷体_GB2312" pitchFamily="49" charset="-122"/>
                <a:sym typeface="Symbol" pitchFamily="18" charset="2"/>
              </a:rPr>
              <a:t>rchild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        } // else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  } // while</a:t>
            </a:r>
            <a:endParaRPr lang="en-US" altLang="zh-CN" sz="2000" dirty="0"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return OK;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} //  </a:t>
            </a:r>
            <a:r>
              <a:rPr lang="en-US" altLang="zh-CN" sz="2000" dirty="0" err="1">
                <a:ea typeface="楷体_GB2312" pitchFamily="49" charset="-122"/>
              </a:rPr>
              <a:t>InOrderTraverse</a:t>
            </a:r>
            <a:endParaRPr lang="en-US" altLang="zh-CN" sz="2000" dirty="0">
              <a:ea typeface="楷体_GB2312" pitchFamily="49" charset="-122"/>
            </a:endParaRPr>
          </a:p>
        </p:txBody>
      </p:sp>
      <p:graphicFrame>
        <p:nvGraphicFramePr>
          <p:cNvPr id="68647" name="Group 39"/>
          <p:cNvGraphicFramePr>
            <a:graphicFrameLocks noGrp="1"/>
          </p:cNvGraphicFramePr>
          <p:nvPr/>
        </p:nvGraphicFramePr>
        <p:xfrm>
          <a:off x="4500563" y="3848100"/>
          <a:ext cx="1219200" cy="237744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8663" name="Text Box 55"/>
          <p:cNvSpPr txBox="1">
            <a:spLocks noChangeArrowheads="1"/>
          </p:cNvSpPr>
          <p:nvPr/>
        </p:nvSpPr>
        <p:spPr bwMode="auto">
          <a:xfrm>
            <a:off x="4805363" y="5794375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－ </a:t>
            </a:r>
          </a:p>
        </p:txBody>
      </p:sp>
      <p:sp>
        <p:nvSpPr>
          <p:cNvPr id="68664" name="Text Box 56"/>
          <p:cNvSpPr txBox="1">
            <a:spLocks noChangeArrowheads="1"/>
          </p:cNvSpPr>
          <p:nvPr/>
        </p:nvSpPr>
        <p:spPr bwMode="auto">
          <a:xfrm>
            <a:off x="4805363" y="53721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＋ </a:t>
            </a:r>
          </a:p>
        </p:txBody>
      </p:sp>
      <p:sp>
        <p:nvSpPr>
          <p:cNvPr id="68665" name="Text Box 57"/>
          <p:cNvSpPr txBox="1">
            <a:spLocks noChangeArrowheads="1"/>
          </p:cNvSpPr>
          <p:nvPr/>
        </p:nvSpPr>
        <p:spPr bwMode="auto">
          <a:xfrm>
            <a:off x="4805363" y="49911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a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 </a:t>
            </a:r>
          </a:p>
        </p:txBody>
      </p:sp>
      <p:sp>
        <p:nvSpPr>
          <p:cNvPr id="68668" name="Rectangle 60"/>
          <p:cNvSpPr>
            <a:spLocks noChangeArrowheads="1"/>
          </p:cNvSpPr>
          <p:nvPr/>
        </p:nvSpPr>
        <p:spPr bwMode="auto">
          <a:xfrm>
            <a:off x="4832350" y="5067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86" name="Rectangle 78"/>
          <p:cNvSpPr>
            <a:spLocks noChangeArrowheads="1"/>
          </p:cNvSpPr>
          <p:nvPr/>
        </p:nvSpPr>
        <p:spPr bwMode="auto">
          <a:xfrm>
            <a:off x="4756150" y="5448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87" name="Text Box 79"/>
          <p:cNvSpPr txBox="1">
            <a:spLocks noChangeArrowheads="1"/>
          </p:cNvSpPr>
          <p:nvPr/>
        </p:nvSpPr>
        <p:spPr bwMode="auto">
          <a:xfrm>
            <a:off x="4800600" y="53721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× </a:t>
            </a:r>
          </a:p>
        </p:txBody>
      </p:sp>
      <p:sp>
        <p:nvSpPr>
          <p:cNvPr id="68689" name="Text Box 81"/>
          <p:cNvSpPr txBox="1">
            <a:spLocks noChangeArrowheads="1"/>
          </p:cNvSpPr>
          <p:nvPr/>
        </p:nvSpPr>
        <p:spPr bwMode="auto">
          <a:xfrm>
            <a:off x="4800600" y="49911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b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68688" name="Rectangle 80"/>
          <p:cNvSpPr>
            <a:spLocks noChangeArrowheads="1"/>
          </p:cNvSpPr>
          <p:nvPr/>
        </p:nvSpPr>
        <p:spPr bwMode="auto">
          <a:xfrm>
            <a:off x="4756150" y="5067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90" name="Rectangle 82"/>
          <p:cNvSpPr>
            <a:spLocks noChangeArrowheads="1"/>
          </p:cNvSpPr>
          <p:nvPr/>
        </p:nvSpPr>
        <p:spPr bwMode="auto">
          <a:xfrm>
            <a:off x="4756150" y="5448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91" name="Text Box 83"/>
          <p:cNvSpPr txBox="1">
            <a:spLocks noChangeArrowheads="1"/>
          </p:cNvSpPr>
          <p:nvPr/>
        </p:nvSpPr>
        <p:spPr bwMode="auto">
          <a:xfrm>
            <a:off x="4832350" y="54483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－ </a:t>
            </a:r>
          </a:p>
        </p:txBody>
      </p:sp>
      <p:sp>
        <p:nvSpPr>
          <p:cNvPr id="68692" name="Text Box 84"/>
          <p:cNvSpPr txBox="1">
            <a:spLocks noChangeArrowheads="1"/>
          </p:cNvSpPr>
          <p:nvPr/>
        </p:nvSpPr>
        <p:spPr bwMode="auto">
          <a:xfrm>
            <a:off x="4832350" y="4991100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c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68693" name="Rectangle 85"/>
          <p:cNvSpPr>
            <a:spLocks noChangeArrowheads="1"/>
          </p:cNvSpPr>
          <p:nvPr/>
        </p:nvSpPr>
        <p:spPr bwMode="auto">
          <a:xfrm>
            <a:off x="4832350" y="5067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94" name="Rectangle 86"/>
          <p:cNvSpPr>
            <a:spLocks noChangeArrowheads="1"/>
          </p:cNvSpPr>
          <p:nvPr/>
        </p:nvSpPr>
        <p:spPr bwMode="auto">
          <a:xfrm>
            <a:off x="4832350" y="5448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95" name="Text Box 87"/>
          <p:cNvSpPr txBox="1">
            <a:spLocks noChangeArrowheads="1"/>
          </p:cNvSpPr>
          <p:nvPr/>
        </p:nvSpPr>
        <p:spPr bwMode="auto">
          <a:xfrm>
            <a:off x="4800600" y="53721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d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68696" name="Rectangle 88"/>
          <p:cNvSpPr>
            <a:spLocks noChangeArrowheads="1"/>
          </p:cNvSpPr>
          <p:nvPr/>
        </p:nvSpPr>
        <p:spPr bwMode="auto">
          <a:xfrm>
            <a:off x="4832350" y="5448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97" name="Rectangle 89"/>
          <p:cNvSpPr>
            <a:spLocks noChangeArrowheads="1"/>
          </p:cNvSpPr>
          <p:nvPr/>
        </p:nvSpPr>
        <p:spPr bwMode="auto">
          <a:xfrm>
            <a:off x="4756150" y="59055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98" name="Text Box 90"/>
          <p:cNvSpPr txBox="1">
            <a:spLocks noChangeArrowheads="1"/>
          </p:cNvSpPr>
          <p:nvPr/>
        </p:nvSpPr>
        <p:spPr bwMode="auto">
          <a:xfrm>
            <a:off x="4800600" y="58293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／ </a:t>
            </a:r>
          </a:p>
        </p:txBody>
      </p:sp>
      <p:sp>
        <p:nvSpPr>
          <p:cNvPr id="68699" name="Text Box 91"/>
          <p:cNvSpPr txBox="1">
            <a:spLocks noChangeArrowheads="1"/>
          </p:cNvSpPr>
          <p:nvPr/>
        </p:nvSpPr>
        <p:spPr bwMode="auto">
          <a:xfrm>
            <a:off x="4832350" y="5372100"/>
            <a:ext cx="547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e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 </a:t>
            </a:r>
          </a:p>
        </p:txBody>
      </p:sp>
      <p:sp>
        <p:nvSpPr>
          <p:cNvPr id="68700" name="Rectangle 92"/>
          <p:cNvSpPr>
            <a:spLocks noChangeArrowheads="1"/>
          </p:cNvSpPr>
          <p:nvPr/>
        </p:nvSpPr>
        <p:spPr bwMode="auto">
          <a:xfrm>
            <a:off x="4832350" y="5448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1" name="Rectangle 93"/>
          <p:cNvSpPr>
            <a:spLocks noChangeArrowheads="1"/>
          </p:cNvSpPr>
          <p:nvPr/>
        </p:nvSpPr>
        <p:spPr bwMode="auto">
          <a:xfrm>
            <a:off x="4832350" y="59055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2" name="Text Box 94"/>
          <p:cNvSpPr txBox="1">
            <a:spLocks noChangeArrowheads="1"/>
          </p:cNvSpPr>
          <p:nvPr/>
        </p:nvSpPr>
        <p:spPr bwMode="auto">
          <a:xfrm>
            <a:off x="4851400" y="58293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f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68703" name="Rectangle 95"/>
          <p:cNvSpPr>
            <a:spLocks noChangeArrowheads="1"/>
          </p:cNvSpPr>
          <p:nvPr/>
        </p:nvSpPr>
        <p:spPr bwMode="auto">
          <a:xfrm>
            <a:off x="4756150" y="59055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4" name="Oval 96"/>
          <p:cNvSpPr>
            <a:spLocks noChangeArrowheads="1"/>
          </p:cNvSpPr>
          <p:nvPr/>
        </p:nvSpPr>
        <p:spPr bwMode="auto">
          <a:xfrm>
            <a:off x="7234238" y="3595688"/>
            <a:ext cx="365125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5" name="Oval 97"/>
          <p:cNvSpPr>
            <a:spLocks noChangeArrowheads="1"/>
          </p:cNvSpPr>
          <p:nvPr/>
        </p:nvSpPr>
        <p:spPr bwMode="auto">
          <a:xfrm>
            <a:off x="6350000" y="4799013"/>
            <a:ext cx="363538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6" name="Oval 98"/>
          <p:cNvSpPr>
            <a:spLocks noChangeArrowheads="1"/>
          </p:cNvSpPr>
          <p:nvPr/>
        </p:nvSpPr>
        <p:spPr bwMode="auto">
          <a:xfrm>
            <a:off x="6973888" y="4799013"/>
            <a:ext cx="365125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7" name="Oval 99"/>
          <p:cNvSpPr>
            <a:spLocks noChangeArrowheads="1"/>
          </p:cNvSpPr>
          <p:nvPr/>
        </p:nvSpPr>
        <p:spPr bwMode="auto">
          <a:xfrm>
            <a:off x="7494588" y="4799013"/>
            <a:ext cx="365125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8" name="Oval 100"/>
          <p:cNvSpPr>
            <a:spLocks noChangeArrowheads="1"/>
          </p:cNvSpPr>
          <p:nvPr/>
        </p:nvSpPr>
        <p:spPr bwMode="auto">
          <a:xfrm>
            <a:off x="8120063" y="4797425"/>
            <a:ext cx="363537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9" name="Oval 101"/>
          <p:cNvSpPr>
            <a:spLocks noChangeArrowheads="1"/>
          </p:cNvSpPr>
          <p:nvPr/>
        </p:nvSpPr>
        <p:spPr bwMode="auto">
          <a:xfrm>
            <a:off x="6662738" y="4157663"/>
            <a:ext cx="363537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10" name="Oval 102"/>
          <p:cNvSpPr>
            <a:spLocks noChangeArrowheads="1"/>
          </p:cNvSpPr>
          <p:nvPr/>
        </p:nvSpPr>
        <p:spPr bwMode="auto">
          <a:xfrm>
            <a:off x="7807325" y="4157663"/>
            <a:ext cx="363538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11" name="Oval 103"/>
          <p:cNvSpPr>
            <a:spLocks noChangeArrowheads="1"/>
          </p:cNvSpPr>
          <p:nvPr/>
        </p:nvSpPr>
        <p:spPr bwMode="auto">
          <a:xfrm>
            <a:off x="6662738" y="5386388"/>
            <a:ext cx="363537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12" name="Oval 104"/>
          <p:cNvSpPr>
            <a:spLocks noChangeArrowheads="1"/>
          </p:cNvSpPr>
          <p:nvPr/>
        </p:nvSpPr>
        <p:spPr bwMode="auto">
          <a:xfrm>
            <a:off x="7286625" y="5386388"/>
            <a:ext cx="365125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13" name="Oval 105"/>
          <p:cNvSpPr>
            <a:spLocks noChangeArrowheads="1"/>
          </p:cNvSpPr>
          <p:nvPr/>
        </p:nvSpPr>
        <p:spPr bwMode="auto">
          <a:xfrm>
            <a:off x="6973888" y="5951538"/>
            <a:ext cx="365125" cy="357187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14" name="Oval 106"/>
          <p:cNvSpPr>
            <a:spLocks noChangeArrowheads="1"/>
          </p:cNvSpPr>
          <p:nvPr/>
        </p:nvSpPr>
        <p:spPr bwMode="auto">
          <a:xfrm>
            <a:off x="7599363" y="5949950"/>
            <a:ext cx="363537" cy="357188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68715" name="AutoShape 107"/>
          <p:cNvCxnSpPr>
            <a:cxnSpLocks noChangeShapeType="1"/>
            <a:stCxn id="68709" idx="0"/>
            <a:endCxn id="68704" idx="3"/>
          </p:cNvCxnSpPr>
          <p:nvPr/>
        </p:nvCxnSpPr>
        <p:spPr bwMode="auto">
          <a:xfrm flipV="1">
            <a:off x="6845300" y="3902075"/>
            <a:ext cx="442913" cy="255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16" name="AutoShape 108"/>
          <p:cNvCxnSpPr>
            <a:cxnSpLocks noChangeShapeType="1"/>
            <a:stCxn id="68704" idx="5"/>
            <a:endCxn id="68710" idx="0"/>
          </p:cNvCxnSpPr>
          <p:nvPr/>
        </p:nvCxnSpPr>
        <p:spPr bwMode="auto">
          <a:xfrm>
            <a:off x="7545388" y="3902075"/>
            <a:ext cx="444500" cy="255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8717" name="Text Box 109"/>
          <p:cNvSpPr txBox="1">
            <a:spLocks noChangeArrowheads="1"/>
          </p:cNvSpPr>
          <p:nvPr/>
        </p:nvSpPr>
        <p:spPr bwMode="auto">
          <a:xfrm>
            <a:off x="7192963" y="3544888"/>
            <a:ext cx="43973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－</a:t>
            </a:r>
          </a:p>
        </p:txBody>
      </p:sp>
      <p:sp>
        <p:nvSpPr>
          <p:cNvPr id="68718" name="Text Box 110"/>
          <p:cNvSpPr txBox="1">
            <a:spLocks noChangeArrowheads="1"/>
          </p:cNvSpPr>
          <p:nvPr/>
        </p:nvSpPr>
        <p:spPr bwMode="auto">
          <a:xfrm>
            <a:off x="7243763" y="5349875"/>
            <a:ext cx="43973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－</a:t>
            </a:r>
          </a:p>
        </p:txBody>
      </p:sp>
      <p:sp>
        <p:nvSpPr>
          <p:cNvPr id="68719" name="Text Box 111"/>
          <p:cNvSpPr txBox="1">
            <a:spLocks noChangeArrowheads="1"/>
          </p:cNvSpPr>
          <p:nvPr/>
        </p:nvSpPr>
        <p:spPr bwMode="auto">
          <a:xfrm>
            <a:off x="7766050" y="4119563"/>
            <a:ext cx="4397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／</a:t>
            </a:r>
          </a:p>
        </p:txBody>
      </p:sp>
      <p:sp>
        <p:nvSpPr>
          <p:cNvPr id="68720" name="Text Box 112"/>
          <p:cNvSpPr txBox="1">
            <a:spLocks noChangeArrowheads="1"/>
          </p:cNvSpPr>
          <p:nvPr/>
        </p:nvSpPr>
        <p:spPr bwMode="auto">
          <a:xfrm>
            <a:off x="6621463" y="4108450"/>
            <a:ext cx="43973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＋</a:t>
            </a:r>
          </a:p>
        </p:txBody>
      </p:sp>
      <p:sp>
        <p:nvSpPr>
          <p:cNvPr id="68721" name="Text Box 113"/>
          <p:cNvSpPr txBox="1">
            <a:spLocks noChangeArrowheads="1"/>
          </p:cNvSpPr>
          <p:nvPr/>
        </p:nvSpPr>
        <p:spPr bwMode="auto">
          <a:xfrm>
            <a:off x="6931025" y="4760913"/>
            <a:ext cx="4397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×</a:t>
            </a:r>
          </a:p>
        </p:txBody>
      </p:sp>
      <p:sp>
        <p:nvSpPr>
          <p:cNvPr id="68722" name="Text Box 114"/>
          <p:cNvSpPr txBox="1">
            <a:spLocks noChangeArrowheads="1"/>
          </p:cNvSpPr>
          <p:nvPr/>
        </p:nvSpPr>
        <p:spPr bwMode="auto">
          <a:xfrm>
            <a:off x="6369050" y="4724400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a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8723" name="Text Box 115"/>
          <p:cNvSpPr txBox="1">
            <a:spLocks noChangeArrowheads="1"/>
          </p:cNvSpPr>
          <p:nvPr/>
        </p:nvSpPr>
        <p:spPr bwMode="auto">
          <a:xfrm>
            <a:off x="6705600" y="5335588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b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8724" name="Text Box 116"/>
          <p:cNvSpPr txBox="1">
            <a:spLocks noChangeArrowheads="1"/>
          </p:cNvSpPr>
          <p:nvPr/>
        </p:nvSpPr>
        <p:spPr bwMode="auto">
          <a:xfrm>
            <a:off x="7011988" y="5891213"/>
            <a:ext cx="296862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c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8725" name="Text Box 117"/>
          <p:cNvSpPr txBox="1">
            <a:spLocks noChangeArrowheads="1"/>
          </p:cNvSpPr>
          <p:nvPr/>
        </p:nvSpPr>
        <p:spPr bwMode="auto">
          <a:xfrm>
            <a:off x="7591425" y="5911850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d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8726" name="Text Box 118"/>
          <p:cNvSpPr txBox="1">
            <a:spLocks noChangeArrowheads="1"/>
          </p:cNvSpPr>
          <p:nvPr/>
        </p:nvSpPr>
        <p:spPr bwMode="auto">
          <a:xfrm>
            <a:off x="7529513" y="4724400"/>
            <a:ext cx="296862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e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8727" name="Text Box 119"/>
          <p:cNvSpPr txBox="1">
            <a:spLocks noChangeArrowheads="1"/>
          </p:cNvSpPr>
          <p:nvPr/>
        </p:nvSpPr>
        <p:spPr bwMode="auto">
          <a:xfrm>
            <a:off x="8188325" y="4764088"/>
            <a:ext cx="26828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f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cxnSp>
        <p:nvCxnSpPr>
          <p:cNvPr id="68728" name="AutoShape 120"/>
          <p:cNvCxnSpPr>
            <a:cxnSpLocks noChangeShapeType="1"/>
            <a:stCxn id="68710" idx="5"/>
            <a:endCxn id="68708" idx="0"/>
          </p:cNvCxnSpPr>
          <p:nvPr/>
        </p:nvCxnSpPr>
        <p:spPr bwMode="auto">
          <a:xfrm>
            <a:off x="8116888" y="4464050"/>
            <a:ext cx="185737" cy="3333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29" name="AutoShape 121"/>
          <p:cNvCxnSpPr>
            <a:cxnSpLocks noChangeShapeType="1"/>
            <a:stCxn id="68710" idx="3"/>
            <a:endCxn id="68707" idx="0"/>
          </p:cNvCxnSpPr>
          <p:nvPr/>
        </p:nvCxnSpPr>
        <p:spPr bwMode="auto">
          <a:xfrm flipH="1">
            <a:off x="7677150" y="4464050"/>
            <a:ext cx="184150" cy="3349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30" name="AutoShape 122"/>
          <p:cNvCxnSpPr>
            <a:cxnSpLocks noChangeShapeType="1"/>
            <a:stCxn id="68709" idx="5"/>
            <a:endCxn id="68706" idx="0"/>
          </p:cNvCxnSpPr>
          <p:nvPr/>
        </p:nvCxnSpPr>
        <p:spPr bwMode="auto">
          <a:xfrm>
            <a:off x="6972300" y="4464050"/>
            <a:ext cx="184150" cy="3349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31" name="AutoShape 123"/>
          <p:cNvCxnSpPr>
            <a:cxnSpLocks noChangeShapeType="1"/>
            <a:stCxn id="68709" idx="3"/>
            <a:endCxn id="68705" idx="0"/>
          </p:cNvCxnSpPr>
          <p:nvPr/>
        </p:nvCxnSpPr>
        <p:spPr bwMode="auto">
          <a:xfrm flipH="1">
            <a:off x="6532563" y="4464050"/>
            <a:ext cx="184150" cy="3349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32" name="AutoShape 124"/>
          <p:cNvCxnSpPr>
            <a:cxnSpLocks noChangeShapeType="1"/>
            <a:stCxn id="68706" idx="3"/>
            <a:endCxn id="68711" idx="0"/>
          </p:cNvCxnSpPr>
          <p:nvPr/>
        </p:nvCxnSpPr>
        <p:spPr bwMode="auto">
          <a:xfrm flipH="1">
            <a:off x="6845300" y="5105400"/>
            <a:ext cx="182563" cy="2809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33" name="AutoShape 125"/>
          <p:cNvCxnSpPr>
            <a:cxnSpLocks noChangeShapeType="1"/>
            <a:stCxn id="68706" idx="5"/>
            <a:endCxn id="68712" idx="0"/>
          </p:cNvCxnSpPr>
          <p:nvPr/>
        </p:nvCxnSpPr>
        <p:spPr bwMode="auto">
          <a:xfrm>
            <a:off x="7285038" y="5105400"/>
            <a:ext cx="184150" cy="2809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34" name="AutoShape 126"/>
          <p:cNvCxnSpPr>
            <a:cxnSpLocks noChangeShapeType="1"/>
            <a:stCxn id="68712" idx="5"/>
            <a:endCxn id="68714" idx="0"/>
          </p:cNvCxnSpPr>
          <p:nvPr/>
        </p:nvCxnSpPr>
        <p:spPr bwMode="auto">
          <a:xfrm>
            <a:off x="7597775" y="5692775"/>
            <a:ext cx="184150" cy="2571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35" name="AutoShape 127"/>
          <p:cNvCxnSpPr>
            <a:cxnSpLocks noChangeShapeType="1"/>
            <a:stCxn id="68712" idx="3"/>
            <a:endCxn id="68713" idx="0"/>
          </p:cNvCxnSpPr>
          <p:nvPr/>
        </p:nvCxnSpPr>
        <p:spPr bwMode="auto">
          <a:xfrm flipH="1">
            <a:off x="7156450" y="5692775"/>
            <a:ext cx="184150" cy="2587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8736" name="Text Box 128"/>
          <p:cNvSpPr txBox="1">
            <a:spLocks noChangeArrowheads="1"/>
          </p:cNvSpPr>
          <p:nvPr/>
        </p:nvSpPr>
        <p:spPr bwMode="auto">
          <a:xfrm>
            <a:off x="7572375" y="2800350"/>
            <a:ext cx="463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T </a:t>
            </a:r>
          </a:p>
        </p:txBody>
      </p:sp>
      <p:cxnSp>
        <p:nvCxnSpPr>
          <p:cNvPr id="68737" name="AutoShape 129"/>
          <p:cNvCxnSpPr>
            <a:cxnSpLocks noChangeShapeType="1"/>
            <a:stCxn id="68736" idx="2"/>
            <a:endCxn id="68717" idx="0"/>
          </p:cNvCxnSpPr>
          <p:nvPr/>
        </p:nvCxnSpPr>
        <p:spPr bwMode="auto">
          <a:xfrm rot="5400000">
            <a:off x="7465219" y="3205956"/>
            <a:ext cx="287338" cy="390525"/>
          </a:xfrm>
          <a:prstGeom prst="curvedConnector3">
            <a:avLst>
              <a:gd name="adj1" fmla="val 49722"/>
            </a:avLst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8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8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86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86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86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86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8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8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86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86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8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8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8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8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6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8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8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6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6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8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8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8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8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6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6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8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8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6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63" grpId="0" autoUpdateAnimBg="0"/>
      <p:bldP spid="68664" grpId="0" autoUpdateAnimBg="0"/>
      <p:bldP spid="68665" grpId="0" autoUpdateAnimBg="0"/>
      <p:bldP spid="68668" grpId="0" animBg="1"/>
      <p:bldP spid="68686" grpId="0" animBg="1"/>
      <p:bldP spid="68687" grpId="0" autoUpdateAnimBg="0"/>
      <p:bldP spid="68689" grpId="0" autoUpdateAnimBg="0"/>
      <p:bldP spid="68688" grpId="0" animBg="1"/>
      <p:bldP spid="68690" grpId="0" animBg="1"/>
      <p:bldP spid="68691" grpId="0" autoUpdateAnimBg="0"/>
      <p:bldP spid="68692" grpId="0" autoUpdateAnimBg="0"/>
      <p:bldP spid="68693" grpId="0" animBg="1"/>
      <p:bldP spid="68694" grpId="0" animBg="1"/>
      <p:bldP spid="68695" grpId="0" autoUpdateAnimBg="0"/>
      <p:bldP spid="68696" grpId="0" animBg="1"/>
      <p:bldP spid="68697" grpId="0" animBg="1"/>
      <p:bldP spid="68698" grpId="0" autoUpdateAnimBg="0"/>
      <p:bldP spid="68699" grpId="0" autoUpdateAnimBg="0"/>
      <p:bldP spid="68700" grpId="0" animBg="1"/>
      <p:bldP spid="68701" grpId="0" animBg="1"/>
      <p:bldP spid="68702" grpId="0" autoUpdateAnimBg="0"/>
      <p:bldP spid="68703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478160" y="188640"/>
            <a:ext cx="37338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二叉树其它操作算法举例  </a:t>
            </a:r>
          </a:p>
        </p:txBody>
      </p:sp>
      <p:sp>
        <p:nvSpPr>
          <p:cNvPr id="128006" name="Text Box 6"/>
          <p:cNvSpPr txBox="1">
            <a:spLocks noChangeArrowheads="1"/>
          </p:cNvSpPr>
          <p:nvPr/>
        </p:nvSpPr>
        <p:spPr bwMode="auto">
          <a:xfrm>
            <a:off x="433388" y="908050"/>
            <a:ext cx="47831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统计二叉树中叶子结点的个数  </a:t>
            </a:r>
          </a:p>
        </p:txBody>
      </p:sp>
      <p:sp>
        <p:nvSpPr>
          <p:cNvPr id="128007" name="Text Box 7"/>
          <p:cNvSpPr txBox="1">
            <a:spLocks noChangeArrowheads="1"/>
          </p:cNvSpPr>
          <p:nvPr/>
        </p:nvSpPr>
        <p:spPr bwMode="auto">
          <a:xfrm>
            <a:off x="433388" y="1370013"/>
            <a:ext cx="6700873" cy="92333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zh-CN" altLang="en-US" dirty="0">
                <a:ea typeface="楷体_GB2312" pitchFamily="49" charset="-122"/>
              </a:rPr>
              <a:t>实现此操作只需对二叉树“遍历”一遍，并在遍历过程中对 </a:t>
            </a:r>
          </a:p>
          <a:p>
            <a:r>
              <a:rPr lang="zh-CN" altLang="en-US" dirty="0">
                <a:ea typeface="楷体_GB2312" pitchFamily="49" charset="-122"/>
              </a:rPr>
              <a:t>“叶子结点计数”即可。显然这个遍历的次序可以随意，只是为 </a:t>
            </a:r>
          </a:p>
          <a:p>
            <a:r>
              <a:rPr lang="zh-CN" altLang="en-US" dirty="0">
                <a:ea typeface="楷体_GB2312" pitchFamily="49" charset="-122"/>
              </a:rPr>
              <a:t>了在遍历时进行计数，需要在算法的参数中设一个“计数器”。 </a:t>
            </a:r>
          </a:p>
        </p:txBody>
      </p:sp>
      <p:sp>
        <p:nvSpPr>
          <p:cNvPr id="128008" name="Text Box 8"/>
          <p:cNvSpPr txBox="1">
            <a:spLocks noChangeArrowheads="1"/>
          </p:cNvSpPr>
          <p:nvPr/>
        </p:nvSpPr>
        <p:spPr bwMode="auto">
          <a:xfrm>
            <a:off x="433388" y="2674938"/>
            <a:ext cx="8323262" cy="370681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>
                <a:ea typeface="楷体_GB2312" pitchFamily="49" charset="-122"/>
              </a:rPr>
              <a:t>void CountLeaf (BiTree T, int &amp;count) </a:t>
            </a:r>
            <a:br>
              <a:rPr lang="en-US" altLang="zh-CN">
                <a:ea typeface="楷体_GB2312" pitchFamily="49" charset="-122"/>
              </a:rPr>
            </a:br>
            <a:r>
              <a:rPr lang="zh-CN" altLang="en-US">
                <a:ea typeface="楷体_GB2312" pitchFamily="49" charset="-122"/>
              </a:rPr>
              <a:t>　</a:t>
            </a:r>
            <a:r>
              <a:rPr lang="en-US" altLang="zh-CN">
                <a:ea typeface="楷体_GB2312" pitchFamily="49" charset="-122"/>
              </a:rPr>
              <a:t>{ // </a:t>
            </a:r>
            <a:r>
              <a:rPr lang="zh-CN" altLang="en-US">
                <a:ea typeface="楷体_GB2312" pitchFamily="49" charset="-122"/>
              </a:rPr>
              <a:t>先序遍历二叉树以 </a:t>
            </a:r>
            <a:r>
              <a:rPr lang="en-US" altLang="zh-CN">
                <a:ea typeface="楷体_GB2312" pitchFamily="49" charset="-122"/>
              </a:rPr>
              <a:t>count </a:t>
            </a:r>
            <a:r>
              <a:rPr lang="zh-CN" altLang="en-US">
                <a:ea typeface="楷体_GB2312" pitchFamily="49" charset="-122"/>
              </a:rPr>
              <a:t>返回二叉树中叶子结点的数目 </a:t>
            </a:r>
            <a:br>
              <a:rPr lang="zh-CN" altLang="en-US">
                <a:ea typeface="楷体_GB2312" pitchFamily="49" charset="-122"/>
              </a:rPr>
            </a:br>
            <a:r>
              <a:rPr lang="zh-CN" altLang="en-US">
                <a:ea typeface="楷体_GB2312" pitchFamily="49" charset="-122"/>
              </a:rPr>
              <a:t>　　</a:t>
            </a:r>
            <a:r>
              <a:rPr lang="en-US" altLang="zh-CN">
                <a:ea typeface="楷体_GB2312" pitchFamily="49" charset="-122"/>
              </a:rPr>
              <a:t>if ( T ) { </a:t>
            </a:r>
            <a:br>
              <a:rPr lang="en-US" altLang="zh-CN">
                <a:ea typeface="楷体_GB2312" pitchFamily="49" charset="-122"/>
              </a:rPr>
            </a:br>
            <a:r>
              <a:rPr lang="zh-CN" altLang="en-US">
                <a:ea typeface="楷体_GB2312" pitchFamily="49" charset="-122"/>
              </a:rPr>
              <a:t>　　　</a:t>
            </a:r>
            <a:r>
              <a:rPr lang="en-US" altLang="zh-CN">
                <a:ea typeface="楷体_GB2312" pitchFamily="49" charset="-122"/>
              </a:rPr>
              <a:t>if ((!T</a:t>
            </a:r>
            <a:r>
              <a:rPr lang="en-US" altLang="zh-CN">
                <a:sym typeface="Symbol" pitchFamily="18" charset="2"/>
              </a:rPr>
              <a:t></a:t>
            </a:r>
            <a:r>
              <a:rPr lang="en-US" altLang="zh-CN">
                <a:ea typeface="楷体_GB2312" pitchFamily="49" charset="-122"/>
              </a:rPr>
              <a:t>Lchild) &amp;&amp; (!T</a:t>
            </a:r>
            <a:r>
              <a:rPr lang="en-US" altLang="zh-CN">
                <a:sym typeface="Symbol" pitchFamily="18" charset="2"/>
              </a:rPr>
              <a:t></a:t>
            </a:r>
            <a:r>
              <a:rPr lang="en-US" altLang="zh-CN">
                <a:ea typeface="楷体_GB2312" pitchFamily="49" charset="-122"/>
              </a:rPr>
              <a:t>Rchild))  // </a:t>
            </a:r>
            <a:r>
              <a:rPr lang="zh-CN" altLang="en-US">
                <a:ea typeface="楷体_GB2312" pitchFamily="49" charset="-122"/>
              </a:rPr>
              <a:t>无左、右子树  </a:t>
            </a:r>
            <a:br>
              <a:rPr lang="zh-CN" altLang="en-US">
                <a:ea typeface="楷体_GB2312" pitchFamily="49" charset="-122"/>
              </a:rPr>
            </a:br>
            <a:r>
              <a:rPr lang="zh-CN" altLang="en-US">
                <a:ea typeface="楷体_GB2312" pitchFamily="49" charset="-122"/>
              </a:rPr>
              <a:t>　　　　</a:t>
            </a:r>
            <a:r>
              <a:rPr lang="en-US" altLang="zh-CN">
                <a:ea typeface="楷体_GB2312" pitchFamily="49" charset="-122"/>
              </a:rPr>
              <a:t>count + +; </a:t>
            </a:r>
            <a:r>
              <a:rPr lang="zh-CN" altLang="en-US">
                <a:ea typeface="楷体_GB2312" pitchFamily="49" charset="-122"/>
              </a:rPr>
              <a:t>　　                     　　</a:t>
            </a:r>
            <a:r>
              <a:rPr lang="en-US" altLang="zh-CN">
                <a:ea typeface="楷体_GB2312" pitchFamily="49" charset="-122"/>
              </a:rPr>
              <a:t>// </a:t>
            </a:r>
            <a:r>
              <a:rPr lang="zh-CN" altLang="en-US">
                <a:ea typeface="楷体_GB2312" pitchFamily="49" charset="-122"/>
              </a:rPr>
              <a:t>对叶子结点计数  </a:t>
            </a:r>
            <a:br>
              <a:rPr lang="zh-CN" altLang="en-US">
                <a:ea typeface="楷体_GB2312" pitchFamily="49" charset="-122"/>
              </a:rPr>
            </a:br>
            <a:r>
              <a:rPr lang="zh-CN" altLang="en-US">
                <a:ea typeface="楷体_GB2312" pitchFamily="49" charset="-122"/>
              </a:rPr>
              <a:t>　　　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CountLeaf</a:t>
            </a:r>
            <a:r>
              <a:rPr lang="en-US" altLang="zh-CN">
                <a:ea typeface="楷体_GB2312" pitchFamily="49" charset="-122"/>
              </a:rPr>
              <a:t> ( T</a:t>
            </a:r>
            <a:r>
              <a:rPr lang="en-US" altLang="zh-CN">
                <a:sym typeface="Symbol" pitchFamily="18" charset="2"/>
              </a:rPr>
              <a:t></a:t>
            </a:r>
            <a:r>
              <a:rPr lang="en-US" altLang="zh-CN">
                <a:ea typeface="楷体_GB2312" pitchFamily="49" charset="-122"/>
              </a:rPr>
              <a:t>Lchild, count); </a:t>
            </a:r>
            <a:br>
              <a:rPr lang="en-US" altLang="zh-CN">
                <a:ea typeface="楷体_GB2312" pitchFamily="49" charset="-122"/>
              </a:rPr>
            </a:br>
            <a:r>
              <a:rPr lang="zh-CN" altLang="en-US">
                <a:ea typeface="楷体_GB2312" pitchFamily="49" charset="-122"/>
              </a:rPr>
              <a:t>　　　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CountLeaf</a:t>
            </a:r>
            <a:r>
              <a:rPr lang="en-US" altLang="zh-CN">
                <a:ea typeface="楷体_GB2312" pitchFamily="49" charset="-122"/>
              </a:rPr>
              <a:t> ( T</a:t>
            </a:r>
            <a:r>
              <a:rPr lang="en-US" altLang="zh-CN">
                <a:sym typeface="Symbol" pitchFamily="18" charset="2"/>
              </a:rPr>
              <a:t></a:t>
            </a:r>
            <a:r>
              <a:rPr lang="en-US" altLang="zh-CN">
                <a:ea typeface="楷体_GB2312" pitchFamily="49" charset="-122"/>
              </a:rPr>
              <a:t>Rchild, count); </a:t>
            </a:r>
            <a:br>
              <a:rPr lang="en-US" altLang="zh-CN">
                <a:ea typeface="楷体_GB2312" pitchFamily="49" charset="-122"/>
              </a:rPr>
            </a:br>
            <a:r>
              <a:rPr lang="zh-CN" altLang="en-US">
                <a:ea typeface="楷体_GB2312" pitchFamily="49" charset="-122"/>
              </a:rPr>
              <a:t>　　</a:t>
            </a:r>
            <a:r>
              <a:rPr lang="en-US" altLang="zh-CN">
                <a:ea typeface="楷体_GB2312" pitchFamily="49" charset="-122"/>
              </a:rPr>
              <a:t>} // if </a:t>
            </a:r>
            <a:br>
              <a:rPr lang="en-US" altLang="zh-CN">
                <a:ea typeface="楷体_GB2312" pitchFamily="49" charset="-122"/>
              </a:rPr>
            </a:br>
            <a:r>
              <a:rPr lang="zh-CN" altLang="en-US">
                <a:ea typeface="楷体_GB2312" pitchFamily="49" charset="-122"/>
              </a:rPr>
              <a:t>　</a:t>
            </a:r>
            <a:r>
              <a:rPr lang="en-US" altLang="zh-CN">
                <a:ea typeface="楷体_GB2312" pitchFamily="49" charset="-122"/>
              </a:rPr>
              <a:t>} // CountLeaf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12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4" grpId="0"/>
      <p:bldP spid="128006" grpId="0"/>
      <p:bldP spid="128007" grpId="0"/>
      <p:bldP spid="128008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515938" y="425450"/>
            <a:ext cx="40751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求二叉树的深度（后序） </a:t>
            </a:r>
          </a:p>
        </p:txBody>
      </p:sp>
      <p:sp>
        <p:nvSpPr>
          <p:cNvPr id="154629" name="Text Box 5"/>
          <p:cNvSpPr txBox="1">
            <a:spLocks noChangeArrowheads="1"/>
          </p:cNvSpPr>
          <p:nvPr/>
        </p:nvSpPr>
        <p:spPr bwMode="auto">
          <a:xfrm>
            <a:off x="515938" y="1011238"/>
            <a:ext cx="8377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      </a:t>
            </a:r>
            <a:r>
              <a:rPr lang="zh-CN" altLang="en-US" sz="2400" dirty="0">
                <a:ea typeface="楷体_GB2312" pitchFamily="49" charset="-122"/>
              </a:rPr>
              <a:t>二叉树的深度 </a:t>
            </a:r>
            <a:r>
              <a:rPr lang="en-US" altLang="zh-CN" sz="2400" dirty="0">
                <a:ea typeface="楷体_GB2312" pitchFamily="49" charset="-122"/>
              </a:rPr>
              <a:t>= MAX</a:t>
            </a:r>
            <a:r>
              <a:rPr lang="zh-CN" altLang="en-US" sz="2400" dirty="0">
                <a:ea typeface="楷体_GB2312" pitchFamily="49" charset="-122"/>
              </a:rPr>
              <a:t>（左子树深度，右子树深度）</a:t>
            </a:r>
            <a:r>
              <a:rPr lang="en-US" altLang="zh-CN" sz="2400" dirty="0">
                <a:ea typeface="楷体_GB2312" pitchFamily="49" charset="-122"/>
              </a:rPr>
              <a:t>+ 1 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154630" name="Text Box 6"/>
          <p:cNvSpPr txBox="1">
            <a:spLocks noChangeArrowheads="1"/>
          </p:cNvSpPr>
          <p:nvPr/>
        </p:nvSpPr>
        <p:spPr bwMode="auto">
          <a:xfrm>
            <a:off x="323528" y="1643063"/>
            <a:ext cx="5981446" cy="378565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ea typeface="楷体_GB2312" pitchFamily="49" charset="-122"/>
              </a:rPr>
              <a:t>void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BiTreeDepth</a:t>
            </a:r>
            <a:r>
              <a:rPr lang="en-US" altLang="zh-CN" sz="2400" dirty="0">
                <a:ea typeface="楷体_GB2312" pitchFamily="49" charset="-122"/>
              </a:rPr>
              <a:t>(</a:t>
            </a:r>
            <a:r>
              <a:rPr lang="en-US" altLang="zh-CN" sz="2400" dirty="0" err="1">
                <a:ea typeface="楷体_GB2312" pitchFamily="49" charset="-122"/>
              </a:rPr>
              <a:t>BiTree</a:t>
            </a:r>
            <a:r>
              <a:rPr lang="en-US" altLang="zh-CN" sz="2400" dirty="0">
                <a:ea typeface="楷体_GB2312" pitchFamily="49" charset="-122"/>
              </a:rPr>
              <a:t> T) </a:t>
            </a:r>
          </a:p>
          <a:p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>
                <a:ea typeface="楷体_GB2312" pitchFamily="49" charset="-122"/>
              </a:rPr>
              <a:t>{  if (!T) </a:t>
            </a:r>
          </a:p>
          <a:p>
            <a:r>
              <a:rPr lang="en-US" altLang="zh-CN" sz="2400" dirty="0">
                <a:ea typeface="楷体_GB2312" pitchFamily="49" charset="-122"/>
              </a:rPr>
              <a:t>             depth = 0; </a:t>
            </a:r>
          </a:p>
          <a:p>
            <a:r>
              <a:rPr lang="en-US" altLang="zh-CN" sz="2400" dirty="0">
                <a:ea typeface="楷体_GB2312" pitchFamily="49" charset="-122"/>
              </a:rPr>
              <a:t>        else { </a:t>
            </a:r>
          </a:p>
          <a:p>
            <a:r>
              <a:rPr lang="en-US" altLang="zh-CN" sz="2400" dirty="0">
                <a:ea typeface="楷体_GB2312" pitchFamily="49" charset="-122"/>
              </a:rPr>
              <a:t>    </a:t>
            </a: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en-US" altLang="zh-CN" sz="2400" dirty="0" err="1">
                <a:ea typeface="楷体_GB2312" pitchFamily="49" charset="-122"/>
              </a:rPr>
              <a:t>depthleft</a:t>
            </a:r>
            <a:r>
              <a:rPr lang="en-US" altLang="zh-CN" sz="2400" dirty="0">
                <a:ea typeface="楷体_GB2312" pitchFamily="49" charset="-122"/>
              </a:rPr>
              <a:t> = </a:t>
            </a:r>
            <a:r>
              <a:rPr lang="en-US" altLang="zh-CN" sz="2400" dirty="0" err="1">
                <a:ea typeface="楷体_GB2312" pitchFamily="49" charset="-122"/>
              </a:rPr>
              <a:t>BiTreeDepth</a:t>
            </a:r>
            <a:r>
              <a:rPr lang="en-US" altLang="zh-CN" sz="2400" dirty="0">
                <a:ea typeface="楷体_GB2312" pitchFamily="49" charset="-122"/>
              </a:rPr>
              <a:t>(T</a:t>
            </a:r>
            <a:r>
              <a:rPr lang="en-US" altLang="zh-CN" sz="2400" dirty="0"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</a:rPr>
              <a:t>Lchild</a:t>
            </a:r>
            <a:r>
              <a:rPr lang="en-US" altLang="zh-CN" sz="2400" dirty="0">
                <a:ea typeface="楷体_GB2312" pitchFamily="49" charset="-122"/>
              </a:rPr>
              <a:t>);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en-US" altLang="zh-CN" sz="2400" dirty="0" err="1">
                <a:ea typeface="楷体_GB2312" pitchFamily="49" charset="-122"/>
              </a:rPr>
              <a:t>depthright</a:t>
            </a:r>
            <a:r>
              <a:rPr lang="en-US" altLang="zh-CN" sz="2400" dirty="0">
                <a:ea typeface="楷体_GB2312" pitchFamily="49" charset="-122"/>
              </a:rPr>
              <a:t> = </a:t>
            </a:r>
            <a:r>
              <a:rPr lang="en-US" altLang="zh-CN" sz="2400" dirty="0" err="1">
                <a:ea typeface="楷体_GB2312" pitchFamily="49" charset="-122"/>
              </a:rPr>
              <a:t>BiTreeDepth</a:t>
            </a:r>
            <a:r>
              <a:rPr lang="en-US" altLang="zh-CN" sz="2400" dirty="0">
                <a:ea typeface="楷体_GB2312" pitchFamily="49" charset="-122"/>
              </a:rPr>
              <a:t>(T</a:t>
            </a:r>
            <a:r>
              <a:rPr lang="en-US" altLang="zh-CN" sz="2400" dirty="0"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</a:rPr>
              <a:t>Rchild</a:t>
            </a:r>
            <a:r>
              <a:rPr lang="en-US" altLang="zh-CN" sz="2400" dirty="0">
                <a:ea typeface="楷体_GB2312" pitchFamily="49" charset="-122"/>
              </a:rPr>
              <a:t>); </a:t>
            </a:r>
          </a:p>
          <a:p>
            <a:r>
              <a:rPr lang="en-US" altLang="zh-CN" sz="2400" dirty="0">
                <a:ea typeface="楷体_GB2312" pitchFamily="49" charset="-122"/>
              </a:rPr>
              <a:t>            depth = max(</a:t>
            </a:r>
            <a:r>
              <a:rPr lang="en-US" altLang="zh-CN" sz="2400" dirty="0" err="1">
                <a:ea typeface="楷体_GB2312" pitchFamily="49" charset="-122"/>
              </a:rPr>
              <a:t>depthleft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dirty="0" err="1">
                <a:ea typeface="楷体_GB2312" pitchFamily="49" charset="-122"/>
              </a:rPr>
              <a:t>depthright</a:t>
            </a:r>
            <a:r>
              <a:rPr lang="en-US" altLang="zh-CN" sz="2400" dirty="0">
                <a:ea typeface="楷体_GB2312" pitchFamily="49" charset="-122"/>
              </a:rPr>
              <a:t>) + 1; </a:t>
            </a:r>
          </a:p>
          <a:p>
            <a:r>
              <a:rPr lang="en-US" altLang="zh-CN" sz="2400" dirty="0">
                <a:ea typeface="楷体_GB2312" pitchFamily="49" charset="-122"/>
              </a:rPr>
              <a:t>    </a:t>
            </a:r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>
                <a:ea typeface="楷体_GB2312" pitchFamily="49" charset="-122"/>
              </a:rPr>
              <a:t>} </a:t>
            </a:r>
          </a:p>
          <a:p>
            <a:r>
              <a:rPr lang="en-US" altLang="zh-CN" sz="2400" dirty="0">
                <a:ea typeface="楷体_GB2312" pitchFamily="49" charset="-122"/>
              </a:rPr>
              <a:t>        return  depth; </a:t>
            </a:r>
          </a:p>
          <a:p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>
                <a:ea typeface="楷体_GB2312" pitchFamily="49" charset="-122"/>
              </a:rPr>
              <a:t>}// </a:t>
            </a:r>
            <a:r>
              <a:rPr lang="en-US" altLang="zh-CN" sz="2400" dirty="0" err="1">
                <a:ea typeface="楷体_GB2312" pitchFamily="49" charset="-122"/>
              </a:rPr>
              <a:t>BiTreeDepth</a:t>
            </a:r>
            <a:r>
              <a:rPr lang="en-US" altLang="zh-CN" sz="2400" dirty="0">
                <a:ea typeface="楷体_GB2312" pitchFamily="49" charset="-122"/>
              </a:rPr>
              <a:t> </a:t>
            </a:r>
          </a:p>
        </p:txBody>
      </p:sp>
      <p:sp>
        <p:nvSpPr>
          <p:cNvPr id="154631" name="Text Box 7"/>
          <p:cNvSpPr txBox="1">
            <a:spLocks noChangeArrowheads="1"/>
          </p:cNvSpPr>
          <p:nvPr/>
        </p:nvSpPr>
        <p:spPr bwMode="auto">
          <a:xfrm>
            <a:off x="8455025" y="4725988"/>
            <a:ext cx="43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graphicFrame>
        <p:nvGraphicFramePr>
          <p:cNvPr id="154642" name="Group 18"/>
          <p:cNvGraphicFramePr>
            <a:graphicFrameLocks noGrp="1"/>
          </p:cNvGraphicFramePr>
          <p:nvPr/>
        </p:nvGraphicFramePr>
        <p:xfrm>
          <a:off x="6630988" y="3502025"/>
          <a:ext cx="889000" cy="36576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4653" name="Group 29"/>
          <p:cNvGraphicFramePr>
            <a:graphicFrameLocks noGrp="1"/>
          </p:cNvGraphicFramePr>
          <p:nvPr/>
        </p:nvGraphicFramePr>
        <p:xfrm>
          <a:off x="6151563" y="4149725"/>
          <a:ext cx="889000" cy="36576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4663" name="Line 39"/>
          <p:cNvSpPr>
            <a:spLocks noChangeShapeType="1"/>
          </p:cNvSpPr>
          <p:nvPr/>
        </p:nvSpPr>
        <p:spPr bwMode="auto">
          <a:xfrm flipH="1">
            <a:off x="6608763" y="3717925"/>
            <a:ext cx="190500" cy="436563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4664" name="Text Box 40"/>
          <p:cNvSpPr txBox="1">
            <a:spLocks noChangeArrowheads="1"/>
          </p:cNvSpPr>
          <p:nvPr/>
        </p:nvSpPr>
        <p:spPr bwMode="auto">
          <a:xfrm>
            <a:off x="6145213" y="4156075"/>
            <a:ext cx="43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sp>
        <p:nvSpPr>
          <p:cNvPr id="154665" name="Text Box 41"/>
          <p:cNvSpPr txBox="1">
            <a:spLocks noChangeArrowheads="1"/>
          </p:cNvSpPr>
          <p:nvPr/>
        </p:nvSpPr>
        <p:spPr bwMode="auto">
          <a:xfrm>
            <a:off x="6721475" y="4156075"/>
            <a:ext cx="43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graphicFrame>
        <p:nvGraphicFramePr>
          <p:cNvPr id="154666" name="Group 42"/>
          <p:cNvGraphicFramePr>
            <a:graphicFrameLocks noGrp="1"/>
          </p:cNvGraphicFramePr>
          <p:nvPr/>
        </p:nvGraphicFramePr>
        <p:xfrm>
          <a:off x="7231063" y="4149725"/>
          <a:ext cx="889000" cy="36576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4676" name="Line 52"/>
          <p:cNvSpPr>
            <a:spLocks noChangeShapeType="1"/>
          </p:cNvSpPr>
          <p:nvPr/>
        </p:nvSpPr>
        <p:spPr bwMode="auto">
          <a:xfrm>
            <a:off x="7375525" y="3717925"/>
            <a:ext cx="312738" cy="436563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54677" name="Group 53"/>
          <p:cNvGraphicFramePr>
            <a:graphicFrameLocks noGrp="1"/>
          </p:cNvGraphicFramePr>
          <p:nvPr/>
        </p:nvGraphicFramePr>
        <p:xfrm>
          <a:off x="6654800" y="4725988"/>
          <a:ext cx="889000" cy="36576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4687" name="Line 63"/>
          <p:cNvSpPr>
            <a:spLocks noChangeShapeType="1"/>
          </p:cNvSpPr>
          <p:nvPr/>
        </p:nvSpPr>
        <p:spPr bwMode="auto">
          <a:xfrm flipH="1">
            <a:off x="7112000" y="4371975"/>
            <a:ext cx="263525" cy="358775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4688" name="Text Box 64"/>
          <p:cNvSpPr txBox="1">
            <a:spLocks noChangeArrowheads="1"/>
          </p:cNvSpPr>
          <p:nvPr/>
        </p:nvSpPr>
        <p:spPr bwMode="auto">
          <a:xfrm>
            <a:off x="6650038" y="4732338"/>
            <a:ext cx="43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graphicFrame>
        <p:nvGraphicFramePr>
          <p:cNvPr id="154689" name="Group 65"/>
          <p:cNvGraphicFramePr>
            <a:graphicFrameLocks noGrp="1"/>
          </p:cNvGraphicFramePr>
          <p:nvPr/>
        </p:nvGraphicFramePr>
        <p:xfrm>
          <a:off x="7278688" y="5295900"/>
          <a:ext cx="889000" cy="36576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4699" name="Line 75"/>
          <p:cNvSpPr>
            <a:spLocks noChangeShapeType="1"/>
          </p:cNvSpPr>
          <p:nvPr/>
        </p:nvSpPr>
        <p:spPr bwMode="auto">
          <a:xfrm>
            <a:off x="7375525" y="4941888"/>
            <a:ext cx="360363" cy="358775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4700" name="Text Box 76"/>
          <p:cNvSpPr txBox="1">
            <a:spLocks noChangeArrowheads="1"/>
          </p:cNvSpPr>
          <p:nvPr/>
        </p:nvSpPr>
        <p:spPr bwMode="auto">
          <a:xfrm>
            <a:off x="7224713" y="5276850"/>
            <a:ext cx="43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sp>
        <p:nvSpPr>
          <p:cNvPr id="154701" name="Text Box 77"/>
          <p:cNvSpPr txBox="1">
            <a:spLocks noChangeArrowheads="1"/>
          </p:cNvSpPr>
          <p:nvPr/>
        </p:nvSpPr>
        <p:spPr bwMode="auto">
          <a:xfrm>
            <a:off x="7807325" y="5276850"/>
            <a:ext cx="43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graphicFrame>
        <p:nvGraphicFramePr>
          <p:cNvPr id="154702" name="Group 78"/>
          <p:cNvGraphicFramePr>
            <a:graphicFrameLocks noGrp="1"/>
          </p:cNvGraphicFramePr>
          <p:nvPr/>
        </p:nvGraphicFramePr>
        <p:xfrm>
          <a:off x="7926388" y="4721225"/>
          <a:ext cx="889000" cy="36576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4712" name="Line 88"/>
          <p:cNvSpPr>
            <a:spLocks noChangeShapeType="1"/>
          </p:cNvSpPr>
          <p:nvPr/>
        </p:nvSpPr>
        <p:spPr bwMode="auto">
          <a:xfrm>
            <a:off x="7951788" y="4365625"/>
            <a:ext cx="431800" cy="360363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4713" name="Text Box 89"/>
          <p:cNvSpPr txBox="1">
            <a:spLocks noChangeArrowheads="1"/>
          </p:cNvSpPr>
          <p:nvPr/>
        </p:nvSpPr>
        <p:spPr bwMode="auto">
          <a:xfrm>
            <a:off x="7880350" y="4700588"/>
            <a:ext cx="43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sp>
        <p:nvSpPr>
          <p:cNvPr id="154716" name="Text Box 92"/>
          <p:cNvSpPr txBox="1">
            <a:spLocks noChangeArrowheads="1"/>
          </p:cNvSpPr>
          <p:nvPr/>
        </p:nvSpPr>
        <p:spPr bwMode="auto">
          <a:xfrm>
            <a:off x="6872288" y="3429000"/>
            <a:ext cx="463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B </a:t>
            </a:r>
          </a:p>
        </p:txBody>
      </p:sp>
      <p:sp>
        <p:nvSpPr>
          <p:cNvPr id="154717" name="Text Box 93"/>
          <p:cNvSpPr txBox="1">
            <a:spLocks noChangeArrowheads="1"/>
          </p:cNvSpPr>
          <p:nvPr/>
        </p:nvSpPr>
        <p:spPr bwMode="auto">
          <a:xfrm>
            <a:off x="6408738" y="4124325"/>
            <a:ext cx="4810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C </a:t>
            </a:r>
          </a:p>
        </p:txBody>
      </p:sp>
      <p:sp>
        <p:nvSpPr>
          <p:cNvPr id="154718" name="Text Box 94"/>
          <p:cNvSpPr txBox="1">
            <a:spLocks noChangeArrowheads="1"/>
          </p:cNvSpPr>
          <p:nvPr/>
        </p:nvSpPr>
        <p:spPr bwMode="auto">
          <a:xfrm>
            <a:off x="7446963" y="4124325"/>
            <a:ext cx="4810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D </a:t>
            </a:r>
          </a:p>
        </p:txBody>
      </p:sp>
      <p:sp>
        <p:nvSpPr>
          <p:cNvPr id="154719" name="Text Box 95"/>
          <p:cNvSpPr txBox="1">
            <a:spLocks noChangeArrowheads="1"/>
          </p:cNvSpPr>
          <p:nvPr/>
        </p:nvSpPr>
        <p:spPr bwMode="auto">
          <a:xfrm>
            <a:off x="6894513" y="4700588"/>
            <a:ext cx="463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E </a:t>
            </a:r>
          </a:p>
        </p:txBody>
      </p:sp>
      <p:sp>
        <p:nvSpPr>
          <p:cNvPr id="154720" name="Text Box 96"/>
          <p:cNvSpPr txBox="1">
            <a:spLocks noChangeArrowheads="1"/>
          </p:cNvSpPr>
          <p:nvPr/>
        </p:nvSpPr>
        <p:spPr bwMode="auto">
          <a:xfrm>
            <a:off x="7519988" y="5276850"/>
            <a:ext cx="4968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G </a:t>
            </a:r>
          </a:p>
        </p:txBody>
      </p:sp>
      <p:sp>
        <p:nvSpPr>
          <p:cNvPr id="154721" name="Text Box 97"/>
          <p:cNvSpPr txBox="1">
            <a:spLocks noChangeArrowheads="1"/>
          </p:cNvSpPr>
          <p:nvPr/>
        </p:nvSpPr>
        <p:spPr bwMode="auto">
          <a:xfrm>
            <a:off x="8189913" y="4700588"/>
            <a:ext cx="4460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F </a:t>
            </a:r>
          </a:p>
        </p:txBody>
      </p:sp>
      <p:sp>
        <p:nvSpPr>
          <p:cNvPr id="154722" name="Text Box 98"/>
          <p:cNvSpPr txBox="1">
            <a:spLocks noChangeArrowheads="1"/>
          </p:cNvSpPr>
          <p:nvPr/>
        </p:nvSpPr>
        <p:spPr bwMode="auto">
          <a:xfrm>
            <a:off x="7251700" y="2755900"/>
            <a:ext cx="463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T </a:t>
            </a:r>
          </a:p>
        </p:txBody>
      </p:sp>
      <p:cxnSp>
        <p:nvCxnSpPr>
          <p:cNvPr id="154723" name="AutoShape 99"/>
          <p:cNvCxnSpPr>
            <a:cxnSpLocks noChangeShapeType="1"/>
            <a:stCxn id="154722" idx="2"/>
          </p:cNvCxnSpPr>
          <p:nvPr/>
        </p:nvCxnSpPr>
        <p:spPr bwMode="auto">
          <a:xfrm rot="5400000">
            <a:off x="7144544" y="3161506"/>
            <a:ext cx="287338" cy="390525"/>
          </a:xfrm>
          <a:prstGeom prst="curvedConnector3">
            <a:avLst>
              <a:gd name="adj1" fmla="val 49722"/>
            </a:avLst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5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8" grpId="0"/>
      <p:bldP spid="154629" grpId="0"/>
      <p:bldP spid="154630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59" name="Text Box 127"/>
          <p:cNvSpPr txBox="1">
            <a:spLocks noChangeArrowheads="1"/>
          </p:cNvSpPr>
          <p:nvPr/>
        </p:nvSpPr>
        <p:spPr bwMode="auto">
          <a:xfrm>
            <a:off x="8459788" y="5567363"/>
            <a:ext cx="395287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sp>
        <p:nvSpPr>
          <p:cNvPr id="69810" name="Rectangle 178"/>
          <p:cNvSpPr>
            <a:spLocks noChangeArrowheads="1"/>
          </p:cNvSpPr>
          <p:nvPr/>
        </p:nvSpPr>
        <p:spPr bwMode="auto">
          <a:xfrm>
            <a:off x="1003300" y="4941888"/>
            <a:ext cx="2808288" cy="287337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809" name="Rectangle 177"/>
          <p:cNvSpPr>
            <a:spLocks noChangeArrowheads="1"/>
          </p:cNvSpPr>
          <p:nvPr/>
        </p:nvSpPr>
        <p:spPr bwMode="auto">
          <a:xfrm>
            <a:off x="787400" y="5661025"/>
            <a:ext cx="1368425" cy="360363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9808" name="Rectangle 176"/>
          <p:cNvSpPr>
            <a:spLocks noChangeArrowheads="1"/>
          </p:cNvSpPr>
          <p:nvPr/>
        </p:nvSpPr>
        <p:spPr bwMode="auto">
          <a:xfrm>
            <a:off x="1939925" y="2708275"/>
            <a:ext cx="1368425" cy="360363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9801" name="Rectangle 169"/>
          <p:cNvSpPr>
            <a:spLocks noChangeArrowheads="1"/>
          </p:cNvSpPr>
          <p:nvPr/>
        </p:nvSpPr>
        <p:spPr bwMode="auto">
          <a:xfrm>
            <a:off x="1003300" y="4581525"/>
            <a:ext cx="2808288" cy="320675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800" name="Rectangle 168"/>
          <p:cNvSpPr>
            <a:spLocks noChangeArrowheads="1"/>
          </p:cNvSpPr>
          <p:nvPr/>
        </p:nvSpPr>
        <p:spPr bwMode="auto">
          <a:xfrm>
            <a:off x="931863" y="4221163"/>
            <a:ext cx="1655762" cy="287337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98" name="Rectangle 166"/>
          <p:cNvSpPr>
            <a:spLocks noChangeArrowheads="1"/>
          </p:cNvSpPr>
          <p:nvPr/>
        </p:nvSpPr>
        <p:spPr bwMode="auto">
          <a:xfrm>
            <a:off x="1435100" y="3502025"/>
            <a:ext cx="4321175" cy="287338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97" name="Rectangle 165"/>
          <p:cNvSpPr>
            <a:spLocks noChangeArrowheads="1"/>
          </p:cNvSpPr>
          <p:nvPr/>
        </p:nvSpPr>
        <p:spPr bwMode="auto">
          <a:xfrm>
            <a:off x="715963" y="2420938"/>
            <a:ext cx="1439862" cy="287337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9" name="AutoShape 147"/>
          <p:cNvSpPr>
            <a:spLocks noChangeArrowheads="1"/>
          </p:cNvSpPr>
          <p:nvPr/>
        </p:nvSpPr>
        <p:spPr bwMode="auto">
          <a:xfrm>
            <a:off x="5120892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8" name="AutoShape 146"/>
          <p:cNvSpPr>
            <a:spLocks noChangeArrowheads="1"/>
          </p:cNvSpPr>
          <p:nvPr/>
        </p:nvSpPr>
        <p:spPr bwMode="auto">
          <a:xfrm>
            <a:off x="4860156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7" name="AutoShape 145"/>
          <p:cNvSpPr>
            <a:spLocks noChangeArrowheads="1"/>
          </p:cNvSpPr>
          <p:nvPr/>
        </p:nvSpPr>
        <p:spPr bwMode="auto">
          <a:xfrm>
            <a:off x="46037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6" name="AutoShape 144"/>
          <p:cNvSpPr>
            <a:spLocks noChangeArrowheads="1"/>
          </p:cNvSpPr>
          <p:nvPr/>
        </p:nvSpPr>
        <p:spPr bwMode="auto">
          <a:xfrm>
            <a:off x="43878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5" name="AutoShape 143"/>
          <p:cNvSpPr>
            <a:spLocks noChangeArrowheads="1"/>
          </p:cNvSpPr>
          <p:nvPr/>
        </p:nvSpPr>
        <p:spPr bwMode="auto">
          <a:xfrm>
            <a:off x="41719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4" name="AutoShape 142"/>
          <p:cNvSpPr>
            <a:spLocks noChangeArrowheads="1"/>
          </p:cNvSpPr>
          <p:nvPr/>
        </p:nvSpPr>
        <p:spPr bwMode="auto">
          <a:xfrm>
            <a:off x="39560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3" name="AutoShape 141"/>
          <p:cNvSpPr>
            <a:spLocks noChangeArrowheads="1"/>
          </p:cNvSpPr>
          <p:nvPr/>
        </p:nvSpPr>
        <p:spPr bwMode="auto">
          <a:xfrm>
            <a:off x="37401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2" name="AutoShape 140"/>
          <p:cNvSpPr>
            <a:spLocks noChangeArrowheads="1"/>
          </p:cNvSpPr>
          <p:nvPr/>
        </p:nvSpPr>
        <p:spPr bwMode="auto">
          <a:xfrm>
            <a:off x="34861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0" name="AutoShape 138"/>
          <p:cNvSpPr>
            <a:spLocks noChangeArrowheads="1"/>
          </p:cNvSpPr>
          <p:nvPr/>
        </p:nvSpPr>
        <p:spPr bwMode="auto">
          <a:xfrm>
            <a:off x="32702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68" name="AutoShape 136"/>
          <p:cNvSpPr>
            <a:spLocks noChangeArrowheads="1"/>
          </p:cNvSpPr>
          <p:nvPr/>
        </p:nvSpPr>
        <p:spPr bwMode="auto">
          <a:xfrm>
            <a:off x="30543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67" name="AutoShape 135"/>
          <p:cNvSpPr>
            <a:spLocks noChangeArrowheads="1"/>
          </p:cNvSpPr>
          <p:nvPr/>
        </p:nvSpPr>
        <p:spPr bwMode="auto">
          <a:xfrm>
            <a:off x="28384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66" name="AutoShape 134"/>
          <p:cNvSpPr>
            <a:spLocks noChangeArrowheads="1"/>
          </p:cNvSpPr>
          <p:nvPr/>
        </p:nvSpPr>
        <p:spPr bwMode="auto">
          <a:xfrm>
            <a:off x="2587625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65" name="AutoShape 133"/>
          <p:cNvSpPr>
            <a:spLocks noChangeArrowheads="1"/>
          </p:cNvSpPr>
          <p:nvPr/>
        </p:nvSpPr>
        <p:spPr bwMode="auto">
          <a:xfrm>
            <a:off x="2371725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64" name="AutoShape 132"/>
          <p:cNvSpPr>
            <a:spLocks noChangeArrowheads="1"/>
          </p:cNvSpPr>
          <p:nvPr/>
        </p:nvSpPr>
        <p:spPr bwMode="auto">
          <a:xfrm>
            <a:off x="2155825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63" name="AutoShape 131"/>
          <p:cNvSpPr>
            <a:spLocks noChangeArrowheads="1"/>
          </p:cNvSpPr>
          <p:nvPr/>
        </p:nvSpPr>
        <p:spPr bwMode="auto">
          <a:xfrm>
            <a:off x="1939925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660" name="Text Box 28"/>
          <p:cNvSpPr txBox="1">
            <a:spLocks noChangeArrowheads="1"/>
          </p:cNvSpPr>
          <p:nvPr/>
        </p:nvSpPr>
        <p:spPr bwMode="auto">
          <a:xfrm>
            <a:off x="468313" y="332656"/>
            <a:ext cx="7056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ea typeface="华文中宋" pitchFamily="2" charset="-122"/>
              </a:rPr>
              <a:t>  </a:t>
            </a:r>
            <a:r>
              <a:rPr lang="zh-CN" altLang="en-US" dirty="0">
                <a:ea typeface="华文中宋" pitchFamily="2" charset="-122"/>
              </a:rPr>
              <a:t>建立二叉树的存储结构 </a:t>
            </a:r>
            <a:r>
              <a:rPr lang="en-US" altLang="zh-CN" dirty="0">
                <a:latin typeface="华文中宋"/>
                <a:ea typeface="华文中宋" pitchFamily="2" charset="-122"/>
              </a:rPr>
              <a:t>——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zh-CN" altLang="en-US" dirty="0">
                <a:ea typeface="华文中宋" pitchFamily="2" charset="-122"/>
              </a:rPr>
              <a:t>二叉链表（先序）   </a:t>
            </a:r>
          </a:p>
        </p:txBody>
      </p:sp>
      <p:sp>
        <p:nvSpPr>
          <p:cNvPr id="69661" name="Text Box 29"/>
          <p:cNvSpPr txBox="1">
            <a:spLocks noChangeArrowheads="1"/>
          </p:cNvSpPr>
          <p:nvPr/>
        </p:nvSpPr>
        <p:spPr bwMode="auto">
          <a:xfrm>
            <a:off x="530225" y="1916113"/>
            <a:ext cx="5802313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华文中宋" pitchFamily="2" charset="-122"/>
              </a:rPr>
              <a:t>Status </a:t>
            </a:r>
            <a:r>
              <a:rPr lang="en-US" altLang="zh-CN" sz="2000" dirty="0" err="1">
                <a:ea typeface="华文中宋" pitchFamily="2" charset="-122"/>
              </a:rPr>
              <a:t>CreateBiTree</a:t>
            </a:r>
            <a:r>
              <a:rPr lang="en-US" altLang="zh-CN" sz="2000" dirty="0">
                <a:ea typeface="华文中宋" pitchFamily="2" charset="-122"/>
              </a:rPr>
              <a:t>(</a:t>
            </a:r>
            <a:r>
              <a:rPr lang="en-US" altLang="zh-CN" sz="2000" dirty="0" err="1">
                <a:ea typeface="华文中宋" pitchFamily="2" charset="-122"/>
              </a:rPr>
              <a:t>BiTree</a:t>
            </a:r>
            <a:r>
              <a:rPr lang="en-US" altLang="zh-CN" sz="2000" dirty="0">
                <a:ea typeface="华文中宋" pitchFamily="2" charset="-122"/>
              </a:rPr>
              <a:t> &amp;T) {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</a:t>
            </a:r>
            <a:r>
              <a:rPr lang="en-US" altLang="zh-CN" sz="2000" dirty="0" err="1">
                <a:ea typeface="华文中宋" pitchFamily="2" charset="-122"/>
              </a:rPr>
              <a:t>scanf</a:t>
            </a:r>
            <a:r>
              <a:rPr lang="en-US" altLang="zh-CN" sz="2000" dirty="0">
                <a:ea typeface="华文中宋" pitchFamily="2" charset="-122"/>
              </a:rPr>
              <a:t>(&amp;</a:t>
            </a:r>
            <a:r>
              <a:rPr lang="en-US" altLang="zh-CN" sz="2000" dirty="0" err="1">
                <a:ea typeface="华文中宋" pitchFamily="2" charset="-122"/>
              </a:rPr>
              <a:t>ch</a:t>
            </a:r>
            <a:r>
              <a:rPr lang="en-US" altLang="zh-CN" sz="2000" dirty="0">
                <a:ea typeface="华文中宋" pitchFamily="2" charset="-122"/>
              </a:rPr>
              <a:t>);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if (</a:t>
            </a:r>
            <a:r>
              <a:rPr lang="en-US" altLang="zh-CN" sz="2000" dirty="0" err="1">
                <a:ea typeface="华文中宋" pitchFamily="2" charset="-122"/>
              </a:rPr>
              <a:t>ch</a:t>
            </a:r>
            <a:r>
              <a:rPr lang="en-US" altLang="zh-CN" sz="2000" dirty="0">
                <a:ea typeface="华文中宋" pitchFamily="2" charset="-122"/>
              </a:rPr>
              <a:t>==‘’)  T = NULL;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else {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   if (!(T = (</a:t>
            </a:r>
            <a:r>
              <a:rPr lang="en-US" altLang="zh-CN" sz="2000" dirty="0" err="1">
                <a:ea typeface="华文中宋" pitchFamily="2" charset="-122"/>
              </a:rPr>
              <a:t>BiTNode</a:t>
            </a:r>
            <a:r>
              <a:rPr lang="en-US" altLang="zh-CN" sz="2000" dirty="0">
                <a:ea typeface="华文中宋" pitchFamily="2" charset="-122"/>
              </a:rPr>
              <a:t> *)</a:t>
            </a:r>
            <a:r>
              <a:rPr lang="en-US" altLang="zh-CN" sz="2000" dirty="0" err="1">
                <a:ea typeface="华文中宋" pitchFamily="2" charset="-122"/>
              </a:rPr>
              <a:t>malloc</a:t>
            </a:r>
            <a:r>
              <a:rPr lang="en-US" altLang="zh-CN" sz="2000" dirty="0">
                <a:ea typeface="华文中宋" pitchFamily="2" charset="-122"/>
              </a:rPr>
              <a:t>(</a:t>
            </a:r>
            <a:r>
              <a:rPr lang="en-US" altLang="zh-CN" sz="2000" dirty="0" err="1">
                <a:ea typeface="华文中宋" pitchFamily="2" charset="-122"/>
              </a:rPr>
              <a:t>sizeof</a:t>
            </a:r>
            <a:r>
              <a:rPr lang="en-US" altLang="zh-CN" sz="2000" dirty="0">
                <a:ea typeface="华文中宋" pitchFamily="2" charset="-122"/>
              </a:rPr>
              <a:t>(</a:t>
            </a:r>
            <a:r>
              <a:rPr lang="en-US" altLang="zh-CN" sz="2000" dirty="0" err="1">
                <a:ea typeface="华文中宋" pitchFamily="2" charset="-122"/>
              </a:rPr>
              <a:t>BiTNode</a:t>
            </a:r>
            <a:r>
              <a:rPr lang="en-US" altLang="zh-CN" sz="2000" dirty="0">
                <a:ea typeface="华文中宋" pitchFamily="2" charset="-122"/>
              </a:rPr>
              <a:t>))))   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zh-CN" altLang="en-US" sz="2000" dirty="0">
                <a:ea typeface="华文中宋" pitchFamily="2" charset="-122"/>
              </a:rPr>
              <a:t>　　　</a:t>
            </a:r>
            <a:r>
              <a:rPr lang="en-US" altLang="zh-CN" sz="2000" dirty="0">
                <a:ea typeface="华文中宋" pitchFamily="2" charset="-122"/>
              </a:rPr>
              <a:t>exit(OVERFLOW);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</a:t>
            </a:r>
            <a:r>
              <a:rPr lang="zh-CN" altLang="en-US" sz="2000" dirty="0">
                <a:ea typeface="华文中宋" pitchFamily="2" charset="-122"/>
              </a:rPr>
              <a:t>　 </a:t>
            </a:r>
            <a:r>
              <a:rPr lang="en-US" altLang="zh-CN" sz="2000" dirty="0">
                <a:ea typeface="华文中宋" pitchFamily="2" charset="-122"/>
              </a:rPr>
              <a:t>T</a:t>
            </a:r>
            <a:r>
              <a:rPr lang="en-US" altLang="zh-CN" sz="20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000" dirty="0">
                <a:ea typeface="华文中宋" pitchFamily="2" charset="-122"/>
              </a:rPr>
              <a:t>data = </a:t>
            </a:r>
            <a:r>
              <a:rPr lang="en-US" altLang="zh-CN" sz="2000" dirty="0" err="1">
                <a:ea typeface="华文中宋" pitchFamily="2" charset="-122"/>
              </a:rPr>
              <a:t>ch</a:t>
            </a:r>
            <a:r>
              <a:rPr lang="en-US" altLang="zh-CN" sz="2000" dirty="0">
                <a:ea typeface="华文中宋" pitchFamily="2" charset="-122"/>
              </a:rPr>
              <a:t>;    // 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生成根结点 </a:t>
            </a:r>
            <a:br>
              <a:rPr lang="zh-CN" altLang="en-US" sz="2000" dirty="0">
                <a:ea typeface="楷体_GB2312" pitchFamily="49" charset="-122"/>
              </a:rPr>
            </a:br>
            <a:r>
              <a:rPr lang="zh-CN" altLang="en-US" sz="2000" dirty="0">
                <a:ea typeface="华文中宋" pitchFamily="2" charset="-122"/>
              </a:rPr>
              <a:t> 　 </a:t>
            </a:r>
            <a:r>
              <a:rPr lang="en-US" altLang="zh-CN" sz="2000" dirty="0" err="1">
                <a:ea typeface="华文中宋" pitchFamily="2" charset="-122"/>
              </a:rPr>
              <a:t>CreateBiTree</a:t>
            </a:r>
            <a:r>
              <a:rPr lang="en-US" altLang="zh-CN" sz="2000" dirty="0">
                <a:ea typeface="华文中宋" pitchFamily="2" charset="-122"/>
              </a:rPr>
              <a:t>(T</a:t>
            </a:r>
            <a:r>
              <a:rPr lang="en-US" altLang="zh-CN" sz="20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000" dirty="0" err="1">
                <a:ea typeface="华文中宋" pitchFamily="2" charset="-122"/>
              </a:rPr>
              <a:t>lchild</a:t>
            </a:r>
            <a:r>
              <a:rPr lang="en-US" altLang="zh-CN" sz="2000" dirty="0">
                <a:ea typeface="华文中宋" pitchFamily="2" charset="-122"/>
              </a:rPr>
              <a:t>);    // 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构造左子树 </a:t>
            </a:r>
            <a:br>
              <a:rPr lang="zh-CN" altLang="en-US" sz="2000" dirty="0">
                <a:ea typeface="华文中宋" pitchFamily="2" charset="-122"/>
              </a:rPr>
            </a:br>
            <a:r>
              <a:rPr lang="zh-CN" altLang="en-US" sz="2000" dirty="0">
                <a:ea typeface="华文中宋" pitchFamily="2" charset="-122"/>
              </a:rPr>
              <a:t> 　 </a:t>
            </a:r>
            <a:r>
              <a:rPr lang="en-US" altLang="zh-CN" sz="2000" dirty="0" err="1">
                <a:ea typeface="华文中宋" pitchFamily="2" charset="-122"/>
              </a:rPr>
              <a:t>CreateBiTree</a:t>
            </a:r>
            <a:r>
              <a:rPr lang="en-US" altLang="zh-CN" sz="2000" dirty="0">
                <a:ea typeface="华文中宋" pitchFamily="2" charset="-122"/>
              </a:rPr>
              <a:t>(T</a:t>
            </a:r>
            <a:r>
              <a:rPr lang="en-US" altLang="zh-CN" sz="20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000" dirty="0" err="1">
                <a:ea typeface="华文中宋" pitchFamily="2" charset="-122"/>
              </a:rPr>
              <a:t>rchild</a:t>
            </a:r>
            <a:r>
              <a:rPr lang="en-US" altLang="zh-CN" sz="2000" dirty="0">
                <a:ea typeface="华文中宋" pitchFamily="2" charset="-122"/>
              </a:rPr>
              <a:t>);   //</a:t>
            </a:r>
            <a:r>
              <a:rPr lang="en-US" altLang="zh-CN" sz="2000" dirty="0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构造右子树 </a:t>
            </a:r>
            <a:endParaRPr lang="zh-CN" altLang="en-US" sz="2000" dirty="0"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</a:t>
            </a:r>
            <a:r>
              <a:rPr lang="en-US" altLang="zh-CN" sz="2000" dirty="0">
                <a:ea typeface="华文中宋" pitchFamily="2" charset="-122"/>
              </a:rPr>
              <a:t>}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return OK;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} // </a:t>
            </a:r>
            <a:r>
              <a:rPr lang="en-US" altLang="zh-CN" sz="2000" dirty="0" err="1">
                <a:ea typeface="华文中宋" pitchFamily="2" charset="-122"/>
              </a:rPr>
              <a:t>CreateBiTree</a:t>
            </a:r>
            <a:r>
              <a:rPr lang="en-US" altLang="zh-CN" sz="2000" dirty="0">
                <a:ea typeface="华文中宋" pitchFamily="2" charset="-122"/>
              </a:rPr>
              <a:t>  </a:t>
            </a:r>
          </a:p>
        </p:txBody>
      </p:sp>
      <p:graphicFrame>
        <p:nvGraphicFramePr>
          <p:cNvPr id="69845" name="Group 213"/>
          <p:cNvGraphicFramePr>
            <a:graphicFrameLocks noGrp="1"/>
          </p:cNvGraphicFramePr>
          <p:nvPr/>
        </p:nvGraphicFramePr>
        <p:xfrm>
          <a:off x="7427913" y="3717925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844" name="Group 212"/>
          <p:cNvGraphicFramePr>
            <a:graphicFrameLocks noGrp="1"/>
          </p:cNvGraphicFramePr>
          <p:nvPr/>
        </p:nvGraphicFramePr>
        <p:xfrm>
          <a:off x="6635750" y="4294188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695" name="Line 63"/>
          <p:cNvSpPr>
            <a:spLocks noChangeShapeType="1"/>
          </p:cNvSpPr>
          <p:nvPr/>
        </p:nvSpPr>
        <p:spPr bwMode="auto">
          <a:xfrm flipH="1">
            <a:off x="7092950" y="3940175"/>
            <a:ext cx="503238" cy="354013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69843" name="Group 211"/>
          <p:cNvGraphicFramePr>
            <a:graphicFrameLocks noGrp="1"/>
          </p:cNvGraphicFramePr>
          <p:nvPr/>
        </p:nvGraphicFramePr>
        <p:xfrm>
          <a:off x="6156325" y="4941888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706" name="Line 74"/>
          <p:cNvSpPr>
            <a:spLocks noChangeShapeType="1"/>
          </p:cNvSpPr>
          <p:nvPr/>
        </p:nvSpPr>
        <p:spPr bwMode="auto">
          <a:xfrm flipH="1">
            <a:off x="6613525" y="4510088"/>
            <a:ext cx="190500" cy="436562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9707" name="Text Box 75"/>
          <p:cNvSpPr txBox="1">
            <a:spLocks noChangeArrowheads="1"/>
          </p:cNvSpPr>
          <p:nvPr/>
        </p:nvSpPr>
        <p:spPr bwMode="auto">
          <a:xfrm>
            <a:off x="6149975" y="4997450"/>
            <a:ext cx="395288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sp>
        <p:nvSpPr>
          <p:cNvPr id="69708" name="Text Box 76"/>
          <p:cNvSpPr txBox="1">
            <a:spLocks noChangeArrowheads="1"/>
          </p:cNvSpPr>
          <p:nvPr/>
        </p:nvSpPr>
        <p:spPr bwMode="auto">
          <a:xfrm>
            <a:off x="6726238" y="4997450"/>
            <a:ext cx="395287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graphicFrame>
        <p:nvGraphicFramePr>
          <p:cNvPr id="69842" name="Group 210"/>
          <p:cNvGraphicFramePr>
            <a:graphicFrameLocks noGrp="1"/>
          </p:cNvGraphicFramePr>
          <p:nvPr/>
        </p:nvGraphicFramePr>
        <p:xfrm>
          <a:off x="7235825" y="4941888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719" name="Line 87"/>
          <p:cNvSpPr>
            <a:spLocks noChangeShapeType="1"/>
          </p:cNvSpPr>
          <p:nvPr/>
        </p:nvSpPr>
        <p:spPr bwMode="auto">
          <a:xfrm>
            <a:off x="7380288" y="4510088"/>
            <a:ext cx="312737" cy="436562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69841" name="Group 209"/>
          <p:cNvGraphicFramePr>
            <a:graphicFrameLocks noGrp="1"/>
          </p:cNvGraphicFramePr>
          <p:nvPr/>
        </p:nvGraphicFramePr>
        <p:xfrm>
          <a:off x="6659563" y="5518150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730" name="Line 98"/>
          <p:cNvSpPr>
            <a:spLocks noChangeShapeType="1"/>
          </p:cNvSpPr>
          <p:nvPr/>
        </p:nvSpPr>
        <p:spPr bwMode="auto">
          <a:xfrm flipH="1">
            <a:off x="7116763" y="5164138"/>
            <a:ext cx="263525" cy="358775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9731" name="Text Box 99"/>
          <p:cNvSpPr txBox="1">
            <a:spLocks noChangeArrowheads="1"/>
          </p:cNvSpPr>
          <p:nvPr/>
        </p:nvSpPr>
        <p:spPr bwMode="auto">
          <a:xfrm>
            <a:off x="6654800" y="5573713"/>
            <a:ext cx="395288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graphicFrame>
        <p:nvGraphicFramePr>
          <p:cNvPr id="69840" name="Group 208"/>
          <p:cNvGraphicFramePr>
            <a:graphicFrameLocks noGrp="1"/>
          </p:cNvGraphicFramePr>
          <p:nvPr/>
        </p:nvGraphicFramePr>
        <p:xfrm>
          <a:off x="7283450" y="6088063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742" name="Line 110"/>
          <p:cNvSpPr>
            <a:spLocks noChangeShapeType="1"/>
          </p:cNvSpPr>
          <p:nvPr/>
        </p:nvSpPr>
        <p:spPr bwMode="auto">
          <a:xfrm>
            <a:off x="7380288" y="5734050"/>
            <a:ext cx="360362" cy="358775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9745" name="Text Box 113"/>
          <p:cNvSpPr txBox="1">
            <a:spLocks noChangeArrowheads="1"/>
          </p:cNvSpPr>
          <p:nvPr/>
        </p:nvSpPr>
        <p:spPr bwMode="auto">
          <a:xfrm>
            <a:off x="7229475" y="6118225"/>
            <a:ext cx="395288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sp>
        <p:nvSpPr>
          <p:cNvPr id="69746" name="Text Box 114"/>
          <p:cNvSpPr txBox="1">
            <a:spLocks noChangeArrowheads="1"/>
          </p:cNvSpPr>
          <p:nvPr/>
        </p:nvSpPr>
        <p:spPr bwMode="auto">
          <a:xfrm>
            <a:off x="7812088" y="6118225"/>
            <a:ext cx="395287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graphicFrame>
        <p:nvGraphicFramePr>
          <p:cNvPr id="69839" name="Group 207"/>
          <p:cNvGraphicFramePr>
            <a:graphicFrameLocks noGrp="1"/>
          </p:cNvGraphicFramePr>
          <p:nvPr/>
        </p:nvGraphicFramePr>
        <p:xfrm>
          <a:off x="7931150" y="5513388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757" name="Line 125"/>
          <p:cNvSpPr>
            <a:spLocks noChangeShapeType="1"/>
          </p:cNvSpPr>
          <p:nvPr/>
        </p:nvSpPr>
        <p:spPr bwMode="auto">
          <a:xfrm>
            <a:off x="7956550" y="5157788"/>
            <a:ext cx="431800" cy="360362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9758" name="Text Box 126"/>
          <p:cNvSpPr txBox="1">
            <a:spLocks noChangeArrowheads="1"/>
          </p:cNvSpPr>
          <p:nvPr/>
        </p:nvSpPr>
        <p:spPr bwMode="auto">
          <a:xfrm>
            <a:off x="7885113" y="5541963"/>
            <a:ext cx="395287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sp>
        <p:nvSpPr>
          <p:cNvPr id="69760" name="Text Box 128"/>
          <p:cNvSpPr txBox="1">
            <a:spLocks noChangeArrowheads="1"/>
          </p:cNvSpPr>
          <p:nvPr/>
        </p:nvSpPr>
        <p:spPr bwMode="auto">
          <a:xfrm>
            <a:off x="7956550" y="3765550"/>
            <a:ext cx="395288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grpSp>
        <p:nvGrpSpPr>
          <p:cNvPr id="2" name="Group 162"/>
          <p:cNvGrpSpPr>
            <a:grpSpLocks/>
          </p:cNvGrpSpPr>
          <p:nvPr/>
        </p:nvGrpSpPr>
        <p:grpSpPr bwMode="auto">
          <a:xfrm>
            <a:off x="5940425" y="950913"/>
            <a:ext cx="2987675" cy="2560637"/>
            <a:chOff x="3742" y="599"/>
            <a:chExt cx="1882" cy="1613"/>
          </a:xfrm>
        </p:grpSpPr>
        <p:sp>
          <p:nvSpPr>
            <p:cNvPr id="69648" name="Oval 16"/>
            <p:cNvSpPr>
              <a:spLocks noChangeArrowheads="1"/>
            </p:cNvSpPr>
            <p:nvPr/>
          </p:nvSpPr>
          <p:spPr bwMode="auto">
            <a:xfrm>
              <a:off x="4093" y="1340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49" name="Oval 17"/>
            <p:cNvSpPr>
              <a:spLocks noChangeArrowheads="1"/>
            </p:cNvSpPr>
            <p:nvPr/>
          </p:nvSpPr>
          <p:spPr bwMode="auto">
            <a:xfrm>
              <a:off x="3742" y="1346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52" name="Oval 20"/>
            <p:cNvSpPr>
              <a:spLocks noChangeArrowheads="1"/>
            </p:cNvSpPr>
            <p:nvPr/>
          </p:nvSpPr>
          <p:spPr bwMode="auto">
            <a:xfrm>
              <a:off x="4287" y="1678"/>
              <a:ext cx="215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54" name="Oval 22"/>
            <p:cNvSpPr>
              <a:spLocks noChangeArrowheads="1"/>
            </p:cNvSpPr>
            <p:nvPr/>
          </p:nvSpPr>
          <p:spPr bwMode="auto">
            <a:xfrm>
              <a:off x="5409" y="1672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55" name="Oval 23"/>
            <p:cNvSpPr>
              <a:spLocks noChangeArrowheads="1"/>
            </p:cNvSpPr>
            <p:nvPr/>
          </p:nvSpPr>
          <p:spPr bwMode="auto">
            <a:xfrm>
              <a:off x="4955" y="1685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64" name="Oval 32"/>
            <p:cNvSpPr>
              <a:spLocks noChangeArrowheads="1"/>
            </p:cNvSpPr>
            <p:nvPr/>
          </p:nvSpPr>
          <p:spPr bwMode="auto">
            <a:xfrm>
              <a:off x="4819" y="2008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65" name="Oval 33"/>
            <p:cNvSpPr>
              <a:spLocks noChangeArrowheads="1"/>
            </p:cNvSpPr>
            <p:nvPr/>
          </p:nvSpPr>
          <p:spPr bwMode="auto">
            <a:xfrm>
              <a:off x="4485" y="2021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68" name="Oval 36"/>
            <p:cNvSpPr>
              <a:spLocks noChangeArrowheads="1"/>
            </p:cNvSpPr>
            <p:nvPr/>
          </p:nvSpPr>
          <p:spPr bwMode="auto">
            <a:xfrm>
              <a:off x="5182" y="744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cxnSp>
          <p:nvCxnSpPr>
            <p:cNvPr id="69786" name="AutoShape 154"/>
            <p:cNvCxnSpPr>
              <a:cxnSpLocks noChangeShapeType="1"/>
              <a:stCxn id="69640" idx="5"/>
              <a:endCxn id="69654" idx="0"/>
            </p:cNvCxnSpPr>
            <p:nvPr/>
          </p:nvCxnSpPr>
          <p:spPr bwMode="auto">
            <a:xfrm>
              <a:off x="5366" y="1485"/>
              <a:ext cx="151" cy="1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87" name="AutoShape 155"/>
            <p:cNvCxnSpPr>
              <a:cxnSpLocks noChangeShapeType="1"/>
              <a:stCxn id="69640" idx="3"/>
              <a:endCxn id="69655" idx="0"/>
            </p:cNvCxnSpPr>
            <p:nvPr/>
          </p:nvCxnSpPr>
          <p:spPr bwMode="auto">
            <a:xfrm flipH="1">
              <a:off x="5063" y="1485"/>
              <a:ext cx="150" cy="2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88" name="AutoShape 156"/>
            <p:cNvCxnSpPr>
              <a:cxnSpLocks noChangeShapeType="1"/>
              <a:stCxn id="69664" idx="0"/>
              <a:endCxn id="69641" idx="5"/>
            </p:cNvCxnSpPr>
            <p:nvPr/>
          </p:nvCxnSpPr>
          <p:spPr bwMode="auto">
            <a:xfrm flipH="1" flipV="1">
              <a:off x="4832" y="1837"/>
              <a:ext cx="95" cy="17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89" name="AutoShape 157"/>
            <p:cNvCxnSpPr>
              <a:cxnSpLocks noChangeShapeType="1"/>
              <a:stCxn id="69665" idx="0"/>
              <a:endCxn id="69641" idx="3"/>
            </p:cNvCxnSpPr>
            <p:nvPr/>
          </p:nvCxnSpPr>
          <p:spPr bwMode="auto">
            <a:xfrm flipV="1">
              <a:off x="4593" y="1837"/>
              <a:ext cx="86" cy="1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90" name="AutoShape 158"/>
            <p:cNvCxnSpPr>
              <a:cxnSpLocks noChangeShapeType="1"/>
              <a:stCxn id="69652" idx="0"/>
              <a:endCxn id="69639" idx="3"/>
            </p:cNvCxnSpPr>
            <p:nvPr/>
          </p:nvCxnSpPr>
          <p:spPr bwMode="auto">
            <a:xfrm flipV="1">
              <a:off x="4395" y="1493"/>
              <a:ext cx="107" cy="18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91" name="AutoShape 159"/>
            <p:cNvCxnSpPr>
              <a:cxnSpLocks noChangeShapeType="1"/>
              <a:stCxn id="69668" idx="0"/>
              <a:endCxn id="69635" idx="5"/>
            </p:cNvCxnSpPr>
            <p:nvPr/>
          </p:nvCxnSpPr>
          <p:spPr bwMode="auto">
            <a:xfrm flipH="1" flipV="1">
              <a:off x="4958" y="599"/>
              <a:ext cx="332" cy="14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92" name="AutoShape 160"/>
            <p:cNvCxnSpPr>
              <a:cxnSpLocks noChangeShapeType="1"/>
              <a:stCxn id="69637" idx="3"/>
              <a:endCxn id="69649" idx="0"/>
            </p:cNvCxnSpPr>
            <p:nvPr/>
          </p:nvCxnSpPr>
          <p:spPr bwMode="auto">
            <a:xfrm flipH="1">
              <a:off x="3850" y="1209"/>
              <a:ext cx="93" cy="13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93" name="AutoShape 161"/>
            <p:cNvCxnSpPr>
              <a:cxnSpLocks noChangeShapeType="1"/>
              <a:stCxn id="69648" idx="0"/>
              <a:endCxn id="69637" idx="5"/>
            </p:cNvCxnSpPr>
            <p:nvPr/>
          </p:nvCxnSpPr>
          <p:spPr bwMode="auto">
            <a:xfrm flipH="1" flipV="1">
              <a:off x="4096" y="1209"/>
              <a:ext cx="105" cy="13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</p:grpSp>
      <p:grpSp>
        <p:nvGrpSpPr>
          <p:cNvPr id="3" name="Group 164"/>
          <p:cNvGrpSpPr>
            <a:grpSpLocks/>
          </p:cNvGrpSpPr>
          <p:nvPr/>
        </p:nvGrpSpPr>
        <p:grpSpPr bwMode="auto">
          <a:xfrm>
            <a:off x="6210300" y="692150"/>
            <a:ext cx="2357438" cy="2268538"/>
            <a:chOff x="3912" y="436"/>
            <a:chExt cx="1485" cy="1429"/>
          </a:xfrm>
        </p:grpSpPr>
        <p:sp>
          <p:nvSpPr>
            <p:cNvPr id="69638" name="Oval 6"/>
            <p:cNvSpPr>
              <a:spLocks noChangeArrowheads="1"/>
            </p:cNvSpPr>
            <p:nvPr/>
          </p:nvSpPr>
          <p:spPr bwMode="auto">
            <a:xfrm>
              <a:off x="4830" y="1046"/>
              <a:ext cx="216" cy="19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grpSp>
          <p:nvGrpSpPr>
            <p:cNvPr id="4" name="Group 163"/>
            <p:cNvGrpSpPr>
              <a:grpSpLocks/>
            </p:cNvGrpSpPr>
            <p:nvPr/>
          </p:nvGrpSpPr>
          <p:grpSpPr bwMode="auto">
            <a:xfrm>
              <a:off x="3912" y="436"/>
              <a:ext cx="1485" cy="1429"/>
              <a:chOff x="3912" y="436"/>
              <a:chExt cx="1485" cy="1429"/>
            </a:xfrm>
          </p:grpSpPr>
          <p:sp>
            <p:nvSpPr>
              <p:cNvPr id="69635" name="Oval 3"/>
              <p:cNvSpPr>
                <a:spLocks noChangeArrowheads="1"/>
              </p:cNvSpPr>
              <p:nvPr/>
            </p:nvSpPr>
            <p:spPr bwMode="auto">
              <a:xfrm>
                <a:off x="4774" y="436"/>
                <a:ext cx="215" cy="191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A</a:t>
                </a:r>
              </a:p>
            </p:txBody>
          </p:sp>
          <p:sp>
            <p:nvSpPr>
              <p:cNvPr id="69636" name="Oval 4"/>
              <p:cNvSpPr>
                <a:spLocks noChangeArrowheads="1"/>
              </p:cNvSpPr>
              <p:nvPr/>
            </p:nvSpPr>
            <p:spPr bwMode="auto">
              <a:xfrm>
                <a:off x="4332" y="737"/>
                <a:ext cx="215" cy="191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B</a:t>
                </a:r>
              </a:p>
            </p:txBody>
          </p:sp>
          <p:sp>
            <p:nvSpPr>
              <p:cNvPr id="69639" name="Oval 7"/>
              <p:cNvSpPr>
                <a:spLocks noChangeArrowheads="1"/>
              </p:cNvSpPr>
              <p:nvPr/>
            </p:nvSpPr>
            <p:spPr bwMode="auto">
              <a:xfrm>
                <a:off x="4471" y="1322"/>
                <a:ext cx="215" cy="200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E</a:t>
                </a:r>
              </a:p>
            </p:txBody>
          </p:sp>
          <p:sp>
            <p:nvSpPr>
              <p:cNvPr id="69640" name="Oval 8"/>
              <p:cNvSpPr>
                <a:spLocks noChangeArrowheads="1"/>
              </p:cNvSpPr>
              <p:nvPr/>
            </p:nvSpPr>
            <p:spPr bwMode="auto">
              <a:xfrm>
                <a:off x="5182" y="1322"/>
                <a:ext cx="215" cy="191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F</a:t>
                </a:r>
              </a:p>
            </p:txBody>
          </p:sp>
          <p:sp>
            <p:nvSpPr>
              <p:cNvPr id="69641" name="Oval 9"/>
              <p:cNvSpPr>
                <a:spLocks noChangeArrowheads="1"/>
              </p:cNvSpPr>
              <p:nvPr/>
            </p:nvSpPr>
            <p:spPr bwMode="auto">
              <a:xfrm>
                <a:off x="4648" y="1674"/>
                <a:ext cx="215" cy="191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G</a:t>
                </a:r>
              </a:p>
            </p:txBody>
          </p:sp>
          <p:cxnSp>
            <p:nvCxnSpPr>
              <p:cNvPr id="69780" name="AutoShape 148"/>
              <p:cNvCxnSpPr>
                <a:cxnSpLocks noChangeShapeType="1"/>
                <a:stCxn id="69635" idx="3"/>
                <a:endCxn id="69636" idx="0"/>
              </p:cNvCxnSpPr>
              <p:nvPr/>
            </p:nvCxnSpPr>
            <p:spPr bwMode="auto">
              <a:xfrm flipH="1">
                <a:off x="4440" y="599"/>
                <a:ext cx="365" cy="138"/>
              </a:xfrm>
              <a:prstGeom prst="straightConnector1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9781" name="AutoShape 149"/>
              <p:cNvCxnSpPr>
                <a:cxnSpLocks noChangeShapeType="1"/>
                <a:stCxn id="69636" idx="3"/>
                <a:endCxn id="69637" idx="0"/>
              </p:cNvCxnSpPr>
              <p:nvPr/>
            </p:nvCxnSpPr>
            <p:spPr bwMode="auto">
              <a:xfrm flipH="1">
                <a:off x="4020" y="900"/>
                <a:ext cx="343" cy="146"/>
              </a:xfrm>
              <a:prstGeom prst="straightConnector1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9782" name="AutoShape 150"/>
              <p:cNvCxnSpPr>
                <a:cxnSpLocks noChangeShapeType="1"/>
                <a:stCxn id="69636" idx="5"/>
                <a:endCxn id="69638" idx="0"/>
              </p:cNvCxnSpPr>
              <p:nvPr/>
            </p:nvCxnSpPr>
            <p:spPr bwMode="auto">
              <a:xfrm>
                <a:off x="4516" y="900"/>
                <a:ext cx="422" cy="146"/>
              </a:xfrm>
              <a:prstGeom prst="straightConnector1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9783" name="AutoShape 151"/>
              <p:cNvCxnSpPr>
                <a:cxnSpLocks noChangeShapeType="1"/>
                <a:stCxn id="69638" idx="5"/>
                <a:endCxn id="69640" idx="0"/>
              </p:cNvCxnSpPr>
              <p:nvPr/>
            </p:nvCxnSpPr>
            <p:spPr bwMode="auto">
              <a:xfrm>
                <a:off x="5014" y="1209"/>
                <a:ext cx="276" cy="113"/>
              </a:xfrm>
              <a:prstGeom prst="straightConnector1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9784" name="AutoShape 152"/>
              <p:cNvCxnSpPr>
                <a:cxnSpLocks noChangeShapeType="1"/>
                <a:stCxn id="69638" idx="3"/>
                <a:endCxn id="69639" idx="0"/>
              </p:cNvCxnSpPr>
              <p:nvPr/>
            </p:nvCxnSpPr>
            <p:spPr bwMode="auto">
              <a:xfrm flipH="1">
                <a:off x="4579" y="1209"/>
                <a:ext cx="283" cy="113"/>
              </a:xfrm>
              <a:prstGeom prst="straightConnector1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9785" name="AutoShape 153"/>
              <p:cNvCxnSpPr>
                <a:cxnSpLocks noChangeShapeType="1"/>
                <a:stCxn id="69641" idx="0"/>
                <a:endCxn id="69639" idx="5"/>
              </p:cNvCxnSpPr>
              <p:nvPr/>
            </p:nvCxnSpPr>
            <p:spPr bwMode="auto">
              <a:xfrm flipH="1" flipV="1">
                <a:off x="4655" y="1493"/>
                <a:ext cx="101" cy="181"/>
              </a:xfrm>
              <a:prstGeom prst="straightConnector1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69637" name="Oval 5"/>
              <p:cNvSpPr>
                <a:spLocks noChangeArrowheads="1"/>
              </p:cNvSpPr>
              <p:nvPr/>
            </p:nvSpPr>
            <p:spPr bwMode="auto">
              <a:xfrm>
                <a:off x="3912" y="1046"/>
                <a:ext cx="215" cy="191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C</a:t>
                </a:r>
              </a:p>
            </p:txBody>
          </p:sp>
        </p:grpSp>
      </p:grpSp>
      <p:sp>
        <p:nvSpPr>
          <p:cNvPr id="69663" name="Text Box 31"/>
          <p:cNvSpPr txBox="1">
            <a:spLocks noChangeArrowheads="1"/>
          </p:cNvSpPr>
          <p:nvPr/>
        </p:nvSpPr>
        <p:spPr bwMode="auto">
          <a:xfrm>
            <a:off x="468313" y="952500"/>
            <a:ext cx="5086649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ea typeface="楷体_GB2312" pitchFamily="49" charset="-122"/>
              </a:rPr>
              <a:t>     </a:t>
            </a:r>
            <a:r>
              <a:rPr lang="zh-CN" altLang="en-US" dirty="0">
                <a:ea typeface="楷体_GB2312" pitchFamily="49" charset="-122"/>
              </a:rPr>
              <a:t>对右图所示二叉树，按下列顺序读入字符：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ea typeface="楷体_GB2312" pitchFamily="49" charset="-122"/>
              </a:rPr>
              <a:t>                           </a:t>
            </a:r>
            <a:r>
              <a:rPr lang="en-US" altLang="zh-CN" sz="2600" dirty="0">
                <a:solidFill>
                  <a:srgbClr val="0000FF"/>
                </a:solidFill>
                <a:ea typeface="楷体_GB2312" pitchFamily="49" charset="-122"/>
              </a:rPr>
              <a:t>AB C</a:t>
            </a:r>
            <a:r>
              <a:rPr lang="en-US" altLang="zh-CN" sz="2600" dirty="0">
                <a:ea typeface="楷体_GB2312" pitchFamily="49" charset="-122"/>
                <a:sym typeface="Symbol" pitchFamily="18" charset="2"/>
              </a:rPr>
              <a:t></a:t>
            </a:r>
            <a:r>
              <a:rPr lang="en-US" altLang="zh-CN" sz="2600" dirty="0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DE</a:t>
            </a:r>
            <a:r>
              <a:rPr lang="en-US" altLang="zh-CN" sz="2600" dirty="0">
                <a:ea typeface="楷体_GB2312" pitchFamily="49" charset="-122"/>
                <a:sym typeface="Symbol" pitchFamily="18" charset="2"/>
              </a:rPr>
              <a:t></a:t>
            </a:r>
            <a:r>
              <a:rPr lang="en-US" altLang="zh-CN" sz="2600" dirty="0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G</a:t>
            </a:r>
            <a:r>
              <a:rPr lang="en-US" altLang="zh-CN" sz="2600" dirty="0">
                <a:ea typeface="楷体_GB2312" pitchFamily="49" charset="-122"/>
                <a:sym typeface="Symbol" pitchFamily="18" charset="2"/>
              </a:rPr>
              <a:t></a:t>
            </a:r>
            <a:r>
              <a:rPr lang="en-US" altLang="zh-CN" sz="2600" dirty="0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F</a:t>
            </a:r>
            <a:r>
              <a:rPr lang="en-US" altLang="zh-CN" sz="2600" dirty="0">
                <a:ea typeface="楷体_GB2312" pitchFamily="49" charset="-122"/>
                <a:sym typeface="Symbol" pitchFamily="18" charset="2"/>
              </a:rPr>
              <a:t></a:t>
            </a:r>
          </a:p>
        </p:txBody>
      </p:sp>
      <p:sp>
        <p:nvSpPr>
          <p:cNvPr id="69799" name="Text Box 167"/>
          <p:cNvSpPr txBox="1">
            <a:spLocks noChangeArrowheads="1"/>
          </p:cNvSpPr>
          <p:nvPr/>
        </p:nvSpPr>
        <p:spPr bwMode="auto">
          <a:xfrm>
            <a:off x="7691438" y="3694113"/>
            <a:ext cx="43180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A </a:t>
            </a:r>
          </a:p>
        </p:txBody>
      </p:sp>
      <p:sp>
        <p:nvSpPr>
          <p:cNvPr id="69804" name="Text Box 172"/>
          <p:cNvSpPr txBox="1">
            <a:spLocks noChangeArrowheads="1"/>
          </p:cNvSpPr>
          <p:nvPr/>
        </p:nvSpPr>
        <p:spPr bwMode="auto">
          <a:xfrm>
            <a:off x="6877050" y="4270375"/>
            <a:ext cx="4175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B </a:t>
            </a:r>
          </a:p>
        </p:txBody>
      </p:sp>
      <p:sp>
        <p:nvSpPr>
          <p:cNvPr id="69806" name="Text Box 174"/>
          <p:cNvSpPr txBox="1">
            <a:spLocks noChangeArrowheads="1"/>
          </p:cNvSpPr>
          <p:nvPr/>
        </p:nvSpPr>
        <p:spPr bwMode="auto">
          <a:xfrm>
            <a:off x="6413500" y="4965700"/>
            <a:ext cx="43180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C </a:t>
            </a:r>
          </a:p>
        </p:txBody>
      </p:sp>
      <p:sp>
        <p:nvSpPr>
          <p:cNvPr id="69815" name="Text Box 183"/>
          <p:cNvSpPr txBox="1">
            <a:spLocks noChangeArrowheads="1"/>
          </p:cNvSpPr>
          <p:nvPr/>
        </p:nvSpPr>
        <p:spPr bwMode="auto">
          <a:xfrm>
            <a:off x="7451725" y="4941888"/>
            <a:ext cx="43180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D </a:t>
            </a:r>
          </a:p>
        </p:txBody>
      </p:sp>
      <p:sp>
        <p:nvSpPr>
          <p:cNvPr id="69818" name="Text Box 186"/>
          <p:cNvSpPr txBox="1">
            <a:spLocks noChangeArrowheads="1"/>
          </p:cNvSpPr>
          <p:nvPr/>
        </p:nvSpPr>
        <p:spPr bwMode="auto">
          <a:xfrm>
            <a:off x="6899275" y="5541963"/>
            <a:ext cx="4175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E </a:t>
            </a:r>
          </a:p>
        </p:txBody>
      </p:sp>
      <p:sp>
        <p:nvSpPr>
          <p:cNvPr id="69822" name="Text Box 190"/>
          <p:cNvSpPr txBox="1">
            <a:spLocks noChangeArrowheads="1"/>
          </p:cNvSpPr>
          <p:nvPr/>
        </p:nvSpPr>
        <p:spPr bwMode="auto">
          <a:xfrm>
            <a:off x="7524750" y="6118225"/>
            <a:ext cx="44450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G </a:t>
            </a:r>
          </a:p>
        </p:txBody>
      </p:sp>
      <p:sp>
        <p:nvSpPr>
          <p:cNvPr id="69828" name="Text Box 196"/>
          <p:cNvSpPr txBox="1">
            <a:spLocks noChangeArrowheads="1"/>
          </p:cNvSpPr>
          <p:nvPr/>
        </p:nvSpPr>
        <p:spPr bwMode="auto">
          <a:xfrm>
            <a:off x="8194675" y="5541963"/>
            <a:ext cx="403225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F </a:t>
            </a:r>
          </a:p>
        </p:txBody>
      </p:sp>
      <p:sp>
        <p:nvSpPr>
          <p:cNvPr id="69836" name="Text Box 204"/>
          <p:cNvSpPr txBox="1">
            <a:spLocks noChangeArrowheads="1"/>
          </p:cNvSpPr>
          <p:nvPr/>
        </p:nvSpPr>
        <p:spPr bwMode="auto">
          <a:xfrm>
            <a:off x="2123728" y="620688"/>
            <a:ext cx="1416991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/>
              <a:t>ABCDEGF</a:t>
            </a:r>
            <a:r>
              <a:rPr lang="en-US" altLang="zh-CN" dirty="0"/>
              <a:t> </a:t>
            </a:r>
          </a:p>
        </p:txBody>
      </p:sp>
      <p:sp>
        <p:nvSpPr>
          <p:cNvPr id="69837" name="Text Box 205"/>
          <p:cNvSpPr txBox="1">
            <a:spLocks noChangeArrowheads="1"/>
          </p:cNvSpPr>
          <p:nvPr/>
        </p:nvSpPr>
        <p:spPr bwMode="auto">
          <a:xfrm>
            <a:off x="8429625" y="3165475"/>
            <a:ext cx="4175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T </a:t>
            </a:r>
          </a:p>
        </p:txBody>
      </p:sp>
      <p:cxnSp>
        <p:nvCxnSpPr>
          <p:cNvPr id="69838" name="AutoShape 206"/>
          <p:cNvCxnSpPr>
            <a:cxnSpLocks noChangeShapeType="1"/>
            <a:stCxn id="69837" idx="1"/>
            <a:endCxn id="0" idx="0"/>
          </p:cNvCxnSpPr>
          <p:nvPr/>
        </p:nvCxnSpPr>
        <p:spPr bwMode="auto">
          <a:xfrm rot="10800000" flipV="1">
            <a:off x="7872413" y="3363913"/>
            <a:ext cx="557212" cy="354012"/>
          </a:xfrm>
          <a:prstGeom prst="curvedConnector2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98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98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69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9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9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9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500"/>
                                        <p:tgtEl>
                                          <p:spTgt spid="69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9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9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9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9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69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69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9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9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9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9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9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9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3" dur="500"/>
                                        <p:tgtEl>
                                          <p:spTgt spid="69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69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9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9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9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9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4" dur="500"/>
                                        <p:tgtEl>
                                          <p:spTgt spid="69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6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9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9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98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98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5" dur="500"/>
                                        <p:tgtEl>
                                          <p:spTgt spid="69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698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98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98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98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98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698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2" dur="500"/>
                                        <p:tgtEl>
                                          <p:spTgt spid="69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1" dur="500"/>
                                        <p:tgtEl>
                                          <p:spTgt spid="69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6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69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69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69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69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2" dur="500"/>
                                        <p:tgtEl>
                                          <p:spTgt spid="69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6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698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698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69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69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3" dur="500"/>
                                        <p:tgtEl>
                                          <p:spTgt spid="69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2" dur="500"/>
                                        <p:tgtEl>
                                          <p:spTgt spid="69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7" dur="500"/>
                                        <p:tgtEl>
                                          <p:spTgt spid="69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69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69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698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698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3" dur="500"/>
                                        <p:tgtEl>
                                          <p:spTgt spid="69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2" dur="500"/>
                                        <p:tgtEl>
                                          <p:spTgt spid="69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1" dur="500"/>
                                        <p:tgtEl>
                                          <p:spTgt spid="69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6" dur="500"/>
                                        <p:tgtEl>
                                          <p:spTgt spid="69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500"/>
                            </p:stCondLst>
                            <p:childTnLst>
                              <p:par>
                                <p:cTn id="25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698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698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69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69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2" dur="500"/>
                                        <p:tgtEl>
                                          <p:spTgt spid="69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1" dur="500"/>
                                        <p:tgtEl>
                                          <p:spTgt spid="69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90" dur="500"/>
                                        <p:tgtEl>
                                          <p:spTgt spid="69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59" grpId="0" autoUpdateAnimBg="0"/>
      <p:bldP spid="69810" grpId="0" animBg="1"/>
      <p:bldP spid="69809" grpId="0" animBg="1"/>
      <p:bldP spid="69808" grpId="0" animBg="1"/>
      <p:bldP spid="69801" grpId="0" animBg="1"/>
      <p:bldP spid="69800" grpId="0" animBg="1"/>
      <p:bldP spid="69798" grpId="0" animBg="1"/>
      <p:bldP spid="69797" grpId="0" animBg="1"/>
      <p:bldP spid="69779" grpId="0" animBg="1"/>
      <p:bldP spid="69778" grpId="0" animBg="1"/>
      <p:bldP spid="69777" grpId="0" animBg="1"/>
      <p:bldP spid="69776" grpId="0" animBg="1"/>
      <p:bldP spid="69775" grpId="0" animBg="1"/>
      <p:bldP spid="69774" grpId="0" animBg="1"/>
      <p:bldP spid="69773" grpId="0" animBg="1"/>
      <p:bldP spid="69772" grpId="0" animBg="1"/>
      <p:bldP spid="69770" grpId="0" animBg="1"/>
      <p:bldP spid="69768" grpId="0" animBg="1"/>
      <p:bldP spid="69767" grpId="0" animBg="1"/>
      <p:bldP spid="69766" grpId="0" animBg="1"/>
      <p:bldP spid="69765" grpId="0" animBg="1"/>
      <p:bldP spid="69764" grpId="0" animBg="1"/>
      <p:bldP spid="69763" grpId="0" animBg="1"/>
      <p:bldP spid="69661" grpId="0" autoUpdateAnimBg="0"/>
      <p:bldP spid="69695" grpId="0" animBg="1"/>
      <p:bldP spid="69706" grpId="0" animBg="1"/>
      <p:bldP spid="69707" grpId="0" autoUpdateAnimBg="0"/>
      <p:bldP spid="69708" grpId="0" autoUpdateAnimBg="0"/>
      <p:bldP spid="69719" grpId="0" animBg="1"/>
      <p:bldP spid="69730" grpId="0" animBg="1"/>
      <p:bldP spid="69731" grpId="0" autoUpdateAnimBg="0"/>
      <p:bldP spid="69742" grpId="0" animBg="1"/>
      <p:bldP spid="69745" grpId="0" autoUpdateAnimBg="0"/>
      <p:bldP spid="69746" grpId="0" autoUpdateAnimBg="0"/>
      <p:bldP spid="69757" grpId="0" animBg="1"/>
      <p:bldP spid="69758" grpId="0" autoUpdateAnimBg="0"/>
      <p:bldP spid="69760" grpId="0" autoUpdateAnimBg="0"/>
      <p:bldP spid="69663" grpId="0" autoUpdateAnimBg="0"/>
      <p:bldP spid="69799" grpId="0" autoUpdateAnimBg="0"/>
      <p:bldP spid="69804" grpId="0" autoUpdateAnimBg="0"/>
      <p:bldP spid="69806" grpId="0" autoUpdateAnimBg="0"/>
      <p:bldP spid="69815" grpId="0" autoUpdateAnimBg="0"/>
      <p:bldP spid="69818" grpId="0" autoUpdateAnimBg="0"/>
      <p:bldP spid="69822" grpId="0" autoUpdateAnimBg="0"/>
      <p:bldP spid="69828" grpId="0" autoUpdateAnimBg="0"/>
      <p:bldP spid="69836" grpId="0" autoUpdateAnimBg="0"/>
      <p:bldP spid="69837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5988</TotalTime>
  <Words>11649</Words>
  <Application>Microsoft Office PowerPoint</Application>
  <PresentationFormat>全屏显示(4:3)</PresentationFormat>
  <Paragraphs>3245</Paragraphs>
  <Slides>147</Slides>
  <Notes>108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147</vt:i4>
      </vt:variant>
    </vt:vector>
  </HeadingPairs>
  <TitlesOfParts>
    <vt:vector size="168" baseType="lpstr">
      <vt:lpstr>ˎ̥</vt:lpstr>
      <vt:lpstr>Arial Unicode MS</vt:lpstr>
      <vt:lpstr>Monotype Sorts</vt:lpstr>
      <vt:lpstr>仿宋_GB2312</vt:lpstr>
      <vt:lpstr>黑体</vt:lpstr>
      <vt:lpstr>华文行楷</vt:lpstr>
      <vt:lpstr>华文新魏</vt:lpstr>
      <vt:lpstr>华文中宋</vt:lpstr>
      <vt:lpstr>楷体_GB2312</vt:lpstr>
      <vt:lpstr>隶书</vt:lpstr>
      <vt:lpstr>宋体</vt:lpstr>
      <vt:lpstr>Arial</vt:lpstr>
      <vt:lpstr>Calibri</vt:lpstr>
      <vt:lpstr>Symbol</vt:lpstr>
      <vt:lpstr>Tahoma</vt:lpstr>
      <vt:lpstr>Times New Roman</vt:lpstr>
      <vt:lpstr>Verdana</vt:lpstr>
      <vt:lpstr>Wingdings</vt:lpstr>
      <vt:lpstr>Wingdings 2</vt:lpstr>
      <vt:lpstr>Office 主题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先序遍历过程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863255386@qq.com</cp:lastModifiedBy>
  <cp:revision>584</cp:revision>
  <dcterms:created xsi:type="dcterms:W3CDTF">2010-01-05T06:25:07Z</dcterms:created>
  <dcterms:modified xsi:type="dcterms:W3CDTF">2018-11-08T23:46:53Z</dcterms:modified>
</cp:coreProperties>
</file>