
<file path=[Content_Types].xml><?xml version="1.0" encoding="utf-8"?>
<Types xmlns="http://schemas.openxmlformats.org/package/2006/content-types">
  <Default Extension="bin" ContentType="audio/unknown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embeddings/oleObject7.bin" ContentType="application/vnd.openxmlformats-officedocument.oleObject"/>
  <Override PartName="/ppt/notesSlides/notesSlide39.xml" ContentType="application/vnd.openxmlformats-officedocument.presentationml.notesSlide+xml"/>
  <Override PartName="/ppt/embeddings/oleObject8.bin" ContentType="application/vnd.openxmlformats-officedocument.oleObject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embeddings/oleObject9.bin" ContentType="application/vnd.openxmlformats-officedocument.oleObject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84" r:id="rId3"/>
  </p:sldMasterIdLst>
  <p:notesMasterIdLst>
    <p:notesMasterId r:id="rId83"/>
  </p:notesMasterIdLst>
  <p:sldIdLst>
    <p:sldId id="305" r:id="rId4"/>
    <p:sldId id="269" r:id="rId5"/>
    <p:sldId id="306" r:id="rId6"/>
    <p:sldId id="307" r:id="rId7"/>
    <p:sldId id="322" r:id="rId8"/>
    <p:sldId id="321" r:id="rId9"/>
    <p:sldId id="320" r:id="rId10"/>
    <p:sldId id="308" r:id="rId11"/>
    <p:sldId id="369" r:id="rId12"/>
    <p:sldId id="370" r:id="rId13"/>
    <p:sldId id="371" r:id="rId14"/>
    <p:sldId id="372" r:id="rId15"/>
    <p:sldId id="374" r:id="rId16"/>
    <p:sldId id="375" r:id="rId17"/>
    <p:sldId id="311" r:id="rId18"/>
    <p:sldId id="376" r:id="rId19"/>
    <p:sldId id="312" r:id="rId20"/>
    <p:sldId id="313" r:id="rId21"/>
    <p:sldId id="323" r:id="rId22"/>
    <p:sldId id="325" r:id="rId23"/>
    <p:sldId id="326" r:id="rId24"/>
    <p:sldId id="314" r:id="rId25"/>
    <p:sldId id="278" r:id="rId26"/>
    <p:sldId id="315" r:id="rId27"/>
    <p:sldId id="377" r:id="rId28"/>
    <p:sldId id="328" r:id="rId29"/>
    <p:sldId id="329" r:id="rId30"/>
    <p:sldId id="318" r:id="rId31"/>
    <p:sldId id="327" r:id="rId32"/>
    <p:sldId id="319" r:id="rId33"/>
    <p:sldId id="331" r:id="rId34"/>
    <p:sldId id="332" r:id="rId35"/>
    <p:sldId id="333" r:id="rId36"/>
    <p:sldId id="334" r:id="rId37"/>
    <p:sldId id="335" r:id="rId38"/>
    <p:sldId id="336" r:id="rId39"/>
    <p:sldId id="280" r:id="rId40"/>
    <p:sldId id="330" r:id="rId41"/>
    <p:sldId id="289" r:id="rId42"/>
    <p:sldId id="337" r:id="rId43"/>
    <p:sldId id="281" r:id="rId44"/>
    <p:sldId id="338" r:id="rId45"/>
    <p:sldId id="339" r:id="rId46"/>
    <p:sldId id="340" r:id="rId47"/>
    <p:sldId id="341" r:id="rId48"/>
    <p:sldId id="342" r:id="rId49"/>
    <p:sldId id="343" r:id="rId50"/>
    <p:sldId id="344" r:id="rId51"/>
    <p:sldId id="345" r:id="rId52"/>
    <p:sldId id="346" r:id="rId53"/>
    <p:sldId id="347" r:id="rId54"/>
    <p:sldId id="349" r:id="rId55"/>
    <p:sldId id="348" r:id="rId56"/>
    <p:sldId id="284" r:id="rId57"/>
    <p:sldId id="351" r:id="rId58"/>
    <p:sldId id="352" r:id="rId59"/>
    <p:sldId id="382" r:id="rId60"/>
    <p:sldId id="354" r:id="rId61"/>
    <p:sldId id="355" r:id="rId62"/>
    <p:sldId id="379" r:id="rId63"/>
    <p:sldId id="378" r:id="rId64"/>
    <p:sldId id="357" r:id="rId65"/>
    <p:sldId id="358" r:id="rId66"/>
    <p:sldId id="350" r:id="rId67"/>
    <p:sldId id="359" r:id="rId68"/>
    <p:sldId id="360" r:id="rId69"/>
    <p:sldId id="361" r:id="rId70"/>
    <p:sldId id="362" r:id="rId71"/>
    <p:sldId id="291" r:id="rId72"/>
    <p:sldId id="363" r:id="rId73"/>
    <p:sldId id="364" r:id="rId74"/>
    <p:sldId id="365" r:id="rId75"/>
    <p:sldId id="366" r:id="rId76"/>
    <p:sldId id="367" r:id="rId77"/>
    <p:sldId id="368" r:id="rId78"/>
    <p:sldId id="303" r:id="rId79"/>
    <p:sldId id="380" r:id="rId80"/>
    <p:sldId id="381" r:id="rId81"/>
    <p:sldId id="304" r:id="rId8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90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5" autoAdjust="0"/>
    <p:restoredTop sz="91667" autoAdjust="0"/>
  </p:normalViewPr>
  <p:slideViewPr>
    <p:cSldViewPr>
      <p:cViewPr varScale="1">
        <p:scale>
          <a:sx n="116" d="100"/>
          <a:sy n="116" d="100"/>
        </p:scale>
        <p:origin x="1482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84" Type="http://schemas.openxmlformats.org/officeDocument/2006/relationships/presProps" Target="presProps.xml"/><Relationship Id="rId16" Type="http://schemas.openxmlformats.org/officeDocument/2006/relationships/slide" Target="slides/slide13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5" Type="http://schemas.openxmlformats.org/officeDocument/2006/relationships/slide" Target="slides/slide2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slide" Target="slides/slide74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80" Type="http://schemas.openxmlformats.org/officeDocument/2006/relationships/slide" Target="slides/slide77.xml"/><Relationship Id="rId85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83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slide" Target="slides/slide78.xml"/><Relationship Id="rId86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slide" Target="slides/slide63.xml"/><Relationship Id="rId87" Type="http://schemas.openxmlformats.org/officeDocument/2006/relationships/tableStyles" Target="tableStyles.xml"/><Relationship Id="rId61" Type="http://schemas.openxmlformats.org/officeDocument/2006/relationships/slide" Target="slides/slide58.xml"/><Relationship Id="rId82" Type="http://schemas.openxmlformats.org/officeDocument/2006/relationships/slide" Target="slides/slide79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472F5-E874-45EB-9D70-82D26FE8604A}" type="datetimeFigureOut">
              <a:rPr lang="zh-CN" altLang="en-US" smtClean="0"/>
              <a:pPr/>
              <a:t>2018/11/5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09046-10C3-4233-A7CC-3200DAB24B0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CD7C95-0C52-4600-AA03-22C14678B0C7}" type="slidenum">
              <a:rPr lang="en-US" altLang="zh-CN">
                <a:solidFill>
                  <a:prstClr val="black"/>
                </a:solidFill>
              </a:rPr>
              <a:pPr/>
              <a:t>16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A38629-1AB0-4F38-BEA5-F12D7B5F643F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4D7900-1AB5-41B2-BAC4-0B985EAAEB92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8EF1DB-DB87-49B0-ABE3-A5D7F138E4AC}" type="slidenum">
              <a:rPr lang="en-US" altLang="zh-CN">
                <a:solidFill>
                  <a:prstClr val="black"/>
                </a:solidFill>
              </a:rPr>
              <a:pPr/>
              <a:t>25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AFD5D9-7023-4437-B736-CC45586ADF3A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2CA69F-4060-4671-AAD3-C7ECFC2BEAD0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C5E9F4-30A4-4F21-ACCE-8EF26EBC812C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B8F6CE-EF13-4336-9CDB-F59C00D8F6BF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ED3024-5647-4014-9526-7A6938F0E5E4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0772E6-2188-4F6C-A765-0E5E27F1138D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B8740D-5A27-4178-9EF6-C8F091C63BEE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69FBA3-961A-4C94-A472-3BE4BFEE985F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EA2F87-C57D-4003-9A86-EC7C46ACB5F5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777C99-A033-4D3A-84B8-615F492314FB}" type="slidenum">
              <a:rPr lang="en-US" altLang="zh-CN"/>
              <a:pPr/>
              <a:t>42</a:t>
            </a:fld>
            <a:endParaRPr lang="en-US" altLang="zh-CN"/>
          </a:p>
        </p:txBody>
      </p:sp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641881-170F-43FB-94ED-A583F1B35B65}" type="slidenum">
              <a:rPr lang="en-US" altLang="zh-CN"/>
              <a:pPr/>
              <a:t>43</a:t>
            </a:fld>
            <a:endParaRPr lang="en-US" altLang="zh-CN"/>
          </a:p>
        </p:txBody>
      </p:sp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600AD0-A8E3-4D64-A446-B09D3C0D53B7}" type="slidenum">
              <a:rPr lang="en-US" altLang="zh-CN"/>
              <a:pPr/>
              <a:t>44</a:t>
            </a:fld>
            <a:endParaRPr lang="en-US" altLang="zh-CN"/>
          </a:p>
        </p:txBody>
      </p:sp>
      <p:sp>
        <p:nvSpPr>
          <p:cNvPr id="165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1AAA59-FE98-4371-A5F2-0B3BFD5074B3}" type="slidenum">
              <a:rPr lang="en-US" altLang="zh-CN"/>
              <a:pPr/>
              <a:t>45</a:t>
            </a:fld>
            <a:endParaRPr lang="en-US" altLang="zh-CN"/>
          </a:p>
        </p:txBody>
      </p:sp>
      <p:sp>
        <p:nvSpPr>
          <p:cNvPr id="16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857D9F-EC6C-4388-A479-7488071BFF9C}" type="slidenum">
              <a:rPr lang="en-US" altLang="zh-CN"/>
              <a:pPr/>
              <a:t>46</a:t>
            </a:fld>
            <a:endParaRPr lang="en-US" altLang="zh-CN"/>
          </a:p>
        </p:txBody>
      </p:sp>
      <p:sp>
        <p:nvSpPr>
          <p:cNvPr id="16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F5486A-B966-4DFB-9A5C-921A5D8D1290}" type="slidenum">
              <a:rPr lang="en-US" altLang="zh-CN"/>
              <a:pPr/>
              <a:t>47</a:t>
            </a:fld>
            <a:endParaRPr lang="en-US" altLang="zh-CN"/>
          </a:p>
        </p:txBody>
      </p:sp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60391-8C69-4CB1-AF6E-7C2F06E7A92C}" type="slidenum">
              <a:rPr lang="en-US" altLang="zh-CN"/>
              <a:pPr/>
              <a:t>48</a:t>
            </a:fld>
            <a:endParaRPr lang="en-US" altLang="zh-CN"/>
          </a:p>
        </p:txBody>
      </p:sp>
      <p:sp>
        <p:nvSpPr>
          <p:cNvPr id="169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5E2000-44AF-45A2-AA78-0519BBDFE8E3}" type="slidenum">
              <a:rPr lang="en-US" altLang="zh-CN"/>
              <a:pPr/>
              <a:t>49</a:t>
            </a:fld>
            <a:endParaRPr lang="en-US" altLang="zh-CN"/>
          </a:p>
        </p:txBody>
      </p:sp>
      <p:sp>
        <p:nvSpPr>
          <p:cNvPr id="17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3BC54B-1FE6-42FB-89CD-F1715CA8EFC4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693E29-294A-48D4-8EF0-2FBAC1D1A31F}" type="slidenum">
              <a:rPr lang="en-US" altLang="zh-CN"/>
              <a:pPr/>
              <a:t>50</a:t>
            </a:fld>
            <a:endParaRPr lang="en-US" altLang="zh-CN"/>
          </a:p>
        </p:txBody>
      </p:sp>
      <p:sp>
        <p:nvSpPr>
          <p:cNvPr id="17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8966A2-6A1B-4E59-B850-2A34A35286AE}" type="slidenum">
              <a:rPr lang="en-US" altLang="zh-CN"/>
              <a:pPr/>
              <a:t>51</a:t>
            </a:fld>
            <a:endParaRPr lang="en-US" altLang="zh-CN"/>
          </a:p>
        </p:txBody>
      </p:sp>
      <p:sp>
        <p:nvSpPr>
          <p:cNvPr id="17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478350-2470-44DF-99DD-14A9CB28BB17}" type="slidenum">
              <a:rPr lang="en-US" altLang="zh-CN"/>
              <a:pPr/>
              <a:t>55</a:t>
            </a:fld>
            <a:endParaRPr lang="en-US" altLang="zh-CN"/>
          </a:p>
        </p:txBody>
      </p:sp>
      <p:sp>
        <p:nvSpPr>
          <p:cNvPr id="178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1A7DAA-6734-43D0-90C2-A8B6EA5BDFA1}" type="slidenum">
              <a:rPr lang="en-US" altLang="zh-CN"/>
              <a:pPr/>
              <a:t>56</a:t>
            </a:fld>
            <a:endParaRPr lang="en-US" altLang="zh-CN"/>
          </a:p>
        </p:txBody>
      </p:sp>
      <p:sp>
        <p:nvSpPr>
          <p:cNvPr id="17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F86A58-6CB0-46DD-8213-F75D75170A72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0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endParaRPr lang="zh-CN" alt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C34233-D92D-4D2C-BF4B-216CFE1D96BD}" type="slidenum">
              <a:rPr lang="en-US" altLang="zh-CN"/>
              <a:pPr/>
              <a:t>59</a:t>
            </a:fld>
            <a:endParaRPr lang="en-US" altLang="zh-CN"/>
          </a:p>
        </p:txBody>
      </p:sp>
      <p:sp>
        <p:nvSpPr>
          <p:cNvPr id="198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1D1E0F-DD7D-41E4-A39A-F0B652520BA6}" type="slidenum">
              <a:rPr lang="en-US" altLang="zh-CN">
                <a:solidFill>
                  <a:prstClr val="black"/>
                </a:solidFill>
              </a:rPr>
              <a:pPr/>
              <a:t>60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FF84AE-B6C7-42E9-A561-D70763310E33}" type="slidenum">
              <a:rPr lang="en-US" altLang="zh-CN">
                <a:solidFill>
                  <a:prstClr val="black"/>
                </a:solidFill>
              </a:rPr>
              <a:pPr/>
              <a:t>61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83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68055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17008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67AD88-63F2-49E1-987B-81B69E26FF73}" type="slidenum">
              <a:rPr lang="en-US" altLang="zh-CN">
                <a:solidFill>
                  <a:prstClr val="black"/>
                </a:solidFill>
              </a:rPr>
              <a:pPr/>
              <a:t>9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640142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888F55-486D-44D2-A7C9-FA99673C7CA6}" type="slidenum">
              <a:rPr lang="en-US" altLang="zh-CN" smtClean="0">
                <a:ea typeface="宋体" pitchFamily="2" charset="-122"/>
              </a:rPr>
              <a:pPr/>
              <a:t>66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6EB7CC-26DF-4D54-B36C-A260AD7B4EA2}" type="slidenum">
              <a:rPr lang="en-US" altLang="zh-CN" smtClean="0">
                <a:ea typeface="宋体" pitchFamily="2" charset="-122"/>
              </a:rPr>
              <a:pPr/>
              <a:t>67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69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75089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1D0D85-7A80-4B91-850A-415E9D66A42A}" type="slidenum">
              <a:rPr lang="en-US" altLang="zh-CN"/>
              <a:pPr/>
              <a:t>70</a:t>
            </a:fld>
            <a:endParaRPr lang="en-US" altLang="zh-CN"/>
          </a:p>
        </p:txBody>
      </p:sp>
      <p:sp>
        <p:nvSpPr>
          <p:cNvPr id="189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611444-28A7-459B-AD8C-EF5527B30025}" type="slidenum">
              <a:rPr lang="en-US" altLang="zh-CN"/>
              <a:pPr/>
              <a:t>71</a:t>
            </a:fld>
            <a:endParaRPr lang="en-US" altLang="zh-CN"/>
          </a:p>
        </p:txBody>
      </p:sp>
      <p:sp>
        <p:nvSpPr>
          <p:cNvPr id="204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49DA2B-1683-4BC3-BD60-D2102E8E676F}" type="slidenum">
              <a:rPr lang="en-US" altLang="zh-CN"/>
              <a:pPr/>
              <a:t>72</a:t>
            </a:fld>
            <a:endParaRPr lang="en-US" altLang="zh-CN"/>
          </a:p>
        </p:txBody>
      </p:sp>
      <p:sp>
        <p:nvSpPr>
          <p:cNvPr id="190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CDFFD1-33AC-48B2-9C34-80600900E33D}" type="slidenum">
              <a:rPr lang="en-US" altLang="zh-CN"/>
              <a:pPr/>
              <a:t>73</a:t>
            </a:fld>
            <a:endParaRPr lang="en-US" altLang="zh-CN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75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5195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B09046-10C3-4233-A7CC-3200DAB24B0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48748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03509C-F2A8-4155-A7DC-6CA0718795CB}" type="slidenum">
              <a:rPr lang="en-US" altLang="zh-CN">
                <a:solidFill>
                  <a:prstClr val="black"/>
                </a:solidFill>
              </a:rPr>
              <a:pPr/>
              <a:t>10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B09046-10C3-4233-A7CC-3200DAB24B0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86264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F8F8E0-E66D-43C7-864A-03DC39C631F8}" type="slidenum">
              <a:rPr lang="en-US" altLang="zh-CN">
                <a:solidFill>
                  <a:prstClr val="black"/>
                </a:solidFill>
              </a:rPr>
              <a:pPr/>
              <a:t>11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DF6482-C9C4-46F8-A544-AD5E55F85B42}" type="slidenum">
              <a:rPr lang="en-US" altLang="zh-CN">
                <a:solidFill>
                  <a:prstClr val="black"/>
                </a:solidFill>
              </a:rPr>
              <a:pPr/>
              <a:t>12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3B2D98-E047-40B6-94B7-D7205B4B2FD6}" type="slidenum">
              <a:rPr lang="en-US" altLang="zh-CN">
                <a:solidFill>
                  <a:prstClr val="black"/>
                </a:solidFill>
              </a:rPr>
              <a:pPr/>
              <a:t>13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9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136FCB-264D-45E5-8602-9AAB1BD30132}" type="slidenum">
              <a:rPr lang="en-US" altLang="zh-CN">
                <a:solidFill>
                  <a:prstClr val="black"/>
                </a:solidFill>
              </a:rPr>
              <a:pPr/>
              <a:t>14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2018/11/5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2018/11/5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2018/11/5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6A3F-35F5-42B5-802A-0A784893908C}" type="datetimeFigureOut">
              <a:rPr lang="zh-CN" altLang="en-US" smtClean="0"/>
              <a:pPr/>
              <a:t>2018/11/5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E635-A608-40B8-8BEC-650B12010B1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6A3F-35F5-42B5-802A-0A784893908C}" type="datetimeFigureOut">
              <a:rPr lang="zh-CN" altLang="en-US" smtClean="0"/>
              <a:pPr/>
              <a:t>2018/11/5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E635-A608-40B8-8BEC-650B12010B1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6A3F-35F5-42B5-802A-0A784893908C}" type="datetimeFigureOut">
              <a:rPr lang="zh-CN" altLang="en-US" smtClean="0"/>
              <a:pPr/>
              <a:t>2018/11/5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E635-A608-40B8-8BEC-650B12010B1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6A3F-35F5-42B5-802A-0A784893908C}" type="datetimeFigureOut">
              <a:rPr lang="zh-CN" altLang="en-US" smtClean="0"/>
              <a:pPr/>
              <a:t>2018/11/5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E635-A608-40B8-8BEC-650B12010B1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6A3F-35F5-42B5-802A-0A784893908C}" type="datetimeFigureOut">
              <a:rPr lang="zh-CN" altLang="en-US" smtClean="0"/>
              <a:pPr/>
              <a:t>2018/11/5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E635-A608-40B8-8BEC-650B12010B1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6A3F-35F5-42B5-802A-0A784893908C}" type="datetimeFigureOut">
              <a:rPr lang="zh-CN" altLang="en-US" smtClean="0"/>
              <a:pPr/>
              <a:t>2018/11/5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E635-A608-40B8-8BEC-650B12010B1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6A3F-35F5-42B5-802A-0A784893908C}" type="datetimeFigureOut">
              <a:rPr lang="zh-CN" altLang="en-US" smtClean="0"/>
              <a:pPr/>
              <a:t>2018/11/5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E635-A608-40B8-8BEC-650B12010B1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6A3F-35F5-42B5-802A-0A784893908C}" type="datetimeFigureOut">
              <a:rPr lang="zh-CN" altLang="en-US" smtClean="0"/>
              <a:pPr/>
              <a:t>2018/11/5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E635-A608-40B8-8BEC-650B12010B1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2018/11/5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6A3F-35F5-42B5-802A-0A784893908C}" type="datetimeFigureOut">
              <a:rPr lang="zh-CN" altLang="en-US" smtClean="0"/>
              <a:pPr/>
              <a:t>2018/11/5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E635-A608-40B8-8BEC-650B12010B1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6A3F-35F5-42B5-802A-0A784893908C}" type="datetimeFigureOut">
              <a:rPr lang="zh-CN" altLang="en-US" smtClean="0"/>
              <a:pPr/>
              <a:t>2018/11/5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E635-A608-40B8-8BEC-650B12010B1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6A3F-35F5-42B5-802A-0A784893908C}" type="datetimeFigureOut">
              <a:rPr lang="zh-CN" altLang="en-US" smtClean="0"/>
              <a:pPr/>
              <a:t>2018/11/5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E635-A608-40B8-8BEC-650B12010B1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31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8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61000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39924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6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58286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269523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713992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86468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4840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2018/11/5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6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892" indent="0">
              <a:buNone/>
              <a:defRPr sz="900"/>
            </a:lvl2pPr>
            <a:lvl3pPr marL="685783" indent="0">
              <a:buNone/>
              <a:defRPr sz="750"/>
            </a:lvl3pPr>
            <a:lvl4pPr marL="1028675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8" indent="0">
              <a:buNone/>
              <a:defRPr sz="675"/>
            </a:lvl7pPr>
            <a:lvl8pPr marL="2400240" indent="0">
              <a:buNone/>
              <a:defRPr sz="675"/>
            </a:lvl8pPr>
            <a:lvl9pPr marL="2743132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20614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892" indent="0">
              <a:buNone/>
              <a:defRPr sz="900"/>
            </a:lvl2pPr>
            <a:lvl3pPr marL="685783" indent="0">
              <a:buNone/>
              <a:defRPr sz="750"/>
            </a:lvl3pPr>
            <a:lvl4pPr marL="1028675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8" indent="0">
              <a:buNone/>
              <a:defRPr sz="675"/>
            </a:lvl7pPr>
            <a:lvl8pPr marL="2400240" indent="0">
              <a:buNone/>
              <a:defRPr sz="675"/>
            </a:lvl8pPr>
            <a:lvl9pPr marL="2743132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8581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174264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4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4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44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2018/11/5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2018/11/5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2018/11/5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2018/11/5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2018/11/5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2018/11/5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405B-49E5-45A4-9C14-FD9DF38AD015}" type="datetimeFigureOut">
              <a:rPr lang="zh-CN" altLang="en-US" smtClean="0"/>
              <a:pPr/>
              <a:t>2018/11/5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405B-49E5-45A4-9C14-FD9DF38AD015}" type="datetimeFigureOut">
              <a:rPr lang="zh-CN" altLang="en-US" smtClean="0"/>
              <a:pPr/>
              <a:t>2018/11/5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405B-49E5-45A4-9C14-FD9DF38AD015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195B3-C7DD-4313-958D-FF7928E497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994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685783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68" indent="-257168" algn="l" defTabSz="685783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99" indent="-214308" algn="l" defTabSz="685783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notesSlide" Target="../notesSlides/notesSlide16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1.bin"/><Relationship Id="rId10" Type="http://schemas.openxmlformats.org/officeDocument/2006/relationships/image" Target="../media/image9.wmf"/><Relationship Id="rId4" Type="http://schemas.openxmlformats.org/officeDocument/2006/relationships/image" Target="../media/image6.png"/><Relationship Id="rId9" Type="http://schemas.openxmlformats.org/officeDocument/2006/relationships/oleObject" Target="../embeddings/oleObject3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notesSlide" Target="../notesSlides/notesSlide20.xml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12.wmf"/><Relationship Id="rId4" Type="http://schemas.openxmlformats.org/officeDocument/2006/relationships/image" Target="../media/image6.png"/><Relationship Id="rId9" Type="http://schemas.openxmlformats.org/officeDocument/2006/relationships/oleObject" Target="../embeddings/oleObject6.bin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bin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9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8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8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7.bin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8.bin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9.bin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4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4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第一章回顾</a:t>
            </a: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06916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kern="0"/>
              <a:t>什么是数据、数据结构</a:t>
            </a:r>
            <a:r>
              <a:rPr lang="en-US" altLang="zh-CN" kern="0"/>
              <a:t>?</a:t>
            </a:r>
          </a:p>
          <a:p>
            <a:pPr>
              <a:lnSpc>
                <a:spcPct val="120000"/>
              </a:lnSpc>
            </a:pPr>
            <a:r>
              <a:rPr lang="zh-CN" altLang="en-US" kern="0"/>
              <a:t>本书主要研究哪几种数据结构？</a:t>
            </a:r>
            <a:endParaRPr lang="en-US" altLang="zh-CN" kern="0"/>
          </a:p>
          <a:p>
            <a:pPr>
              <a:lnSpc>
                <a:spcPct val="120000"/>
              </a:lnSpc>
            </a:pPr>
            <a:r>
              <a:rPr lang="zh-CN" altLang="en-US" kern="0"/>
              <a:t>什么是数据结构、逻辑结构、物理结构？</a:t>
            </a:r>
          </a:p>
          <a:p>
            <a:pPr>
              <a:lnSpc>
                <a:spcPct val="120000"/>
              </a:lnSpc>
            </a:pPr>
            <a:r>
              <a:rPr lang="zh-CN" altLang="en-US" kern="0"/>
              <a:t>什么是数据对象、数据元素、数据项，及其之间的关系</a:t>
            </a:r>
            <a:r>
              <a:rPr lang="en-US" altLang="zh-CN" kern="0"/>
              <a:t>?</a:t>
            </a:r>
          </a:p>
          <a:p>
            <a:pPr>
              <a:lnSpc>
                <a:spcPct val="120000"/>
              </a:lnSpc>
            </a:pPr>
            <a:r>
              <a:rPr lang="zh-CN" altLang="en-US" kern="0"/>
              <a:t>什么是数据类型、抽象数据类型</a:t>
            </a:r>
            <a:r>
              <a:rPr lang="en-US" altLang="zh-CN" kern="0"/>
              <a:t>? </a:t>
            </a:r>
          </a:p>
          <a:p>
            <a:pPr>
              <a:lnSpc>
                <a:spcPct val="120000"/>
              </a:lnSpc>
            </a:pPr>
            <a:r>
              <a:rPr lang="zh-CN" altLang="en-US" kern="0"/>
              <a:t>抽象数据类型的定义、表示、实现。</a:t>
            </a:r>
            <a:endParaRPr lang="en-US" altLang="zh-CN" kern="0"/>
          </a:p>
          <a:p>
            <a:pPr>
              <a:lnSpc>
                <a:spcPct val="120000"/>
              </a:lnSpc>
            </a:pPr>
            <a:r>
              <a:rPr lang="zh-CN" altLang="en-US" kern="0"/>
              <a:t>什么是算法</a:t>
            </a:r>
            <a:r>
              <a:rPr lang="en-US" altLang="zh-CN"/>
              <a:t>(</a:t>
            </a:r>
            <a:r>
              <a:rPr lang="zh-CN" altLang="en-US"/>
              <a:t>基本结构</a:t>
            </a:r>
            <a:r>
              <a:rPr lang="en-US" altLang="zh-CN"/>
              <a:t>)</a:t>
            </a:r>
            <a:r>
              <a:rPr lang="zh-CN" altLang="en-US" kern="0"/>
              <a:t>、算法有哪几个重要特性、 算法设计的要求是什么、算法的时间复杂度如何度量</a:t>
            </a:r>
            <a:r>
              <a:rPr lang="en-US" altLang="zh-CN" kern="0"/>
              <a:t>?</a:t>
            </a:r>
          </a:p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9" name="Text Box 5"/>
          <p:cNvSpPr txBox="1">
            <a:spLocks noChangeArrowheads="1"/>
          </p:cNvSpPr>
          <p:nvPr/>
        </p:nvSpPr>
        <p:spPr bwMode="auto">
          <a:xfrm>
            <a:off x="467544" y="548680"/>
            <a:ext cx="6587060" cy="4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        { </a:t>
            </a:r>
            <a:r>
              <a:rPr kumimoji="1" lang="zh-CN" altLang="en-US" sz="2400" b="1">
                <a:solidFill>
                  <a:srgbClr val="0000FF"/>
                </a:solidFill>
                <a:ea typeface="华文中宋" pitchFamily="2" charset="-122"/>
              </a:rPr>
              <a:t>引用型操作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}</a:t>
            </a:r>
            <a:b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　　</a:t>
            </a:r>
            <a:endParaRPr kumimoji="1" lang="en-US" altLang="zh-CN" sz="2400" b="1">
              <a:solidFill>
                <a:srgbClr val="000000"/>
              </a:solidFill>
              <a:ea typeface="楷体_GB2312" pitchFamily="49" charset="-122"/>
            </a:endParaRP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zh-CN" sz="2400" b="1">
              <a:solidFill>
                <a:srgbClr val="000000"/>
              </a:solidFill>
              <a:ea typeface="楷体_GB2312" pitchFamily="49" charset="-122"/>
            </a:endParaRP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zh-CN" sz="2400" b="1">
              <a:solidFill>
                <a:srgbClr val="000000"/>
              </a:solidFill>
              <a:ea typeface="楷体_GB2312" pitchFamily="49" charset="-122"/>
            </a:endParaRP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        </a:t>
            </a:r>
            <a:r>
              <a:rPr kumimoji="1" lang="en-US" altLang="zh-CN" sz="2400" b="1" err="1">
                <a:solidFill>
                  <a:srgbClr val="000000"/>
                </a:solidFill>
                <a:ea typeface="楷体_GB2312" pitchFamily="49" charset="-122"/>
              </a:rPr>
              <a:t>ListEmpty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( L )</a:t>
            </a:r>
            <a:b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　　　</a:t>
            </a:r>
            <a:r>
              <a:rPr kumimoji="1" lang="zh-CN" altLang="en-US" sz="2400" b="1">
                <a:solidFill>
                  <a:srgbClr val="000000"/>
                </a:solidFill>
                <a:ea typeface="华文中宋" pitchFamily="2" charset="-122"/>
              </a:rPr>
              <a:t>初始条件：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线性表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已存在。</a:t>
            </a:r>
            <a:b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　　　</a:t>
            </a:r>
            <a:r>
              <a:rPr kumimoji="1" lang="zh-CN" altLang="en-US" sz="2400" b="1">
                <a:solidFill>
                  <a:srgbClr val="000000"/>
                </a:solidFill>
                <a:ea typeface="华文中宋" pitchFamily="2" charset="-122"/>
              </a:rPr>
              <a:t>操作结果：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若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为空表，则返回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TRUE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，  </a:t>
            </a: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                                否则返回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FALSE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。 </a:t>
            </a:r>
          </a:p>
        </p:txBody>
      </p:sp>
      <p:sp>
        <p:nvSpPr>
          <p:cNvPr id="62470" name="Text Box 6"/>
          <p:cNvSpPr txBox="1">
            <a:spLocks noChangeArrowheads="1"/>
          </p:cNvSpPr>
          <p:nvPr/>
        </p:nvSpPr>
        <p:spPr bwMode="auto">
          <a:xfrm>
            <a:off x="1115616" y="1412776"/>
            <a:ext cx="5210175" cy="8223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操作的结果不改变线性表中的数据元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素，也不改变数据元素之间的关系。  </a:t>
            </a:r>
          </a:p>
        </p:txBody>
      </p: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2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2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24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24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1000"/>
                                        <p:tgtEl>
                                          <p:spTgt spid="6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9" grpId="0"/>
      <p:bldP spid="6247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250825" y="593725"/>
            <a:ext cx="5203825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    ListLength( L )</a:t>
            </a:r>
            <a:b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   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　</a:t>
            </a:r>
            <a:r>
              <a:rPr kumimoji="1" lang="zh-CN" altLang="en-US" sz="2400" b="1">
                <a:solidFill>
                  <a:srgbClr val="000000"/>
                </a:solidFill>
                <a:ea typeface="华文中宋" pitchFamily="2" charset="-122"/>
              </a:rPr>
              <a:t>初始条件：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线性表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已存在。</a:t>
            </a:r>
            <a:b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400" b="1">
                <a:solidFill>
                  <a:srgbClr val="000000"/>
                </a:solidFill>
                <a:ea typeface="华文中宋" pitchFamily="2" charset="-122"/>
              </a:rPr>
              <a:t>操作结果：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返回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中元素个数。 </a:t>
            </a:r>
          </a:p>
        </p:txBody>
      </p:sp>
      <p:sp>
        <p:nvSpPr>
          <p:cNvPr id="63495" name="Text Box 7"/>
          <p:cNvSpPr txBox="1">
            <a:spLocks noChangeArrowheads="1"/>
          </p:cNvSpPr>
          <p:nvPr/>
        </p:nvSpPr>
        <p:spPr bwMode="auto">
          <a:xfrm>
            <a:off x="236538" y="4171950"/>
            <a:ext cx="8524875" cy="213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    NextElem( L, cur_e, &amp;next_e )</a:t>
            </a:r>
            <a:b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400" b="1">
                <a:solidFill>
                  <a:srgbClr val="000000"/>
                </a:solidFill>
                <a:ea typeface="华文中宋" pitchFamily="2" charset="-122"/>
              </a:rPr>
              <a:t>初始条件：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线性表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已存在。</a:t>
            </a:r>
            <a:b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400" b="1">
                <a:solidFill>
                  <a:srgbClr val="000000"/>
                </a:solidFill>
                <a:ea typeface="华文中宋" pitchFamily="2" charset="-122"/>
              </a:rPr>
              <a:t>操作结果：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若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cur_e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是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中的数据元素，则用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next_e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返 </a:t>
            </a: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                            回它的后继，否则操作失败，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next_e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无定义。 </a:t>
            </a:r>
          </a:p>
        </p:txBody>
      </p:sp>
      <p:sp>
        <p:nvSpPr>
          <p:cNvPr id="63498" name="Text Box 10"/>
          <p:cNvSpPr txBox="1">
            <a:spLocks noChangeArrowheads="1"/>
          </p:cNvSpPr>
          <p:nvPr/>
        </p:nvSpPr>
        <p:spPr bwMode="auto">
          <a:xfrm>
            <a:off x="250825" y="2133600"/>
            <a:ext cx="8570913" cy="213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　</a:t>
            </a:r>
            <a:r>
              <a:rPr kumimoji="1" lang="en-US" altLang="zh-CN" sz="2400" b="1" err="1">
                <a:solidFill>
                  <a:srgbClr val="000000"/>
                </a:solidFill>
                <a:ea typeface="楷体_GB2312" pitchFamily="49" charset="-122"/>
              </a:rPr>
              <a:t>PriorElem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( L, </a:t>
            </a:r>
            <a:r>
              <a:rPr kumimoji="1" lang="en-US" altLang="zh-CN" sz="2400" b="1" err="1">
                <a:solidFill>
                  <a:srgbClr val="000000"/>
                </a:solidFill>
                <a:ea typeface="楷体_GB2312" pitchFamily="49" charset="-122"/>
              </a:rPr>
              <a:t>cur_e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, &amp;</a:t>
            </a:r>
            <a:r>
              <a:rPr kumimoji="1" lang="en-US" altLang="zh-CN" sz="2400" b="1" err="1">
                <a:solidFill>
                  <a:srgbClr val="000000"/>
                </a:solidFill>
                <a:ea typeface="楷体_GB2312" pitchFamily="49" charset="-122"/>
              </a:rPr>
              <a:t>pre_e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 )</a:t>
            </a:r>
            <a:b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400" b="1">
                <a:solidFill>
                  <a:srgbClr val="000000"/>
                </a:solidFill>
                <a:ea typeface="华文中宋" pitchFamily="2" charset="-122"/>
              </a:rPr>
              <a:t>初始条件：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线性表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已存在。</a:t>
            </a:r>
            <a:b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400" b="1">
                <a:solidFill>
                  <a:srgbClr val="000000"/>
                </a:solidFill>
                <a:ea typeface="华文中宋" pitchFamily="2" charset="-122"/>
              </a:rPr>
              <a:t>操作结果：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若 </a:t>
            </a:r>
            <a:r>
              <a:rPr kumimoji="1" lang="en-US" altLang="zh-CN" sz="2400" b="1" err="1">
                <a:solidFill>
                  <a:srgbClr val="000000"/>
                </a:solidFill>
                <a:ea typeface="楷体_GB2312" pitchFamily="49" charset="-122"/>
              </a:rPr>
              <a:t>cur_e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是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中的数据元素，则用 </a:t>
            </a:r>
            <a:r>
              <a:rPr kumimoji="1" lang="en-US" altLang="zh-CN" sz="2400" b="1" err="1">
                <a:solidFill>
                  <a:srgbClr val="000000"/>
                </a:solidFill>
                <a:ea typeface="楷体_GB2312" pitchFamily="49" charset="-122"/>
              </a:rPr>
              <a:t>pre_e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返回  </a:t>
            </a: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                            它的前驱，否则操作失败，</a:t>
            </a:r>
            <a:r>
              <a:rPr kumimoji="1" lang="en-US" altLang="zh-CN" sz="2400" b="1" err="1">
                <a:solidFill>
                  <a:srgbClr val="000000"/>
                </a:solidFill>
                <a:ea typeface="楷体_GB2312" pitchFamily="49" charset="-122"/>
              </a:rPr>
              <a:t>pre_e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无定义。 </a:t>
            </a:r>
          </a:p>
        </p:txBody>
      </p:sp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63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63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1000"/>
                                        <p:tgtEl>
                                          <p:spTgt spid="63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2" grpId="0"/>
      <p:bldP spid="63495" grpId="0"/>
      <p:bldP spid="6349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166688" y="620688"/>
            <a:ext cx="7899400" cy="151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    </a:t>
            </a:r>
            <a:r>
              <a:rPr kumimoji="1" lang="en-US" altLang="zh-CN" sz="2400" b="1" err="1">
                <a:solidFill>
                  <a:srgbClr val="000000"/>
                </a:solidFill>
                <a:ea typeface="楷体_GB2312" pitchFamily="49" charset="-122"/>
              </a:rPr>
              <a:t>GetElem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( L, </a:t>
            </a:r>
            <a:r>
              <a:rPr kumimoji="1" lang="en-US" altLang="zh-CN" sz="2400" b="1" err="1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, &amp;e )</a:t>
            </a:r>
            <a:b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400" b="1">
                <a:solidFill>
                  <a:srgbClr val="000000"/>
                </a:solidFill>
                <a:ea typeface="华文中宋" pitchFamily="2" charset="-122"/>
              </a:rPr>
              <a:t>初始条件：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线性表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已存在，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1≤i≤LengthList(L)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。 </a:t>
            </a:r>
            <a:b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400" b="1">
                <a:solidFill>
                  <a:srgbClr val="000000"/>
                </a:solidFill>
                <a:ea typeface="华文中宋" pitchFamily="2" charset="-122"/>
              </a:rPr>
              <a:t>操作结果：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用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e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返回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中第 </a:t>
            </a:r>
            <a:r>
              <a:rPr kumimoji="1" lang="en-US" altLang="zh-CN" sz="2400" b="1" err="1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个元素的值。 </a:t>
            </a:r>
          </a:p>
        </p:txBody>
      </p:sp>
      <p:sp>
        <p:nvSpPr>
          <p:cNvPr id="64518" name="Text Box 6"/>
          <p:cNvSpPr txBox="1">
            <a:spLocks noChangeArrowheads="1"/>
          </p:cNvSpPr>
          <p:nvPr/>
        </p:nvSpPr>
        <p:spPr bwMode="auto">
          <a:xfrm>
            <a:off x="187325" y="2234257"/>
            <a:ext cx="8443913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    </a:t>
            </a:r>
            <a:r>
              <a:rPr kumimoji="1" lang="en-US" altLang="zh-CN" sz="2400" b="1" err="1">
                <a:solidFill>
                  <a:srgbClr val="000000"/>
                </a:solidFill>
                <a:ea typeface="楷体_GB2312" pitchFamily="49" charset="-122"/>
              </a:rPr>
              <a:t>LocateElem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( L, e, compare( ) )</a:t>
            </a:r>
            <a:b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400" b="1">
                <a:solidFill>
                  <a:srgbClr val="000000"/>
                </a:solidFill>
                <a:ea typeface="华文中宋" pitchFamily="2" charset="-122"/>
              </a:rPr>
              <a:t>初始条件：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线性表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已存在，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compare( )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是判定函数。 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400" b="1">
                <a:solidFill>
                  <a:srgbClr val="000000"/>
                </a:solidFill>
                <a:ea typeface="华文中宋" pitchFamily="2" charset="-122"/>
              </a:rPr>
              <a:t>操作结果：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返回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中第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1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个与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e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满足关系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compare( )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的 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                            元素的位序。若这种元素不存在，则返回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0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。 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07504" y="4196863"/>
            <a:ext cx="7488832" cy="2012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     </a:t>
            </a:r>
            <a:r>
              <a:rPr kumimoji="1" lang="en-US" altLang="zh-CN" sz="2400" b="1" err="1">
                <a:solidFill>
                  <a:srgbClr val="000000"/>
                </a:solidFill>
                <a:ea typeface="楷体_GB2312" pitchFamily="49" charset="-122"/>
              </a:rPr>
              <a:t>ListTraverse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(L, visit( ))</a:t>
            </a:r>
            <a:b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400" b="1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初始条件：</a:t>
            </a:r>
            <a:r>
              <a:rPr kumimoji="1" lang="zh-CN" altLang="en-US" sz="2400" b="1">
                <a:solidFill>
                  <a:srgbClr val="000000"/>
                </a:solidFill>
                <a:ea typeface="楷体_GB2312"/>
              </a:rPr>
              <a:t>线性表 </a:t>
            </a:r>
            <a:r>
              <a:rPr kumimoji="1" lang="en-US" altLang="zh-CN" sz="2400" b="1">
                <a:solidFill>
                  <a:srgbClr val="000000"/>
                </a:solidFill>
                <a:ea typeface="楷体_GB2312"/>
              </a:rPr>
              <a:t>L </a:t>
            </a:r>
            <a:r>
              <a:rPr kumimoji="1" lang="zh-CN" altLang="en-US" sz="2400" b="1">
                <a:solidFill>
                  <a:srgbClr val="000000"/>
                </a:solidFill>
                <a:ea typeface="楷体_GB2312"/>
              </a:rPr>
              <a:t>已存在，</a:t>
            </a:r>
            <a:r>
              <a:rPr kumimoji="1" lang="en-US" altLang="zh-CN" sz="2400" b="1">
                <a:solidFill>
                  <a:srgbClr val="000000"/>
                </a:solidFill>
                <a:ea typeface="楷体_GB2312"/>
              </a:rPr>
              <a:t>visit( ) </a:t>
            </a:r>
            <a:r>
              <a:rPr kumimoji="1" lang="zh-CN" altLang="en-US" sz="2400" b="1">
                <a:solidFill>
                  <a:srgbClr val="000000"/>
                </a:solidFill>
                <a:ea typeface="楷体_GB2312"/>
              </a:rPr>
              <a:t>为访问函数。 </a:t>
            </a:r>
            <a:br>
              <a:rPr kumimoji="1" lang="zh-CN" altLang="en-US" sz="2400" b="1">
                <a:solidFill>
                  <a:srgbClr val="000000"/>
                </a:solidFill>
                <a:ea typeface="楷体_GB2312"/>
              </a:rPr>
            </a:br>
            <a:r>
              <a:rPr kumimoji="1" lang="zh-CN" altLang="en-US" sz="2400" b="1">
                <a:solidFill>
                  <a:srgbClr val="000000"/>
                </a:solidFill>
                <a:ea typeface="楷体_GB2312"/>
              </a:rPr>
              <a:t>　　</a:t>
            </a:r>
            <a:r>
              <a:rPr kumimoji="1" lang="zh-CN" altLang="en-US" sz="2400" b="1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操作结果：</a:t>
            </a:r>
            <a:r>
              <a:rPr kumimoji="1" lang="zh-CN" altLang="en-US" sz="2400" b="1">
                <a:solidFill>
                  <a:srgbClr val="000000"/>
                </a:solidFill>
                <a:ea typeface="楷体_GB2312"/>
              </a:rPr>
              <a:t>依次对 </a:t>
            </a:r>
            <a:r>
              <a:rPr kumimoji="1" lang="en-US" altLang="zh-CN" sz="2400" b="1">
                <a:solidFill>
                  <a:srgbClr val="000000"/>
                </a:solidFill>
                <a:ea typeface="楷体_GB2312"/>
              </a:rPr>
              <a:t>L </a:t>
            </a:r>
            <a:r>
              <a:rPr kumimoji="1" lang="zh-CN" altLang="en-US" sz="2400" b="1">
                <a:solidFill>
                  <a:srgbClr val="000000"/>
                </a:solidFill>
                <a:ea typeface="楷体_GB2312"/>
              </a:rPr>
              <a:t>的每个元素调用函数 </a:t>
            </a:r>
            <a:r>
              <a:rPr kumimoji="1" lang="en-US" altLang="zh-CN" sz="2400" b="1">
                <a:solidFill>
                  <a:srgbClr val="000000"/>
                </a:solidFill>
                <a:ea typeface="楷体_GB2312"/>
              </a:rPr>
              <a:t>visit( )</a:t>
            </a:r>
            <a:r>
              <a:rPr kumimoji="1" lang="zh-CN" altLang="en-US" sz="2400" b="1">
                <a:solidFill>
                  <a:srgbClr val="000000"/>
                </a:solidFill>
                <a:ea typeface="楷体_GB2312"/>
              </a:rPr>
              <a:t>。</a:t>
            </a:r>
            <a:br>
              <a:rPr kumimoji="1" lang="zh-CN" altLang="en-US" sz="2400" b="1">
                <a:solidFill>
                  <a:srgbClr val="000000"/>
                </a:solidFill>
                <a:ea typeface="楷体_GB2312"/>
              </a:rPr>
            </a:br>
            <a:r>
              <a:rPr kumimoji="1" lang="zh-CN" altLang="en-US" sz="2400" b="1">
                <a:solidFill>
                  <a:srgbClr val="000000"/>
                </a:solidFill>
                <a:ea typeface="楷体_GB2312"/>
              </a:rPr>
              <a:t>　　　　　　　一旦 </a:t>
            </a:r>
            <a:r>
              <a:rPr kumimoji="1" lang="en-US" altLang="zh-CN" sz="2400" b="1">
                <a:solidFill>
                  <a:srgbClr val="000000"/>
                </a:solidFill>
                <a:ea typeface="楷体_GB2312"/>
              </a:rPr>
              <a:t>visit( ) </a:t>
            </a:r>
            <a:r>
              <a:rPr kumimoji="1" lang="zh-CN" altLang="en-US" sz="2400" b="1">
                <a:solidFill>
                  <a:srgbClr val="000000"/>
                </a:solidFill>
                <a:ea typeface="楷体_GB2312"/>
              </a:rPr>
              <a:t>失败，则操作失败。 </a:t>
            </a:r>
          </a:p>
        </p:txBody>
      </p:sp>
    </p:spTree>
  </p:cSld>
  <p:clrMapOvr>
    <a:masterClrMapping/>
  </p:clrMapOvr>
  <p:transition spd="slow"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6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1000"/>
                                        <p:tgtEl>
                                          <p:spTgt spid="64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6" grpId="0"/>
      <p:bldP spid="64518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90" name="Text Box 6"/>
          <p:cNvSpPr txBox="1">
            <a:spLocks noChangeArrowheads="1"/>
          </p:cNvSpPr>
          <p:nvPr/>
        </p:nvSpPr>
        <p:spPr bwMode="auto">
          <a:xfrm>
            <a:off x="633413" y="955675"/>
            <a:ext cx="2559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ea typeface="华文中宋" pitchFamily="2" charset="-122"/>
              </a:rPr>
              <a:t>    { </a:t>
            </a:r>
            <a:r>
              <a:rPr kumimoji="1" lang="zh-CN" altLang="en-US" sz="2400" b="1">
                <a:solidFill>
                  <a:srgbClr val="0000FF"/>
                </a:solidFill>
                <a:ea typeface="华文中宋" pitchFamily="2" charset="-122"/>
              </a:rPr>
              <a:t>加工型操作</a:t>
            </a:r>
            <a:r>
              <a:rPr kumimoji="1" lang="zh-CN" altLang="en-US" sz="2400" b="1">
                <a:solidFill>
                  <a:srgbClr val="000000"/>
                </a:solidFill>
                <a:ea typeface="华文中宋" pitchFamily="2" charset="-122"/>
              </a:rPr>
              <a:t> </a:t>
            </a:r>
            <a:r>
              <a:rPr kumimoji="1" lang="en-US" altLang="zh-CN" sz="2400" b="1">
                <a:solidFill>
                  <a:srgbClr val="000000"/>
                </a:solidFill>
                <a:ea typeface="华文中宋" pitchFamily="2" charset="-122"/>
              </a:rPr>
              <a:t>}  </a:t>
            </a:r>
          </a:p>
        </p:txBody>
      </p:sp>
      <p:sp>
        <p:nvSpPr>
          <p:cNvPr id="195591" name="Text Box 7"/>
          <p:cNvSpPr txBox="1">
            <a:spLocks noChangeArrowheads="1"/>
          </p:cNvSpPr>
          <p:nvPr/>
        </p:nvSpPr>
        <p:spPr bwMode="auto">
          <a:xfrm>
            <a:off x="3851275" y="874713"/>
            <a:ext cx="4298950" cy="1041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ea typeface="华文新魏" pitchFamily="2" charset="-122"/>
              </a:rPr>
              <a:t>操作的结果或修改表中的数据 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ea typeface="华文新魏" pitchFamily="2" charset="-122"/>
              </a:rPr>
              <a:t>元素，或修改元素之间的关系  </a:t>
            </a:r>
          </a:p>
        </p:txBody>
      </p:sp>
      <p:sp>
        <p:nvSpPr>
          <p:cNvPr id="195592" name="Text Box 8"/>
          <p:cNvSpPr txBox="1">
            <a:spLocks noChangeArrowheads="1"/>
          </p:cNvSpPr>
          <p:nvPr/>
        </p:nvSpPr>
        <p:spPr bwMode="auto">
          <a:xfrm>
            <a:off x="633413" y="1520825"/>
            <a:ext cx="4897437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6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    ClearList( &amp;L )</a:t>
            </a:r>
            <a:b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400" b="1">
                <a:solidFill>
                  <a:srgbClr val="000000"/>
                </a:solidFill>
                <a:ea typeface="华文中宋" pitchFamily="2" charset="-122"/>
              </a:rPr>
              <a:t>初始条件：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线性表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已存在。 </a:t>
            </a:r>
            <a:b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400" b="1">
                <a:solidFill>
                  <a:srgbClr val="000000"/>
                </a:solidFill>
                <a:ea typeface="华文中宋" pitchFamily="2" charset="-122"/>
              </a:rPr>
              <a:t>操作结果：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将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重置为空表。 </a:t>
            </a:r>
          </a:p>
        </p:txBody>
      </p:sp>
      <p:sp>
        <p:nvSpPr>
          <p:cNvPr id="195593" name="Text Box 9"/>
          <p:cNvSpPr txBox="1">
            <a:spLocks noChangeArrowheads="1"/>
          </p:cNvSpPr>
          <p:nvPr/>
        </p:nvSpPr>
        <p:spPr bwMode="auto">
          <a:xfrm>
            <a:off x="611560" y="4077072"/>
            <a:ext cx="7002302" cy="683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6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ea typeface="华文新魏" pitchFamily="2" charset="-122"/>
              </a:rPr>
              <a:t>思考：</a:t>
            </a:r>
            <a:r>
              <a:rPr kumimoji="1" lang="en-US" altLang="zh-CN" sz="2400" b="1" err="1">
                <a:solidFill>
                  <a:srgbClr val="000000"/>
                </a:solidFill>
                <a:ea typeface="华文新魏" pitchFamily="2" charset="-122"/>
              </a:rPr>
              <a:t>ClearList</a:t>
            </a:r>
            <a:r>
              <a:rPr kumimoji="1" lang="en-US" altLang="zh-CN" sz="2400" b="1">
                <a:solidFill>
                  <a:srgbClr val="000000"/>
                </a:solidFill>
                <a:ea typeface="华文新魏" pitchFamily="2" charset="-122"/>
              </a:rPr>
              <a:t>(L) </a:t>
            </a:r>
            <a:r>
              <a:rPr kumimoji="1" lang="zh-CN" altLang="en-US" sz="2400" b="1">
                <a:solidFill>
                  <a:srgbClr val="000000"/>
                </a:solidFill>
                <a:ea typeface="华文新魏" pitchFamily="2" charset="-122"/>
              </a:rPr>
              <a:t>操作与</a:t>
            </a:r>
            <a:r>
              <a:rPr kumimoji="1" lang="en-US" altLang="zh-CN" sz="2400" b="1" err="1">
                <a:solidFill>
                  <a:srgbClr val="000000"/>
                </a:solidFill>
                <a:ea typeface="华文新魏" pitchFamily="2" charset="-122"/>
              </a:rPr>
              <a:t>DestroyList</a:t>
            </a:r>
            <a:r>
              <a:rPr kumimoji="1" lang="en-US" altLang="zh-CN" sz="2400" b="1">
                <a:solidFill>
                  <a:srgbClr val="000000"/>
                </a:solidFill>
                <a:ea typeface="华文新魏" pitchFamily="2" charset="-122"/>
              </a:rPr>
              <a:t>(L)  </a:t>
            </a:r>
            <a:r>
              <a:rPr kumimoji="1" lang="zh-CN" altLang="en-US" sz="2400" b="1">
                <a:solidFill>
                  <a:srgbClr val="000000"/>
                </a:solidFill>
                <a:ea typeface="华文新魏" pitchFamily="2" charset="-122"/>
              </a:rPr>
              <a:t>操作 的区别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5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5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1000"/>
                                        <p:tgtEl>
                                          <p:spTgt spid="195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1000"/>
                                        <p:tgtEl>
                                          <p:spTgt spid="195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1000"/>
                                        <p:tgtEl>
                                          <p:spTgt spid="195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90" grpId="0"/>
      <p:bldP spid="195591" grpId="0" animBg="1"/>
      <p:bldP spid="195592" grpId="0"/>
      <p:bldP spid="19559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Text Box 4"/>
          <p:cNvSpPr txBox="1">
            <a:spLocks noChangeArrowheads="1"/>
          </p:cNvSpPr>
          <p:nvPr/>
        </p:nvSpPr>
        <p:spPr bwMode="auto">
          <a:xfrm>
            <a:off x="158750" y="358775"/>
            <a:ext cx="8742363" cy="622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    </a:t>
            </a:r>
            <a:r>
              <a:rPr kumimoji="1" lang="en-US" altLang="zh-CN" sz="2400" b="1">
                <a:solidFill>
                  <a:srgbClr val="0000FF"/>
                </a:solidFill>
                <a:ea typeface="楷体_GB2312" pitchFamily="49" charset="-122"/>
              </a:rPr>
              <a:t>PutElem( &amp;L, i, e )</a:t>
            </a:r>
            <a:b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400" b="1">
                <a:solidFill>
                  <a:srgbClr val="000000"/>
                </a:solidFill>
                <a:ea typeface="华文中宋" pitchFamily="2" charset="-122"/>
              </a:rPr>
              <a:t>初始条件：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线性表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已存在，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1≤i≤LengthList(L)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。 </a:t>
            </a:r>
            <a:b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400" b="1">
                <a:solidFill>
                  <a:srgbClr val="000000"/>
                </a:solidFill>
                <a:ea typeface="华文中宋" pitchFamily="2" charset="-122"/>
              </a:rPr>
              <a:t>操作结果：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中第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i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个元素赋值为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e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的值。 </a:t>
            </a: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   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ListInsert( &amp;L, i, e )</a:t>
            </a:r>
            <a:b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400" b="1">
                <a:solidFill>
                  <a:srgbClr val="000000"/>
                </a:solidFill>
                <a:ea typeface="华文中宋" pitchFamily="2" charset="-122"/>
              </a:rPr>
              <a:t>初始条件：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线性表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已存在，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1≤i≤LengthList(L)+1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。</a:t>
            </a:r>
            <a:b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400" b="1">
                <a:solidFill>
                  <a:srgbClr val="000000"/>
                </a:solidFill>
                <a:ea typeface="华文中宋" pitchFamily="2" charset="-122"/>
              </a:rPr>
              <a:t>操作结果：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在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的第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i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个元素之前插入新的元素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e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， </a:t>
            </a: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                            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的长度增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1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。 </a:t>
            </a: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   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ListDelete( &amp;L, i, &amp;e )</a:t>
            </a:r>
            <a:b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400" b="1">
                <a:solidFill>
                  <a:srgbClr val="000000"/>
                </a:solidFill>
                <a:ea typeface="华文中宋" pitchFamily="2" charset="-122"/>
              </a:rPr>
              <a:t>初始条件：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线性表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已存在且非空，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1≤i≤LengthList(L)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。</a:t>
            </a:r>
            <a:b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400" b="1">
                <a:solidFill>
                  <a:srgbClr val="000000"/>
                </a:solidFill>
                <a:ea typeface="华文中宋" pitchFamily="2" charset="-122"/>
              </a:rPr>
              <a:t>操作结果：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删除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的第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i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个元素，并用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e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返回其值，</a:t>
            </a: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                            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的长度减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1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。 </a:t>
            </a: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} ADT List  </a:t>
            </a:r>
          </a:p>
        </p:txBody>
      </p:sp>
      <p:sp>
        <p:nvSpPr>
          <p:cNvPr id="66567" name="Rectangle 7"/>
          <p:cNvSpPr>
            <a:spLocks noChangeArrowheads="1"/>
          </p:cNvSpPr>
          <p:nvPr/>
        </p:nvSpPr>
        <p:spPr bwMode="auto">
          <a:xfrm>
            <a:off x="8618538" y="6669088"/>
            <a:ext cx="490537" cy="20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▲</a:t>
            </a:r>
          </a:p>
        </p:txBody>
      </p:sp>
    </p:spTree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65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65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6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基本操作的应用举例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zh-CN" altLang="en-US" sz="2800">
                <a:solidFill>
                  <a:schemeClr val="tx1">
                    <a:lumMod val="95000"/>
                    <a:lumOff val="5000"/>
                  </a:schemeClr>
                </a:solidFill>
                <a:latin typeface="华文行楷" pitchFamily="2" charset="-122"/>
                <a:ea typeface="华文行楷" pitchFamily="2" charset="-122"/>
              </a:rPr>
              <a:t>引用型操作、加工型操作的特征（相对谁来说的）。</a:t>
            </a:r>
            <a:endParaRPr lang="en-US" altLang="zh-CN" sz="2800">
              <a:solidFill>
                <a:schemeClr val="tx1">
                  <a:lumMod val="95000"/>
                  <a:lumOff val="5000"/>
                </a:schemeClr>
              </a:solidFill>
              <a:latin typeface="华文行楷" pitchFamily="2" charset="-122"/>
              <a:ea typeface="华文行楷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>
                <a:solidFill>
                  <a:schemeClr val="tx1">
                    <a:lumMod val="95000"/>
                    <a:lumOff val="5000"/>
                  </a:schemeClr>
                </a:solidFill>
                <a:latin typeface="华文行楷" pitchFamily="2" charset="-122"/>
                <a:ea typeface="华文行楷" pitchFamily="2" charset="-122"/>
              </a:rPr>
              <a:t>例如，主程序中有如下代码：</a:t>
            </a:r>
            <a:endParaRPr lang="en-US" altLang="zh-CN" sz="2800">
              <a:solidFill>
                <a:schemeClr val="tx1">
                  <a:lumMod val="95000"/>
                  <a:lumOff val="5000"/>
                </a:schemeClr>
              </a:solidFill>
              <a:latin typeface="华文行楷" pitchFamily="2" charset="-122"/>
              <a:ea typeface="华文行楷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800" b="1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华文行楷" pitchFamily="2" charset="-122"/>
                <a:cs typeface="Courier New" pitchFamily="49" charset="0"/>
              </a:rPr>
              <a:t>  List  </a:t>
            </a:r>
            <a:r>
              <a:rPr lang="en-US" altLang="zh-CN" sz="2800" b="1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华文行楷" pitchFamily="2" charset="-122"/>
                <a:cs typeface="Courier New" pitchFamily="49" charset="0"/>
              </a:rPr>
              <a:t>myList</a:t>
            </a:r>
            <a:r>
              <a:rPr lang="en-US" altLang="zh-CN" sz="2800" b="1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华文行楷" pitchFamily="2" charset="-122"/>
                <a:cs typeface="Courier New" pitchFamily="49" charset="0"/>
              </a:rPr>
              <a:t>;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2800">
                <a:solidFill>
                  <a:schemeClr val="tx1">
                    <a:lumMod val="95000"/>
                    <a:lumOff val="5000"/>
                  </a:schemeClr>
                </a:solidFill>
                <a:latin typeface="华文行楷" pitchFamily="2" charset="-122"/>
                <a:ea typeface="华文行楷" pitchFamily="2" charset="-122"/>
              </a:rPr>
              <a:t>     //</a:t>
            </a:r>
            <a:r>
              <a:rPr lang="zh-CN" altLang="en-US" sz="2800">
                <a:solidFill>
                  <a:schemeClr val="tx1">
                    <a:lumMod val="95000"/>
                    <a:lumOff val="5000"/>
                  </a:schemeClr>
                </a:solidFill>
                <a:latin typeface="华文行楷" pitchFamily="2" charset="-122"/>
                <a:ea typeface="华文行楷" pitchFamily="2" charset="-122"/>
              </a:rPr>
              <a:t>其他代码（省略）</a:t>
            </a:r>
            <a:endParaRPr lang="en-US" altLang="zh-CN" sz="2800">
              <a:solidFill>
                <a:schemeClr val="tx1">
                  <a:lumMod val="95000"/>
                  <a:lumOff val="5000"/>
                </a:schemeClr>
              </a:solidFill>
              <a:latin typeface="华文行楷" pitchFamily="2" charset="-122"/>
              <a:ea typeface="华文行楷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80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华文行楷" pitchFamily="2" charset="-122"/>
                <a:cs typeface="Courier New" pitchFamily="49" charset="0"/>
              </a:rPr>
              <a:t>  </a:t>
            </a:r>
            <a:r>
              <a:rPr lang="en-US" altLang="zh-CN" sz="280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华文行楷" pitchFamily="2" charset="-122"/>
                <a:cs typeface="Courier New" pitchFamily="49" charset="0"/>
              </a:rPr>
              <a:t>ListEmpty</a:t>
            </a:r>
            <a:r>
              <a:rPr lang="en-US" altLang="zh-CN" sz="280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华文行楷" pitchFamily="2" charset="-122"/>
                <a:cs typeface="Courier New" pitchFamily="49" charset="0"/>
              </a:rPr>
              <a:t>(</a:t>
            </a:r>
            <a:r>
              <a:rPr lang="en-US" altLang="zh-CN" sz="280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华文行楷" pitchFamily="2" charset="-122"/>
                <a:cs typeface="Courier New" pitchFamily="49" charset="0"/>
              </a:rPr>
              <a:t>myList</a:t>
            </a:r>
            <a:r>
              <a:rPr lang="en-US" altLang="zh-CN" sz="280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华文行楷" pitchFamily="2" charset="-122"/>
                <a:cs typeface="Courier New" pitchFamily="49" charset="0"/>
              </a:rPr>
              <a:t>);   </a:t>
            </a:r>
            <a:r>
              <a:rPr lang="en-US" altLang="zh-CN" sz="2800">
                <a:solidFill>
                  <a:schemeClr val="tx1">
                    <a:lumMod val="95000"/>
                    <a:lumOff val="5000"/>
                  </a:schemeClr>
                </a:solidFill>
                <a:latin typeface="华文行楷" pitchFamily="2" charset="-122"/>
                <a:ea typeface="华文行楷" pitchFamily="2" charset="-122"/>
              </a:rPr>
              <a:t>//</a:t>
            </a:r>
            <a:r>
              <a:rPr lang="zh-CN" altLang="en-US" sz="2800">
                <a:solidFill>
                  <a:schemeClr val="tx1">
                    <a:lumMod val="95000"/>
                    <a:lumOff val="5000"/>
                  </a:schemeClr>
                </a:solidFill>
                <a:latin typeface="华文行楷" pitchFamily="2" charset="-122"/>
                <a:ea typeface="华文行楷" pitchFamily="2" charset="-122"/>
              </a:rPr>
              <a:t>引用型操作</a:t>
            </a:r>
            <a:endParaRPr lang="en-US" altLang="zh-CN" sz="2800">
              <a:solidFill>
                <a:schemeClr val="tx1">
                  <a:lumMod val="95000"/>
                  <a:lumOff val="5000"/>
                </a:schemeClr>
              </a:solidFill>
              <a:latin typeface="华文行楷" pitchFamily="2" charset="-122"/>
              <a:ea typeface="华文行楷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80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华文行楷" pitchFamily="2" charset="-122"/>
                <a:cs typeface="Courier New" pitchFamily="49" charset="0"/>
              </a:rPr>
              <a:t>  </a:t>
            </a:r>
            <a:r>
              <a:rPr lang="en-US" altLang="zh-CN" sz="280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华文行楷" pitchFamily="2" charset="-122"/>
                <a:cs typeface="Courier New" pitchFamily="49" charset="0"/>
              </a:rPr>
              <a:t>ListInsert</a:t>
            </a:r>
            <a:r>
              <a:rPr lang="en-US" altLang="zh-CN" sz="280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华文行楷" pitchFamily="2" charset="-122"/>
                <a:cs typeface="Courier New" pitchFamily="49" charset="0"/>
              </a:rPr>
              <a:t>(myList,3,12);  </a:t>
            </a:r>
            <a:r>
              <a:rPr lang="en-US" altLang="zh-CN" sz="2800">
                <a:solidFill>
                  <a:schemeClr val="tx1">
                    <a:lumMod val="95000"/>
                    <a:lumOff val="5000"/>
                  </a:schemeClr>
                </a:solidFill>
                <a:latin typeface="华文行楷" pitchFamily="2" charset="-122"/>
                <a:ea typeface="华文行楷" pitchFamily="2" charset="-122"/>
              </a:rPr>
              <a:t>//</a:t>
            </a:r>
            <a:r>
              <a:rPr lang="zh-CN" altLang="en-US" sz="2800">
                <a:solidFill>
                  <a:schemeClr val="tx1">
                    <a:lumMod val="95000"/>
                    <a:lumOff val="5000"/>
                  </a:schemeClr>
                </a:solidFill>
                <a:latin typeface="华文行楷" pitchFamily="2" charset="-122"/>
                <a:ea typeface="华文行楷" pitchFamily="2" charset="-122"/>
              </a:rPr>
              <a:t>加工型操作 （在第三个位置之前插入元素</a:t>
            </a:r>
            <a:r>
              <a:rPr lang="en-US" altLang="zh-CN" sz="2800">
                <a:solidFill>
                  <a:schemeClr val="tx1">
                    <a:lumMod val="95000"/>
                    <a:lumOff val="5000"/>
                  </a:schemeClr>
                </a:solidFill>
                <a:latin typeface="华文行楷" pitchFamily="2" charset="-122"/>
                <a:ea typeface="华文行楷" pitchFamily="2" charset="-122"/>
              </a:rPr>
              <a:t>12</a:t>
            </a:r>
            <a:r>
              <a:rPr lang="zh-CN" altLang="en-US" sz="2800">
                <a:solidFill>
                  <a:schemeClr val="tx1">
                    <a:lumMod val="95000"/>
                    <a:lumOff val="5000"/>
                  </a:schemeClr>
                </a:solidFill>
                <a:latin typeface="华文行楷" pitchFamily="2" charset="-122"/>
                <a:ea typeface="华文行楷" pitchFamily="2" charset="-122"/>
              </a:rPr>
              <a:t>）</a:t>
            </a:r>
            <a:endParaRPr lang="en-US" altLang="zh-CN" sz="2800">
              <a:solidFill>
                <a:schemeClr val="tx1">
                  <a:lumMod val="95000"/>
                  <a:lumOff val="5000"/>
                </a:schemeClr>
              </a:solidFill>
              <a:latin typeface="华文行楷" pitchFamily="2" charset="-122"/>
              <a:ea typeface="华文行楷" pitchFamily="2" charset="-122"/>
            </a:endParaRPr>
          </a:p>
          <a:p>
            <a:endParaRPr lang="zh-CN" altLang="en-US"/>
          </a:p>
        </p:txBody>
      </p:sp>
      <p:sp>
        <p:nvSpPr>
          <p:cNvPr id="4" name="Line 24"/>
          <p:cNvSpPr>
            <a:spLocks noChangeShapeType="1"/>
          </p:cNvSpPr>
          <p:nvPr/>
        </p:nvSpPr>
        <p:spPr bwMode="auto">
          <a:xfrm flipV="1">
            <a:off x="2771800" y="3560440"/>
            <a:ext cx="2481808" cy="372616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" name="Rectangle 25"/>
          <p:cNvSpPr>
            <a:spLocks noChangeArrowheads="1"/>
          </p:cNvSpPr>
          <p:nvPr/>
        </p:nvSpPr>
        <p:spPr bwMode="auto">
          <a:xfrm>
            <a:off x="5275833" y="3212976"/>
            <a:ext cx="251543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err="1">
                <a:solidFill>
                  <a:srgbClr val="FF0000"/>
                </a:solidFill>
              </a:rPr>
              <a:t>ListEmpty</a:t>
            </a:r>
            <a:r>
              <a:rPr lang="en-US" altLang="zh-CN" sz="3200">
                <a:solidFill>
                  <a:srgbClr val="FF0000"/>
                </a:solidFill>
              </a:rPr>
              <a:t>( L )</a:t>
            </a:r>
            <a:r>
              <a:rPr lang="zh-CN" altLang="en-US" sz="32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sp>
        <p:nvSpPr>
          <p:cNvPr id="6" name="Line 24"/>
          <p:cNvSpPr>
            <a:spLocks noChangeShapeType="1"/>
          </p:cNvSpPr>
          <p:nvPr/>
        </p:nvSpPr>
        <p:spPr bwMode="auto">
          <a:xfrm>
            <a:off x="3203848" y="4869160"/>
            <a:ext cx="2049760" cy="1139552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" name="Rectangle 25"/>
          <p:cNvSpPr>
            <a:spLocks noChangeArrowheads="1"/>
          </p:cNvSpPr>
          <p:nvPr/>
        </p:nvSpPr>
        <p:spPr bwMode="auto">
          <a:xfrm>
            <a:off x="5275832" y="5867980"/>
            <a:ext cx="354464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3200" err="1">
                <a:solidFill>
                  <a:srgbClr val="FF0000"/>
                </a:solidFill>
              </a:rPr>
              <a:t>ListInsert</a:t>
            </a:r>
            <a:r>
              <a:rPr lang="en-US" altLang="zh-CN" sz="3200">
                <a:solidFill>
                  <a:srgbClr val="FF0000"/>
                </a:solidFill>
              </a:rPr>
              <a:t>( &amp;L, </a:t>
            </a:r>
            <a:r>
              <a:rPr lang="en-US" altLang="zh-CN" sz="3200" err="1">
                <a:solidFill>
                  <a:srgbClr val="FF0000"/>
                </a:solidFill>
              </a:rPr>
              <a:t>i</a:t>
            </a:r>
            <a:r>
              <a:rPr lang="en-US" altLang="zh-CN" sz="3200">
                <a:solidFill>
                  <a:srgbClr val="FF0000"/>
                </a:solidFill>
              </a:rPr>
              <a:t>, e 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utoUpdateAnimBg="0"/>
      <p:bldP spid="6" grpId="0" animBg="1"/>
      <p:bldP spid="7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2" name="Text Box 6"/>
          <p:cNvSpPr txBox="1">
            <a:spLocks noChangeArrowheads="1"/>
          </p:cNvSpPr>
          <p:nvPr/>
        </p:nvSpPr>
        <p:spPr bwMode="auto">
          <a:xfrm>
            <a:off x="539750" y="649288"/>
            <a:ext cx="8496746" cy="114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ea typeface="华文中宋" pitchFamily="2" charset="-122"/>
              </a:rPr>
              <a:t>例</a:t>
            </a:r>
            <a:r>
              <a:rPr kumimoji="1" lang="en-US" altLang="zh-CN" sz="2400" b="1">
                <a:solidFill>
                  <a:srgbClr val="000000"/>
                </a:solidFill>
                <a:ea typeface="华文中宋" pitchFamily="2" charset="-122"/>
              </a:rPr>
              <a:t>2-1</a:t>
            </a:r>
            <a:r>
              <a:rPr kumimoji="1" lang="zh-CN" altLang="en-US" sz="2400" b="1">
                <a:solidFill>
                  <a:srgbClr val="000000"/>
                </a:solidFill>
                <a:ea typeface="华文中宋" pitchFamily="2" charset="-122"/>
              </a:rPr>
              <a:t>：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已知集合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A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和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B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，求这两个集合的并集， 使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A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＝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A∪B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，</a:t>
            </a:r>
            <a:r>
              <a:rPr kumimoji="1" lang="zh-CN" altLang="en-US" sz="2400" b="1">
                <a:solidFill>
                  <a:srgbClr val="0000FF"/>
                </a:solidFill>
                <a:ea typeface="楷体_GB2312" pitchFamily="49" charset="-122"/>
              </a:rPr>
              <a:t>且 </a:t>
            </a:r>
            <a:r>
              <a:rPr kumimoji="1" lang="en-US" altLang="zh-CN" sz="2400" b="1">
                <a:solidFill>
                  <a:srgbClr val="0000FF"/>
                </a:solidFill>
                <a:ea typeface="楷体_GB2312" pitchFamily="49" charset="-122"/>
              </a:rPr>
              <a:t>B </a:t>
            </a:r>
            <a:r>
              <a:rPr kumimoji="1" lang="zh-CN" altLang="en-US" sz="2400" b="1">
                <a:solidFill>
                  <a:srgbClr val="0000FF"/>
                </a:solidFill>
                <a:ea typeface="楷体_GB2312" pitchFamily="49" charset="-122"/>
              </a:rPr>
              <a:t>不再单独存在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。 </a:t>
            </a:r>
          </a:p>
        </p:txBody>
      </p:sp>
      <p:sp>
        <p:nvSpPr>
          <p:cNvPr id="106503" name="Text Box 7"/>
          <p:cNvSpPr txBox="1">
            <a:spLocks noChangeArrowheads="1"/>
          </p:cNvSpPr>
          <p:nvPr/>
        </p:nvSpPr>
        <p:spPr bwMode="auto">
          <a:xfrm>
            <a:off x="609600" y="1946275"/>
            <a:ext cx="7599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       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要在计算机中求解，首先要确定“</a:t>
            </a:r>
            <a:r>
              <a:rPr kumimoji="1" lang="zh-CN" altLang="en-US" sz="24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如何表示集合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”。 </a:t>
            </a:r>
          </a:p>
        </p:txBody>
      </p:sp>
      <p:sp>
        <p:nvSpPr>
          <p:cNvPr id="106504" name="Text Box 8"/>
          <p:cNvSpPr txBox="1">
            <a:spLocks noChangeArrowheads="1"/>
          </p:cNvSpPr>
          <p:nvPr/>
        </p:nvSpPr>
        <p:spPr bwMode="auto">
          <a:xfrm>
            <a:off x="4694238" y="2578100"/>
            <a:ext cx="31162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用线性表表示集合 </a:t>
            </a:r>
          </a:p>
        </p:txBody>
      </p:sp>
      <p:sp>
        <p:nvSpPr>
          <p:cNvPr id="106505" name="Text Box 9"/>
          <p:cNvSpPr txBox="1">
            <a:spLocks noChangeArrowheads="1"/>
          </p:cNvSpPr>
          <p:nvPr/>
        </p:nvSpPr>
        <p:spPr bwMode="auto">
          <a:xfrm>
            <a:off x="611188" y="3033713"/>
            <a:ext cx="7866062" cy="12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6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       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以线性表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LA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和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LB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分别表示集合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A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和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B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，两个线性 </a:t>
            </a:r>
          </a:p>
          <a:p>
            <a:pPr fontAlgn="base">
              <a:lnSpc>
                <a:spcPct val="16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表的数据元素分别为集合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A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和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B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中的成员。 </a:t>
            </a:r>
          </a:p>
        </p:txBody>
      </p:sp>
      <p:sp>
        <p:nvSpPr>
          <p:cNvPr id="106506" name="Text Box 10"/>
          <p:cNvSpPr txBox="1">
            <a:spLocks noChangeArrowheads="1"/>
          </p:cNvSpPr>
          <p:nvPr/>
        </p:nvSpPr>
        <p:spPr bwMode="auto">
          <a:xfrm>
            <a:off x="577850" y="4321175"/>
            <a:ext cx="7902575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        </a:t>
            </a:r>
            <a:r>
              <a:rPr kumimoji="1" lang="zh-CN" altLang="en-US" sz="2400" b="1">
                <a:solidFill>
                  <a:srgbClr val="000000"/>
                </a:solidFill>
                <a:ea typeface="华文中宋" pitchFamily="2" charset="-122"/>
              </a:rPr>
              <a:t>由此，上述集合求并的问题便可演绎为：  </a:t>
            </a:r>
          </a:p>
          <a:p>
            <a:pPr fontAlgn="base">
              <a:lnSpc>
                <a:spcPct val="16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        扩大线性表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LA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， 将存在于线性表 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LB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中而不存在于 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线性表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LA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中的数据元素插入到线性表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LA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中去。  </a:t>
            </a:r>
          </a:p>
        </p:txBody>
      </p:sp>
      <p:sp>
        <p:nvSpPr>
          <p:cNvPr id="106507" name="AutoShape 11"/>
          <p:cNvSpPr>
            <a:spLocks noChangeArrowheads="1"/>
          </p:cNvSpPr>
          <p:nvPr/>
        </p:nvSpPr>
        <p:spPr bwMode="auto">
          <a:xfrm>
            <a:off x="7810500" y="2090738"/>
            <a:ext cx="504825" cy="862012"/>
          </a:xfrm>
          <a:prstGeom prst="curvedLeftArrow">
            <a:avLst>
              <a:gd name="adj1" fmla="val 34151"/>
              <a:gd name="adj2" fmla="val 68302"/>
              <a:gd name="adj3" fmla="val 33333"/>
            </a:avLst>
          </a:prstGeom>
          <a:solidFill>
            <a:srgbClr val="FF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457200" y="274638"/>
            <a:ext cx="8229600" cy="56207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线性表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ADT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基本操作的简单应用</a:t>
            </a: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6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6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06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65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65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65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65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106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106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02" grpId="0"/>
      <p:bldP spid="106503" grpId="0"/>
      <p:bldP spid="106504" grpId="0"/>
      <p:bldP spid="106505" grpId="0"/>
      <p:bldP spid="106506" grpId="0"/>
      <p:bldP spid="10650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94"/>
          <p:cNvSpPr txBox="1">
            <a:spLocks noChangeArrowheads="1"/>
          </p:cNvSpPr>
          <p:nvPr/>
        </p:nvSpPr>
        <p:spPr bwMode="auto">
          <a:xfrm>
            <a:off x="401638" y="708744"/>
            <a:ext cx="6530955" cy="412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230000"/>
              </a:lnSpc>
              <a:defRPr/>
            </a:pPr>
            <a:br>
              <a:rPr lang="zh-CN" altLang="en-US"/>
            </a:br>
            <a:r>
              <a:rPr lang="en-US" altLang="zh-CN" sz="2400"/>
              <a:t>1</a:t>
            </a:r>
            <a:r>
              <a:rPr lang="zh-CN" altLang="en-US" sz="2400"/>
              <a:t>．从 </a:t>
            </a:r>
            <a:r>
              <a:rPr lang="en-US" altLang="zh-CN" sz="2400"/>
              <a:t>Lb </a:t>
            </a:r>
            <a:r>
              <a:rPr lang="zh-CN" altLang="en-US" sz="2400"/>
              <a:t>中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取出</a:t>
            </a:r>
            <a:r>
              <a:rPr lang="zh-CN" altLang="en-US" sz="2400"/>
              <a:t>一个数据元素；   </a:t>
            </a:r>
            <a:br>
              <a:rPr lang="zh-CN" altLang="en-US" sz="2400"/>
            </a:br>
            <a:r>
              <a:rPr lang="en-US" altLang="zh-CN" sz="2400"/>
              <a:t>2</a:t>
            </a:r>
            <a:r>
              <a:rPr lang="zh-CN" altLang="en-US" sz="2400"/>
              <a:t>．依次在 </a:t>
            </a:r>
            <a:r>
              <a:rPr lang="en-US" altLang="zh-CN" sz="2400"/>
              <a:t>La </a:t>
            </a:r>
            <a:r>
              <a:rPr lang="zh-CN" altLang="en-US" sz="2400"/>
              <a:t>中进行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查询</a:t>
            </a:r>
            <a:r>
              <a:rPr lang="zh-CN" altLang="en-US" sz="2400"/>
              <a:t>； </a:t>
            </a:r>
            <a:br>
              <a:rPr lang="zh-CN" altLang="en-US" sz="2400"/>
            </a:br>
            <a:r>
              <a:rPr lang="en-US" altLang="zh-CN" sz="2400"/>
              <a:t>3.   </a:t>
            </a:r>
            <a:r>
              <a:rPr lang="zh-CN" altLang="en-US" sz="2400"/>
              <a:t>若不存在，则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插入</a:t>
            </a:r>
            <a:r>
              <a:rPr lang="zh-CN" altLang="en-US" sz="2400"/>
              <a:t>之。 </a:t>
            </a:r>
          </a:p>
          <a:p>
            <a:pPr>
              <a:lnSpc>
                <a:spcPct val="230000"/>
              </a:lnSpc>
              <a:defRPr/>
            </a:pPr>
            <a:r>
              <a:rPr lang="zh-CN" altLang="en-US" sz="2400">
                <a:ea typeface="华文中宋" pitchFamily="2" charset="-122"/>
              </a:rPr>
              <a:t>重复上述三步直至 </a:t>
            </a:r>
            <a:r>
              <a:rPr lang="en-US" altLang="zh-CN" sz="2400">
                <a:ea typeface="华文中宋" pitchFamily="2" charset="-122"/>
              </a:rPr>
              <a:t>Lb </a:t>
            </a:r>
            <a:r>
              <a:rPr lang="zh-CN" altLang="en-US" sz="2400">
                <a:ea typeface="华文中宋" pitchFamily="2" charset="-122"/>
              </a:rPr>
              <a:t>中的数据元素取完为止。</a:t>
            </a:r>
            <a:r>
              <a:rPr lang="zh-CN" altLang="en-US" sz="2400"/>
              <a:t> </a:t>
            </a:r>
          </a:p>
        </p:txBody>
      </p:sp>
      <p:sp>
        <p:nvSpPr>
          <p:cNvPr id="5" name="Rectangle 95"/>
          <p:cNvSpPr>
            <a:spLocks noChangeArrowheads="1"/>
          </p:cNvSpPr>
          <p:nvPr/>
        </p:nvSpPr>
        <p:spPr bwMode="auto">
          <a:xfrm>
            <a:off x="4788024" y="3327077"/>
            <a:ext cx="38893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CN" err="1"/>
              <a:t>ListInsert</a:t>
            </a:r>
            <a:r>
              <a:rPr lang="en-US" altLang="zh-CN"/>
              <a:t> ( &amp;La, </a:t>
            </a:r>
            <a:r>
              <a:rPr lang="en-US" altLang="zh-CN" i="1"/>
              <a:t>n </a:t>
            </a:r>
            <a:r>
              <a:rPr lang="en-US" altLang="zh-CN"/>
              <a:t>+ 1, </a:t>
            </a:r>
            <a:r>
              <a:rPr lang="en-US" altLang="zh-CN" i="1"/>
              <a:t>e</a:t>
            </a:r>
            <a:r>
              <a:rPr lang="en-US" altLang="zh-CN"/>
              <a:t> ) </a:t>
            </a:r>
          </a:p>
        </p:txBody>
      </p:sp>
      <p:sp>
        <p:nvSpPr>
          <p:cNvPr id="6" name="Rectangle 96"/>
          <p:cNvSpPr>
            <a:spLocks noChangeArrowheads="1"/>
          </p:cNvSpPr>
          <p:nvPr/>
        </p:nvSpPr>
        <p:spPr bwMode="auto">
          <a:xfrm>
            <a:off x="4794250" y="1543144"/>
            <a:ext cx="317341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err="1"/>
              <a:t>GetElem</a:t>
            </a:r>
            <a:r>
              <a:rPr lang="en-US" altLang="zh-CN"/>
              <a:t> ( Lb, </a:t>
            </a:r>
            <a:r>
              <a:rPr lang="en-US" altLang="zh-CN" i="1" err="1"/>
              <a:t>i</a:t>
            </a:r>
            <a:r>
              <a:rPr lang="en-US" altLang="zh-CN"/>
              <a:t>, &amp;</a:t>
            </a:r>
            <a:r>
              <a:rPr lang="en-US" altLang="zh-CN" i="1"/>
              <a:t>e</a:t>
            </a:r>
            <a:r>
              <a:rPr lang="en-US" altLang="zh-CN"/>
              <a:t> )  </a:t>
            </a:r>
          </a:p>
        </p:txBody>
      </p:sp>
      <p:sp>
        <p:nvSpPr>
          <p:cNvPr id="7" name="Rectangle 97"/>
          <p:cNvSpPr>
            <a:spLocks noChangeArrowheads="1"/>
          </p:cNvSpPr>
          <p:nvPr/>
        </p:nvSpPr>
        <p:spPr bwMode="auto">
          <a:xfrm>
            <a:off x="4775075" y="2492896"/>
            <a:ext cx="418941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err="1"/>
              <a:t>LocateElem</a:t>
            </a:r>
            <a:r>
              <a:rPr lang="en-US" altLang="zh-CN"/>
              <a:t> ( La, </a:t>
            </a:r>
            <a:r>
              <a:rPr lang="en-US" altLang="zh-CN" i="1"/>
              <a:t>e</a:t>
            </a:r>
            <a:r>
              <a:rPr lang="en-US" altLang="zh-CN"/>
              <a:t>, </a:t>
            </a:r>
            <a:r>
              <a:rPr lang="en-US" altLang="zh-CN">
                <a:solidFill>
                  <a:srgbClr val="0000FF"/>
                </a:solidFill>
              </a:rPr>
              <a:t>equal()</a:t>
            </a:r>
            <a:r>
              <a:rPr lang="en-US" altLang="zh-CN"/>
              <a:t>)  </a:t>
            </a:r>
          </a:p>
        </p:txBody>
      </p:sp>
      <p:sp>
        <p:nvSpPr>
          <p:cNvPr id="8" name="Text Box 98"/>
          <p:cNvSpPr txBox="1">
            <a:spLocks noChangeArrowheads="1"/>
          </p:cNvSpPr>
          <p:nvPr/>
        </p:nvSpPr>
        <p:spPr bwMode="auto">
          <a:xfrm>
            <a:off x="44523" y="5157192"/>
            <a:ext cx="7407797" cy="918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80000"/>
              </a:lnSpc>
              <a:defRPr/>
            </a:pPr>
            <a:r>
              <a:rPr lang="en-US" altLang="zh-CN"/>
              <a:t>        </a:t>
            </a:r>
            <a:r>
              <a:rPr lang="zh-CN" altLang="en-US"/>
              <a:t>其中的每一步能否利用线性表类型中定义的基本操作来 完成呢</a:t>
            </a:r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？</a:t>
            </a:r>
            <a:r>
              <a:rPr lang="zh-CN" altLang="en-US"/>
              <a:t> </a:t>
            </a:r>
          </a:p>
        </p:txBody>
      </p:sp>
      <p:sp>
        <p:nvSpPr>
          <p:cNvPr id="9" name="Text Box 99"/>
          <p:cNvSpPr txBox="1">
            <a:spLocks noChangeArrowheads="1"/>
          </p:cNvSpPr>
          <p:nvPr/>
        </p:nvSpPr>
        <p:spPr bwMode="auto">
          <a:xfrm>
            <a:off x="4800600" y="1924144"/>
            <a:ext cx="33734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err="1"/>
              <a:t>ListDelete</a:t>
            </a:r>
            <a:r>
              <a:rPr lang="en-US" altLang="zh-CN"/>
              <a:t> (&amp;Lb, </a:t>
            </a:r>
            <a:r>
              <a:rPr lang="en-US" altLang="zh-CN" i="1" err="1"/>
              <a:t>i</a:t>
            </a:r>
            <a:r>
              <a:rPr lang="en-US" altLang="zh-CN"/>
              <a:t>, &amp;</a:t>
            </a:r>
            <a:r>
              <a:rPr lang="en-US" altLang="zh-CN" i="1"/>
              <a:t>e</a:t>
            </a:r>
            <a:r>
              <a:rPr lang="en-US" altLang="zh-CN"/>
              <a:t> )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5" grpId="0"/>
      <p:bldP spid="6" grpId="0"/>
      <p:bldP spid="7" grpId="0"/>
      <p:bldP spid="8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95288" y="908050"/>
            <a:ext cx="8569325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void union(List &amp;La, List Lb)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{  </a:t>
            </a:r>
            <a:r>
              <a:rPr lang="en-US" altLang="zh-CN" sz="2400" b="1" err="1">
                <a:latin typeface="Times New Roman" pitchFamily="18" charset="0"/>
                <a:ea typeface="楷体_GB2312" pitchFamily="49" charset="-122"/>
              </a:rPr>
              <a:t>La_len</a:t>
            </a: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 = </a:t>
            </a:r>
            <a:r>
              <a:rPr lang="en-US" altLang="zh-CN" sz="2400" b="1" err="1">
                <a:latin typeface="Times New Roman" pitchFamily="18" charset="0"/>
                <a:ea typeface="楷体_GB2312" pitchFamily="49" charset="-122"/>
              </a:rPr>
              <a:t>ListLength</a:t>
            </a: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(La);        </a:t>
            </a:r>
            <a:r>
              <a:rPr lang="en-US" altLang="zh-CN" sz="2400" b="1" err="1">
                <a:latin typeface="Times New Roman" pitchFamily="18" charset="0"/>
                <a:ea typeface="楷体_GB2312" pitchFamily="49" charset="-122"/>
              </a:rPr>
              <a:t>Lb_len</a:t>
            </a: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 =</a:t>
            </a:r>
            <a:r>
              <a:rPr lang="en-US" altLang="zh-CN" sz="2400" b="1" err="1">
                <a:latin typeface="Times New Roman" pitchFamily="18" charset="0"/>
                <a:ea typeface="楷体_GB2312" pitchFamily="49" charset="-122"/>
              </a:rPr>
              <a:t>ListLength</a:t>
            </a: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(Lb); 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    for (</a:t>
            </a:r>
            <a:r>
              <a:rPr lang="en-US" altLang="zh-CN" sz="2400" b="1" i="1" err="1"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 = 1; </a:t>
            </a:r>
            <a:r>
              <a:rPr lang="en-US" altLang="zh-CN" sz="2400" b="1" i="1" err="1"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 &lt;= </a:t>
            </a:r>
            <a:r>
              <a:rPr lang="en-US" altLang="zh-CN" sz="2400" b="1" err="1">
                <a:latin typeface="Times New Roman" pitchFamily="18" charset="0"/>
                <a:ea typeface="楷体_GB2312" pitchFamily="49" charset="-122"/>
              </a:rPr>
              <a:t>Lb_len</a:t>
            </a: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; </a:t>
            </a:r>
            <a:r>
              <a:rPr lang="en-US" altLang="zh-CN" sz="2400" b="1" i="1" err="1"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sz="2400" b="1" i="1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++) 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    {   </a:t>
            </a:r>
            <a:r>
              <a:rPr lang="en-US" altLang="zh-CN" sz="2400" b="1" err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GetElem</a:t>
            </a:r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(Lb, </a:t>
            </a:r>
            <a:r>
              <a:rPr lang="en-US" altLang="zh-CN" sz="2400" b="1" i="1" err="1"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, &amp;</a:t>
            </a:r>
            <a:r>
              <a:rPr lang="en-US" altLang="zh-CN" sz="2400" b="1" i="1">
                <a:latin typeface="Times New Roman" pitchFamily="18" charset="0"/>
                <a:ea typeface="楷体_GB2312" pitchFamily="49" charset="-122"/>
              </a:rPr>
              <a:t>e</a:t>
            </a: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);        // </a:t>
            </a:r>
            <a:r>
              <a:rPr lang="zh-CN" altLang="en-US" sz="2400" b="1">
                <a:latin typeface="Times New Roman" pitchFamily="18" charset="0"/>
                <a:ea typeface="楷体_GB2312" pitchFamily="49" charset="-122"/>
              </a:rPr>
              <a:t>取</a:t>
            </a:r>
            <a:r>
              <a:rPr lang="zh-CN" altLang="en-US" sz="2400" b="1" baseline="-25000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Lb</a:t>
            </a:r>
            <a:r>
              <a:rPr lang="en-US" altLang="zh-CN" sz="2400" b="1" baseline="-25000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zh-CN" altLang="en-US" sz="2400" b="1">
                <a:latin typeface="Times New Roman" pitchFamily="18" charset="0"/>
                <a:ea typeface="楷体_GB2312" pitchFamily="49" charset="-122"/>
              </a:rPr>
              <a:t>中第</a:t>
            </a:r>
            <a:r>
              <a:rPr lang="zh-CN" altLang="en-US" sz="2400" b="1" baseline="-25000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400" b="1" i="1" err="1"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zh-CN" altLang="en-US" sz="2400" b="1">
                <a:latin typeface="Times New Roman" pitchFamily="18" charset="0"/>
                <a:ea typeface="楷体_GB2312" pitchFamily="49" charset="-122"/>
              </a:rPr>
              <a:t>个数据元素赋给 </a:t>
            </a:r>
            <a:r>
              <a:rPr lang="en-US" altLang="zh-CN" sz="2400" b="1" i="1">
                <a:latin typeface="Times New Roman" pitchFamily="18" charset="0"/>
                <a:ea typeface="楷体_GB2312" pitchFamily="49" charset="-122"/>
              </a:rPr>
              <a:t>e  </a:t>
            </a:r>
            <a:br>
              <a:rPr lang="en-US" altLang="zh-CN" sz="2400" b="1">
                <a:latin typeface="Times New Roman" pitchFamily="18" charset="0"/>
                <a:ea typeface="楷体_GB2312" pitchFamily="49" charset="-122"/>
              </a:rPr>
            </a:b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         if(!</a:t>
            </a:r>
            <a:r>
              <a:rPr lang="en-US" altLang="zh-CN" sz="2400" b="1" err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LocateElem</a:t>
            </a:r>
            <a:r>
              <a:rPr lang="en-US" altLang="zh-CN" sz="24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(La, </a:t>
            </a:r>
            <a:r>
              <a:rPr lang="en-US" altLang="zh-CN" sz="2400" b="1" i="1">
                <a:latin typeface="Times New Roman" pitchFamily="18" charset="0"/>
                <a:ea typeface="楷体_GB2312" pitchFamily="49" charset="-122"/>
              </a:rPr>
              <a:t>e</a:t>
            </a: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, equal())) </a:t>
            </a:r>
            <a:br>
              <a:rPr lang="en-US" altLang="zh-CN" sz="2400" b="1">
                <a:latin typeface="Times New Roman" pitchFamily="18" charset="0"/>
                <a:ea typeface="楷体_GB2312" pitchFamily="49" charset="-122"/>
              </a:rPr>
            </a:b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             </a:t>
            </a:r>
            <a:r>
              <a:rPr lang="en-US" altLang="zh-CN" sz="2400" b="1" err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ListInsert</a:t>
            </a:r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(&amp;La, ++</a:t>
            </a:r>
            <a:r>
              <a:rPr lang="en-US" altLang="zh-CN" sz="2400" b="1" err="1">
                <a:latin typeface="Times New Roman" pitchFamily="18" charset="0"/>
                <a:ea typeface="楷体_GB2312" pitchFamily="49" charset="-122"/>
              </a:rPr>
              <a:t>La_len</a:t>
            </a: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, </a:t>
            </a:r>
            <a:r>
              <a:rPr lang="en-US" altLang="zh-CN" sz="2400" b="1" i="1">
                <a:latin typeface="Times New Roman" pitchFamily="18" charset="0"/>
                <a:ea typeface="楷体_GB2312" pitchFamily="49" charset="-122"/>
              </a:rPr>
              <a:t>e</a:t>
            </a: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);   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              // La </a:t>
            </a:r>
            <a:r>
              <a:rPr lang="zh-CN" altLang="en-US" sz="2400" b="1">
                <a:latin typeface="Times New Roman" pitchFamily="18" charset="0"/>
                <a:ea typeface="楷体_GB2312" pitchFamily="49" charset="-122"/>
              </a:rPr>
              <a:t>中不存在和 </a:t>
            </a:r>
            <a:r>
              <a:rPr lang="en-US" altLang="zh-CN" sz="2400" b="1" i="1">
                <a:latin typeface="Times New Roman" pitchFamily="18" charset="0"/>
                <a:ea typeface="楷体_GB2312" pitchFamily="49" charset="-122"/>
              </a:rPr>
              <a:t>e</a:t>
            </a: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  </a:t>
            </a:r>
            <a:r>
              <a:rPr lang="zh-CN" altLang="en-US" sz="2400" b="1">
                <a:latin typeface="Times New Roman" pitchFamily="18" charset="0"/>
                <a:ea typeface="楷体_GB2312" pitchFamily="49" charset="-122"/>
              </a:rPr>
              <a:t>相同的数据元素，则插入之 </a:t>
            </a:r>
            <a:endParaRPr lang="en-US" altLang="zh-CN" sz="2400" b="1">
              <a:latin typeface="Times New Roman" pitchFamily="18" charset="0"/>
              <a:ea typeface="楷体_GB2312" pitchFamily="49" charset="-122"/>
            </a:endParaRPr>
          </a:p>
          <a:p>
            <a:pPr>
              <a:lnSpc>
                <a:spcPct val="130000"/>
              </a:lnSpc>
              <a:defRPr/>
            </a:pPr>
            <a:r>
              <a:rPr lang="zh-CN" altLang="en-US" sz="2400" b="1">
                <a:latin typeface="Times New Roman" pitchFamily="18" charset="0"/>
                <a:ea typeface="楷体_GB2312" pitchFamily="49" charset="-122"/>
              </a:rPr>
              <a:t>    </a:t>
            </a: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} </a:t>
            </a:r>
          </a:p>
          <a:p>
            <a:pPr>
              <a:lnSpc>
                <a:spcPct val="130000"/>
              </a:lnSpc>
              <a:defRPr/>
            </a:pP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err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DestroyList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(Lb);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　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// 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销毁线性表 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Lb </a:t>
            </a:r>
            <a:br>
              <a:rPr lang="zh-CN" altLang="en-US" sz="2400" b="1">
                <a:latin typeface="Times New Roman" pitchFamily="18" charset="0"/>
                <a:ea typeface="楷体_GB2312" pitchFamily="49" charset="-122"/>
              </a:rPr>
            </a:b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} // union 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 rot="21359853">
            <a:off x="3065463" y="3292475"/>
            <a:ext cx="1524000" cy="11430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843090" y="2132856"/>
            <a:ext cx="3689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rPr>
              <a:t>假设执行时间与表长无关  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4500563" y="4275138"/>
            <a:ext cx="3384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rPr>
              <a:t>执行时间与表长成正比  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466725" y="5949280"/>
            <a:ext cx="7075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>
                <a:latin typeface="Times New Roman" pitchFamily="18" charset="0"/>
                <a:ea typeface="华文中宋" pitchFamily="2" charset="-122"/>
              </a:rPr>
              <a:t>时间复杂度：</a:t>
            </a:r>
            <a:r>
              <a:rPr lang="en-US" altLang="zh-CN" b="1" i="1">
                <a:latin typeface="Times New Roman" pitchFamily="18" charset="0"/>
                <a:ea typeface="华文中宋" pitchFamily="2" charset="-122"/>
              </a:rPr>
              <a:t>O</a:t>
            </a:r>
            <a:r>
              <a:rPr lang="en-US" altLang="zh-CN" b="1">
                <a:latin typeface="Times New Roman" pitchFamily="18" charset="0"/>
                <a:ea typeface="华文中宋" pitchFamily="2" charset="-122"/>
              </a:rPr>
              <a:t>(</a:t>
            </a:r>
            <a:r>
              <a:rPr lang="en-US" altLang="zh-CN" b="1" err="1">
                <a:latin typeface="Times New Roman" pitchFamily="18" charset="0"/>
                <a:ea typeface="华文中宋" pitchFamily="2" charset="-122"/>
              </a:rPr>
              <a:t>ListLength</a:t>
            </a:r>
            <a:r>
              <a:rPr lang="en-US" altLang="zh-CN" b="1">
                <a:latin typeface="Times New Roman" pitchFamily="18" charset="0"/>
                <a:ea typeface="华文中宋" pitchFamily="2" charset="-122"/>
              </a:rPr>
              <a:t> (La) </a:t>
            </a:r>
            <a:r>
              <a:rPr lang="en-US" altLang="zh-CN" b="1">
                <a:latin typeface="Times New Roman" pitchFamily="18" charset="0"/>
                <a:ea typeface="华文中宋" pitchFamily="2" charset="-122"/>
                <a:sym typeface="Symbol" pitchFamily="18" charset="2"/>
              </a:rPr>
              <a:t></a:t>
            </a:r>
            <a:r>
              <a:rPr lang="en-US" altLang="zh-CN" b="1">
                <a:latin typeface="Times New Roman" pitchFamily="18" charset="0"/>
                <a:ea typeface="华文中宋" pitchFamily="2" charset="-122"/>
              </a:rPr>
              <a:t> </a:t>
            </a:r>
            <a:r>
              <a:rPr lang="en-US" altLang="zh-CN" b="1" err="1">
                <a:latin typeface="Times New Roman" pitchFamily="18" charset="0"/>
                <a:ea typeface="华文中宋" pitchFamily="2" charset="-122"/>
              </a:rPr>
              <a:t>ListLength</a:t>
            </a:r>
            <a:r>
              <a:rPr lang="en-US" altLang="zh-CN" b="1">
                <a:latin typeface="Times New Roman" pitchFamily="18" charset="0"/>
                <a:ea typeface="华文中宋" pitchFamily="2" charset="-122"/>
              </a:rPr>
              <a:t> (Lb))  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4129088" y="525463"/>
            <a:ext cx="1428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zh-CN" altLang="en-US" b="1">
                <a:latin typeface="Times New Roman" pitchFamily="18" charset="0"/>
                <a:ea typeface="华文中宋" pitchFamily="2" charset="-122"/>
              </a:rPr>
              <a:t>算法 </a:t>
            </a:r>
            <a:r>
              <a:rPr kumimoji="0" lang="en-US" altLang="zh-CN" b="1">
                <a:latin typeface="Times New Roman" pitchFamily="18" charset="0"/>
                <a:ea typeface="华文中宋" pitchFamily="2" charset="-122"/>
              </a:rPr>
              <a:t>2.1 </a:t>
            </a:r>
            <a:r>
              <a:rPr kumimoji="0" lang="en-US" altLang="zh-CN" b="1" baseline="-8000">
                <a:latin typeface="黑体" pitchFamily="2" charset="-122"/>
                <a:ea typeface="黑体" pitchFamily="2" charset="-122"/>
              </a:rPr>
              <a:t> </a:t>
            </a:r>
          </a:p>
        </p:txBody>
      </p:sp>
      <p:grpSp>
        <p:nvGrpSpPr>
          <p:cNvPr id="11" name="Group 11"/>
          <p:cNvGrpSpPr>
            <a:grpSpLocks/>
          </p:cNvGrpSpPr>
          <p:nvPr/>
        </p:nvGrpSpPr>
        <p:grpSpPr bwMode="auto">
          <a:xfrm>
            <a:off x="2227263" y="2421508"/>
            <a:ext cx="2632075" cy="1079500"/>
            <a:chOff x="1267" y="1480"/>
            <a:chExt cx="1658" cy="680"/>
          </a:xfrm>
        </p:grpSpPr>
        <p:sp>
          <p:nvSpPr>
            <p:cNvPr id="12" name="Line 12"/>
            <p:cNvSpPr>
              <a:spLocks noChangeShapeType="1"/>
            </p:cNvSpPr>
            <p:nvPr/>
          </p:nvSpPr>
          <p:spPr bwMode="auto">
            <a:xfrm flipV="1">
              <a:off x="1474" y="1480"/>
              <a:ext cx="1451" cy="68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 flipV="1">
              <a:off x="1267" y="1480"/>
              <a:ext cx="1658" cy="83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 animBg="1"/>
      <p:bldP spid="7" grpId="0" autoUpdateAnimBg="0"/>
      <p:bldP spid="8" grpId="0" autoUpdateAnimBg="0"/>
      <p:bldP spid="9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例</a:t>
            </a:r>
            <a:r>
              <a:rPr lang="en-US" altLang="zh-CN"/>
              <a:t>2.2  </a:t>
            </a:r>
            <a:r>
              <a:rPr lang="zh-CN" altLang="en-US"/>
              <a:t>合并两个有序表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/>
              <a:t>LA = (3,5,8,11)</a:t>
            </a:r>
          </a:p>
          <a:p>
            <a:pPr>
              <a:buNone/>
            </a:pPr>
            <a:r>
              <a:rPr lang="en-US" altLang="zh-CN"/>
              <a:t>LB = (2,6,8,9,11,15,20)</a:t>
            </a:r>
          </a:p>
          <a:p>
            <a:pPr>
              <a:buNone/>
            </a:pPr>
            <a:r>
              <a:rPr lang="en-US" altLang="zh-CN"/>
              <a:t>LC = (2,3,5,6,8,8,9,11,11,15,20)</a:t>
            </a:r>
            <a:endParaRPr lang="zh-CN" altLang="en-US"/>
          </a:p>
        </p:txBody>
      </p:sp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35496" y="3356992"/>
            <a:ext cx="9631163" cy="266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210000"/>
              </a:lnSpc>
            </a:pPr>
            <a:r>
              <a:rPr lang="zh-CN" altLang="en-US" sz="2800">
                <a:solidFill>
                  <a:srgbClr val="0000FF"/>
                </a:solidFill>
                <a:ea typeface="华文中宋" pitchFamily="2" charset="-122"/>
              </a:rPr>
              <a:t>思路：</a:t>
            </a:r>
            <a:br>
              <a:rPr lang="zh-CN" altLang="en-US" sz="2800"/>
            </a:br>
            <a:r>
              <a:rPr lang="en-US" altLang="zh-CN" sz="2800"/>
              <a:t>1</a:t>
            </a:r>
            <a:r>
              <a:rPr lang="zh-CN" altLang="en-US" sz="2800"/>
              <a:t>．分别从 </a:t>
            </a:r>
            <a:r>
              <a:rPr lang="en-US" altLang="zh-CN" sz="2800"/>
              <a:t>La </a:t>
            </a:r>
            <a:r>
              <a:rPr lang="zh-CN" altLang="en-US" sz="2800"/>
              <a:t>和 </a:t>
            </a:r>
            <a:r>
              <a:rPr lang="en-US" altLang="zh-CN" sz="2800"/>
              <a:t>Lb </a:t>
            </a:r>
            <a:r>
              <a:rPr lang="zh-CN" altLang="en-US" sz="2800"/>
              <a:t>中取得当前元素 </a:t>
            </a:r>
            <a:r>
              <a:rPr lang="en-US" altLang="zh-CN" sz="2800" i="1" err="1"/>
              <a:t>a</a:t>
            </a:r>
            <a:r>
              <a:rPr lang="en-US" altLang="zh-CN" sz="2800" i="1" baseline="-25000" err="1"/>
              <a:t>i</a:t>
            </a:r>
            <a:r>
              <a:rPr lang="en-US" altLang="zh-CN" sz="2800"/>
              <a:t> </a:t>
            </a:r>
            <a:r>
              <a:rPr lang="zh-CN" altLang="en-US" sz="2800"/>
              <a:t>和 </a:t>
            </a:r>
            <a:r>
              <a:rPr lang="en-US" altLang="zh-CN" sz="2800" i="1" err="1"/>
              <a:t>b</a:t>
            </a:r>
            <a:r>
              <a:rPr lang="en-US" altLang="zh-CN" sz="2800" i="1" baseline="-25000" err="1"/>
              <a:t>j</a:t>
            </a:r>
            <a:r>
              <a:rPr lang="en-US" altLang="zh-CN" sz="2800" i="1" baseline="-25000"/>
              <a:t> </a:t>
            </a:r>
            <a:r>
              <a:rPr lang="zh-CN" altLang="en-US" sz="2800"/>
              <a:t>；</a:t>
            </a:r>
            <a:br>
              <a:rPr lang="zh-CN" altLang="en-US" sz="2800"/>
            </a:br>
            <a:r>
              <a:rPr lang="en-US" altLang="zh-CN" sz="2800"/>
              <a:t>2</a:t>
            </a:r>
            <a:r>
              <a:rPr lang="zh-CN" altLang="en-US" sz="2800"/>
              <a:t>．若 </a:t>
            </a:r>
            <a:r>
              <a:rPr lang="en-US" altLang="zh-CN" sz="2800" i="1" err="1"/>
              <a:t>a</a:t>
            </a:r>
            <a:r>
              <a:rPr lang="en-US" altLang="zh-CN" sz="2800" i="1" baseline="-25000" err="1"/>
              <a:t>i</a:t>
            </a:r>
            <a:r>
              <a:rPr lang="en-US" altLang="zh-CN" sz="2800" i="1" baseline="-25000"/>
              <a:t> </a:t>
            </a:r>
            <a:r>
              <a:rPr lang="en-US" altLang="zh-CN" sz="2800">
                <a:ea typeface="华文中宋" pitchFamily="2" charset="-122"/>
                <a:sym typeface="Symbol" pitchFamily="18" charset="2"/>
              </a:rPr>
              <a:t></a:t>
            </a:r>
            <a:r>
              <a:rPr lang="en-US" altLang="zh-CN" sz="2800"/>
              <a:t> </a:t>
            </a:r>
            <a:r>
              <a:rPr lang="en-US" altLang="zh-CN" sz="2800" i="1" err="1"/>
              <a:t>b</a:t>
            </a:r>
            <a:r>
              <a:rPr lang="en-US" altLang="zh-CN" sz="2800" i="1" baseline="-25000" err="1"/>
              <a:t>j</a:t>
            </a:r>
            <a:r>
              <a:rPr lang="zh-CN" altLang="en-US" sz="2800"/>
              <a:t>，则将 </a:t>
            </a:r>
            <a:r>
              <a:rPr lang="en-US" altLang="zh-CN" sz="2800" i="1" err="1"/>
              <a:t>a</a:t>
            </a:r>
            <a:r>
              <a:rPr lang="en-US" altLang="zh-CN" sz="2800" i="1" baseline="-25000" err="1"/>
              <a:t>i</a:t>
            </a:r>
            <a:r>
              <a:rPr lang="en-US" altLang="zh-CN" sz="2800"/>
              <a:t> </a:t>
            </a:r>
            <a:r>
              <a:rPr lang="zh-CN" altLang="en-US" sz="2800"/>
              <a:t>插入到 </a:t>
            </a:r>
            <a:r>
              <a:rPr lang="en-US" altLang="zh-CN" sz="2800" err="1"/>
              <a:t>Lc</a:t>
            </a:r>
            <a:r>
              <a:rPr lang="en-US" altLang="zh-CN" sz="2800"/>
              <a:t> </a:t>
            </a:r>
            <a:r>
              <a:rPr lang="zh-CN" altLang="en-US" sz="2800"/>
              <a:t>中，否则将 </a:t>
            </a:r>
            <a:r>
              <a:rPr lang="en-US" altLang="zh-CN" sz="2800" i="1" err="1"/>
              <a:t>b</a:t>
            </a:r>
            <a:r>
              <a:rPr lang="en-US" altLang="zh-CN" sz="2800" i="1" baseline="-25000" err="1"/>
              <a:t>j</a:t>
            </a:r>
            <a:r>
              <a:rPr lang="en-US" altLang="zh-CN" sz="2800"/>
              <a:t> </a:t>
            </a:r>
            <a:r>
              <a:rPr lang="zh-CN" altLang="en-US" sz="2800"/>
              <a:t>插入到 </a:t>
            </a:r>
            <a:r>
              <a:rPr lang="en-US" altLang="zh-CN" sz="2800" err="1"/>
              <a:t>Lc</a:t>
            </a:r>
            <a:r>
              <a:rPr lang="en-US" altLang="zh-CN" sz="2800"/>
              <a:t> </a:t>
            </a:r>
            <a:r>
              <a:rPr lang="zh-CN" altLang="en-US" sz="2800"/>
              <a:t>中。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/>
              <a:t>线性表的应用</a:t>
            </a:r>
            <a:endParaRPr lang="zh-CN" altLang="en-US" b="1">
              <a:ea typeface="宋体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/>
              <a:t>各种存储类型之比较</a:t>
            </a:r>
            <a:endParaRPr lang="zh-CN" altLang="en-US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/>
              <a:t>线性表的链式表示和实现</a:t>
            </a:r>
            <a:endParaRPr lang="zh-CN" altLang="en-US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/>
              <a:t>线性表的顺序表示和实现</a:t>
            </a:r>
            <a:endParaRPr lang="zh-CN" altLang="en-US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/>
              <a:t>线性表的概念</a:t>
            </a:r>
            <a:endParaRPr lang="zh-CN" altLang="en-US" b="1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11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2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9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116632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7" name="Rectangle 15"/>
          <p:cNvSpPr>
            <a:spLocks noChangeArrowheads="1"/>
          </p:cNvSpPr>
          <p:nvPr/>
        </p:nvSpPr>
        <p:spPr bwMode="auto">
          <a:xfrm>
            <a:off x="179388" y="1123950"/>
            <a:ext cx="8743950" cy="554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/>
              <a:t>void </a:t>
            </a:r>
            <a:r>
              <a:rPr lang="en-US" altLang="zh-CN" sz="2400" err="1"/>
              <a:t>MergeList</a:t>
            </a:r>
            <a:r>
              <a:rPr lang="en-US" altLang="zh-CN" sz="2400"/>
              <a:t>(List La, List Lb, List &amp;</a:t>
            </a:r>
            <a:r>
              <a:rPr lang="en-US" altLang="zh-CN" sz="2400" err="1"/>
              <a:t>Lc</a:t>
            </a:r>
            <a:r>
              <a:rPr lang="en-US" altLang="zh-CN" sz="2400"/>
              <a:t>) {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/>
              <a:t>   </a:t>
            </a:r>
            <a:r>
              <a:rPr lang="en-US" altLang="zh-CN" sz="2400" err="1">
                <a:solidFill>
                  <a:srgbClr val="0070C0"/>
                </a:solidFill>
              </a:rPr>
              <a:t>InitList</a:t>
            </a:r>
            <a:r>
              <a:rPr lang="en-US" altLang="zh-CN" sz="2400"/>
              <a:t>(&amp;</a:t>
            </a:r>
            <a:r>
              <a:rPr lang="en-US" altLang="zh-CN" sz="2400" err="1"/>
              <a:t>Lc</a:t>
            </a:r>
            <a:r>
              <a:rPr lang="en-US" altLang="zh-CN" sz="2400"/>
              <a:t>);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i="1"/>
              <a:t>   </a:t>
            </a:r>
            <a:r>
              <a:rPr lang="en-US" altLang="zh-CN" sz="2400" i="1" err="1"/>
              <a:t>i</a:t>
            </a:r>
            <a:r>
              <a:rPr lang="en-US" altLang="zh-CN" sz="2400"/>
              <a:t> = </a:t>
            </a:r>
            <a:r>
              <a:rPr lang="en-US" altLang="zh-CN" sz="2400" i="1"/>
              <a:t>j</a:t>
            </a:r>
            <a:r>
              <a:rPr lang="en-US" altLang="zh-CN" sz="2400"/>
              <a:t> = 1; </a:t>
            </a:r>
            <a:r>
              <a:rPr lang="en-US" altLang="zh-CN" sz="2400" i="1"/>
              <a:t>k</a:t>
            </a:r>
            <a:r>
              <a:rPr lang="en-US" altLang="zh-CN" sz="2400"/>
              <a:t> = 0;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/>
              <a:t>   </a:t>
            </a:r>
            <a:r>
              <a:rPr lang="en-US" altLang="zh-CN" sz="2400" err="1"/>
              <a:t>La_len</a:t>
            </a:r>
            <a:r>
              <a:rPr lang="en-US" altLang="zh-CN" sz="2400"/>
              <a:t> = </a:t>
            </a:r>
            <a:r>
              <a:rPr lang="en-US" altLang="zh-CN" sz="2400" err="1">
                <a:solidFill>
                  <a:schemeClr val="accent1">
                    <a:lumMod val="75000"/>
                  </a:schemeClr>
                </a:solidFill>
              </a:rPr>
              <a:t>ListLength</a:t>
            </a:r>
            <a:r>
              <a:rPr lang="en-US" altLang="zh-CN" sz="2400"/>
              <a:t>(La);     </a:t>
            </a:r>
            <a:r>
              <a:rPr lang="en-US" altLang="zh-CN" sz="2400" err="1"/>
              <a:t>Lb_len</a:t>
            </a:r>
            <a:r>
              <a:rPr lang="en-US" altLang="zh-CN" sz="2400"/>
              <a:t> = </a:t>
            </a:r>
            <a:r>
              <a:rPr lang="en-US" altLang="zh-CN" sz="2400" err="1">
                <a:solidFill>
                  <a:schemeClr val="accent1">
                    <a:lumMod val="75000"/>
                  </a:schemeClr>
                </a:solidFill>
              </a:rPr>
              <a:t>ListLength</a:t>
            </a:r>
            <a:r>
              <a:rPr lang="en-US" altLang="zh-CN" sz="2400"/>
              <a:t>(Lb);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/>
              <a:t>   while ((</a:t>
            </a:r>
            <a:r>
              <a:rPr lang="en-US" altLang="zh-CN" sz="2400" i="1" err="1"/>
              <a:t>i</a:t>
            </a:r>
            <a:r>
              <a:rPr lang="en-US" altLang="zh-CN" sz="2400"/>
              <a:t> </a:t>
            </a:r>
            <a:r>
              <a:rPr lang="en-US" altLang="zh-CN" sz="2400">
                <a:ea typeface="华文中宋" pitchFamily="2" charset="-122"/>
                <a:sym typeface="Symbol" pitchFamily="18" charset="2"/>
              </a:rPr>
              <a:t></a:t>
            </a:r>
            <a:r>
              <a:rPr lang="en-US" altLang="zh-CN" sz="2400"/>
              <a:t> </a:t>
            </a:r>
            <a:r>
              <a:rPr lang="en-US" altLang="zh-CN" sz="2400" err="1"/>
              <a:t>La_len</a:t>
            </a:r>
            <a:r>
              <a:rPr lang="en-US" altLang="zh-CN" sz="2400"/>
              <a:t>) &amp;&amp; ( </a:t>
            </a:r>
            <a:r>
              <a:rPr lang="en-US" altLang="zh-CN" sz="2400" i="1"/>
              <a:t>j</a:t>
            </a:r>
            <a:r>
              <a:rPr lang="en-US" altLang="zh-CN" sz="2400"/>
              <a:t> </a:t>
            </a:r>
            <a:r>
              <a:rPr lang="en-US" altLang="zh-CN" sz="2400">
                <a:ea typeface="华文中宋" pitchFamily="2" charset="-122"/>
                <a:sym typeface="Symbol" pitchFamily="18" charset="2"/>
              </a:rPr>
              <a:t></a:t>
            </a:r>
            <a:r>
              <a:rPr lang="en-US" altLang="zh-CN" sz="2400"/>
              <a:t> </a:t>
            </a:r>
            <a:r>
              <a:rPr lang="en-US" altLang="zh-CN" sz="2400" err="1"/>
              <a:t>Lb_len</a:t>
            </a:r>
            <a:r>
              <a:rPr lang="en-US" altLang="zh-CN" sz="2400"/>
              <a:t>)) {   // La </a:t>
            </a:r>
            <a:r>
              <a:rPr lang="zh-CN" altLang="en-US" sz="2400"/>
              <a:t>和 </a:t>
            </a:r>
            <a:r>
              <a:rPr lang="en-US" altLang="zh-CN" sz="2400"/>
              <a:t>Lb </a:t>
            </a:r>
            <a:r>
              <a:rPr lang="zh-CN" altLang="en-US" sz="2400"/>
              <a:t>均未取完 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2400">
                <a:solidFill>
                  <a:srgbClr val="0000FF"/>
                </a:solidFill>
              </a:rPr>
              <a:t>        </a:t>
            </a:r>
            <a:r>
              <a:rPr lang="en-US" altLang="zh-CN" sz="2400" err="1">
                <a:solidFill>
                  <a:srgbClr val="0000FF"/>
                </a:solidFill>
              </a:rPr>
              <a:t>GetElem</a:t>
            </a:r>
            <a:r>
              <a:rPr lang="en-US" altLang="zh-CN" sz="2400"/>
              <a:t>(La, </a:t>
            </a:r>
            <a:r>
              <a:rPr lang="en-US" altLang="zh-CN" sz="2400" i="1" err="1"/>
              <a:t>i</a:t>
            </a:r>
            <a:r>
              <a:rPr lang="en-US" altLang="zh-CN" sz="2400"/>
              <a:t>, </a:t>
            </a:r>
            <a:r>
              <a:rPr lang="en-US" altLang="zh-CN" sz="2400" i="1" err="1"/>
              <a:t>a</a:t>
            </a:r>
            <a:r>
              <a:rPr lang="en-US" altLang="zh-CN" sz="2400" i="1" baseline="-25000" err="1"/>
              <a:t>i</a:t>
            </a:r>
            <a:r>
              <a:rPr lang="en-US" altLang="zh-CN" sz="2400" baseline="-25000"/>
              <a:t> </a:t>
            </a:r>
            <a:r>
              <a:rPr lang="en-US" altLang="zh-CN" sz="2400"/>
              <a:t>); </a:t>
            </a:r>
            <a:r>
              <a:rPr lang="en-US" altLang="zh-CN" sz="2400" err="1">
                <a:solidFill>
                  <a:srgbClr val="0000FF"/>
                </a:solidFill>
              </a:rPr>
              <a:t>GetElem</a:t>
            </a:r>
            <a:r>
              <a:rPr lang="en-US" altLang="zh-CN" sz="2400"/>
              <a:t>(Lb, </a:t>
            </a:r>
            <a:r>
              <a:rPr lang="en-US" altLang="zh-CN" sz="2400" i="1"/>
              <a:t>j</a:t>
            </a:r>
            <a:r>
              <a:rPr lang="en-US" altLang="zh-CN" sz="2400"/>
              <a:t>, </a:t>
            </a:r>
            <a:r>
              <a:rPr lang="en-US" altLang="zh-CN" sz="2400" i="1" err="1"/>
              <a:t>b</a:t>
            </a:r>
            <a:r>
              <a:rPr lang="en-US" altLang="zh-CN" sz="2400" i="1" baseline="-25000" err="1"/>
              <a:t>j</a:t>
            </a:r>
            <a:r>
              <a:rPr lang="en-US" altLang="zh-CN" sz="2400" baseline="-25000"/>
              <a:t> </a:t>
            </a:r>
            <a:r>
              <a:rPr lang="en-US" altLang="zh-CN" sz="2400"/>
              <a:t>);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/>
              <a:t>        if (</a:t>
            </a:r>
            <a:r>
              <a:rPr lang="en-US" altLang="zh-CN" sz="2400" i="1" err="1"/>
              <a:t>a</a:t>
            </a:r>
            <a:r>
              <a:rPr lang="en-US" altLang="zh-CN" sz="2400" i="1" baseline="-25000" err="1"/>
              <a:t>i</a:t>
            </a:r>
            <a:r>
              <a:rPr lang="en-US" altLang="zh-CN" sz="2400"/>
              <a:t> </a:t>
            </a:r>
            <a:r>
              <a:rPr lang="en-US" altLang="zh-CN" sz="2400">
                <a:ea typeface="华文中宋" pitchFamily="2" charset="-122"/>
                <a:sym typeface="Symbol" pitchFamily="18" charset="2"/>
              </a:rPr>
              <a:t></a:t>
            </a:r>
            <a:r>
              <a:rPr lang="en-US" altLang="zh-CN" sz="2400"/>
              <a:t> </a:t>
            </a:r>
            <a:r>
              <a:rPr lang="en-US" altLang="zh-CN" sz="2400" i="1" err="1"/>
              <a:t>b</a:t>
            </a:r>
            <a:r>
              <a:rPr lang="en-US" altLang="zh-CN" sz="2400" i="1" baseline="-25000" err="1"/>
              <a:t>j</a:t>
            </a:r>
            <a:r>
              <a:rPr lang="en-US" altLang="zh-CN" sz="2400" baseline="-25000"/>
              <a:t> </a:t>
            </a:r>
            <a:r>
              <a:rPr lang="en-US" altLang="zh-CN" sz="2400"/>
              <a:t>) {</a:t>
            </a:r>
            <a:r>
              <a:rPr lang="en-US" altLang="zh-CN" sz="2400" err="1">
                <a:solidFill>
                  <a:srgbClr val="0000FF"/>
                </a:solidFill>
              </a:rPr>
              <a:t>ListInsert</a:t>
            </a:r>
            <a:r>
              <a:rPr lang="en-US" altLang="zh-CN" sz="2400"/>
              <a:t>(</a:t>
            </a:r>
            <a:r>
              <a:rPr lang="en-US" altLang="zh-CN" sz="2400" err="1"/>
              <a:t>Lc</a:t>
            </a:r>
            <a:r>
              <a:rPr lang="en-US" altLang="zh-CN" sz="2400"/>
              <a:t>, ++</a:t>
            </a:r>
            <a:r>
              <a:rPr lang="en-US" altLang="zh-CN" sz="2400" i="1"/>
              <a:t>k</a:t>
            </a:r>
            <a:r>
              <a:rPr lang="en-US" altLang="zh-CN" sz="2400"/>
              <a:t>, </a:t>
            </a:r>
            <a:r>
              <a:rPr lang="en-US" altLang="zh-CN" sz="2400" i="1" err="1"/>
              <a:t>a</a:t>
            </a:r>
            <a:r>
              <a:rPr lang="en-US" altLang="zh-CN" sz="2400" i="1" baseline="-25000" err="1"/>
              <a:t>i</a:t>
            </a:r>
            <a:r>
              <a:rPr lang="en-US" altLang="zh-CN" sz="2400" baseline="-25000"/>
              <a:t> </a:t>
            </a:r>
            <a:r>
              <a:rPr lang="en-US" altLang="zh-CN" sz="2400"/>
              <a:t>); ++</a:t>
            </a:r>
            <a:r>
              <a:rPr lang="en-US" altLang="zh-CN" sz="2400" i="1" err="1"/>
              <a:t>i</a:t>
            </a:r>
            <a:r>
              <a:rPr lang="en-US" altLang="zh-CN" sz="2400"/>
              <a:t>; }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/>
              <a:t>        else { </a:t>
            </a:r>
            <a:r>
              <a:rPr lang="en-US" altLang="zh-CN" sz="2400" err="1">
                <a:solidFill>
                  <a:srgbClr val="0000FF"/>
                </a:solidFill>
              </a:rPr>
              <a:t>ListInsert</a:t>
            </a:r>
            <a:r>
              <a:rPr lang="en-US" altLang="zh-CN" sz="2400"/>
              <a:t>(</a:t>
            </a:r>
            <a:r>
              <a:rPr lang="en-US" altLang="zh-CN" sz="2400" err="1"/>
              <a:t>Lc</a:t>
            </a:r>
            <a:r>
              <a:rPr lang="en-US" altLang="zh-CN" sz="2400"/>
              <a:t>, ++</a:t>
            </a:r>
            <a:r>
              <a:rPr lang="en-US" altLang="zh-CN" sz="2400" i="1"/>
              <a:t>k</a:t>
            </a:r>
            <a:r>
              <a:rPr lang="en-US" altLang="zh-CN" sz="2400"/>
              <a:t>, </a:t>
            </a:r>
            <a:r>
              <a:rPr lang="en-US" altLang="zh-CN" sz="2400" i="1" err="1"/>
              <a:t>b</a:t>
            </a:r>
            <a:r>
              <a:rPr lang="en-US" altLang="zh-CN" sz="2400" i="1" baseline="-25000" err="1"/>
              <a:t>j</a:t>
            </a:r>
            <a:r>
              <a:rPr lang="en-US" altLang="zh-CN" sz="2400" baseline="-25000"/>
              <a:t>  </a:t>
            </a:r>
            <a:r>
              <a:rPr lang="en-US" altLang="zh-CN" sz="2400"/>
              <a:t>); ++</a:t>
            </a:r>
            <a:r>
              <a:rPr lang="en-US" altLang="zh-CN" sz="2400" i="1"/>
              <a:t>j</a:t>
            </a:r>
            <a:r>
              <a:rPr lang="en-US" altLang="zh-CN" sz="2400"/>
              <a:t>; }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/>
              <a:t>   }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/>
              <a:t>   while (</a:t>
            </a:r>
            <a:r>
              <a:rPr lang="en-US" altLang="zh-CN" sz="2400" i="1" err="1"/>
              <a:t>i</a:t>
            </a:r>
            <a:r>
              <a:rPr lang="en-US" altLang="zh-CN" sz="2400" err="1">
                <a:ea typeface="华文中宋" pitchFamily="2" charset="-122"/>
                <a:sym typeface="Symbol" pitchFamily="18" charset="2"/>
              </a:rPr>
              <a:t></a:t>
            </a:r>
            <a:r>
              <a:rPr lang="en-US" altLang="zh-CN" sz="2400" err="1"/>
              <a:t>La_len</a:t>
            </a:r>
            <a:r>
              <a:rPr lang="en-US" altLang="zh-CN" sz="2400"/>
              <a:t>) {</a:t>
            </a:r>
            <a:r>
              <a:rPr lang="en-US" altLang="zh-CN" sz="2400" err="1">
                <a:solidFill>
                  <a:srgbClr val="0000FF"/>
                </a:solidFill>
              </a:rPr>
              <a:t>GetElem</a:t>
            </a:r>
            <a:r>
              <a:rPr lang="en-US" altLang="zh-CN" sz="2400"/>
              <a:t>(La, </a:t>
            </a:r>
            <a:r>
              <a:rPr lang="en-US" altLang="zh-CN" sz="2400" i="1" err="1"/>
              <a:t>i</a:t>
            </a:r>
            <a:r>
              <a:rPr lang="en-US" altLang="zh-CN" sz="2400"/>
              <a:t>++, </a:t>
            </a:r>
            <a:r>
              <a:rPr lang="en-US" altLang="zh-CN" sz="2400" i="1" err="1"/>
              <a:t>a</a:t>
            </a:r>
            <a:r>
              <a:rPr lang="en-US" altLang="zh-CN" sz="2400" i="1" baseline="-25000" err="1"/>
              <a:t>i</a:t>
            </a:r>
            <a:r>
              <a:rPr lang="en-US" altLang="zh-CN" sz="2400"/>
              <a:t>);  </a:t>
            </a:r>
            <a:r>
              <a:rPr lang="en-US" altLang="zh-CN" sz="2400" err="1">
                <a:solidFill>
                  <a:srgbClr val="0000FF"/>
                </a:solidFill>
              </a:rPr>
              <a:t>ListInsert</a:t>
            </a:r>
            <a:r>
              <a:rPr lang="en-US" altLang="zh-CN" sz="2400"/>
              <a:t>(</a:t>
            </a:r>
            <a:r>
              <a:rPr lang="en-US" altLang="zh-CN" sz="2400" err="1"/>
              <a:t>Lc</a:t>
            </a:r>
            <a:r>
              <a:rPr lang="en-US" altLang="zh-CN" sz="2400"/>
              <a:t>, ++</a:t>
            </a:r>
            <a:r>
              <a:rPr lang="en-US" altLang="zh-CN" sz="2400" i="1"/>
              <a:t>k</a:t>
            </a:r>
            <a:r>
              <a:rPr lang="en-US" altLang="zh-CN" sz="2400"/>
              <a:t>, </a:t>
            </a:r>
            <a:r>
              <a:rPr lang="en-US" altLang="zh-CN" sz="2400" i="1" err="1"/>
              <a:t>a</a:t>
            </a:r>
            <a:r>
              <a:rPr lang="en-US" altLang="zh-CN" sz="2400" i="1" baseline="-25000" err="1"/>
              <a:t>i</a:t>
            </a:r>
            <a:r>
              <a:rPr lang="en-US" altLang="zh-CN" sz="2400"/>
              <a:t>);} 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/>
              <a:t>   while (</a:t>
            </a:r>
            <a:r>
              <a:rPr lang="en-US" altLang="zh-CN" sz="2400" i="1" err="1"/>
              <a:t>j</a:t>
            </a:r>
            <a:r>
              <a:rPr lang="en-US" altLang="zh-CN" sz="2400" err="1">
                <a:ea typeface="华文中宋" pitchFamily="2" charset="-122"/>
                <a:sym typeface="Symbol" pitchFamily="18" charset="2"/>
              </a:rPr>
              <a:t></a:t>
            </a:r>
            <a:r>
              <a:rPr lang="en-US" altLang="zh-CN" sz="2400" err="1"/>
              <a:t>Lb_len</a:t>
            </a:r>
            <a:r>
              <a:rPr lang="en-US" altLang="zh-CN" sz="2400"/>
              <a:t>) {</a:t>
            </a:r>
            <a:r>
              <a:rPr lang="en-US" altLang="zh-CN" sz="2400" err="1">
                <a:solidFill>
                  <a:srgbClr val="0000FF"/>
                </a:solidFill>
              </a:rPr>
              <a:t>GetElem</a:t>
            </a:r>
            <a:r>
              <a:rPr lang="en-US" altLang="zh-CN" sz="2400"/>
              <a:t>(Lb, </a:t>
            </a:r>
            <a:r>
              <a:rPr lang="en-US" altLang="zh-CN" sz="2400" i="1"/>
              <a:t>j</a:t>
            </a:r>
            <a:r>
              <a:rPr lang="en-US" altLang="zh-CN" sz="2400"/>
              <a:t>++, </a:t>
            </a:r>
            <a:r>
              <a:rPr lang="en-US" altLang="zh-CN" sz="2400" i="1" err="1"/>
              <a:t>b</a:t>
            </a:r>
            <a:r>
              <a:rPr lang="en-US" altLang="zh-CN" sz="2400" i="1" baseline="-25000" err="1"/>
              <a:t>j</a:t>
            </a:r>
            <a:r>
              <a:rPr lang="en-US" altLang="zh-CN" sz="2400"/>
              <a:t>);  </a:t>
            </a:r>
            <a:r>
              <a:rPr lang="en-US" altLang="zh-CN" sz="2400" err="1">
                <a:solidFill>
                  <a:srgbClr val="0000FF"/>
                </a:solidFill>
              </a:rPr>
              <a:t>ListInsert</a:t>
            </a:r>
            <a:r>
              <a:rPr lang="en-US" altLang="zh-CN" sz="2400"/>
              <a:t>(</a:t>
            </a:r>
            <a:r>
              <a:rPr lang="en-US" altLang="zh-CN" sz="2400" err="1"/>
              <a:t>Lc</a:t>
            </a:r>
            <a:r>
              <a:rPr lang="en-US" altLang="zh-CN" sz="2400"/>
              <a:t>, ++</a:t>
            </a:r>
            <a:r>
              <a:rPr lang="en-US" altLang="zh-CN" sz="2400" i="1"/>
              <a:t>k</a:t>
            </a:r>
            <a:r>
              <a:rPr lang="en-US" altLang="zh-CN" sz="2400"/>
              <a:t>, </a:t>
            </a:r>
            <a:r>
              <a:rPr lang="en-US" altLang="zh-CN" sz="2400" i="1" err="1"/>
              <a:t>b</a:t>
            </a:r>
            <a:r>
              <a:rPr lang="en-US" altLang="zh-CN" sz="2400" i="1" baseline="-25000" err="1"/>
              <a:t>j</a:t>
            </a:r>
            <a:r>
              <a:rPr lang="en-US" altLang="zh-CN" sz="2400"/>
              <a:t>);} 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/>
              <a:t>}  </a:t>
            </a:r>
          </a:p>
        </p:txBody>
      </p:sp>
      <p:sp>
        <p:nvSpPr>
          <p:cNvPr id="8208" name="Text Box 16"/>
          <p:cNvSpPr txBox="1">
            <a:spLocks noChangeArrowheads="1"/>
          </p:cNvSpPr>
          <p:nvPr/>
        </p:nvSpPr>
        <p:spPr bwMode="auto">
          <a:xfrm>
            <a:off x="4572000" y="1484313"/>
            <a:ext cx="3689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0000FF"/>
                </a:solidFill>
                <a:ea typeface="华文新魏" pitchFamily="2" charset="-122"/>
              </a:rPr>
              <a:t>假设执行时间与表长无关  </a:t>
            </a:r>
          </a:p>
        </p:txBody>
      </p:sp>
      <p:sp>
        <p:nvSpPr>
          <p:cNvPr id="8210" name="Text Box 18"/>
          <p:cNvSpPr txBox="1">
            <a:spLocks noChangeArrowheads="1"/>
          </p:cNvSpPr>
          <p:nvPr/>
        </p:nvSpPr>
        <p:spPr bwMode="auto">
          <a:xfrm>
            <a:off x="455613" y="5949950"/>
            <a:ext cx="727500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>
                <a:ea typeface="华文中宋" pitchFamily="2" charset="-122"/>
              </a:rPr>
              <a:t>时间复杂度：</a:t>
            </a:r>
            <a:r>
              <a:rPr lang="en-US" altLang="zh-CN" sz="2800" i="1">
                <a:ea typeface="华文中宋" pitchFamily="2" charset="-122"/>
              </a:rPr>
              <a:t>O</a:t>
            </a:r>
            <a:r>
              <a:rPr lang="en-US" altLang="zh-CN" sz="2800">
                <a:ea typeface="华文中宋" pitchFamily="2" charset="-122"/>
              </a:rPr>
              <a:t>(</a:t>
            </a:r>
            <a:r>
              <a:rPr lang="en-US" altLang="zh-CN" sz="2800" err="1">
                <a:ea typeface="华文中宋" pitchFamily="2" charset="-122"/>
              </a:rPr>
              <a:t>ListLength</a:t>
            </a:r>
            <a:r>
              <a:rPr lang="en-US" altLang="zh-CN" sz="2800">
                <a:ea typeface="华文中宋" pitchFamily="2" charset="-122"/>
              </a:rPr>
              <a:t>(La) </a:t>
            </a:r>
            <a:r>
              <a:rPr lang="en-US" altLang="zh-CN" sz="2800">
                <a:ea typeface="华文中宋" pitchFamily="2" charset="-122"/>
                <a:sym typeface="Symbol" pitchFamily="18" charset="2"/>
              </a:rPr>
              <a:t>+</a:t>
            </a:r>
            <a:r>
              <a:rPr lang="en-US" altLang="zh-CN" sz="2800">
                <a:ea typeface="华文中宋" pitchFamily="2" charset="-122"/>
              </a:rPr>
              <a:t> </a:t>
            </a:r>
            <a:r>
              <a:rPr lang="en-US" altLang="zh-CN" sz="2800" err="1">
                <a:ea typeface="华文中宋" pitchFamily="2" charset="-122"/>
              </a:rPr>
              <a:t>ListLength</a:t>
            </a:r>
            <a:r>
              <a:rPr lang="en-US" altLang="zh-CN" sz="2800">
                <a:ea typeface="华文中宋" pitchFamily="2" charset="-122"/>
              </a:rPr>
              <a:t>(Lb)) </a:t>
            </a:r>
          </a:p>
        </p:txBody>
      </p:sp>
      <p:sp>
        <p:nvSpPr>
          <p:cNvPr id="8211" name="Text Box 19"/>
          <p:cNvSpPr txBox="1">
            <a:spLocks noChangeArrowheads="1"/>
          </p:cNvSpPr>
          <p:nvPr/>
        </p:nvSpPr>
        <p:spPr bwMode="auto">
          <a:xfrm>
            <a:off x="3695700" y="523875"/>
            <a:ext cx="1428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ea typeface="华文中宋" pitchFamily="2" charset="-122"/>
              </a:rPr>
              <a:t>算法 </a:t>
            </a:r>
            <a:r>
              <a:rPr kumimoji="0" lang="en-US" altLang="zh-CN">
                <a:ea typeface="华文中宋" pitchFamily="2" charset="-122"/>
              </a:rPr>
              <a:t>2.2 </a:t>
            </a:r>
            <a:r>
              <a:rPr kumimoji="0" lang="en-US" altLang="zh-CN" baseline="-8000">
                <a:latin typeface="黑体" pitchFamily="2" charset="-122"/>
                <a:ea typeface="黑体" pitchFamily="2" charset="-122"/>
              </a:rPr>
              <a:t> </a:t>
            </a:r>
          </a:p>
        </p:txBody>
      </p:sp>
    </p:spTree>
  </p:cSld>
  <p:clrMapOvr>
    <a:masterClrMapping/>
  </p:clrMapOvr>
  <p:transition spd="slow"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2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2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7" grpId="0" autoUpdateAnimBg="0"/>
      <p:bldP spid="8208" grpId="0" autoUpdateAnimBg="0"/>
      <p:bldP spid="8210" grpId="0" autoUpdateAnimBg="0"/>
      <p:bldP spid="8211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4" name="Text Box 4"/>
          <p:cNvSpPr txBox="1">
            <a:spLocks noChangeArrowheads="1"/>
          </p:cNvSpPr>
          <p:nvPr/>
        </p:nvSpPr>
        <p:spPr bwMode="auto">
          <a:xfrm>
            <a:off x="250825" y="404813"/>
            <a:ext cx="8133958" cy="1729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90000"/>
              </a:lnSpc>
            </a:pPr>
            <a:r>
              <a:rPr lang="en-US" altLang="zh-CN" sz="2800"/>
              <a:t>    </a:t>
            </a:r>
            <a:r>
              <a:rPr lang="zh-CN" altLang="en-US" sz="2800"/>
              <a:t>在实际的程序设计中</a:t>
            </a:r>
            <a:r>
              <a:rPr lang="zh-CN" altLang="en-US" sz="2800">
                <a:solidFill>
                  <a:srgbClr val="0000FF"/>
                </a:solidFill>
                <a:ea typeface="华文中宋" pitchFamily="2" charset="-122"/>
              </a:rPr>
              <a:t>要使用</a:t>
            </a:r>
            <a:r>
              <a:rPr lang="zh-CN" altLang="en-US" sz="2800"/>
              <a:t>线性表的基本操作， </a:t>
            </a:r>
          </a:p>
          <a:p>
            <a:pPr>
              <a:lnSpc>
                <a:spcPct val="190000"/>
              </a:lnSpc>
            </a:pPr>
            <a:r>
              <a:rPr lang="zh-CN" altLang="en-US" sz="2800"/>
              <a:t>                                必须</a:t>
            </a:r>
            <a:r>
              <a:rPr lang="zh-CN" altLang="en-US" sz="28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先实现</a:t>
            </a:r>
            <a:r>
              <a:rPr lang="zh-CN" altLang="en-US" sz="2800"/>
              <a:t>线性表类型。 </a:t>
            </a:r>
          </a:p>
        </p:txBody>
      </p:sp>
      <p:sp>
        <p:nvSpPr>
          <p:cNvPr id="107526" name="AutoShape 6"/>
          <p:cNvSpPr>
            <a:spLocks/>
          </p:cNvSpPr>
          <p:nvPr/>
        </p:nvSpPr>
        <p:spPr bwMode="auto">
          <a:xfrm rot="5400000">
            <a:off x="4187032" y="-269081"/>
            <a:ext cx="503237" cy="5451475"/>
          </a:xfrm>
          <a:prstGeom prst="leftBrace">
            <a:avLst>
              <a:gd name="adj1" fmla="val 9027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527" name="Rectangle 7"/>
          <p:cNvSpPr>
            <a:spLocks noChangeArrowheads="1"/>
          </p:cNvSpPr>
          <p:nvPr/>
        </p:nvSpPr>
        <p:spPr bwMode="auto">
          <a:xfrm>
            <a:off x="1366838" y="2852738"/>
            <a:ext cx="757237" cy="338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确 </a:t>
            </a:r>
          </a:p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定 </a:t>
            </a:r>
          </a:p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存 </a:t>
            </a:r>
          </a:p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储 </a:t>
            </a:r>
          </a:p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结 </a:t>
            </a:r>
          </a:p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构 </a:t>
            </a:r>
          </a:p>
        </p:txBody>
      </p:sp>
      <p:sp>
        <p:nvSpPr>
          <p:cNvPr id="107528" name="Rectangle 8"/>
          <p:cNvSpPr>
            <a:spLocks noChangeArrowheads="1"/>
          </p:cNvSpPr>
          <p:nvPr/>
        </p:nvSpPr>
        <p:spPr bwMode="auto">
          <a:xfrm>
            <a:off x="6838950" y="2852738"/>
            <a:ext cx="871538" cy="338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实 </a:t>
            </a:r>
          </a:p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现 </a:t>
            </a:r>
          </a:p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基 </a:t>
            </a:r>
          </a:p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本 </a:t>
            </a:r>
          </a:p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操 </a:t>
            </a:r>
          </a:p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作  </a:t>
            </a:r>
          </a:p>
        </p:txBody>
      </p:sp>
    </p:spTree>
  </p:cSld>
  <p:clrMapOvr>
    <a:masterClrMapping/>
  </p:clrMapOvr>
  <p:transition spd="slow"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1000"/>
                                        <p:tgtEl>
                                          <p:spTgt spid="107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07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107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4" grpId="0" autoUpdateAnimBg="0"/>
      <p:bldP spid="107526" grpId="0" animBg="1"/>
      <p:bldP spid="107527" grpId="0"/>
      <p:bldP spid="10752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/>
              <a:t>线性表的应用</a:t>
            </a:r>
            <a:endParaRPr lang="zh-CN" altLang="en-US" b="1">
              <a:ea typeface="宋体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/>
              <a:t>各种存储类型之比较</a:t>
            </a:r>
            <a:endParaRPr lang="zh-CN" altLang="en-US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/>
              <a:t>线性表的链式表示和实现</a:t>
            </a:r>
            <a:endParaRPr lang="zh-CN" altLang="en-US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/>
              <a:t>线性表的顺序表示和实现</a:t>
            </a:r>
            <a:endParaRPr lang="zh-CN" altLang="en-US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/>
              <a:t>线性表的概念</a:t>
            </a:r>
            <a:endParaRPr lang="zh-CN" altLang="en-US" b="1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116632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" name="自选图形 45"/>
          <p:cNvSpPr>
            <a:spLocks noChangeArrowheads="1"/>
          </p:cNvSpPr>
          <p:nvPr/>
        </p:nvSpPr>
        <p:spPr bwMode="gray">
          <a:xfrm>
            <a:off x="7039118" y="2493097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自选图形 46"/>
          <p:cNvSpPr>
            <a:spLocks noChangeArrowheads="1"/>
          </p:cNvSpPr>
          <p:nvPr/>
        </p:nvSpPr>
        <p:spPr bwMode="gray">
          <a:xfrm>
            <a:off x="7470918" y="2493097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" name="自选图形 47"/>
          <p:cNvSpPr>
            <a:spLocks noChangeArrowheads="1"/>
          </p:cNvSpPr>
          <p:nvPr/>
        </p:nvSpPr>
        <p:spPr bwMode="gray">
          <a:xfrm>
            <a:off x="7902718" y="2493097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4624"/>
            <a:ext cx="8229600" cy="634082"/>
          </a:xfrm>
        </p:spPr>
        <p:txBody>
          <a:bodyPr>
            <a:normAutofit/>
          </a:bodyPr>
          <a:lstStyle/>
          <a:p>
            <a:pPr eaLnBrk="0" hangingPunct="0"/>
            <a:r>
              <a:rPr lang="zh-CN" altLang="en-US" sz="2800" b="1"/>
              <a:t>线性表的顺序存储结构</a:t>
            </a:r>
            <a:endParaRPr lang="zh-CN" altLang="en-US" sz="28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14543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/>
              <a:t>在计算机中用一组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地址连续</a:t>
            </a:r>
            <a:r>
              <a:rPr lang="zh-CN" altLang="en-US" sz="2400"/>
              <a:t>的存储单元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依次存储</a:t>
            </a:r>
            <a:r>
              <a:rPr lang="zh-CN" altLang="en-US" sz="2400"/>
              <a:t>线性表的各个数据元素，称作线性表的</a:t>
            </a:r>
            <a:r>
              <a:rPr lang="zh-CN" altLang="en-US" sz="2400">
                <a:solidFill>
                  <a:srgbClr val="0000FF"/>
                </a:solidFill>
              </a:rPr>
              <a:t>顺序存储结构</a:t>
            </a:r>
            <a:r>
              <a:rPr lang="zh-CN" altLang="en-US" sz="2400"/>
              <a:t>或</a:t>
            </a:r>
            <a:r>
              <a:rPr lang="zh-CN" altLang="en-US" sz="2400">
                <a:solidFill>
                  <a:srgbClr val="0000FF"/>
                </a:solidFill>
              </a:rPr>
              <a:t>顺序映象</a:t>
            </a:r>
            <a:r>
              <a:rPr lang="zh-CN" altLang="en-US" sz="2400"/>
              <a:t>。用这种方法存储的线性表称作</a:t>
            </a:r>
            <a:r>
              <a:rPr lang="zh-CN" altLang="en-US" sz="2400">
                <a:solidFill>
                  <a:srgbClr val="0000FF"/>
                </a:solidFill>
                <a:ea typeface="华文中宋" pitchFamily="2" charset="-122"/>
              </a:rPr>
              <a:t>顺序表</a:t>
            </a:r>
            <a:r>
              <a:rPr lang="zh-CN" altLang="en-US" sz="2400">
                <a:solidFill>
                  <a:srgbClr val="000000"/>
                </a:solidFill>
              </a:rPr>
              <a:t>。</a:t>
            </a:r>
            <a:r>
              <a:rPr lang="zh-CN" altLang="en-US" sz="2400">
                <a:solidFill>
                  <a:srgbClr val="0000FF"/>
                </a:solidFill>
              </a:rPr>
              <a:t>  </a:t>
            </a:r>
            <a:endParaRPr lang="zh-CN" altLang="en-US" sz="2400"/>
          </a:p>
        </p:txBody>
      </p:sp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2348880"/>
            <a:ext cx="6398070" cy="4504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57188" y="1281906"/>
            <a:ext cx="8353569" cy="1586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           </a:t>
            </a:r>
            <a:r>
              <a:rPr lang="zh-CN" altLang="en-US" sz="2400" b="1">
                <a:latin typeface="Times New Roman" pitchFamily="18" charset="0"/>
                <a:ea typeface="楷体_GB2312" pitchFamily="49" charset="-122"/>
              </a:rPr>
              <a:t>假设线性表的每个元素需占 </a:t>
            </a:r>
            <a:r>
              <a:rPr lang="en-US" altLang="zh-CN" sz="2400" b="1" i="1">
                <a:latin typeface="Times New Roman" pitchFamily="18" charset="0"/>
                <a:ea typeface="楷体_GB2312" pitchFamily="49" charset="-122"/>
              </a:rPr>
              <a:t>l</a:t>
            </a: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zh-CN" altLang="en-US" sz="2400" b="1">
                <a:latin typeface="Times New Roman" pitchFamily="18" charset="0"/>
                <a:ea typeface="楷体_GB2312" pitchFamily="49" charset="-122"/>
              </a:rPr>
              <a:t>个存储单元，</a:t>
            </a:r>
            <a:r>
              <a:rPr kumimoji="0" lang="zh-CN" altLang="en-US" sz="2400" b="1">
                <a:latin typeface="Times New Roman" pitchFamily="18" charset="0"/>
                <a:ea typeface="楷体_GB2312" pitchFamily="49" charset="-122"/>
              </a:rPr>
              <a:t>则第 </a:t>
            </a:r>
            <a:r>
              <a:rPr kumimoji="0" lang="en-US" altLang="zh-CN" sz="2400" b="1" i="1" err="1">
                <a:latin typeface="Times New Roman" pitchFamily="18" charset="0"/>
                <a:ea typeface="楷体_GB2312" pitchFamily="49" charset="-122"/>
              </a:rPr>
              <a:t>i</a:t>
            </a:r>
            <a:r>
              <a:rPr kumimoji="0" lang="en-US" altLang="zh-CN" sz="2400" b="1">
                <a:latin typeface="Times New Roman" pitchFamily="18" charset="0"/>
                <a:ea typeface="楷体_GB2312" pitchFamily="49" charset="-122"/>
              </a:rPr>
              <a:t> + 1 </a:t>
            </a:r>
            <a:r>
              <a:rPr kumimoji="0" lang="zh-CN" altLang="en-US" sz="2400" b="1">
                <a:latin typeface="Times New Roman" pitchFamily="18" charset="0"/>
                <a:ea typeface="楷体_GB2312" pitchFamily="49" charset="-122"/>
              </a:rPr>
              <a:t>个 </a:t>
            </a:r>
          </a:p>
          <a:p>
            <a:pPr>
              <a:lnSpc>
                <a:spcPct val="140000"/>
              </a:lnSpc>
            </a:pPr>
            <a:r>
              <a:rPr kumimoji="0" lang="zh-CN" altLang="en-US" sz="2400" b="1">
                <a:latin typeface="Times New Roman" pitchFamily="18" charset="0"/>
                <a:ea typeface="楷体_GB2312" pitchFamily="49" charset="-122"/>
              </a:rPr>
              <a:t>元素的存储位置和第 </a:t>
            </a:r>
            <a:r>
              <a:rPr kumimoji="0" lang="en-US" altLang="zh-CN" sz="2400" b="1" i="1" err="1">
                <a:latin typeface="Times New Roman" pitchFamily="18" charset="0"/>
                <a:ea typeface="楷体_GB2312" pitchFamily="49" charset="-122"/>
              </a:rPr>
              <a:t>i</a:t>
            </a:r>
            <a:r>
              <a:rPr kumimoji="0" lang="en-US" altLang="zh-CN" sz="2400" b="1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0" lang="zh-CN" altLang="en-US" sz="2400" b="1">
                <a:latin typeface="Times New Roman" pitchFamily="18" charset="0"/>
                <a:ea typeface="楷体_GB2312" pitchFamily="49" charset="-122"/>
              </a:rPr>
              <a:t>个元素的存储位置之间满足关系：   </a:t>
            </a:r>
          </a:p>
          <a:p>
            <a:pPr>
              <a:lnSpc>
                <a:spcPct val="140000"/>
              </a:lnSpc>
            </a:pPr>
            <a:r>
              <a:rPr kumimoji="0" lang="zh-CN" altLang="en-US" sz="2400" b="1">
                <a:latin typeface="Times New Roman" pitchFamily="18" charset="0"/>
                <a:ea typeface="楷体_GB2312" pitchFamily="49" charset="-122"/>
              </a:rPr>
              <a:t>                                 </a:t>
            </a:r>
            <a:r>
              <a:rPr kumimoji="0" lang="en-US" altLang="zh-CN" sz="2400" b="1" i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LOC</a:t>
            </a:r>
            <a:r>
              <a:rPr kumimoji="0" lang="en-US" altLang="zh-CN" sz="24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0" lang="en-US" altLang="zh-CN" sz="2400" b="1" i="1" err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0" lang="en-US" altLang="zh-CN" sz="2400" b="1" i="1" baseline="-25000" err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i</a:t>
            </a:r>
            <a:r>
              <a:rPr kumimoji="0" lang="en-US" altLang="zh-CN" sz="2400" b="1" i="1" baseline="-25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0" lang="en-US" altLang="zh-CN" sz="2400" b="1" baseline="-25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+1</a:t>
            </a:r>
            <a:r>
              <a:rPr kumimoji="0" lang="en-US" altLang="zh-CN" sz="24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) = </a:t>
            </a:r>
            <a:r>
              <a:rPr kumimoji="0" lang="en-US" altLang="zh-CN" sz="2400" b="1" i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LOC</a:t>
            </a:r>
            <a:r>
              <a:rPr kumimoji="0" lang="en-US" altLang="zh-CN" sz="24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0" lang="en-US" altLang="zh-CN" sz="2400" b="1" i="1" err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0" lang="en-US" altLang="zh-CN" sz="2400" b="1" i="1" baseline="-25000" err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i</a:t>
            </a:r>
            <a:r>
              <a:rPr kumimoji="0" lang="en-US" altLang="zh-CN" sz="2400" b="1" i="1" baseline="-25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0" lang="en-US" altLang="zh-CN" sz="24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) + </a:t>
            </a:r>
            <a:r>
              <a:rPr kumimoji="0" lang="en-US" altLang="zh-CN" sz="2400" b="1" i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l</a:t>
            </a:r>
            <a:r>
              <a:rPr kumimoji="0" lang="en-US" altLang="zh-CN" sz="2400" b="1" i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395536" y="503808"/>
            <a:ext cx="8229600" cy="634082"/>
          </a:xfrm>
        </p:spPr>
        <p:txBody>
          <a:bodyPr>
            <a:normAutofit/>
          </a:bodyPr>
          <a:lstStyle/>
          <a:p>
            <a:pPr eaLnBrk="0" hangingPunct="0"/>
            <a:r>
              <a:rPr lang="zh-CN" altLang="en-US" sz="2800" b="1"/>
              <a:t>线性表的顺序存储结构（续）</a:t>
            </a:r>
            <a:endParaRPr lang="zh-CN" altLang="en-US" sz="28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214313" y="3154114"/>
            <a:ext cx="8379217" cy="1052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kumimoji="0" lang="en-US" altLang="zh-CN" b="1">
                <a:latin typeface="Times New Roman" pitchFamily="18" charset="0"/>
                <a:ea typeface="楷体_GB2312" pitchFamily="49" charset="-122"/>
              </a:rPr>
              <a:t>            </a:t>
            </a:r>
            <a:r>
              <a:rPr kumimoji="0" lang="zh-CN" altLang="en-US" sz="2400" b="1">
                <a:latin typeface="Times New Roman" pitchFamily="18" charset="0"/>
                <a:ea typeface="楷体_GB2312" pitchFamily="49" charset="-122"/>
              </a:rPr>
              <a:t>由此，所有数据元素的存储位置均可通过基地址得到：</a:t>
            </a:r>
            <a:r>
              <a:rPr kumimoji="0" lang="zh-CN" altLang="en-US" sz="2400" b="1">
                <a:latin typeface="Times New Roman" pitchFamily="18" charset="0"/>
                <a:ea typeface="华文中宋" pitchFamily="2" charset="-122"/>
              </a:rPr>
              <a:t> </a:t>
            </a:r>
          </a:p>
          <a:p>
            <a:pPr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kumimoji="0" lang="zh-CN" altLang="en-US" sz="2400" b="1">
                <a:latin typeface="Times New Roman" pitchFamily="18" charset="0"/>
                <a:ea typeface="华文中宋" pitchFamily="2" charset="-122"/>
              </a:rPr>
              <a:t>                                 </a:t>
            </a:r>
            <a:r>
              <a:rPr kumimoji="0" lang="en-US" altLang="zh-CN" sz="2400" b="1" i="1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</a:rPr>
              <a:t>LOC</a:t>
            </a:r>
            <a:r>
              <a:rPr kumimoji="0" lang="en-US" altLang="zh-CN" sz="2400" b="1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</a:rPr>
              <a:t>(</a:t>
            </a:r>
            <a:r>
              <a:rPr kumimoji="0" lang="en-US" altLang="zh-CN" sz="2400" b="1" i="1" err="1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</a:rPr>
              <a:t>a</a:t>
            </a:r>
            <a:r>
              <a:rPr kumimoji="0" lang="en-US" altLang="zh-CN" sz="2400" b="1" i="1" baseline="-25000" err="1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</a:rPr>
              <a:t>i</a:t>
            </a:r>
            <a:r>
              <a:rPr kumimoji="0" lang="en-US" altLang="zh-CN" sz="2400" b="1" i="1" baseline="-25000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</a:rPr>
              <a:t> </a:t>
            </a:r>
            <a:r>
              <a:rPr kumimoji="0" lang="en-US" altLang="zh-CN" sz="2400" b="1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</a:rPr>
              <a:t>) </a:t>
            </a:r>
            <a:r>
              <a:rPr kumimoji="0" lang="en-US" altLang="zh-CN" sz="2400" b="1" i="1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</a:rPr>
              <a:t>= LOC</a:t>
            </a:r>
            <a:r>
              <a:rPr kumimoji="0" lang="en-US" altLang="zh-CN" sz="2400" b="1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</a:rPr>
              <a:t>(</a:t>
            </a:r>
            <a:r>
              <a:rPr kumimoji="0" lang="en-US" altLang="zh-CN" sz="2400" b="1" i="1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</a:rPr>
              <a:t>a</a:t>
            </a:r>
            <a:r>
              <a:rPr kumimoji="0" lang="en-US" altLang="zh-CN" sz="2400" b="1" baseline="-25000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</a:rPr>
              <a:t>1</a:t>
            </a:r>
            <a:r>
              <a:rPr kumimoji="0" lang="en-US" altLang="zh-CN" sz="2400" b="1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</a:rPr>
              <a:t>) + (</a:t>
            </a:r>
            <a:r>
              <a:rPr kumimoji="0" lang="en-US" altLang="zh-CN" sz="2400" b="1" i="1" err="1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</a:rPr>
              <a:t>i</a:t>
            </a:r>
            <a:r>
              <a:rPr kumimoji="0" lang="en-US" altLang="zh-CN" sz="2400" b="1" i="1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</a:rPr>
              <a:t> </a:t>
            </a:r>
            <a:r>
              <a:rPr kumimoji="0" lang="en-US" altLang="zh-CN" sz="2400" b="1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</a:rPr>
              <a:t>-</a:t>
            </a:r>
            <a:r>
              <a:rPr kumimoji="0" lang="en-US" altLang="zh-CN" sz="2400" b="1" baseline="30000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</a:rPr>
              <a:t> </a:t>
            </a:r>
            <a:r>
              <a:rPr kumimoji="0" lang="en-US" altLang="zh-CN" sz="2400" b="1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</a:rPr>
              <a:t>1) </a:t>
            </a:r>
            <a:r>
              <a:rPr kumimoji="0" lang="en-US" altLang="zh-CN" sz="2400" b="1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  <a:sym typeface="Symbol" pitchFamily="18" charset="2"/>
              </a:rPr>
              <a:t> </a:t>
            </a:r>
            <a:r>
              <a:rPr kumimoji="0" lang="en-US" altLang="zh-CN" sz="2400" b="1" i="1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</a:rPr>
              <a:t>l</a:t>
            </a:r>
            <a:r>
              <a:rPr kumimoji="0" lang="en-US" altLang="zh-CN" sz="2400" b="1" i="1">
                <a:solidFill>
                  <a:srgbClr val="0066FF"/>
                </a:solidFill>
                <a:latin typeface="Times New Roman" pitchFamily="18" charset="0"/>
                <a:ea typeface="华文中宋" pitchFamily="2" charset="-122"/>
              </a:rPr>
              <a:t> 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79512" y="4581128"/>
            <a:ext cx="8876148" cy="1680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zh-CN" altLang="en-US" sz="2400" b="1">
                <a:latin typeface="Times New Roman" pitchFamily="18" charset="0"/>
                <a:ea typeface="楷体_GB2312" pitchFamily="49" charset="-122"/>
              </a:rPr>
              <a:t>特点</a:t>
            </a:r>
            <a:r>
              <a:rPr kumimoji="0" lang="zh-CN" altLang="en-US" sz="2400" b="1">
                <a:latin typeface="Times New Roman" pitchFamily="18" charset="0"/>
                <a:ea typeface="楷体_GB2312" pitchFamily="49" charset="-122"/>
              </a:rPr>
              <a:t>：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以物理位置相邻表示逻辑关系；任一元素均可随机存取。</a:t>
            </a:r>
            <a:endParaRPr kumimoji="0" lang="en-US" altLang="zh-CN" sz="2400" b="1">
              <a:latin typeface="Times New Roman" pitchFamily="18" charset="0"/>
              <a:ea typeface="楷体_GB2312" pitchFamily="49" charset="-122"/>
            </a:endParaRP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结论</a:t>
            </a:r>
            <a:r>
              <a:rPr lang="zh-CN" altLang="en-US" sz="2400" b="1">
                <a:latin typeface="Times New Roman" pitchFamily="18" charset="0"/>
                <a:ea typeface="楷体_GB2312" pitchFamily="49" charset="-122"/>
              </a:rPr>
              <a:t>：已知</a:t>
            </a:r>
            <a:r>
              <a:rPr kumimoji="0" lang="zh-CN" altLang="en-US" sz="2400" b="1">
                <a:latin typeface="Times New Roman" pitchFamily="18" charset="0"/>
                <a:ea typeface="楷体_GB2312" pitchFamily="49" charset="-122"/>
              </a:rPr>
              <a:t>位置、获取该位置上的元素</a:t>
            </a:r>
            <a:r>
              <a:rPr kumimoji="0" lang="zh-CN" altLang="en-US" sz="2400" b="1">
                <a:latin typeface="仿宋_GB2312" pitchFamily="49" charset="-122"/>
                <a:ea typeface="仿宋_GB2312" pitchFamily="49" charset="-122"/>
              </a:rPr>
              <a:t>非常方便，与该线性</a:t>
            </a:r>
            <a:endParaRPr kumimoji="0" lang="en-US" altLang="zh-CN" sz="2400" b="1">
              <a:latin typeface="仿宋_GB2312" pitchFamily="49" charset="-122"/>
              <a:ea typeface="仿宋_GB2312" pitchFamily="49" charset="-122"/>
            </a:endParaRP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kumimoji="0" lang="zh-CN" altLang="en-US" sz="2400" b="1">
                <a:latin typeface="仿宋_GB2312" pitchFamily="49" charset="-122"/>
                <a:ea typeface="仿宋_GB2312" pitchFamily="49" charset="-122"/>
              </a:rPr>
              <a:t>表的长度无关</a:t>
            </a:r>
            <a:r>
              <a:rPr kumimoji="0" lang="en-US" altLang="zh-CN" sz="2400" b="1" i="1">
                <a:solidFill>
                  <a:srgbClr val="0066FF"/>
                </a:solidFill>
                <a:latin typeface="仿宋_GB2312" pitchFamily="49" charset="-122"/>
                <a:ea typeface="仿宋_GB2312" pitchFamily="49" charset="-122"/>
              </a:rPr>
              <a:t> </a:t>
            </a:r>
            <a:r>
              <a:rPr kumimoji="0" lang="zh-CN" altLang="en-US" sz="2400" b="1" i="1">
                <a:latin typeface="仿宋_GB2312" pitchFamily="49" charset="-122"/>
                <a:ea typeface="仿宋_GB2312" pitchFamily="49" charset="-122"/>
              </a:rPr>
              <a:t>。</a:t>
            </a:r>
            <a:endParaRPr kumimoji="0" lang="en-US" altLang="zh-CN" sz="2400" b="1" i="1">
              <a:latin typeface="仿宋_GB2312" pitchFamily="49" charset="-122"/>
              <a:ea typeface="仿宋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8" grpId="0" autoUpdateAnimBg="0"/>
      <p:bldP spid="9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66" name="Text Box 10"/>
          <p:cNvSpPr txBox="1">
            <a:spLocks noChangeArrowheads="1"/>
          </p:cNvSpPr>
          <p:nvPr/>
        </p:nvSpPr>
        <p:spPr bwMode="auto">
          <a:xfrm>
            <a:off x="407988" y="585788"/>
            <a:ext cx="8834470" cy="1052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       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考虑到线性表因插入元素而使存储空间不足的问题，应 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FF"/>
                </a:solidFill>
                <a:ea typeface="华文中宋" pitchFamily="2" charset="-122"/>
              </a:rPr>
              <a:t>允许数组容量进行动态扩充。</a:t>
            </a:r>
            <a:r>
              <a:rPr kumimoji="1" lang="zh-CN" altLang="en-US" sz="2400" b="1">
                <a:solidFill>
                  <a:srgbClr val="0000FF"/>
                </a:solidFill>
                <a:ea typeface="楷体_GB2312" pitchFamily="49" charset="-122"/>
              </a:rPr>
              <a:t> （静态顺序存储</a:t>
            </a:r>
            <a:r>
              <a:rPr kumimoji="1" lang="en-US" altLang="zh-CN" sz="2400" b="1">
                <a:solidFill>
                  <a:srgbClr val="0000FF"/>
                </a:solidFill>
                <a:ea typeface="楷体_GB2312" pitchFamily="49" charset="-122"/>
              </a:rPr>
              <a:t>-&gt;</a:t>
            </a:r>
            <a:r>
              <a:rPr kumimoji="1" lang="zh-CN" altLang="en-US" sz="2400" b="1">
                <a:solidFill>
                  <a:srgbClr val="0000FF"/>
                </a:solidFill>
                <a:ea typeface="楷体_GB2312" pitchFamily="49" charset="-122"/>
              </a:rPr>
              <a:t>动态顺序存储）</a:t>
            </a:r>
          </a:p>
        </p:txBody>
      </p:sp>
      <p:sp>
        <p:nvSpPr>
          <p:cNvPr id="96261" name="Text Box 5"/>
          <p:cNvSpPr txBox="1">
            <a:spLocks noChangeArrowheads="1"/>
          </p:cNvSpPr>
          <p:nvPr/>
        </p:nvSpPr>
        <p:spPr bwMode="auto">
          <a:xfrm>
            <a:off x="365125" y="1628800"/>
            <a:ext cx="8599488" cy="3453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ea typeface="华文新魏" pitchFamily="2" charset="-122"/>
              </a:rPr>
              <a:t>#define LIST_INIT_SIZE 100  //</a:t>
            </a:r>
            <a:r>
              <a:rPr kumimoji="1" lang="zh-CN" altLang="en-US" sz="2400" b="1">
                <a:solidFill>
                  <a:srgbClr val="000000"/>
                </a:solidFill>
                <a:ea typeface="华文新魏" pitchFamily="2" charset="-122"/>
              </a:rPr>
              <a:t>线性表存储空间的初始分配量  </a:t>
            </a:r>
            <a:br>
              <a:rPr kumimoji="1" lang="zh-CN" altLang="en-US" sz="2400" b="1">
                <a:solidFill>
                  <a:srgbClr val="000000"/>
                </a:solidFill>
                <a:ea typeface="华文新魏" pitchFamily="2" charset="-122"/>
              </a:rPr>
            </a:br>
            <a:br>
              <a:rPr kumimoji="1" lang="zh-CN" altLang="en-US" sz="2400" b="1">
                <a:solidFill>
                  <a:srgbClr val="0000FF"/>
                </a:solidFill>
                <a:ea typeface="华文新魏" pitchFamily="2" charset="-122"/>
              </a:rPr>
            </a:br>
            <a:r>
              <a:rPr kumimoji="1" lang="en-US" altLang="zh-CN" sz="2400" b="1" err="1">
                <a:solidFill>
                  <a:srgbClr val="000000"/>
                </a:solidFill>
                <a:ea typeface="华文新魏" pitchFamily="2" charset="-122"/>
              </a:rPr>
              <a:t>typedef</a:t>
            </a:r>
            <a:r>
              <a:rPr kumimoji="1" lang="en-US" altLang="zh-CN" sz="2400" b="1">
                <a:solidFill>
                  <a:srgbClr val="000000"/>
                </a:solidFill>
                <a:ea typeface="华文新魏" pitchFamily="2" charset="-122"/>
              </a:rPr>
              <a:t> </a:t>
            </a:r>
            <a:r>
              <a:rPr kumimoji="1" lang="en-US" altLang="zh-CN" sz="2400" b="1" err="1">
                <a:solidFill>
                  <a:srgbClr val="000000"/>
                </a:solidFill>
                <a:ea typeface="华文新魏" pitchFamily="2" charset="-122"/>
              </a:rPr>
              <a:t>struct</a:t>
            </a:r>
            <a:r>
              <a:rPr kumimoji="1" lang="en-US" altLang="zh-CN" sz="2400" b="1">
                <a:solidFill>
                  <a:srgbClr val="000000"/>
                </a:solidFill>
                <a:ea typeface="华文新魏" pitchFamily="2" charset="-122"/>
              </a:rPr>
              <a:t> {</a:t>
            </a:r>
            <a:br>
              <a:rPr kumimoji="1" lang="en-US" altLang="zh-CN" sz="2400" b="1">
                <a:solidFill>
                  <a:srgbClr val="000000"/>
                </a:solidFill>
                <a:ea typeface="华文新魏" pitchFamily="2" charset="-122"/>
              </a:rPr>
            </a:br>
            <a:r>
              <a:rPr kumimoji="1" lang="en-US" altLang="zh-CN" sz="2400" b="1">
                <a:solidFill>
                  <a:srgbClr val="000000"/>
                </a:solidFill>
                <a:ea typeface="华文新魏" pitchFamily="2" charset="-122"/>
              </a:rPr>
              <a:t>     </a:t>
            </a:r>
            <a:r>
              <a:rPr kumimoji="1" lang="en-US" altLang="zh-CN" sz="2400" b="1" err="1">
                <a:solidFill>
                  <a:srgbClr val="000000"/>
                </a:solidFill>
                <a:ea typeface="楷体_GB2312" pitchFamily="49" charset="-122"/>
              </a:rPr>
              <a:t>ElemType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  </a:t>
            </a:r>
            <a:r>
              <a:rPr kumimoji="1" lang="en-US" altLang="zh-CN" sz="2400" b="1" err="1">
                <a:solidFill>
                  <a:srgbClr val="000000"/>
                </a:solidFill>
                <a:ea typeface="楷体_GB2312" pitchFamily="49" charset="-122"/>
              </a:rPr>
              <a:t>elem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[LIST_INIT_SIZE];  </a:t>
            </a:r>
            <a:br>
              <a:rPr kumimoji="1" lang="en-US" altLang="zh-CN" sz="2400" b="1">
                <a:solidFill>
                  <a:srgbClr val="0000FF"/>
                </a:solidFill>
                <a:ea typeface="华文新魏" pitchFamily="2" charset="-122"/>
              </a:rPr>
            </a:br>
            <a:r>
              <a:rPr kumimoji="1" lang="en-US" altLang="zh-CN" sz="2400" b="1">
                <a:solidFill>
                  <a:srgbClr val="000000"/>
                </a:solidFill>
                <a:ea typeface="华文新魏" pitchFamily="2" charset="-122"/>
              </a:rPr>
              <a:t>     </a:t>
            </a:r>
            <a:r>
              <a:rPr kumimoji="1" lang="en-US" altLang="zh-CN" sz="2400" b="1" err="1">
                <a:solidFill>
                  <a:srgbClr val="000000"/>
                </a:solidFill>
                <a:ea typeface="华文新魏" pitchFamily="2" charset="-122"/>
              </a:rPr>
              <a:t>int</a:t>
            </a:r>
            <a:r>
              <a:rPr kumimoji="1" lang="en-US" altLang="zh-CN" sz="2400" b="1">
                <a:solidFill>
                  <a:srgbClr val="000000"/>
                </a:solidFill>
                <a:ea typeface="华文新魏" pitchFamily="2" charset="-122"/>
              </a:rPr>
              <a:t> length;   //</a:t>
            </a:r>
            <a:r>
              <a:rPr kumimoji="1" lang="zh-CN" altLang="en-US" sz="2400" b="1">
                <a:solidFill>
                  <a:srgbClr val="000000"/>
                </a:solidFill>
                <a:ea typeface="华文新魏" pitchFamily="2" charset="-122"/>
              </a:rPr>
              <a:t>当前长度</a:t>
            </a:r>
            <a:br>
              <a:rPr kumimoji="1" lang="zh-CN" altLang="en-US" sz="2400" b="1">
                <a:solidFill>
                  <a:srgbClr val="000000"/>
                </a:solidFill>
                <a:ea typeface="华文新魏" pitchFamily="2" charset="-122"/>
              </a:rPr>
            </a:br>
            <a:endParaRPr kumimoji="1" lang="zh-CN" altLang="en-US" sz="2400" b="1">
              <a:solidFill>
                <a:srgbClr val="000000"/>
              </a:solidFill>
              <a:ea typeface="华文新魏" pitchFamily="2" charset="-122"/>
            </a:endParaRP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ea typeface="华文新魏" pitchFamily="2" charset="-122"/>
              </a:rPr>
              <a:t>} </a:t>
            </a:r>
            <a:r>
              <a:rPr kumimoji="1" lang="en-US" altLang="zh-CN" sz="2400" b="1" err="1">
                <a:solidFill>
                  <a:srgbClr val="000000"/>
                </a:solidFill>
                <a:ea typeface="华文新魏" pitchFamily="2" charset="-122"/>
              </a:rPr>
              <a:t>SqList</a:t>
            </a:r>
            <a:r>
              <a:rPr kumimoji="1" lang="en-US" altLang="zh-CN" sz="2400" b="1">
                <a:solidFill>
                  <a:srgbClr val="000000"/>
                </a:solidFill>
                <a:ea typeface="华文新魏" pitchFamily="2" charset="-122"/>
              </a:rPr>
              <a:t>;  </a:t>
            </a:r>
          </a:p>
        </p:txBody>
      </p:sp>
      <p:sp>
        <p:nvSpPr>
          <p:cNvPr id="96262" name="Rectangle 6"/>
          <p:cNvSpPr>
            <a:spLocks noChangeArrowheads="1"/>
          </p:cNvSpPr>
          <p:nvPr/>
        </p:nvSpPr>
        <p:spPr bwMode="auto">
          <a:xfrm>
            <a:off x="1549400" y="5157788"/>
            <a:ext cx="7343775" cy="1150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C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语言中的数组下标从 “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0”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开始，因此若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是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Sqlist  </a:t>
            </a:r>
          </a:p>
          <a:p>
            <a:pPr marL="342900" indent="-34290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类型的顺序表，则表中第 </a:t>
            </a:r>
            <a:r>
              <a:rPr kumimoji="1" lang="en-US" altLang="zh-CN" sz="2400" b="1" i="1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个元素是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L.elem[</a:t>
            </a:r>
            <a:r>
              <a:rPr kumimoji="1" lang="en-US" altLang="zh-CN" sz="2400" b="1" i="1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 -1]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。 </a:t>
            </a:r>
          </a:p>
        </p:txBody>
      </p:sp>
      <p:sp>
        <p:nvSpPr>
          <p:cNvPr id="96264" name="AutoShape 8"/>
          <p:cNvSpPr>
            <a:spLocks noChangeArrowheads="1"/>
          </p:cNvSpPr>
          <p:nvPr/>
        </p:nvSpPr>
        <p:spPr bwMode="auto">
          <a:xfrm>
            <a:off x="365125" y="5300663"/>
            <a:ext cx="1182688" cy="863600"/>
          </a:xfrm>
          <a:prstGeom prst="homePlate">
            <a:avLst>
              <a:gd name="adj" fmla="val 34237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600" b="1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kumimoji="1" lang="zh-CN" altLang="en-US" sz="3600" b="1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注意 </a:t>
            </a:r>
          </a:p>
        </p:txBody>
      </p:sp>
      <p:sp>
        <p:nvSpPr>
          <p:cNvPr id="96267" name="Text Box 11"/>
          <p:cNvSpPr txBox="1">
            <a:spLocks noChangeArrowheads="1"/>
          </p:cNvSpPr>
          <p:nvPr/>
        </p:nvSpPr>
        <p:spPr bwMode="auto">
          <a:xfrm>
            <a:off x="365125" y="2141538"/>
            <a:ext cx="8599488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FF"/>
                </a:solidFill>
                <a:ea typeface="华文新魏" pitchFamily="2" charset="-122"/>
              </a:rPr>
              <a:t>#define LISTINCREMENT 10 //</a:t>
            </a:r>
            <a:r>
              <a:rPr kumimoji="1" lang="zh-CN" altLang="en-US" sz="2400" b="1">
                <a:solidFill>
                  <a:srgbClr val="0000FF"/>
                </a:solidFill>
                <a:ea typeface="华文新魏" pitchFamily="2" charset="-122"/>
              </a:rPr>
              <a:t>线性表存储空间的分配增量 </a:t>
            </a:r>
            <a:endParaRPr kumimoji="1" lang="zh-CN" altLang="en-US" sz="2400" b="1">
              <a:solidFill>
                <a:srgbClr val="000000"/>
              </a:solidFill>
              <a:ea typeface="华文新魏" pitchFamily="2" charset="-122"/>
            </a:endParaRPr>
          </a:p>
        </p:txBody>
      </p:sp>
      <p:sp useBgFill="1">
        <p:nvSpPr>
          <p:cNvPr id="96268" name="Text Box 12"/>
          <p:cNvSpPr txBox="1">
            <a:spLocks noChangeArrowheads="1"/>
          </p:cNvSpPr>
          <p:nvPr/>
        </p:nvSpPr>
        <p:spPr bwMode="auto">
          <a:xfrm>
            <a:off x="755650" y="3078163"/>
            <a:ext cx="7951788" cy="5667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FF"/>
                </a:solidFill>
                <a:ea typeface="华文新魏" pitchFamily="2" charset="-122"/>
              </a:rPr>
              <a:t>ElemType  *elem;   //</a:t>
            </a:r>
            <a:r>
              <a:rPr kumimoji="1" lang="zh-CN" altLang="en-US" sz="2400" b="1">
                <a:solidFill>
                  <a:srgbClr val="0000FF"/>
                </a:solidFill>
                <a:ea typeface="华文新魏" pitchFamily="2" charset="-122"/>
              </a:rPr>
              <a:t>数组指针，指示线性表的基地址 </a:t>
            </a:r>
            <a:endParaRPr kumimoji="1" lang="zh-CN" altLang="en-US" sz="2400" b="1">
              <a:solidFill>
                <a:srgbClr val="000000"/>
              </a:solidFill>
              <a:ea typeface="华文新魏" pitchFamily="2" charset="-122"/>
            </a:endParaRPr>
          </a:p>
        </p:txBody>
      </p:sp>
      <p:sp useBgFill="1">
        <p:nvSpPr>
          <p:cNvPr id="96269" name="Text Box 13"/>
          <p:cNvSpPr txBox="1">
            <a:spLocks noChangeArrowheads="1"/>
          </p:cNvSpPr>
          <p:nvPr/>
        </p:nvSpPr>
        <p:spPr bwMode="auto">
          <a:xfrm>
            <a:off x="755650" y="4014788"/>
            <a:ext cx="8023225" cy="5667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FF"/>
                </a:solidFill>
                <a:ea typeface="华文新魏" pitchFamily="2" charset="-122"/>
              </a:rPr>
              <a:t>int listsize;  //</a:t>
            </a:r>
            <a:r>
              <a:rPr kumimoji="1" lang="zh-CN" altLang="en-US" sz="2000" b="1">
                <a:solidFill>
                  <a:srgbClr val="0000FF"/>
                </a:solidFill>
                <a:ea typeface="华文新魏" pitchFamily="2" charset="-122"/>
              </a:rPr>
              <a:t>当前分配的存储容量</a:t>
            </a:r>
            <a:r>
              <a:rPr kumimoji="1" lang="en-US" altLang="zh-CN" sz="2000" b="1">
                <a:solidFill>
                  <a:srgbClr val="0000FF"/>
                </a:solidFill>
                <a:ea typeface="华文新魏" pitchFamily="2" charset="-122"/>
              </a:rPr>
              <a:t>(</a:t>
            </a:r>
            <a:r>
              <a:rPr kumimoji="1" lang="zh-CN" altLang="en-US" sz="2000" b="1">
                <a:solidFill>
                  <a:srgbClr val="0000FF"/>
                </a:solidFill>
                <a:ea typeface="华文新魏" pitchFamily="2" charset="-122"/>
              </a:rPr>
              <a:t>以</a:t>
            </a:r>
            <a:r>
              <a:rPr kumimoji="1" lang="en-US" altLang="zh-CN" sz="2000" b="1">
                <a:solidFill>
                  <a:srgbClr val="0000FF"/>
                </a:solidFill>
                <a:ea typeface="华文新魏" pitchFamily="2" charset="-122"/>
              </a:rPr>
              <a:t>sizeof(ElemType)</a:t>
            </a:r>
            <a:r>
              <a:rPr kumimoji="1" lang="zh-CN" altLang="en-US" sz="2000" b="1">
                <a:solidFill>
                  <a:srgbClr val="0000FF"/>
                </a:solidFill>
                <a:ea typeface="华文新魏" pitchFamily="2" charset="-122"/>
              </a:rPr>
              <a:t>为单位</a:t>
            </a:r>
            <a:r>
              <a:rPr kumimoji="1" lang="en-US" altLang="zh-CN" sz="2000" b="1">
                <a:solidFill>
                  <a:srgbClr val="0000FF"/>
                </a:solidFill>
                <a:ea typeface="华文新魏" pitchFamily="2" charset="-122"/>
              </a:rPr>
              <a:t>)  </a:t>
            </a:r>
            <a:endParaRPr kumimoji="1" lang="en-US" altLang="zh-CN" sz="2400" b="1">
              <a:solidFill>
                <a:srgbClr val="000000"/>
              </a:solidFill>
              <a:ea typeface="华文新魏" pitchFamily="2" charset="-122"/>
            </a:endParaRPr>
          </a:p>
        </p:txBody>
      </p:sp>
    </p:spTree>
  </p:cSld>
  <p:clrMapOvr>
    <a:masterClrMapping/>
  </p:clrMapOvr>
  <p:transition spd="slow"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962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62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96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4" dur="1000"/>
                                        <p:tgtEl>
                                          <p:spTgt spid="96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6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6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6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6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6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6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62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62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6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6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6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6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962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96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66" grpId="0" autoUpdateAnimBg="0"/>
      <p:bldP spid="96261" grpId="0" autoUpdateAnimBg="0"/>
      <p:bldP spid="96262" grpId="0"/>
      <p:bldP spid="96264" grpId="0" animBg="1"/>
      <p:bldP spid="96267" grpId="0" autoUpdateAnimBg="0"/>
      <p:bldP spid="96268" grpId="0" animBg="1" autoUpdateAnimBg="0"/>
      <p:bldP spid="96269" grpId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线性表的操作举例</a:t>
            </a:r>
            <a:br>
              <a:rPr lang="zh-CN" altLang="en-US"/>
            </a:br>
            <a:r>
              <a:rPr lang="en-US" altLang="zh-CN"/>
              <a:t>--</a:t>
            </a:r>
            <a:r>
              <a:rPr lang="zh-CN" altLang="en-US"/>
              <a:t>初始化操作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构造一个空的线性表（顺序表）</a:t>
            </a:r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348880"/>
            <a:ext cx="2298071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3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87824" y="2780928"/>
            <a:ext cx="6037643" cy="565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691680" y="3543399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0</a:t>
            </a:r>
            <a:endParaRPr lang="zh-CN" altLang="en-US" sz="2400"/>
          </a:p>
        </p:txBody>
      </p:sp>
      <p:sp>
        <p:nvSpPr>
          <p:cNvPr id="7" name="TextBox 6"/>
          <p:cNvSpPr txBox="1"/>
          <p:nvPr/>
        </p:nvSpPr>
        <p:spPr>
          <a:xfrm>
            <a:off x="1691680" y="4149080"/>
            <a:ext cx="864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9</a:t>
            </a:r>
            <a:endParaRPr lang="zh-CN" altLang="en-US" sz="2800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 rot="21359853" flipV="1">
            <a:off x="1979972" y="3104177"/>
            <a:ext cx="1010679" cy="45719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9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9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初始化</a:t>
            </a:r>
            <a:r>
              <a:rPr lang="en-US" altLang="zh-CN"/>
              <a:t>---</a:t>
            </a:r>
            <a:r>
              <a:rPr lang="zh-CN" altLang="en-US"/>
              <a:t>类</a:t>
            </a:r>
            <a:r>
              <a:rPr lang="en-US" altLang="zh-CN"/>
              <a:t>c</a:t>
            </a:r>
            <a:r>
              <a:rPr lang="zh-CN" altLang="en-US"/>
              <a:t>语法描述</a:t>
            </a: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611560" y="1508586"/>
            <a:ext cx="8072437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err="1"/>
              <a:t>bool</a:t>
            </a:r>
            <a:r>
              <a:rPr lang="en-US" altLang="zh-CN" sz="3200"/>
              <a:t> </a:t>
            </a:r>
            <a:r>
              <a:rPr lang="en-US" altLang="zh-CN" sz="3200" err="1"/>
              <a:t>InitList</a:t>
            </a:r>
            <a:r>
              <a:rPr lang="en-US" altLang="zh-CN" sz="3200"/>
              <a:t>(</a:t>
            </a:r>
            <a:r>
              <a:rPr lang="en-US" altLang="zh-CN" sz="3200" err="1"/>
              <a:t>SqList</a:t>
            </a:r>
            <a:r>
              <a:rPr lang="en-US" altLang="zh-CN" sz="3200"/>
              <a:t>   &amp;l)</a:t>
            </a:r>
          </a:p>
          <a:p>
            <a:r>
              <a:rPr lang="en-US" altLang="zh-CN" sz="3200"/>
              <a:t>{</a:t>
            </a:r>
          </a:p>
          <a:p>
            <a:r>
              <a:rPr lang="en-US" altLang="zh-CN" sz="3200"/>
              <a:t>         </a:t>
            </a:r>
            <a:r>
              <a:rPr lang="en-US" altLang="zh-CN" sz="3200" err="1"/>
              <a:t>l.elem</a:t>
            </a:r>
            <a:r>
              <a:rPr lang="en-US" altLang="zh-CN" sz="3200"/>
              <a:t>=(</a:t>
            </a:r>
            <a:r>
              <a:rPr lang="en-US" altLang="zh-CN" sz="3200" err="1"/>
              <a:t>ElemType</a:t>
            </a:r>
            <a:r>
              <a:rPr lang="en-US" altLang="zh-CN" sz="3200"/>
              <a:t> *)</a:t>
            </a:r>
          </a:p>
          <a:p>
            <a:r>
              <a:rPr lang="en-US" altLang="zh-CN" sz="3200"/>
              <a:t>            </a:t>
            </a:r>
            <a:r>
              <a:rPr lang="en-US" altLang="zh-CN" sz="3200" err="1"/>
              <a:t>malloc</a:t>
            </a:r>
            <a:r>
              <a:rPr lang="en-US" altLang="zh-CN" sz="3200"/>
              <a:t>(LIST_INIT_SIZE*</a:t>
            </a:r>
            <a:r>
              <a:rPr lang="en-US" altLang="zh-CN" sz="3200" err="1"/>
              <a:t>sizeof</a:t>
            </a:r>
            <a:r>
              <a:rPr lang="en-US" altLang="zh-CN" sz="3200"/>
              <a:t>(</a:t>
            </a:r>
            <a:r>
              <a:rPr lang="en-US" altLang="zh-CN" sz="3200" err="1"/>
              <a:t>ElemType</a:t>
            </a:r>
            <a:r>
              <a:rPr lang="en-US" altLang="zh-CN" sz="3200"/>
              <a:t>));</a:t>
            </a:r>
          </a:p>
          <a:p>
            <a:r>
              <a:rPr lang="en-US" altLang="zh-CN" sz="3200"/>
              <a:t>	if(!</a:t>
            </a:r>
            <a:r>
              <a:rPr lang="en-US" altLang="zh-CN" sz="3200" err="1"/>
              <a:t>l.elem</a:t>
            </a:r>
            <a:r>
              <a:rPr lang="en-US" altLang="zh-CN" sz="3200"/>
              <a:t>)</a:t>
            </a:r>
          </a:p>
          <a:p>
            <a:r>
              <a:rPr lang="en-US" altLang="zh-CN" sz="3200"/>
              <a:t>		exit  (OVERFLOW);</a:t>
            </a:r>
          </a:p>
          <a:p>
            <a:r>
              <a:rPr lang="en-US" altLang="zh-CN" sz="3200"/>
              <a:t>	</a:t>
            </a:r>
            <a:r>
              <a:rPr lang="en-US" altLang="zh-CN" sz="3200" err="1"/>
              <a:t>l.length</a:t>
            </a:r>
            <a:r>
              <a:rPr lang="en-US" altLang="zh-CN" sz="3200"/>
              <a:t>=0;</a:t>
            </a:r>
          </a:p>
          <a:p>
            <a:r>
              <a:rPr lang="en-US" altLang="zh-CN" sz="3200"/>
              <a:t>	</a:t>
            </a:r>
            <a:r>
              <a:rPr lang="en-US" altLang="zh-CN" sz="3200" err="1"/>
              <a:t>l.listsize</a:t>
            </a:r>
            <a:r>
              <a:rPr lang="en-US" altLang="zh-CN" sz="3200"/>
              <a:t>=LIST_INIT_SIZE;</a:t>
            </a:r>
          </a:p>
          <a:p>
            <a:r>
              <a:rPr lang="en-US" altLang="zh-CN" sz="3200"/>
              <a:t>	return  OK;</a:t>
            </a:r>
          </a:p>
          <a:p>
            <a:r>
              <a:rPr lang="en-US" altLang="zh-CN" sz="3200"/>
              <a:t>}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zh-CN" altLang="en-US" sz="3600"/>
              <a:t>初始化</a:t>
            </a:r>
            <a:r>
              <a:rPr lang="en-US" altLang="zh-CN" sz="3600"/>
              <a:t>---</a:t>
            </a:r>
            <a:r>
              <a:rPr lang="zh-CN" altLang="en-US" sz="3600"/>
              <a:t>用</a:t>
            </a:r>
            <a:r>
              <a:rPr lang="en-US" altLang="zh-CN" sz="3600"/>
              <a:t>c</a:t>
            </a:r>
            <a:r>
              <a:rPr lang="zh-CN" altLang="en-US" sz="3600"/>
              <a:t>语言描述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611560" y="1508586"/>
            <a:ext cx="8072437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err="1"/>
              <a:t>bool</a:t>
            </a:r>
            <a:r>
              <a:rPr lang="en-US" altLang="zh-CN" sz="3200"/>
              <a:t> </a:t>
            </a:r>
            <a:r>
              <a:rPr lang="en-US" altLang="zh-CN" sz="3200" err="1"/>
              <a:t>InitList</a:t>
            </a:r>
            <a:r>
              <a:rPr lang="en-US" altLang="zh-CN" sz="3200"/>
              <a:t>(</a:t>
            </a:r>
            <a:r>
              <a:rPr lang="en-US" altLang="zh-CN" sz="3200" err="1"/>
              <a:t>SqList</a:t>
            </a:r>
            <a:r>
              <a:rPr lang="en-US" altLang="zh-CN" sz="3200"/>
              <a:t> *l)</a:t>
            </a:r>
          </a:p>
          <a:p>
            <a:r>
              <a:rPr lang="en-US" altLang="zh-CN" sz="3200"/>
              <a:t>{</a:t>
            </a:r>
          </a:p>
          <a:p>
            <a:r>
              <a:rPr lang="en-US" altLang="zh-CN" sz="3200"/>
              <a:t>         l-&gt;</a:t>
            </a:r>
            <a:r>
              <a:rPr lang="en-US" altLang="zh-CN" sz="3200" err="1"/>
              <a:t>elem</a:t>
            </a:r>
            <a:r>
              <a:rPr lang="en-US" altLang="zh-CN" sz="3200"/>
              <a:t>=(</a:t>
            </a:r>
            <a:r>
              <a:rPr lang="en-US" altLang="zh-CN" sz="3200" err="1"/>
              <a:t>ElemType</a:t>
            </a:r>
            <a:r>
              <a:rPr lang="en-US" altLang="zh-CN" sz="3200"/>
              <a:t> *)</a:t>
            </a:r>
          </a:p>
          <a:p>
            <a:r>
              <a:rPr lang="en-US" altLang="zh-CN" sz="3200"/>
              <a:t>            </a:t>
            </a:r>
            <a:r>
              <a:rPr lang="en-US" altLang="zh-CN" sz="3200" err="1"/>
              <a:t>malloc</a:t>
            </a:r>
            <a:r>
              <a:rPr lang="en-US" altLang="zh-CN" sz="3200"/>
              <a:t>(LIST_INIT_SIZE*</a:t>
            </a:r>
            <a:r>
              <a:rPr lang="en-US" altLang="zh-CN" sz="3200" err="1"/>
              <a:t>sizeof</a:t>
            </a:r>
            <a:r>
              <a:rPr lang="en-US" altLang="zh-CN" sz="3200"/>
              <a:t>(</a:t>
            </a:r>
            <a:r>
              <a:rPr lang="en-US" altLang="zh-CN" sz="3200" err="1"/>
              <a:t>ElemType</a:t>
            </a:r>
            <a:r>
              <a:rPr lang="en-US" altLang="zh-CN" sz="3200"/>
              <a:t>));</a:t>
            </a:r>
          </a:p>
          <a:p>
            <a:r>
              <a:rPr lang="en-US" altLang="zh-CN" sz="3200"/>
              <a:t>	if(!l-&gt;</a:t>
            </a:r>
            <a:r>
              <a:rPr lang="en-US" altLang="zh-CN" sz="3200" err="1"/>
              <a:t>elem</a:t>
            </a:r>
            <a:r>
              <a:rPr lang="en-US" altLang="zh-CN" sz="3200"/>
              <a:t>)</a:t>
            </a:r>
          </a:p>
          <a:p>
            <a:r>
              <a:rPr lang="en-US" altLang="zh-CN" sz="3200"/>
              <a:t>		return false;</a:t>
            </a:r>
          </a:p>
          <a:p>
            <a:r>
              <a:rPr lang="en-US" altLang="zh-CN" sz="3200"/>
              <a:t>	l-&gt;length=0;</a:t>
            </a:r>
          </a:p>
          <a:p>
            <a:r>
              <a:rPr lang="en-US" altLang="zh-CN" sz="3200"/>
              <a:t>	l-&gt;</a:t>
            </a:r>
            <a:r>
              <a:rPr lang="en-US" altLang="zh-CN" sz="3200" err="1"/>
              <a:t>listsize</a:t>
            </a:r>
            <a:r>
              <a:rPr lang="en-US" altLang="zh-CN" sz="3200"/>
              <a:t>=LIST_INIT_SIZE;</a:t>
            </a:r>
          </a:p>
          <a:p>
            <a:r>
              <a:rPr lang="en-US" altLang="zh-CN" sz="3200"/>
              <a:t>	return true;</a:t>
            </a:r>
          </a:p>
          <a:p>
            <a:r>
              <a:rPr lang="en-US" altLang="zh-CN" sz="3200"/>
              <a:t>}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5"/>
          <p:cNvGrpSpPr>
            <a:grpSpLocks/>
          </p:cNvGrpSpPr>
          <p:nvPr/>
        </p:nvGrpSpPr>
        <p:grpSpPr bwMode="auto">
          <a:xfrm>
            <a:off x="4818063" y="5691188"/>
            <a:ext cx="365125" cy="744537"/>
            <a:chOff x="2998" y="3494"/>
            <a:chExt cx="230" cy="469"/>
          </a:xfrm>
        </p:grpSpPr>
        <p:sp>
          <p:nvSpPr>
            <p:cNvPr id="15429" name="Text Box 69"/>
            <p:cNvSpPr txBox="1">
              <a:spLocks noChangeArrowheads="1"/>
            </p:cNvSpPr>
            <p:nvPr/>
          </p:nvSpPr>
          <p:spPr bwMode="auto">
            <a:xfrm>
              <a:off x="2998" y="3657"/>
              <a:ext cx="230" cy="306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7</a:t>
              </a:r>
            </a:p>
          </p:txBody>
        </p:sp>
        <p:sp>
          <p:nvSpPr>
            <p:cNvPr id="15430" name="Line 70"/>
            <p:cNvSpPr>
              <a:spLocks noChangeShapeType="1"/>
            </p:cNvSpPr>
            <p:nvPr/>
          </p:nvSpPr>
          <p:spPr bwMode="auto">
            <a:xfrm flipV="1">
              <a:off x="3120" y="3494"/>
              <a:ext cx="0" cy="163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 useBgFill="1">
        <p:nvSpPr>
          <p:cNvPr id="15431" name="Rectangle 71"/>
          <p:cNvSpPr>
            <a:spLocks noChangeArrowheads="1"/>
          </p:cNvSpPr>
          <p:nvPr/>
        </p:nvSpPr>
        <p:spPr bwMode="auto">
          <a:xfrm>
            <a:off x="4745038" y="5691188"/>
            <a:ext cx="533400" cy="835025"/>
          </a:xfrm>
          <a:prstGeom prst="rect">
            <a:avLst/>
          </a:prstGeom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Group 74"/>
          <p:cNvGrpSpPr>
            <a:grpSpLocks/>
          </p:cNvGrpSpPr>
          <p:nvPr/>
        </p:nvGrpSpPr>
        <p:grpSpPr bwMode="auto">
          <a:xfrm>
            <a:off x="6238875" y="5691188"/>
            <a:ext cx="365125" cy="744537"/>
            <a:chOff x="3965" y="3494"/>
            <a:chExt cx="230" cy="469"/>
          </a:xfrm>
        </p:grpSpPr>
        <p:sp>
          <p:nvSpPr>
            <p:cNvPr id="15401" name="Text Box 41"/>
            <p:cNvSpPr txBox="1">
              <a:spLocks noChangeArrowheads="1"/>
            </p:cNvSpPr>
            <p:nvPr/>
          </p:nvSpPr>
          <p:spPr bwMode="auto">
            <a:xfrm>
              <a:off x="3965" y="3657"/>
              <a:ext cx="230" cy="306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7</a:t>
              </a:r>
            </a:p>
          </p:txBody>
        </p:sp>
        <p:sp>
          <p:nvSpPr>
            <p:cNvPr id="15402" name="Line 42"/>
            <p:cNvSpPr>
              <a:spLocks noChangeShapeType="1"/>
            </p:cNvSpPr>
            <p:nvPr/>
          </p:nvSpPr>
          <p:spPr bwMode="auto">
            <a:xfrm flipV="1">
              <a:off x="4087" y="3494"/>
              <a:ext cx="0" cy="163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52"/>
          <p:cNvGrpSpPr>
            <a:grpSpLocks/>
          </p:cNvGrpSpPr>
          <p:nvPr/>
        </p:nvGrpSpPr>
        <p:grpSpPr bwMode="auto">
          <a:xfrm>
            <a:off x="6227763" y="5157788"/>
            <a:ext cx="2270125" cy="485775"/>
            <a:chOff x="2064" y="2112"/>
            <a:chExt cx="1430" cy="306"/>
          </a:xfrm>
        </p:grpSpPr>
        <p:sp>
          <p:nvSpPr>
            <p:cNvPr id="15413" name="Text Box 53"/>
            <p:cNvSpPr txBox="1">
              <a:spLocks noChangeArrowheads="1"/>
            </p:cNvSpPr>
            <p:nvPr/>
          </p:nvSpPr>
          <p:spPr bwMode="auto">
            <a:xfrm>
              <a:off x="206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15414" name="Text Box 54"/>
            <p:cNvSpPr txBox="1">
              <a:spLocks noChangeArrowheads="1"/>
            </p:cNvSpPr>
            <p:nvPr/>
          </p:nvSpPr>
          <p:spPr bwMode="auto">
            <a:xfrm>
              <a:off x="230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5415" name="Text Box 55"/>
            <p:cNvSpPr txBox="1">
              <a:spLocks noChangeArrowheads="1"/>
            </p:cNvSpPr>
            <p:nvPr/>
          </p:nvSpPr>
          <p:spPr bwMode="auto">
            <a:xfrm>
              <a:off x="254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15416" name="Text Box 56"/>
            <p:cNvSpPr txBox="1">
              <a:spLocks noChangeArrowheads="1"/>
            </p:cNvSpPr>
            <p:nvPr/>
          </p:nvSpPr>
          <p:spPr bwMode="auto">
            <a:xfrm>
              <a:off x="278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5417" name="Text Box 57"/>
            <p:cNvSpPr txBox="1">
              <a:spLocks noChangeArrowheads="1"/>
            </p:cNvSpPr>
            <p:nvPr/>
          </p:nvSpPr>
          <p:spPr bwMode="auto">
            <a:xfrm>
              <a:off x="302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15418" name="Text Box 58"/>
            <p:cNvSpPr txBox="1">
              <a:spLocks noChangeArrowheads="1"/>
            </p:cNvSpPr>
            <p:nvPr/>
          </p:nvSpPr>
          <p:spPr bwMode="auto">
            <a:xfrm>
              <a:off x="326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</p:grpSp>
      <p:sp useBgFill="1">
        <p:nvSpPr>
          <p:cNvPr id="15419" name="Rectangle 59"/>
          <p:cNvSpPr>
            <a:spLocks noChangeArrowheads="1"/>
          </p:cNvSpPr>
          <p:nvPr/>
        </p:nvSpPr>
        <p:spPr bwMode="auto">
          <a:xfrm>
            <a:off x="6192838" y="5084763"/>
            <a:ext cx="2362200" cy="617537"/>
          </a:xfrm>
          <a:prstGeom prst="rect">
            <a:avLst/>
          </a:prstGeom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5411" name="Rectangle 51"/>
          <p:cNvSpPr>
            <a:spLocks noChangeArrowheads="1"/>
          </p:cNvSpPr>
          <p:nvPr/>
        </p:nvSpPr>
        <p:spPr bwMode="auto">
          <a:xfrm>
            <a:off x="6143625" y="5691188"/>
            <a:ext cx="533400" cy="835025"/>
          </a:xfrm>
          <a:prstGeom prst="rect">
            <a:avLst/>
          </a:prstGeom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86" name="Text Box 26"/>
          <p:cNvSpPr txBox="1">
            <a:spLocks noChangeArrowheads="1"/>
          </p:cNvSpPr>
          <p:nvPr/>
        </p:nvSpPr>
        <p:spPr bwMode="auto">
          <a:xfrm>
            <a:off x="311150" y="906463"/>
            <a:ext cx="8491427" cy="1274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en-US" altLang="zh-CN" sz="2400"/>
              <a:t>        </a:t>
            </a:r>
            <a:r>
              <a:rPr kumimoji="0" lang="zh-CN" altLang="en-US" sz="2400"/>
              <a:t>线性表的插入运算是指在表的第 </a:t>
            </a:r>
            <a:r>
              <a:rPr kumimoji="0" lang="en-US" altLang="zh-CN" sz="2400" i="1" err="1"/>
              <a:t>i</a:t>
            </a:r>
            <a:r>
              <a:rPr kumimoji="0" lang="en-US" altLang="zh-CN" sz="2400"/>
              <a:t> (1 </a:t>
            </a:r>
            <a:r>
              <a:rPr kumimoji="0" lang="en-US" altLang="zh-CN" sz="2400">
                <a:sym typeface="Symbol" pitchFamily="18" charset="2"/>
              </a:rPr>
              <a:t> </a:t>
            </a:r>
            <a:r>
              <a:rPr kumimoji="0" lang="en-US" altLang="zh-CN" sz="2400" i="1" err="1"/>
              <a:t>i</a:t>
            </a:r>
            <a:r>
              <a:rPr kumimoji="0" lang="en-US" altLang="zh-CN" sz="2400"/>
              <a:t> </a:t>
            </a:r>
            <a:r>
              <a:rPr kumimoji="0" lang="en-US" altLang="zh-CN" sz="2400">
                <a:sym typeface="Symbol" pitchFamily="18" charset="2"/>
              </a:rPr>
              <a:t></a:t>
            </a:r>
            <a:r>
              <a:rPr kumimoji="0" lang="en-US" altLang="zh-CN" sz="2400"/>
              <a:t> </a:t>
            </a:r>
            <a:r>
              <a:rPr kumimoji="0" lang="en-US" altLang="zh-CN" sz="2400" i="1"/>
              <a:t>n </a:t>
            </a:r>
            <a:r>
              <a:rPr kumimoji="0" lang="en-US" altLang="zh-CN" sz="2400"/>
              <a:t>+1) </a:t>
            </a:r>
            <a:r>
              <a:rPr kumimoji="0" lang="zh-CN" altLang="en-US" sz="2400"/>
              <a:t>个位置上， </a:t>
            </a:r>
          </a:p>
          <a:p>
            <a:pPr>
              <a:lnSpc>
                <a:spcPct val="110000"/>
              </a:lnSpc>
            </a:pPr>
            <a:r>
              <a:rPr kumimoji="0" lang="zh-CN" altLang="en-US" sz="2400"/>
              <a:t>插入一个新</a:t>
            </a:r>
            <a:r>
              <a:rPr lang="zh-CN" altLang="en-US" sz="2400"/>
              <a:t>元素</a:t>
            </a:r>
            <a:r>
              <a:rPr kumimoji="0" lang="zh-CN" altLang="en-US" sz="2400"/>
              <a:t> </a:t>
            </a:r>
            <a:r>
              <a:rPr kumimoji="0" lang="en-US" altLang="zh-CN" sz="2400" i="1"/>
              <a:t>b</a:t>
            </a:r>
            <a:r>
              <a:rPr kumimoji="0" lang="zh-CN" altLang="en-US" sz="2400"/>
              <a:t>，使长度为 </a:t>
            </a:r>
            <a:r>
              <a:rPr kumimoji="0" lang="en-US" altLang="zh-CN" sz="2400" i="1"/>
              <a:t>n</a:t>
            </a:r>
            <a:r>
              <a:rPr kumimoji="0" lang="en-US" altLang="zh-CN" sz="2400"/>
              <a:t> </a:t>
            </a:r>
            <a:r>
              <a:rPr kumimoji="0" lang="zh-CN" altLang="en-US" sz="2400"/>
              <a:t>的线性表 </a:t>
            </a:r>
            <a:r>
              <a:rPr kumimoji="0" lang="en-US" altLang="zh-CN" sz="2400"/>
              <a:t>(</a:t>
            </a:r>
            <a:r>
              <a:rPr kumimoji="0" lang="en-US" altLang="zh-CN" sz="2400" i="1"/>
              <a:t>a</a:t>
            </a:r>
            <a:r>
              <a:rPr kumimoji="0" lang="en-US" altLang="zh-CN" sz="2400" baseline="-25000"/>
              <a:t>1</a:t>
            </a:r>
            <a:r>
              <a:rPr kumimoji="0" lang="en-US" altLang="zh-CN" sz="2400"/>
              <a:t>, …, </a:t>
            </a:r>
            <a:r>
              <a:rPr kumimoji="0" lang="en-US" altLang="zh-CN" sz="2400" i="1" err="1"/>
              <a:t>a</a:t>
            </a:r>
            <a:r>
              <a:rPr kumimoji="0" lang="en-US" altLang="zh-CN" sz="2400" i="1" baseline="-25000" err="1"/>
              <a:t>i</a:t>
            </a:r>
            <a:r>
              <a:rPr kumimoji="0" lang="en-US" altLang="zh-CN" sz="2400" i="1" baseline="-25000"/>
              <a:t> </a:t>
            </a:r>
            <a:r>
              <a:rPr kumimoji="0" lang="en-US" altLang="zh-CN" sz="2400" baseline="-25000"/>
              <a:t>–1</a:t>
            </a:r>
            <a:r>
              <a:rPr kumimoji="0" lang="en-US" altLang="zh-CN" sz="2400"/>
              <a:t>, </a:t>
            </a:r>
            <a:r>
              <a:rPr kumimoji="0" lang="en-US" altLang="zh-CN" sz="2400" i="1" err="1"/>
              <a:t>a</a:t>
            </a:r>
            <a:r>
              <a:rPr kumimoji="0" lang="en-US" altLang="zh-CN" sz="2400" i="1" baseline="-25000" err="1"/>
              <a:t>i</a:t>
            </a:r>
            <a:r>
              <a:rPr kumimoji="0" lang="en-US" altLang="zh-CN" sz="2400"/>
              <a:t>, …, </a:t>
            </a:r>
            <a:r>
              <a:rPr kumimoji="0" lang="en-US" altLang="zh-CN" sz="2400" i="1"/>
              <a:t>a</a:t>
            </a:r>
            <a:r>
              <a:rPr kumimoji="0" lang="en-US" altLang="zh-CN" sz="2400" i="1" baseline="-25000"/>
              <a:t>n</a:t>
            </a:r>
            <a:r>
              <a:rPr kumimoji="0" lang="en-US" altLang="zh-CN" sz="2400"/>
              <a:t>)  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kumimoji="0" lang="zh-CN" altLang="en-US" sz="2400"/>
              <a:t>变成长度为 </a:t>
            </a:r>
            <a:r>
              <a:rPr kumimoji="0" lang="en-US" altLang="zh-CN" sz="2400" i="1"/>
              <a:t>n </a:t>
            </a:r>
            <a:r>
              <a:rPr kumimoji="0" lang="en-US" altLang="zh-CN" sz="2400"/>
              <a:t>+ 1 </a:t>
            </a:r>
            <a:r>
              <a:rPr kumimoji="0" lang="zh-CN" altLang="en-US" sz="2400"/>
              <a:t>的线性表                      </a:t>
            </a:r>
            <a:r>
              <a:rPr kumimoji="0" lang="en-US" altLang="zh-CN" sz="2400"/>
              <a:t>(</a:t>
            </a:r>
            <a:r>
              <a:rPr kumimoji="0" lang="en-US" altLang="zh-CN" sz="2400" i="1"/>
              <a:t>a</a:t>
            </a:r>
            <a:r>
              <a:rPr kumimoji="0" lang="en-US" altLang="zh-CN" sz="2400" baseline="-25000"/>
              <a:t>1</a:t>
            </a:r>
            <a:r>
              <a:rPr kumimoji="0" lang="en-US" altLang="zh-CN" sz="2400"/>
              <a:t>, …, </a:t>
            </a:r>
            <a:r>
              <a:rPr kumimoji="0" lang="en-US" altLang="zh-CN" sz="2400" i="1" err="1"/>
              <a:t>a</a:t>
            </a:r>
            <a:r>
              <a:rPr kumimoji="0" lang="en-US" altLang="zh-CN" sz="2400" i="1" baseline="-25000" err="1"/>
              <a:t>i</a:t>
            </a:r>
            <a:r>
              <a:rPr kumimoji="0" lang="en-US" altLang="zh-CN" sz="2400" i="1" baseline="-25000"/>
              <a:t> </a:t>
            </a:r>
            <a:r>
              <a:rPr kumimoji="0" lang="en-US" altLang="zh-CN" sz="2400" baseline="-25000"/>
              <a:t>–1</a:t>
            </a:r>
            <a:r>
              <a:rPr kumimoji="0" lang="en-US" altLang="zh-CN" sz="2400"/>
              <a:t>, </a:t>
            </a:r>
            <a:r>
              <a:rPr kumimoji="0" lang="en-US" altLang="zh-CN" sz="2400" i="1"/>
              <a:t>b</a:t>
            </a:r>
            <a:r>
              <a:rPr kumimoji="0" lang="en-US" altLang="zh-CN" sz="2400"/>
              <a:t>, </a:t>
            </a:r>
            <a:r>
              <a:rPr kumimoji="0" lang="en-US" altLang="zh-CN" sz="2400" i="1" err="1"/>
              <a:t>a</a:t>
            </a:r>
            <a:r>
              <a:rPr kumimoji="0" lang="en-US" altLang="zh-CN" sz="2400" i="1" baseline="-25000" err="1"/>
              <a:t>i</a:t>
            </a:r>
            <a:r>
              <a:rPr kumimoji="0" lang="en-US" altLang="zh-CN" sz="2400"/>
              <a:t>, …, </a:t>
            </a:r>
            <a:r>
              <a:rPr kumimoji="0" lang="en-US" altLang="zh-CN" sz="2400" i="1"/>
              <a:t>a</a:t>
            </a:r>
            <a:r>
              <a:rPr kumimoji="0" lang="en-US" altLang="zh-CN" sz="2400" i="1" baseline="-25000"/>
              <a:t>n</a:t>
            </a:r>
            <a:r>
              <a:rPr kumimoji="0" lang="en-US" altLang="zh-CN" sz="2400"/>
              <a:t>)  </a:t>
            </a:r>
          </a:p>
        </p:txBody>
      </p:sp>
      <p:grpSp>
        <p:nvGrpSpPr>
          <p:cNvPr id="5" name="Group 46"/>
          <p:cNvGrpSpPr>
            <a:grpSpLocks/>
          </p:cNvGrpSpPr>
          <p:nvPr/>
        </p:nvGrpSpPr>
        <p:grpSpPr bwMode="auto">
          <a:xfrm>
            <a:off x="431800" y="5157788"/>
            <a:ext cx="2270125" cy="485775"/>
            <a:chOff x="144" y="2112"/>
            <a:chExt cx="1430" cy="306"/>
          </a:xfrm>
        </p:grpSpPr>
        <p:sp>
          <p:nvSpPr>
            <p:cNvPr id="15388" name="Text Box 28"/>
            <p:cNvSpPr txBox="1">
              <a:spLocks noChangeArrowheads="1"/>
            </p:cNvSpPr>
            <p:nvPr/>
          </p:nvSpPr>
          <p:spPr bwMode="auto">
            <a:xfrm>
              <a:off x="14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15389" name="Text Box 29"/>
            <p:cNvSpPr txBox="1">
              <a:spLocks noChangeArrowheads="1"/>
            </p:cNvSpPr>
            <p:nvPr/>
          </p:nvSpPr>
          <p:spPr bwMode="auto">
            <a:xfrm>
              <a:off x="38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5390" name="Text Box 30"/>
            <p:cNvSpPr txBox="1">
              <a:spLocks noChangeArrowheads="1"/>
            </p:cNvSpPr>
            <p:nvPr/>
          </p:nvSpPr>
          <p:spPr bwMode="auto">
            <a:xfrm>
              <a:off x="62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15391" name="Text Box 31"/>
            <p:cNvSpPr txBox="1">
              <a:spLocks noChangeArrowheads="1"/>
            </p:cNvSpPr>
            <p:nvPr/>
          </p:nvSpPr>
          <p:spPr bwMode="auto">
            <a:xfrm>
              <a:off x="86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5392" name="Text Box 32"/>
            <p:cNvSpPr txBox="1">
              <a:spLocks noChangeArrowheads="1"/>
            </p:cNvSpPr>
            <p:nvPr/>
          </p:nvSpPr>
          <p:spPr bwMode="auto">
            <a:xfrm>
              <a:off x="110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15393" name="Text Box 33"/>
            <p:cNvSpPr txBox="1">
              <a:spLocks noChangeArrowheads="1"/>
            </p:cNvSpPr>
            <p:nvPr/>
          </p:nvSpPr>
          <p:spPr bwMode="auto">
            <a:xfrm>
              <a:off x="134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</p:grpSp>
      <p:sp>
        <p:nvSpPr>
          <p:cNvPr id="15394" name="Text Box 34"/>
          <p:cNvSpPr txBox="1">
            <a:spLocks noChangeArrowheads="1"/>
          </p:cNvSpPr>
          <p:nvPr/>
        </p:nvSpPr>
        <p:spPr bwMode="auto">
          <a:xfrm>
            <a:off x="2717800" y="5157788"/>
            <a:ext cx="365125" cy="485775"/>
          </a:xfrm>
          <a:prstGeom prst="rect">
            <a:avLst/>
          </a:prstGeom>
          <a:solidFill>
            <a:schemeClr val="hlink"/>
          </a:solidFill>
          <a:ln w="2857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7</a:t>
            </a:r>
          </a:p>
        </p:txBody>
      </p:sp>
      <p:grpSp>
        <p:nvGrpSpPr>
          <p:cNvPr id="6" name="Group 47"/>
          <p:cNvGrpSpPr>
            <a:grpSpLocks/>
          </p:cNvGrpSpPr>
          <p:nvPr/>
        </p:nvGrpSpPr>
        <p:grpSpPr bwMode="auto">
          <a:xfrm>
            <a:off x="3335338" y="5157788"/>
            <a:ext cx="2270125" cy="485775"/>
            <a:chOff x="2064" y="2112"/>
            <a:chExt cx="1430" cy="306"/>
          </a:xfrm>
        </p:grpSpPr>
        <p:sp>
          <p:nvSpPr>
            <p:cNvPr id="15395" name="Text Box 35"/>
            <p:cNvSpPr txBox="1">
              <a:spLocks noChangeArrowheads="1"/>
            </p:cNvSpPr>
            <p:nvPr/>
          </p:nvSpPr>
          <p:spPr bwMode="auto">
            <a:xfrm>
              <a:off x="206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15396" name="Text Box 36"/>
            <p:cNvSpPr txBox="1">
              <a:spLocks noChangeArrowheads="1"/>
            </p:cNvSpPr>
            <p:nvPr/>
          </p:nvSpPr>
          <p:spPr bwMode="auto">
            <a:xfrm>
              <a:off x="230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5397" name="Text Box 37"/>
            <p:cNvSpPr txBox="1">
              <a:spLocks noChangeArrowheads="1"/>
            </p:cNvSpPr>
            <p:nvPr/>
          </p:nvSpPr>
          <p:spPr bwMode="auto">
            <a:xfrm>
              <a:off x="254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15398" name="Text Box 38"/>
            <p:cNvSpPr txBox="1">
              <a:spLocks noChangeArrowheads="1"/>
            </p:cNvSpPr>
            <p:nvPr/>
          </p:nvSpPr>
          <p:spPr bwMode="auto">
            <a:xfrm>
              <a:off x="278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5399" name="Text Box 39"/>
            <p:cNvSpPr txBox="1">
              <a:spLocks noChangeArrowheads="1"/>
            </p:cNvSpPr>
            <p:nvPr/>
          </p:nvSpPr>
          <p:spPr bwMode="auto">
            <a:xfrm>
              <a:off x="302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15400" name="Text Box 40"/>
            <p:cNvSpPr txBox="1">
              <a:spLocks noChangeArrowheads="1"/>
            </p:cNvSpPr>
            <p:nvPr/>
          </p:nvSpPr>
          <p:spPr bwMode="auto">
            <a:xfrm>
              <a:off x="326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</p:grpSp>
      <p:sp useBgFill="1">
        <p:nvSpPr>
          <p:cNvPr id="15409" name="Rectangle 49"/>
          <p:cNvSpPr>
            <a:spLocks noChangeArrowheads="1"/>
          </p:cNvSpPr>
          <p:nvPr/>
        </p:nvSpPr>
        <p:spPr bwMode="auto">
          <a:xfrm>
            <a:off x="5240338" y="5084763"/>
            <a:ext cx="381000" cy="606425"/>
          </a:xfrm>
          <a:prstGeom prst="rect">
            <a:avLst/>
          </a:prstGeom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5410" name="Rectangle 50"/>
          <p:cNvSpPr>
            <a:spLocks noChangeArrowheads="1"/>
          </p:cNvSpPr>
          <p:nvPr/>
        </p:nvSpPr>
        <p:spPr bwMode="auto">
          <a:xfrm>
            <a:off x="4859338" y="5084763"/>
            <a:ext cx="381000" cy="606425"/>
          </a:xfrm>
          <a:prstGeom prst="rect">
            <a:avLst/>
          </a:prstGeom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04" name="Text Box 44"/>
          <p:cNvSpPr txBox="1">
            <a:spLocks noChangeArrowheads="1"/>
          </p:cNvSpPr>
          <p:nvPr/>
        </p:nvSpPr>
        <p:spPr bwMode="auto">
          <a:xfrm>
            <a:off x="5240338" y="5157788"/>
            <a:ext cx="365125" cy="485775"/>
          </a:xfrm>
          <a:prstGeom prst="rect">
            <a:avLst/>
          </a:prstGeom>
          <a:solidFill>
            <a:srgbClr val="00FF00"/>
          </a:solidFill>
          <a:ln w="2857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5</a:t>
            </a:r>
          </a:p>
        </p:txBody>
      </p:sp>
      <p:sp>
        <p:nvSpPr>
          <p:cNvPr id="15403" name="Text Box 43"/>
          <p:cNvSpPr txBox="1">
            <a:spLocks noChangeArrowheads="1"/>
          </p:cNvSpPr>
          <p:nvPr/>
        </p:nvSpPr>
        <p:spPr bwMode="auto">
          <a:xfrm>
            <a:off x="5621338" y="5157788"/>
            <a:ext cx="365125" cy="485775"/>
          </a:xfrm>
          <a:prstGeom prst="rect">
            <a:avLst/>
          </a:prstGeom>
          <a:solidFill>
            <a:srgbClr val="00FF00"/>
          </a:solidFill>
          <a:ln w="2857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6</a:t>
            </a:r>
          </a:p>
        </p:txBody>
      </p:sp>
      <p:sp>
        <p:nvSpPr>
          <p:cNvPr id="15405" name="Text Box 45"/>
          <p:cNvSpPr txBox="1">
            <a:spLocks noChangeArrowheads="1"/>
          </p:cNvSpPr>
          <p:nvPr/>
        </p:nvSpPr>
        <p:spPr bwMode="auto">
          <a:xfrm>
            <a:off x="4859338" y="5157788"/>
            <a:ext cx="365125" cy="485775"/>
          </a:xfrm>
          <a:prstGeom prst="rect">
            <a:avLst/>
          </a:prstGeom>
          <a:solidFill>
            <a:schemeClr val="hlink"/>
          </a:solidFill>
          <a:ln w="2857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7</a:t>
            </a:r>
          </a:p>
        </p:txBody>
      </p:sp>
      <p:grpSp>
        <p:nvGrpSpPr>
          <p:cNvPr id="7" name="Group 60"/>
          <p:cNvGrpSpPr>
            <a:grpSpLocks/>
          </p:cNvGrpSpPr>
          <p:nvPr/>
        </p:nvGrpSpPr>
        <p:grpSpPr bwMode="auto">
          <a:xfrm>
            <a:off x="6608763" y="5157788"/>
            <a:ext cx="2270125" cy="485775"/>
            <a:chOff x="2064" y="2112"/>
            <a:chExt cx="1430" cy="306"/>
          </a:xfrm>
        </p:grpSpPr>
        <p:sp>
          <p:nvSpPr>
            <p:cNvPr id="15421" name="Text Box 61"/>
            <p:cNvSpPr txBox="1">
              <a:spLocks noChangeArrowheads="1"/>
            </p:cNvSpPr>
            <p:nvPr/>
          </p:nvSpPr>
          <p:spPr bwMode="auto">
            <a:xfrm>
              <a:off x="206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15422" name="Text Box 62"/>
            <p:cNvSpPr txBox="1">
              <a:spLocks noChangeArrowheads="1"/>
            </p:cNvSpPr>
            <p:nvPr/>
          </p:nvSpPr>
          <p:spPr bwMode="auto">
            <a:xfrm>
              <a:off x="230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5423" name="Text Box 63"/>
            <p:cNvSpPr txBox="1">
              <a:spLocks noChangeArrowheads="1"/>
            </p:cNvSpPr>
            <p:nvPr/>
          </p:nvSpPr>
          <p:spPr bwMode="auto">
            <a:xfrm>
              <a:off x="254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15424" name="Text Box 64"/>
            <p:cNvSpPr txBox="1">
              <a:spLocks noChangeArrowheads="1"/>
            </p:cNvSpPr>
            <p:nvPr/>
          </p:nvSpPr>
          <p:spPr bwMode="auto">
            <a:xfrm>
              <a:off x="278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5425" name="Text Box 65"/>
            <p:cNvSpPr txBox="1">
              <a:spLocks noChangeArrowheads="1"/>
            </p:cNvSpPr>
            <p:nvPr/>
          </p:nvSpPr>
          <p:spPr bwMode="auto">
            <a:xfrm>
              <a:off x="302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15426" name="Text Box 66"/>
            <p:cNvSpPr txBox="1">
              <a:spLocks noChangeArrowheads="1"/>
            </p:cNvSpPr>
            <p:nvPr/>
          </p:nvSpPr>
          <p:spPr bwMode="auto">
            <a:xfrm>
              <a:off x="326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</p:grpSp>
      <p:sp>
        <p:nvSpPr>
          <p:cNvPr id="15427" name="Text Box 67"/>
          <p:cNvSpPr txBox="1">
            <a:spLocks noChangeArrowheads="1"/>
          </p:cNvSpPr>
          <p:nvPr/>
        </p:nvSpPr>
        <p:spPr bwMode="auto">
          <a:xfrm>
            <a:off x="6227763" y="5157788"/>
            <a:ext cx="365125" cy="485775"/>
          </a:xfrm>
          <a:prstGeom prst="rect">
            <a:avLst/>
          </a:prstGeom>
          <a:solidFill>
            <a:schemeClr val="hlink"/>
          </a:solidFill>
          <a:ln w="2857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7</a:t>
            </a:r>
          </a:p>
        </p:txBody>
      </p:sp>
      <p:sp>
        <p:nvSpPr>
          <p:cNvPr id="15432" name="Text Box 72"/>
          <p:cNvSpPr txBox="1">
            <a:spLocks noChangeArrowheads="1"/>
          </p:cNvSpPr>
          <p:nvPr/>
        </p:nvSpPr>
        <p:spPr bwMode="auto">
          <a:xfrm>
            <a:off x="311150" y="2205038"/>
            <a:ext cx="8567738" cy="272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>
                <a:solidFill>
                  <a:srgbClr val="0000FF"/>
                </a:solidFill>
                <a:ea typeface="华文中宋" pitchFamily="2" charset="-122"/>
              </a:rPr>
              <a:t>算法思想：</a:t>
            </a:r>
            <a:br>
              <a:rPr lang="zh-CN" altLang="en-US" sz="2400">
                <a:solidFill>
                  <a:srgbClr val="0000FF"/>
                </a:solidFill>
              </a:rPr>
            </a:br>
            <a:r>
              <a:rPr lang="en-US" altLang="zh-CN" sz="2400"/>
              <a:t>1</a:t>
            </a:r>
            <a:r>
              <a:rPr lang="zh-CN" altLang="en-US" sz="2400"/>
              <a:t>）检查 </a:t>
            </a:r>
            <a:r>
              <a:rPr lang="en-US" altLang="zh-CN" sz="2400" i="1" err="1"/>
              <a:t>i</a:t>
            </a:r>
            <a:r>
              <a:rPr lang="en-US" altLang="zh-CN" sz="2400"/>
              <a:t> </a:t>
            </a:r>
            <a:r>
              <a:rPr lang="zh-CN" altLang="en-US" sz="2400"/>
              <a:t>值是否超出所允许的范围 </a:t>
            </a:r>
            <a:r>
              <a:rPr kumimoji="0" lang="en-US" altLang="zh-CN" sz="2400"/>
              <a:t>(1 </a:t>
            </a:r>
            <a:r>
              <a:rPr kumimoji="0" lang="en-US" altLang="zh-CN" sz="2400">
                <a:sym typeface="Symbol" pitchFamily="18" charset="2"/>
              </a:rPr>
              <a:t> </a:t>
            </a:r>
            <a:r>
              <a:rPr kumimoji="0" lang="en-US" altLang="zh-CN" sz="2400" i="1" err="1"/>
              <a:t>i</a:t>
            </a:r>
            <a:r>
              <a:rPr kumimoji="0" lang="en-US" altLang="zh-CN" sz="2400"/>
              <a:t> </a:t>
            </a:r>
            <a:r>
              <a:rPr kumimoji="0" lang="en-US" altLang="zh-CN" sz="2400">
                <a:sym typeface="Symbol" pitchFamily="18" charset="2"/>
              </a:rPr>
              <a:t></a:t>
            </a:r>
            <a:r>
              <a:rPr kumimoji="0" lang="en-US" altLang="zh-CN" sz="2400"/>
              <a:t> </a:t>
            </a:r>
            <a:r>
              <a:rPr kumimoji="0" lang="en-US" altLang="zh-CN" sz="2400" i="1"/>
              <a:t>n </a:t>
            </a:r>
            <a:r>
              <a:rPr kumimoji="0" lang="en-US" altLang="zh-CN" sz="2400"/>
              <a:t>+ 1) </a:t>
            </a:r>
            <a:r>
              <a:rPr lang="zh-CN" altLang="en-US" sz="2400"/>
              <a:t>，若超出， </a:t>
            </a:r>
          </a:p>
          <a:p>
            <a:pPr>
              <a:lnSpc>
                <a:spcPct val="120000"/>
              </a:lnSpc>
            </a:pPr>
            <a:r>
              <a:rPr lang="zh-CN" altLang="en-US" sz="2400"/>
              <a:t>      则进行“超出范围”错误处理；</a:t>
            </a:r>
            <a:br>
              <a:rPr lang="zh-CN" altLang="en-US" sz="2400"/>
            </a:br>
            <a:r>
              <a:rPr lang="en-US" altLang="zh-CN" sz="2400"/>
              <a:t>2</a:t>
            </a:r>
            <a:r>
              <a:rPr lang="zh-CN" altLang="en-US" sz="2400"/>
              <a:t>）将线性表的第 </a:t>
            </a:r>
            <a:r>
              <a:rPr lang="en-US" altLang="zh-CN" sz="2400" i="1" err="1"/>
              <a:t>i</a:t>
            </a:r>
            <a:r>
              <a:rPr lang="en-US" altLang="zh-CN" sz="2400"/>
              <a:t> </a:t>
            </a:r>
            <a:r>
              <a:rPr lang="zh-CN" altLang="en-US" sz="2400"/>
              <a:t>个元素和它后面所有元素均后移一个位置； </a:t>
            </a:r>
            <a:br>
              <a:rPr lang="zh-CN" altLang="en-US" sz="2400"/>
            </a:br>
            <a:r>
              <a:rPr lang="en-US" altLang="zh-CN" sz="2400"/>
              <a:t>3</a:t>
            </a:r>
            <a:r>
              <a:rPr lang="zh-CN" altLang="en-US" sz="2400"/>
              <a:t>）将新元素写入到空出的第 </a:t>
            </a:r>
            <a:r>
              <a:rPr lang="en-US" altLang="zh-CN" sz="2400" i="1" err="1"/>
              <a:t>i</a:t>
            </a:r>
            <a:r>
              <a:rPr lang="en-US" altLang="zh-CN" sz="2400"/>
              <a:t> </a:t>
            </a:r>
            <a:r>
              <a:rPr lang="zh-CN" altLang="en-US" sz="2400"/>
              <a:t>个位置上；</a:t>
            </a:r>
            <a:br>
              <a:rPr lang="zh-CN" altLang="en-US" sz="2400"/>
            </a:br>
            <a:r>
              <a:rPr lang="en-US" altLang="zh-CN" sz="2400"/>
              <a:t>4</a:t>
            </a:r>
            <a:r>
              <a:rPr lang="zh-CN" altLang="en-US" sz="2400"/>
              <a:t>）使线性表的长度增 </a:t>
            </a:r>
            <a:r>
              <a:rPr lang="en-US" altLang="zh-CN" sz="2400"/>
              <a:t>1</a:t>
            </a:r>
            <a:r>
              <a:rPr lang="zh-CN" altLang="en-US" sz="2400"/>
              <a:t>。</a:t>
            </a:r>
          </a:p>
        </p:txBody>
      </p:sp>
      <p:sp>
        <p:nvSpPr>
          <p:cNvPr id="15433" name="Text Box 73"/>
          <p:cNvSpPr txBox="1">
            <a:spLocks noChangeArrowheads="1"/>
          </p:cNvSpPr>
          <p:nvPr/>
        </p:nvSpPr>
        <p:spPr bwMode="auto">
          <a:xfrm>
            <a:off x="296863" y="332656"/>
            <a:ext cx="2174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kumimoji="0" lang="en-US" altLang="zh-CN" sz="2400">
                <a:ea typeface="华文中宋" pitchFamily="2" charset="-122"/>
              </a:rPr>
              <a:t>  </a:t>
            </a:r>
            <a:r>
              <a:rPr kumimoji="0" lang="zh-CN" altLang="en-US" sz="2400">
                <a:ea typeface="华文中宋" pitchFamily="2" charset="-122"/>
              </a:rPr>
              <a:t>插入</a:t>
            </a:r>
            <a:r>
              <a:rPr kumimoji="0" lang="zh-CN" altLang="en-US" sz="2400">
                <a:latin typeface="华文中宋" pitchFamily="2" charset="-122"/>
                <a:ea typeface="华文中宋" pitchFamily="2" charset="-122"/>
              </a:rPr>
              <a:t>操作： </a:t>
            </a:r>
          </a:p>
        </p:txBody>
      </p:sp>
      <p:sp>
        <p:nvSpPr>
          <p:cNvPr id="49" name="Rectangle 2"/>
          <p:cNvSpPr txBox="1">
            <a:spLocks noChangeArrowheads="1"/>
          </p:cNvSpPr>
          <p:nvPr/>
        </p:nvSpPr>
        <p:spPr>
          <a:xfrm>
            <a:off x="4283969" y="404664"/>
            <a:ext cx="4032447" cy="432047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在第</a:t>
            </a:r>
            <a:r>
              <a:rPr kumimoji="0" lang="en-US" altLang="zh-CN" sz="2400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个位置之前插入新元素</a:t>
            </a:r>
          </a:p>
        </p:txBody>
      </p:sp>
    </p:spTree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8" dur="500"/>
                                        <p:tgtEl>
                                          <p:spTgt spid="15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5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5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7" dur="500"/>
                                        <p:tgtEl>
                                          <p:spTgt spid="15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5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5" dur="500"/>
                                        <p:tgtEl>
                                          <p:spTgt spid="15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5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0"/>
                            </p:stCondLst>
                            <p:childTnLst>
                              <p:par>
                                <p:cTn id="6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3" dur="500"/>
                                        <p:tgtEl>
                                          <p:spTgt spid="15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5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"/>
                            </p:stCondLst>
                            <p:childTnLst>
                              <p:par>
                                <p:cTn id="8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15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000"/>
                            </p:stCondLst>
                            <p:childTnLst>
                              <p:par>
                                <p:cTn id="8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0" dur="500"/>
                                        <p:tgtEl>
                                          <p:spTgt spid="15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31" grpId="0" animBg="1"/>
      <p:bldP spid="15419" grpId="0" animBg="1"/>
      <p:bldP spid="15411" grpId="0" animBg="1"/>
      <p:bldP spid="15386" grpId="0" autoUpdateAnimBg="0"/>
      <p:bldP spid="15394" grpId="0" animBg="1" autoUpdateAnimBg="0"/>
      <p:bldP spid="15409" grpId="0" animBg="1"/>
      <p:bldP spid="15410" grpId="0" animBg="1"/>
      <p:bldP spid="15404" grpId="0" animBg="1" autoUpdateAnimBg="0"/>
      <p:bldP spid="15403" grpId="0" animBg="1" autoUpdateAnimBg="0"/>
      <p:bldP spid="15405" grpId="0" animBg="1" autoUpdateAnimBg="0"/>
      <p:bldP spid="15427" grpId="0" animBg="1" autoUpdateAnimBg="0"/>
      <p:bldP spid="15432" grpId="0" autoUpdateAnimBg="0"/>
      <p:bldP spid="4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/>
              <a:t>线性表的应用</a:t>
            </a:r>
            <a:endParaRPr lang="zh-CN" altLang="en-US" b="1">
              <a:ea typeface="宋体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/>
              <a:t>各种存储类型之比较</a:t>
            </a:r>
            <a:endParaRPr lang="zh-CN" altLang="en-US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/>
              <a:t>线性表的链式表示和实现</a:t>
            </a:r>
            <a:endParaRPr lang="zh-CN" altLang="en-US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/>
              <a:t>线性表的顺序表示和实现</a:t>
            </a:r>
            <a:endParaRPr lang="zh-CN" altLang="en-US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/>
              <a:t>线性表的概念</a:t>
            </a:r>
            <a:endParaRPr lang="zh-CN" altLang="en-US" b="1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116632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6516216" y="1755601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6948016" y="1755601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379816" y="1755601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576461" y="1052736"/>
            <a:ext cx="8027987" cy="550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zh-CN" sz="2200" b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Status </a:t>
            </a:r>
            <a:r>
              <a:rPr kumimoji="0" lang="en-US" altLang="zh-CN" sz="2200" b="1" err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ListInsert_Sq</a:t>
            </a:r>
            <a:r>
              <a:rPr kumimoji="0" lang="en-US" altLang="zh-CN" sz="2200" b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kumimoji="0" lang="en-US" altLang="zh-CN" sz="2200" b="1" err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Sqlist</a:t>
            </a:r>
            <a:r>
              <a:rPr kumimoji="0" lang="en-US" altLang="zh-CN" sz="2200" b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 &amp;</a:t>
            </a:r>
            <a:r>
              <a:rPr kumimoji="0" lang="en-US" altLang="zh-CN" sz="2200" b="1" err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L,int</a:t>
            </a:r>
            <a:r>
              <a:rPr kumimoji="0" lang="en-US" altLang="zh-CN" sz="2200" b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kumimoji="0" lang="en-US" altLang="zh-CN" sz="2200" b="1" err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i,ElemType</a:t>
            </a:r>
            <a:r>
              <a:rPr kumimoji="0" lang="en-US" altLang="zh-CN" sz="2200" b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 e){</a:t>
            </a:r>
          </a:p>
          <a:p>
            <a:pPr lvl="1"/>
            <a:r>
              <a:rPr kumimoji="0" lang="en-US" altLang="zh-CN" sz="2200" b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if(</a:t>
            </a:r>
            <a:r>
              <a:rPr kumimoji="0" lang="en-US" altLang="zh-CN" sz="2200" b="1" err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i</a:t>
            </a:r>
            <a:r>
              <a:rPr kumimoji="0" lang="en-US" altLang="zh-CN" sz="2200" b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&lt;1||</a:t>
            </a:r>
            <a:r>
              <a:rPr kumimoji="0" lang="en-US" altLang="zh-CN" sz="2200" b="1" err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i</a:t>
            </a:r>
            <a:r>
              <a:rPr kumimoji="0" lang="en-US" altLang="zh-CN" sz="2200" b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&gt;L.length+1) return ERROR;</a:t>
            </a:r>
          </a:p>
          <a:p>
            <a:pPr lvl="1"/>
            <a:r>
              <a:rPr kumimoji="0" lang="en-US" altLang="zh-CN" sz="2200" b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if(</a:t>
            </a:r>
            <a:r>
              <a:rPr kumimoji="0" lang="en-US" altLang="zh-CN" sz="2200" b="1" err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L.length</a:t>
            </a:r>
            <a:r>
              <a:rPr kumimoji="0" lang="en-US" altLang="zh-CN" sz="2200" b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&gt;=</a:t>
            </a:r>
            <a:r>
              <a:rPr kumimoji="0" lang="en-US" altLang="zh-CN" sz="2200" b="1" err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L.listsize</a:t>
            </a:r>
            <a:r>
              <a:rPr kumimoji="0" lang="en-US" altLang="zh-CN" sz="2200" b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){   //</a:t>
            </a:r>
            <a:r>
              <a:rPr kumimoji="0" lang="zh-CN" altLang="en-US" sz="2200" b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当前存储已满</a:t>
            </a:r>
            <a:r>
              <a:rPr kumimoji="0" lang="en-US" altLang="zh-CN" sz="2200" b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,</a:t>
            </a:r>
            <a:r>
              <a:rPr kumimoji="0" lang="zh-CN" altLang="en-US" sz="2200" b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增加分配</a:t>
            </a:r>
          </a:p>
          <a:p>
            <a:pPr lvl="1"/>
            <a:r>
              <a:rPr kumimoji="0" lang="en-US" altLang="zh-CN" sz="2200" b="1" err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newbase</a:t>
            </a:r>
            <a:r>
              <a:rPr kumimoji="0" lang="en-US" altLang="zh-CN" sz="2200" b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=(</a:t>
            </a:r>
            <a:r>
              <a:rPr kumimoji="0" lang="en-US" altLang="zh-CN" sz="2200" b="1" err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kumimoji="0" lang="en-US" altLang="zh-CN" sz="2200" b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*)</a:t>
            </a:r>
            <a:r>
              <a:rPr kumimoji="0" lang="en-US" altLang="zh-CN" sz="2200" b="1" err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realloc</a:t>
            </a:r>
            <a:r>
              <a:rPr kumimoji="0" lang="en-US" altLang="zh-CN" sz="2200" b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kumimoji="0" lang="en-US" altLang="zh-CN" sz="2200" b="1" err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L.elem</a:t>
            </a:r>
            <a:r>
              <a:rPr kumimoji="0" lang="en-US" altLang="zh-CN" sz="2200" b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,</a:t>
            </a:r>
          </a:p>
          <a:p>
            <a:pPr lvl="1"/>
            <a:r>
              <a:rPr kumimoji="0" lang="en-US" altLang="zh-CN" sz="2200" b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       (</a:t>
            </a:r>
            <a:r>
              <a:rPr kumimoji="0" lang="en-US" altLang="zh-CN" sz="2200" b="1" err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L.listsize</a:t>
            </a:r>
            <a:r>
              <a:rPr kumimoji="0" lang="en-US" altLang="zh-CN" sz="2200" b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+ LISTINCREMENT)*</a:t>
            </a:r>
            <a:r>
              <a:rPr kumimoji="0" lang="en-US" altLang="zh-CN" sz="2200" b="1" err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sizeof</a:t>
            </a:r>
            <a:r>
              <a:rPr kumimoji="0" lang="en-US" altLang="zh-CN" sz="2200" b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kumimoji="0" lang="en-US" altLang="zh-CN" sz="2200" b="1" err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kumimoji="0" lang="en-US" altLang="zh-CN" sz="2200" b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));</a:t>
            </a:r>
          </a:p>
          <a:p>
            <a:pPr lvl="1"/>
            <a:r>
              <a:rPr lang="en-US" altLang="zh-CN" sz="2200" b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i</a:t>
            </a:r>
            <a:r>
              <a:rPr kumimoji="0" lang="en-US" altLang="zh-CN" sz="2200" b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f(!</a:t>
            </a:r>
            <a:r>
              <a:rPr kumimoji="0" lang="en-US" altLang="zh-CN" sz="2200" b="1" err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newbase</a:t>
            </a:r>
            <a:r>
              <a:rPr kumimoji="0" lang="en-US" altLang="zh-CN" sz="2200" b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) exit(OVERFLOW);</a:t>
            </a:r>
          </a:p>
          <a:p>
            <a:pPr lvl="1"/>
            <a:r>
              <a:rPr kumimoji="0" lang="en-US" altLang="zh-CN" sz="2200" b="1" err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L.elem</a:t>
            </a:r>
            <a:r>
              <a:rPr kumimoji="0" lang="en-US" altLang="zh-CN" sz="2200" b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=</a:t>
            </a:r>
            <a:r>
              <a:rPr kumimoji="0" lang="en-US" altLang="zh-CN" sz="2200" b="1" err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newbase</a:t>
            </a:r>
            <a:r>
              <a:rPr kumimoji="0" lang="en-US" altLang="zh-CN" sz="2200" b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;</a:t>
            </a:r>
          </a:p>
          <a:p>
            <a:pPr lvl="1"/>
            <a:r>
              <a:rPr kumimoji="0" lang="en-US" altLang="zh-CN" sz="2200" b="1" err="1">
                <a:latin typeface="Arial" pitchFamily="34" charset="0"/>
              </a:rPr>
              <a:t>L.listsize</a:t>
            </a:r>
            <a:r>
              <a:rPr kumimoji="0" lang="en-US" altLang="zh-CN" sz="2200" b="1">
                <a:latin typeface="Arial" pitchFamily="34" charset="0"/>
              </a:rPr>
              <a:t>+= LISTINCREMENT;</a:t>
            </a:r>
            <a:endParaRPr kumimoji="0" lang="en-US" altLang="zh-CN" sz="2200" b="1">
              <a:latin typeface="Arial" pitchFamily="34" charset="0"/>
              <a:ea typeface="Arial Unicode MS" pitchFamily="34" charset="-122"/>
              <a:cs typeface="Arial Unicode MS" pitchFamily="34" charset="-122"/>
            </a:endParaRPr>
          </a:p>
          <a:p>
            <a:pPr lvl="1"/>
            <a:r>
              <a:rPr kumimoji="0" lang="en-US" altLang="zh-CN" sz="2200" b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} </a:t>
            </a:r>
          </a:p>
          <a:p>
            <a:pPr lvl="1"/>
            <a:r>
              <a:rPr kumimoji="0" lang="en-US" altLang="zh-CN" sz="2200" b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q=&amp;(</a:t>
            </a:r>
            <a:r>
              <a:rPr kumimoji="0" lang="en-US" altLang="zh-CN" sz="2200" b="1" err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L.elem</a:t>
            </a:r>
            <a:r>
              <a:rPr kumimoji="0" lang="en-US" altLang="zh-CN" sz="2200" b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[i-1]);</a:t>
            </a:r>
          </a:p>
          <a:p>
            <a:pPr lvl="1"/>
            <a:r>
              <a:rPr kumimoji="0" lang="en-US" altLang="zh-CN" sz="2200" b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for(p </a:t>
            </a:r>
            <a:r>
              <a:rPr kumimoji="0" lang="en-US" altLang="zh-CN" sz="2200" b="1">
                <a:latin typeface="Arial" pitchFamily="34" charset="0"/>
              </a:rPr>
              <a:t>=&amp;(</a:t>
            </a:r>
            <a:r>
              <a:rPr kumimoji="0" lang="en-US" altLang="zh-CN" sz="2200" b="1" err="1">
                <a:latin typeface="Arial" pitchFamily="34" charset="0"/>
              </a:rPr>
              <a:t>L.elem</a:t>
            </a:r>
            <a:r>
              <a:rPr kumimoji="0" lang="en-US" altLang="zh-CN" sz="2200" b="1">
                <a:latin typeface="Arial" pitchFamily="34" charset="0"/>
              </a:rPr>
              <a:t>[L.length-1]) ;</a:t>
            </a:r>
            <a:r>
              <a:rPr kumimoji="0" lang="en-US" altLang="zh-CN" sz="2200" b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p&gt;=q</a:t>
            </a:r>
            <a:r>
              <a:rPr kumimoji="0" lang="zh-CN" altLang="en-US" sz="2200" b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；</a:t>
            </a:r>
            <a:r>
              <a:rPr kumimoji="0" lang="en-US" altLang="zh-CN" sz="2200" b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- -p) *(p+1)=*p;</a:t>
            </a:r>
          </a:p>
          <a:p>
            <a:pPr lvl="1"/>
            <a:r>
              <a:rPr kumimoji="0" lang="en-US" altLang="zh-CN" sz="2200" b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//</a:t>
            </a:r>
            <a:r>
              <a:rPr kumimoji="0" lang="zh-CN" altLang="en-US" sz="2200" b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插入位置之后元素后移</a:t>
            </a:r>
          </a:p>
          <a:p>
            <a:pPr lvl="1"/>
            <a:r>
              <a:rPr kumimoji="0" lang="zh-CN" altLang="en-US" sz="2200" b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  *</a:t>
            </a:r>
            <a:r>
              <a:rPr kumimoji="0" lang="en-US" altLang="zh-CN" sz="2200" b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q=e;</a:t>
            </a:r>
          </a:p>
          <a:p>
            <a:pPr lvl="1"/>
            <a:r>
              <a:rPr kumimoji="0" lang="en-US" altLang="zh-CN" sz="2200" b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 ++</a:t>
            </a:r>
            <a:r>
              <a:rPr kumimoji="0" lang="en-US" altLang="zh-CN" sz="2200" b="1" err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L.length</a:t>
            </a:r>
            <a:r>
              <a:rPr kumimoji="0" lang="en-US" altLang="zh-CN" sz="2200" b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; </a:t>
            </a:r>
          </a:p>
          <a:p>
            <a:pPr lvl="1"/>
            <a:r>
              <a:rPr kumimoji="0" lang="en-US" altLang="zh-CN" sz="2200" b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 return  OK;</a:t>
            </a:r>
          </a:p>
          <a:p>
            <a:pPr lvl="1"/>
            <a:r>
              <a:rPr kumimoji="0" lang="en-US" altLang="zh-CN" sz="2200" b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}</a:t>
            </a:r>
            <a:endParaRPr lang="en-US" altLang="zh-CN" sz="2200">
              <a:latin typeface="Arial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3584575" y="404813"/>
            <a:ext cx="16383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 sz="2800">
                <a:ea typeface="华文中宋" pitchFamily="2" charset="-122"/>
              </a:rPr>
              <a:t>算法 </a:t>
            </a:r>
            <a:r>
              <a:rPr kumimoji="0" lang="en-US" altLang="zh-CN" sz="2800">
                <a:ea typeface="华文中宋" pitchFamily="2" charset="-122"/>
              </a:rPr>
              <a:t>2.4 </a:t>
            </a:r>
            <a:r>
              <a:rPr kumimoji="0" lang="en-US" altLang="zh-CN" sz="2800" baseline="-8000">
                <a:latin typeface="黑体" pitchFamily="2" charset="-122"/>
                <a:ea typeface="黑体" pitchFamily="2" charset="-122"/>
              </a:rPr>
              <a:t>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52" name="Text Box 20"/>
          <p:cNvSpPr txBox="1">
            <a:spLocks noChangeArrowheads="1"/>
          </p:cNvSpPr>
          <p:nvPr/>
        </p:nvSpPr>
        <p:spPr bwMode="auto">
          <a:xfrm>
            <a:off x="1763688" y="332656"/>
            <a:ext cx="449353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 sz="2800">
                <a:solidFill>
                  <a:srgbClr val="0000FF"/>
                </a:solidFill>
                <a:latin typeface="Tahoma" pitchFamily="34" charset="0"/>
                <a:ea typeface="华文中宋" pitchFamily="2" charset="-122"/>
              </a:rPr>
              <a:t>插入算法的时间复杂度分析</a:t>
            </a:r>
          </a:p>
        </p:txBody>
      </p:sp>
      <p:sp>
        <p:nvSpPr>
          <p:cNvPr id="18453" name="Text Box 21"/>
          <p:cNvSpPr txBox="1">
            <a:spLocks noChangeArrowheads="1"/>
          </p:cNvSpPr>
          <p:nvPr/>
        </p:nvSpPr>
        <p:spPr bwMode="auto">
          <a:xfrm>
            <a:off x="279400" y="1316038"/>
            <a:ext cx="57515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chemeClr val="accent1"/>
              </a:buClr>
              <a:buFont typeface="Wingdings" pitchFamily="2" charset="2"/>
              <a:buBlip>
                <a:blip r:embed="rId3"/>
              </a:buBlip>
            </a:pPr>
            <a:r>
              <a:rPr kumimoji="0" lang="en-US" altLang="zh-CN" sz="2400">
                <a:solidFill>
                  <a:srgbClr val="FF3300"/>
                </a:solidFill>
                <a:ea typeface="华文中宋" pitchFamily="2" charset="-122"/>
              </a:rPr>
              <a:t>  </a:t>
            </a:r>
            <a:r>
              <a:rPr kumimoji="0"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问题规模</a:t>
            </a:r>
            <a:r>
              <a:rPr kumimoji="0" lang="zh-CN" altLang="en-US" sz="2400">
                <a:ea typeface="华文中宋" pitchFamily="2" charset="-122"/>
              </a:rPr>
              <a:t>是表的长度，设它的值为 </a:t>
            </a:r>
            <a:r>
              <a:rPr kumimoji="0" lang="en-US" altLang="zh-CN" sz="2400" i="1">
                <a:ea typeface="华文中宋" pitchFamily="2" charset="-122"/>
              </a:rPr>
              <a:t>n</a:t>
            </a:r>
            <a:r>
              <a:rPr kumimoji="0" lang="zh-CN" altLang="en-US" sz="2400">
                <a:ea typeface="华文中宋" pitchFamily="2" charset="-122"/>
              </a:rPr>
              <a:t>。 </a:t>
            </a:r>
          </a:p>
        </p:txBody>
      </p:sp>
      <p:sp>
        <p:nvSpPr>
          <p:cNvPr id="18454" name="Text Box 22"/>
          <p:cNvSpPr txBox="1">
            <a:spLocks noChangeArrowheads="1"/>
          </p:cNvSpPr>
          <p:nvPr/>
        </p:nvSpPr>
        <p:spPr bwMode="auto">
          <a:xfrm>
            <a:off x="279400" y="1844675"/>
            <a:ext cx="8510588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buFontTx/>
              <a:buBlip>
                <a:blip r:embed="rId3"/>
              </a:buBlip>
            </a:pPr>
            <a:r>
              <a:rPr kumimoji="0" lang="en-US" altLang="zh-CN" sz="2400">
                <a:ea typeface="华文中宋" pitchFamily="2" charset="-122"/>
              </a:rPr>
              <a:t>  </a:t>
            </a:r>
            <a:r>
              <a:rPr kumimoji="0" lang="zh-CN" altLang="en-US" sz="2400">
                <a:ea typeface="华文中宋" pitchFamily="2" charset="-122"/>
              </a:rPr>
              <a:t>算法的时间主要花费在向后移动元素的 </a:t>
            </a:r>
            <a:r>
              <a:rPr kumimoji="0" lang="en-US" altLang="zh-CN" sz="2400">
                <a:ea typeface="华文中宋" pitchFamily="2" charset="-122"/>
              </a:rPr>
              <a:t>for </a:t>
            </a:r>
            <a:r>
              <a:rPr kumimoji="0" lang="zh-CN" altLang="en-US" sz="2400">
                <a:ea typeface="华文中宋" pitchFamily="2" charset="-122"/>
              </a:rPr>
              <a:t>循环语句上。该 </a:t>
            </a:r>
          </a:p>
          <a:p>
            <a:pPr>
              <a:lnSpc>
                <a:spcPct val="160000"/>
              </a:lnSpc>
            </a:pPr>
            <a:r>
              <a:rPr kumimoji="0" lang="zh-CN" altLang="en-US" sz="2400">
                <a:ea typeface="华文中宋" pitchFamily="2" charset="-122"/>
              </a:rPr>
              <a:t>     语句的循环次数为 </a:t>
            </a:r>
            <a:r>
              <a:rPr kumimoji="0" lang="en-US" altLang="zh-CN" sz="2400">
                <a:ea typeface="华文中宋" pitchFamily="2" charset="-122"/>
              </a:rPr>
              <a:t>(</a:t>
            </a:r>
            <a:r>
              <a:rPr kumimoji="0" lang="en-US" altLang="zh-CN" sz="2400" i="1">
                <a:ea typeface="华文中宋" pitchFamily="2" charset="-122"/>
              </a:rPr>
              <a:t>n</a:t>
            </a:r>
            <a:r>
              <a:rPr kumimoji="0" lang="en-US" altLang="zh-CN" sz="2400">
                <a:ea typeface="华文中宋" pitchFamily="2" charset="-122"/>
              </a:rPr>
              <a:t>– </a:t>
            </a:r>
            <a:r>
              <a:rPr kumimoji="0" lang="en-US" altLang="zh-CN" sz="2400" i="1" err="1">
                <a:ea typeface="华文中宋" pitchFamily="2" charset="-122"/>
              </a:rPr>
              <a:t>i</a:t>
            </a:r>
            <a:r>
              <a:rPr kumimoji="0" lang="en-US" altLang="zh-CN" sz="2400">
                <a:ea typeface="华文中宋" pitchFamily="2" charset="-122"/>
              </a:rPr>
              <a:t> +1)</a:t>
            </a:r>
            <a:r>
              <a:rPr kumimoji="0" lang="zh-CN" altLang="en-US" sz="2400">
                <a:ea typeface="华文中宋" pitchFamily="2" charset="-122"/>
              </a:rPr>
              <a:t>。由此可看出，所需移动结点的 </a:t>
            </a:r>
          </a:p>
          <a:p>
            <a:pPr>
              <a:lnSpc>
                <a:spcPct val="160000"/>
              </a:lnSpc>
            </a:pPr>
            <a:r>
              <a:rPr kumimoji="0" lang="zh-CN" altLang="en-US" sz="2400">
                <a:ea typeface="华文中宋" pitchFamily="2" charset="-122"/>
              </a:rPr>
              <a:t>     次数不仅依赖于表的长度 </a:t>
            </a:r>
            <a:r>
              <a:rPr kumimoji="0" lang="en-US" altLang="zh-CN" sz="2400" i="1">
                <a:ea typeface="华文中宋" pitchFamily="2" charset="-122"/>
              </a:rPr>
              <a:t>n</a:t>
            </a:r>
            <a:r>
              <a:rPr kumimoji="0" lang="zh-CN" altLang="en-US" sz="2400">
                <a:ea typeface="华文中宋" pitchFamily="2" charset="-122"/>
              </a:rPr>
              <a:t>，而且还与插入位置 </a:t>
            </a:r>
            <a:r>
              <a:rPr kumimoji="0" lang="en-US" altLang="zh-CN" sz="2400" i="1" err="1">
                <a:ea typeface="华文中宋" pitchFamily="2" charset="-122"/>
              </a:rPr>
              <a:t>i</a:t>
            </a:r>
            <a:r>
              <a:rPr kumimoji="0" lang="en-US" altLang="zh-CN" sz="2400" i="1">
                <a:ea typeface="华文中宋" pitchFamily="2" charset="-122"/>
              </a:rPr>
              <a:t> </a:t>
            </a:r>
            <a:r>
              <a:rPr kumimoji="0" lang="zh-CN" altLang="en-US" sz="2400">
                <a:ea typeface="华文中宋" pitchFamily="2" charset="-122"/>
              </a:rPr>
              <a:t>有关。</a:t>
            </a:r>
          </a:p>
        </p:txBody>
      </p:sp>
      <p:sp>
        <p:nvSpPr>
          <p:cNvPr id="18455" name="Text Box 23"/>
          <p:cNvSpPr txBox="1">
            <a:spLocks noChangeArrowheads="1"/>
          </p:cNvSpPr>
          <p:nvPr/>
        </p:nvSpPr>
        <p:spPr bwMode="auto">
          <a:xfrm>
            <a:off x="263525" y="3676650"/>
            <a:ext cx="8463214" cy="1205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buFontTx/>
              <a:buBlip>
                <a:blip r:embed="rId3"/>
              </a:buBlip>
            </a:pPr>
            <a:r>
              <a:rPr kumimoji="0" lang="en-US" altLang="zh-CN" sz="2400">
                <a:ea typeface="华文中宋" pitchFamily="2" charset="-122"/>
              </a:rPr>
              <a:t>  </a:t>
            </a:r>
            <a:r>
              <a:rPr kumimoji="0" lang="zh-CN" altLang="en-US" sz="2400">
                <a:ea typeface="华文中宋" pitchFamily="2" charset="-122"/>
              </a:rPr>
              <a:t>当插入位置在表尾 </a:t>
            </a:r>
            <a:r>
              <a:rPr kumimoji="0" lang="en-US" altLang="zh-CN" sz="2400">
                <a:ea typeface="华文中宋" pitchFamily="2" charset="-122"/>
              </a:rPr>
              <a:t>(</a:t>
            </a:r>
            <a:r>
              <a:rPr kumimoji="0" lang="en-US" altLang="zh-CN" sz="2400" i="1" err="1">
                <a:ea typeface="华文中宋" pitchFamily="2" charset="-122"/>
              </a:rPr>
              <a:t>i</a:t>
            </a:r>
            <a:r>
              <a:rPr kumimoji="0" lang="en-US" altLang="zh-CN" sz="2400">
                <a:ea typeface="华文中宋" pitchFamily="2" charset="-122"/>
              </a:rPr>
              <a:t>=</a:t>
            </a:r>
            <a:r>
              <a:rPr kumimoji="0" lang="en-US" altLang="zh-CN" sz="2400" i="1">
                <a:ea typeface="华文中宋" pitchFamily="2" charset="-122"/>
              </a:rPr>
              <a:t>n </a:t>
            </a:r>
            <a:r>
              <a:rPr kumimoji="0" lang="en-US" altLang="zh-CN" sz="2400">
                <a:ea typeface="华文中宋" pitchFamily="2" charset="-122"/>
              </a:rPr>
              <a:t>+1) </a:t>
            </a:r>
            <a:r>
              <a:rPr kumimoji="0" lang="zh-CN" altLang="en-US" sz="2400">
                <a:ea typeface="华文中宋" pitchFamily="2" charset="-122"/>
              </a:rPr>
              <a:t>时，不需要移动任何元素；这是 </a:t>
            </a:r>
          </a:p>
          <a:p>
            <a:pPr>
              <a:lnSpc>
                <a:spcPct val="160000"/>
              </a:lnSpc>
            </a:pPr>
            <a:r>
              <a:rPr kumimoji="0" lang="zh-CN" altLang="en-US" sz="2400">
                <a:ea typeface="华文中宋" pitchFamily="2" charset="-122"/>
              </a:rPr>
              <a:t>     最好情况，其时间复杂度 </a:t>
            </a:r>
            <a:r>
              <a:rPr kumimoji="0" lang="en-US" altLang="zh-CN" sz="2400" i="1">
                <a:ea typeface="华文中宋" pitchFamily="2" charset="-122"/>
              </a:rPr>
              <a:t>O</a:t>
            </a:r>
            <a:r>
              <a:rPr kumimoji="0" lang="en-US" altLang="zh-CN" sz="2400">
                <a:ea typeface="华文中宋" pitchFamily="2" charset="-122"/>
              </a:rPr>
              <a:t>(1)</a:t>
            </a:r>
            <a:r>
              <a:rPr kumimoji="0" lang="zh-CN" altLang="en-US" sz="2400">
                <a:ea typeface="华文中宋" pitchFamily="2" charset="-122"/>
              </a:rPr>
              <a:t>。</a:t>
            </a:r>
          </a:p>
        </p:txBody>
      </p:sp>
      <p:sp>
        <p:nvSpPr>
          <p:cNvPr id="18456" name="Text Box 24"/>
          <p:cNvSpPr txBox="1">
            <a:spLocks noChangeArrowheads="1"/>
          </p:cNvSpPr>
          <p:nvPr/>
        </p:nvSpPr>
        <p:spPr bwMode="auto">
          <a:xfrm>
            <a:off x="263525" y="4976813"/>
            <a:ext cx="8527334" cy="1205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buFontTx/>
              <a:buBlip>
                <a:blip r:embed="rId3"/>
              </a:buBlip>
            </a:pPr>
            <a:r>
              <a:rPr kumimoji="0" lang="en-US" altLang="zh-CN" sz="2400">
                <a:ea typeface="华文中宋" pitchFamily="2" charset="-122"/>
              </a:rPr>
              <a:t>  </a:t>
            </a:r>
            <a:r>
              <a:rPr kumimoji="0" lang="zh-CN" altLang="en-US" sz="2400">
                <a:ea typeface="华文中宋" pitchFamily="2" charset="-122"/>
              </a:rPr>
              <a:t>当插入位置在表头 </a:t>
            </a:r>
            <a:r>
              <a:rPr kumimoji="0" lang="en-US" altLang="zh-CN" sz="2400">
                <a:ea typeface="华文中宋" pitchFamily="2" charset="-122"/>
              </a:rPr>
              <a:t>(</a:t>
            </a:r>
            <a:r>
              <a:rPr kumimoji="0" lang="en-US" altLang="zh-CN" sz="2400" i="1" err="1">
                <a:ea typeface="华文中宋" pitchFamily="2" charset="-122"/>
              </a:rPr>
              <a:t>i</a:t>
            </a:r>
            <a:r>
              <a:rPr kumimoji="0" lang="en-US" altLang="zh-CN" sz="2400" i="1">
                <a:ea typeface="华文中宋" pitchFamily="2" charset="-122"/>
              </a:rPr>
              <a:t> </a:t>
            </a:r>
            <a:r>
              <a:rPr kumimoji="0" lang="en-US" altLang="zh-CN" sz="2400">
                <a:ea typeface="华文中宋" pitchFamily="2" charset="-122"/>
              </a:rPr>
              <a:t>= 1) </a:t>
            </a:r>
            <a:r>
              <a:rPr kumimoji="0" lang="zh-CN" altLang="en-US" sz="2400">
                <a:ea typeface="华文中宋" pitchFamily="2" charset="-122"/>
              </a:rPr>
              <a:t>时，所有元素都要向后移动，循环 </a:t>
            </a:r>
          </a:p>
          <a:p>
            <a:pPr>
              <a:lnSpc>
                <a:spcPct val="160000"/>
              </a:lnSpc>
            </a:pPr>
            <a:r>
              <a:rPr kumimoji="0" lang="zh-CN" altLang="en-US" sz="2400">
                <a:ea typeface="华文中宋" pitchFamily="2" charset="-122"/>
              </a:rPr>
              <a:t>     语句执行 </a:t>
            </a:r>
            <a:r>
              <a:rPr kumimoji="0" lang="en-US" altLang="zh-CN" sz="2400" i="1">
                <a:ea typeface="华文中宋" pitchFamily="2" charset="-122"/>
              </a:rPr>
              <a:t>n</a:t>
            </a:r>
            <a:r>
              <a:rPr kumimoji="0" lang="en-US" altLang="zh-CN" sz="2400">
                <a:ea typeface="华文中宋" pitchFamily="2" charset="-122"/>
              </a:rPr>
              <a:t> </a:t>
            </a:r>
            <a:r>
              <a:rPr kumimoji="0" lang="zh-CN" altLang="en-US" sz="2400">
                <a:ea typeface="华文中宋" pitchFamily="2" charset="-122"/>
              </a:rPr>
              <a:t>次，这是最坏情况，其时间复杂度 </a:t>
            </a:r>
            <a:r>
              <a:rPr kumimoji="0" lang="en-US" altLang="zh-CN" sz="2400" i="1">
                <a:ea typeface="华文中宋" pitchFamily="2" charset="-122"/>
              </a:rPr>
              <a:t>O</a:t>
            </a:r>
            <a:r>
              <a:rPr kumimoji="0" lang="en-US" altLang="zh-CN" sz="2400">
                <a:ea typeface="华文中宋" pitchFamily="2" charset="-122"/>
              </a:rPr>
              <a:t>(</a:t>
            </a:r>
            <a:r>
              <a:rPr kumimoji="0" lang="en-US" altLang="zh-CN" sz="2400" i="1">
                <a:ea typeface="华文中宋" pitchFamily="2" charset="-122"/>
              </a:rPr>
              <a:t>n</a:t>
            </a:r>
            <a:r>
              <a:rPr kumimoji="0" lang="en-US" altLang="zh-CN" sz="2400">
                <a:ea typeface="华文中宋" pitchFamily="2" charset="-122"/>
              </a:rPr>
              <a:t>)</a:t>
            </a:r>
            <a:r>
              <a:rPr kumimoji="0" lang="zh-CN" altLang="en-US" sz="2400">
                <a:ea typeface="华文中宋" pitchFamily="2" charset="-122"/>
              </a:rPr>
              <a:t>。</a:t>
            </a:r>
          </a:p>
        </p:txBody>
      </p:sp>
    </p:spTree>
  </p:cSld>
  <p:clrMapOvr>
    <a:masterClrMapping/>
  </p:clrMapOvr>
  <p:transition spd="slow"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4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4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4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84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8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0" dur="500"/>
                                        <p:tgtEl>
                                          <p:spTgt spid="18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4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4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53" grpId="0" autoUpdateAnimBg="0"/>
      <p:bldP spid="18454" grpId="0" autoUpdateAnimBg="0"/>
      <p:bldP spid="18455" grpId="0" autoUpdateAnimBg="0"/>
      <p:bldP spid="18456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9" name="Text Box 19"/>
          <p:cNvSpPr txBox="1">
            <a:spLocks noChangeArrowheads="1"/>
          </p:cNvSpPr>
          <p:nvPr/>
        </p:nvSpPr>
        <p:spPr bwMode="auto">
          <a:xfrm>
            <a:off x="573088" y="609600"/>
            <a:ext cx="7289496" cy="1278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buFontTx/>
              <a:buBlip>
                <a:blip r:embed="rId4"/>
              </a:buBlip>
            </a:pPr>
            <a:r>
              <a:rPr kumimoji="0" lang="en-US" altLang="zh-CN" sz="2200">
                <a:ea typeface="华文中宋" pitchFamily="2" charset="-122"/>
              </a:rPr>
              <a:t>  </a:t>
            </a:r>
            <a:r>
              <a:rPr kumimoji="0" lang="zh-CN" altLang="en-US" sz="2200">
                <a:ea typeface="华文中宋" pitchFamily="2" charset="-122"/>
              </a:rPr>
              <a:t>算法的平均时间复杂度：</a:t>
            </a:r>
            <a:r>
              <a:rPr kumimoji="0" lang="zh-CN" altLang="en-US" sz="2200"/>
              <a:t>设 </a:t>
            </a:r>
            <a:r>
              <a:rPr kumimoji="0" lang="en-US" altLang="zh-CN" sz="2200" i="1"/>
              <a:t>p</a:t>
            </a:r>
            <a:r>
              <a:rPr kumimoji="0" lang="en-US" altLang="zh-CN" sz="2200" i="1" baseline="-25000"/>
              <a:t>i</a:t>
            </a:r>
            <a:r>
              <a:rPr kumimoji="0" lang="en-US" altLang="zh-CN" sz="2200"/>
              <a:t> </a:t>
            </a:r>
            <a:r>
              <a:rPr kumimoji="0" lang="zh-CN" altLang="en-US" sz="2200"/>
              <a:t>为在第 </a:t>
            </a:r>
            <a:r>
              <a:rPr kumimoji="0" lang="en-US" altLang="zh-CN" sz="2200" i="1" err="1"/>
              <a:t>i</a:t>
            </a:r>
            <a:r>
              <a:rPr kumimoji="0" lang="en-US" altLang="zh-CN" sz="2200"/>
              <a:t> </a:t>
            </a:r>
            <a:r>
              <a:rPr kumimoji="0" lang="zh-CN" altLang="en-US" sz="2200"/>
              <a:t>个元素之前插入 </a:t>
            </a:r>
          </a:p>
          <a:p>
            <a:pPr>
              <a:lnSpc>
                <a:spcPct val="120000"/>
              </a:lnSpc>
            </a:pPr>
            <a:r>
              <a:rPr kumimoji="0" lang="zh-CN" altLang="en-US" sz="2200"/>
              <a:t>     一个元素的概率，则在长度为</a:t>
            </a:r>
            <a:r>
              <a:rPr kumimoji="0" lang="zh-CN" altLang="en-US" sz="2200" baseline="30000"/>
              <a:t> </a:t>
            </a:r>
            <a:r>
              <a:rPr kumimoji="0" lang="en-US" altLang="zh-CN" sz="2200" i="1"/>
              <a:t>n</a:t>
            </a:r>
            <a:r>
              <a:rPr kumimoji="0" lang="en-US" altLang="zh-CN" sz="2200" baseline="30000"/>
              <a:t> </a:t>
            </a:r>
            <a:r>
              <a:rPr kumimoji="0" lang="zh-CN" altLang="en-US" sz="2200"/>
              <a:t>的线性表中插入一个元 </a:t>
            </a:r>
          </a:p>
          <a:p>
            <a:pPr>
              <a:lnSpc>
                <a:spcPct val="120000"/>
              </a:lnSpc>
            </a:pPr>
            <a:r>
              <a:rPr kumimoji="0" lang="zh-CN" altLang="en-US" sz="2200"/>
              <a:t>     素时所需移动元素次数的期望值为 </a:t>
            </a:r>
          </a:p>
        </p:txBody>
      </p:sp>
      <p:graphicFrame>
        <p:nvGraphicFramePr>
          <p:cNvPr id="51220" name="Object 20"/>
          <p:cNvGraphicFramePr>
            <a:graphicFrameLocks noChangeAspect="1"/>
          </p:cNvGraphicFramePr>
          <p:nvPr/>
        </p:nvGraphicFramePr>
        <p:xfrm>
          <a:off x="2843213" y="2060575"/>
          <a:ext cx="2819400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75" name="公式" r:id="rId5" imgW="1320480" imgH="431640" progId="Equation.3">
                  <p:embed/>
                </p:oleObj>
              </mc:Choice>
              <mc:Fallback>
                <p:oleObj name="公式" r:id="rId5" imgW="1320480" imgH="431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2060575"/>
                        <a:ext cx="2819400" cy="920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21" name="Text Box 21"/>
          <p:cNvSpPr txBox="1">
            <a:spLocks noChangeArrowheads="1"/>
          </p:cNvSpPr>
          <p:nvPr/>
        </p:nvSpPr>
        <p:spPr bwMode="auto">
          <a:xfrm>
            <a:off x="573088" y="3008313"/>
            <a:ext cx="7092006" cy="880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kumimoji="0" lang="en-US" altLang="zh-CN"/>
              <a:t>     </a:t>
            </a:r>
            <a:r>
              <a:rPr kumimoji="0" lang="zh-CN" altLang="en-US" sz="22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假设</a:t>
            </a:r>
            <a:r>
              <a:rPr kumimoji="0" lang="zh-CN" altLang="en-US" sz="2200"/>
              <a:t>在表中任何位置 </a:t>
            </a:r>
            <a:r>
              <a:rPr kumimoji="0" lang="en-US" altLang="zh-CN" sz="2200"/>
              <a:t>(1 </a:t>
            </a:r>
            <a:r>
              <a:rPr kumimoji="0" lang="en-US" altLang="zh-CN" sz="2200">
                <a:sym typeface="Symbol" pitchFamily="18" charset="2"/>
              </a:rPr>
              <a:t></a:t>
            </a:r>
            <a:r>
              <a:rPr kumimoji="0" lang="en-US" altLang="zh-CN" sz="2200"/>
              <a:t> </a:t>
            </a:r>
            <a:r>
              <a:rPr kumimoji="0" lang="en-US" altLang="zh-CN" sz="2200" i="1" err="1"/>
              <a:t>i</a:t>
            </a:r>
            <a:r>
              <a:rPr kumimoji="0" lang="en-US" altLang="zh-CN" sz="2200"/>
              <a:t> </a:t>
            </a:r>
            <a:r>
              <a:rPr kumimoji="0" lang="en-US" altLang="zh-CN" sz="2200">
                <a:sym typeface="Symbol" pitchFamily="18" charset="2"/>
              </a:rPr>
              <a:t></a:t>
            </a:r>
            <a:r>
              <a:rPr kumimoji="0" lang="en-US" altLang="zh-CN" sz="2200"/>
              <a:t> </a:t>
            </a:r>
            <a:r>
              <a:rPr kumimoji="0" lang="en-US" altLang="zh-CN" sz="2200" i="1"/>
              <a:t>n</a:t>
            </a:r>
            <a:r>
              <a:rPr kumimoji="0" lang="en-US" altLang="zh-CN" sz="2200"/>
              <a:t>+1) </a:t>
            </a:r>
            <a:r>
              <a:rPr kumimoji="0" lang="zh-CN" altLang="en-US" sz="2200"/>
              <a:t>上插入结点的机会是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kumimoji="0" lang="zh-CN" altLang="en-US" sz="2200"/>
              <a:t>均等的，</a:t>
            </a:r>
            <a:r>
              <a:rPr kumimoji="0" lang="zh-CN" altLang="en-US" sz="22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则</a:t>
            </a:r>
          </a:p>
        </p:txBody>
      </p:sp>
      <p:graphicFrame>
        <p:nvGraphicFramePr>
          <p:cNvPr id="51222" name="Object 22"/>
          <p:cNvGraphicFramePr>
            <a:graphicFrameLocks noChangeAspect="1"/>
          </p:cNvGraphicFramePr>
          <p:nvPr/>
        </p:nvGraphicFramePr>
        <p:xfrm>
          <a:off x="1835150" y="3933825"/>
          <a:ext cx="1409700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76" name="公式" r:id="rId7" imgW="660240" imgH="406080" progId="Equation.3">
                  <p:embed/>
                </p:oleObj>
              </mc:Choice>
              <mc:Fallback>
                <p:oleObj name="公式" r:id="rId7" imgW="660240" imgH="4060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3933825"/>
                        <a:ext cx="1409700" cy="865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23" name="Object 23"/>
          <p:cNvGraphicFramePr>
            <a:graphicFrameLocks noChangeAspect="1"/>
          </p:cNvGraphicFramePr>
          <p:nvPr/>
        </p:nvGraphicFramePr>
        <p:xfrm>
          <a:off x="3827463" y="4021138"/>
          <a:ext cx="3768725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77" name="公式" r:id="rId9" imgW="1765080" imgH="431640" progId="Equation.3">
                  <p:embed/>
                </p:oleObj>
              </mc:Choice>
              <mc:Fallback>
                <p:oleObj name="公式" r:id="rId9" imgW="1765080" imgH="431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7463" y="4021138"/>
                        <a:ext cx="3768725" cy="920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24" name="Text Box 24"/>
          <p:cNvSpPr txBox="1">
            <a:spLocks noChangeArrowheads="1"/>
          </p:cNvSpPr>
          <p:nvPr/>
        </p:nvSpPr>
        <p:spPr bwMode="auto">
          <a:xfrm>
            <a:off x="573088" y="5118819"/>
            <a:ext cx="7936788" cy="1421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kumimoji="0" lang="en-US" altLang="zh-CN">
                <a:ea typeface="华文中宋" pitchFamily="2" charset="-122"/>
              </a:rPr>
              <a:t>       </a:t>
            </a:r>
            <a:r>
              <a:rPr kumimoji="0" lang="zh-CN" altLang="en-US" sz="2400"/>
              <a:t>由此可见，</a:t>
            </a:r>
            <a:r>
              <a:rPr kumimoji="0" lang="zh-CN" altLang="en-US" sz="2400">
                <a:solidFill>
                  <a:srgbClr val="0000FF"/>
                </a:solidFill>
                <a:ea typeface="华文中宋" pitchFamily="2" charset="-122"/>
              </a:rPr>
              <a:t>在顺序表上做插入运算，平均要移动表上 </a:t>
            </a:r>
          </a:p>
          <a:p>
            <a:pPr>
              <a:lnSpc>
                <a:spcPct val="120000"/>
              </a:lnSpc>
            </a:pPr>
            <a:r>
              <a:rPr kumimoji="0" lang="zh-CN" altLang="en-US" sz="2400">
                <a:solidFill>
                  <a:srgbClr val="0000FF"/>
                </a:solidFill>
                <a:ea typeface="华文中宋" pitchFamily="2" charset="-122"/>
              </a:rPr>
              <a:t>一半元素。</a:t>
            </a:r>
            <a:r>
              <a:rPr kumimoji="0" lang="zh-CN" altLang="en-US" sz="2400"/>
              <a:t>当表长 </a:t>
            </a:r>
            <a:r>
              <a:rPr kumimoji="0" lang="en-US" altLang="zh-CN" sz="2400" i="1"/>
              <a:t>n</a:t>
            </a:r>
            <a:r>
              <a:rPr kumimoji="0" lang="en-US" altLang="zh-CN" sz="2400"/>
              <a:t> </a:t>
            </a:r>
            <a:r>
              <a:rPr kumimoji="0" lang="zh-CN" altLang="en-US" sz="2400"/>
              <a:t>较大时，算法的效率相当低。算法的 </a:t>
            </a:r>
          </a:p>
          <a:p>
            <a:pPr>
              <a:lnSpc>
                <a:spcPct val="120000"/>
              </a:lnSpc>
            </a:pPr>
            <a:r>
              <a:rPr kumimoji="0" lang="zh-CN" altLang="en-US" sz="2400"/>
              <a:t>平均时间复杂度为 </a:t>
            </a:r>
            <a:r>
              <a:rPr kumimoji="0" lang="en-US" altLang="zh-CN" sz="2400" i="1"/>
              <a:t>O</a:t>
            </a:r>
            <a:r>
              <a:rPr kumimoji="0" lang="en-US" altLang="zh-CN" sz="2400"/>
              <a:t>(</a:t>
            </a:r>
            <a:r>
              <a:rPr kumimoji="0" lang="en-US" altLang="zh-CN" sz="2400" i="1"/>
              <a:t>n</a:t>
            </a:r>
            <a:r>
              <a:rPr kumimoji="0" lang="en-US" altLang="zh-CN" sz="2400"/>
              <a:t>)</a:t>
            </a:r>
            <a:r>
              <a:rPr kumimoji="0" lang="zh-CN" altLang="en-US" sz="2400"/>
              <a:t>。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1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1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1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1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1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1" grpId="0" autoUpdateAnimBg="0"/>
      <p:bldP spid="51224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4" name="Text Box 28"/>
          <p:cNvSpPr txBox="1">
            <a:spLocks noChangeArrowheads="1"/>
          </p:cNvSpPr>
          <p:nvPr/>
        </p:nvSpPr>
        <p:spPr bwMode="auto">
          <a:xfrm>
            <a:off x="323850" y="533400"/>
            <a:ext cx="1924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kumimoji="0" lang="en-US" altLang="zh-CN" sz="2400">
                <a:ea typeface="华文中宋" pitchFamily="2" charset="-122"/>
              </a:rPr>
              <a:t>  </a:t>
            </a:r>
            <a:r>
              <a:rPr kumimoji="0" lang="zh-CN" altLang="en-US" sz="2400">
                <a:ea typeface="华文中宋" pitchFamily="2" charset="-122"/>
              </a:rPr>
              <a:t>删除操作  </a:t>
            </a:r>
          </a:p>
        </p:txBody>
      </p:sp>
      <p:sp>
        <p:nvSpPr>
          <p:cNvPr id="19485" name="Text Box 29"/>
          <p:cNvSpPr txBox="1">
            <a:spLocks noChangeArrowheads="1"/>
          </p:cNvSpPr>
          <p:nvPr/>
        </p:nvSpPr>
        <p:spPr bwMode="auto">
          <a:xfrm>
            <a:off x="323850" y="1006475"/>
            <a:ext cx="8251825" cy="169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kumimoji="0" lang="en-US" altLang="zh-CN" sz="2400"/>
              <a:t>        </a:t>
            </a:r>
            <a:r>
              <a:rPr kumimoji="0" lang="zh-CN" altLang="en-US" sz="2400"/>
              <a:t>线性表的删除运算是指将线性表的第 </a:t>
            </a:r>
            <a:r>
              <a:rPr kumimoji="0" lang="en-US" altLang="zh-CN" sz="2400" i="1" err="1"/>
              <a:t>i</a:t>
            </a:r>
            <a:r>
              <a:rPr kumimoji="0" lang="en-US" altLang="zh-CN" sz="2400"/>
              <a:t> (1 </a:t>
            </a:r>
            <a:r>
              <a:rPr kumimoji="0" lang="en-US" altLang="zh-CN" sz="2400">
                <a:sym typeface="Symbol" pitchFamily="18" charset="2"/>
              </a:rPr>
              <a:t> </a:t>
            </a:r>
            <a:r>
              <a:rPr kumimoji="0" lang="en-US" altLang="zh-CN" sz="2400" i="1" err="1"/>
              <a:t>i</a:t>
            </a:r>
            <a:r>
              <a:rPr kumimoji="0" lang="en-US" altLang="zh-CN" sz="2400"/>
              <a:t> </a:t>
            </a:r>
            <a:r>
              <a:rPr kumimoji="0" lang="en-US" altLang="zh-CN" sz="2400">
                <a:sym typeface="Symbol" pitchFamily="18" charset="2"/>
              </a:rPr>
              <a:t></a:t>
            </a:r>
            <a:r>
              <a:rPr kumimoji="0" lang="en-US" altLang="zh-CN" sz="2400"/>
              <a:t> </a:t>
            </a:r>
            <a:r>
              <a:rPr kumimoji="0" lang="en-US" altLang="zh-CN" sz="2400" i="1"/>
              <a:t>n</a:t>
            </a:r>
            <a:r>
              <a:rPr kumimoji="0" lang="en-US" altLang="zh-CN" sz="2400"/>
              <a:t>) </a:t>
            </a:r>
            <a:r>
              <a:rPr kumimoji="0" lang="zh-CN" altLang="en-US" sz="2400"/>
              <a:t>个结点 </a:t>
            </a:r>
          </a:p>
          <a:p>
            <a:pPr>
              <a:lnSpc>
                <a:spcPct val="150000"/>
              </a:lnSpc>
            </a:pPr>
            <a:r>
              <a:rPr kumimoji="0" lang="zh-CN" altLang="en-US" sz="2400"/>
              <a:t>删除，使长度为 </a:t>
            </a:r>
            <a:r>
              <a:rPr kumimoji="0" lang="en-US" altLang="zh-CN" sz="2400" i="1"/>
              <a:t>n</a:t>
            </a:r>
            <a:r>
              <a:rPr kumimoji="0" lang="en-US" altLang="zh-CN" sz="2400"/>
              <a:t> </a:t>
            </a:r>
            <a:r>
              <a:rPr kumimoji="0" lang="zh-CN" altLang="en-US" sz="2400"/>
              <a:t>的线性表          </a:t>
            </a:r>
            <a:r>
              <a:rPr kumimoji="0" lang="en-US" altLang="zh-CN" sz="2400"/>
              <a:t>(</a:t>
            </a:r>
            <a:r>
              <a:rPr kumimoji="0" lang="en-US" altLang="zh-CN" sz="2400" i="1"/>
              <a:t>a</a:t>
            </a:r>
            <a:r>
              <a:rPr kumimoji="0" lang="en-US" altLang="zh-CN" sz="2400" baseline="-25000"/>
              <a:t>1</a:t>
            </a:r>
            <a:r>
              <a:rPr kumimoji="0" lang="en-US" altLang="zh-CN" sz="2400"/>
              <a:t>, …, </a:t>
            </a:r>
            <a:r>
              <a:rPr kumimoji="0" lang="en-US" altLang="zh-CN" sz="2400" i="1" err="1"/>
              <a:t>a</a:t>
            </a:r>
            <a:r>
              <a:rPr kumimoji="0" lang="en-US" altLang="zh-CN" sz="2400" i="1" baseline="-25000" err="1"/>
              <a:t>i</a:t>
            </a:r>
            <a:r>
              <a:rPr kumimoji="0" lang="en-US" altLang="zh-CN" sz="2400" i="1" baseline="-25000"/>
              <a:t> </a:t>
            </a:r>
            <a:r>
              <a:rPr kumimoji="0" lang="en-US" altLang="zh-CN" sz="2400" baseline="-25000"/>
              <a:t>–1</a:t>
            </a:r>
            <a:r>
              <a:rPr kumimoji="0" lang="en-US" altLang="zh-CN" sz="2400"/>
              <a:t>, </a:t>
            </a:r>
            <a:r>
              <a:rPr kumimoji="0" lang="en-US" altLang="zh-CN" sz="2400" i="1" err="1">
                <a:solidFill>
                  <a:srgbClr val="0000FF"/>
                </a:solidFill>
              </a:rPr>
              <a:t>a</a:t>
            </a:r>
            <a:r>
              <a:rPr kumimoji="0" lang="en-US" altLang="zh-CN" sz="2400" i="1" baseline="-25000" err="1">
                <a:solidFill>
                  <a:srgbClr val="0000FF"/>
                </a:solidFill>
              </a:rPr>
              <a:t>i</a:t>
            </a:r>
            <a:r>
              <a:rPr kumimoji="0" lang="en-US" altLang="zh-CN" sz="2400"/>
              <a:t>, </a:t>
            </a:r>
            <a:r>
              <a:rPr kumimoji="0" lang="en-US" altLang="zh-CN" sz="2400" i="1" err="1"/>
              <a:t>a</a:t>
            </a:r>
            <a:r>
              <a:rPr kumimoji="0" lang="en-US" altLang="zh-CN" sz="2400" i="1" baseline="-25000" err="1"/>
              <a:t>i</a:t>
            </a:r>
            <a:r>
              <a:rPr kumimoji="0" lang="en-US" altLang="zh-CN" sz="2400" i="1" baseline="-25000"/>
              <a:t> </a:t>
            </a:r>
            <a:r>
              <a:rPr kumimoji="0" lang="en-US" altLang="zh-CN" sz="2400" baseline="-25000"/>
              <a:t>+1</a:t>
            </a:r>
            <a:r>
              <a:rPr kumimoji="0" lang="en-US" altLang="zh-CN" sz="2400"/>
              <a:t>, …, </a:t>
            </a:r>
            <a:r>
              <a:rPr kumimoji="0" lang="en-US" altLang="zh-CN" sz="2400" i="1"/>
              <a:t>a</a:t>
            </a:r>
            <a:r>
              <a:rPr kumimoji="0" lang="en-US" altLang="zh-CN" sz="2400" i="1" baseline="-25000"/>
              <a:t>n</a:t>
            </a:r>
            <a:r>
              <a:rPr kumimoji="0" lang="en-US" altLang="zh-CN" sz="2400"/>
              <a:t>) </a:t>
            </a: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kumimoji="0" lang="zh-CN" altLang="en-US" sz="2400"/>
              <a:t>变成长度为 </a:t>
            </a:r>
            <a:r>
              <a:rPr kumimoji="0" lang="en-US" altLang="zh-CN" sz="2400" i="1"/>
              <a:t>n </a:t>
            </a:r>
            <a:r>
              <a:rPr kumimoji="0" lang="en-US" altLang="zh-CN" sz="2400"/>
              <a:t>-1 </a:t>
            </a:r>
            <a:r>
              <a:rPr kumimoji="0" lang="zh-CN" altLang="en-US" sz="2400"/>
              <a:t>的线性表              </a:t>
            </a:r>
            <a:r>
              <a:rPr kumimoji="0" lang="en-US" altLang="zh-CN" sz="2400"/>
              <a:t>(</a:t>
            </a:r>
            <a:r>
              <a:rPr kumimoji="0" lang="en-US" altLang="zh-CN" sz="2400" i="1"/>
              <a:t>a</a:t>
            </a:r>
            <a:r>
              <a:rPr kumimoji="0" lang="en-US" altLang="zh-CN" sz="2400" baseline="-25000"/>
              <a:t>1</a:t>
            </a:r>
            <a:r>
              <a:rPr kumimoji="0" lang="en-US" altLang="zh-CN" sz="2400"/>
              <a:t>, …, </a:t>
            </a:r>
            <a:r>
              <a:rPr kumimoji="0" lang="en-US" altLang="zh-CN" sz="2400" i="1" err="1"/>
              <a:t>a</a:t>
            </a:r>
            <a:r>
              <a:rPr kumimoji="0" lang="en-US" altLang="zh-CN" sz="2400" i="1" baseline="-25000" err="1"/>
              <a:t>i</a:t>
            </a:r>
            <a:r>
              <a:rPr kumimoji="0" lang="en-US" altLang="zh-CN" sz="2400" i="1" baseline="-25000"/>
              <a:t> </a:t>
            </a:r>
            <a:r>
              <a:rPr kumimoji="0" lang="en-US" altLang="zh-CN" sz="2400" baseline="-25000"/>
              <a:t>–1</a:t>
            </a:r>
            <a:r>
              <a:rPr kumimoji="0" lang="en-US" altLang="zh-CN" sz="2400"/>
              <a:t>, </a:t>
            </a:r>
            <a:r>
              <a:rPr kumimoji="0" lang="en-US" altLang="zh-CN" sz="2400" i="1" err="1"/>
              <a:t>a</a:t>
            </a:r>
            <a:r>
              <a:rPr kumimoji="0" lang="en-US" altLang="zh-CN" sz="2400" i="1" baseline="-25000" err="1"/>
              <a:t>i</a:t>
            </a:r>
            <a:r>
              <a:rPr kumimoji="0" lang="en-US" altLang="zh-CN" sz="2400" i="1" baseline="-25000"/>
              <a:t> </a:t>
            </a:r>
            <a:r>
              <a:rPr kumimoji="0" lang="en-US" altLang="zh-CN" sz="2400" baseline="-25000"/>
              <a:t>+1</a:t>
            </a:r>
            <a:r>
              <a:rPr kumimoji="0" lang="en-US" altLang="zh-CN" sz="2400"/>
              <a:t>, …, </a:t>
            </a:r>
            <a:r>
              <a:rPr kumimoji="0" lang="en-US" altLang="zh-CN" sz="2400" i="1"/>
              <a:t>a</a:t>
            </a:r>
            <a:r>
              <a:rPr kumimoji="0" lang="en-US" altLang="zh-CN" sz="2400" i="1" baseline="-25000"/>
              <a:t>n</a:t>
            </a:r>
            <a:r>
              <a:rPr kumimoji="0" lang="en-US" altLang="zh-CN" sz="2400"/>
              <a:t>)  </a:t>
            </a:r>
          </a:p>
        </p:txBody>
      </p:sp>
      <p:sp>
        <p:nvSpPr>
          <p:cNvPr id="19492" name="Text Box 36"/>
          <p:cNvSpPr txBox="1">
            <a:spLocks noChangeArrowheads="1"/>
          </p:cNvSpPr>
          <p:nvPr/>
        </p:nvSpPr>
        <p:spPr bwMode="auto">
          <a:xfrm>
            <a:off x="2762250" y="5703888"/>
            <a:ext cx="365125" cy="485775"/>
          </a:xfrm>
          <a:prstGeom prst="rect">
            <a:avLst/>
          </a:prstGeom>
          <a:solidFill>
            <a:srgbClr val="00FF00"/>
          </a:solidFill>
          <a:ln w="2857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6</a:t>
            </a:r>
          </a:p>
        </p:txBody>
      </p:sp>
      <p:grpSp>
        <p:nvGrpSpPr>
          <p:cNvPr id="2" name="Group 38"/>
          <p:cNvGrpSpPr>
            <a:grpSpLocks/>
          </p:cNvGrpSpPr>
          <p:nvPr/>
        </p:nvGrpSpPr>
        <p:grpSpPr bwMode="auto">
          <a:xfrm>
            <a:off x="3752850" y="5703888"/>
            <a:ext cx="2270125" cy="485775"/>
            <a:chOff x="2064" y="2112"/>
            <a:chExt cx="1430" cy="306"/>
          </a:xfrm>
        </p:grpSpPr>
        <p:sp>
          <p:nvSpPr>
            <p:cNvPr id="19495" name="Text Box 39"/>
            <p:cNvSpPr txBox="1">
              <a:spLocks noChangeArrowheads="1"/>
            </p:cNvSpPr>
            <p:nvPr/>
          </p:nvSpPr>
          <p:spPr bwMode="auto">
            <a:xfrm>
              <a:off x="206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19496" name="Text Box 40"/>
            <p:cNvSpPr txBox="1">
              <a:spLocks noChangeArrowheads="1"/>
            </p:cNvSpPr>
            <p:nvPr/>
          </p:nvSpPr>
          <p:spPr bwMode="auto">
            <a:xfrm>
              <a:off x="230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9497" name="Text Box 41"/>
            <p:cNvSpPr txBox="1">
              <a:spLocks noChangeArrowheads="1"/>
            </p:cNvSpPr>
            <p:nvPr/>
          </p:nvSpPr>
          <p:spPr bwMode="auto">
            <a:xfrm>
              <a:off x="254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19498" name="Text Box 42"/>
            <p:cNvSpPr txBox="1">
              <a:spLocks noChangeArrowheads="1"/>
            </p:cNvSpPr>
            <p:nvPr/>
          </p:nvSpPr>
          <p:spPr bwMode="auto">
            <a:xfrm>
              <a:off x="278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9499" name="Text Box 43"/>
            <p:cNvSpPr txBox="1">
              <a:spLocks noChangeArrowheads="1"/>
            </p:cNvSpPr>
            <p:nvPr/>
          </p:nvSpPr>
          <p:spPr bwMode="auto">
            <a:xfrm>
              <a:off x="302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19500" name="Text Box 44"/>
            <p:cNvSpPr txBox="1">
              <a:spLocks noChangeArrowheads="1"/>
            </p:cNvSpPr>
            <p:nvPr/>
          </p:nvSpPr>
          <p:spPr bwMode="auto">
            <a:xfrm>
              <a:off x="326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</p:grpSp>
      <p:sp>
        <p:nvSpPr>
          <p:cNvPr id="19505" name="Text Box 49"/>
          <p:cNvSpPr txBox="1">
            <a:spLocks noChangeArrowheads="1"/>
          </p:cNvSpPr>
          <p:nvPr/>
        </p:nvSpPr>
        <p:spPr bwMode="auto">
          <a:xfrm>
            <a:off x="4911725" y="5703888"/>
            <a:ext cx="365125" cy="485775"/>
          </a:xfrm>
          <a:prstGeom prst="rect">
            <a:avLst/>
          </a:prstGeom>
          <a:solidFill>
            <a:schemeClr val="hlink"/>
          </a:solidFill>
          <a:ln w="2857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4</a:t>
            </a:r>
          </a:p>
        </p:txBody>
      </p:sp>
      <p:grpSp>
        <p:nvGrpSpPr>
          <p:cNvPr id="3" name="Group 50"/>
          <p:cNvGrpSpPr>
            <a:grpSpLocks/>
          </p:cNvGrpSpPr>
          <p:nvPr/>
        </p:nvGrpSpPr>
        <p:grpSpPr bwMode="auto">
          <a:xfrm>
            <a:off x="6511925" y="5703888"/>
            <a:ext cx="2270125" cy="485775"/>
            <a:chOff x="2064" y="2112"/>
            <a:chExt cx="1430" cy="306"/>
          </a:xfrm>
        </p:grpSpPr>
        <p:sp>
          <p:nvSpPr>
            <p:cNvPr id="19507" name="Text Box 51"/>
            <p:cNvSpPr txBox="1">
              <a:spLocks noChangeArrowheads="1"/>
            </p:cNvSpPr>
            <p:nvPr/>
          </p:nvSpPr>
          <p:spPr bwMode="auto">
            <a:xfrm>
              <a:off x="206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19508" name="Text Box 52"/>
            <p:cNvSpPr txBox="1">
              <a:spLocks noChangeArrowheads="1"/>
            </p:cNvSpPr>
            <p:nvPr/>
          </p:nvSpPr>
          <p:spPr bwMode="auto">
            <a:xfrm>
              <a:off x="230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9509" name="Text Box 53"/>
            <p:cNvSpPr txBox="1">
              <a:spLocks noChangeArrowheads="1"/>
            </p:cNvSpPr>
            <p:nvPr/>
          </p:nvSpPr>
          <p:spPr bwMode="auto">
            <a:xfrm>
              <a:off x="254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19510" name="Text Box 54"/>
            <p:cNvSpPr txBox="1">
              <a:spLocks noChangeArrowheads="1"/>
            </p:cNvSpPr>
            <p:nvPr/>
          </p:nvSpPr>
          <p:spPr bwMode="auto">
            <a:xfrm>
              <a:off x="278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9511" name="Text Box 55"/>
            <p:cNvSpPr txBox="1">
              <a:spLocks noChangeArrowheads="1"/>
            </p:cNvSpPr>
            <p:nvPr/>
          </p:nvSpPr>
          <p:spPr bwMode="auto">
            <a:xfrm>
              <a:off x="302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19512" name="Text Box 56"/>
            <p:cNvSpPr txBox="1">
              <a:spLocks noChangeArrowheads="1"/>
            </p:cNvSpPr>
            <p:nvPr/>
          </p:nvSpPr>
          <p:spPr bwMode="auto">
            <a:xfrm>
              <a:off x="326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</p:grpSp>
      <p:sp>
        <p:nvSpPr>
          <p:cNvPr id="19513" name="Text Box 57"/>
          <p:cNvSpPr txBox="1">
            <a:spLocks noChangeArrowheads="1"/>
          </p:cNvSpPr>
          <p:nvPr/>
        </p:nvSpPr>
        <p:spPr bwMode="auto">
          <a:xfrm>
            <a:off x="6496050" y="5703888"/>
            <a:ext cx="365125" cy="485775"/>
          </a:xfrm>
          <a:prstGeom prst="rect">
            <a:avLst/>
          </a:prstGeom>
          <a:solidFill>
            <a:schemeClr val="hlink"/>
          </a:solidFill>
          <a:ln w="2857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1</a:t>
            </a:r>
          </a:p>
        </p:txBody>
      </p:sp>
      <p:sp>
        <p:nvSpPr>
          <p:cNvPr id="19514" name="Text Box 58"/>
          <p:cNvSpPr txBox="1">
            <a:spLocks noChangeArrowheads="1"/>
          </p:cNvSpPr>
          <p:nvPr/>
        </p:nvSpPr>
        <p:spPr bwMode="auto">
          <a:xfrm>
            <a:off x="323850" y="2725738"/>
            <a:ext cx="8599488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400">
                <a:solidFill>
                  <a:srgbClr val="0000FF"/>
                </a:solidFill>
                <a:ea typeface="华文中宋" pitchFamily="2" charset="-122"/>
              </a:rPr>
              <a:t>算法思想：</a:t>
            </a:r>
            <a:br>
              <a:rPr lang="zh-CN" altLang="en-US" sz="2400">
                <a:solidFill>
                  <a:srgbClr val="0000FF"/>
                </a:solidFill>
                <a:ea typeface="华文中宋" pitchFamily="2" charset="-122"/>
              </a:rPr>
            </a:br>
            <a:r>
              <a:rPr lang="en-US" altLang="zh-CN" sz="2400"/>
              <a:t>1)  </a:t>
            </a:r>
            <a:r>
              <a:rPr lang="zh-CN" altLang="en-US" sz="2400"/>
              <a:t>检查 </a:t>
            </a:r>
            <a:r>
              <a:rPr lang="en-US" altLang="zh-CN" sz="2400" i="1" err="1"/>
              <a:t>i</a:t>
            </a:r>
            <a:r>
              <a:rPr lang="en-US" altLang="zh-CN" sz="2400"/>
              <a:t> </a:t>
            </a:r>
            <a:r>
              <a:rPr lang="zh-CN" altLang="en-US" sz="2400"/>
              <a:t>值是否超出所允许的范围 </a:t>
            </a:r>
            <a:r>
              <a:rPr kumimoji="0" lang="en-US" altLang="zh-CN" sz="2400"/>
              <a:t>(1 </a:t>
            </a:r>
            <a:r>
              <a:rPr kumimoji="0" lang="en-US" altLang="zh-CN" sz="2400">
                <a:sym typeface="Symbol" pitchFamily="18" charset="2"/>
              </a:rPr>
              <a:t> </a:t>
            </a:r>
            <a:r>
              <a:rPr kumimoji="0" lang="en-US" altLang="zh-CN" sz="2400" i="1" err="1"/>
              <a:t>i</a:t>
            </a:r>
            <a:r>
              <a:rPr kumimoji="0" lang="en-US" altLang="zh-CN" sz="2400"/>
              <a:t> </a:t>
            </a:r>
            <a:r>
              <a:rPr kumimoji="0" lang="en-US" altLang="zh-CN" sz="2400">
                <a:sym typeface="Symbol" pitchFamily="18" charset="2"/>
              </a:rPr>
              <a:t></a:t>
            </a:r>
            <a:r>
              <a:rPr kumimoji="0" lang="en-US" altLang="zh-CN" sz="2400"/>
              <a:t> </a:t>
            </a:r>
            <a:r>
              <a:rPr kumimoji="0" lang="en-US" altLang="zh-CN" sz="2400" i="1"/>
              <a:t>n</a:t>
            </a:r>
            <a:r>
              <a:rPr kumimoji="0" lang="en-US" altLang="zh-CN" sz="2400"/>
              <a:t>)</a:t>
            </a:r>
            <a:r>
              <a:rPr lang="zh-CN" altLang="en-US" sz="2400"/>
              <a:t>，若超出，则进 </a:t>
            </a:r>
          </a:p>
          <a:p>
            <a:pPr>
              <a:lnSpc>
                <a:spcPct val="140000"/>
              </a:lnSpc>
            </a:pPr>
            <a:r>
              <a:rPr lang="zh-CN" altLang="en-US" sz="2400"/>
              <a:t>     行“超出范围”错误处理；</a:t>
            </a:r>
            <a:br>
              <a:rPr lang="zh-CN" altLang="en-US" sz="2400"/>
            </a:br>
            <a:r>
              <a:rPr lang="en-US" altLang="zh-CN" sz="2400"/>
              <a:t>2)  </a:t>
            </a:r>
            <a:r>
              <a:rPr lang="zh-CN" altLang="en-US" sz="2400"/>
              <a:t>将线性表的第 </a:t>
            </a:r>
            <a:r>
              <a:rPr lang="en-US" altLang="zh-CN" sz="2400" i="1" err="1"/>
              <a:t>i</a:t>
            </a:r>
            <a:r>
              <a:rPr lang="en-US" altLang="zh-CN" sz="2400"/>
              <a:t> </a:t>
            </a:r>
            <a:r>
              <a:rPr lang="zh-CN" altLang="en-US" sz="2400"/>
              <a:t>个元素后面的所有元素均前移一个位置；</a:t>
            </a:r>
            <a:br>
              <a:rPr lang="zh-CN" altLang="en-US" sz="2400"/>
            </a:br>
            <a:r>
              <a:rPr lang="en-US" altLang="zh-CN" sz="2400"/>
              <a:t>3)  </a:t>
            </a:r>
            <a:r>
              <a:rPr lang="zh-CN" altLang="en-US" sz="2400"/>
              <a:t>使线性表的长度减 </a:t>
            </a:r>
            <a:r>
              <a:rPr lang="en-US" altLang="zh-CN" sz="2400"/>
              <a:t>1</a:t>
            </a:r>
            <a:r>
              <a:rPr lang="zh-CN" altLang="en-US" sz="2400"/>
              <a:t>。</a:t>
            </a:r>
          </a:p>
        </p:txBody>
      </p:sp>
      <p:sp>
        <p:nvSpPr>
          <p:cNvPr id="19515" name="Text Box 59"/>
          <p:cNvSpPr txBox="1">
            <a:spLocks noChangeArrowheads="1"/>
          </p:cNvSpPr>
          <p:nvPr/>
        </p:nvSpPr>
        <p:spPr bwMode="auto">
          <a:xfrm>
            <a:off x="2762250" y="5703888"/>
            <a:ext cx="365125" cy="485775"/>
          </a:xfrm>
          <a:prstGeom prst="rect">
            <a:avLst/>
          </a:prstGeom>
          <a:solidFill>
            <a:schemeClr val="hlink"/>
          </a:solidFill>
          <a:ln w="2857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6</a:t>
            </a:r>
          </a:p>
        </p:txBody>
      </p:sp>
      <p:grpSp>
        <p:nvGrpSpPr>
          <p:cNvPr id="4" name="Group 60"/>
          <p:cNvGrpSpPr>
            <a:grpSpLocks/>
          </p:cNvGrpSpPr>
          <p:nvPr/>
        </p:nvGrpSpPr>
        <p:grpSpPr bwMode="auto">
          <a:xfrm>
            <a:off x="857250" y="5703888"/>
            <a:ext cx="1889125" cy="485775"/>
            <a:chOff x="144" y="3024"/>
            <a:chExt cx="1190" cy="306"/>
          </a:xfrm>
        </p:grpSpPr>
        <p:sp>
          <p:nvSpPr>
            <p:cNvPr id="19487" name="Text Box 31"/>
            <p:cNvSpPr txBox="1">
              <a:spLocks noChangeArrowheads="1"/>
            </p:cNvSpPr>
            <p:nvPr/>
          </p:nvSpPr>
          <p:spPr bwMode="auto">
            <a:xfrm>
              <a:off x="144" y="3024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19488" name="Text Box 32"/>
            <p:cNvSpPr txBox="1">
              <a:spLocks noChangeArrowheads="1"/>
            </p:cNvSpPr>
            <p:nvPr/>
          </p:nvSpPr>
          <p:spPr bwMode="auto">
            <a:xfrm>
              <a:off x="384" y="3024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9489" name="Text Box 33"/>
            <p:cNvSpPr txBox="1">
              <a:spLocks noChangeArrowheads="1"/>
            </p:cNvSpPr>
            <p:nvPr/>
          </p:nvSpPr>
          <p:spPr bwMode="auto">
            <a:xfrm>
              <a:off x="624" y="3024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19490" name="Text Box 34"/>
            <p:cNvSpPr txBox="1">
              <a:spLocks noChangeArrowheads="1"/>
            </p:cNvSpPr>
            <p:nvPr/>
          </p:nvSpPr>
          <p:spPr bwMode="auto">
            <a:xfrm>
              <a:off x="864" y="3024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9491" name="Text Box 35"/>
            <p:cNvSpPr txBox="1">
              <a:spLocks noChangeArrowheads="1"/>
            </p:cNvSpPr>
            <p:nvPr/>
          </p:nvSpPr>
          <p:spPr bwMode="auto">
            <a:xfrm>
              <a:off x="1104" y="3024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</p:grpSp>
      <p:sp useBgFill="1">
        <p:nvSpPr>
          <p:cNvPr id="19517" name="Rectangle 61"/>
          <p:cNvSpPr>
            <a:spLocks noChangeArrowheads="1"/>
          </p:cNvSpPr>
          <p:nvPr/>
        </p:nvSpPr>
        <p:spPr bwMode="auto">
          <a:xfrm>
            <a:off x="2762250" y="5627688"/>
            <a:ext cx="457200" cy="6096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9502" name="Rectangle 46"/>
          <p:cNvSpPr>
            <a:spLocks noChangeArrowheads="1"/>
          </p:cNvSpPr>
          <p:nvPr/>
        </p:nvSpPr>
        <p:spPr bwMode="auto">
          <a:xfrm>
            <a:off x="4935538" y="5627688"/>
            <a:ext cx="381000" cy="609600"/>
          </a:xfrm>
          <a:prstGeom prst="rect">
            <a:avLst/>
          </a:prstGeom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9518" name="Rectangle 62"/>
          <p:cNvSpPr>
            <a:spLocks noChangeArrowheads="1"/>
          </p:cNvSpPr>
          <p:nvPr/>
        </p:nvSpPr>
        <p:spPr bwMode="auto">
          <a:xfrm>
            <a:off x="5251450" y="5627688"/>
            <a:ext cx="381000" cy="609600"/>
          </a:xfrm>
          <a:prstGeom prst="rect">
            <a:avLst/>
          </a:prstGeom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519" name="Text Box 63"/>
          <p:cNvSpPr txBox="1">
            <a:spLocks noChangeArrowheads="1"/>
          </p:cNvSpPr>
          <p:nvPr/>
        </p:nvSpPr>
        <p:spPr bwMode="auto">
          <a:xfrm>
            <a:off x="4895850" y="5700713"/>
            <a:ext cx="365125" cy="485775"/>
          </a:xfrm>
          <a:prstGeom prst="rect">
            <a:avLst/>
          </a:prstGeom>
          <a:solidFill>
            <a:srgbClr val="00FF00"/>
          </a:solidFill>
          <a:ln w="2857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5</a:t>
            </a:r>
          </a:p>
        </p:txBody>
      </p:sp>
      <p:sp useBgFill="1">
        <p:nvSpPr>
          <p:cNvPr id="19520" name="Rectangle 64"/>
          <p:cNvSpPr>
            <a:spLocks noChangeArrowheads="1"/>
          </p:cNvSpPr>
          <p:nvPr/>
        </p:nvSpPr>
        <p:spPr bwMode="auto">
          <a:xfrm>
            <a:off x="5657850" y="5627688"/>
            <a:ext cx="457200" cy="609600"/>
          </a:xfrm>
          <a:prstGeom prst="rect">
            <a:avLst/>
          </a:prstGeom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521" name="Text Box 65"/>
          <p:cNvSpPr txBox="1">
            <a:spLocks noChangeArrowheads="1"/>
          </p:cNvSpPr>
          <p:nvPr/>
        </p:nvSpPr>
        <p:spPr bwMode="auto">
          <a:xfrm>
            <a:off x="5278438" y="5703888"/>
            <a:ext cx="365125" cy="485775"/>
          </a:xfrm>
          <a:prstGeom prst="rect">
            <a:avLst/>
          </a:prstGeom>
          <a:solidFill>
            <a:srgbClr val="00FF00"/>
          </a:solidFill>
          <a:ln w="2857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6</a:t>
            </a:r>
          </a:p>
        </p:txBody>
      </p:sp>
      <p:sp useBgFill="1">
        <p:nvSpPr>
          <p:cNvPr id="19522" name="Rectangle 66"/>
          <p:cNvSpPr>
            <a:spLocks noChangeArrowheads="1"/>
          </p:cNvSpPr>
          <p:nvPr/>
        </p:nvSpPr>
        <p:spPr bwMode="auto">
          <a:xfrm>
            <a:off x="6403975" y="5627688"/>
            <a:ext cx="468313" cy="609600"/>
          </a:xfrm>
          <a:prstGeom prst="rect">
            <a:avLst/>
          </a:prstGeom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9531" name="Rectangle 75"/>
          <p:cNvSpPr>
            <a:spLocks noChangeArrowheads="1"/>
          </p:cNvSpPr>
          <p:nvPr/>
        </p:nvSpPr>
        <p:spPr bwMode="auto">
          <a:xfrm>
            <a:off x="6877050" y="5627688"/>
            <a:ext cx="1981200" cy="609600"/>
          </a:xfrm>
          <a:prstGeom prst="rect">
            <a:avLst/>
          </a:prstGeom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" name="Group 74"/>
          <p:cNvGrpSpPr>
            <a:grpSpLocks/>
          </p:cNvGrpSpPr>
          <p:nvPr/>
        </p:nvGrpSpPr>
        <p:grpSpPr bwMode="auto">
          <a:xfrm>
            <a:off x="6496050" y="5700713"/>
            <a:ext cx="1889125" cy="485775"/>
            <a:chOff x="4176" y="3582"/>
            <a:chExt cx="1190" cy="306"/>
          </a:xfrm>
        </p:grpSpPr>
        <p:sp>
          <p:nvSpPr>
            <p:cNvPr id="19525" name="Text Box 69"/>
            <p:cNvSpPr txBox="1">
              <a:spLocks noChangeArrowheads="1"/>
            </p:cNvSpPr>
            <p:nvPr/>
          </p:nvSpPr>
          <p:spPr bwMode="auto">
            <a:xfrm>
              <a:off x="4176" y="358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9526" name="Text Box 70"/>
            <p:cNvSpPr txBox="1">
              <a:spLocks noChangeArrowheads="1"/>
            </p:cNvSpPr>
            <p:nvPr/>
          </p:nvSpPr>
          <p:spPr bwMode="auto">
            <a:xfrm>
              <a:off x="4416" y="358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19527" name="Text Box 71"/>
            <p:cNvSpPr txBox="1">
              <a:spLocks noChangeArrowheads="1"/>
            </p:cNvSpPr>
            <p:nvPr/>
          </p:nvSpPr>
          <p:spPr bwMode="auto">
            <a:xfrm>
              <a:off x="4656" y="358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9528" name="Text Box 72"/>
            <p:cNvSpPr txBox="1">
              <a:spLocks noChangeArrowheads="1"/>
            </p:cNvSpPr>
            <p:nvPr/>
          </p:nvSpPr>
          <p:spPr bwMode="auto">
            <a:xfrm>
              <a:off x="4896" y="358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19529" name="Text Box 73"/>
            <p:cNvSpPr txBox="1">
              <a:spLocks noChangeArrowheads="1"/>
            </p:cNvSpPr>
            <p:nvPr/>
          </p:nvSpPr>
          <p:spPr bwMode="auto">
            <a:xfrm>
              <a:off x="5136" y="358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9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19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9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1" dur="500"/>
                                        <p:tgtEl>
                                          <p:spTgt spid="19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9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19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4" dur="500"/>
                                        <p:tgtEl>
                                          <p:spTgt spid="19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19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2" dur="500"/>
                                        <p:tgtEl>
                                          <p:spTgt spid="19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2" dur="500"/>
                                        <p:tgtEl>
                                          <p:spTgt spid="19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19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19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85" grpId="0" autoUpdateAnimBg="0"/>
      <p:bldP spid="19492" grpId="0" animBg="1" autoUpdateAnimBg="0"/>
      <p:bldP spid="19505" grpId="0" animBg="1" autoUpdateAnimBg="0"/>
      <p:bldP spid="19513" grpId="0" animBg="1" autoUpdateAnimBg="0"/>
      <p:bldP spid="19514" grpId="0" autoUpdateAnimBg="0"/>
      <p:bldP spid="19515" grpId="0" animBg="1" autoUpdateAnimBg="0"/>
      <p:bldP spid="19517" grpId="0" animBg="1"/>
      <p:bldP spid="19502" grpId="0" animBg="1"/>
      <p:bldP spid="19518" grpId="0" animBg="1"/>
      <p:bldP spid="19519" grpId="0" animBg="1" autoUpdateAnimBg="0"/>
      <p:bldP spid="19520" grpId="0" animBg="1"/>
      <p:bldP spid="19521" grpId="0" animBg="1" autoUpdateAnimBg="0"/>
      <p:bldP spid="19522" grpId="0" animBg="1"/>
      <p:bldP spid="1953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1" name="Text Box 11"/>
          <p:cNvSpPr txBox="1">
            <a:spLocks noChangeArrowheads="1"/>
          </p:cNvSpPr>
          <p:nvPr/>
        </p:nvSpPr>
        <p:spPr bwMode="auto">
          <a:xfrm>
            <a:off x="371475" y="877888"/>
            <a:ext cx="7939418" cy="5575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/>
              <a:t>Status </a:t>
            </a:r>
            <a:r>
              <a:rPr lang="en-US" altLang="zh-CN" sz="2400" err="1"/>
              <a:t>ListDelete_Sq</a:t>
            </a:r>
            <a:r>
              <a:rPr lang="en-US" altLang="zh-CN" sz="2400"/>
              <a:t>(</a:t>
            </a:r>
            <a:r>
              <a:rPr lang="en-US" altLang="zh-CN" sz="2400" err="1"/>
              <a:t>SqList</a:t>
            </a:r>
            <a:r>
              <a:rPr lang="en-US" altLang="zh-CN" sz="2400"/>
              <a:t> &amp;L, </a:t>
            </a:r>
            <a:r>
              <a:rPr lang="en-US" altLang="zh-CN" sz="2400" err="1"/>
              <a:t>int</a:t>
            </a:r>
            <a:r>
              <a:rPr lang="en-US" altLang="zh-CN" sz="2400"/>
              <a:t> </a:t>
            </a:r>
            <a:r>
              <a:rPr lang="en-US" altLang="zh-CN" sz="2400" i="1" err="1"/>
              <a:t>i</a:t>
            </a:r>
            <a:r>
              <a:rPr lang="en-US" altLang="zh-CN" sz="2400"/>
              <a:t>, </a:t>
            </a:r>
            <a:r>
              <a:rPr lang="en-US" altLang="zh-CN" sz="2400" err="1"/>
              <a:t>ElemType</a:t>
            </a:r>
            <a:r>
              <a:rPr lang="en-US" altLang="zh-CN" sz="2400"/>
              <a:t> &amp;</a:t>
            </a:r>
            <a:r>
              <a:rPr lang="en-US" altLang="zh-CN" sz="2400" i="1"/>
              <a:t>e</a:t>
            </a:r>
            <a:r>
              <a:rPr lang="en-US" altLang="zh-CN" sz="2400"/>
              <a:t>) {</a:t>
            </a:r>
            <a:br>
              <a:rPr lang="en-US" altLang="zh-CN" sz="2400"/>
            </a:br>
            <a:r>
              <a:rPr lang="en-US" altLang="zh-CN" sz="2400"/>
              <a:t>   if ((</a:t>
            </a:r>
            <a:r>
              <a:rPr lang="en-US" altLang="zh-CN" sz="2400" i="1" err="1"/>
              <a:t>i</a:t>
            </a:r>
            <a:r>
              <a:rPr lang="en-US" altLang="zh-CN" sz="2400"/>
              <a:t> &lt;1) || (</a:t>
            </a:r>
            <a:r>
              <a:rPr lang="en-US" altLang="zh-CN" sz="2400" i="1" err="1"/>
              <a:t>i</a:t>
            </a:r>
            <a:r>
              <a:rPr lang="en-US" altLang="zh-CN" sz="2400"/>
              <a:t> &gt; </a:t>
            </a:r>
            <a:r>
              <a:rPr lang="en-US" altLang="zh-CN" sz="2400" err="1"/>
              <a:t>L.length</a:t>
            </a:r>
            <a:r>
              <a:rPr lang="en-US" altLang="zh-CN" sz="2400"/>
              <a:t>)) return ERROR;   // </a:t>
            </a:r>
            <a:r>
              <a:rPr lang="zh-CN" altLang="en-US" sz="2400"/>
              <a:t>删除位置不合法</a:t>
            </a:r>
            <a:br>
              <a:rPr lang="zh-CN" altLang="en-US" sz="2400"/>
            </a:br>
            <a:r>
              <a:rPr lang="zh-CN" altLang="en-US" sz="2400"/>
              <a:t>      </a:t>
            </a:r>
            <a:r>
              <a:rPr lang="en-US" altLang="zh-CN" sz="2400" i="1"/>
              <a:t>p</a:t>
            </a:r>
            <a:r>
              <a:rPr lang="en-US" altLang="zh-CN" sz="2400"/>
              <a:t> = &amp;(</a:t>
            </a:r>
            <a:r>
              <a:rPr lang="en-US" altLang="zh-CN" sz="2400" err="1"/>
              <a:t>L.elem</a:t>
            </a:r>
            <a:r>
              <a:rPr lang="en-US" altLang="zh-CN" sz="2400"/>
              <a:t>[</a:t>
            </a:r>
            <a:r>
              <a:rPr lang="en-US" altLang="zh-CN" sz="2400" i="1" err="1"/>
              <a:t>i</a:t>
            </a:r>
            <a:r>
              <a:rPr lang="en-US" altLang="zh-CN" sz="2400" i="1"/>
              <a:t> </a:t>
            </a:r>
            <a:r>
              <a:rPr lang="en-US" altLang="zh-CN" sz="2400"/>
              <a:t>-1]);   // </a:t>
            </a:r>
            <a:r>
              <a:rPr lang="en-US" altLang="zh-CN" sz="2400" i="1"/>
              <a:t>p</a:t>
            </a:r>
            <a:r>
              <a:rPr lang="zh-CN" altLang="en-US" sz="2400"/>
              <a:t>为被删除元素的位置</a:t>
            </a:r>
            <a:br>
              <a:rPr lang="zh-CN" altLang="en-US" sz="2400"/>
            </a:br>
            <a:r>
              <a:rPr lang="zh-CN" altLang="en-US" sz="2400"/>
              <a:t>      </a:t>
            </a:r>
            <a:r>
              <a:rPr lang="en-US" altLang="zh-CN" sz="2400" i="1"/>
              <a:t>e</a:t>
            </a:r>
            <a:r>
              <a:rPr lang="en-US" altLang="zh-CN" sz="2400"/>
              <a:t> = *</a:t>
            </a:r>
            <a:r>
              <a:rPr lang="en-US" altLang="zh-CN" sz="2400" i="1"/>
              <a:t>p</a:t>
            </a:r>
            <a:r>
              <a:rPr lang="en-US" altLang="zh-CN" sz="2400"/>
              <a:t>;   // </a:t>
            </a:r>
            <a:r>
              <a:rPr lang="zh-CN" altLang="en-US" sz="2400"/>
              <a:t>被删除元素的值赋给 </a:t>
            </a:r>
            <a:r>
              <a:rPr lang="en-US" altLang="zh-CN" sz="2400" i="1"/>
              <a:t>e</a:t>
            </a:r>
            <a:br>
              <a:rPr lang="en-US" altLang="zh-CN" sz="2400"/>
            </a:br>
            <a:r>
              <a:rPr lang="en-US" altLang="zh-CN" sz="2400"/>
              <a:t>      </a:t>
            </a:r>
            <a:r>
              <a:rPr lang="en-US" altLang="zh-CN" sz="2400" i="1"/>
              <a:t>q</a:t>
            </a:r>
            <a:r>
              <a:rPr lang="en-US" altLang="zh-CN" sz="2400"/>
              <a:t> = L.elem+L.length-1;   // </a:t>
            </a:r>
            <a:r>
              <a:rPr lang="zh-CN" altLang="en-US" sz="2400"/>
              <a:t>表尾元素的位置</a:t>
            </a:r>
            <a:br>
              <a:rPr lang="zh-CN" altLang="en-US" sz="2400"/>
            </a:br>
            <a:r>
              <a:rPr lang="zh-CN" altLang="en-US" sz="2400"/>
              <a:t>      </a:t>
            </a: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for (++</a:t>
            </a:r>
            <a:r>
              <a:rPr lang="en-US" altLang="zh-CN" sz="2400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</a:t>
            </a: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</a:t>
            </a:r>
            <a:r>
              <a:rPr lang="en-US" altLang="zh-CN" sz="2400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</a:t>
            </a: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&lt;= </a:t>
            </a:r>
            <a:r>
              <a:rPr lang="en-US" altLang="zh-CN" sz="2400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++</a:t>
            </a:r>
            <a:r>
              <a:rPr lang="en-US" altLang="zh-CN" sz="2400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</a:t>
            </a: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 *(</a:t>
            </a:r>
            <a:r>
              <a:rPr lang="en-US" altLang="zh-CN" sz="2400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</a:t>
            </a: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-1) = *</a:t>
            </a:r>
            <a:r>
              <a:rPr lang="en-US" altLang="zh-CN" sz="2400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</a:t>
            </a: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  </a:t>
            </a:r>
          </a:p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 // 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被删除元素之后的元素左移</a:t>
            </a:r>
          </a:p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rgbClr val="FF3300"/>
                </a:solidFill>
              </a:rPr>
              <a:t>      </a:t>
            </a:r>
            <a:r>
              <a:rPr lang="en-US" altLang="zh-CN" sz="2400"/>
              <a:t>--</a:t>
            </a:r>
            <a:r>
              <a:rPr lang="en-US" altLang="zh-CN" sz="2400" err="1"/>
              <a:t>L.length</a:t>
            </a:r>
            <a:r>
              <a:rPr lang="en-US" altLang="zh-CN" sz="2400"/>
              <a:t>;   //</a:t>
            </a:r>
            <a:r>
              <a:rPr lang="zh-CN" altLang="en-US" sz="2400"/>
              <a:t>表长减 </a:t>
            </a:r>
            <a:r>
              <a:rPr lang="en-US" altLang="zh-CN" sz="2400"/>
              <a:t>1</a:t>
            </a:r>
          </a:p>
          <a:p>
            <a:pPr>
              <a:lnSpc>
                <a:spcPct val="150000"/>
              </a:lnSpc>
            </a:pPr>
            <a:r>
              <a:rPr lang="en-US" altLang="zh-CN" sz="2400"/>
              <a:t>      return OK;</a:t>
            </a:r>
          </a:p>
          <a:p>
            <a:pPr>
              <a:lnSpc>
                <a:spcPct val="150000"/>
              </a:lnSpc>
            </a:pPr>
            <a:r>
              <a:rPr lang="en-US" altLang="zh-CN" sz="2400"/>
              <a:t>}//</a:t>
            </a:r>
            <a:r>
              <a:rPr lang="en-US" altLang="zh-CN" sz="2400" err="1"/>
              <a:t>ListInsert_sq</a:t>
            </a:r>
            <a:r>
              <a:rPr lang="en-US" altLang="zh-CN" sz="2400"/>
              <a:t> </a:t>
            </a:r>
          </a:p>
        </p:txBody>
      </p:sp>
      <p:sp>
        <p:nvSpPr>
          <p:cNvPr id="20493" name="Text Box 13"/>
          <p:cNvSpPr txBox="1">
            <a:spLocks noChangeArrowheads="1"/>
          </p:cNvSpPr>
          <p:nvPr/>
        </p:nvSpPr>
        <p:spPr bwMode="auto">
          <a:xfrm>
            <a:off x="3584575" y="404813"/>
            <a:ext cx="16383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 sz="2800">
                <a:ea typeface="华文中宋" pitchFamily="2" charset="-122"/>
              </a:rPr>
              <a:t>算法 </a:t>
            </a:r>
            <a:r>
              <a:rPr kumimoji="0" lang="en-US" altLang="zh-CN" sz="2800">
                <a:ea typeface="华文中宋" pitchFamily="2" charset="-122"/>
              </a:rPr>
              <a:t>2.5 </a:t>
            </a:r>
            <a:r>
              <a:rPr kumimoji="0" lang="en-US" altLang="zh-CN" sz="2800" baseline="-8000">
                <a:latin typeface="黑体" pitchFamily="2" charset="-122"/>
                <a:ea typeface="黑体" pitchFamily="2" charset="-122"/>
              </a:rPr>
              <a:t> </a:t>
            </a:r>
          </a:p>
        </p:txBody>
      </p:sp>
    </p:spTree>
  </p:cSld>
  <p:clrMapOvr>
    <a:masterClrMapping/>
  </p:clrMapOvr>
  <p:transition spd="slow">
    <p:wipe dir="r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4" name="Text Box 4"/>
          <p:cNvSpPr txBox="1">
            <a:spLocks noChangeArrowheads="1"/>
          </p:cNvSpPr>
          <p:nvPr/>
        </p:nvSpPr>
        <p:spPr bwMode="auto">
          <a:xfrm>
            <a:off x="2533704" y="591071"/>
            <a:ext cx="326243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 sz="2400">
                <a:solidFill>
                  <a:srgbClr val="0000FF"/>
                </a:solidFill>
                <a:latin typeface="Tahoma" pitchFamily="34" charset="0"/>
                <a:ea typeface="华文中宋" pitchFamily="2" charset="-122"/>
              </a:rPr>
              <a:t>删除算法的复杂度分析</a:t>
            </a:r>
          </a:p>
        </p:txBody>
      </p:sp>
      <p:sp>
        <p:nvSpPr>
          <p:cNvPr id="97285" name="Text Box 5"/>
          <p:cNvSpPr txBox="1">
            <a:spLocks noChangeArrowheads="1"/>
          </p:cNvSpPr>
          <p:nvPr/>
        </p:nvSpPr>
        <p:spPr bwMode="auto">
          <a:xfrm>
            <a:off x="454025" y="1243013"/>
            <a:ext cx="57515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chemeClr val="accent1"/>
              </a:buClr>
              <a:buFont typeface="Wingdings" pitchFamily="2" charset="2"/>
              <a:buBlip>
                <a:blip r:embed="rId3"/>
              </a:buBlip>
            </a:pPr>
            <a:r>
              <a:rPr kumimoji="0" lang="en-US" altLang="zh-CN" sz="2400">
                <a:solidFill>
                  <a:srgbClr val="FF3300"/>
                </a:solidFill>
                <a:latin typeface="华文楷体" pitchFamily="2" charset="-122"/>
                <a:ea typeface="华文楷体" pitchFamily="2" charset="-122"/>
              </a:rPr>
              <a:t>  </a:t>
            </a:r>
            <a:r>
              <a:rPr kumimoji="0"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楷体" pitchFamily="2" charset="-122"/>
                <a:ea typeface="华文楷体" pitchFamily="2" charset="-122"/>
              </a:rPr>
              <a:t>问题规模</a:t>
            </a:r>
            <a:r>
              <a:rPr kumimoji="0" lang="zh-CN" altLang="en-US" sz="2400">
                <a:latin typeface="华文楷体" pitchFamily="2" charset="-122"/>
                <a:ea typeface="华文楷体" pitchFamily="2" charset="-122"/>
              </a:rPr>
              <a:t>是表的长度，设它的值为 </a:t>
            </a:r>
            <a:r>
              <a:rPr kumimoji="0" lang="en-US" altLang="zh-CN" sz="2400" i="1">
                <a:latin typeface="华文楷体" pitchFamily="2" charset="-122"/>
                <a:ea typeface="华文楷体" pitchFamily="2" charset="-122"/>
              </a:rPr>
              <a:t>n</a:t>
            </a:r>
            <a:r>
              <a:rPr kumimoji="0" lang="zh-CN" altLang="en-US" sz="2400">
                <a:latin typeface="华文楷体" pitchFamily="2" charset="-122"/>
                <a:ea typeface="华文楷体" pitchFamily="2" charset="-122"/>
              </a:rPr>
              <a:t>。 </a:t>
            </a:r>
          </a:p>
        </p:txBody>
      </p:sp>
      <p:sp>
        <p:nvSpPr>
          <p:cNvPr id="97286" name="Text Box 6"/>
          <p:cNvSpPr txBox="1">
            <a:spLocks noChangeArrowheads="1"/>
          </p:cNvSpPr>
          <p:nvPr/>
        </p:nvSpPr>
        <p:spPr bwMode="auto">
          <a:xfrm>
            <a:off x="454025" y="1773238"/>
            <a:ext cx="8439150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buFontTx/>
              <a:buBlip>
                <a:blip r:embed="rId3"/>
              </a:buBlip>
            </a:pPr>
            <a:r>
              <a:rPr kumimoji="0" lang="en-US" altLang="zh-CN" sz="2400">
                <a:latin typeface="华文楷体" pitchFamily="2" charset="-122"/>
                <a:ea typeface="华文楷体" pitchFamily="2" charset="-122"/>
              </a:rPr>
              <a:t>  </a:t>
            </a:r>
            <a:r>
              <a:rPr kumimoji="0" lang="zh-CN" altLang="en-US" sz="2400">
                <a:latin typeface="华文楷体" pitchFamily="2" charset="-122"/>
                <a:ea typeface="华文楷体" pitchFamily="2" charset="-122"/>
              </a:rPr>
              <a:t>算法的时间主要花费在向前移动元素的 </a:t>
            </a:r>
            <a:r>
              <a:rPr kumimoji="0" lang="en-US" altLang="zh-CN" sz="2400">
                <a:latin typeface="华文楷体" pitchFamily="2" charset="-122"/>
                <a:ea typeface="华文楷体" pitchFamily="2" charset="-122"/>
              </a:rPr>
              <a:t>for </a:t>
            </a:r>
            <a:r>
              <a:rPr kumimoji="0" lang="zh-CN" altLang="en-US" sz="2400">
                <a:latin typeface="华文楷体" pitchFamily="2" charset="-122"/>
                <a:ea typeface="华文楷体" pitchFamily="2" charset="-122"/>
              </a:rPr>
              <a:t>循环语句上。 </a:t>
            </a:r>
          </a:p>
          <a:p>
            <a:pPr>
              <a:lnSpc>
                <a:spcPct val="160000"/>
              </a:lnSpc>
            </a:pPr>
            <a:r>
              <a:rPr kumimoji="0" lang="zh-CN" altLang="en-US" sz="2400">
                <a:latin typeface="华文楷体" pitchFamily="2" charset="-122"/>
                <a:ea typeface="华文楷体" pitchFamily="2" charset="-122"/>
              </a:rPr>
              <a:t>     该语句的循环次数为 </a:t>
            </a:r>
            <a:r>
              <a:rPr kumimoji="0" lang="en-US" altLang="zh-CN" sz="2400">
                <a:latin typeface="华文楷体" pitchFamily="2" charset="-122"/>
                <a:ea typeface="华文楷体" pitchFamily="2" charset="-122"/>
              </a:rPr>
              <a:t>(</a:t>
            </a:r>
            <a:r>
              <a:rPr kumimoji="0" lang="en-US" altLang="zh-CN" sz="2400" i="1">
                <a:latin typeface="华文楷体" pitchFamily="2" charset="-122"/>
                <a:ea typeface="华文楷体" pitchFamily="2" charset="-122"/>
              </a:rPr>
              <a:t>n</a:t>
            </a:r>
            <a:r>
              <a:rPr kumimoji="0" lang="en-US" altLang="zh-CN" sz="2400">
                <a:latin typeface="华文楷体" pitchFamily="2" charset="-122"/>
                <a:ea typeface="华文楷体" pitchFamily="2" charset="-122"/>
              </a:rPr>
              <a:t> – </a:t>
            </a:r>
            <a:r>
              <a:rPr kumimoji="0" lang="en-US" altLang="zh-CN" sz="2400" i="1" err="1">
                <a:latin typeface="华文楷体" pitchFamily="2" charset="-122"/>
                <a:ea typeface="华文楷体" pitchFamily="2" charset="-122"/>
              </a:rPr>
              <a:t>i</a:t>
            </a:r>
            <a:r>
              <a:rPr kumimoji="0" lang="en-US" altLang="zh-CN" sz="2400">
                <a:latin typeface="华文楷体" pitchFamily="2" charset="-122"/>
                <a:ea typeface="华文楷体" pitchFamily="2" charset="-122"/>
              </a:rPr>
              <a:t>)</a:t>
            </a:r>
            <a:r>
              <a:rPr kumimoji="0" lang="zh-CN" altLang="en-US" sz="2400">
                <a:latin typeface="华文楷体" pitchFamily="2" charset="-122"/>
                <a:ea typeface="华文楷体" pitchFamily="2" charset="-122"/>
              </a:rPr>
              <a:t>。由此可看出，所需移动结点 </a:t>
            </a:r>
          </a:p>
          <a:p>
            <a:pPr>
              <a:lnSpc>
                <a:spcPct val="160000"/>
              </a:lnSpc>
            </a:pPr>
            <a:r>
              <a:rPr kumimoji="0" lang="zh-CN" altLang="en-US" sz="2400">
                <a:latin typeface="华文楷体" pitchFamily="2" charset="-122"/>
                <a:ea typeface="华文楷体" pitchFamily="2" charset="-122"/>
              </a:rPr>
              <a:t>     的次数不仅依赖于表的长度 </a:t>
            </a:r>
            <a:r>
              <a:rPr kumimoji="0" lang="en-US" altLang="zh-CN" sz="2400" i="1">
                <a:latin typeface="华文楷体" pitchFamily="2" charset="-122"/>
                <a:ea typeface="华文楷体" pitchFamily="2" charset="-122"/>
              </a:rPr>
              <a:t>n</a:t>
            </a:r>
            <a:r>
              <a:rPr kumimoji="0" lang="zh-CN" altLang="en-US" sz="2400">
                <a:latin typeface="华文楷体" pitchFamily="2" charset="-122"/>
                <a:ea typeface="华文楷体" pitchFamily="2" charset="-122"/>
              </a:rPr>
              <a:t>，而且还与删除位置 </a:t>
            </a:r>
            <a:r>
              <a:rPr kumimoji="0" lang="en-US" altLang="zh-CN" sz="2400" i="1" err="1">
                <a:latin typeface="华文楷体" pitchFamily="2" charset="-122"/>
                <a:ea typeface="华文楷体" pitchFamily="2" charset="-122"/>
              </a:rPr>
              <a:t>i</a:t>
            </a:r>
            <a:r>
              <a:rPr kumimoji="0" lang="en-US" altLang="zh-CN" sz="2400" i="1">
                <a:latin typeface="华文楷体" pitchFamily="2" charset="-122"/>
                <a:ea typeface="华文楷体" pitchFamily="2" charset="-122"/>
              </a:rPr>
              <a:t> </a:t>
            </a:r>
            <a:r>
              <a:rPr kumimoji="0" lang="zh-CN" altLang="en-US" sz="2400">
                <a:latin typeface="华文楷体" pitchFamily="2" charset="-122"/>
                <a:ea typeface="华文楷体" pitchFamily="2" charset="-122"/>
              </a:rPr>
              <a:t>有关。 </a:t>
            </a:r>
          </a:p>
        </p:txBody>
      </p:sp>
      <p:sp>
        <p:nvSpPr>
          <p:cNvPr id="97287" name="Text Box 7"/>
          <p:cNvSpPr txBox="1">
            <a:spLocks noChangeArrowheads="1"/>
          </p:cNvSpPr>
          <p:nvPr/>
        </p:nvSpPr>
        <p:spPr bwMode="auto">
          <a:xfrm>
            <a:off x="438150" y="3605213"/>
            <a:ext cx="8322150" cy="1212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buFontTx/>
              <a:buBlip>
                <a:blip r:embed="rId3"/>
              </a:buBlip>
            </a:pPr>
            <a:r>
              <a:rPr kumimoji="0" lang="en-US" altLang="zh-CN" sz="2400">
                <a:latin typeface="华文楷体" pitchFamily="2" charset="-122"/>
                <a:ea typeface="华文楷体" pitchFamily="2" charset="-122"/>
              </a:rPr>
              <a:t>  </a:t>
            </a:r>
            <a:r>
              <a:rPr kumimoji="0" lang="zh-CN" altLang="en-US" sz="2400">
                <a:latin typeface="华文楷体" pitchFamily="2" charset="-122"/>
                <a:ea typeface="华文楷体" pitchFamily="2" charset="-122"/>
              </a:rPr>
              <a:t>当删除位置在表尾 </a:t>
            </a:r>
            <a:r>
              <a:rPr kumimoji="0" lang="en-US" altLang="zh-CN" sz="2400">
                <a:latin typeface="华文楷体" pitchFamily="2" charset="-122"/>
                <a:ea typeface="华文楷体" pitchFamily="2" charset="-122"/>
              </a:rPr>
              <a:t>(</a:t>
            </a:r>
            <a:r>
              <a:rPr kumimoji="0" lang="en-US" altLang="zh-CN" sz="2400" i="1" err="1">
                <a:latin typeface="华文楷体" pitchFamily="2" charset="-122"/>
                <a:ea typeface="华文楷体" pitchFamily="2" charset="-122"/>
              </a:rPr>
              <a:t>i</a:t>
            </a:r>
            <a:r>
              <a:rPr kumimoji="0" lang="en-US" altLang="zh-CN" sz="2400">
                <a:latin typeface="华文楷体" pitchFamily="2" charset="-122"/>
                <a:ea typeface="华文楷体" pitchFamily="2" charset="-122"/>
              </a:rPr>
              <a:t> = </a:t>
            </a:r>
            <a:r>
              <a:rPr kumimoji="0" lang="en-US" altLang="zh-CN" sz="2400" i="1">
                <a:latin typeface="华文楷体" pitchFamily="2" charset="-122"/>
                <a:ea typeface="华文楷体" pitchFamily="2" charset="-122"/>
              </a:rPr>
              <a:t>n</a:t>
            </a:r>
            <a:r>
              <a:rPr kumimoji="0" lang="en-US" altLang="zh-CN" sz="2400">
                <a:latin typeface="华文楷体" pitchFamily="2" charset="-122"/>
                <a:ea typeface="华文楷体" pitchFamily="2" charset="-122"/>
              </a:rPr>
              <a:t>) </a:t>
            </a:r>
            <a:r>
              <a:rPr kumimoji="0" lang="zh-CN" altLang="en-US" sz="2400">
                <a:latin typeface="华文楷体" pitchFamily="2" charset="-122"/>
                <a:ea typeface="华文楷体" pitchFamily="2" charset="-122"/>
              </a:rPr>
              <a:t>时，不需要移动任何元素；这是 </a:t>
            </a:r>
          </a:p>
          <a:p>
            <a:pPr>
              <a:lnSpc>
                <a:spcPct val="160000"/>
              </a:lnSpc>
            </a:pPr>
            <a:r>
              <a:rPr kumimoji="0" lang="zh-CN" altLang="en-US" sz="2400">
                <a:latin typeface="华文楷体" pitchFamily="2" charset="-122"/>
                <a:ea typeface="华文楷体" pitchFamily="2" charset="-122"/>
              </a:rPr>
              <a:t>     最好情况，其时间复杂度 </a:t>
            </a:r>
            <a:r>
              <a:rPr kumimoji="0" lang="en-US" altLang="zh-CN" sz="2400" i="1">
                <a:latin typeface="华文楷体" pitchFamily="2" charset="-122"/>
                <a:ea typeface="华文楷体" pitchFamily="2" charset="-122"/>
              </a:rPr>
              <a:t>O</a:t>
            </a:r>
            <a:r>
              <a:rPr kumimoji="0" lang="en-US" altLang="zh-CN" sz="2400">
                <a:latin typeface="华文楷体" pitchFamily="2" charset="-122"/>
                <a:ea typeface="华文楷体" pitchFamily="2" charset="-122"/>
              </a:rPr>
              <a:t>(1)</a:t>
            </a:r>
            <a:r>
              <a:rPr kumimoji="0" lang="zh-CN" altLang="en-US" sz="2400">
                <a:latin typeface="华文楷体" pitchFamily="2" charset="-122"/>
                <a:ea typeface="华文楷体" pitchFamily="2" charset="-122"/>
              </a:rPr>
              <a:t>。</a:t>
            </a:r>
          </a:p>
        </p:txBody>
      </p:sp>
      <p:sp>
        <p:nvSpPr>
          <p:cNvPr id="97288" name="Text Box 8"/>
          <p:cNvSpPr txBox="1">
            <a:spLocks noChangeArrowheads="1"/>
          </p:cNvSpPr>
          <p:nvPr/>
        </p:nvSpPr>
        <p:spPr bwMode="auto">
          <a:xfrm>
            <a:off x="438150" y="4905375"/>
            <a:ext cx="8322150" cy="1212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buFontTx/>
              <a:buBlip>
                <a:blip r:embed="rId3"/>
              </a:buBlip>
            </a:pPr>
            <a:r>
              <a:rPr kumimoji="0" lang="en-US" altLang="zh-CN" sz="2400">
                <a:latin typeface="华文楷体" pitchFamily="2" charset="-122"/>
                <a:ea typeface="华文楷体" pitchFamily="2" charset="-122"/>
              </a:rPr>
              <a:t>  </a:t>
            </a:r>
            <a:r>
              <a:rPr kumimoji="0" lang="zh-CN" altLang="en-US" sz="2400">
                <a:latin typeface="华文楷体" pitchFamily="2" charset="-122"/>
                <a:ea typeface="华文楷体" pitchFamily="2" charset="-122"/>
              </a:rPr>
              <a:t>当删除位置在表头 </a:t>
            </a:r>
            <a:r>
              <a:rPr kumimoji="0" lang="en-US" altLang="zh-CN" sz="2400">
                <a:latin typeface="华文楷体" pitchFamily="2" charset="-122"/>
                <a:ea typeface="华文楷体" pitchFamily="2" charset="-122"/>
              </a:rPr>
              <a:t>(</a:t>
            </a:r>
            <a:r>
              <a:rPr kumimoji="0" lang="en-US" altLang="zh-CN" sz="2400" i="1" err="1">
                <a:latin typeface="华文楷体" pitchFamily="2" charset="-122"/>
                <a:ea typeface="华文楷体" pitchFamily="2" charset="-122"/>
              </a:rPr>
              <a:t>i</a:t>
            </a:r>
            <a:r>
              <a:rPr kumimoji="0" lang="en-US" altLang="zh-CN" sz="2400" i="1">
                <a:latin typeface="华文楷体" pitchFamily="2" charset="-122"/>
                <a:ea typeface="华文楷体" pitchFamily="2" charset="-122"/>
              </a:rPr>
              <a:t> </a:t>
            </a:r>
            <a:r>
              <a:rPr kumimoji="0" lang="en-US" altLang="zh-CN" sz="2400">
                <a:latin typeface="华文楷体" pitchFamily="2" charset="-122"/>
                <a:ea typeface="华文楷体" pitchFamily="2" charset="-122"/>
              </a:rPr>
              <a:t>= 1) </a:t>
            </a:r>
            <a:r>
              <a:rPr kumimoji="0" lang="zh-CN" altLang="en-US" sz="2400">
                <a:latin typeface="华文楷体" pitchFamily="2" charset="-122"/>
                <a:ea typeface="华文楷体" pitchFamily="2" charset="-122"/>
              </a:rPr>
              <a:t>时，有 </a:t>
            </a:r>
            <a:r>
              <a:rPr kumimoji="0" lang="en-US" altLang="zh-CN" sz="2400" i="1">
                <a:latin typeface="华文楷体" pitchFamily="2" charset="-122"/>
                <a:ea typeface="华文楷体" pitchFamily="2" charset="-122"/>
              </a:rPr>
              <a:t>n</a:t>
            </a:r>
            <a:r>
              <a:rPr kumimoji="0" lang="en-US" altLang="zh-CN" sz="2400">
                <a:latin typeface="华文楷体" pitchFamily="2" charset="-122"/>
                <a:ea typeface="华文楷体" pitchFamily="2" charset="-122"/>
              </a:rPr>
              <a:t> -1 </a:t>
            </a:r>
            <a:r>
              <a:rPr kumimoji="0" lang="zh-CN" altLang="en-US" sz="2400">
                <a:latin typeface="华文楷体" pitchFamily="2" charset="-122"/>
                <a:ea typeface="华文楷体" pitchFamily="2" charset="-122"/>
              </a:rPr>
              <a:t>个元素要向前移动， </a:t>
            </a:r>
          </a:p>
          <a:p>
            <a:pPr>
              <a:lnSpc>
                <a:spcPct val="160000"/>
              </a:lnSpc>
            </a:pPr>
            <a:r>
              <a:rPr kumimoji="0" lang="zh-CN" altLang="en-US" sz="2400">
                <a:latin typeface="华文楷体" pitchFamily="2" charset="-122"/>
                <a:ea typeface="华文楷体" pitchFamily="2" charset="-122"/>
              </a:rPr>
              <a:t>     循环语句执行 </a:t>
            </a:r>
            <a:r>
              <a:rPr kumimoji="0" lang="en-US" altLang="zh-CN" sz="2400" i="1">
                <a:latin typeface="华文楷体" pitchFamily="2" charset="-122"/>
                <a:ea typeface="华文楷体" pitchFamily="2" charset="-122"/>
              </a:rPr>
              <a:t>n </a:t>
            </a:r>
            <a:r>
              <a:rPr kumimoji="0" lang="en-US" altLang="zh-CN" sz="2400">
                <a:latin typeface="华文楷体" pitchFamily="2" charset="-122"/>
                <a:ea typeface="华文楷体" pitchFamily="2" charset="-122"/>
              </a:rPr>
              <a:t>-1 </a:t>
            </a:r>
            <a:r>
              <a:rPr kumimoji="0" lang="zh-CN" altLang="en-US" sz="2400">
                <a:latin typeface="华文楷体" pitchFamily="2" charset="-122"/>
                <a:ea typeface="华文楷体" pitchFamily="2" charset="-122"/>
              </a:rPr>
              <a:t>次，这是最坏情况其时间复杂度 </a:t>
            </a:r>
            <a:r>
              <a:rPr kumimoji="0" lang="en-US" altLang="zh-CN" sz="2400" i="1">
                <a:latin typeface="华文楷体" pitchFamily="2" charset="-122"/>
                <a:ea typeface="华文楷体" pitchFamily="2" charset="-122"/>
              </a:rPr>
              <a:t>O</a:t>
            </a:r>
            <a:r>
              <a:rPr kumimoji="0" lang="en-US" altLang="zh-CN" sz="2400">
                <a:latin typeface="华文楷体" pitchFamily="2" charset="-122"/>
                <a:ea typeface="华文楷体" pitchFamily="2" charset="-122"/>
              </a:rPr>
              <a:t>(</a:t>
            </a:r>
            <a:r>
              <a:rPr kumimoji="0" lang="en-US" altLang="zh-CN" sz="2400" i="1">
                <a:latin typeface="华文楷体" pitchFamily="2" charset="-122"/>
                <a:ea typeface="华文楷体" pitchFamily="2" charset="-122"/>
              </a:rPr>
              <a:t>n</a:t>
            </a:r>
            <a:r>
              <a:rPr kumimoji="0" lang="en-US" altLang="zh-CN" sz="2400">
                <a:latin typeface="华文楷体" pitchFamily="2" charset="-122"/>
                <a:ea typeface="华文楷体" pitchFamily="2" charset="-122"/>
              </a:rPr>
              <a:t>)</a:t>
            </a:r>
            <a:r>
              <a:rPr kumimoji="0" lang="zh-CN" altLang="en-US" sz="2400">
                <a:latin typeface="华文楷体" pitchFamily="2" charset="-122"/>
                <a:ea typeface="华文楷体" pitchFamily="2" charset="-122"/>
              </a:rPr>
              <a:t>。</a:t>
            </a:r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7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7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7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72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72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7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5" dur="500"/>
                                        <p:tgtEl>
                                          <p:spTgt spid="97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7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7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4" grpId="0" autoUpdateAnimBg="0"/>
      <p:bldP spid="97285" grpId="0" autoUpdateAnimBg="0"/>
      <p:bldP spid="97286" grpId="0" autoUpdateAnimBg="0"/>
      <p:bldP spid="97287" grpId="0" autoUpdateAnimBg="0"/>
      <p:bldP spid="97288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8" name="Text Box 4"/>
          <p:cNvSpPr txBox="1">
            <a:spLocks noChangeArrowheads="1"/>
          </p:cNvSpPr>
          <p:nvPr/>
        </p:nvSpPr>
        <p:spPr bwMode="auto">
          <a:xfrm>
            <a:off x="468313" y="614363"/>
            <a:ext cx="7612982" cy="1557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buFontTx/>
              <a:buBlip>
                <a:blip r:embed="rId4"/>
              </a:buBlip>
            </a:pPr>
            <a:r>
              <a:rPr kumimoji="0" lang="en-US" altLang="zh-CN" sz="2200"/>
              <a:t>  </a:t>
            </a:r>
            <a:r>
              <a:rPr kumimoji="0" lang="zh-CN" altLang="en-US" sz="2200">
                <a:ea typeface="华文中宋" pitchFamily="2" charset="-122"/>
              </a:rPr>
              <a:t>算法的平均时间复杂度：</a:t>
            </a:r>
            <a:r>
              <a:rPr kumimoji="0" lang="zh-CN" altLang="en-US" sz="2200"/>
              <a:t>设 </a:t>
            </a:r>
            <a:r>
              <a:rPr kumimoji="0" lang="en-US" altLang="zh-CN" sz="2200" i="1" err="1"/>
              <a:t>q</a:t>
            </a:r>
            <a:r>
              <a:rPr kumimoji="0" lang="en-US" altLang="zh-CN" sz="2200" i="1" baseline="-25000" err="1"/>
              <a:t>i</a:t>
            </a:r>
            <a:r>
              <a:rPr kumimoji="0" lang="en-US" altLang="zh-CN" sz="2200"/>
              <a:t> </a:t>
            </a:r>
            <a:r>
              <a:rPr kumimoji="0" lang="zh-CN" altLang="en-US" sz="2200"/>
              <a:t>为删除第 </a:t>
            </a:r>
            <a:r>
              <a:rPr kumimoji="0" lang="en-US" altLang="zh-CN" sz="2200" i="1" err="1"/>
              <a:t>i</a:t>
            </a:r>
            <a:r>
              <a:rPr kumimoji="0" lang="en-US" altLang="zh-CN" sz="2200"/>
              <a:t> </a:t>
            </a:r>
            <a:r>
              <a:rPr kumimoji="0" lang="zh-CN" altLang="en-US" sz="2200"/>
              <a:t>个元素的概率， </a:t>
            </a:r>
          </a:p>
          <a:p>
            <a:pPr>
              <a:lnSpc>
                <a:spcPct val="150000"/>
              </a:lnSpc>
            </a:pPr>
            <a:r>
              <a:rPr kumimoji="0" lang="zh-CN" altLang="en-US" sz="2200"/>
              <a:t>     则在长度为 </a:t>
            </a:r>
            <a:r>
              <a:rPr kumimoji="0" lang="en-US" altLang="zh-CN" sz="2200" i="1"/>
              <a:t>n</a:t>
            </a:r>
            <a:r>
              <a:rPr kumimoji="0" lang="en-US" altLang="zh-CN" sz="2200"/>
              <a:t> </a:t>
            </a:r>
            <a:r>
              <a:rPr kumimoji="0" lang="zh-CN" altLang="en-US" sz="2200"/>
              <a:t>的线性表中删除一个元素时所需移动元素次 </a:t>
            </a:r>
          </a:p>
          <a:p>
            <a:pPr>
              <a:lnSpc>
                <a:spcPct val="150000"/>
              </a:lnSpc>
            </a:pPr>
            <a:r>
              <a:rPr kumimoji="0" lang="zh-CN" altLang="en-US" sz="2200"/>
              <a:t>     数的期望值为 </a:t>
            </a:r>
          </a:p>
        </p:txBody>
      </p:sp>
      <p:graphicFrame>
        <p:nvGraphicFramePr>
          <p:cNvPr id="98309" name="Object 5"/>
          <p:cNvGraphicFramePr>
            <a:graphicFrameLocks noChangeAspect="1"/>
          </p:cNvGraphicFramePr>
          <p:nvPr/>
        </p:nvGraphicFramePr>
        <p:xfrm>
          <a:off x="3379788" y="1795463"/>
          <a:ext cx="2520950" cy="995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9" name="公式" r:id="rId5" imgW="1091880" imgH="431640" progId="Equation.3">
                  <p:embed/>
                </p:oleObj>
              </mc:Choice>
              <mc:Fallback>
                <p:oleObj name="公式" r:id="rId5" imgW="1091880" imgH="431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9788" y="1795463"/>
                        <a:ext cx="2520950" cy="995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10" name="Text Box 6"/>
          <p:cNvSpPr txBox="1">
            <a:spLocks noChangeArrowheads="1"/>
          </p:cNvSpPr>
          <p:nvPr/>
        </p:nvSpPr>
        <p:spPr bwMode="auto">
          <a:xfrm>
            <a:off x="468313" y="2760663"/>
            <a:ext cx="7582525" cy="1117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kumimoji="0" lang="en-US" altLang="zh-CN" sz="2200"/>
              <a:t>     </a:t>
            </a:r>
            <a:r>
              <a:rPr kumimoji="0" lang="zh-CN" altLang="en-US" sz="2200"/>
              <a:t>假设在表中任何位置</a:t>
            </a:r>
            <a:r>
              <a:rPr kumimoji="0" lang="en-US" altLang="zh-CN" sz="2200"/>
              <a:t>(1 </a:t>
            </a:r>
            <a:r>
              <a:rPr kumimoji="0" lang="en-US" altLang="zh-CN" sz="2200">
                <a:sym typeface="Symbol" pitchFamily="18" charset="2"/>
              </a:rPr>
              <a:t></a:t>
            </a:r>
            <a:r>
              <a:rPr kumimoji="0" lang="en-US" altLang="zh-CN" sz="2200"/>
              <a:t> </a:t>
            </a:r>
            <a:r>
              <a:rPr kumimoji="0" lang="en-US" altLang="zh-CN" sz="2200" i="1" err="1"/>
              <a:t>i</a:t>
            </a:r>
            <a:r>
              <a:rPr kumimoji="0" lang="en-US" altLang="zh-CN" sz="2200"/>
              <a:t> </a:t>
            </a:r>
            <a:r>
              <a:rPr kumimoji="0" lang="en-US" altLang="zh-CN" sz="2200">
                <a:sym typeface="Symbol" pitchFamily="18" charset="2"/>
              </a:rPr>
              <a:t></a:t>
            </a:r>
            <a:r>
              <a:rPr kumimoji="0" lang="en-US" altLang="zh-CN" sz="2200"/>
              <a:t> </a:t>
            </a:r>
            <a:r>
              <a:rPr kumimoji="0" lang="en-US" altLang="zh-CN" sz="2200" i="1"/>
              <a:t>n</a:t>
            </a:r>
            <a:r>
              <a:rPr kumimoji="0" lang="en-US" altLang="zh-CN" sz="2200"/>
              <a:t>)</a:t>
            </a:r>
            <a:r>
              <a:rPr kumimoji="0" lang="zh-CN" altLang="en-US" sz="2200"/>
              <a:t>删除结点的机会是均等的， </a:t>
            </a: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kumimoji="0" lang="zh-CN" altLang="en-US" sz="2200"/>
              <a:t>则：  </a:t>
            </a:r>
          </a:p>
        </p:txBody>
      </p:sp>
      <p:graphicFrame>
        <p:nvGraphicFramePr>
          <p:cNvPr id="98311" name="Object 7"/>
          <p:cNvGraphicFramePr>
            <a:graphicFrameLocks noChangeAspect="1"/>
          </p:cNvGraphicFramePr>
          <p:nvPr/>
        </p:nvGraphicFramePr>
        <p:xfrm>
          <a:off x="2443163" y="3424238"/>
          <a:ext cx="922337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0" name="公式" r:id="rId7" imgW="431640" imgH="393480" progId="Equation.3">
                  <p:embed/>
                </p:oleObj>
              </mc:Choice>
              <mc:Fallback>
                <p:oleObj name="公式" r:id="rId7" imgW="431640" imgH="3934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3163" y="3424238"/>
                        <a:ext cx="922337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12" name="Object 8"/>
          <p:cNvGraphicFramePr>
            <a:graphicFrameLocks noChangeAspect="1"/>
          </p:cNvGraphicFramePr>
          <p:nvPr/>
        </p:nvGraphicFramePr>
        <p:xfrm>
          <a:off x="4027488" y="3424238"/>
          <a:ext cx="3306762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1" name="公式" r:id="rId9" imgW="1549080" imgH="431640" progId="Equation.3">
                  <p:embed/>
                </p:oleObj>
              </mc:Choice>
              <mc:Fallback>
                <p:oleObj name="公式" r:id="rId9" imgW="1549080" imgH="431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7488" y="3424238"/>
                        <a:ext cx="3306762" cy="920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13" name="Text Box 9"/>
          <p:cNvSpPr txBox="1">
            <a:spLocks noChangeArrowheads="1"/>
          </p:cNvSpPr>
          <p:nvPr/>
        </p:nvSpPr>
        <p:spPr bwMode="auto">
          <a:xfrm>
            <a:off x="468313" y="4357688"/>
            <a:ext cx="7574509" cy="1557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en-US" altLang="zh-CN"/>
              <a:t>        </a:t>
            </a:r>
            <a:r>
              <a:rPr kumimoji="0" lang="zh-CN" altLang="en-US" sz="2200"/>
              <a:t>由此可见，</a:t>
            </a:r>
            <a:r>
              <a:rPr kumimoji="0" lang="zh-CN" altLang="en-US" sz="2200">
                <a:solidFill>
                  <a:srgbClr val="0000FF"/>
                </a:solidFill>
                <a:ea typeface="华文中宋" pitchFamily="2" charset="-122"/>
              </a:rPr>
              <a:t>在顺序表上做删除运算，平均</a:t>
            </a:r>
            <a:r>
              <a:rPr kumimoji="0" lang="zh-CN" altLang="en-US" sz="22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约</a:t>
            </a:r>
            <a:r>
              <a:rPr kumimoji="0" lang="zh-CN" altLang="en-US" sz="2200">
                <a:solidFill>
                  <a:srgbClr val="0000FF"/>
                </a:solidFill>
                <a:ea typeface="华文中宋" pitchFamily="2" charset="-122"/>
              </a:rPr>
              <a:t>要移动表上 </a:t>
            </a:r>
          </a:p>
          <a:p>
            <a:pPr>
              <a:lnSpc>
                <a:spcPct val="150000"/>
              </a:lnSpc>
            </a:pPr>
            <a:r>
              <a:rPr kumimoji="0" lang="zh-CN" altLang="en-US" sz="2200">
                <a:solidFill>
                  <a:srgbClr val="0000FF"/>
                </a:solidFill>
                <a:ea typeface="华文中宋" pitchFamily="2" charset="-122"/>
              </a:rPr>
              <a:t>一半元素。</a:t>
            </a:r>
            <a:r>
              <a:rPr kumimoji="0" lang="zh-CN" altLang="en-US" sz="2200"/>
              <a:t>当表长 </a:t>
            </a:r>
            <a:r>
              <a:rPr kumimoji="0" lang="en-US" altLang="zh-CN" sz="2200" i="1"/>
              <a:t>n</a:t>
            </a:r>
            <a:r>
              <a:rPr kumimoji="0" lang="en-US" altLang="zh-CN" sz="2200"/>
              <a:t> </a:t>
            </a:r>
            <a:r>
              <a:rPr kumimoji="0" lang="zh-CN" altLang="en-US" sz="2200"/>
              <a:t>较大时，算法的效率相当低。算法的平 </a:t>
            </a:r>
          </a:p>
          <a:p>
            <a:pPr>
              <a:lnSpc>
                <a:spcPct val="150000"/>
              </a:lnSpc>
            </a:pPr>
            <a:r>
              <a:rPr kumimoji="0" lang="zh-CN" altLang="en-US" sz="2200"/>
              <a:t>均时间复杂度为 </a:t>
            </a:r>
            <a:r>
              <a:rPr kumimoji="0" lang="en-US" altLang="zh-CN" sz="2200" i="1"/>
              <a:t>O</a:t>
            </a:r>
            <a:r>
              <a:rPr kumimoji="0" lang="en-US" altLang="zh-CN" sz="2200"/>
              <a:t>(</a:t>
            </a:r>
            <a:r>
              <a:rPr kumimoji="0" lang="en-US" altLang="zh-CN" sz="2200" i="1"/>
              <a:t>n</a:t>
            </a:r>
            <a:r>
              <a:rPr kumimoji="0" lang="en-US" altLang="zh-CN" sz="2200"/>
              <a:t>)</a:t>
            </a:r>
            <a:r>
              <a:rPr kumimoji="0" lang="zh-CN" altLang="en-US" sz="2200"/>
              <a:t>。 </a:t>
            </a: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98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8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8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8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8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8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83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83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8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8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8" grpId="0" autoUpdateAnimBg="0"/>
      <p:bldP spid="98310" grpId="0" autoUpdateAnimBg="0"/>
      <p:bldP spid="98313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b="1">
                <a:latin typeface="宋体" pitchFamily="2" charset="-122"/>
                <a:ea typeface="宋体" pitchFamily="2" charset="-122"/>
              </a:rPr>
              <a:t>课堂练习</a:t>
            </a:r>
            <a:endParaRPr lang="zh-CN" altLang="en-US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51520" y="692696"/>
            <a:ext cx="9649072" cy="6149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zh-CN" sz="2200"/>
              <a:t>1</a:t>
            </a:r>
            <a:r>
              <a:rPr lang="zh-CN" altLang="en-US" sz="2200"/>
              <a:t>、一个线性表第一个元素的存储地址是 </a:t>
            </a:r>
            <a:r>
              <a:rPr lang="en-US" altLang="zh-CN" sz="2200"/>
              <a:t>100</a:t>
            </a:r>
            <a:r>
              <a:rPr lang="zh-CN" altLang="en-US" sz="2200"/>
              <a:t>，每个元素的长度 </a:t>
            </a:r>
          </a:p>
          <a:p>
            <a:pPr>
              <a:lnSpc>
                <a:spcPct val="160000"/>
              </a:lnSpc>
            </a:pPr>
            <a:r>
              <a:rPr lang="zh-CN" altLang="en-US" sz="2200"/>
              <a:t>      为 </a:t>
            </a:r>
            <a:r>
              <a:rPr lang="en-US" altLang="zh-CN" sz="2200"/>
              <a:t>2</a:t>
            </a:r>
            <a:r>
              <a:rPr lang="zh-CN" altLang="en-US" sz="2200"/>
              <a:t>， 则第 </a:t>
            </a:r>
            <a:r>
              <a:rPr lang="en-US" altLang="zh-CN" sz="2200"/>
              <a:t>5 </a:t>
            </a:r>
            <a:r>
              <a:rPr lang="zh-CN" altLang="en-US" sz="2200"/>
              <a:t>个元素的地址是 </a:t>
            </a:r>
            <a:r>
              <a:rPr lang="en-US" altLang="zh-CN" sz="2200"/>
              <a:t>(     )</a:t>
            </a:r>
            <a:r>
              <a:rPr lang="zh-CN" altLang="en-US" sz="2200"/>
              <a:t>。</a:t>
            </a:r>
            <a:br>
              <a:rPr lang="zh-CN" altLang="en-US" sz="2200"/>
            </a:br>
            <a:r>
              <a:rPr lang="zh-CN" altLang="en-US" sz="2200"/>
              <a:t>      （</a:t>
            </a:r>
            <a:r>
              <a:rPr lang="en-US" altLang="zh-CN" sz="2200"/>
              <a:t>A</a:t>
            </a:r>
            <a:r>
              <a:rPr lang="zh-CN" altLang="en-US" sz="2200"/>
              <a:t>）</a:t>
            </a:r>
            <a:r>
              <a:rPr lang="en-US" altLang="zh-CN" sz="2200"/>
              <a:t>110 </a:t>
            </a:r>
            <a:r>
              <a:rPr lang="zh-CN" altLang="en-US" sz="2200"/>
              <a:t>（</a:t>
            </a:r>
            <a:r>
              <a:rPr lang="en-US" altLang="zh-CN" sz="2200"/>
              <a:t>B</a:t>
            </a:r>
            <a:r>
              <a:rPr lang="zh-CN" altLang="en-US" sz="2200"/>
              <a:t>）</a:t>
            </a:r>
            <a:r>
              <a:rPr lang="en-US" altLang="zh-CN" sz="2200"/>
              <a:t>108</a:t>
            </a:r>
            <a:r>
              <a:rPr lang="zh-CN" altLang="en-US" sz="2200"/>
              <a:t>（</a:t>
            </a:r>
            <a:r>
              <a:rPr lang="en-US" altLang="zh-CN" sz="2200"/>
              <a:t>C</a:t>
            </a:r>
            <a:r>
              <a:rPr lang="zh-CN" altLang="en-US" sz="2200"/>
              <a:t>）</a:t>
            </a:r>
            <a:r>
              <a:rPr lang="en-US" altLang="zh-CN" sz="2200"/>
              <a:t>100 </a:t>
            </a:r>
            <a:r>
              <a:rPr lang="zh-CN" altLang="en-US" sz="2200"/>
              <a:t>（</a:t>
            </a:r>
            <a:r>
              <a:rPr lang="en-US" altLang="zh-CN" sz="2200"/>
              <a:t>D</a:t>
            </a:r>
            <a:r>
              <a:rPr lang="zh-CN" altLang="en-US" sz="2200"/>
              <a:t>）</a:t>
            </a:r>
            <a:r>
              <a:rPr lang="en-US" altLang="zh-CN" sz="2200"/>
              <a:t>120 </a:t>
            </a:r>
          </a:p>
          <a:p>
            <a:pPr>
              <a:lnSpc>
                <a:spcPct val="160000"/>
              </a:lnSpc>
            </a:pPr>
            <a:r>
              <a:rPr lang="en-US" altLang="zh-CN" sz="2200"/>
              <a:t>2</a:t>
            </a:r>
            <a:r>
              <a:rPr lang="zh-CN" altLang="en-US" sz="2200"/>
              <a:t>、向一个有 </a:t>
            </a:r>
            <a:r>
              <a:rPr lang="en-US" altLang="zh-CN" sz="2200"/>
              <a:t>127 </a:t>
            </a:r>
            <a:r>
              <a:rPr lang="zh-CN" altLang="en-US" sz="2200"/>
              <a:t>个元素的顺序表中插入一个新元素并保持原来 </a:t>
            </a:r>
          </a:p>
          <a:p>
            <a:pPr>
              <a:lnSpc>
                <a:spcPct val="160000"/>
              </a:lnSpc>
            </a:pPr>
            <a:r>
              <a:rPr lang="zh-CN" altLang="en-US" sz="2200"/>
              <a:t>      顺序不变，平均要移动（ ）个元素。 </a:t>
            </a:r>
            <a:br>
              <a:rPr lang="zh-CN" altLang="en-US" sz="2200"/>
            </a:br>
            <a:r>
              <a:rPr lang="zh-CN" altLang="en-US" sz="2200"/>
              <a:t>      （</a:t>
            </a:r>
            <a:r>
              <a:rPr lang="en-US" altLang="zh-CN" sz="2200"/>
              <a:t>A</a:t>
            </a:r>
            <a:r>
              <a:rPr lang="zh-CN" altLang="en-US" sz="2200"/>
              <a:t>）</a:t>
            </a:r>
            <a:r>
              <a:rPr lang="en-US" altLang="zh-CN" sz="2200"/>
              <a:t>64</a:t>
            </a:r>
            <a:r>
              <a:rPr lang="zh-CN" altLang="en-US" sz="2200"/>
              <a:t>（</a:t>
            </a:r>
            <a:r>
              <a:rPr lang="en-US" altLang="zh-CN" sz="2200"/>
              <a:t>B</a:t>
            </a:r>
            <a:r>
              <a:rPr lang="zh-CN" altLang="en-US" sz="2200"/>
              <a:t>）</a:t>
            </a:r>
            <a:r>
              <a:rPr lang="en-US" altLang="zh-CN" sz="2200"/>
              <a:t>63 </a:t>
            </a:r>
            <a:r>
              <a:rPr lang="zh-CN" altLang="en-US" sz="2200"/>
              <a:t>（</a:t>
            </a:r>
            <a:r>
              <a:rPr lang="en-US" altLang="zh-CN" sz="2200"/>
              <a:t>C</a:t>
            </a:r>
            <a:r>
              <a:rPr lang="zh-CN" altLang="en-US" sz="2200"/>
              <a:t>）</a:t>
            </a:r>
            <a:r>
              <a:rPr lang="en-US" altLang="zh-CN" sz="2200"/>
              <a:t>63.5</a:t>
            </a:r>
            <a:r>
              <a:rPr lang="zh-CN" altLang="en-US" sz="2200"/>
              <a:t>　（</a:t>
            </a:r>
            <a:r>
              <a:rPr lang="en-US" altLang="zh-CN" sz="2200"/>
              <a:t>D</a:t>
            </a:r>
            <a:r>
              <a:rPr lang="zh-CN" altLang="en-US" sz="2200"/>
              <a:t>）</a:t>
            </a:r>
            <a:r>
              <a:rPr lang="en-US" altLang="zh-CN" sz="2200"/>
              <a:t>7 </a:t>
            </a:r>
          </a:p>
          <a:p>
            <a:pPr>
              <a:lnSpc>
                <a:spcPct val="160000"/>
              </a:lnSpc>
            </a:pPr>
            <a:r>
              <a:rPr lang="en-US" altLang="zh-CN" sz="2200"/>
              <a:t>3</a:t>
            </a:r>
            <a:r>
              <a:rPr lang="zh-CN" altLang="en-US" sz="2200"/>
              <a:t>、顺序存储结构是通过 </a:t>
            </a:r>
            <a:r>
              <a:rPr lang="en-US" altLang="zh-CN" sz="2200"/>
              <a:t>________ </a:t>
            </a:r>
            <a:r>
              <a:rPr lang="zh-CN" altLang="en-US" sz="2200"/>
              <a:t>表示元素之间的关系的</a:t>
            </a:r>
            <a:endParaRPr lang="en-US" altLang="zh-CN" sz="2200"/>
          </a:p>
          <a:p>
            <a:pPr>
              <a:lnSpc>
                <a:spcPct val="160000"/>
              </a:lnSpc>
            </a:pPr>
            <a:r>
              <a:rPr lang="en-US" altLang="zh-CN" sz="2200" b="1"/>
              <a:t>      </a:t>
            </a:r>
            <a:r>
              <a:rPr lang="en-US" altLang="zh-CN" sz="2200"/>
              <a:t> (</a:t>
            </a:r>
            <a:r>
              <a:rPr lang="en-US" sz="2200"/>
              <a:t>A)  </a:t>
            </a:r>
            <a:r>
              <a:rPr lang="zh-CN" altLang="en-US" sz="2200"/>
              <a:t>逻辑上相邻     </a:t>
            </a:r>
            <a:r>
              <a:rPr lang="en-US" altLang="zh-CN" sz="2200"/>
              <a:t>(B) </a:t>
            </a:r>
            <a:r>
              <a:rPr lang="zh-CN" altLang="en-US" sz="2200"/>
              <a:t>物理上地址相邻</a:t>
            </a:r>
            <a:r>
              <a:rPr lang="en-US" sz="2200"/>
              <a:t>     (C) </a:t>
            </a:r>
            <a:r>
              <a:rPr lang="zh-CN" altLang="en-US" sz="2200"/>
              <a:t>指针    </a:t>
            </a:r>
            <a:r>
              <a:rPr lang="en-US" sz="2200"/>
              <a:t>(D) </a:t>
            </a:r>
            <a:r>
              <a:rPr lang="zh-CN" altLang="en-US" sz="2200"/>
              <a:t>下标</a:t>
            </a:r>
            <a:endParaRPr lang="en-US" altLang="zh-CN" sz="2200"/>
          </a:p>
          <a:p>
            <a:pPr>
              <a:lnSpc>
                <a:spcPct val="160000"/>
              </a:lnSpc>
            </a:pPr>
            <a:r>
              <a:rPr lang="en-US" altLang="zh-CN" sz="2200"/>
              <a:t>4</a:t>
            </a:r>
            <a:r>
              <a:rPr lang="zh-CN" altLang="en-US" sz="2200"/>
              <a:t>、对于顺序存储的线性表，访问结点和删除结点的时间复杂度分别为（ ）。</a:t>
            </a:r>
            <a:endParaRPr lang="en-US" altLang="zh-CN" sz="2200"/>
          </a:p>
          <a:p>
            <a:pPr>
              <a:lnSpc>
                <a:spcPct val="160000"/>
              </a:lnSpc>
            </a:pPr>
            <a:r>
              <a:rPr lang="en-US" altLang="zh-CN" sz="2200"/>
              <a:t>       (A)</a:t>
            </a:r>
            <a:r>
              <a:rPr lang="en-US" sz="2400"/>
              <a:t>  O（1）、</a:t>
            </a:r>
            <a:r>
              <a:rPr lang="en-US" sz="2400" err="1"/>
              <a:t>O（n</a:t>
            </a:r>
            <a:r>
              <a:rPr lang="en-US" sz="2400"/>
              <a:t>）          (B) O（1）、O（1）</a:t>
            </a:r>
          </a:p>
          <a:p>
            <a:pPr>
              <a:lnSpc>
                <a:spcPct val="160000"/>
              </a:lnSpc>
            </a:pPr>
            <a:r>
              <a:rPr lang="en-US" sz="2400"/>
              <a:t>       (C)  </a:t>
            </a:r>
            <a:r>
              <a:rPr lang="en-US" sz="2400" err="1"/>
              <a:t>O（n</a:t>
            </a:r>
            <a:r>
              <a:rPr lang="en-US" sz="2400"/>
              <a:t>）、O（1）          (D) </a:t>
            </a:r>
            <a:r>
              <a:rPr lang="en-US" sz="2400" err="1"/>
              <a:t>O（n</a:t>
            </a:r>
            <a:r>
              <a:rPr lang="en-US" sz="2400"/>
              <a:t>）、</a:t>
            </a:r>
            <a:r>
              <a:rPr lang="en-US" sz="2400" err="1"/>
              <a:t>O（n</a:t>
            </a:r>
            <a:r>
              <a:rPr lang="en-US" sz="2400"/>
              <a:t>） </a:t>
            </a:r>
            <a:endParaRPr lang="en-US" altLang="zh-CN" sz="2200"/>
          </a:p>
        </p:txBody>
      </p:sp>
      <p:sp>
        <p:nvSpPr>
          <p:cNvPr id="4" name="矩形 3"/>
          <p:cNvSpPr/>
          <p:nvPr/>
        </p:nvSpPr>
        <p:spPr>
          <a:xfrm>
            <a:off x="6228184" y="1484784"/>
            <a:ext cx="648072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B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84168" y="3356992"/>
            <a:ext cx="648072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>
                <a:solidFill>
                  <a:srgbClr val="FF0000"/>
                </a:solidFill>
              </a:rPr>
              <a:t>c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7956376" y="4221088"/>
            <a:ext cx="648072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B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948264" y="5877272"/>
            <a:ext cx="648072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A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/>
              <a:t>线性表的应用</a:t>
            </a:r>
            <a:endParaRPr lang="zh-CN" altLang="en-US" b="1">
              <a:ea typeface="宋体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/>
              <a:t>各种存储类型之比较</a:t>
            </a:r>
            <a:endParaRPr lang="zh-CN" altLang="en-US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/>
              <a:t>线性表的链式表示和实现</a:t>
            </a:r>
            <a:endParaRPr lang="zh-CN" altLang="en-US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/>
              <a:t>线性表的顺序表示和实现</a:t>
            </a:r>
            <a:endParaRPr lang="zh-CN" altLang="en-US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/>
              <a:t>线性表的概念</a:t>
            </a:r>
            <a:endParaRPr lang="zh-CN" altLang="en-US" b="1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116632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" name="自选图形 45"/>
          <p:cNvSpPr>
            <a:spLocks noChangeArrowheads="1"/>
          </p:cNvSpPr>
          <p:nvPr/>
        </p:nvSpPr>
        <p:spPr bwMode="gray">
          <a:xfrm>
            <a:off x="7039118" y="3398137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自选图形 46"/>
          <p:cNvSpPr>
            <a:spLocks noChangeArrowheads="1"/>
          </p:cNvSpPr>
          <p:nvPr/>
        </p:nvSpPr>
        <p:spPr bwMode="gray">
          <a:xfrm>
            <a:off x="7470918" y="3398137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" name="自选图形 47"/>
          <p:cNvSpPr>
            <a:spLocks noChangeArrowheads="1"/>
          </p:cNvSpPr>
          <p:nvPr/>
        </p:nvSpPr>
        <p:spPr bwMode="gray">
          <a:xfrm>
            <a:off x="7902718" y="3398137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b="1">
                <a:latin typeface="宋体" pitchFamily="2" charset="-122"/>
                <a:ea typeface="宋体" pitchFamily="2" charset="-122"/>
              </a:rPr>
              <a:t>线性表的链式存储</a:t>
            </a:r>
            <a:r>
              <a:rPr lang="en-US" altLang="zh-CN" b="1">
                <a:latin typeface="宋体" pitchFamily="2" charset="-122"/>
                <a:ea typeface="宋体" pitchFamily="2" charset="-122"/>
              </a:rPr>
              <a:t>—</a:t>
            </a:r>
            <a:r>
              <a:rPr lang="zh-CN" altLang="en-US" b="1">
                <a:latin typeface="宋体" pitchFamily="2" charset="-122"/>
                <a:ea typeface="宋体" pitchFamily="2" charset="-122"/>
              </a:rPr>
              <a:t>链表</a:t>
            </a:r>
            <a:endParaRPr lang="zh-CN" altLang="en-US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76200" y="1484784"/>
            <a:ext cx="8892178" cy="4056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230000"/>
              </a:lnSpc>
            </a:pPr>
            <a:r>
              <a:rPr kumimoji="0" lang="en-US" altLang="zh-CN" sz="2800">
                <a:latin typeface="华文楷体" pitchFamily="2" charset="-122"/>
                <a:ea typeface="华文楷体" pitchFamily="2" charset="-122"/>
              </a:rPr>
              <a:t>        </a:t>
            </a:r>
            <a:r>
              <a:rPr kumimoji="0" lang="zh-CN" altLang="en-US" sz="2800">
                <a:latin typeface="华文楷体" pitchFamily="2" charset="-122"/>
                <a:ea typeface="华文楷体" pitchFamily="2" charset="-122"/>
              </a:rPr>
              <a:t>用一组物理位置任意的存储单元来存放线性表的</a:t>
            </a:r>
            <a:endParaRPr kumimoji="0" lang="en-US" altLang="zh-CN" sz="280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230000"/>
              </a:lnSpc>
            </a:pPr>
            <a:r>
              <a:rPr kumimoji="0" lang="zh-CN" altLang="en-US" sz="2800">
                <a:latin typeface="华文楷体" pitchFamily="2" charset="-122"/>
                <a:ea typeface="华文楷体" pitchFamily="2" charset="-122"/>
              </a:rPr>
              <a:t>数据元素。 这组存储单元既可以是连续的，也可以是</a:t>
            </a:r>
            <a:endParaRPr kumimoji="0" lang="en-US" altLang="zh-CN" sz="280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230000"/>
              </a:lnSpc>
            </a:pPr>
            <a:r>
              <a:rPr kumimoji="0" lang="zh-CN" altLang="en-US" sz="2800">
                <a:latin typeface="华文楷体" pitchFamily="2" charset="-122"/>
                <a:ea typeface="华文楷体" pitchFamily="2" charset="-122"/>
              </a:rPr>
              <a:t>不连续的，甚至是零散分布在内存中的任意位置上的。</a:t>
            </a:r>
            <a:endParaRPr kumimoji="0" lang="en-US" altLang="zh-CN" sz="280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230000"/>
              </a:lnSpc>
            </a:pPr>
            <a:r>
              <a:rPr kumimoji="0" lang="zh-CN" altLang="en-US" sz="2800">
                <a:latin typeface="华文楷体" pitchFamily="2" charset="-122"/>
                <a:ea typeface="华文楷体" pitchFamily="2" charset="-122"/>
              </a:rPr>
              <a:t>因此，链表中元素的逻辑次序和 物理次序不一定相同。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</a:rPr>
              <a:t>线性表的</a:t>
            </a:r>
            <a:r>
              <a:rPr lang="zh-CN" altLang="en-US">
                <a:solidFill>
                  <a:srgbClr val="0000CC"/>
                </a:solidFill>
                <a:latin typeface="Arial" pitchFamily="34" charset="0"/>
                <a:ea typeface="华文行楷" pitchFamily="2" charset="-122"/>
              </a:rPr>
              <a:t>概念</a:t>
            </a:r>
            <a:r>
              <a:rPr lang="zh-CN" altLang="en-US">
                <a:latin typeface="华文行楷" pitchFamily="2" charset="-122"/>
                <a:ea typeface="华文行楷" pitchFamily="2" charset="-122"/>
              </a:rPr>
              <a:t>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435280" cy="1612775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文字定义：一个线性表是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个数据元素的有限序列。</a:t>
            </a:r>
            <a:endParaRPr lang="en-US" altLang="zh-CN" b="1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形式定义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: (a</a:t>
            </a:r>
            <a:r>
              <a:rPr lang="en-US" altLang="zh-CN" b="1" baseline="-2500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,a</a:t>
            </a:r>
            <a:r>
              <a:rPr lang="en-US" altLang="zh-CN" b="1" baseline="-2500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……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,a</a:t>
            </a:r>
            <a:r>
              <a:rPr lang="en-US" altLang="zh-CN" b="1" baseline="-25000">
                <a:latin typeface="楷体_GB2312" pitchFamily="49" charset="-122"/>
                <a:ea typeface="楷体_GB2312" pitchFamily="49" charset="-122"/>
              </a:rPr>
              <a:t>i-1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,a</a:t>
            </a:r>
            <a:r>
              <a:rPr lang="en-US" altLang="zh-CN" b="1" baseline="-25000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,a</a:t>
            </a:r>
            <a:r>
              <a:rPr lang="en-US" altLang="zh-CN" b="1" baseline="-25000">
                <a:latin typeface="楷体_GB2312" pitchFamily="49" charset="-122"/>
                <a:ea typeface="楷体_GB2312" pitchFamily="49" charset="-122"/>
              </a:rPr>
              <a:t>i+1</a:t>
            </a:r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……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,a</a:t>
            </a:r>
            <a:r>
              <a:rPr lang="en-US" altLang="zh-CN" b="1" baseline="-2500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。</a:t>
            </a:r>
            <a:endParaRPr lang="en-US" altLang="zh-CN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" name="Text Box 52"/>
          <p:cNvSpPr txBox="1">
            <a:spLocks noChangeArrowheads="1"/>
          </p:cNvSpPr>
          <p:nvPr/>
        </p:nvSpPr>
        <p:spPr bwMode="auto">
          <a:xfrm>
            <a:off x="539552" y="3212976"/>
            <a:ext cx="7912744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sz="2400">
                <a:latin typeface="华文楷体" pitchFamily="2" charset="-122"/>
                <a:ea typeface="华文楷体" pitchFamily="2" charset="-122"/>
              </a:rPr>
              <a:t>        </a:t>
            </a:r>
            <a:r>
              <a:rPr lang="zh-CN" altLang="en-US" sz="2400">
                <a:latin typeface="华文楷体" pitchFamily="2" charset="-122"/>
                <a:ea typeface="华文楷体" pitchFamily="2" charset="-122"/>
              </a:rPr>
              <a:t>这里的数据元素 </a:t>
            </a:r>
            <a:r>
              <a:rPr lang="en-US" altLang="zh-CN" sz="2400" i="1" err="1">
                <a:latin typeface="华文楷体" pitchFamily="2" charset="-122"/>
                <a:ea typeface="华文楷体" pitchFamily="2" charset="-122"/>
              </a:rPr>
              <a:t>a</a:t>
            </a:r>
            <a:r>
              <a:rPr lang="en-US" altLang="zh-CN" sz="2400" i="1" baseline="-25000" err="1">
                <a:latin typeface="华文楷体" pitchFamily="2" charset="-122"/>
                <a:ea typeface="华文楷体" pitchFamily="2" charset="-122"/>
              </a:rPr>
              <a:t>i</a:t>
            </a:r>
            <a:r>
              <a:rPr lang="en-US" altLang="zh-CN" sz="2400" i="1" baseline="-25000"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sz="2400">
                <a:latin typeface="华文楷体" pitchFamily="2" charset="-122"/>
                <a:ea typeface="华文楷体" pitchFamily="2" charset="-122"/>
              </a:rPr>
              <a:t>(1 </a:t>
            </a:r>
            <a:r>
              <a:rPr lang="en-US" altLang="zh-CN" sz="2400">
                <a:latin typeface="华文楷体" pitchFamily="2" charset="-122"/>
                <a:ea typeface="华文楷体" pitchFamily="2" charset="-122"/>
                <a:sym typeface="Symbol" pitchFamily="18" charset="2"/>
              </a:rPr>
              <a:t> </a:t>
            </a:r>
            <a:r>
              <a:rPr lang="en-US" altLang="zh-CN" sz="2400" i="1" err="1">
                <a:latin typeface="华文楷体" pitchFamily="2" charset="-122"/>
                <a:ea typeface="华文楷体" pitchFamily="2" charset="-122"/>
              </a:rPr>
              <a:t>i</a:t>
            </a:r>
            <a:r>
              <a:rPr lang="en-US" altLang="zh-CN" sz="2400" i="1"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sz="2400">
                <a:latin typeface="华文楷体" pitchFamily="2" charset="-122"/>
                <a:ea typeface="华文楷体" pitchFamily="2" charset="-122"/>
                <a:sym typeface="Symbol" pitchFamily="18" charset="2"/>
              </a:rPr>
              <a:t> </a:t>
            </a:r>
            <a:r>
              <a:rPr lang="en-US" altLang="zh-CN" sz="2400" i="1">
                <a:latin typeface="华文楷体" pitchFamily="2" charset="-122"/>
                <a:ea typeface="华文楷体" pitchFamily="2" charset="-122"/>
              </a:rPr>
              <a:t>n</a:t>
            </a:r>
            <a:r>
              <a:rPr lang="en-US" altLang="zh-CN" sz="2400">
                <a:latin typeface="华文楷体" pitchFamily="2" charset="-122"/>
                <a:ea typeface="华文楷体" pitchFamily="2" charset="-122"/>
              </a:rPr>
              <a:t>)</a:t>
            </a:r>
            <a:r>
              <a:rPr lang="zh-CN" altLang="en-US" sz="2400">
                <a:latin typeface="华文楷体" pitchFamily="2" charset="-122"/>
                <a:ea typeface="华文楷体" pitchFamily="2" charset="-122"/>
              </a:rPr>
              <a:t>只是一个抽象的符号，其 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400">
                <a:latin typeface="华文楷体" pitchFamily="2" charset="-122"/>
                <a:ea typeface="华文楷体" pitchFamily="2" charset="-122"/>
              </a:rPr>
              <a:t>具体含义在不同的情况下可以不同。</a:t>
            </a:r>
          </a:p>
        </p:txBody>
      </p:sp>
      <p:sp>
        <p:nvSpPr>
          <p:cNvPr id="7" name="Text Box 44"/>
          <p:cNvSpPr txBox="1">
            <a:spLocks noChangeArrowheads="1"/>
          </p:cNvSpPr>
          <p:nvPr/>
        </p:nvSpPr>
        <p:spPr bwMode="auto">
          <a:xfrm>
            <a:off x="511175" y="4581128"/>
            <a:ext cx="7404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400">
                <a:ea typeface="华文中宋" pitchFamily="2" charset="-122"/>
              </a:rPr>
              <a:t>例</a:t>
            </a:r>
            <a:r>
              <a:rPr lang="en-US" altLang="zh-CN" sz="2400"/>
              <a:t>1</a:t>
            </a:r>
            <a:r>
              <a:rPr lang="zh-CN" altLang="en-US" sz="2400"/>
              <a:t>：</a:t>
            </a:r>
            <a:r>
              <a:rPr lang="en-US" altLang="zh-CN" sz="2400"/>
              <a:t>26 </a:t>
            </a:r>
            <a:r>
              <a:rPr lang="zh-CN" altLang="en-US" sz="2400"/>
              <a:t>个英文字母组成的字母表：（</a:t>
            </a:r>
            <a:r>
              <a:rPr lang="en-US" altLang="zh-CN" sz="2400" i="1"/>
              <a:t>A</a:t>
            </a:r>
            <a:r>
              <a:rPr lang="en-US" altLang="zh-CN" sz="2400"/>
              <a:t>, </a:t>
            </a:r>
            <a:r>
              <a:rPr lang="en-US" altLang="zh-CN" sz="2400" i="1"/>
              <a:t>B</a:t>
            </a:r>
            <a:r>
              <a:rPr lang="en-US" altLang="zh-CN" sz="2400"/>
              <a:t>, </a:t>
            </a:r>
            <a:r>
              <a:rPr lang="en-US" altLang="zh-CN" sz="2400" i="1"/>
              <a:t>C</a:t>
            </a:r>
            <a:r>
              <a:rPr lang="en-US" altLang="zh-CN" sz="2400"/>
              <a:t>, …, </a:t>
            </a:r>
            <a:r>
              <a:rPr lang="en-US" altLang="zh-CN" sz="2400" i="1"/>
              <a:t>Z</a:t>
            </a:r>
            <a:r>
              <a:rPr lang="zh-CN" altLang="en-US" sz="2400"/>
              <a:t>） </a:t>
            </a:r>
          </a:p>
        </p:txBody>
      </p:sp>
      <p:sp>
        <p:nvSpPr>
          <p:cNvPr id="13" name="Text Box 47"/>
          <p:cNvSpPr txBox="1">
            <a:spLocks noChangeArrowheads="1"/>
          </p:cNvSpPr>
          <p:nvPr/>
        </p:nvSpPr>
        <p:spPr bwMode="auto">
          <a:xfrm>
            <a:off x="511175" y="5245100"/>
            <a:ext cx="6468437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400">
                <a:ea typeface="华文中宋" pitchFamily="2" charset="-122"/>
              </a:rPr>
              <a:t>例</a:t>
            </a:r>
            <a:r>
              <a:rPr lang="en-US" altLang="zh-CN" sz="2400"/>
              <a:t>2</a:t>
            </a:r>
            <a:r>
              <a:rPr lang="zh-CN" altLang="en-US" sz="2400"/>
              <a:t>：学生成绩表</a:t>
            </a:r>
            <a:endParaRPr lang="en-US" altLang="zh-CN" sz="2400"/>
          </a:p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sz="2400"/>
              <a:t>                                           </a:t>
            </a:r>
            <a:r>
              <a:rPr lang="zh-CN" altLang="en-US" sz="2400"/>
              <a:t>     （</a:t>
            </a:r>
            <a:r>
              <a:rPr lang="en-US" altLang="zh-CN" sz="2400"/>
              <a:t>90, 97, 60, 75,…,84</a:t>
            </a:r>
            <a:r>
              <a:rPr lang="zh-CN" altLang="en-US" sz="2400"/>
              <a:t>）</a:t>
            </a:r>
          </a:p>
        </p:txBody>
      </p:sp>
      <p:sp>
        <p:nvSpPr>
          <p:cNvPr id="14" name="Text Box 48"/>
          <p:cNvSpPr txBox="1">
            <a:spLocks noChangeArrowheads="1"/>
          </p:cNvSpPr>
          <p:nvPr/>
        </p:nvSpPr>
        <p:spPr bwMode="auto">
          <a:xfrm>
            <a:off x="5845175" y="6118225"/>
            <a:ext cx="2392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行楷" pitchFamily="2" charset="-122"/>
                <a:ea typeface="华文行楷" pitchFamily="2" charset="-122"/>
              </a:rPr>
              <a:t>数据元素为整数 </a:t>
            </a:r>
          </a:p>
        </p:txBody>
      </p:sp>
      <p:sp>
        <p:nvSpPr>
          <p:cNvPr id="15" name="Line 49"/>
          <p:cNvSpPr>
            <a:spLocks noChangeShapeType="1"/>
          </p:cNvSpPr>
          <p:nvPr/>
        </p:nvSpPr>
        <p:spPr bwMode="auto">
          <a:xfrm>
            <a:off x="5692775" y="6042025"/>
            <a:ext cx="304800" cy="2286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6" name="Line 45"/>
          <p:cNvSpPr>
            <a:spLocks noChangeShapeType="1"/>
          </p:cNvSpPr>
          <p:nvPr/>
        </p:nvSpPr>
        <p:spPr bwMode="auto">
          <a:xfrm flipV="1">
            <a:off x="6139408" y="4437112"/>
            <a:ext cx="304800" cy="2286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" name="Text Box 46"/>
          <p:cNvSpPr txBox="1">
            <a:spLocks noChangeArrowheads="1"/>
          </p:cNvSpPr>
          <p:nvPr/>
        </p:nvSpPr>
        <p:spPr bwMode="auto">
          <a:xfrm>
            <a:off x="6356101" y="4195936"/>
            <a:ext cx="2392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行楷" pitchFamily="2" charset="-122"/>
                <a:ea typeface="华文行楷" pitchFamily="2" charset="-122"/>
              </a:rPr>
              <a:t>数据元素为字符 </a:t>
            </a:r>
          </a:p>
        </p:txBody>
      </p:sp>
      <p:sp>
        <p:nvSpPr>
          <p:cNvPr id="18" name="矩形 17"/>
          <p:cNvSpPr/>
          <p:nvPr/>
        </p:nvSpPr>
        <p:spPr>
          <a:xfrm>
            <a:off x="611560" y="2420888"/>
            <a:ext cx="7488832" cy="17281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一个数据元素可以由若干个数据项组成，这时，也可以称数据元素为记录。含有大量记录的线性表又称“文件”。</a:t>
            </a:r>
            <a:endParaRPr lang="en-US" altLang="zh-CN" sz="3200" b="1">
              <a:solidFill>
                <a:schemeClr val="tx1"/>
              </a:solidFill>
              <a:latin typeface="Times New Roman" pitchFamily="18" charset="0"/>
              <a:ea typeface="楷体_GB2312" pitchFamily="49" charset="-122"/>
            </a:endParaRPr>
          </a:p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7" grpId="0" autoUpdateAnimBg="0"/>
      <p:bldP spid="13" grpId="0" autoUpdateAnimBg="0"/>
      <p:bldP spid="14" grpId="0" autoUpdateAnimBg="0"/>
      <p:bldP spid="15" grpId="0" animBg="1"/>
      <p:bldP spid="16" grpId="0" animBg="1"/>
      <p:bldP spid="17" grpId="0" autoUpdateAnimBg="0"/>
      <p:bldP spid="18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00" name="AutoShape 72"/>
          <p:cNvSpPr>
            <a:spLocks noChangeArrowheads="1"/>
          </p:cNvSpPr>
          <p:nvPr/>
        </p:nvSpPr>
        <p:spPr bwMode="auto">
          <a:xfrm>
            <a:off x="5220072" y="1844824"/>
            <a:ext cx="1960240" cy="3048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601" name="AutoShape 73"/>
          <p:cNvSpPr>
            <a:spLocks noChangeArrowheads="1"/>
          </p:cNvSpPr>
          <p:nvPr/>
        </p:nvSpPr>
        <p:spPr bwMode="auto">
          <a:xfrm>
            <a:off x="6516216" y="3717032"/>
            <a:ext cx="768350" cy="3810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651" name="Rectangle 123"/>
          <p:cNvSpPr>
            <a:spLocks noChangeArrowheads="1"/>
          </p:cNvSpPr>
          <p:nvPr/>
        </p:nvSpPr>
        <p:spPr bwMode="auto">
          <a:xfrm>
            <a:off x="7812360" y="3140968"/>
            <a:ext cx="4889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链</a:t>
            </a:r>
          </a:p>
          <a:p>
            <a:endParaRPr lang="en-US" altLang="zh-CN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22591" name="Text Box 63"/>
          <p:cNvSpPr txBox="1">
            <a:spLocks noChangeArrowheads="1"/>
          </p:cNvSpPr>
          <p:nvPr/>
        </p:nvSpPr>
        <p:spPr bwMode="auto">
          <a:xfrm>
            <a:off x="414338" y="1265238"/>
            <a:ext cx="2940050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</a:rPr>
              <a:t>顺序表</a:t>
            </a:r>
          </a:p>
          <a:p>
            <a:r>
              <a:rPr lang="zh-CN" altLang="en-US">
                <a:solidFill>
                  <a:srgbClr val="0000FF"/>
                </a:solidFill>
              </a:rPr>
              <a:t>存储地址  存储状态  </a:t>
            </a:r>
          </a:p>
          <a:p>
            <a:r>
              <a:rPr lang="zh-CN" altLang="en-US"/>
              <a:t>    </a:t>
            </a:r>
            <a:r>
              <a:rPr lang="en-US" altLang="zh-CN"/>
              <a:t>0031            </a:t>
            </a:r>
            <a:r>
              <a:rPr lang="zh-CN" altLang="en-US"/>
              <a:t>赵</a:t>
            </a:r>
          </a:p>
          <a:p>
            <a:r>
              <a:rPr lang="zh-CN" altLang="en-US"/>
              <a:t>    </a:t>
            </a:r>
            <a:r>
              <a:rPr lang="en-US" altLang="zh-CN"/>
              <a:t>0033            </a:t>
            </a:r>
            <a:r>
              <a:rPr lang="zh-CN" altLang="en-US"/>
              <a:t>钱</a:t>
            </a:r>
          </a:p>
          <a:p>
            <a:r>
              <a:rPr lang="zh-CN" altLang="en-US"/>
              <a:t>    </a:t>
            </a:r>
            <a:r>
              <a:rPr lang="en-US" altLang="zh-CN"/>
              <a:t>0035            </a:t>
            </a:r>
            <a:r>
              <a:rPr lang="zh-CN" altLang="en-US"/>
              <a:t>孙</a:t>
            </a:r>
          </a:p>
          <a:p>
            <a:r>
              <a:rPr lang="zh-CN" altLang="en-US"/>
              <a:t>    </a:t>
            </a:r>
            <a:r>
              <a:rPr lang="en-US" altLang="zh-CN"/>
              <a:t>0037            </a:t>
            </a:r>
            <a:r>
              <a:rPr lang="zh-CN" altLang="en-US"/>
              <a:t>李</a:t>
            </a:r>
          </a:p>
          <a:p>
            <a:r>
              <a:rPr lang="zh-CN" altLang="en-US"/>
              <a:t>    </a:t>
            </a:r>
            <a:r>
              <a:rPr lang="en-US" altLang="zh-CN"/>
              <a:t>0039            </a:t>
            </a:r>
            <a:r>
              <a:rPr lang="zh-CN" altLang="en-US"/>
              <a:t>周</a:t>
            </a:r>
          </a:p>
          <a:p>
            <a:r>
              <a:rPr lang="zh-CN" altLang="en-US"/>
              <a:t>    </a:t>
            </a:r>
            <a:r>
              <a:rPr lang="en-US" altLang="zh-CN"/>
              <a:t>0041            </a:t>
            </a:r>
            <a:r>
              <a:rPr lang="zh-CN" altLang="en-US"/>
              <a:t>吴</a:t>
            </a:r>
          </a:p>
          <a:p>
            <a:r>
              <a:rPr lang="zh-CN" altLang="en-US"/>
              <a:t>    </a:t>
            </a:r>
            <a:r>
              <a:rPr lang="en-US" altLang="zh-CN"/>
              <a:t>0043            </a:t>
            </a:r>
            <a:r>
              <a:rPr lang="zh-CN" altLang="en-US"/>
              <a:t>郑</a:t>
            </a:r>
          </a:p>
          <a:p>
            <a:r>
              <a:rPr lang="zh-CN" altLang="en-US"/>
              <a:t>    </a:t>
            </a:r>
            <a:r>
              <a:rPr lang="en-US" altLang="zh-CN"/>
              <a:t>0045            </a:t>
            </a:r>
            <a:r>
              <a:rPr lang="zh-CN" altLang="en-US"/>
              <a:t>王 </a:t>
            </a:r>
          </a:p>
        </p:txBody>
      </p:sp>
      <p:sp>
        <p:nvSpPr>
          <p:cNvPr id="22604" name="AutoShape 76"/>
          <p:cNvSpPr>
            <a:spLocks noChangeArrowheads="1"/>
          </p:cNvSpPr>
          <p:nvPr/>
        </p:nvSpPr>
        <p:spPr bwMode="auto">
          <a:xfrm>
            <a:off x="5183088" y="1628800"/>
            <a:ext cx="2125216" cy="2592288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92" name="Text Box 64"/>
          <p:cNvSpPr txBox="1">
            <a:spLocks noChangeArrowheads="1"/>
          </p:cNvSpPr>
          <p:nvPr/>
        </p:nvSpPr>
        <p:spPr bwMode="auto">
          <a:xfrm>
            <a:off x="4043363" y="1270000"/>
            <a:ext cx="1729961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</a:rPr>
              <a:t>链表 </a:t>
            </a:r>
          </a:p>
          <a:p>
            <a:r>
              <a:rPr lang="zh-CN" altLang="en-US">
                <a:solidFill>
                  <a:srgbClr val="0000FF"/>
                </a:solidFill>
              </a:rPr>
              <a:t>存储地址</a:t>
            </a:r>
          </a:p>
          <a:p>
            <a:r>
              <a:rPr lang="zh-CN" altLang="en-US"/>
              <a:t>    </a:t>
            </a:r>
            <a:r>
              <a:rPr lang="en-US" altLang="zh-CN"/>
              <a:t>0001           </a:t>
            </a:r>
            <a:r>
              <a:rPr lang="zh-CN" altLang="en-US"/>
              <a:t>李</a:t>
            </a:r>
          </a:p>
          <a:p>
            <a:r>
              <a:rPr lang="zh-CN" altLang="en-US"/>
              <a:t>    </a:t>
            </a:r>
            <a:r>
              <a:rPr lang="en-US" altLang="zh-CN"/>
              <a:t>0007           </a:t>
            </a:r>
            <a:r>
              <a:rPr lang="zh-CN" altLang="en-US"/>
              <a:t>钱</a:t>
            </a:r>
          </a:p>
          <a:p>
            <a:r>
              <a:rPr lang="zh-CN" altLang="en-US"/>
              <a:t>    </a:t>
            </a:r>
            <a:r>
              <a:rPr lang="en-US" altLang="zh-CN"/>
              <a:t>0013           </a:t>
            </a:r>
            <a:r>
              <a:rPr lang="zh-CN" altLang="en-US"/>
              <a:t>孙</a:t>
            </a:r>
          </a:p>
          <a:p>
            <a:r>
              <a:rPr lang="zh-CN" altLang="en-US"/>
              <a:t>    </a:t>
            </a:r>
            <a:r>
              <a:rPr lang="en-US" altLang="zh-CN"/>
              <a:t>0019           </a:t>
            </a:r>
            <a:r>
              <a:rPr lang="zh-CN" altLang="en-US"/>
              <a:t>王</a:t>
            </a:r>
          </a:p>
          <a:p>
            <a:r>
              <a:rPr lang="zh-CN" altLang="en-US"/>
              <a:t>    </a:t>
            </a:r>
            <a:r>
              <a:rPr lang="en-US" altLang="zh-CN"/>
              <a:t>0025           </a:t>
            </a:r>
            <a:r>
              <a:rPr lang="zh-CN" altLang="en-US"/>
              <a:t>吴</a:t>
            </a:r>
          </a:p>
          <a:p>
            <a:r>
              <a:rPr lang="zh-CN" altLang="en-US"/>
              <a:t>    </a:t>
            </a:r>
            <a:r>
              <a:rPr lang="en-US" altLang="zh-CN"/>
              <a:t>0031           </a:t>
            </a:r>
            <a:r>
              <a:rPr lang="zh-CN" altLang="en-US"/>
              <a:t>赵</a:t>
            </a:r>
          </a:p>
          <a:p>
            <a:r>
              <a:rPr lang="zh-CN" altLang="en-US"/>
              <a:t>    </a:t>
            </a:r>
            <a:r>
              <a:rPr lang="en-US" altLang="zh-CN"/>
              <a:t>0037           </a:t>
            </a:r>
            <a:r>
              <a:rPr lang="zh-CN" altLang="en-US"/>
              <a:t>郑</a:t>
            </a:r>
          </a:p>
          <a:p>
            <a:r>
              <a:rPr lang="zh-CN" altLang="en-US"/>
              <a:t>    </a:t>
            </a:r>
            <a:r>
              <a:rPr lang="en-US" altLang="zh-CN"/>
              <a:t>0043           </a:t>
            </a:r>
            <a:r>
              <a:rPr lang="zh-CN" altLang="en-US"/>
              <a:t>周 </a:t>
            </a:r>
          </a:p>
        </p:txBody>
      </p:sp>
      <p:sp>
        <p:nvSpPr>
          <p:cNvPr id="22593" name="Text Box 65"/>
          <p:cNvSpPr txBox="1">
            <a:spLocks noChangeArrowheads="1"/>
          </p:cNvSpPr>
          <p:nvPr/>
        </p:nvSpPr>
        <p:spPr bwMode="auto">
          <a:xfrm>
            <a:off x="6453188" y="1270000"/>
            <a:ext cx="1336675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</a:rPr>
              <a:t> </a:t>
            </a:r>
          </a:p>
          <a:p>
            <a:r>
              <a:rPr lang="en-US" altLang="zh-CN">
                <a:solidFill>
                  <a:srgbClr val="0000FF"/>
                </a:solidFill>
              </a:rPr>
              <a:t> </a:t>
            </a:r>
          </a:p>
          <a:p>
            <a:r>
              <a:rPr lang="en-US" altLang="zh-CN"/>
              <a:t>   0043</a:t>
            </a:r>
          </a:p>
          <a:p>
            <a:r>
              <a:rPr lang="en-US" altLang="zh-CN"/>
              <a:t>   0013</a:t>
            </a:r>
          </a:p>
          <a:p>
            <a:r>
              <a:rPr lang="en-US" altLang="zh-CN"/>
              <a:t>   0001</a:t>
            </a:r>
          </a:p>
          <a:p>
            <a:r>
              <a:rPr lang="en-US" altLang="zh-CN"/>
              <a:t>   NULL </a:t>
            </a:r>
          </a:p>
          <a:p>
            <a:r>
              <a:rPr lang="en-US" altLang="zh-CN"/>
              <a:t>   0037</a:t>
            </a:r>
          </a:p>
          <a:p>
            <a:r>
              <a:rPr lang="en-US" altLang="zh-CN"/>
              <a:t>   0007</a:t>
            </a:r>
          </a:p>
          <a:p>
            <a:r>
              <a:rPr lang="en-US" altLang="zh-CN"/>
              <a:t>   0019</a:t>
            </a:r>
          </a:p>
          <a:p>
            <a:r>
              <a:rPr lang="en-US" altLang="zh-CN"/>
              <a:t>   0025</a:t>
            </a:r>
          </a:p>
        </p:txBody>
      </p:sp>
      <p:sp>
        <p:nvSpPr>
          <p:cNvPr id="22594" name="Text Box 66"/>
          <p:cNvSpPr txBox="1">
            <a:spLocks noChangeArrowheads="1"/>
          </p:cNvSpPr>
          <p:nvPr/>
        </p:nvSpPr>
        <p:spPr bwMode="auto">
          <a:xfrm>
            <a:off x="2854325" y="3071813"/>
            <a:ext cx="1492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头指针 </a:t>
            </a:r>
            <a:r>
              <a:rPr lang="en-US" altLang="zh-CN"/>
              <a:t>H </a:t>
            </a:r>
          </a:p>
        </p:txBody>
      </p:sp>
      <p:sp useBgFill="1">
        <p:nvSpPr>
          <p:cNvPr id="22597" name="Rectangle 69"/>
          <p:cNvSpPr>
            <a:spLocks noChangeArrowheads="1"/>
          </p:cNvSpPr>
          <p:nvPr/>
        </p:nvSpPr>
        <p:spPr bwMode="auto">
          <a:xfrm>
            <a:off x="5220072" y="1386876"/>
            <a:ext cx="1260475" cy="31393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>
                <a:solidFill>
                  <a:srgbClr val="0000FF"/>
                </a:solidFill>
              </a:rPr>
              <a:t>数据域  </a:t>
            </a:r>
          </a:p>
        </p:txBody>
      </p:sp>
      <p:sp>
        <p:nvSpPr>
          <p:cNvPr id="22595" name="Text Box 67"/>
          <p:cNvSpPr txBox="1">
            <a:spLocks noChangeArrowheads="1"/>
          </p:cNvSpPr>
          <p:nvPr/>
        </p:nvSpPr>
        <p:spPr bwMode="auto">
          <a:xfrm>
            <a:off x="3082925" y="3519488"/>
            <a:ext cx="95567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 0031 </a:t>
            </a:r>
          </a:p>
        </p:txBody>
      </p:sp>
      <p:sp useBgFill="1">
        <p:nvSpPr>
          <p:cNvPr id="22596" name="Rectangle 68"/>
          <p:cNvSpPr>
            <a:spLocks noChangeArrowheads="1"/>
          </p:cNvSpPr>
          <p:nvPr/>
        </p:nvSpPr>
        <p:spPr bwMode="auto">
          <a:xfrm>
            <a:off x="6372200" y="1442276"/>
            <a:ext cx="1336675" cy="25853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rgbClr val="0000FF"/>
                </a:solidFill>
              </a:rPr>
              <a:t> </a:t>
            </a:r>
            <a:r>
              <a:rPr lang="zh-CN" altLang="en-US">
                <a:solidFill>
                  <a:srgbClr val="0000FF"/>
                </a:solidFill>
              </a:rPr>
              <a:t>指针域  </a:t>
            </a:r>
          </a:p>
        </p:txBody>
      </p:sp>
      <p:sp>
        <p:nvSpPr>
          <p:cNvPr id="22598" name="AutoShape 70"/>
          <p:cNvSpPr>
            <a:spLocks/>
          </p:cNvSpPr>
          <p:nvPr/>
        </p:nvSpPr>
        <p:spPr bwMode="auto">
          <a:xfrm rot="5400000">
            <a:off x="6249144" y="815752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99" name="Text Box 71"/>
          <p:cNvSpPr txBox="1">
            <a:spLocks noChangeArrowheads="1"/>
          </p:cNvSpPr>
          <p:nvPr/>
        </p:nvSpPr>
        <p:spPr bwMode="auto">
          <a:xfrm>
            <a:off x="5940152" y="836712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结点  </a:t>
            </a:r>
          </a:p>
        </p:txBody>
      </p:sp>
      <p:sp>
        <p:nvSpPr>
          <p:cNvPr id="22602" name="Text Box 74"/>
          <p:cNvSpPr txBox="1">
            <a:spLocks noChangeArrowheads="1"/>
          </p:cNvSpPr>
          <p:nvPr/>
        </p:nvSpPr>
        <p:spPr bwMode="auto">
          <a:xfrm>
            <a:off x="8037375" y="3140968"/>
            <a:ext cx="4889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指</a:t>
            </a:r>
          </a:p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针</a:t>
            </a:r>
          </a:p>
          <a:p>
            <a:endParaRPr lang="en-US" altLang="zh-CN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22603" name="Line 75"/>
          <p:cNvSpPr>
            <a:spLocks noChangeShapeType="1"/>
          </p:cNvSpPr>
          <p:nvPr/>
        </p:nvSpPr>
        <p:spPr bwMode="auto">
          <a:xfrm rot="4310727" flipH="1" flipV="1">
            <a:off x="7653993" y="3544987"/>
            <a:ext cx="22225" cy="5921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2605" name="Text Box 77"/>
          <p:cNvSpPr txBox="1">
            <a:spLocks noChangeArrowheads="1"/>
          </p:cNvSpPr>
          <p:nvPr/>
        </p:nvSpPr>
        <p:spPr bwMode="auto">
          <a:xfrm>
            <a:off x="7758113" y="2189188"/>
            <a:ext cx="58737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链</a:t>
            </a:r>
          </a:p>
          <a:p>
            <a:r>
              <a:rPr lang="zh-CN" altLang="en-US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表 </a:t>
            </a:r>
          </a:p>
          <a:p>
            <a:r>
              <a:rPr lang="zh-CN" altLang="en-US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 </a:t>
            </a:r>
          </a:p>
        </p:txBody>
      </p:sp>
      <p:sp>
        <p:nvSpPr>
          <p:cNvPr id="22606" name="Text Box 78"/>
          <p:cNvSpPr txBox="1">
            <a:spLocks noChangeArrowheads="1"/>
          </p:cNvSpPr>
          <p:nvPr/>
        </p:nvSpPr>
        <p:spPr bwMode="auto">
          <a:xfrm>
            <a:off x="8242300" y="2189188"/>
            <a:ext cx="587375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单</a:t>
            </a:r>
          </a:p>
          <a:p>
            <a:r>
              <a:rPr lang="zh-CN" altLang="en-US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链</a:t>
            </a:r>
          </a:p>
          <a:p>
            <a:r>
              <a:rPr lang="zh-CN" altLang="en-US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表 </a:t>
            </a:r>
          </a:p>
          <a:p>
            <a:r>
              <a:rPr lang="zh-CN" altLang="en-US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 </a:t>
            </a:r>
          </a:p>
        </p:txBody>
      </p:sp>
      <p:sp>
        <p:nvSpPr>
          <p:cNvPr id="22607" name="Rectangle 79"/>
          <p:cNvSpPr>
            <a:spLocks noChangeArrowheads="1"/>
          </p:cNvSpPr>
          <p:nvPr/>
        </p:nvSpPr>
        <p:spPr bwMode="auto">
          <a:xfrm>
            <a:off x="427038" y="692150"/>
            <a:ext cx="7620000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>
                <a:ea typeface="华文中宋" pitchFamily="2" charset="-122"/>
              </a:rPr>
              <a:t>例：</a:t>
            </a:r>
            <a:r>
              <a:rPr lang="zh-CN" altLang="en-US"/>
              <a:t>线性表： </a:t>
            </a:r>
            <a:r>
              <a:rPr lang="en-US" altLang="zh-CN"/>
              <a:t>(</a:t>
            </a:r>
            <a:r>
              <a:rPr lang="zh-CN" altLang="en-US"/>
              <a:t>赵，钱，孙，李，周，吴，郑，王）    </a:t>
            </a:r>
          </a:p>
        </p:txBody>
      </p:sp>
      <p:sp>
        <p:nvSpPr>
          <p:cNvPr id="22608" name="AutoShape 80"/>
          <p:cNvSpPr>
            <a:spLocks noChangeArrowheads="1"/>
          </p:cNvSpPr>
          <p:nvPr/>
        </p:nvSpPr>
        <p:spPr bwMode="auto">
          <a:xfrm rot="20679581" flipV="1">
            <a:off x="7165181" y="1010077"/>
            <a:ext cx="376238" cy="1146175"/>
          </a:xfrm>
          <a:prstGeom prst="curvedLeftArrow">
            <a:avLst>
              <a:gd name="adj1" fmla="val 60928"/>
              <a:gd name="adj2" fmla="val 121856"/>
              <a:gd name="adj3" fmla="val 33333"/>
            </a:avLst>
          </a:prstGeom>
          <a:solidFill>
            <a:srgbClr val="FF3300"/>
          </a:solidFill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126"/>
          <p:cNvGrpSpPr>
            <a:grpSpLocks/>
          </p:cNvGrpSpPr>
          <p:nvPr/>
        </p:nvGrpSpPr>
        <p:grpSpPr bwMode="auto">
          <a:xfrm>
            <a:off x="179388" y="5199063"/>
            <a:ext cx="4699000" cy="1081087"/>
            <a:chOff x="192" y="3366"/>
            <a:chExt cx="2960" cy="681"/>
          </a:xfrm>
        </p:grpSpPr>
        <p:sp>
          <p:nvSpPr>
            <p:cNvPr id="22609" name="Rectangle 81"/>
            <p:cNvSpPr>
              <a:spLocks noChangeArrowheads="1"/>
            </p:cNvSpPr>
            <p:nvPr/>
          </p:nvSpPr>
          <p:spPr bwMode="auto">
            <a:xfrm>
              <a:off x="477" y="3420"/>
              <a:ext cx="192" cy="192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10" name="Text Box 82"/>
            <p:cNvSpPr txBox="1">
              <a:spLocks noChangeArrowheads="1"/>
            </p:cNvSpPr>
            <p:nvPr/>
          </p:nvSpPr>
          <p:spPr bwMode="auto">
            <a:xfrm>
              <a:off x="192" y="3366"/>
              <a:ext cx="31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H </a:t>
              </a:r>
            </a:p>
          </p:txBody>
        </p:sp>
        <p:sp>
          <p:nvSpPr>
            <p:cNvPr id="22611" name="Oval 83"/>
            <p:cNvSpPr>
              <a:spLocks noChangeArrowheads="1"/>
            </p:cNvSpPr>
            <p:nvPr/>
          </p:nvSpPr>
          <p:spPr bwMode="auto">
            <a:xfrm>
              <a:off x="550" y="3497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13" name="Line 85"/>
            <p:cNvSpPr>
              <a:spLocks noChangeShapeType="1"/>
            </p:cNvSpPr>
            <p:nvPr/>
          </p:nvSpPr>
          <p:spPr bwMode="auto">
            <a:xfrm>
              <a:off x="608" y="3519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14" name="Rectangle 86"/>
            <p:cNvSpPr>
              <a:spLocks noChangeArrowheads="1"/>
            </p:cNvSpPr>
            <p:nvPr/>
          </p:nvSpPr>
          <p:spPr bwMode="auto">
            <a:xfrm>
              <a:off x="800" y="3423"/>
              <a:ext cx="288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/>
                <a:t>赵</a:t>
              </a:r>
            </a:p>
          </p:txBody>
        </p:sp>
        <p:sp>
          <p:nvSpPr>
            <p:cNvPr id="22617" name="Rectangle 89"/>
            <p:cNvSpPr>
              <a:spLocks noChangeArrowheads="1"/>
            </p:cNvSpPr>
            <p:nvPr/>
          </p:nvSpPr>
          <p:spPr bwMode="auto">
            <a:xfrm>
              <a:off x="1088" y="3423"/>
              <a:ext cx="192" cy="192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18" name="Oval 90"/>
            <p:cNvSpPr>
              <a:spLocks noChangeArrowheads="1"/>
            </p:cNvSpPr>
            <p:nvPr/>
          </p:nvSpPr>
          <p:spPr bwMode="auto">
            <a:xfrm>
              <a:off x="1161" y="3495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19" name="Line 91"/>
            <p:cNvSpPr>
              <a:spLocks noChangeShapeType="1"/>
            </p:cNvSpPr>
            <p:nvPr/>
          </p:nvSpPr>
          <p:spPr bwMode="auto">
            <a:xfrm>
              <a:off x="1184" y="3519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20" name="Rectangle 92"/>
            <p:cNvSpPr>
              <a:spLocks noChangeArrowheads="1"/>
            </p:cNvSpPr>
            <p:nvPr/>
          </p:nvSpPr>
          <p:spPr bwMode="auto">
            <a:xfrm>
              <a:off x="1424" y="3423"/>
              <a:ext cx="288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/>
                <a:t>钱</a:t>
              </a:r>
            </a:p>
          </p:txBody>
        </p:sp>
        <p:sp>
          <p:nvSpPr>
            <p:cNvPr id="22621" name="Rectangle 93"/>
            <p:cNvSpPr>
              <a:spLocks noChangeArrowheads="1"/>
            </p:cNvSpPr>
            <p:nvPr/>
          </p:nvSpPr>
          <p:spPr bwMode="auto">
            <a:xfrm>
              <a:off x="1712" y="3423"/>
              <a:ext cx="192" cy="192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22" name="Oval 94"/>
            <p:cNvSpPr>
              <a:spLocks noChangeArrowheads="1"/>
            </p:cNvSpPr>
            <p:nvPr/>
          </p:nvSpPr>
          <p:spPr bwMode="auto">
            <a:xfrm>
              <a:off x="1785" y="3495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23" name="Line 95"/>
            <p:cNvSpPr>
              <a:spLocks noChangeShapeType="1"/>
            </p:cNvSpPr>
            <p:nvPr/>
          </p:nvSpPr>
          <p:spPr bwMode="auto">
            <a:xfrm>
              <a:off x="1808" y="3519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24" name="Rectangle 96"/>
            <p:cNvSpPr>
              <a:spLocks noChangeArrowheads="1"/>
            </p:cNvSpPr>
            <p:nvPr/>
          </p:nvSpPr>
          <p:spPr bwMode="auto">
            <a:xfrm>
              <a:off x="2048" y="3423"/>
              <a:ext cx="288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/>
                <a:t>孙</a:t>
              </a:r>
            </a:p>
          </p:txBody>
        </p:sp>
        <p:sp>
          <p:nvSpPr>
            <p:cNvPr id="22625" name="Rectangle 97"/>
            <p:cNvSpPr>
              <a:spLocks noChangeArrowheads="1"/>
            </p:cNvSpPr>
            <p:nvPr/>
          </p:nvSpPr>
          <p:spPr bwMode="auto">
            <a:xfrm>
              <a:off x="2336" y="3423"/>
              <a:ext cx="192" cy="192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26" name="Oval 98"/>
            <p:cNvSpPr>
              <a:spLocks noChangeArrowheads="1"/>
            </p:cNvSpPr>
            <p:nvPr/>
          </p:nvSpPr>
          <p:spPr bwMode="auto">
            <a:xfrm>
              <a:off x="2409" y="3495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27" name="Line 99"/>
            <p:cNvSpPr>
              <a:spLocks noChangeShapeType="1"/>
            </p:cNvSpPr>
            <p:nvPr/>
          </p:nvSpPr>
          <p:spPr bwMode="auto">
            <a:xfrm>
              <a:off x="2432" y="3519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28" name="Rectangle 100"/>
            <p:cNvSpPr>
              <a:spLocks noChangeArrowheads="1"/>
            </p:cNvSpPr>
            <p:nvPr/>
          </p:nvSpPr>
          <p:spPr bwMode="auto">
            <a:xfrm>
              <a:off x="2672" y="3423"/>
              <a:ext cx="288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/>
                <a:t>李</a:t>
              </a:r>
            </a:p>
          </p:txBody>
        </p:sp>
        <p:sp>
          <p:nvSpPr>
            <p:cNvPr id="22629" name="Rectangle 101"/>
            <p:cNvSpPr>
              <a:spLocks noChangeArrowheads="1"/>
            </p:cNvSpPr>
            <p:nvPr/>
          </p:nvSpPr>
          <p:spPr bwMode="auto">
            <a:xfrm>
              <a:off x="2960" y="3423"/>
              <a:ext cx="192" cy="192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0" name="Oval 102"/>
            <p:cNvSpPr>
              <a:spLocks noChangeArrowheads="1"/>
            </p:cNvSpPr>
            <p:nvPr/>
          </p:nvSpPr>
          <p:spPr bwMode="auto">
            <a:xfrm>
              <a:off x="3033" y="3495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1" name="Line 103"/>
            <p:cNvSpPr>
              <a:spLocks noChangeShapeType="1"/>
            </p:cNvSpPr>
            <p:nvPr/>
          </p:nvSpPr>
          <p:spPr bwMode="auto">
            <a:xfrm>
              <a:off x="608" y="3951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32" name="Rectangle 104"/>
            <p:cNvSpPr>
              <a:spLocks noChangeArrowheads="1"/>
            </p:cNvSpPr>
            <p:nvPr/>
          </p:nvSpPr>
          <p:spPr bwMode="auto">
            <a:xfrm>
              <a:off x="800" y="3855"/>
              <a:ext cx="288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/>
                <a:t>周</a:t>
              </a:r>
            </a:p>
          </p:txBody>
        </p:sp>
        <p:sp>
          <p:nvSpPr>
            <p:cNvPr id="22633" name="Rectangle 105"/>
            <p:cNvSpPr>
              <a:spLocks noChangeArrowheads="1"/>
            </p:cNvSpPr>
            <p:nvPr/>
          </p:nvSpPr>
          <p:spPr bwMode="auto">
            <a:xfrm>
              <a:off x="1088" y="3855"/>
              <a:ext cx="192" cy="192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4" name="Oval 106"/>
            <p:cNvSpPr>
              <a:spLocks noChangeArrowheads="1"/>
            </p:cNvSpPr>
            <p:nvPr/>
          </p:nvSpPr>
          <p:spPr bwMode="auto">
            <a:xfrm>
              <a:off x="1161" y="3927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5" name="Line 107"/>
            <p:cNvSpPr>
              <a:spLocks noChangeShapeType="1"/>
            </p:cNvSpPr>
            <p:nvPr/>
          </p:nvSpPr>
          <p:spPr bwMode="auto">
            <a:xfrm>
              <a:off x="1184" y="3951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36" name="Rectangle 108"/>
            <p:cNvSpPr>
              <a:spLocks noChangeArrowheads="1"/>
            </p:cNvSpPr>
            <p:nvPr/>
          </p:nvSpPr>
          <p:spPr bwMode="auto">
            <a:xfrm>
              <a:off x="1424" y="3855"/>
              <a:ext cx="288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/>
                <a:t>吴</a:t>
              </a:r>
            </a:p>
          </p:txBody>
        </p:sp>
        <p:sp>
          <p:nvSpPr>
            <p:cNvPr id="22637" name="Rectangle 109"/>
            <p:cNvSpPr>
              <a:spLocks noChangeArrowheads="1"/>
            </p:cNvSpPr>
            <p:nvPr/>
          </p:nvSpPr>
          <p:spPr bwMode="auto">
            <a:xfrm>
              <a:off x="1712" y="3855"/>
              <a:ext cx="192" cy="192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8" name="Oval 110"/>
            <p:cNvSpPr>
              <a:spLocks noChangeArrowheads="1"/>
            </p:cNvSpPr>
            <p:nvPr/>
          </p:nvSpPr>
          <p:spPr bwMode="auto">
            <a:xfrm>
              <a:off x="1785" y="3927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9" name="Line 111"/>
            <p:cNvSpPr>
              <a:spLocks noChangeShapeType="1"/>
            </p:cNvSpPr>
            <p:nvPr/>
          </p:nvSpPr>
          <p:spPr bwMode="auto">
            <a:xfrm>
              <a:off x="1808" y="3951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40" name="Rectangle 112"/>
            <p:cNvSpPr>
              <a:spLocks noChangeArrowheads="1"/>
            </p:cNvSpPr>
            <p:nvPr/>
          </p:nvSpPr>
          <p:spPr bwMode="auto">
            <a:xfrm>
              <a:off x="2048" y="3855"/>
              <a:ext cx="288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/>
                <a:t>郑</a:t>
              </a:r>
            </a:p>
          </p:txBody>
        </p:sp>
        <p:sp>
          <p:nvSpPr>
            <p:cNvPr id="22641" name="Rectangle 113"/>
            <p:cNvSpPr>
              <a:spLocks noChangeArrowheads="1"/>
            </p:cNvSpPr>
            <p:nvPr/>
          </p:nvSpPr>
          <p:spPr bwMode="auto">
            <a:xfrm>
              <a:off x="2336" y="3855"/>
              <a:ext cx="192" cy="192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42" name="Oval 114"/>
            <p:cNvSpPr>
              <a:spLocks noChangeArrowheads="1"/>
            </p:cNvSpPr>
            <p:nvPr/>
          </p:nvSpPr>
          <p:spPr bwMode="auto">
            <a:xfrm>
              <a:off x="2409" y="3927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43" name="Line 115"/>
            <p:cNvSpPr>
              <a:spLocks noChangeShapeType="1"/>
            </p:cNvSpPr>
            <p:nvPr/>
          </p:nvSpPr>
          <p:spPr bwMode="auto">
            <a:xfrm>
              <a:off x="2432" y="3951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44" name="Rectangle 116"/>
            <p:cNvSpPr>
              <a:spLocks noChangeArrowheads="1"/>
            </p:cNvSpPr>
            <p:nvPr/>
          </p:nvSpPr>
          <p:spPr bwMode="auto">
            <a:xfrm>
              <a:off x="2672" y="3855"/>
              <a:ext cx="288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/>
                <a:t>王</a:t>
              </a:r>
            </a:p>
          </p:txBody>
        </p:sp>
        <p:sp>
          <p:nvSpPr>
            <p:cNvPr id="22645" name="Rectangle 117"/>
            <p:cNvSpPr>
              <a:spLocks noChangeArrowheads="1"/>
            </p:cNvSpPr>
            <p:nvPr/>
          </p:nvSpPr>
          <p:spPr bwMode="auto">
            <a:xfrm>
              <a:off x="2960" y="3855"/>
              <a:ext cx="192" cy="192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30000"/>
                </a:lnSpc>
              </a:pPr>
              <a:r>
                <a:rPr lang="en-US" altLang="zh-CN" sz="2800">
                  <a:ea typeface="宋体" pitchFamily="2" charset="-122"/>
                  <a:cs typeface="Times New Roman" pitchFamily="18" charset="0"/>
                </a:rPr>
                <a:t>^</a:t>
              </a:r>
              <a:endParaRPr lang="en-US" altLang="zh-CN" sz="2800"/>
            </a:p>
          </p:txBody>
        </p:sp>
        <p:sp>
          <p:nvSpPr>
            <p:cNvPr id="22647" name="Line 119"/>
            <p:cNvSpPr>
              <a:spLocks noChangeShapeType="1"/>
            </p:cNvSpPr>
            <p:nvPr/>
          </p:nvSpPr>
          <p:spPr bwMode="auto">
            <a:xfrm>
              <a:off x="3056" y="3519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48" name="Line 120"/>
            <p:cNvSpPr>
              <a:spLocks noChangeShapeType="1"/>
            </p:cNvSpPr>
            <p:nvPr/>
          </p:nvSpPr>
          <p:spPr bwMode="auto">
            <a:xfrm flipH="1">
              <a:off x="608" y="3711"/>
              <a:ext cx="24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49" name="Line 121"/>
            <p:cNvSpPr>
              <a:spLocks noChangeShapeType="1"/>
            </p:cNvSpPr>
            <p:nvPr/>
          </p:nvSpPr>
          <p:spPr bwMode="auto">
            <a:xfrm>
              <a:off x="608" y="3711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2650" name="Text Box 122"/>
          <p:cNvSpPr txBox="1">
            <a:spLocks noChangeArrowheads="1"/>
          </p:cNvSpPr>
          <p:nvPr/>
        </p:nvSpPr>
        <p:spPr bwMode="auto">
          <a:xfrm>
            <a:off x="5373688" y="5168900"/>
            <a:ext cx="35369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新魏" pitchFamily="2" charset="-122"/>
                <a:ea typeface="华文新魏" pitchFamily="2" charset="-122"/>
              </a:rPr>
              <a:t>单链表是由头指针唯一 </a:t>
            </a:r>
          </a:p>
          <a:p>
            <a:r>
              <a:rPr lang="zh-CN" altLang="en-US">
                <a:latin typeface="华文新魏" pitchFamily="2" charset="-122"/>
                <a:ea typeface="华文新魏" pitchFamily="2" charset="-122"/>
              </a:rPr>
              <a:t>确定，因此单链表可以 </a:t>
            </a:r>
          </a:p>
          <a:p>
            <a:r>
              <a:rPr lang="zh-CN" altLang="en-US">
                <a:latin typeface="华文新魏" pitchFamily="2" charset="-122"/>
                <a:ea typeface="华文新魏" pitchFamily="2" charset="-122"/>
              </a:rPr>
              <a:t>用头指针的名字来命名。</a:t>
            </a:r>
          </a:p>
        </p:txBody>
      </p:sp>
    </p:spTree>
  </p:cSld>
  <p:clrMapOvr>
    <a:masterClrMapping/>
  </p:clrMapOvr>
  <p:transition spd="slow">
    <p:wheel spokes="3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5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5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25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5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25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5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5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3" dur="500"/>
                                        <p:tgtEl>
                                          <p:spTgt spid="22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5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5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25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25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0" dur="500"/>
                                        <p:tgtEl>
                                          <p:spTgt spid="22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4" dur="1000"/>
                                        <p:tgtEl>
                                          <p:spTgt spid="22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9" dur="500"/>
                                        <p:tgtEl>
                                          <p:spTgt spid="22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2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8" dur="500"/>
                                        <p:tgtEl>
                                          <p:spTgt spid="22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2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22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2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5" dur="500"/>
                                        <p:tgtEl>
                                          <p:spTgt spid="22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22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22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2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2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2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2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00" grpId="0" animBg="1"/>
      <p:bldP spid="22601" grpId="0" animBg="1"/>
      <p:bldP spid="22651" grpId="0" autoUpdateAnimBg="0"/>
      <p:bldP spid="22591" grpId="0" autoUpdateAnimBg="0"/>
      <p:bldP spid="22604" grpId="0" animBg="1"/>
      <p:bldP spid="22592" grpId="0" autoUpdateAnimBg="0"/>
      <p:bldP spid="22593" grpId="0" autoUpdateAnimBg="0"/>
      <p:bldP spid="22594" grpId="0" autoUpdateAnimBg="0"/>
      <p:bldP spid="22597" grpId="0" animBg="1" autoUpdateAnimBg="0"/>
      <p:bldP spid="22595" grpId="0" animBg="1" autoUpdateAnimBg="0"/>
      <p:bldP spid="22596" grpId="0" animBg="1" autoUpdateAnimBg="0"/>
      <p:bldP spid="22598" grpId="0" animBg="1"/>
      <p:bldP spid="22599" grpId="0" autoUpdateAnimBg="0"/>
      <p:bldP spid="22602" grpId="0" autoUpdateAnimBg="0"/>
      <p:bldP spid="22603" grpId="0" animBg="1"/>
      <p:bldP spid="22605" grpId="0" autoUpdateAnimBg="0"/>
      <p:bldP spid="22606" grpId="0" autoUpdateAnimBg="0"/>
      <p:bldP spid="22608" grpId="0" animBg="1"/>
      <p:bldP spid="22650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7"/>
          <p:cNvSpPr txBox="1">
            <a:spLocks noChangeArrowheads="1"/>
          </p:cNvSpPr>
          <p:nvPr/>
        </p:nvSpPr>
        <p:spPr bwMode="auto">
          <a:xfrm>
            <a:off x="2917304" y="476672"/>
            <a:ext cx="259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单链表的表示 </a:t>
            </a:r>
          </a:p>
        </p:txBody>
      </p:sp>
      <p:sp>
        <p:nvSpPr>
          <p:cNvPr id="6" name="Text Box 18"/>
          <p:cNvSpPr txBox="1">
            <a:spLocks noChangeArrowheads="1"/>
          </p:cNvSpPr>
          <p:nvPr/>
        </p:nvSpPr>
        <p:spPr bwMode="auto">
          <a:xfrm>
            <a:off x="1187450" y="1339850"/>
            <a:ext cx="69008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ea typeface="华文中宋" pitchFamily="2" charset="-122"/>
              </a:rPr>
              <a:t>单链表在 </a:t>
            </a:r>
            <a:r>
              <a:rPr lang="en-US" altLang="zh-CN">
                <a:ea typeface="华文中宋" pitchFamily="2" charset="-122"/>
              </a:rPr>
              <a:t>C </a:t>
            </a:r>
            <a:r>
              <a:rPr lang="zh-CN" altLang="en-US">
                <a:ea typeface="华文中宋" pitchFamily="2" charset="-122"/>
              </a:rPr>
              <a:t>语言中可用“结构指针”来描述： </a:t>
            </a:r>
          </a:p>
        </p:txBody>
      </p:sp>
      <p:sp>
        <p:nvSpPr>
          <p:cNvPr id="7" name="Text Box 19"/>
          <p:cNvSpPr txBox="1">
            <a:spLocks noChangeArrowheads="1"/>
          </p:cNvSpPr>
          <p:nvPr/>
        </p:nvSpPr>
        <p:spPr bwMode="auto">
          <a:xfrm>
            <a:off x="1187450" y="2003425"/>
            <a:ext cx="6706451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err="1"/>
              <a:t>typedef</a:t>
            </a:r>
            <a:r>
              <a:rPr lang="en-US" altLang="zh-CN" sz="2400"/>
              <a:t>  </a:t>
            </a:r>
            <a:r>
              <a:rPr lang="en-US" altLang="zh-CN" sz="2400" err="1"/>
              <a:t>struct</a:t>
            </a:r>
            <a:r>
              <a:rPr lang="en-US" altLang="zh-CN" sz="2400"/>
              <a:t>  </a:t>
            </a:r>
            <a:r>
              <a:rPr lang="en-US" altLang="zh-CN" sz="2400" err="1"/>
              <a:t>Lnode</a:t>
            </a:r>
            <a:r>
              <a:rPr lang="en-US" altLang="zh-CN" sz="2400"/>
              <a:t>{  </a:t>
            </a:r>
          </a:p>
          <a:p>
            <a:pPr>
              <a:spcBef>
                <a:spcPct val="50000"/>
              </a:spcBef>
            </a:pPr>
            <a:r>
              <a:rPr lang="en-US" altLang="zh-CN" sz="2400"/>
              <a:t>        //</a:t>
            </a:r>
            <a:r>
              <a:rPr lang="zh-CN" altLang="en-US" sz="2400"/>
              <a:t>声明结点的类型和指向结点的指针类型</a:t>
            </a:r>
            <a:r>
              <a:rPr lang="zh-CN" altLang="en-US" sz="2400">
                <a:ea typeface="华文中宋" pitchFamily="2" charset="-122"/>
              </a:rPr>
              <a:t>  </a:t>
            </a:r>
          </a:p>
          <a:p>
            <a:pPr>
              <a:spcBef>
                <a:spcPct val="50000"/>
              </a:spcBef>
            </a:pPr>
            <a:r>
              <a:rPr lang="zh-CN" altLang="en-US" sz="2400"/>
              <a:t>        </a:t>
            </a:r>
            <a:r>
              <a:rPr lang="en-US" altLang="zh-CN" sz="2400" err="1"/>
              <a:t>ElemType</a:t>
            </a:r>
            <a:r>
              <a:rPr lang="en-US" altLang="zh-CN" sz="2400"/>
              <a:t>         data;    </a:t>
            </a:r>
            <a:r>
              <a:rPr lang="en-US" altLang="zh-CN" sz="2400">
                <a:ea typeface="华文中宋" pitchFamily="2" charset="-122"/>
              </a:rPr>
              <a:t>//</a:t>
            </a:r>
            <a:r>
              <a:rPr lang="zh-CN" altLang="en-US" sz="2400"/>
              <a:t>数据元素的类型</a:t>
            </a:r>
            <a:r>
              <a:rPr lang="zh-CN" altLang="en-US" sz="2400">
                <a:ea typeface="华文中宋" pitchFamily="2" charset="-122"/>
              </a:rPr>
              <a:t> </a:t>
            </a:r>
          </a:p>
          <a:p>
            <a:pPr>
              <a:spcBef>
                <a:spcPct val="50000"/>
              </a:spcBef>
            </a:pPr>
            <a:r>
              <a:rPr lang="zh-CN" altLang="en-US" sz="2400"/>
              <a:t>        </a:t>
            </a:r>
            <a:r>
              <a:rPr lang="en-US" altLang="zh-CN" sz="2400" err="1"/>
              <a:t>struct</a:t>
            </a:r>
            <a:r>
              <a:rPr lang="en-US" altLang="zh-CN" sz="2400"/>
              <a:t>   </a:t>
            </a:r>
            <a:r>
              <a:rPr lang="en-US" altLang="zh-CN" sz="2400" err="1"/>
              <a:t>Lnode</a:t>
            </a:r>
            <a:r>
              <a:rPr lang="en-US" altLang="zh-CN" sz="2400"/>
              <a:t>  *next;   </a:t>
            </a:r>
            <a:r>
              <a:rPr lang="en-US" altLang="zh-CN" sz="2400">
                <a:ea typeface="华文中宋" pitchFamily="2" charset="-122"/>
              </a:rPr>
              <a:t>//</a:t>
            </a:r>
            <a:r>
              <a:rPr lang="zh-CN" altLang="en-US" sz="2400"/>
              <a:t>指示结点地址的指针</a:t>
            </a:r>
            <a:r>
              <a:rPr lang="zh-CN" altLang="en-US" sz="2400">
                <a:ea typeface="华文中宋" pitchFamily="2" charset="-122"/>
              </a:rPr>
              <a:t>  </a:t>
            </a:r>
            <a:endParaRPr lang="zh-CN" altLang="en-US" sz="2400"/>
          </a:p>
          <a:p>
            <a:pPr>
              <a:spcBef>
                <a:spcPct val="50000"/>
              </a:spcBef>
            </a:pPr>
            <a:r>
              <a:rPr lang="en-US" altLang="zh-CN" sz="2400"/>
              <a:t>}</a:t>
            </a:r>
            <a:r>
              <a:rPr lang="en-US" altLang="zh-CN" sz="2400" err="1"/>
              <a:t>Lnode</a:t>
            </a:r>
            <a:r>
              <a:rPr lang="en-US" altLang="zh-CN" sz="2400"/>
              <a:t>, *</a:t>
            </a:r>
            <a:r>
              <a:rPr lang="en-US" altLang="zh-CN" sz="2400" err="1"/>
              <a:t>LinkList</a:t>
            </a:r>
            <a:r>
              <a:rPr lang="en-US" altLang="zh-CN" sz="2400"/>
              <a:t>;               </a:t>
            </a:r>
          </a:p>
        </p:txBody>
      </p:sp>
      <p:sp>
        <p:nvSpPr>
          <p:cNvPr id="8" name="AutoShape 56"/>
          <p:cNvSpPr>
            <a:spLocks noChangeArrowheads="1"/>
          </p:cNvSpPr>
          <p:nvPr/>
        </p:nvSpPr>
        <p:spPr bwMode="auto">
          <a:xfrm flipV="1">
            <a:off x="1619672" y="4941168"/>
            <a:ext cx="1368425" cy="1225550"/>
          </a:xfrm>
          <a:prstGeom prst="wedgeRoundRectCallout">
            <a:avLst>
              <a:gd name="adj1" fmla="val -50699"/>
              <a:gd name="adj2" fmla="val 87306"/>
              <a:gd name="adj3" fmla="val 16667"/>
            </a:avLst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rot="10800000"/>
          <a:lstStyle/>
          <a:p>
            <a:pPr algn="ctr">
              <a:lnSpc>
                <a:spcPct val="140000"/>
              </a:lnSpc>
            </a:pPr>
            <a:r>
              <a:rPr lang="zh-CN" altLang="en-US"/>
              <a:t>结构体 </a:t>
            </a:r>
          </a:p>
          <a:p>
            <a:pPr algn="ctr">
              <a:lnSpc>
                <a:spcPct val="140000"/>
              </a:lnSpc>
            </a:pPr>
            <a:r>
              <a:rPr lang="zh-CN" altLang="en-US"/>
              <a:t>类    型 </a:t>
            </a:r>
          </a:p>
        </p:txBody>
      </p:sp>
      <p:sp>
        <p:nvSpPr>
          <p:cNvPr id="9" name="AutoShape 59"/>
          <p:cNvSpPr>
            <a:spLocks noChangeArrowheads="1"/>
          </p:cNvSpPr>
          <p:nvPr/>
        </p:nvSpPr>
        <p:spPr bwMode="auto">
          <a:xfrm flipV="1">
            <a:off x="3275856" y="4941168"/>
            <a:ext cx="2663825" cy="1225550"/>
          </a:xfrm>
          <a:prstGeom prst="wedgeRoundRectCallout">
            <a:avLst>
              <a:gd name="adj1" fmla="val -50597"/>
              <a:gd name="adj2" fmla="val 86917"/>
              <a:gd name="adj3" fmla="val 16667"/>
            </a:avLst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rot="10800000"/>
          <a:lstStyle/>
          <a:p>
            <a:pPr>
              <a:lnSpc>
                <a:spcPct val="140000"/>
              </a:lnSpc>
            </a:pPr>
            <a:r>
              <a:rPr lang="zh-CN" altLang="en-US"/>
              <a:t>指向  </a:t>
            </a:r>
            <a:r>
              <a:rPr lang="en-US" altLang="zh-CN" err="1"/>
              <a:t>LNode</a:t>
            </a:r>
            <a:r>
              <a:rPr lang="en-US" altLang="zh-CN"/>
              <a:t>   </a:t>
            </a:r>
            <a:r>
              <a:rPr lang="zh-CN" altLang="en-US"/>
              <a:t>结 </a:t>
            </a:r>
          </a:p>
          <a:p>
            <a:pPr>
              <a:lnSpc>
                <a:spcPct val="140000"/>
              </a:lnSpc>
            </a:pPr>
            <a:r>
              <a:rPr lang="zh-CN" altLang="en-US"/>
              <a:t>构体类型的指针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5" name="Text Box 7"/>
          <p:cNvSpPr txBox="1">
            <a:spLocks noChangeArrowheads="1"/>
          </p:cNvSpPr>
          <p:nvPr/>
        </p:nvSpPr>
        <p:spPr bwMode="auto">
          <a:xfrm>
            <a:off x="539750" y="1403350"/>
            <a:ext cx="6887463" cy="449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200" err="1"/>
              <a:t>struct</a:t>
            </a:r>
            <a:r>
              <a:rPr lang="en-US" altLang="zh-CN" sz="2200"/>
              <a:t> Student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200"/>
              <a:t>{ 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200"/>
              <a:t>  char num[8];   //</a:t>
            </a:r>
            <a:r>
              <a:rPr lang="zh-CN" altLang="en-US" sz="2200"/>
              <a:t>数据域</a:t>
            </a:r>
          </a:p>
          <a:p>
            <a:pPr eaLnBrk="0" hangingPunct="0">
              <a:spcBef>
                <a:spcPct val="50000"/>
              </a:spcBef>
            </a:pPr>
            <a:r>
              <a:rPr lang="zh-CN" altLang="en-US" sz="2200"/>
              <a:t>  </a:t>
            </a:r>
            <a:r>
              <a:rPr lang="en-US" altLang="zh-CN" sz="2200"/>
              <a:t>char name[8];  //</a:t>
            </a:r>
            <a:r>
              <a:rPr lang="zh-CN" altLang="en-US" sz="2200"/>
              <a:t>数据域</a:t>
            </a:r>
          </a:p>
          <a:p>
            <a:pPr eaLnBrk="0" hangingPunct="0">
              <a:spcBef>
                <a:spcPct val="50000"/>
              </a:spcBef>
            </a:pPr>
            <a:r>
              <a:rPr lang="zh-CN" altLang="en-US" sz="2200"/>
              <a:t>  </a:t>
            </a:r>
            <a:r>
              <a:rPr lang="en-US" altLang="zh-CN" sz="2200" err="1"/>
              <a:t>int</a:t>
            </a:r>
            <a:r>
              <a:rPr lang="en-US" altLang="zh-CN" sz="2200"/>
              <a:t> score;          //</a:t>
            </a:r>
            <a:r>
              <a:rPr lang="zh-CN" altLang="en-US" sz="2200"/>
              <a:t>数据域</a:t>
            </a:r>
          </a:p>
          <a:p>
            <a:pPr eaLnBrk="0" hangingPunct="0">
              <a:spcBef>
                <a:spcPct val="50000"/>
              </a:spcBef>
            </a:pPr>
            <a:r>
              <a:rPr lang="zh-CN" altLang="en-US" sz="2200"/>
              <a:t>  </a:t>
            </a:r>
            <a:r>
              <a:rPr lang="en-US" altLang="zh-CN" sz="2200" err="1"/>
              <a:t>struct</a:t>
            </a:r>
            <a:r>
              <a:rPr lang="en-US" altLang="zh-CN" sz="2200"/>
              <a:t> Student *next;  // next </a:t>
            </a:r>
            <a:r>
              <a:rPr lang="zh-CN" altLang="en-US" sz="2200"/>
              <a:t>既是 </a:t>
            </a:r>
            <a:r>
              <a:rPr lang="en-US" altLang="zh-CN" sz="2200" err="1"/>
              <a:t>struct</a:t>
            </a:r>
            <a:r>
              <a:rPr lang="en-US" altLang="zh-CN" sz="2200"/>
              <a:t> Student 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200"/>
              <a:t>                                         // </a:t>
            </a:r>
            <a:r>
              <a:rPr lang="zh-CN" altLang="en-US" sz="2200"/>
              <a:t>类型中的一个成员，又指 </a:t>
            </a:r>
          </a:p>
          <a:p>
            <a:pPr eaLnBrk="0" hangingPunct="0">
              <a:spcBef>
                <a:spcPct val="50000"/>
              </a:spcBef>
            </a:pPr>
            <a:r>
              <a:rPr lang="zh-CN" altLang="en-US" sz="2200"/>
              <a:t>                                         </a:t>
            </a:r>
            <a:r>
              <a:rPr lang="en-US" altLang="zh-CN" sz="2200"/>
              <a:t>// </a:t>
            </a:r>
            <a:r>
              <a:rPr lang="zh-CN" altLang="en-US" sz="2200"/>
              <a:t>向 </a:t>
            </a:r>
            <a:r>
              <a:rPr lang="en-US" altLang="zh-CN" sz="2200" err="1"/>
              <a:t>struct</a:t>
            </a:r>
            <a:r>
              <a:rPr lang="en-US" altLang="zh-CN" sz="2200"/>
              <a:t> Student </a:t>
            </a:r>
            <a:r>
              <a:rPr lang="zh-CN" altLang="en-US" sz="2200"/>
              <a:t>类型的数据。 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200"/>
              <a:t>}Stu_1, Stu_2, Stu_3, *LL;  </a:t>
            </a:r>
          </a:p>
        </p:txBody>
      </p:sp>
      <p:sp>
        <p:nvSpPr>
          <p:cNvPr id="99336" name="Text Box 8"/>
          <p:cNvSpPr txBox="1">
            <a:spLocks noChangeArrowheads="1"/>
          </p:cNvSpPr>
          <p:nvPr/>
        </p:nvSpPr>
        <p:spPr bwMode="auto">
          <a:xfrm>
            <a:off x="539750" y="620713"/>
            <a:ext cx="9300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例子：</a:t>
            </a:r>
            <a:r>
              <a:rPr lang="zh-CN" altLang="en-US"/>
              <a:t> 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4449763" y="1476377"/>
            <a:ext cx="4268788" cy="1524000"/>
            <a:chOff x="2783" y="2160"/>
            <a:chExt cx="2689" cy="960"/>
          </a:xfrm>
        </p:grpSpPr>
        <p:sp>
          <p:nvSpPr>
            <p:cNvPr id="99338" name="Rectangle 10"/>
            <p:cNvSpPr>
              <a:spLocks noChangeArrowheads="1"/>
            </p:cNvSpPr>
            <p:nvPr/>
          </p:nvSpPr>
          <p:spPr bwMode="auto">
            <a:xfrm>
              <a:off x="3312" y="2160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/>
                <a:t> 0201 </a:t>
              </a:r>
            </a:p>
          </p:txBody>
        </p:sp>
        <p:sp>
          <p:nvSpPr>
            <p:cNvPr id="99339" name="Rectangle 11"/>
            <p:cNvSpPr>
              <a:spLocks noChangeArrowheads="1"/>
            </p:cNvSpPr>
            <p:nvPr/>
          </p:nvSpPr>
          <p:spPr bwMode="auto">
            <a:xfrm>
              <a:off x="3312" y="2400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zh-CN" altLang="en-US" sz="2000"/>
                <a:t>丁一  </a:t>
              </a:r>
            </a:p>
          </p:txBody>
        </p:sp>
        <p:sp>
          <p:nvSpPr>
            <p:cNvPr id="99340" name="Rectangle 12"/>
            <p:cNvSpPr>
              <a:spLocks noChangeArrowheads="1"/>
            </p:cNvSpPr>
            <p:nvPr/>
          </p:nvSpPr>
          <p:spPr bwMode="auto">
            <a:xfrm>
              <a:off x="3312" y="2640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/>
                <a:t>88</a:t>
              </a:r>
            </a:p>
          </p:txBody>
        </p:sp>
        <p:sp>
          <p:nvSpPr>
            <p:cNvPr id="99341" name="Rectangle 13"/>
            <p:cNvSpPr>
              <a:spLocks noChangeArrowheads="1"/>
            </p:cNvSpPr>
            <p:nvPr/>
          </p:nvSpPr>
          <p:spPr bwMode="auto">
            <a:xfrm>
              <a:off x="3312" y="2880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42" name="Text Box 14"/>
            <p:cNvSpPr txBox="1">
              <a:spLocks noChangeArrowheads="1"/>
            </p:cNvSpPr>
            <p:nvPr/>
          </p:nvSpPr>
          <p:spPr bwMode="auto">
            <a:xfrm>
              <a:off x="2783" y="2165"/>
              <a:ext cx="485" cy="9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/>
                <a:t>num</a:t>
              </a:r>
            </a:p>
            <a:p>
              <a:pPr>
                <a:lnSpc>
                  <a:spcPct val="130000"/>
                </a:lnSpc>
              </a:pPr>
              <a:r>
                <a:rPr lang="en-US" altLang="zh-CN"/>
                <a:t>name </a:t>
              </a:r>
            </a:p>
            <a:p>
              <a:pPr>
                <a:lnSpc>
                  <a:spcPct val="130000"/>
                </a:lnSpc>
              </a:pPr>
              <a:r>
                <a:rPr lang="en-US" altLang="zh-CN"/>
                <a:t>score</a:t>
              </a:r>
            </a:p>
            <a:p>
              <a:pPr>
                <a:lnSpc>
                  <a:spcPct val="130000"/>
                </a:lnSpc>
              </a:pPr>
              <a:r>
                <a:rPr lang="en-US" altLang="zh-CN"/>
                <a:t>next</a:t>
              </a:r>
            </a:p>
          </p:txBody>
        </p:sp>
        <p:sp>
          <p:nvSpPr>
            <p:cNvPr id="99343" name="Rectangle 15"/>
            <p:cNvSpPr>
              <a:spLocks noChangeArrowheads="1"/>
            </p:cNvSpPr>
            <p:nvPr/>
          </p:nvSpPr>
          <p:spPr bwMode="auto">
            <a:xfrm>
              <a:off x="4176" y="2160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/>
                <a:t> 0202 </a:t>
              </a:r>
            </a:p>
          </p:txBody>
        </p:sp>
        <p:sp>
          <p:nvSpPr>
            <p:cNvPr id="99344" name="Rectangle 16"/>
            <p:cNvSpPr>
              <a:spLocks noChangeArrowheads="1"/>
            </p:cNvSpPr>
            <p:nvPr/>
          </p:nvSpPr>
          <p:spPr bwMode="auto">
            <a:xfrm>
              <a:off x="4176" y="2400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zh-CN" altLang="en-US" sz="2000"/>
                <a:t>丁二 </a:t>
              </a:r>
            </a:p>
          </p:txBody>
        </p:sp>
        <p:sp>
          <p:nvSpPr>
            <p:cNvPr id="99345" name="Rectangle 17"/>
            <p:cNvSpPr>
              <a:spLocks noChangeArrowheads="1"/>
            </p:cNvSpPr>
            <p:nvPr/>
          </p:nvSpPr>
          <p:spPr bwMode="auto">
            <a:xfrm>
              <a:off x="4176" y="2640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/>
                <a:t>93</a:t>
              </a:r>
            </a:p>
          </p:txBody>
        </p:sp>
        <p:sp>
          <p:nvSpPr>
            <p:cNvPr id="99346" name="Rectangle 18"/>
            <p:cNvSpPr>
              <a:spLocks noChangeArrowheads="1"/>
            </p:cNvSpPr>
            <p:nvPr/>
          </p:nvSpPr>
          <p:spPr bwMode="auto">
            <a:xfrm>
              <a:off x="4176" y="2880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47" name="Rectangle 19"/>
            <p:cNvSpPr>
              <a:spLocks noChangeArrowheads="1"/>
            </p:cNvSpPr>
            <p:nvPr/>
          </p:nvSpPr>
          <p:spPr bwMode="auto">
            <a:xfrm>
              <a:off x="5040" y="2160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/>
                <a:t> 0205 </a:t>
              </a:r>
            </a:p>
          </p:txBody>
        </p:sp>
        <p:sp>
          <p:nvSpPr>
            <p:cNvPr id="99348" name="Rectangle 20"/>
            <p:cNvSpPr>
              <a:spLocks noChangeArrowheads="1"/>
            </p:cNvSpPr>
            <p:nvPr/>
          </p:nvSpPr>
          <p:spPr bwMode="auto">
            <a:xfrm>
              <a:off x="5040" y="2400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zh-CN" altLang="en-US" sz="2000"/>
                <a:t>丁三  </a:t>
              </a:r>
            </a:p>
          </p:txBody>
        </p:sp>
        <p:sp>
          <p:nvSpPr>
            <p:cNvPr id="99349" name="Rectangle 21"/>
            <p:cNvSpPr>
              <a:spLocks noChangeArrowheads="1"/>
            </p:cNvSpPr>
            <p:nvPr/>
          </p:nvSpPr>
          <p:spPr bwMode="auto">
            <a:xfrm>
              <a:off x="5040" y="2640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/>
                <a:t>66</a:t>
              </a:r>
            </a:p>
          </p:txBody>
        </p:sp>
        <p:sp>
          <p:nvSpPr>
            <p:cNvPr id="99350" name="Rectangle 22"/>
            <p:cNvSpPr>
              <a:spLocks noChangeArrowheads="1"/>
            </p:cNvSpPr>
            <p:nvPr/>
          </p:nvSpPr>
          <p:spPr bwMode="auto">
            <a:xfrm>
              <a:off x="5040" y="2880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/>
                <a:t>^</a:t>
              </a:r>
              <a:endParaRPr lang="zh-CN" altLang="en-US"/>
            </a:p>
          </p:txBody>
        </p:sp>
        <p:sp>
          <p:nvSpPr>
            <p:cNvPr id="99351" name="Oval 23"/>
            <p:cNvSpPr>
              <a:spLocks noChangeArrowheads="1"/>
            </p:cNvSpPr>
            <p:nvPr/>
          </p:nvSpPr>
          <p:spPr bwMode="auto">
            <a:xfrm>
              <a:off x="3504" y="295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52" name="Line 24"/>
            <p:cNvSpPr>
              <a:spLocks noChangeShapeType="1"/>
            </p:cNvSpPr>
            <p:nvPr/>
          </p:nvSpPr>
          <p:spPr bwMode="auto">
            <a:xfrm>
              <a:off x="3552" y="297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53" name="Line 25"/>
            <p:cNvSpPr>
              <a:spLocks noChangeShapeType="1"/>
            </p:cNvSpPr>
            <p:nvPr/>
          </p:nvSpPr>
          <p:spPr bwMode="auto">
            <a:xfrm flipV="1">
              <a:off x="3936" y="2304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54" name="Line 26"/>
            <p:cNvSpPr>
              <a:spLocks noChangeShapeType="1"/>
            </p:cNvSpPr>
            <p:nvPr/>
          </p:nvSpPr>
          <p:spPr bwMode="auto">
            <a:xfrm>
              <a:off x="3936" y="230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55" name="Oval 27"/>
            <p:cNvSpPr>
              <a:spLocks noChangeArrowheads="1"/>
            </p:cNvSpPr>
            <p:nvPr/>
          </p:nvSpPr>
          <p:spPr bwMode="auto">
            <a:xfrm>
              <a:off x="4368" y="295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56" name="Line 28"/>
            <p:cNvSpPr>
              <a:spLocks noChangeShapeType="1"/>
            </p:cNvSpPr>
            <p:nvPr/>
          </p:nvSpPr>
          <p:spPr bwMode="auto">
            <a:xfrm>
              <a:off x="4416" y="297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57" name="Line 29"/>
            <p:cNvSpPr>
              <a:spLocks noChangeShapeType="1"/>
            </p:cNvSpPr>
            <p:nvPr/>
          </p:nvSpPr>
          <p:spPr bwMode="auto">
            <a:xfrm flipV="1">
              <a:off x="4800" y="2304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58" name="Line 30"/>
            <p:cNvSpPr>
              <a:spLocks noChangeShapeType="1"/>
            </p:cNvSpPr>
            <p:nvPr/>
          </p:nvSpPr>
          <p:spPr bwMode="auto">
            <a:xfrm>
              <a:off x="4800" y="230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9360" name="Rectangle 32"/>
          <p:cNvSpPr>
            <a:spLocks noChangeArrowheads="1"/>
          </p:cNvSpPr>
          <p:nvPr/>
        </p:nvSpPr>
        <p:spPr bwMode="auto">
          <a:xfrm>
            <a:off x="4603750" y="1019175"/>
            <a:ext cx="228600" cy="228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61" name="Oval 33"/>
          <p:cNvSpPr>
            <a:spLocks noChangeArrowheads="1"/>
          </p:cNvSpPr>
          <p:nvPr/>
        </p:nvSpPr>
        <p:spPr bwMode="auto">
          <a:xfrm>
            <a:off x="4679950" y="109537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62" name="Text Box 34"/>
          <p:cNvSpPr txBox="1">
            <a:spLocks noChangeArrowheads="1"/>
          </p:cNvSpPr>
          <p:nvPr/>
        </p:nvSpPr>
        <p:spPr bwMode="auto">
          <a:xfrm>
            <a:off x="4216400" y="908050"/>
            <a:ext cx="4331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LL </a:t>
            </a:r>
          </a:p>
        </p:txBody>
      </p:sp>
      <p:sp>
        <p:nvSpPr>
          <p:cNvPr id="99363" name="Line 35"/>
          <p:cNvSpPr>
            <a:spLocks noChangeShapeType="1"/>
          </p:cNvSpPr>
          <p:nvPr/>
        </p:nvSpPr>
        <p:spPr bwMode="auto">
          <a:xfrm>
            <a:off x="4716463" y="117157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99364" name="Line 36"/>
          <p:cNvSpPr>
            <a:spLocks noChangeShapeType="1"/>
          </p:cNvSpPr>
          <p:nvPr/>
        </p:nvSpPr>
        <p:spPr bwMode="auto">
          <a:xfrm>
            <a:off x="4719638" y="1552575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9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9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99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9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99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9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5" grpId="0" autoUpdateAnimBg="0"/>
      <p:bldP spid="99360" grpId="0" animBg="1"/>
      <p:bldP spid="99361" grpId="0" animBg="1"/>
      <p:bldP spid="99362" grpId="0" autoUpdateAnimBg="0"/>
      <p:bldP spid="99363" grpId="0" animBg="1"/>
      <p:bldP spid="9936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41" name="Rectangle 65"/>
          <p:cNvSpPr>
            <a:spLocks noChangeArrowheads="1"/>
          </p:cNvSpPr>
          <p:nvPr/>
        </p:nvSpPr>
        <p:spPr bwMode="auto">
          <a:xfrm>
            <a:off x="1808163" y="4797425"/>
            <a:ext cx="762000" cy="533400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8" name="Text Box 12"/>
          <p:cNvSpPr txBox="1">
            <a:spLocks noChangeArrowheads="1"/>
          </p:cNvSpPr>
          <p:nvPr/>
        </p:nvSpPr>
        <p:spPr bwMode="auto">
          <a:xfrm>
            <a:off x="220663" y="763588"/>
            <a:ext cx="85994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头结点：</a:t>
            </a:r>
            <a:r>
              <a:rPr lang="zh-CN" altLang="en-US"/>
              <a:t>在单链表的第一个结点之前人为地附设的一个结点。 </a:t>
            </a:r>
          </a:p>
        </p:txBody>
      </p:sp>
      <p:sp>
        <p:nvSpPr>
          <p:cNvPr id="24620" name="Text Box 44"/>
          <p:cNvSpPr txBox="1">
            <a:spLocks noChangeArrowheads="1"/>
          </p:cNvSpPr>
          <p:nvPr/>
        </p:nvSpPr>
        <p:spPr bwMode="auto">
          <a:xfrm>
            <a:off x="1493838" y="1712913"/>
            <a:ext cx="117475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>
                <a:solidFill>
                  <a:srgbClr val="0000FF"/>
                </a:solidFill>
                <a:ea typeface="华文新魏" pitchFamily="2" charset="-122"/>
              </a:rPr>
              <a:t>数据域 </a:t>
            </a:r>
            <a:endParaRPr lang="zh-CN" altLang="en-US" sz="2400">
              <a:ea typeface="华文新魏" pitchFamily="2" charset="-122"/>
            </a:endParaRPr>
          </a:p>
        </p:txBody>
      </p:sp>
      <p:grpSp>
        <p:nvGrpSpPr>
          <p:cNvPr id="2" name="Group 88"/>
          <p:cNvGrpSpPr>
            <a:grpSpLocks/>
          </p:cNvGrpSpPr>
          <p:nvPr/>
        </p:nvGrpSpPr>
        <p:grpSpPr bwMode="auto">
          <a:xfrm>
            <a:off x="1122363" y="4797425"/>
            <a:ext cx="5334000" cy="498475"/>
            <a:chOff x="707" y="3022"/>
            <a:chExt cx="3360" cy="314"/>
          </a:xfrm>
        </p:grpSpPr>
        <p:sp>
          <p:nvSpPr>
            <p:cNvPr id="24629" name="Line 53"/>
            <p:cNvSpPr>
              <a:spLocks noChangeShapeType="1"/>
            </p:cNvSpPr>
            <p:nvPr/>
          </p:nvSpPr>
          <p:spPr bwMode="auto">
            <a:xfrm>
              <a:off x="947" y="3214"/>
              <a:ext cx="8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30" name="Text Box 54"/>
            <p:cNvSpPr txBox="1">
              <a:spLocks noChangeArrowheads="1"/>
            </p:cNvSpPr>
            <p:nvPr/>
          </p:nvSpPr>
          <p:spPr bwMode="auto">
            <a:xfrm>
              <a:off x="707" y="3048"/>
              <a:ext cx="29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L </a:t>
              </a:r>
            </a:p>
          </p:txBody>
        </p:sp>
        <p:grpSp>
          <p:nvGrpSpPr>
            <p:cNvPr id="3" name="Group 72"/>
            <p:cNvGrpSpPr>
              <a:grpSpLocks/>
            </p:cNvGrpSpPr>
            <p:nvPr/>
          </p:nvGrpSpPr>
          <p:grpSpPr bwMode="auto">
            <a:xfrm>
              <a:off x="1811" y="3022"/>
              <a:ext cx="2256" cy="288"/>
              <a:chOff x="1584" y="2496"/>
              <a:chExt cx="2256" cy="288"/>
            </a:xfrm>
          </p:grpSpPr>
          <p:sp>
            <p:nvSpPr>
              <p:cNvPr id="24623" name="Rectangle 47"/>
              <p:cNvSpPr>
                <a:spLocks noChangeArrowheads="1"/>
              </p:cNvSpPr>
              <p:nvPr/>
            </p:nvSpPr>
            <p:spPr bwMode="auto">
              <a:xfrm>
                <a:off x="1584" y="2544"/>
                <a:ext cx="19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i="1"/>
                  <a:t>a</a:t>
                </a:r>
                <a:r>
                  <a:rPr lang="en-US" altLang="zh-CN" baseline="-25000"/>
                  <a:t>1</a:t>
                </a:r>
              </a:p>
            </p:txBody>
          </p:sp>
          <p:sp>
            <p:nvSpPr>
              <p:cNvPr id="24624" name="Rectangle 48"/>
              <p:cNvSpPr>
                <a:spLocks noChangeArrowheads="1"/>
              </p:cNvSpPr>
              <p:nvPr/>
            </p:nvSpPr>
            <p:spPr bwMode="auto">
              <a:xfrm>
                <a:off x="1776" y="2544"/>
                <a:ext cx="19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25" name="Rectangle 49"/>
              <p:cNvSpPr>
                <a:spLocks noChangeArrowheads="1"/>
              </p:cNvSpPr>
              <p:nvPr/>
            </p:nvSpPr>
            <p:spPr bwMode="auto">
              <a:xfrm>
                <a:off x="2208" y="2544"/>
                <a:ext cx="19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i="1"/>
                  <a:t>a</a:t>
                </a:r>
                <a:r>
                  <a:rPr lang="en-US" altLang="zh-CN" baseline="-25000"/>
                  <a:t>2</a:t>
                </a:r>
              </a:p>
            </p:txBody>
          </p:sp>
          <p:sp>
            <p:nvSpPr>
              <p:cNvPr id="24626" name="Rectangle 50"/>
              <p:cNvSpPr>
                <a:spLocks noChangeArrowheads="1"/>
              </p:cNvSpPr>
              <p:nvPr/>
            </p:nvSpPr>
            <p:spPr bwMode="auto">
              <a:xfrm>
                <a:off x="2400" y="2544"/>
                <a:ext cx="19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27" name="Rectangle 51"/>
              <p:cNvSpPr>
                <a:spLocks noChangeArrowheads="1"/>
              </p:cNvSpPr>
              <p:nvPr/>
            </p:nvSpPr>
            <p:spPr bwMode="auto">
              <a:xfrm>
                <a:off x="3456" y="2544"/>
                <a:ext cx="19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i="1"/>
                  <a:t>a</a:t>
                </a:r>
                <a:r>
                  <a:rPr lang="en-US" altLang="zh-CN" i="1" baseline="-25000"/>
                  <a:t>n</a:t>
                </a:r>
              </a:p>
            </p:txBody>
          </p:sp>
          <p:sp>
            <p:nvSpPr>
              <p:cNvPr id="24628" name="Rectangle 52"/>
              <p:cNvSpPr>
                <a:spLocks noChangeArrowheads="1"/>
              </p:cNvSpPr>
              <p:nvPr/>
            </p:nvSpPr>
            <p:spPr bwMode="auto">
              <a:xfrm>
                <a:off x="3648" y="2544"/>
                <a:ext cx="19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40000"/>
                  </a:lnSpc>
                </a:pPr>
                <a:r>
                  <a:rPr lang="en-US" altLang="zh-CN"/>
                  <a:t>^</a:t>
                </a:r>
              </a:p>
            </p:txBody>
          </p:sp>
          <p:sp>
            <p:nvSpPr>
              <p:cNvPr id="24632" name="Line 56"/>
              <p:cNvSpPr>
                <a:spLocks noChangeShapeType="1"/>
              </p:cNvSpPr>
              <p:nvPr/>
            </p:nvSpPr>
            <p:spPr bwMode="auto">
              <a:xfrm>
                <a:off x="1872" y="2688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33" name="Line 57"/>
              <p:cNvSpPr>
                <a:spLocks noChangeShapeType="1"/>
              </p:cNvSpPr>
              <p:nvPr/>
            </p:nvSpPr>
            <p:spPr bwMode="auto">
              <a:xfrm>
                <a:off x="2496" y="2688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34" name="Text Box 58"/>
              <p:cNvSpPr txBox="1">
                <a:spLocks noChangeArrowheads="1"/>
              </p:cNvSpPr>
              <p:nvPr/>
            </p:nvSpPr>
            <p:spPr bwMode="auto">
              <a:xfrm>
                <a:off x="2822" y="2496"/>
                <a:ext cx="35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… </a:t>
                </a:r>
              </a:p>
            </p:txBody>
          </p:sp>
          <p:sp>
            <p:nvSpPr>
              <p:cNvPr id="24635" name="Line 59"/>
              <p:cNvSpPr>
                <a:spLocks noChangeShapeType="1"/>
              </p:cNvSpPr>
              <p:nvPr/>
            </p:nvSpPr>
            <p:spPr bwMode="auto">
              <a:xfrm>
                <a:off x="3120" y="2688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4" name="Group 74"/>
          <p:cNvGrpSpPr>
            <a:grpSpLocks/>
          </p:cNvGrpSpPr>
          <p:nvPr/>
        </p:nvGrpSpPr>
        <p:grpSpPr bwMode="auto">
          <a:xfrm>
            <a:off x="6989763" y="4873625"/>
            <a:ext cx="1371600" cy="457200"/>
            <a:chOff x="4176" y="2544"/>
            <a:chExt cx="864" cy="288"/>
          </a:xfrm>
        </p:grpSpPr>
        <p:sp>
          <p:nvSpPr>
            <p:cNvPr id="24636" name="Rectangle 60"/>
            <p:cNvSpPr>
              <a:spLocks noChangeArrowheads="1"/>
            </p:cNvSpPr>
            <p:nvPr/>
          </p:nvSpPr>
          <p:spPr bwMode="auto">
            <a:xfrm>
              <a:off x="4656" y="2544"/>
              <a:ext cx="19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38" name="Line 62"/>
            <p:cNvSpPr>
              <a:spLocks noChangeShapeType="1"/>
            </p:cNvSpPr>
            <p:nvPr/>
          </p:nvSpPr>
          <p:spPr bwMode="auto">
            <a:xfrm>
              <a:off x="4416" y="268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39" name="Text Box 63"/>
            <p:cNvSpPr txBox="1">
              <a:spLocks noChangeArrowheads="1"/>
            </p:cNvSpPr>
            <p:nvPr/>
          </p:nvSpPr>
          <p:spPr bwMode="auto">
            <a:xfrm>
              <a:off x="4176" y="2544"/>
              <a:ext cx="29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L </a:t>
              </a:r>
            </a:p>
          </p:txBody>
        </p:sp>
        <p:sp>
          <p:nvSpPr>
            <p:cNvPr id="24640" name="Rectangle 64"/>
            <p:cNvSpPr>
              <a:spLocks noChangeArrowheads="1"/>
            </p:cNvSpPr>
            <p:nvPr/>
          </p:nvSpPr>
          <p:spPr bwMode="auto">
            <a:xfrm>
              <a:off x="4848" y="2544"/>
              <a:ext cx="19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40000"/>
                </a:lnSpc>
              </a:pPr>
              <a:r>
                <a:rPr lang="en-US" altLang="zh-CN"/>
                <a:t>^</a:t>
              </a:r>
            </a:p>
          </p:txBody>
        </p:sp>
      </p:grpSp>
      <p:sp>
        <p:nvSpPr>
          <p:cNvPr id="24642" name="Rectangle 66"/>
          <p:cNvSpPr>
            <a:spLocks noChangeArrowheads="1"/>
          </p:cNvSpPr>
          <p:nvPr/>
        </p:nvSpPr>
        <p:spPr bwMode="auto">
          <a:xfrm>
            <a:off x="1122363" y="4873625"/>
            <a:ext cx="381000" cy="381000"/>
          </a:xfrm>
          <a:prstGeom prst="rect">
            <a:avLst/>
          </a:prstGeom>
          <a:noFill/>
          <a:ln w="3810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43" name="Line 67"/>
          <p:cNvSpPr>
            <a:spLocks noChangeShapeType="1"/>
          </p:cNvSpPr>
          <p:nvPr/>
        </p:nvSpPr>
        <p:spPr bwMode="auto">
          <a:xfrm>
            <a:off x="1274763" y="533082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4644" name="Text Box 68"/>
          <p:cNvSpPr txBox="1">
            <a:spLocks noChangeArrowheads="1"/>
          </p:cNvSpPr>
          <p:nvPr/>
        </p:nvSpPr>
        <p:spPr bwMode="auto">
          <a:xfrm>
            <a:off x="723900" y="5635625"/>
            <a:ext cx="1196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头指针</a:t>
            </a:r>
            <a:r>
              <a:rPr lang="zh-CN" altLang="en-US">
                <a:solidFill>
                  <a:srgbClr val="FF3300"/>
                </a:solidFill>
                <a:latin typeface="华文中宋" pitchFamily="2" charset="-122"/>
                <a:ea typeface="华文中宋" pitchFamily="2" charset="-122"/>
              </a:rPr>
              <a:t> </a:t>
            </a:r>
          </a:p>
        </p:txBody>
      </p:sp>
      <p:sp>
        <p:nvSpPr>
          <p:cNvPr id="24645" name="Line 69"/>
          <p:cNvSpPr>
            <a:spLocks noChangeShapeType="1"/>
          </p:cNvSpPr>
          <p:nvPr/>
        </p:nvSpPr>
        <p:spPr bwMode="auto">
          <a:xfrm>
            <a:off x="2189163" y="533082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4646" name="Text Box 70"/>
          <p:cNvSpPr txBox="1">
            <a:spLocks noChangeArrowheads="1"/>
          </p:cNvSpPr>
          <p:nvPr/>
        </p:nvSpPr>
        <p:spPr bwMode="auto">
          <a:xfrm>
            <a:off x="1928813" y="5635625"/>
            <a:ext cx="1098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头结点</a:t>
            </a:r>
          </a:p>
        </p:txBody>
      </p:sp>
      <p:sp>
        <p:nvSpPr>
          <p:cNvPr id="24652" name="Text Box 76"/>
          <p:cNvSpPr txBox="1">
            <a:spLocks noChangeArrowheads="1"/>
          </p:cNvSpPr>
          <p:nvPr/>
        </p:nvSpPr>
        <p:spPr bwMode="auto">
          <a:xfrm>
            <a:off x="220663" y="3689350"/>
            <a:ext cx="4015843" cy="620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头指针</a:t>
            </a:r>
            <a:r>
              <a:rPr lang="zh-CN" altLang="en-US" sz="2400">
                <a:ea typeface="华文新魏" pitchFamily="2" charset="-122"/>
              </a:rPr>
              <a:t>存放</a:t>
            </a:r>
            <a:r>
              <a:rPr lang="zh-CN" altLang="en-US" sz="2400">
                <a:solidFill>
                  <a:srgbClr val="0000FF"/>
                </a:solidFill>
                <a:ea typeface="华文新魏" pitchFamily="2" charset="-122"/>
              </a:rPr>
              <a:t>头结点</a:t>
            </a:r>
            <a:r>
              <a:rPr lang="zh-CN" altLang="en-US" sz="2400">
                <a:ea typeface="华文新魏" pitchFamily="2" charset="-122"/>
              </a:rPr>
              <a:t>的地址。  </a:t>
            </a:r>
          </a:p>
        </p:txBody>
      </p:sp>
      <p:sp>
        <p:nvSpPr>
          <p:cNvPr id="24653" name="Text Box 77"/>
          <p:cNvSpPr txBox="1">
            <a:spLocks noChangeArrowheads="1"/>
          </p:cNvSpPr>
          <p:nvPr/>
        </p:nvSpPr>
        <p:spPr bwMode="auto">
          <a:xfrm>
            <a:off x="220663" y="2174875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华文中宋" pitchFamily="2" charset="-122"/>
                <a:ea typeface="华文中宋" pitchFamily="2" charset="-122"/>
              </a:rPr>
              <a:t>头结点 </a:t>
            </a:r>
          </a:p>
        </p:txBody>
      </p:sp>
      <p:sp>
        <p:nvSpPr>
          <p:cNvPr id="24654" name="Text Box 78"/>
          <p:cNvSpPr txBox="1">
            <a:spLocks noChangeArrowheads="1"/>
          </p:cNvSpPr>
          <p:nvPr/>
        </p:nvSpPr>
        <p:spPr bwMode="auto">
          <a:xfrm>
            <a:off x="2720975" y="1428750"/>
            <a:ext cx="2393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ea typeface="华文新魏" pitchFamily="2" charset="-122"/>
              </a:rPr>
              <a:t>不存放任何数据 </a:t>
            </a:r>
          </a:p>
        </p:txBody>
      </p:sp>
      <p:sp>
        <p:nvSpPr>
          <p:cNvPr id="24655" name="Text Box 79"/>
          <p:cNvSpPr txBox="1">
            <a:spLocks noChangeArrowheads="1"/>
          </p:cNvSpPr>
          <p:nvPr/>
        </p:nvSpPr>
        <p:spPr bwMode="auto">
          <a:xfrm>
            <a:off x="2705100" y="2028825"/>
            <a:ext cx="5457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ea typeface="华文新魏" pitchFamily="2" charset="-122"/>
              </a:rPr>
              <a:t>存放附加信息</a:t>
            </a:r>
            <a:r>
              <a:rPr lang="zh-CN" altLang="en-US" sz="2400"/>
              <a:t>（链表的结点个数等）</a:t>
            </a:r>
            <a:r>
              <a:rPr lang="zh-CN" altLang="en-US" sz="2400">
                <a:ea typeface="华文新魏" pitchFamily="2" charset="-122"/>
              </a:rPr>
              <a:t>。 </a:t>
            </a:r>
          </a:p>
        </p:txBody>
      </p:sp>
      <p:sp>
        <p:nvSpPr>
          <p:cNvPr id="24656" name="Text Box 80"/>
          <p:cNvSpPr txBox="1">
            <a:spLocks noChangeArrowheads="1"/>
          </p:cNvSpPr>
          <p:nvPr/>
        </p:nvSpPr>
        <p:spPr bwMode="auto">
          <a:xfrm>
            <a:off x="1477963" y="2433638"/>
            <a:ext cx="1176925" cy="620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400">
                <a:solidFill>
                  <a:srgbClr val="0000FF"/>
                </a:solidFill>
                <a:ea typeface="华文新魏" pitchFamily="2" charset="-122"/>
              </a:rPr>
              <a:t>指针域 </a:t>
            </a:r>
            <a:endParaRPr lang="zh-CN" altLang="en-US" sz="2400">
              <a:ea typeface="华文新魏" pitchFamily="2" charset="-122"/>
            </a:endParaRPr>
          </a:p>
        </p:txBody>
      </p:sp>
      <p:sp>
        <p:nvSpPr>
          <p:cNvPr id="24657" name="Text Box 81"/>
          <p:cNvSpPr txBox="1">
            <a:spLocks noChangeArrowheads="1"/>
          </p:cNvSpPr>
          <p:nvPr/>
        </p:nvSpPr>
        <p:spPr bwMode="auto">
          <a:xfrm>
            <a:off x="2668588" y="2462213"/>
            <a:ext cx="3400290" cy="620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400">
                <a:ea typeface="华文新魏" pitchFamily="2" charset="-122"/>
              </a:rPr>
              <a:t>存放第一个结点的地址  </a:t>
            </a:r>
          </a:p>
        </p:txBody>
      </p:sp>
      <p:sp>
        <p:nvSpPr>
          <p:cNvPr id="24658" name="Text Box 82"/>
          <p:cNvSpPr txBox="1">
            <a:spLocks noChangeArrowheads="1"/>
          </p:cNvSpPr>
          <p:nvPr/>
        </p:nvSpPr>
        <p:spPr bwMode="auto">
          <a:xfrm>
            <a:off x="2705100" y="3040063"/>
            <a:ext cx="6393097" cy="610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400"/>
              <a:t>（若线性表为空表，则“空”，用 </a:t>
            </a:r>
            <a:r>
              <a:rPr lang="en-US" altLang="zh-CN" sz="2400"/>
              <a:t>^ </a:t>
            </a:r>
            <a:r>
              <a:rPr lang="zh-CN" altLang="en-US" sz="2400"/>
              <a:t>表示。） </a:t>
            </a:r>
          </a:p>
        </p:txBody>
      </p:sp>
      <p:sp>
        <p:nvSpPr>
          <p:cNvPr id="24659" name="AutoShape 83"/>
          <p:cNvSpPr>
            <a:spLocks/>
          </p:cNvSpPr>
          <p:nvPr/>
        </p:nvSpPr>
        <p:spPr bwMode="auto">
          <a:xfrm>
            <a:off x="1363663" y="1958975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24660" name="AutoShape 84"/>
          <p:cNvSpPr>
            <a:spLocks/>
          </p:cNvSpPr>
          <p:nvPr/>
        </p:nvSpPr>
        <p:spPr bwMode="auto">
          <a:xfrm>
            <a:off x="2587625" y="1619250"/>
            <a:ext cx="152400" cy="698500"/>
          </a:xfrm>
          <a:prstGeom prst="leftBrace">
            <a:avLst>
              <a:gd name="adj1" fmla="val 3819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400"/>
          </a:p>
        </p:txBody>
      </p:sp>
      <p:grpSp>
        <p:nvGrpSpPr>
          <p:cNvPr id="5" name="Group 87"/>
          <p:cNvGrpSpPr>
            <a:grpSpLocks/>
          </p:cNvGrpSpPr>
          <p:nvPr/>
        </p:nvGrpSpPr>
        <p:grpSpPr bwMode="auto">
          <a:xfrm>
            <a:off x="1884363" y="4868863"/>
            <a:ext cx="612775" cy="385762"/>
            <a:chOff x="1116" y="3113"/>
            <a:chExt cx="386" cy="243"/>
          </a:xfrm>
        </p:grpSpPr>
        <p:sp>
          <p:nvSpPr>
            <p:cNvPr id="24621" name="Rectangle 45"/>
            <p:cNvSpPr>
              <a:spLocks noChangeArrowheads="1"/>
            </p:cNvSpPr>
            <p:nvPr/>
          </p:nvSpPr>
          <p:spPr bwMode="auto">
            <a:xfrm>
              <a:off x="1116" y="3116"/>
              <a:ext cx="19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22" name="Rectangle 46"/>
            <p:cNvSpPr>
              <a:spLocks noChangeArrowheads="1"/>
            </p:cNvSpPr>
            <p:nvPr/>
          </p:nvSpPr>
          <p:spPr bwMode="auto">
            <a:xfrm>
              <a:off x="1308" y="3116"/>
              <a:ext cx="19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 useBgFill="1">
          <p:nvSpPr>
            <p:cNvPr id="24662" name="Rectangle 86"/>
            <p:cNvSpPr>
              <a:spLocks noChangeArrowheads="1"/>
            </p:cNvSpPr>
            <p:nvPr/>
          </p:nvSpPr>
          <p:spPr bwMode="auto">
            <a:xfrm>
              <a:off x="1310" y="3113"/>
              <a:ext cx="192" cy="24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631" name="Line 55"/>
          <p:cNvSpPr>
            <a:spLocks noChangeShapeType="1"/>
          </p:cNvSpPr>
          <p:nvPr/>
        </p:nvSpPr>
        <p:spPr bwMode="auto">
          <a:xfrm>
            <a:off x="2341563" y="5102225"/>
            <a:ext cx="5334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4666" name="Line 90"/>
          <p:cNvSpPr>
            <a:spLocks noChangeShapeType="1"/>
          </p:cNvSpPr>
          <p:nvPr/>
        </p:nvSpPr>
        <p:spPr bwMode="auto">
          <a:xfrm>
            <a:off x="1514475" y="5105400"/>
            <a:ext cx="35877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4" name="Text Box 82"/>
          <p:cNvSpPr txBox="1">
            <a:spLocks noChangeArrowheads="1"/>
          </p:cNvSpPr>
          <p:nvPr/>
        </p:nvSpPr>
        <p:spPr bwMode="auto">
          <a:xfrm>
            <a:off x="3023820" y="5842080"/>
            <a:ext cx="5724644" cy="683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400"/>
              <a:t>以后没特别说明，都是带头结点的单链表</a:t>
            </a:r>
          </a:p>
        </p:txBody>
      </p:sp>
      <p:sp>
        <p:nvSpPr>
          <p:cNvPr id="45" name="Text Box 82"/>
          <p:cNvSpPr txBox="1">
            <a:spLocks noChangeArrowheads="1"/>
          </p:cNvSpPr>
          <p:nvPr/>
        </p:nvSpPr>
        <p:spPr bwMode="auto">
          <a:xfrm>
            <a:off x="4788024" y="5373216"/>
            <a:ext cx="3877985" cy="683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400"/>
              <a:t>头结点的意义等一下再体会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4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24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4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4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5" dur="500"/>
                                        <p:tgtEl>
                                          <p:spTgt spid="24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4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4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46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46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46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46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46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46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46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46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46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46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4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4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000"/>
                                        <p:tgtEl>
                                          <p:spTgt spid="24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9" dur="500"/>
                                        <p:tgtEl>
                                          <p:spTgt spid="24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24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4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3" dur="500"/>
                                        <p:tgtEl>
                                          <p:spTgt spid="24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24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24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46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46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41" grpId="0" animBg="1"/>
      <p:bldP spid="24620" grpId="0" autoUpdateAnimBg="0"/>
      <p:bldP spid="24642" grpId="0" animBg="1"/>
      <p:bldP spid="24643" grpId="0" animBg="1"/>
      <p:bldP spid="24644" grpId="0" autoUpdateAnimBg="0"/>
      <p:bldP spid="24645" grpId="0" animBg="1"/>
      <p:bldP spid="24646" grpId="0" autoUpdateAnimBg="0"/>
      <p:bldP spid="24652" grpId="0" autoUpdateAnimBg="0"/>
      <p:bldP spid="24653" grpId="0" autoUpdateAnimBg="0"/>
      <p:bldP spid="24654" grpId="0" autoUpdateAnimBg="0"/>
      <p:bldP spid="24655" grpId="0" autoUpdateAnimBg="0"/>
      <p:bldP spid="24656" grpId="0" autoUpdateAnimBg="0"/>
      <p:bldP spid="24657" grpId="0" autoUpdateAnimBg="0"/>
      <p:bldP spid="24658" grpId="0" autoUpdateAnimBg="0"/>
      <p:bldP spid="24659" grpId="0" animBg="1"/>
      <p:bldP spid="24660" grpId="0" animBg="1"/>
      <p:bldP spid="24631" grpId="0" animBg="1"/>
      <p:bldP spid="24666" grpId="0" animBg="1"/>
      <p:bldP spid="44" grpId="0" autoUpdateAnimBg="0"/>
      <p:bldP spid="45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6" name="Rectangle 12"/>
          <p:cNvSpPr>
            <a:spLocks noChangeArrowheads="1"/>
          </p:cNvSpPr>
          <p:nvPr/>
        </p:nvSpPr>
        <p:spPr bwMode="auto">
          <a:xfrm>
            <a:off x="2665338" y="765175"/>
            <a:ext cx="2698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ea typeface="华文中宋" pitchFamily="2" charset="-122"/>
              </a:rPr>
              <a:t>单链表的基本操作 </a:t>
            </a:r>
          </a:p>
        </p:txBody>
      </p:sp>
      <p:sp>
        <p:nvSpPr>
          <p:cNvPr id="31759" name="Rectangle 15"/>
          <p:cNvSpPr>
            <a:spLocks noChangeArrowheads="1"/>
          </p:cNvSpPr>
          <p:nvPr/>
        </p:nvSpPr>
        <p:spPr bwMode="auto">
          <a:xfrm>
            <a:off x="661988" y="1570038"/>
            <a:ext cx="1930337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>
                <a:ea typeface="华文中宋" pitchFamily="2" charset="-122"/>
              </a:rPr>
              <a:t>  1</a:t>
            </a:r>
            <a:r>
              <a:rPr lang="zh-CN" altLang="en-US" sz="2200">
                <a:ea typeface="华文中宋" pitchFamily="2" charset="-122"/>
              </a:rPr>
              <a:t>、查找运算 </a:t>
            </a:r>
          </a:p>
        </p:txBody>
      </p:sp>
      <p:sp>
        <p:nvSpPr>
          <p:cNvPr id="31760" name="Rectangle 16"/>
          <p:cNvSpPr>
            <a:spLocks noChangeArrowheads="1"/>
          </p:cNvSpPr>
          <p:nvPr/>
        </p:nvSpPr>
        <p:spPr bwMode="auto">
          <a:xfrm>
            <a:off x="755650" y="2362200"/>
            <a:ext cx="6353149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Blip>
                <a:blip r:embed="rId3"/>
              </a:buBlip>
            </a:pPr>
            <a:r>
              <a:rPr lang="en-US" altLang="zh-CN" sz="2200">
                <a:ea typeface="华文中宋" pitchFamily="2" charset="-122"/>
              </a:rPr>
              <a:t> </a:t>
            </a:r>
            <a:r>
              <a:rPr lang="zh-CN" altLang="en-US" sz="2200">
                <a:ea typeface="华文中宋" pitchFamily="2" charset="-122"/>
              </a:rPr>
              <a:t>按序号查找（</a:t>
            </a:r>
            <a:r>
              <a:rPr lang="en-US" altLang="zh-CN" sz="2200" err="1">
                <a:ea typeface="华文中宋" pitchFamily="2" charset="-122"/>
              </a:rPr>
              <a:t>GetElem</a:t>
            </a:r>
            <a:r>
              <a:rPr lang="en-US" altLang="zh-CN" sz="2200">
                <a:ea typeface="华文中宋" pitchFamily="2" charset="-122"/>
              </a:rPr>
              <a:t>(L, </a:t>
            </a:r>
            <a:r>
              <a:rPr lang="en-US" altLang="zh-CN" sz="2200" i="1" err="1">
                <a:ea typeface="华文中宋" pitchFamily="2" charset="-122"/>
              </a:rPr>
              <a:t>i</a:t>
            </a:r>
            <a:r>
              <a:rPr lang="en-US" altLang="zh-CN" sz="2200">
                <a:ea typeface="华文中宋" pitchFamily="2" charset="-122"/>
              </a:rPr>
              <a:t>, &amp;</a:t>
            </a:r>
            <a:r>
              <a:rPr lang="en-US" altLang="zh-CN" sz="2200" i="1">
                <a:ea typeface="华文中宋" pitchFamily="2" charset="-122"/>
              </a:rPr>
              <a:t>e</a:t>
            </a:r>
            <a:r>
              <a:rPr lang="en-US" altLang="zh-CN" sz="2200">
                <a:ea typeface="华文中宋" pitchFamily="2" charset="-122"/>
              </a:rPr>
              <a:t>)</a:t>
            </a:r>
            <a:r>
              <a:rPr lang="zh-CN" altLang="en-US" sz="2200">
                <a:ea typeface="华文中宋" pitchFamily="2" charset="-122"/>
              </a:rPr>
              <a:t>在链表中的实现） </a:t>
            </a:r>
          </a:p>
        </p:txBody>
      </p:sp>
      <p:sp>
        <p:nvSpPr>
          <p:cNvPr id="31761" name="Text Box 17"/>
          <p:cNvSpPr txBox="1">
            <a:spLocks noChangeArrowheads="1"/>
          </p:cNvSpPr>
          <p:nvPr/>
        </p:nvSpPr>
        <p:spPr bwMode="auto">
          <a:xfrm>
            <a:off x="661988" y="2962275"/>
            <a:ext cx="7212231" cy="2776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sz="2200"/>
              <a:t>        </a:t>
            </a:r>
            <a:r>
              <a:rPr lang="zh-CN" altLang="en-US" sz="2200"/>
              <a:t>在单链表中，即使知道被访问结点的序号 </a:t>
            </a:r>
            <a:r>
              <a:rPr lang="en-US" altLang="zh-CN" sz="2200" i="1" err="1"/>
              <a:t>i</a:t>
            </a:r>
            <a:r>
              <a:rPr lang="en-US" altLang="zh-CN" sz="2200" i="1"/>
              <a:t> </a:t>
            </a:r>
            <a:r>
              <a:rPr lang="zh-CN" altLang="en-US" sz="2200"/>
              <a:t>，也不能 </a:t>
            </a:r>
          </a:p>
          <a:p>
            <a:pPr>
              <a:lnSpc>
                <a:spcPct val="1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200"/>
              <a:t>象顺序表中那样直接按序号 </a:t>
            </a:r>
            <a:r>
              <a:rPr lang="en-US" altLang="zh-CN" sz="2200" i="1" err="1"/>
              <a:t>i</a:t>
            </a:r>
            <a:r>
              <a:rPr lang="en-US" altLang="zh-CN" sz="2200"/>
              <a:t> </a:t>
            </a:r>
            <a:r>
              <a:rPr lang="zh-CN" altLang="en-US" sz="2200"/>
              <a:t>访问结点，而只能从头指针 </a:t>
            </a:r>
          </a:p>
          <a:p>
            <a:pPr>
              <a:lnSpc>
                <a:spcPct val="1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200"/>
              <a:t>出发，顺链域   </a:t>
            </a:r>
            <a:r>
              <a:rPr lang="en-US" altLang="zh-CN" sz="2200"/>
              <a:t>next  </a:t>
            </a:r>
            <a:r>
              <a:rPr lang="zh-CN" altLang="en-US" sz="2200"/>
              <a:t>逐个结点往下搜索，直到搜索到第 </a:t>
            </a:r>
            <a:r>
              <a:rPr lang="en-US" altLang="zh-CN" sz="2200" i="1" err="1"/>
              <a:t>i</a:t>
            </a:r>
            <a:r>
              <a:rPr lang="en-US" altLang="zh-CN" sz="2200"/>
              <a:t>  </a:t>
            </a:r>
          </a:p>
          <a:p>
            <a:pPr>
              <a:lnSpc>
                <a:spcPct val="1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200"/>
              <a:t>个结点为止。因此，</a:t>
            </a:r>
            <a:r>
              <a:rPr lang="zh-CN" altLang="en-US" sz="22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单链表是非随机存取的存储结构</a:t>
            </a:r>
            <a:r>
              <a:rPr lang="zh-CN" altLang="en-US" sz="2200"/>
              <a:t>。 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17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17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17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17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9" grpId="0" autoUpdateAnimBg="0"/>
      <p:bldP spid="31760" grpId="0" autoUpdateAnimBg="0"/>
      <p:bldP spid="31761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776288" y="1698625"/>
            <a:ext cx="6554787" cy="4254500"/>
            <a:chOff x="158" y="1116"/>
            <a:chExt cx="4129" cy="2680"/>
          </a:xfrm>
        </p:grpSpPr>
        <p:sp>
          <p:nvSpPr>
            <p:cNvPr id="32780" name="Text Box 12"/>
            <p:cNvSpPr txBox="1">
              <a:spLocks noChangeArrowheads="1"/>
            </p:cNvSpPr>
            <p:nvPr/>
          </p:nvSpPr>
          <p:spPr bwMode="auto">
            <a:xfrm>
              <a:off x="158" y="1377"/>
              <a:ext cx="4129" cy="2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zh-CN" sz="2200">
                  <a:ea typeface="华文中宋" pitchFamily="2" charset="-122"/>
                </a:rPr>
                <a:t>Status </a:t>
              </a:r>
              <a:r>
                <a:rPr lang="en-US" altLang="zh-CN" sz="2200" err="1">
                  <a:ea typeface="华文中宋" pitchFamily="2" charset="-122"/>
                </a:rPr>
                <a:t>GetElem_L</a:t>
              </a:r>
              <a:r>
                <a:rPr lang="en-US" altLang="zh-CN" sz="2200">
                  <a:ea typeface="华文中宋" pitchFamily="2" charset="-122"/>
                </a:rPr>
                <a:t>(</a:t>
              </a:r>
              <a:r>
                <a:rPr lang="en-US" altLang="zh-CN" sz="2200" err="1">
                  <a:ea typeface="华文中宋" pitchFamily="2" charset="-122"/>
                </a:rPr>
                <a:t>LinkList</a:t>
              </a:r>
              <a:r>
                <a:rPr lang="en-US" altLang="zh-CN" sz="2200">
                  <a:ea typeface="华文中宋" pitchFamily="2" charset="-122"/>
                </a:rPr>
                <a:t> L, </a:t>
              </a:r>
              <a:r>
                <a:rPr lang="en-US" altLang="zh-CN" sz="2200" err="1">
                  <a:ea typeface="华文中宋" pitchFamily="2" charset="-122"/>
                </a:rPr>
                <a:t>int</a:t>
              </a:r>
              <a:r>
                <a:rPr lang="en-US" altLang="zh-CN" sz="2200">
                  <a:ea typeface="华文中宋" pitchFamily="2" charset="-122"/>
                </a:rPr>
                <a:t> </a:t>
              </a:r>
              <a:r>
                <a:rPr lang="en-US" altLang="zh-CN" sz="2200" i="1" err="1">
                  <a:ea typeface="华文中宋" pitchFamily="2" charset="-122"/>
                </a:rPr>
                <a:t>i</a:t>
              </a:r>
              <a:r>
                <a:rPr lang="en-US" altLang="zh-CN" sz="2200">
                  <a:ea typeface="华文中宋" pitchFamily="2" charset="-122"/>
                </a:rPr>
                <a:t>, </a:t>
              </a:r>
              <a:r>
                <a:rPr lang="en-US" altLang="zh-CN" sz="2200" err="1">
                  <a:ea typeface="华文中宋" pitchFamily="2" charset="-122"/>
                </a:rPr>
                <a:t>ElemType</a:t>
              </a:r>
              <a:r>
                <a:rPr lang="en-US" altLang="zh-CN" sz="2200">
                  <a:ea typeface="华文中宋" pitchFamily="2" charset="-122"/>
                </a:rPr>
                <a:t> &amp;</a:t>
              </a:r>
              <a:r>
                <a:rPr lang="en-US" altLang="zh-CN" sz="2200" i="1">
                  <a:ea typeface="华文中宋" pitchFamily="2" charset="-122"/>
                </a:rPr>
                <a:t>e</a:t>
              </a:r>
              <a:r>
                <a:rPr lang="en-US" altLang="zh-CN" sz="2200">
                  <a:ea typeface="华文中宋" pitchFamily="2" charset="-122"/>
                </a:rPr>
                <a:t>) { </a:t>
              </a:r>
              <a:br>
                <a:rPr lang="en-US" altLang="zh-CN" sz="2200">
                  <a:ea typeface="华文中宋" pitchFamily="2" charset="-122"/>
                </a:rPr>
              </a:br>
              <a:r>
                <a:rPr lang="en-US" altLang="zh-CN" sz="2200">
                  <a:ea typeface="华文中宋" pitchFamily="2" charset="-122"/>
                </a:rPr>
                <a:t>   p = L </a:t>
              </a:r>
              <a:r>
                <a:rPr lang="en-US" altLang="zh-CN" sz="2200">
                  <a:ea typeface="华文中宋" pitchFamily="2" charset="-122"/>
                  <a:sym typeface="Symbol" pitchFamily="18" charset="2"/>
                </a:rPr>
                <a:t></a:t>
              </a:r>
              <a:r>
                <a:rPr lang="en-US" altLang="zh-CN" sz="2200">
                  <a:ea typeface="华文中宋" pitchFamily="2" charset="-122"/>
                </a:rPr>
                <a:t> next; </a:t>
              </a:r>
              <a:r>
                <a:rPr lang="en-US" altLang="zh-CN" sz="2200" i="1">
                  <a:ea typeface="华文中宋" pitchFamily="2" charset="-122"/>
                </a:rPr>
                <a:t>j</a:t>
              </a:r>
              <a:r>
                <a:rPr lang="en-US" altLang="zh-CN" sz="2200">
                  <a:ea typeface="华文中宋" pitchFamily="2" charset="-122"/>
                </a:rPr>
                <a:t> = 1; // </a:t>
              </a:r>
              <a:r>
                <a:rPr lang="zh-CN" altLang="en-US" sz="2200"/>
                <a:t>初始化，</a:t>
              </a:r>
              <a:r>
                <a:rPr lang="en-US" altLang="zh-CN" sz="2200"/>
                <a:t>p </a:t>
              </a:r>
              <a:r>
                <a:rPr lang="zh-CN" altLang="en-US" sz="2200"/>
                <a:t>指向第一个结点， </a:t>
              </a:r>
            </a:p>
            <a:p>
              <a:pPr>
                <a:lnSpc>
                  <a:spcPct val="140000"/>
                </a:lnSpc>
              </a:pPr>
              <a:r>
                <a:rPr lang="zh-CN" altLang="en-US" sz="2200"/>
                <a:t>                                      </a:t>
              </a:r>
              <a:r>
                <a:rPr lang="en-US" altLang="zh-CN" sz="2200"/>
                <a:t>//  </a:t>
              </a:r>
              <a:r>
                <a:rPr lang="en-US" altLang="zh-CN" sz="2200" i="1"/>
                <a:t>j</a:t>
              </a:r>
              <a:r>
                <a:rPr lang="en-US" altLang="zh-CN" sz="2200"/>
                <a:t> </a:t>
              </a:r>
              <a:r>
                <a:rPr lang="zh-CN" altLang="en-US" sz="2200"/>
                <a:t>为计数器 </a:t>
              </a:r>
              <a:br>
                <a:rPr lang="zh-CN" altLang="en-US" sz="2200">
                  <a:ea typeface="华文中宋" pitchFamily="2" charset="-122"/>
                </a:rPr>
              </a:br>
              <a:r>
                <a:rPr lang="zh-CN" altLang="en-US" sz="2200">
                  <a:ea typeface="华文中宋" pitchFamily="2" charset="-122"/>
                </a:rPr>
                <a:t>   </a:t>
              </a:r>
              <a:r>
                <a:rPr lang="en-US" altLang="zh-CN" sz="2200">
                  <a:ea typeface="华文中宋" pitchFamily="2" charset="-122"/>
                </a:rPr>
                <a:t>while ( p &amp;&amp; </a:t>
              </a:r>
              <a:r>
                <a:rPr lang="en-US" altLang="zh-CN" sz="2200" i="1">
                  <a:ea typeface="华文中宋" pitchFamily="2" charset="-122"/>
                </a:rPr>
                <a:t>j </a:t>
              </a:r>
              <a:r>
                <a:rPr lang="en-US" altLang="zh-CN" sz="2200">
                  <a:ea typeface="华文中宋" pitchFamily="2" charset="-122"/>
                </a:rPr>
                <a:t>&lt; </a:t>
              </a:r>
              <a:r>
                <a:rPr lang="en-US" altLang="zh-CN" sz="2200" i="1" err="1">
                  <a:ea typeface="华文中宋" pitchFamily="2" charset="-122"/>
                </a:rPr>
                <a:t>i</a:t>
              </a:r>
              <a:r>
                <a:rPr lang="en-US" altLang="zh-CN" sz="2200" i="1">
                  <a:ea typeface="华文中宋" pitchFamily="2" charset="-122"/>
                </a:rPr>
                <a:t> </a:t>
              </a:r>
              <a:r>
                <a:rPr lang="en-US" altLang="zh-CN" sz="2200">
                  <a:ea typeface="华文中宋" pitchFamily="2" charset="-122"/>
                </a:rPr>
                <a:t>) {  </a:t>
              </a:r>
              <a:r>
                <a:rPr lang="en-US" altLang="zh-CN" sz="220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华文中宋" pitchFamily="2" charset="-122"/>
                </a:rPr>
                <a:t>p = p </a:t>
              </a:r>
              <a:r>
                <a:rPr lang="en-US" altLang="zh-CN" sz="220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华文中宋" pitchFamily="2" charset="-122"/>
                  <a:sym typeface="Symbol" pitchFamily="18" charset="2"/>
                </a:rPr>
                <a:t> </a:t>
              </a:r>
              <a:r>
                <a:rPr lang="en-US" altLang="zh-CN" sz="220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华文中宋" pitchFamily="2" charset="-122"/>
                </a:rPr>
                <a:t>next; ++</a:t>
              </a:r>
              <a:r>
                <a:rPr lang="en-US" altLang="zh-CN" sz="2200" i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华文中宋" pitchFamily="2" charset="-122"/>
                </a:rPr>
                <a:t>j</a:t>
              </a:r>
              <a:r>
                <a:rPr lang="en-US" altLang="zh-CN" sz="220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华文中宋" pitchFamily="2" charset="-122"/>
                </a:rPr>
                <a:t>; </a:t>
              </a:r>
              <a:r>
                <a:rPr lang="en-US" altLang="zh-CN" sz="2200">
                  <a:ea typeface="华文中宋" pitchFamily="2" charset="-122"/>
                </a:rPr>
                <a:t>} </a:t>
              </a:r>
              <a:br>
                <a:rPr lang="en-US" altLang="zh-CN" sz="2200">
                  <a:ea typeface="华文中宋" pitchFamily="2" charset="-122"/>
                </a:rPr>
              </a:br>
              <a:r>
                <a:rPr lang="en-US" altLang="zh-CN" sz="2200">
                  <a:ea typeface="华文中宋" pitchFamily="2" charset="-122"/>
                </a:rPr>
                <a:t>   if ( !p || </a:t>
              </a:r>
              <a:r>
                <a:rPr lang="en-US" altLang="zh-CN" sz="2200" i="1">
                  <a:ea typeface="华文中宋" pitchFamily="2" charset="-122"/>
                </a:rPr>
                <a:t>j </a:t>
              </a:r>
              <a:r>
                <a:rPr lang="en-US" altLang="zh-CN" sz="2200">
                  <a:ea typeface="华文中宋" pitchFamily="2" charset="-122"/>
                </a:rPr>
                <a:t>&gt; </a:t>
              </a:r>
              <a:r>
                <a:rPr lang="en-US" altLang="zh-CN" sz="2200" i="1" err="1">
                  <a:ea typeface="华文中宋" pitchFamily="2" charset="-122"/>
                </a:rPr>
                <a:t>i</a:t>
              </a:r>
              <a:r>
                <a:rPr lang="en-US" altLang="zh-CN" sz="2200">
                  <a:ea typeface="华文中宋" pitchFamily="2" charset="-122"/>
                </a:rPr>
                <a:t> ) return ERROR;    // </a:t>
              </a:r>
              <a:r>
                <a:rPr lang="zh-CN" altLang="en-US" sz="2200"/>
                <a:t>第 </a:t>
              </a:r>
              <a:r>
                <a:rPr lang="en-US" altLang="zh-CN" sz="2200" i="1" err="1"/>
                <a:t>i</a:t>
              </a:r>
              <a:r>
                <a:rPr lang="en-US" altLang="zh-CN" sz="2200"/>
                <a:t> </a:t>
              </a:r>
              <a:r>
                <a:rPr lang="zh-CN" altLang="en-US" sz="2200"/>
                <a:t>个元素不存在 </a:t>
              </a:r>
              <a:br>
                <a:rPr lang="zh-CN" altLang="en-US" sz="2200">
                  <a:ea typeface="华文中宋" pitchFamily="2" charset="-122"/>
                </a:rPr>
              </a:br>
              <a:r>
                <a:rPr lang="zh-CN" altLang="en-US" sz="2200">
                  <a:ea typeface="华文中宋" pitchFamily="2" charset="-122"/>
                </a:rPr>
                <a:t>   </a:t>
              </a:r>
              <a:r>
                <a:rPr lang="en-US" altLang="zh-CN" sz="2200" i="1">
                  <a:ea typeface="华文中宋" pitchFamily="2" charset="-122"/>
                </a:rPr>
                <a:t>e</a:t>
              </a:r>
              <a:r>
                <a:rPr lang="en-US" altLang="zh-CN" sz="2200">
                  <a:ea typeface="华文中宋" pitchFamily="2" charset="-122"/>
                </a:rPr>
                <a:t> = p </a:t>
              </a:r>
              <a:r>
                <a:rPr lang="en-US" altLang="zh-CN" sz="2200">
                  <a:ea typeface="华文中宋" pitchFamily="2" charset="-122"/>
                  <a:sym typeface="Symbol" pitchFamily="18" charset="2"/>
                </a:rPr>
                <a:t> </a:t>
              </a:r>
              <a:r>
                <a:rPr lang="en-US" altLang="zh-CN" sz="2200">
                  <a:ea typeface="华文中宋" pitchFamily="2" charset="-122"/>
                </a:rPr>
                <a:t>data; // </a:t>
              </a:r>
              <a:r>
                <a:rPr lang="zh-CN" altLang="en-US" sz="2200"/>
                <a:t>取第 </a:t>
              </a:r>
              <a:r>
                <a:rPr lang="en-US" altLang="zh-CN" sz="2200" i="1" err="1"/>
                <a:t>i</a:t>
              </a:r>
              <a:r>
                <a:rPr lang="en-US" altLang="zh-CN" sz="2200"/>
                <a:t> </a:t>
              </a:r>
              <a:r>
                <a:rPr lang="zh-CN" altLang="en-US" sz="2200"/>
                <a:t>个元素 </a:t>
              </a:r>
              <a:br>
                <a:rPr lang="zh-CN" altLang="en-US" sz="2200">
                  <a:ea typeface="华文中宋" pitchFamily="2" charset="-122"/>
                </a:rPr>
              </a:br>
              <a:r>
                <a:rPr lang="zh-CN" altLang="en-US" sz="2200">
                  <a:ea typeface="华文中宋" pitchFamily="2" charset="-122"/>
                </a:rPr>
                <a:t>   </a:t>
              </a:r>
              <a:r>
                <a:rPr lang="en-US" altLang="zh-CN" sz="2200">
                  <a:ea typeface="华文中宋" pitchFamily="2" charset="-122"/>
                </a:rPr>
                <a:t>return OK; </a:t>
              </a:r>
              <a:br>
                <a:rPr lang="en-US" altLang="zh-CN" sz="2200">
                  <a:ea typeface="华文中宋" pitchFamily="2" charset="-122"/>
                </a:rPr>
              </a:br>
              <a:r>
                <a:rPr lang="en-US" altLang="zh-CN" sz="2200">
                  <a:ea typeface="华文中宋" pitchFamily="2" charset="-122"/>
                </a:rPr>
                <a:t>} // </a:t>
              </a:r>
              <a:r>
                <a:rPr lang="en-US" altLang="zh-CN" sz="2200" err="1">
                  <a:ea typeface="华文中宋" pitchFamily="2" charset="-122"/>
                </a:rPr>
                <a:t>GetElem_L</a:t>
              </a:r>
              <a:r>
                <a:rPr lang="en-US" altLang="zh-CN" sz="2200">
                  <a:ea typeface="华文中宋" pitchFamily="2" charset="-122"/>
                </a:rPr>
                <a:t> </a:t>
              </a:r>
              <a:endParaRPr lang="en-US" altLang="zh-CN" sz="2200">
                <a:solidFill>
                  <a:srgbClr val="0000FF"/>
                </a:solidFill>
                <a:ea typeface="华文中宋" pitchFamily="2" charset="-122"/>
              </a:endParaRPr>
            </a:p>
          </p:txBody>
        </p:sp>
        <p:sp>
          <p:nvSpPr>
            <p:cNvPr id="32787" name="Rectangle 19"/>
            <p:cNvSpPr>
              <a:spLocks noChangeArrowheads="1"/>
            </p:cNvSpPr>
            <p:nvPr/>
          </p:nvSpPr>
          <p:spPr bwMode="auto">
            <a:xfrm>
              <a:off x="2090" y="1116"/>
              <a:ext cx="777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0" lang="zh-CN" altLang="en-US" sz="2200">
                  <a:ea typeface="华文中宋" pitchFamily="2" charset="-122"/>
                </a:rPr>
                <a:t>算法 </a:t>
              </a:r>
              <a:r>
                <a:rPr kumimoji="0" lang="en-US" altLang="zh-CN" sz="2200">
                  <a:ea typeface="华文中宋" pitchFamily="2" charset="-122"/>
                </a:rPr>
                <a:t>2.8 </a:t>
              </a:r>
            </a:p>
          </p:txBody>
        </p:sp>
      </p:grpSp>
      <p:sp>
        <p:nvSpPr>
          <p:cNvPr id="32786" name="Text Box 18"/>
          <p:cNvSpPr txBox="1">
            <a:spLocks noChangeArrowheads="1"/>
          </p:cNvSpPr>
          <p:nvPr/>
        </p:nvSpPr>
        <p:spPr bwMode="auto">
          <a:xfrm>
            <a:off x="601663" y="587375"/>
            <a:ext cx="7087197" cy="931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200"/>
              <a:t>        </a:t>
            </a:r>
            <a:r>
              <a:rPr lang="zh-CN" altLang="en-US" sz="2200"/>
              <a:t>设单链表的长度为 </a:t>
            </a:r>
            <a:r>
              <a:rPr lang="en-US" altLang="zh-CN" sz="2200" i="1"/>
              <a:t>n</a:t>
            </a:r>
            <a:r>
              <a:rPr lang="zh-CN" altLang="en-US" sz="2200"/>
              <a:t>，要查找表中第 </a:t>
            </a:r>
            <a:r>
              <a:rPr lang="en-US" altLang="zh-CN" sz="2200" i="1" err="1"/>
              <a:t>i</a:t>
            </a:r>
            <a:r>
              <a:rPr lang="en-US" altLang="zh-CN" sz="2200"/>
              <a:t> </a:t>
            </a:r>
            <a:r>
              <a:rPr lang="zh-CN" altLang="en-US" sz="2200"/>
              <a:t>个结点，仅当 </a:t>
            </a:r>
          </a:p>
          <a:p>
            <a:pPr>
              <a:lnSpc>
                <a:spcPct val="130000"/>
              </a:lnSpc>
            </a:pPr>
            <a:r>
              <a:rPr lang="en-US" altLang="zh-CN" sz="2200"/>
              <a:t>1 </a:t>
            </a:r>
            <a:r>
              <a:rPr lang="en-US" altLang="zh-CN" sz="2200">
                <a:sym typeface="Symbol" pitchFamily="18" charset="2"/>
              </a:rPr>
              <a:t> </a:t>
            </a:r>
            <a:r>
              <a:rPr lang="en-US" altLang="zh-CN" sz="2200" i="1" err="1"/>
              <a:t>i</a:t>
            </a:r>
            <a:r>
              <a:rPr lang="en-US" altLang="zh-CN" sz="2200"/>
              <a:t> </a:t>
            </a:r>
            <a:r>
              <a:rPr lang="en-US" altLang="zh-CN" sz="2200">
                <a:sym typeface="Symbol" pitchFamily="18" charset="2"/>
              </a:rPr>
              <a:t></a:t>
            </a:r>
            <a:r>
              <a:rPr lang="en-US" altLang="zh-CN" sz="2200"/>
              <a:t> </a:t>
            </a:r>
            <a:r>
              <a:rPr lang="en-US" altLang="zh-CN" sz="2200" i="1"/>
              <a:t>n </a:t>
            </a:r>
            <a:r>
              <a:rPr lang="zh-CN" altLang="en-US" sz="2200"/>
              <a:t>时，</a:t>
            </a:r>
            <a:r>
              <a:rPr lang="en-US" altLang="zh-CN" sz="2200" i="1" err="1"/>
              <a:t>i</a:t>
            </a:r>
            <a:r>
              <a:rPr lang="en-US" altLang="zh-CN" sz="2200"/>
              <a:t> </a:t>
            </a:r>
            <a:r>
              <a:rPr lang="zh-CN" altLang="en-US" sz="2200"/>
              <a:t>的值是合法的。其算法如下：</a:t>
            </a:r>
          </a:p>
        </p:txBody>
      </p:sp>
      <p:sp>
        <p:nvSpPr>
          <p:cNvPr id="32785" name="Rectangle 17"/>
          <p:cNvSpPr>
            <a:spLocks noChangeArrowheads="1"/>
          </p:cNvSpPr>
          <p:nvPr/>
        </p:nvSpPr>
        <p:spPr bwMode="auto">
          <a:xfrm>
            <a:off x="3962400" y="5741988"/>
            <a:ext cx="3632726" cy="491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200">
                <a:solidFill>
                  <a:srgbClr val="0000FF"/>
                </a:solidFill>
              </a:rPr>
              <a:t>算法的时间复杂度为：</a:t>
            </a:r>
            <a:r>
              <a:rPr lang="en-US" altLang="zh-CN" sz="2200" i="1">
                <a:solidFill>
                  <a:srgbClr val="0000FF"/>
                </a:solidFill>
              </a:rPr>
              <a:t>O</a:t>
            </a:r>
            <a:r>
              <a:rPr lang="en-US" altLang="zh-CN" sz="2200">
                <a:solidFill>
                  <a:srgbClr val="0000FF"/>
                </a:solidFill>
              </a:rPr>
              <a:t>(</a:t>
            </a:r>
            <a:r>
              <a:rPr lang="en-US" altLang="zh-CN" sz="2200" i="1">
                <a:solidFill>
                  <a:srgbClr val="0000FF"/>
                </a:solidFill>
              </a:rPr>
              <a:t>n</a:t>
            </a:r>
            <a:r>
              <a:rPr lang="en-US" altLang="zh-CN" sz="2200">
                <a:solidFill>
                  <a:srgbClr val="0000FF"/>
                </a:solidFill>
              </a:rPr>
              <a:t>) </a:t>
            </a:r>
            <a:r>
              <a:rPr lang="en-US" altLang="zh-CN" sz="2200"/>
              <a:t> </a:t>
            </a:r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32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2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86" grpId="0" autoUpdateAnimBg="0"/>
      <p:bldP spid="3278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07" name="Rectangle 15"/>
          <p:cNvSpPr>
            <a:spLocks noChangeArrowheads="1"/>
          </p:cNvSpPr>
          <p:nvPr/>
        </p:nvSpPr>
        <p:spPr bwMode="auto">
          <a:xfrm>
            <a:off x="736600" y="598488"/>
            <a:ext cx="625472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 sz="2200">
                <a:ea typeface="华文中宋" pitchFamily="2" charset="-122"/>
              </a:rPr>
              <a:t>  </a:t>
            </a:r>
            <a:r>
              <a:rPr lang="zh-CN" altLang="en-US" sz="2200">
                <a:ea typeface="华文中宋" pitchFamily="2" charset="-122"/>
              </a:rPr>
              <a:t>按值查找（</a:t>
            </a:r>
            <a:r>
              <a:rPr lang="en-US" altLang="zh-CN" sz="2200" err="1">
                <a:ea typeface="华文中宋" pitchFamily="2" charset="-122"/>
              </a:rPr>
              <a:t>LocateElem</a:t>
            </a:r>
            <a:r>
              <a:rPr lang="en-US" altLang="zh-CN" sz="2200">
                <a:ea typeface="华文中宋" pitchFamily="2" charset="-122"/>
              </a:rPr>
              <a:t>( L, e) </a:t>
            </a:r>
            <a:r>
              <a:rPr lang="zh-CN" altLang="en-US" sz="2200">
                <a:ea typeface="华文中宋" pitchFamily="2" charset="-122"/>
              </a:rPr>
              <a:t>在链表中的实现） </a:t>
            </a:r>
          </a:p>
        </p:txBody>
      </p:sp>
      <p:sp>
        <p:nvSpPr>
          <p:cNvPr id="33809" name="Text Box 17"/>
          <p:cNvSpPr txBox="1">
            <a:spLocks noChangeArrowheads="1"/>
          </p:cNvSpPr>
          <p:nvPr/>
        </p:nvSpPr>
        <p:spPr bwMode="auto">
          <a:xfrm>
            <a:off x="736600" y="1185863"/>
            <a:ext cx="6970498" cy="1320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sz="2200"/>
              <a:t>        </a:t>
            </a:r>
            <a:r>
              <a:rPr lang="zh-CN" altLang="en-US" sz="2200"/>
              <a:t>按值查找是在单链表中查找结点值等于给定值 </a:t>
            </a:r>
            <a:r>
              <a:rPr lang="en-US" altLang="zh-CN" sz="2200"/>
              <a:t>key 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200"/>
              <a:t>的结点，若有的话，则返回首次找到的其值为 </a:t>
            </a:r>
            <a:r>
              <a:rPr lang="en-US" altLang="zh-CN" sz="2200"/>
              <a:t>key </a:t>
            </a:r>
            <a:r>
              <a:rPr lang="zh-CN" altLang="en-US" sz="2200"/>
              <a:t>的结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200"/>
              <a:t>点的存储位置；否则返回 </a:t>
            </a:r>
            <a:r>
              <a:rPr lang="en-US" altLang="zh-CN" sz="2200"/>
              <a:t>NULL</a:t>
            </a:r>
            <a:r>
              <a:rPr lang="zh-CN" altLang="en-US" sz="2200"/>
              <a:t>。其算法如下： </a:t>
            </a:r>
          </a:p>
        </p:txBody>
      </p:sp>
      <p:sp>
        <p:nvSpPr>
          <p:cNvPr id="33810" name="Text Box 18"/>
          <p:cNvSpPr txBox="1">
            <a:spLocks noChangeArrowheads="1"/>
          </p:cNvSpPr>
          <p:nvPr/>
        </p:nvSpPr>
        <p:spPr bwMode="auto">
          <a:xfrm>
            <a:off x="1549607" y="2786063"/>
            <a:ext cx="5398657" cy="2756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>
                <a:ea typeface="华文中宋" pitchFamily="2" charset="-122"/>
              </a:rPr>
              <a:t>Status GetElem_L1(</a:t>
            </a:r>
            <a:r>
              <a:rPr lang="en-US" altLang="zh-CN" sz="2200" err="1">
                <a:ea typeface="华文中宋" pitchFamily="2" charset="-122"/>
              </a:rPr>
              <a:t>LinkList</a:t>
            </a:r>
            <a:r>
              <a:rPr lang="en-US" altLang="zh-CN" sz="2200">
                <a:ea typeface="华文中宋" pitchFamily="2" charset="-122"/>
              </a:rPr>
              <a:t> L1, </a:t>
            </a:r>
            <a:r>
              <a:rPr lang="en-US" altLang="zh-CN" sz="2200" err="1">
                <a:ea typeface="华文中宋" pitchFamily="2" charset="-122"/>
              </a:rPr>
              <a:t>ElemType</a:t>
            </a:r>
            <a:r>
              <a:rPr lang="en-US" altLang="zh-CN" sz="2200">
                <a:ea typeface="华文中宋" pitchFamily="2" charset="-122"/>
              </a:rPr>
              <a:t> key) </a:t>
            </a:r>
          </a:p>
          <a:p>
            <a:r>
              <a:rPr lang="en-US" altLang="zh-CN" sz="2200">
                <a:ea typeface="华文中宋" pitchFamily="2" charset="-122"/>
              </a:rPr>
              <a:t>{ </a:t>
            </a:r>
          </a:p>
          <a:p>
            <a:r>
              <a:rPr lang="en-US" altLang="zh-CN" sz="2200">
                <a:ea typeface="华文中宋" pitchFamily="2" charset="-122"/>
              </a:rPr>
              <a:t>   p = L1 </a:t>
            </a:r>
            <a:r>
              <a:rPr lang="en-US" altLang="zh-CN" sz="220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>
                <a:ea typeface="华文中宋" pitchFamily="2" charset="-122"/>
              </a:rPr>
              <a:t> next; </a:t>
            </a:r>
          </a:p>
          <a:p>
            <a:pPr>
              <a:lnSpc>
                <a:spcPct val="110000"/>
              </a:lnSpc>
            </a:pPr>
            <a:r>
              <a:rPr lang="en-US" altLang="zh-CN" sz="2200">
                <a:ea typeface="华文中宋" pitchFamily="2" charset="-122"/>
              </a:rPr>
              <a:t>   while ( </a:t>
            </a:r>
            <a:r>
              <a:rPr lang="en-US" altLang="zh-CN" sz="2200">
                <a:ea typeface="宋体" pitchFamily="2" charset="-122"/>
              </a:rPr>
              <a:t>p &amp;&amp; p </a:t>
            </a:r>
            <a:r>
              <a:rPr lang="en-US" altLang="zh-CN" sz="220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>
                <a:ea typeface="华文中宋" pitchFamily="2" charset="-122"/>
              </a:rPr>
              <a:t> </a:t>
            </a:r>
            <a:r>
              <a:rPr lang="en-US" altLang="zh-CN" sz="2200">
                <a:ea typeface="宋体" pitchFamily="2" charset="-122"/>
              </a:rPr>
              <a:t>data!=key</a:t>
            </a:r>
            <a:r>
              <a:rPr lang="en-US" altLang="zh-CN" sz="2200">
                <a:ea typeface="华文中宋" pitchFamily="2" charset="-122"/>
              </a:rPr>
              <a:t>)  </a:t>
            </a:r>
            <a:br>
              <a:rPr lang="en-US" altLang="zh-CN" sz="2200">
                <a:ea typeface="华文中宋" pitchFamily="2" charset="-122"/>
              </a:rPr>
            </a:br>
            <a:r>
              <a:rPr lang="en-US" altLang="zh-CN" sz="2200">
                <a:ea typeface="华文中宋" pitchFamily="2" charset="-122"/>
              </a:rPr>
              <a:t>       </a:t>
            </a:r>
            <a:r>
              <a:rPr lang="en-US" altLang="zh-CN" sz="22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p = p </a:t>
            </a:r>
            <a:r>
              <a:rPr lang="en-US" altLang="zh-CN" sz="22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  <a:sym typeface="Symbol" pitchFamily="18" charset="2"/>
              </a:rPr>
              <a:t> </a:t>
            </a:r>
            <a:r>
              <a:rPr lang="en-US" altLang="zh-CN" sz="22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next;</a:t>
            </a:r>
            <a:r>
              <a:rPr lang="en-US" altLang="zh-CN" sz="2200">
                <a:ea typeface="华文中宋" pitchFamily="2" charset="-122"/>
              </a:rPr>
              <a:t> </a:t>
            </a:r>
          </a:p>
          <a:p>
            <a:pPr>
              <a:lnSpc>
                <a:spcPct val="140000"/>
              </a:lnSpc>
            </a:pPr>
            <a:r>
              <a:rPr lang="en-US" altLang="zh-CN" sz="2200">
                <a:ea typeface="华文中宋" pitchFamily="2" charset="-122"/>
              </a:rPr>
              <a:t>   return p; </a:t>
            </a:r>
            <a:br>
              <a:rPr lang="en-US" altLang="zh-CN" sz="2200">
                <a:ea typeface="华文中宋" pitchFamily="2" charset="-122"/>
              </a:rPr>
            </a:br>
            <a:r>
              <a:rPr lang="en-US" altLang="zh-CN" sz="2200">
                <a:ea typeface="华文中宋" pitchFamily="2" charset="-122"/>
              </a:rPr>
              <a:t>} // GetElem_L1 </a:t>
            </a:r>
            <a:endParaRPr lang="en-US" altLang="zh-CN" sz="2200">
              <a:solidFill>
                <a:srgbClr val="0000FF"/>
              </a:solidFill>
              <a:ea typeface="华文中宋" pitchFamily="2" charset="-122"/>
            </a:endParaRPr>
          </a:p>
        </p:txBody>
      </p:sp>
      <p:sp>
        <p:nvSpPr>
          <p:cNvPr id="33812" name="Rectangle 20"/>
          <p:cNvSpPr>
            <a:spLocks noChangeArrowheads="1"/>
          </p:cNvSpPr>
          <p:nvPr/>
        </p:nvSpPr>
        <p:spPr bwMode="auto">
          <a:xfrm>
            <a:off x="8532813" y="6669088"/>
            <a:ext cx="490537" cy="20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30000"/>
              </a:lnSpc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  <p:sp>
        <p:nvSpPr>
          <p:cNvPr id="33813" name="Text Box 21"/>
          <p:cNvSpPr txBox="1">
            <a:spLocks noChangeArrowheads="1"/>
          </p:cNvSpPr>
          <p:nvPr/>
        </p:nvSpPr>
        <p:spPr bwMode="auto">
          <a:xfrm>
            <a:off x="768350" y="5870575"/>
            <a:ext cx="6686767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200">
                <a:solidFill>
                  <a:srgbClr val="0000FF"/>
                </a:solidFill>
                <a:ea typeface="华文中宋" pitchFamily="2" charset="-122"/>
              </a:rPr>
              <a:t>该算法的执行时间与 </a:t>
            </a:r>
            <a:r>
              <a:rPr lang="en-US" altLang="zh-CN" sz="2200">
                <a:solidFill>
                  <a:srgbClr val="0000FF"/>
                </a:solidFill>
                <a:ea typeface="华文中宋" pitchFamily="2" charset="-122"/>
              </a:rPr>
              <a:t>key </a:t>
            </a:r>
            <a:r>
              <a:rPr lang="zh-CN" altLang="en-US" sz="2200">
                <a:solidFill>
                  <a:srgbClr val="0000FF"/>
                </a:solidFill>
                <a:ea typeface="华文中宋" pitchFamily="2" charset="-122"/>
              </a:rPr>
              <a:t>有关，时间复杂度为：</a:t>
            </a:r>
            <a:r>
              <a:rPr lang="en-US" altLang="zh-CN" sz="2200" i="1">
                <a:solidFill>
                  <a:srgbClr val="0000FF"/>
                </a:solidFill>
                <a:ea typeface="华文中宋" pitchFamily="2" charset="-122"/>
              </a:rPr>
              <a:t>O</a:t>
            </a:r>
            <a:r>
              <a:rPr lang="en-US" altLang="zh-CN" sz="2200">
                <a:solidFill>
                  <a:srgbClr val="0000FF"/>
                </a:solidFill>
                <a:ea typeface="华文中宋" pitchFamily="2" charset="-122"/>
              </a:rPr>
              <a:t>(</a:t>
            </a:r>
            <a:r>
              <a:rPr lang="en-US" altLang="zh-CN" sz="2200" i="1">
                <a:solidFill>
                  <a:srgbClr val="0000FF"/>
                </a:solidFill>
                <a:ea typeface="华文中宋" pitchFamily="2" charset="-122"/>
              </a:rPr>
              <a:t>n</a:t>
            </a:r>
            <a:r>
              <a:rPr lang="en-US" altLang="zh-CN" sz="2200">
                <a:solidFill>
                  <a:srgbClr val="0000FF"/>
                </a:solidFill>
                <a:ea typeface="华文中宋" pitchFamily="2" charset="-122"/>
              </a:rPr>
              <a:t>)  </a:t>
            </a:r>
          </a:p>
        </p:txBody>
      </p:sp>
      <p:sp useBgFill="1">
        <p:nvSpPr>
          <p:cNvPr id="33814" name="Rectangle 22"/>
          <p:cNvSpPr>
            <a:spLocks noChangeArrowheads="1"/>
          </p:cNvSpPr>
          <p:nvPr/>
        </p:nvSpPr>
        <p:spPr bwMode="auto">
          <a:xfrm>
            <a:off x="1331392" y="2780928"/>
            <a:ext cx="1080368" cy="43088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200" err="1">
                <a:solidFill>
                  <a:srgbClr val="0000FF"/>
                </a:solidFill>
              </a:rPr>
              <a:t>LinkList</a:t>
            </a:r>
            <a:endParaRPr lang="en-US" altLang="zh-CN" sz="220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33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3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3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07" grpId="0" autoUpdateAnimBg="0"/>
      <p:bldP spid="33809" grpId="0" autoUpdateAnimBg="0"/>
      <p:bldP spid="33810" grpId="0" autoUpdateAnimBg="0"/>
      <p:bldP spid="33813" grpId="0" autoUpdateAnimBg="0"/>
      <p:bldP spid="3381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3" name="Rectangle 13"/>
          <p:cNvSpPr>
            <a:spLocks noChangeArrowheads="1"/>
          </p:cNvSpPr>
          <p:nvPr/>
        </p:nvSpPr>
        <p:spPr bwMode="auto">
          <a:xfrm>
            <a:off x="250825" y="655638"/>
            <a:ext cx="7380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  2</a:t>
            </a:r>
            <a:r>
              <a:rPr lang="zh-CN" altLang="en-US">
                <a:ea typeface="华文中宋" pitchFamily="2" charset="-122"/>
              </a:rPr>
              <a:t>、插入运算（</a:t>
            </a:r>
            <a:r>
              <a:rPr lang="en-US" altLang="zh-CN">
                <a:ea typeface="华文中宋" pitchFamily="2" charset="-122"/>
              </a:rPr>
              <a:t>ListInsert(&amp;L, </a:t>
            </a:r>
            <a:r>
              <a:rPr lang="en-US" altLang="zh-CN" i="1">
                <a:ea typeface="华文中宋" pitchFamily="2" charset="-122"/>
              </a:rPr>
              <a:t>i</a:t>
            </a:r>
            <a:r>
              <a:rPr lang="en-US" altLang="zh-CN">
                <a:ea typeface="华文中宋" pitchFamily="2" charset="-122"/>
              </a:rPr>
              <a:t>, </a:t>
            </a:r>
            <a:r>
              <a:rPr lang="en-US" altLang="zh-CN" i="1">
                <a:ea typeface="华文中宋" pitchFamily="2" charset="-122"/>
              </a:rPr>
              <a:t>e</a:t>
            </a:r>
            <a:r>
              <a:rPr lang="en-US" altLang="zh-CN">
                <a:ea typeface="华文中宋" pitchFamily="2" charset="-122"/>
              </a:rPr>
              <a:t>)</a:t>
            </a:r>
            <a:r>
              <a:rPr lang="zh-CN" altLang="en-US">
                <a:ea typeface="华文中宋" pitchFamily="2" charset="-122"/>
              </a:rPr>
              <a:t>在链表中的实现）  </a:t>
            </a:r>
          </a:p>
        </p:txBody>
      </p:sp>
      <p:grpSp>
        <p:nvGrpSpPr>
          <p:cNvPr id="2" name="Group 57"/>
          <p:cNvGrpSpPr>
            <a:grpSpLocks/>
          </p:cNvGrpSpPr>
          <p:nvPr/>
        </p:nvGrpSpPr>
        <p:grpSpPr bwMode="auto">
          <a:xfrm>
            <a:off x="3960813" y="5159375"/>
            <a:ext cx="609600" cy="381000"/>
            <a:chOff x="3888" y="3024"/>
            <a:chExt cx="384" cy="240"/>
          </a:xfrm>
        </p:grpSpPr>
        <p:sp>
          <p:nvSpPr>
            <p:cNvPr id="30753" name="Rectangle 33"/>
            <p:cNvSpPr>
              <a:spLocks noChangeArrowheads="1"/>
            </p:cNvSpPr>
            <p:nvPr/>
          </p:nvSpPr>
          <p:spPr bwMode="auto">
            <a:xfrm>
              <a:off x="3888" y="3024"/>
              <a:ext cx="19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i="1"/>
                <a:t>e</a:t>
              </a:r>
            </a:p>
          </p:txBody>
        </p:sp>
        <p:sp>
          <p:nvSpPr>
            <p:cNvPr id="30754" name="Rectangle 34"/>
            <p:cNvSpPr>
              <a:spLocks noChangeArrowheads="1"/>
            </p:cNvSpPr>
            <p:nvPr/>
          </p:nvSpPr>
          <p:spPr bwMode="auto">
            <a:xfrm>
              <a:off x="4080" y="3024"/>
              <a:ext cx="19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70"/>
          <p:cNvGrpSpPr>
            <a:grpSpLocks/>
          </p:cNvGrpSpPr>
          <p:nvPr/>
        </p:nvGrpSpPr>
        <p:grpSpPr bwMode="auto">
          <a:xfrm>
            <a:off x="3378200" y="5235575"/>
            <a:ext cx="582613" cy="457200"/>
            <a:chOff x="2128" y="3433"/>
            <a:chExt cx="367" cy="288"/>
          </a:xfrm>
        </p:grpSpPr>
        <p:sp>
          <p:nvSpPr>
            <p:cNvPr id="30755" name="Text Box 35"/>
            <p:cNvSpPr txBox="1">
              <a:spLocks noChangeArrowheads="1"/>
            </p:cNvSpPr>
            <p:nvPr/>
          </p:nvSpPr>
          <p:spPr bwMode="auto">
            <a:xfrm>
              <a:off x="2128" y="3433"/>
              <a:ext cx="23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s </a:t>
              </a:r>
            </a:p>
          </p:txBody>
        </p:sp>
        <p:sp>
          <p:nvSpPr>
            <p:cNvPr id="30756" name="Line 36"/>
            <p:cNvSpPr>
              <a:spLocks noChangeShapeType="1"/>
            </p:cNvSpPr>
            <p:nvPr/>
          </p:nvSpPr>
          <p:spPr bwMode="auto">
            <a:xfrm flipV="1">
              <a:off x="2303" y="3529"/>
              <a:ext cx="192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758" name="Line 38"/>
          <p:cNvSpPr>
            <a:spLocks noChangeShapeType="1"/>
          </p:cNvSpPr>
          <p:nvPr/>
        </p:nvSpPr>
        <p:spPr bwMode="auto">
          <a:xfrm>
            <a:off x="3338513" y="4759325"/>
            <a:ext cx="0" cy="5429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0760" name="Line 40"/>
          <p:cNvSpPr>
            <a:spLocks noChangeShapeType="1"/>
          </p:cNvSpPr>
          <p:nvPr/>
        </p:nvSpPr>
        <p:spPr bwMode="auto">
          <a:xfrm>
            <a:off x="4418013" y="5311775"/>
            <a:ext cx="87471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0763" name="Text Box 43"/>
          <p:cNvSpPr txBox="1">
            <a:spLocks noChangeArrowheads="1"/>
          </p:cNvSpPr>
          <p:nvPr/>
        </p:nvSpPr>
        <p:spPr bwMode="auto">
          <a:xfrm>
            <a:off x="1501775" y="5735638"/>
            <a:ext cx="273292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/>
              <a:t>s </a:t>
            </a:r>
            <a:r>
              <a:rPr lang="en-US" altLang="zh-CN" sz="220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>
                <a:ea typeface="华文中宋" pitchFamily="2" charset="-122"/>
              </a:rPr>
              <a:t> next = p</a:t>
            </a:r>
            <a:r>
              <a:rPr lang="en-US" altLang="zh-CN" sz="2200"/>
              <a:t> </a:t>
            </a:r>
            <a:r>
              <a:rPr lang="en-US" altLang="zh-CN" sz="220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>
                <a:ea typeface="华文中宋" pitchFamily="2" charset="-122"/>
              </a:rPr>
              <a:t> next; </a:t>
            </a:r>
          </a:p>
        </p:txBody>
      </p:sp>
      <p:sp>
        <p:nvSpPr>
          <p:cNvPr id="30764" name="Text Box 44"/>
          <p:cNvSpPr txBox="1">
            <a:spLocks noChangeArrowheads="1"/>
          </p:cNvSpPr>
          <p:nvPr/>
        </p:nvSpPr>
        <p:spPr bwMode="auto">
          <a:xfrm>
            <a:off x="4999038" y="5735638"/>
            <a:ext cx="179222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/>
              <a:t>p </a:t>
            </a:r>
            <a:r>
              <a:rPr lang="en-US" altLang="zh-CN" sz="220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>
                <a:ea typeface="华文中宋" pitchFamily="2" charset="-122"/>
              </a:rPr>
              <a:t> next = s; </a:t>
            </a:r>
          </a:p>
        </p:txBody>
      </p:sp>
      <p:grpSp>
        <p:nvGrpSpPr>
          <p:cNvPr id="4" name="Group 69"/>
          <p:cNvGrpSpPr>
            <a:grpSpLocks/>
          </p:cNvGrpSpPr>
          <p:nvPr/>
        </p:nvGrpSpPr>
        <p:grpSpPr bwMode="auto">
          <a:xfrm>
            <a:off x="1979613" y="4149725"/>
            <a:ext cx="609600" cy="533400"/>
            <a:chOff x="1247" y="2749"/>
            <a:chExt cx="384" cy="336"/>
          </a:xfrm>
        </p:grpSpPr>
        <p:sp>
          <p:nvSpPr>
            <p:cNvPr id="30773" name="Text Box 53"/>
            <p:cNvSpPr txBox="1">
              <a:spLocks noChangeArrowheads="1"/>
            </p:cNvSpPr>
            <p:nvPr/>
          </p:nvSpPr>
          <p:spPr bwMode="auto">
            <a:xfrm>
              <a:off x="1247" y="2749"/>
              <a:ext cx="27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p </a:t>
              </a:r>
            </a:p>
          </p:txBody>
        </p:sp>
        <p:sp>
          <p:nvSpPr>
            <p:cNvPr id="30774" name="Line 54"/>
            <p:cNvSpPr>
              <a:spLocks noChangeShapeType="1"/>
            </p:cNvSpPr>
            <p:nvPr/>
          </p:nvSpPr>
          <p:spPr bwMode="auto">
            <a:xfrm>
              <a:off x="1439" y="2989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780" name="Line 60"/>
          <p:cNvSpPr>
            <a:spLocks noChangeShapeType="1"/>
          </p:cNvSpPr>
          <p:nvPr/>
        </p:nvSpPr>
        <p:spPr bwMode="auto">
          <a:xfrm>
            <a:off x="3338513" y="5311775"/>
            <a:ext cx="6223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5" name="Group 66"/>
          <p:cNvGrpSpPr>
            <a:grpSpLocks/>
          </p:cNvGrpSpPr>
          <p:nvPr/>
        </p:nvGrpSpPr>
        <p:grpSpPr bwMode="auto">
          <a:xfrm>
            <a:off x="2055813" y="4454525"/>
            <a:ext cx="4267200" cy="457200"/>
            <a:chOff x="1301" y="2987"/>
            <a:chExt cx="2688" cy="288"/>
          </a:xfrm>
        </p:grpSpPr>
        <p:sp>
          <p:nvSpPr>
            <p:cNvPr id="30757" name="Line 37"/>
            <p:cNvSpPr>
              <a:spLocks noChangeShapeType="1"/>
            </p:cNvSpPr>
            <p:nvPr/>
          </p:nvSpPr>
          <p:spPr bwMode="auto">
            <a:xfrm>
              <a:off x="2117" y="3179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" name="Group 59"/>
            <p:cNvGrpSpPr>
              <a:grpSpLocks/>
            </p:cNvGrpSpPr>
            <p:nvPr/>
          </p:nvGrpSpPr>
          <p:grpSpPr bwMode="auto">
            <a:xfrm>
              <a:off x="3173" y="2987"/>
              <a:ext cx="816" cy="288"/>
              <a:chOff x="4560" y="2736"/>
              <a:chExt cx="816" cy="288"/>
            </a:xfrm>
          </p:grpSpPr>
          <p:sp>
            <p:nvSpPr>
              <p:cNvPr id="30767" name="Rectangle 47"/>
              <p:cNvSpPr>
                <a:spLocks noChangeArrowheads="1"/>
              </p:cNvSpPr>
              <p:nvPr/>
            </p:nvSpPr>
            <p:spPr bwMode="auto">
              <a:xfrm>
                <a:off x="4944" y="2736"/>
                <a:ext cx="192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768" name="Line 48"/>
              <p:cNvSpPr>
                <a:spLocks noChangeShapeType="1"/>
              </p:cNvSpPr>
              <p:nvPr/>
            </p:nvSpPr>
            <p:spPr bwMode="auto">
              <a:xfrm>
                <a:off x="5040" y="2880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69" name="Rectangle 49"/>
              <p:cNvSpPr>
                <a:spLocks noChangeArrowheads="1"/>
              </p:cNvSpPr>
              <p:nvPr/>
            </p:nvSpPr>
            <p:spPr bwMode="auto">
              <a:xfrm>
                <a:off x="4560" y="2736"/>
                <a:ext cx="384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altLang="zh-CN" i="1"/>
                  <a:t> </a:t>
                </a:r>
                <a:r>
                  <a:rPr lang="en-US" altLang="zh-CN" i="1" err="1"/>
                  <a:t>a</a:t>
                </a:r>
                <a:r>
                  <a:rPr lang="en-US" altLang="zh-CN" i="1" baseline="-25000" err="1"/>
                  <a:t>i</a:t>
                </a:r>
                <a:r>
                  <a:rPr lang="en-US" altLang="zh-CN" baseline="-25000"/>
                  <a:t> </a:t>
                </a:r>
              </a:p>
            </p:txBody>
          </p:sp>
        </p:grpSp>
        <p:sp>
          <p:nvSpPr>
            <p:cNvPr id="30770" name="Rectangle 50"/>
            <p:cNvSpPr>
              <a:spLocks noChangeArrowheads="1"/>
            </p:cNvSpPr>
            <p:nvPr/>
          </p:nvSpPr>
          <p:spPr bwMode="auto">
            <a:xfrm>
              <a:off x="1637" y="2987"/>
              <a:ext cx="38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i="1"/>
                <a:t>a</a:t>
              </a:r>
              <a:r>
                <a:rPr lang="en-US" altLang="zh-CN" i="1" baseline="-25000"/>
                <a:t>i </a:t>
              </a:r>
              <a:r>
                <a:rPr lang="en-US" altLang="zh-CN" baseline="-25000"/>
                <a:t>–1 </a:t>
              </a:r>
            </a:p>
          </p:txBody>
        </p:sp>
        <p:sp>
          <p:nvSpPr>
            <p:cNvPr id="30771" name="Rectangle 51"/>
            <p:cNvSpPr>
              <a:spLocks noChangeArrowheads="1"/>
            </p:cNvSpPr>
            <p:nvPr/>
          </p:nvSpPr>
          <p:spPr bwMode="auto">
            <a:xfrm>
              <a:off x="2021" y="2987"/>
              <a:ext cx="19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72" name="Line 52"/>
            <p:cNvSpPr>
              <a:spLocks noChangeShapeType="1"/>
            </p:cNvSpPr>
            <p:nvPr/>
          </p:nvSpPr>
          <p:spPr bwMode="auto">
            <a:xfrm>
              <a:off x="1301" y="3179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78" name="Line 58"/>
            <p:cNvSpPr>
              <a:spLocks noChangeShapeType="1"/>
            </p:cNvSpPr>
            <p:nvPr/>
          </p:nvSpPr>
          <p:spPr bwMode="auto">
            <a:xfrm>
              <a:off x="2117" y="3179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81" name="Line 61"/>
            <p:cNvSpPr>
              <a:spLocks noChangeShapeType="1"/>
            </p:cNvSpPr>
            <p:nvPr/>
          </p:nvSpPr>
          <p:spPr bwMode="auto">
            <a:xfrm>
              <a:off x="2981" y="3179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782" name="Text Box 62"/>
          <p:cNvSpPr txBox="1">
            <a:spLocks noChangeArrowheads="1"/>
          </p:cNvSpPr>
          <p:nvPr/>
        </p:nvSpPr>
        <p:spPr bwMode="auto">
          <a:xfrm>
            <a:off x="1238250" y="2060575"/>
            <a:ext cx="4705134" cy="516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defPPr>
              <a:defRPr lang="zh-CN"/>
            </a:defPPr>
            <a:lvl1pPr marL="514350" indent="-514350">
              <a:lnSpc>
                <a:spcPct val="140000"/>
              </a:lnSpc>
              <a:buFont typeface="+mj-lt"/>
              <a:buAutoNum type="romanUcPeriod"/>
              <a:defRPr sz="2200"/>
            </a:lvl1pPr>
          </a:lstStyle>
          <a:p>
            <a:pPr>
              <a:buFont typeface="+mj-lt"/>
              <a:buAutoNum type="romanUcPeriod" startAt="2"/>
            </a:pPr>
            <a:r>
              <a:rPr lang="zh-CN" altLang="en-US"/>
              <a:t>生成一个数据域为 </a:t>
            </a:r>
            <a:r>
              <a:rPr lang="en-US" altLang="zh-CN"/>
              <a:t>e </a:t>
            </a:r>
            <a:r>
              <a:rPr lang="zh-CN" altLang="en-US"/>
              <a:t>的新结点。 </a:t>
            </a:r>
          </a:p>
        </p:txBody>
      </p:sp>
      <p:sp>
        <p:nvSpPr>
          <p:cNvPr id="30783" name="Text Box 63"/>
          <p:cNvSpPr txBox="1">
            <a:spLocks noChangeArrowheads="1"/>
          </p:cNvSpPr>
          <p:nvPr/>
        </p:nvSpPr>
        <p:spPr bwMode="auto">
          <a:xfrm>
            <a:off x="1238250" y="1341438"/>
            <a:ext cx="4291559" cy="56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514350" indent="-514350">
              <a:lnSpc>
                <a:spcPct val="140000"/>
              </a:lnSpc>
              <a:buFont typeface="+mj-lt"/>
              <a:buAutoNum type="romanUcPeriod"/>
            </a:pPr>
            <a:r>
              <a:rPr lang="zh-CN" altLang="en-US" sz="2200"/>
              <a:t>首先找到 </a:t>
            </a:r>
            <a:r>
              <a:rPr lang="en-US" altLang="zh-CN" sz="2200" i="1" err="1"/>
              <a:t>a</a:t>
            </a:r>
            <a:r>
              <a:rPr lang="en-US" altLang="zh-CN" sz="2200" i="1" baseline="-25000" err="1"/>
              <a:t>i</a:t>
            </a:r>
            <a:r>
              <a:rPr lang="en-US" altLang="zh-CN" sz="2200" i="1" baseline="-25000"/>
              <a:t> </a:t>
            </a:r>
            <a:r>
              <a:rPr lang="en-US" altLang="zh-CN" sz="2200" baseline="-25000"/>
              <a:t>-1 </a:t>
            </a:r>
            <a:r>
              <a:rPr lang="zh-CN" altLang="en-US" sz="2200"/>
              <a:t>的存储位置 </a:t>
            </a:r>
            <a:r>
              <a:rPr lang="en-US" altLang="zh-CN" sz="2200"/>
              <a:t>p</a:t>
            </a:r>
            <a:r>
              <a:rPr lang="zh-CN" altLang="en-US" sz="2200"/>
              <a:t>。 </a:t>
            </a:r>
          </a:p>
        </p:txBody>
      </p:sp>
      <p:sp>
        <p:nvSpPr>
          <p:cNvPr id="30785" name="Text Box 65"/>
          <p:cNvSpPr txBox="1">
            <a:spLocks noChangeArrowheads="1"/>
          </p:cNvSpPr>
          <p:nvPr/>
        </p:nvSpPr>
        <p:spPr bwMode="auto">
          <a:xfrm>
            <a:off x="1238250" y="2633663"/>
            <a:ext cx="7181774" cy="1040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defPPr>
              <a:defRPr lang="zh-CN"/>
            </a:defPPr>
            <a:lvl1pPr marL="514350" indent="-514350">
              <a:lnSpc>
                <a:spcPct val="140000"/>
              </a:lnSpc>
              <a:buFont typeface="+mj-lt"/>
              <a:buAutoNum type="romanUcPeriod"/>
              <a:defRPr sz="2200"/>
            </a:lvl1pPr>
          </a:lstStyle>
          <a:p>
            <a:pPr>
              <a:buFont typeface="+mj-lt"/>
              <a:buAutoNum type="romanUcPeriod" startAt="3"/>
            </a:pPr>
            <a:r>
              <a:rPr lang="zh-CN" altLang="en-US"/>
              <a:t>插入新结点：①、新结点的指针域指向结点 </a:t>
            </a:r>
            <a:r>
              <a:rPr lang="en-US" altLang="zh-CN" i="1" err="1"/>
              <a:t>a</a:t>
            </a:r>
            <a:r>
              <a:rPr lang="en-US" altLang="zh-CN" i="1" baseline="-25000" err="1"/>
              <a:t>i</a:t>
            </a:r>
            <a:r>
              <a:rPr lang="en-US" altLang="zh-CN" i="1" baseline="-25000"/>
              <a:t> </a:t>
            </a:r>
            <a:r>
              <a:rPr lang="zh-CN" altLang="en-US"/>
              <a:t>。 </a:t>
            </a:r>
          </a:p>
          <a:p>
            <a:pPr marL="0" indent="0">
              <a:buNone/>
            </a:pPr>
            <a:r>
              <a:rPr lang="zh-CN" altLang="en-US"/>
              <a:t>                                  </a:t>
            </a:r>
            <a:r>
              <a:rPr lang="zh-CN" altLang="zh-CN"/>
              <a:t>②、</a:t>
            </a:r>
            <a:r>
              <a:rPr lang="zh-CN" altLang="en-US"/>
              <a:t>结点 </a:t>
            </a:r>
            <a:r>
              <a:rPr lang="en-US" altLang="zh-CN" i="1" err="1"/>
              <a:t>a</a:t>
            </a:r>
            <a:r>
              <a:rPr lang="en-US" altLang="zh-CN" i="1" baseline="-25000" err="1"/>
              <a:t>i</a:t>
            </a:r>
            <a:r>
              <a:rPr lang="en-US" altLang="zh-CN" i="1" baseline="-25000"/>
              <a:t> </a:t>
            </a:r>
            <a:r>
              <a:rPr lang="en-US" altLang="zh-CN" baseline="-25000"/>
              <a:t>-1</a:t>
            </a:r>
            <a:r>
              <a:rPr lang="en-US" altLang="zh-CN"/>
              <a:t> </a:t>
            </a:r>
            <a:r>
              <a:rPr lang="zh-CN" altLang="en-US"/>
              <a:t>的指针域指向新结点。  </a:t>
            </a:r>
          </a:p>
        </p:txBody>
      </p:sp>
      <p:sp>
        <p:nvSpPr>
          <p:cNvPr id="30787" name="Line 67"/>
          <p:cNvSpPr>
            <a:spLocks noChangeShapeType="1"/>
          </p:cNvSpPr>
          <p:nvPr/>
        </p:nvSpPr>
        <p:spPr bwMode="auto">
          <a:xfrm flipV="1">
            <a:off x="5292725" y="4943475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0788" name="Text Box 68"/>
          <p:cNvSpPr txBox="1">
            <a:spLocks noChangeArrowheads="1"/>
          </p:cNvSpPr>
          <p:nvPr/>
        </p:nvSpPr>
        <p:spPr bwMode="auto">
          <a:xfrm>
            <a:off x="223838" y="1458913"/>
            <a:ext cx="1196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步骤： </a:t>
            </a:r>
          </a:p>
        </p:txBody>
      </p:sp>
      <p:sp>
        <p:nvSpPr>
          <p:cNvPr id="30791" name="Text Box 71"/>
          <p:cNvSpPr txBox="1">
            <a:spLocks noChangeArrowheads="1"/>
          </p:cNvSpPr>
          <p:nvPr/>
        </p:nvSpPr>
        <p:spPr bwMode="auto">
          <a:xfrm>
            <a:off x="3708400" y="4221163"/>
            <a:ext cx="1235075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6600">
                <a:solidFill>
                  <a:srgbClr val="FF3300"/>
                </a:solidFill>
              </a:rPr>
              <a:t>× </a:t>
            </a:r>
          </a:p>
        </p:txBody>
      </p:sp>
    </p:spTree>
  </p:cSld>
  <p:clrMapOvr>
    <a:masterClrMapping/>
  </p:clrMapOvr>
  <p:transition spd="slow"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0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07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07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07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07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07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07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07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7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07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07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07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07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0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0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0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30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0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0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07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07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33" grpId="0" autoUpdateAnimBg="0"/>
      <p:bldP spid="30758" grpId="0" animBg="1"/>
      <p:bldP spid="30760" grpId="0" animBg="1"/>
      <p:bldP spid="30763" grpId="0" autoUpdateAnimBg="0"/>
      <p:bldP spid="30764" grpId="0" autoUpdateAnimBg="0"/>
      <p:bldP spid="30780" grpId="0" animBg="1"/>
      <p:bldP spid="30782" grpId="0" autoUpdateAnimBg="0"/>
      <p:bldP spid="30783" grpId="0" autoUpdateAnimBg="0"/>
      <p:bldP spid="30785" grpId="0" autoUpdateAnimBg="0"/>
      <p:bldP spid="30787" grpId="0" animBg="1"/>
      <p:bldP spid="30788" grpId="0"/>
      <p:bldP spid="30791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42" name="Text Box 58"/>
          <p:cNvSpPr txBox="1">
            <a:spLocks noChangeArrowheads="1"/>
          </p:cNvSpPr>
          <p:nvPr/>
        </p:nvSpPr>
        <p:spPr bwMode="auto">
          <a:xfrm>
            <a:off x="520700" y="1052513"/>
            <a:ext cx="7462299" cy="493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200">
                <a:ea typeface="华文中宋" pitchFamily="2" charset="-122"/>
              </a:rPr>
              <a:t>Status </a:t>
            </a:r>
            <a:r>
              <a:rPr lang="en-US" altLang="zh-CN" sz="2200" err="1">
                <a:ea typeface="华文中宋" pitchFamily="2" charset="-122"/>
              </a:rPr>
              <a:t>ListInsert_L</a:t>
            </a:r>
            <a:r>
              <a:rPr lang="en-US" altLang="zh-CN" sz="2200">
                <a:ea typeface="华文中宋" pitchFamily="2" charset="-122"/>
              </a:rPr>
              <a:t>(</a:t>
            </a:r>
            <a:r>
              <a:rPr lang="en-US" altLang="zh-CN" sz="2200" err="1">
                <a:ea typeface="华文中宋" pitchFamily="2" charset="-122"/>
              </a:rPr>
              <a:t>LinkList</a:t>
            </a:r>
            <a:r>
              <a:rPr lang="en-US" altLang="zh-CN" sz="2200">
                <a:ea typeface="华文中宋" pitchFamily="2" charset="-122"/>
              </a:rPr>
              <a:t> &amp;L, </a:t>
            </a:r>
            <a:r>
              <a:rPr lang="en-US" altLang="zh-CN" sz="2200" err="1">
                <a:ea typeface="华文中宋" pitchFamily="2" charset="-122"/>
              </a:rPr>
              <a:t>int</a:t>
            </a:r>
            <a:r>
              <a:rPr lang="en-US" altLang="zh-CN" sz="2200">
                <a:ea typeface="华文中宋" pitchFamily="2" charset="-122"/>
              </a:rPr>
              <a:t> </a:t>
            </a:r>
            <a:r>
              <a:rPr lang="en-US" altLang="zh-CN" sz="2200" i="1" err="1">
                <a:ea typeface="华文中宋" pitchFamily="2" charset="-122"/>
              </a:rPr>
              <a:t>i</a:t>
            </a:r>
            <a:r>
              <a:rPr lang="en-US" altLang="zh-CN" sz="2200">
                <a:ea typeface="华文中宋" pitchFamily="2" charset="-122"/>
              </a:rPr>
              <a:t>, </a:t>
            </a:r>
            <a:r>
              <a:rPr lang="en-US" altLang="zh-CN" sz="2200" err="1">
                <a:ea typeface="华文中宋" pitchFamily="2" charset="-122"/>
              </a:rPr>
              <a:t>ElemType</a:t>
            </a:r>
            <a:r>
              <a:rPr lang="en-US" altLang="zh-CN" sz="2200">
                <a:ea typeface="华文中宋" pitchFamily="2" charset="-122"/>
              </a:rPr>
              <a:t> </a:t>
            </a:r>
            <a:r>
              <a:rPr lang="en-US" altLang="zh-CN" sz="2200" i="1">
                <a:ea typeface="华文中宋" pitchFamily="2" charset="-122"/>
              </a:rPr>
              <a:t>e</a:t>
            </a:r>
            <a:r>
              <a:rPr lang="en-US" altLang="zh-CN" sz="2200">
                <a:ea typeface="华文中宋" pitchFamily="2" charset="-122"/>
              </a:rPr>
              <a:t>) { </a:t>
            </a:r>
            <a:br>
              <a:rPr lang="en-US" altLang="zh-CN" sz="2200">
                <a:ea typeface="华文中宋" pitchFamily="2" charset="-122"/>
              </a:rPr>
            </a:br>
            <a:r>
              <a:rPr lang="en-US" altLang="zh-CN" sz="2200">
                <a:ea typeface="华文中宋" pitchFamily="2" charset="-122"/>
              </a:rPr>
              <a:t>   p = L;  </a:t>
            </a:r>
            <a:r>
              <a:rPr lang="en-US" altLang="zh-CN" sz="2200" i="1">
                <a:ea typeface="华文中宋" pitchFamily="2" charset="-122"/>
              </a:rPr>
              <a:t>j </a:t>
            </a:r>
            <a:r>
              <a:rPr lang="en-US" altLang="zh-CN" sz="2200">
                <a:ea typeface="华文中宋" pitchFamily="2" charset="-122"/>
              </a:rPr>
              <a:t>= 0; </a:t>
            </a:r>
            <a:br>
              <a:rPr lang="en-US" altLang="zh-CN" sz="2200">
                <a:ea typeface="华文中宋" pitchFamily="2" charset="-122"/>
              </a:rPr>
            </a:br>
            <a:r>
              <a:rPr lang="en-US" altLang="zh-CN" sz="2200">
                <a:ea typeface="华文中宋" pitchFamily="2" charset="-122"/>
              </a:rPr>
              <a:t>   while ( p &amp;&amp; </a:t>
            </a:r>
            <a:r>
              <a:rPr lang="en-US" altLang="zh-CN" sz="2200" i="1">
                <a:ea typeface="华文中宋" pitchFamily="2" charset="-122"/>
              </a:rPr>
              <a:t>j</a:t>
            </a:r>
            <a:r>
              <a:rPr lang="en-US" altLang="zh-CN" sz="2200">
                <a:ea typeface="华文中宋" pitchFamily="2" charset="-122"/>
              </a:rPr>
              <a:t> &lt; </a:t>
            </a:r>
            <a:r>
              <a:rPr lang="en-US" altLang="zh-CN" sz="2200" i="1" err="1">
                <a:ea typeface="华文中宋" pitchFamily="2" charset="-122"/>
              </a:rPr>
              <a:t>i</a:t>
            </a:r>
            <a:r>
              <a:rPr lang="en-US" altLang="zh-CN" sz="2200" i="1">
                <a:ea typeface="华文中宋" pitchFamily="2" charset="-122"/>
              </a:rPr>
              <a:t> </a:t>
            </a:r>
            <a:r>
              <a:rPr lang="en-US" altLang="zh-CN" sz="2200">
                <a:ea typeface="华文中宋" pitchFamily="2" charset="-122"/>
              </a:rPr>
              <a:t>-1)</a:t>
            </a:r>
            <a:r>
              <a:rPr lang="en-US" altLang="zh-CN" sz="22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</a:t>
            </a:r>
          </a:p>
          <a:p>
            <a:pPr>
              <a:lnSpc>
                <a:spcPct val="130000"/>
              </a:lnSpc>
            </a:pPr>
            <a:r>
              <a:rPr lang="en-US" altLang="zh-CN" sz="22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       { p = p </a:t>
            </a:r>
            <a:r>
              <a:rPr lang="en-US" altLang="zh-CN" sz="22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next; ++</a:t>
            </a:r>
            <a:r>
              <a:rPr lang="en-US" altLang="zh-CN" sz="2200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j</a:t>
            </a:r>
            <a:r>
              <a:rPr lang="en-US" altLang="zh-CN" sz="22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; }</a:t>
            </a:r>
            <a:r>
              <a:rPr lang="en-US" altLang="zh-CN" sz="2200">
                <a:ea typeface="华文中宋" pitchFamily="2" charset="-122"/>
              </a:rPr>
              <a:t>                  // </a:t>
            </a:r>
            <a:r>
              <a:rPr lang="zh-CN" altLang="en-US" sz="2200"/>
              <a:t>寻找第 </a:t>
            </a:r>
            <a:r>
              <a:rPr lang="en-US" altLang="zh-CN" sz="2200" i="1" err="1"/>
              <a:t>i</a:t>
            </a:r>
            <a:r>
              <a:rPr lang="en-US" altLang="zh-CN" sz="2200"/>
              <a:t> – 1 </a:t>
            </a:r>
            <a:r>
              <a:rPr lang="zh-CN" altLang="en-US" sz="2200"/>
              <a:t>个结点 </a:t>
            </a:r>
            <a:r>
              <a:rPr lang="zh-CN" altLang="en-US" sz="2200">
                <a:ea typeface="华文中宋" pitchFamily="2" charset="-122"/>
              </a:rPr>
              <a:t>  </a:t>
            </a:r>
            <a:br>
              <a:rPr lang="zh-CN" altLang="en-US" sz="2200">
                <a:ea typeface="华文中宋" pitchFamily="2" charset="-122"/>
              </a:rPr>
            </a:br>
            <a:r>
              <a:rPr lang="zh-CN" altLang="en-US" sz="2200">
                <a:ea typeface="华文中宋" pitchFamily="2" charset="-122"/>
              </a:rPr>
              <a:t>   </a:t>
            </a:r>
            <a:r>
              <a:rPr lang="en-US" altLang="zh-CN" sz="2200">
                <a:ea typeface="华文中宋" pitchFamily="2" charset="-122"/>
              </a:rPr>
              <a:t>if (!p || </a:t>
            </a:r>
            <a:r>
              <a:rPr lang="en-US" altLang="zh-CN" sz="2200" i="1">
                <a:ea typeface="华文中宋" pitchFamily="2" charset="-122"/>
              </a:rPr>
              <a:t>j</a:t>
            </a:r>
            <a:r>
              <a:rPr lang="en-US" altLang="zh-CN" sz="2200">
                <a:ea typeface="华文中宋" pitchFamily="2" charset="-122"/>
              </a:rPr>
              <a:t> &gt; </a:t>
            </a:r>
            <a:r>
              <a:rPr lang="en-US" altLang="zh-CN" sz="2200" i="1" err="1">
                <a:ea typeface="华文中宋" pitchFamily="2" charset="-122"/>
              </a:rPr>
              <a:t>i</a:t>
            </a:r>
            <a:r>
              <a:rPr lang="en-US" altLang="zh-CN" sz="2200">
                <a:ea typeface="华文中宋" pitchFamily="2" charset="-122"/>
              </a:rPr>
              <a:t> -1) return ERROR;     // </a:t>
            </a:r>
            <a:r>
              <a:rPr lang="en-US" altLang="zh-CN" sz="2200" i="1" err="1">
                <a:ea typeface="华文中宋" pitchFamily="2" charset="-122"/>
              </a:rPr>
              <a:t>i</a:t>
            </a:r>
            <a:r>
              <a:rPr lang="en-US" altLang="zh-CN" sz="2200">
                <a:ea typeface="华文中宋" pitchFamily="2" charset="-122"/>
              </a:rPr>
              <a:t> </a:t>
            </a:r>
            <a:r>
              <a:rPr lang="zh-CN" altLang="en-US" sz="2200"/>
              <a:t>小于 </a:t>
            </a:r>
            <a:r>
              <a:rPr lang="en-US" altLang="zh-CN" sz="2200"/>
              <a:t>1 </a:t>
            </a:r>
            <a:r>
              <a:rPr lang="zh-CN" altLang="en-US" sz="2200"/>
              <a:t>或者大于表长</a:t>
            </a:r>
            <a:r>
              <a:rPr lang="en-US" altLang="zh-CN" sz="2200"/>
              <a:t>+1</a:t>
            </a:r>
            <a:r>
              <a:rPr lang="zh-CN" altLang="en-US" sz="2200"/>
              <a:t>  </a:t>
            </a:r>
            <a:br>
              <a:rPr lang="zh-CN" altLang="en-US" sz="2200">
                <a:ea typeface="华文中宋" pitchFamily="2" charset="-122"/>
              </a:rPr>
            </a:br>
            <a:r>
              <a:rPr lang="zh-CN" altLang="en-US" sz="2200">
                <a:ea typeface="华文中宋" pitchFamily="2" charset="-122"/>
              </a:rPr>
              <a:t>   </a:t>
            </a:r>
            <a:r>
              <a:rPr lang="en-US" altLang="zh-CN" sz="2200">
                <a:ea typeface="华文中宋" pitchFamily="2" charset="-122"/>
              </a:rPr>
              <a:t>s = (</a:t>
            </a:r>
            <a:r>
              <a:rPr lang="en-US" altLang="zh-CN" sz="2200" err="1">
                <a:ea typeface="华文中宋" pitchFamily="2" charset="-122"/>
              </a:rPr>
              <a:t>LinkList</a:t>
            </a:r>
            <a:r>
              <a:rPr lang="en-US" altLang="zh-CN" sz="2200">
                <a:ea typeface="华文中宋" pitchFamily="2" charset="-122"/>
              </a:rPr>
              <a:t>) </a:t>
            </a:r>
            <a:r>
              <a:rPr lang="en-US" altLang="zh-CN" sz="2200" err="1">
                <a:ea typeface="华文中宋" pitchFamily="2" charset="-122"/>
              </a:rPr>
              <a:t>malloc</a:t>
            </a:r>
            <a:r>
              <a:rPr lang="en-US" altLang="zh-CN" sz="2200">
                <a:ea typeface="华文中宋" pitchFamily="2" charset="-122"/>
              </a:rPr>
              <a:t> ( </a:t>
            </a:r>
            <a:r>
              <a:rPr lang="en-US" altLang="zh-CN" sz="2200" err="1">
                <a:ea typeface="华文中宋" pitchFamily="2" charset="-122"/>
              </a:rPr>
              <a:t>sizeof</a:t>
            </a:r>
            <a:r>
              <a:rPr lang="en-US" altLang="zh-CN" sz="2200">
                <a:ea typeface="华文中宋" pitchFamily="2" charset="-122"/>
              </a:rPr>
              <a:t> (</a:t>
            </a:r>
            <a:r>
              <a:rPr lang="en-US" altLang="zh-CN" sz="2200" err="1">
                <a:ea typeface="华文中宋" pitchFamily="2" charset="-122"/>
              </a:rPr>
              <a:t>LNode</a:t>
            </a:r>
            <a:r>
              <a:rPr lang="en-US" altLang="zh-CN" sz="2200">
                <a:ea typeface="华文中宋" pitchFamily="2" charset="-122"/>
              </a:rPr>
              <a:t>));    // </a:t>
            </a:r>
            <a:r>
              <a:rPr lang="zh-CN" altLang="en-US" sz="2200"/>
              <a:t>生成新结点  </a:t>
            </a:r>
            <a:br>
              <a:rPr lang="zh-CN" altLang="en-US" sz="2200">
                <a:ea typeface="华文中宋" pitchFamily="2" charset="-122"/>
              </a:rPr>
            </a:br>
            <a:r>
              <a:rPr lang="zh-CN" altLang="en-US" sz="2200">
                <a:ea typeface="华文中宋" pitchFamily="2" charset="-122"/>
              </a:rPr>
              <a:t>   </a:t>
            </a:r>
            <a:r>
              <a:rPr lang="en-US" altLang="zh-CN" sz="2200">
                <a:ea typeface="华文中宋" pitchFamily="2" charset="-122"/>
              </a:rPr>
              <a:t>s </a:t>
            </a:r>
            <a:r>
              <a:rPr lang="en-US" altLang="zh-CN" sz="220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>
                <a:ea typeface="华文中宋" pitchFamily="2" charset="-122"/>
              </a:rPr>
              <a:t>data = </a:t>
            </a:r>
            <a:r>
              <a:rPr lang="en-US" altLang="zh-CN" sz="2200" i="1">
                <a:ea typeface="华文中宋" pitchFamily="2" charset="-122"/>
              </a:rPr>
              <a:t>e</a:t>
            </a:r>
            <a:r>
              <a:rPr lang="en-US" altLang="zh-CN" sz="2200">
                <a:ea typeface="华文中宋" pitchFamily="2" charset="-122"/>
              </a:rPr>
              <a:t>;  </a:t>
            </a:r>
          </a:p>
          <a:p>
            <a:pPr>
              <a:lnSpc>
                <a:spcPct val="130000"/>
              </a:lnSpc>
            </a:pPr>
            <a:r>
              <a:rPr lang="en-US" altLang="zh-CN" sz="2200">
                <a:ea typeface="华文中宋" pitchFamily="2" charset="-122"/>
              </a:rPr>
              <a:t>   s </a:t>
            </a:r>
            <a:r>
              <a:rPr lang="en-US" altLang="zh-CN" sz="220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>
                <a:ea typeface="华文中宋" pitchFamily="2" charset="-122"/>
              </a:rPr>
              <a:t>next = p </a:t>
            </a:r>
            <a:r>
              <a:rPr lang="en-US" altLang="zh-CN" sz="220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>
                <a:ea typeface="华文中宋" pitchFamily="2" charset="-122"/>
              </a:rPr>
              <a:t>next;    // </a:t>
            </a:r>
            <a:r>
              <a:rPr lang="zh-CN" altLang="en-US" sz="2200"/>
              <a:t>插入 </a:t>
            </a:r>
            <a:r>
              <a:rPr lang="en-US" altLang="zh-CN" sz="2200"/>
              <a:t>L </a:t>
            </a:r>
            <a:r>
              <a:rPr lang="zh-CN" altLang="en-US" sz="2200"/>
              <a:t>中  </a:t>
            </a:r>
            <a:br>
              <a:rPr lang="zh-CN" altLang="en-US" sz="2200">
                <a:ea typeface="华文中宋" pitchFamily="2" charset="-122"/>
              </a:rPr>
            </a:br>
            <a:r>
              <a:rPr lang="zh-CN" altLang="en-US" sz="2200">
                <a:ea typeface="华文中宋" pitchFamily="2" charset="-122"/>
              </a:rPr>
              <a:t>   </a:t>
            </a:r>
            <a:r>
              <a:rPr lang="en-US" altLang="zh-CN" sz="2200">
                <a:ea typeface="华文中宋" pitchFamily="2" charset="-122"/>
              </a:rPr>
              <a:t>p </a:t>
            </a:r>
            <a:r>
              <a:rPr lang="en-US" altLang="zh-CN" sz="220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>
                <a:ea typeface="华文中宋" pitchFamily="2" charset="-122"/>
              </a:rPr>
              <a:t>next = s;  </a:t>
            </a:r>
          </a:p>
          <a:p>
            <a:pPr>
              <a:lnSpc>
                <a:spcPct val="130000"/>
              </a:lnSpc>
            </a:pPr>
            <a:r>
              <a:rPr lang="en-US" altLang="zh-CN" sz="2200">
                <a:ea typeface="华文中宋" pitchFamily="2" charset="-122"/>
              </a:rPr>
              <a:t>   return OK; </a:t>
            </a:r>
            <a:br>
              <a:rPr lang="en-US" altLang="zh-CN" sz="2200">
                <a:ea typeface="华文中宋" pitchFamily="2" charset="-122"/>
              </a:rPr>
            </a:br>
            <a:r>
              <a:rPr lang="en-US" altLang="zh-CN" sz="2200">
                <a:ea typeface="华文中宋" pitchFamily="2" charset="-122"/>
              </a:rPr>
              <a:t>} // </a:t>
            </a:r>
            <a:r>
              <a:rPr lang="en-US" altLang="zh-CN" sz="2200" err="1">
                <a:ea typeface="华文中宋" pitchFamily="2" charset="-122"/>
              </a:rPr>
              <a:t>LinstInsert_L</a:t>
            </a:r>
            <a:r>
              <a:rPr lang="en-US" altLang="zh-CN" sz="2200">
                <a:ea typeface="华文中宋" pitchFamily="2" charset="-122"/>
              </a:rPr>
              <a:t> </a:t>
            </a:r>
          </a:p>
        </p:txBody>
      </p:sp>
      <p:sp>
        <p:nvSpPr>
          <p:cNvPr id="16443" name="Text Box 59"/>
          <p:cNvSpPr txBox="1">
            <a:spLocks noChangeArrowheads="1"/>
          </p:cNvSpPr>
          <p:nvPr/>
        </p:nvSpPr>
        <p:spPr bwMode="auto">
          <a:xfrm>
            <a:off x="3419475" y="476250"/>
            <a:ext cx="16398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 sz="2800">
                <a:ea typeface="华文中宋" pitchFamily="2" charset="-122"/>
              </a:rPr>
              <a:t>算法 </a:t>
            </a:r>
            <a:r>
              <a:rPr kumimoji="0" lang="en-US" altLang="zh-CN" sz="2800">
                <a:ea typeface="华文中宋" pitchFamily="2" charset="-122"/>
              </a:rPr>
              <a:t>2.9 </a:t>
            </a:r>
            <a:r>
              <a:rPr kumimoji="0" lang="en-US" altLang="zh-CN" sz="2800" baseline="-8000">
                <a:latin typeface="黑体" pitchFamily="2" charset="-122"/>
                <a:ea typeface="黑体" pitchFamily="2" charset="-122"/>
              </a:rPr>
              <a:t> </a:t>
            </a:r>
          </a:p>
        </p:txBody>
      </p:sp>
      <p:sp>
        <p:nvSpPr>
          <p:cNvPr id="16444" name="Text Box 60"/>
          <p:cNvSpPr txBox="1">
            <a:spLocks noChangeArrowheads="1"/>
          </p:cNvSpPr>
          <p:nvPr/>
        </p:nvSpPr>
        <p:spPr bwMode="auto">
          <a:xfrm>
            <a:off x="4824413" y="5445224"/>
            <a:ext cx="272222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200">
                <a:solidFill>
                  <a:srgbClr val="0000FF"/>
                </a:solidFill>
                <a:ea typeface="华文中宋" pitchFamily="2" charset="-122"/>
              </a:rPr>
              <a:t>时间复杂度：</a:t>
            </a:r>
            <a:r>
              <a:rPr lang="en-US" altLang="zh-CN" sz="2200" i="1">
                <a:solidFill>
                  <a:srgbClr val="0000FF"/>
                </a:solidFill>
                <a:ea typeface="华文中宋" pitchFamily="2" charset="-122"/>
              </a:rPr>
              <a:t>O</a:t>
            </a:r>
            <a:r>
              <a:rPr lang="en-US" altLang="zh-CN" sz="2200">
                <a:solidFill>
                  <a:srgbClr val="0000FF"/>
                </a:solidFill>
                <a:ea typeface="华文中宋" pitchFamily="2" charset="-122"/>
              </a:rPr>
              <a:t>(</a:t>
            </a:r>
            <a:r>
              <a:rPr lang="en-US" altLang="zh-CN" sz="2200" i="1">
                <a:solidFill>
                  <a:srgbClr val="0000FF"/>
                </a:solidFill>
                <a:ea typeface="华文中宋" pitchFamily="2" charset="-122"/>
              </a:rPr>
              <a:t>n</a:t>
            </a:r>
            <a:r>
              <a:rPr lang="en-US" altLang="zh-CN" sz="2200">
                <a:solidFill>
                  <a:srgbClr val="0000FF"/>
                </a:solidFill>
                <a:ea typeface="华文中宋" pitchFamily="2" charset="-122"/>
              </a:rPr>
              <a:t>)</a:t>
            </a:r>
            <a:r>
              <a:rPr lang="zh-CN" altLang="en-US" sz="2200">
                <a:solidFill>
                  <a:srgbClr val="0000FF"/>
                </a:solidFill>
                <a:ea typeface="华文中宋" pitchFamily="2" charset="-122"/>
              </a:rPr>
              <a:t>。</a:t>
            </a:r>
            <a:r>
              <a:rPr lang="zh-CN" altLang="en-US" sz="2200">
                <a:ea typeface="华文中宋" pitchFamily="2" charset="-122"/>
              </a:rPr>
              <a:t> </a:t>
            </a:r>
          </a:p>
        </p:txBody>
      </p:sp>
      <p:sp>
        <p:nvSpPr>
          <p:cNvPr id="5" name="矩形 4"/>
          <p:cNvSpPr/>
          <p:nvPr/>
        </p:nvSpPr>
        <p:spPr>
          <a:xfrm>
            <a:off x="4932040" y="4437112"/>
            <a:ext cx="2160240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如果</a:t>
            </a:r>
            <a:r>
              <a:rPr lang="en-US" altLang="zh-CN">
                <a:solidFill>
                  <a:schemeClr val="tx1"/>
                </a:solidFill>
              </a:rPr>
              <a:t>L</a:t>
            </a:r>
            <a:r>
              <a:rPr lang="zh-CN" altLang="en-US">
                <a:solidFill>
                  <a:schemeClr val="tx1"/>
                </a:solidFill>
              </a:rPr>
              <a:t>不是带头结点的链表情况如何呢？</a:t>
            </a:r>
            <a:endParaRPr lang="zh-CN" altLang="en-US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44" grpId="0" autoUpdateAnimBg="0"/>
      <p:bldP spid="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76200" y="836613"/>
            <a:ext cx="76660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ea typeface="华文中宋" pitchFamily="2" charset="-122"/>
              </a:rPr>
              <a:t>  3</a:t>
            </a:r>
            <a:r>
              <a:rPr lang="zh-CN" altLang="en-US" sz="2400">
                <a:ea typeface="华文中宋" pitchFamily="2" charset="-122"/>
              </a:rPr>
              <a:t>、删除运算（</a:t>
            </a:r>
            <a:r>
              <a:rPr lang="en-US" altLang="zh-CN" sz="2400" err="1">
                <a:ea typeface="华文中宋" pitchFamily="2" charset="-122"/>
              </a:rPr>
              <a:t>ListDelete</a:t>
            </a:r>
            <a:r>
              <a:rPr lang="en-US" altLang="zh-CN" sz="2400">
                <a:ea typeface="华文中宋" pitchFamily="2" charset="-122"/>
              </a:rPr>
              <a:t>(&amp;L, </a:t>
            </a:r>
            <a:r>
              <a:rPr lang="en-US" altLang="zh-CN" sz="2400" i="1" err="1">
                <a:ea typeface="华文中宋" pitchFamily="2" charset="-122"/>
              </a:rPr>
              <a:t>i</a:t>
            </a:r>
            <a:r>
              <a:rPr lang="en-US" altLang="zh-CN" sz="2400">
                <a:ea typeface="华文中宋" pitchFamily="2" charset="-122"/>
              </a:rPr>
              <a:t>, &amp;</a:t>
            </a:r>
            <a:r>
              <a:rPr lang="en-US" altLang="zh-CN" sz="2400" i="1">
                <a:ea typeface="华文中宋" pitchFamily="2" charset="-122"/>
              </a:rPr>
              <a:t>e</a:t>
            </a:r>
            <a:r>
              <a:rPr lang="en-US" altLang="zh-CN" sz="2400">
                <a:ea typeface="华文中宋" pitchFamily="2" charset="-122"/>
              </a:rPr>
              <a:t>)</a:t>
            </a:r>
            <a:r>
              <a:rPr lang="zh-CN" altLang="en-US" sz="2400">
                <a:ea typeface="华文中宋" pitchFamily="2" charset="-122"/>
              </a:rPr>
              <a:t>在链表中的实现）  </a:t>
            </a:r>
          </a:p>
        </p:txBody>
      </p:sp>
      <p:sp>
        <p:nvSpPr>
          <p:cNvPr id="35847" name="Text Box 7"/>
          <p:cNvSpPr txBox="1">
            <a:spLocks noChangeArrowheads="1"/>
          </p:cNvSpPr>
          <p:nvPr/>
        </p:nvSpPr>
        <p:spPr bwMode="auto">
          <a:xfrm>
            <a:off x="1997075" y="1484313"/>
            <a:ext cx="4469493" cy="70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514350" indent="-514350" eaLnBrk="0" hangingPunct="0">
              <a:lnSpc>
                <a:spcPct val="180000"/>
              </a:lnSpc>
              <a:buFont typeface="+mj-lt"/>
              <a:buAutoNum type="romanUcPeriod"/>
            </a:pPr>
            <a:r>
              <a:rPr lang="zh-CN" altLang="en-US" sz="2200"/>
              <a:t>首先找到 </a:t>
            </a:r>
            <a:r>
              <a:rPr lang="en-US" altLang="zh-CN" sz="2200" i="1" err="1"/>
              <a:t>a</a:t>
            </a:r>
            <a:r>
              <a:rPr lang="en-US" altLang="zh-CN" sz="2200" i="1" baseline="-25000" err="1"/>
              <a:t>i</a:t>
            </a:r>
            <a:r>
              <a:rPr lang="en-US" altLang="zh-CN" sz="2200" baseline="-25000"/>
              <a:t> –1 </a:t>
            </a:r>
            <a:r>
              <a:rPr lang="zh-CN" altLang="en-US" sz="2200"/>
              <a:t>的存储位置 </a:t>
            </a:r>
            <a:r>
              <a:rPr lang="en-US" altLang="zh-CN" sz="2200"/>
              <a:t>p</a:t>
            </a:r>
            <a:r>
              <a:rPr lang="zh-CN" altLang="en-US" sz="2200"/>
              <a:t>。 </a:t>
            </a:r>
          </a:p>
        </p:txBody>
      </p:sp>
      <p:grpSp>
        <p:nvGrpSpPr>
          <p:cNvPr id="2" name="Group 50"/>
          <p:cNvGrpSpPr>
            <a:grpSpLocks/>
          </p:cNvGrpSpPr>
          <p:nvPr/>
        </p:nvGrpSpPr>
        <p:grpSpPr bwMode="auto">
          <a:xfrm>
            <a:off x="2020888" y="4268788"/>
            <a:ext cx="609600" cy="533400"/>
            <a:chOff x="1273" y="2689"/>
            <a:chExt cx="384" cy="336"/>
          </a:xfrm>
        </p:grpSpPr>
        <p:sp>
          <p:nvSpPr>
            <p:cNvPr id="35854" name="Text Box 14"/>
            <p:cNvSpPr txBox="1">
              <a:spLocks noChangeArrowheads="1"/>
            </p:cNvSpPr>
            <p:nvPr/>
          </p:nvSpPr>
          <p:spPr bwMode="auto">
            <a:xfrm>
              <a:off x="1273" y="2689"/>
              <a:ext cx="27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p </a:t>
              </a:r>
            </a:p>
          </p:txBody>
        </p:sp>
        <p:sp>
          <p:nvSpPr>
            <p:cNvPr id="35855" name="Line 15"/>
            <p:cNvSpPr>
              <a:spLocks noChangeShapeType="1"/>
            </p:cNvSpPr>
            <p:nvPr/>
          </p:nvSpPr>
          <p:spPr bwMode="auto">
            <a:xfrm>
              <a:off x="1465" y="2929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49"/>
          <p:cNvGrpSpPr>
            <a:grpSpLocks/>
          </p:cNvGrpSpPr>
          <p:nvPr/>
        </p:nvGrpSpPr>
        <p:grpSpPr bwMode="auto">
          <a:xfrm>
            <a:off x="2097088" y="4573588"/>
            <a:ext cx="4419600" cy="457200"/>
            <a:chOff x="1321" y="2881"/>
            <a:chExt cx="2784" cy="288"/>
          </a:xfrm>
        </p:grpSpPr>
        <p:sp>
          <p:nvSpPr>
            <p:cNvPr id="35848" name="Rectangle 8"/>
            <p:cNvSpPr>
              <a:spLocks noChangeArrowheads="1"/>
            </p:cNvSpPr>
            <p:nvPr/>
          </p:nvSpPr>
          <p:spPr bwMode="auto">
            <a:xfrm>
              <a:off x="1657" y="2881"/>
              <a:ext cx="38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i="1"/>
                <a:t>a</a:t>
              </a:r>
              <a:r>
                <a:rPr lang="en-US" altLang="zh-CN" i="1" baseline="-25000"/>
                <a:t>i </a:t>
              </a:r>
              <a:r>
                <a:rPr lang="en-US" altLang="zh-CN" baseline="-25000"/>
                <a:t>–1 </a:t>
              </a:r>
            </a:p>
          </p:txBody>
        </p:sp>
        <p:sp>
          <p:nvSpPr>
            <p:cNvPr id="35849" name="Rectangle 9"/>
            <p:cNvSpPr>
              <a:spLocks noChangeArrowheads="1"/>
            </p:cNvSpPr>
            <p:nvPr/>
          </p:nvSpPr>
          <p:spPr bwMode="auto">
            <a:xfrm>
              <a:off x="2041" y="2881"/>
              <a:ext cx="19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0" name="Rectangle 10"/>
            <p:cNvSpPr>
              <a:spLocks noChangeArrowheads="1"/>
            </p:cNvSpPr>
            <p:nvPr/>
          </p:nvSpPr>
          <p:spPr bwMode="auto">
            <a:xfrm>
              <a:off x="2857" y="2881"/>
              <a:ext cx="19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1" name="Line 11"/>
            <p:cNvSpPr>
              <a:spLocks noChangeShapeType="1"/>
            </p:cNvSpPr>
            <p:nvPr/>
          </p:nvSpPr>
          <p:spPr bwMode="auto">
            <a:xfrm>
              <a:off x="2137" y="3025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52" name="Line 12"/>
            <p:cNvSpPr>
              <a:spLocks noChangeShapeType="1"/>
            </p:cNvSpPr>
            <p:nvPr/>
          </p:nvSpPr>
          <p:spPr bwMode="auto">
            <a:xfrm>
              <a:off x="2953" y="3025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53" name="Line 13"/>
            <p:cNvSpPr>
              <a:spLocks noChangeShapeType="1"/>
            </p:cNvSpPr>
            <p:nvPr/>
          </p:nvSpPr>
          <p:spPr bwMode="auto">
            <a:xfrm>
              <a:off x="1321" y="3073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8" name="Rectangle 28"/>
            <p:cNvSpPr>
              <a:spLocks noChangeArrowheads="1"/>
            </p:cNvSpPr>
            <p:nvPr/>
          </p:nvSpPr>
          <p:spPr bwMode="auto">
            <a:xfrm>
              <a:off x="2473" y="2881"/>
              <a:ext cx="38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i="1"/>
                <a:t> a</a:t>
              </a:r>
              <a:r>
                <a:rPr lang="en-US" altLang="zh-CN" i="1" baseline="-25000"/>
                <a:t>i</a:t>
              </a:r>
              <a:r>
                <a:rPr lang="en-US" altLang="zh-CN" baseline="-25000"/>
                <a:t> </a:t>
              </a:r>
            </a:p>
          </p:txBody>
        </p:sp>
        <p:sp>
          <p:nvSpPr>
            <p:cNvPr id="35877" name="Rectangle 37"/>
            <p:cNvSpPr>
              <a:spLocks noChangeArrowheads="1"/>
            </p:cNvSpPr>
            <p:nvPr/>
          </p:nvSpPr>
          <p:spPr bwMode="auto">
            <a:xfrm>
              <a:off x="3673" y="2881"/>
              <a:ext cx="19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78" name="Line 38"/>
            <p:cNvSpPr>
              <a:spLocks noChangeShapeType="1"/>
            </p:cNvSpPr>
            <p:nvPr/>
          </p:nvSpPr>
          <p:spPr bwMode="auto">
            <a:xfrm>
              <a:off x="3769" y="3025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79" name="Rectangle 39"/>
            <p:cNvSpPr>
              <a:spLocks noChangeArrowheads="1"/>
            </p:cNvSpPr>
            <p:nvPr/>
          </p:nvSpPr>
          <p:spPr bwMode="auto">
            <a:xfrm>
              <a:off x="3289" y="2881"/>
              <a:ext cx="38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i="1"/>
                <a:t>a</a:t>
              </a:r>
              <a:r>
                <a:rPr lang="en-US" altLang="zh-CN" i="1" baseline="-25000"/>
                <a:t>i</a:t>
              </a:r>
              <a:r>
                <a:rPr lang="en-US" altLang="zh-CN" baseline="-25000"/>
                <a:t>+1  </a:t>
              </a:r>
            </a:p>
          </p:txBody>
        </p:sp>
      </p:grpSp>
      <p:sp>
        <p:nvSpPr>
          <p:cNvPr id="35880" name="Line 40"/>
          <p:cNvSpPr>
            <a:spLocks noChangeShapeType="1"/>
          </p:cNvSpPr>
          <p:nvPr/>
        </p:nvSpPr>
        <p:spPr bwMode="auto">
          <a:xfrm>
            <a:off x="3392488" y="480218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5881" name="Line 41"/>
          <p:cNvSpPr>
            <a:spLocks noChangeShapeType="1"/>
          </p:cNvSpPr>
          <p:nvPr/>
        </p:nvSpPr>
        <p:spPr bwMode="auto">
          <a:xfrm>
            <a:off x="3392488" y="5335588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5883" name="Line 43"/>
          <p:cNvSpPr>
            <a:spLocks noChangeShapeType="1"/>
          </p:cNvSpPr>
          <p:nvPr/>
        </p:nvSpPr>
        <p:spPr bwMode="auto">
          <a:xfrm flipV="1">
            <a:off x="5449888" y="503078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5885" name="Text Box 45"/>
          <p:cNvSpPr txBox="1">
            <a:spLocks noChangeArrowheads="1"/>
          </p:cNvSpPr>
          <p:nvPr/>
        </p:nvSpPr>
        <p:spPr bwMode="auto">
          <a:xfrm>
            <a:off x="684213" y="1628800"/>
            <a:ext cx="112082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200">
                <a:latin typeface="华文中宋" pitchFamily="2" charset="-122"/>
                <a:ea typeface="华文中宋" pitchFamily="2" charset="-122"/>
              </a:rPr>
              <a:t>步骤： </a:t>
            </a:r>
          </a:p>
        </p:txBody>
      </p:sp>
      <p:sp>
        <p:nvSpPr>
          <p:cNvPr id="35887" name="Text Box 47"/>
          <p:cNvSpPr txBox="1">
            <a:spLocks noChangeArrowheads="1"/>
          </p:cNvSpPr>
          <p:nvPr/>
        </p:nvSpPr>
        <p:spPr bwMode="auto">
          <a:xfrm>
            <a:off x="1976438" y="2319338"/>
            <a:ext cx="5845703" cy="618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514338" indent="-514338" eaLnBrk="0" hangingPunct="0">
              <a:lnSpc>
                <a:spcPct val="180000"/>
              </a:lnSpc>
              <a:buFont typeface="+mj-lt"/>
              <a:buAutoNum type="romanUcPeriod" startAt="2"/>
            </a:pPr>
            <a:r>
              <a:rPr lang="zh-CN" altLang="en-US" sz="2200"/>
              <a:t>令 </a:t>
            </a:r>
            <a:r>
              <a:rPr lang="en-US" altLang="zh-CN" sz="2200"/>
              <a:t>q</a:t>
            </a:r>
            <a:r>
              <a:rPr lang="zh-CN" altLang="en-US" sz="2200"/>
              <a:t>指向 </a:t>
            </a:r>
            <a:r>
              <a:rPr lang="en-US" altLang="zh-CN" sz="2200"/>
              <a:t>p </a:t>
            </a:r>
            <a:r>
              <a:rPr lang="en-US" altLang="zh-CN" sz="2200">
                <a:sym typeface="Symbol" panose="05050102010706020507" pitchFamily="18" charset="2"/>
              </a:rPr>
              <a:t></a:t>
            </a:r>
            <a:r>
              <a:rPr lang="en-US" altLang="zh-CN" sz="2200"/>
              <a:t> next</a:t>
            </a:r>
            <a:r>
              <a:rPr lang="zh-CN" altLang="en-US" sz="2200"/>
              <a:t>，</a:t>
            </a:r>
            <a:r>
              <a:rPr lang="en-US" altLang="zh-CN" sz="2200"/>
              <a:t>p </a:t>
            </a:r>
            <a:r>
              <a:rPr lang="en-US" altLang="zh-CN" sz="220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>
                <a:ea typeface="华文中宋" panose="02010600040101010101" pitchFamily="2" charset="-122"/>
              </a:rPr>
              <a:t> next = q</a:t>
            </a:r>
            <a:r>
              <a:rPr lang="en-US" altLang="zh-CN" sz="2200"/>
              <a:t> </a:t>
            </a:r>
            <a:r>
              <a:rPr lang="en-US" altLang="zh-CN" sz="220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>
                <a:ea typeface="华文中宋" panose="02010600040101010101" pitchFamily="2" charset="-122"/>
              </a:rPr>
              <a:t> next ; </a:t>
            </a:r>
            <a:endParaRPr lang="en-US" altLang="zh-CN" sz="2200" dirty="0">
              <a:ea typeface="华文中宋" panose="02010600040101010101" pitchFamily="2" charset="-122"/>
            </a:endParaRPr>
          </a:p>
        </p:txBody>
      </p:sp>
      <p:sp>
        <p:nvSpPr>
          <p:cNvPr id="35888" name="Text Box 48"/>
          <p:cNvSpPr txBox="1">
            <a:spLocks noChangeArrowheads="1"/>
          </p:cNvSpPr>
          <p:nvPr/>
        </p:nvSpPr>
        <p:spPr bwMode="auto">
          <a:xfrm>
            <a:off x="1957388" y="3184525"/>
            <a:ext cx="4589718" cy="618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514338" indent="-514338" eaLnBrk="0" hangingPunct="0">
              <a:lnSpc>
                <a:spcPct val="180000"/>
              </a:lnSpc>
              <a:buFont typeface="+mj-lt"/>
              <a:buAutoNum type="romanUcPeriod" startAt="3"/>
            </a:pPr>
            <a:r>
              <a:rPr lang="zh-CN" altLang="en-US" sz="2200"/>
              <a:t>给</a:t>
            </a:r>
            <a:r>
              <a:rPr lang="en-US" altLang="zh-CN" sz="2200"/>
              <a:t>e</a:t>
            </a:r>
            <a:r>
              <a:rPr lang="zh-CN" altLang="en-US" sz="2200"/>
              <a:t>赋值，释放结点 </a:t>
            </a:r>
            <a:r>
              <a:rPr lang="en-US" altLang="zh-CN" sz="2200" i="1"/>
              <a:t>a</a:t>
            </a:r>
            <a:r>
              <a:rPr lang="en-US" altLang="zh-CN" sz="2200" i="1" baseline="-25000"/>
              <a:t>i</a:t>
            </a:r>
            <a:r>
              <a:rPr lang="en-US" altLang="zh-CN" sz="2200" baseline="-25000"/>
              <a:t> </a:t>
            </a:r>
            <a:r>
              <a:rPr lang="zh-CN" altLang="en-US" sz="2200"/>
              <a:t>的空间。 </a:t>
            </a:r>
            <a:endParaRPr lang="zh-CN" altLang="en-US" sz="2200" dirty="0"/>
          </a:p>
        </p:txBody>
      </p:sp>
      <p:sp>
        <p:nvSpPr>
          <p:cNvPr id="25" name="Text Box 71"/>
          <p:cNvSpPr txBox="1">
            <a:spLocks noChangeArrowheads="1"/>
          </p:cNvSpPr>
          <p:nvPr/>
        </p:nvSpPr>
        <p:spPr bwMode="auto">
          <a:xfrm>
            <a:off x="3912989" y="4221163"/>
            <a:ext cx="1235075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6600">
                <a:solidFill>
                  <a:srgbClr val="FF3300"/>
                </a:solidFill>
              </a:rPr>
              <a:t>× </a:t>
            </a:r>
          </a:p>
        </p:txBody>
      </p:sp>
      <p:sp>
        <p:nvSpPr>
          <p:cNvPr id="26" name="Text Box 26">
            <a:extLst>
              <a:ext uri="{FF2B5EF4-FFF2-40B4-BE49-F238E27FC236}">
                <a16:creationId xmlns:a16="http://schemas.microsoft.com/office/drawing/2014/main" id="{EA0C0A7E-148D-4625-83CB-FA83C73C65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3740" y="5409069"/>
            <a:ext cx="1893211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 dirty="0"/>
              <a:t>q </a:t>
            </a:r>
            <a:r>
              <a:rPr lang="en-US" altLang="zh-CN" sz="2200" dirty="0">
                <a:ea typeface="华文中宋" panose="02010600040101010101" pitchFamily="2" charset="-122"/>
              </a:rPr>
              <a:t>= p</a:t>
            </a:r>
            <a:r>
              <a:rPr lang="en-US" altLang="zh-CN" sz="2200" dirty="0"/>
              <a:t> </a:t>
            </a:r>
            <a:r>
              <a:rPr lang="en-US" altLang="zh-CN" sz="2200" dirty="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ea typeface="华文中宋" panose="02010600040101010101" pitchFamily="2" charset="-122"/>
              </a:rPr>
              <a:t> next ; </a:t>
            </a:r>
          </a:p>
        </p:txBody>
      </p:sp>
      <p:sp>
        <p:nvSpPr>
          <p:cNvPr id="27" name="Text Box 26">
            <a:extLst>
              <a:ext uri="{FF2B5EF4-FFF2-40B4-BE49-F238E27FC236}">
                <a16:creationId xmlns:a16="http://schemas.microsoft.com/office/drawing/2014/main" id="{819F737B-1AC6-4741-AAD3-61D2C6AD44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3385" y="5818667"/>
            <a:ext cx="2833917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 dirty="0"/>
              <a:t>p </a:t>
            </a:r>
            <a:r>
              <a:rPr lang="en-US" altLang="zh-CN" sz="2200" dirty="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ea typeface="华文中宋" panose="02010600040101010101" pitchFamily="2" charset="-122"/>
              </a:rPr>
              <a:t> next = q</a:t>
            </a:r>
            <a:r>
              <a:rPr lang="en-US" altLang="zh-CN" sz="2200" dirty="0"/>
              <a:t> </a:t>
            </a:r>
            <a:r>
              <a:rPr lang="en-US" altLang="zh-CN" sz="2200" dirty="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ea typeface="华文中宋" panose="02010600040101010101" pitchFamily="2" charset="-122"/>
              </a:rPr>
              <a:t> next ; </a:t>
            </a:r>
          </a:p>
        </p:txBody>
      </p:sp>
      <p:sp>
        <p:nvSpPr>
          <p:cNvPr id="28" name="Text Box 26">
            <a:extLst>
              <a:ext uri="{FF2B5EF4-FFF2-40B4-BE49-F238E27FC236}">
                <a16:creationId xmlns:a16="http://schemas.microsoft.com/office/drawing/2014/main" id="{FB213170-67C4-472D-9213-76A18D8BB9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9364" y="6228265"/>
            <a:ext cx="2662717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 dirty="0"/>
              <a:t>e = q-&gt;data;   free(q); </a:t>
            </a:r>
            <a:endParaRPr lang="en-US" altLang="zh-CN" sz="2200" dirty="0"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5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3" dur="500"/>
                                        <p:tgtEl>
                                          <p:spTgt spid="3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3" dur="500"/>
                                        <p:tgtEl>
                                          <p:spTgt spid="35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5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5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5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1" dur="500"/>
                                        <p:tgtEl>
                                          <p:spTgt spid="35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6" grpId="0" autoUpdateAnimBg="0"/>
      <p:bldP spid="35847" grpId="0" autoUpdateAnimBg="0"/>
      <p:bldP spid="35880" grpId="0" animBg="1"/>
      <p:bldP spid="35881" grpId="0" animBg="1"/>
      <p:bldP spid="35883" grpId="0" animBg="1"/>
      <p:bldP spid="35885" grpId="0"/>
      <p:bldP spid="35887" grpId="0" autoUpdateAnimBg="0"/>
      <p:bldP spid="35888" grpId="0" autoUpdateAnimBg="0"/>
      <p:bldP spid="25" grpId="0"/>
      <p:bldP spid="26" grpId="0" autoUpdateAnimBg="0"/>
      <p:bldP spid="27" grpId="0" autoUpdateAnimBg="0"/>
      <p:bldP spid="28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73" name="AutoShape 149"/>
          <p:cNvSpPr>
            <a:spLocks noChangeArrowheads="1"/>
          </p:cNvSpPr>
          <p:nvPr/>
        </p:nvSpPr>
        <p:spPr bwMode="auto">
          <a:xfrm>
            <a:off x="755650" y="3357563"/>
            <a:ext cx="7488238" cy="431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715" name="Rectangle 91"/>
          <p:cNvSpPr>
            <a:spLocks noChangeArrowheads="1"/>
          </p:cNvSpPr>
          <p:nvPr/>
        </p:nvSpPr>
        <p:spPr bwMode="auto">
          <a:xfrm>
            <a:off x="581025" y="550863"/>
            <a:ext cx="4711700" cy="57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>
              <a:lnSpc>
                <a:spcPct val="90000"/>
              </a:lnSpc>
            </a:pPr>
            <a:r>
              <a:rPr lang="zh-CN" altLang="en-US">
                <a:solidFill>
                  <a:schemeClr val="tx2"/>
                </a:solidFill>
                <a:ea typeface="华文中宋" pitchFamily="2" charset="-122"/>
              </a:rPr>
              <a:t>例</a:t>
            </a:r>
            <a:r>
              <a:rPr lang="en-US" altLang="zh-CN">
                <a:solidFill>
                  <a:schemeClr val="tx2"/>
                </a:solidFill>
              </a:rPr>
              <a:t>3</a:t>
            </a:r>
            <a:r>
              <a:rPr lang="zh-CN" altLang="en-US">
                <a:solidFill>
                  <a:schemeClr val="tx2"/>
                </a:solidFill>
              </a:rPr>
              <a:t>：学生健康情况登记表：</a:t>
            </a:r>
          </a:p>
        </p:txBody>
      </p:sp>
      <p:graphicFrame>
        <p:nvGraphicFramePr>
          <p:cNvPr id="26770" name="Group 146"/>
          <p:cNvGraphicFramePr>
            <a:graphicFrameLocks noGrp="1"/>
          </p:cNvGraphicFramePr>
          <p:nvPr/>
        </p:nvGraphicFramePr>
        <p:xfrm>
          <a:off x="685800" y="1162050"/>
          <a:ext cx="7696200" cy="3232150"/>
        </p:xfrm>
        <a:graphic>
          <a:graphicData uri="http://schemas.openxmlformats.org/drawingml/2006/table">
            <a:tbl>
              <a:tblPr/>
              <a:tblGrid>
                <a:gridCol w="1538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1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33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18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81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姓   名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学    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性   别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年龄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健康情况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王小林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790631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健康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陈    红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790632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女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一般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刘建平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790633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健康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5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张立立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790634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神经衰弱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 ……..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  ……..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…….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…….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…….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6760" name="Text Box 136"/>
          <p:cNvSpPr txBox="1">
            <a:spLocks noChangeArrowheads="1"/>
          </p:cNvSpPr>
          <p:nvPr/>
        </p:nvSpPr>
        <p:spPr bwMode="auto">
          <a:xfrm>
            <a:off x="685800" y="4503738"/>
            <a:ext cx="7829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行楷" pitchFamily="2" charset="-122"/>
              </a:rPr>
              <a:t>数据元素 </a:t>
            </a: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行楷" pitchFamily="2" charset="-122"/>
              </a:rPr>
              <a:t>(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行楷" pitchFamily="2" charset="-122"/>
              </a:rPr>
              <a:t>结点、记录</a:t>
            </a: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行楷" pitchFamily="2" charset="-122"/>
              </a:rPr>
              <a:t>)</a:t>
            </a:r>
            <a:r>
              <a:rPr lang="en-US" altLang="zh-CN" sz="2400">
                <a:ea typeface="华文行楷" pitchFamily="2" charset="-122"/>
              </a:rPr>
              <a:t> </a:t>
            </a:r>
            <a:r>
              <a:rPr lang="zh-CN" altLang="en-US" sz="2400">
                <a:ea typeface="华文行楷" pitchFamily="2" charset="-122"/>
              </a:rPr>
              <a:t>由 </a:t>
            </a:r>
            <a:r>
              <a:rPr lang="en-US" altLang="zh-CN" sz="2400">
                <a:ea typeface="华文行楷" pitchFamily="2" charset="-122"/>
              </a:rPr>
              <a:t>5 </a:t>
            </a:r>
            <a:r>
              <a:rPr lang="zh-CN" altLang="en-US" sz="2400">
                <a:ea typeface="华文行楷" pitchFamily="2" charset="-122"/>
              </a:rPr>
              <a:t>个</a:t>
            </a:r>
            <a:r>
              <a:rPr lang="zh-CN" altLang="en-US" sz="2400">
                <a:solidFill>
                  <a:srgbClr val="0000FF"/>
                </a:solidFill>
                <a:ea typeface="华文行楷" pitchFamily="2" charset="-122"/>
              </a:rPr>
              <a:t>数据项 </a:t>
            </a:r>
            <a:r>
              <a:rPr lang="en-US" altLang="zh-CN" sz="2400">
                <a:solidFill>
                  <a:srgbClr val="0000FF"/>
                </a:solidFill>
                <a:ea typeface="华文行楷" pitchFamily="2" charset="-122"/>
              </a:rPr>
              <a:t>(</a:t>
            </a:r>
            <a:r>
              <a:rPr lang="zh-CN" altLang="en-US" sz="2400">
                <a:solidFill>
                  <a:srgbClr val="0000FF"/>
                </a:solidFill>
                <a:ea typeface="华文行楷" pitchFamily="2" charset="-122"/>
              </a:rPr>
              <a:t>字段、域</a:t>
            </a:r>
            <a:r>
              <a:rPr lang="en-US" altLang="zh-CN" sz="2400">
                <a:solidFill>
                  <a:srgbClr val="0000FF"/>
                </a:solidFill>
                <a:ea typeface="华文行楷" pitchFamily="2" charset="-122"/>
              </a:rPr>
              <a:t>) </a:t>
            </a:r>
            <a:r>
              <a:rPr lang="zh-CN" altLang="en-US" sz="2400">
                <a:ea typeface="华文行楷" pitchFamily="2" charset="-122"/>
              </a:rPr>
              <a:t>组成。   </a:t>
            </a:r>
          </a:p>
        </p:txBody>
      </p:sp>
      <p:sp>
        <p:nvSpPr>
          <p:cNvPr id="26761" name="AutoShape 137"/>
          <p:cNvSpPr>
            <a:spLocks noChangeArrowheads="1"/>
          </p:cNvSpPr>
          <p:nvPr/>
        </p:nvSpPr>
        <p:spPr bwMode="auto">
          <a:xfrm flipH="1">
            <a:off x="152400" y="3448050"/>
            <a:ext cx="457200" cy="1600200"/>
          </a:xfrm>
          <a:prstGeom prst="curvedLeftArrow">
            <a:avLst>
              <a:gd name="adj1" fmla="val 70000"/>
              <a:gd name="adj2" fmla="val 14000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762" name="Line 138"/>
          <p:cNvSpPr>
            <a:spLocks noChangeShapeType="1"/>
          </p:cNvSpPr>
          <p:nvPr/>
        </p:nvSpPr>
        <p:spPr bwMode="auto">
          <a:xfrm flipV="1">
            <a:off x="6732588" y="781050"/>
            <a:ext cx="381000" cy="381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6763" name="Text Box 139"/>
          <p:cNvSpPr txBox="1">
            <a:spLocks noChangeArrowheads="1"/>
          </p:cNvSpPr>
          <p:nvPr/>
        </p:nvSpPr>
        <p:spPr bwMode="auto">
          <a:xfrm>
            <a:off x="7016750" y="476250"/>
            <a:ext cx="15541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行楷" pitchFamily="2" charset="-122"/>
              </a:rPr>
              <a:t>文件</a:t>
            </a: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行楷" pitchFamily="2" charset="-122"/>
              </a:rPr>
              <a:t>(</a:t>
            </a:r>
            <a:r>
              <a:rPr lang="en-US" altLang="zh-CN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行楷" pitchFamily="2" charset="-122"/>
              </a:rPr>
              <a:t>file</a:t>
            </a: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行楷" pitchFamily="2" charset="-122"/>
              </a:rPr>
              <a:t>)  </a:t>
            </a:r>
          </a:p>
        </p:txBody>
      </p:sp>
      <p:sp>
        <p:nvSpPr>
          <p:cNvPr id="26771" name="Text Box 147"/>
          <p:cNvSpPr txBox="1">
            <a:spLocks noChangeArrowheads="1"/>
          </p:cNvSpPr>
          <p:nvPr/>
        </p:nvSpPr>
        <p:spPr bwMode="auto">
          <a:xfrm>
            <a:off x="539750" y="4986338"/>
            <a:ext cx="7916863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/>
              <a:t>        </a:t>
            </a:r>
            <a:r>
              <a:rPr lang="zh-CN" altLang="en-US" sz="2400"/>
              <a:t>线性表中的数据元素可以是各种各样的，但</a:t>
            </a:r>
            <a:r>
              <a:rPr lang="zh-CN" altLang="en-US" sz="2400">
                <a:solidFill>
                  <a:srgbClr val="0000FF"/>
                </a:solidFill>
              </a:rPr>
              <a:t>同一线性 </a:t>
            </a:r>
          </a:p>
          <a:p>
            <a:pPr>
              <a:lnSpc>
                <a:spcPct val="110000"/>
              </a:lnSpc>
            </a:pPr>
            <a:r>
              <a:rPr lang="zh-CN" altLang="en-US" sz="2400">
                <a:solidFill>
                  <a:srgbClr val="0000FF"/>
                </a:solidFill>
              </a:rPr>
              <a:t>表中的元素必定具有相同特性</a:t>
            </a:r>
            <a:r>
              <a:rPr lang="zh-CN" altLang="en-US" sz="2400"/>
              <a:t>（属于同一数据对象）。</a:t>
            </a:r>
          </a:p>
        </p:txBody>
      </p:sp>
      <p:sp>
        <p:nvSpPr>
          <p:cNvPr id="26772" name="Text Box 148"/>
          <p:cNvSpPr txBox="1">
            <a:spLocks noChangeArrowheads="1"/>
          </p:cNvSpPr>
          <p:nvPr/>
        </p:nvSpPr>
        <p:spPr bwMode="auto">
          <a:xfrm>
            <a:off x="386040" y="6025335"/>
            <a:ext cx="7930376" cy="500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/>
              <a:t>        </a:t>
            </a:r>
            <a:r>
              <a:rPr lang="zh-CN" altLang="en-US" sz="2400"/>
              <a:t>线性表中的数据元素之间存在着</a:t>
            </a:r>
            <a:r>
              <a:rPr lang="zh-CN" altLang="en-US" sz="2400">
                <a:solidFill>
                  <a:srgbClr val="0000FF"/>
                </a:solidFill>
              </a:rPr>
              <a:t>序偶关系</a:t>
            </a:r>
            <a:r>
              <a:rPr lang="zh-CN" altLang="en-US" sz="2400"/>
              <a:t>  </a:t>
            </a:r>
            <a:r>
              <a:rPr lang="en-US" altLang="zh-CN" sz="2400"/>
              <a:t>&lt;</a:t>
            </a:r>
            <a:r>
              <a:rPr lang="en-US" altLang="zh-CN" sz="2400" i="1"/>
              <a:t>a</a:t>
            </a:r>
            <a:r>
              <a:rPr lang="en-US" altLang="zh-CN" sz="2400" i="1" baseline="-25000"/>
              <a:t>i</a:t>
            </a:r>
            <a:r>
              <a:rPr lang="en-US" altLang="zh-CN" sz="2400" baseline="-25000"/>
              <a:t>–1</a:t>
            </a:r>
            <a:r>
              <a:rPr lang="en-US" altLang="zh-CN" sz="2400"/>
              <a:t>,</a:t>
            </a:r>
            <a:r>
              <a:rPr lang="en-US" altLang="zh-CN" sz="2400" i="1"/>
              <a:t> </a:t>
            </a:r>
            <a:r>
              <a:rPr lang="en-US" altLang="zh-CN" sz="2400" i="1" err="1"/>
              <a:t>a</a:t>
            </a:r>
            <a:r>
              <a:rPr lang="en-US" altLang="zh-CN" sz="2400" i="1" baseline="-25000" err="1"/>
              <a:t>i</a:t>
            </a:r>
            <a:r>
              <a:rPr lang="en-US" altLang="zh-CN" sz="2400"/>
              <a:t>&gt; </a:t>
            </a:r>
            <a:r>
              <a:rPr lang="zh-CN" altLang="en-US" sz="2400"/>
              <a:t>。 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6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6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6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6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6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9" dur="500"/>
                                        <p:tgtEl>
                                          <p:spTgt spid="26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6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73" grpId="0" animBg="1"/>
      <p:bldP spid="26760" grpId="0" autoUpdateAnimBg="0"/>
      <p:bldP spid="26761" grpId="0" animBg="1"/>
      <p:bldP spid="26762" grpId="0" animBg="1"/>
      <p:bldP spid="26763" grpId="0" autoUpdateAnimBg="0"/>
      <p:bldP spid="26771" grpId="0" autoUpdateAnimBg="0"/>
      <p:bldP spid="26772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3" name="Text Box 9"/>
          <p:cNvSpPr txBox="1">
            <a:spLocks noChangeArrowheads="1"/>
          </p:cNvSpPr>
          <p:nvPr/>
        </p:nvSpPr>
        <p:spPr bwMode="auto">
          <a:xfrm>
            <a:off x="374650" y="1047750"/>
            <a:ext cx="7405938" cy="3840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200">
                <a:ea typeface="华文中宋" pitchFamily="2" charset="-122"/>
              </a:rPr>
              <a:t>Status </a:t>
            </a:r>
            <a:r>
              <a:rPr lang="en-US" altLang="zh-CN" sz="2200" err="1">
                <a:ea typeface="华文中宋" pitchFamily="2" charset="-122"/>
              </a:rPr>
              <a:t>ListDelete_L</a:t>
            </a:r>
            <a:r>
              <a:rPr lang="en-US" altLang="zh-CN" sz="2200">
                <a:ea typeface="华文中宋" pitchFamily="2" charset="-122"/>
              </a:rPr>
              <a:t>(</a:t>
            </a:r>
            <a:r>
              <a:rPr lang="en-US" altLang="zh-CN" sz="2200" err="1">
                <a:ea typeface="华文中宋" pitchFamily="2" charset="-122"/>
              </a:rPr>
              <a:t>LinkList</a:t>
            </a:r>
            <a:r>
              <a:rPr lang="en-US" altLang="zh-CN" sz="2200">
                <a:ea typeface="华文中宋" pitchFamily="2" charset="-122"/>
              </a:rPr>
              <a:t> &amp;L, </a:t>
            </a:r>
            <a:r>
              <a:rPr lang="en-US" altLang="zh-CN" sz="2200" err="1">
                <a:ea typeface="华文中宋" pitchFamily="2" charset="-122"/>
              </a:rPr>
              <a:t>int</a:t>
            </a:r>
            <a:r>
              <a:rPr lang="en-US" altLang="zh-CN" sz="2200">
                <a:ea typeface="华文中宋" pitchFamily="2" charset="-122"/>
              </a:rPr>
              <a:t> </a:t>
            </a:r>
            <a:r>
              <a:rPr lang="en-US" altLang="zh-CN" sz="2200" i="1" err="1">
                <a:ea typeface="华文中宋" pitchFamily="2" charset="-122"/>
              </a:rPr>
              <a:t>i</a:t>
            </a:r>
            <a:r>
              <a:rPr lang="en-US" altLang="zh-CN" sz="2200">
                <a:ea typeface="华文中宋" pitchFamily="2" charset="-122"/>
              </a:rPr>
              <a:t>, </a:t>
            </a:r>
            <a:r>
              <a:rPr lang="en-US" altLang="zh-CN" sz="2200" err="1">
                <a:ea typeface="华文中宋" pitchFamily="2" charset="-122"/>
              </a:rPr>
              <a:t>ElemType</a:t>
            </a:r>
            <a:r>
              <a:rPr lang="en-US" altLang="zh-CN" sz="2200">
                <a:ea typeface="华文中宋" pitchFamily="2" charset="-122"/>
              </a:rPr>
              <a:t> &amp;</a:t>
            </a:r>
            <a:r>
              <a:rPr lang="en-US" altLang="zh-CN" sz="2200" i="1">
                <a:ea typeface="华文中宋" pitchFamily="2" charset="-122"/>
              </a:rPr>
              <a:t>e</a:t>
            </a:r>
            <a:r>
              <a:rPr lang="en-US" altLang="zh-CN" sz="2200">
                <a:ea typeface="华文中宋" pitchFamily="2" charset="-122"/>
              </a:rPr>
              <a:t>) {  </a:t>
            </a:r>
            <a:br>
              <a:rPr lang="en-US" altLang="zh-CN" sz="2200">
                <a:ea typeface="华文中宋" pitchFamily="2" charset="-122"/>
              </a:rPr>
            </a:br>
            <a:r>
              <a:rPr lang="en-US" altLang="zh-CN" sz="2200">
                <a:ea typeface="华文中宋" pitchFamily="2" charset="-122"/>
              </a:rPr>
              <a:t>    p = L;   </a:t>
            </a:r>
            <a:r>
              <a:rPr lang="en-US" altLang="zh-CN" sz="2200" i="1">
                <a:ea typeface="华文中宋" pitchFamily="2" charset="-122"/>
              </a:rPr>
              <a:t>j</a:t>
            </a:r>
            <a:r>
              <a:rPr lang="en-US" altLang="zh-CN" sz="2200">
                <a:ea typeface="华文中宋" pitchFamily="2" charset="-122"/>
              </a:rPr>
              <a:t> = 0; </a:t>
            </a:r>
            <a:br>
              <a:rPr lang="en-US" altLang="zh-CN" sz="2200">
                <a:ea typeface="华文中宋" pitchFamily="2" charset="-122"/>
              </a:rPr>
            </a:br>
            <a:r>
              <a:rPr lang="en-US" altLang="zh-CN" sz="2200">
                <a:ea typeface="华文中宋" pitchFamily="2" charset="-122"/>
              </a:rPr>
              <a:t>    while ( p </a:t>
            </a:r>
            <a:r>
              <a:rPr lang="en-US" altLang="zh-CN" sz="220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>
                <a:ea typeface="华文中宋" pitchFamily="2" charset="-122"/>
              </a:rPr>
              <a:t>next &amp;&amp; </a:t>
            </a:r>
            <a:r>
              <a:rPr lang="en-US" altLang="zh-CN" sz="2200" i="1">
                <a:ea typeface="华文中宋" pitchFamily="2" charset="-122"/>
              </a:rPr>
              <a:t>j</a:t>
            </a:r>
            <a:r>
              <a:rPr lang="en-US" altLang="zh-CN" sz="2200">
                <a:ea typeface="华文中宋" pitchFamily="2" charset="-122"/>
              </a:rPr>
              <a:t> &lt; </a:t>
            </a:r>
            <a:r>
              <a:rPr lang="en-US" altLang="zh-CN" sz="2200" i="1" err="1">
                <a:ea typeface="华文中宋" pitchFamily="2" charset="-122"/>
              </a:rPr>
              <a:t>i</a:t>
            </a:r>
            <a:r>
              <a:rPr lang="en-US" altLang="zh-CN" sz="2200" i="1">
                <a:ea typeface="华文中宋" pitchFamily="2" charset="-122"/>
              </a:rPr>
              <a:t> </a:t>
            </a:r>
            <a:r>
              <a:rPr lang="en-US" altLang="zh-CN" sz="2200">
                <a:ea typeface="华文中宋" pitchFamily="2" charset="-122"/>
              </a:rPr>
              <a:t>–1) { </a:t>
            </a:r>
            <a:r>
              <a:rPr lang="en-US" altLang="zh-CN" sz="22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p = p </a:t>
            </a:r>
            <a:r>
              <a:rPr lang="en-US" altLang="zh-CN" sz="22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next; ++</a:t>
            </a:r>
            <a:r>
              <a:rPr lang="en-US" altLang="zh-CN" sz="2200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j</a:t>
            </a:r>
            <a:r>
              <a:rPr lang="en-US" altLang="zh-CN" sz="22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; </a:t>
            </a:r>
            <a:r>
              <a:rPr lang="en-US" altLang="zh-CN" sz="2200">
                <a:ea typeface="华文中宋" pitchFamily="2" charset="-122"/>
              </a:rPr>
              <a:t>} </a:t>
            </a:r>
            <a:br>
              <a:rPr lang="en-US" altLang="zh-CN" sz="2200">
                <a:ea typeface="华文中宋" pitchFamily="2" charset="-122"/>
              </a:rPr>
            </a:br>
            <a:r>
              <a:rPr lang="en-US" altLang="zh-CN" sz="2200">
                <a:ea typeface="华文中宋" pitchFamily="2" charset="-122"/>
              </a:rPr>
              <a:t>    if (!(p </a:t>
            </a:r>
            <a:r>
              <a:rPr lang="en-US" altLang="zh-CN" sz="220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>
                <a:ea typeface="华文中宋" pitchFamily="2" charset="-122"/>
              </a:rPr>
              <a:t> next) || </a:t>
            </a:r>
            <a:r>
              <a:rPr lang="en-US" altLang="zh-CN" sz="2200" i="1">
                <a:ea typeface="华文中宋" pitchFamily="2" charset="-122"/>
              </a:rPr>
              <a:t>j</a:t>
            </a:r>
            <a:r>
              <a:rPr lang="en-US" altLang="zh-CN" sz="2200">
                <a:ea typeface="华文中宋" pitchFamily="2" charset="-122"/>
              </a:rPr>
              <a:t> &gt; </a:t>
            </a:r>
            <a:r>
              <a:rPr lang="en-US" altLang="zh-CN" sz="2200" i="1" err="1">
                <a:ea typeface="华文中宋" pitchFamily="2" charset="-122"/>
              </a:rPr>
              <a:t>i</a:t>
            </a:r>
            <a:r>
              <a:rPr lang="en-US" altLang="zh-CN" sz="2200" i="1">
                <a:ea typeface="华文中宋" pitchFamily="2" charset="-122"/>
              </a:rPr>
              <a:t> </a:t>
            </a:r>
            <a:r>
              <a:rPr lang="en-US" altLang="zh-CN" sz="2200">
                <a:ea typeface="华文中宋" pitchFamily="2" charset="-122"/>
              </a:rPr>
              <a:t>–1) return ERROR; // </a:t>
            </a:r>
            <a:r>
              <a:rPr lang="zh-CN" altLang="en-US" sz="2200"/>
              <a:t>删除位置不合理 </a:t>
            </a:r>
            <a:br>
              <a:rPr lang="zh-CN" altLang="en-US" sz="2200">
                <a:ea typeface="华文中宋" pitchFamily="2" charset="-122"/>
              </a:rPr>
            </a:br>
            <a:r>
              <a:rPr lang="zh-CN" altLang="en-US" sz="2200">
                <a:ea typeface="华文中宋" pitchFamily="2" charset="-122"/>
              </a:rPr>
              <a:t>    </a:t>
            </a:r>
            <a:r>
              <a:rPr lang="en-US" altLang="zh-CN" sz="2200">
                <a:ea typeface="华文中宋" pitchFamily="2" charset="-122"/>
              </a:rPr>
              <a:t>q = p </a:t>
            </a:r>
            <a:r>
              <a:rPr lang="en-US" altLang="zh-CN" sz="220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>
                <a:ea typeface="华文中宋" pitchFamily="2" charset="-122"/>
              </a:rPr>
              <a:t> next;    p </a:t>
            </a:r>
            <a:r>
              <a:rPr lang="en-US" altLang="zh-CN" sz="220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>
                <a:ea typeface="华文中宋" pitchFamily="2" charset="-122"/>
              </a:rPr>
              <a:t> next = q </a:t>
            </a:r>
            <a:r>
              <a:rPr lang="en-US" altLang="zh-CN" sz="220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>
                <a:ea typeface="华文中宋" pitchFamily="2" charset="-122"/>
              </a:rPr>
              <a:t> next; // </a:t>
            </a:r>
            <a:r>
              <a:rPr lang="zh-CN" altLang="en-US" sz="2200"/>
              <a:t>删除并释放结点 </a:t>
            </a:r>
            <a:br>
              <a:rPr lang="zh-CN" altLang="en-US" sz="2200">
                <a:ea typeface="华文中宋" pitchFamily="2" charset="-122"/>
              </a:rPr>
            </a:br>
            <a:r>
              <a:rPr lang="zh-CN" altLang="en-US" sz="2200">
                <a:ea typeface="华文中宋" pitchFamily="2" charset="-122"/>
              </a:rPr>
              <a:t>    </a:t>
            </a:r>
            <a:r>
              <a:rPr lang="en-US" altLang="zh-CN" sz="2200" i="1">
                <a:ea typeface="华文中宋" pitchFamily="2" charset="-122"/>
              </a:rPr>
              <a:t>e</a:t>
            </a:r>
            <a:r>
              <a:rPr lang="en-US" altLang="zh-CN" sz="2200">
                <a:ea typeface="华文中宋" pitchFamily="2" charset="-122"/>
              </a:rPr>
              <a:t> = q </a:t>
            </a:r>
            <a:r>
              <a:rPr lang="en-US" altLang="zh-CN" sz="220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>
                <a:ea typeface="华文中宋" pitchFamily="2" charset="-122"/>
              </a:rPr>
              <a:t> data;    free(q); </a:t>
            </a:r>
            <a:br>
              <a:rPr lang="en-US" altLang="zh-CN" sz="2200">
                <a:ea typeface="华文中宋" pitchFamily="2" charset="-122"/>
              </a:rPr>
            </a:br>
            <a:r>
              <a:rPr lang="en-US" altLang="zh-CN" sz="2200">
                <a:ea typeface="华文中宋" pitchFamily="2" charset="-122"/>
              </a:rPr>
              <a:t>    return OK; </a:t>
            </a:r>
            <a:br>
              <a:rPr lang="en-US" altLang="zh-CN" sz="2200">
                <a:ea typeface="华文中宋" pitchFamily="2" charset="-122"/>
              </a:rPr>
            </a:br>
            <a:r>
              <a:rPr lang="en-US" altLang="zh-CN" sz="2200">
                <a:ea typeface="华文中宋" pitchFamily="2" charset="-122"/>
              </a:rPr>
              <a:t>} // </a:t>
            </a:r>
            <a:r>
              <a:rPr lang="en-US" altLang="zh-CN" sz="2200" err="1">
                <a:ea typeface="华文中宋" pitchFamily="2" charset="-122"/>
              </a:rPr>
              <a:t>ListDelete_L</a:t>
            </a:r>
            <a:r>
              <a:rPr lang="en-US" altLang="zh-CN" sz="2200">
                <a:ea typeface="华文中宋" pitchFamily="2" charset="-122"/>
              </a:rPr>
              <a:t> </a:t>
            </a:r>
            <a:endParaRPr lang="en-US" altLang="zh-CN" sz="2200">
              <a:solidFill>
                <a:srgbClr val="0000FF"/>
              </a:solidFill>
              <a:ea typeface="华文中宋" pitchFamily="2" charset="-122"/>
            </a:endParaRPr>
          </a:p>
        </p:txBody>
      </p:sp>
      <p:sp>
        <p:nvSpPr>
          <p:cNvPr id="36875" name="Text Box 11"/>
          <p:cNvSpPr txBox="1">
            <a:spLocks noChangeArrowheads="1"/>
          </p:cNvSpPr>
          <p:nvPr/>
        </p:nvSpPr>
        <p:spPr bwMode="auto">
          <a:xfrm>
            <a:off x="3132138" y="533400"/>
            <a:ext cx="18176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 sz="2800">
                <a:ea typeface="华文中宋" pitchFamily="2" charset="-122"/>
              </a:rPr>
              <a:t>算法 </a:t>
            </a:r>
            <a:r>
              <a:rPr kumimoji="0" lang="en-US" altLang="zh-CN" sz="2800">
                <a:ea typeface="华文中宋" pitchFamily="2" charset="-122"/>
              </a:rPr>
              <a:t>2.10 </a:t>
            </a:r>
            <a:r>
              <a:rPr kumimoji="0" lang="en-US" altLang="zh-CN" sz="2800" baseline="-8000">
                <a:latin typeface="黑体" pitchFamily="2" charset="-122"/>
                <a:ea typeface="黑体" pitchFamily="2" charset="-122"/>
              </a:rPr>
              <a:t> </a:t>
            </a:r>
          </a:p>
        </p:txBody>
      </p:sp>
      <p:sp>
        <p:nvSpPr>
          <p:cNvPr id="36876" name="Text Box 12"/>
          <p:cNvSpPr txBox="1">
            <a:spLocks noChangeArrowheads="1"/>
          </p:cNvSpPr>
          <p:nvPr/>
        </p:nvSpPr>
        <p:spPr bwMode="auto">
          <a:xfrm>
            <a:off x="4859338" y="4652963"/>
            <a:ext cx="278634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200">
                <a:solidFill>
                  <a:srgbClr val="0000FF"/>
                </a:solidFill>
                <a:ea typeface="华文中宋" pitchFamily="2" charset="-122"/>
              </a:rPr>
              <a:t>时间复杂度为：</a:t>
            </a:r>
            <a:r>
              <a:rPr lang="en-US" altLang="zh-CN" sz="2200" i="1">
                <a:solidFill>
                  <a:srgbClr val="0000FF"/>
                </a:solidFill>
                <a:ea typeface="华文中宋" pitchFamily="2" charset="-122"/>
              </a:rPr>
              <a:t>O</a:t>
            </a:r>
            <a:r>
              <a:rPr lang="en-US" altLang="zh-CN" sz="2200">
                <a:solidFill>
                  <a:srgbClr val="0000FF"/>
                </a:solidFill>
                <a:ea typeface="华文中宋" pitchFamily="2" charset="-122"/>
              </a:rPr>
              <a:t>(</a:t>
            </a:r>
            <a:r>
              <a:rPr lang="en-US" altLang="zh-CN" sz="2200" i="1">
                <a:solidFill>
                  <a:srgbClr val="0000FF"/>
                </a:solidFill>
                <a:ea typeface="华文中宋" pitchFamily="2" charset="-122"/>
              </a:rPr>
              <a:t>n</a:t>
            </a:r>
            <a:r>
              <a:rPr lang="en-US" altLang="zh-CN" sz="2200">
                <a:solidFill>
                  <a:srgbClr val="0000FF"/>
                </a:solidFill>
                <a:ea typeface="华文中宋" pitchFamily="2" charset="-122"/>
              </a:rPr>
              <a:t>)  </a:t>
            </a:r>
            <a:endParaRPr lang="en-US" altLang="zh-CN" sz="2200">
              <a:ea typeface="华文中宋" pitchFamily="2" charset="-122"/>
            </a:endParaRPr>
          </a:p>
        </p:txBody>
      </p:sp>
      <p:sp>
        <p:nvSpPr>
          <p:cNvPr id="36877" name="Text Box 13"/>
          <p:cNvSpPr txBox="1">
            <a:spLocks noChangeArrowheads="1"/>
          </p:cNvSpPr>
          <p:nvPr/>
        </p:nvSpPr>
        <p:spPr bwMode="auto">
          <a:xfrm>
            <a:off x="323850" y="5365750"/>
            <a:ext cx="8451850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>
                <a:ea typeface="华文行楷" pitchFamily="2" charset="-122"/>
              </a:rPr>
              <a:t>        </a:t>
            </a:r>
            <a:r>
              <a:rPr lang="zh-CN" altLang="en-US" sz="2800">
                <a:ea typeface="华文行楷" pitchFamily="2" charset="-122"/>
              </a:rPr>
              <a:t>在链表上实现插入和删除运算，无须移动结点， </a:t>
            </a:r>
          </a:p>
          <a:p>
            <a:pPr>
              <a:lnSpc>
                <a:spcPct val="120000"/>
              </a:lnSpc>
            </a:pPr>
            <a:r>
              <a:rPr lang="zh-CN" altLang="en-US" sz="2800">
                <a:ea typeface="华文行楷" pitchFamily="2" charset="-122"/>
              </a:rPr>
              <a:t>仅需修改指针。</a:t>
            </a:r>
          </a:p>
        </p:txBody>
      </p:sp>
      <p:sp>
        <p:nvSpPr>
          <p:cNvPr id="6" name="矩形 5"/>
          <p:cNvSpPr/>
          <p:nvPr/>
        </p:nvSpPr>
        <p:spPr>
          <a:xfrm>
            <a:off x="6660232" y="1340768"/>
            <a:ext cx="2160240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如果</a:t>
            </a:r>
            <a:r>
              <a:rPr lang="en-US" altLang="zh-CN">
                <a:solidFill>
                  <a:schemeClr val="tx1"/>
                </a:solidFill>
              </a:rPr>
              <a:t>L</a:t>
            </a:r>
            <a:r>
              <a:rPr lang="zh-CN" altLang="en-US">
                <a:solidFill>
                  <a:schemeClr val="tx1"/>
                </a:solidFill>
              </a:rPr>
              <a:t>不是带头结点的链表情况如何呢？</a:t>
            </a:r>
            <a:endParaRPr lang="zh-CN" altLang="en-US"/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467544" y="0"/>
            <a:ext cx="8143875" cy="1268760"/>
          </a:xfrm>
          <a:prstGeom prst="horizontalScroll">
            <a:avLst>
              <a:gd name="adj" fmla="val 12500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150000"/>
              </a:lnSpc>
            </a:pPr>
            <a:r>
              <a:rPr lang="zh-CN" altLang="en-US" sz="2400"/>
              <a:t>作用是对链表进行操作时，可以对</a:t>
            </a:r>
            <a:r>
              <a:rPr lang="zh-CN" altLang="en-US" sz="2400">
                <a:solidFill>
                  <a:srgbClr val="0000FF"/>
                </a:solidFill>
              </a:rPr>
              <a:t>空表、非空表</a:t>
            </a:r>
            <a:r>
              <a:rPr lang="zh-CN" altLang="en-US" sz="2400"/>
              <a:t>的情况以及</a:t>
            </a:r>
            <a:endParaRPr lang="en-US" altLang="zh-CN" sz="2400"/>
          </a:p>
          <a:p>
            <a:pPr>
              <a:lnSpc>
                <a:spcPct val="150000"/>
              </a:lnSpc>
            </a:pPr>
            <a:r>
              <a:rPr lang="zh-CN" altLang="en-US" sz="2400"/>
              <a:t>对</a:t>
            </a:r>
            <a:r>
              <a:rPr lang="zh-CN" altLang="en-US" sz="2400">
                <a:solidFill>
                  <a:srgbClr val="0000FF"/>
                </a:solidFill>
              </a:rPr>
              <a:t>首元结点</a:t>
            </a:r>
            <a:r>
              <a:rPr lang="zh-CN" altLang="en-US" sz="2400"/>
              <a:t>进行统一处理，编程更方便。 </a:t>
            </a:r>
            <a:endParaRPr lang="en-US" altLang="zh-CN" sz="240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8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8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76" grpId="0" autoUpdateAnimBg="0"/>
      <p:bldP spid="36877" grpId="0" autoUpdateAnimBg="0"/>
      <p:bldP spid="6" grpId="0" animBg="1"/>
      <p:bldP spid="7" grpId="0" animBg="1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7" name="Text Box 9"/>
          <p:cNvSpPr txBox="1">
            <a:spLocks noChangeArrowheads="1"/>
          </p:cNvSpPr>
          <p:nvPr/>
        </p:nvSpPr>
        <p:spPr bwMode="auto">
          <a:xfrm>
            <a:off x="-252536" y="1196975"/>
            <a:ext cx="9507731" cy="397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kumimoji="0" lang="en-US" altLang="zh-CN" sz="2200"/>
              <a:t>        </a:t>
            </a:r>
            <a:r>
              <a:rPr kumimoji="0" lang="zh-CN" altLang="en-US" sz="2200"/>
              <a:t>从一个空表开始，逐个将新结点插入到当前链表的表头上（头插法）。 </a:t>
            </a:r>
            <a:endParaRPr lang="zh-CN" altLang="en-US" sz="2200"/>
          </a:p>
        </p:txBody>
      </p:sp>
      <p:sp>
        <p:nvSpPr>
          <p:cNvPr id="37896" name="Rectangle 8"/>
          <p:cNvSpPr>
            <a:spLocks noChangeArrowheads="1"/>
          </p:cNvSpPr>
          <p:nvPr/>
        </p:nvSpPr>
        <p:spPr bwMode="auto">
          <a:xfrm>
            <a:off x="76200" y="549275"/>
            <a:ext cx="5662127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>
                <a:ea typeface="华文中宋" pitchFamily="2" charset="-122"/>
              </a:rPr>
              <a:t>  4</a:t>
            </a:r>
            <a:r>
              <a:rPr lang="zh-CN" altLang="en-US" sz="2200">
                <a:ea typeface="华文中宋" pitchFamily="2" charset="-122"/>
              </a:rPr>
              <a:t>、</a:t>
            </a:r>
            <a:r>
              <a:rPr kumimoji="0" lang="zh-CN" altLang="en-US" sz="2200">
                <a:latin typeface="Tahoma" pitchFamily="34" charset="0"/>
                <a:ea typeface="华文中宋" pitchFamily="2" charset="-122"/>
              </a:rPr>
              <a:t>建立单链表（</a:t>
            </a:r>
            <a:r>
              <a:rPr kumimoji="0" lang="zh-CN" altLang="en-US" sz="2200">
                <a:latin typeface="楷体_GB2312" pitchFamily="49" charset="-122"/>
                <a:ea typeface="华文中宋" pitchFamily="2" charset="-122"/>
              </a:rPr>
              <a:t>头插法建表  逆序建表</a:t>
            </a:r>
            <a:r>
              <a:rPr kumimoji="0" lang="zh-CN" altLang="en-US" sz="2200">
                <a:latin typeface="Tahoma" pitchFamily="34" charset="0"/>
                <a:ea typeface="华文中宋" pitchFamily="2" charset="-122"/>
              </a:rPr>
              <a:t>）</a:t>
            </a:r>
            <a:r>
              <a:rPr lang="zh-CN" altLang="en-US" sz="2200">
                <a:ea typeface="华文中宋" pitchFamily="2" charset="-122"/>
              </a:rPr>
              <a:t>  </a:t>
            </a:r>
          </a:p>
        </p:txBody>
      </p:sp>
      <p:sp>
        <p:nvSpPr>
          <p:cNvPr id="37898" name="Text Box 10"/>
          <p:cNvSpPr txBox="1">
            <a:spLocks noChangeArrowheads="1"/>
          </p:cNvSpPr>
          <p:nvPr/>
        </p:nvSpPr>
        <p:spPr bwMode="auto">
          <a:xfrm>
            <a:off x="79375" y="2201863"/>
            <a:ext cx="7411003" cy="3721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200">
                <a:ea typeface="华文中宋" pitchFamily="2" charset="-122"/>
              </a:rPr>
              <a:t>void </a:t>
            </a:r>
            <a:r>
              <a:rPr lang="en-US" altLang="zh-CN" sz="2200" err="1">
                <a:ea typeface="华文中宋" pitchFamily="2" charset="-122"/>
              </a:rPr>
              <a:t>CreateList_L</a:t>
            </a:r>
            <a:r>
              <a:rPr lang="en-US" altLang="zh-CN" sz="2200">
                <a:ea typeface="华文中宋" pitchFamily="2" charset="-122"/>
              </a:rPr>
              <a:t>(</a:t>
            </a:r>
            <a:r>
              <a:rPr lang="en-US" altLang="zh-CN" sz="2200" err="1">
                <a:ea typeface="华文中宋" pitchFamily="2" charset="-122"/>
              </a:rPr>
              <a:t>LinkList</a:t>
            </a:r>
            <a:r>
              <a:rPr lang="en-US" altLang="zh-CN" sz="2200">
                <a:ea typeface="华文中宋" pitchFamily="2" charset="-122"/>
              </a:rPr>
              <a:t> &amp;L, </a:t>
            </a:r>
            <a:r>
              <a:rPr lang="en-US" altLang="zh-CN" sz="2200" err="1">
                <a:ea typeface="华文中宋" pitchFamily="2" charset="-122"/>
              </a:rPr>
              <a:t>int</a:t>
            </a:r>
            <a:r>
              <a:rPr lang="en-US" altLang="zh-CN" sz="2200">
                <a:ea typeface="华文中宋" pitchFamily="2" charset="-122"/>
              </a:rPr>
              <a:t> </a:t>
            </a:r>
            <a:r>
              <a:rPr lang="en-US" altLang="zh-CN" sz="2200" i="1">
                <a:ea typeface="华文中宋" pitchFamily="2" charset="-122"/>
              </a:rPr>
              <a:t>n</a:t>
            </a:r>
            <a:r>
              <a:rPr lang="en-US" altLang="zh-CN" sz="2200">
                <a:ea typeface="华文中宋" pitchFamily="2" charset="-122"/>
              </a:rPr>
              <a:t>) { </a:t>
            </a:r>
            <a:br>
              <a:rPr lang="en-US" altLang="zh-CN" sz="2200">
                <a:ea typeface="华文中宋" pitchFamily="2" charset="-122"/>
              </a:rPr>
            </a:br>
            <a:r>
              <a:rPr lang="en-US" altLang="zh-CN" sz="2200">
                <a:ea typeface="华文中宋" pitchFamily="2" charset="-122"/>
              </a:rPr>
              <a:t>// </a:t>
            </a:r>
            <a:r>
              <a:rPr lang="zh-CN" altLang="en-US" sz="2200">
                <a:solidFill>
                  <a:srgbClr val="0000FF"/>
                </a:solidFill>
              </a:rPr>
              <a:t>逆位序输入 </a:t>
            </a:r>
            <a:r>
              <a:rPr lang="en-US" altLang="zh-CN" sz="2200" i="1">
                <a:solidFill>
                  <a:srgbClr val="0000FF"/>
                </a:solidFill>
              </a:rPr>
              <a:t>n</a:t>
            </a:r>
            <a:r>
              <a:rPr lang="en-US" altLang="zh-CN" sz="2200">
                <a:solidFill>
                  <a:srgbClr val="0000FF"/>
                </a:solidFill>
              </a:rPr>
              <a:t> </a:t>
            </a:r>
            <a:r>
              <a:rPr lang="zh-CN" altLang="en-US" sz="2200">
                <a:solidFill>
                  <a:srgbClr val="0000FF"/>
                </a:solidFill>
              </a:rPr>
              <a:t>个元素的值，建立带表头结点的单链表</a:t>
            </a:r>
            <a:r>
              <a:rPr lang="zh-CN" altLang="en-US" sz="2200">
                <a:solidFill>
                  <a:srgbClr val="0000FF"/>
                </a:solidFill>
                <a:ea typeface="华文中宋" pitchFamily="2" charset="-122"/>
              </a:rPr>
              <a:t> </a:t>
            </a:r>
            <a:r>
              <a:rPr lang="en-US" altLang="zh-CN" sz="2200">
                <a:solidFill>
                  <a:srgbClr val="0000FF"/>
                </a:solidFill>
                <a:ea typeface="华文中宋" pitchFamily="2" charset="-122"/>
              </a:rPr>
              <a:t>L</a:t>
            </a:r>
            <a:r>
              <a:rPr lang="zh-CN" altLang="en-US" sz="2200">
                <a:solidFill>
                  <a:srgbClr val="0000FF"/>
                </a:solidFill>
                <a:ea typeface="华文中宋" pitchFamily="2" charset="-122"/>
              </a:rPr>
              <a:t>。</a:t>
            </a:r>
            <a:br>
              <a:rPr lang="zh-CN" altLang="en-US" sz="2200">
                <a:ea typeface="华文中宋" pitchFamily="2" charset="-122"/>
              </a:rPr>
            </a:br>
            <a:r>
              <a:rPr lang="zh-CN" altLang="en-US" sz="2200">
                <a:ea typeface="华文中宋" pitchFamily="2" charset="-122"/>
              </a:rPr>
              <a:t>   </a:t>
            </a:r>
            <a:r>
              <a:rPr lang="en-US" altLang="zh-CN" sz="2200">
                <a:ea typeface="华文中宋" pitchFamily="2" charset="-122"/>
              </a:rPr>
              <a:t>L = (</a:t>
            </a:r>
            <a:r>
              <a:rPr lang="en-US" altLang="zh-CN" sz="2200" err="1">
                <a:ea typeface="华文中宋" pitchFamily="2" charset="-122"/>
              </a:rPr>
              <a:t>LinkList</a:t>
            </a:r>
            <a:r>
              <a:rPr lang="en-US" altLang="zh-CN" sz="2200">
                <a:ea typeface="华文中宋" pitchFamily="2" charset="-122"/>
              </a:rPr>
              <a:t>) </a:t>
            </a:r>
            <a:r>
              <a:rPr lang="en-US" altLang="zh-CN" sz="2200" err="1">
                <a:ea typeface="华文中宋" pitchFamily="2" charset="-122"/>
              </a:rPr>
              <a:t>malloc</a:t>
            </a:r>
            <a:r>
              <a:rPr lang="en-US" altLang="zh-CN" sz="2200">
                <a:ea typeface="华文中宋" pitchFamily="2" charset="-122"/>
              </a:rPr>
              <a:t> (</a:t>
            </a:r>
            <a:r>
              <a:rPr lang="en-US" altLang="zh-CN" sz="2200" err="1">
                <a:ea typeface="华文中宋" pitchFamily="2" charset="-122"/>
              </a:rPr>
              <a:t>sizeof</a:t>
            </a:r>
            <a:r>
              <a:rPr lang="en-US" altLang="zh-CN" sz="2200">
                <a:ea typeface="华文中宋" pitchFamily="2" charset="-122"/>
              </a:rPr>
              <a:t> (</a:t>
            </a:r>
            <a:r>
              <a:rPr lang="en-US" altLang="zh-CN" sz="2200" err="1">
                <a:ea typeface="华文中宋" pitchFamily="2" charset="-122"/>
              </a:rPr>
              <a:t>LNode</a:t>
            </a:r>
            <a:r>
              <a:rPr lang="en-US" altLang="zh-CN" sz="2200">
                <a:ea typeface="华文中宋" pitchFamily="2" charset="-122"/>
              </a:rPr>
              <a:t>));</a:t>
            </a:r>
            <a:br>
              <a:rPr lang="en-US" altLang="zh-CN" sz="2200">
                <a:ea typeface="华文中宋" pitchFamily="2" charset="-122"/>
              </a:rPr>
            </a:br>
            <a:r>
              <a:rPr lang="en-US" altLang="zh-CN" sz="2200">
                <a:ea typeface="华文中宋" pitchFamily="2" charset="-122"/>
              </a:rPr>
              <a:t>   L </a:t>
            </a:r>
            <a:r>
              <a:rPr lang="en-US" altLang="zh-CN" sz="220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>
                <a:ea typeface="华文中宋" pitchFamily="2" charset="-122"/>
              </a:rPr>
              <a:t> next = NULL;    // </a:t>
            </a:r>
            <a:r>
              <a:rPr lang="zh-CN" altLang="en-US" sz="2200"/>
              <a:t>先建立一个带头结点的单链表</a:t>
            </a:r>
            <a:br>
              <a:rPr lang="zh-CN" altLang="en-US" sz="2200">
                <a:ea typeface="华文中宋" pitchFamily="2" charset="-122"/>
              </a:rPr>
            </a:br>
            <a:r>
              <a:rPr lang="zh-CN" altLang="en-US" sz="2200">
                <a:ea typeface="华文中宋" pitchFamily="2" charset="-122"/>
              </a:rPr>
              <a:t>   </a:t>
            </a:r>
            <a:r>
              <a:rPr lang="en-US" altLang="zh-CN" sz="2200">
                <a:ea typeface="华文中宋" pitchFamily="2" charset="-122"/>
              </a:rPr>
              <a:t>for (</a:t>
            </a:r>
            <a:r>
              <a:rPr lang="en-US" altLang="zh-CN" sz="2200" i="1" err="1">
                <a:ea typeface="华文中宋" pitchFamily="2" charset="-122"/>
              </a:rPr>
              <a:t>i</a:t>
            </a:r>
            <a:r>
              <a:rPr lang="en-US" altLang="zh-CN" sz="2200">
                <a:ea typeface="华文中宋" pitchFamily="2" charset="-122"/>
              </a:rPr>
              <a:t> = </a:t>
            </a:r>
            <a:r>
              <a:rPr lang="en-US" altLang="zh-CN" sz="2200" i="1">
                <a:ea typeface="华文中宋" pitchFamily="2" charset="-122"/>
              </a:rPr>
              <a:t>n</a:t>
            </a:r>
            <a:r>
              <a:rPr lang="en-US" altLang="zh-CN" sz="2200">
                <a:ea typeface="华文中宋" pitchFamily="2" charset="-122"/>
              </a:rPr>
              <a:t>; </a:t>
            </a:r>
            <a:r>
              <a:rPr lang="en-US" altLang="zh-CN" sz="2200" i="1" err="1">
                <a:ea typeface="华文中宋" pitchFamily="2" charset="-122"/>
              </a:rPr>
              <a:t>i</a:t>
            </a:r>
            <a:r>
              <a:rPr lang="en-US" altLang="zh-CN" sz="2200">
                <a:ea typeface="华文中宋" pitchFamily="2" charset="-122"/>
              </a:rPr>
              <a:t> &gt; 0; --</a:t>
            </a:r>
            <a:r>
              <a:rPr lang="en-US" altLang="zh-CN" sz="2200" i="1" err="1">
                <a:ea typeface="华文中宋" pitchFamily="2" charset="-122"/>
              </a:rPr>
              <a:t>i</a:t>
            </a:r>
            <a:r>
              <a:rPr lang="en-US" altLang="zh-CN" sz="2200">
                <a:ea typeface="华文中宋" pitchFamily="2" charset="-122"/>
              </a:rPr>
              <a:t>) {</a:t>
            </a:r>
            <a:br>
              <a:rPr lang="en-US" altLang="zh-CN" sz="2200">
                <a:ea typeface="华文中宋" pitchFamily="2" charset="-122"/>
              </a:rPr>
            </a:br>
            <a:r>
              <a:rPr lang="en-US" altLang="zh-CN" sz="2200">
                <a:ea typeface="华文中宋" pitchFamily="2" charset="-122"/>
              </a:rPr>
              <a:t>      </a:t>
            </a:r>
            <a:r>
              <a:rPr lang="en-US" altLang="zh-CN" sz="2200" i="1">
                <a:ea typeface="华文中宋" pitchFamily="2" charset="-122"/>
              </a:rPr>
              <a:t>p</a:t>
            </a:r>
            <a:r>
              <a:rPr lang="en-US" altLang="zh-CN" sz="2200">
                <a:ea typeface="华文中宋" pitchFamily="2" charset="-122"/>
              </a:rPr>
              <a:t> = (</a:t>
            </a:r>
            <a:r>
              <a:rPr lang="en-US" altLang="zh-CN" sz="2200" err="1">
                <a:ea typeface="华文中宋" pitchFamily="2" charset="-122"/>
              </a:rPr>
              <a:t>LinkList</a:t>
            </a:r>
            <a:r>
              <a:rPr lang="en-US" altLang="zh-CN" sz="2200">
                <a:ea typeface="华文中宋" pitchFamily="2" charset="-122"/>
              </a:rPr>
              <a:t>) </a:t>
            </a:r>
            <a:r>
              <a:rPr lang="en-US" altLang="zh-CN" sz="2200" err="1">
                <a:ea typeface="华文中宋" pitchFamily="2" charset="-122"/>
              </a:rPr>
              <a:t>malloc</a:t>
            </a:r>
            <a:r>
              <a:rPr lang="en-US" altLang="zh-CN" sz="2200">
                <a:ea typeface="华文中宋" pitchFamily="2" charset="-122"/>
              </a:rPr>
              <a:t> (</a:t>
            </a:r>
            <a:r>
              <a:rPr lang="en-US" altLang="zh-CN" sz="2200" err="1">
                <a:ea typeface="华文中宋" pitchFamily="2" charset="-122"/>
              </a:rPr>
              <a:t>sizeof</a:t>
            </a:r>
            <a:r>
              <a:rPr lang="en-US" altLang="zh-CN" sz="2200">
                <a:ea typeface="华文中宋" pitchFamily="2" charset="-122"/>
              </a:rPr>
              <a:t> (</a:t>
            </a:r>
            <a:r>
              <a:rPr lang="en-US" altLang="zh-CN" sz="2200" err="1">
                <a:ea typeface="华文中宋" pitchFamily="2" charset="-122"/>
              </a:rPr>
              <a:t>LNode</a:t>
            </a:r>
            <a:r>
              <a:rPr lang="en-US" altLang="zh-CN" sz="2200">
                <a:ea typeface="华文中宋" pitchFamily="2" charset="-122"/>
              </a:rPr>
              <a:t>));   // </a:t>
            </a:r>
            <a:r>
              <a:rPr lang="zh-CN" altLang="en-US" sz="2200"/>
              <a:t>生成新结点</a:t>
            </a:r>
            <a:br>
              <a:rPr lang="zh-CN" altLang="en-US" sz="2200">
                <a:ea typeface="华文中宋" pitchFamily="2" charset="-122"/>
              </a:rPr>
            </a:br>
            <a:r>
              <a:rPr lang="zh-CN" altLang="en-US" sz="2200">
                <a:ea typeface="华文中宋" pitchFamily="2" charset="-122"/>
              </a:rPr>
              <a:t>      </a:t>
            </a:r>
            <a:r>
              <a:rPr lang="en-US" altLang="zh-CN" sz="2200" err="1">
                <a:ea typeface="华文中宋" pitchFamily="2" charset="-122"/>
              </a:rPr>
              <a:t>scanf</a:t>
            </a:r>
            <a:r>
              <a:rPr lang="en-US" altLang="zh-CN" sz="2200">
                <a:ea typeface="华文中宋" pitchFamily="2" charset="-122"/>
              </a:rPr>
              <a:t>(&amp;</a:t>
            </a:r>
            <a:r>
              <a:rPr lang="en-US" altLang="zh-CN" sz="2200" i="1">
                <a:ea typeface="华文中宋" pitchFamily="2" charset="-122"/>
              </a:rPr>
              <a:t>p </a:t>
            </a:r>
            <a:r>
              <a:rPr lang="en-US" altLang="zh-CN" sz="220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>
                <a:ea typeface="华文中宋" pitchFamily="2" charset="-122"/>
              </a:rPr>
              <a:t> data);    // </a:t>
            </a:r>
            <a:r>
              <a:rPr lang="zh-CN" altLang="en-US" sz="2200"/>
              <a:t>输入元素值</a:t>
            </a:r>
            <a:br>
              <a:rPr lang="zh-CN" altLang="en-US" sz="2200">
                <a:ea typeface="华文中宋" pitchFamily="2" charset="-122"/>
              </a:rPr>
            </a:br>
            <a:r>
              <a:rPr lang="zh-CN" altLang="en-US" sz="2200">
                <a:ea typeface="华文中宋" pitchFamily="2" charset="-122"/>
              </a:rPr>
              <a:t>      </a:t>
            </a:r>
            <a:r>
              <a:rPr lang="en-US" altLang="zh-CN" sz="2200" i="1">
                <a:ea typeface="华文中宋" pitchFamily="2" charset="-122"/>
              </a:rPr>
              <a:t>p </a:t>
            </a:r>
            <a:r>
              <a:rPr lang="en-US" altLang="zh-CN" sz="220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>
                <a:ea typeface="华文中宋" pitchFamily="2" charset="-122"/>
              </a:rPr>
              <a:t> next = L </a:t>
            </a:r>
            <a:r>
              <a:rPr lang="en-US" altLang="zh-CN" sz="220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>
                <a:ea typeface="华文中宋" pitchFamily="2" charset="-122"/>
              </a:rPr>
              <a:t> next; L </a:t>
            </a:r>
            <a:r>
              <a:rPr lang="en-US" altLang="zh-CN" sz="220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>
                <a:ea typeface="华文中宋" pitchFamily="2" charset="-122"/>
              </a:rPr>
              <a:t> next = p;   // </a:t>
            </a:r>
            <a:r>
              <a:rPr lang="zh-CN" altLang="en-US" sz="2200"/>
              <a:t>插入到表头</a:t>
            </a:r>
            <a:r>
              <a:rPr lang="zh-CN" altLang="en-US" sz="2200">
                <a:ea typeface="华文中宋" pitchFamily="2" charset="-122"/>
              </a:rPr>
              <a:t> </a:t>
            </a:r>
            <a:r>
              <a:rPr lang="en-US" altLang="zh-CN" sz="2200">
                <a:ea typeface="华文中宋" pitchFamily="2" charset="-122"/>
              </a:rPr>
              <a:t>}</a:t>
            </a:r>
            <a:br>
              <a:rPr lang="en-US" altLang="zh-CN" sz="2200">
                <a:ea typeface="华文中宋" pitchFamily="2" charset="-122"/>
              </a:rPr>
            </a:br>
            <a:r>
              <a:rPr lang="en-US" altLang="zh-CN" sz="2200">
                <a:ea typeface="华文中宋" pitchFamily="2" charset="-122"/>
              </a:rPr>
              <a:t>} // </a:t>
            </a:r>
            <a:r>
              <a:rPr lang="en-US" altLang="zh-CN" sz="2200" err="1">
                <a:ea typeface="华文中宋" pitchFamily="2" charset="-122"/>
              </a:rPr>
              <a:t>CreateList_L</a:t>
            </a:r>
            <a:endParaRPr lang="en-US" altLang="zh-CN" sz="2200">
              <a:solidFill>
                <a:srgbClr val="0000FF"/>
              </a:solidFill>
              <a:ea typeface="华文中宋" pitchFamily="2" charset="-122"/>
            </a:endParaRPr>
          </a:p>
        </p:txBody>
      </p:sp>
      <p:sp>
        <p:nvSpPr>
          <p:cNvPr id="37900" name="Rectangle 12"/>
          <p:cNvSpPr>
            <a:spLocks noChangeArrowheads="1"/>
          </p:cNvSpPr>
          <p:nvPr/>
        </p:nvSpPr>
        <p:spPr bwMode="auto">
          <a:xfrm>
            <a:off x="3622675" y="5876925"/>
            <a:ext cx="3902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算法的时间复杂度为：</a:t>
            </a:r>
            <a:r>
              <a:rPr lang="en-US" altLang="zh-CN" i="1">
                <a:solidFill>
                  <a:srgbClr val="0000FF"/>
                </a:solidFill>
                <a:ea typeface="华文中宋" pitchFamily="2" charset="-122"/>
              </a:rPr>
              <a:t>O</a:t>
            </a: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(</a:t>
            </a:r>
            <a:r>
              <a:rPr lang="en-US" altLang="zh-CN" i="1">
                <a:solidFill>
                  <a:srgbClr val="0000FF"/>
                </a:solidFill>
                <a:ea typeface="华文中宋" pitchFamily="2" charset="-122"/>
              </a:rPr>
              <a:t>n</a:t>
            </a: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) </a:t>
            </a:r>
          </a:p>
        </p:txBody>
      </p:sp>
      <p:sp>
        <p:nvSpPr>
          <p:cNvPr id="37901" name="AutoShape 13"/>
          <p:cNvSpPr>
            <a:spLocks/>
          </p:cNvSpPr>
          <p:nvPr/>
        </p:nvSpPr>
        <p:spPr bwMode="auto">
          <a:xfrm>
            <a:off x="6948264" y="3161978"/>
            <a:ext cx="142875" cy="627062"/>
          </a:xfrm>
          <a:prstGeom prst="rightBrace">
            <a:avLst>
              <a:gd name="adj1" fmla="val 3657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02" name="Text Box 14"/>
          <p:cNvSpPr txBox="1">
            <a:spLocks noChangeArrowheads="1"/>
          </p:cNvSpPr>
          <p:nvPr/>
        </p:nvSpPr>
        <p:spPr bwMode="auto">
          <a:xfrm>
            <a:off x="7091139" y="3259832"/>
            <a:ext cx="11795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初始化 </a:t>
            </a:r>
          </a:p>
        </p:txBody>
      </p:sp>
      <p:sp>
        <p:nvSpPr>
          <p:cNvPr id="37904" name="AutoShape 16"/>
          <p:cNvSpPr>
            <a:spLocks noChangeArrowheads="1"/>
          </p:cNvSpPr>
          <p:nvPr/>
        </p:nvSpPr>
        <p:spPr bwMode="auto">
          <a:xfrm>
            <a:off x="251520" y="476672"/>
            <a:ext cx="8424863" cy="10795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lnSpc>
                <a:spcPct val="110000"/>
              </a:lnSpc>
            </a:pPr>
            <a:r>
              <a:rPr lang="en-US" altLang="zh-CN"/>
              <a:t>        </a:t>
            </a:r>
            <a:r>
              <a:rPr lang="zh-CN" altLang="en-US" sz="2200"/>
              <a:t>如果是“顺序”创建单链表，那么算法该如何写呢？ </a:t>
            </a:r>
          </a:p>
        </p:txBody>
      </p:sp>
      <p:sp>
        <p:nvSpPr>
          <p:cNvPr id="37905" name="AutoShape 17"/>
          <p:cNvSpPr>
            <a:spLocks noChangeArrowheads="1"/>
          </p:cNvSpPr>
          <p:nvPr/>
        </p:nvSpPr>
        <p:spPr bwMode="auto">
          <a:xfrm>
            <a:off x="251520" y="476672"/>
            <a:ext cx="8424863" cy="108108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lnSpc>
                <a:spcPct val="130000"/>
              </a:lnSpc>
            </a:pPr>
            <a:r>
              <a:rPr lang="en-US" altLang="zh-CN"/>
              <a:t>            </a:t>
            </a:r>
            <a:r>
              <a:rPr lang="zh-CN" altLang="en-US" sz="2200"/>
              <a:t>因为每个新生成的结点的插入位置在表尾，则算法 </a:t>
            </a:r>
          </a:p>
          <a:p>
            <a:pPr>
              <a:lnSpc>
                <a:spcPct val="130000"/>
              </a:lnSpc>
            </a:pPr>
            <a:r>
              <a:rPr lang="zh-CN" altLang="en-US" sz="2200"/>
              <a:t>    中必须维持一个始终指向已建立的链表表尾的指针。  </a:t>
            </a:r>
          </a:p>
        </p:txBody>
      </p:sp>
      <p:sp>
        <p:nvSpPr>
          <p:cNvPr id="37899" name="Text Box 11"/>
          <p:cNvSpPr txBox="1">
            <a:spLocks noChangeArrowheads="1"/>
          </p:cNvSpPr>
          <p:nvPr/>
        </p:nvSpPr>
        <p:spPr bwMode="auto">
          <a:xfrm>
            <a:off x="3429000" y="1700213"/>
            <a:ext cx="1581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ea typeface="华文中宋" pitchFamily="2" charset="-122"/>
              </a:rPr>
              <a:t>算法 </a:t>
            </a:r>
            <a:r>
              <a:rPr kumimoji="0" lang="en-US" altLang="zh-CN">
                <a:ea typeface="华文中宋" pitchFamily="2" charset="-122"/>
              </a:rPr>
              <a:t>2.11 </a:t>
            </a:r>
            <a:r>
              <a:rPr kumimoji="0" lang="en-US" altLang="zh-CN" baseline="-8000">
                <a:latin typeface="黑体" pitchFamily="2" charset="-122"/>
                <a:ea typeface="黑体" pitchFamily="2" charset="-122"/>
              </a:rPr>
              <a:t> </a:t>
            </a:r>
          </a:p>
        </p:txBody>
      </p:sp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7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78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78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78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78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78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78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1" dur="1000"/>
                                        <p:tgtEl>
                                          <p:spTgt spid="37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7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7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5" dur="1000"/>
                                        <p:tgtEl>
                                          <p:spTgt spid="37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0" dur="1000"/>
                                        <p:tgtEl>
                                          <p:spTgt spid="37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7" grpId="0" autoUpdateAnimBg="0"/>
      <p:bldP spid="37896" grpId="0" autoUpdateAnimBg="0"/>
      <p:bldP spid="37898" grpId="0" autoUpdateAnimBg="0"/>
      <p:bldP spid="37900" grpId="0" autoUpdateAnimBg="0"/>
      <p:bldP spid="37901" grpId="0" animBg="1"/>
      <p:bldP spid="37902" grpId="0"/>
      <p:bldP spid="37904" grpId="0" animBg="1"/>
      <p:bldP spid="37905" grpId="0" animBg="1"/>
      <p:bldP spid="37899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课堂练习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13898" y="1340768"/>
            <a:ext cx="8077852" cy="4561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200">
                <a:ea typeface="华文中宋" pitchFamily="2" charset="-122"/>
              </a:rPr>
              <a:t>1</a:t>
            </a:r>
            <a:r>
              <a:rPr lang="zh-CN" altLang="en-US" sz="2200">
                <a:ea typeface="华文中宋" pitchFamily="2" charset="-122"/>
              </a:rPr>
              <a:t>、线性表采用链式存储结构时，其地址 </a:t>
            </a:r>
            <a:r>
              <a:rPr lang="en-US" altLang="zh-CN" sz="2200">
                <a:ea typeface="华文中宋" pitchFamily="2" charset="-122"/>
              </a:rPr>
              <a:t>( )</a:t>
            </a:r>
            <a:r>
              <a:rPr lang="zh-CN" altLang="en-US" sz="2200">
                <a:ea typeface="华文中宋" pitchFamily="2" charset="-122"/>
              </a:rPr>
              <a:t>。 </a:t>
            </a:r>
            <a:br>
              <a:rPr lang="zh-CN" altLang="en-US" sz="2200">
                <a:ea typeface="华文中宋" pitchFamily="2" charset="-122"/>
              </a:rPr>
            </a:br>
            <a:r>
              <a:rPr lang="zh-CN" altLang="en-US" sz="2200">
                <a:ea typeface="华文中宋" pitchFamily="2" charset="-122"/>
              </a:rPr>
              <a:t>      </a:t>
            </a:r>
            <a:r>
              <a:rPr lang="en-US" altLang="zh-CN" sz="2200">
                <a:ea typeface="华文中宋" pitchFamily="2" charset="-122"/>
              </a:rPr>
              <a:t>(A) </a:t>
            </a:r>
            <a:r>
              <a:rPr lang="zh-CN" altLang="en-US" sz="2200">
                <a:ea typeface="华文中宋" pitchFamily="2" charset="-122"/>
              </a:rPr>
              <a:t>必须是连续的              </a:t>
            </a:r>
            <a:r>
              <a:rPr lang="en-US" altLang="zh-CN" sz="2200">
                <a:ea typeface="华文中宋" pitchFamily="2" charset="-122"/>
              </a:rPr>
              <a:t>(B) </a:t>
            </a:r>
            <a:r>
              <a:rPr lang="zh-CN" altLang="en-US" sz="2200">
                <a:ea typeface="华文中宋" pitchFamily="2" charset="-122"/>
              </a:rPr>
              <a:t>部分元素的地址必须是连续的  </a:t>
            </a:r>
            <a:br>
              <a:rPr lang="zh-CN" altLang="en-US" sz="2200">
                <a:ea typeface="华文中宋" pitchFamily="2" charset="-122"/>
              </a:rPr>
            </a:br>
            <a:r>
              <a:rPr lang="zh-CN" altLang="en-US" sz="2200">
                <a:ea typeface="华文中宋" pitchFamily="2" charset="-122"/>
              </a:rPr>
              <a:t>      </a:t>
            </a:r>
            <a:r>
              <a:rPr lang="en-US" altLang="zh-CN" sz="2200">
                <a:ea typeface="华文中宋" pitchFamily="2" charset="-122"/>
              </a:rPr>
              <a:t>(C) </a:t>
            </a:r>
            <a:r>
              <a:rPr lang="zh-CN" altLang="en-US" sz="2200">
                <a:ea typeface="华文中宋" pitchFamily="2" charset="-122"/>
              </a:rPr>
              <a:t>一定是不连续的          </a:t>
            </a:r>
            <a:r>
              <a:rPr lang="en-US" altLang="zh-CN" sz="2200">
                <a:ea typeface="华文中宋" pitchFamily="2" charset="-122"/>
              </a:rPr>
              <a:t>(D) </a:t>
            </a:r>
            <a:r>
              <a:rPr lang="zh-CN" altLang="en-US" sz="2200">
                <a:ea typeface="华文中宋" pitchFamily="2" charset="-122"/>
              </a:rPr>
              <a:t>连续与否均可以</a:t>
            </a:r>
          </a:p>
          <a:p>
            <a:pPr>
              <a:lnSpc>
                <a:spcPct val="120000"/>
              </a:lnSpc>
            </a:pPr>
            <a:r>
              <a:rPr lang="en-US" altLang="zh-CN" sz="2200">
                <a:ea typeface="华文中宋" pitchFamily="2" charset="-122"/>
              </a:rPr>
              <a:t>2</a:t>
            </a:r>
            <a:r>
              <a:rPr lang="zh-CN" altLang="en-US" sz="2200">
                <a:ea typeface="华文中宋" pitchFamily="2" charset="-122"/>
              </a:rPr>
              <a:t>、在一个单链表中，在 </a:t>
            </a:r>
            <a:r>
              <a:rPr lang="en-US" altLang="zh-CN" sz="2200">
                <a:ea typeface="华文中宋" pitchFamily="2" charset="-122"/>
              </a:rPr>
              <a:t>p </a:t>
            </a:r>
            <a:r>
              <a:rPr lang="zh-CN" altLang="en-US" sz="2200">
                <a:ea typeface="华文中宋" pitchFamily="2" charset="-122"/>
              </a:rPr>
              <a:t>之后插入 </a:t>
            </a:r>
            <a:r>
              <a:rPr lang="en-US" altLang="zh-CN" sz="2200">
                <a:ea typeface="华文中宋" pitchFamily="2" charset="-122"/>
              </a:rPr>
              <a:t>s </a:t>
            </a:r>
            <a:r>
              <a:rPr lang="zh-CN" altLang="en-US" sz="2200">
                <a:ea typeface="华文中宋" pitchFamily="2" charset="-122"/>
              </a:rPr>
              <a:t>所指结点，则执行 </a:t>
            </a:r>
            <a:r>
              <a:rPr lang="en-US" altLang="zh-CN" sz="2200">
                <a:ea typeface="华文中宋" pitchFamily="2" charset="-122"/>
              </a:rPr>
              <a:t>( )</a:t>
            </a:r>
            <a:r>
              <a:rPr lang="zh-CN" altLang="en-US" sz="2200">
                <a:ea typeface="华文中宋" pitchFamily="2" charset="-122"/>
              </a:rPr>
              <a:t>。</a:t>
            </a:r>
          </a:p>
          <a:p>
            <a:pPr>
              <a:lnSpc>
                <a:spcPct val="120000"/>
              </a:lnSpc>
            </a:pPr>
            <a:r>
              <a:rPr lang="zh-CN" altLang="en-US" sz="2200">
                <a:ea typeface="华文中宋" pitchFamily="2" charset="-122"/>
              </a:rPr>
              <a:t>   （</a:t>
            </a:r>
            <a:r>
              <a:rPr lang="en-US" altLang="zh-CN" sz="2200">
                <a:ea typeface="华文中宋" pitchFamily="2" charset="-122"/>
              </a:rPr>
              <a:t>A</a:t>
            </a:r>
            <a:r>
              <a:rPr lang="zh-CN" altLang="en-US" sz="2200">
                <a:ea typeface="华文中宋" pitchFamily="2" charset="-122"/>
              </a:rPr>
              <a:t>）</a:t>
            </a:r>
            <a:r>
              <a:rPr lang="en-US" altLang="zh-CN" sz="2200">
                <a:ea typeface="华文中宋" pitchFamily="2" charset="-122"/>
              </a:rPr>
              <a:t>s-&gt;next=</a:t>
            </a:r>
            <a:r>
              <a:rPr lang="en-US" altLang="zh-CN" sz="2200" err="1">
                <a:ea typeface="华文中宋" pitchFamily="2" charset="-122"/>
              </a:rPr>
              <a:t>p;p</a:t>
            </a:r>
            <a:r>
              <a:rPr lang="en-US" altLang="zh-CN" sz="2200">
                <a:ea typeface="华文中宋" pitchFamily="2" charset="-122"/>
              </a:rPr>
              <a:t>-&gt;next=s; </a:t>
            </a:r>
            <a:r>
              <a:rPr lang="zh-CN" altLang="en-US" sz="2200">
                <a:ea typeface="华文中宋" pitchFamily="2" charset="-122"/>
              </a:rPr>
              <a:t>（</a:t>
            </a:r>
            <a:r>
              <a:rPr lang="en-US" altLang="zh-CN" sz="2200">
                <a:ea typeface="华文中宋" pitchFamily="2" charset="-122"/>
              </a:rPr>
              <a:t>B</a:t>
            </a:r>
            <a:r>
              <a:rPr lang="zh-CN" altLang="en-US" sz="2200">
                <a:ea typeface="华文中宋" pitchFamily="2" charset="-122"/>
              </a:rPr>
              <a:t>） </a:t>
            </a:r>
            <a:r>
              <a:rPr lang="en-US" altLang="zh-CN" sz="2200">
                <a:ea typeface="华文中宋" pitchFamily="2" charset="-122"/>
              </a:rPr>
              <a:t>s-&gt;next=p-&gt;</a:t>
            </a:r>
            <a:r>
              <a:rPr lang="en-US" altLang="zh-CN" sz="2200" err="1">
                <a:ea typeface="华文中宋" pitchFamily="2" charset="-122"/>
              </a:rPr>
              <a:t>next;p</a:t>
            </a:r>
            <a:r>
              <a:rPr lang="en-US" altLang="zh-CN" sz="2200">
                <a:ea typeface="华文中宋" pitchFamily="2" charset="-122"/>
              </a:rPr>
              <a:t>-&gt;next=s; </a:t>
            </a:r>
          </a:p>
          <a:p>
            <a:pPr>
              <a:lnSpc>
                <a:spcPct val="120000"/>
              </a:lnSpc>
            </a:pPr>
            <a:r>
              <a:rPr lang="en-US" altLang="zh-CN" sz="2200">
                <a:ea typeface="华文中宋" pitchFamily="2" charset="-122"/>
              </a:rPr>
              <a:t>   </a:t>
            </a:r>
            <a:r>
              <a:rPr lang="zh-CN" altLang="en-US" sz="2200">
                <a:ea typeface="华文中宋" pitchFamily="2" charset="-122"/>
              </a:rPr>
              <a:t>（</a:t>
            </a:r>
            <a:r>
              <a:rPr lang="en-US" altLang="zh-CN" sz="2200">
                <a:ea typeface="华文中宋" pitchFamily="2" charset="-122"/>
              </a:rPr>
              <a:t>C</a:t>
            </a:r>
            <a:r>
              <a:rPr lang="zh-CN" altLang="en-US" sz="2200">
                <a:ea typeface="华文中宋" pitchFamily="2" charset="-122"/>
              </a:rPr>
              <a:t>）</a:t>
            </a:r>
            <a:r>
              <a:rPr lang="en-US" altLang="zh-CN" sz="2200">
                <a:ea typeface="华文中宋" pitchFamily="2" charset="-122"/>
              </a:rPr>
              <a:t>s-&gt;next=p-&gt;</a:t>
            </a:r>
            <a:r>
              <a:rPr lang="en-US" altLang="zh-CN" sz="2200" err="1">
                <a:ea typeface="华文中宋" pitchFamily="2" charset="-122"/>
              </a:rPr>
              <a:t>next;p</a:t>
            </a:r>
            <a:r>
              <a:rPr lang="en-US" altLang="zh-CN" sz="2200">
                <a:ea typeface="华文中宋" pitchFamily="2" charset="-122"/>
              </a:rPr>
              <a:t>=s; </a:t>
            </a:r>
            <a:r>
              <a:rPr lang="zh-CN" altLang="en-US" sz="2200">
                <a:ea typeface="华文中宋" pitchFamily="2" charset="-122"/>
              </a:rPr>
              <a:t>（</a:t>
            </a:r>
            <a:r>
              <a:rPr lang="en-US" altLang="zh-CN" sz="2200">
                <a:ea typeface="华文中宋" pitchFamily="2" charset="-122"/>
              </a:rPr>
              <a:t>D</a:t>
            </a:r>
            <a:r>
              <a:rPr lang="zh-CN" altLang="en-US" sz="2200">
                <a:ea typeface="华文中宋" pitchFamily="2" charset="-122"/>
              </a:rPr>
              <a:t>）</a:t>
            </a:r>
            <a:r>
              <a:rPr lang="en-US" altLang="zh-CN" sz="2200">
                <a:ea typeface="华文中宋" pitchFamily="2" charset="-122"/>
              </a:rPr>
              <a:t>p-&gt;next=</a:t>
            </a:r>
            <a:r>
              <a:rPr lang="en-US" altLang="zh-CN" sz="2200" err="1">
                <a:ea typeface="华文中宋" pitchFamily="2" charset="-122"/>
              </a:rPr>
              <a:t>s;s</a:t>
            </a:r>
            <a:r>
              <a:rPr lang="en-US" altLang="zh-CN" sz="2200">
                <a:ea typeface="华文中宋" pitchFamily="2" charset="-122"/>
              </a:rPr>
              <a:t>-&gt;next=p; </a:t>
            </a:r>
          </a:p>
          <a:p>
            <a:pPr>
              <a:lnSpc>
                <a:spcPct val="120000"/>
              </a:lnSpc>
            </a:pPr>
            <a:r>
              <a:rPr lang="en-US" altLang="zh-CN" sz="2200">
                <a:ea typeface="华文中宋" pitchFamily="2" charset="-122"/>
              </a:rPr>
              <a:t>3</a:t>
            </a:r>
            <a:r>
              <a:rPr lang="zh-CN" altLang="en-US" sz="2200">
                <a:ea typeface="华文中宋" pitchFamily="2" charset="-122"/>
              </a:rPr>
              <a:t>、在一个单链表中，若删除 </a:t>
            </a:r>
            <a:r>
              <a:rPr lang="en-US" altLang="zh-CN" sz="2200">
                <a:ea typeface="华文中宋" pitchFamily="2" charset="-122"/>
              </a:rPr>
              <a:t>p </a:t>
            </a:r>
            <a:r>
              <a:rPr lang="zh-CN" altLang="en-US" sz="2200">
                <a:ea typeface="华文中宋" pitchFamily="2" charset="-122"/>
              </a:rPr>
              <a:t>所指结点的后继结点，则执行 </a:t>
            </a:r>
            <a:r>
              <a:rPr lang="en-US" altLang="zh-CN" sz="2200">
                <a:ea typeface="华文中宋" pitchFamily="2" charset="-122"/>
              </a:rPr>
              <a:t>( ) </a:t>
            </a:r>
          </a:p>
          <a:p>
            <a:pPr>
              <a:lnSpc>
                <a:spcPct val="120000"/>
              </a:lnSpc>
            </a:pPr>
            <a:r>
              <a:rPr lang="en-US" altLang="zh-CN" sz="2200">
                <a:ea typeface="华文中宋" pitchFamily="2" charset="-122"/>
              </a:rPr>
              <a:t>   </a:t>
            </a:r>
            <a:r>
              <a:rPr lang="zh-CN" altLang="en-US" sz="2200">
                <a:ea typeface="华文中宋" pitchFamily="2" charset="-122"/>
              </a:rPr>
              <a:t>（</a:t>
            </a:r>
            <a:r>
              <a:rPr lang="en-US" altLang="zh-CN" sz="2200">
                <a:ea typeface="华文中宋" pitchFamily="2" charset="-122"/>
              </a:rPr>
              <a:t>A</a:t>
            </a:r>
            <a:r>
              <a:rPr lang="zh-CN" altLang="en-US" sz="2200">
                <a:ea typeface="华文中宋" pitchFamily="2" charset="-122"/>
              </a:rPr>
              <a:t>）</a:t>
            </a:r>
            <a:r>
              <a:rPr lang="en-US" altLang="zh-CN" sz="2200">
                <a:ea typeface="华文中宋" pitchFamily="2" charset="-122"/>
              </a:rPr>
              <a:t>p-&gt;next=p-&gt;next-&gt;next; </a:t>
            </a:r>
          </a:p>
          <a:p>
            <a:pPr>
              <a:lnSpc>
                <a:spcPct val="120000"/>
              </a:lnSpc>
            </a:pPr>
            <a:r>
              <a:rPr lang="en-US" altLang="zh-CN" sz="2200">
                <a:ea typeface="华文中宋" pitchFamily="2" charset="-122"/>
              </a:rPr>
              <a:t>   </a:t>
            </a:r>
            <a:r>
              <a:rPr lang="zh-CN" altLang="en-US" sz="2200">
                <a:ea typeface="华文中宋" pitchFamily="2" charset="-122"/>
              </a:rPr>
              <a:t>（</a:t>
            </a:r>
            <a:r>
              <a:rPr lang="en-US" altLang="zh-CN" sz="2200">
                <a:ea typeface="华文中宋" pitchFamily="2" charset="-122"/>
              </a:rPr>
              <a:t>B</a:t>
            </a:r>
            <a:r>
              <a:rPr lang="zh-CN" altLang="en-US" sz="2200">
                <a:ea typeface="华文中宋" pitchFamily="2" charset="-122"/>
              </a:rPr>
              <a:t>）</a:t>
            </a:r>
            <a:r>
              <a:rPr lang="en-US" altLang="zh-CN" sz="2200">
                <a:ea typeface="华文中宋" pitchFamily="2" charset="-122"/>
              </a:rPr>
              <a:t>p=p-&gt;next; p-&gt;next=p-&gt;next-&gt;next; </a:t>
            </a:r>
          </a:p>
          <a:p>
            <a:pPr>
              <a:lnSpc>
                <a:spcPct val="120000"/>
              </a:lnSpc>
            </a:pPr>
            <a:r>
              <a:rPr lang="en-US" altLang="zh-CN" sz="2200">
                <a:ea typeface="华文中宋" pitchFamily="2" charset="-122"/>
              </a:rPr>
              <a:t>   </a:t>
            </a:r>
            <a:r>
              <a:rPr lang="zh-CN" altLang="en-US" sz="2200">
                <a:ea typeface="华文中宋" pitchFamily="2" charset="-122"/>
              </a:rPr>
              <a:t>（</a:t>
            </a:r>
            <a:r>
              <a:rPr lang="en-US" altLang="zh-CN" sz="2200">
                <a:ea typeface="华文中宋" pitchFamily="2" charset="-122"/>
              </a:rPr>
              <a:t>C</a:t>
            </a:r>
            <a:r>
              <a:rPr lang="zh-CN" altLang="en-US" sz="2200">
                <a:ea typeface="华文中宋" pitchFamily="2" charset="-122"/>
              </a:rPr>
              <a:t>）</a:t>
            </a:r>
            <a:r>
              <a:rPr lang="en-US" altLang="zh-CN" sz="2200">
                <a:ea typeface="华文中宋" pitchFamily="2" charset="-122"/>
              </a:rPr>
              <a:t>p-&gt;next=p-&gt;next;    </a:t>
            </a:r>
          </a:p>
          <a:p>
            <a:pPr>
              <a:lnSpc>
                <a:spcPct val="120000"/>
              </a:lnSpc>
            </a:pPr>
            <a:r>
              <a:rPr lang="en-US" altLang="zh-CN" sz="2200">
                <a:ea typeface="华文中宋" pitchFamily="2" charset="-122"/>
              </a:rPr>
              <a:t>   </a:t>
            </a:r>
            <a:r>
              <a:rPr lang="zh-CN" altLang="en-US" sz="2200">
                <a:ea typeface="华文中宋" pitchFamily="2" charset="-122"/>
              </a:rPr>
              <a:t>（</a:t>
            </a:r>
            <a:r>
              <a:rPr lang="en-US" altLang="zh-CN" sz="2200">
                <a:ea typeface="华文中宋" pitchFamily="2" charset="-122"/>
              </a:rPr>
              <a:t>D</a:t>
            </a:r>
            <a:r>
              <a:rPr lang="zh-CN" altLang="en-US" sz="2200">
                <a:ea typeface="华文中宋" pitchFamily="2" charset="-122"/>
              </a:rPr>
              <a:t>）</a:t>
            </a:r>
            <a:r>
              <a:rPr lang="en-US" altLang="zh-CN" sz="2200">
                <a:ea typeface="华文中宋" pitchFamily="2" charset="-122"/>
              </a:rPr>
              <a:t>p =p-&gt;next-&gt;next;  </a:t>
            </a:r>
          </a:p>
        </p:txBody>
      </p:sp>
      <p:sp>
        <p:nvSpPr>
          <p:cNvPr id="5" name="矩形 4"/>
          <p:cNvSpPr/>
          <p:nvPr/>
        </p:nvSpPr>
        <p:spPr>
          <a:xfrm>
            <a:off x="6516216" y="1124744"/>
            <a:ext cx="115212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884368" y="2492896"/>
            <a:ext cx="115212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956376" y="4293096"/>
            <a:ext cx="115212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A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静态链表表示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ct val="50000"/>
              </a:spcBef>
              <a:buNone/>
            </a:pPr>
            <a:r>
              <a:rPr lang="en-US" altLang="zh-CN">
                <a:latin typeface="Times New Roman" pitchFamily="18" charset="0"/>
              </a:rPr>
              <a:t>#define MAXSIZE 1000      / /</a:t>
            </a:r>
            <a:r>
              <a:rPr lang="zh-CN" altLang="en-US">
                <a:latin typeface="Times New Roman" pitchFamily="18" charset="0"/>
              </a:rPr>
              <a:t>链表的最大长度</a:t>
            </a:r>
            <a:endParaRPr lang="en-US" altLang="zh-CN">
              <a:latin typeface="Times New Roman" pitchFamily="18" charset="0"/>
            </a:endParaRPr>
          </a:p>
          <a:p>
            <a:pPr algn="just">
              <a:spcBef>
                <a:spcPct val="50000"/>
              </a:spcBef>
              <a:buNone/>
            </a:pPr>
            <a:endParaRPr lang="zh-CN" altLang="en-US">
              <a:latin typeface="Times New Roman" pitchFamily="18" charset="0"/>
            </a:endParaRPr>
          </a:p>
          <a:p>
            <a:pPr algn="just">
              <a:spcBef>
                <a:spcPct val="50000"/>
              </a:spcBef>
              <a:buNone/>
            </a:pPr>
            <a:r>
              <a:rPr lang="en-US" altLang="zh-CN">
                <a:latin typeface="Times New Roman" pitchFamily="18" charset="0"/>
              </a:rPr>
              <a:t>typedef  struct{ </a:t>
            </a:r>
          </a:p>
          <a:p>
            <a:pPr algn="just">
              <a:spcBef>
                <a:spcPct val="50000"/>
              </a:spcBef>
              <a:buNone/>
            </a:pPr>
            <a:r>
              <a:rPr lang="en-US" altLang="zh-CN">
                <a:latin typeface="Times New Roman" pitchFamily="18" charset="0"/>
              </a:rPr>
              <a:t>     </a:t>
            </a:r>
            <a:r>
              <a:rPr lang="en-US" altLang="zh-CN" err="1">
                <a:latin typeface="Times New Roman" pitchFamily="18" charset="0"/>
              </a:rPr>
              <a:t>ElemType</a:t>
            </a:r>
            <a:r>
              <a:rPr lang="en-US" altLang="zh-CN">
                <a:latin typeface="Times New Roman" pitchFamily="18" charset="0"/>
              </a:rPr>
              <a:t> data</a:t>
            </a:r>
            <a:r>
              <a:rPr lang="zh-CN" altLang="en-US">
                <a:latin typeface="Times New Roman" pitchFamily="18" charset="0"/>
              </a:rPr>
              <a:t>；  </a:t>
            </a:r>
          </a:p>
          <a:p>
            <a:pPr algn="just">
              <a:spcBef>
                <a:spcPct val="50000"/>
              </a:spcBef>
              <a:buNone/>
            </a:pPr>
            <a:r>
              <a:rPr lang="zh-CN" altLang="en-US">
                <a:latin typeface="Times New Roman" pitchFamily="18" charset="0"/>
              </a:rPr>
              <a:t>     </a:t>
            </a:r>
            <a:r>
              <a:rPr lang="en-US" altLang="zh-CN" err="1">
                <a:latin typeface="Times New Roman" pitchFamily="18" charset="0"/>
              </a:rPr>
              <a:t>int</a:t>
            </a:r>
            <a:r>
              <a:rPr lang="en-US" altLang="zh-CN">
                <a:latin typeface="Times New Roman" pitchFamily="18" charset="0"/>
              </a:rPr>
              <a:t> cur</a:t>
            </a:r>
            <a:r>
              <a:rPr lang="zh-CN" altLang="en-US">
                <a:latin typeface="Times New Roman" pitchFamily="18" charset="0"/>
              </a:rPr>
              <a:t>； </a:t>
            </a:r>
          </a:p>
          <a:p>
            <a:pPr>
              <a:spcBef>
                <a:spcPct val="50000"/>
              </a:spcBef>
              <a:buNone/>
            </a:pPr>
            <a:r>
              <a:rPr lang="en-US" altLang="zh-CN">
                <a:latin typeface="Times New Roman" pitchFamily="18" charset="0"/>
              </a:rPr>
              <a:t>}component,  </a:t>
            </a:r>
            <a:r>
              <a:rPr lang="en-US" altLang="zh-CN" err="1">
                <a:latin typeface="Times New Roman" pitchFamily="18" charset="0"/>
              </a:rPr>
              <a:t>SLinkList</a:t>
            </a:r>
            <a:r>
              <a:rPr lang="en-US" altLang="zh-CN">
                <a:latin typeface="Times New Roman" pitchFamily="18" charset="0"/>
              </a:rPr>
              <a:t>[</a:t>
            </a:r>
            <a:r>
              <a:rPr lang="en-US" altLang="zh-CN"/>
              <a:t>MAXSIZE</a:t>
            </a:r>
            <a:r>
              <a:rPr lang="en-US" altLang="zh-CN">
                <a:latin typeface="Times New Roman" pitchFamily="18" charset="0"/>
              </a:rPr>
              <a:t>]</a:t>
            </a:r>
            <a:r>
              <a:rPr lang="zh-CN" altLang="en-US">
                <a:latin typeface="Times New Roman" pitchFamily="18" charset="0"/>
              </a:rPr>
              <a:t>；</a:t>
            </a:r>
          </a:p>
          <a:p>
            <a:endParaRPr lang="zh-CN" alt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8229600" cy="1143000"/>
          </a:xfrm>
        </p:spPr>
        <p:txBody>
          <a:bodyPr/>
          <a:lstStyle/>
          <a:p>
            <a:r>
              <a:rPr lang="zh-CN" altLang="en-US" b="1">
                <a:latin typeface="宋体" pitchFamily="2" charset="-122"/>
                <a:ea typeface="宋体" pitchFamily="2" charset="-122"/>
              </a:rPr>
              <a:t>静态链表</a:t>
            </a:r>
            <a:endParaRPr lang="zh-CN" altLang="en-US"/>
          </a:p>
        </p:txBody>
      </p:sp>
      <p:pic>
        <p:nvPicPr>
          <p:cNvPr id="5" name="Picture 4" descr="0000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087363" y="1340768"/>
            <a:ext cx="7568841" cy="4752528"/>
          </a:xfrm>
          <a:prstGeom prst="rect">
            <a:avLst/>
          </a:prstGeom>
          <a:noFill/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1394743"/>
            <a:ext cx="396044" cy="4125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24" name="Text Box 12"/>
          <p:cNvSpPr txBox="1">
            <a:spLocks noChangeArrowheads="1"/>
          </p:cNvSpPr>
          <p:nvPr/>
        </p:nvSpPr>
        <p:spPr bwMode="auto">
          <a:xfrm>
            <a:off x="3050302" y="260648"/>
            <a:ext cx="159370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600">
                <a:ea typeface="华文中宋" pitchFamily="2" charset="-122"/>
              </a:rPr>
              <a:t>循环链表 </a:t>
            </a:r>
          </a:p>
        </p:txBody>
      </p:sp>
      <p:sp>
        <p:nvSpPr>
          <p:cNvPr id="38926" name="Text Box 14"/>
          <p:cNvSpPr txBox="1">
            <a:spLocks noChangeArrowheads="1"/>
          </p:cNvSpPr>
          <p:nvPr/>
        </p:nvSpPr>
        <p:spPr bwMode="auto">
          <a:xfrm>
            <a:off x="434975" y="1000125"/>
            <a:ext cx="7532831" cy="990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200">
                <a:ea typeface="华文中宋" pitchFamily="2" charset="-122"/>
              </a:rPr>
              <a:t>        </a:t>
            </a:r>
            <a:r>
              <a:rPr lang="zh-CN" altLang="en-US" sz="2200">
                <a:ea typeface="华文中宋" pitchFamily="2" charset="-122"/>
              </a:rPr>
              <a:t>循环链表：</a:t>
            </a:r>
            <a:r>
              <a:rPr lang="zh-CN" altLang="en-US" sz="2200"/>
              <a:t>是一种头尾相接的链表（即：表中最后一个 </a:t>
            </a:r>
          </a:p>
          <a:p>
            <a:pPr>
              <a:lnSpc>
                <a:spcPct val="140000"/>
              </a:lnSpc>
            </a:pPr>
            <a:r>
              <a:rPr lang="zh-CN" altLang="en-US" sz="2200"/>
              <a:t>结点的指针域指向头结点，整个链表形成一个环）。</a:t>
            </a:r>
          </a:p>
        </p:txBody>
      </p:sp>
      <p:sp>
        <p:nvSpPr>
          <p:cNvPr id="38927" name="Text Box 15"/>
          <p:cNvSpPr txBox="1">
            <a:spLocks noChangeArrowheads="1"/>
          </p:cNvSpPr>
          <p:nvPr/>
        </p:nvSpPr>
        <p:spPr bwMode="auto">
          <a:xfrm>
            <a:off x="431800" y="4124325"/>
            <a:ext cx="725070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>
                <a:ea typeface="华文中宋" pitchFamily="2" charset="-122"/>
              </a:rPr>
              <a:t>        </a:t>
            </a:r>
            <a:r>
              <a:rPr lang="zh-CN" altLang="en-US" sz="2200">
                <a:solidFill>
                  <a:srgbClr val="0000FF"/>
                </a:solidFill>
                <a:ea typeface="华文中宋" pitchFamily="2" charset="-122"/>
              </a:rPr>
              <a:t>优点：</a:t>
            </a:r>
            <a:r>
              <a:rPr lang="zh-CN" altLang="en-US" sz="2200"/>
              <a:t>从表中任一结点出发均可找到表中其他结点。</a:t>
            </a:r>
            <a:r>
              <a:rPr lang="zh-CN" altLang="en-US" sz="2200">
                <a:ea typeface="华文中宋" pitchFamily="2" charset="-122"/>
              </a:rPr>
              <a:t> </a:t>
            </a:r>
          </a:p>
        </p:txBody>
      </p:sp>
      <p:sp>
        <p:nvSpPr>
          <p:cNvPr id="38981" name="Text Box 69"/>
          <p:cNvSpPr txBox="1">
            <a:spLocks noChangeArrowheads="1"/>
          </p:cNvSpPr>
          <p:nvPr/>
        </p:nvSpPr>
        <p:spPr bwMode="auto">
          <a:xfrm>
            <a:off x="434975" y="4622800"/>
            <a:ext cx="7601505" cy="1514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200">
                <a:ea typeface="华文中宋" pitchFamily="2" charset="-122"/>
              </a:rPr>
              <a:t>        </a:t>
            </a:r>
            <a:r>
              <a:rPr lang="zh-CN" altLang="en-US" sz="2200">
                <a:ea typeface="华文中宋" pitchFamily="2" charset="-122"/>
              </a:rPr>
              <a:t>由于循环链表中没有 </a:t>
            </a:r>
            <a:r>
              <a:rPr lang="en-US" altLang="zh-CN" sz="2200">
                <a:ea typeface="华文中宋" pitchFamily="2" charset="-122"/>
              </a:rPr>
              <a:t>NULL </a:t>
            </a:r>
            <a:r>
              <a:rPr lang="zh-CN" altLang="en-US" sz="2200">
                <a:ea typeface="华文中宋" pitchFamily="2" charset="-122"/>
              </a:rPr>
              <a:t>指针，故涉及遍历操作时， </a:t>
            </a:r>
          </a:p>
          <a:p>
            <a:pPr>
              <a:lnSpc>
                <a:spcPct val="140000"/>
              </a:lnSpc>
            </a:pPr>
            <a:r>
              <a:rPr lang="zh-CN" altLang="en-US" sz="2200">
                <a:ea typeface="华文中宋" pitchFamily="2" charset="-122"/>
              </a:rPr>
              <a:t>其</a:t>
            </a:r>
            <a:r>
              <a:rPr lang="zh-CN" altLang="en-US" sz="2200">
                <a:solidFill>
                  <a:srgbClr val="0000FF"/>
                </a:solidFill>
                <a:ea typeface="华文中宋" pitchFamily="2" charset="-122"/>
              </a:rPr>
              <a:t>终止条件</a:t>
            </a:r>
            <a:r>
              <a:rPr lang="zh-CN" altLang="en-US" sz="2200">
                <a:ea typeface="华文中宋" pitchFamily="2" charset="-122"/>
              </a:rPr>
              <a:t>就不再像</a:t>
            </a:r>
            <a:r>
              <a:rPr lang="zh-CN" altLang="en-US" sz="2200">
                <a:solidFill>
                  <a:srgbClr val="0000FF"/>
                </a:solidFill>
                <a:ea typeface="华文中宋" pitchFamily="2" charset="-122"/>
              </a:rPr>
              <a:t>非循环链表</a:t>
            </a:r>
            <a:r>
              <a:rPr lang="zh-CN" altLang="en-US" sz="2200">
                <a:ea typeface="华文中宋" pitchFamily="2" charset="-122"/>
              </a:rPr>
              <a:t>那样</a:t>
            </a:r>
            <a:r>
              <a:rPr lang="zh-CN" altLang="en-US" sz="2200">
                <a:solidFill>
                  <a:srgbClr val="0000FF"/>
                </a:solidFill>
                <a:ea typeface="华文中宋" pitchFamily="2" charset="-122"/>
              </a:rPr>
              <a:t>判断 </a:t>
            </a:r>
            <a:r>
              <a:rPr lang="en-US" altLang="zh-CN" sz="2200">
                <a:solidFill>
                  <a:srgbClr val="0000FF"/>
                </a:solidFill>
                <a:ea typeface="华文中宋" pitchFamily="2" charset="-122"/>
              </a:rPr>
              <a:t>p </a:t>
            </a:r>
            <a:r>
              <a:rPr lang="zh-CN" altLang="en-US" sz="2200">
                <a:solidFill>
                  <a:srgbClr val="0000FF"/>
                </a:solidFill>
                <a:ea typeface="华文中宋" pitchFamily="2" charset="-122"/>
              </a:rPr>
              <a:t>或 </a:t>
            </a:r>
            <a:r>
              <a:rPr lang="en-US" altLang="zh-CN" sz="2200">
                <a:solidFill>
                  <a:srgbClr val="0000FF"/>
                </a:solidFill>
                <a:ea typeface="华文中宋" pitchFamily="2" charset="-122"/>
              </a:rPr>
              <a:t>p </a:t>
            </a:r>
            <a:r>
              <a:rPr lang="en-US" altLang="zh-CN" sz="2200">
                <a:solidFill>
                  <a:srgbClr val="0000FF"/>
                </a:solidFill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>
                <a:solidFill>
                  <a:srgbClr val="0000FF"/>
                </a:solidFill>
                <a:ea typeface="华文中宋" pitchFamily="2" charset="-122"/>
              </a:rPr>
              <a:t>next </a:t>
            </a:r>
            <a:r>
              <a:rPr lang="zh-CN" altLang="en-US" sz="2200">
                <a:solidFill>
                  <a:srgbClr val="0000FF"/>
                </a:solidFill>
                <a:ea typeface="华文中宋" pitchFamily="2" charset="-122"/>
              </a:rPr>
              <a:t>是否 </a:t>
            </a:r>
          </a:p>
          <a:p>
            <a:pPr>
              <a:lnSpc>
                <a:spcPct val="140000"/>
              </a:lnSpc>
            </a:pPr>
            <a:r>
              <a:rPr lang="zh-CN" altLang="en-US" sz="2200">
                <a:solidFill>
                  <a:srgbClr val="0000FF"/>
                </a:solidFill>
                <a:ea typeface="华文中宋" pitchFamily="2" charset="-122"/>
              </a:rPr>
              <a:t>为空</a:t>
            </a:r>
            <a:r>
              <a:rPr lang="zh-CN" altLang="en-US" sz="2200">
                <a:ea typeface="华文中宋" pitchFamily="2" charset="-122"/>
              </a:rPr>
              <a:t>，而是</a:t>
            </a:r>
            <a:r>
              <a:rPr lang="zh-CN" altLang="en-US" sz="22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判断它们是否等于头指针</a:t>
            </a:r>
            <a:r>
              <a:rPr lang="zh-CN" altLang="en-US" sz="2200">
                <a:ea typeface="华文中宋" pitchFamily="2" charset="-122"/>
              </a:rPr>
              <a:t>。</a:t>
            </a:r>
          </a:p>
        </p:txBody>
      </p:sp>
      <p:grpSp>
        <p:nvGrpSpPr>
          <p:cNvPr id="2" name="Group 81"/>
          <p:cNvGrpSpPr>
            <a:grpSpLocks/>
          </p:cNvGrpSpPr>
          <p:nvPr/>
        </p:nvGrpSpPr>
        <p:grpSpPr bwMode="auto">
          <a:xfrm>
            <a:off x="663575" y="2349500"/>
            <a:ext cx="7723188" cy="1536700"/>
            <a:chOff x="192" y="1480"/>
            <a:chExt cx="4865" cy="968"/>
          </a:xfrm>
        </p:grpSpPr>
        <p:sp>
          <p:nvSpPr>
            <p:cNvPr id="38928" name="Rectangle 16"/>
            <p:cNvSpPr>
              <a:spLocks noChangeArrowheads="1"/>
            </p:cNvSpPr>
            <p:nvPr/>
          </p:nvSpPr>
          <p:spPr bwMode="auto">
            <a:xfrm>
              <a:off x="912" y="1674"/>
              <a:ext cx="288" cy="22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38929" name="Rectangle 17"/>
            <p:cNvSpPr>
              <a:spLocks noChangeArrowheads="1"/>
            </p:cNvSpPr>
            <p:nvPr/>
          </p:nvSpPr>
          <p:spPr bwMode="auto">
            <a:xfrm>
              <a:off x="1584" y="1674"/>
              <a:ext cx="336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a</a:t>
              </a:r>
              <a:r>
                <a:rPr lang="en-US" altLang="zh-CN" baseline="-25000"/>
                <a:t>1</a:t>
              </a:r>
              <a:endParaRPr lang="en-US" altLang="zh-CN" i="1"/>
            </a:p>
          </p:txBody>
        </p:sp>
        <p:sp>
          <p:nvSpPr>
            <p:cNvPr id="38931" name="Line 19"/>
            <p:cNvSpPr>
              <a:spLocks noChangeShapeType="1"/>
            </p:cNvSpPr>
            <p:nvPr/>
          </p:nvSpPr>
          <p:spPr bwMode="auto">
            <a:xfrm>
              <a:off x="1296" y="181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32" name="Line 20"/>
            <p:cNvSpPr>
              <a:spLocks noChangeShapeType="1"/>
            </p:cNvSpPr>
            <p:nvPr/>
          </p:nvSpPr>
          <p:spPr bwMode="auto">
            <a:xfrm>
              <a:off x="2016" y="181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33" name="Rectangle 21"/>
            <p:cNvSpPr>
              <a:spLocks noChangeArrowheads="1"/>
            </p:cNvSpPr>
            <p:nvPr/>
          </p:nvSpPr>
          <p:spPr bwMode="auto">
            <a:xfrm>
              <a:off x="2928" y="1674"/>
              <a:ext cx="336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a</a:t>
              </a:r>
              <a:r>
                <a:rPr lang="en-US" altLang="zh-CN" i="1" baseline="-14000"/>
                <a:t>n</a:t>
              </a:r>
              <a:endParaRPr lang="en-US" altLang="zh-CN" i="1"/>
            </a:p>
          </p:txBody>
        </p:sp>
        <p:sp>
          <p:nvSpPr>
            <p:cNvPr id="38935" name="Line 23"/>
            <p:cNvSpPr>
              <a:spLocks noChangeShapeType="1"/>
            </p:cNvSpPr>
            <p:nvPr/>
          </p:nvSpPr>
          <p:spPr bwMode="auto">
            <a:xfrm>
              <a:off x="432" y="1847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36" name="Line 24"/>
            <p:cNvSpPr>
              <a:spLocks noChangeShapeType="1"/>
            </p:cNvSpPr>
            <p:nvPr/>
          </p:nvSpPr>
          <p:spPr bwMode="auto">
            <a:xfrm>
              <a:off x="672" y="176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46" name="Line 34"/>
            <p:cNvSpPr>
              <a:spLocks noChangeShapeType="1"/>
            </p:cNvSpPr>
            <p:nvPr/>
          </p:nvSpPr>
          <p:spPr bwMode="auto">
            <a:xfrm>
              <a:off x="2640" y="181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61" name="Text Box 49"/>
            <p:cNvSpPr txBox="1">
              <a:spLocks noChangeArrowheads="1"/>
            </p:cNvSpPr>
            <p:nvPr/>
          </p:nvSpPr>
          <p:spPr bwMode="auto">
            <a:xfrm>
              <a:off x="2342" y="1607"/>
              <a:ext cx="39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/>
                <a:t>…</a:t>
              </a:r>
            </a:p>
          </p:txBody>
        </p:sp>
        <p:sp>
          <p:nvSpPr>
            <p:cNvPr id="38962" name="Text Box 50"/>
            <p:cNvSpPr txBox="1">
              <a:spLocks noChangeArrowheads="1"/>
            </p:cNvSpPr>
            <p:nvPr/>
          </p:nvSpPr>
          <p:spPr bwMode="auto">
            <a:xfrm>
              <a:off x="192" y="1703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/>
                <a:t>H </a:t>
              </a:r>
            </a:p>
          </p:txBody>
        </p:sp>
        <p:sp>
          <p:nvSpPr>
            <p:cNvPr id="38963" name="Text Box 51"/>
            <p:cNvSpPr txBox="1">
              <a:spLocks noChangeArrowheads="1"/>
            </p:cNvSpPr>
            <p:nvPr/>
          </p:nvSpPr>
          <p:spPr bwMode="auto">
            <a:xfrm>
              <a:off x="1584" y="1991"/>
              <a:ext cx="86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ea typeface="华文中宋" pitchFamily="2" charset="-122"/>
                </a:rPr>
                <a:t>非空表 </a:t>
              </a:r>
            </a:p>
          </p:txBody>
        </p:sp>
        <p:sp>
          <p:nvSpPr>
            <p:cNvPr id="38964" name="Text Box 52"/>
            <p:cNvSpPr txBox="1">
              <a:spLocks noChangeArrowheads="1"/>
            </p:cNvSpPr>
            <p:nvPr/>
          </p:nvSpPr>
          <p:spPr bwMode="auto">
            <a:xfrm>
              <a:off x="4289" y="1991"/>
              <a:ext cx="6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ea typeface="华文中宋" pitchFamily="2" charset="-122"/>
                </a:rPr>
                <a:t> </a:t>
              </a:r>
              <a:r>
                <a:rPr lang="zh-CN" altLang="en-US">
                  <a:ea typeface="华文中宋" pitchFamily="2" charset="-122"/>
                </a:rPr>
                <a:t>空表 </a:t>
              </a:r>
            </a:p>
          </p:txBody>
        </p:sp>
        <p:sp>
          <p:nvSpPr>
            <p:cNvPr id="38965" name="Rectangle 53"/>
            <p:cNvSpPr>
              <a:spLocks noChangeArrowheads="1"/>
            </p:cNvSpPr>
            <p:nvPr/>
          </p:nvSpPr>
          <p:spPr bwMode="auto">
            <a:xfrm>
              <a:off x="1200" y="167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38966" name="Rectangle 54"/>
            <p:cNvSpPr>
              <a:spLocks noChangeArrowheads="1"/>
            </p:cNvSpPr>
            <p:nvPr/>
          </p:nvSpPr>
          <p:spPr bwMode="auto">
            <a:xfrm>
              <a:off x="1920" y="167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38967" name="Rectangle 55"/>
            <p:cNvSpPr>
              <a:spLocks noChangeArrowheads="1"/>
            </p:cNvSpPr>
            <p:nvPr/>
          </p:nvSpPr>
          <p:spPr bwMode="auto">
            <a:xfrm>
              <a:off x="3264" y="167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38970" name="Line 58"/>
            <p:cNvSpPr>
              <a:spLocks noChangeShapeType="1"/>
            </p:cNvSpPr>
            <p:nvPr/>
          </p:nvSpPr>
          <p:spPr bwMode="auto">
            <a:xfrm>
              <a:off x="3360" y="181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72" name="Rectangle 60"/>
            <p:cNvSpPr>
              <a:spLocks noChangeArrowheads="1"/>
            </p:cNvSpPr>
            <p:nvPr/>
          </p:nvSpPr>
          <p:spPr bwMode="auto">
            <a:xfrm>
              <a:off x="4433" y="1674"/>
              <a:ext cx="288" cy="22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38973" name="Rectangle 61"/>
            <p:cNvSpPr>
              <a:spLocks noChangeArrowheads="1"/>
            </p:cNvSpPr>
            <p:nvPr/>
          </p:nvSpPr>
          <p:spPr bwMode="auto">
            <a:xfrm>
              <a:off x="4721" y="167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38974" name="Line 62"/>
            <p:cNvSpPr>
              <a:spLocks noChangeShapeType="1"/>
            </p:cNvSpPr>
            <p:nvPr/>
          </p:nvSpPr>
          <p:spPr bwMode="auto">
            <a:xfrm>
              <a:off x="4097" y="1847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75" name="Text Box 63"/>
            <p:cNvSpPr txBox="1">
              <a:spLocks noChangeArrowheads="1"/>
            </p:cNvSpPr>
            <p:nvPr/>
          </p:nvSpPr>
          <p:spPr bwMode="auto">
            <a:xfrm>
              <a:off x="3857" y="1703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/>
                <a:t>H </a:t>
              </a:r>
            </a:p>
          </p:txBody>
        </p:sp>
        <p:sp>
          <p:nvSpPr>
            <p:cNvPr id="38977" name="Line 65"/>
            <p:cNvSpPr>
              <a:spLocks noChangeShapeType="1"/>
            </p:cNvSpPr>
            <p:nvPr/>
          </p:nvSpPr>
          <p:spPr bwMode="auto">
            <a:xfrm>
              <a:off x="4817" y="181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78" name="Line 66"/>
            <p:cNvSpPr>
              <a:spLocks noChangeShapeType="1"/>
            </p:cNvSpPr>
            <p:nvPr/>
          </p:nvSpPr>
          <p:spPr bwMode="auto">
            <a:xfrm>
              <a:off x="4193" y="176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82" name="Text Box 70"/>
            <p:cNvSpPr txBox="1">
              <a:spLocks noChangeArrowheads="1"/>
            </p:cNvSpPr>
            <p:nvPr/>
          </p:nvSpPr>
          <p:spPr bwMode="auto">
            <a:xfrm>
              <a:off x="2784" y="2160"/>
              <a:ext cx="86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ea typeface="华文中宋" pitchFamily="2" charset="-122"/>
                </a:rPr>
                <a:t>单链表 </a:t>
              </a:r>
            </a:p>
          </p:txBody>
        </p:sp>
        <p:sp>
          <p:nvSpPr>
            <p:cNvPr id="38983" name="Line 71"/>
            <p:cNvSpPr>
              <a:spLocks noChangeShapeType="1"/>
            </p:cNvSpPr>
            <p:nvPr/>
          </p:nvSpPr>
          <p:spPr bwMode="auto">
            <a:xfrm flipV="1">
              <a:off x="3600" y="148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84" name="Line 72"/>
            <p:cNvSpPr>
              <a:spLocks noChangeShapeType="1"/>
            </p:cNvSpPr>
            <p:nvPr/>
          </p:nvSpPr>
          <p:spPr bwMode="auto">
            <a:xfrm flipH="1">
              <a:off x="672" y="1480"/>
              <a:ext cx="29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85" name="Line 73"/>
            <p:cNvSpPr>
              <a:spLocks noChangeShapeType="1"/>
            </p:cNvSpPr>
            <p:nvPr/>
          </p:nvSpPr>
          <p:spPr bwMode="auto">
            <a:xfrm>
              <a:off x="672" y="148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86" name="Line 74"/>
            <p:cNvSpPr>
              <a:spLocks noChangeShapeType="1"/>
            </p:cNvSpPr>
            <p:nvPr/>
          </p:nvSpPr>
          <p:spPr bwMode="auto">
            <a:xfrm flipV="1">
              <a:off x="5057" y="148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87" name="Line 75"/>
            <p:cNvSpPr>
              <a:spLocks noChangeShapeType="1"/>
            </p:cNvSpPr>
            <p:nvPr/>
          </p:nvSpPr>
          <p:spPr bwMode="auto">
            <a:xfrm flipH="1">
              <a:off x="4193" y="1480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88" name="Line 76"/>
            <p:cNvSpPr>
              <a:spLocks noChangeShapeType="1"/>
            </p:cNvSpPr>
            <p:nvPr/>
          </p:nvSpPr>
          <p:spPr bwMode="auto">
            <a:xfrm>
              <a:off x="4193" y="148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 useBgFill="1">
        <p:nvSpPr>
          <p:cNvPr id="38990" name="Rectangle 78"/>
          <p:cNvSpPr>
            <a:spLocks noChangeArrowheads="1"/>
          </p:cNvSpPr>
          <p:nvPr/>
        </p:nvSpPr>
        <p:spPr bwMode="auto">
          <a:xfrm>
            <a:off x="1331640" y="6093296"/>
            <a:ext cx="4248150" cy="5032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/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38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89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89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89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89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38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26" grpId="0" autoUpdateAnimBg="0"/>
      <p:bldP spid="38927" grpId="0" autoUpdateAnimBg="0"/>
      <p:bldP spid="38981" grpId="0" autoUpdateAnimBg="0"/>
      <p:bldP spid="38990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41" name="Rectangle 9"/>
          <p:cNvSpPr>
            <a:spLocks noChangeArrowheads="1"/>
          </p:cNvSpPr>
          <p:nvPr/>
        </p:nvSpPr>
        <p:spPr bwMode="auto">
          <a:xfrm>
            <a:off x="1951038" y="825500"/>
            <a:ext cx="457200" cy="3508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zh-CN" i="1"/>
              <a:t>  </a:t>
            </a:r>
          </a:p>
        </p:txBody>
      </p:sp>
      <p:sp>
        <p:nvSpPr>
          <p:cNvPr id="44042" name="Rectangle 10"/>
          <p:cNvSpPr>
            <a:spLocks noChangeArrowheads="1"/>
          </p:cNvSpPr>
          <p:nvPr/>
        </p:nvSpPr>
        <p:spPr bwMode="auto">
          <a:xfrm>
            <a:off x="3017838" y="825500"/>
            <a:ext cx="533400" cy="3508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zh-CN" i="1"/>
              <a:t>a</a:t>
            </a:r>
            <a:r>
              <a:rPr lang="en-US" altLang="zh-CN" baseline="-25000"/>
              <a:t>1</a:t>
            </a:r>
            <a:endParaRPr lang="en-US" altLang="zh-CN" i="1"/>
          </a:p>
        </p:txBody>
      </p:sp>
      <p:sp>
        <p:nvSpPr>
          <p:cNvPr id="44043" name="Line 11"/>
          <p:cNvSpPr>
            <a:spLocks noChangeShapeType="1"/>
          </p:cNvSpPr>
          <p:nvPr/>
        </p:nvSpPr>
        <p:spPr bwMode="auto">
          <a:xfrm>
            <a:off x="2560638" y="10541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4044" name="Line 12"/>
          <p:cNvSpPr>
            <a:spLocks noChangeShapeType="1"/>
          </p:cNvSpPr>
          <p:nvPr/>
        </p:nvSpPr>
        <p:spPr bwMode="auto">
          <a:xfrm>
            <a:off x="3703638" y="10541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4045" name="Rectangle 13"/>
          <p:cNvSpPr>
            <a:spLocks noChangeArrowheads="1"/>
          </p:cNvSpPr>
          <p:nvPr/>
        </p:nvSpPr>
        <p:spPr bwMode="auto">
          <a:xfrm>
            <a:off x="5151438" y="825500"/>
            <a:ext cx="533400" cy="3508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zh-CN" i="1"/>
              <a:t>a</a:t>
            </a:r>
            <a:r>
              <a:rPr lang="en-US" altLang="zh-CN" i="1" baseline="-14000"/>
              <a:t>n</a:t>
            </a:r>
            <a:endParaRPr lang="en-US" altLang="zh-CN" i="1"/>
          </a:p>
        </p:txBody>
      </p:sp>
      <p:sp>
        <p:nvSpPr>
          <p:cNvPr id="44046" name="Line 14"/>
          <p:cNvSpPr>
            <a:spLocks noChangeShapeType="1"/>
          </p:cNvSpPr>
          <p:nvPr/>
        </p:nvSpPr>
        <p:spPr bwMode="auto">
          <a:xfrm>
            <a:off x="1189038" y="1100138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4047" name="Line 15"/>
          <p:cNvSpPr>
            <a:spLocks noChangeShapeType="1"/>
          </p:cNvSpPr>
          <p:nvPr/>
        </p:nvSpPr>
        <p:spPr bwMode="auto">
          <a:xfrm>
            <a:off x="1570038" y="976313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4048" name="Line 16"/>
          <p:cNvSpPr>
            <a:spLocks noChangeShapeType="1"/>
          </p:cNvSpPr>
          <p:nvPr/>
        </p:nvSpPr>
        <p:spPr bwMode="auto">
          <a:xfrm>
            <a:off x="4694238" y="10541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4049" name="Text Box 17"/>
          <p:cNvSpPr txBox="1">
            <a:spLocks noChangeArrowheads="1"/>
          </p:cNvSpPr>
          <p:nvPr/>
        </p:nvSpPr>
        <p:spPr bwMode="auto">
          <a:xfrm>
            <a:off x="4221163" y="719138"/>
            <a:ext cx="625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/>
              <a:t>…</a:t>
            </a:r>
          </a:p>
        </p:txBody>
      </p:sp>
      <p:sp>
        <p:nvSpPr>
          <p:cNvPr id="44050" name="Text Box 18"/>
          <p:cNvSpPr txBox="1">
            <a:spLocks noChangeArrowheads="1"/>
          </p:cNvSpPr>
          <p:nvPr/>
        </p:nvSpPr>
        <p:spPr bwMode="auto">
          <a:xfrm>
            <a:off x="808038" y="871538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/>
              <a:t>H </a:t>
            </a:r>
          </a:p>
        </p:txBody>
      </p:sp>
      <p:sp>
        <p:nvSpPr>
          <p:cNvPr id="44051" name="Text Box 19"/>
          <p:cNvSpPr txBox="1">
            <a:spLocks noChangeArrowheads="1"/>
          </p:cNvSpPr>
          <p:nvPr/>
        </p:nvSpPr>
        <p:spPr bwMode="auto">
          <a:xfrm>
            <a:off x="3017838" y="1316038"/>
            <a:ext cx="137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ea typeface="华文中宋" pitchFamily="2" charset="-122"/>
              </a:rPr>
              <a:t>非空表 </a:t>
            </a:r>
          </a:p>
        </p:txBody>
      </p:sp>
      <p:sp>
        <p:nvSpPr>
          <p:cNvPr id="44052" name="Text Box 20"/>
          <p:cNvSpPr txBox="1">
            <a:spLocks noChangeArrowheads="1"/>
          </p:cNvSpPr>
          <p:nvPr/>
        </p:nvSpPr>
        <p:spPr bwMode="auto">
          <a:xfrm>
            <a:off x="7240588" y="1316038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a typeface="华文中宋" pitchFamily="2" charset="-122"/>
              </a:rPr>
              <a:t> </a:t>
            </a:r>
            <a:r>
              <a:rPr lang="zh-CN" altLang="en-US">
                <a:ea typeface="华文中宋" pitchFamily="2" charset="-122"/>
              </a:rPr>
              <a:t>空表 </a:t>
            </a:r>
          </a:p>
        </p:txBody>
      </p:sp>
      <p:sp>
        <p:nvSpPr>
          <p:cNvPr id="44053" name="Rectangle 21"/>
          <p:cNvSpPr>
            <a:spLocks noChangeArrowheads="1"/>
          </p:cNvSpPr>
          <p:nvPr/>
        </p:nvSpPr>
        <p:spPr bwMode="auto">
          <a:xfrm>
            <a:off x="2408238" y="825500"/>
            <a:ext cx="304800" cy="3508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zh-CN" i="1"/>
              <a:t>  </a:t>
            </a:r>
          </a:p>
        </p:txBody>
      </p:sp>
      <p:sp>
        <p:nvSpPr>
          <p:cNvPr id="44054" name="Rectangle 22"/>
          <p:cNvSpPr>
            <a:spLocks noChangeArrowheads="1"/>
          </p:cNvSpPr>
          <p:nvPr/>
        </p:nvSpPr>
        <p:spPr bwMode="auto">
          <a:xfrm>
            <a:off x="3551238" y="825500"/>
            <a:ext cx="304800" cy="3508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zh-CN" i="1"/>
              <a:t>  </a:t>
            </a:r>
          </a:p>
        </p:txBody>
      </p:sp>
      <p:sp>
        <p:nvSpPr>
          <p:cNvPr id="44055" name="Rectangle 23"/>
          <p:cNvSpPr>
            <a:spLocks noChangeArrowheads="1"/>
          </p:cNvSpPr>
          <p:nvPr/>
        </p:nvSpPr>
        <p:spPr bwMode="auto">
          <a:xfrm>
            <a:off x="5684838" y="825500"/>
            <a:ext cx="304800" cy="3508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zh-CN" i="1"/>
              <a:t>  </a:t>
            </a:r>
          </a:p>
        </p:txBody>
      </p:sp>
      <p:sp>
        <p:nvSpPr>
          <p:cNvPr id="44056" name="Line 24"/>
          <p:cNvSpPr>
            <a:spLocks noChangeShapeType="1"/>
          </p:cNvSpPr>
          <p:nvPr/>
        </p:nvSpPr>
        <p:spPr bwMode="auto">
          <a:xfrm>
            <a:off x="5837238" y="1052513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4058" name="Rectangle 26"/>
          <p:cNvSpPr>
            <a:spLocks noChangeArrowheads="1"/>
          </p:cNvSpPr>
          <p:nvPr/>
        </p:nvSpPr>
        <p:spPr bwMode="auto">
          <a:xfrm>
            <a:off x="7469188" y="825500"/>
            <a:ext cx="457200" cy="3508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zh-CN" i="1"/>
              <a:t>  </a:t>
            </a:r>
          </a:p>
        </p:txBody>
      </p:sp>
      <p:sp>
        <p:nvSpPr>
          <p:cNvPr id="44059" name="Rectangle 27"/>
          <p:cNvSpPr>
            <a:spLocks noChangeArrowheads="1"/>
          </p:cNvSpPr>
          <p:nvPr/>
        </p:nvSpPr>
        <p:spPr bwMode="auto">
          <a:xfrm>
            <a:off x="7926388" y="825500"/>
            <a:ext cx="304800" cy="3508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zh-CN" i="1"/>
              <a:t>  </a:t>
            </a:r>
          </a:p>
        </p:txBody>
      </p:sp>
      <p:sp>
        <p:nvSpPr>
          <p:cNvPr id="44060" name="Line 28"/>
          <p:cNvSpPr>
            <a:spLocks noChangeShapeType="1"/>
          </p:cNvSpPr>
          <p:nvPr/>
        </p:nvSpPr>
        <p:spPr bwMode="auto">
          <a:xfrm>
            <a:off x="6935788" y="1100138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4061" name="Text Box 29"/>
          <p:cNvSpPr txBox="1">
            <a:spLocks noChangeArrowheads="1"/>
          </p:cNvSpPr>
          <p:nvPr/>
        </p:nvSpPr>
        <p:spPr bwMode="auto">
          <a:xfrm>
            <a:off x="6554788" y="871538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/>
              <a:t>H </a:t>
            </a:r>
          </a:p>
        </p:txBody>
      </p:sp>
      <p:sp>
        <p:nvSpPr>
          <p:cNvPr id="44063" name="Line 31"/>
          <p:cNvSpPr>
            <a:spLocks noChangeShapeType="1"/>
          </p:cNvSpPr>
          <p:nvPr/>
        </p:nvSpPr>
        <p:spPr bwMode="auto">
          <a:xfrm>
            <a:off x="8078788" y="1052513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4064" name="Line 32"/>
          <p:cNvSpPr>
            <a:spLocks noChangeShapeType="1"/>
          </p:cNvSpPr>
          <p:nvPr/>
        </p:nvSpPr>
        <p:spPr bwMode="auto">
          <a:xfrm>
            <a:off x="7088188" y="976313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4065" name="Text Box 33"/>
          <p:cNvSpPr txBox="1">
            <a:spLocks noChangeArrowheads="1"/>
          </p:cNvSpPr>
          <p:nvPr/>
        </p:nvSpPr>
        <p:spPr bwMode="auto">
          <a:xfrm>
            <a:off x="971550" y="1989138"/>
            <a:ext cx="1930400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>
                <a:ea typeface="华文中宋" pitchFamily="2" charset="-122"/>
              </a:rPr>
              <a:t>头指针表示 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zh-CN" altLang="en-US" sz="2200">
                <a:ea typeface="华文中宋" pitchFamily="2" charset="-122"/>
              </a:rPr>
              <a:t>单循环链表 </a:t>
            </a:r>
          </a:p>
        </p:txBody>
      </p:sp>
      <p:sp>
        <p:nvSpPr>
          <p:cNvPr id="44066" name="Text Box 34"/>
          <p:cNvSpPr txBox="1">
            <a:spLocks noChangeArrowheads="1"/>
          </p:cNvSpPr>
          <p:nvPr/>
        </p:nvSpPr>
        <p:spPr bwMode="auto">
          <a:xfrm>
            <a:off x="984250" y="2995613"/>
            <a:ext cx="6237605" cy="4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2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注意：</a:t>
            </a:r>
            <a:r>
              <a:rPr lang="zh-CN" altLang="en-US" sz="2200">
                <a:solidFill>
                  <a:srgbClr val="0000FF"/>
                </a:solidFill>
                <a:ea typeface="华文中宋" pitchFamily="2" charset="-122"/>
              </a:rPr>
              <a:t>表的操作常常是在表的首尾位置上进行。  </a:t>
            </a:r>
          </a:p>
        </p:txBody>
      </p:sp>
      <p:sp>
        <p:nvSpPr>
          <p:cNvPr id="44067" name="Line 35"/>
          <p:cNvSpPr>
            <a:spLocks noChangeShapeType="1"/>
          </p:cNvSpPr>
          <p:nvPr/>
        </p:nvSpPr>
        <p:spPr bwMode="auto">
          <a:xfrm flipV="1">
            <a:off x="6218238" y="595313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4068" name="Line 36"/>
          <p:cNvSpPr>
            <a:spLocks noChangeShapeType="1"/>
          </p:cNvSpPr>
          <p:nvPr/>
        </p:nvSpPr>
        <p:spPr bwMode="auto">
          <a:xfrm flipH="1">
            <a:off x="1570038" y="595313"/>
            <a:ext cx="464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4069" name="Line 37"/>
          <p:cNvSpPr>
            <a:spLocks noChangeShapeType="1"/>
          </p:cNvSpPr>
          <p:nvPr/>
        </p:nvSpPr>
        <p:spPr bwMode="auto">
          <a:xfrm>
            <a:off x="1570038" y="59531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4070" name="Line 38"/>
          <p:cNvSpPr>
            <a:spLocks noChangeShapeType="1"/>
          </p:cNvSpPr>
          <p:nvPr/>
        </p:nvSpPr>
        <p:spPr bwMode="auto">
          <a:xfrm flipV="1">
            <a:off x="8459788" y="595313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4071" name="Line 39"/>
          <p:cNvSpPr>
            <a:spLocks noChangeShapeType="1"/>
          </p:cNvSpPr>
          <p:nvPr/>
        </p:nvSpPr>
        <p:spPr bwMode="auto">
          <a:xfrm flipH="1">
            <a:off x="7088188" y="595313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4072" name="Line 40"/>
          <p:cNvSpPr>
            <a:spLocks noChangeShapeType="1"/>
          </p:cNvSpPr>
          <p:nvPr/>
        </p:nvSpPr>
        <p:spPr bwMode="auto">
          <a:xfrm>
            <a:off x="7088188" y="59531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58"/>
          <p:cNvGrpSpPr>
            <a:grpSpLocks/>
          </p:cNvGrpSpPr>
          <p:nvPr/>
        </p:nvGrpSpPr>
        <p:grpSpPr bwMode="auto">
          <a:xfrm>
            <a:off x="1949450" y="5589588"/>
            <a:ext cx="5646738" cy="762000"/>
            <a:chOff x="911" y="3521"/>
            <a:chExt cx="3557" cy="480"/>
          </a:xfrm>
        </p:grpSpPr>
        <p:sp>
          <p:nvSpPr>
            <p:cNvPr id="44073" name="Rectangle 41"/>
            <p:cNvSpPr>
              <a:spLocks noChangeArrowheads="1"/>
            </p:cNvSpPr>
            <p:nvPr/>
          </p:nvSpPr>
          <p:spPr bwMode="auto">
            <a:xfrm>
              <a:off x="1151" y="3714"/>
              <a:ext cx="288" cy="22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44074" name="Rectangle 42"/>
            <p:cNvSpPr>
              <a:spLocks noChangeArrowheads="1"/>
            </p:cNvSpPr>
            <p:nvPr/>
          </p:nvSpPr>
          <p:spPr bwMode="auto">
            <a:xfrm>
              <a:off x="1823" y="3714"/>
              <a:ext cx="336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a</a:t>
              </a:r>
              <a:r>
                <a:rPr lang="en-US" altLang="zh-CN" baseline="-25000"/>
                <a:t>1</a:t>
              </a:r>
              <a:endParaRPr lang="en-US" altLang="zh-CN" i="1"/>
            </a:p>
          </p:txBody>
        </p:sp>
        <p:sp>
          <p:nvSpPr>
            <p:cNvPr id="44075" name="Line 43"/>
            <p:cNvSpPr>
              <a:spLocks noChangeShapeType="1"/>
            </p:cNvSpPr>
            <p:nvPr/>
          </p:nvSpPr>
          <p:spPr bwMode="auto">
            <a:xfrm>
              <a:off x="1535" y="385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76" name="Line 44"/>
            <p:cNvSpPr>
              <a:spLocks noChangeShapeType="1"/>
            </p:cNvSpPr>
            <p:nvPr/>
          </p:nvSpPr>
          <p:spPr bwMode="auto">
            <a:xfrm>
              <a:off x="2255" y="385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77" name="Rectangle 45"/>
            <p:cNvSpPr>
              <a:spLocks noChangeArrowheads="1"/>
            </p:cNvSpPr>
            <p:nvPr/>
          </p:nvSpPr>
          <p:spPr bwMode="auto">
            <a:xfrm>
              <a:off x="3167" y="3714"/>
              <a:ext cx="336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a</a:t>
              </a:r>
              <a:r>
                <a:rPr lang="en-US" altLang="zh-CN" i="1" baseline="-14000"/>
                <a:t>n</a:t>
              </a:r>
              <a:endParaRPr lang="en-US" altLang="zh-CN" i="1"/>
            </a:p>
          </p:txBody>
        </p:sp>
        <p:sp>
          <p:nvSpPr>
            <p:cNvPr id="44078" name="Line 46"/>
            <p:cNvSpPr>
              <a:spLocks noChangeShapeType="1"/>
            </p:cNvSpPr>
            <p:nvPr/>
          </p:nvSpPr>
          <p:spPr bwMode="auto">
            <a:xfrm flipH="1">
              <a:off x="3695" y="3887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79" name="Line 47"/>
            <p:cNvSpPr>
              <a:spLocks noChangeShapeType="1"/>
            </p:cNvSpPr>
            <p:nvPr/>
          </p:nvSpPr>
          <p:spPr bwMode="auto">
            <a:xfrm>
              <a:off x="911" y="3809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80" name="Line 48"/>
            <p:cNvSpPr>
              <a:spLocks noChangeShapeType="1"/>
            </p:cNvSpPr>
            <p:nvPr/>
          </p:nvSpPr>
          <p:spPr bwMode="auto">
            <a:xfrm>
              <a:off x="2879" y="385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81" name="Text Box 49"/>
            <p:cNvSpPr txBox="1">
              <a:spLocks noChangeArrowheads="1"/>
            </p:cNvSpPr>
            <p:nvPr/>
          </p:nvSpPr>
          <p:spPr bwMode="auto">
            <a:xfrm>
              <a:off x="2581" y="3647"/>
              <a:ext cx="39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/>
                <a:t>…</a:t>
              </a:r>
            </a:p>
          </p:txBody>
        </p:sp>
        <p:sp>
          <p:nvSpPr>
            <p:cNvPr id="44082" name="Rectangle 50"/>
            <p:cNvSpPr>
              <a:spLocks noChangeArrowheads="1"/>
            </p:cNvSpPr>
            <p:nvPr/>
          </p:nvSpPr>
          <p:spPr bwMode="auto">
            <a:xfrm>
              <a:off x="1439" y="371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44083" name="Rectangle 51"/>
            <p:cNvSpPr>
              <a:spLocks noChangeArrowheads="1"/>
            </p:cNvSpPr>
            <p:nvPr/>
          </p:nvSpPr>
          <p:spPr bwMode="auto">
            <a:xfrm>
              <a:off x="2159" y="371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44084" name="Rectangle 52"/>
            <p:cNvSpPr>
              <a:spLocks noChangeArrowheads="1"/>
            </p:cNvSpPr>
            <p:nvPr/>
          </p:nvSpPr>
          <p:spPr bwMode="auto">
            <a:xfrm>
              <a:off x="3503" y="371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44085" name="Line 53"/>
            <p:cNvSpPr>
              <a:spLocks noChangeShapeType="1"/>
            </p:cNvSpPr>
            <p:nvPr/>
          </p:nvSpPr>
          <p:spPr bwMode="auto">
            <a:xfrm>
              <a:off x="3599" y="3809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86" name="Text Box 54"/>
            <p:cNvSpPr txBox="1">
              <a:spLocks noChangeArrowheads="1"/>
            </p:cNvSpPr>
            <p:nvPr/>
          </p:nvSpPr>
          <p:spPr bwMode="auto">
            <a:xfrm>
              <a:off x="4165" y="3713"/>
              <a:ext cx="30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R </a:t>
              </a:r>
            </a:p>
          </p:txBody>
        </p:sp>
        <p:sp>
          <p:nvSpPr>
            <p:cNvPr id="44087" name="Line 55"/>
            <p:cNvSpPr>
              <a:spLocks noChangeShapeType="1"/>
            </p:cNvSpPr>
            <p:nvPr/>
          </p:nvSpPr>
          <p:spPr bwMode="auto">
            <a:xfrm flipV="1">
              <a:off x="3839" y="3521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88" name="Line 56"/>
            <p:cNvSpPr>
              <a:spLocks noChangeShapeType="1"/>
            </p:cNvSpPr>
            <p:nvPr/>
          </p:nvSpPr>
          <p:spPr bwMode="auto">
            <a:xfrm flipH="1">
              <a:off x="911" y="3521"/>
              <a:ext cx="29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89" name="Line 57"/>
            <p:cNvSpPr>
              <a:spLocks noChangeShapeType="1"/>
            </p:cNvSpPr>
            <p:nvPr/>
          </p:nvSpPr>
          <p:spPr bwMode="auto">
            <a:xfrm>
              <a:off x="911" y="3521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4091" name="Text Box 59"/>
          <p:cNvSpPr txBox="1">
            <a:spLocks noChangeArrowheads="1"/>
          </p:cNvSpPr>
          <p:nvPr/>
        </p:nvSpPr>
        <p:spPr bwMode="auto">
          <a:xfrm>
            <a:off x="2916238" y="1916113"/>
            <a:ext cx="3816350" cy="397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200"/>
              <a:t>找 </a:t>
            </a:r>
            <a:r>
              <a:rPr lang="en-US" altLang="zh-CN" sz="2200" i="1"/>
              <a:t>a</a:t>
            </a:r>
            <a:r>
              <a:rPr lang="en-US" altLang="zh-CN" sz="2200" baseline="-25000"/>
              <a:t>1 </a:t>
            </a:r>
            <a:r>
              <a:rPr lang="zh-CN" altLang="en-US" sz="2200"/>
              <a:t>的时间复杂度：</a:t>
            </a:r>
            <a:r>
              <a:rPr lang="en-US" altLang="zh-CN" sz="2200" i="1"/>
              <a:t>O</a:t>
            </a:r>
            <a:r>
              <a:rPr lang="en-US" altLang="zh-CN" sz="2200"/>
              <a:t>(1) </a:t>
            </a:r>
          </a:p>
        </p:txBody>
      </p:sp>
      <p:sp>
        <p:nvSpPr>
          <p:cNvPr id="44092" name="Text Box 60"/>
          <p:cNvSpPr txBox="1">
            <a:spLocks noChangeArrowheads="1"/>
          </p:cNvSpPr>
          <p:nvPr/>
        </p:nvSpPr>
        <p:spPr bwMode="auto">
          <a:xfrm>
            <a:off x="2916238" y="2563813"/>
            <a:ext cx="3838575" cy="34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2200"/>
              <a:t>找 </a:t>
            </a:r>
            <a:r>
              <a:rPr lang="en-US" altLang="zh-CN" sz="2200" i="1"/>
              <a:t>a</a:t>
            </a:r>
            <a:r>
              <a:rPr lang="en-US" altLang="zh-CN" sz="2200" i="1" baseline="-16000"/>
              <a:t>n </a:t>
            </a:r>
            <a:r>
              <a:rPr lang="zh-CN" altLang="en-US" sz="2200"/>
              <a:t>的时间复杂度：</a:t>
            </a:r>
            <a:r>
              <a:rPr lang="en-US" altLang="zh-CN" sz="2200" i="1"/>
              <a:t>O</a:t>
            </a:r>
            <a:r>
              <a:rPr lang="en-US" altLang="zh-CN" sz="2200"/>
              <a:t>(</a:t>
            </a:r>
            <a:r>
              <a:rPr lang="en-US" altLang="zh-CN" sz="2200" i="1"/>
              <a:t>n</a:t>
            </a:r>
            <a:r>
              <a:rPr lang="en-US" altLang="zh-CN" sz="2200"/>
              <a:t>) </a:t>
            </a:r>
          </a:p>
        </p:txBody>
      </p:sp>
      <p:sp>
        <p:nvSpPr>
          <p:cNvPr id="44093" name="Text Box 61"/>
          <p:cNvSpPr txBox="1">
            <a:spLocks noChangeArrowheads="1"/>
          </p:cNvSpPr>
          <p:nvPr/>
        </p:nvSpPr>
        <p:spPr bwMode="auto">
          <a:xfrm>
            <a:off x="971550" y="3686175"/>
            <a:ext cx="1659429" cy="837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200">
                <a:ea typeface="华文中宋" pitchFamily="2" charset="-122"/>
              </a:rPr>
              <a:t>尾指针表示 </a:t>
            </a:r>
          </a:p>
          <a:p>
            <a:r>
              <a:rPr lang="zh-CN" altLang="en-US" sz="2200">
                <a:ea typeface="华文中宋" pitchFamily="2" charset="-122"/>
              </a:rPr>
              <a:t>单循环链表 </a:t>
            </a:r>
          </a:p>
        </p:txBody>
      </p:sp>
      <p:sp>
        <p:nvSpPr>
          <p:cNvPr id="44094" name="Rectangle 62"/>
          <p:cNvSpPr>
            <a:spLocks noChangeArrowheads="1"/>
          </p:cNvSpPr>
          <p:nvPr/>
        </p:nvSpPr>
        <p:spPr bwMode="auto">
          <a:xfrm>
            <a:off x="6444208" y="2420888"/>
            <a:ext cx="14351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不方便 </a:t>
            </a:r>
          </a:p>
        </p:txBody>
      </p:sp>
      <p:sp>
        <p:nvSpPr>
          <p:cNvPr id="44095" name="Text Box 63"/>
          <p:cNvSpPr txBox="1">
            <a:spLocks noChangeArrowheads="1"/>
          </p:cNvSpPr>
          <p:nvPr/>
        </p:nvSpPr>
        <p:spPr bwMode="auto">
          <a:xfrm>
            <a:off x="2987675" y="3570288"/>
            <a:ext cx="4284634" cy="466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200" i="1"/>
              <a:t>a</a:t>
            </a:r>
            <a:r>
              <a:rPr lang="en-US" altLang="zh-CN" sz="2200" baseline="-16000"/>
              <a:t>1 </a:t>
            </a:r>
            <a:r>
              <a:rPr lang="zh-CN" altLang="en-US" sz="2200"/>
              <a:t>的存储位置是：</a:t>
            </a:r>
            <a:r>
              <a:rPr lang="en-US" altLang="zh-CN" sz="2200"/>
              <a:t>R</a:t>
            </a:r>
            <a:r>
              <a:rPr lang="en-US" altLang="zh-CN" sz="2200">
                <a:sym typeface="Symbol" pitchFamily="18" charset="2"/>
              </a:rPr>
              <a:t></a:t>
            </a:r>
            <a:r>
              <a:rPr lang="en-US" altLang="zh-CN" sz="2200"/>
              <a:t>next</a:t>
            </a:r>
            <a:r>
              <a:rPr lang="en-US" altLang="zh-CN" sz="2200">
                <a:sym typeface="Symbol" pitchFamily="18" charset="2"/>
              </a:rPr>
              <a:t></a:t>
            </a:r>
            <a:r>
              <a:rPr lang="en-US" altLang="zh-CN" sz="2200"/>
              <a:t>next </a:t>
            </a:r>
          </a:p>
        </p:txBody>
      </p:sp>
      <p:sp>
        <p:nvSpPr>
          <p:cNvPr id="44096" name="Text Box 64"/>
          <p:cNvSpPr txBox="1">
            <a:spLocks noChangeArrowheads="1"/>
          </p:cNvSpPr>
          <p:nvPr/>
        </p:nvSpPr>
        <p:spPr bwMode="auto">
          <a:xfrm>
            <a:off x="2987675" y="4194175"/>
            <a:ext cx="2661306" cy="466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200" i="1"/>
              <a:t>a</a:t>
            </a:r>
            <a:r>
              <a:rPr lang="en-US" altLang="zh-CN" sz="2200" i="1" baseline="-18000"/>
              <a:t>n</a:t>
            </a:r>
            <a:r>
              <a:rPr lang="en-US" altLang="zh-CN" sz="2200" baseline="-18000"/>
              <a:t> </a:t>
            </a:r>
            <a:r>
              <a:rPr lang="zh-CN" altLang="en-US" sz="2200"/>
              <a:t>的存储位置是：</a:t>
            </a:r>
            <a:r>
              <a:rPr lang="en-US" altLang="zh-CN" sz="2200"/>
              <a:t>R </a:t>
            </a:r>
          </a:p>
        </p:txBody>
      </p:sp>
      <p:sp>
        <p:nvSpPr>
          <p:cNvPr id="44097" name="Text Box 65"/>
          <p:cNvSpPr txBox="1">
            <a:spLocks noChangeArrowheads="1"/>
          </p:cNvSpPr>
          <p:nvPr/>
        </p:nvSpPr>
        <p:spPr bwMode="auto">
          <a:xfrm>
            <a:off x="5075238" y="4953000"/>
            <a:ext cx="2808287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2200">
                <a:ea typeface="华文中宋" pitchFamily="2" charset="-122"/>
              </a:rPr>
              <a:t>时间复杂度：</a:t>
            </a:r>
            <a:r>
              <a:rPr lang="en-US" altLang="zh-CN" sz="2200" i="1">
                <a:ea typeface="华文中宋" pitchFamily="2" charset="-122"/>
              </a:rPr>
              <a:t>O</a:t>
            </a:r>
            <a:r>
              <a:rPr lang="en-US" altLang="zh-CN" sz="2200">
                <a:ea typeface="华文中宋" pitchFamily="2" charset="-122"/>
              </a:rPr>
              <a:t>(1) </a:t>
            </a:r>
          </a:p>
        </p:txBody>
      </p:sp>
      <p:sp>
        <p:nvSpPr>
          <p:cNvPr id="44098" name="AutoShape 66"/>
          <p:cNvSpPr>
            <a:spLocks/>
          </p:cNvSpPr>
          <p:nvPr/>
        </p:nvSpPr>
        <p:spPr bwMode="auto">
          <a:xfrm>
            <a:off x="2771775" y="2081213"/>
            <a:ext cx="144463" cy="698500"/>
          </a:xfrm>
          <a:prstGeom prst="leftBrace">
            <a:avLst>
              <a:gd name="adj1" fmla="val 4029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200"/>
          </a:p>
        </p:txBody>
      </p:sp>
      <p:sp>
        <p:nvSpPr>
          <p:cNvPr id="44099" name="AutoShape 67"/>
          <p:cNvSpPr>
            <a:spLocks/>
          </p:cNvSpPr>
          <p:nvPr/>
        </p:nvSpPr>
        <p:spPr bwMode="auto">
          <a:xfrm>
            <a:off x="2771775" y="3860800"/>
            <a:ext cx="144463" cy="698500"/>
          </a:xfrm>
          <a:prstGeom prst="leftBrace">
            <a:avLst>
              <a:gd name="adj1" fmla="val 4029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200"/>
          </a:p>
        </p:txBody>
      </p:sp>
      <p:sp>
        <p:nvSpPr>
          <p:cNvPr id="44100" name="AutoShape 68"/>
          <p:cNvSpPr>
            <a:spLocks/>
          </p:cNvSpPr>
          <p:nvPr/>
        </p:nvSpPr>
        <p:spPr bwMode="auto">
          <a:xfrm flipH="1">
            <a:off x="7596188" y="3810000"/>
            <a:ext cx="144462" cy="698500"/>
          </a:xfrm>
          <a:prstGeom prst="leftBrace">
            <a:avLst>
              <a:gd name="adj1" fmla="val 4029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200"/>
          </a:p>
        </p:txBody>
      </p:sp>
      <p:sp>
        <p:nvSpPr>
          <p:cNvPr id="44104" name="AutoShape 72"/>
          <p:cNvSpPr>
            <a:spLocks noChangeArrowheads="1"/>
          </p:cNvSpPr>
          <p:nvPr/>
        </p:nvSpPr>
        <p:spPr bwMode="auto">
          <a:xfrm>
            <a:off x="7740352" y="4005064"/>
            <a:ext cx="504825" cy="1358900"/>
          </a:xfrm>
          <a:prstGeom prst="curvedLeftArrow">
            <a:avLst>
              <a:gd name="adj1" fmla="val 53836"/>
              <a:gd name="adj2" fmla="val 107673"/>
              <a:gd name="adj3" fmla="val 33333"/>
            </a:avLst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44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4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44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44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4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40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40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44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8" dur="500"/>
                                        <p:tgtEl>
                                          <p:spTgt spid="4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44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44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63" dur="500"/>
                                        <p:tgtEl>
                                          <p:spTgt spid="4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4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1" dur="500"/>
                                        <p:tgtEl>
                                          <p:spTgt spid="44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65" grpId="0" autoUpdateAnimBg="0"/>
      <p:bldP spid="44066" grpId="0" autoUpdateAnimBg="0"/>
      <p:bldP spid="44091" grpId="0" autoUpdateAnimBg="0"/>
      <p:bldP spid="44092" grpId="0" autoUpdateAnimBg="0"/>
      <p:bldP spid="44093" grpId="0" autoUpdateAnimBg="0"/>
      <p:bldP spid="44094" grpId="0"/>
      <p:bldP spid="44095" grpId="0" autoUpdateAnimBg="0"/>
      <p:bldP spid="44096" grpId="0" autoUpdateAnimBg="0"/>
      <p:bldP spid="44097" grpId="0" autoUpdateAnimBg="0"/>
      <p:bldP spid="44098" grpId="0" animBg="1"/>
      <p:bldP spid="44099" grpId="0" animBg="1"/>
      <p:bldP spid="44100" grpId="0" animBg="1"/>
      <p:bldP spid="44104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16" name="Text Box 92"/>
          <p:cNvSpPr txBox="1">
            <a:spLocks noChangeArrowheads="1"/>
          </p:cNvSpPr>
          <p:nvPr/>
        </p:nvSpPr>
        <p:spPr bwMode="auto">
          <a:xfrm>
            <a:off x="354814" y="234578"/>
            <a:ext cx="8177626" cy="60022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defTabSz="685800">
              <a:lnSpc>
                <a:spcPct val="130000"/>
              </a:lnSpc>
            </a:pPr>
            <a:r>
              <a:rPr lang="zh-CN" altLang="en-US" sz="2800" dirty="0">
                <a:solidFill>
                  <a:prstClr val="black"/>
                </a:solidFill>
                <a:latin typeface="Calibri"/>
                <a:ea typeface="华文中宋" panose="02010600040101010101" pitchFamily="2" charset="-122"/>
              </a:rPr>
              <a:t>例子：</a:t>
            </a:r>
            <a:r>
              <a:rPr lang="zh-CN" altLang="en-US" sz="28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将两个线性表合并成一个线性表。 </a:t>
            </a:r>
            <a:endParaRPr lang="zh-CN" altLang="en-US" sz="2800" dirty="0">
              <a:solidFill>
                <a:prstClr val="black"/>
              </a:solidFill>
              <a:latin typeface="Calibri"/>
              <a:ea typeface="华文中宋" panose="02010600040101010101" pitchFamily="2" charset="-122"/>
            </a:endParaRPr>
          </a:p>
        </p:txBody>
      </p:sp>
      <p:sp>
        <p:nvSpPr>
          <p:cNvPr id="52317" name="Rectangle 93"/>
          <p:cNvSpPr>
            <a:spLocks noChangeArrowheads="1"/>
          </p:cNvSpPr>
          <p:nvPr/>
        </p:nvSpPr>
        <p:spPr bwMode="auto">
          <a:xfrm>
            <a:off x="1226096" y="1003742"/>
            <a:ext cx="7162326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defTabSz="685800"/>
            <a:r>
              <a:rPr lang="zh-CN" altLang="en-US" sz="28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仅需将一个表的表尾和另一个表的表头相接。   </a:t>
            </a:r>
          </a:p>
        </p:txBody>
      </p:sp>
      <p:sp>
        <p:nvSpPr>
          <p:cNvPr id="71" name="Text Box 28">
            <a:extLst>
              <a:ext uri="{FF2B5EF4-FFF2-40B4-BE49-F238E27FC236}">
                <a16:creationId xmlns:a16="http://schemas.microsoft.com/office/drawing/2014/main" id="{C98389B0-C124-40DB-A172-9EB5EE9DC4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950" y="5195888"/>
            <a:ext cx="7250703" cy="931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200"/>
              <a:t>        </a:t>
            </a:r>
            <a:r>
              <a:rPr lang="zh-CN" altLang="en-US" sz="2200"/>
              <a:t>当线性表以上图的循环链表作存储结构时，此操作仅 </a:t>
            </a:r>
          </a:p>
          <a:p>
            <a:pPr>
              <a:lnSpc>
                <a:spcPct val="130000"/>
              </a:lnSpc>
            </a:pPr>
            <a:r>
              <a:rPr lang="zh-CN" altLang="en-US" sz="2200"/>
              <a:t>需改变两个指针即可。</a:t>
            </a:r>
            <a:r>
              <a:rPr lang="zh-CN" altLang="en-US" sz="2200">
                <a:ea typeface="华文中宋" pitchFamily="2" charset="-122"/>
              </a:rPr>
              <a:t>时间复杂度是</a:t>
            </a:r>
            <a:r>
              <a:rPr lang="zh-CN" altLang="en-US" sz="2200"/>
              <a:t> </a:t>
            </a:r>
            <a:r>
              <a:rPr lang="en-US" altLang="zh-CN" sz="2200" i="1"/>
              <a:t>O</a:t>
            </a:r>
            <a:r>
              <a:rPr lang="en-US" altLang="zh-CN" sz="2200"/>
              <a:t>(1)</a:t>
            </a:r>
            <a:r>
              <a:rPr lang="zh-CN" altLang="en-US" sz="2200"/>
              <a:t>。 </a:t>
            </a:r>
          </a:p>
        </p:txBody>
      </p:sp>
      <p:sp>
        <p:nvSpPr>
          <p:cNvPr id="72" name="Text Box 88">
            <a:extLst>
              <a:ext uri="{FF2B5EF4-FFF2-40B4-BE49-F238E27FC236}">
                <a16:creationId xmlns:a16="http://schemas.microsoft.com/office/drawing/2014/main" id="{599E17E6-0616-4A74-B319-EBE0F90235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6988" y="4649788"/>
            <a:ext cx="169924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 </a:t>
            </a:r>
            <a:r>
              <a:rPr lang="en-US" altLang="zh-CN" sz="22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</a:t>
            </a:r>
            <a:r>
              <a:rPr lang="en-US" altLang="zh-CN" sz="22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next = C </a:t>
            </a:r>
          </a:p>
        </p:txBody>
      </p:sp>
      <p:sp>
        <p:nvSpPr>
          <p:cNvPr id="73" name="Text Box 89">
            <a:extLst>
              <a:ext uri="{FF2B5EF4-FFF2-40B4-BE49-F238E27FC236}">
                <a16:creationId xmlns:a16="http://schemas.microsoft.com/office/drawing/2014/main" id="{0147965F-C1EE-413F-BE0A-7A3A32601B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3613" y="4144963"/>
            <a:ext cx="3465244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>
                <a:solidFill>
                  <a:srgbClr val="0000FF"/>
                </a:solidFill>
              </a:rPr>
              <a:t>A </a:t>
            </a:r>
            <a:r>
              <a:rPr lang="en-US" altLang="zh-CN" sz="2200">
                <a:solidFill>
                  <a:srgbClr val="0000FF"/>
                </a:solidFill>
                <a:sym typeface="Symbol" pitchFamily="18" charset="2"/>
              </a:rPr>
              <a:t></a:t>
            </a:r>
            <a:r>
              <a:rPr lang="en-US" altLang="zh-CN" sz="2200">
                <a:solidFill>
                  <a:srgbClr val="0000FF"/>
                </a:solidFill>
              </a:rPr>
              <a:t>next = B </a:t>
            </a:r>
            <a:r>
              <a:rPr lang="en-US" altLang="zh-CN" sz="2200">
                <a:solidFill>
                  <a:srgbClr val="0000FF"/>
                </a:solidFill>
                <a:sym typeface="Symbol" pitchFamily="18" charset="2"/>
              </a:rPr>
              <a:t></a:t>
            </a:r>
            <a:r>
              <a:rPr lang="en-US" altLang="zh-CN" sz="2200">
                <a:solidFill>
                  <a:srgbClr val="0000FF"/>
                </a:solidFill>
              </a:rPr>
              <a:t>next </a:t>
            </a:r>
            <a:r>
              <a:rPr lang="en-US" altLang="zh-CN" sz="2200">
                <a:solidFill>
                  <a:srgbClr val="0000FF"/>
                </a:solidFill>
                <a:sym typeface="Symbol" pitchFamily="18" charset="2"/>
              </a:rPr>
              <a:t></a:t>
            </a:r>
            <a:r>
              <a:rPr lang="en-US" altLang="zh-CN" sz="2200">
                <a:solidFill>
                  <a:srgbClr val="0000FF"/>
                </a:solidFill>
              </a:rPr>
              <a:t>next </a:t>
            </a:r>
          </a:p>
        </p:txBody>
      </p:sp>
      <p:sp>
        <p:nvSpPr>
          <p:cNvPr id="74" name="Text Box 90">
            <a:extLst>
              <a:ext uri="{FF2B5EF4-FFF2-40B4-BE49-F238E27FC236}">
                <a16:creationId xmlns:a16="http://schemas.microsoft.com/office/drawing/2014/main" id="{FBDEE1E2-0C69-4F46-9419-C482CF36C9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2225" y="4144963"/>
            <a:ext cx="170886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>
                <a:solidFill>
                  <a:srgbClr val="0000FF"/>
                </a:solidFill>
              </a:rPr>
              <a:t>C = A </a:t>
            </a:r>
            <a:r>
              <a:rPr lang="en-US" altLang="zh-CN" sz="2200">
                <a:solidFill>
                  <a:srgbClr val="0000FF"/>
                </a:solidFill>
                <a:sym typeface="Symbol" pitchFamily="18" charset="2"/>
              </a:rPr>
              <a:t></a:t>
            </a:r>
            <a:r>
              <a:rPr lang="en-US" altLang="zh-CN" sz="2200">
                <a:solidFill>
                  <a:srgbClr val="0000FF"/>
                </a:solidFill>
              </a:rPr>
              <a:t>next </a:t>
            </a:r>
          </a:p>
        </p:txBody>
      </p:sp>
      <p:sp>
        <p:nvSpPr>
          <p:cNvPr id="75" name="Text Box 141">
            <a:extLst>
              <a:ext uri="{FF2B5EF4-FFF2-40B4-BE49-F238E27FC236}">
                <a16:creationId xmlns:a16="http://schemas.microsoft.com/office/drawing/2014/main" id="{AAB0C4D6-8173-4BBE-9539-E352EC0EE6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9963" y="4668838"/>
            <a:ext cx="696024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/>
              <a:t>A=B</a:t>
            </a:r>
            <a:r>
              <a:rPr lang="en-US" altLang="zh-CN"/>
              <a:t> </a:t>
            </a:r>
          </a:p>
        </p:txBody>
      </p:sp>
      <p:sp>
        <p:nvSpPr>
          <p:cNvPr id="76" name="Line 51">
            <a:extLst>
              <a:ext uri="{FF2B5EF4-FFF2-40B4-BE49-F238E27FC236}">
                <a16:creationId xmlns:a16="http://schemas.microsoft.com/office/drawing/2014/main" id="{3A485B7B-1AFA-451F-A5F1-8ACC0C504056}"/>
              </a:ext>
            </a:extLst>
          </p:cNvPr>
          <p:cNvSpPr>
            <a:spLocks noChangeShapeType="1"/>
          </p:cNvSpPr>
          <p:nvPr/>
        </p:nvSpPr>
        <p:spPr bwMode="auto">
          <a:xfrm>
            <a:off x="1993611" y="2312412"/>
            <a:ext cx="404813" cy="0"/>
          </a:xfrm>
          <a:prstGeom prst="line">
            <a:avLst/>
          </a:prstGeom>
          <a:noFill/>
          <a:ln w="28575">
            <a:solidFill>
              <a:srgbClr val="FF3300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7" name="Line 57">
            <a:extLst>
              <a:ext uri="{FF2B5EF4-FFF2-40B4-BE49-F238E27FC236}">
                <a16:creationId xmlns:a16="http://schemas.microsoft.com/office/drawing/2014/main" id="{5EC7EBF8-22B1-41C8-AFDE-FBC5D667AC30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3508" y="2498150"/>
            <a:ext cx="3810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" name="Line 62">
            <a:extLst>
              <a:ext uri="{FF2B5EF4-FFF2-40B4-BE49-F238E27FC236}">
                <a16:creationId xmlns:a16="http://schemas.microsoft.com/office/drawing/2014/main" id="{67657472-5D4F-4A7D-A118-54B532C8DFA6}"/>
              </a:ext>
            </a:extLst>
          </p:cNvPr>
          <p:cNvSpPr>
            <a:spLocks noChangeShapeType="1"/>
          </p:cNvSpPr>
          <p:nvPr/>
        </p:nvSpPr>
        <p:spPr bwMode="auto">
          <a:xfrm>
            <a:off x="3012783" y="3482399"/>
            <a:ext cx="457200" cy="0"/>
          </a:xfrm>
          <a:prstGeom prst="line">
            <a:avLst/>
          </a:prstGeom>
          <a:noFill/>
          <a:ln w="28575">
            <a:solidFill>
              <a:srgbClr val="0000FF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9" name="Line 72">
            <a:extLst>
              <a:ext uri="{FF2B5EF4-FFF2-40B4-BE49-F238E27FC236}">
                <a16:creationId xmlns:a16="http://schemas.microsoft.com/office/drawing/2014/main" id="{C4C03345-A9A1-4910-B8D6-6A695270EF0B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6687" y="3409374"/>
            <a:ext cx="593725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80" name="Group 97">
            <a:extLst>
              <a:ext uri="{FF2B5EF4-FFF2-40B4-BE49-F238E27FC236}">
                <a16:creationId xmlns:a16="http://schemas.microsoft.com/office/drawing/2014/main" id="{CD3E7519-9A40-458D-A881-BE41C913AB6A}"/>
              </a:ext>
            </a:extLst>
          </p:cNvPr>
          <p:cNvGrpSpPr/>
          <p:nvPr/>
        </p:nvGrpSpPr>
        <p:grpSpPr bwMode="auto">
          <a:xfrm>
            <a:off x="6464016" y="2906138"/>
            <a:ext cx="1160464" cy="609600"/>
            <a:chOff x="3803" y="2275"/>
            <a:chExt cx="731" cy="384"/>
          </a:xfrm>
        </p:grpSpPr>
        <p:sp>
          <p:nvSpPr>
            <p:cNvPr id="81" name="Line 50">
              <a:extLst>
                <a:ext uri="{FF2B5EF4-FFF2-40B4-BE49-F238E27FC236}">
                  <a16:creationId xmlns:a16="http://schemas.microsoft.com/office/drawing/2014/main" id="{0BFE2D9D-2C87-4843-9BFD-EB16B8EF33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03" y="2659"/>
              <a:ext cx="36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" name="Text Box 59">
              <a:extLst>
                <a:ext uri="{FF2B5EF4-FFF2-40B4-BE49-F238E27FC236}">
                  <a16:creationId xmlns:a16="http://schemas.microsoft.com/office/drawing/2014/main" id="{F66FFA49-9518-4A37-B2B1-B3FB57F600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1" y="2275"/>
              <a:ext cx="233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A </a:t>
              </a:r>
            </a:p>
          </p:txBody>
        </p:sp>
        <p:sp>
          <p:nvSpPr>
            <p:cNvPr id="83" name="Line 75">
              <a:extLst>
                <a:ext uri="{FF2B5EF4-FFF2-40B4-BE49-F238E27FC236}">
                  <a16:creationId xmlns:a16="http://schemas.microsoft.com/office/drawing/2014/main" id="{FFC42E1F-7C22-48D4-B684-FEDD997A83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72" y="2467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4" name="Line 76">
            <a:extLst>
              <a:ext uri="{FF2B5EF4-FFF2-40B4-BE49-F238E27FC236}">
                <a16:creationId xmlns:a16="http://schemas.microsoft.com/office/drawing/2014/main" id="{ABA080FA-CC96-4F0E-AD95-DAE324E4AE2E}"/>
              </a:ext>
            </a:extLst>
          </p:cNvPr>
          <p:cNvSpPr>
            <a:spLocks noChangeShapeType="1"/>
          </p:cNvSpPr>
          <p:nvPr/>
        </p:nvSpPr>
        <p:spPr bwMode="auto">
          <a:xfrm>
            <a:off x="6654508" y="2498153"/>
            <a:ext cx="0" cy="48101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5" name="Line 77">
            <a:extLst>
              <a:ext uri="{FF2B5EF4-FFF2-40B4-BE49-F238E27FC236}">
                <a16:creationId xmlns:a16="http://schemas.microsoft.com/office/drawing/2014/main" id="{CA19C8DE-7CF6-4174-8182-8DB18035C3A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96908" y="2979162"/>
            <a:ext cx="36576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6" name="Line 78">
            <a:extLst>
              <a:ext uri="{FF2B5EF4-FFF2-40B4-BE49-F238E27FC236}">
                <a16:creationId xmlns:a16="http://schemas.microsoft.com/office/drawing/2014/main" id="{33877A83-A5AA-422C-8684-D73DDE8ABB7F}"/>
              </a:ext>
            </a:extLst>
          </p:cNvPr>
          <p:cNvSpPr>
            <a:spLocks noChangeShapeType="1"/>
          </p:cNvSpPr>
          <p:nvPr/>
        </p:nvSpPr>
        <p:spPr bwMode="auto">
          <a:xfrm>
            <a:off x="2996908" y="2979166"/>
            <a:ext cx="0" cy="50323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7" name="Line 85">
            <a:extLst>
              <a:ext uri="{FF2B5EF4-FFF2-40B4-BE49-F238E27FC236}">
                <a16:creationId xmlns:a16="http://schemas.microsoft.com/office/drawing/2014/main" id="{D6516465-7EAC-41ED-BCE7-F07E88915D9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70408" y="2042541"/>
            <a:ext cx="0" cy="1366837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8" name="Line 86">
            <a:extLst>
              <a:ext uri="{FF2B5EF4-FFF2-40B4-BE49-F238E27FC236}">
                <a16:creationId xmlns:a16="http://schemas.microsoft.com/office/drawing/2014/main" id="{1A67B98D-5EEC-4C7B-84B9-E861A88729F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93608" y="2042538"/>
            <a:ext cx="48768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9" name="Line 87">
            <a:extLst>
              <a:ext uri="{FF2B5EF4-FFF2-40B4-BE49-F238E27FC236}">
                <a16:creationId xmlns:a16="http://schemas.microsoft.com/office/drawing/2014/main" id="{C3C046E2-A82F-453A-86F3-20DF8A60BA8B}"/>
              </a:ext>
            </a:extLst>
          </p:cNvPr>
          <p:cNvSpPr>
            <a:spLocks noChangeShapeType="1"/>
          </p:cNvSpPr>
          <p:nvPr/>
        </p:nvSpPr>
        <p:spPr bwMode="auto">
          <a:xfrm>
            <a:off x="1993608" y="2042540"/>
            <a:ext cx="0" cy="269875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90" name="Group 155">
            <a:extLst>
              <a:ext uri="{FF2B5EF4-FFF2-40B4-BE49-F238E27FC236}">
                <a16:creationId xmlns:a16="http://schemas.microsoft.com/office/drawing/2014/main" id="{74519CE1-0DB4-480B-9B32-EE2BD8BAFA1A}"/>
              </a:ext>
            </a:extLst>
          </p:cNvPr>
          <p:cNvGrpSpPr/>
          <p:nvPr/>
        </p:nvGrpSpPr>
        <p:grpSpPr bwMode="auto">
          <a:xfrm>
            <a:off x="1245900" y="2258442"/>
            <a:ext cx="1176337" cy="1450975"/>
            <a:chOff x="879" y="1434"/>
            <a:chExt cx="741" cy="914"/>
          </a:xfrm>
        </p:grpSpPr>
        <p:sp>
          <p:nvSpPr>
            <p:cNvPr id="91" name="Line 106">
              <a:extLst>
                <a:ext uri="{FF2B5EF4-FFF2-40B4-BE49-F238E27FC236}">
                  <a16:creationId xmlns:a16="http://schemas.microsoft.com/office/drawing/2014/main" id="{85D1B590-0E33-4AD5-BE11-21B2BD2105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0" y="160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" name="Text Box 114">
              <a:extLst>
                <a:ext uri="{FF2B5EF4-FFF2-40B4-BE49-F238E27FC236}">
                  <a16:creationId xmlns:a16="http://schemas.microsoft.com/office/drawing/2014/main" id="{6D422C29-AC7B-4C26-A05F-62B19A4036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4" y="1434"/>
              <a:ext cx="233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A </a:t>
              </a:r>
            </a:p>
          </p:txBody>
        </p:sp>
        <p:sp>
          <p:nvSpPr>
            <p:cNvPr id="93" name="Line 120">
              <a:extLst>
                <a:ext uri="{FF2B5EF4-FFF2-40B4-BE49-F238E27FC236}">
                  <a16:creationId xmlns:a16="http://schemas.microsoft.com/office/drawing/2014/main" id="{BF965F58-523F-449B-A823-7F7503619E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5" y="2289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4" name="Text Box 128">
              <a:extLst>
                <a:ext uri="{FF2B5EF4-FFF2-40B4-BE49-F238E27FC236}">
                  <a16:creationId xmlns:a16="http://schemas.microsoft.com/office/drawing/2014/main" id="{E1B10753-725E-4DFA-9B15-FF5E2A84A5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9" y="2115"/>
              <a:ext cx="228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B </a:t>
              </a:r>
            </a:p>
          </p:txBody>
        </p:sp>
      </p:grpSp>
      <p:grpSp>
        <p:nvGrpSpPr>
          <p:cNvPr id="95" name="Group 147">
            <a:extLst>
              <a:ext uri="{FF2B5EF4-FFF2-40B4-BE49-F238E27FC236}">
                <a16:creationId xmlns:a16="http://schemas.microsoft.com/office/drawing/2014/main" id="{5B8D335B-184C-4E27-8080-079949BB1EFB}"/>
              </a:ext>
            </a:extLst>
          </p:cNvPr>
          <p:cNvGrpSpPr/>
          <p:nvPr/>
        </p:nvGrpSpPr>
        <p:grpSpPr bwMode="auto">
          <a:xfrm>
            <a:off x="2417471" y="3347466"/>
            <a:ext cx="1066800" cy="350837"/>
            <a:chOff x="1617" y="1686"/>
            <a:chExt cx="672" cy="221"/>
          </a:xfrm>
        </p:grpSpPr>
        <p:sp>
          <p:nvSpPr>
            <p:cNvPr id="96" name="Rectangle 115">
              <a:extLst>
                <a:ext uri="{FF2B5EF4-FFF2-40B4-BE49-F238E27FC236}">
                  <a16:creationId xmlns:a16="http://schemas.microsoft.com/office/drawing/2014/main" id="{2F981D4E-1D77-4797-885D-D1353ECDE5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7" y="1686"/>
              <a:ext cx="288" cy="22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97" name="Line 117">
              <a:extLst>
                <a:ext uri="{FF2B5EF4-FFF2-40B4-BE49-F238E27FC236}">
                  <a16:creationId xmlns:a16="http://schemas.microsoft.com/office/drawing/2014/main" id="{EECE556D-6E18-4148-B16E-EB59C3D6FB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1" y="183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8" name="Rectangle 124">
              <a:extLst>
                <a:ext uri="{FF2B5EF4-FFF2-40B4-BE49-F238E27FC236}">
                  <a16:creationId xmlns:a16="http://schemas.microsoft.com/office/drawing/2014/main" id="{9FA8817B-F4A1-4B20-BAD5-43B9ED745E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5" y="1686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</p:grpSp>
      <p:grpSp>
        <p:nvGrpSpPr>
          <p:cNvPr id="99" name="Group 154">
            <a:extLst>
              <a:ext uri="{FF2B5EF4-FFF2-40B4-BE49-F238E27FC236}">
                <a16:creationId xmlns:a16="http://schemas.microsoft.com/office/drawing/2014/main" id="{CABD6A71-9D7C-4855-93CA-27E41C7B72AA}"/>
              </a:ext>
            </a:extLst>
          </p:cNvPr>
          <p:cNvGrpSpPr/>
          <p:nvPr/>
        </p:nvGrpSpPr>
        <p:grpSpPr bwMode="auto">
          <a:xfrm>
            <a:off x="2425408" y="2171126"/>
            <a:ext cx="4038600" cy="457200"/>
            <a:chOff x="1622" y="1379"/>
            <a:chExt cx="2544" cy="288"/>
          </a:xfrm>
        </p:grpSpPr>
        <p:sp>
          <p:nvSpPr>
            <p:cNvPr id="100" name="Rectangle 101">
              <a:extLst>
                <a:ext uri="{FF2B5EF4-FFF2-40B4-BE49-F238E27FC236}">
                  <a16:creationId xmlns:a16="http://schemas.microsoft.com/office/drawing/2014/main" id="{9122FE2C-5214-4E8D-8932-A68457FBE1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2" y="1446"/>
              <a:ext cx="288" cy="22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01" name="Rectangle 102">
              <a:extLst>
                <a:ext uri="{FF2B5EF4-FFF2-40B4-BE49-F238E27FC236}">
                  <a16:creationId xmlns:a16="http://schemas.microsoft.com/office/drawing/2014/main" id="{3B027BCF-DC2D-4024-9957-18AD1CC9D8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4" y="1446"/>
              <a:ext cx="336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a</a:t>
              </a:r>
              <a:r>
                <a:rPr lang="en-US" altLang="zh-CN" baseline="-25000"/>
                <a:t>1</a:t>
              </a:r>
              <a:endParaRPr lang="en-US" altLang="zh-CN" i="1"/>
            </a:p>
          </p:txBody>
        </p:sp>
        <p:sp>
          <p:nvSpPr>
            <p:cNvPr id="102" name="Line 103">
              <a:extLst>
                <a:ext uri="{FF2B5EF4-FFF2-40B4-BE49-F238E27FC236}">
                  <a16:creationId xmlns:a16="http://schemas.microsoft.com/office/drawing/2014/main" id="{81D41BE2-7F1C-49E5-B2F9-A58C23740F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6" y="159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3" name="Line 104">
              <a:extLst>
                <a:ext uri="{FF2B5EF4-FFF2-40B4-BE49-F238E27FC236}">
                  <a16:creationId xmlns:a16="http://schemas.microsoft.com/office/drawing/2014/main" id="{4234FAC9-224E-4EBC-83F1-23F5586A26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6" y="159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4" name="Rectangle 105">
              <a:extLst>
                <a:ext uri="{FF2B5EF4-FFF2-40B4-BE49-F238E27FC236}">
                  <a16:creationId xmlns:a16="http://schemas.microsoft.com/office/drawing/2014/main" id="{0E52F108-3F54-4B16-8BFB-E06B5B9922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8" y="1446"/>
              <a:ext cx="336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a</a:t>
              </a:r>
              <a:r>
                <a:rPr lang="en-US" altLang="zh-CN" i="1" baseline="-14000"/>
                <a:t>n</a:t>
              </a:r>
              <a:endParaRPr lang="en-US" altLang="zh-CN" i="1"/>
            </a:p>
          </p:txBody>
        </p:sp>
        <p:sp>
          <p:nvSpPr>
            <p:cNvPr id="105" name="Line 108">
              <a:extLst>
                <a:ext uri="{FF2B5EF4-FFF2-40B4-BE49-F238E27FC236}">
                  <a16:creationId xmlns:a16="http://schemas.microsoft.com/office/drawing/2014/main" id="{90318596-9A27-4734-96EB-B551C3163C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0" y="159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6" name="Text Box 109">
              <a:extLst>
                <a:ext uri="{FF2B5EF4-FFF2-40B4-BE49-F238E27FC236}">
                  <a16:creationId xmlns:a16="http://schemas.microsoft.com/office/drawing/2014/main" id="{6041E1FA-9B0E-4F64-BA27-1E6213FBDB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2" y="1379"/>
              <a:ext cx="394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/>
                <a:t>…</a:t>
              </a:r>
            </a:p>
          </p:txBody>
        </p:sp>
        <p:sp>
          <p:nvSpPr>
            <p:cNvPr id="107" name="Rectangle 110">
              <a:extLst>
                <a:ext uri="{FF2B5EF4-FFF2-40B4-BE49-F238E27FC236}">
                  <a16:creationId xmlns:a16="http://schemas.microsoft.com/office/drawing/2014/main" id="{8188F36F-AE50-46C1-B68D-454562567E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0" y="1446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08" name="Rectangle 111">
              <a:extLst>
                <a:ext uri="{FF2B5EF4-FFF2-40B4-BE49-F238E27FC236}">
                  <a16:creationId xmlns:a16="http://schemas.microsoft.com/office/drawing/2014/main" id="{92C6E034-6DB4-44FC-894A-9B35FDC5F5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0" y="1446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09" name="Rectangle 112">
              <a:extLst>
                <a:ext uri="{FF2B5EF4-FFF2-40B4-BE49-F238E27FC236}">
                  <a16:creationId xmlns:a16="http://schemas.microsoft.com/office/drawing/2014/main" id="{03746E68-64C4-4D38-8C99-A02106DD5F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4" y="1446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</p:grpSp>
      <p:grpSp>
        <p:nvGrpSpPr>
          <p:cNvPr id="110" name="Group 153">
            <a:extLst>
              <a:ext uri="{FF2B5EF4-FFF2-40B4-BE49-F238E27FC236}">
                <a16:creationId xmlns:a16="http://schemas.microsoft.com/office/drawing/2014/main" id="{AB978E9A-D1FC-4280-8449-6D35C8FC380F}"/>
              </a:ext>
            </a:extLst>
          </p:cNvPr>
          <p:cNvGrpSpPr/>
          <p:nvPr/>
        </p:nvGrpSpPr>
        <p:grpSpPr bwMode="auto">
          <a:xfrm>
            <a:off x="3484271" y="3241102"/>
            <a:ext cx="2971800" cy="457200"/>
            <a:chOff x="2289" y="2099"/>
            <a:chExt cx="1872" cy="288"/>
          </a:xfrm>
        </p:grpSpPr>
        <p:sp>
          <p:nvSpPr>
            <p:cNvPr id="111" name="Rectangle 116">
              <a:extLst>
                <a:ext uri="{FF2B5EF4-FFF2-40B4-BE49-F238E27FC236}">
                  <a16:creationId xmlns:a16="http://schemas.microsoft.com/office/drawing/2014/main" id="{015BC74B-EF63-45E9-98CA-0E54CD78A0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9" y="2166"/>
              <a:ext cx="336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 dirty="0"/>
                <a:t>b</a:t>
              </a:r>
              <a:r>
                <a:rPr lang="en-US" altLang="zh-CN" baseline="-25000" dirty="0"/>
                <a:t>1</a:t>
              </a:r>
              <a:endParaRPr lang="en-US" altLang="zh-CN" i="1" dirty="0"/>
            </a:p>
          </p:txBody>
        </p:sp>
        <p:sp>
          <p:nvSpPr>
            <p:cNvPr id="112" name="Line 118">
              <a:extLst>
                <a:ext uri="{FF2B5EF4-FFF2-40B4-BE49-F238E27FC236}">
                  <a16:creationId xmlns:a16="http://schemas.microsoft.com/office/drawing/2014/main" id="{6A84FC6D-7C38-44AD-BED8-3094B0F8F8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" y="231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3" name="Rectangle 119">
              <a:extLst>
                <a:ext uri="{FF2B5EF4-FFF2-40B4-BE49-F238E27FC236}">
                  <a16:creationId xmlns:a16="http://schemas.microsoft.com/office/drawing/2014/main" id="{5233F882-6347-4EEA-BAF0-47455C9270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3" y="2166"/>
              <a:ext cx="336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b</a:t>
              </a:r>
              <a:r>
                <a:rPr lang="en-US" altLang="zh-CN" i="1" baseline="-14000"/>
                <a:t>m</a:t>
              </a:r>
              <a:endParaRPr lang="en-US" altLang="zh-CN" i="1"/>
            </a:p>
          </p:txBody>
        </p:sp>
        <p:sp>
          <p:nvSpPr>
            <p:cNvPr id="114" name="Line 122">
              <a:extLst>
                <a:ext uri="{FF2B5EF4-FFF2-40B4-BE49-F238E27FC236}">
                  <a16:creationId xmlns:a16="http://schemas.microsoft.com/office/drawing/2014/main" id="{6A01A1CF-E91A-4EB5-9DFE-D21B4D4BD1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45" y="231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5" name="Text Box 123">
              <a:extLst>
                <a:ext uri="{FF2B5EF4-FFF2-40B4-BE49-F238E27FC236}">
                  <a16:creationId xmlns:a16="http://schemas.microsoft.com/office/drawing/2014/main" id="{C754C38F-BFF2-4609-BA18-97413C9AE5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7" y="2099"/>
              <a:ext cx="394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/>
                <a:t>…</a:t>
              </a:r>
            </a:p>
          </p:txBody>
        </p:sp>
        <p:sp>
          <p:nvSpPr>
            <p:cNvPr id="116" name="Rectangle 125">
              <a:extLst>
                <a:ext uri="{FF2B5EF4-FFF2-40B4-BE49-F238E27FC236}">
                  <a16:creationId xmlns:a16="http://schemas.microsoft.com/office/drawing/2014/main" id="{BE0D667C-1103-4927-8128-D0A57ED8E8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5" y="2166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17" name="Rectangle 126">
              <a:extLst>
                <a:ext uri="{FF2B5EF4-FFF2-40B4-BE49-F238E27FC236}">
                  <a16:creationId xmlns:a16="http://schemas.microsoft.com/office/drawing/2014/main" id="{1CE41B5D-7947-4717-839E-8E6EA7B8F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9" y="2166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</p:grpSp>
      <p:grpSp>
        <p:nvGrpSpPr>
          <p:cNvPr id="118" name="Group 148">
            <a:extLst>
              <a:ext uri="{FF2B5EF4-FFF2-40B4-BE49-F238E27FC236}">
                <a16:creationId xmlns:a16="http://schemas.microsoft.com/office/drawing/2014/main" id="{B73E3452-6373-478C-AA91-F3D2D69CB051}"/>
              </a:ext>
            </a:extLst>
          </p:cNvPr>
          <p:cNvGrpSpPr/>
          <p:nvPr/>
        </p:nvGrpSpPr>
        <p:grpSpPr bwMode="auto">
          <a:xfrm>
            <a:off x="2044408" y="2090167"/>
            <a:ext cx="4648200" cy="312737"/>
            <a:chOff x="1382" y="1117"/>
            <a:chExt cx="2928" cy="197"/>
          </a:xfrm>
        </p:grpSpPr>
        <p:sp>
          <p:nvSpPr>
            <p:cNvPr id="119" name="Line 107">
              <a:extLst>
                <a:ext uri="{FF2B5EF4-FFF2-40B4-BE49-F238E27FC236}">
                  <a16:creationId xmlns:a16="http://schemas.microsoft.com/office/drawing/2014/main" id="{D70A1767-B707-41F3-B1D6-6DFF45E4A7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2" y="131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0" name="Line 113">
              <a:extLst>
                <a:ext uri="{FF2B5EF4-FFF2-40B4-BE49-F238E27FC236}">
                  <a16:creationId xmlns:a16="http://schemas.microsoft.com/office/drawing/2014/main" id="{2251B489-E862-43C8-A977-66B2BD5087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70" y="131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" name="Line 129">
              <a:extLst>
                <a:ext uri="{FF2B5EF4-FFF2-40B4-BE49-F238E27FC236}">
                  <a16:creationId xmlns:a16="http://schemas.microsoft.com/office/drawing/2014/main" id="{F0E30CC7-A611-42E1-9EBC-71699BC22B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10" y="1117"/>
              <a:ext cx="0" cy="1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" name="Line 130">
              <a:extLst>
                <a:ext uri="{FF2B5EF4-FFF2-40B4-BE49-F238E27FC236}">
                  <a16:creationId xmlns:a16="http://schemas.microsoft.com/office/drawing/2014/main" id="{D3F0BA77-EDA3-476F-A1C4-CAE344571F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82" y="1117"/>
              <a:ext cx="29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" name="Line 131">
              <a:extLst>
                <a:ext uri="{FF2B5EF4-FFF2-40B4-BE49-F238E27FC236}">
                  <a16:creationId xmlns:a16="http://schemas.microsoft.com/office/drawing/2014/main" id="{07C25C5F-8665-47B3-9641-DBA4A65F8C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2" y="1117"/>
              <a:ext cx="0" cy="1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4" name="Group 149">
            <a:extLst>
              <a:ext uri="{FF2B5EF4-FFF2-40B4-BE49-F238E27FC236}">
                <a16:creationId xmlns:a16="http://schemas.microsoft.com/office/drawing/2014/main" id="{8371C9B6-BEE6-47B3-8C16-6F8E75D18516}"/>
              </a:ext>
            </a:extLst>
          </p:cNvPr>
          <p:cNvGrpSpPr/>
          <p:nvPr/>
        </p:nvGrpSpPr>
        <p:grpSpPr bwMode="auto">
          <a:xfrm>
            <a:off x="2044408" y="3195062"/>
            <a:ext cx="4648200" cy="292100"/>
            <a:chOff x="1382" y="1597"/>
            <a:chExt cx="2928" cy="184"/>
          </a:xfrm>
        </p:grpSpPr>
        <p:sp>
          <p:nvSpPr>
            <p:cNvPr id="125" name="Line 121">
              <a:extLst>
                <a:ext uri="{FF2B5EF4-FFF2-40B4-BE49-F238E27FC236}">
                  <a16:creationId xmlns:a16="http://schemas.microsoft.com/office/drawing/2014/main" id="{64DD2C1A-95FB-4908-B58D-F118A9612F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2" y="1781"/>
              <a:ext cx="2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6" name="Line 127">
              <a:extLst>
                <a:ext uri="{FF2B5EF4-FFF2-40B4-BE49-F238E27FC236}">
                  <a16:creationId xmlns:a16="http://schemas.microsoft.com/office/drawing/2014/main" id="{B9FBFE0C-FAF8-40FA-ACD6-1353008A9F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65" y="1781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" name="Line 132">
              <a:extLst>
                <a:ext uri="{FF2B5EF4-FFF2-40B4-BE49-F238E27FC236}">
                  <a16:creationId xmlns:a16="http://schemas.microsoft.com/office/drawing/2014/main" id="{0D7D7050-2394-4C67-BCEC-1E1F390DD0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10" y="1597"/>
              <a:ext cx="0" cy="1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" name="Line 133">
              <a:extLst>
                <a:ext uri="{FF2B5EF4-FFF2-40B4-BE49-F238E27FC236}">
                  <a16:creationId xmlns:a16="http://schemas.microsoft.com/office/drawing/2014/main" id="{0AA19E5B-A0C7-4A38-84EA-56C33EBFF0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82" y="1597"/>
              <a:ext cx="29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" name="Line 134">
              <a:extLst>
                <a:ext uri="{FF2B5EF4-FFF2-40B4-BE49-F238E27FC236}">
                  <a16:creationId xmlns:a16="http://schemas.microsoft.com/office/drawing/2014/main" id="{109257ED-A292-47B3-A08E-593C365239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2" y="1597"/>
              <a:ext cx="0" cy="1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0" name="Group 151">
            <a:extLst>
              <a:ext uri="{FF2B5EF4-FFF2-40B4-BE49-F238E27FC236}">
                <a16:creationId xmlns:a16="http://schemas.microsoft.com/office/drawing/2014/main" id="{6E4D1564-6588-410E-B2E9-A4298E9B4351}"/>
              </a:ext>
            </a:extLst>
          </p:cNvPr>
          <p:cNvGrpSpPr/>
          <p:nvPr/>
        </p:nvGrpSpPr>
        <p:grpSpPr bwMode="auto">
          <a:xfrm>
            <a:off x="6473542" y="2275910"/>
            <a:ext cx="1116014" cy="369890"/>
            <a:chOff x="4172" y="1445"/>
            <a:chExt cx="703" cy="233"/>
          </a:xfrm>
        </p:grpSpPr>
        <p:sp>
          <p:nvSpPr>
            <p:cNvPr id="131" name="Line 8">
              <a:extLst>
                <a:ext uri="{FF2B5EF4-FFF2-40B4-BE49-F238E27FC236}">
                  <a16:creationId xmlns:a16="http://schemas.microsoft.com/office/drawing/2014/main" id="{31825644-21F7-43F2-AE17-EA12AFEE26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72" y="1619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2" name="Text Box 29">
              <a:extLst>
                <a:ext uri="{FF2B5EF4-FFF2-40B4-BE49-F238E27FC236}">
                  <a16:creationId xmlns:a16="http://schemas.microsoft.com/office/drawing/2014/main" id="{14A5F807-24AD-4C56-8BB0-C52E6D9411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2" y="1445"/>
              <a:ext cx="233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A </a:t>
              </a:r>
            </a:p>
          </p:txBody>
        </p:sp>
      </p:grpSp>
      <p:grpSp>
        <p:nvGrpSpPr>
          <p:cNvPr id="133" name="Group 150">
            <a:extLst>
              <a:ext uri="{FF2B5EF4-FFF2-40B4-BE49-F238E27FC236}">
                <a16:creationId xmlns:a16="http://schemas.microsoft.com/office/drawing/2014/main" id="{9C0D9524-1759-427B-99A6-D49EC1CE6C56}"/>
              </a:ext>
            </a:extLst>
          </p:cNvPr>
          <p:cNvGrpSpPr/>
          <p:nvPr/>
        </p:nvGrpSpPr>
        <p:grpSpPr bwMode="auto">
          <a:xfrm>
            <a:off x="6465600" y="3339540"/>
            <a:ext cx="1108075" cy="369890"/>
            <a:chOff x="4167" y="2160"/>
            <a:chExt cx="698" cy="233"/>
          </a:xfrm>
        </p:grpSpPr>
        <p:sp>
          <p:nvSpPr>
            <p:cNvPr id="134" name="Line 35">
              <a:extLst>
                <a:ext uri="{FF2B5EF4-FFF2-40B4-BE49-F238E27FC236}">
                  <a16:creationId xmlns:a16="http://schemas.microsoft.com/office/drawing/2014/main" id="{A2C8A1FB-7AEF-47AA-BA4B-789777CCD2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67" y="2334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5" name="Text Box 44">
              <a:extLst>
                <a:ext uri="{FF2B5EF4-FFF2-40B4-BE49-F238E27FC236}">
                  <a16:creationId xmlns:a16="http://schemas.microsoft.com/office/drawing/2014/main" id="{C3F27505-5A17-44D4-A261-E4FCF7E38A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37" y="2160"/>
              <a:ext cx="228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B </a:t>
              </a:r>
            </a:p>
          </p:txBody>
        </p:sp>
      </p:grpSp>
      <p:sp>
        <p:nvSpPr>
          <p:cNvPr id="136" name="Line 106">
            <a:extLst>
              <a:ext uri="{FF2B5EF4-FFF2-40B4-BE49-F238E27FC236}">
                <a16:creationId xmlns:a16="http://schemas.microsoft.com/office/drawing/2014/main" id="{A0D04739-04B5-4357-B5B6-6FBB09093C99}"/>
              </a:ext>
            </a:extLst>
          </p:cNvPr>
          <p:cNvSpPr>
            <a:spLocks noChangeShapeType="1"/>
          </p:cNvSpPr>
          <p:nvPr/>
        </p:nvSpPr>
        <p:spPr bwMode="auto">
          <a:xfrm>
            <a:off x="1697740" y="1989241"/>
            <a:ext cx="761995" cy="258089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37" name="Text Box 114">
            <a:extLst>
              <a:ext uri="{FF2B5EF4-FFF2-40B4-BE49-F238E27FC236}">
                <a16:creationId xmlns:a16="http://schemas.microsoft.com/office/drawing/2014/main" id="{4C98D3B6-47C3-4D3F-AF85-EFF8BF3DBB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1341" y="1713014"/>
            <a:ext cx="369887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/>
              <a:t>C </a:t>
            </a:r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2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76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500"/>
                            </p:stCondLst>
                            <p:childTnLst>
                              <p:par>
                                <p:cTn id="8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5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00"/>
                            </p:stCondLst>
                            <p:childTnLst>
                              <p:par>
                                <p:cTn id="10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2500"/>
                            </p:stCondLst>
                            <p:childTnLst>
                              <p:par>
                                <p:cTn id="1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2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2000"/>
                            </p:stCondLst>
                            <p:childTnLst>
                              <p:par>
                                <p:cTn id="1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316" grpId="0"/>
      <p:bldP spid="52317" grpId="0"/>
      <p:bldP spid="71" grpId="0"/>
      <p:bldP spid="72" grpId="0"/>
      <p:bldP spid="73" grpId="0"/>
      <p:bldP spid="74" grpId="0"/>
      <p:bldP spid="75" grpId="0"/>
      <p:bldP spid="76" grpId="0" animBg="1"/>
      <p:bldP spid="77" grpId="0" animBg="1"/>
      <p:bldP spid="78" grpId="0" animBg="1"/>
      <p:bldP spid="79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136" grpId="0" animBg="1"/>
      <p:bldP spid="137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D3004B75-7A98-4483-A569-8D91C529DF06}" type="slidenum">
              <a:rPr lang="en-US" altLang="zh-CN"/>
              <a:pPr>
                <a:defRPr/>
              </a:pPr>
              <a:t>58</a:t>
            </a:fld>
            <a:endParaRPr lang="en-US" altLang="zh-CN"/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2225675" y="152400"/>
            <a:ext cx="265970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800" b="1">
                <a:solidFill>
                  <a:srgbClr val="CC0066"/>
                </a:solidFill>
                <a:ea typeface="楷体_GB2312" pitchFamily="49" charset="-122"/>
              </a:rPr>
              <a:t>双向链表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81000" y="1323975"/>
            <a:ext cx="12096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000" b="1">
                <a:solidFill>
                  <a:srgbClr val="CC0066"/>
                </a:solidFill>
                <a:ea typeface="楷体_GB2312" pitchFamily="49" charset="-122"/>
              </a:rPr>
              <a:t>空表</a:t>
            </a:r>
            <a:endParaRPr lang="zh-CN" altLang="en-US" sz="4800" b="1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81000" y="3124200"/>
            <a:ext cx="172243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000" b="1">
                <a:solidFill>
                  <a:srgbClr val="CC0066"/>
                </a:solidFill>
                <a:ea typeface="楷体_GB2312" pitchFamily="49" charset="-122"/>
              </a:rPr>
              <a:t>非空表</a:t>
            </a:r>
            <a:endParaRPr lang="zh-CN" altLang="en-US" sz="4800" b="1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316609" y="4422775"/>
            <a:ext cx="6719887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4000">
                <a:ea typeface="楷体_GB2312" pitchFamily="49" charset="-122"/>
              </a:rPr>
              <a:t>   </a:t>
            </a:r>
            <a:r>
              <a:rPr lang="en-US" altLang="zh-CN" sz="4200">
                <a:ea typeface="楷体_GB2312" pitchFamily="49" charset="-122"/>
              </a:rPr>
              <a:t>a</a:t>
            </a:r>
            <a:r>
              <a:rPr lang="en-US" altLang="zh-CN" sz="4200" baseline="-25000">
                <a:ea typeface="楷体_GB2312" pitchFamily="49" charset="-122"/>
              </a:rPr>
              <a:t>1</a:t>
            </a:r>
            <a:r>
              <a:rPr lang="en-US" altLang="zh-CN" sz="4200">
                <a:ea typeface="楷体_GB2312" pitchFamily="49" charset="-122"/>
              </a:rPr>
              <a:t>          a</a:t>
            </a:r>
            <a:r>
              <a:rPr lang="en-US" altLang="zh-CN" sz="4200" baseline="-25000">
                <a:ea typeface="楷体_GB2312" pitchFamily="49" charset="-122"/>
              </a:rPr>
              <a:t>2</a:t>
            </a:r>
            <a:r>
              <a:rPr lang="en-US" altLang="zh-CN" sz="4200">
                <a:ea typeface="楷体_GB2312" pitchFamily="49" charset="-122"/>
              </a:rPr>
              <a:t>       … ...        a</a:t>
            </a:r>
            <a:r>
              <a:rPr lang="en-US" altLang="zh-CN" sz="4200" baseline="-25000">
                <a:ea typeface="楷体_GB2312" pitchFamily="49" charset="-122"/>
              </a:rPr>
              <a:t>n</a:t>
            </a:r>
          </a:p>
          <a:p>
            <a:endParaRPr lang="en-US" altLang="zh-CN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914400" y="4572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914400" y="51816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19050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9144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16002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2362200" y="45720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>
            <a:off x="2362200" y="51816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>
            <a:off x="34290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>
            <a:off x="23622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31242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>
            <a:off x="1752600" y="4876800"/>
            <a:ext cx="6096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>
            <a:off x="3352800" y="4876800"/>
            <a:ext cx="6096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>
            <a:off x="3962400" y="45720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>
            <a:off x="39624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>
            <a:off x="51054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Line 21"/>
          <p:cNvSpPr>
            <a:spLocks noChangeShapeType="1"/>
          </p:cNvSpPr>
          <p:nvPr/>
        </p:nvSpPr>
        <p:spPr bwMode="auto">
          <a:xfrm>
            <a:off x="48006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>
            <a:off x="4953000" y="4876800"/>
            <a:ext cx="4572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Line 23"/>
          <p:cNvSpPr>
            <a:spLocks noChangeShapeType="1"/>
          </p:cNvSpPr>
          <p:nvPr/>
        </p:nvSpPr>
        <p:spPr bwMode="auto">
          <a:xfrm>
            <a:off x="3962400" y="51816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Line 24"/>
          <p:cNvSpPr>
            <a:spLocks noChangeShapeType="1"/>
          </p:cNvSpPr>
          <p:nvPr/>
        </p:nvSpPr>
        <p:spPr bwMode="auto">
          <a:xfrm>
            <a:off x="7162800" y="51816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Line 25"/>
          <p:cNvSpPr>
            <a:spLocks noChangeShapeType="1"/>
          </p:cNvSpPr>
          <p:nvPr/>
        </p:nvSpPr>
        <p:spPr bwMode="auto">
          <a:xfrm>
            <a:off x="7162800" y="45720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Line 26"/>
          <p:cNvSpPr>
            <a:spLocks noChangeShapeType="1"/>
          </p:cNvSpPr>
          <p:nvPr/>
        </p:nvSpPr>
        <p:spPr bwMode="auto">
          <a:xfrm>
            <a:off x="71628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Line 27"/>
          <p:cNvSpPr>
            <a:spLocks noChangeShapeType="1"/>
          </p:cNvSpPr>
          <p:nvPr/>
        </p:nvSpPr>
        <p:spPr bwMode="auto">
          <a:xfrm>
            <a:off x="83058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Line 28"/>
          <p:cNvSpPr>
            <a:spLocks noChangeShapeType="1"/>
          </p:cNvSpPr>
          <p:nvPr/>
        </p:nvSpPr>
        <p:spPr bwMode="auto">
          <a:xfrm>
            <a:off x="80010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Line 29"/>
          <p:cNvSpPr>
            <a:spLocks noChangeShapeType="1"/>
          </p:cNvSpPr>
          <p:nvPr/>
        </p:nvSpPr>
        <p:spPr bwMode="auto">
          <a:xfrm>
            <a:off x="6781800" y="4876800"/>
            <a:ext cx="3810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Line 31"/>
          <p:cNvSpPr>
            <a:spLocks noChangeShapeType="1"/>
          </p:cNvSpPr>
          <p:nvPr/>
        </p:nvSpPr>
        <p:spPr bwMode="auto">
          <a:xfrm>
            <a:off x="381000" y="4800600"/>
            <a:ext cx="533400" cy="0"/>
          </a:xfrm>
          <a:prstGeom prst="line">
            <a:avLst/>
          </a:prstGeom>
          <a:noFill/>
          <a:ln w="38100">
            <a:solidFill>
              <a:srgbClr val="FB415C"/>
            </a:solidFill>
            <a:round/>
            <a:headEnd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Line 32"/>
          <p:cNvSpPr>
            <a:spLocks noChangeShapeType="1"/>
          </p:cNvSpPr>
          <p:nvPr/>
        </p:nvSpPr>
        <p:spPr bwMode="auto">
          <a:xfrm>
            <a:off x="381000" y="3733800"/>
            <a:ext cx="0" cy="1066800"/>
          </a:xfrm>
          <a:prstGeom prst="line">
            <a:avLst/>
          </a:prstGeom>
          <a:noFill/>
          <a:ln w="38100">
            <a:solidFill>
              <a:srgbClr val="FB415C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Line 38"/>
          <p:cNvSpPr>
            <a:spLocks noChangeShapeType="1"/>
          </p:cNvSpPr>
          <p:nvPr/>
        </p:nvSpPr>
        <p:spPr bwMode="auto">
          <a:xfrm>
            <a:off x="12192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Line 39"/>
          <p:cNvSpPr>
            <a:spLocks noChangeShapeType="1"/>
          </p:cNvSpPr>
          <p:nvPr/>
        </p:nvSpPr>
        <p:spPr bwMode="auto">
          <a:xfrm>
            <a:off x="74676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" name="Line 40"/>
          <p:cNvSpPr>
            <a:spLocks noChangeShapeType="1"/>
          </p:cNvSpPr>
          <p:nvPr/>
        </p:nvSpPr>
        <p:spPr bwMode="auto">
          <a:xfrm>
            <a:off x="42672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" name="Line 41"/>
          <p:cNvSpPr>
            <a:spLocks noChangeShapeType="1"/>
          </p:cNvSpPr>
          <p:nvPr/>
        </p:nvSpPr>
        <p:spPr bwMode="auto">
          <a:xfrm>
            <a:off x="26670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" name="Line 42"/>
          <p:cNvSpPr>
            <a:spLocks noChangeShapeType="1"/>
          </p:cNvSpPr>
          <p:nvPr/>
        </p:nvSpPr>
        <p:spPr bwMode="auto">
          <a:xfrm flipV="1">
            <a:off x="7315200" y="4267200"/>
            <a:ext cx="0" cy="609600"/>
          </a:xfrm>
          <a:prstGeom prst="line">
            <a:avLst/>
          </a:prstGeom>
          <a:noFill/>
          <a:ln w="31750">
            <a:solidFill>
              <a:srgbClr val="99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Line 43"/>
          <p:cNvSpPr>
            <a:spLocks noChangeShapeType="1"/>
          </p:cNvSpPr>
          <p:nvPr/>
        </p:nvSpPr>
        <p:spPr bwMode="auto">
          <a:xfrm flipH="1">
            <a:off x="6781800" y="4267200"/>
            <a:ext cx="533400" cy="0"/>
          </a:xfrm>
          <a:prstGeom prst="line">
            <a:avLst/>
          </a:prstGeom>
          <a:noFill/>
          <a:ln w="31750">
            <a:solidFill>
              <a:srgbClr val="9900FF"/>
            </a:solidFill>
            <a:round/>
            <a:headEnd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Line 44"/>
          <p:cNvSpPr>
            <a:spLocks noChangeShapeType="1"/>
          </p:cNvSpPr>
          <p:nvPr/>
        </p:nvSpPr>
        <p:spPr bwMode="auto">
          <a:xfrm flipV="1">
            <a:off x="4114800" y="4267200"/>
            <a:ext cx="0" cy="609600"/>
          </a:xfrm>
          <a:prstGeom prst="line">
            <a:avLst/>
          </a:prstGeom>
          <a:noFill/>
          <a:ln w="31750">
            <a:solidFill>
              <a:srgbClr val="99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Line 45"/>
          <p:cNvSpPr>
            <a:spLocks noChangeShapeType="1"/>
          </p:cNvSpPr>
          <p:nvPr/>
        </p:nvSpPr>
        <p:spPr bwMode="auto">
          <a:xfrm flipH="1">
            <a:off x="2895600" y="4267200"/>
            <a:ext cx="1219200" cy="0"/>
          </a:xfrm>
          <a:prstGeom prst="line">
            <a:avLst/>
          </a:prstGeom>
          <a:noFill/>
          <a:ln w="31750">
            <a:solidFill>
              <a:srgbClr val="99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" name="Line 46"/>
          <p:cNvSpPr>
            <a:spLocks noChangeShapeType="1"/>
          </p:cNvSpPr>
          <p:nvPr/>
        </p:nvSpPr>
        <p:spPr bwMode="auto">
          <a:xfrm>
            <a:off x="2895600" y="4267200"/>
            <a:ext cx="0" cy="304800"/>
          </a:xfrm>
          <a:prstGeom prst="line">
            <a:avLst/>
          </a:prstGeom>
          <a:noFill/>
          <a:ln w="31750">
            <a:solidFill>
              <a:srgbClr val="9900FF"/>
            </a:solidFill>
            <a:round/>
            <a:headEnd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Line 47"/>
          <p:cNvSpPr>
            <a:spLocks noChangeShapeType="1"/>
          </p:cNvSpPr>
          <p:nvPr/>
        </p:nvSpPr>
        <p:spPr bwMode="auto">
          <a:xfrm flipV="1">
            <a:off x="2514600" y="4267200"/>
            <a:ext cx="0" cy="609600"/>
          </a:xfrm>
          <a:prstGeom prst="line">
            <a:avLst/>
          </a:prstGeom>
          <a:noFill/>
          <a:ln w="31750">
            <a:solidFill>
              <a:srgbClr val="99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" name="Line 48"/>
          <p:cNvSpPr>
            <a:spLocks noChangeShapeType="1"/>
          </p:cNvSpPr>
          <p:nvPr/>
        </p:nvSpPr>
        <p:spPr bwMode="auto">
          <a:xfrm flipH="1">
            <a:off x="1447800" y="4267200"/>
            <a:ext cx="1066800" cy="0"/>
          </a:xfrm>
          <a:prstGeom prst="line">
            <a:avLst/>
          </a:prstGeom>
          <a:noFill/>
          <a:ln w="31750">
            <a:solidFill>
              <a:srgbClr val="99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" name="Line 49"/>
          <p:cNvSpPr>
            <a:spLocks noChangeShapeType="1"/>
          </p:cNvSpPr>
          <p:nvPr/>
        </p:nvSpPr>
        <p:spPr bwMode="auto">
          <a:xfrm flipH="1">
            <a:off x="1447800" y="4267200"/>
            <a:ext cx="0" cy="304800"/>
          </a:xfrm>
          <a:prstGeom prst="line">
            <a:avLst/>
          </a:prstGeom>
          <a:noFill/>
          <a:ln w="31750">
            <a:solidFill>
              <a:srgbClr val="9900FF"/>
            </a:solidFill>
            <a:round/>
            <a:headEnd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" name="Rectangle 53"/>
          <p:cNvSpPr>
            <a:spLocks noChangeArrowheads="1"/>
          </p:cNvSpPr>
          <p:nvPr/>
        </p:nvSpPr>
        <p:spPr bwMode="auto">
          <a:xfrm>
            <a:off x="2743200" y="2133600"/>
            <a:ext cx="533400" cy="533400"/>
          </a:xfrm>
          <a:prstGeom prst="rect">
            <a:avLst/>
          </a:prstGeom>
          <a:solidFill>
            <a:srgbClr val="CCFFCC"/>
          </a:solidFill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Rectangle 54"/>
          <p:cNvSpPr>
            <a:spLocks noChangeArrowheads="1"/>
          </p:cNvSpPr>
          <p:nvPr/>
        </p:nvSpPr>
        <p:spPr bwMode="auto">
          <a:xfrm>
            <a:off x="3276600" y="2133600"/>
            <a:ext cx="304800" cy="533400"/>
          </a:xfrm>
          <a:prstGeom prst="rect">
            <a:avLst/>
          </a:prstGeom>
          <a:solidFill>
            <a:srgbClr val="F4E4E4"/>
          </a:solidFill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Rectangle 55"/>
          <p:cNvSpPr>
            <a:spLocks noChangeArrowheads="1"/>
          </p:cNvSpPr>
          <p:nvPr/>
        </p:nvSpPr>
        <p:spPr bwMode="auto">
          <a:xfrm>
            <a:off x="2438400" y="2133600"/>
            <a:ext cx="304800" cy="533400"/>
          </a:xfrm>
          <a:prstGeom prst="rect">
            <a:avLst/>
          </a:prstGeom>
          <a:solidFill>
            <a:srgbClr val="F4E4E4"/>
          </a:solidFill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Rectangle 65"/>
          <p:cNvSpPr>
            <a:spLocks noChangeArrowheads="1"/>
          </p:cNvSpPr>
          <p:nvPr/>
        </p:nvSpPr>
        <p:spPr bwMode="auto">
          <a:xfrm>
            <a:off x="1219200" y="4572000"/>
            <a:ext cx="381000" cy="6096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Line 66"/>
          <p:cNvSpPr>
            <a:spLocks noChangeShapeType="1"/>
          </p:cNvSpPr>
          <p:nvPr/>
        </p:nvSpPr>
        <p:spPr bwMode="auto">
          <a:xfrm>
            <a:off x="1828800" y="2399184"/>
            <a:ext cx="609600" cy="0"/>
          </a:xfrm>
          <a:prstGeom prst="line">
            <a:avLst/>
          </a:prstGeom>
          <a:noFill/>
          <a:ln w="38100">
            <a:solidFill>
              <a:srgbClr val="FB415C"/>
            </a:solidFill>
            <a:round/>
            <a:headEnd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Line 67"/>
          <p:cNvSpPr>
            <a:spLocks noChangeShapeType="1"/>
          </p:cNvSpPr>
          <p:nvPr/>
        </p:nvSpPr>
        <p:spPr bwMode="auto">
          <a:xfrm>
            <a:off x="1828800" y="1125488"/>
            <a:ext cx="0" cy="1295400"/>
          </a:xfrm>
          <a:prstGeom prst="line">
            <a:avLst/>
          </a:prstGeom>
          <a:noFill/>
          <a:ln w="38100">
            <a:solidFill>
              <a:srgbClr val="FB415C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6" name="Rectangle 4"/>
          <p:cNvSpPr>
            <a:spLocks noChangeArrowheads="1"/>
          </p:cNvSpPr>
          <p:nvPr/>
        </p:nvSpPr>
        <p:spPr bwMode="auto">
          <a:xfrm>
            <a:off x="868363" y="1045790"/>
            <a:ext cx="7591425" cy="173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        </a:t>
            </a:r>
            <a:r>
              <a:rPr lang="zh-CN" altLang="en-US" sz="2400"/>
              <a:t>和单链的循环表类似，双向链表也可以有循环表， </a:t>
            </a:r>
          </a:p>
          <a:p>
            <a:pPr>
              <a:lnSpc>
                <a:spcPct val="150000"/>
              </a:lnSpc>
            </a:pPr>
            <a:r>
              <a:rPr lang="zh-CN" altLang="en-US" sz="2400"/>
              <a:t>让头结点的前驱指针指向链表的最后一个结点，让最 </a:t>
            </a:r>
          </a:p>
          <a:p>
            <a:pPr>
              <a:lnSpc>
                <a:spcPct val="150000"/>
              </a:lnSpc>
            </a:pPr>
            <a:r>
              <a:rPr lang="zh-CN" altLang="en-US" sz="2400"/>
              <a:t>后一个结点的后继指针指向头结点。 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987675" y="5223470"/>
            <a:ext cx="2209800" cy="1085850"/>
            <a:chOff x="3888" y="2340"/>
            <a:chExt cx="1392" cy="684"/>
          </a:xfrm>
        </p:grpSpPr>
        <p:sp>
          <p:nvSpPr>
            <p:cNvPr id="197638" name="Text Box 6"/>
            <p:cNvSpPr txBox="1">
              <a:spLocks noChangeArrowheads="1"/>
            </p:cNvSpPr>
            <p:nvPr/>
          </p:nvSpPr>
          <p:spPr bwMode="auto">
            <a:xfrm>
              <a:off x="4512" y="2736"/>
              <a:ext cx="6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ea typeface="华文中宋" pitchFamily="2" charset="-122"/>
                </a:rPr>
                <a:t> </a:t>
              </a:r>
              <a:r>
                <a:rPr lang="zh-CN" altLang="en-US">
                  <a:ea typeface="华文中宋" pitchFamily="2" charset="-122"/>
                </a:rPr>
                <a:t>空表 </a:t>
              </a:r>
            </a:p>
          </p:txBody>
        </p:sp>
        <p:sp>
          <p:nvSpPr>
            <p:cNvPr id="197639" name="Rectangle 7"/>
            <p:cNvSpPr>
              <a:spLocks noChangeArrowheads="1"/>
            </p:cNvSpPr>
            <p:nvPr/>
          </p:nvSpPr>
          <p:spPr bwMode="auto">
            <a:xfrm>
              <a:off x="4656" y="2485"/>
              <a:ext cx="288" cy="22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40" name="Rectangle 8"/>
            <p:cNvSpPr>
              <a:spLocks noChangeArrowheads="1"/>
            </p:cNvSpPr>
            <p:nvPr/>
          </p:nvSpPr>
          <p:spPr bwMode="auto">
            <a:xfrm>
              <a:off x="4944" y="2485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41" name="Line 9"/>
            <p:cNvSpPr>
              <a:spLocks noChangeShapeType="1"/>
            </p:cNvSpPr>
            <p:nvPr/>
          </p:nvSpPr>
          <p:spPr bwMode="auto">
            <a:xfrm>
              <a:off x="4128" y="265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7642" name="Text Box 10"/>
            <p:cNvSpPr txBox="1">
              <a:spLocks noChangeArrowheads="1"/>
            </p:cNvSpPr>
            <p:nvPr/>
          </p:nvSpPr>
          <p:spPr bwMode="auto">
            <a:xfrm>
              <a:off x="3888" y="2514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/>
                <a:t>H </a:t>
              </a:r>
            </a:p>
          </p:txBody>
        </p:sp>
        <p:sp>
          <p:nvSpPr>
            <p:cNvPr id="197643" name="Line 11"/>
            <p:cNvSpPr>
              <a:spLocks noChangeShapeType="1"/>
            </p:cNvSpPr>
            <p:nvPr/>
          </p:nvSpPr>
          <p:spPr bwMode="auto">
            <a:xfrm>
              <a:off x="5040" y="258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44" name="Line 12"/>
            <p:cNvSpPr>
              <a:spLocks noChangeShapeType="1"/>
            </p:cNvSpPr>
            <p:nvPr/>
          </p:nvSpPr>
          <p:spPr bwMode="auto">
            <a:xfrm flipV="1">
              <a:off x="5280" y="234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45" name="Line 13"/>
            <p:cNvSpPr>
              <a:spLocks noChangeShapeType="1"/>
            </p:cNvSpPr>
            <p:nvPr/>
          </p:nvSpPr>
          <p:spPr bwMode="auto">
            <a:xfrm flipH="1">
              <a:off x="4848" y="234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46" name="Line 14"/>
            <p:cNvSpPr>
              <a:spLocks noChangeShapeType="1"/>
            </p:cNvSpPr>
            <p:nvPr/>
          </p:nvSpPr>
          <p:spPr bwMode="auto">
            <a:xfrm>
              <a:off x="4320" y="234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47" name="Line 15"/>
            <p:cNvSpPr>
              <a:spLocks noChangeShapeType="1"/>
            </p:cNvSpPr>
            <p:nvPr/>
          </p:nvSpPr>
          <p:spPr bwMode="auto">
            <a:xfrm>
              <a:off x="4848" y="234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48" name="Rectangle 16"/>
            <p:cNvSpPr>
              <a:spLocks noChangeArrowheads="1"/>
            </p:cNvSpPr>
            <p:nvPr/>
          </p:nvSpPr>
          <p:spPr bwMode="auto">
            <a:xfrm>
              <a:off x="4464" y="248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49" name="Line 17"/>
            <p:cNvSpPr>
              <a:spLocks noChangeShapeType="1"/>
            </p:cNvSpPr>
            <p:nvPr/>
          </p:nvSpPr>
          <p:spPr bwMode="auto">
            <a:xfrm>
              <a:off x="4320" y="258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50" name="Line 18"/>
            <p:cNvSpPr>
              <a:spLocks noChangeShapeType="1"/>
            </p:cNvSpPr>
            <p:nvPr/>
          </p:nvSpPr>
          <p:spPr bwMode="auto">
            <a:xfrm>
              <a:off x="4752" y="234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51" name="Line 19"/>
            <p:cNvSpPr>
              <a:spLocks noChangeShapeType="1"/>
            </p:cNvSpPr>
            <p:nvPr/>
          </p:nvSpPr>
          <p:spPr bwMode="auto">
            <a:xfrm flipH="1">
              <a:off x="4320" y="234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1017588" y="3273152"/>
            <a:ext cx="7010400" cy="1524000"/>
            <a:chOff x="720" y="3120"/>
            <a:chExt cx="4416" cy="960"/>
          </a:xfrm>
        </p:grpSpPr>
        <p:sp>
          <p:nvSpPr>
            <p:cNvPr id="197653" name="Rectangle 21"/>
            <p:cNvSpPr>
              <a:spLocks noChangeArrowheads="1"/>
            </p:cNvSpPr>
            <p:nvPr/>
          </p:nvSpPr>
          <p:spPr bwMode="auto">
            <a:xfrm>
              <a:off x="1488" y="3235"/>
              <a:ext cx="288" cy="22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54" name="Rectangle 22"/>
            <p:cNvSpPr>
              <a:spLocks noChangeArrowheads="1"/>
            </p:cNvSpPr>
            <p:nvPr/>
          </p:nvSpPr>
          <p:spPr bwMode="auto">
            <a:xfrm>
              <a:off x="1776" y="3235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55" name="Rectangle 23"/>
            <p:cNvSpPr>
              <a:spLocks noChangeArrowheads="1"/>
            </p:cNvSpPr>
            <p:nvPr/>
          </p:nvSpPr>
          <p:spPr bwMode="auto">
            <a:xfrm>
              <a:off x="1296" y="323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56" name="Line 24"/>
            <p:cNvSpPr>
              <a:spLocks noChangeShapeType="1"/>
            </p:cNvSpPr>
            <p:nvPr/>
          </p:nvSpPr>
          <p:spPr bwMode="auto">
            <a:xfrm>
              <a:off x="960" y="340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7657" name="Text Box 25"/>
            <p:cNvSpPr txBox="1">
              <a:spLocks noChangeArrowheads="1"/>
            </p:cNvSpPr>
            <p:nvPr/>
          </p:nvSpPr>
          <p:spPr bwMode="auto">
            <a:xfrm>
              <a:off x="720" y="3264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/>
                <a:t>H </a:t>
              </a:r>
            </a:p>
          </p:txBody>
        </p:sp>
        <p:sp>
          <p:nvSpPr>
            <p:cNvPr id="197658" name="Rectangle 26"/>
            <p:cNvSpPr>
              <a:spLocks noChangeArrowheads="1"/>
            </p:cNvSpPr>
            <p:nvPr/>
          </p:nvSpPr>
          <p:spPr bwMode="auto">
            <a:xfrm>
              <a:off x="2496" y="3235"/>
              <a:ext cx="288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59" name="Rectangle 27"/>
            <p:cNvSpPr>
              <a:spLocks noChangeArrowheads="1"/>
            </p:cNvSpPr>
            <p:nvPr/>
          </p:nvSpPr>
          <p:spPr bwMode="auto">
            <a:xfrm>
              <a:off x="2784" y="3235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60" name="Rectangle 28"/>
            <p:cNvSpPr>
              <a:spLocks noChangeArrowheads="1"/>
            </p:cNvSpPr>
            <p:nvPr/>
          </p:nvSpPr>
          <p:spPr bwMode="auto">
            <a:xfrm>
              <a:off x="2304" y="323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61" name="Rectangle 29"/>
            <p:cNvSpPr>
              <a:spLocks noChangeArrowheads="1"/>
            </p:cNvSpPr>
            <p:nvPr/>
          </p:nvSpPr>
          <p:spPr bwMode="auto">
            <a:xfrm>
              <a:off x="3504" y="3235"/>
              <a:ext cx="288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62" name="Rectangle 30"/>
            <p:cNvSpPr>
              <a:spLocks noChangeArrowheads="1"/>
            </p:cNvSpPr>
            <p:nvPr/>
          </p:nvSpPr>
          <p:spPr bwMode="auto">
            <a:xfrm>
              <a:off x="3792" y="3235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63" name="Rectangle 31"/>
            <p:cNvSpPr>
              <a:spLocks noChangeArrowheads="1"/>
            </p:cNvSpPr>
            <p:nvPr/>
          </p:nvSpPr>
          <p:spPr bwMode="auto">
            <a:xfrm>
              <a:off x="3312" y="323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64" name="Rectangle 32"/>
            <p:cNvSpPr>
              <a:spLocks noChangeArrowheads="1"/>
            </p:cNvSpPr>
            <p:nvPr/>
          </p:nvSpPr>
          <p:spPr bwMode="auto">
            <a:xfrm>
              <a:off x="4512" y="3235"/>
              <a:ext cx="288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65" name="Rectangle 33"/>
            <p:cNvSpPr>
              <a:spLocks noChangeArrowheads="1"/>
            </p:cNvSpPr>
            <p:nvPr/>
          </p:nvSpPr>
          <p:spPr bwMode="auto">
            <a:xfrm>
              <a:off x="4800" y="3235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66" name="Rectangle 34"/>
            <p:cNvSpPr>
              <a:spLocks noChangeArrowheads="1"/>
            </p:cNvSpPr>
            <p:nvPr/>
          </p:nvSpPr>
          <p:spPr bwMode="auto">
            <a:xfrm>
              <a:off x="4320" y="323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67" name="Line 35"/>
            <p:cNvSpPr>
              <a:spLocks noChangeShapeType="1"/>
            </p:cNvSpPr>
            <p:nvPr/>
          </p:nvSpPr>
          <p:spPr bwMode="auto">
            <a:xfrm>
              <a:off x="1872" y="336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7668" name="Line 36"/>
            <p:cNvSpPr>
              <a:spLocks noChangeShapeType="1"/>
            </p:cNvSpPr>
            <p:nvPr/>
          </p:nvSpPr>
          <p:spPr bwMode="auto">
            <a:xfrm>
              <a:off x="2880" y="336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7669" name="Line 37"/>
            <p:cNvSpPr>
              <a:spLocks noChangeShapeType="1"/>
            </p:cNvSpPr>
            <p:nvPr/>
          </p:nvSpPr>
          <p:spPr bwMode="auto">
            <a:xfrm>
              <a:off x="3888" y="336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7670" name="Line 38"/>
            <p:cNvSpPr>
              <a:spLocks noChangeShapeType="1"/>
            </p:cNvSpPr>
            <p:nvPr/>
          </p:nvSpPr>
          <p:spPr bwMode="auto">
            <a:xfrm>
              <a:off x="2400" y="336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71" name="Line 39"/>
            <p:cNvSpPr>
              <a:spLocks noChangeShapeType="1"/>
            </p:cNvSpPr>
            <p:nvPr/>
          </p:nvSpPr>
          <p:spPr bwMode="auto">
            <a:xfrm flipH="1">
              <a:off x="1632" y="3648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72" name="Line 40"/>
            <p:cNvSpPr>
              <a:spLocks noChangeShapeType="1"/>
            </p:cNvSpPr>
            <p:nvPr/>
          </p:nvSpPr>
          <p:spPr bwMode="auto">
            <a:xfrm flipV="1">
              <a:off x="1632" y="34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73" name="Line 41"/>
            <p:cNvSpPr>
              <a:spLocks noChangeShapeType="1"/>
            </p:cNvSpPr>
            <p:nvPr/>
          </p:nvSpPr>
          <p:spPr bwMode="auto">
            <a:xfrm>
              <a:off x="3408" y="336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74" name="Line 42"/>
            <p:cNvSpPr>
              <a:spLocks noChangeShapeType="1"/>
            </p:cNvSpPr>
            <p:nvPr/>
          </p:nvSpPr>
          <p:spPr bwMode="auto">
            <a:xfrm flipH="1">
              <a:off x="2640" y="3648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75" name="Line 43"/>
            <p:cNvSpPr>
              <a:spLocks noChangeShapeType="1"/>
            </p:cNvSpPr>
            <p:nvPr/>
          </p:nvSpPr>
          <p:spPr bwMode="auto">
            <a:xfrm flipV="1">
              <a:off x="2640" y="34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76" name="Line 44"/>
            <p:cNvSpPr>
              <a:spLocks noChangeShapeType="1"/>
            </p:cNvSpPr>
            <p:nvPr/>
          </p:nvSpPr>
          <p:spPr bwMode="auto">
            <a:xfrm>
              <a:off x="4416" y="336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77" name="Line 45"/>
            <p:cNvSpPr>
              <a:spLocks noChangeShapeType="1"/>
            </p:cNvSpPr>
            <p:nvPr/>
          </p:nvSpPr>
          <p:spPr bwMode="auto">
            <a:xfrm flipH="1">
              <a:off x="3648" y="3648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78" name="Line 46"/>
            <p:cNvSpPr>
              <a:spLocks noChangeShapeType="1"/>
            </p:cNvSpPr>
            <p:nvPr/>
          </p:nvSpPr>
          <p:spPr bwMode="auto">
            <a:xfrm flipV="1">
              <a:off x="3648" y="34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79" name="Line 47"/>
            <p:cNvSpPr>
              <a:spLocks noChangeShapeType="1"/>
            </p:cNvSpPr>
            <p:nvPr/>
          </p:nvSpPr>
          <p:spPr bwMode="auto">
            <a:xfrm>
              <a:off x="1392" y="336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80" name="Line 48"/>
            <p:cNvSpPr>
              <a:spLocks noChangeShapeType="1"/>
            </p:cNvSpPr>
            <p:nvPr/>
          </p:nvSpPr>
          <p:spPr bwMode="auto">
            <a:xfrm>
              <a:off x="1392" y="3744"/>
              <a:ext cx="32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81" name="Line 49"/>
            <p:cNvSpPr>
              <a:spLocks noChangeShapeType="1"/>
            </p:cNvSpPr>
            <p:nvPr/>
          </p:nvSpPr>
          <p:spPr bwMode="auto">
            <a:xfrm flipV="1">
              <a:off x="4656" y="345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82" name="Line 50"/>
            <p:cNvSpPr>
              <a:spLocks noChangeShapeType="1"/>
            </p:cNvSpPr>
            <p:nvPr/>
          </p:nvSpPr>
          <p:spPr bwMode="auto">
            <a:xfrm>
              <a:off x="4896" y="336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83" name="Line 51"/>
            <p:cNvSpPr>
              <a:spLocks noChangeShapeType="1"/>
            </p:cNvSpPr>
            <p:nvPr/>
          </p:nvSpPr>
          <p:spPr bwMode="auto">
            <a:xfrm flipV="1">
              <a:off x="5136" y="312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84" name="Line 52"/>
            <p:cNvSpPr>
              <a:spLocks noChangeShapeType="1"/>
            </p:cNvSpPr>
            <p:nvPr/>
          </p:nvSpPr>
          <p:spPr bwMode="auto">
            <a:xfrm flipH="1">
              <a:off x="1056" y="3120"/>
              <a:ext cx="40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85" name="Line 53"/>
            <p:cNvSpPr>
              <a:spLocks noChangeShapeType="1"/>
            </p:cNvSpPr>
            <p:nvPr/>
          </p:nvSpPr>
          <p:spPr bwMode="auto">
            <a:xfrm>
              <a:off x="1056" y="312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86" name="Line 54"/>
            <p:cNvSpPr>
              <a:spLocks noChangeShapeType="1"/>
            </p:cNvSpPr>
            <p:nvPr/>
          </p:nvSpPr>
          <p:spPr bwMode="auto">
            <a:xfrm>
              <a:off x="1056" y="331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87" name="Text Box 55"/>
            <p:cNvSpPr txBox="1">
              <a:spLocks noChangeArrowheads="1"/>
            </p:cNvSpPr>
            <p:nvPr/>
          </p:nvSpPr>
          <p:spPr bwMode="auto">
            <a:xfrm>
              <a:off x="2448" y="3792"/>
              <a:ext cx="105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ea typeface="华文中宋" pitchFamily="2" charset="-122"/>
                </a:rPr>
                <a:t> </a:t>
              </a:r>
              <a:r>
                <a:rPr lang="zh-CN" altLang="en-US">
                  <a:ea typeface="华文中宋" pitchFamily="2" charset="-122"/>
                </a:rPr>
                <a:t>非空表  </a:t>
              </a:r>
            </a:p>
          </p:txBody>
        </p:sp>
      </p:grpSp>
      <p:sp>
        <p:nvSpPr>
          <p:cNvPr id="54" name="Text Box 2"/>
          <p:cNvSpPr txBox="1">
            <a:spLocks noChangeArrowheads="1"/>
          </p:cNvSpPr>
          <p:nvPr/>
        </p:nvSpPr>
        <p:spPr bwMode="auto">
          <a:xfrm>
            <a:off x="2225675" y="152400"/>
            <a:ext cx="389722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800" b="1">
                <a:solidFill>
                  <a:srgbClr val="CC0066"/>
                </a:solidFill>
                <a:ea typeface="楷体_GB2312" pitchFamily="49" charset="-122"/>
              </a:rPr>
              <a:t>双向循环链表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>
                <a:latin typeface="Times New Roman" pitchFamily="18" charset="0"/>
                <a:ea typeface="楷体_GB2312" pitchFamily="49" charset="-122"/>
              </a:rPr>
              <a:t>最常用且最简单的一种数据结构。</a:t>
            </a:r>
            <a:endParaRPr lang="zh-CN" altLang="en-US"/>
          </a:p>
          <a:p>
            <a:endParaRPr lang="en-US" altLang="zh-CN"/>
          </a:p>
          <a:p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特点：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个</a:t>
            </a:r>
            <a:r>
              <a:rPr lang="zh-CN" altLang="en-US" b="1">
                <a:latin typeface="Times New Roman" pitchFamily="18" charset="0"/>
                <a:ea typeface="楷体_GB2312" pitchFamily="49" charset="-122"/>
              </a:rPr>
              <a:t>“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惟一</a:t>
            </a:r>
            <a:r>
              <a:rPr lang="zh-CN" altLang="en-US" b="1">
                <a:latin typeface="Times New Roman" pitchFamily="18" charset="0"/>
                <a:ea typeface="楷体_GB2312" pitchFamily="49" charset="-122"/>
              </a:rPr>
              <a:t>”。</a:t>
            </a:r>
            <a:endParaRPr lang="en-US" altLang="zh-CN" b="1">
              <a:latin typeface="Times New Roman" pitchFamily="18" charset="0"/>
              <a:ea typeface="楷体_GB2312" pitchFamily="49" charset="-122"/>
            </a:endParaRPr>
          </a:p>
          <a:p>
            <a:endParaRPr lang="zh-CN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420888"/>
            <a:ext cx="3088928" cy="411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251520" y="404664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</a:rPr>
              <a:t>线性表的</a:t>
            </a:r>
            <a:r>
              <a:rPr lang="zh-CN" altLang="en-US">
                <a:solidFill>
                  <a:srgbClr val="0000CC"/>
                </a:solidFill>
                <a:latin typeface="Arial" pitchFamily="34" charset="0"/>
                <a:ea typeface="华文行楷" pitchFamily="2" charset="-122"/>
              </a:rPr>
              <a:t>概念</a:t>
            </a:r>
            <a:r>
              <a:rPr lang="en-US" altLang="zh-CN">
                <a:solidFill>
                  <a:srgbClr val="0000CC"/>
                </a:solidFill>
                <a:latin typeface="Arial" pitchFamily="34" charset="0"/>
                <a:ea typeface="华文行楷" pitchFamily="2" charset="-122"/>
              </a:rPr>
              <a:t>(</a:t>
            </a:r>
            <a:r>
              <a:rPr lang="zh-CN" altLang="en-US">
                <a:solidFill>
                  <a:srgbClr val="0000CC"/>
                </a:solidFill>
                <a:latin typeface="Arial" pitchFamily="34" charset="0"/>
                <a:ea typeface="华文行楷" pitchFamily="2" charset="-122"/>
              </a:rPr>
              <a:t>续</a:t>
            </a:r>
            <a:r>
              <a:rPr lang="en-US" altLang="zh-CN">
                <a:solidFill>
                  <a:srgbClr val="0000CC"/>
                </a:solidFill>
                <a:latin typeface="Arial" pitchFamily="34" charset="0"/>
                <a:ea typeface="华文行楷" pitchFamily="2" charset="-122"/>
              </a:rPr>
              <a:t>)</a:t>
            </a:r>
            <a:r>
              <a:rPr lang="zh-CN" altLang="en-US">
                <a:latin typeface="华文行楷" pitchFamily="2" charset="-122"/>
                <a:ea typeface="华文行楷" pitchFamily="2" charset="-122"/>
              </a:rPr>
              <a:t> 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2012950" y="842963"/>
            <a:ext cx="5943600" cy="337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ea typeface="华文中宋" pitchFamily="2" charset="-122"/>
              </a:rPr>
              <a:t>双向链表的结构可定义如下：</a:t>
            </a:r>
          </a:p>
          <a:p>
            <a:pPr eaLnBrk="0" fontAlgn="base" hangingPunct="0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ea typeface="华文中宋" pitchFamily="2" charset="-122"/>
              </a:rPr>
              <a:t>typedef struct DuLNode{</a:t>
            </a:r>
          </a:p>
          <a:p>
            <a:pPr eaLnBrk="0" fontAlgn="base" hangingPunct="0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ea typeface="华文中宋" pitchFamily="2" charset="-122"/>
              </a:rPr>
              <a:t>   Elemtype                data;</a:t>
            </a:r>
          </a:p>
          <a:p>
            <a:pPr eaLnBrk="0" fontAlgn="base" hangingPunct="0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ea typeface="华文中宋" pitchFamily="2" charset="-122"/>
              </a:rPr>
              <a:t>   struct DuLNode    *prior, *next;</a:t>
            </a:r>
          </a:p>
          <a:p>
            <a:pPr eaLnBrk="0" fontAlgn="base" hangingPunct="0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ea typeface="华文中宋" pitchFamily="2" charset="-122"/>
              </a:rPr>
              <a:t>} DuLNode, *DuLinkList;</a:t>
            </a:r>
          </a:p>
        </p:txBody>
      </p:sp>
      <p:grpSp>
        <p:nvGrpSpPr>
          <p:cNvPr id="2" name="Group 85"/>
          <p:cNvGrpSpPr>
            <a:grpSpLocks/>
          </p:cNvGrpSpPr>
          <p:nvPr/>
        </p:nvGrpSpPr>
        <p:grpSpPr bwMode="auto">
          <a:xfrm>
            <a:off x="2460625" y="4797425"/>
            <a:ext cx="3048000" cy="1008063"/>
            <a:chOff x="3500" y="845"/>
            <a:chExt cx="1920" cy="635"/>
          </a:xfrm>
        </p:grpSpPr>
        <p:sp>
          <p:nvSpPr>
            <p:cNvPr id="54298" name="Text Box 26"/>
            <p:cNvSpPr txBox="1">
              <a:spLocks noChangeArrowheads="1"/>
            </p:cNvSpPr>
            <p:nvPr/>
          </p:nvSpPr>
          <p:spPr bwMode="auto">
            <a:xfrm>
              <a:off x="3747" y="1200"/>
              <a:ext cx="1252" cy="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000000"/>
                  </a:solidFill>
                  <a:ea typeface="华文中宋" pitchFamily="2" charset="-122"/>
                </a:rPr>
                <a:t>结点结构 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altLang="zh-CN" sz="2400" b="1">
                <a:solidFill>
                  <a:srgbClr val="000000"/>
                </a:solidFill>
                <a:ea typeface="华文中宋" pitchFamily="2" charset="-122"/>
              </a:endParaRPr>
            </a:p>
          </p:txBody>
        </p:sp>
        <p:sp>
          <p:nvSpPr>
            <p:cNvPr id="54283" name="Rectangle 11"/>
            <p:cNvSpPr>
              <a:spLocks noChangeArrowheads="1"/>
            </p:cNvSpPr>
            <p:nvPr/>
          </p:nvSpPr>
          <p:spPr bwMode="auto">
            <a:xfrm>
              <a:off x="3500" y="845"/>
              <a:ext cx="1920" cy="30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000000"/>
                  </a:solidFill>
                  <a:ea typeface="华文中宋" pitchFamily="2" charset="-122"/>
                </a:rPr>
                <a:t> prior   element   next </a:t>
              </a:r>
            </a:p>
          </p:txBody>
        </p:sp>
        <p:sp>
          <p:nvSpPr>
            <p:cNvPr id="54293" name="Line 21"/>
            <p:cNvSpPr>
              <a:spLocks noChangeShapeType="1"/>
            </p:cNvSpPr>
            <p:nvPr/>
          </p:nvSpPr>
          <p:spPr bwMode="auto">
            <a:xfrm>
              <a:off x="4124" y="845"/>
              <a:ext cx="0" cy="3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54294" name="Line 22"/>
            <p:cNvSpPr>
              <a:spLocks noChangeShapeType="1"/>
            </p:cNvSpPr>
            <p:nvPr/>
          </p:nvSpPr>
          <p:spPr bwMode="auto">
            <a:xfrm>
              <a:off x="4878" y="845"/>
              <a:ext cx="0" cy="3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</p:grp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4" grpId="0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307975" y="1341438"/>
            <a:ext cx="8194675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22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0000"/>
              <a:buFont typeface="Wingdings" pitchFamily="2" charset="2"/>
              <a:buNone/>
            </a:pPr>
            <a:r>
              <a:rPr kumimoji="1" lang="en-US" altLang="zh-CN" sz="2400" b="1">
                <a:solidFill>
                  <a:srgbClr val="000000"/>
                </a:solidFill>
                <a:ea typeface="华文中宋" pitchFamily="2" charset="-122"/>
              </a:rPr>
              <a:t>        </a:t>
            </a:r>
            <a:r>
              <a:rPr kumimoji="1" lang="zh-CN" altLang="en-US" sz="2400" b="1">
                <a:solidFill>
                  <a:srgbClr val="000000"/>
                </a:solidFill>
                <a:ea typeface="华文中宋" pitchFamily="2" charset="-122"/>
              </a:rPr>
              <a:t>双向链表结构的</a:t>
            </a:r>
            <a:r>
              <a:rPr kumimoji="1" lang="zh-CN" altLang="en-US" sz="2400" b="1">
                <a:solidFill>
                  <a:srgbClr val="0000FF"/>
                </a:solidFill>
                <a:ea typeface="华文中宋" pitchFamily="2" charset="-122"/>
              </a:rPr>
              <a:t>对称性</a:t>
            </a:r>
            <a:r>
              <a:rPr kumimoji="1" lang="zh-CN" altLang="en-US" sz="2400" b="1">
                <a:solidFill>
                  <a:srgbClr val="000000"/>
                </a:solidFill>
                <a:ea typeface="华文中宋" pitchFamily="2" charset="-122"/>
              </a:rPr>
              <a:t>（设指针 </a:t>
            </a:r>
            <a:r>
              <a:rPr kumimoji="1" lang="en-US" altLang="zh-CN" sz="2400" b="1">
                <a:solidFill>
                  <a:srgbClr val="000000"/>
                </a:solidFill>
                <a:ea typeface="华文中宋" pitchFamily="2" charset="-122"/>
              </a:rPr>
              <a:t>p </a:t>
            </a:r>
            <a:r>
              <a:rPr kumimoji="1" lang="zh-CN" altLang="en-US" sz="2400" b="1">
                <a:solidFill>
                  <a:srgbClr val="000000"/>
                </a:solidFill>
                <a:ea typeface="华文中宋" pitchFamily="2" charset="-122"/>
              </a:rPr>
              <a:t>指向某一结点）：</a:t>
            </a:r>
          </a:p>
          <a:p>
            <a:pPr fontAlgn="base">
              <a:lnSpc>
                <a:spcPct val="22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 b="1">
                <a:solidFill>
                  <a:srgbClr val="000000"/>
                </a:solidFill>
                <a:ea typeface="华文中宋" pitchFamily="2" charset="-122"/>
              </a:rPr>
              <a:t>                  </a:t>
            </a:r>
            <a:r>
              <a:rPr kumimoji="1" lang="en-US" altLang="zh-CN" sz="2400" b="1">
                <a:solidFill>
                  <a:srgbClr val="000000"/>
                </a:solidFill>
                <a:ea typeface="华文中宋" pitchFamily="2" charset="-122"/>
              </a:rPr>
              <a:t>p </a:t>
            </a:r>
            <a:r>
              <a:rPr kumimoji="1" lang="en-US" altLang="zh-CN" sz="2400" b="1">
                <a:solidFill>
                  <a:srgbClr val="000000"/>
                </a:solidFill>
                <a:ea typeface="华文中宋" pitchFamily="2" charset="-122"/>
                <a:sym typeface="Symbol" pitchFamily="18" charset="2"/>
              </a:rPr>
              <a:t> </a:t>
            </a:r>
            <a:r>
              <a:rPr kumimoji="1" lang="en-US" altLang="zh-CN" sz="2400" b="1">
                <a:solidFill>
                  <a:srgbClr val="000000"/>
                </a:solidFill>
                <a:ea typeface="华文中宋" pitchFamily="2" charset="-122"/>
              </a:rPr>
              <a:t>prior </a:t>
            </a:r>
            <a:r>
              <a:rPr kumimoji="1" lang="en-US" altLang="zh-CN" sz="2400" b="1">
                <a:solidFill>
                  <a:srgbClr val="000000"/>
                </a:solidFill>
                <a:ea typeface="华文中宋" pitchFamily="2" charset="-122"/>
                <a:sym typeface="Symbol" pitchFamily="18" charset="2"/>
              </a:rPr>
              <a:t> </a:t>
            </a:r>
            <a:r>
              <a:rPr kumimoji="1" lang="en-US" altLang="zh-CN" sz="2400" b="1">
                <a:solidFill>
                  <a:srgbClr val="000000"/>
                </a:solidFill>
                <a:ea typeface="华文中宋" pitchFamily="2" charset="-122"/>
              </a:rPr>
              <a:t>next = p = p </a:t>
            </a:r>
            <a:r>
              <a:rPr kumimoji="1" lang="en-US" altLang="zh-CN" sz="2400" b="1">
                <a:solidFill>
                  <a:srgbClr val="000000"/>
                </a:solidFill>
                <a:ea typeface="华文中宋" pitchFamily="2" charset="-122"/>
                <a:sym typeface="Symbol" pitchFamily="18" charset="2"/>
              </a:rPr>
              <a:t> </a:t>
            </a:r>
            <a:r>
              <a:rPr kumimoji="1" lang="en-US" altLang="zh-CN" sz="2400" b="1">
                <a:solidFill>
                  <a:srgbClr val="000000"/>
                </a:solidFill>
                <a:ea typeface="华文中宋" pitchFamily="2" charset="-122"/>
              </a:rPr>
              <a:t>next </a:t>
            </a:r>
            <a:r>
              <a:rPr kumimoji="1" lang="en-US" altLang="zh-CN" sz="2400" b="1">
                <a:solidFill>
                  <a:srgbClr val="000000"/>
                </a:solidFill>
                <a:ea typeface="华文中宋" pitchFamily="2" charset="-122"/>
                <a:sym typeface="Symbol" pitchFamily="18" charset="2"/>
              </a:rPr>
              <a:t> </a:t>
            </a:r>
            <a:r>
              <a:rPr kumimoji="1" lang="en-US" altLang="zh-CN" sz="2400" b="1">
                <a:solidFill>
                  <a:srgbClr val="000000"/>
                </a:solidFill>
                <a:ea typeface="华文中宋" pitchFamily="2" charset="-122"/>
              </a:rPr>
              <a:t>prior </a:t>
            </a:r>
          </a:p>
        </p:txBody>
      </p:sp>
      <p:grpSp>
        <p:nvGrpSpPr>
          <p:cNvPr id="2" name="Group 110"/>
          <p:cNvGrpSpPr>
            <a:grpSpLocks/>
          </p:cNvGrpSpPr>
          <p:nvPr/>
        </p:nvGrpSpPr>
        <p:grpSpPr bwMode="auto">
          <a:xfrm>
            <a:off x="2244725" y="3571875"/>
            <a:ext cx="4343400" cy="1143000"/>
            <a:chOff x="144" y="2650"/>
            <a:chExt cx="2736" cy="720"/>
          </a:xfrm>
        </p:grpSpPr>
        <p:sp>
          <p:nvSpPr>
            <p:cNvPr id="55380" name="Line 84"/>
            <p:cNvSpPr>
              <a:spLocks noChangeShapeType="1"/>
            </p:cNvSpPr>
            <p:nvPr/>
          </p:nvSpPr>
          <p:spPr bwMode="auto">
            <a:xfrm>
              <a:off x="1546" y="293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55381" name="Text Box 85"/>
            <p:cNvSpPr txBox="1">
              <a:spLocks noChangeArrowheads="1"/>
            </p:cNvSpPr>
            <p:nvPr/>
          </p:nvSpPr>
          <p:spPr bwMode="auto">
            <a:xfrm>
              <a:off x="1440" y="2650"/>
              <a:ext cx="27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000000"/>
                  </a:solidFill>
                  <a:ea typeface="楷体_GB2312" pitchFamily="49" charset="-122"/>
                </a:rPr>
                <a:t>p </a:t>
              </a:r>
            </a:p>
          </p:txBody>
        </p:sp>
        <p:grpSp>
          <p:nvGrpSpPr>
            <p:cNvPr id="3" name="Group 109"/>
            <p:cNvGrpSpPr>
              <a:grpSpLocks/>
            </p:cNvGrpSpPr>
            <p:nvPr/>
          </p:nvGrpSpPr>
          <p:grpSpPr bwMode="auto">
            <a:xfrm>
              <a:off x="144" y="3148"/>
              <a:ext cx="2736" cy="222"/>
              <a:chOff x="48" y="3195"/>
              <a:chExt cx="2736" cy="222"/>
            </a:xfrm>
          </p:grpSpPr>
          <p:sp>
            <p:nvSpPr>
              <p:cNvPr id="55367" name="Rectangle 71"/>
              <p:cNvSpPr>
                <a:spLocks noChangeArrowheads="1"/>
              </p:cNvSpPr>
              <p:nvPr/>
            </p:nvSpPr>
            <p:spPr bwMode="auto">
              <a:xfrm>
                <a:off x="480" y="3196"/>
                <a:ext cx="288" cy="2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kumimoji="1" lang="en-US" altLang="zh-CN" sz="2400" b="1" i="1">
                    <a:solidFill>
                      <a:srgbClr val="000000"/>
                    </a:solidFill>
                    <a:ea typeface="楷体_GB2312" pitchFamily="49" charset="-122"/>
                  </a:rPr>
                  <a:t> a  </a:t>
                </a:r>
              </a:p>
            </p:txBody>
          </p:sp>
          <p:sp>
            <p:nvSpPr>
              <p:cNvPr id="55368" name="Rectangle 72"/>
              <p:cNvSpPr>
                <a:spLocks noChangeArrowheads="1"/>
              </p:cNvSpPr>
              <p:nvPr/>
            </p:nvSpPr>
            <p:spPr bwMode="auto">
              <a:xfrm>
                <a:off x="768" y="3196"/>
                <a:ext cx="192" cy="2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kumimoji="1" lang="en-US" altLang="zh-CN" sz="2400" b="1" i="1">
                    <a:solidFill>
                      <a:srgbClr val="000000"/>
                    </a:solidFill>
                    <a:ea typeface="楷体_GB2312" pitchFamily="49" charset="-122"/>
                  </a:rPr>
                  <a:t>  </a:t>
                </a:r>
              </a:p>
            </p:txBody>
          </p:sp>
          <p:sp>
            <p:nvSpPr>
              <p:cNvPr id="55369" name="Rectangle 73"/>
              <p:cNvSpPr>
                <a:spLocks noChangeArrowheads="1"/>
              </p:cNvSpPr>
              <p:nvPr/>
            </p:nvSpPr>
            <p:spPr bwMode="auto">
              <a:xfrm>
                <a:off x="288" y="3195"/>
                <a:ext cx="192" cy="2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kumimoji="1" lang="en-US" altLang="zh-CN" sz="2400" b="1" i="1">
                    <a:solidFill>
                      <a:srgbClr val="000000"/>
                    </a:solidFill>
                    <a:ea typeface="楷体_GB2312" pitchFamily="49" charset="-122"/>
                  </a:rPr>
                  <a:t>  </a:t>
                </a:r>
              </a:p>
            </p:txBody>
          </p:sp>
          <p:sp>
            <p:nvSpPr>
              <p:cNvPr id="55370" name="Rectangle 74"/>
              <p:cNvSpPr>
                <a:spLocks noChangeArrowheads="1"/>
              </p:cNvSpPr>
              <p:nvPr/>
            </p:nvSpPr>
            <p:spPr bwMode="auto">
              <a:xfrm>
                <a:off x="1296" y="3196"/>
                <a:ext cx="288" cy="2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kumimoji="1" lang="en-US" altLang="zh-CN" sz="2400" b="1" i="1">
                    <a:solidFill>
                      <a:srgbClr val="000000"/>
                    </a:solidFill>
                    <a:ea typeface="楷体_GB2312" pitchFamily="49" charset="-122"/>
                  </a:rPr>
                  <a:t> b  </a:t>
                </a:r>
              </a:p>
            </p:txBody>
          </p:sp>
          <p:sp>
            <p:nvSpPr>
              <p:cNvPr id="55371" name="Rectangle 75"/>
              <p:cNvSpPr>
                <a:spLocks noChangeArrowheads="1"/>
              </p:cNvSpPr>
              <p:nvPr/>
            </p:nvSpPr>
            <p:spPr bwMode="auto">
              <a:xfrm>
                <a:off x="1584" y="3196"/>
                <a:ext cx="192" cy="2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kumimoji="1" lang="en-US" altLang="zh-CN" sz="2400" b="1" i="1">
                    <a:solidFill>
                      <a:srgbClr val="000000"/>
                    </a:solidFill>
                    <a:ea typeface="楷体_GB2312" pitchFamily="49" charset="-122"/>
                  </a:rPr>
                  <a:t>  </a:t>
                </a:r>
              </a:p>
            </p:txBody>
          </p:sp>
          <p:sp>
            <p:nvSpPr>
              <p:cNvPr id="55372" name="Rectangle 76"/>
              <p:cNvSpPr>
                <a:spLocks noChangeArrowheads="1"/>
              </p:cNvSpPr>
              <p:nvPr/>
            </p:nvSpPr>
            <p:spPr bwMode="auto">
              <a:xfrm>
                <a:off x="1104" y="3195"/>
                <a:ext cx="192" cy="2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kumimoji="1" lang="en-US" altLang="zh-CN" sz="2400" b="1" i="1">
                    <a:solidFill>
                      <a:srgbClr val="000000"/>
                    </a:solidFill>
                    <a:ea typeface="楷体_GB2312" pitchFamily="49" charset="-122"/>
                  </a:rPr>
                  <a:t>  </a:t>
                </a:r>
              </a:p>
            </p:txBody>
          </p:sp>
          <p:sp>
            <p:nvSpPr>
              <p:cNvPr id="55373" name="Rectangle 77"/>
              <p:cNvSpPr>
                <a:spLocks noChangeArrowheads="1"/>
              </p:cNvSpPr>
              <p:nvPr/>
            </p:nvSpPr>
            <p:spPr bwMode="auto">
              <a:xfrm>
                <a:off x="2112" y="3196"/>
                <a:ext cx="288" cy="2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kumimoji="1" lang="en-US" altLang="zh-CN" sz="2400" b="1" i="1">
                    <a:solidFill>
                      <a:srgbClr val="000000"/>
                    </a:solidFill>
                    <a:ea typeface="楷体_GB2312" pitchFamily="49" charset="-122"/>
                  </a:rPr>
                  <a:t> c   </a:t>
                </a:r>
              </a:p>
            </p:txBody>
          </p:sp>
          <p:sp>
            <p:nvSpPr>
              <p:cNvPr id="55374" name="Rectangle 78"/>
              <p:cNvSpPr>
                <a:spLocks noChangeArrowheads="1"/>
              </p:cNvSpPr>
              <p:nvPr/>
            </p:nvSpPr>
            <p:spPr bwMode="auto">
              <a:xfrm>
                <a:off x="2400" y="3196"/>
                <a:ext cx="192" cy="2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kumimoji="1" lang="en-US" altLang="zh-CN" sz="2400" b="1" i="1">
                    <a:solidFill>
                      <a:srgbClr val="000000"/>
                    </a:solidFill>
                    <a:ea typeface="楷体_GB2312" pitchFamily="49" charset="-122"/>
                  </a:rPr>
                  <a:t>  </a:t>
                </a:r>
              </a:p>
            </p:txBody>
          </p:sp>
          <p:sp>
            <p:nvSpPr>
              <p:cNvPr id="55375" name="Rectangle 79"/>
              <p:cNvSpPr>
                <a:spLocks noChangeArrowheads="1"/>
              </p:cNvSpPr>
              <p:nvPr/>
            </p:nvSpPr>
            <p:spPr bwMode="auto">
              <a:xfrm>
                <a:off x="1920" y="3195"/>
                <a:ext cx="192" cy="2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kumimoji="1" lang="en-US" altLang="zh-CN" sz="2400" b="1" i="1">
                    <a:solidFill>
                      <a:srgbClr val="000000"/>
                    </a:solidFill>
                    <a:ea typeface="楷体_GB2312" pitchFamily="49" charset="-122"/>
                  </a:rPr>
                  <a:t>  </a:t>
                </a:r>
              </a:p>
            </p:txBody>
          </p:sp>
          <p:sp>
            <p:nvSpPr>
              <p:cNvPr id="55376" name="Line 80"/>
              <p:cNvSpPr>
                <a:spLocks noChangeShapeType="1"/>
              </p:cNvSpPr>
              <p:nvPr/>
            </p:nvSpPr>
            <p:spPr bwMode="auto">
              <a:xfrm>
                <a:off x="48" y="3273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0000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55377" name="Line 81"/>
              <p:cNvSpPr>
                <a:spLocks noChangeShapeType="1"/>
              </p:cNvSpPr>
              <p:nvPr/>
            </p:nvSpPr>
            <p:spPr bwMode="auto">
              <a:xfrm>
                <a:off x="864" y="3273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0000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55378" name="Line 82"/>
              <p:cNvSpPr>
                <a:spLocks noChangeShapeType="1"/>
              </p:cNvSpPr>
              <p:nvPr/>
            </p:nvSpPr>
            <p:spPr bwMode="auto">
              <a:xfrm flipH="1" flipV="1">
                <a:off x="1776" y="3369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0000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55382" name="Line 86"/>
              <p:cNvSpPr>
                <a:spLocks noChangeShapeType="1"/>
              </p:cNvSpPr>
              <p:nvPr/>
            </p:nvSpPr>
            <p:spPr bwMode="auto">
              <a:xfrm flipH="1" flipV="1">
                <a:off x="48" y="3369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0000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55383" name="Line 87"/>
              <p:cNvSpPr>
                <a:spLocks noChangeShapeType="1"/>
              </p:cNvSpPr>
              <p:nvPr/>
            </p:nvSpPr>
            <p:spPr bwMode="auto">
              <a:xfrm>
                <a:off x="2496" y="3273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0000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55384" name="Line 88"/>
              <p:cNvSpPr>
                <a:spLocks noChangeShapeType="1"/>
              </p:cNvSpPr>
              <p:nvPr/>
            </p:nvSpPr>
            <p:spPr bwMode="auto">
              <a:xfrm flipH="1" flipV="1">
                <a:off x="2592" y="3369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0000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55393" name="Line 97"/>
              <p:cNvSpPr>
                <a:spLocks noChangeShapeType="1"/>
              </p:cNvSpPr>
              <p:nvPr/>
            </p:nvSpPr>
            <p:spPr bwMode="auto">
              <a:xfrm flipH="1" flipV="1">
                <a:off x="960" y="3369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0000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55394" name="Line 98"/>
              <p:cNvSpPr>
                <a:spLocks noChangeShapeType="1"/>
              </p:cNvSpPr>
              <p:nvPr/>
            </p:nvSpPr>
            <p:spPr bwMode="auto">
              <a:xfrm>
                <a:off x="1680" y="3273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000000"/>
                  </a:solidFill>
                  <a:ea typeface="楷体_GB2312" pitchFamily="49" charset="-122"/>
                </a:endParaRPr>
              </a:p>
            </p:txBody>
          </p:sp>
        </p:grpSp>
      </p:grpSp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5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8" grpId="0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4759DC5-A0FE-47D3-AA86-E6DF2ACD7A35}" type="slidenum">
              <a:rPr lang="en-US" altLang="zh-CN" smtClean="0">
                <a:ea typeface="宋体" pitchFamily="2" charset="-122"/>
              </a:rPr>
              <a:pPr/>
              <a:t>62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717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rgbClr val="0000CC"/>
                </a:solidFill>
              </a:rPr>
              <a:t>双链表的删除结点过程</a:t>
            </a:r>
          </a:p>
        </p:txBody>
      </p:sp>
      <p:graphicFrame>
        <p:nvGraphicFramePr>
          <p:cNvPr id="7170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1116013" y="1928813"/>
          <a:ext cx="7488237" cy="185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5" name="VISIO" r:id="rId4" imgW="3823560" imgH="787320" progId="Visio.Drawing.11">
                  <p:embed/>
                </p:oleObj>
              </mc:Choice>
              <mc:Fallback>
                <p:oleObj name="VISIO" r:id="rId4" imgW="3823560" imgH="787320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1928813"/>
                        <a:ext cx="7488237" cy="185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27"/>
          <p:cNvSpPr txBox="1">
            <a:spLocks noChangeArrowheads="1"/>
          </p:cNvSpPr>
          <p:nvPr/>
        </p:nvSpPr>
        <p:spPr bwMode="auto">
          <a:xfrm>
            <a:off x="2786063" y="3857625"/>
            <a:ext cx="4572000" cy="1405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000" b="1">
                <a:solidFill>
                  <a:srgbClr val="990000"/>
                </a:solidFill>
              </a:rPr>
              <a:t>p-&gt;prior -&gt;next= p-&gt;next;   </a:t>
            </a:r>
          </a:p>
          <a:p>
            <a:pPr>
              <a:lnSpc>
                <a:spcPct val="150000"/>
              </a:lnSpc>
            </a:pPr>
            <a:r>
              <a:rPr lang="en-US" altLang="zh-CN" sz="3000" b="1">
                <a:solidFill>
                  <a:srgbClr val="990000"/>
                </a:solidFill>
              </a:rPr>
              <a:t>p-&gt;next-&gt; prior= p-&gt;prior;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5"/>
          <p:cNvSpPr>
            <a:spLocks noGrp="1" noChangeArrowheads="1"/>
          </p:cNvSpPr>
          <p:nvPr>
            <p:ph type="title"/>
          </p:nvPr>
        </p:nvSpPr>
        <p:spPr>
          <a:xfrm>
            <a:off x="571500" y="306388"/>
            <a:ext cx="7793038" cy="6223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>
                <a:solidFill>
                  <a:srgbClr val="0000CC"/>
                </a:solidFill>
              </a:rPr>
              <a:t>双链表的插入结点过程</a:t>
            </a:r>
          </a:p>
        </p:txBody>
      </p:sp>
      <p:graphicFrame>
        <p:nvGraphicFramePr>
          <p:cNvPr id="8194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900113" y="1071563"/>
          <a:ext cx="7993062" cy="329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9" name="VISIO" r:id="rId4" imgW="2777040" imgH="1145160" progId="Visio.Drawing.11">
                  <p:embed/>
                </p:oleObj>
              </mc:Choice>
              <mc:Fallback>
                <p:oleObj name="VISIO" r:id="rId4" imgW="2777040" imgH="1145160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071563"/>
                        <a:ext cx="7993062" cy="329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0DE7CA-567A-4659-A933-B214BCF6167B}" type="slidenum">
              <a:rPr lang="en-US" altLang="zh-CN"/>
              <a:pPr>
                <a:defRPr/>
              </a:pPr>
              <a:t>63</a:t>
            </a:fld>
            <a:endParaRPr lang="en-US" altLang="zh-CN"/>
          </a:p>
        </p:txBody>
      </p:sp>
      <p:sp>
        <p:nvSpPr>
          <p:cNvPr id="7" name="Text Box 27"/>
          <p:cNvSpPr txBox="1">
            <a:spLocks noChangeArrowheads="1"/>
          </p:cNvSpPr>
          <p:nvPr/>
        </p:nvSpPr>
        <p:spPr bwMode="auto">
          <a:xfrm>
            <a:off x="3160713" y="4077072"/>
            <a:ext cx="3328155" cy="261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rgbClr val="990000"/>
                </a:solidFill>
              </a:rPr>
              <a:t>s-&gt;prior = p-&gt; prior;   </a:t>
            </a:r>
          </a:p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rgbClr val="990000"/>
                </a:solidFill>
              </a:rPr>
              <a:t>p-&gt; prior-&gt;next= s;</a:t>
            </a:r>
          </a:p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rgbClr val="990000"/>
                </a:solidFill>
              </a:rPr>
              <a:t>s-&gt;next= p;</a:t>
            </a:r>
          </a:p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rgbClr val="990000"/>
                </a:solidFill>
              </a:rPr>
              <a:t>p-&gt;prior = s;</a:t>
            </a:r>
            <a:endParaRPr lang="en-US" altLang="zh-CN" sz="28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/>
              <a:t>线性表的应用</a:t>
            </a:r>
            <a:endParaRPr lang="zh-CN" altLang="en-US" b="1">
              <a:ea typeface="宋体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/>
              <a:t>各种存储类型之比较</a:t>
            </a:r>
            <a:endParaRPr lang="zh-CN" altLang="en-US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/>
              <a:t>线性表的链式表示和实现</a:t>
            </a:r>
            <a:endParaRPr lang="zh-CN" altLang="en-US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/>
              <a:t>线性表的顺序表示和实现</a:t>
            </a:r>
            <a:endParaRPr lang="zh-CN" altLang="en-US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/>
              <a:t>线性表的概念</a:t>
            </a:r>
            <a:endParaRPr lang="zh-CN" altLang="en-US" b="1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116632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" name="自选图形 45"/>
          <p:cNvSpPr>
            <a:spLocks noChangeArrowheads="1"/>
          </p:cNvSpPr>
          <p:nvPr/>
        </p:nvSpPr>
        <p:spPr bwMode="gray">
          <a:xfrm>
            <a:off x="7092280" y="4203873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自选图形 46"/>
          <p:cNvSpPr>
            <a:spLocks noChangeArrowheads="1"/>
          </p:cNvSpPr>
          <p:nvPr/>
        </p:nvSpPr>
        <p:spPr bwMode="gray">
          <a:xfrm>
            <a:off x="7524080" y="4203873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自选图形 47"/>
          <p:cNvSpPr>
            <a:spLocks noChangeArrowheads="1"/>
          </p:cNvSpPr>
          <p:nvPr/>
        </p:nvSpPr>
        <p:spPr bwMode="gray">
          <a:xfrm>
            <a:off x="7955880" y="4203873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标题 1"/>
          <p:cNvSpPr>
            <a:spLocks noGrp="1"/>
          </p:cNvSpPr>
          <p:nvPr>
            <p:ph type="title"/>
          </p:nvPr>
        </p:nvSpPr>
        <p:spPr>
          <a:xfrm>
            <a:off x="428625" y="214313"/>
            <a:ext cx="7793038" cy="622300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四种存储方式的比较</a:t>
            </a:r>
          </a:p>
        </p:txBody>
      </p:sp>
      <p:sp>
        <p:nvSpPr>
          <p:cNvPr id="59395" name="内容占位符 2"/>
          <p:cNvSpPr>
            <a:spLocks noGrp="1"/>
          </p:cNvSpPr>
          <p:nvPr>
            <p:ph idx="1"/>
          </p:nvPr>
        </p:nvSpPr>
        <p:spPr>
          <a:xfrm>
            <a:off x="323528" y="1196752"/>
            <a:ext cx="8686800" cy="5184576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/>
              <a:t>{</a:t>
            </a:r>
            <a:r>
              <a:rPr lang="zh-CN" altLang="en-US"/>
              <a:t>顺序、链式</a:t>
            </a:r>
            <a:r>
              <a:rPr lang="en-US" altLang="zh-CN"/>
              <a:t>}</a:t>
            </a:r>
            <a:r>
              <a:rPr lang="zh-CN" altLang="en-US"/>
              <a:t>，</a:t>
            </a:r>
            <a:r>
              <a:rPr lang="en-US" altLang="zh-CN"/>
              <a:t>{</a:t>
            </a:r>
            <a:r>
              <a:rPr lang="zh-CN" altLang="en-US"/>
              <a:t>静态、动态</a:t>
            </a:r>
            <a:r>
              <a:rPr lang="en-US" altLang="zh-CN"/>
              <a:t>}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/>
              <a:t>1</a:t>
            </a:r>
            <a:r>
              <a:rPr lang="zh-CN" altLang="en-US" sz="2400"/>
              <a:t>、顺序存储的固有特点：</a:t>
            </a:r>
            <a:endParaRPr lang="en-US" altLang="zh-CN" sz="2400"/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400"/>
              <a:t>    逻辑顺序与物理顺序一致，本质上是用数组存储线性表的各个元素（即随机存取）；</a:t>
            </a:r>
            <a:r>
              <a:rPr lang="zh-CN" altLang="en-US" sz="2400">
                <a:latin typeface="楷体_GB2312" pitchFamily="49" charset="-122"/>
              </a:rPr>
              <a:t>存储密度大，存储空间利用率高</a:t>
            </a:r>
            <a:r>
              <a:rPr lang="zh-CN" altLang="en-US" sz="2400"/>
              <a:t>。</a:t>
            </a:r>
            <a:endParaRPr lang="en-US" altLang="zh-CN" sz="2400"/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/>
              <a:t>2</a:t>
            </a:r>
            <a:r>
              <a:rPr lang="zh-CN" altLang="en-US" sz="2400"/>
              <a:t>、链式存储的固有特点：</a:t>
            </a:r>
            <a:endParaRPr lang="en-US" altLang="zh-CN" sz="2400"/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/>
              <a:t>    </a:t>
            </a:r>
            <a:r>
              <a:rPr lang="zh-CN" altLang="en-US" sz="2400"/>
              <a:t>元素之间的关系采用这些元素所在的结点的</a:t>
            </a:r>
            <a:r>
              <a:rPr lang="en-US" altLang="zh-CN" sz="2400"/>
              <a:t>”</a:t>
            </a:r>
            <a:r>
              <a:rPr lang="zh-CN" altLang="en-US" sz="2400"/>
              <a:t>指针</a:t>
            </a:r>
            <a:r>
              <a:rPr lang="en-US" altLang="zh-CN" sz="2400"/>
              <a:t>”</a:t>
            </a:r>
            <a:r>
              <a:rPr lang="zh-CN" altLang="en-US" sz="2400"/>
              <a:t>信息表示</a:t>
            </a:r>
            <a:r>
              <a:rPr lang="en-US" altLang="zh-CN" sz="2400"/>
              <a:t>(</a:t>
            </a:r>
            <a:r>
              <a:rPr lang="zh-CN" altLang="en-US" sz="2400"/>
              <a:t>插、删不需要移动结点</a:t>
            </a:r>
            <a:r>
              <a:rPr lang="en-US" altLang="zh-CN" sz="2400"/>
              <a:t>)</a:t>
            </a:r>
            <a:r>
              <a:rPr lang="zh-CN" altLang="en-US" sz="2400"/>
              <a:t>。</a:t>
            </a:r>
            <a:endParaRPr lang="en-US" altLang="zh-CN" sz="2400"/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/>
              <a:t>3</a:t>
            </a:r>
            <a:r>
              <a:rPr lang="zh-CN" altLang="en-US" sz="2400"/>
              <a:t>、静态存储的固有特点：</a:t>
            </a:r>
            <a:endParaRPr lang="en-US" altLang="zh-CN" sz="2400"/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/>
              <a:t>    </a:t>
            </a:r>
            <a:r>
              <a:rPr lang="zh-CN" altLang="en-US" sz="2400"/>
              <a:t>在程序运行的过程中不用考虑追加内存的分配问题。</a:t>
            </a:r>
            <a:endParaRPr lang="en-US" altLang="zh-CN" sz="2400"/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/>
              <a:t>4</a:t>
            </a:r>
            <a:r>
              <a:rPr lang="zh-CN" altLang="en-US" sz="2400"/>
              <a:t>、动态存储的固有特点：</a:t>
            </a:r>
            <a:endParaRPr lang="en-US" altLang="zh-CN" sz="2400"/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/>
              <a:t>    </a:t>
            </a:r>
            <a:r>
              <a:rPr lang="zh-CN" altLang="en-US" sz="2400"/>
              <a:t>可动态分配内存；有效的利用内存资源，使程序具有可扩展性。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72947E-A4A8-4DE9-A29D-F34145E55AEE}" type="slidenum">
              <a:rPr lang="en-US" altLang="zh-CN" smtClean="0"/>
              <a:pPr>
                <a:defRPr/>
              </a:pPr>
              <a:t>65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9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9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8" name="Rectangle 4"/>
          <p:cNvSpPr>
            <a:spLocks noChangeArrowheads="1"/>
          </p:cNvSpPr>
          <p:nvPr/>
        </p:nvSpPr>
        <p:spPr bwMode="auto">
          <a:xfrm>
            <a:off x="201613" y="1196752"/>
            <a:ext cx="8402637" cy="3897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答：动态顺序存储：</a:t>
            </a:r>
          </a:p>
          <a:p>
            <a:pPr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400">
                <a:latin typeface="楷体_GB2312" pitchFamily="49" charset="-122"/>
              </a:rPr>
              <a:t>    </a:t>
            </a:r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优点：</a:t>
            </a:r>
            <a:r>
              <a:rPr lang="zh-CN" altLang="en-US" sz="2400">
                <a:latin typeface="楷体_GB2312" pitchFamily="49" charset="-122"/>
              </a:rPr>
              <a:t>存储密度大，存储空间利用率高，可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</a:rPr>
              <a:t>随机存取</a:t>
            </a:r>
            <a:r>
              <a:rPr lang="zh-CN" altLang="en-US" sz="2400">
                <a:latin typeface="楷体_GB2312" pitchFamily="49" charset="-122"/>
              </a:rPr>
              <a:t>。</a:t>
            </a:r>
            <a:endParaRPr lang="en-US" altLang="zh-CN" sz="2400">
              <a:latin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2400">
                <a:latin typeface="楷体_GB2312" pitchFamily="49" charset="-122"/>
              </a:rPr>
              <a:t>          </a:t>
            </a:r>
            <a:r>
              <a:rPr lang="zh-CN" altLang="en-US" sz="2400">
                <a:latin typeface="楷体_GB2312" pitchFamily="49" charset="-122"/>
              </a:rPr>
              <a:t>结点空间可动态申请追加。 </a:t>
            </a:r>
          </a:p>
          <a:p>
            <a:pPr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400">
                <a:latin typeface="楷体_GB2312" pitchFamily="49" charset="-122"/>
              </a:rPr>
              <a:t>    </a:t>
            </a:r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缺点：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插入或删除</a:t>
            </a:r>
            <a:r>
              <a:rPr lang="zh-CN" altLang="en-US" sz="2400">
                <a:latin typeface="楷体_GB2312" pitchFamily="49" charset="-122"/>
              </a:rPr>
              <a:t>元素时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不方便</a:t>
            </a:r>
            <a:r>
              <a:rPr lang="zh-CN" altLang="en-US" sz="2400">
                <a:latin typeface="楷体_GB2312" pitchFamily="49" charset="-122"/>
              </a:rPr>
              <a:t>。</a:t>
            </a:r>
          </a:p>
          <a:p>
            <a:pPr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400">
                <a:latin typeface="楷体_GB2312" pitchFamily="49" charset="-122"/>
              </a:rPr>
              <a:t>    动态</a:t>
            </a:r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链式存储：</a:t>
            </a:r>
            <a:r>
              <a:rPr lang="zh-CN" altLang="en-US" sz="2400">
                <a:latin typeface="楷体_GB2312" pitchFamily="49" charset="-122"/>
              </a:rPr>
              <a:t> </a:t>
            </a:r>
          </a:p>
          <a:p>
            <a:pPr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400">
                <a:latin typeface="楷体_GB2312" pitchFamily="49" charset="-122"/>
              </a:rPr>
              <a:t>    </a:t>
            </a:r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优点：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</a:rPr>
              <a:t>插入或删除</a:t>
            </a:r>
            <a:r>
              <a:rPr lang="zh-CN" altLang="en-US" sz="2400">
                <a:latin typeface="楷体_GB2312" pitchFamily="49" charset="-122"/>
              </a:rPr>
              <a:t>元素时很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</a:rPr>
              <a:t>方便</a:t>
            </a:r>
            <a:r>
              <a:rPr lang="zh-CN" altLang="en-US" sz="2400">
                <a:latin typeface="楷体_GB2312" pitchFamily="49" charset="-122"/>
              </a:rPr>
              <a:t>，使用灵活。</a:t>
            </a:r>
          </a:p>
          <a:p>
            <a:pPr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400">
                <a:latin typeface="楷体_GB2312" pitchFamily="49" charset="-122"/>
              </a:rPr>
              <a:t>          </a:t>
            </a:r>
            <a:r>
              <a:rPr lang="zh-CN" altLang="en-US" sz="2400">
                <a:solidFill>
                  <a:srgbClr val="0000FF"/>
                </a:solidFill>
              </a:rPr>
              <a:t>结点空间</a:t>
            </a:r>
            <a:r>
              <a:rPr lang="zh-CN" altLang="en-US" sz="2400"/>
              <a:t>可以</a:t>
            </a:r>
            <a:r>
              <a:rPr lang="zh-CN" altLang="en-US" sz="2400">
                <a:solidFill>
                  <a:srgbClr val="0000FF"/>
                </a:solidFill>
              </a:rPr>
              <a:t>动态申请和释放</a:t>
            </a:r>
            <a:r>
              <a:rPr lang="zh-CN" altLang="en-US" sz="2400"/>
              <a:t>；</a:t>
            </a:r>
            <a:r>
              <a:rPr lang="zh-CN" altLang="en-US" sz="2400">
                <a:latin typeface="楷体_GB2312" pitchFamily="49" charset="-122"/>
              </a:rPr>
              <a:t> </a:t>
            </a:r>
          </a:p>
          <a:p>
            <a:pPr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400">
                <a:latin typeface="楷体_GB2312" pitchFamily="49" charset="-122"/>
              </a:rPr>
              <a:t>    </a:t>
            </a:r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缺点：</a:t>
            </a:r>
            <a:r>
              <a:rPr lang="zh-CN" altLang="en-US" sz="2400">
                <a:latin typeface="楷体_GB2312" pitchFamily="49" charset="-122"/>
              </a:rPr>
              <a:t>存储密度小，存储空间利用率低，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非随机存取</a:t>
            </a:r>
            <a:r>
              <a:rPr lang="zh-CN" altLang="en-US" sz="2400">
                <a:latin typeface="楷体_GB2312" pitchFamily="49" charset="-122"/>
              </a:rPr>
              <a:t>。 </a:t>
            </a:r>
          </a:p>
        </p:txBody>
      </p:sp>
      <p:sp>
        <p:nvSpPr>
          <p:cNvPr id="62467" name="Rectangle 6"/>
          <p:cNvSpPr>
            <a:spLocks noChangeArrowheads="1"/>
          </p:cNvSpPr>
          <p:nvPr/>
        </p:nvSpPr>
        <p:spPr bwMode="auto">
          <a:xfrm>
            <a:off x="251495" y="548680"/>
            <a:ext cx="6408737" cy="57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2400">
                <a:solidFill>
                  <a:schemeClr val="tx2"/>
                </a:solidFill>
                <a:ea typeface="华文新魏" pitchFamily="2" charset="-122"/>
              </a:rPr>
              <a:t>问：</a:t>
            </a:r>
            <a:r>
              <a:rPr lang="zh-CN" altLang="en-US" sz="2400">
                <a:ea typeface="华文新魏" pitchFamily="2" charset="-122"/>
              </a:rPr>
              <a:t>动态顺序表和动态链式表各有哪些优缺点？ </a:t>
            </a:r>
          </a:p>
        </p:txBody>
      </p:sp>
      <p:sp>
        <p:nvSpPr>
          <p:cNvPr id="118792" name="Text Box 8"/>
          <p:cNvSpPr txBox="1">
            <a:spLocks noChangeArrowheads="1"/>
          </p:cNvSpPr>
          <p:nvPr/>
        </p:nvSpPr>
        <p:spPr bwMode="auto">
          <a:xfrm>
            <a:off x="1547813" y="5559425"/>
            <a:ext cx="5614987" cy="108426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800">
                <a:latin typeface="楷体_GB2312" pitchFamily="49" charset="-122"/>
              </a:rPr>
              <a:t> </a:t>
            </a:r>
            <a:r>
              <a:rPr lang="zh-CN" altLang="en-US" sz="2800">
                <a:latin typeface="楷体_GB2312" pitchFamily="49" charset="-122"/>
              </a:rPr>
              <a:t>事实上，链表插入、删除运算的 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>
                <a:latin typeface="楷体_GB2312" pitchFamily="49" charset="-122"/>
              </a:rPr>
              <a:t> 快捷是以空间代价来换取时间。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87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87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87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87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87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87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87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187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3" dur="500"/>
                                        <p:tgtEl>
                                          <p:spTgt spid="118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8" grpId="0" build="p" autoUpdateAnimBg="0"/>
      <p:bldP spid="118792" grpId="0" animBg="1" autoUpdateAnimBg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4"/>
          <p:cNvSpPr>
            <a:spLocks noChangeArrowheads="1"/>
          </p:cNvSpPr>
          <p:nvPr/>
        </p:nvSpPr>
        <p:spPr bwMode="auto">
          <a:xfrm>
            <a:off x="393700" y="904875"/>
            <a:ext cx="5543550" cy="57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r>
              <a:rPr lang="zh-CN" altLang="en-US" sz="2800">
                <a:solidFill>
                  <a:schemeClr val="tx2"/>
                </a:solidFill>
                <a:ea typeface="华文中宋" pitchFamily="2" charset="-122"/>
              </a:rPr>
              <a:t>问：</a:t>
            </a:r>
            <a:r>
              <a:rPr lang="zh-CN" altLang="en-US" sz="2800">
                <a:solidFill>
                  <a:schemeClr val="tx2"/>
                </a:solidFill>
                <a:ea typeface="华文新魏" pitchFamily="2" charset="-122"/>
              </a:rPr>
              <a:t>顺序表、链表各自的使用场合？</a:t>
            </a:r>
          </a:p>
        </p:txBody>
      </p:sp>
      <p:sp>
        <p:nvSpPr>
          <p:cNvPr id="119813" name="Rectangle 5"/>
          <p:cNvSpPr>
            <a:spLocks noChangeArrowheads="1"/>
          </p:cNvSpPr>
          <p:nvPr/>
        </p:nvSpPr>
        <p:spPr bwMode="auto">
          <a:xfrm>
            <a:off x="393700" y="1727200"/>
            <a:ext cx="8153400" cy="3898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  <a:defRPr/>
            </a:pPr>
            <a:r>
              <a:rPr lang="zh-CN" altLang="en-US" sz="2300">
                <a:ea typeface="华文中宋" pitchFamily="2" charset="-122"/>
              </a:rPr>
              <a:t>答：</a:t>
            </a:r>
            <a:r>
              <a:rPr lang="zh-CN" altLang="en-US" sz="2300"/>
              <a:t>顺序表适宜于做</a:t>
            </a:r>
            <a:r>
              <a:rPr lang="zh-CN" altLang="en-US" sz="23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查找</a:t>
            </a:r>
            <a:r>
              <a:rPr lang="zh-CN" altLang="en-US" sz="2300"/>
              <a:t>这样的静态操作； </a:t>
            </a:r>
          </a:p>
          <a:p>
            <a:pPr>
              <a:lnSpc>
                <a:spcPct val="140000"/>
              </a:lnSpc>
              <a:spcBef>
                <a:spcPct val="50000"/>
              </a:spcBef>
              <a:defRPr/>
            </a:pPr>
            <a:r>
              <a:rPr lang="zh-CN" altLang="en-US" sz="2300"/>
              <a:t>        链表宜于做</a:t>
            </a:r>
            <a:r>
              <a:rPr lang="zh-CN" altLang="en-US" sz="23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插入、删除</a:t>
            </a:r>
            <a:r>
              <a:rPr lang="zh-CN" altLang="en-US" sz="2300"/>
              <a:t>这样的动态操作。 </a:t>
            </a:r>
          </a:p>
          <a:p>
            <a:pPr>
              <a:lnSpc>
                <a:spcPct val="140000"/>
              </a:lnSpc>
              <a:spcBef>
                <a:spcPct val="50000"/>
              </a:spcBef>
              <a:defRPr/>
            </a:pPr>
            <a:r>
              <a:rPr lang="zh-CN" altLang="en-US" sz="2300"/>
              <a:t>        若线性表的长度变化不大，且其主要操作是查找， </a:t>
            </a:r>
          </a:p>
          <a:p>
            <a:pPr>
              <a:lnSpc>
                <a:spcPct val="140000"/>
              </a:lnSpc>
              <a:spcBef>
                <a:spcPct val="50000"/>
              </a:spcBef>
              <a:defRPr/>
            </a:pPr>
            <a:r>
              <a:rPr lang="zh-CN" altLang="en-US" sz="2300"/>
              <a:t>        则采用顺序表； </a:t>
            </a:r>
          </a:p>
          <a:p>
            <a:pPr>
              <a:lnSpc>
                <a:spcPct val="140000"/>
              </a:lnSpc>
              <a:spcBef>
                <a:spcPct val="50000"/>
              </a:spcBef>
              <a:defRPr/>
            </a:pPr>
            <a:r>
              <a:rPr lang="zh-CN" altLang="en-US" sz="2300"/>
              <a:t>        若线性表的长度变化较大，且其主要操作是插入、 </a:t>
            </a:r>
          </a:p>
          <a:p>
            <a:pPr>
              <a:lnSpc>
                <a:spcPct val="140000"/>
              </a:lnSpc>
              <a:spcBef>
                <a:spcPct val="50000"/>
              </a:spcBef>
              <a:defRPr/>
            </a:pPr>
            <a:r>
              <a:rPr lang="zh-CN" altLang="en-US" sz="2300"/>
              <a:t>        删除操作，则采用链表。 </a:t>
            </a: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119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3" grpId="0" autoUpdateAnimBg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/>
              <a:t>线性表的应用</a:t>
            </a:r>
            <a:endParaRPr lang="zh-CN" altLang="en-US" b="1">
              <a:ea typeface="宋体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/>
              <a:t>各种存储类型之比较</a:t>
            </a:r>
            <a:endParaRPr lang="zh-CN" altLang="en-US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/>
              <a:t>线性表的链式表示和实现</a:t>
            </a:r>
            <a:endParaRPr lang="zh-CN" altLang="en-US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/>
              <a:t>线性表的顺序表示和实现</a:t>
            </a:r>
            <a:endParaRPr lang="zh-CN" altLang="en-US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/>
              <a:t>线性表的概念</a:t>
            </a:r>
            <a:endParaRPr lang="zh-CN" altLang="en-US" b="1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116632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" name="自选图形 45"/>
          <p:cNvSpPr>
            <a:spLocks noChangeArrowheads="1"/>
          </p:cNvSpPr>
          <p:nvPr/>
        </p:nvSpPr>
        <p:spPr bwMode="gray">
          <a:xfrm>
            <a:off x="6444208" y="5013176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自选图形 46"/>
          <p:cNvSpPr>
            <a:spLocks noChangeArrowheads="1"/>
          </p:cNvSpPr>
          <p:nvPr/>
        </p:nvSpPr>
        <p:spPr bwMode="gray">
          <a:xfrm>
            <a:off x="6876008" y="5013176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自选图形 47"/>
          <p:cNvSpPr>
            <a:spLocks noChangeArrowheads="1"/>
          </p:cNvSpPr>
          <p:nvPr/>
        </p:nvSpPr>
        <p:spPr bwMode="gray">
          <a:xfrm>
            <a:off x="7307808" y="5013176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zh-CN" altLang="en-US">
                <a:ea typeface="华文中宋" pitchFamily="2" charset="-122"/>
              </a:rPr>
              <a:t>一元多项式的表示及相加 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39750" y="1268760"/>
            <a:ext cx="739016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       </a:t>
            </a:r>
            <a:r>
              <a:rPr lang="zh-CN" altLang="en-US" sz="2200"/>
              <a:t>符号多项式的表示及其操作是线性表处理的典型用例。 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467544" y="1664851"/>
            <a:ext cx="8270875" cy="972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200">
                <a:ea typeface="华文中宋" pitchFamily="2" charset="-122"/>
              </a:rPr>
              <a:t>        </a:t>
            </a:r>
            <a:r>
              <a:rPr lang="zh-CN" altLang="en-US" sz="2200">
                <a:ea typeface="华文中宋" pitchFamily="2" charset="-122"/>
              </a:rPr>
              <a:t>一个一元多项式 </a:t>
            </a:r>
            <a:r>
              <a:rPr lang="en-US" altLang="zh-CN" sz="2200" i="1" err="1">
                <a:ea typeface="华文中宋" pitchFamily="2" charset="-122"/>
              </a:rPr>
              <a:t>P</a:t>
            </a:r>
            <a:r>
              <a:rPr lang="en-US" altLang="zh-CN" sz="2200" i="1" baseline="-30000" err="1">
                <a:ea typeface="华文中宋" pitchFamily="2" charset="-122"/>
              </a:rPr>
              <a:t>n</a:t>
            </a:r>
            <a:r>
              <a:rPr lang="en-US" altLang="zh-CN" sz="2200">
                <a:ea typeface="华文中宋" pitchFamily="2" charset="-122"/>
              </a:rPr>
              <a:t>(</a:t>
            </a:r>
            <a:r>
              <a:rPr lang="en-US" altLang="zh-CN" sz="2200" i="1">
                <a:ea typeface="华文中宋" pitchFamily="2" charset="-122"/>
              </a:rPr>
              <a:t>x</a:t>
            </a:r>
            <a:r>
              <a:rPr lang="en-US" altLang="zh-CN" sz="2200">
                <a:ea typeface="华文中宋" pitchFamily="2" charset="-122"/>
              </a:rPr>
              <a:t>) </a:t>
            </a:r>
            <a:r>
              <a:rPr lang="zh-CN" altLang="en-US" sz="2200">
                <a:ea typeface="华文中宋" pitchFamily="2" charset="-122"/>
              </a:rPr>
              <a:t>可以表示为 ：    </a:t>
            </a:r>
            <a:r>
              <a:rPr lang="en-US" altLang="zh-CN" sz="2200" i="1" err="1">
                <a:ea typeface="华文中宋" pitchFamily="2" charset="-122"/>
              </a:rPr>
              <a:t>P</a:t>
            </a:r>
            <a:r>
              <a:rPr lang="en-US" altLang="zh-CN" sz="2200" i="1" baseline="-30000" err="1">
                <a:ea typeface="华文中宋" pitchFamily="2" charset="-122"/>
              </a:rPr>
              <a:t>n</a:t>
            </a:r>
            <a:r>
              <a:rPr lang="en-US" altLang="zh-CN" sz="2200">
                <a:ea typeface="华文中宋" pitchFamily="2" charset="-122"/>
              </a:rPr>
              <a:t>(</a:t>
            </a:r>
            <a:r>
              <a:rPr lang="en-US" altLang="zh-CN" sz="2200" i="1">
                <a:ea typeface="华文中宋" pitchFamily="2" charset="-122"/>
              </a:rPr>
              <a:t>x</a:t>
            </a:r>
            <a:r>
              <a:rPr lang="en-US" altLang="zh-CN" sz="2200">
                <a:ea typeface="华文中宋" pitchFamily="2" charset="-122"/>
              </a:rPr>
              <a:t>)=</a:t>
            </a:r>
            <a:r>
              <a:rPr lang="en-US" altLang="zh-CN" sz="2200" i="1">
                <a:ea typeface="华文中宋" pitchFamily="2" charset="-122"/>
              </a:rPr>
              <a:t>p</a:t>
            </a:r>
            <a:r>
              <a:rPr lang="en-US" altLang="zh-CN" sz="2200" baseline="-30000">
                <a:ea typeface="华文中宋" pitchFamily="2" charset="-122"/>
              </a:rPr>
              <a:t>0</a:t>
            </a:r>
            <a:r>
              <a:rPr lang="en-US" altLang="zh-CN" sz="2200">
                <a:ea typeface="华文中宋" pitchFamily="2" charset="-122"/>
              </a:rPr>
              <a:t>+</a:t>
            </a:r>
            <a:r>
              <a:rPr lang="en-US" altLang="zh-CN" sz="2200" i="1">
                <a:ea typeface="华文中宋" pitchFamily="2" charset="-122"/>
              </a:rPr>
              <a:t>p</a:t>
            </a:r>
            <a:r>
              <a:rPr lang="en-US" altLang="zh-CN" sz="2200" baseline="-30000">
                <a:ea typeface="华文中宋" pitchFamily="2" charset="-122"/>
              </a:rPr>
              <a:t>1</a:t>
            </a:r>
            <a:r>
              <a:rPr lang="en-US" altLang="zh-CN" sz="2200" i="1">
                <a:ea typeface="华文中宋" pitchFamily="2" charset="-122"/>
              </a:rPr>
              <a:t>x</a:t>
            </a:r>
            <a:r>
              <a:rPr lang="en-US" altLang="zh-CN" sz="2200">
                <a:ea typeface="华文中宋" pitchFamily="2" charset="-122"/>
              </a:rPr>
              <a:t>+</a:t>
            </a:r>
            <a:r>
              <a:rPr lang="en-US" altLang="zh-CN" sz="2200" i="1">
                <a:ea typeface="华文中宋" pitchFamily="2" charset="-122"/>
              </a:rPr>
              <a:t>p</a:t>
            </a:r>
            <a:r>
              <a:rPr lang="en-US" altLang="zh-CN" sz="2200" baseline="-30000">
                <a:ea typeface="华文中宋" pitchFamily="2" charset="-122"/>
              </a:rPr>
              <a:t>2</a:t>
            </a:r>
            <a:r>
              <a:rPr lang="en-US" altLang="zh-CN" sz="2200" i="1">
                <a:ea typeface="华文中宋" pitchFamily="2" charset="-122"/>
              </a:rPr>
              <a:t>x</a:t>
            </a:r>
            <a:r>
              <a:rPr lang="en-US" altLang="zh-CN" sz="2200" baseline="30000">
                <a:ea typeface="华文中宋" pitchFamily="2" charset="-122"/>
              </a:rPr>
              <a:t>2</a:t>
            </a:r>
            <a:r>
              <a:rPr lang="en-US" altLang="zh-CN" sz="2200">
                <a:ea typeface="华文中宋" pitchFamily="2" charset="-122"/>
              </a:rPr>
              <a:t>+…+</a:t>
            </a:r>
            <a:r>
              <a:rPr lang="en-US" altLang="zh-CN" sz="2200" i="1" err="1">
                <a:ea typeface="华文中宋" pitchFamily="2" charset="-122"/>
              </a:rPr>
              <a:t>p</a:t>
            </a:r>
            <a:r>
              <a:rPr lang="en-US" altLang="zh-CN" sz="2200" i="1" baseline="-30000" err="1">
                <a:ea typeface="华文中宋" pitchFamily="2" charset="-122"/>
              </a:rPr>
              <a:t>n</a:t>
            </a:r>
            <a:r>
              <a:rPr lang="en-US" altLang="zh-CN" sz="2200" i="1" err="1">
                <a:ea typeface="华文中宋" pitchFamily="2" charset="-122"/>
              </a:rPr>
              <a:t>x</a:t>
            </a:r>
            <a:r>
              <a:rPr lang="en-US" altLang="zh-CN" sz="2200" i="1" baseline="30000" err="1">
                <a:ea typeface="华文中宋" pitchFamily="2" charset="-122"/>
              </a:rPr>
              <a:t>n</a:t>
            </a:r>
            <a:r>
              <a:rPr lang="en-US" altLang="zh-CN" sz="2200">
                <a:ea typeface="华文中宋" pitchFamily="2" charset="-122"/>
              </a:rPr>
              <a:t>    (</a:t>
            </a:r>
            <a:r>
              <a:rPr lang="zh-CN" altLang="en-US" sz="2200">
                <a:ea typeface="华文中宋" pitchFamily="2" charset="-122"/>
              </a:rPr>
              <a:t>最多有 </a:t>
            </a:r>
            <a:r>
              <a:rPr lang="en-US" altLang="zh-CN" sz="2200" i="1">
                <a:ea typeface="华文中宋" pitchFamily="2" charset="-122"/>
              </a:rPr>
              <a:t>n</a:t>
            </a:r>
            <a:r>
              <a:rPr lang="en-US" altLang="zh-CN" sz="2200">
                <a:ea typeface="华文中宋" pitchFamily="2" charset="-122"/>
              </a:rPr>
              <a:t>+1 </a:t>
            </a:r>
            <a:r>
              <a:rPr lang="zh-CN" altLang="en-US" sz="2200">
                <a:ea typeface="华文中宋" pitchFamily="2" charset="-122"/>
              </a:rPr>
              <a:t>项</a:t>
            </a:r>
            <a:r>
              <a:rPr lang="en-US" altLang="zh-CN" sz="2200">
                <a:ea typeface="华文中宋" pitchFamily="2" charset="-122"/>
              </a:rPr>
              <a:t>)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它由 </a:t>
            </a:r>
            <a:r>
              <a:rPr lang="en-US" altLang="zh-CN" sz="2400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n</a:t>
            </a: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+1 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个系数唯一确定。</a:t>
            </a:r>
            <a:r>
              <a:rPr lang="en-US" altLang="zh-CN" sz="2200">
                <a:ea typeface="华文中宋" pitchFamily="2" charset="-122"/>
              </a:rPr>
              <a:t>     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511175" y="3846413"/>
            <a:ext cx="607859" cy="423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30000"/>
              </a:lnSpc>
            </a:pPr>
            <a:r>
              <a:rPr lang="en-US" altLang="zh-CN">
                <a:ea typeface="华文中宋" pitchFamily="2" charset="-122"/>
              </a:rPr>
              <a:t>        </a:t>
            </a:r>
            <a:endParaRPr lang="zh-CN" altLang="en-US" baseline="-30000">
              <a:ea typeface="华文中宋" pitchFamily="2" charset="-122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45852" y="2741538"/>
            <a:ext cx="7215437" cy="972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30000"/>
              </a:lnSpc>
            </a:pPr>
            <a:r>
              <a:rPr lang="en-US" altLang="zh-CN" sz="2200"/>
              <a:t>      </a:t>
            </a:r>
            <a:r>
              <a:rPr lang="zh-CN" altLang="en-US" sz="2200"/>
              <a:t>因此可用一个线性表 </a:t>
            </a:r>
            <a:r>
              <a:rPr lang="en-US" altLang="zh-CN" sz="2200" i="1"/>
              <a:t>P</a:t>
            </a:r>
            <a:r>
              <a:rPr lang="en-US" altLang="zh-CN" sz="2200"/>
              <a:t> </a:t>
            </a:r>
            <a:r>
              <a:rPr lang="zh-CN" altLang="en-US" sz="2200"/>
              <a:t>来表示：</a:t>
            </a:r>
            <a:r>
              <a:rPr lang="en-US" altLang="zh-CN" sz="2200" i="1"/>
              <a:t>P</a:t>
            </a:r>
            <a:r>
              <a:rPr lang="en-US" altLang="zh-CN" sz="2200"/>
              <a:t> = ( </a:t>
            </a:r>
            <a:r>
              <a:rPr lang="en-US" altLang="zh-CN" sz="2200" i="1"/>
              <a:t>p</a:t>
            </a:r>
            <a:r>
              <a:rPr lang="en-US" altLang="zh-CN" sz="2200" baseline="-30000"/>
              <a:t>0</a:t>
            </a:r>
            <a:r>
              <a:rPr lang="en-US" altLang="zh-CN" sz="2200"/>
              <a:t>, </a:t>
            </a:r>
            <a:r>
              <a:rPr lang="en-US" altLang="zh-CN" sz="2200" i="1"/>
              <a:t>p</a:t>
            </a:r>
            <a:r>
              <a:rPr lang="en-US" altLang="zh-CN" sz="2200" baseline="-30000"/>
              <a:t>1</a:t>
            </a:r>
            <a:r>
              <a:rPr lang="en-US" altLang="zh-CN" sz="2200"/>
              <a:t>, </a:t>
            </a:r>
            <a:r>
              <a:rPr lang="en-US" altLang="zh-CN" sz="2200" i="1"/>
              <a:t>p</a:t>
            </a:r>
            <a:r>
              <a:rPr lang="en-US" altLang="zh-CN" sz="2200" baseline="-30000"/>
              <a:t>2</a:t>
            </a:r>
            <a:r>
              <a:rPr lang="en-US" altLang="zh-CN" sz="2200"/>
              <a:t>, …, </a:t>
            </a:r>
            <a:r>
              <a:rPr lang="en-US" altLang="zh-CN" sz="2200" i="1" err="1"/>
              <a:t>p</a:t>
            </a:r>
            <a:r>
              <a:rPr lang="en-US" altLang="zh-CN" sz="2200" i="1" baseline="-30000" err="1"/>
              <a:t>n</a:t>
            </a:r>
            <a:r>
              <a:rPr lang="en-US" altLang="zh-CN" sz="2200" i="1" baseline="-30000"/>
              <a:t> </a:t>
            </a:r>
            <a:r>
              <a:rPr lang="en-US" altLang="zh-CN" sz="2200"/>
              <a:t>)    </a:t>
            </a:r>
          </a:p>
          <a:p>
            <a:pPr eaLnBrk="0" hangingPunct="0">
              <a:lnSpc>
                <a:spcPct val="130000"/>
              </a:lnSpc>
            </a:pPr>
            <a:r>
              <a:rPr lang="zh-CN" altLang="en-US" sz="2200"/>
              <a:t>每一项的指数 </a:t>
            </a:r>
            <a:r>
              <a:rPr lang="en-US" altLang="zh-CN" sz="2200" i="1" err="1"/>
              <a:t>i</a:t>
            </a:r>
            <a:r>
              <a:rPr lang="en-US" altLang="zh-CN" sz="2200"/>
              <a:t> </a:t>
            </a:r>
            <a:r>
              <a:rPr lang="zh-CN" altLang="en-US" sz="2200"/>
              <a:t>隐含在其系数 </a:t>
            </a:r>
            <a:r>
              <a:rPr lang="en-US" altLang="zh-CN" sz="2200" i="1"/>
              <a:t>p</a:t>
            </a:r>
            <a:r>
              <a:rPr lang="en-US" altLang="zh-CN" sz="2200" i="1" baseline="-30000"/>
              <a:t>i</a:t>
            </a:r>
            <a:r>
              <a:rPr lang="en-US" altLang="zh-CN" sz="2200" i="1"/>
              <a:t> </a:t>
            </a:r>
            <a:r>
              <a:rPr lang="zh-CN" altLang="en-US" sz="2200"/>
              <a:t>的序号里。</a:t>
            </a:r>
            <a:endParaRPr lang="zh-CN" altLang="en-US" sz="2200" baseline="-30000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467544" y="3789040"/>
            <a:ext cx="7763664" cy="972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30000"/>
              </a:lnSpc>
            </a:pPr>
            <a:r>
              <a:rPr lang="en-US" altLang="zh-CN" sz="2200"/>
              <a:t>       </a:t>
            </a:r>
            <a:r>
              <a:rPr lang="zh-CN" altLang="en-US" sz="2200"/>
              <a:t>假设 </a:t>
            </a:r>
            <a:r>
              <a:rPr lang="en-US" altLang="zh-CN" sz="2200" i="1" err="1"/>
              <a:t>Q</a:t>
            </a:r>
            <a:r>
              <a:rPr lang="en-US" altLang="zh-CN" sz="2200" i="1" baseline="-30000" err="1"/>
              <a:t>m</a:t>
            </a:r>
            <a:r>
              <a:rPr lang="en-US" altLang="zh-CN" sz="2200"/>
              <a:t>(</a:t>
            </a:r>
            <a:r>
              <a:rPr lang="en-US" altLang="zh-CN" sz="2200" i="1"/>
              <a:t>x</a:t>
            </a:r>
            <a:r>
              <a:rPr lang="en-US" altLang="zh-CN" sz="2200"/>
              <a:t>) </a:t>
            </a:r>
            <a:r>
              <a:rPr lang="zh-CN" altLang="en-US" sz="2200"/>
              <a:t>是一元 </a:t>
            </a:r>
            <a:r>
              <a:rPr lang="en-US" altLang="zh-CN" sz="2200" i="1"/>
              <a:t>m</a:t>
            </a:r>
            <a:r>
              <a:rPr lang="en-US" altLang="zh-CN" sz="2200"/>
              <a:t> </a:t>
            </a:r>
            <a:r>
              <a:rPr lang="zh-CN" altLang="en-US" sz="2200"/>
              <a:t>次多项式，同样可用线性表 </a:t>
            </a:r>
            <a:r>
              <a:rPr lang="en-US" altLang="zh-CN" sz="2200" i="1"/>
              <a:t>Q</a:t>
            </a:r>
            <a:r>
              <a:rPr lang="en-US" altLang="zh-CN" sz="2200"/>
              <a:t> </a:t>
            </a:r>
            <a:r>
              <a:rPr lang="zh-CN" altLang="en-US" sz="2200"/>
              <a:t>表示： </a:t>
            </a:r>
          </a:p>
          <a:p>
            <a:pPr eaLnBrk="0" hangingPunct="0">
              <a:lnSpc>
                <a:spcPct val="130000"/>
              </a:lnSpc>
            </a:pPr>
            <a:r>
              <a:rPr lang="zh-CN" altLang="en-US" sz="2200"/>
              <a:t>                                          </a:t>
            </a:r>
            <a:r>
              <a:rPr lang="en-US" altLang="zh-CN" sz="2200" i="1"/>
              <a:t>Q </a:t>
            </a:r>
            <a:r>
              <a:rPr lang="en-US" altLang="zh-CN" sz="2200"/>
              <a:t>= (</a:t>
            </a:r>
            <a:r>
              <a:rPr lang="en-US" altLang="zh-CN" sz="2200" i="1"/>
              <a:t>q</a:t>
            </a:r>
            <a:r>
              <a:rPr lang="en-US" altLang="zh-CN" sz="2200" baseline="-30000"/>
              <a:t>0</a:t>
            </a:r>
            <a:r>
              <a:rPr lang="en-US" altLang="zh-CN" sz="2200"/>
              <a:t>, </a:t>
            </a:r>
            <a:r>
              <a:rPr lang="en-US" altLang="zh-CN" sz="2200" i="1"/>
              <a:t>q</a:t>
            </a:r>
            <a:r>
              <a:rPr lang="en-US" altLang="zh-CN" sz="2200" baseline="-30000"/>
              <a:t>1</a:t>
            </a:r>
            <a:r>
              <a:rPr lang="en-US" altLang="zh-CN" sz="2200"/>
              <a:t>, </a:t>
            </a:r>
            <a:r>
              <a:rPr lang="en-US" altLang="zh-CN" sz="2200" i="1"/>
              <a:t>q</a:t>
            </a:r>
            <a:r>
              <a:rPr lang="en-US" altLang="zh-CN" sz="2200" baseline="-30000"/>
              <a:t>2</a:t>
            </a:r>
            <a:r>
              <a:rPr lang="en-US" altLang="zh-CN" sz="2200"/>
              <a:t>, …, </a:t>
            </a:r>
            <a:r>
              <a:rPr lang="en-US" altLang="zh-CN" sz="2200" i="1" err="1"/>
              <a:t>q</a:t>
            </a:r>
            <a:r>
              <a:rPr lang="en-US" altLang="zh-CN" sz="2200" i="1" baseline="-30000" err="1"/>
              <a:t>m</a:t>
            </a:r>
            <a:r>
              <a:rPr lang="zh-CN" altLang="en-US" sz="2200"/>
              <a:t>） 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563818" y="5013176"/>
            <a:ext cx="7579319" cy="1472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30000"/>
              </a:lnSpc>
            </a:pPr>
            <a:r>
              <a:rPr lang="en-US" altLang="zh-CN" sz="2300">
                <a:ea typeface="华文中宋" pitchFamily="2" charset="-122"/>
              </a:rPr>
              <a:t>      </a:t>
            </a:r>
            <a:r>
              <a:rPr lang="zh-CN" altLang="en-US" sz="2300">
                <a:ea typeface="华文中宋" pitchFamily="2" charset="-122"/>
              </a:rPr>
              <a:t>若 </a:t>
            </a:r>
            <a:r>
              <a:rPr lang="en-US" altLang="zh-CN" sz="2300" i="1">
                <a:ea typeface="华文中宋" pitchFamily="2" charset="-122"/>
              </a:rPr>
              <a:t>m </a:t>
            </a:r>
            <a:r>
              <a:rPr lang="en-US" altLang="zh-CN" sz="2300">
                <a:ea typeface="华文中宋" pitchFamily="2" charset="-122"/>
              </a:rPr>
              <a:t>&lt; </a:t>
            </a:r>
            <a:r>
              <a:rPr lang="en-US" altLang="zh-CN" sz="2300" i="1">
                <a:ea typeface="华文中宋" pitchFamily="2" charset="-122"/>
              </a:rPr>
              <a:t>n</a:t>
            </a:r>
            <a:r>
              <a:rPr lang="zh-CN" altLang="en-US" sz="2300">
                <a:ea typeface="华文中宋" pitchFamily="2" charset="-122"/>
              </a:rPr>
              <a:t>，则两个多项式相加的结果 </a:t>
            </a:r>
            <a:r>
              <a:rPr lang="en-US" altLang="zh-CN" sz="2300" i="1" err="1">
                <a:ea typeface="华文中宋" pitchFamily="2" charset="-122"/>
              </a:rPr>
              <a:t>R</a:t>
            </a:r>
            <a:r>
              <a:rPr lang="en-US" altLang="zh-CN" sz="2300" i="1" baseline="-30000" err="1">
                <a:ea typeface="华文中宋" pitchFamily="2" charset="-122"/>
              </a:rPr>
              <a:t>n</a:t>
            </a:r>
            <a:r>
              <a:rPr lang="en-US" altLang="zh-CN" sz="2300">
                <a:ea typeface="华文中宋" pitchFamily="2" charset="-122"/>
              </a:rPr>
              <a:t>(</a:t>
            </a:r>
            <a:r>
              <a:rPr lang="en-US" altLang="zh-CN" sz="2300" i="1">
                <a:ea typeface="华文中宋" pitchFamily="2" charset="-122"/>
              </a:rPr>
              <a:t>x</a:t>
            </a:r>
            <a:r>
              <a:rPr lang="en-US" altLang="zh-CN" sz="2300">
                <a:ea typeface="华文中宋" pitchFamily="2" charset="-122"/>
              </a:rPr>
              <a:t>)= </a:t>
            </a:r>
            <a:r>
              <a:rPr lang="en-US" altLang="zh-CN" sz="2300" i="1" err="1">
                <a:ea typeface="华文中宋" pitchFamily="2" charset="-122"/>
              </a:rPr>
              <a:t>P</a:t>
            </a:r>
            <a:r>
              <a:rPr lang="en-US" altLang="zh-CN" sz="2300" i="1" baseline="-30000" err="1">
                <a:ea typeface="华文中宋" pitchFamily="2" charset="-122"/>
              </a:rPr>
              <a:t>n</a:t>
            </a:r>
            <a:r>
              <a:rPr lang="en-US" altLang="zh-CN" sz="2300">
                <a:ea typeface="华文中宋" pitchFamily="2" charset="-122"/>
              </a:rPr>
              <a:t>(</a:t>
            </a:r>
            <a:r>
              <a:rPr lang="en-US" altLang="zh-CN" sz="2300" i="1">
                <a:ea typeface="华文中宋" pitchFamily="2" charset="-122"/>
              </a:rPr>
              <a:t>x</a:t>
            </a:r>
            <a:r>
              <a:rPr lang="en-US" altLang="zh-CN" sz="2300">
                <a:ea typeface="华文中宋" pitchFamily="2" charset="-122"/>
              </a:rPr>
              <a:t>)+ </a:t>
            </a:r>
            <a:r>
              <a:rPr lang="en-US" altLang="zh-CN" sz="2300" i="1" err="1">
                <a:ea typeface="华文中宋" pitchFamily="2" charset="-122"/>
              </a:rPr>
              <a:t>Q</a:t>
            </a:r>
            <a:r>
              <a:rPr lang="en-US" altLang="zh-CN" sz="2300" i="1" baseline="-30000" err="1">
                <a:ea typeface="华文中宋" pitchFamily="2" charset="-122"/>
              </a:rPr>
              <a:t>m</a:t>
            </a:r>
            <a:r>
              <a:rPr lang="en-US" altLang="zh-CN" sz="2300">
                <a:ea typeface="华文中宋" pitchFamily="2" charset="-122"/>
              </a:rPr>
              <a:t>(</a:t>
            </a:r>
            <a:r>
              <a:rPr lang="en-US" altLang="zh-CN" sz="2300" i="1">
                <a:ea typeface="华文中宋" pitchFamily="2" charset="-122"/>
              </a:rPr>
              <a:t>x</a:t>
            </a:r>
            <a:r>
              <a:rPr lang="en-US" altLang="zh-CN" sz="2300">
                <a:ea typeface="华文中宋" pitchFamily="2" charset="-122"/>
              </a:rPr>
              <a:t>) </a:t>
            </a:r>
          </a:p>
          <a:p>
            <a:pPr eaLnBrk="0" hangingPunct="0">
              <a:lnSpc>
                <a:spcPct val="130000"/>
              </a:lnSpc>
            </a:pPr>
            <a:r>
              <a:rPr lang="zh-CN" altLang="en-US" sz="2300">
                <a:ea typeface="华文中宋" pitchFamily="2" charset="-122"/>
              </a:rPr>
              <a:t>可用线性表 </a:t>
            </a:r>
            <a:r>
              <a:rPr lang="en-US" altLang="zh-CN" sz="2300" i="1">
                <a:ea typeface="华文中宋" pitchFamily="2" charset="-122"/>
              </a:rPr>
              <a:t>R</a:t>
            </a:r>
            <a:r>
              <a:rPr lang="en-US" altLang="zh-CN" sz="2300">
                <a:ea typeface="华文中宋" pitchFamily="2" charset="-122"/>
              </a:rPr>
              <a:t> </a:t>
            </a:r>
            <a:r>
              <a:rPr lang="zh-CN" altLang="en-US" sz="2300">
                <a:ea typeface="华文中宋" pitchFamily="2" charset="-122"/>
              </a:rPr>
              <a:t>来表示： </a:t>
            </a:r>
          </a:p>
          <a:p>
            <a:pPr eaLnBrk="0" hangingPunct="0">
              <a:lnSpc>
                <a:spcPct val="130000"/>
              </a:lnSpc>
            </a:pPr>
            <a:r>
              <a:rPr lang="zh-CN" altLang="en-US" sz="2300">
                <a:ea typeface="华文中宋" pitchFamily="2" charset="-122"/>
              </a:rPr>
              <a:t>                   </a:t>
            </a:r>
            <a:r>
              <a:rPr lang="en-US" altLang="zh-CN" sz="2300" i="1">
                <a:ea typeface="华文中宋" pitchFamily="2" charset="-122"/>
              </a:rPr>
              <a:t>R </a:t>
            </a:r>
            <a:r>
              <a:rPr lang="en-US" altLang="zh-CN" sz="2300">
                <a:ea typeface="华文中宋" pitchFamily="2" charset="-122"/>
              </a:rPr>
              <a:t>= (</a:t>
            </a:r>
            <a:r>
              <a:rPr lang="en-US" altLang="zh-CN" sz="2300" i="1">
                <a:ea typeface="华文中宋" pitchFamily="2" charset="-122"/>
              </a:rPr>
              <a:t>p</a:t>
            </a:r>
            <a:r>
              <a:rPr lang="en-US" altLang="zh-CN" sz="2300" baseline="-30000">
                <a:ea typeface="华文中宋" pitchFamily="2" charset="-122"/>
              </a:rPr>
              <a:t>0</a:t>
            </a:r>
            <a:r>
              <a:rPr lang="en-US" altLang="zh-CN" sz="2300">
                <a:ea typeface="华文中宋" pitchFamily="2" charset="-122"/>
              </a:rPr>
              <a:t>+ </a:t>
            </a:r>
            <a:r>
              <a:rPr lang="en-US" altLang="zh-CN" sz="2300" i="1">
                <a:ea typeface="华文中宋" pitchFamily="2" charset="-122"/>
              </a:rPr>
              <a:t>q</a:t>
            </a:r>
            <a:r>
              <a:rPr lang="en-US" altLang="zh-CN" sz="2300" baseline="-30000">
                <a:ea typeface="华文中宋" pitchFamily="2" charset="-122"/>
              </a:rPr>
              <a:t>0</a:t>
            </a:r>
            <a:r>
              <a:rPr lang="en-US" altLang="zh-CN" sz="2300">
                <a:ea typeface="华文中宋" pitchFamily="2" charset="-122"/>
              </a:rPr>
              <a:t>, </a:t>
            </a:r>
            <a:r>
              <a:rPr lang="en-US" altLang="zh-CN" sz="2300" i="1">
                <a:ea typeface="华文中宋" pitchFamily="2" charset="-122"/>
              </a:rPr>
              <a:t>p</a:t>
            </a:r>
            <a:r>
              <a:rPr lang="en-US" altLang="zh-CN" sz="2300" baseline="-30000">
                <a:ea typeface="华文中宋" pitchFamily="2" charset="-122"/>
              </a:rPr>
              <a:t>1</a:t>
            </a:r>
            <a:r>
              <a:rPr lang="en-US" altLang="zh-CN" sz="2300">
                <a:ea typeface="华文中宋" pitchFamily="2" charset="-122"/>
              </a:rPr>
              <a:t>+ </a:t>
            </a:r>
            <a:r>
              <a:rPr lang="en-US" altLang="zh-CN" sz="2300" i="1">
                <a:ea typeface="华文中宋" pitchFamily="2" charset="-122"/>
              </a:rPr>
              <a:t>q</a:t>
            </a:r>
            <a:r>
              <a:rPr lang="en-US" altLang="zh-CN" sz="2300" baseline="-30000">
                <a:ea typeface="华文中宋" pitchFamily="2" charset="-122"/>
              </a:rPr>
              <a:t>1</a:t>
            </a:r>
            <a:r>
              <a:rPr lang="en-US" altLang="zh-CN" sz="2300">
                <a:ea typeface="华文中宋" pitchFamily="2" charset="-122"/>
              </a:rPr>
              <a:t>, </a:t>
            </a:r>
            <a:r>
              <a:rPr lang="en-US" altLang="zh-CN" sz="2300" i="1">
                <a:ea typeface="华文中宋" pitchFamily="2" charset="-122"/>
              </a:rPr>
              <a:t>p</a:t>
            </a:r>
            <a:r>
              <a:rPr lang="en-US" altLang="zh-CN" sz="2300" baseline="-30000">
                <a:ea typeface="华文中宋" pitchFamily="2" charset="-122"/>
              </a:rPr>
              <a:t>2</a:t>
            </a:r>
            <a:r>
              <a:rPr lang="en-US" altLang="zh-CN" sz="2300">
                <a:ea typeface="华文中宋" pitchFamily="2" charset="-122"/>
              </a:rPr>
              <a:t>+</a:t>
            </a:r>
            <a:r>
              <a:rPr lang="en-US" altLang="zh-CN" sz="2300" i="1">
                <a:ea typeface="华文中宋" pitchFamily="2" charset="-122"/>
              </a:rPr>
              <a:t>q</a:t>
            </a:r>
            <a:r>
              <a:rPr lang="en-US" altLang="zh-CN" sz="2300" baseline="-30000">
                <a:ea typeface="华文中宋" pitchFamily="2" charset="-122"/>
              </a:rPr>
              <a:t>2</a:t>
            </a:r>
            <a:r>
              <a:rPr lang="en-US" altLang="zh-CN" sz="2300">
                <a:ea typeface="华文中宋" pitchFamily="2" charset="-122"/>
              </a:rPr>
              <a:t>, …, </a:t>
            </a:r>
            <a:r>
              <a:rPr lang="en-US" altLang="zh-CN" sz="2300" i="1">
                <a:ea typeface="华文中宋" pitchFamily="2" charset="-122"/>
              </a:rPr>
              <a:t>p</a:t>
            </a:r>
            <a:r>
              <a:rPr lang="en-US" altLang="zh-CN" sz="2300" i="1" baseline="-30000">
                <a:ea typeface="华文中宋" pitchFamily="2" charset="-122"/>
              </a:rPr>
              <a:t>m</a:t>
            </a:r>
            <a:r>
              <a:rPr lang="en-US" altLang="zh-CN" sz="2300">
                <a:ea typeface="华文中宋" pitchFamily="2" charset="-122"/>
              </a:rPr>
              <a:t>+ </a:t>
            </a:r>
            <a:r>
              <a:rPr lang="en-US" altLang="zh-CN" sz="2300" i="1" err="1">
                <a:ea typeface="华文中宋" pitchFamily="2" charset="-122"/>
              </a:rPr>
              <a:t>q</a:t>
            </a:r>
            <a:r>
              <a:rPr lang="en-US" altLang="zh-CN" sz="2300" i="1" baseline="-30000" err="1">
                <a:ea typeface="华文中宋" pitchFamily="2" charset="-122"/>
              </a:rPr>
              <a:t>m</a:t>
            </a:r>
            <a:r>
              <a:rPr lang="en-US" altLang="zh-CN" sz="2300">
                <a:ea typeface="华文中宋" pitchFamily="2" charset="-122"/>
              </a:rPr>
              <a:t>, </a:t>
            </a:r>
            <a:r>
              <a:rPr lang="en-US" altLang="zh-CN" sz="2300" i="1">
                <a:ea typeface="华文中宋" pitchFamily="2" charset="-122"/>
              </a:rPr>
              <a:t>p</a:t>
            </a:r>
            <a:r>
              <a:rPr lang="en-US" altLang="zh-CN" sz="2300" i="1" baseline="-30000">
                <a:ea typeface="华文中宋" pitchFamily="2" charset="-122"/>
              </a:rPr>
              <a:t>m</a:t>
            </a:r>
            <a:r>
              <a:rPr lang="en-US" altLang="zh-CN" sz="2300" baseline="-30000">
                <a:ea typeface="华文中宋" pitchFamily="2" charset="-122"/>
              </a:rPr>
              <a:t>+1</a:t>
            </a:r>
            <a:r>
              <a:rPr lang="en-US" altLang="zh-CN" sz="2300">
                <a:ea typeface="华文中宋" pitchFamily="2" charset="-122"/>
              </a:rPr>
              <a:t>, …, </a:t>
            </a:r>
            <a:r>
              <a:rPr lang="en-US" altLang="zh-CN" sz="2300" i="1" err="1">
                <a:ea typeface="华文中宋" pitchFamily="2" charset="-122"/>
              </a:rPr>
              <a:t>p</a:t>
            </a:r>
            <a:r>
              <a:rPr lang="en-US" altLang="zh-CN" sz="2300" i="1" baseline="-30000" err="1">
                <a:ea typeface="华文中宋" pitchFamily="2" charset="-122"/>
              </a:rPr>
              <a:t>n</a:t>
            </a:r>
            <a:r>
              <a:rPr lang="zh-CN" altLang="en-US" sz="2300">
                <a:ea typeface="华文中宋" pitchFamily="2" charset="-122"/>
              </a:rPr>
              <a:t>）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  <p:bldP spid="9" grpId="0" autoUpdateAnimBg="0"/>
      <p:bldP spid="10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ext Box 2"/>
          <p:cNvSpPr txBox="1">
            <a:spLocks noChangeArrowheads="1"/>
          </p:cNvSpPr>
          <p:nvPr/>
        </p:nvSpPr>
        <p:spPr bwMode="auto">
          <a:xfrm>
            <a:off x="76200" y="471488"/>
            <a:ext cx="32067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>
                <a:ea typeface="华文中宋" pitchFamily="2" charset="-122"/>
              </a:rPr>
              <a:t>线性结构的特点：  </a:t>
            </a:r>
          </a:p>
        </p:txBody>
      </p:sp>
      <p:sp>
        <p:nvSpPr>
          <p:cNvPr id="95235" name="Rectangle 3"/>
          <p:cNvSpPr>
            <a:spLocks noChangeArrowheads="1"/>
          </p:cNvSpPr>
          <p:nvPr/>
        </p:nvSpPr>
        <p:spPr bwMode="auto">
          <a:xfrm>
            <a:off x="2362200" y="1981200"/>
            <a:ext cx="59959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除第一个之外的数据元素均只有一个前驱</a:t>
            </a:r>
            <a:r>
              <a:rPr lang="en-US" altLang="zh-CN">
                <a:ea typeface="华文中宋" pitchFamily="2" charset="-122"/>
              </a:rPr>
              <a:t>;   </a:t>
            </a:r>
          </a:p>
        </p:txBody>
      </p:sp>
      <p:sp>
        <p:nvSpPr>
          <p:cNvPr id="95236" name="Rectangle 4"/>
          <p:cNvSpPr>
            <a:spLocks noChangeArrowheads="1"/>
          </p:cNvSpPr>
          <p:nvPr/>
        </p:nvSpPr>
        <p:spPr bwMode="auto">
          <a:xfrm>
            <a:off x="2362200" y="914400"/>
            <a:ext cx="634682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lnSpc>
                <a:spcPct val="110000"/>
              </a:lnSpc>
              <a:spcBef>
                <a:spcPct val="50000"/>
              </a:spcBef>
            </a:pPr>
            <a:r>
              <a:rPr lang="zh-CN" altLang="en-US">
                <a:ea typeface="华文中宋" pitchFamily="2" charset="-122"/>
              </a:rPr>
              <a:t>存在唯一的一个被称作“第一个”的数据元素</a:t>
            </a:r>
            <a:r>
              <a:rPr lang="en-US" altLang="zh-CN">
                <a:ea typeface="华文中宋" pitchFamily="2" charset="-122"/>
              </a:rPr>
              <a:t>;   </a:t>
            </a:r>
          </a:p>
        </p:txBody>
      </p:sp>
      <p:sp>
        <p:nvSpPr>
          <p:cNvPr id="95237" name="Rectangle 5"/>
          <p:cNvSpPr>
            <a:spLocks noChangeArrowheads="1"/>
          </p:cNvSpPr>
          <p:nvPr/>
        </p:nvSpPr>
        <p:spPr bwMode="auto">
          <a:xfrm>
            <a:off x="2362200" y="2514600"/>
            <a:ext cx="6427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除最后一个之外的数据元素均只有一个后继。  </a:t>
            </a:r>
          </a:p>
        </p:txBody>
      </p:sp>
      <p:sp>
        <p:nvSpPr>
          <p:cNvPr id="95238" name="Text Box 6"/>
          <p:cNvSpPr txBox="1">
            <a:spLocks noChangeArrowheads="1"/>
          </p:cNvSpPr>
          <p:nvPr/>
        </p:nvSpPr>
        <p:spPr bwMode="auto">
          <a:xfrm>
            <a:off x="381000" y="1539875"/>
            <a:ext cx="178276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新魏" pitchFamily="2" charset="-122"/>
                <a:ea typeface="华文新魏" pitchFamily="2" charset="-122"/>
              </a:rPr>
              <a:t>数据元素的 </a:t>
            </a:r>
          </a:p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itchFamily="2" charset="-122"/>
                <a:ea typeface="华文新魏" pitchFamily="2" charset="-122"/>
              </a:rPr>
              <a:t>非空</a:t>
            </a:r>
            <a:r>
              <a:rPr lang="zh-CN" altLang="en-US">
                <a:latin typeface="华文新魏" pitchFamily="2" charset="-122"/>
                <a:ea typeface="华文新魏" pitchFamily="2" charset="-122"/>
              </a:rPr>
              <a:t>有限集 </a:t>
            </a:r>
          </a:p>
        </p:txBody>
      </p:sp>
      <p:sp>
        <p:nvSpPr>
          <p:cNvPr id="95239" name="Text Box 7"/>
          <p:cNvSpPr txBox="1">
            <a:spLocks noChangeArrowheads="1"/>
          </p:cNvSpPr>
          <p:nvPr/>
        </p:nvSpPr>
        <p:spPr bwMode="auto">
          <a:xfrm>
            <a:off x="2362200" y="1447800"/>
            <a:ext cx="6524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存在唯一的一个被称作“最后一个”的数据元素</a:t>
            </a:r>
            <a:r>
              <a:rPr lang="en-US" altLang="zh-CN">
                <a:ea typeface="华文中宋" pitchFamily="2" charset="-122"/>
              </a:rPr>
              <a:t>;  </a:t>
            </a:r>
          </a:p>
        </p:txBody>
      </p:sp>
      <p:sp>
        <p:nvSpPr>
          <p:cNvPr id="95240" name="AutoShape 8"/>
          <p:cNvSpPr>
            <a:spLocks/>
          </p:cNvSpPr>
          <p:nvPr/>
        </p:nvSpPr>
        <p:spPr bwMode="auto">
          <a:xfrm>
            <a:off x="2187575" y="1143000"/>
            <a:ext cx="152400" cy="1676400"/>
          </a:xfrm>
          <a:prstGeom prst="leftBrace">
            <a:avLst>
              <a:gd name="adj1" fmla="val 91667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39"/>
          <p:cNvGrpSpPr>
            <a:grpSpLocks/>
          </p:cNvGrpSpPr>
          <p:nvPr/>
        </p:nvGrpSpPr>
        <p:grpSpPr bwMode="auto">
          <a:xfrm>
            <a:off x="2260600" y="3111501"/>
            <a:ext cx="2844800" cy="3368676"/>
            <a:chOff x="1424" y="1960"/>
            <a:chExt cx="1792" cy="2122"/>
          </a:xfrm>
        </p:grpSpPr>
        <p:sp>
          <p:nvSpPr>
            <p:cNvPr id="95242" name="Text Box 10"/>
            <p:cNvSpPr txBox="1">
              <a:spLocks noChangeArrowheads="1"/>
            </p:cNvSpPr>
            <p:nvPr/>
          </p:nvSpPr>
          <p:spPr bwMode="auto">
            <a:xfrm>
              <a:off x="1660" y="1960"/>
              <a:ext cx="1402" cy="21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法学系        </a:t>
              </a:r>
              <a:r>
                <a:rPr lang="en-US" altLang="zh-CN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8523101</a:t>
              </a:r>
              <a:r>
                <a:rPr lang="en-US" altLang="zh-CN"/>
                <a:t> </a:t>
              </a:r>
            </a:p>
            <a:p>
              <a:pPr>
                <a:lnSpc>
                  <a:spcPct val="150000"/>
                </a:lnSpc>
              </a:pPr>
              <a:r>
                <a:rPr lang="zh-CN" altLang="en-US"/>
                <a:t>国贸系        </a:t>
              </a:r>
              <a:r>
                <a:rPr lang="en-US" altLang="zh-CN"/>
                <a:t>8522105</a:t>
              </a:r>
            </a:p>
            <a:p>
              <a:pPr>
                <a:lnSpc>
                  <a:spcPct val="150000"/>
                </a:lnSpc>
              </a:pPr>
              <a:r>
                <a:rPr lang="zh-CN" altLang="en-US"/>
                <a:t>工商系        </a:t>
              </a:r>
              <a:r>
                <a:rPr lang="en-US" altLang="zh-CN"/>
                <a:t>8523150</a:t>
              </a:r>
            </a:p>
            <a:p>
              <a:pPr>
                <a:lnSpc>
                  <a:spcPct val="150000"/>
                </a:lnSpc>
              </a:pPr>
              <a:r>
                <a:rPr lang="zh-CN" altLang="en-US"/>
                <a:t>计算机系    </a:t>
              </a:r>
              <a:r>
                <a:rPr lang="en-US" altLang="zh-CN"/>
                <a:t>8521088</a:t>
              </a:r>
            </a:p>
            <a:p>
              <a:pPr>
                <a:lnSpc>
                  <a:spcPct val="150000"/>
                </a:lnSpc>
              </a:pPr>
              <a:r>
                <a:rPr lang="zh-CN" altLang="en-US"/>
                <a:t>会计系        </a:t>
              </a:r>
              <a:r>
                <a:rPr lang="en-US" altLang="zh-CN"/>
                <a:t>8525789</a:t>
              </a:r>
            </a:p>
            <a:p>
              <a:pPr>
                <a:lnSpc>
                  <a:spcPct val="150000"/>
                </a:lnSpc>
              </a:pPr>
              <a:r>
                <a:rPr lang="zh-CN" altLang="en-US"/>
                <a:t>统计系        </a:t>
              </a:r>
              <a:r>
                <a:rPr lang="en-US" altLang="zh-CN"/>
                <a:t>8528136</a:t>
              </a:r>
            </a:p>
            <a:p>
              <a:pPr>
                <a:lnSpc>
                  <a:spcPct val="150000"/>
                </a:lnSpc>
              </a:pPr>
              <a:r>
                <a:rPr lang="en-US" altLang="zh-CN"/>
                <a:t>   …                  …</a:t>
              </a:r>
            </a:p>
            <a:p>
              <a:pPr>
                <a:lnSpc>
                  <a:spcPct val="150000"/>
                </a:lnSpc>
              </a:pPr>
              <a:r>
                <a:rPr lang="zh-CN" altLang="en-US">
                  <a:solidFill>
                    <a:srgbClr val="0000FF"/>
                  </a:solidFill>
                </a:rPr>
                <a:t>外语系        </a:t>
              </a:r>
              <a:r>
                <a:rPr lang="en-US" altLang="zh-CN">
                  <a:solidFill>
                    <a:srgbClr val="0000FF"/>
                  </a:solidFill>
                </a:rPr>
                <a:t>8523026</a:t>
              </a:r>
              <a:r>
                <a:rPr lang="en-US" altLang="zh-CN"/>
                <a:t>  </a:t>
              </a:r>
            </a:p>
          </p:txBody>
        </p:sp>
        <p:sp>
          <p:nvSpPr>
            <p:cNvPr id="95245" name="Line 13"/>
            <p:cNvSpPr>
              <a:spLocks noChangeShapeType="1"/>
            </p:cNvSpPr>
            <p:nvPr/>
          </p:nvSpPr>
          <p:spPr bwMode="auto">
            <a:xfrm>
              <a:off x="1424" y="2261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46" name="Line 14"/>
            <p:cNvSpPr>
              <a:spLocks noChangeShapeType="1"/>
            </p:cNvSpPr>
            <p:nvPr/>
          </p:nvSpPr>
          <p:spPr bwMode="auto">
            <a:xfrm>
              <a:off x="1424" y="2021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47" name="Line 15"/>
            <p:cNvSpPr>
              <a:spLocks noChangeShapeType="1"/>
            </p:cNvSpPr>
            <p:nvPr/>
          </p:nvSpPr>
          <p:spPr bwMode="auto">
            <a:xfrm>
              <a:off x="1424" y="2501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48" name="Line 16"/>
            <p:cNvSpPr>
              <a:spLocks noChangeShapeType="1"/>
            </p:cNvSpPr>
            <p:nvPr/>
          </p:nvSpPr>
          <p:spPr bwMode="auto">
            <a:xfrm>
              <a:off x="1424" y="2741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49" name="Line 17"/>
            <p:cNvSpPr>
              <a:spLocks noChangeShapeType="1"/>
            </p:cNvSpPr>
            <p:nvPr/>
          </p:nvSpPr>
          <p:spPr bwMode="auto">
            <a:xfrm>
              <a:off x="1424" y="3022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50" name="Line 18"/>
            <p:cNvSpPr>
              <a:spLocks noChangeShapeType="1"/>
            </p:cNvSpPr>
            <p:nvPr/>
          </p:nvSpPr>
          <p:spPr bwMode="auto">
            <a:xfrm>
              <a:off x="1424" y="3249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51" name="Line 19"/>
            <p:cNvSpPr>
              <a:spLocks noChangeShapeType="1"/>
            </p:cNvSpPr>
            <p:nvPr/>
          </p:nvSpPr>
          <p:spPr bwMode="auto">
            <a:xfrm>
              <a:off x="1424" y="3521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52" name="Line 20"/>
            <p:cNvSpPr>
              <a:spLocks noChangeShapeType="1"/>
            </p:cNvSpPr>
            <p:nvPr/>
          </p:nvSpPr>
          <p:spPr bwMode="auto">
            <a:xfrm>
              <a:off x="1424" y="3797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53" name="Line 21"/>
            <p:cNvSpPr>
              <a:spLocks noChangeShapeType="1"/>
            </p:cNvSpPr>
            <p:nvPr/>
          </p:nvSpPr>
          <p:spPr bwMode="auto">
            <a:xfrm>
              <a:off x="2288" y="2021"/>
              <a:ext cx="0" cy="20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54" name="Line 22"/>
            <p:cNvSpPr>
              <a:spLocks noChangeShapeType="1"/>
            </p:cNvSpPr>
            <p:nvPr/>
          </p:nvSpPr>
          <p:spPr bwMode="auto">
            <a:xfrm>
              <a:off x="1440" y="4032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5255" name="Text Box 23"/>
          <p:cNvSpPr txBox="1">
            <a:spLocks noChangeArrowheads="1"/>
          </p:cNvSpPr>
          <p:nvPr/>
        </p:nvSpPr>
        <p:spPr bwMode="auto">
          <a:xfrm>
            <a:off x="441325" y="3089275"/>
            <a:ext cx="892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例： </a:t>
            </a:r>
          </a:p>
        </p:txBody>
      </p:sp>
      <p:sp>
        <p:nvSpPr>
          <p:cNvPr id="95256" name="Line 24"/>
          <p:cNvSpPr>
            <a:spLocks noChangeShapeType="1"/>
          </p:cNvSpPr>
          <p:nvPr/>
        </p:nvSpPr>
        <p:spPr bwMode="auto">
          <a:xfrm>
            <a:off x="5181600" y="3352800"/>
            <a:ext cx="6096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95257" name="Rectangle 25"/>
          <p:cNvSpPr>
            <a:spLocks noChangeArrowheads="1"/>
          </p:cNvSpPr>
          <p:nvPr/>
        </p:nvSpPr>
        <p:spPr bwMode="auto">
          <a:xfrm>
            <a:off x="5813425" y="3124200"/>
            <a:ext cx="27098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“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第一个”数据元素 </a:t>
            </a:r>
          </a:p>
        </p:txBody>
      </p:sp>
      <p:sp>
        <p:nvSpPr>
          <p:cNvPr id="95258" name="Line 26"/>
          <p:cNvSpPr>
            <a:spLocks noChangeShapeType="1"/>
          </p:cNvSpPr>
          <p:nvPr/>
        </p:nvSpPr>
        <p:spPr bwMode="auto">
          <a:xfrm>
            <a:off x="5181600" y="6248400"/>
            <a:ext cx="6096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95259" name="Rectangle 27"/>
          <p:cNvSpPr>
            <a:spLocks noChangeArrowheads="1"/>
          </p:cNvSpPr>
          <p:nvPr/>
        </p:nvSpPr>
        <p:spPr bwMode="auto">
          <a:xfrm>
            <a:off x="5813425" y="6019800"/>
            <a:ext cx="302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</a:rPr>
              <a:t>“</a:t>
            </a:r>
            <a:r>
              <a:rPr lang="zh-CN" altLang="en-US">
                <a:solidFill>
                  <a:srgbClr val="0000FF"/>
                </a:solidFill>
              </a:rPr>
              <a:t>最后一个”数据元素 </a:t>
            </a:r>
          </a:p>
        </p:txBody>
      </p:sp>
      <p:sp>
        <p:nvSpPr>
          <p:cNvPr id="95260" name="AutoShape 28"/>
          <p:cNvSpPr>
            <a:spLocks noChangeArrowheads="1"/>
          </p:cNvSpPr>
          <p:nvPr/>
        </p:nvSpPr>
        <p:spPr bwMode="auto">
          <a:xfrm>
            <a:off x="5105400" y="4572000"/>
            <a:ext cx="304800" cy="457200"/>
          </a:xfrm>
          <a:prstGeom prst="curvedLeftArrow">
            <a:avLst>
              <a:gd name="adj1" fmla="val 30000"/>
              <a:gd name="adj2" fmla="val 6000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61" name="AutoShape 29"/>
          <p:cNvSpPr>
            <a:spLocks noChangeArrowheads="1"/>
          </p:cNvSpPr>
          <p:nvPr/>
        </p:nvSpPr>
        <p:spPr bwMode="auto">
          <a:xfrm flipV="1">
            <a:off x="5105400" y="4038600"/>
            <a:ext cx="304800" cy="457200"/>
          </a:xfrm>
          <a:prstGeom prst="curvedLeftArrow">
            <a:avLst>
              <a:gd name="adj1" fmla="val 30000"/>
              <a:gd name="adj2" fmla="val 6000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62" name="Rectangle 30"/>
          <p:cNvSpPr>
            <a:spLocks noChangeArrowheads="1"/>
          </p:cNvSpPr>
          <p:nvPr/>
        </p:nvSpPr>
        <p:spPr bwMode="auto">
          <a:xfrm>
            <a:off x="5410200" y="4038600"/>
            <a:ext cx="1568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00"/>
                </a:solidFill>
              </a:rPr>
              <a:t>直接前驱  </a:t>
            </a:r>
          </a:p>
        </p:txBody>
      </p:sp>
      <p:sp>
        <p:nvSpPr>
          <p:cNvPr id="95263" name="Rectangle 31"/>
          <p:cNvSpPr>
            <a:spLocks noChangeArrowheads="1"/>
          </p:cNvSpPr>
          <p:nvPr/>
        </p:nvSpPr>
        <p:spPr bwMode="auto">
          <a:xfrm>
            <a:off x="5410200" y="4572000"/>
            <a:ext cx="1644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00"/>
                </a:solidFill>
              </a:rPr>
              <a:t>直接后继   </a:t>
            </a: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5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5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5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5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5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95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95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95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5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55" grpId="0" autoUpdateAnimBg="0"/>
      <p:bldP spid="95256" grpId="0" animBg="1"/>
      <p:bldP spid="95257" grpId="0" autoUpdateAnimBg="0"/>
      <p:bldP spid="95258" grpId="0" animBg="1"/>
      <p:bldP spid="95259" grpId="0" autoUpdateAnimBg="0"/>
      <p:bldP spid="95260" grpId="0" animBg="1"/>
      <p:bldP spid="95261" grpId="0" animBg="1"/>
      <p:bldP spid="95262" grpId="0" autoUpdateAnimBg="0"/>
      <p:bldP spid="95263" grpId="0" autoUpdateAnimBg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185738" y="1084263"/>
            <a:ext cx="8499443" cy="531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>
                <a:ea typeface="华文中宋" pitchFamily="2" charset="-122"/>
              </a:rPr>
              <a:t>        </a:t>
            </a:r>
            <a:r>
              <a:rPr lang="zh-CN" altLang="en-US" sz="2400">
                <a:ea typeface="华文中宋" pitchFamily="2" charset="-122"/>
              </a:rPr>
              <a:t>只存储系数的方案对存在大量零系数的多项式并不适用。 </a:t>
            </a:r>
          </a:p>
        </p:txBody>
      </p:sp>
      <p:sp>
        <p:nvSpPr>
          <p:cNvPr id="58373" name="Text Box 5"/>
          <p:cNvSpPr txBox="1">
            <a:spLocks noChangeArrowheads="1"/>
          </p:cNvSpPr>
          <p:nvPr/>
        </p:nvSpPr>
        <p:spPr bwMode="auto">
          <a:xfrm>
            <a:off x="793750" y="2971800"/>
            <a:ext cx="7617791" cy="1718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lnSpc>
                <a:spcPct val="240000"/>
              </a:lnSpc>
            </a:pPr>
            <a:r>
              <a:rPr lang="zh-CN" altLang="en-US" sz="2400"/>
              <a:t>要用一个长度为 </a:t>
            </a:r>
            <a:r>
              <a:rPr lang="en-US" altLang="zh-CN" sz="2400"/>
              <a:t>20001 </a:t>
            </a:r>
            <a:r>
              <a:rPr lang="zh-CN" altLang="en-US" sz="2400"/>
              <a:t>的线性表来表示，表中仅有 </a:t>
            </a:r>
            <a:r>
              <a:rPr lang="en-US" altLang="zh-CN" sz="2400"/>
              <a:t>3 </a:t>
            </a:r>
            <a:r>
              <a:rPr lang="zh-CN" altLang="en-US" sz="2400"/>
              <a:t>个 </a:t>
            </a:r>
          </a:p>
          <a:p>
            <a:pPr marL="457200" indent="-457200">
              <a:lnSpc>
                <a:spcPct val="240000"/>
              </a:lnSpc>
            </a:pPr>
            <a:r>
              <a:rPr lang="zh-CN" altLang="en-US" sz="2400"/>
              <a:t>非零系数，会浪费大量存储空间。 </a:t>
            </a:r>
          </a:p>
        </p:txBody>
      </p:sp>
      <p:sp>
        <p:nvSpPr>
          <p:cNvPr id="58374" name="Text Box 6"/>
          <p:cNvSpPr txBox="1">
            <a:spLocks noChangeArrowheads="1"/>
          </p:cNvSpPr>
          <p:nvPr/>
        </p:nvSpPr>
        <p:spPr bwMode="auto">
          <a:xfrm>
            <a:off x="185738" y="2214563"/>
            <a:ext cx="5505033" cy="531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30000"/>
              </a:lnSpc>
            </a:pPr>
            <a:r>
              <a:rPr lang="en-US" altLang="zh-CN" sz="2400">
                <a:ea typeface="华文中宋" pitchFamily="2" charset="-122"/>
              </a:rPr>
              <a:t>        </a:t>
            </a:r>
            <a:r>
              <a:rPr lang="zh-CN" altLang="en-US" sz="2400">
                <a:ea typeface="华文中宋" pitchFamily="2" charset="-122"/>
              </a:rPr>
              <a:t>例如：        </a:t>
            </a:r>
            <a:r>
              <a:rPr lang="en-US" altLang="zh-CN" sz="2400" i="1">
                <a:ea typeface="华文中宋" pitchFamily="2" charset="-122"/>
              </a:rPr>
              <a:t>S</a:t>
            </a:r>
            <a:r>
              <a:rPr lang="en-US" altLang="zh-CN" sz="2400">
                <a:ea typeface="华文中宋" pitchFamily="2" charset="-122"/>
              </a:rPr>
              <a:t>(</a:t>
            </a:r>
            <a:r>
              <a:rPr lang="en-US" altLang="zh-CN" sz="2400" i="1">
                <a:ea typeface="华文中宋" pitchFamily="2" charset="-122"/>
              </a:rPr>
              <a:t>x</a:t>
            </a:r>
            <a:r>
              <a:rPr lang="en-US" altLang="zh-CN" sz="2400">
                <a:ea typeface="华文中宋" pitchFamily="2" charset="-122"/>
              </a:rPr>
              <a:t>) = 1 + 3</a:t>
            </a:r>
            <a:r>
              <a:rPr lang="en-US" altLang="zh-CN" sz="2400" i="1">
                <a:ea typeface="华文中宋" pitchFamily="2" charset="-122"/>
              </a:rPr>
              <a:t>x</a:t>
            </a:r>
            <a:r>
              <a:rPr lang="en-US" altLang="zh-CN" sz="2400" baseline="30000">
                <a:ea typeface="华文中宋" pitchFamily="2" charset="-122"/>
              </a:rPr>
              <a:t>10000</a:t>
            </a:r>
            <a:r>
              <a:rPr lang="en-US" altLang="zh-CN" sz="2400">
                <a:ea typeface="华文中宋" pitchFamily="2" charset="-122"/>
              </a:rPr>
              <a:t> + 2</a:t>
            </a:r>
            <a:r>
              <a:rPr lang="en-US" altLang="zh-CN" sz="2400" i="1">
                <a:ea typeface="华文中宋" pitchFamily="2" charset="-122"/>
              </a:rPr>
              <a:t>x</a:t>
            </a:r>
            <a:r>
              <a:rPr lang="en-US" altLang="zh-CN" sz="2400" baseline="30000">
                <a:ea typeface="华文中宋" pitchFamily="2" charset="-122"/>
              </a:rPr>
              <a:t>20000    </a:t>
            </a:r>
            <a:endParaRPr lang="en-US" altLang="zh-CN" sz="2400">
              <a:ea typeface="华文中宋" pitchFamily="2" charset="-122"/>
            </a:endParaRPr>
          </a:p>
        </p:txBody>
      </p:sp>
      <p:sp>
        <p:nvSpPr>
          <p:cNvPr id="58379" name="Text Box 11"/>
          <p:cNvSpPr txBox="1">
            <a:spLocks noChangeArrowheads="1"/>
          </p:cNvSpPr>
          <p:nvPr/>
        </p:nvSpPr>
        <p:spPr bwMode="auto">
          <a:xfrm>
            <a:off x="193675" y="5094288"/>
            <a:ext cx="8207696" cy="550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30000"/>
              </a:lnSpc>
            </a:pPr>
            <a:r>
              <a:rPr lang="en-US" altLang="zh-CN" sz="2500">
                <a:ea typeface="华文中宋" pitchFamily="2" charset="-122"/>
              </a:rPr>
              <a:t>        </a:t>
            </a:r>
            <a:r>
              <a:rPr lang="zh-CN" altLang="en-US" sz="2500">
                <a:ea typeface="华文中宋" pitchFamily="2" charset="-122"/>
              </a:rPr>
              <a:t>若只存储非零系数项，则必须同时存储相应的指数。 </a:t>
            </a: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8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8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83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83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0" dur="500"/>
                                        <p:tgtEl>
                                          <p:spTgt spid="58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8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2" grpId="0" autoUpdateAnimBg="0"/>
      <p:bldP spid="58373" grpId="0" autoUpdateAnimBg="0"/>
      <p:bldP spid="58374" grpId="0" autoUpdateAnimBg="0"/>
      <p:bldP spid="58379" grpId="0" autoUpdateAnimBg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80" name="Text Box 4"/>
          <p:cNvSpPr txBox="1">
            <a:spLocks noChangeArrowheads="1"/>
          </p:cNvSpPr>
          <p:nvPr/>
        </p:nvSpPr>
        <p:spPr bwMode="auto">
          <a:xfrm>
            <a:off x="611188" y="981075"/>
            <a:ext cx="7643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ea typeface="华文中宋" pitchFamily="2" charset="-122"/>
              </a:rPr>
              <a:t>        </a:t>
            </a:r>
            <a:r>
              <a:rPr lang="zh-CN" altLang="en-US" sz="2400">
                <a:ea typeface="华文中宋" pitchFamily="2" charset="-122"/>
              </a:rPr>
              <a:t>一般一元 </a:t>
            </a:r>
            <a:r>
              <a:rPr lang="en-US" altLang="zh-CN" sz="2400" i="1">
                <a:ea typeface="华文中宋" pitchFamily="2" charset="-122"/>
              </a:rPr>
              <a:t>n</a:t>
            </a:r>
            <a:r>
              <a:rPr lang="en-US" altLang="zh-CN" sz="2400">
                <a:ea typeface="华文中宋" pitchFamily="2" charset="-122"/>
              </a:rPr>
              <a:t> </a:t>
            </a:r>
            <a:r>
              <a:rPr lang="zh-CN" altLang="en-US" sz="2400">
                <a:ea typeface="华文中宋" pitchFamily="2" charset="-122"/>
              </a:rPr>
              <a:t>次多项式 </a:t>
            </a:r>
            <a:r>
              <a:rPr lang="en-US" altLang="zh-CN" sz="2400">
                <a:ea typeface="华文中宋" pitchFamily="2" charset="-122"/>
              </a:rPr>
              <a:t>(</a:t>
            </a:r>
            <a:r>
              <a:rPr lang="zh-CN" altLang="en-US" sz="2400">
                <a:ea typeface="华文中宋" pitchFamily="2" charset="-122"/>
              </a:rPr>
              <a:t>只表示非零系数项</a:t>
            </a:r>
            <a:r>
              <a:rPr lang="en-US" altLang="zh-CN" sz="2400">
                <a:ea typeface="华文中宋" pitchFamily="2" charset="-122"/>
              </a:rPr>
              <a:t>) </a:t>
            </a:r>
            <a:r>
              <a:rPr lang="zh-CN" altLang="en-US" sz="2400">
                <a:ea typeface="华文中宋" pitchFamily="2" charset="-122"/>
              </a:rPr>
              <a:t>可写成： </a:t>
            </a:r>
            <a:endParaRPr lang="zh-CN" altLang="en-US" sz="2400" i="1" baseline="30000">
              <a:ea typeface="华文中宋" pitchFamily="2" charset="-122"/>
            </a:endParaRPr>
          </a:p>
        </p:txBody>
      </p:sp>
      <p:graphicFrame>
        <p:nvGraphicFramePr>
          <p:cNvPr id="203781" name="Object 5"/>
          <p:cNvGraphicFramePr>
            <a:graphicFrameLocks noChangeAspect="1"/>
          </p:cNvGraphicFramePr>
          <p:nvPr/>
        </p:nvGraphicFramePr>
        <p:xfrm>
          <a:off x="1907704" y="1724025"/>
          <a:ext cx="474980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33" name="公式" r:id="rId4" imgW="2184120" imgH="253800" progId="Equation.3">
                  <p:embed/>
                </p:oleObj>
              </mc:Choice>
              <mc:Fallback>
                <p:oleObj name="公式" r:id="rId4" imgW="2184120" imgH="2538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1724025"/>
                        <a:ext cx="4749800" cy="552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3782" name="Text Box 6"/>
          <p:cNvSpPr txBox="1">
            <a:spLocks noChangeArrowheads="1"/>
          </p:cNvSpPr>
          <p:nvPr/>
        </p:nvSpPr>
        <p:spPr bwMode="auto">
          <a:xfrm>
            <a:off x="1146175" y="2565400"/>
            <a:ext cx="648446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400">
                <a:ea typeface="华文中宋" pitchFamily="2" charset="-122"/>
              </a:rPr>
              <a:t>其中</a:t>
            </a:r>
            <a:r>
              <a:rPr lang="zh-CN" altLang="en-US" sz="2400" i="1">
                <a:ea typeface="华文中宋" pitchFamily="2" charset="-122"/>
              </a:rPr>
              <a:t> </a:t>
            </a:r>
            <a:r>
              <a:rPr lang="en-US" altLang="zh-CN" sz="2400" i="1">
                <a:ea typeface="华文中宋" pitchFamily="2" charset="-122"/>
              </a:rPr>
              <a:t>p</a:t>
            </a:r>
            <a:r>
              <a:rPr lang="en-US" altLang="zh-CN" sz="2400" i="1" baseline="-30000">
                <a:ea typeface="华文中宋" pitchFamily="2" charset="-122"/>
              </a:rPr>
              <a:t>i</a:t>
            </a:r>
            <a:r>
              <a:rPr lang="en-US" altLang="zh-CN" sz="2400">
                <a:ea typeface="华文中宋" pitchFamily="2" charset="-122"/>
              </a:rPr>
              <a:t>≠0 (</a:t>
            </a:r>
            <a:r>
              <a:rPr lang="en-US" altLang="zh-CN" sz="2400" i="1" err="1">
                <a:ea typeface="华文中宋" pitchFamily="2" charset="-122"/>
              </a:rPr>
              <a:t>i</a:t>
            </a:r>
            <a:r>
              <a:rPr lang="en-US" altLang="zh-CN" sz="2400" i="1">
                <a:ea typeface="华文中宋" pitchFamily="2" charset="-122"/>
              </a:rPr>
              <a:t> </a:t>
            </a:r>
            <a:r>
              <a:rPr lang="en-US" altLang="zh-CN" sz="2400">
                <a:ea typeface="华文中宋" pitchFamily="2" charset="-122"/>
              </a:rPr>
              <a:t>=1, 2, …, </a:t>
            </a:r>
            <a:r>
              <a:rPr lang="en-US" altLang="zh-CN" sz="2400" i="1">
                <a:ea typeface="华文中宋" pitchFamily="2" charset="-122"/>
              </a:rPr>
              <a:t>m</a:t>
            </a:r>
            <a:r>
              <a:rPr lang="en-US" altLang="zh-CN" sz="2400">
                <a:ea typeface="华文中宋" pitchFamily="2" charset="-122"/>
              </a:rPr>
              <a:t>)</a:t>
            </a:r>
            <a:r>
              <a:rPr lang="zh-CN" altLang="en-US" sz="2400">
                <a:ea typeface="华文中宋" pitchFamily="2" charset="-122"/>
              </a:rPr>
              <a:t>，</a:t>
            </a:r>
            <a:r>
              <a:rPr lang="en-US" altLang="zh-CN" sz="2400" i="1">
                <a:ea typeface="华文中宋" pitchFamily="2" charset="-122"/>
              </a:rPr>
              <a:t>n</a:t>
            </a:r>
            <a:r>
              <a:rPr lang="en-US" altLang="zh-CN" sz="2400">
                <a:ea typeface="华文中宋" pitchFamily="2" charset="-122"/>
              </a:rPr>
              <a:t> = </a:t>
            </a:r>
            <a:r>
              <a:rPr lang="en-US" altLang="zh-CN" sz="2400" i="1" err="1">
                <a:ea typeface="华文中宋" pitchFamily="2" charset="-122"/>
              </a:rPr>
              <a:t>e</a:t>
            </a:r>
            <a:r>
              <a:rPr lang="en-US" altLang="zh-CN" sz="2400" i="1" baseline="-30000" err="1">
                <a:ea typeface="华文中宋" pitchFamily="2" charset="-122"/>
              </a:rPr>
              <a:t>m</a:t>
            </a:r>
            <a:r>
              <a:rPr lang="en-US" altLang="zh-CN" sz="2400" i="1" baseline="-30000">
                <a:ea typeface="华文中宋" pitchFamily="2" charset="-122"/>
              </a:rPr>
              <a:t> </a:t>
            </a:r>
            <a:r>
              <a:rPr lang="en-US" altLang="zh-CN" sz="2400">
                <a:ea typeface="华文中宋" pitchFamily="2" charset="-122"/>
              </a:rPr>
              <a:t>&gt; </a:t>
            </a:r>
            <a:r>
              <a:rPr lang="en-US" altLang="zh-CN" sz="2400" i="1">
                <a:ea typeface="华文中宋" pitchFamily="2" charset="-122"/>
              </a:rPr>
              <a:t>e</a:t>
            </a:r>
            <a:r>
              <a:rPr lang="en-US" altLang="zh-CN" sz="2400" i="1" baseline="-30000">
                <a:ea typeface="华文中宋" pitchFamily="2" charset="-122"/>
              </a:rPr>
              <a:t>m</a:t>
            </a:r>
            <a:r>
              <a:rPr lang="en-US" altLang="zh-CN" sz="2400" baseline="-30000">
                <a:ea typeface="华文中宋" pitchFamily="2" charset="-122"/>
              </a:rPr>
              <a:t>-1 </a:t>
            </a:r>
            <a:r>
              <a:rPr lang="en-US" altLang="zh-CN" sz="2400">
                <a:ea typeface="华文中宋" pitchFamily="2" charset="-122"/>
              </a:rPr>
              <a:t>&gt; … &gt; </a:t>
            </a:r>
            <a:r>
              <a:rPr lang="en-US" altLang="zh-CN" sz="2400" i="1">
                <a:ea typeface="华文中宋" pitchFamily="2" charset="-122"/>
              </a:rPr>
              <a:t>e</a:t>
            </a:r>
            <a:r>
              <a:rPr lang="en-US" altLang="zh-CN" sz="2400" baseline="-30000">
                <a:ea typeface="华文中宋" pitchFamily="2" charset="-122"/>
              </a:rPr>
              <a:t>1 </a:t>
            </a:r>
            <a:r>
              <a:rPr lang="en-US" altLang="zh-CN" sz="2400">
                <a:ea typeface="华文中宋" pitchFamily="2" charset="-122"/>
                <a:sym typeface="Symbol" pitchFamily="18" charset="2"/>
              </a:rPr>
              <a:t></a:t>
            </a:r>
            <a:r>
              <a:rPr lang="en-US" altLang="zh-CN" sz="2400">
                <a:ea typeface="华文中宋" pitchFamily="2" charset="-122"/>
              </a:rPr>
              <a:t> 0 </a:t>
            </a:r>
          </a:p>
        </p:txBody>
      </p:sp>
      <p:sp>
        <p:nvSpPr>
          <p:cNvPr id="203783" name="Text Box 7"/>
          <p:cNvSpPr txBox="1">
            <a:spLocks noChangeArrowheads="1"/>
          </p:cNvSpPr>
          <p:nvPr/>
        </p:nvSpPr>
        <p:spPr bwMode="auto">
          <a:xfrm>
            <a:off x="611188" y="3346450"/>
            <a:ext cx="7781925" cy="2538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30000"/>
              </a:lnSpc>
              <a:spcBef>
                <a:spcPct val="50000"/>
              </a:spcBef>
            </a:pPr>
            <a:r>
              <a:rPr lang="en-US" altLang="zh-CN" sz="2400"/>
              <a:t>        </a:t>
            </a:r>
            <a:r>
              <a:rPr lang="zh-CN" altLang="en-US" sz="2400"/>
              <a:t>用一个长度为 </a:t>
            </a:r>
            <a:r>
              <a:rPr lang="en-US" altLang="zh-CN" sz="2400" i="1"/>
              <a:t>m</a:t>
            </a:r>
            <a:r>
              <a:rPr lang="en-US" altLang="zh-CN" sz="2400"/>
              <a:t> </a:t>
            </a:r>
            <a:r>
              <a:rPr lang="zh-CN" altLang="en-US" sz="2400"/>
              <a:t>且每个数据元素有两个数据项（系 </a:t>
            </a:r>
          </a:p>
          <a:p>
            <a:pPr eaLnBrk="0" hangingPunct="0">
              <a:lnSpc>
                <a:spcPct val="130000"/>
              </a:lnSpc>
              <a:spcBef>
                <a:spcPct val="50000"/>
              </a:spcBef>
            </a:pPr>
            <a:r>
              <a:rPr lang="zh-CN" altLang="en-US" sz="2400"/>
              <a:t>数项和指数项）的线性表  </a:t>
            </a:r>
            <a:r>
              <a:rPr lang="en-US" altLang="zh-CN" sz="2400"/>
              <a:t>(( </a:t>
            </a:r>
            <a:r>
              <a:rPr lang="en-US" altLang="zh-CN" sz="2400" i="1"/>
              <a:t>p</a:t>
            </a:r>
            <a:r>
              <a:rPr lang="en-US" altLang="zh-CN" sz="2400" baseline="-25000"/>
              <a:t>1</a:t>
            </a:r>
            <a:r>
              <a:rPr lang="en-US" altLang="zh-CN" sz="2400"/>
              <a:t>, </a:t>
            </a:r>
            <a:r>
              <a:rPr lang="en-US" altLang="zh-CN" sz="2400" i="1"/>
              <a:t>e</a:t>
            </a:r>
            <a:r>
              <a:rPr lang="en-US" altLang="zh-CN" sz="2400" baseline="-25000"/>
              <a:t>1</a:t>
            </a:r>
            <a:r>
              <a:rPr lang="en-US" altLang="zh-CN" sz="2400"/>
              <a:t>), ( </a:t>
            </a:r>
            <a:r>
              <a:rPr lang="en-US" altLang="zh-CN" sz="2400" i="1"/>
              <a:t>p</a:t>
            </a:r>
            <a:r>
              <a:rPr lang="en-US" altLang="zh-CN" sz="2400" baseline="-25000"/>
              <a:t>2</a:t>
            </a:r>
            <a:r>
              <a:rPr lang="en-US" altLang="zh-CN" sz="2400"/>
              <a:t>, </a:t>
            </a:r>
            <a:r>
              <a:rPr lang="en-US" altLang="zh-CN" sz="2400" i="1"/>
              <a:t>e</a:t>
            </a:r>
            <a:r>
              <a:rPr lang="en-US" altLang="zh-CN" sz="2400" baseline="-25000"/>
              <a:t>2</a:t>
            </a:r>
            <a:r>
              <a:rPr lang="en-US" altLang="zh-CN" sz="2400"/>
              <a:t>), …, ( </a:t>
            </a:r>
            <a:r>
              <a:rPr lang="en-US" altLang="zh-CN" sz="2400" i="1"/>
              <a:t>p</a:t>
            </a:r>
            <a:r>
              <a:rPr lang="en-US" altLang="zh-CN" sz="2400" i="1" baseline="-25000"/>
              <a:t>m</a:t>
            </a:r>
            <a:r>
              <a:rPr lang="en-US" altLang="zh-CN" sz="2400"/>
              <a:t>, </a:t>
            </a:r>
            <a:r>
              <a:rPr lang="en-US" altLang="zh-CN" sz="2400" i="1" err="1"/>
              <a:t>e</a:t>
            </a:r>
            <a:r>
              <a:rPr lang="en-US" altLang="zh-CN" sz="2400" i="1" baseline="-25000" err="1"/>
              <a:t>m</a:t>
            </a:r>
            <a:r>
              <a:rPr lang="en-US" altLang="zh-CN" sz="2400"/>
              <a:t>))   </a:t>
            </a:r>
          </a:p>
          <a:p>
            <a:pPr eaLnBrk="0" hangingPunct="0">
              <a:lnSpc>
                <a:spcPct val="130000"/>
              </a:lnSpc>
              <a:spcBef>
                <a:spcPct val="50000"/>
              </a:spcBef>
            </a:pPr>
            <a:r>
              <a:rPr lang="zh-CN" altLang="en-US" sz="2400"/>
              <a:t>便可唯一确定多项式  </a:t>
            </a:r>
            <a:r>
              <a:rPr lang="en-US" altLang="zh-CN" sz="2400" i="1" err="1"/>
              <a:t>P</a:t>
            </a:r>
            <a:r>
              <a:rPr lang="en-US" altLang="zh-CN" sz="2400" i="1" baseline="-25000" err="1"/>
              <a:t>n</a:t>
            </a:r>
            <a:r>
              <a:rPr lang="en-US" altLang="zh-CN" sz="2400"/>
              <a:t>(</a:t>
            </a:r>
            <a:r>
              <a:rPr lang="en-US" altLang="zh-CN" sz="2400" i="1"/>
              <a:t>x</a:t>
            </a:r>
            <a:r>
              <a:rPr lang="en-US" altLang="zh-CN" sz="2400"/>
              <a:t>)</a:t>
            </a:r>
            <a:r>
              <a:rPr lang="zh-CN" altLang="en-US" sz="2400"/>
              <a:t>。 对于 </a:t>
            </a:r>
            <a:r>
              <a:rPr lang="en-US" altLang="zh-CN" sz="2400" i="1"/>
              <a:t>S</a:t>
            </a:r>
            <a:r>
              <a:rPr lang="en-US" altLang="zh-CN" sz="2400"/>
              <a:t>(</a:t>
            </a:r>
            <a:r>
              <a:rPr lang="en-US" altLang="zh-CN" sz="2400" i="1"/>
              <a:t>x</a:t>
            </a:r>
            <a:r>
              <a:rPr lang="en-US" altLang="zh-CN" sz="2400"/>
              <a:t>) </a:t>
            </a:r>
            <a:r>
              <a:rPr lang="zh-CN" altLang="en-US" sz="2400"/>
              <a:t>类的多项式将大 </a:t>
            </a:r>
          </a:p>
          <a:p>
            <a:pPr eaLnBrk="0" hangingPunct="0">
              <a:lnSpc>
                <a:spcPct val="130000"/>
              </a:lnSpc>
              <a:spcBef>
                <a:spcPct val="50000"/>
              </a:spcBef>
            </a:pPr>
            <a:r>
              <a:rPr lang="zh-CN" altLang="en-US" sz="2400"/>
              <a:t>大节省空间。 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Text Box 3"/>
          <p:cNvSpPr txBox="1">
            <a:spLocks noChangeArrowheads="1"/>
          </p:cNvSpPr>
          <p:nvPr/>
        </p:nvSpPr>
        <p:spPr bwMode="auto">
          <a:xfrm>
            <a:off x="1331913" y="1379538"/>
            <a:ext cx="3023585" cy="531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>
                <a:ea typeface="华文中宋" pitchFamily="2" charset="-122"/>
              </a:rPr>
              <a:t>一元多项式存储结构 </a:t>
            </a:r>
          </a:p>
        </p:txBody>
      </p:sp>
      <p:sp>
        <p:nvSpPr>
          <p:cNvPr id="60570" name="Text Box 154"/>
          <p:cNvSpPr txBox="1">
            <a:spLocks noChangeArrowheads="1"/>
          </p:cNvSpPr>
          <p:nvPr/>
        </p:nvSpPr>
        <p:spPr bwMode="auto">
          <a:xfrm>
            <a:off x="1331913" y="2365375"/>
            <a:ext cx="2797561" cy="975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>
                <a:ea typeface="华文中宋" pitchFamily="2" charset="-122"/>
              </a:rPr>
              <a:t>究竟采用哪一种 </a:t>
            </a:r>
            <a:r>
              <a:rPr lang="en-US" altLang="zh-CN" sz="48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?</a:t>
            </a:r>
            <a:r>
              <a:rPr lang="en-US" altLang="zh-CN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</a:t>
            </a:r>
          </a:p>
        </p:txBody>
      </p:sp>
      <p:sp>
        <p:nvSpPr>
          <p:cNvPr id="60571" name="Text Box 155"/>
          <p:cNvSpPr txBox="1">
            <a:spLocks noChangeArrowheads="1"/>
          </p:cNvSpPr>
          <p:nvPr/>
        </p:nvSpPr>
        <p:spPr bwMode="auto">
          <a:xfrm>
            <a:off x="4343953" y="908720"/>
            <a:ext cx="2100255" cy="531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>
                <a:ea typeface="华文中宋" pitchFamily="2" charset="-122"/>
              </a:rPr>
              <a:t>顺序存储结构 </a:t>
            </a:r>
          </a:p>
        </p:txBody>
      </p:sp>
      <p:sp>
        <p:nvSpPr>
          <p:cNvPr id="60572" name="Text Box 156"/>
          <p:cNvSpPr txBox="1">
            <a:spLocks noChangeArrowheads="1"/>
          </p:cNvSpPr>
          <p:nvPr/>
        </p:nvSpPr>
        <p:spPr bwMode="auto">
          <a:xfrm>
            <a:off x="4342366" y="1772320"/>
            <a:ext cx="2100255" cy="531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>
                <a:ea typeface="华文中宋" pitchFamily="2" charset="-122"/>
              </a:rPr>
              <a:t>链式存储结构 </a:t>
            </a:r>
          </a:p>
        </p:txBody>
      </p:sp>
      <p:sp>
        <p:nvSpPr>
          <p:cNvPr id="60573" name="AutoShape 157"/>
          <p:cNvSpPr>
            <a:spLocks/>
          </p:cNvSpPr>
          <p:nvPr/>
        </p:nvSpPr>
        <p:spPr bwMode="auto">
          <a:xfrm>
            <a:off x="4128053" y="1218282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60574" name="Text Box 158"/>
          <p:cNvSpPr txBox="1">
            <a:spLocks noChangeArrowheads="1"/>
          </p:cNvSpPr>
          <p:nvPr/>
        </p:nvSpPr>
        <p:spPr bwMode="auto">
          <a:xfrm>
            <a:off x="1331913" y="4270375"/>
            <a:ext cx="2169184" cy="531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>
                <a:ea typeface="华文中宋" pitchFamily="2" charset="-122"/>
              </a:rPr>
              <a:t>根据运算确定  </a:t>
            </a:r>
          </a:p>
        </p:txBody>
      </p:sp>
      <p:sp>
        <p:nvSpPr>
          <p:cNvPr id="60575" name="Text Box 159"/>
          <p:cNvSpPr txBox="1">
            <a:spLocks noChangeArrowheads="1"/>
          </p:cNvSpPr>
          <p:nvPr/>
        </p:nvSpPr>
        <p:spPr bwMode="auto">
          <a:xfrm>
            <a:off x="3606800" y="3645024"/>
            <a:ext cx="3917950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>
                <a:ea typeface="华文中宋" pitchFamily="2" charset="-122"/>
              </a:rPr>
              <a:t>不改变系数和指数的运算， </a:t>
            </a:r>
          </a:p>
          <a:p>
            <a:pPr>
              <a:lnSpc>
                <a:spcPct val="130000"/>
              </a:lnSpc>
            </a:pPr>
            <a:r>
              <a:rPr lang="zh-CN" altLang="en-US" sz="2400">
                <a:ea typeface="华文中宋" pitchFamily="2" charset="-122"/>
              </a:rPr>
              <a:t>    采用顺序存储结构； </a:t>
            </a:r>
          </a:p>
        </p:txBody>
      </p:sp>
      <p:sp>
        <p:nvSpPr>
          <p:cNvPr id="60576" name="Text Box 160"/>
          <p:cNvSpPr txBox="1">
            <a:spLocks noChangeArrowheads="1"/>
          </p:cNvSpPr>
          <p:nvPr/>
        </p:nvSpPr>
        <p:spPr bwMode="auto">
          <a:xfrm>
            <a:off x="3635375" y="4725144"/>
            <a:ext cx="3613150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>
                <a:ea typeface="华文中宋" pitchFamily="2" charset="-122"/>
              </a:rPr>
              <a:t>改变系数和指数的运算， </a:t>
            </a:r>
          </a:p>
          <a:p>
            <a:pPr>
              <a:lnSpc>
                <a:spcPct val="130000"/>
              </a:lnSpc>
            </a:pPr>
            <a:r>
              <a:rPr lang="zh-CN" altLang="en-US" sz="2400">
                <a:ea typeface="华文中宋" pitchFamily="2" charset="-122"/>
              </a:rPr>
              <a:t>    采用链式存储结构。 </a:t>
            </a:r>
          </a:p>
        </p:txBody>
      </p:sp>
      <p:sp>
        <p:nvSpPr>
          <p:cNvPr id="60577" name="AutoShape 161"/>
          <p:cNvSpPr>
            <a:spLocks/>
          </p:cNvSpPr>
          <p:nvPr/>
        </p:nvSpPr>
        <p:spPr bwMode="auto">
          <a:xfrm>
            <a:off x="3419475" y="3971925"/>
            <a:ext cx="144463" cy="1296988"/>
          </a:xfrm>
          <a:prstGeom prst="leftBrace">
            <a:avLst>
              <a:gd name="adj1" fmla="val 7481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400"/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0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0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05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05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0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9" dur="500"/>
                                        <p:tgtEl>
                                          <p:spTgt spid="60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60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60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570" grpId="0" autoUpdateAnimBg="0"/>
      <p:bldP spid="60574" grpId="0" autoUpdateAnimBg="0"/>
      <p:bldP spid="60575" grpId="0"/>
      <p:bldP spid="60576" grpId="0" autoUpdateAnimBg="0"/>
      <p:bldP spid="60577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8" name="Rectangle 4"/>
          <p:cNvSpPr>
            <a:spLocks noChangeArrowheads="1"/>
          </p:cNvSpPr>
          <p:nvPr/>
        </p:nvSpPr>
        <p:spPr bwMode="auto">
          <a:xfrm>
            <a:off x="984250" y="620713"/>
            <a:ext cx="7259638" cy="19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200">
                <a:ea typeface="华文中宋" pitchFamily="2" charset="-122"/>
              </a:rPr>
              <a:t>例：</a:t>
            </a:r>
            <a:r>
              <a:rPr lang="zh-CN" altLang="en-US" sz="2200"/>
              <a:t>假设多项式   </a:t>
            </a:r>
            <a:r>
              <a:rPr lang="en-US" altLang="zh-CN" sz="2200" i="1"/>
              <a:t>A</a:t>
            </a:r>
            <a:r>
              <a:rPr lang="en-US" altLang="zh-CN" sz="2200" baseline="-30000"/>
              <a:t>17</a:t>
            </a:r>
            <a:r>
              <a:rPr lang="en-US" altLang="zh-CN" sz="2200"/>
              <a:t>(</a:t>
            </a:r>
            <a:r>
              <a:rPr lang="en-US" altLang="zh-CN" sz="2200" i="1"/>
              <a:t>x</a:t>
            </a:r>
            <a:r>
              <a:rPr lang="en-US" altLang="zh-CN" sz="2200"/>
              <a:t>)=7+3</a:t>
            </a:r>
            <a:r>
              <a:rPr lang="en-US" altLang="zh-CN" sz="2200" i="1"/>
              <a:t>x</a:t>
            </a:r>
            <a:r>
              <a:rPr lang="en-US" altLang="zh-CN" sz="2200"/>
              <a:t>+9</a:t>
            </a:r>
            <a:r>
              <a:rPr lang="en-US" altLang="zh-CN" sz="2200" i="1"/>
              <a:t>x</a:t>
            </a:r>
            <a:r>
              <a:rPr lang="en-US" altLang="zh-CN" sz="2200" baseline="30000"/>
              <a:t>8</a:t>
            </a:r>
            <a:r>
              <a:rPr lang="en-US" altLang="zh-CN" sz="2200"/>
              <a:t>+5</a:t>
            </a:r>
            <a:r>
              <a:rPr lang="en-US" altLang="zh-CN" sz="2200" i="1"/>
              <a:t>x</a:t>
            </a:r>
            <a:r>
              <a:rPr lang="en-US" altLang="zh-CN" sz="2200" baseline="30000"/>
              <a:t>17  </a:t>
            </a:r>
          </a:p>
          <a:p>
            <a:pPr>
              <a:lnSpc>
                <a:spcPct val="140000"/>
              </a:lnSpc>
            </a:pPr>
            <a:r>
              <a:rPr lang="en-US" altLang="zh-CN" sz="2200" baseline="30000"/>
              <a:t>                                    </a:t>
            </a:r>
            <a:r>
              <a:rPr lang="zh-CN" altLang="en-US" sz="2200"/>
              <a:t>与   </a:t>
            </a:r>
            <a:r>
              <a:rPr lang="en-US" altLang="zh-CN" sz="2200" i="1"/>
              <a:t>B</a:t>
            </a:r>
            <a:r>
              <a:rPr lang="en-US" altLang="zh-CN" sz="2200" baseline="-30000"/>
              <a:t>8</a:t>
            </a:r>
            <a:r>
              <a:rPr lang="en-US" altLang="zh-CN" sz="2200"/>
              <a:t>(</a:t>
            </a:r>
            <a:r>
              <a:rPr lang="en-US" altLang="zh-CN" sz="2200" i="1"/>
              <a:t>x</a:t>
            </a:r>
            <a:r>
              <a:rPr lang="en-US" altLang="zh-CN" sz="2200"/>
              <a:t>)=8</a:t>
            </a:r>
            <a:r>
              <a:rPr lang="en-US" altLang="zh-CN" sz="2200" i="1"/>
              <a:t>x</a:t>
            </a:r>
            <a:r>
              <a:rPr lang="en-US" altLang="zh-CN" sz="2200"/>
              <a:t>+22</a:t>
            </a:r>
            <a:r>
              <a:rPr lang="en-US" altLang="zh-CN" sz="2200" i="1"/>
              <a:t>x</a:t>
            </a:r>
            <a:r>
              <a:rPr lang="en-US" altLang="zh-CN" sz="2200" baseline="30000"/>
              <a:t>7</a:t>
            </a:r>
            <a:r>
              <a:rPr lang="en-US" altLang="zh-CN" sz="2200"/>
              <a:t>-9</a:t>
            </a:r>
            <a:r>
              <a:rPr lang="en-US" altLang="zh-CN" sz="2200" i="1"/>
              <a:t>x</a:t>
            </a:r>
            <a:r>
              <a:rPr lang="en-US" altLang="zh-CN" sz="2200" baseline="30000"/>
              <a:t>8  </a:t>
            </a:r>
          </a:p>
          <a:p>
            <a:pPr>
              <a:lnSpc>
                <a:spcPct val="140000"/>
              </a:lnSpc>
            </a:pPr>
            <a:r>
              <a:rPr lang="en-US" altLang="zh-CN" sz="2200" baseline="30000"/>
              <a:t>            </a:t>
            </a:r>
            <a:r>
              <a:rPr lang="zh-CN" altLang="en-US" sz="2200"/>
              <a:t>已经用单链表表示，其头指针分别为 </a:t>
            </a:r>
            <a:r>
              <a:rPr lang="en-US" altLang="zh-CN" sz="2200" i="1"/>
              <a:t>A</a:t>
            </a:r>
            <a:r>
              <a:rPr lang="en-US" altLang="zh-CN" sz="2200"/>
              <a:t> </a:t>
            </a:r>
            <a:r>
              <a:rPr lang="zh-CN" altLang="en-US" sz="2200"/>
              <a:t>与 </a:t>
            </a:r>
            <a:r>
              <a:rPr lang="en-US" altLang="zh-CN" sz="2200" i="1"/>
              <a:t>B</a:t>
            </a:r>
            <a:r>
              <a:rPr lang="zh-CN" altLang="en-US" sz="2200"/>
              <a:t>， </a:t>
            </a:r>
          </a:p>
          <a:p>
            <a:pPr>
              <a:lnSpc>
                <a:spcPct val="140000"/>
              </a:lnSpc>
            </a:pPr>
            <a:r>
              <a:rPr lang="zh-CN" altLang="en-US" sz="2200"/>
              <a:t>        如下图所示。 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187450" y="2852936"/>
            <a:ext cx="6324600" cy="1133475"/>
            <a:chOff x="720" y="2208"/>
            <a:chExt cx="3984" cy="714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3456" y="2643"/>
              <a:ext cx="676" cy="217"/>
              <a:chOff x="3846" y="6794"/>
              <a:chExt cx="845" cy="322"/>
            </a:xfrm>
          </p:grpSpPr>
          <p:sp>
            <p:nvSpPr>
              <p:cNvPr id="205831" name="Rectangle 7"/>
              <p:cNvSpPr>
                <a:spLocks noChangeArrowheads="1"/>
              </p:cNvSpPr>
              <p:nvPr/>
            </p:nvSpPr>
            <p:spPr bwMode="auto">
              <a:xfrm>
                <a:off x="3846" y="6794"/>
                <a:ext cx="845" cy="32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32" name="Line 8"/>
              <p:cNvSpPr>
                <a:spLocks noChangeShapeType="1"/>
              </p:cNvSpPr>
              <p:nvPr/>
            </p:nvSpPr>
            <p:spPr bwMode="auto">
              <a:xfrm>
                <a:off x="4106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33" name="Line 9"/>
              <p:cNvSpPr>
                <a:spLocks noChangeShapeType="1"/>
              </p:cNvSpPr>
              <p:nvPr/>
            </p:nvSpPr>
            <p:spPr bwMode="auto">
              <a:xfrm>
                <a:off x="4431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</p:grpSp>
        <p:sp>
          <p:nvSpPr>
            <p:cNvPr id="205834" name="Text Box 10"/>
            <p:cNvSpPr txBox="1">
              <a:spLocks noChangeArrowheads="1"/>
            </p:cNvSpPr>
            <p:nvPr/>
          </p:nvSpPr>
          <p:spPr bwMode="auto">
            <a:xfrm>
              <a:off x="3378" y="2612"/>
              <a:ext cx="971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CN" sz="2200">
                  <a:ea typeface="宋体" pitchFamily="2" charset="-122"/>
                </a:rPr>
                <a:t> -9    8    ^ </a:t>
              </a:r>
            </a:p>
            <a:p>
              <a:pPr eaLnBrk="0" hangingPunct="0"/>
              <a:endParaRPr lang="en-US" altLang="zh-CN" sz="2200">
                <a:ea typeface="宋体" pitchFamily="2" charset="-122"/>
              </a:endParaRPr>
            </a:p>
          </p:txBody>
        </p:sp>
        <p:grpSp>
          <p:nvGrpSpPr>
            <p:cNvPr id="4" name="Group 11"/>
            <p:cNvGrpSpPr>
              <a:grpSpLocks/>
            </p:cNvGrpSpPr>
            <p:nvPr/>
          </p:nvGrpSpPr>
          <p:grpSpPr bwMode="auto">
            <a:xfrm>
              <a:off x="2577" y="2643"/>
              <a:ext cx="735" cy="217"/>
              <a:chOff x="3846" y="6794"/>
              <a:chExt cx="845" cy="322"/>
            </a:xfrm>
          </p:grpSpPr>
          <p:sp>
            <p:nvSpPr>
              <p:cNvPr id="205836" name="Rectangle 12"/>
              <p:cNvSpPr>
                <a:spLocks noChangeArrowheads="1"/>
              </p:cNvSpPr>
              <p:nvPr/>
            </p:nvSpPr>
            <p:spPr bwMode="auto">
              <a:xfrm>
                <a:off x="3846" y="6794"/>
                <a:ext cx="845" cy="32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37" name="Line 13"/>
              <p:cNvSpPr>
                <a:spLocks noChangeShapeType="1"/>
              </p:cNvSpPr>
              <p:nvPr/>
            </p:nvSpPr>
            <p:spPr bwMode="auto">
              <a:xfrm>
                <a:off x="4106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38" name="Line 14"/>
              <p:cNvSpPr>
                <a:spLocks noChangeShapeType="1"/>
              </p:cNvSpPr>
              <p:nvPr/>
            </p:nvSpPr>
            <p:spPr bwMode="auto">
              <a:xfrm>
                <a:off x="4431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</p:grpSp>
        <p:sp>
          <p:nvSpPr>
            <p:cNvPr id="205839" name="Text Box 15"/>
            <p:cNvSpPr txBox="1">
              <a:spLocks noChangeArrowheads="1"/>
            </p:cNvSpPr>
            <p:nvPr/>
          </p:nvSpPr>
          <p:spPr bwMode="auto">
            <a:xfrm>
              <a:off x="2564" y="2612"/>
              <a:ext cx="700" cy="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200">
                  <a:ea typeface="宋体" pitchFamily="2" charset="-122"/>
                </a:rPr>
                <a:t>22  7</a:t>
              </a:r>
            </a:p>
            <a:p>
              <a:pPr eaLnBrk="0" hangingPunct="0"/>
              <a:endParaRPr lang="en-US" altLang="zh-CN" sz="2200">
                <a:ea typeface="宋体" pitchFamily="2" charset="-122"/>
              </a:endParaRPr>
            </a:p>
          </p:txBody>
        </p:sp>
        <p:sp>
          <p:nvSpPr>
            <p:cNvPr id="205840" name="Rectangle 16"/>
            <p:cNvSpPr>
              <a:spLocks noChangeArrowheads="1"/>
            </p:cNvSpPr>
            <p:nvPr/>
          </p:nvSpPr>
          <p:spPr bwMode="auto">
            <a:xfrm>
              <a:off x="1204" y="2301"/>
              <a:ext cx="620" cy="2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41" name="Line 17"/>
            <p:cNvSpPr>
              <a:spLocks noChangeShapeType="1"/>
            </p:cNvSpPr>
            <p:nvPr/>
          </p:nvSpPr>
          <p:spPr bwMode="auto">
            <a:xfrm>
              <a:off x="1381" y="2301"/>
              <a:ext cx="0" cy="2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42" name="Line 18"/>
            <p:cNvSpPr>
              <a:spLocks noChangeShapeType="1"/>
            </p:cNvSpPr>
            <p:nvPr/>
          </p:nvSpPr>
          <p:spPr bwMode="auto">
            <a:xfrm>
              <a:off x="1680" y="2301"/>
              <a:ext cx="0" cy="2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43" name="Line 19"/>
            <p:cNvSpPr>
              <a:spLocks noChangeShapeType="1"/>
            </p:cNvSpPr>
            <p:nvPr/>
          </p:nvSpPr>
          <p:spPr bwMode="auto">
            <a:xfrm flipH="1">
              <a:off x="1204" y="2301"/>
              <a:ext cx="177" cy="2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44" name="Line 20"/>
            <p:cNvSpPr>
              <a:spLocks noChangeShapeType="1"/>
            </p:cNvSpPr>
            <p:nvPr/>
          </p:nvSpPr>
          <p:spPr bwMode="auto">
            <a:xfrm flipH="1">
              <a:off x="1204" y="2301"/>
              <a:ext cx="89" cy="9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45" name="Line 21"/>
            <p:cNvSpPr>
              <a:spLocks noChangeShapeType="1"/>
            </p:cNvSpPr>
            <p:nvPr/>
          </p:nvSpPr>
          <p:spPr bwMode="auto">
            <a:xfrm flipH="1">
              <a:off x="1293" y="2394"/>
              <a:ext cx="88" cy="1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46" name="Text Box 22"/>
            <p:cNvSpPr txBox="1">
              <a:spLocks noChangeArrowheads="1"/>
            </p:cNvSpPr>
            <p:nvPr/>
          </p:nvSpPr>
          <p:spPr bwMode="auto">
            <a:xfrm>
              <a:off x="1393" y="2264"/>
              <a:ext cx="335" cy="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200">
                  <a:ea typeface="宋体" pitchFamily="2" charset="-122"/>
                </a:rPr>
                <a:t>-1</a:t>
              </a:r>
            </a:p>
            <a:p>
              <a:pPr eaLnBrk="0" hangingPunct="0"/>
              <a:endParaRPr lang="en-US" altLang="zh-CN" sz="2200">
                <a:ea typeface="宋体" pitchFamily="2" charset="-122"/>
              </a:endParaRPr>
            </a:p>
          </p:txBody>
        </p:sp>
        <p:grpSp>
          <p:nvGrpSpPr>
            <p:cNvPr id="5" name="Group 23"/>
            <p:cNvGrpSpPr>
              <a:grpSpLocks/>
            </p:cNvGrpSpPr>
            <p:nvPr/>
          </p:nvGrpSpPr>
          <p:grpSpPr bwMode="auto">
            <a:xfrm>
              <a:off x="1951" y="2301"/>
              <a:ext cx="484" cy="218"/>
              <a:chOff x="3846" y="6794"/>
              <a:chExt cx="845" cy="322"/>
            </a:xfrm>
          </p:grpSpPr>
          <p:sp>
            <p:nvSpPr>
              <p:cNvPr id="205848" name="Rectangle 24"/>
              <p:cNvSpPr>
                <a:spLocks noChangeArrowheads="1"/>
              </p:cNvSpPr>
              <p:nvPr/>
            </p:nvSpPr>
            <p:spPr bwMode="auto">
              <a:xfrm>
                <a:off x="3846" y="6794"/>
                <a:ext cx="845" cy="32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49" name="Line 25"/>
              <p:cNvSpPr>
                <a:spLocks noChangeShapeType="1"/>
              </p:cNvSpPr>
              <p:nvPr/>
            </p:nvSpPr>
            <p:spPr bwMode="auto">
              <a:xfrm>
                <a:off x="4106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50" name="Line 26"/>
              <p:cNvSpPr>
                <a:spLocks noChangeShapeType="1"/>
              </p:cNvSpPr>
              <p:nvPr/>
            </p:nvSpPr>
            <p:spPr bwMode="auto">
              <a:xfrm>
                <a:off x="4431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</p:grpSp>
        <p:sp>
          <p:nvSpPr>
            <p:cNvPr id="205851" name="Text Box 27"/>
            <p:cNvSpPr txBox="1">
              <a:spLocks noChangeArrowheads="1"/>
            </p:cNvSpPr>
            <p:nvPr/>
          </p:nvSpPr>
          <p:spPr bwMode="auto">
            <a:xfrm>
              <a:off x="1920" y="2270"/>
              <a:ext cx="410" cy="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200">
                  <a:ea typeface="宋体" pitchFamily="2" charset="-122"/>
                </a:rPr>
                <a:t>7  0</a:t>
              </a:r>
            </a:p>
            <a:p>
              <a:pPr eaLnBrk="0" hangingPunct="0"/>
              <a:endParaRPr lang="en-US" altLang="zh-CN" sz="2200">
                <a:ea typeface="宋体" pitchFamily="2" charset="-122"/>
              </a:endParaRPr>
            </a:p>
          </p:txBody>
        </p:sp>
        <p:grpSp>
          <p:nvGrpSpPr>
            <p:cNvPr id="6" name="Group 28"/>
            <p:cNvGrpSpPr>
              <a:grpSpLocks/>
            </p:cNvGrpSpPr>
            <p:nvPr/>
          </p:nvGrpSpPr>
          <p:grpSpPr bwMode="auto">
            <a:xfrm>
              <a:off x="2584" y="2301"/>
              <a:ext cx="484" cy="218"/>
              <a:chOff x="3846" y="6794"/>
              <a:chExt cx="845" cy="322"/>
            </a:xfrm>
          </p:grpSpPr>
          <p:sp>
            <p:nvSpPr>
              <p:cNvPr id="205853" name="Rectangle 29"/>
              <p:cNvSpPr>
                <a:spLocks noChangeArrowheads="1"/>
              </p:cNvSpPr>
              <p:nvPr/>
            </p:nvSpPr>
            <p:spPr bwMode="auto">
              <a:xfrm>
                <a:off x="3846" y="6794"/>
                <a:ext cx="845" cy="32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54" name="Line 30"/>
              <p:cNvSpPr>
                <a:spLocks noChangeShapeType="1"/>
              </p:cNvSpPr>
              <p:nvPr/>
            </p:nvSpPr>
            <p:spPr bwMode="auto">
              <a:xfrm>
                <a:off x="4106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55" name="Line 31"/>
              <p:cNvSpPr>
                <a:spLocks noChangeShapeType="1"/>
              </p:cNvSpPr>
              <p:nvPr/>
            </p:nvSpPr>
            <p:spPr bwMode="auto">
              <a:xfrm>
                <a:off x="4431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</p:grpSp>
        <p:sp>
          <p:nvSpPr>
            <p:cNvPr id="205856" name="Text Box 32"/>
            <p:cNvSpPr txBox="1">
              <a:spLocks noChangeArrowheads="1"/>
            </p:cNvSpPr>
            <p:nvPr/>
          </p:nvSpPr>
          <p:spPr bwMode="auto">
            <a:xfrm>
              <a:off x="2566" y="2270"/>
              <a:ext cx="410" cy="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200">
                  <a:ea typeface="宋体" pitchFamily="2" charset="-122"/>
                </a:rPr>
                <a:t>3  1</a:t>
              </a:r>
            </a:p>
            <a:p>
              <a:pPr eaLnBrk="0" hangingPunct="0"/>
              <a:endParaRPr lang="en-US" altLang="zh-CN" sz="2200">
                <a:ea typeface="宋体" pitchFamily="2" charset="-122"/>
              </a:endParaRPr>
            </a:p>
          </p:txBody>
        </p:sp>
        <p:grpSp>
          <p:nvGrpSpPr>
            <p:cNvPr id="7" name="Group 33"/>
            <p:cNvGrpSpPr>
              <a:grpSpLocks/>
            </p:cNvGrpSpPr>
            <p:nvPr/>
          </p:nvGrpSpPr>
          <p:grpSpPr bwMode="auto">
            <a:xfrm>
              <a:off x="3217" y="2301"/>
              <a:ext cx="484" cy="218"/>
              <a:chOff x="3846" y="6794"/>
              <a:chExt cx="845" cy="322"/>
            </a:xfrm>
          </p:grpSpPr>
          <p:sp>
            <p:nvSpPr>
              <p:cNvPr id="205858" name="Rectangle 34"/>
              <p:cNvSpPr>
                <a:spLocks noChangeArrowheads="1"/>
              </p:cNvSpPr>
              <p:nvPr/>
            </p:nvSpPr>
            <p:spPr bwMode="auto">
              <a:xfrm>
                <a:off x="3846" y="6794"/>
                <a:ext cx="845" cy="32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59" name="Line 35"/>
              <p:cNvSpPr>
                <a:spLocks noChangeShapeType="1"/>
              </p:cNvSpPr>
              <p:nvPr/>
            </p:nvSpPr>
            <p:spPr bwMode="auto">
              <a:xfrm>
                <a:off x="4106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60" name="Line 36"/>
              <p:cNvSpPr>
                <a:spLocks noChangeShapeType="1"/>
              </p:cNvSpPr>
              <p:nvPr/>
            </p:nvSpPr>
            <p:spPr bwMode="auto">
              <a:xfrm>
                <a:off x="4431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</p:grpSp>
        <p:sp>
          <p:nvSpPr>
            <p:cNvPr id="205861" name="Text Box 37"/>
            <p:cNvSpPr txBox="1">
              <a:spLocks noChangeArrowheads="1"/>
            </p:cNvSpPr>
            <p:nvPr/>
          </p:nvSpPr>
          <p:spPr bwMode="auto">
            <a:xfrm>
              <a:off x="3217" y="2270"/>
              <a:ext cx="410" cy="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200">
                  <a:ea typeface="宋体" pitchFamily="2" charset="-122"/>
                </a:rPr>
                <a:t>9  8</a:t>
              </a:r>
            </a:p>
            <a:p>
              <a:pPr eaLnBrk="0" hangingPunct="0"/>
              <a:endParaRPr lang="en-US" altLang="zh-CN" sz="2200">
                <a:ea typeface="宋体" pitchFamily="2" charset="-122"/>
              </a:endParaRPr>
            </a:p>
          </p:txBody>
        </p:sp>
        <p:grpSp>
          <p:nvGrpSpPr>
            <p:cNvPr id="8" name="Group 38"/>
            <p:cNvGrpSpPr>
              <a:grpSpLocks/>
            </p:cNvGrpSpPr>
            <p:nvPr/>
          </p:nvGrpSpPr>
          <p:grpSpPr bwMode="auto">
            <a:xfrm>
              <a:off x="3849" y="2301"/>
              <a:ext cx="663" cy="218"/>
              <a:chOff x="3846" y="6794"/>
              <a:chExt cx="845" cy="322"/>
            </a:xfrm>
          </p:grpSpPr>
          <p:sp>
            <p:nvSpPr>
              <p:cNvPr id="205863" name="Rectangle 39"/>
              <p:cNvSpPr>
                <a:spLocks noChangeArrowheads="1"/>
              </p:cNvSpPr>
              <p:nvPr/>
            </p:nvSpPr>
            <p:spPr bwMode="auto">
              <a:xfrm>
                <a:off x="3846" y="6794"/>
                <a:ext cx="845" cy="32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64" name="Line 40"/>
              <p:cNvSpPr>
                <a:spLocks noChangeShapeType="1"/>
              </p:cNvSpPr>
              <p:nvPr/>
            </p:nvSpPr>
            <p:spPr bwMode="auto">
              <a:xfrm>
                <a:off x="4106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65" name="Line 41"/>
              <p:cNvSpPr>
                <a:spLocks noChangeShapeType="1"/>
              </p:cNvSpPr>
              <p:nvPr/>
            </p:nvSpPr>
            <p:spPr bwMode="auto">
              <a:xfrm>
                <a:off x="4431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</p:grpSp>
        <p:sp>
          <p:nvSpPr>
            <p:cNvPr id="205866" name="Text Box 42"/>
            <p:cNvSpPr txBox="1">
              <a:spLocks noChangeArrowheads="1"/>
            </p:cNvSpPr>
            <p:nvPr/>
          </p:nvSpPr>
          <p:spPr bwMode="auto">
            <a:xfrm>
              <a:off x="3842" y="2270"/>
              <a:ext cx="862" cy="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CN" sz="2200">
                  <a:ea typeface="宋体" pitchFamily="2" charset="-122"/>
                </a:rPr>
                <a:t>5  17  ^</a:t>
              </a:r>
            </a:p>
          </p:txBody>
        </p:sp>
        <p:sp>
          <p:nvSpPr>
            <p:cNvPr id="205867" name="Line 43"/>
            <p:cNvSpPr>
              <a:spLocks noChangeShapeType="1"/>
            </p:cNvSpPr>
            <p:nvPr/>
          </p:nvSpPr>
          <p:spPr bwMode="auto">
            <a:xfrm>
              <a:off x="981" y="2395"/>
              <a:ext cx="2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68" name="Line 44"/>
            <p:cNvSpPr>
              <a:spLocks noChangeShapeType="1"/>
            </p:cNvSpPr>
            <p:nvPr/>
          </p:nvSpPr>
          <p:spPr bwMode="auto">
            <a:xfrm>
              <a:off x="1728" y="2426"/>
              <a:ext cx="2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69" name="Line 45"/>
            <p:cNvSpPr>
              <a:spLocks noChangeShapeType="1"/>
            </p:cNvSpPr>
            <p:nvPr/>
          </p:nvSpPr>
          <p:spPr bwMode="auto">
            <a:xfrm>
              <a:off x="2360" y="2426"/>
              <a:ext cx="2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70" name="Line 46"/>
            <p:cNvSpPr>
              <a:spLocks noChangeShapeType="1"/>
            </p:cNvSpPr>
            <p:nvPr/>
          </p:nvSpPr>
          <p:spPr bwMode="auto">
            <a:xfrm>
              <a:off x="2993" y="2426"/>
              <a:ext cx="2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71" name="Line 47"/>
            <p:cNvSpPr>
              <a:spLocks noChangeShapeType="1"/>
            </p:cNvSpPr>
            <p:nvPr/>
          </p:nvSpPr>
          <p:spPr bwMode="auto">
            <a:xfrm>
              <a:off x="3626" y="2426"/>
              <a:ext cx="2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72" name="Text Box 48"/>
            <p:cNvSpPr txBox="1">
              <a:spLocks noChangeArrowheads="1"/>
            </p:cNvSpPr>
            <p:nvPr/>
          </p:nvSpPr>
          <p:spPr bwMode="auto">
            <a:xfrm>
              <a:off x="720" y="2208"/>
              <a:ext cx="335" cy="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200" i="1">
                  <a:ea typeface="宋体" pitchFamily="2" charset="-122"/>
                </a:rPr>
                <a:t>A </a:t>
              </a:r>
            </a:p>
          </p:txBody>
        </p:sp>
        <p:sp>
          <p:nvSpPr>
            <p:cNvPr id="205873" name="Rectangle 49"/>
            <p:cNvSpPr>
              <a:spLocks noChangeArrowheads="1"/>
            </p:cNvSpPr>
            <p:nvPr/>
          </p:nvSpPr>
          <p:spPr bwMode="auto">
            <a:xfrm>
              <a:off x="1200" y="2643"/>
              <a:ext cx="624" cy="21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74" name="Line 50"/>
            <p:cNvSpPr>
              <a:spLocks noChangeShapeType="1"/>
            </p:cNvSpPr>
            <p:nvPr/>
          </p:nvSpPr>
          <p:spPr bwMode="auto">
            <a:xfrm>
              <a:off x="1378" y="2643"/>
              <a:ext cx="0" cy="2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75" name="Line 51"/>
            <p:cNvSpPr>
              <a:spLocks noChangeShapeType="1"/>
            </p:cNvSpPr>
            <p:nvPr/>
          </p:nvSpPr>
          <p:spPr bwMode="auto">
            <a:xfrm>
              <a:off x="1680" y="2643"/>
              <a:ext cx="0" cy="2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76" name="Line 52"/>
            <p:cNvSpPr>
              <a:spLocks noChangeShapeType="1"/>
            </p:cNvSpPr>
            <p:nvPr/>
          </p:nvSpPr>
          <p:spPr bwMode="auto">
            <a:xfrm flipH="1">
              <a:off x="1200" y="2643"/>
              <a:ext cx="178" cy="2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77" name="Line 53"/>
            <p:cNvSpPr>
              <a:spLocks noChangeShapeType="1"/>
            </p:cNvSpPr>
            <p:nvPr/>
          </p:nvSpPr>
          <p:spPr bwMode="auto">
            <a:xfrm flipH="1">
              <a:off x="1200" y="2643"/>
              <a:ext cx="89" cy="9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78" name="Line 54"/>
            <p:cNvSpPr>
              <a:spLocks noChangeShapeType="1"/>
            </p:cNvSpPr>
            <p:nvPr/>
          </p:nvSpPr>
          <p:spPr bwMode="auto">
            <a:xfrm flipH="1">
              <a:off x="1289" y="2736"/>
              <a:ext cx="89" cy="1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79" name="Text Box 55"/>
            <p:cNvSpPr txBox="1">
              <a:spLocks noChangeArrowheads="1"/>
            </p:cNvSpPr>
            <p:nvPr/>
          </p:nvSpPr>
          <p:spPr bwMode="auto">
            <a:xfrm>
              <a:off x="1349" y="2581"/>
              <a:ext cx="335" cy="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lnSpc>
                  <a:spcPct val="110000"/>
                </a:lnSpc>
              </a:pPr>
              <a:r>
                <a:rPr lang="en-US" altLang="zh-CN" sz="2200">
                  <a:ea typeface="宋体" pitchFamily="2" charset="-122"/>
                </a:rPr>
                <a:t> -1</a:t>
              </a:r>
            </a:p>
            <a:p>
              <a:pPr eaLnBrk="0" hangingPunct="0">
                <a:lnSpc>
                  <a:spcPct val="110000"/>
                </a:lnSpc>
              </a:pPr>
              <a:endParaRPr lang="en-US" altLang="zh-CN" sz="2200">
                <a:ea typeface="宋体" pitchFamily="2" charset="-122"/>
              </a:endParaRPr>
            </a:p>
          </p:txBody>
        </p:sp>
        <p:grpSp>
          <p:nvGrpSpPr>
            <p:cNvPr id="9" name="Group 56"/>
            <p:cNvGrpSpPr>
              <a:grpSpLocks/>
            </p:cNvGrpSpPr>
            <p:nvPr/>
          </p:nvGrpSpPr>
          <p:grpSpPr bwMode="auto">
            <a:xfrm>
              <a:off x="1958" y="2643"/>
              <a:ext cx="484" cy="217"/>
              <a:chOff x="3846" y="6794"/>
              <a:chExt cx="845" cy="322"/>
            </a:xfrm>
          </p:grpSpPr>
          <p:sp>
            <p:nvSpPr>
              <p:cNvPr id="205881" name="Rectangle 57"/>
              <p:cNvSpPr>
                <a:spLocks noChangeArrowheads="1"/>
              </p:cNvSpPr>
              <p:nvPr/>
            </p:nvSpPr>
            <p:spPr bwMode="auto">
              <a:xfrm>
                <a:off x="3846" y="6794"/>
                <a:ext cx="845" cy="32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82" name="Line 58"/>
              <p:cNvSpPr>
                <a:spLocks noChangeShapeType="1"/>
              </p:cNvSpPr>
              <p:nvPr/>
            </p:nvSpPr>
            <p:spPr bwMode="auto">
              <a:xfrm>
                <a:off x="4106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83" name="Line 59"/>
              <p:cNvSpPr>
                <a:spLocks noChangeShapeType="1"/>
              </p:cNvSpPr>
              <p:nvPr/>
            </p:nvSpPr>
            <p:spPr bwMode="auto">
              <a:xfrm>
                <a:off x="4431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</p:grpSp>
        <p:sp>
          <p:nvSpPr>
            <p:cNvPr id="205884" name="Text Box 60"/>
            <p:cNvSpPr txBox="1">
              <a:spLocks noChangeArrowheads="1"/>
            </p:cNvSpPr>
            <p:nvPr/>
          </p:nvSpPr>
          <p:spPr bwMode="auto">
            <a:xfrm>
              <a:off x="1920" y="2612"/>
              <a:ext cx="410" cy="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200">
                  <a:ea typeface="宋体" pitchFamily="2" charset="-122"/>
                </a:rPr>
                <a:t>8  1</a:t>
              </a:r>
            </a:p>
            <a:p>
              <a:pPr eaLnBrk="0" hangingPunct="0"/>
              <a:endParaRPr lang="en-US" altLang="zh-CN" sz="2200">
                <a:ea typeface="宋体" pitchFamily="2" charset="-122"/>
              </a:endParaRPr>
            </a:p>
          </p:txBody>
        </p:sp>
        <p:sp>
          <p:nvSpPr>
            <p:cNvPr id="205885" name="Line 61"/>
            <p:cNvSpPr>
              <a:spLocks noChangeShapeType="1"/>
            </p:cNvSpPr>
            <p:nvPr/>
          </p:nvSpPr>
          <p:spPr bwMode="auto">
            <a:xfrm>
              <a:off x="977" y="2736"/>
              <a:ext cx="2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86" name="Line 62"/>
            <p:cNvSpPr>
              <a:spLocks noChangeShapeType="1"/>
            </p:cNvSpPr>
            <p:nvPr/>
          </p:nvSpPr>
          <p:spPr bwMode="auto">
            <a:xfrm>
              <a:off x="1745" y="2767"/>
              <a:ext cx="2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87" name="Line 63"/>
            <p:cNvSpPr>
              <a:spLocks noChangeShapeType="1"/>
            </p:cNvSpPr>
            <p:nvPr/>
          </p:nvSpPr>
          <p:spPr bwMode="auto">
            <a:xfrm>
              <a:off x="2367" y="2767"/>
              <a:ext cx="2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88" name="Line 64"/>
            <p:cNvSpPr>
              <a:spLocks noChangeShapeType="1"/>
            </p:cNvSpPr>
            <p:nvPr/>
          </p:nvSpPr>
          <p:spPr bwMode="auto">
            <a:xfrm>
              <a:off x="3232" y="2767"/>
              <a:ext cx="2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89" name="Text Box 65"/>
            <p:cNvSpPr txBox="1">
              <a:spLocks noChangeArrowheads="1"/>
            </p:cNvSpPr>
            <p:nvPr/>
          </p:nvSpPr>
          <p:spPr bwMode="auto">
            <a:xfrm>
              <a:off x="720" y="2550"/>
              <a:ext cx="335" cy="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200" i="1">
                  <a:ea typeface="宋体" pitchFamily="2" charset="-122"/>
                </a:rPr>
                <a:t>B </a:t>
              </a:r>
            </a:p>
          </p:txBody>
        </p:sp>
      </p:grpSp>
      <p:sp>
        <p:nvSpPr>
          <p:cNvPr id="205890" name="Text Box 66"/>
          <p:cNvSpPr txBox="1">
            <a:spLocks noChangeArrowheads="1"/>
          </p:cNvSpPr>
          <p:nvPr/>
        </p:nvSpPr>
        <p:spPr bwMode="auto">
          <a:xfrm>
            <a:off x="1125538" y="4267200"/>
            <a:ext cx="5636479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200"/>
              <a:t>将两个多项式相加为  </a:t>
            </a:r>
            <a:r>
              <a:rPr lang="en-US" altLang="zh-CN" sz="2200" i="1"/>
              <a:t>C</a:t>
            </a:r>
            <a:r>
              <a:rPr lang="en-US" altLang="zh-CN" sz="2200" baseline="-30000"/>
              <a:t>17</a:t>
            </a:r>
            <a:r>
              <a:rPr lang="en-US" altLang="zh-CN" sz="2200"/>
              <a:t>(</a:t>
            </a:r>
            <a:r>
              <a:rPr lang="en-US" altLang="zh-CN" sz="2200" i="1"/>
              <a:t>x</a:t>
            </a:r>
            <a:r>
              <a:rPr lang="en-US" altLang="zh-CN" sz="2200"/>
              <a:t>)=7+11</a:t>
            </a:r>
            <a:r>
              <a:rPr lang="en-US" altLang="zh-CN" sz="2200" i="1"/>
              <a:t>x</a:t>
            </a:r>
            <a:r>
              <a:rPr lang="en-US" altLang="zh-CN" sz="2200"/>
              <a:t>+22</a:t>
            </a:r>
            <a:r>
              <a:rPr lang="en-US" altLang="zh-CN" sz="2200" i="1"/>
              <a:t>x</a:t>
            </a:r>
            <a:r>
              <a:rPr lang="en-US" altLang="zh-CN" sz="2200" baseline="30000"/>
              <a:t>7</a:t>
            </a:r>
            <a:r>
              <a:rPr lang="en-US" altLang="zh-CN" sz="2200"/>
              <a:t>+5</a:t>
            </a:r>
            <a:r>
              <a:rPr lang="en-US" altLang="zh-CN" sz="2200" i="1"/>
              <a:t>x</a:t>
            </a:r>
            <a:r>
              <a:rPr lang="en-US" altLang="zh-CN" sz="2200" baseline="30000"/>
              <a:t>17  </a:t>
            </a:r>
          </a:p>
        </p:txBody>
      </p:sp>
      <p:grpSp>
        <p:nvGrpSpPr>
          <p:cNvPr id="10" name="Group 113"/>
          <p:cNvGrpSpPr>
            <a:grpSpLocks/>
          </p:cNvGrpSpPr>
          <p:nvPr/>
        </p:nvGrpSpPr>
        <p:grpSpPr bwMode="auto">
          <a:xfrm>
            <a:off x="1187450" y="4868863"/>
            <a:ext cx="6477000" cy="1163637"/>
            <a:chOff x="748" y="3067"/>
            <a:chExt cx="4080" cy="733"/>
          </a:xfrm>
        </p:grpSpPr>
        <p:sp>
          <p:nvSpPr>
            <p:cNvPr id="205892" name="Rectangle 68"/>
            <p:cNvSpPr>
              <a:spLocks noChangeArrowheads="1"/>
            </p:cNvSpPr>
            <p:nvPr/>
          </p:nvSpPr>
          <p:spPr bwMode="auto">
            <a:xfrm>
              <a:off x="1232" y="3160"/>
              <a:ext cx="620" cy="2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2400"/>
            </a:p>
          </p:txBody>
        </p:sp>
        <p:grpSp>
          <p:nvGrpSpPr>
            <p:cNvPr id="11" name="Group 69"/>
            <p:cNvGrpSpPr>
              <a:grpSpLocks/>
            </p:cNvGrpSpPr>
            <p:nvPr/>
          </p:nvGrpSpPr>
          <p:grpSpPr bwMode="auto">
            <a:xfrm>
              <a:off x="1979" y="3160"/>
              <a:ext cx="484" cy="218"/>
              <a:chOff x="3846" y="6794"/>
              <a:chExt cx="845" cy="322"/>
            </a:xfrm>
          </p:grpSpPr>
          <p:sp>
            <p:nvSpPr>
              <p:cNvPr id="205894" name="Rectangle 70"/>
              <p:cNvSpPr>
                <a:spLocks noChangeArrowheads="1"/>
              </p:cNvSpPr>
              <p:nvPr/>
            </p:nvSpPr>
            <p:spPr bwMode="auto">
              <a:xfrm>
                <a:off x="3846" y="6794"/>
                <a:ext cx="845" cy="32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05895" name="Line 71"/>
              <p:cNvSpPr>
                <a:spLocks noChangeShapeType="1"/>
              </p:cNvSpPr>
              <p:nvPr/>
            </p:nvSpPr>
            <p:spPr bwMode="auto">
              <a:xfrm>
                <a:off x="4106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05896" name="Line 72"/>
              <p:cNvSpPr>
                <a:spLocks noChangeShapeType="1"/>
              </p:cNvSpPr>
              <p:nvPr/>
            </p:nvSpPr>
            <p:spPr bwMode="auto">
              <a:xfrm>
                <a:off x="4431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400"/>
              </a:p>
            </p:txBody>
          </p:sp>
        </p:grpSp>
        <p:sp>
          <p:nvSpPr>
            <p:cNvPr id="205898" name="Rectangle 74"/>
            <p:cNvSpPr>
              <a:spLocks noChangeArrowheads="1"/>
            </p:cNvSpPr>
            <p:nvPr/>
          </p:nvSpPr>
          <p:spPr bwMode="auto">
            <a:xfrm>
              <a:off x="2612" y="3160"/>
              <a:ext cx="584" cy="2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899" name="Line 75"/>
            <p:cNvSpPr>
              <a:spLocks noChangeShapeType="1"/>
            </p:cNvSpPr>
            <p:nvPr/>
          </p:nvSpPr>
          <p:spPr bwMode="auto">
            <a:xfrm>
              <a:off x="2835" y="3160"/>
              <a:ext cx="0" cy="2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00" name="Line 76"/>
            <p:cNvSpPr>
              <a:spLocks noChangeShapeType="1"/>
            </p:cNvSpPr>
            <p:nvPr/>
          </p:nvSpPr>
          <p:spPr bwMode="auto">
            <a:xfrm>
              <a:off x="3016" y="3160"/>
              <a:ext cx="0" cy="2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02" name="Rectangle 78"/>
            <p:cNvSpPr>
              <a:spLocks noChangeArrowheads="1"/>
            </p:cNvSpPr>
            <p:nvPr/>
          </p:nvSpPr>
          <p:spPr bwMode="auto">
            <a:xfrm>
              <a:off x="3341" y="3160"/>
              <a:ext cx="484" cy="2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2400"/>
            </a:p>
          </p:txBody>
        </p:sp>
        <p:grpSp>
          <p:nvGrpSpPr>
            <p:cNvPr id="12" name="Group 81"/>
            <p:cNvGrpSpPr>
              <a:grpSpLocks/>
            </p:cNvGrpSpPr>
            <p:nvPr/>
          </p:nvGrpSpPr>
          <p:grpSpPr bwMode="auto">
            <a:xfrm>
              <a:off x="3973" y="3160"/>
              <a:ext cx="663" cy="218"/>
              <a:chOff x="3846" y="6794"/>
              <a:chExt cx="845" cy="322"/>
            </a:xfrm>
          </p:grpSpPr>
          <p:sp>
            <p:nvSpPr>
              <p:cNvPr id="205906" name="Rectangle 82"/>
              <p:cNvSpPr>
                <a:spLocks noChangeArrowheads="1"/>
              </p:cNvSpPr>
              <p:nvPr/>
            </p:nvSpPr>
            <p:spPr bwMode="auto">
              <a:xfrm>
                <a:off x="3846" y="6794"/>
                <a:ext cx="845" cy="32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05907" name="Line 83"/>
              <p:cNvSpPr>
                <a:spLocks noChangeShapeType="1"/>
              </p:cNvSpPr>
              <p:nvPr/>
            </p:nvSpPr>
            <p:spPr bwMode="auto">
              <a:xfrm>
                <a:off x="4106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05908" name="Line 84"/>
              <p:cNvSpPr>
                <a:spLocks noChangeShapeType="1"/>
              </p:cNvSpPr>
              <p:nvPr/>
            </p:nvSpPr>
            <p:spPr bwMode="auto">
              <a:xfrm>
                <a:off x="4431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400"/>
              </a:p>
            </p:txBody>
          </p:sp>
        </p:grpSp>
        <p:sp>
          <p:nvSpPr>
            <p:cNvPr id="205909" name="Text Box 85"/>
            <p:cNvSpPr txBox="1">
              <a:spLocks noChangeArrowheads="1"/>
            </p:cNvSpPr>
            <p:nvPr/>
          </p:nvSpPr>
          <p:spPr bwMode="auto">
            <a:xfrm>
              <a:off x="2572" y="3113"/>
              <a:ext cx="602" cy="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400">
                  <a:ea typeface="宋体" pitchFamily="2" charset="-122"/>
                </a:rPr>
                <a:t>11 1 </a:t>
              </a:r>
            </a:p>
          </p:txBody>
        </p:sp>
        <p:sp>
          <p:nvSpPr>
            <p:cNvPr id="205910" name="Text Box 86"/>
            <p:cNvSpPr txBox="1">
              <a:spLocks noChangeArrowheads="1"/>
            </p:cNvSpPr>
            <p:nvPr/>
          </p:nvSpPr>
          <p:spPr bwMode="auto">
            <a:xfrm>
              <a:off x="1421" y="3123"/>
              <a:ext cx="335" cy="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400">
                  <a:ea typeface="宋体" pitchFamily="2" charset="-122"/>
                </a:rPr>
                <a:t>-1</a:t>
              </a:r>
            </a:p>
            <a:p>
              <a:pPr eaLnBrk="0" hangingPunct="0"/>
              <a:endParaRPr lang="en-US" altLang="zh-CN" sz="2400">
                <a:ea typeface="宋体" pitchFamily="2" charset="-122"/>
              </a:endParaRPr>
            </a:p>
          </p:txBody>
        </p:sp>
        <p:sp>
          <p:nvSpPr>
            <p:cNvPr id="205911" name="Text Box 87"/>
            <p:cNvSpPr txBox="1">
              <a:spLocks noChangeArrowheads="1"/>
            </p:cNvSpPr>
            <p:nvPr/>
          </p:nvSpPr>
          <p:spPr bwMode="auto">
            <a:xfrm>
              <a:off x="1948" y="3129"/>
              <a:ext cx="410" cy="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400">
                  <a:ea typeface="宋体" pitchFamily="2" charset="-122"/>
                </a:rPr>
                <a:t>7  0</a:t>
              </a:r>
            </a:p>
            <a:p>
              <a:pPr eaLnBrk="0" hangingPunct="0"/>
              <a:endParaRPr lang="en-US" altLang="zh-CN" sz="2400">
                <a:ea typeface="宋体" pitchFamily="2" charset="-122"/>
              </a:endParaRPr>
            </a:p>
          </p:txBody>
        </p:sp>
        <p:sp>
          <p:nvSpPr>
            <p:cNvPr id="205912" name="Text Box 88"/>
            <p:cNvSpPr txBox="1">
              <a:spLocks noChangeArrowheads="1"/>
            </p:cNvSpPr>
            <p:nvPr/>
          </p:nvSpPr>
          <p:spPr bwMode="auto">
            <a:xfrm>
              <a:off x="3966" y="3129"/>
              <a:ext cx="862" cy="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CN" sz="2400">
                  <a:ea typeface="宋体" pitchFamily="2" charset="-122"/>
                </a:rPr>
                <a:t>5  17  ^</a:t>
              </a:r>
            </a:p>
          </p:txBody>
        </p:sp>
        <p:sp>
          <p:nvSpPr>
            <p:cNvPr id="205913" name="Line 89"/>
            <p:cNvSpPr>
              <a:spLocks noChangeShapeType="1"/>
            </p:cNvSpPr>
            <p:nvPr/>
          </p:nvSpPr>
          <p:spPr bwMode="auto">
            <a:xfrm>
              <a:off x="1409" y="3160"/>
              <a:ext cx="0" cy="2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14" name="Line 90"/>
            <p:cNvSpPr>
              <a:spLocks noChangeShapeType="1"/>
            </p:cNvSpPr>
            <p:nvPr/>
          </p:nvSpPr>
          <p:spPr bwMode="auto">
            <a:xfrm>
              <a:off x="1708" y="3160"/>
              <a:ext cx="0" cy="2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15" name="Line 91"/>
            <p:cNvSpPr>
              <a:spLocks noChangeShapeType="1"/>
            </p:cNvSpPr>
            <p:nvPr/>
          </p:nvSpPr>
          <p:spPr bwMode="auto">
            <a:xfrm flipH="1">
              <a:off x="1232" y="3160"/>
              <a:ext cx="177" cy="2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16" name="Line 92"/>
            <p:cNvSpPr>
              <a:spLocks noChangeShapeType="1"/>
            </p:cNvSpPr>
            <p:nvPr/>
          </p:nvSpPr>
          <p:spPr bwMode="auto">
            <a:xfrm flipH="1">
              <a:off x="1232" y="3160"/>
              <a:ext cx="89" cy="9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17" name="Line 93"/>
            <p:cNvSpPr>
              <a:spLocks noChangeShapeType="1"/>
            </p:cNvSpPr>
            <p:nvPr/>
          </p:nvSpPr>
          <p:spPr bwMode="auto">
            <a:xfrm flipH="1">
              <a:off x="1321" y="3253"/>
              <a:ext cx="88" cy="1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18" name="Line 94"/>
            <p:cNvSpPr>
              <a:spLocks noChangeShapeType="1"/>
            </p:cNvSpPr>
            <p:nvPr/>
          </p:nvSpPr>
          <p:spPr bwMode="auto">
            <a:xfrm>
              <a:off x="1009" y="3254"/>
              <a:ext cx="2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19" name="Line 95"/>
            <p:cNvSpPr>
              <a:spLocks noChangeShapeType="1"/>
            </p:cNvSpPr>
            <p:nvPr/>
          </p:nvSpPr>
          <p:spPr bwMode="auto">
            <a:xfrm>
              <a:off x="1756" y="3285"/>
              <a:ext cx="2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20" name="Line 96"/>
            <p:cNvSpPr>
              <a:spLocks noChangeShapeType="1"/>
            </p:cNvSpPr>
            <p:nvPr/>
          </p:nvSpPr>
          <p:spPr bwMode="auto">
            <a:xfrm>
              <a:off x="2388" y="3285"/>
              <a:ext cx="2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21" name="Line 97"/>
            <p:cNvSpPr>
              <a:spLocks noChangeShapeType="1"/>
            </p:cNvSpPr>
            <p:nvPr/>
          </p:nvSpPr>
          <p:spPr bwMode="auto">
            <a:xfrm>
              <a:off x="2476" y="3697"/>
              <a:ext cx="14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22" name="Text Box 98"/>
            <p:cNvSpPr txBox="1">
              <a:spLocks noChangeArrowheads="1"/>
            </p:cNvSpPr>
            <p:nvPr/>
          </p:nvSpPr>
          <p:spPr bwMode="auto">
            <a:xfrm>
              <a:off x="748" y="3067"/>
              <a:ext cx="335" cy="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400" i="1">
                  <a:ea typeface="宋体" pitchFamily="2" charset="-122"/>
                </a:rPr>
                <a:t>C </a:t>
              </a:r>
            </a:p>
          </p:txBody>
        </p:sp>
        <p:sp>
          <p:nvSpPr>
            <p:cNvPr id="205923" name="Rectangle 99"/>
            <p:cNvSpPr>
              <a:spLocks noChangeArrowheads="1"/>
            </p:cNvSpPr>
            <p:nvPr/>
          </p:nvSpPr>
          <p:spPr bwMode="auto">
            <a:xfrm>
              <a:off x="3484" y="3567"/>
              <a:ext cx="676" cy="21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25" name="Rectangle 101"/>
            <p:cNvSpPr>
              <a:spLocks noChangeArrowheads="1"/>
            </p:cNvSpPr>
            <p:nvPr/>
          </p:nvSpPr>
          <p:spPr bwMode="auto">
            <a:xfrm>
              <a:off x="2605" y="3567"/>
              <a:ext cx="735" cy="21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26" name="Line 102"/>
            <p:cNvSpPr>
              <a:spLocks noChangeShapeType="1"/>
            </p:cNvSpPr>
            <p:nvPr/>
          </p:nvSpPr>
          <p:spPr bwMode="auto">
            <a:xfrm>
              <a:off x="2880" y="3567"/>
              <a:ext cx="0" cy="2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27" name="Line 103"/>
            <p:cNvSpPr>
              <a:spLocks noChangeShapeType="1"/>
            </p:cNvSpPr>
            <p:nvPr/>
          </p:nvSpPr>
          <p:spPr bwMode="auto">
            <a:xfrm>
              <a:off x="3114" y="3567"/>
              <a:ext cx="0" cy="2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28" name="Text Box 104"/>
            <p:cNvSpPr txBox="1">
              <a:spLocks noChangeArrowheads="1"/>
            </p:cNvSpPr>
            <p:nvPr/>
          </p:nvSpPr>
          <p:spPr bwMode="auto">
            <a:xfrm>
              <a:off x="2592" y="3521"/>
              <a:ext cx="700" cy="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400">
                  <a:ea typeface="宋体" pitchFamily="2" charset="-122"/>
                </a:rPr>
                <a:t>22  7 </a:t>
              </a:r>
            </a:p>
          </p:txBody>
        </p:sp>
        <p:sp>
          <p:nvSpPr>
            <p:cNvPr id="205929" name="Rectangle 105"/>
            <p:cNvSpPr>
              <a:spLocks noChangeArrowheads="1"/>
            </p:cNvSpPr>
            <p:nvPr/>
          </p:nvSpPr>
          <p:spPr bwMode="auto">
            <a:xfrm>
              <a:off x="1132" y="3567"/>
              <a:ext cx="624" cy="21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30" name="Rectangle 106"/>
            <p:cNvSpPr>
              <a:spLocks noChangeArrowheads="1"/>
            </p:cNvSpPr>
            <p:nvPr/>
          </p:nvSpPr>
          <p:spPr bwMode="auto">
            <a:xfrm>
              <a:off x="1890" y="3567"/>
              <a:ext cx="484" cy="21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31" name="Line 107"/>
            <p:cNvSpPr>
              <a:spLocks noChangeShapeType="1"/>
            </p:cNvSpPr>
            <p:nvPr/>
          </p:nvSpPr>
          <p:spPr bwMode="auto">
            <a:xfrm flipV="1">
              <a:off x="2476" y="3457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32" name="Line 108"/>
            <p:cNvSpPr>
              <a:spLocks noChangeShapeType="1"/>
            </p:cNvSpPr>
            <p:nvPr/>
          </p:nvSpPr>
          <p:spPr bwMode="auto">
            <a:xfrm>
              <a:off x="2476" y="3457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33" name="Line 109"/>
            <p:cNvSpPr>
              <a:spLocks noChangeShapeType="1"/>
            </p:cNvSpPr>
            <p:nvPr/>
          </p:nvSpPr>
          <p:spPr bwMode="auto">
            <a:xfrm flipV="1">
              <a:off x="3100" y="3265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34" name="Line 110"/>
            <p:cNvSpPr>
              <a:spLocks noChangeShapeType="1"/>
            </p:cNvSpPr>
            <p:nvPr/>
          </p:nvSpPr>
          <p:spPr bwMode="auto">
            <a:xfrm flipV="1">
              <a:off x="3244" y="3457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35" name="Line 111"/>
            <p:cNvSpPr>
              <a:spLocks noChangeShapeType="1"/>
            </p:cNvSpPr>
            <p:nvPr/>
          </p:nvSpPr>
          <p:spPr bwMode="auto">
            <a:xfrm>
              <a:off x="3244" y="3457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36" name="Line 112"/>
            <p:cNvSpPr>
              <a:spLocks noChangeShapeType="1"/>
            </p:cNvSpPr>
            <p:nvPr/>
          </p:nvSpPr>
          <p:spPr bwMode="auto">
            <a:xfrm flipV="1">
              <a:off x="4060" y="3361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 sz="2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5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28" grpId="0" autoUpdateAnimBg="0"/>
      <p:bldP spid="205890" grpId="0" autoUpdateAnimBg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A29CACF-2B4C-4F43-8132-F2F0F013BD3E}" type="slidenum">
              <a:rPr lang="en-US" altLang="zh-CN" smtClean="0">
                <a:ea typeface="宋体" pitchFamily="2" charset="-122"/>
              </a:rPr>
              <a:pPr/>
              <a:t>74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3000"/>
              <a:t>一元多项式抽象数据类型的动态链式表示</a:t>
            </a:r>
          </a:p>
        </p:txBody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772816"/>
            <a:ext cx="7772400" cy="2779712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err="1"/>
              <a:t>typedef</a:t>
            </a:r>
            <a:r>
              <a:rPr lang="en-US" altLang="zh-CN" sz="2800"/>
              <a:t> </a:t>
            </a:r>
            <a:r>
              <a:rPr lang="en-US" altLang="zh-CN" sz="2800" err="1"/>
              <a:t>struct</a:t>
            </a:r>
            <a:r>
              <a:rPr lang="en-US" altLang="zh-CN" sz="2800"/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/>
              <a:t>        float  </a:t>
            </a:r>
            <a:r>
              <a:rPr lang="en-US" altLang="zh-CN" sz="2800" err="1"/>
              <a:t>coef</a:t>
            </a:r>
            <a:r>
              <a:rPr lang="en-US" altLang="zh-CN" sz="2800"/>
              <a:t>; //</a:t>
            </a:r>
            <a:r>
              <a:rPr lang="zh-CN" altLang="en-US" sz="2800"/>
              <a:t>系数</a:t>
            </a:r>
            <a:endParaRPr lang="en-US" altLang="zh-CN" sz="280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/>
              <a:t>        int exp;      //</a:t>
            </a:r>
            <a:r>
              <a:rPr lang="zh-CN" altLang="en-US" sz="2800"/>
              <a:t>指数</a:t>
            </a:r>
            <a:endParaRPr lang="en-US" altLang="zh-CN" sz="280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/>
              <a:t>}term, </a:t>
            </a:r>
            <a:r>
              <a:rPr lang="en-US" altLang="zh-CN" sz="2800" err="1"/>
              <a:t>ElemType</a:t>
            </a:r>
            <a:r>
              <a:rPr lang="en-US" altLang="zh-CN" sz="2800"/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280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err="1"/>
              <a:t>typedef</a:t>
            </a:r>
            <a:r>
              <a:rPr lang="en-US" altLang="zh-CN" sz="2800"/>
              <a:t>  </a:t>
            </a:r>
            <a:r>
              <a:rPr lang="en-US" altLang="zh-CN" sz="2800" err="1"/>
              <a:t>LinkList</a:t>
            </a:r>
            <a:r>
              <a:rPr lang="en-US" altLang="zh-CN" sz="2800"/>
              <a:t>  </a:t>
            </a:r>
            <a:r>
              <a:rPr lang="en-US" altLang="zh-CN" sz="2800" err="1"/>
              <a:t>Polynomal</a:t>
            </a:r>
            <a:r>
              <a:rPr lang="en-US" altLang="zh-CN" sz="2800"/>
              <a:t>;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187624" y="4857750"/>
            <a:ext cx="224535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err="1"/>
              <a:t>Polynomal</a:t>
            </a:r>
            <a:r>
              <a:rPr lang="en-US" altLang="zh-CN" sz="2800"/>
              <a:t>  pl;</a:t>
            </a:r>
            <a:endParaRPr lang="zh-CN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zh-CN" altLang="en-US"/>
              <a:t>操作举例：构造多项式</a:t>
            </a:r>
          </a:p>
        </p:txBody>
      </p:sp>
      <p:sp>
        <p:nvSpPr>
          <p:cNvPr id="67587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58924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200"/>
              <a:t>void  </a:t>
            </a:r>
            <a:r>
              <a:rPr lang="en-US" altLang="zh-CN" sz="2200" err="1"/>
              <a:t>CreatePolyn</a:t>
            </a:r>
            <a:r>
              <a:rPr lang="en-US" altLang="zh-CN" sz="2200"/>
              <a:t>(</a:t>
            </a:r>
            <a:r>
              <a:rPr lang="en-US" altLang="zh-CN" sz="2200" err="1"/>
              <a:t>Polynomal</a:t>
            </a:r>
            <a:r>
              <a:rPr lang="en-US" altLang="zh-CN" sz="2200"/>
              <a:t> &amp;</a:t>
            </a:r>
            <a:r>
              <a:rPr lang="en-US" altLang="zh-CN" sz="2200" err="1"/>
              <a:t>p,int</a:t>
            </a:r>
            <a:r>
              <a:rPr lang="en-US" altLang="zh-CN" sz="2200"/>
              <a:t> m){</a:t>
            </a:r>
          </a:p>
          <a:p>
            <a:pPr>
              <a:buFont typeface="Wingdings" pitchFamily="2" charset="2"/>
              <a:buNone/>
            </a:pPr>
            <a:r>
              <a:rPr lang="en-US" altLang="zh-CN" sz="2200"/>
              <a:t>          //</a:t>
            </a:r>
            <a:r>
              <a:rPr lang="zh-CN" altLang="en-US" sz="2200"/>
              <a:t>构建一个有序链表</a:t>
            </a:r>
            <a:r>
              <a:rPr lang="en-US" altLang="zh-CN" sz="2200"/>
              <a:t>p</a:t>
            </a:r>
            <a:r>
              <a:rPr lang="zh-CN" altLang="en-US" sz="2200"/>
              <a:t>，其中元素为结构体，有</a:t>
            </a:r>
            <a:r>
              <a:rPr lang="en-US" altLang="zh-CN" sz="2200"/>
              <a:t>m</a:t>
            </a:r>
            <a:r>
              <a:rPr lang="zh-CN" altLang="en-US" sz="2200"/>
              <a:t>个元素</a:t>
            </a:r>
            <a:endParaRPr lang="en-US" altLang="zh-CN" sz="2200"/>
          </a:p>
          <a:p>
            <a:pPr>
              <a:buFont typeface="Wingdings" pitchFamily="2" charset="2"/>
              <a:buNone/>
            </a:pPr>
            <a:r>
              <a:rPr lang="en-US" altLang="zh-CN" sz="2200"/>
              <a:t>           </a:t>
            </a:r>
            <a:r>
              <a:rPr lang="en-US" altLang="zh-CN" sz="2200" err="1"/>
              <a:t>InitList</a:t>
            </a:r>
            <a:r>
              <a:rPr lang="en-US" altLang="zh-CN" sz="2200"/>
              <a:t>(p);  h=p;</a:t>
            </a:r>
          </a:p>
          <a:p>
            <a:pPr>
              <a:buFont typeface="Wingdings" pitchFamily="2" charset="2"/>
              <a:buNone/>
            </a:pPr>
            <a:r>
              <a:rPr lang="en-US" altLang="zh-CN" sz="2200"/>
              <a:t>            </a:t>
            </a:r>
            <a:r>
              <a:rPr lang="en-US" altLang="zh-CN" sz="2200" err="1"/>
              <a:t>e.coef</a:t>
            </a:r>
            <a:r>
              <a:rPr lang="en-US" altLang="zh-CN" sz="2200"/>
              <a:t>=0.0;</a:t>
            </a:r>
          </a:p>
          <a:p>
            <a:pPr>
              <a:buFont typeface="Wingdings" pitchFamily="2" charset="2"/>
              <a:buNone/>
            </a:pPr>
            <a:r>
              <a:rPr lang="en-US" altLang="zh-CN" sz="2200"/>
              <a:t>            </a:t>
            </a:r>
            <a:r>
              <a:rPr lang="en-US" altLang="zh-CN" sz="2200" err="1"/>
              <a:t>e.expn</a:t>
            </a:r>
            <a:r>
              <a:rPr lang="en-US" altLang="zh-CN" sz="2200"/>
              <a:t>=-1;</a:t>
            </a:r>
          </a:p>
          <a:p>
            <a:pPr>
              <a:buFont typeface="Wingdings" pitchFamily="2" charset="2"/>
              <a:buNone/>
            </a:pPr>
            <a:r>
              <a:rPr lang="en-US" altLang="zh-CN" sz="2200"/>
              <a:t>            </a:t>
            </a:r>
            <a:r>
              <a:rPr lang="en-US" altLang="zh-CN" sz="2200" err="1"/>
              <a:t>SetCurElem</a:t>
            </a:r>
            <a:r>
              <a:rPr lang="en-US" altLang="zh-CN" sz="2200"/>
              <a:t>(</a:t>
            </a:r>
            <a:r>
              <a:rPr lang="en-US" altLang="zh-CN" sz="2200" err="1"/>
              <a:t>h,e</a:t>
            </a:r>
            <a:r>
              <a:rPr lang="en-US" altLang="zh-CN" sz="2200"/>
              <a:t>);//</a:t>
            </a:r>
            <a:r>
              <a:rPr lang="zh-CN" altLang="en-US" sz="2200"/>
              <a:t>设置头结点的数据元素</a:t>
            </a:r>
            <a:endParaRPr lang="en-US" altLang="zh-CN" sz="2200"/>
          </a:p>
          <a:p>
            <a:pPr>
              <a:buFont typeface="Wingdings" pitchFamily="2" charset="2"/>
              <a:buNone/>
            </a:pPr>
            <a:r>
              <a:rPr lang="en-US" altLang="zh-CN" sz="2200"/>
              <a:t>            for(</a:t>
            </a:r>
            <a:r>
              <a:rPr lang="en-US" altLang="zh-CN" sz="2200" err="1"/>
              <a:t>i</a:t>
            </a:r>
            <a:r>
              <a:rPr lang="en-US" altLang="zh-CN" sz="2200"/>
              <a:t>=1;i&lt;m+1;i++){</a:t>
            </a:r>
          </a:p>
          <a:p>
            <a:pPr>
              <a:buFont typeface="Wingdings" pitchFamily="2" charset="2"/>
              <a:buNone/>
            </a:pPr>
            <a:r>
              <a:rPr lang="en-US" altLang="zh-CN" sz="2200"/>
              <a:t>           //</a:t>
            </a:r>
            <a:r>
              <a:rPr lang="zh-CN" altLang="en-US" sz="2200"/>
              <a:t>向结构体变量</a:t>
            </a:r>
            <a:r>
              <a:rPr lang="en-US" altLang="zh-CN" sz="2200"/>
              <a:t>e</a:t>
            </a:r>
            <a:r>
              <a:rPr lang="zh-CN" altLang="en-US" sz="2200"/>
              <a:t>中输入系数和指数；</a:t>
            </a:r>
            <a:endParaRPr lang="en-US" altLang="zh-CN" sz="2200"/>
          </a:p>
          <a:p>
            <a:pPr>
              <a:buFont typeface="Wingdings" pitchFamily="2" charset="2"/>
              <a:buNone/>
            </a:pPr>
            <a:r>
              <a:rPr lang="en-US" altLang="zh-CN" sz="2200"/>
              <a:t>	      scanf(e.coef, e.expn);</a:t>
            </a:r>
          </a:p>
          <a:p>
            <a:pPr>
              <a:buFont typeface="Wingdings" pitchFamily="2" charset="2"/>
              <a:buNone/>
            </a:pPr>
            <a:r>
              <a:rPr lang="en-US" altLang="zh-CN" sz="2200"/>
              <a:t>            if(!</a:t>
            </a:r>
            <a:r>
              <a:rPr lang="en-US" altLang="zh-CN" sz="2200" err="1"/>
              <a:t>LocateElem</a:t>
            </a:r>
            <a:r>
              <a:rPr lang="en-US" altLang="zh-CN" sz="2200"/>
              <a:t>(</a:t>
            </a:r>
            <a:r>
              <a:rPr lang="en-US" altLang="zh-CN" sz="2200" err="1"/>
              <a:t>p,e,q</a:t>
            </a:r>
            <a:r>
              <a:rPr lang="en-US" altLang="zh-CN" sz="2200"/>
              <a:t>,(*</a:t>
            </a:r>
            <a:r>
              <a:rPr lang="en-US" altLang="zh-CN" sz="2200" err="1"/>
              <a:t>cmp</a:t>
            </a:r>
            <a:r>
              <a:rPr lang="en-US" altLang="zh-CN" sz="2200"/>
              <a:t>)())){</a:t>
            </a:r>
          </a:p>
          <a:p>
            <a:pPr>
              <a:buFont typeface="Wingdings" pitchFamily="2" charset="2"/>
              <a:buNone/>
            </a:pPr>
            <a:r>
              <a:rPr lang="en-US" altLang="zh-CN" sz="2200"/>
              <a:t>                    if(</a:t>
            </a:r>
            <a:r>
              <a:rPr lang="en-US" altLang="zh-CN" sz="2200" err="1"/>
              <a:t>MakeNode</a:t>
            </a:r>
            <a:r>
              <a:rPr lang="en-US" altLang="zh-CN" sz="2200"/>
              <a:t>(</a:t>
            </a:r>
            <a:r>
              <a:rPr lang="en-US" altLang="zh-CN" sz="2200" err="1"/>
              <a:t>s,e</a:t>
            </a:r>
            <a:r>
              <a:rPr lang="en-US" altLang="zh-CN" sz="2200"/>
              <a:t>))//</a:t>
            </a:r>
            <a:r>
              <a:rPr lang="zh-CN" altLang="en-US" sz="2200"/>
              <a:t>生成结点</a:t>
            </a:r>
            <a:r>
              <a:rPr lang="en-US" altLang="zh-CN" sz="2200" err="1"/>
              <a:t>s;s</a:t>
            </a:r>
            <a:r>
              <a:rPr lang="zh-CN" altLang="en-US" sz="2200"/>
              <a:t>是指针变量</a:t>
            </a:r>
            <a:endParaRPr lang="en-US" altLang="zh-CN" sz="2200"/>
          </a:p>
          <a:p>
            <a:pPr>
              <a:buFont typeface="Wingdings" pitchFamily="2" charset="2"/>
              <a:buNone/>
            </a:pPr>
            <a:r>
              <a:rPr lang="en-US" altLang="zh-CN" sz="2200"/>
              <a:t>                            </a:t>
            </a:r>
            <a:r>
              <a:rPr lang="en-US" altLang="zh-CN" sz="2200" err="1"/>
              <a:t>InsFirst</a:t>
            </a:r>
            <a:r>
              <a:rPr lang="en-US" altLang="zh-CN" sz="2200"/>
              <a:t>(</a:t>
            </a:r>
            <a:r>
              <a:rPr lang="en-US" altLang="zh-CN" sz="2200" err="1"/>
              <a:t>q,s</a:t>
            </a:r>
            <a:r>
              <a:rPr lang="en-US" altLang="zh-CN" sz="2200"/>
              <a:t>);//</a:t>
            </a:r>
            <a:r>
              <a:rPr lang="zh-CN" altLang="en-US" sz="2200"/>
              <a:t>将</a:t>
            </a:r>
            <a:r>
              <a:rPr lang="en-US" altLang="zh-CN" sz="2200"/>
              <a:t>s</a:t>
            </a:r>
            <a:r>
              <a:rPr lang="zh-CN" altLang="en-US" sz="2200"/>
              <a:t>结点插在</a:t>
            </a:r>
            <a:r>
              <a:rPr lang="en-US" altLang="zh-CN" sz="2200"/>
              <a:t>q</a:t>
            </a:r>
            <a:r>
              <a:rPr lang="zh-CN" altLang="en-US" sz="2200"/>
              <a:t>结点之前</a:t>
            </a:r>
            <a:br>
              <a:rPr lang="en-US" altLang="zh-CN" sz="2200"/>
            </a:br>
            <a:r>
              <a:rPr lang="en-US" altLang="zh-CN" sz="2200"/>
              <a:t> 	}</a:t>
            </a:r>
          </a:p>
          <a:p>
            <a:pPr>
              <a:buFont typeface="Wingdings" pitchFamily="2" charset="2"/>
              <a:buNone/>
            </a:pPr>
            <a:r>
              <a:rPr lang="en-US" altLang="zh-CN" sz="2200"/>
              <a:t> 	}</a:t>
            </a:r>
          </a:p>
          <a:p>
            <a:pPr>
              <a:buFont typeface="Wingdings" pitchFamily="2" charset="2"/>
              <a:buNone/>
            </a:pPr>
            <a:r>
              <a:rPr lang="en-US" altLang="zh-CN" sz="2200"/>
              <a:t>}</a:t>
            </a:r>
            <a:endParaRPr lang="zh-CN" altLang="en-US" sz="22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4A8573-C774-4BE5-919F-158FCFE39895}" type="slidenum">
              <a:rPr lang="en-US" altLang="zh-CN" smtClean="0"/>
              <a:pPr>
                <a:defRPr/>
              </a:pPr>
              <a:t>75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小结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331913" y="1628800"/>
            <a:ext cx="6400800" cy="38877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线性表的概念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线性表</a:t>
            </a:r>
            <a:r>
              <a:rPr kumimoji="0" lang="en-US" altLang="zh-CN" sz="4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ADT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线性表的顺序表示和实现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线性表的链式表示和实现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各种存储类型之比较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线性表的应用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8EA6090-D667-4064-A9A2-01D40AC3F504}"/>
              </a:ext>
            </a:extLst>
          </p:cNvPr>
          <p:cNvSpPr/>
          <p:nvPr/>
        </p:nvSpPr>
        <p:spPr>
          <a:xfrm>
            <a:off x="899592" y="1754814"/>
            <a:ext cx="6606480" cy="31212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685800"/>
            <a:r>
              <a:rPr lang="en-US" altLang="zh-CN" sz="2100" kern="1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1. </a:t>
            </a:r>
            <a:r>
              <a:rPr lang="zh-CN" altLang="en-US" sz="2100" kern="1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设指针变量</a:t>
            </a:r>
            <a:r>
              <a:rPr lang="en-US" altLang="zh-CN" sz="2100" kern="1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lang="zh-CN" altLang="en-US" sz="2100" kern="1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指向单链表中结点</a:t>
            </a:r>
            <a:r>
              <a:rPr lang="en-US" altLang="zh-CN" sz="2100" kern="1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100" kern="1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，若删除单链表中结点</a:t>
            </a:r>
            <a:r>
              <a:rPr lang="en-US" altLang="zh-CN" sz="2100" kern="1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100" kern="1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，则需要修改指针的操作序列为（ ）。 </a:t>
            </a:r>
            <a:endParaRPr lang="zh-CN" altLang="en-US" sz="2100" kern="10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57168" indent="-257168" algn="just" defTabSz="685800">
              <a:lnSpc>
                <a:spcPct val="125000"/>
              </a:lnSpc>
              <a:buFont typeface="Times New Roman" panose="02020603050405020304" pitchFamily="18" charset="0"/>
              <a:buAutoNum type="alphaUcPeriod"/>
            </a:pPr>
            <a:r>
              <a:rPr lang="en-US" altLang="zh-CN" sz="2100" kern="1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q=p-&gt;next</a:t>
            </a:r>
            <a:r>
              <a:rPr lang="zh-CN" altLang="en-US" sz="2100" kern="1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r>
              <a:rPr lang="en-US" altLang="zh-CN" sz="2100" kern="1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p-&gt;data=q-&gt;data</a:t>
            </a:r>
            <a:r>
              <a:rPr lang="zh-CN" altLang="en-US" sz="2100" kern="1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r>
              <a:rPr lang="en-US" altLang="zh-CN" sz="2100" kern="1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p-&gt;next=q-&gt;next</a:t>
            </a:r>
            <a:r>
              <a:rPr lang="zh-CN" altLang="en-US" sz="2100" kern="1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r>
              <a:rPr lang="en-US" altLang="zh-CN" sz="2100" kern="1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free(q)</a:t>
            </a:r>
            <a:r>
              <a:rPr lang="zh-CN" altLang="en-US" sz="2100" kern="1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 </a:t>
            </a:r>
            <a:endParaRPr lang="en-US" altLang="zh-CN" sz="2100" kern="10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57168" indent="-257168" algn="just" defTabSz="685800">
              <a:lnSpc>
                <a:spcPct val="125000"/>
              </a:lnSpc>
              <a:buFont typeface="Times New Roman" panose="02020603050405020304" pitchFamily="18" charset="0"/>
              <a:buAutoNum type="alphaUcPeriod"/>
            </a:pPr>
            <a:r>
              <a:rPr lang="en-US" altLang="zh-CN" sz="2100" kern="1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q=p-&gt;next</a:t>
            </a:r>
            <a:r>
              <a:rPr lang="zh-CN" altLang="en-US" sz="2100" kern="1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r>
              <a:rPr lang="en-US" altLang="zh-CN" sz="2100" kern="1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q-&gt;data=p-&gt;data</a:t>
            </a:r>
            <a:r>
              <a:rPr lang="zh-CN" altLang="en-US" sz="2100" kern="1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r>
              <a:rPr lang="en-US" altLang="zh-CN" sz="2100" kern="1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p-&gt;next=q-&gt;next</a:t>
            </a:r>
            <a:r>
              <a:rPr lang="zh-CN" altLang="en-US" sz="2100" kern="1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r>
              <a:rPr lang="en-US" altLang="zh-CN" sz="2100" kern="1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free(q)</a:t>
            </a:r>
            <a:r>
              <a:rPr lang="zh-CN" altLang="en-US" sz="2100" kern="1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 </a:t>
            </a:r>
            <a:endParaRPr lang="en-US" altLang="zh-CN" sz="2100" kern="10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57168" indent="-257168" algn="just" defTabSz="685800">
              <a:lnSpc>
                <a:spcPct val="125000"/>
              </a:lnSpc>
              <a:buFont typeface="Times New Roman" panose="02020603050405020304" pitchFamily="18" charset="0"/>
              <a:buAutoNum type="alphaUcPeriod"/>
            </a:pPr>
            <a:r>
              <a:rPr lang="en-US" altLang="zh-CN" sz="2100" kern="1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q=p-</a:t>
            </a:r>
            <a:r>
              <a:rPr lang="en-US" altLang="zh-CN" sz="2100" kern="1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&gt;next</a:t>
            </a:r>
            <a:r>
              <a:rPr lang="zh-CN" altLang="en-US" sz="2100" kern="1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r>
              <a:rPr lang="en-US" altLang="zh-CN" sz="2100" kern="1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p-&gt;next=q-&gt;next</a:t>
            </a:r>
            <a:r>
              <a:rPr lang="zh-CN" altLang="en-US" sz="2100" kern="1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r>
              <a:rPr lang="en-US" altLang="zh-CN" sz="2100" kern="1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free(q)</a:t>
            </a:r>
            <a:r>
              <a:rPr lang="zh-CN" altLang="en-US" sz="2100" kern="1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 </a:t>
            </a:r>
            <a:endParaRPr lang="en-US" altLang="zh-CN" sz="2100" kern="10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57168" indent="-257168" algn="just" defTabSz="685800">
              <a:lnSpc>
                <a:spcPct val="125000"/>
              </a:lnSpc>
              <a:buFont typeface="Times New Roman" panose="02020603050405020304" pitchFamily="18" charset="0"/>
              <a:buAutoNum type="alphaUcPeriod"/>
            </a:pPr>
            <a:r>
              <a:rPr lang="en-US" altLang="zh-CN" sz="2100" kern="1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q=p-&gt;next</a:t>
            </a:r>
            <a:r>
              <a:rPr lang="zh-CN" altLang="en-US" sz="2100" kern="1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r>
              <a:rPr lang="en-US" altLang="zh-CN" sz="2100" kern="1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p-&gt;data=q-&gt;data</a:t>
            </a:r>
            <a:r>
              <a:rPr lang="zh-CN" altLang="en-US" sz="2100" kern="1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r>
              <a:rPr lang="en-US" altLang="zh-CN" sz="2100" kern="1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free(q)</a:t>
            </a:r>
            <a:r>
              <a:rPr lang="zh-CN" altLang="en-US" sz="2100" kern="1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sz="2100" kern="10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99C98A4-6146-4119-A3F7-9FFD993CE48A}"/>
              </a:ext>
            </a:extLst>
          </p:cNvPr>
          <p:cNvSpPr txBox="1"/>
          <p:nvPr/>
        </p:nvSpPr>
        <p:spPr>
          <a:xfrm>
            <a:off x="7596336" y="2736504"/>
            <a:ext cx="54006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zh-CN" sz="405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A</a:t>
            </a:r>
            <a:endParaRPr lang="zh-CN" altLang="en-US" sz="135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0098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8EA6090-D667-4064-A9A2-01D40AC3F504}"/>
              </a:ext>
            </a:extLst>
          </p:cNvPr>
          <p:cNvSpPr/>
          <p:nvPr/>
        </p:nvSpPr>
        <p:spPr>
          <a:xfrm>
            <a:off x="629562" y="1376775"/>
            <a:ext cx="7884876" cy="3932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685800"/>
            <a:r>
              <a:rPr lang="en-US" altLang="zh-CN" sz="2100" kern="1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sz="2100" kern="1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若线性表最常用的操作是存取第</a:t>
            </a:r>
            <a:r>
              <a:rPr lang="en-US" altLang="zh-CN" sz="2100" kern="100" err="1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zh-CN" altLang="en-US" sz="2100" kern="1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个元素及前驱的值，则采用（ ）存储方式节省时间。 </a:t>
            </a:r>
            <a:endParaRPr lang="zh-CN" altLang="en-US" sz="2100" kern="10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57168" indent="-257168" algn="just" defTabSz="685800">
              <a:lnSpc>
                <a:spcPct val="125000"/>
              </a:lnSpc>
              <a:buFont typeface="Times New Roman" panose="02020603050405020304" pitchFamily="18" charset="0"/>
              <a:buAutoNum type="alphaUcPeriod"/>
            </a:pPr>
            <a:r>
              <a:rPr lang="zh-CN" altLang="en-US" sz="2100" kern="1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单链表      </a:t>
            </a:r>
            <a:r>
              <a:rPr lang="en-US" altLang="zh-CN" sz="2100" kern="1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B.</a:t>
            </a:r>
            <a:r>
              <a:rPr lang="zh-CN" altLang="en-US" sz="2100" kern="1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双链表       </a:t>
            </a:r>
            <a:r>
              <a:rPr lang="en-US" altLang="zh-CN" sz="2100" kern="1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C.</a:t>
            </a:r>
            <a:r>
              <a:rPr lang="zh-CN" altLang="en-US" sz="2100" kern="1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单循环链表      </a:t>
            </a:r>
            <a:r>
              <a:rPr lang="en-US" altLang="zh-CN" sz="2100" kern="1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D.</a:t>
            </a:r>
            <a:r>
              <a:rPr lang="zh-CN" altLang="en-US" sz="2100" kern="1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顺序表</a:t>
            </a:r>
            <a:endParaRPr lang="en-US" altLang="zh-CN" sz="2100" kern="10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57168" indent="-257168" algn="just" defTabSz="685800">
              <a:lnSpc>
                <a:spcPct val="125000"/>
              </a:lnSpc>
              <a:buFont typeface="Times New Roman" panose="02020603050405020304" pitchFamily="18" charset="0"/>
              <a:buAutoNum type="alphaUcPeriod"/>
            </a:pPr>
            <a:endParaRPr lang="en-US" altLang="zh-CN" sz="2100" kern="10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 defTabSz="685800">
              <a:lnSpc>
                <a:spcPct val="125000"/>
              </a:lnSpc>
            </a:pPr>
            <a:endParaRPr lang="en-US" altLang="zh-CN" sz="2100" kern="10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 defTabSz="685800">
              <a:lnSpc>
                <a:spcPct val="125000"/>
              </a:lnSpc>
            </a:pPr>
            <a:r>
              <a:rPr lang="en-US" altLang="zh-CN" sz="2100" kern="1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 sz="2100" kern="1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设一个链表最常用的操作是从末尾插入节点和删除尾结点，则选用（  ）最节省时间。</a:t>
            </a:r>
            <a:endParaRPr lang="en-US" altLang="zh-CN" sz="2100" kern="10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 defTabSz="685800">
              <a:lnSpc>
                <a:spcPct val="125000"/>
              </a:lnSpc>
            </a:pPr>
            <a:r>
              <a:rPr lang="en-US" altLang="zh-CN" sz="2100" kern="1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A.</a:t>
            </a:r>
            <a:r>
              <a:rPr lang="zh-CN" altLang="en-US" sz="2100" kern="1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单链表                    </a:t>
            </a:r>
            <a:r>
              <a:rPr lang="en-US" altLang="zh-CN" sz="2100" kern="1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B.</a:t>
            </a:r>
            <a:r>
              <a:rPr lang="zh-CN" altLang="en-US" sz="2100" kern="1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单循环链表  </a:t>
            </a:r>
            <a:endParaRPr lang="en-US" altLang="zh-CN" sz="2100" kern="10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 defTabSz="685800">
              <a:lnSpc>
                <a:spcPct val="125000"/>
              </a:lnSpc>
            </a:pPr>
            <a:r>
              <a:rPr lang="en-US" altLang="zh-CN" sz="2100" kern="1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C.</a:t>
            </a:r>
            <a:r>
              <a:rPr lang="zh-CN" altLang="en-US" sz="2100" kern="1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带尾指针的单循环链表      </a:t>
            </a:r>
            <a:r>
              <a:rPr lang="en-US" altLang="zh-CN" sz="2100" kern="1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D.</a:t>
            </a:r>
            <a:r>
              <a:rPr lang="zh-CN" altLang="en-US" sz="2100" kern="1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带头结点的双循环链表</a:t>
            </a:r>
            <a:endParaRPr lang="en-US" altLang="zh-CN" sz="2100" kern="10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 defTabSz="685800">
              <a:lnSpc>
                <a:spcPct val="125000"/>
              </a:lnSpc>
            </a:pPr>
            <a:endParaRPr lang="en-US" altLang="zh-CN" sz="2100" kern="10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81ED3D4-7CE2-41F6-B0B0-844494445727}"/>
              </a:ext>
            </a:extLst>
          </p:cNvPr>
          <p:cNvSpPr txBox="1"/>
          <p:nvPr/>
        </p:nvSpPr>
        <p:spPr>
          <a:xfrm>
            <a:off x="8190402" y="1754814"/>
            <a:ext cx="54006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zh-CN" sz="405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D</a:t>
            </a:r>
            <a:endParaRPr lang="zh-CN" altLang="en-US" sz="135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2103DA4-617D-432A-A033-52823DC4AA55}"/>
              </a:ext>
            </a:extLst>
          </p:cNvPr>
          <p:cNvSpPr txBox="1"/>
          <p:nvPr/>
        </p:nvSpPr>
        <p:spPr>
          <a:xfrm>
            <a:off x="8190402" y="3547373"/>
            <a:ext cx="54006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zh-CN" sz="405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D</a:t>
            </a:r>
            <a:endParaRPr lang="zh-CN" altLang="en-US" sz="135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72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WordArt 4"/>
          <p:cNvSpPr>
            <a:spLocks noChangeArrowheads="1" noChangeShapeType="1" noTextEdit="1"/>
          </p:cNvSpPr>
          <p:nvPr/>
        </p:nvSpPr>
        <p:spPr bwMode="gray">
          <a:xfrm>
            <a:off x="1763688" y="2883024"/>
            <a:ext cx="5562600" cy="7620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3600" b="1" kern="1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accent1"/>
                    </a:gs>
                    <a:gs pos="100000">
                      <a:schemeClr val="hlink"/>
                    </a:gs>
                  </a:gsLst>
                  <a:lin ang="0" scaled="1"/>
                </a:gradFill>
                <a:effectLst>
                  <a:outerShdw dist="63500" dir="2212194" algn="ctr" rotWithShape="0">
                    <a:schemeClr val="tx1">
                      <a:alpha val="50000"/>
                    </a:schemeClr>
                  </a:outerShdw>
                </a:effectLst>
                <a:latin typeface="Arial"/>
                <a:cs typeface="Arial"/>
              </a:rPr>
              <a:t>Thank You !</a:t>
            </a:r>
            <a:endParaRPr lang="zh-CN" altLang="en-US" sz="3600" b="1" kern="10">
              <a:ln w="19050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accent1"/>
                  </a:gs>
                  <a:gs pos="100000">
                    <a:schemeClr val="hlink"/>
                  </a:gs>
                </a:gsLst>
                <a:lin ang="0" scaled="1"/>
              </a:gradFill>
              <a:effectLst>
                <a:outerShdw dist="63500" dir="2212194" algn="ctr" rotWithShape="0">
                  <a:schemeClr val="tx1">
                    <a:alpha val="50000"/>
                  </a:schemeClr>
                </a:outerShdw>
              </a:effectLst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CC"/>
                </a:solidFill>
              </a:rPr>
              <a:t>线性表的</a:t>
            </a:r>
            <a:r>
              <a:rPr lang="en-US" altLang="zh-CN">
                <a:solidFill>
                  <a:srgbClr val="0000CC"/>
                </a:solidFill>
              </a:rPr>
              <a:t>ADT</a:t>
            </a:r>
            <a:r>
              <a:rPr lang="zh-CN" altLang="en-US">
                <a:solidFill>
                  <a:srgbClr val="0000CC"/>
                </a:solidFill>
              </a:rPr>
              <a:t>定义</a:t>
            </a:r>
            <a:endParaRPr lang="zh-CN" altLang="en-US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11560" y="1628800"/>
            <a:ext cx="8281615" cy="4608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ADT  List {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数据对象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＝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 </a:t>
            </a:r>
            <a:r>
              <a:rPr kumimoji="0" lang="en-US" altLang="zh-CN" sz="2400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ai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| </a:t>
            </a:r>
            <a:r>
              <a:rPr kumimoji="0" lang="en-US" altLang="zh-CN" sz="2400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ai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∈</a:t>
            </a:r>
            <a:r>
              <a:rPr kumimoji="0" lang="en-US" altLang="zh-CN" sz="2400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ElemSet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altLang="zh-CN" sz="2400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=1,2,...,n,  n≥0 }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数据关系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R1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＝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 &lt;ai-1 ,</a:t>
            </a:r>
            <a:r>
              <a:rPr kumimoji="0" lang="en-US" altLang="zh-CN" sz="2400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ai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&gt;|ai-1 ,</a:t>
            </a:r>
            <a:r>
              <a:rPr kumimoji="0" lang="en-US" altLang="zh-CN" sz="2400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ai∈D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 </a:t>
            </a:r>
            <a:r>
              <a:rPr kumimoji="0" lang="en-US" altLang="zh-CN" sz="2400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=2,...,n }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基本操作：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结构初始化操作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结构销毁操作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引用型操作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加工型操作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ADT</a:t>
            </a:r>
            <a:r>
              <a: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List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9" name="Text Box 9"/>
          <p:cNvSpPr txBox="1">
            <a:spLocks noChangeArrowheads="1"/>
          </p:cNvSpPr>
          <p:nvPr/>
        </p:nvSpPr>
        <p:spPr bwMode="auto">
          <a:xfrm>
            <a:off x="395536" y="620688"/>
            <a:ext cx="6288901" cy="2160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　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  </a:t>
            </a:r>
            <a:endParaRPr kumimoji="1" lang="en-US" altLang="zh-CN" sz="2400" b="1">
              <a:solidFill>
                <a:srgbClr val="000000"/>
              </a:solidFill>
              <a:ea typeface="楷体_GB2312" pitchFamily="49" charset="-122"/>
              <a:sym typeface="Wingdings" pitchFamily="2" charset="2"/>
            </a:endParaRP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       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{ </a:t>
            </a:r>
            <a:r>
              <a:rPr kumimoji="1" lang="zh-CN" altLang="en-US" sz="2400" b="1">
                <a:solidFill>
                  <a:srgbClr val="0000FF"/>
                </a:solidFill>
                <a:ea typeface="华文中宋" pitchFamily="2" charset="-122"/>
                <a:sym typeface="Wingdings" pitchFamily="2" charset="2"/>
              </a:rPr>
              <a:t>结构初始化</a:t>
            </a:r>
            <a:r>
              <a:rPr kumimoji="1" lang="zh-CN" altLang="en-US" sz="2400" b="1">
                <a:solidFill>
                  <a:srgbClr val="000000"/>
                </a:solidFill>
                <a:ea typeface="隶书" pitchFamily="49" charset="-122"/>
                <a:sym typeface="Wingdings" pitchFamily="2" charset="2"/>
              </a:rPr>
              <a:t>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}</a:t>
            </a: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　　</a:t>
            </a:r>
            <a:r>
              <a:rPr kumimoji="1" lang="en-US" altLang="zh-CN" sz="2400" b="1" err="1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InitList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 ( &amp;L )</a:t>
            </a:r>
            <a:b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</a:b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　　　</a:t>
            </a:r>
            <a:r>
              <a:rPr kumimoji="1" lang="zh-CN" altLang="en-US" sz="2400" b="1">
                <a:solidFill>
                  <a:srgbClr val="000000"/>
                </a:solidFill>
                <a:ea typeface="华文中宋" pitchFamily="2" charset="-122"/>
                <a:sym typeface="Wingdings" pitchFamily="2" charset="2"/>
              </a:rPr>
              <a:t>操作结果：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构造一个空的线性表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L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。    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95536" y="3429000"/>
            <a:ext cx="5222905" cy="2012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        { </a:t>
            </a:r>
            <a:r>
              <a:rPr kumimoji="1" lang="zh-CN" altLang="en-US" sz="2400" b="1">
                <a:solidFill>
                  <a:srgbClr val="0000FF"/>
                </a:solidFill>
                <a:ea typeface="华文中宋" pitchFamily="2" charset="-122"/>
                <a:sym typeface="Wingdings" pitchFamily="2" charset="2"/>
              </a:rPr>
              <a:t>销毁结构</a:t>
            </a:r>
            <a:r>
              <a:rPr kumimoji="1" lang="zh-CN" altLang="en-US" sz="2400" b="1">
                <a:solidFill>
                  <a:srgbClr val="000000"/>
                </a:solidFill>
                <a:ea typeface="华文中宋" pitchFamily="2" charset="-122"/>
                <a:sym typeface="Wingdings" pitchFamily="2" charset="2"/>
              </a:rPr>
              <a:t>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} 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　　</a:t>
            </a:r>
            <a:r>
              <a:rPr kumimoji="1" lang="en-US" altLang="zh-CN" sz="2400" b="1" err="1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DestroyList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( &amp;L ) </a:t>
            </a:r>
            <a:b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</a:b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　　　</a:t>
            </a:r>
            <a:r>
              <a:rPr kumimoji="1" lang="zh-CN" altLang="en-US" sz="2400" b="1">
                <a:solidFill>
                  <a:srgbClr val="000000"/>
                </a:solidFill>
                <a:ea typeface="华文中宋" pitchFamily="2" charset="-122"/>
                <a:sym typeface="Wingdings" pitchFamily="2" charset="2"/>
              </a:rPr>
              <a:t>初始条件：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线性表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L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已存在。  </a:t>
            </a:r>
            <a:b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</a:b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　　　</a:t>
            </a:r>
            <a:r>
              <a:rPr kumimoji="1" lang="zh-CN" altLang="en-US" sz="2400" b="1">
                <a:solidFill>
                  <a:srgbClr val="000000"/>
                </a:solidFill>
                <a:ea typeface="华文中宋" pitchFamily="2" charset="-122"/>
                <a:sym typeface="Wingdings" pitchFamily="2" charset="2"/>
              </a:rPr>
              <a:t>操作结果：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销毁线性表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L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。 </a:t>
            </a:r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14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1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9" grpId="0"/>
      <p:bldP spid="8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5024</TotalTime>
  <Words>5848</Words>
  <Application>Microsoft Office PowerPoint</Application>
  <PresentationFormat>全屏显示(4:3)</PresentationFormat>
  <Paragraphs>949</Paragraphs>
  <Slides>79</Slides>
  <Notes>50</Notes>
  <HiddenSlides>0</HiddenSlides>
  <MMClips>0</MMClips>
  <ScaleCrop>false</ScaleCrop>
  <HeadingPairs>
    <vt:vector size="8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79</vt:i4>
      </vt:variant>
    </vt:vector>
  </HeadingPairs>
  <TitlesOfParts>
    <vt:vector size="101" baseType="lpstr">
      <vt:lpstr>Arial Unicode MS</vt:lpstr>
      <vt:lpstr>仿宋_GB2312</vt:lpstr>
      <vt:lpstr>黑体</vt:lpstr>
      <vt:lpstr>华文行楷</vt:lpstr>
      <vt:lpstr>华文楷体</vt:lpstr>
      <vt:lpstr>华文新魏</vt:lpstr>
      <vt:lpstr>华文中宋</vt:lpstr>
      <vt:lpstr>楷体_GB2312</vt:lpstr>
      <vt:lpstr>隶书</vt:lpstr>
      <vt:lpstr>宋体</vt:lpstr>
      <vt:lpstr>Arial</vt:lpstr>
      <vt:lpstr>Calibri</vt:lpstr>
      <vt:lpstr>Courier New</vt:lpstr>
      <vt:lpstr>Symbol</vt:lpstr>
      <vt:lpstr>Tahoma</vt:lpstr>
      <vt:lpstr>Times New Roman</vt:lpstr>
      <vt:lpstr>Wingdings</vt:lpstr>
      <vt:lpstr>Office 主题</vt:lpstr>
      <vt:lpstr>1_Office 主题</vt:lpstr>
      <vt:lpstr>2_Office 主题</vt:lpstr>
      <vt:lpstr>公式</vt:lpstr>
      <vt:lpstr>VISIO</vt:lpstr>
      <vt:lpstr>第一章回顾</vt:lpstr>
      <vt:lpstr>PowerPoint 演示文稿</vt:lpstr>
      <vt:lpstr>PowerPoint 演示文稿</vt:lpstr>
      <vt:lpstr>线性表的概念 </vt:lpstr>
      <vt:lpstr>PowerPoint 演示文稿</vt:lpstr>
      <vt:lpstr>线性表的概念(续) </vt:lpstr>
      <vt:lpstr>PowerPoint 演示文稿</vt:lpstr>
      <vt:lpstr>线性表的ADT定义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基本操作的应用举例</vt:lpstr>
      <vt:lpstr>PowerPoint 演示文稿</vt:lpstr>
      <vt:lpstr>PowerPoint 演示文稿</vt:lpstr>
      <vt:lpstr>PowerPoint 演示文稿</vt:lpstr>
      <vt:lpstr>例2.2  合并两个有序表</vt:lpstr>
      <vt:lpstr>PowerPoint 演示文稿</vt:lpstr>
      <vt:lpstr>PowerPoint 演示文稿</vt:lpstr>
      <vt:lpstr>PowerPoint 演示文稿</vt:lpstr>
      <vt:lpstr>线性表的顺序存储结构</vt:lpstr>
      <vt:lpstr>线性表的顺序存储结构（续）</vt:lpstr>
      <vt:lpstr>PowerPoint 演示文稿</vt:lpstr>
      <vt:lpstr>线性表的操作举例 --初始化操作</vt:lpstr>
      <vt:lpstr>初始化---类c语法描述</vt:lpstr>
      <vt:lpstr>初始化---用c语言描述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课堂练习</vt:lpstr>
      <vt:lpstr>PowerPoint 演示文稿</vt:lpstr>
      <vt:lpstr>线性表的链式存储—链表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课堂练习</vt:lpstr>
      <vt:lpstr>静态链表表示</vt:lpstr>
      <vt:lpstr>静态链表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双链表的删除结点过程</vt:lpstr>
      <vt:lpstr>双链表的插入结点过程</vt:lpstr>
      <vt:lpstr>PowerPoint 演示文稿</vt:lpstr>
      <vt:lpstr>四种存储方式的比较</vt:lpstr>
      <vt:lpstr>PowerPoint 演示文稿</vt:lpstr>
      <vt:lpstr>PowerPoint 演示文稿</vt:lpstr>
      <vt:lpstr>PowerPoint 演示文稿</vt:lpstr>
      <vt:lpstr>一元多项式的表示及相加 </vt:lpstr>
      <vt:lpstr>PowerPoint 演示文稿</vt:lpstr>
      <vt:lpstr>PowerPoint 演示文稿</vt:lpstr>
      <vt:lpstr>PowerPoint 演示文稿</vt:lpstr>
      <vt:lpstr>PowerPoint 演示文稿</vt:lpstr>
      <vt:lpstr>一元多项式抽象数据类型的动态链式表示</vt:lpstr>
      <vt:lpstr>操作举例：构造多项式</vt:lpstr>
      <vt:lpstr>小结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863255386@qq.com</cp:lastModifiedBy>
  <cp:revision>420</cp:revision>
  <dcterms:created xsi:type="dcterms:W3CDTF">2010-01-05T06:25:07Z</dcterms:created>
  <dcterms:modified xsi:type="dcterms:W3CDTF">2018-11-05T08:10:20Z</dcterms:modified>
</cp:coreProperties>
</file>