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301" r:id="rId2"/>
    <p:sldId id="316" r:id="rId3"/>
    <p:sldId id="349" r:id="rId4"/>
    <p:sldId id="348" r:id="rId5"/>
    <p:sldId id="311" r:id="rId6"/>
    <p:sldId id="302" r:id="rId7"/>
    <p:sldId id="280" r:id="rId8"/>
    <p:sldId id="281" r:id="rId9"/>
    <p:sldId id="307" r:id="rId10"/>
    <p:sldId id="282" r:id="rId11"/>
    <p:sldId id="283" r:id="rId12"/>
    <p:sldId id="350" r:id="rId13"/>
    <p:sldId id="308" r:id="rId14"/>
    <p:sldId id="257" r:id="rId15"/>
    <p:sldId id="262" r:id="rId16"/>
    <p:sldId id="314" r:id="rId17"/>
    <p:sldId id="315" r:id="rId18"/>
    <p:sldId id="362" r:id="rId19"/>
    <p:sldId id="359" r:id="rId20"/>
    <p:sldId id="360" r:id="rId21"/>
    <p:sldId id="361" r:id="rId22"/>
    <p:sldId id="351" r:id="rId23"/>
    <p:sldId id="265" r:id="rId24"/>
    <p:sldId id="309" r:id="rId25"/>
    <p:sldId id="264" r:id="rId26"/>
    <p:sldId id="267" r:id="rId27"/>
    <p:sldId id="310" r:id="rId28"/>
    <p:sldId id="268" r:id="rId29"/>
    <p:sldId id="312" r:id="rId30"/>
    <p:sldId id="269" r:id="rId31"/>
    <p:sldId id="271" r:id="rId32"/>
    <p:sldId id="272" r:id="rId33"/>
    <p:sldId id="304" r:id="rId34"/>
    <p:sldId id="303" r:id="rId35"/>
    <p:sldId id="273" r:id="rId36"/>
    <p:sldId id="274" r:id="rId37"/>
    <p:sldId id="313" r:id="rId38"/>
    <p:sldId id="275" r:id="rId39"/>
    <p:sldId id="276" r:id="rId40"/>
    <p:sldId id="277" r:id="rId41"/>
    <p:sldId id="305" r:id="rId42"/>
    <p:sldId id="306" r:id="rId43"/>
    <p:sldId id="327" r:id="rId44"/>
    <p:sldId id="328" r:id="rId45"/>
    <p:sldId id="329" r:id="rId46"/>
    <p:sldId id="330" r:id="rId47"/>
    <p:sldId id="331" r:id="rId48"/>
    <p:sldId id="332" r:id="rId49"/>
    <p:sldId id="339" r:id="rId50"/>
    <p:sldId id="340" r:id="rId51"/>
    <p:sldId id="333" r:id="rId52"/>
    <p:sldId id="334" r:id="rId53"/>
    <p:sldId id="335" r:id="rId54"/>
    <p:sldId id="336" r:id="rId55"/>
    <p:sldId id="337" r:id="rId56"/>
    <p:sldId id="338" r:id="rId57"/>
    <p:sldId id="352" r:id="rId58"/>
    <p:sldId id="341" r:id="rId59"/>
    <p:sldId id="342" r:id="rId60"/>
    <p:sldId id="319" r:id="rId61"/>
    <p:sldId id="320" r:id="rId62"/>
    <p:sldId id="321" r:id="rId63"/>
    <p:sldId id="343" r:id="rId64"/>
    <p:sldId id="322" r:id="rId65"/>
    <p:sldId id="363" r:id="rId66"/>
    <p:sldId id="353" r:id="rId67"/>
    <p:sldId id="323" r:id="rId68"/>
    <p:sldId id="344" r:id="rId69"/>
    <p:sldId id="345" r:id="rId70"/>
    <p:sldId id="324" r:id="rId71"/>
    <p:sldId id="346" r:id="rId72"/>
    <p:sldId id="347" r:id="rId73"/>
    <p:sldId id="325" r:id="rId74"/>
    <p:sldId id="354" r:id="rId75"/>
    <p:sldId id="355" r:id="rId76"/>
    <p:sldId id="356" r:id="rId77"/>
    <p:sldId id="357" r:id="rId78"/>
    <p:sldId id="358" r:id="rId79"/>
    <p:sldId id="317" r:id="rId8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00"/>
    <a:srgbClr val="FF00FF"/>
    <a:srgbClr val="66FFFF"/>
    <a:srgbClr val="FF3300"/>
    <a:srgbClr val="0000FF"/>
    <a:srgbClr val="00FF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0" autoAdjust="0"/>
    <p:restoredTop sz="87764" autoAdjust="0"/>
  </p:normalViewPr>
  <p:slideViewPr>
    <p:cSldViewPr>
      <p:cViewPr varScale="1">
        <p:scale>
          <a:sx n="111" d="100"/>
          <a:sy n="111" d="100"/>
        </p:scale>
        <p:origin x="187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7.09677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11-02T02:02:36.6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2933 12198 0,'79'0'62,"40"0"-46,0 0-16,39 0 16,1 0-16,-1 0 15,80 0-15,-119 0 16,39 0-16,-39 0 15,40 0-15,-40 0 16,39 0-16,-39 0 0,40 0 16,-41 0-16,41 0 15,-1 0-15,1 0 16,-40 0-16,-40 0 16,0 0-16,40 0 15,0 0-15,-40 0 31,1 0-31,-1 0 0,-40 0 16,1 0-16,39 0 16,-39 0-1,0 0 1,-1 0-16,1 0 16,79 0-16,-40 0 15,0 0-15,-39 0 0,-1 0 16,1 0-16,0 0 15,-1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2B3E124C-F944-49EA-843D-2AD93FE9C2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F86B8E-18BA-4F4D-8A86-E741CFE4CD7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8:40</a:t>
            </a:r>
            <a:r>
              <a:rPr lang="zh-CN" altLang="en-US"/>
              <a:t>结束</a:t>
            </a:r>
            <a:endParaRPr lang="en-US" altLang="zh-CN"/>
          </a:p>
          <a:p>
            <a:r>
              <a:rPr lang="zh-CN" altLang="en-US"/>
              <a:t>本章讨论的数据元素本身也是一个数据结构。是线性表的一个扩展。</a:t>
            </a:r>
            <a:endParaRPr lang="en-US" altLang="zh-CN"/>
          </a:p>
          <a:p>
            <a:r>
              <a:rPr lang="zh-CN" altLang="en-US"/>
              <a:t>本章包括三部分：数组、矩阵、广义表（逻辑上）</a:t>
            </a:r>
            <a:endParaRPr lang="en-US" altLang="zh-CN"/>
          </a:p>
          <a:p>
            <a:r>
              <a:rPr lang="en-US" altLang="zh-CN"/>
              <a:t>                           </a:t>
            </a:r>
            <a:r>
              <a:rPr lang="zh-CN" altLang="en-US"/>
              <a:t>在计算机中存储也是包括顺序存储和链式存储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9:10</a:t>
            </a:r>
            <a:r>
              <a:rPr lang="zh-CN" altLang="en-US"/>
              <a:t>结束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24C-F944-49EA-843D-2AD93FE9C2FD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5512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344EAB-791C-46F5-B2B1-72DB62266F9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顺序存储          多维到一维的映射关系</a:t>
            </a:r>
            <a:endParaRPr lang="en-US" altLang="zh-CN"/>
          </a:p>
          <a:p>
            <a:r>
              <a:rPr lang="zh-CN" altLang="en-US"/>
              <a:t>行为主序：先放第一行（下标为</a:t>
            </a:r>
            <a:r>
              <a:rPr lang="en-US" altLang="zh-CN"/>
              <a:t>0</a:t>
            </a:r>
            <a:r>
              <a:rPr lang="zh-CN" altLang="en-US"/>
              <a:t>）再放第二行，由于对于二维情况，</a:t>
            </a:r>
            <a:r>
              <a:rPr lang="en-US" altLang="zh-CN"/>
              <a:t>A</a:t>
            </a:r>
            <a:r>
              <a:rPr lang="en-US" altLang="zh-CN" baseline="-25000"/>
              <a:t>3,4</a:t>
            </a:r>
            <a:r>
              <a:rPr lang="zh-CN" altLang="en-US"/>
              <a:t>指的是</a:t>
            </a:r>
            <a:r>
              <a:rPr lang="en-US" altLang="zh-CN"/>
              <a:t>3</a:t>
            </a:r>
            <a:r>
              <a:rPr lang="zh-CN" altLang="en-US"/>
              <a:t>行</a:t>
            </a:r>
            <a:r>
              <a:rPr lang="en-US" altLang="zh-CN"/>
              <a:t>4</a:t>
            </a:r>
            <a:r>
              <a:rPr lang="zh-CN" altLang="en-US"/>
              <a:t>列，</a:t>
            </a:r>
            <a:r>
              <a:rPr lang="en-US" altLang="zh-CN"/>
              <a:t>3</a:t>
            </a:r>
            <a:r>
              <a:rPr lang="zh-CN" altLang="en-US"/>
              <a:t>在前称为最低的下标，如果维数很多的话，排在最前面的是最小，根据下标从小到大放。</a:t>
            </a:r>
            <a:endParaRPr lang="en-US" altLang="zh-CN"/>
          </a:p>
          <a:p>
            <a:r>
              <a:rPr lang="zh-CN" altLang="en-US" baseline="0"/>
              <a:t>低下标优先是指对于</a:t>
            </a:r>
            <a:r>
              <a:rPr lang="en-US" altLang="zh-CN" baseline="0"/>
              <a:t>3</a:t>
            </a:r>
            <a:r>
              <a:rPr lang="zh-CN" altLang="en-US" baseline="0"/>
              <a:t>维情况，</a:t>
            </a:r>
            <a:r>
              <a:rPr lang="en-US" altLang="zh-CN" baseline="0"/>
              <a:t>7</a:t>
            </a:r>
            <a:r>
              <a:rPr lang="zh-CN" altLang="en-US" baseline="0"/>
              <a:t>页</a:t>
            </a:r>
            <a:r>
              <a:rPr lang="en-US" altLang="zh-CN" baseline="0"/>
              <a:t>4</a:t>
            </a:r>
            <a:r>
              <a:rPr lang="zh-CN" altLang="en-US" baseline="0"/>
              <a:t>行</a:t>
            </a:r>
            <a:r>
              <a:rPr lang="en-US" altLang="zh-CN" baseline="0"/>
              <a:t>5</a:t>
            </a:r>
            <a:r>
              <a:rPr lang="zh-CN" altLang="en-US" baseline="0"/>
              <a:t>列先放  </a:t>
            </a:r>
            <a:r>
              <a:rPr lang="en-US" altLang="zh-CN" baseline="0"/>
              <a:t>a</a:t>
            </a:r>
            <a:r>
              <a:rPr lang="en-US" altLang="zh-CN" baseline="-25000"/>
              <a:t>000 </a:t>
            </a:r>
            <a:r>
              <a:rPr lang="en-US" altLang="zh-CN" baseline="0"/>
              <a:t>  a</a:t>
            </a:r>
            <a:r>
              <a:rPr lang="en-US" altLang="zh-CN" baseline="-25000"/>
              <a:t>001</a:t>
            </a:r>
            <a:r>
              <a:rPr lang="en-US" altLang="zh-CN" baseline="0"/>
              <a:t> a</a:t>
            </a:r>
            <a:r>
              <a:rPr lang="en-US" altLang="zh-CN" baseline="-25000"/>
              <a:t>002</a:t>
            </a:r>
            <a:r>
              <a:rPr lang="en-US" altLang="zh-CN" baseline="0"/>
              <a:t> a</a:t>
            </a:r>
            <a:r>
              <a:rPr lang="en-US" altLang="zh-CN" baseline="-25000"/>
              <a:t>003</a:t>
            </a:r>
            <a:r>
              <a:rPr lang="en-US" altLang="zh-CN" baseline="0"/>
              <a:t> a</a:t>
            </a:r>
            <a:r>
              <a:rPr lang="en-US" altLang="zh-CN" baseline="-25000"/>
              <a:t>004</a:t>
            </a:r>
            <a:r>
              <a:rPr lang="en-US" altLang="zh-CN" baseline="0"/>
              <a:t>   a</a:t>
            </a:r>
            <a:r>
              <a:rPr lang="en-US" altLang="zh-CN" baseline="-25000"/>
              <a:t>010</a:t>
            </a:r>
            <a:r>
              <a:rPr lang="en-US" altLang="zh-CN" baseline="0"/>
              <a:t>  a</a:t>
            </a:r>
            <a:r>
              <a:rPr lang="en-US" altLang="zh-CN" baseline="-25000"/>
              <a:t>011</a:t>
            </a:r>
            <a:r>
              <a:rPr lang="en-US" altLang="zh-CN" baseline="0"/>
              <a:t>  a</a:t>
            </a:r>
            <a:r>
              <a:rPr lang="en-US" altLang="zh-CN" baseline="-25000"/>
              <a:t>012</a:t>
            </a:r>
            <a:r>
              <a:rPr lang="en-US" altLang="zh-CN" baseline="0"/>
              <a:t>    a…</a:t>
            </a:r>
            <a:endParaRPr lang="zh-CN" altLang="zh-CN" baseline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51B5F5-4F25-401D-A4F8-86DBDBB29691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先放第一行，再放第二行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6D366-8EF6-4BF8-918F-A9657D6FFC56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先放第一列，再放第二列</a:t>
            </a: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2</a:t>
            </a:r>
            <a:r>
              <a:rPr lang="zh-CN" altLang="en-US"/>
              <a:t>分钟</a:t>
            </a:r>
            <a:endParaRPr lang="zh-CN" altLang="zh-CN"/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C927A-37E0-4C78-AE53-3BF5D086EA71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8DB118-85ED-46B8-96C9-4E48D8689D19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/>
              <a:t>4</a:t>
            </a:r>
            <a:r>
              <a:rPr lang="zh-CN" altLang="en-US" sz="1200"/>
              <a:t>分钟</a:t>
            </a:r>
            <a:endParaRPr lang="en-US" altLang="zh-CN" sz="1200"/>
          </a:p>
          <a:p>
            <a:r>
              <a:rPr lang="en-US" altLang="zh-CN" sz="1200"/>
              <a:t>2048 + (60×57</a:t>
            </a:r>
            <a:r>
              <a:rPr lang="zh-CN" altLang="en-US" sz="1200"/>
              <a:t>＋</a:t>
            </a:r>
            <a:r>
              <a:rPr lang="en-US" altLang="zh-CN" sz="1200"/>
              <a:t>31</a:t>
            </a:r>
            <a:r>
              <a:rPr lang="en-US" altLang="zh-CN" sz="1200" i="1"/>
              <a:t> </a:t>
            </a:r>
            <a:r>
              <a:rPr lang="en-US" altLang="zh-CN" sz="1200"/>
              <a:t>)×2 = 8950 </a:t>
            </a:r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       </a:t>
            </a:r>
            <a:r>
              <a:rPr lang="en-US" altLang="zh-CN"/>
              <a:t>10:00</a:t>
            </a:r>
            <a:r>
              <a:rPr lang="zh-CN" altLang="en-US"/>
              <a:t>结束</a:t>
            </a:r>
            <a:endParaRPr lang="en-US" altLang="zh-CN"/>
          </a:p>
          <a:p>
            <a:r>
              <a:rPr lang="zh-CN" altLang="en-US"/>
              <a:t>低下标优先存放数据元素</a:t>
            </a:r>
            <a:endParaRPr lang="en-US" altLang="zh-CN"/>
          </a:p>
          <a:p>
            <a:r>
              <a:rPr lang="en-US" altLang="zh-CN"/>
              <a:t>A[7][4][5]  </a:t>
            </a:r>
          </a:p>
          <a:p>
            <a:r>
              <a:rPr lang="zh-CN" altLang="en-US"/>
              <a:t>下标是</a:t>
            </a:r>
            <a:r>
              <a:rPr lang="en-US" altLang="zh-CN"/>
              <a:t>3,2,1</a:t>
            </a:r>
            <a:r>
              <a:rPr lang="zh-CN" altLang="en-US"/>
              <a:t>的元素位置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24C-F944-49EA-843D-2AD93FE9C2FD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9887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en-US" altLang="zh-CN"/>
              <a:t>va_arg(ap, int):</a:t>
            </a:r>
            <a:r>
              <a:rPr lang="zh-CN" altLang="en-US"/>
              <a:t>以</a:t>
            </a:r>
            <a:r>
              <a:rPr lang="en-US" altLang="zh-CN"/>
              <a:t>int</a:t>
            </a:r>
            <a:r>
              <a:rPr lang="zh-CN" altLang="en-US"/>
              <a:t>类型取出数据，取完后自动增一</a:t>
            </a:r>
            <a:endParaRPr lang="en-US" altLang="zh-CN"/>
          </a:p>
          <a:p>
            <a:r>
              <a:rPr lang="en-US" altLang="zh-CN"/>
              <a:t>va_end:</a:t>
            </a:r>
            <a:r>
              <a:rPr lang="zh-CN" altLang="en-US"/>
              <a:t>销毁</a:t>
            </a:r>
            <a:r>
              <a:rPr lang="en-US" altLang="zh-CN"/>
              <a:t>ap</a:t>
            </a:r>
            <a:r>
              <a:rPr lang="zh-CN" altLang="en-US"/>
              <a:t>指向的空间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24C-F944-49EA-843D-2AD93FE9C2FD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958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en-US" altLang="zh-CN"/>
              <a:t>elemtotal</a:t>
            </a:r>
            <a:r>
              <a:rPr lang="zh-CN" altLang="en-US"/>
              <a:t>：代表申请空间总数</a:t>
            </a:r>
            <a:endParaRPr lang="en-US" altLang="zh-CN"/>
          </a:p>
          <a:p>
            <a:r>
              <a:rPr lang="zh-CN" altLang="en-US"/>
              <a:t>求得</a:t>
            </a:r>
            <a:r>
              <a:rPr lang="en-US" altLang="zh-CN"/>
              <a:t>constants</a:t>
            </a:r>
            <a:r>
              <a:rPr lang="zh-CN" altLang="en-US"/>
              <a:t>是用来求与基址的所差元素个数有用。见下一页</a:t>
            </a:r>
            <a:r>
              <a:rPr lang="en-US" altLang="zh-CN"/>
              <a:t>locate</a:t>
            </a:r>
            <a:r>
              <a:rPr lang="zh-CN" altLang="en-US"/>
              <a:t>函数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打开</a:t>
            </a:r>
            <a:r>
              <a:rPr lang="en-US" altLang="zh-CN"/>
              <a:t>VS</a:t>
            </a:r>
            <a:r>
              <a:rPr lang="zh-CN" altLang="en-US"/>
              <a:t>根据自己写的代码讲解一下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24C-F944-49EA-843D-2AD93FE9C2FD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638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kumimoji="1" lang="zh-CN" altLang="en-US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分钟     </a:t>
            </a:r>
            <a:r>
              <a:rPr kumimoji="1" lang="en-US" altLang="zh-CN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10:15</a:t>
            </a:r>
            <a:r>
              <a:rPr kumimoji="1" lang="zh-CN" altLang="en-US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结束</a:t>
            </a:r>
            <a:endParaRPr kumimoji="1" lang="en-US" altLang="zh-CN" sz="1200" kern="120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zh-CN" altLang="en-US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页</a:t>
            </a:r>
            <a:r>
              <a:rPr kumimoji="1" lang="en-US" altLang="zh-CN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zh-CN" altLang="en-US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行</a:t>
            </a:r>
            <a:r>
              <a:rPr kumimoji="1" lang="en-US" altLang="zh-CN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kumimoji="1" lang="zh-CN" altLang="en-US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列个元素与基址所差字节数</a:t>
            </a:r>
            <a:r>
              <a:rPr kumimoji="1" lang="en-US" altLang="zh-CN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zh-CN" altLang="en-US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偏移量</a:t>
            </a:r>
            <a:r>
              <a:rPr kumimoji="1" lang="en-US" altLang="zh-CN" sz="12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endParaRPr lang="en-US" altLang="zh-CN"/>
          </a:p>
          <a:p>
            <a:r>
              <a:rPr lang="en-US" altLang="zh-CN"/>
              <a:t>ap</a:t>
            </a:r>
            <a:r>
              <a:rPr lang="zh-CN" altLang="en-US"/>
              <a:t>中指向一个存放 每维长度的 数组空间</a:t>
            </a:r>
            <a:endParaRPr lang="en-US" altLang="zh-CN"/>
          </a:p>
          <a:p>
            <a:r>
              <a:rPr lang="zh-CN" altLang="en-US"/>
              <a:t>书上</a:t>
            </a:r>
            <a:r>
              <a:rPr lang="en-US" altLang="zh-CN"/>
              <a:t>Value</a:t>
            </a:r>
            <a:r>
              <a:rPr lang="zh-CN" altLang="en-US"/>
              <a:t>函数就是调用 </a:t>
            </a:r>
            <a:r>
              <a:rPr lang="en-US" altLang="zh-CN"/>
              <a:t>Locate</a:t>
            </a:r>
            <a:r>
              <a:rPr lang="zh-CN" altLang="en-US"/>
              <a:t>函数求出偏移量，加上基址  就是元素的地址，再寻址取出元素值</a:t>
            </a:r>
            <a:endParaRPr lang="en-US" altLang="zh-CN"/>
          </a:p>
          <a:p>
            <a:r>
              <a:rPr lang="en-US" altLang="zh-CN"/>
              <a:t>Assign</a:t>
            </a:r>
            <a:r>
              <a:rPr lang="zh-CN" altLang="en-US"/>
              <a:t>赋值函数也一样  是给每个元素赋值的函数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24C-F944-49EA-843D-2AD93FE9C2FD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497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4E796-5097-4996-B8A7-E39AECD81364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</a:t>
            </a:r>
            <a:r>
              <a:rPr lang="zh-CN" altLang="en-US"/>
              <a:t>：</a:t>
            </a:r>
            <a:r>
              <a:rPr lang="en-US" altLang="zh-CN"/>
              <a:t>15 </a:t>
            </a:r>
            <a:r>
              <a:rPr lang="zh-CN" altLang="en-US"/>
              <a:t>接下来我们看大家熟悉的矩阵存储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24C-F944-49EA-843D-2AD93FE9C2FD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9026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91018-AF6A-4167-AE99-9274BDAC25CF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下标从</a:t>
            </a:r>
            <a:r>
              <a:rPr lang="en-US" altLang="zh-CN"/>
              <a:t>1</a:t>
            </a:r>
            <a:r>
              <a:rPr lang="zh-CN" altLang="en-US"/>
              <a:t>开始</a:t>
            </a:r>
            <a:endParaRPr lang="en-US" altLang="zh-CN"/>
          </a:p>
          <a:p>
            <a:r>
              <a:rPr lang="zh-CN" altLang="en-US"/>
              <a:t>但是有些矩阵不适宜应常规方式进行存储，非常规存储方式就是矩阵压缩存储</a:t>
            </a:r>
            <a:endParaRPr lang="en-US" altLang="zh-CN"/>
          </a:p>
          <a:p>
            <a:pPr marL="342900" indent="-342900">
              <a:spcBef>
                <a:spcPct val="20000"/>
              </a:spcBef>
            </a:pPr>
            <a:r>
              <a:rPr lang="zh-CN" altLang="en-US"/>
              <a:t>书上</a:t>
            </a:r>
            <a:r>
              <a:rPr lang="en-US" altLang="zh-CN"/>
              <a:t>P95</a:t>
            </a:r>
            <a:r>
              <a:rPr lang="zh-CN" altLang="en-US"/>
              <a:t>页  所谓矩阵压缩是指：为多个</a:t>
            </a:r>
            <a:r>
              <a:rPr lang="zh-CN" altLang="en-US" sz="1200"/>
              <a:t>为多个相同的非零元素只分配一个存储空间；对零元素不分配空间。 </a:t>
            </a: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3E915D-6694-44C8-BCF1-7FFFBE8F77CC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05C56F-E1B2-4B34-B759-F1B4A404C16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/>
              <a:t>3</a:t>
            </a:r>
            <a:r>
              <a:rPr lang="zh-CN" altLang="en-US" sz="1200"/>
              <a:t>分钟</a:t>
            </a:r>
            <a:endParaRPr lang="en-US" altLang="zh-CN" sz="1200"/>
          </a:p>
          <a:p>
            <a:r>
              <a:rPr lang="zh-CN" altLang="en-US" sz="1200"/>
              <a:t>对称矩阵和 上下三角</a:t>
            </a:r>
            <a:r>
              <a:rPr lang="zh-CN" altLang="en-US"/>
              <a:t>注意这里只存储下三角或者上三角</a:t>
            </a:r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88DEB-BFD7-496E-BC95-7CAF1E7A28E8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如何根据元素矩阵下标，索引在一维数组中存储的位置呢？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04BC9-E9D4-47C5-9958-A1A459E57696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与前面上下三角类似</a:t>
            </a:r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7CC59-D290-45A1-B32C-A42CFB57F104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只有行优先，下标是</a:t>
            </a:r>
            <a:r>
              <a:rPr lang="en-US" altLang="zh-CN"/>
              <a:t>1</a:t>
            </a:r>
            <a:r>
              <a:rPr lang="zh-CN" altLang="en-US"/>
              <a:t>和</a:t>
            </a:r>
            <a:r>
              <a:rPr lang="en-US" altLang="zh-CN"/>
              <a:t>n</a:t>
            </a:r>
            <a:r>
              <a:rPr lang="zh-CN" altLang="en-US"/>
              <a:t>时是两个，剩下的每行三个，</a:t>
            </a:r>
            <a:r>
              <a:rPr lang="en-US" altLang="zh-CN"/>
              <a:t>ifelse</a:t>
            </a:r>
            <a:r>
              <a:rPr lang="zh-CN" altLang="en-US"/>
              <a:t>语句就能搞定，存储下标位置和元素的关系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10:35</a:t>
            </a:r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1346DE-118F-4802-A2F5-09FDA8339AC7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</a:t>
            </a:r>
            <a:endParaRPr lang="en-US" altLang="zh-CN"/>
          </a:p>
          <a:p>
            <a:r>
              <a:rPr lang="zh-CN" altLang="en-US"/>
              <a:t>前面我们讲完了如何存储特殊矩阵，下面我们看看如何存储稀疏矩阵</a:t>
            </a:r>
            <a:r>
              <a:rPr lang="en-US" altLang="zh-CN"/>
              <a:t>——</a:t>
            </a:r>
            <a:r>
              <a:rPr lang="zh-CN" altLang="en-US"/>
              <a:t>三种方式。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15B1A-28CD-4818-9186-323EBEB22036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en-US" altLang="zh-CN"/>
              <a:t>tu</a:t>
            </a:r>
            <a:r>
              <a:rPr lang="zh-CN" altLang="en-US"/>
              <a:t>代表非零元三元组顺序表的长度</a:t>
            </a:r>
            <a:r>
              <a:rPr lang="en-US" altLang="zh-CN"/>
              <a:t>length</a:t>
            </a:r>
            <a:r>
              <a:rPr lang="zh-CN" altLang="en-US"/>
              <a:t>，非零元个数</a:t>
            </a:r>
            <a:endParaRPr lang="en-US" altLang="zh-CN"/>
          </a:p>
          <a:p>
            <a:r>
              <a:rPr lang="zh-CN" altLang="en-US"/>
              <a:t>后面我们把非零元的三元组顺序表简称 顺序表</a:t>
            </a:r>
            <a:endParaRPr lang="en-US" altLang="zh-CN"/>
          </a:p>
          <a:p>
            <a:r>
              <a:rPr lang="en-US" altLang="zh-CN"/>
              <a:t>PPT</a:t>
            </a:r>
            <a:r>
              <a:rPr lang="zh-CN" altLang="en-US"/>
              <a:t>上的问题</a:t>
            </a:r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80169-F478-401F-B3FA-97C5AD23A7F9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292A3-4237-42C2-80BF-861611B57D7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0DE3C5-7DE8-4A0D-BF97-E7AAF4191DF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EF9F97-53B4-4004-B9AD-B17A9AFEF63A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因为我们是以行优先方式 进行存储的三元组顺序表，因此排在前面的列相同的非零元，肯定行号小</a:t>
            </a:r>
            <a:endParaRPr lang="en-US" altLang="zh-CN"/>
          </a:p>
          <a:p>
            <a:r>
              <a:rPr lang="zh-CN" altLang="en-US"/>
              <a:t>从</a:t>
            </a:r>
            <a:r>
              <a:rPr lang="en-US" altLang="zh-CN"/>
              <a:t>M.data</a:t>
            </a:r>
            <a:r>
              <a:rPr lang="zh-CN" altLang="en-US"/>
              <a:t>中遍历，找列号是</a:t>
            </a:r>
            <a:r>
              <a:rPr lang="en-US" altLang="zh-CN"/>
              <a:t>col</a:t>
            </a:r>
            <a:r>
              <a:rPr lang="zh-CN" altLang="en-US"/>
              <a:t>的，放到</a:t>
            </a:r>
            <a:r>
              <a:rPr lang="en-US" altLang="zh-CN"/>
              <a:t>T.data</a:t>
            </a:r>
            <a:r>
              <a:rPr lang="zh-CN" altLang="en-US"/>
              <a:t>中，然后将列号是</a:t>
            </a:r>
            <a:r>
              <a:rPr lang="en-US" altLang="zh-CN"/>
              <a:t>col</a:t>
            </a:r>
            <a:r>
              <a:rPr lang="zh-CN" altLang="en-US"/>
              <a:t>的都找出来了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87C9CE-49AD-4D69-B42C-A565459DED5E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讲一下代码的运行过程，分析时间复杂度</a:t>
            </a:r>
            <a:endParaRPr lang="en-US" altLang="zh-CN"/>
          </a:p>
          <a:p>
            <a:r>
              <a:rPr lang="zh-CN" altLang="en-US"/>
              <a:t>也可以运行一下自己的代码，看时间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44AFE-614D-498C-B659-8B7038B9A882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                 </a:t>
            </a:r>
            <a:r>
              <a:rPr lang="en-US" altLang="zh-CN"/>
              <a:t>11:00</a:t>
            </a:r>
            <a:r>
              <a:rPr lang="zh-CN" altLang="en-US"/>
              <a:t>  结束</a:t>
            </a:r>
            <a:endParaRPr lang="en-US" altLang="zh-CN"/>
          </a:p>
          <a:p>
            <a:r>
              <a:rPr lang="zh-CN" altLang="en-US"/>
              <a:t>与一般矩阵存储的时间复杂度比较，找到缺点</a:t>
            </a:r>
            <a:endParaRPr lang="en-US" altLang="zh-CN"/>
          </a:p>
          <a:p>
            <a:r>
              <a:rPr lang="zh-CN" altLang="en-US"/>
              <a:t>引出快速转置</a:t>
            </a:r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A5918-F729-43D7-A3CF-3B6454D443C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快速转置，确定第</a:t>
            </a:r>
            <a:r>
              <a:rPr lang="en-US" altLang="zh-CN"/>
              <a:t>col</a:t>
            </a:r>
            <a:r>
              <a:rPr lang="zh-CN" altLang="en-US"/>
              <a:t>列第一个非零元在转置矩阵的顺序表中的位置。递推求法</a:t>
            </a:r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3B7CE-783E-4ADE-86EE-13C2344FCDED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5</a:t>
            </a:r>
            <a:r>
              <a:rPr kumimoji="1" lang="zh-CN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分钟</a:t>
            </a:r>
            <a:endParaRPr kumimoji="1" lang="en-US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r>
              <a:rPr kumimoji="1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cpot(col) </a:t>
            </a:r>
            <a:r>
              <a:rPr kumimoji="1" lang="zh-CN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索引出位置   </a:t>
            </a:r>
            <a:r>
              <a:rPr kumimoji="1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num(col)</a:t>
            </a:r>
            <a:r>
              <a:rPr kumimoji="1" lang="zh-CN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索引出个数  两者求和即可</a:t>
            </a:r>
            <a:endParaRPr kumimoji="1" lang="en-US" altLang="zh-C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r>
              <a:rPr kumimoji="1" lang="zh-CN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适当放慢，让大家都能跟上</a:t>
            </a:r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13D967-F8B0-4456-AC1E-C4C5D5CF88F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r>
              <a:rPr lang="en-US" altLang="zh-CN"/>
              <a:t>    11:15</a:t>
            </a:r>
            <a:r>
              <a:rPr lang="zh-CN" altLang="en-US"/>
              <a:t>结束  下课</a:t>
            </a:r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EA49D4-784D-40EB-9541-0FCB4FD72442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 时间复杂度</a:t>
            </a:r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EC087B-859B-4607-A264-B62C56509455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不能按照行号索引出每行的非零元</a:t>
            </a:r>
            <a:endParaRPr lang="en-US" altLang="zh-CN"/>
          </a:p>
          <a:p>
            <a:r>
              <a:rPr lang="zh-CN" altLang="en-US"/>
              <a:t>引出：行逻辑链接顺序表</a:t>
            </a:r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1CC00F-4014-458E-8291-FDE3E910488E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实际我们在前面求快速转置过程中，借助和一个表，就是转置矩阵</a:t>
            </a:r>
            <a:r>
              <a:rPr lang="en-US" altLang="zh-CN"/>
              <a:t>T</a:t>
            </a:r>
            <a:r>
              <a:rPr lang="zh-CN" altLang="en-US"/>
              <a:t>对应的行逻辑链接顺序表</a:t>
            </a:r>
            <a:endParaRPr lang="en-US" altLang="zh-CN"/>
          </a:p>
          <a:p>
            <a:r>
              <a:rPr lang="en-US" altLang="zh-CN"/>
              <a:t>rpos</a:t>
            </a:r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A10DE4-0821-4DEE-98EF-E777507A910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我们如果把某一列或者某一行拿出来，看成一个数据元素，那么这个数据元素就是一个线性表。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83B2B2-FE98-4D35-9B59-5BE7A0E475C1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586905-36E9-4E47-9AE5-8FBB86C8F2C3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可以让学生们写写</a:t>
            </a:r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53EFE1-4577-4E7C-8729-C484F7C798C8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en-US" altLang="zh-CN"/>
              <a:t>rpos</a:t>
            </a:r>
            <a:r>
              <a:rPr lang="zh-CN" altLang="en-US"/>
              <a:t>数组的求法，最后虽然没有</a:t>
            </a:r>
            <a:r>
              <a:rPr lang="en-US" altLang="zh-CN"/>
              <a:t>4</a:t>
            </a:r>
            <a:r>
              <a:rPr lang="zh-CN" altLang="en-US"/>
              <a:t>，但是也是有值的，求法就是递推：上一行非零元所在的位置 </a:t>
            </a:r>
            <a:r>
              <a:rPr lang="en-US" altLang="zh-CN"/>
              <a:t>+ </a:t>
            </a:r>
            <a:r>
              <a:rPr lang="zh-CN" altLang="en-US"/>
              <a:t>上一行非零元的个数</a:t>
            </a:r>
            <a:endParaRPr lang="en-US" altLang="zh-CN"/>
          </a:p>
          <a:p>
            <a:r>
              <a:rPr lang="zh-CN" altLang="en-US"/>
              <a:t>代码课下看看，只讲算法，代码不要求</a:t>
            </a:r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9FB85-6C35-41B6-8494-F710EB0402F6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分钟   </a:t>
            </a:r>
            <a:r>
              <a:rPr lang="en-US" altLang="zh-CN"/>
              <a:t>11:45</a:t>
            </a:r>
            <a:r>
              <a:rPr lang="zh-CN" altLang="en-US"/>
              <a:t>结束</a:t>
            </a: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具体实现过程，自己可以看看，试试，不懂得参考一下我写的代码</a:t>
            </a:r>
            <a:endParaRPr lang="zh-CN" altLang="zh-CN"/>
          </a:p>
          <a:p>
            <a:endParaRPr lang="en-US" altLang="zh-CN"/>
          </a:p>
          <a:p>
            <a:r>
              <a:rPr lang="zh-CN" altLang="en-US"/>
              <a:t>给大家运行一下代码</a:t>
            </a:r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C88A2-5E4E-4D49-A821-931E8591ED52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具体实现过程，自己可以看看，试试</a:t>
            </a:r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4D5E9-B3A1-41C1-9032-1DD729FFDCC6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/>
              <a:t>2</a:t>
            </a:r>
            <a:r>
              <a:rPr lang="zh-CN" altLang="en-US" sz="1200" i="1"/>
              <a:t>分钟</a:t>
            </a:r>
            <a:endParaRPr lang="en-US" altLang="zh-CN" sz="1200" i="1"/>
          </a:p>
          <a:p>
            <a:r>
              <a:rPr lang="en-US" altLang="zh-CN" sz="1200" i="1"/>
              <a:t>O</a:t>
            </a:r>
            <a:r>
              <a:rPr lang="en-US" altLang="zh-CN" sz="1200"/>
              <a:t>(M.tu</a:t>
            </a:r>
            <a:r>
              <a:rPr lang="en-US" altLang="en-US" sz="1200"/>
              <a:t>×</a:t>
            </a:r>
            <a:r>
              <a:rPr lang="en-US" altLang="zh-CN" sz="1200"/>
              <a:t>N.tu/N.mu)</a:t>
            </a:r>
            <a:r>
              <a:rPr lang="zh-CN" altLang="en-US" sz="1200"/>
              <a:t>这个事件复杂度是：因为从</a:t>
            </a:r>
            <a:r>
              <a:rPr lang="en-US" altLang="zh-CN" sz="1200"/>
              <a:t>M</a:t>
            </a:r>
            <a:r>
              <a:rPr lang="zh-CN" altLang="en-US" sz="1200"/>
              <a:t>矩阵中非零元的列下标（</a:t>
            </a:r>
            <a:r>
              <a:rPr lang="en-US" altLang="zh-CN" sz="1200"/>
              <a:t>j</a:t>
            </a:r>
            <a:r>
              <a:rPr lang="zh-CN" altLang="en-US" sz="1200"/>
              <a:t>）去匹配</a:t>
            </a:r>
            <a:r>
              <a:rPr lang="en-US" altLang="zh-CN" sz="1200"/>
              <a:t>N</a:t>
            </a:r>
            <a:r>
              <a:rPr lang="zh-CN" altLang="en-US" sz="1200"/>
              <a:t>矩阵中与</a:t>
            </a:r>
            <a:r>
              <a:rPr lang="en-US" altLang="zh-CN" sz="1200"/>
              <a:t>j</a:t>
            </a:r>
            <a:r>
              <a:rPr lang="zh-CN" altLang="en-US" sz="1200"/>
              <a:t>相同下标</a:t>
            </a:r>
            <a:r>
              <a:rPr lang="en-US" altLang="zh-CN" sz="1200"/>
              <a:t>i</a:t>
            </a:r>
            <a:r>
              <a:rPr lang="zh-CN" altLang="en-US" sz="1200"/>
              <a:t>，然而</a:t>
            </a:r>
            <a:r>
              <a:rPr lang="en-US" altLang="zh-CN" sz="1200"/>
              <a:t>N</a:t>
            </a:r>
            <a:r>
              <a:rPr lang="zh-CN" altLang="en-US" sz="1200"/>
              <a:t>中非零元行号不一定马上就能匹配上</a:t>
            </a:r>
            <a:r>
              <a:rPr lang="en-US" altLang="zh-CN" sz="1200"/>
              <a:t>j</a:t>
            </a:r>
            <a:r>
              <a:rPr lang="zh-CN" altLang="en-US" sz="1200"/>
              <a:t>，什么时候匹配上呢？我们可以取一个平均，因为</a:t>
            </a:r>
            <a:r>
              <a:rPr lang="en-US" altLang="zh-CN" sz="1200"/>
              <a:t>N</a:t>
            </a:r>
            <a:r>
              <a:rPr lang="zh-CN" altLang="en-US" sz="1200"/>
              <a:t>有</a:t>
            </a:r>
            <a:r>
              <a:rPr lang="en-US" altLang="zh-CN" sz="1200"/>
              <a:t>mu</a:t>
            </a:r>
            <a:r>
              <a:rPr lang="zh-CN" altLang="en-US" sz="1200"/>
              <a:t>行，所以除以</a:t>
            </a:r>
            <a:r>
              <a:rPr lang="en-US" altLang="zh-CN" sz="1200"/>
              <a:t>mu</a:t>
            </a:r>
            <a:r>
              <a:rPr lang="zh-CN" altLang="en-US" sz="1200"/>
              <a:t>取平均。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F10DBC-BB30-4EEA-93F2-F8543C21F126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2BB90-3DD2-4DC7-8679-864A6C2CAE4A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对比链表，实际上就是一个</a:t>
            </a:r>
            <a:endParaRPr lang="en-US" altLang="zh-CN"/>
          </a:p>
          <a:p>
            <a:r>
              <a:rPr lang="zh-CN" altLang="en-US" sz="1200"/>
              <a:t>先画</a:t>
            </a:r>
            <a:r>
              <a:rPr lang="en-US" altLang="zh-CN" sz="1200"/>
              <a:t>rhead</a:t>
            </a:r>
            <a:r>
              <a:rPr lang="zh-CN" altLang="en-US" sz="1200"/>
              <a:t>和</a:t>
            </a:r>
            <a:r>
              <a:rPr lang="en-US" altLang="zh-CN" sz="1200"/>
              <a:t>chead</a:t>
            </a:r>
            <a:r>
              <a:rPr lang="zh-CN" altLang="en-US" sz="1200"/>
              <a:t>指向的两个顺序表，再确定每个结点的位置，如果指针域为空用</a:t>
            </a:r>
            <a:r>
              <a:rPr lang="en-US" altLang="zh-CN" sz="1200"/>
              <a:t>^</a:t>
            </a:r>
            <a:r>
              <a:rPr lang="zh-CN" altLang="en-US" sz="1200"/>
              <a:t>表示</a:t>
            </a:r>
            <a:endParaRPr lang="en-US" altLang="zh-CN"/>
          </a:p>
          <a:p>
            <a:r>
              <a:rPr lang="zh-CN" altLang="en-US"/>
              <a:t>重点讲一下</a:t>
            </a:r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332062-040A-498F-88AE-3AFB09CE57BD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5</a:t>
            </a:r>
            <a:r>
              <a:rPr lang="zh-CN" altLang="en-US"/>
              <a:t>分钟</a:t>
            </a: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有几行</a:t>
            </a:r>
            <a:r>
              <a:rPr lang="en-US" altLang="zh-CN" sz="1200"/>
              <a:t>M.rhead </a:t>
            </a:r>
            <a:r>
              <a:rPr lang="zh-CN" altLang="en-US" sz="1200"/>
              <a:t>就有几个空间，每个行放的是每行非零元构成的链表</a:t>
            </a:r>
            <a:endParaRPr lang="en-US" altLang="zh-CN" sz="120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/>
              <a:t>某次考试题</a:t>
            </a:r>
            <a:endParaRPr lang="en-US" altLang="zh-CN" sz="1200"/>
          </a:p>
          <a:p>
            <a:r>
              <a:rPr lang="zh-CN" altLang="en-US"/>
              <a:t>让学生自己画一下：</a:t>
            </a:r>
            <a:r>
              <a:rPr lang="en-US" altLang="zh-CN" sz="1200"/>
              <a:t>rhead</a:t>
            </a:r>
            <a:r>
              <a:rPr lang="zh-CN" altLang="en-US" sz="1200"/>
              <a:t>和</a:t>
            </a:r>
            <a:r>
              <a:rPr lang="en-US" altLang="zh-CN" sz="1200"/>
              <a:t>chead</a:t>
            </a:r>
            <a:r>
              <a:rPr lang="zh-CN" altLang="en-US" sz="1200"/>
              <a:t>指向的两个顺序表，再确定每个结点的位置</a:t>
            </a:r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51F932-3575-4784-A113-CAA7C5571C75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>
                <a:cs typeface="ˎ̥"/>
              </a:rPr>
              <a:t>4</a:t>
            </a:r>
            <a:r>
              <a:rPr lang="zh-CN" altLang="en-US" sz="1200">
                <a:cs typeface="ˎ̥"/>
              </a:rPr>
              <a:t>分钟</a:t>
            </a:r>
            <a:endParaRPr lang="en-US" altLang="zh-CN" sz="1200">
              <a:cs typeface="ˎ̥"/>
            </a:endParaRPr>
          </a:p>
          <a:p>
            <a:r>
              <a:rPr lang="en-US" altLang="zh-CN" sz="1200">
                <a:cs typeface="ˎ̥"/>
              </a:rPr>
              <a:t>rhead</a:t>
            </a:r>
            <a:r>
              <a:rPr lang="zh-CN" altLang="en-US" sz="1200">
                <a:cs typeface="ˎ̥"/>
              </a:rPr>
              <a:t>是一个二级指针，指向一个数组，数组中的元素是</a:t>
            </a:r>
            <a:r>
              <a:rPr lang="en-US" altLang="zh-CN" sz="1200">
                <a:cs typeface="ˎ̥"/>
              </a:rPr>
              <a:t>Node</a:t>
            </a:r>
            <a:r>
              <a:rPr lang="zh-CN" altLang="en-US" sz="1200">
                <a:cs typeface="ˎ̥"/>
              </a:rPr>
              <a:t>* 类型，每个元素指向一个</a:t>
            </a:r>
            <a:r>
              <a:rPr lang="en-US" altLang="zh-CN" sz="1200">
                <a:cs typeface="ˎ̥"/>
              </a:rPr>
              <a:t>Node</a:t>
            </a:r>
            <a:r>
              <a:rPr lang="zh-CN" altLang="en-US" sz="1200">
                <a:cs typeface="ˎ̥"/>
              </a:rPr>
              <a:t>类型结点。</a:t>
            </a:r>
            <a:endParaRPr lang="en-US" altLang="zh-CN" sz="1200">
              <a:cs typeface="ˎ̥"/>
            </a:endParaRPr>
          </a:p>
          <a:p>
            <a:r>
              <a:rPr lang="zh-CN" altLang="en-US" sz="1200"/>
              <a:t>课本上有个错误</a:t>
            </a:r>
            <a:r>
              <a:rPr lang="en-US" altLang="zh-CN" sz="1200"/>
              <a:t>P104</a:t>
            </a:r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92AA2-D66F-4D68-9347-AF74E4F162E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en-US" altLang="zh-CN"/>
              <a:t>typedef</a:t>
            </a:r>
            <a:r>
              <a:rPr lang="zh-CN" altLang="en-US"/>
              <a:t>的高级用法，声明了数据类型。</a:t>
            </a:r>
            <a:endParaRPr lang="en-US" altLang="zh-CN"/>
          </a:p>
          <a:p>
            <a:r>
              <a:rPr lang="en-US" altLang="zh-CN" sz="1200"/>
              <a:t>array2</a:t>
            </a:r>
            <a:r>
              <a:rPr lang="zh-CN" altLang="en-US" sz="1200"/>
              <a:t>代表是数据类型中每个数据元素都是一维数组，因此</a:t>
            </a:r>
            <a:r>
              <a:rPr lang="en-US" altLang="zh-CN" sz="1200"/>
              <a:t>array2</a:t>
            </a:r>
            <a:r>
              <a:rPr lang="zh-CN" altLang="en-US" sz="1200"/>
              <a:t>是二维数组类型</a:t>
            </a:r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6298A3-48DA-4503-ADC9-DA96FF5CAAE0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这个创建过程你要是会写，那么链表以后肯定没问题。</a:t>
            </a:r>
            <a:endParaRPr lang="en-US" altLang="zh-CN"/>
          </a:p>
          <a:p>
            <a:r>
              <a:rPr lang="zh-CN" altLang="en-US"/>
              <a:t>运行代码讲一下</a:t>
            </a:r>
            <a:endParaRPr lang="en-US" altLang="zh-CN"/>
          </a:p>
          <a:p>
            <a:r>
              <a:rPr lang="en-US" altLang="zh-CN"/>
              <a:t>5</a:t>
            </a:r>
            <a:r>
              <a:rPr lang="zh-CN" altLang="en-US"/>
              <a:t>分钟    </a:t>
            </a:r>
            <a:r>
              <a:rPr lang="en-US" altLang="zh-CN"/>
              <a:t>12</a:t>
            </a:r>
            <a:r>
              <a:rPr lang="zh-CN" altLang="en-US"/>
              <a:t>：</a:t>
            </a:r>
            <a:r>
              <a:rPr lang="en-US" altLang="zh-CN"/>
              <a:t>05 </a:t>
            </a:r>
            <a:r>
              <a:rPr lang="zh-CN" altLang="en-US"/>
              <a:t>结束</a:t>
            </a:r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477C2-0B89-4F68-9B3A-34F6D8964E71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7C9A3F-1BFE-4391-9D8B-7E0B3D19BB4F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213F2A-6ED5-42B1-8C6B-44028516AAC2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2DE969-9975-403B-8ED7-1CD1FD76CA57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88FB6-0987-4F44-A465-AF80EE68CD64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讲一下足球的段子</a:t>
            </a:r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DE196-762E-43D6-84B3-11C6DDBDE3E0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表中每个数据元素既可以是单个元素，也可以是广义表</a:t>
            </a: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/>
              <a:t>广义表的</a:t>
            </a:r>
            <a:r>
              <a:rPr lang="zh-CN" altLang="en-US" sz="1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长度</a:t>
            </a:r>
            <a:r>
              <a:rPr lang="zh-CN" altLang="en-US" sz="1200"/>
              <a:t>定义为最外层所包含元素的个数； </a:t>
            </a: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B498EF-2682-40BA-B009-C2004FAC8077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30710A-58A2-4C2A-9FD0-799DF4F17312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深度是将广义表展开后求得括号重数。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0ACB7-C8D7-4EFE-ABAD-296B8699799C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A290B1-905F-46F4-B7C6-23FBC80E6E4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   </a:t>
            </a:r>
            <a:r>
              <a:rPr lang="en-US" altLang="zh-CN"/>
              <a:t>8:55</a:t>
            </a:r>
            <a:r>
              <a:rPr lang="zh-CN" altLang="en-US"/>
              <a:t>分结束</a:t>
            </a:r>
            <a:endParaRPr lang="en-US" altLang="zh-CN"/>
          </a:p>
          <a:p>
            <a:r>
              <a:rPr lang="zh-CN" altLang="en-US"/>
              <a:t>我们人们生活中可以感知到的是三维，加上时间的话可以是四维，但是我们计算机可以表示更大维度</a:t>
            </a:r>
            <a:r>
              <a:rPr lang="en-US" altLang="zh-CN"/>
              <a:t>n</a:t>
            </a:r>
            <a:r>
              <a:rPr lang="zh-CN" altLang="en-US"/>
              <a:t>维。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5FE43-0291-4E3C-949C-20ADF73937FD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05757A-53AE-4AA1-84B8-DA201A180811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05757A-53AE-4AA1-84B8-DA201A180811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打开非演讲者模式讲解</a:t>
            </a:r>
            <a:endParaRPr lang="en-US" altLang="zh-CN"/>
          </a:p>
          <a:p>
            <a:r>
              <a:rPr lang="en-US" altLang="zh-CN"/>
              <a:t>D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640404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2CA09F-38A2-493C-A75C-3AA2D0DC7ACB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如果以顺序存储的方式表示，那个我定义这个数组该是哪种类型？</a:t>
            </a:r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5A4FB5-7B75-4F74-BFB0-E546FF99333A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FAB18D-FF03-41D4-A462-6CAB1332F142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747993-1EE1-4D65-A913-D5E00503BE15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如果遇到指向空表</a:t>
            </a:r>
            <a:r>
              <a:rPr lang="en-US" altLang="zh-CN"/>
              <a:t>()</a:t>
            </a:r>
            <a:r>
              <a:rPr lang="zh-CN" altLang="en-US"/>
              <a:t>的情况，就让指针域为空。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85CA36-857B-44A0-B909-B630400A0D33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D141E0-DD7E-4B0F-ACCA-4D79DC1F7167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E945CA-46FE-4D92-9BBA-921C631C3244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390CB-A57B-40D1-BABE-1B604A0BC1C9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数据关系是固定其他的不变，只修改对应的维度的相邻元素。</a:t>
            </a:r>
            <a:endParaRPr lang="en-US" altLang="zh-CN"/>
          </a:p>
          <a:p>
            <a:r>
              <a:rPr lang="zh-CN" altLang="en-US" sz="1200"/>
              <a:t> </a:t>
            </a:r>
            <a:r>
              <a:rPr lang="en-US" altLang="zh-CN" sz="1200" i="1"/>
              <a:t>j</a:t>
            </a:r>
            <a:r>
              <a:rPr lang="en-US" altLang="zh-CN" sz="1200" i="1" baseline="-25000"/>
              <a:t>i</a:t>
            </a:r>
            <a:r>
              <a:rPr lang="en-US" altLang="zh-CN" sz="1200"/>
              <a:t> </a:t>
            </a:r>
            <a:r>
              <a:rPr lang="zh-CN" altLang="en-US" sz="1200"/>
              <a:t>是下标  因此从</a:t>
            </a:r>
            <a:r>
              <a:rPr lang="en-US" altLang="zh-CN" sz="1200"/>
              <a:t>0</a:t>
            </a:r>
            <a:r>
              <a:rPr lang="zh-CN" altLang="en-US" sz="1200"/>
              <a:t>开始到长度</a:t>
            </a:r>
            <a:r>
              <a:rPr lang="en-US" altLang="zh-CN" sz="1200"/>
              <a:t>-1 </a:t>
            </a:r>
            <a:r>
              <a:rPr lang="zh-CN" altLang="en-US" sz="1200"/>
              <a:t>结束</a:t>
            </a:r>
            <a:endParaRPr lang="en-US" altLang="zh-CN" sz="1200"/>
          </a:p>
          <a:p>
            <a:r>
              <a:rPr lang="en-US" altLang="zh-CN" sz="1200" i="1"/>
              <a:t>a</a:t>
            </a:r>
            <a:r>
              <a:rPr lang="en-US" altLang="zh-CN" sz="1200" i="1" baseline="-25000"/>
              <a:t>j</a:t>
            </a:r>
            <a:r>
              <a:rPr lang="en-US" altLang="zh-CN" sz="1100" baseline="-75000"/>
              <a:t>1</a:t>
            </a:r>
            <a:r>
              <a:rPr lang="en-US" altLang="zh-CN" sz="1200" baseline="-25000"/>
              <a:t> </a:t>
            </a:r>
            <a:r>
              <a:rPr lang="en-US" altLang="zh-CN" sz="1200" i="1" baseline="-25000"/>
              <a:t>j</a:t>
            </a:r>
            <a:r>
              <a:rPr lang="en-US" altLang="zh-CN" sz="1100" baseline="-75000"/>
              <a:t>2</a:t>
            </a:r>
            <a:r>
              <a:rPr lang="en-US" altLang="zh-CN" sz="1200" baseline="-25000"/>
              <a:t> … </a:t>
            </a:r>
            <a:r>
              <a:rPr lang="en-US" altLang="zh-CN" sz="1200" i="1" baseline="-25000"/>
              <a:t>j</a:t>
            </a:r>
            <a:r>
              <a:rPr lang="en-US" altLang="zh-CN" sz="1100" baseline="-75000"/>
              <a:t>n</a:t>
            </a:r>
            <a:r>
              <a:rPr lang="en-US" altLang="zh-CN" sz="1200"/>
              <a:t> </a:t>
            </a:r>
            <a:r>
              <a:rPr lang="zh-CN" altLang="en-US" sz="1200"/>
              <a:t>实际上看成     </a:t>
            </a:r>
            <a:r>
              <a:rPr lang="en-US" altLang="zh-CN" sz="1200"/>
              <a:t>a</a:t>
            </a:r>
            <a:r>
              <a:rPr lang="en-US" altLang="zh-CN" sz="1200" baseline="-25000"/>
              <a:t>3,2,1</a:t>
            </a:r>
            <a:r>
              <a:rPr lang="zh-CN" altLang="en-US" sz="1200" baseline="0"/>
              <a:t>代表</a:t>
            </a:r>
            <a:r>
              <a:rPr lang="en-US" altLang="zh-CN" sz="1200" baseline="0"/>
              <a:t>3</a:t>
            </a:r>
            <a:r>
              <a:rPr lang="zh-CN" altLang="en-US" sz="1200" baseline="0"/>
              <a:t>页</a:t>
            </a:r>
            <a:r>
              <a:rPr lang="en-US" altLang="zh-CN" sz="1200" baseline="0"/>
              <a:t>2</a:t>
            </a:r>
            <a:r>
              <a:rPr lang="zh-CN" altLang="en-US" sz="1200" baseline="0"/>
              <a:t>行</a:t>
            </a:r>
            <a:r>
              <a:rPr lang="en-US" altLang="zh-CN" sz="1200" baseline="0"/>
              <a:t>1</a:t>
            </a:r>
            <a:r>
              <a:rPr lang="zh-CN" altLang="en-US" sz="1200" baseline="0"/>
              <a:t>列   和  </a:t>
            </a:r>
            <a:r>
              <a:rPr lang="en-US" altLang="zh-CN" sz="1200"/>
              <a:t>a</a:t>
            </a:r>
            <a:r>
              <a:rPr lang="en-US" altLang="zh-CN" sz="1200" baseline="-25000"/>
              <a:t>3,3,1</a:t>
            </a:r>
            <a:r>
              <a:rPr lang="zh-CN" altLang="en-US" sz="1200" baseline="0"/>
              <a:t>代表</a:t>
            </a:r>
            <a:r>
              <a:rPr lang="en-US" altLang="zh-CN" sz="1200" baseline="0"/>
              <a:t>3</a:t>
            </a:r>
            <a:r>
              <a:rPr lang="zh-CN" altLang="en-US" sz="1200" baseline="0"/>
              <a:t>页</a:t>
            </a:r>
            <a:r>
              <a:rPr lang="en-US" altLang="zh-CN" sz="1200" baseline="0"/>
              <a:t>3</a:t>
            </a:r>
            <a:r>
              <a:rPr lang="zh-CN" altLang="en-US" sz="1200" baseline="0"/>
              <a:t>行</a:t>
            </a:r>
            <a:r>
              <a:rPr lang="en-US" altLang="zh-CN" sz="1200" baseline="0"/>
              <a:t>1</a:t>
            </a:r>
            <a:r>
              <a:rPr lang="zh-CN" altLang="en-US" sz="1200" baseline="0"/>
              <a:t>列  有个序偶关系</a:t>
            </a:r>
            <a:endParaRPr lang="zh-CN" altLang="zh-CN" baseline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A6633F-B37E-4589-A75C-5AD1A856E834}" type="slidenum">
              <a:rPr lang="en-US" altLang="zh-CN" smtClean="0"/>
              <a:pPr/>
              <a:t>77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4BF39-26C7-4E9B-8B9F-4DD1808A52CE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79B8E-07C9-44B2-8CAF-E057076D678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线性关系：看成一维之后，就是线性关系。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43919-0329-473E-A61B-834FC08E3DF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经常进行取值和赋值，因此采用顺序存储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 sz="2400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 sz="2400">
                <a:ea typeface="隶书" pitchFamily="49" charset="-122"/>
              </a:rPr>
              <a:t>                                                               </a:t>
            </a:r>
            <a:r>
              <a:rPr lang="zh-CN" altLang="en-US" sz="2400">
                <a:solidFill>
                  <a:srgbClr val="FF3300"/>
                </a:solidFill>
                <a:ea typeface="隶书" pitchFamily="49" charset="-122"/>
              </a:rPr>
              <a:t>第五章  数组和广义表 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baseline="0" dirty="0"/>
              <a:t>河北师范大学软件学院</a:t>
            </a:r>
            <a:endParaRPr lang="zh-CN" altLang="en-US" sz="18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7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9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notesSlide" Target="../notesSlides/notesSlide41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0.bin"/><Relationship Id="rId4" Type="http://schemas.openxmlformats.org/officeDocument/2006/relationships/audio" Target="../media/audio1.wav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9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6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第五章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06811" y="2564904"/>
            <a:ext cx="489743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zh-CN" altLang="en-US" sz="3200" b="1" dirty="0"/>
              <a:t>数组和广义表</a:t>
            </a:r>
            <a:r>
              <a:rPr kumimoji="0" lang="zh-CN" altLang="en-US" dirty="0"/>
              <a:t> </a:t>
            </a:r>
          </a:p>
          <a:p>
            <a:pPr algn="ctr"/>
            <a:r>
              <a:rPr kumimoji="0" lang="en-US" altLang="zh-CN" sz="4800" b="1" i="1" dirty="0">
                <a:solidFill>
                  <a:schemeClr val="tx2"/>
                </a:solidFill>
              </a:rPr>
              <a:t>Arrays &amp; </a:t>
            </a:r>
            <a:r>
              <a:rPr kumimoji="0" lang="en-US" altLang="zh-CN" sz="4800" b="1" i="1" dirty="0" err="1">
                <a:solidFill>
                  <a:schemeClr val="tx2"/>
                </a:solidFill>
              </a:rPr>
              <a:t>GList</a:t>
            </a:r>
            <a:endParaRPr kumimoji="0" lang="en-US" altLang="zh-CN" sz="4800" b="1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9" name="Text Box 97"/>
          <p:cNvSpPr txBox="1">
            <a:spLocks noChangeArrowheads="1"/>
          </p:cNvSpPr>
          <p:nvPr/>
        </p:nvSpPr>
        <p:spPr bwMode="auto">
          <a:xfrm>
            <a:off x="800100" y="1220788"/>
            <a:ext cx="7948613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5000"/>
              </a:lnSpc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数据对象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latin typeface="楷体_GB2312" pitchFamily="49" charset="-122"/>
              </a:rPr>
              <a:t>   </a:t>
            </a:r>
            <a:r>
              <a:rPr lang="en-US" altLang="zh-CN" sz="2400"/>
              <a:t>D = {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| 0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i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</a:t>
            </a:r>
            <a:r>
              <a:rPr lang="en-US" altLang="zh-CN" sz="2400">
                <a:ea typeface="宋体" pitchFamily="2" charset="-122"/>
              </a:rPr>
              <a:t>- 1,  0 ≤ </a:t>
            </a:r>
            <a:r>
              <a:rPr lang="en-US" altLang="zh-CN" sz="2400" i="1">
                <a:ea typeface="宋体" pitchFamily="2" charset="-122"/>
              </a:rPr>
              <a:t>j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- 1} </a:t>
            </a:r>
          </a:p>
          <a:p>
            <a:pPr>
              <a:lnSpc>
                <a:spcPct val="195000"/>
              </a:lnSpc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数据关系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latin typeface="楷体_GB2312" pitchFamily="49" charset="-122"/>
              </a:rPr>
              <a:t>  </a:t>
            </a:r>
            <a:r>
              <a:rPr lang="en-US" altLang="zh-CN" sz="2400"/>
              <a:t>R = { ROW, COL }</a:t>
            </a:r>
          </a:p>
          <a:p>
            <a:pPr>
              <a:lnSpc>
                <a:spcPct val="195000"/>
              </a:lnSpc>
            </a:pPr>
            <a:r>
              <a:rPr lang="en-US" altLang="zh-CN" sz="2400"/>
              <a:t>    ROW = {&lt;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i, j</a:t>
            </a:r>
            <a:r>
              <a:rPr lang="en-US" altLang="zh-CN" sz="2400" baseline="-25000"/>
              <a:t> 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i+</a:t>
            </a:r>
            <a:r>
              <a:rPr lang="en-US" altLang="zh-CN" sz="2400" baseline="-25000"/>
              <a:t>1</a:t>
            </a:r>
            <a:r>
              <a:rPr lang="en-US" altLang="zh-CN" sz="2400" i="1" baseline="-25000"/>
              <a:t>, j </a:t>
            </a:r>
            <a:r>
              <a:rPr lang="en-US" altLang="zh-CN" sz="2400"/>
              <a:t>&gt;| 0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i</a:t>
            </a:r>
            <a:r>
              <a:rPr lang="en-US" altLang="zh-CN" sz="2400">
                <a:ea typeface="宋体" pitchFamily="2" charset="-122"/>
              </a:rPr>
              <a:t> 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 </a:t>
            </a:r>
            <a:r>
              <a:rPr lang="en-US" altLang="zh-CN" sz="2400">
                <a:ea typeface="宋体" pitchFamily="2" charset="-122"/>
              </a:rPr>
              <a:t>- 2,  0 ≤</a:t>
            </a:r>
            <a:r>
              <a:rPr lang="en-US" altLang="zh-CN" sz="2400" i="1">
                <a:ea typeface="宋体" pitchFamily="2" charset="-122"/>
              </a:rPr>
              <a:t> j</a:t>
            </a:r>
            <a:r>
              <a:rPr lang="en-US" altLang="zh-CN" sz="2400">
                <a:ea typeface="宋体" pitchFamily="2" charset="-122"/>
              </a:rPr>
              <a:t> 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- 1}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ea typeface="宋体" pitchFamily="2" charset="-122"/>
              </a:rPr>
              <a:t>    COL  = {&lt; 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 i="1" baseline="-25000">
                <a:ea typeface="宋体" pitchFamily="2" charset="-122"/>
              </a:rPr>
              <a:t>i, j</a:t>
            </a:r>
            <a:r>
              <a:rPr lang="en-US" altLang="zh-CN" sz="2400" baseline="-25000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 i="1" baseline="-25000">
                <a:ea typeface="宋体" pitchFamily="2" charset="-122"/>
              </a:rPr>
              <a:t>i,</a:t>
            </a:r>
            <a:r>
              <a:rPr lang="en-US" altLang="zh-CN" sz="2400" baseline="-25000">
                <a:ea typeface="宋体" pitchFamily="2" charset="-122"/>
              </a:rPr>
              <a:t> </a:t>
            </a:r>
            <a:r>
              <a:rPr lang="en-US" altLang="zh-CN" sz="2400" i="1" baseline="-25000">
                <a:ea typeface="宋体" pitchFamily="2" charset="-122"/>
              </a:rPr>
              <a:t>j</a:t>
            </a:r>
            <a:r>
              <a:rPr lang="en-US" altLang="zh-CN" sz="2400" baseline="-25000">
                <a:ea typeface="宋体" pitchFamily="2" charset="-122"/>
              </a:rPr>
              <a:t>+1 </a:t>
            </a:r>
            <a:r>
              <a:rPr lang="en-US" altLang="zh-CN" sz="2400">
                <a:ea typeface="宋体" pitchFamily="2" charset="-122"/>
              </a:rPr>
              <a:t>&gt;| 0 ≤ </a:t>
            </a:r>
            <a:r>
              <a:rPr lang="en-US" altLang="zh-CN" sz="2400" i="1">
                <a:ea typeface="宋体" pitchFamily="2" charset="-122"/>
              </a:rPr>
              <a:t>i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 </a:t>
            </a:r>
            <a:r>
              <a:rPr lang="en-US" altLang="zh-CN" sz="2400">
                <a:ea typeface="宋体" pitchFamily="2" charset="-122"/>
              </a:rPr>
              <a:t>- 1,  0 ≤ </a:t>
            </a:r>
            <a:r>
              <a:rPr lang="en-US" altLang="zh-CN" sz="2400" i="1">
                <a:ea typeface="宋体" pitchFamily="2" charset="-122"/>
              </a:rPr>
              <a:t>j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- 2}</a:t>
            </a:r>
          </a:p>
        </p:txBody>
      </p:sp>
      <p:sp>
        <p:nvSpPr>
          <p:cNvPr id="28770" name="Text Box 98"/>
          <p:cNvSpPr txBox="1">
            <a:spLocks noChangeArrowheads="1"/>
          </p:cNvSpPr>
          <p:nvPr/>
        </p:nvSpPr>
        <p:spPr bwMode="auto">
          <a:xfrm>
            <a:off x="777875" y="784225"/>
            <a:ext cx="772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二维数组的抽象数据类型的数据对象和数据关系的定义   </a:t>
            </a:r>
          </a:p>
        </p:txBody>
      </p:sp>
    </p:spTree>
  </p:cSld>
  <p:clrMapOvr>
    <a:masterClrMapping/>
  </p:clrMapOvr>
  <p:transition spd="slow">
    <p:checke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915988" y="404813"/>
            <a:ext cx="7543800" cy="611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中宋" pitchFamily="2" charset="-122"/>
                <a:cs typeface=""/>
              </a:rPr>
              <a:t>基本操作：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InitArray(&amp;A,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, bound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bound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操作结果：</a:t>
            </a:r>
            <a:r>
              <a:rPr lang="zh-CN" altLang="en-US" sz="2400">
                <a:cs typeface=""/>
              </a:rPr>
              <a:t>若维数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和各维长度合法，则构造相应的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                       数组 </a:t>
            </a:r>
            <a:r>
              <a:rPr lang="en-US" altLang="zh-CN" sz="2400">
                <a:cs typeface=""/>
              </a:rPr>
              <a:t>A</a:t>
            </a:r>
            <a:r>
              <a:rPr lang="zh-CN" altLang="en-US" sz="2400">
                <a:cs typeface=""/>
              </a:rPr>
              <a:t>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DestroyArray(&amp;A)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操作结果：</a:t>
            </a:r>
            <a:r>
              <a:rPr lang="zh-CN" altLang="en-US" sz="2400">
                <a:cs typeface=""/>
              </a:rPr>
              <a:t>销毁数组 </a:t>
            </a:r>
            <a:r>
              <a:rPr lang="en-US" altLang="zh-CN" sz="2400">
                <a:cs typeface=""/>
              </a:rPr>
              <a:t>A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Value(A, &amp;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, index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index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初始条件：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是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维数组，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为元素变量。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   操作结果：</a:t>
            </a:r>
            <a:r>
              <a:rPr lang="zh-CN" altLang="en-US" sz="2400">
                <a:cs typeface=""/>
              </a:rPr>
              <a:t>若各下标不超界，则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赋值为所指定的 </a:t>
            </a:r>
            <a:r>
              <a:rPr lang="en-US" altLang="zh-CN" sz="2400">
                <a:cs typeface=""/>
              </a:rPr>
              <a:t>A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                       </a:t>
            </a:r>
            <a:r>
              <a:rPr lang="zh-CN" altLang="en-US" sz="2400">
                <a:cs typeface=""/>
              </a:rPr>
              <a:t>的元素值，并返回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Assign(&amp;A,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, index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index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初始条件：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是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维数组，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为元素变量。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   操作结果：</a:t>
            </a:r>
            <a:r>
              <a:rPr lang="zh-CN" altLang="en-US" sz="2400">
                <a:cs typeface=""/>
              </a:rPr>
              <a:t>若下标不超界，则将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的值赋给所指定的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                       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的元素，并返回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} ADT Array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67506" y="25154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99306" y="25154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31106" y="25154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1676400" y="1123950"/>
            <a:ext cx="614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数组特点：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结构固定</a:t>
            </a:r>
            <a:r>
              <a:rPr lang="en-US" altLang="zh-CN" sz="2400"/>
              <a:t>——</a:t>
            </a:r>
            <a:r>
              <a:rPr lang="zh-CN" altLang="en-US" sz="2400"/>
              <a:t>维数和维界不变。</a:t>
            </a:r>
            <a:r>
              <a:rPr lang="zh-CN" altLang="en-US" sz="2400">
                <a:solidFill>
                  <a:srgbClr val="4D4D4D"/>
                </a:solidFill>
              </a:rPr>
              <a:t>  </a:t>
            </a:r>
            <a:endParaRPr lang="zh-CN" altLang="en-US" sz="2400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668463" y="1555750"/>
            <a:ext cx="729615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数组基本操作：</a:t>
            </a:r>
            <a:r>
              <a:rPr lang="zh-CN" altLang="en-US" sz="2400"/>
              <a:t>初始化、销毁、取元素、改元素值。</a:t>
            </a:r>
            <a:r>
              <a:rPr lang="zh-CN" altLang="en-US" sz="2400">
                <a:ea typeface="华文中宋" pitchFamily="2" charset="-122"/>
              </a:rPr>
              <a:t> </a:t>
            </a: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649288" y="547688"/>
            <a:ext cx="43195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5.2  </a:t>
            </a:r>
            <a:r>
              <a:rPr lang="zh-CN" altLang="en-US" sz="2400">
                <a:ea typeface="华文中宋" pitchFamily="2" charset="-122"/>
              </a:rPr>
              <a:t>数组的顺序表示和实现 </a:t>
            </a:r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3829050" y="2132013"/>
            <a:ext cx="393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一般不做插入和删除操作。 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792163" y="1387475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因为 </a:t>
            </a:r>
          </a:p>
        </p:txBody>
      </p:sp>
      <p:sp>
        <p:nvSpPr>
          <p:cNvPr id="66572" name="AutoShape 12"/>
          <p:cNvSpPr>
            <a:spLocks/>
          </p:cNvSpPr>
          <p:nvPr/>
        </p:nvSpPr>
        <p:spPr bwMode="auto">
          <a:xfrm>
            <a:off x="1584325" y="1339850"/>
            <a:ext cx="125413" cy="625475"/>
          </a:xfrm>
          <a:prstGeom prst="leftBrace">
            <a:avLst>
              <a:gd name="adj1" fmla="val 415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792163" y="263683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所以： </a:t>
            </a:r>
          </a:p>
        </p:txBody>
      </p:sp>
      <p:sp>
        <p:nvSpPr>
          <p:cNvPr id="66574" name="Rectangle 14"/>
          <p:cNvSpPr>
            <a:spLocks noChangeArrowheads="1"/>
          </p:cNvSpPr>
          <p:nvPr/>
        </p:nvSpPr>
        <p:spPr bwMode="auto">
          <a:xfrm>
            <a:off x="1745059" y="2636838"/>
            <a:ext cx="62833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dirty="0">
                <a:latin typeface="楷体_GB2312" pitchFamily="49" charset="-122"/>
              </a:rPr>
              <a:t>一般都是采用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</a:rPr>
              <a:t>顺序存储结构</a:t>
            </a:r>
            <a:r>
              <a:rPr lang="zh-CN" altLang="en-US" sz="2400" dirty="0">
                <a:latin typeface="楷体_GB2312" pitchFamily="49" charset="-122"/>
              </a:rPr>
              <a:t>来表示数组。      </a:t>
            </a:r>
          </a:p>
        </p:txBody>
      </p:sp>
      <p:sp>
        <p:nvSpPr>
          <p:cNvPr id="66583" name="Rectangle 23"/>
          <p:cNvSpPr>
            <a:spLocks noChangeArrowheads="1"/>
          </p:cNvSpPr>
          <p:nvPr/>
        </p:nvSpPr>
        <p:spPr bwMode="auto">
          <a:xfrm>
            <a:off x="792163" y="3136900"/>
            <a:ext cx="7608887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 dirty="0"/>
              <a:t>数组可以是多维的，但存储数据元素的内存单元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地址是一维的，因此，在存储数组结构之前，需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要解决将多维关系映射到一维关系的问题。 </a:t>
            </a:r>
          </a:p>
        </p:txBody>
      </p:sp>
      <p:sp>
        <p:nvSpPr>
          <p:cNvPr id="66584" name="Rectangle 24"/>
          <p:cNvSpPr>
            <a:spLocks noChangeArrowheads="1"/>
          </p:cNvSpPr>
          <p:nvPr/>
        </p:nvSpPr>
        <p:spPr bwMode="auto">
          <a:xfrm>
            <a:off x="701675" y="4940300"/>
            <a:ext cx="165735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两种顺序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存储方式 </a:t>
            </a: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2265363" y="4735513"/>
            <a:ext cx="3946914" cy="87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以行序为主序 </a:t>
            </a:r>
            <a:r>
              <a:rPr lang="en-US" altLang="zh-CN" sz="2400" dirty="0"/>
              <a:t>(</a:t>
            </a:r>
            <a:r>
              <a:rPr lang="zh-CN" altLang="en-US" sz="2400" dirty="0"/>
              <a:t>低下标优先</a:t>
            </a:r>
            <a:r>
              <a:rPr lang="en-US" altLang="zh-CN" sz="2400" dirty="0"/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                         </a:t>
            </a:r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2263775" y="5635625"/>
            <a:ext cx="39469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以列序为主序 </a:t>
            </a:r>
            <a:r>
              <a:rPr lang="en-US" altLang="zh-CN" sz="2400" dirty="0"/>
              <a:t>(</a:t>
            </a:r>
            <a:r>
              <a:rPr lang="zh-CN" altLang="en-US" sz="2400" dirty="0"/>
              <a:t>高下标优先</a:t>
            </a:r>
            <a:r>
              <a:rPr lang="en-US" altLang="zh-CN" sz="2400" dirty="0"/>
              <a:t>) </a:t>
            </a:r>
          </a:p>
        </p:txBody>
      </p:sp>
      <p:sp>
        <p:nvSpPr>
          <p:cNvPr id="66587" name="AutoShape 27"/>
          <p:cNvSpPr>
            <a:spLocks/>
          </p:cNvSpPr>
          <p:nvPr/>
        </p:nvSpPr>
        <p:spPr bwMode="auto">
          <a:xfrm>
            <a:off x="2143125" y="5011738"/>
            <a:ext cx="142875" cy="865187"/>
          </a:xfrm>
          <a:prstGeom prst="leftBrace">
            <a:avLst>
              <a:gd name="adj1" fmla="val 504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10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/>
      <p:bldP spid="66567" grpId="0"/>
      <p:bldP spid="66570" grpId="0"/>
      <p:bldP spid="66571" grpId="0"/>
      <p:bldP spid="66572" grpId="0" animBg="1"/>
      <p:bldP spid="66573" grpId="0"/>
      <p:bldP spid="66574" grpId="0"/>
      <p:bldP spid="66583" grpId="0"/>
      <p:bldP spid="66584" grpId="0"/>
      <p:bldP spid="66585" grpId="0"/>
      <p:bldP spid="66586" grpId="0"/>
      <p:bldP spid="6658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AutoShape 136"/>
          <p:cNvSpPr>
            <a:spLocks noChangeArrowheads="1"/>
          </p:cNvSpPr>
          <p:nvPr/>
        </p:nvSpPr>
        <p:spPr bwMode="auto">
          <a:xfrm>
            <a:off x="2490788" y="3789363"/>
            <a:ext cx="1439862" cy="431800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5" name="Text Box 83"/>
          <p:cNvSpPr txBox="1">
            <a:spLocks noChangeArrowheads="1"/>
          </p:cNvSpPr>
          <p:nvPr/>
        </p:nvSpPr>
        <p:spPr bwMode="auto">
          <a:xfrm>
            <a:off x="690563" y="549275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以行序为主序存放： </a:t>
            </a:r>
          </a:p>
        </p:txBody>
      </p:sp>
      <p:grpSp>
        <p:nvGrpSpPr>
          <p:cNvPr id="3200" name="Group 128"/>
          <p:cNvGrpSpPr>
            <a:grpSpLocks/>
          </p:cNvGrpSpPr>
          <p:nvPr/>
        </p:nvGrpSpPr>
        <p:grpSpPr bwMode="auto">
          <a:xfrm>
            <a:off x="6011863" y="476250"/>
            <a:ext cx="2592387" cy="5922963"/>
            <a:chOff x="3787" y="300"/>
            <a:chExt cx="1633" cy="3731"/>
          </a:xfrm>
        </p:grpSpPr>
        <p:grpSp>
          <p:nvGrpSpPr>
            <p:cNvPr id="3157" name="Group 85"/>
            <p:cNvGrpSpPr>
              <a:grpSpLocks/>
            </p:cNvGrpSpPr>
            <p:nvPr/>
          </p:nvGrpSpPr>
          <p:grpSpPr bwMode="auto">
            <a:xfrm>
              <a:off x="4460" y="300"/>
              <a:ext cx="960" cy="3731"/>
              <a:chOff x="4176" y="96"/>
              <a:chExt cx="960" cy="3731"/>
            </a:xfrm>
          </p:grpSpPr>
          <p:sp>
            <p:nvSpPr>
              <p:cNvPr id="3158" name="Rectangle 86"/>
              <p:cNvSpPr>
                <a:spLocks noChangeArrowheads="1"/>
              </p:cNvSpPr>
              <p:nvPr/>
            </p:nvSpPr>
            <p:spPr bwMode="auto">
              <a:xfrm>
                <a:off x="4176" y="3540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</a:t>
                </a:r>
                <a:endParaRPr lang="en-US" altLang="zh-CN" sz="24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159" name="Rectangle 87"/>
              <p:cNvSpPr>
                <a:spLocks noChangeArrowheads="1"/>
              </p:cNvSpPr>
              <p:nvPr/>
            </p:nvSpPr>
            <p:spPr bwMode="auto">
              <a:xfrm>
                <a:off x="4176" y="3253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…….. </a:t>
                </a:r>
              </a:p>
            </p:txBody>
          </p:sp>
          <p:sp>
            <p:nvSpPr>
              <p:cNvPr id="3160" name="Rectangle 88"/>
              <p:cNvSpPr>
                <a:spLocks noChangeArrowheads="1"/>
              </p:cNvSpPr>
              <p:nvPr/>
            </p:nvSpPr>
            <p:spPr bwMode="auto">
              <a:xfrm>
                <a:off x="4176" y="2966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  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-1, 1</a:t>
                </a:r>
              </a:p>
            </p:txBody>
          </p:sp>
          <p:sp>
            <p:nvSpPr>
              <p:cNvPr id="3161" name="Rectangle 89"/>
              <p:cNvSpPr>
                <a:spLocks noChangeArrowheads="1"/>
              </p:cNvSpPr>
              <p:nvPr/>
            </p:nvSpPr>
            <p:spPr bwMode="auto">
              <a:xfrm>
                <a:off x="4176" y="2679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-1, 0 </a:t>
                </a:r>
              </a:p>
            </p:txBody>
          </p:sp>
          <p:sp>
            <p:nvSpPr>
              <p:cNvPr id="3162" name="Rectangle 90"/>
              <p:cNvSpPr>
                <a:spLocks noChangeArrowheads="1"/>
              </p:cNvSpPr>
              <p:nvPr/>
            </p:nvSpPr>
            <p:spPr bwMode="auto">
              <a:xfrm>
                <a:off x="4176" y="2392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ea typeface="宋体" pitchFamily="2" charset="-122"/>
                  </a:rPr>
                  <a:t> ……….</a:t>
                </a:r>
                <a:endParaRPr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3163" name="Rectangle 91"/>
              <p:cNvSpPr>
                <a:spLocks noChangeArrowheads="1"/>
              </p:cNvSpPr>
              <p:nvPr/>
            </p:nvSpPr>
            <p:spPr bwMode="auto">
              <a:xfrm>
                <a:off x="4176" y="2105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1, </a:t>
                </a:r>
                <a:r>
                  <a:rPr lang="en-US" altLang="zh-CN" sz="2400" i="1" baseline="-25000">
                    <a:solidFill>
                      <a:srgbClr val="0000FF"/>
                    </a:solidFill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-1 </a:t>
                </a:r>
              </a:p>
            </p:txBody>
          </p:sp>
          <p:sp>
            <p:nvSpPr>
              <p:cNvPr id="3164" name="Rectangle 92"/>
              <p:cNvSpPr>
                <a:spLocks noChangeArrowheads="1"/>
              </p:cNvSpPr>
              <p:nvPr/>
            </p:nvSpPr>
            <p:spPr bwMode="auto">
              <a:xfrm>
                <a:off x="4176" y="1818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…….. </a:t>
                </a:r>
              </a:p>
            </p:txBody>
          </p:sp>
          <p:sp>
            <p:nvSpPr>
              <p:cNvPr id="3165" name="Rectangle 93"/>
              <p:cNvSpPr>
                <a:spLocks noChangeArrowheads="1"/>
              </p:cNvSpPr>
              <p:nvPr/>
            </p:nvSpPr>
            <p:spPr bwMode="auto">
              <a:xfrm>
                <a:off x="4176" y="1531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   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3166" name="Rectangle 94"/>
              <p:cNvSpPr>
                <a:spLocks noChangeArrowheads="1"/>
              </p:cNvSpPr>
              <p:nvPr/>
            </p:nvSpPr>
            <p:spPr bwMode="auto">
              <a:xfrm>
                <a:off x="4176" y="1244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10 </a:t>
                </a:r>
              </a:p>
            </p:txBody>
          </p:sp>
          <p:sp>
            <p:nvSpPr>
              <p:cNvPr id="3167" name="Rectangle 95"/>
              <p:cNvSpPr>
                <a:spLocks noChangeArrowheads="1"/>
              </p:cNvSpPr>
              <p:nvPr/>
            </p:nvSpPr>
            <p:spPr bwMode="auto">
              <a:xfrm>
                <a:off x="4176" y="957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0, </a:t>
                </a:r>
                <a:r>
                  <a:rPr lang="en-US" altLang="zh-CN" sz="2400" i="1" baseline="-25000"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ea typeface="宋体" pitchFamily="2" charset="-122"/>
                  </a:rPr>
                  <a:t>-1 </a:t>
                </a:r>
                <a:endParaRPr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3168" name="Rectangle 96"/>
              <p:cNvSpPr>
                <a:spLocks noChangeArrowheads="1"/>
              </p:cNvSpPr>
              <p:nvPr/>
            </p:nvSpPr>
            <p:spPr bwMode="auto">
              <a:xfrm>
                <a:off x="4176" y="670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…….</a:t>
                </a:r>
              </a:p>
            </p:txBody>
          </p:sp>
          <p:sp>
            <p:nvSpPr>
              <p:cNvPr id="3169" name="Rectangle 97"/>
              <p:cNvSpPr>
                <a:spLocks noChangeArrowheads="1"/>
              </p:cNvSpPr>
              <p:nvPr/>
            </p:nvSpPr>
            <p:spPr bwMode="auto">
              <a:xfrm>
                <a:off x="4176" y="383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01</a:t>
                </a:r>
              </a:p>
            </p:txBody>
          </p:sp>
          <p:sp>
            <p:nvSpPr>
              <p:cNvPr id="3170" name="Rectangle 98"/>
              <p:cNvSpPr>
                <a:spLocks noChangeArrowheads="1"/>
              </p:cNvSpPr>
              <p:nvPr/>
            </p:nvSpPr>
            <p:spPr bwMode="auto">
              <a:xfrm>
                <a:off x="4176" y="96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ea typeface="宋体" pitchFamily="2" charset="-122"/>
                  </a:rPr>
                  <a:t>   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3171" name="Line 99"/>
              <p:cNvSpPr>
                <a:spLocks noChangeShapeType="1"/>
              </p:cNvSpPr>
              <p:nvPr/>
            </p:nvSpPr>
            <p:spPr bwMode="auto">
              <a:xfrm>
                <a:off x="4176" y="96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2" name="Line 100"/>
              <p:cNvSpPr>
                <a:spLocks noChangeShapeType="1"/>
              </p:cNvSpPr>
              <p:nvPr/>
            </p:nvSpPr>
            <p:spPr bwMode="auto">
              <a:xfrm>
                <a:off x="4176" y="383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3" name="Line 101"/>
              <p:cNvSpPr>
                <a:spLocks noChangeShapeType="1"/>
              </p:cNvSpPr>
              <p:nvPr/>
            </p:nvSpPr>
            <p:spPr bwMode="auto">
              <a:xfrm>
                <a:off x="4176" y="670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4" name="Line 102"/>
              <p:cNvSpPr>
                <a:spLocks noChangeShapeType="1"/>
              </p:cNvSpPr>
              <p:nvPr/>
            </p:nvSpPr>
            <p:spPr bwMode="auto">
              <a:xfrm>
                <a:off x="4176" y="957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" name="Line 103"/>
              <p:cNvSpPr>
                <a:spLocks noChangeShapeType="1"/>
              </p:cNvSpPr>
              <p:nvPr/>
            </p:nvSpPr>
            <p:spPr bwMode="auto">
              <a:xfrm>
                <a:off x="4176" y="1244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" name="Line 104"/>
              <p:cNvSpPr>
                <a:spLocks noChangeShapeType="1"/>
              </p:cNvSpPr>
              <p:nvPr/>
            </p:nvSpPr>
            <p:spPr bwMode="auto">
              <a:xfrm>
                <a:off x="4176" y="1531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" name="Line 105"/>
              <p:cNvSpPr>
                <a:spLocks noChangeShapeType="1"/>
              </p:cNvSpPr>
              <p:nvPr/>
            </p:nvSpPr>
            <p:spPr bwMode="auto">
              <a:xfrm>
                <a:off x="4176" y="1818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" name="Line 106"/>
              <p:cNvSpPr>
                <a:spLocks noChangeShapeType="1"/>
              </p:cNvSpPr>
              <p:nvPr/>
            </p:nvSpPr>
            <p:spPr bwMode="auto">
              <a:xfrm>
                <a:off x="4176" y="2105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" name="Line 107"/>
              <p:cNvSpPr>
                <a:spLocks noChangeShapeType="1"/>
              </p:cNvSpPr>
              <p:nvPr/>
            </p:nvSpPr>
            <p:spPr bwMode="auto">
              <a:xfrm>
                <a:off x="4176" y="2392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" name="Line 108"/>
              <p:cNvSpPr>
                <a:spLocks noChangeShapeType="1"/>
              </p:cNvSpPr>
              <p:nvPr/>
            </p:nvSpPr>
            <p:spPr bwMode="auto">
              <a:xfrm>
                <a:off x="4176" y="2679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" name="Line 109"/>
              <p:cNvSpPr>
                <a:spLocks noChangeShapeType="1"/>
              </p:cNvSpPr>
              <p:nvPr/>
            </p:nvSpPr>
            <p:spPr bwMode="auto">
              <a:xfrm>
                <a:off x="4176" y="2966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2" name="Line 110"/>
              <p:cNvSpPr>
                <a:spLocks noChangeShapeType="1"/>
              </p:cNvSpPr>
              <p:nvPr/>
            </p:nvSpPr>
            <p:spPr bwMode="auto">
              <a:xfrm>
                <a:off x="4176" y="3253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" name="Line 111"/>
              <p:cNvSpPr>
                <a:spLocks noChangeShapeType="1"/>
              </p:cNvSpPr>
              <p:nvPr/>
            </p:nvSpPr>
            <p:spPr bwMode="auto">
              <a:xfrm>
                <a:off x="4176" y="3540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" name="Line 112"/>
              <p:cNvSpPr>
                <a:spLocks noChangeShapeType="1"/>
              </p:cNvSpPr>
              <p:nvPr/>
            </p:nvSpPr>
            <p:spPr bwMode="auto">
              <a:xfrm>
                <a:off x="4176" y="3827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5" name="Line 113"/>
              <p:cNvSpPr>
                <a:spLocks noChangeShapeType="1"/>
              </p:cNvSpPr>
              <p:nvPr/>
            </p:nvSpPr>
            <p:spPr bwMode="auto">
              <a:xfrm>
                <a:off x="4176" y="9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6" name="Line 114"/>
              <p:cNvSpPr>
                <a:spLocks noChangeShapeType="1"/>
              </p:cNvSpPr>
              <p:nvPr/>
            </p:nvSpPr>
            <p:spPr bwMode="auto">
              <a:xfrm>
                <a:off x="5136" y="9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90" name="Text Box 118"/>
            <p:cNvSpPr txBox="1">
              <a:spLocks noChangeArrowheads="1"/>
            </p:cNvSpPr>
            <p:nvPr/>
          </p:nvSpPr>
          <p:spPr bwMode="auto">
            <a:xfrm>
              <a:off x="4151" y="33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0</a:t>
              </a:r>
            </a:p>
          </p:txBody>
        </p:sp>
        <p:sp>
          <p:nvSpPr>
            <p:cNvPr id="3191" name="Text Box 119"/>
            <p:cNvSpPr txBox="1">
              <a:spLocks noChangeArrowheads="1"/>
            </p:cNvSpPr>
            <p:nvPr/>
          </p:nvSpPr>
          <p:spPr bwMode="auto">
            <a:xfrm>
              <a:off x="4147" y="5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1</a:t>
              </a:r>
            </a:p>
          </p:txBody>
        </p:sp>
        <p:sp>
          <p:nvSpPr>
            <p:cNvPr id="3192" name="Line 120"/>
            <p:cNvSpPr>
              <a:spLocks noChangeShapeType="1"/>
            </p:cNvSpPr>
            <p:nvPr/>
          </p:nvSpPr>
          <p:spPr bwMode="auto">
            <a:xfrm>
              <a:off x="4241" y="822"/>
              <a:ext cx="0" cy="38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3" name="Text Box 121"/>
            <p:cNvSpPr txBox="1">
              <a:spLocks noChangeArrowheads="1"/>
            </p:cNvSpPr>
            <p:nvPr/>
          </p:nvSpPr>
          <p:spPr bwMode="auto">
            <a:xfrm>
              <a:off x="3942" y="1193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n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3194" name="Text Box 122"/>
            <p:cNvSpPr txBox="1">
              <a:spLocks noChangeArrowheads="1"/>
            </p:cNvSpPr>
            <p:nvPr/>
          </p:nvSpPr>
          <p:spPr bwMode="auto">
            <a:xfrm>
              <a:off x="3787" y="3732"/>
              <a:ext cx="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  <a:r>
                <a:rPr lang="en-US" altLang="zh-CN" sz="2400">
                  <a:ea typeface="宋体" pitchFamily="2" charset="-122"/>
                </a:rPr>
                <a:t>*</a:t>
              </a:r>
              <a:r>
                <a:rPr lang="en-US" altLang="zh-CN" sz="2400" i="1">
                  <a:ea typeface="宋体" pitchFamily="2" charset="-122"/>
                </a:rPr>
                <a:t>n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3195" name="Text Box 123"/>
            <p:cNvSpPr txBox="1">
              <a:spLocks noChangeArrowheads="1"/>
            </p:cNvSpPr>
            <p:nvPr/>
          </p:nvSpPr>
          <p:spPr bwMode="auto">
            <a:xfrm>
              <a:off x="4119" y="147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n</a:t>
              </a:r>
            </a:p>
          </p:txBody>
        </p:sp>
      </p:grpSp>
      <p:sp>
        <p:nvSpPr>
          <p:cNvPr id="3209" name="AutoShape 137"/>
          <p:cNvSpPr>
            <a:spLocks noChangeArrowheads="1"/>
          </p:cNvSpPr>
          <p:nvPr/>
        </p:nvSpPr>
        <p:spPr bwMode="auto">
          <a:xfrm>
            <a:off x="2490788" y="3789363"/>
            <a:ext cx="3600450" cy="4318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6" name="Text Box 124"/>
          <p:cNvSpPr txBox="1">
            <a:spLocks noChangeArrowheads="1"/>
          </p:cNvSpPr>
          <p:nvPr/>
        </p:nvSpPr>
        <p:spPr bwMode="auto">
          <a:xfrm>
            <a:off x="595313" y="3141663"/>
            <a:ext cx="5783262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sz="2400" dirty="0"/>
              <a:t>二维数组中任一元素</a:t>
            </a:r>
            <a:r>
              <a:rPr lang="zh-CN" altLang="en-US" sz="2400" i="1" dirty="0"/>
              <a:t>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ij</a:t>
            </a:r>
            <a:r>
              <a:rPr lang="en-US" altLang="zh-CN" sz="2400" dirty="0"/>
              <a:t>  </a:t>
            </a:r>
            <a:r>
              <a:rPr lang="zh-CN" altLang="en-US" sz="2400" dirty="0"/>
              <a:t>的存储位置 </a:t>
            </a:r>
          </a:p>
          <a:p>
            <a:pPr>
              <a:lnSpc>
                <a:spcPct val="145000"/>
              </a:lnSpc>
            </a:pPr>
            <a:r>
              <a:rPr lang="zh-CN" altLang="en-US" sz="2400" dirty="0"/>
              <a:t>     </a:t>
            </a:r>
            <a:r>
              <a:rPr lang="en-US" altLang="zh-CN" sz="2400" dirty="0"/>
              <a:t>LOC(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</a:t>
            </a:r>
            <a:r>
              <a:rPr lang="en-US" altLang="zh-CN" sz="2400" i="1" dirty="0"/>
              <a:t> j</a:t>
            </a:r>
            <a:r>
              <a:rPr lang="en-US" altLang="zh-CN" sz="2400" dirty="0"/>
              <a:t>) = LOC(0, 0) + (</a:t>
            </a:r>
            <a:r>
              <a:rPr lang="en-US" altLang="zh-CN" sz="2400" i="1" dirty="0"/>
              <a:t>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</a:t>
            </a:r>
            <a:r>
              <a:rPr lang="en-US" altLang="zh-CN" sz="2400" i="1" dirty="0"/>
              <a:t>i</a:t>
            </a:r>
            <a:r>
              <a:rPr lang="zh-CN" altLang="en-US" sz="2400" dirty="0"/>
              <a:t>＋</a:t>
            </a:r>
            <a:r>
              <a:rPr lang="en-US" altLang="zh-CN" sz="2400" i="1" dirty="0"/>
              <a:t>j </a:t>
            </a:r>
            <a:r>
              <a:rPr lang="en-US" altLang="zh-CN" sz="2400" dirty="0"/>
              <a:t>)×L </a:t>
            </a:r>
          </a:p>
        </p:txBody>
      </p:sp>
      <p:sp>
        <p:nvSpPr>
          <p:cNvPr id="3203" name="Rectangle 131"/>
          <p:cNvSpPr>
            <a:spLocks noChangeArrowheads="1"/>
          </p:cNvSpPr>
          <p:nvPr/>
        </p:nvSpPr>
        <p:spPr bwMode="auto">
          <a:xfrm>
            <a:off x="617538" y="5013325"/>
            <a:ext cx="547211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  <a:ea typeface="华文新魏" pitchFamily="2" charset="-122"/>
              </a:rPr>
              <a:t>        </a:t>
            </a: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某个元素的地址就是它前面所有行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所占的单元加上它所在行前面所有列元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素所占的单元数之和。 </a:t>
            </a:r>
          </a:p>
        </p:txBody>
      </p:sp>
      <p:grpSp>
        <p:nvGrpSpPr>
          <p:cNvPr id="3204" name="Group 132"/>
          <p:cNvGrpSpPr>
            <a:grpSpLocks/>
          </p:cNvGrpSpPr>
          <p:nvPr/>
        </p:nvGrpSpPr>
        <p:grpSpPr bwMode="auto">
          <a:xfrm>
            <a:off x="1122363" y="4222750"/>
            <a:ext cx="2098675" cy="719138"/>
            <a:chOff x="476" y="2614"/>
            <a:chExt cx="1322" cy="453"/>
          </a:xfrm>
        </p:grpSpPr>
        <p:sp>
          <p:nvSpPr>
            <p:cNvPr id="3205" name="Text Box 133"/>
            <p:cNvSpPr txBox="1">
              <a:spLocks noChangeArrowheads="1"/>
            </p:cNvSpPr>
            <p:nvPr/>
          </p:nvSpPr>
          <p:spPr bwMode="auto">
            <a:xfrm>
              <a:off x="476" y="2779"/>
              <a:ext cx="13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基地址或基址 </a:t>
              </a:r>
            </a:p>
          </p:txBody>
        </p:sp>
        <p:sp>
          <p:nvSpPr>
            <p:cNvPr id="3206" name="Line 134"/>
            <p:cNvSpPr>
              <a:spLocks noChangeShapeType="1"/>
            </p:cNvSpPr>
            <p:nvPr/>
          </p:nvSpPr>
          <p:spPr bwMode="auto">
            <a:xfrm flipV="1">
              <a:off x="1791" y="2614"/>
              <a:ext cx="0" cy="3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07" name="Rectangle 135"/>
          <p:cNvSpPr>
            <a:spLocks noChangeArrowheads="1"/>
          </p:cNvSpPr>
          <p:nvPr/>
        </p:nvSpPr>
        <p:spPr bwMode="auto">
          <a:xfrm>
            <a:off x="3492500" y="4484688"/>
            <a:ext cx="301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二维数组的映象函数 </a:t>
            </a:r>
          </a:p>
        </p:txBody>
      </p:sp>
      <p:sp>
        <p:nvSpPr>
          <p:cNvPr id="3210" name="AutoShape 138"/>
          <p:cNvSpPr>
            <a:spLocks noChangeArrowheads="1"/>
          </p:cNvSpPr>
          <p:nvPr/>
        </p:nvSpPr>
        <p:spPr bwMode="auto">
          <a:xfrm>
            <a:off x="4867275" y="4221163"/>
            <a:ext cx="215900" cy="360362"/>
          </a:xfrm>
          <a:prstGeom prst="upArrow">
            <a:avLst>
              <a:gd name="adj1" fmla="val 50000"/>
              <a:gd name="adj2" fmla="val 41728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3211" name="Group 139"/>
          <p:cNvGrpSpPr>
            <a:grpSpLocks/>
          </p:cNvGrpSpPr>
          <p:nvPr/>
        </p:nvGrpSpPr>
        <p:grpSpPr bwMode="auto">
          <a:xfrm>
            <a:off x="587375" y="1268413"/>
            <a:ext cx="5864225" cy="1719262"/>
            <a:chOff x="139" y="799"/>
            <a:chExt cx="3694" cy="1083"/>
          </a:xfrm>
        </p:grpSpPr>
        <p:sp>
          <p:nvSpPr>
            <p:cNvPr id="3212" name="Text Box 140"/>
            <p:cNvSpPr txBox="1">
              <a:spLocks noChangeArrowheads="1"/>
            </p:cNvSpPr>
            <p:nvPr/>
          </p:nvSpPr>
          <p:spPr bwMode="auto">
            <a:xfrm>
              <a:off x="139" y="799"/>
              <a:ext cx="36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01        </a:t>
              </a:r>
              <a:r>
                <a:rPr lang="en-US" altLang="zh-CN" sz="2800">
                  <a:ea typeface="宋体" pitchFamily="2" charset="-122"/>
                </a:rPr>
                <a:t>……..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3213" name="Text Box 141"/>
            <p:cNvSpPr txBox="1">
              <a:spLocks noChangeArrowheads="1"/>
            </p:cNvSpPr>
            <p:nvPr/>
          </p:nvSpPr>
          <p:spPr bwMode="auto">
            <a:xfrm>
              <a:off x="139" y="1065"/>
              <a:ext cx="36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10   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11        </a:t>
              </a:r>
              <a:r>
                <a:rPr lang="en-US" altLang="zh-CN" sz="2800">
                  <a:solidFill>
                    <a:srgbClr val="0000FF"/>
                  </a:solidFill>
                  <a:ea typeface="宋体" pitchFamily="2" charset="-122"/>
                </a:rPr>
                <a:t>……..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1, 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n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rgbClr val="0000FF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3214" name="Text Box 142"/>
            <p:cNvSpPr txBox="1">
              <a:spLocks noChangeArrowheads="1"/>
            </p:cNvSpPr>
            <p:nvPr/>
          </p:nvSpPr>
          <p:spPr bwMode="auto">
            <a:xfrm>
              <a:off x="160" y="1473"/>
              <a:ext cx="3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-1, 0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-1, 1  </a:t>
              </a:r>
              <a:r>
                <a:rPr lang="en-US" altLang="zh-CN" sz="28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……..   </a:t>
              </a:r>
              <a:r>
                <a:rPr lang="en-US" altLang="zh-CN" sz="2800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3215" name="Text Box 143"/>
            <p:cNvSpPr txBox="1">
              <a:spLocks noChangeArrowheads="1"/>
            </p:cNvSpPr>
            <p:nvPr/>
          </p:nvSpPr>
          <p:spPr bwMode="auto">
            <a:xfrm>
              <a:off x="431" y="128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   ………………….</a:t>
              </a:r>
            </a:p>
          </p:txBody>
        </p:sp>
        <p:sp>
          <p:nvSpPr>
            <p:cNvPr id="3216" name="Line 144"/>
            <p:cNvSpPr>
              <a:spLocks noChangeShapeType="1"/>
            </p:cNvSpPr>
            <p:nvPr/>
          </p:nvSpPr>
          <p:spPr bwMode="auto">
            <a:xfrm>
              <a:off x="667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7" name="Line 145"/>
            <p:cNvSpPr>
              <a:spLocks noChangeShapeType="1"/>
            </p:cNvSpPr>
            <p:nvPr/>
          </p:nvSpPr>
          <p:spPr bwMode="auto">
            <a:xfrm>
              <a:off x="667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8" name="Line 146"/>
            <p:cNvSpPr>
              <a:spLocks noChangeShapeType="1"/>
            </p:cNvSpPr>
            <p:nvPr/>
          </p:nvSpPr>
          <p:spPr bwMode="auto">
            <a:xfrm>
              <a:off x="667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9" name="Line 147"/>
            <p:cNvSpPr>
              <a:spLocks noChangeShapeType="1"/>
            </p:cNvSpPr>
            <p:nvPr/>
          </p:nvSpPr>
          <p:spPr bwMode="auto">
            <a:xfrm>
              <a:off x="3470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0" name="Line 148"/>
            <p:cNvSpPr>
              <a:spLocks noChangeShapeType="1"/>
            </p:cNvSpPr>
            <p:nvPr/>
          </p:nvSpPr>
          <p:spPr bwMode="auto">
            <a:xfrm>
              <a:off x="3326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1" name="Line 149"/>
            <p:cNvSpPr>
              <a:spLocks noChangeShapeType="1"/>
            </p:cNvSpPr>
            <p:nvPr/>
          </p:nvSpPr>
          <p:spPr bwMode="auto">
            <a:xfrm>
              <a:off x="3326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3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8" grpId="0" animBg="1"/>
      <p:bldP spid="3209" grpId="0" animBg="1"/>
      <p:bldP spid="3196" grpId="0" uiExpand="1" build="allAtOnce"/>
      <p:bldP spid="3203" grpId="0"/>
      <p:bldP spid="3207" grpId="0"/>
      <p:bldP spid="32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827088" y="595313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按列序为主序存放 </a:t>
            </a:r>
          </a:p>
        </p:txBody>
      </p:sp>
      <p:grpSp>
        <p:nvGrpSpPr>
          <p:cNvPr id="8280" name="Group 88"/>
          <p:cNvGrpSpPr>
            <a:grpSpLocks/>
          </p:cNvGrpSpPr>
          <p:nvPr/>
        </p:nvGrpSpPr>
        <p:grpSpPr bwMode="auto">
          <a:xfrm>
            <a:off x="5867400" y="476250"/>
            <a:ext cx="2757488" cy="5922963"/>
            <a:chOff x="3696" y="300"/>
            <a:chExt cx="1737" cy="3731"/>
          </a:xfrm>
        </p:grpSpPr>
        <p:sp>
          <p:nvSpPr>
            <p:cNvPr id="8227" name="Text Box 35"/>
            <p:cNvSpPr txBox="1">
              <a:spLocks noChangeArrowheads="1"/>
            </p:cNvSpPr>
            <p:nvPr/>
          </p:nvSpPr>
          <p:spPr bwMode="auto">
            <a:xfrm>
              <a:off x="4154" y="32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0</a:t>
              </a:r>
            </a:p>
          </p:txBody>
        </p:sp>
        <p:sp>
          <p:nvSpPr>
            <p:cNvPr id="8228" name="Text Box 36"/>
            <p:cNvSpPr txBox="1">
              <a:spLocks noChangeArrowheads="1"/>
            </p:cNvSpPr>
            <p:nvPr/>
          </p:nvSpPr>
          <p:spPr bwMode="auto">
            <a:xfrm>
              <a:off x="4150" y="61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1</a:t>
              </a:r>
            </a:p>
          </p:txBody>
        </p:sp>
        <p:sp>
          <p:nvSpPr>
            <p:cNvPr id="8229" name="Line 37"/>
            <p:cNvSpPr>
              <a:spLocks noChangeShapeType="1"/>
            </p:cNvSpPr>
            <p:nvPr/>
          </p:nvSpPr>
          <p:spPr bwMode="auto">
            <a:xfrm>
              <a:off x="4241" y="889"/>
              <a:ext cx="0" cy="318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0" name="Text Box 38"/>
            <p:cNvSpPr txBox="1">
              <a:spLocks noChangeArrowheads="1"/>
            </p:cNvSpPr>
            <p:nvPr/>
          </p:nvSpPr>
          <p:spPr bwMode="auto">
            <a:xfrm>
              <a:off x="3923" y="1162"/>
              <a:ext cx="4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8231" name="Text Box 39"/>
            <p:cNvSpPr txBox="1">
              <a:spLocks noChangeArrowheads="1"/>
            </p:cNvSpPr>
            <p:nvPr/>
          </p:nvSpPr>
          <p:spPr bwMode="auto">
            <a:xfrm>
              <a:off x="3696" y="3727"/>
              <a:ext cx="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m*n </a:t>
              </a:r>
              <a:r>
                <a:rPr lang="en-US" altLang="zh-CN" sz="2400">
                  <a:ea typeface="宋体" pitchFamily="2" charset="-122"/>
                </a:rPr>
                <a:t>-1</a:t>
              </a:r>
            </a:p>
          </p:txBody>
        </p:sp>
        <p:sp>
          <p:nvSpPr>
            <p:cNvPr id="8232" name="Text Box 40"/>
            <p:cNvSpPr txBox="1">
              <a:spLocks noChangeArrowheads="1"/>
            </p:cNvSpPr>
            <p:nvPr/>
          </p:nvSpPr>
          <p:spPr bwMode="auto">
            <a:xfrm>
              <a:off x="4122" y="1462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</a:p>
          </p:txBody>
        </p:sp>
        <p:grpSp>
          <p:nvGrpSpPr>
            <p:cNvPr id="8233" name="Group 41"/>
            <p:cNvGrpSpPr>
              <a:grpSpLocks/>
            </p:cNvGrpSpPr>
            <p:nvPr/>
          </p:nvGrpSpPr>
          <p:grpSpPr bwMode="auto">
            <a:xfrm>
              <a:off x="4377" y="300"/>
              <a:ext cx="1056" cy="3731"/>
              <a:chOff x="432" y="576"/>
              <a:chExt cx="1056" cy="3731"/>
            </a:xfrm>
          </p:grpSpPr>
          <p:sp>
            <p:nvSpPr>
              <p:cNvPr id="8234" name="Rectangle 42"/>
              <p:cNvSpPr>
                <a:spLocks noChangeArrowheads="1"/>
              </p:cNvSpPr>
              <p:nvPr/>
            </p:nvSpPr>
            <p:spPr bwMode="auto">
              <a:xfrm>
                <a:off x="432" y="4020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ea typeface="宋体" pitchFamily="2" charset="-122"/>
                  </a:rPr>
                  <a:t>-1,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 n</a:t>
                </a:r>
                <a:r>
                  <a:rPr kumimoji="0" lang="en-US" altLang="zh-CN" sz="2400" baseline="-25000">
                    <a:ea typeface="宋体" pitchFamily="2" charset="-122"/>
                  </a:rPr>
                  <a:t>-1</a:t>
                </a:r>
                <a:endParaRPr kumimoji="0" lang="en-US" altLang="zh-CN" sz="2400" i="1" baseline="-25000">
                  <a:ea typeface="宋体" pitchFamily="2" charset="-122"/>
                </a:endParaRPr>
              </a:p>
            </p:txBody>
          </p:sp>
          <p:sp>
            <p:nvSpPr>
              <p:cNvPr id="8235" name="Rectangle 43"/>
              <p:cNvSpPr>
                <a:spLocks noChangeArrowheads="1"/>
              </p:cNvSpPr>
              <p:nvPr/>
            </p:nvSpPr>
            <p:spPr bwMode="auto">
              <a:xfrm>
                <a:off x="432" y="3733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</a:t>
                </a:r>
                <a:r>
                  <a:rPr kumimoji="0" lang="en-US" altLang="zh-CN" sz="2400">
                    <a:ea typeface="宋体" pitchFamily="2" charset="-122"/>
                  </a:rPr>
                  <a:t>…….. </a:t>
                </a:r>
              </a:p>
            </p:txBody>
          </p:sp>
          <p:sp>
            <p:nvSpPr>
              <p:cNvPr id="8236" name="Rectangle 44"/>
              <p:cNvSpPr>
                <a:spLocks noChangeArrowheads="1"/>
              </p:cNvSpPr>
              <p:nvPr/>
            </p:nvSpPr>
            <p:spPr bwMode="auto">
              <a:xfrm>
                <a:off x="432" y="3446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ea typeface="宋体" pitchFamily="2" charset="-122"/>
                  </a:rPr>
                  <a:t>1, 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n</a:t>
                </a:r>
                <a:r>
                  <a:rPr kumimoji="0" lang="en-US" altLang="zh-CN" sz="2400" baseline="-25000">
                    <a:ea typeface="宋体" pitchFamily="2" charset="-122"/>
                  </a:rPr>
                  <a:t>-1</a:t>
                </a:r>
                <a:endParaRPr kumimoji="0" lang="en-US" altLang="zh-CN" sz="2400" i="1" baseline="-25000">
                  <a:ea typeface="宋体" pitchFamily="2" charset="-122"/>
                </a:endParaRPr>
              </a:p>
            </p:txBody>
          </p:sp>
          <p:sp>
            <p:nvSpPr>
              <p:cNvPr id="8237" name="Rectangle 45"/>
              <p:cNvSpPr>
                <a:spLocks noChangeArrowheads="1"/>
              </p:cNvSpPr>
              <p:nvPr/>
            </p:nvSpPr>
            <p:spPr bwMode="auto">
              <a:xfrm>
                <a:off x="432" y="3159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ea typeface="宋体" pitchFamily="2" charset="-122"/>
                  </a:rPr>
                  <a:t>0, 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n</a:t>
                </a:r>
                <a:r>
                  <a:rPr kumimoji="0" lang="en-US" altLang="zh-CN" sz="2400" baseline="-25000">
                    <a:ea typeface="宋体" pitchFamily="2" charset="-122"/>
                  </a:rPr>
                  <a:t>-1 </a:t>
                </a:r>
              </a:p>
            </p:txBody>
          </p:sp>
          <p:sp>
            <p:nvSpPr>
              <p:cNvPr id="8238" name="Rectangle 46"/>
              <p:cNvSpPr>
                <a:spLocks noChangeArrowheads="1"/>
              </p:cNvSpPr>
              <p:nvPr/>
            </p:nvSpPr>
            <p:spPr bwMode="auto">
              <a:xfrm>
                <a:off x="432" y="2872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ea typeface="宋体" pitchFamily="2" charset="-122"/>
                  </a:rPr>
                  <a:t> ……….</a:t>
                </a:r>
                <a:endParaRPr kumimoji="0"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8239" name="Rectangle 47"/>
              <p:cNvSpPr>
                <a:spLocks noChangeArrowheads="1"/>
              </p:cNvSpPr>
              <p:nvPr/>
            </p:nvSpPr>
            <p:spPr bwMode="auto">
              <a:xfrm>
                <a:off x="432" y="2585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solidFill>
                      <a:srgbClr val="0000FF"/>
                    </a:solidFill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-1, 1 </a:t>
                </a:r>
              </a:p>
            </p:txBody>
          </p:sp>
          <p:sp>
            <p:nvSpPr>
              <p:cNvPr id="8240" name="Rectangle 48"/>
              <p:cNvSpPr>
                <a:spLocks noChangeArrowheads="1"/>
              </p:cNvSpPr>
              <p:nvPr/>
            </p:nvSpPr>
            <p:spPr bwMode="auto">
              <a:xfrm>
                <a:off x="432" y="2298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…….. </a:t>
                </a:r>
              </a:p>
            </p:txBody>
          </p:sp>
          <p:sp>
            <p:nvSpPr>
              <p:cNvPr id="8241" name="Rectangle 49"/>
              <p:cNvSpPr>
                <a:spLocks noChangeArrowheads="1"/>
              </p:cNvSpPr>
              <p:nvPr/>
            </p:nvSpPr>
            <p:spPr bwMode="auto">
              <a:xfrm>
                <a:off x="432" y="2011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8242" name="Rectangle 50"/>
              <p:cNvSpPr>
                <a:spLocks noChangeArrowheads="1"/>
              </p:cNvSpPr>
              <p:nvPr/>
            </p:nvSpPr>
            <p:spPr bwMode="auto">
              <a:xfrm>
                <a:off x="432" y="1724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01 </a:t>
                </a:r>
              </a:p>
            </p:txBody>
          </p:sp>
          <p:sp>
            <p:nvSpPr>
              <p:cNvPr id="8243" name="Rectangle 51"/>
              <p:cNvSpPr>
                <a:spLocks noChangeArrowheads="1"/>
              </p:cNvSpPr>
              <p:nvPr/>
            </p:nvSpPr>
            <p:spPr bwMode="auto">
              <a:xfrm>
                <a:off x="432" y="1437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-1, 0</a:t>
                </a:r>
                <a:r>
                  <a:rPr kumimoji="0" lang="en-US" altLang="zh-CN" sz="2400" baseline="-25000">
                    <a:ea typeface="宋体" pitchFamily="2" charset="-122"/>
                  </a:rPr>
                  <a:t> </a:t>
                </a:r>
                <a:endParaRPr kumimoji="0"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8244" name="Rectangle 52"/>
              <p:cNvSpPr>
                <a:spLocks noChangeArrowheads="1"/>
              </p:cNvSpPr>
              <p:nvPr/>
            </p:nvSpPr>
            <p:spPr bwMode="auto">
              <a:xfrm>
                <a:off x="432" y="1150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…….</a:t>
                </a:r>
              </a:p>
            </p:txBody>
          </p:sp>
          <p:sp>
            <p:nvSpPr>
              <p:cNvPr id="8245" name="Rectangle 53"/>
              <p:cNvSpPr>
                <a:spLocks noChangeArrowheads="1"/>
              </p:cNvSpPr>
              <p:nvPr/>
            </p:nvSpPr>
            <p:spPr bwMode="auto">
              <a:xfrm>
                <a:off x="432" y="863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8246" name="Rectangle 54"/>
              <p:cNvSpPr>
                <a:spLocks noChangeArrowheads="1"/>
              </p:cNvSpPr>
              <p:nvPr/>
            </p:nvSpPr>
            <p:spPr bwMode="auto">
              <a:xfrm>
                <a:off x="432" y="576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8247" name="Line 55"/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8" name="Line 56"/>
              <p:cNvSpPr>
                <a:spLocks noChangeShapeType="1"/>
              </p:cNvSpPr>
              <p:nvPr/>
            </p:nvSpPr>
            <p:spPr bwMode="auto">
              <a:xfrm>
                <a:off x="432" y="86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9" name="Line 57"/>
              <p:cNvSpPr>
                <a:spLocks noChangeShapeType="1"/>
              </p:cNvSpPr>
              <p:nvPr/>
            </p:nvSpPr>
            <p:spPr bwMode="auto">
              <a:xfrm>
                <a:off x="432" y="115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0" name="Line 58"/>
              <p:cNvSpPr>
                <a:spLocks noChangeShapeType="1"/>
              </p:cNvSpPr>
              <p:nvPr/>
            </p:nvSpPr>
            <p:spPr bwMode="auto">
              <a:xfrm>
                <a:off x="432" y="1437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1" name="Line 59"/>
              <p:cNvSpPr>
                <a:spLocks noChangeShapeType="1"/>
              </p:cNvSpPr>
              <p:nvPr/>
            </p:nvSpPr>
            <p:spPr bwMode="auto">
              <a:xfrm>
                <a:off x="432" y="1724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2" name="Line 60"/>
              <p:cNvSpPr>
                <a:spLocks noChangeShapeType="1"/>
              </p:cNvSpPr>
              <p:nvPr/>
            </p:nvSpPr>
            <p:spPr bwMode="auto">
              <a:xfrm>
                <a:off x="432" y="2011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3" name="Line 61"/>
              <p:cNvSpPr>
                <a:spLocks noChangeShapeType="1"/>
              </p:cNvSpPr>
              <p:nvPr/>
            </p:nvSpPr>
            <p:spPr bwMode="auto">
              <a:xfrm>
                <a:off x="432" y="2298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4" name="Line 62"/>
              <p:cNvSpPr>
                <a:spLocks noChangeShapeType="1"/>
              </p:cNvSpPr>
              <p:nvPr/>
            </p:nvSpPr>
            <p:spPr bwMode="auto">
              <a:xfrm>
                <a:off x="432" y="2585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5" name="Line 63"/>
              <p:cNvSpPr>
                <a:spLocks noChangeShapeType="1"/>
              </p:cNvSpPr>
              <p:nvPr/>
            </p:nvSpPr>
            <p:spPr bwMode="auto">
              <a:xfrm>
                <a:off x="432" y="2872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6" name="Line 64"/>
              <p:cNvSpPr>
                <a:spLocks noChangeShapeType="1"/>
              </p:cNvSpPr>
              <p:nvPr/>
            </p:nvSpPr>
            <p:spPr bwMode="auto">
              <a:xfrm>
                <a:off x="432" y="3159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7" name="Line 65"/>
              <p:cNvSpPr>
                <a:spLocks noChangeShapeType="1"/>
              </p:cNvSpPr>
              <p:nvPr/>
            </p:nvSpPr>
            <p:spPr bwMode="auto">
              <a:xfrm>
                <a:off x="432" y="3446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8" name="Line 66"/>
              <p:cNvSpPr>
                <a:spLocks noChangeShapeType="1"/>
              </p:cNvSpPr>
              <p:nvPr/>
            </p:nvSpPr>
            <p:spPr bwMode="auto">
              <a:xfrm>
                <a:off x="432" y="373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9" name="Line 67"/>
              <p:cNvSpPr>
                <a:spLocks noChangeShapeType="1"/>
              </p:cNvSpPr>
              <p:nvPr/>
            </p:nvSpPr>
            <p:spPr bwMode="auto">
              <a:xfrm>
                <a:off x="432" y="402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0" name="Line 68"/>
              <p:cNvSpPr>
                <a:spLocks noChangeShapeType="1"/>
              </p:cNvSpPr>
              <p:nvPr/>
            </p:nvSpPr>
            <p:spPr bwMode="auto">
              <a:xfrm>
                <a:off x="432" y="4307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1" name="Line 69"/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2" name="Line 70"/>
              <p:cNvSpPr>
                <a:spLocks noChangeShapeType="1"/>
              </p:cNvSpPr>
              <p:nvPr/>
            </p:nvSpPr>
            <p:spPr bwMode="auto">
              <a:xfrm>
                <a:off x="1488" y="57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284" name="Group 92"/>
          <p:cNvGrpSpPr>
            <a:grpSpLocks/>
          </p:cNvGrpSpPr>
          <p:nvPr/>
        </p:nvGrpSpPr>
        <p:grpSpPr bwMode="auto">
          <a:xfrm>
            <a:off x="723900" y="1268413"/>
            <a:ext cx="5864225" cy="1719262"/>
            <a:chOff x="139" y="799"/>
            <a:chExt cx="3694" cy="1083"/>
          </a:xfrm>
        </p:grpSpPr>
        <p:sp>
          <p:nvSpPr>
            <p:cNvPr id="8264" name="Text Box 72"/>
            <p:cNvSpPr txBox="1">
              <a:spLocks noChangeArrowheads="1"/>
            </p:cNvSpPr>
            <p:nvPr/>
          </p:nvSpPr>
          <p:spPr bwMode="auto">
            <a:xfrm>
              <a:off x="139" y="799"/>
              <a:ext cx="36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00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 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01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     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rgbClr val="FF0000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8265" name="Text Box 73"/>
            <p:cNvSpPr txBox="1">
              <a:spLocks noChangeArrowheads="1"/>
            </p:cNvSpPr>
            <p:nvPr/>
          </p:nvSpPr>
          <p:spPr bwMode="auto">
            <a:xfrm>
              <a:off x="139" y="1065"/>
              <a:ext cx="36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10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11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rgbClr val="008000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8266" name="Text Box 74"/>
            <p:cNvSpPr txBox="1">
              <a:spLocks noChangeArrowheads="1"/>
            </p:cNvSpPr>
            <p:nvPr/>
          </p:nvSpPr>
          <p:spPr bwMode="auto">
            <a:xfrm>
              <a:off x="160" y="1473"/>
              <a:ext cx="3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-1, 0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-1, 1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chemeClr val="accent2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ea typeface="宋体" pitchFamily="2" charset="-122"/>
                </a:rPr>
                <a:t>m</a:t>
              </a:r>
              <a:r>
                <a:rPr lang="en-US" altLang="zh-CN" sz="2800" baseline="-25000">
                  <a:ea typeface="宋体" pitchFamily="2" charset="-122"/>
                </a:rPr>
                <a:t>-1,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8267" name="Text Box 75"/>
            <p:cNvSpPr txBox="1">
              <a:spLocks noChangeArrowheads="1"/>
            </p:cNvSpPr>
            <p:nvPr/>
          </p:nvSpPr>
          <p:spPr bwMode="auto">
            <a:xfrm>
              <a:off x="431" y="128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   ………………….</a:t>
              </a:r>
            </a:p>
          </p:txBody>
        </p:sp>
        <p:sp>
          <p:nvSpPr>
            <p:cNvPr id="8268" name="Line 76"/>
            <p:cNvSpPr>
              <a:spLocks noChangeShapeType="1"/>
            </p:cNvSpPr>
            <p:nvPr/>
          </p:nvSpPr>
          <p:spPr bwMode="auto">
            <a:xfrm>
              <a:off x="667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9" name="Line 77"/>
            <p:cNvSpPr>
              <a:spLocks noChangeShapeType="1"/>
            </p:cNvSpPr>
            <p:nvPr/>
          </p:nvSpPr>
          <p:spPr bwMode="auto">
            <a:xfrm>
              <a:off x="667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0" name="Line 78"/>
            <p:cNvSpPr>
              <a:spLocks noChangeShapeType="1"/>
            </p:cNvSpPr>
            <p:nvPr/>
          </p:nvSpPr>
          <p:spPr bwMode="auto">
            <a:xfrm>
              <a:off x="667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1" name="Line 79"/>
            <p:cNvSpPr>
              <a:spLocks noChangeShapeType="1"/>
            </p:cNvSpPr>
            <p:nvPr/>
          </p:nvSpPr>
          <p:spPr bwMode="auto">
            <a:xfrm>
              <a:off x="3470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2" name="Line 80"/>
            <p:cNvSpPr>
              <a:spLocks noChangeShapeType="1"/>
            </p:cNvSpPr>
            <p:nvPr/>
          </p:nvSpPr>
          <p:spPr bwMode="auto">
            <a:xfrm>
              <a:off x="3326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3" name="Line 81"/>
            <p:cNvSpPr>
              <a:spLocks noChangeShapeType="1"/>
            </p:cNvSpPr>
            <p:nvPr/>
          </p:nvSpPr>
          <p:spPr bwMode="auto">
            <a:xfrm>
              <a:off x="3326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75" name="Text Box 83"/>
          <p:cNvSpPr txBox="1">
            <a:spLocks noChangeArrowheads="1"/>
          </p:cNvSpPr>
          <p:nvPr/>
        </p:nvSpPr>
        <p:spPr bwMode="auto">
          <a:xfrm>
            <a:off x="731838" y="3209925"/>
            <a:ext cx="578326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/>
              <a:t>二维数组中任一元素</a:t>
            </a:r>
            <a:r>
              <a:rPr lang="zh-CN" altLang="en-US" sz="2400" i="1"/>
              <a:t>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 </a:t>
            </a:r>
            <a:r>
              <a:rPr lang="zh-CN" altLang="en-US" sz="2400"/>
              <a:t>的存储位置 </a:t>
            </a:r>
          </a:p>
          <a:p>
            <a:pPr>
              <a:lnSpc>
                <a:spcPct val="175000"/>
              </a:lnSpc>
            </a:pPr>
            <a:r>
              <a:rPr lang="zh-CN" altLang="en-US" sz="2400"/>
              <a:t>     </a:t>
            </a:r>
            <a:r>
              <a:rPr lang="en-US" altLang="zh-CN" sz="2400"/>
              <a:t>LOC(</a:t>
            </a:r>
            <a:r>
              <a:rPr lang="en-US" altLang="zh-CN" sz="2400" i="1"/>
              <a:t>i</a:t>
            </a:r>
            <a:r>
              <a:rPr lang="en-US" altLang="zh-CN" sz="2400"/>
              <a:t>,</a:t>
            </a:r>
            <a:r>
              <a:rPr lang="en-US" altLang="zh-CN" sz="2400" i="1"/>
              <a:t> j</a:t>
            </a:r>
            <a:r>
              <a:rPr lang="en-US" altLang="zh-CN" sz="2400"/>
              <a:t>) = LOC(0, 0) + (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en-US" altLang="zh-CN" sz="2400"/>
              <a:t>×</a:t>
            </a:r>
            <a:r>
              <a:rPr lang="en-US" altLang="zh-CN" sz="2400" i="1"/>
              <a:t>j</a:t>
            </a:r>
            <a:r>
              <a:rPr lang="zh-CN" altLang="en-US" sz="2400"/>
              <a:t>＋</a:t>
            </a:r>
            <a:r>
              <a:rPr lang="en-US" altLang="zh-CN" sz="2400" i="1"/>
              <a:t>i </a:t>
            </a:r>
            <a:r>
              <a:rPr lang="en-US" altLang="zh-CN" sz="2400"/>
              <a:t>)×L </a:t>
            </a:r>
          </a:p>
        </p:txBody>
      </p:sp>
      <p:sp>
        <p:nvSpPr>
          <p:cNvPr id="8281" name="Rectangle 89"/>
          <p:cNvSpPr>
            <a:spLocks noChangeArrowheads="1"/>
          </p:cNvSpPr>
          <p:nvPr/>
        </p:nvSpPr>
        <p:spPr bwMode="auto">
          <a:xfrm>
            <a:off x="754063" y="4683125"/>
            <a:ext cx="5472112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>
                <a:solidFill>
                  <a:srgbClr val="0000FF"/>
                </a:solidFill>
                <a:ea typeface="华文新魏" pitchFamily="2" charset="-122"/>
              </a:rPr>
              <a:t>        </a:t>
            </a: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某个元素的地址就是它前面所有列 </a:t>
            </a: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所占的单元加上它所在列前面所有行元 </a:t>
            </a: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素所占的单元数之和。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5" grpId="0"/>
      <p:bldP spid="82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971550" y="735013"/>
            <a:ext cx="7561263" cy="268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例</a:t>
            </a:r>
            <a:r>
              <a:rPr lang="zh-CN" altLang="en-US" sz="2400"/>
              <a:t> </a:t>
            </a:r>
            <a:r>
              <a:rPr lang="en-US" altLang="zh-CN" sz="2400"/>
              <a:t>1</a:t>
            </a:r>
            <a:r>
              <a:rPr lang="zh-CN" altLang="en-US" sz="2400"/>
              <a:t>：一个二维数组 </a:t>
            </a:r>
            <a:r>
              <a:rPr lang="en-US" altLang="zh-CN" sz="2400"/>
              <a:t>A</a:t>
            </a:r>
            <a:r>
              <a:rPr lang="zh-CN" altLang="en-US" sz="2400"/>
              <a:t>，行下标的范围是 </a:t>
            </a:r>
            <a:r>
              <a:rPr lang="en-US" altLang="zh-CN" sz="2400"/>
              <a:t>1 </a:t>
            </a:r>
            <a:r>
              <a:rPr lang="zh-CN" altLang="en-US" sz="2400"/>
              <a:t>到 </a:t>
            </a:r>
            <a:r>
              <a:rPr lang="en-US" altLang="zh-CN" sz="2400"/>
              <a:t>6</a:t>
            </a:r>
            <a:r>
              <a:rPr lang="zh-CN" altLang="en-US" sz="2400"/>
              <a:t>，列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下标的范围是 </a:t>
            </a:r>
            <a:r>
              <a:rPr lang="en-US" altLang="zh-CN" sz="2400"/>
              <a:t>0 </a:t>
            </a:r>
            <a:r>
              <a:rPr lang="zh-CN" altLang="en-US" sz="2400"/>
              <a:t>到 </a:t>
            </a:r>
            <a:r>
              <a:rPr lang="en-US" altLang="zh-CN" sz="2400"/>
              <a:t>7</a:t>
            </a:r>
            <a:r>
              <a:rPr lang="zh-CN" altLang="en-US" sz="2400"/>
              <a:t>，每个数组元素用相邻的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 </a:t>
            </a:r>
            <a:r>
              <a:rPr lang="en-US" altLang="zh-CN" sz="2400"/>
              <a:t>6</a:t>
            </a:r>
            <a:r>
              <a:rPr lang="en-US" altLang="zh-CN" sz="2400" baseline="-25000"/>
              <a:t> </a:t>
            </a:r>
            <a:r>
              <a:rPr lang="zh-CN" altLang="en-US" sz="2400"/>
              <a:t>个字节存储，存储器按字节编址。那么，这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个数组的体积是</a:t>
            </a:r>
            <a:r>
              <a:rPr lang="zh-CN" altLang="en-US" sz="2400" u="sng"/>
              <a:t>         </a:t>
            </a:r>
            <a:r>
              <a:rPr lang="zh-CN" altLang="en-US" sz="2400"/>
              <a:t>个字节。  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258888" y="3619500"/>
            <a:ext cx="62642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答：</a:t>
            </a:r>
            <a:r>
              <a:rPr lang="zh-CN" altLang="en-US" sz="2400"/>
              <a:t> </a:t>
            </a:r>
            <a:r>
              <a:rPr lang="en-US" altLang="zh-CN" sz="2400"/>
              <a:t>Volume = m×n×L </a:t>
            </a:r>
          </a:p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en-US" altLang="zh-CN" sz="2400"/>
              <a:t>                       = (6 – 1 </a:t>
            </a:r>
            <a:r>
              <a:rPr lang="en-US" altLang="zh-CN" sz="2400">
                <a:solidFill>
                  <a:schemeClr val="accent2"/>
                </a:solidFill>
              </a:rPr>
              <a:t>+ 1</a:t>
            </a:r>
            <a:r>
              <a:rPr lang="en-US" altLang="zh-CN" sz="2400"/>
              <a:t>) ×(7 – 0 </a:t>
            </a:r>
            <a:r>
              <a:rPr lang="en-US" altLang="zh-CN" sz="2400">
                <a:solidFill>
                  <a:schemeClr val="accent2"/>
                </a:solidFill>
              </a:rPr>
              <a:t>+ 1</a:t>
            </a:r>
            <a:r>
              <a:rPr lang="en-US" altLang="zh-CN" sz="2400"/>
              <a:t>) ×6 </a:t>
            </a:r>
          </a:p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en-US" altLang="zh-CN" sz="2400"/>
              <a:t>                       = 48×6 = 288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3998466" y="2900363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288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utoUpdateAnimBg="0"/>
      <p:bldP spid="7680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612775" y="549275"/>
            <a:ext cx="7777163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例 </a:t>
            </a:r>
            <a:r>
              <a:rPr lang="en-US" altLang="zh-CN" sz="2400">
                <a:solidFill>
                  <a:srgbClr val="000000"/>
                </a:solidFill>
              </a:rPr>
              <a:t>2</a:t>
            </a:r>
            <a:r>
              <a:rPr lang="zh-CN" altLang="en-US" sz="2400">
                <a:solidFill>
                  <a:srgbClr val="000000"/>
                </a:solidFill>
              </a:rPr>
              <a:t>：</a:t>
            </a:r>
            <a:r>
              <a:rPr lang="en-US" altLang="zh-CN" sz="2400">
                <a:solidFill>
                  <a:srgbClr val="0000FF"/>
                </a:solidFill>
              </a:rPr>
              <a:t>〖</a:t>
            </a:r>
            <a:r>
              <a:rPr lang="zh-CN" altLang="en-US" sz="2400">
                <a:solidFill>
                  <a:srgbClr val="0000FF"/>
                </a:solidFill>
              </a:rPr>
              <a:t>某校计算机系考研题</a:t>
            </a:r>
            <a:r>
              <a:rPr lang="en-US" altLang="zh-CN" sz="2400">
                <a:solidFill>
                  <a:srgbClr val="0000FF"/>
                </a:solidFill>
              </a:rPr>
              <a:t>〗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        </a:t>
            </a:r>
            <a:r>
              <a:rPr lang="zh-CN" altLang="en-US" sz="2400"/>
              <a:t>设数组 </a:t>
            </a:r>
            <a:r>
              <a:rPr lang="en-US" altLang="zh-CN" sz="2400"/>
              <a:t>A[0…59, 0…69] </a:t>
            </a:r>
            <a:r>
              <a:rPr lang="zh-CN" altLang="en-US" sz="2400"/>
              <a:t>的基地址为 </a:t>
            </a:r>
            <a:r>
              <a:rPr lang="en-US" altLang="zh-CN" sz="2400"/>
              <a:t>2048</a:t>
            </a:r>
            <a:r>
              <a:rPr lang="zh-CN" altLang="en-US" sz="2400"/>
              <a:t>，每个元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素占 </a:t>
            </a:r>
            <a:r>
              <a:rPr lang="en-US" altLang="zh-CN" sz="2400"/>
              <a:t>2 </a:t>
            </a:r>
            <a:r>
              <a:rPr lang="zh-CN" altLang="en-US" sz="2400"/>
              <a:t>个存储单元，若</a:t>
            </a:r>
            <a:r>
              <a:rPr lang="zh-CN" altLang="en-US" sz="2400">
                <a:solidFill>
                  <a:srgbClr val="0000FF"/>
                </a:solidFill>
              </a:rPr>
              <a:t>以列序为主序</a:t>
            </a:r>
            <a:r>
              <a:rPr lang="zh-CN" altLang="en-US" sz="2400"/>
              <a:t>顺序存储，则元素 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A[31, 57] </a:t>
            </a:r>
            <a:r>
              <a:rPr lang="zh-CN" altLang="en-US" sz="2400"/>
              <a:t>的存储地址为</a:t>
            </a:r>
            <a:r>
              <a:rPr lang="zh-CN" altLang="en-US" sz="2400" u="sng"/>
              <a:t>                        </a:t>
            </a:r>
            <a:r>
              <a:rPr lang="zh-CN" altLang="en-US" sz="2400"/>
              <a:t>。 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612775" y="2781300"/>
            <a:ext cx="4464050" cy="30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05000"/>
              </a:lnSpc>
            </a:pPr>
            <a:r>
              <a:rPr kumimoji="0" lang="zh-CN" altLang="en-US" sz="2400">
                <a:ea typeface="华文中宋" pitchFamily="2" charset="-122"/>
              </a:rPr>
              <a:t>解：</a:t>
            </a:r>
            <a:r>
              <a:rPr lang="en-US" altLang="zh-CN" sz="2400"/>
              <a:t>LOC(</a:t>
            </a:r>
            <a:r>
              <a:rPr lang="en-US" altLang="zh-CN" sz="2400" i="1"/>
              <a:t>i</a:t>
            </a:r>
            <a:r>
              <a:rPr lang="en-US" altLang="zh-CN" sz="2400"/>
              <a:t>,</a:t>
            </a:r>
            <a:r>
              <a:rPr lang="en-US" altLang="zh-CN" sz="2400" i="1"/>
              <a:t> j</a:t>
            </a:r>
            <a:r>
              <a:rPr lang="en-US" altLang="zh-CN" sz="2400"/>
              <a:t>) = LOC(31, 57)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LOC(0, 0)+(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en-US" altLang="zh-CN" sz="2400"/>
              <a:t>×</a:t>
            </a:r>
            <a:r>
              <a:rPr lang="en-US" altLang="zh-CN" sz="2400" i="1"/>
              <a:t>j</a:t>
            </a:r>
            <a:r>
              <a:rPr lang="zh-CN" altLang="en-US" sz="2400"/>
              <a:t>＋</a:t>
            </a:r>
            <a:r>
              <a:rPr lang="en-US" altLang="zh-CN" sz="2400" i="1"/>
              <a:t>i </a:t>
            </a:r>
            <a:r>
              <a:rPr lang="en-US" altLang="zh-CN" sz="2400"/>
              <a:t>)×L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2048 + (60×57</a:t>
            </a:r>
            <a:r>
              <a:rPr lang="zh-CN" altLang="en-US" sz="2400"/>
              <a:t>＋</a:t>
            </a:r>
            <a:r>
              <a:rPr lang="en-US" altLang="zh-CN" sz="2400"/>
              <a:t>31</a:t>
            </a:r>
            <a:r>
              <a:rPr lang="en-US" altLang="zh-CN" sz="2400" i="1"/>
              <a:t> </a:t>
            </a:r>
            <a:r>
              <a:rPr lang="en-US" altLang="zh-CN" sz="2400"/>
              <a:t>)×2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8950 </a:t>
            </a: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4283075" y="225107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8950</a:t>
            </a:r>
          </a:p>
        </p:txBody>
      </p:sp>
      <p:grpSp>
        <p:nvGrpSpPr>
          <p:cNvPr id="77831" name="Group 7"/>
          <p:cNvGrpSpPr>
            <a:grpSpLocks/>
          </p:cNvGrpSpPr>
          <p:nvPr/>
        </p:nvGrpSpPr>
        <p:grpSpPr bwMode="auto">
          <a:xfrm>
            <a:off x="4068763" y="3200400"/>
            <a:ext cx="4824412" cy="2520950"/>
            <a:chOff x="2517" y="2296"/>
            <a:chExt cx="3039" cy="1588"/>
          </a:xfrm>
        </p:grpSpPr>
        <p:sp>
          <p:nvSpPr>
            <p:cNvPr id="77832" name="Text Box 8"/>
            <p:cNvSpPr txBox="1">
              <a:spLocks noChangeArrowheads="1"/>
            </p:cNvSpPr>
            <p:nvPr/>
          </p:nvSpPr>
          <p:spPr bwMode="auto">
            <a:xfrm>
              <a:off x="2517" y="2296"/>
              <a:ext cx="29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01        </a:t>
              </a:r>
              <a:r>
                <a:rPr lang="en-US" altLang="zh-CN" sz="2800">
                  <a:ea typeface="宋体" pitchFamily="2" charset="-122"/>
                </a:rPr>
                <a:t>…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3" name="Text Box 9"/>
            <p:cNvSpPr txBox="1">
              <a:spLocks noChangeArrowheads="1"/>
            </p:cNvSpPr>
            <p:nvPr/>
          </p:nvSpPr>
          <p:spPr bwMode="auto">
            <a:xfrm>
              <a:off x="2517" y="2568"/>
              <a:ext cx="29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11        </a:t>
              </a:r>
              <a:r>
                <a:rPr lang="en-US" altLang="zh-CN" sz="2800">
                  <a:ea typeface="宋体" pitchFamily="2" charset="-122"/>
                </a:rPr>
                <a:t>…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4" name="Text Box 10"/>
            <p:cNvSpPr txBox="1">
              <a:spLocks noChangeArrowheads="1"/>
            </p:cNvSpPr>
            <p:nvPr/>
          </p:nvSpPr>
          <p:spPr bwMode="auto">
            <a:xfrm>
              <a:off x="2538" y="3475"/>
              <a:ext cx="30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59, 0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59, 1  </a:t>
              </a:r>
              <a:r>
                <a:rPr lang="en-US" altLang="zh-CN" sz="2800">
                  <a:ea typeface="宋体" pitchFamily="2" charset="-122"/>
                </a:rPr>
                <a:t>…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5" name="Text Box 11"/>
            <p:cNvSpPr txBox="1">
              <a:spLocks noChangeArrowheads="1"/>
            </p:cNvSpPr>
            <p:nvPr/>
          </p:nvSpPr>
          <p:spPr bwMode="auto">
            <a:xfrm>
              <a:off x="2789" y="3058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31, 57</a:t>
              </a:r>
              <a:r>
                <a:rPr lang="en-US" altLang="zh-CN" sz="2800">
                  <a:ea typeface="宋体" pitchFamily="2" charset="-122"/>
                </a:rPr>
                <a:t>  ……</a:t>
              </a:r>
            </a:p>
          </p:txBody>
        </p:sp>
        <p:sp>
          <p:nvSpPr>
            <p:cNvPr id="77836" name="Line 12"/>
            <p:cNvSpPr>
              <a:spLocks noChangeShapeType="1"/>
            </p:cNvSpPr>
            <p:nvPr/>
          </p:nvSpPr>
          <p:spPr bwMode="auto">
            <a:xfrm>
              <a:off x="3045" y="2296"/>
              <a:ext cx="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7" name="Line 13"/>
            <p:cNvSpPr>
              <a:spLocks noChangeShapeType="1"/>
            </p:cNvSpPr>
            <p:nvPr/>
          </p:nvSpPr>
          <p:spPr bwMode="auto">
            <a:xfrm>
              <a:off x="3045" y="22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8" name="Line 14"/>
            <p:cNvSpPr>
              <a:spLocks noChangeShapeType="1"/>
            </p:cNvSpPr>
            <p:nvPr/>
          </p:nvSpPr>
          <p:spPr bwMode="auto">
            <a:xfrm>
              <a:off x="3045" y="38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9" name="Line 15"/>
            <p:cNvSpPr>
              <a:spLocks noChangeShapeType="1"/>
            </p:cNvSpPr>
            <p:nvPr/>
          </p:nvSpPr>
          <p:spPr bwMode="auto">
            <a:xfrm>
              <a:off x="5556" y="2296"/>
              <a:ext cx="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0" name="Line 16"/>
            <p:cNvSpPr>
              <a:spLocks noChangeShapeType="1"/>
            </p:cNvSpPr>
            <p:nvPr/>
          </p:nvSpPr>
          <p:spPr bwMode="auto">
            <a:xfrm>
              <a:off x="5412" y="22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1" name="Line 17"/>
            <p:cNvSpPr>
              <a:spLocks noChangeShapeType="1"/>
            </p:cNvSpPr>
            <p:nvPr/>
          </p:nvSpPr>
          <p:spPr bwMode="auto">
            <a:xfrm>
              <a:off x="5412" y="38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2" name="Text Box 18"/>
            <p:cNvSpPr txBox="1">
              <a:spLocks noChangeArrowheads="1"/>
            </p:cNvSpPr>
            <p:nvPr/>
          </p:nvSpPr>
          <p:spPr bwMode="auto">
            <a:xfrm>
              <a:off x="2789" y="2840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……………</a:t>
              </a:r>
            </a:p>
          </p:txBody>
        </p:sp>
        <p:sp>
          <p:nvSpPr>
            <p:cNvPr id="77843" name="Text Box 19"/>
            <p:cNvSpPr txBox="1">
              <a:spLocks noChangeArrowheads="1"/>
            </p:cNvSpPr>
            <p:nvPr/>
          </p:nvSpPr>
          <p:spPr bwMode="auto">
            <a:xfrm>
              <a:off x="2789" y="323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……………</a:t>
              </a:r>
            </a:p>
          </p:txBody>
        </p:sp>
      </p:grp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8545513" y="666908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uiExpand="1" build="p"/>
      <p:bldP spid="778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179388" y="457200"/>
            <a:ext cx="883285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同理，对三维数组</a:t>
            </a:r>
            <a:r>
              <a:rPr lang="en-US" altLang="zh-CN" sz="2400" dirty="0"/>
              <a:t>A[b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][b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][b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],</a:t>
            </a:r>
            <a:r>
              <a:rPr lang="zh-CN" altLang="en-US" sz="2400" dirty="0"/>
              <a:t>可以看成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个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b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的二维数组，若首元素的存储地址为</a:t>
            </a:r>
            <a:r>
              <a:rPr lang="en-US" altLang="zh-CN" sz="2400" dirty="0"/>
              <a:t>LOC[0,0,0],</a:t>
            </a:r>
            <a:r>
              <a:rPr lang="zh-CN" altLang="en-US" sz="2400" dirty="0"/>
              <a:t>则元素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i00</a:t>
            </a:r>
            <a:r>
              <a:rPr lang="zh-CN" altLang="en-US" sz="2400" dirty="0"/>
              <a:t>的存储地址为</a:t>
            </a:r>
          </a:p>
          <a:p>
            <a:pPr algn="ctr">
              <a:lnSpc>
                <a:spcPct val="125000"/>
              </a:lnSpc>
            </a:pPr>
            <a:r>
              <a:rPr lang="en-US" altLang="zh-CN" sz="2400" dirty="0"/>
              <a:t>LOC(i,0,0)=LOC(0,0,0)+(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)*L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这是因为该元素之前有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的二维数组，所以</a:t>
            </a:r>
          </a:p>
          <a:p>
            <a:pPr algn="ctr">
              <a:lnSpc>
                <a:spcPct val="125000"/>
              </a:lnSpc>
            </a:pPr>
            <a:r>
              <a:rPr lang="en-US" altLang="zh-CN" sz="2400" dirty="0"/>
              <a:t>LOC(</a:t>
            </a:r>
            <a:r>
              <a:rPr lang="en-US" altLang="zh-CN" sz="2400" dirty="0" err="1"/>
              <a:t>i,j,k</a:t>
            </a:r>
            <a:r>
              <a:rPr lang="en-US" altLang="zh-CN" sz="2400" dirty="0"/>
              <a:t>)=LOC(0,0,0)+(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 +j×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 +k)*L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推广到一般情况，可得到 </a:t>
            </a:r>
            <a:r>
              <a:rPr lang="en-US" altLang="zh-CN" sz="2400" dirty="0"/>
              <a:t>n </a:t>
            </a:r>
            <a:r>
              <a:rPr lang="zh-CN" altLang="en-US" sz="2400" dirty="0"/>
              <a:t>维数组数据元素存储位置的映像关系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LOC(j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,j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j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)=LOC(0,0,0)+(b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×…×b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×j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                                                 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×…×b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×j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+…+</a:t>
            </a:r>
            <a:r>
              <a:rPr lang="en-US" altLang="zh-CN" sz="2400" dirty="0" err="1"/>
              <a:t>b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× j</a:t>
            </a:r>
            <a:r>
              <a:rPr lang="en-US" altLang="zh-CN" sz="2400" baseline="-25000" dirty="0"/>
              <a:t>n-1</a:t>
            </a:r>
            <a:r>
              <a:rPr lang="en-US" altLang="zh-CN" sz="2400" dirty="0"/>
              <a:t>+ </a:t>
            </a:r>
            <a:r>
              <a:rPr lang="en-US" altLang="zh-CN" sz="2400" dirty="0" err="1"/>
              <a:t>j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 ×L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即</a:t>
            </a:r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450850" y="5518150"/>
            <a:ext cx="82978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0">
                <a:solidFill>
                  <a:srgbClr val="990033"/>
                </a:solidFill>
              </a:rPr>
              <a:t>     </a:t>
            </a:r>
            <a:r>
              <a:rPr lang="zh-CN" altLang="en-US" sz="2400"/>
              <a:t>称为 </a:t>
            </a:r>
            <a:r>
              <a:rPr lang="en-US" altLang="zh-CN" sz="2400"/>
              <a:t>n </a:t>
            </a:r>
            <a:r>
              <a:rPr lang="zh-CN" altLang="en-US" sz="2400"/>
              <a:t>维数组的映像函数。数组元素的存储位置是其下标的线性函数</a:t>
            </a:r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594" name="Object 10"/>
          <p:cNvGraphicFramePr>
            <a:graphicFrameLocks noChangeAspect="1"/>
          </p:cNvGraphicFramePr>
          <p:nvPr/>
        </p:nvGraphicFramePr>
        <p:xfrm>
          <a:off x="684213" y="4292600"/>
          <a:ext cx="75596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42" name="公式" r:id="rId4" imgW="2565360" imgH="660240" progId="Equation.3">
                  <p:embed/>
                </p:oleObj>
              </mc:Choice>
              <mc:Fallback>
                <p:oleObj name="公式" r:id="rId4" imgW="2565360" imgH="660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292600"/>
                        <a:ext cx="7559675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5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5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5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5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1214438"/>
            <a:ext cx="8229600" cy="2928937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/>
              <a:t>typedef</a:t>
            </a:r>
            <a:r>
              <a:rPr lang="en-US" altLang="zh-CN" dirty="0"/>
              <a:t>   </a:t>
            </a:r>
            <a:r>
              <a:rPr lang="en-US" altLang="zh-CN" dirty="0" err="1"/>
              <a:t>struct</a:t>
            </a:r>
            <a:r>
              <a:rPr lang="en-US" altLang="zh-CN" dirty="0"/>
              <a:t>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ElemType</a:t>
            </a:r>
            <a:r>
              <a:rPr lang="en-US" altLang="zh-CN" dirty="0"/>
              <a:t>  *base</a:t>
            </a:r>
            <a:r>
              <a:rPr lang="en-US" altLang="zh-CN"/>
              <a:t>;  //</a:t>
            </a:r>
            <a:r>
              <a:rPr lang="zh-CN" altLang="en-US" dirty="0"/>
              <a:t>存放元素的基址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dim</a:t>
            </a:r>
            <a:r>
              <a:rPr lang="en-US" altLang="zh-CN"/>
              <a:t>;                  //</a:t>
            </a:r>
            <a:r>
              <a:rPr lang="zh-CN" altLang="en-US" dirty="0"/>
              <a:t>维数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*bounds</a:t>
            </a:r>
            <a:r>
              <a:rPr lang="en-US" altLang="zh-CN"/>
              <a:t>;           //</a:t>
            </a:r>
            <a:r>
              <a:rPr lang="zh-CN" altLang="en-US"/>
              <a:t>等价整型数组</a:t>
            </a:r>
            <a:r>
              <a:rPr lang="zh-CN" altLang="en-US" dirty="0"/>
              <a:t>，存各维长度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*constants</a:t>
            </a:r>
            <a:r>
              <a:rPr lang="en-US" altLang="zh-CN"/>
              <a:t>;        //</a:t>
            </a:r>
            <a:r>
              <a:rPr lang="zh-CN" altLang="en-US" dirty="0"/>
              <a:t>每变化一维的跨度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}Array;</a:t>
            </a:r>
            <a:endParaRPr lang="zh-CN" altLang="en-US" dirty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" y="3933963"/>
            <a:ext cx="8001000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TextBox 7"/>
          <p:cNvSpPr txBox="1">
            <a:spLocks noChangeArrowheads="1"/>
          </p:cNvSpPr>
          <p:nvPr/>
        </p:nvSpPr>
        <p:spPr bwMode="auto">
          <a:xfrm>
            <a:off x="2122488" y="428625"/>
            <a:ext cx="51283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dirty="0"/>
              <a:t>数组的顺序表示及相关说明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FA265E9-3F63-4B63-9ADE-66AD974245A0}"/>
                  </a:ext>
                </a:extLst>
              </p14:cNvPr>
              <p14:cNvContentPartPr/>
              <p14:nvPr/>
            </p14:nvContentPartPr>
            <p14:xfrm>
              <a:off x="1055880" y="4391280"/>
              <a:ext cx="1540800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FA265E9-3F63-4B63-9ADE-66AD974245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6520" y="4381920"/>
                <a:ext cx="155952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3544888" y="765175"/>
            <a:ext cx="19575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华文中宋" pitchFamily="2" charset="-122"/>
                <a:ea typeface="华文中宋" pitchFamily="2" charset="-122"/>
              </a:rPr>
              <a:t>内容回顾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06896" y="836712"/>
            <a:ext cx="8229600" cy="5544616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串的相关概念</a:t>
            </a:r>
            <a:endParaRPr kumimoji="1" lang="en-US" altLang="zh-CN" sz="26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串的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串的表示与实现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定长顺序表示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堆分配存储表示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块链存储表示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模式匹配算法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基本匹配算法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改进匹配算法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(KMP)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III.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模式串的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next[]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IV.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改进的模式串的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nextval[]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1" lang="zh-CN" alt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71438"/>
            <a:ext cx="6229350" cy="39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213" y="3786188"/>
            <a:ext cx="57531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57813" y="142875"/>
            <a:ext cx="3714750" cy="225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86375" y="2500313"/>
            <a:ext cx="38766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143625" y="3071813"/>
          <a:ext cx="27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929188" y="3000375"/>
            <a:ext cx="9829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bounds</a:t>
            </a:r>
            <a:endParaRPr lang="zh-CN" altLang="en-US" sz="20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072188" y="3571875"/>
            <a:ext cx="11929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err="1"/>
              <a:t>elemtotal</a:t>
            </a:r>
            <a:endParaRPr lang="zh-CN" altLang="en-US" sz="2000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786688" y="3571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1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29375" y="30384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7</a:t>
            </a:r>
            <a:endParaRPr lang="zh-CN" altLang="en-US" sz="20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358063" y="3038475"/>
            <a:ext cx="352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4</a:t>
            </a:r>
            <a:endParaRPr lang="zh-CN" altLang="en-US" sz="200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286750" y="307181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786688" y="3571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7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694613" y="357187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28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643813" y="3571875"/>
            <a:ext cx="5693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140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819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72125" y="4143375"/>
            <a:ext cx="355282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857750" y="5000625"/>
            <a:ext cx="12089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constants</a:t>
            </a:r>
            <a:endParaRPr lang="zh-CN" altLang="en-US" sz="200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6286500" y="5057775"/>
          <a:ext cx="27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8439150" y="50006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643813" y="50006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572250" y="503872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20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3" grpId="1"/>
      <p:bldP spid="14" grpId="0"/>
      <p:bldP spid="15" grpId="0"/>
      <p:bldP spid="16" grpId="0"/>
      <p:bldP spid="18" grpId="0"/>
      <p:bldP spid="18" grpId="1"/>
      <p:bldP spid="19" grpId="0"/>
      <p:bldP spid="19" grpId="1"/>
      <p:bldP spid="20" grpId="0"/>
      <p:bldP spid="22" grpId="0"/>
      <p:bldP spid="24" grpId="0"/>
      <p:bldP spid="25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179512" y="404664"/>
            <a:ext cx="8352928" cy="3900488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Status  Locate(Array </a:t>
            </a:r>
            <a:r>
              <a:rPr lang="en-US" altLang="zh-CN" sz="2400" dirty="0" err="1"/>
              <a:t>A,va_list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ap,int</a:t>
            </a:r>
            <a:r>
              <a:rPr lang="en-US" altLang="zh-CN" sz="2400" dirty="0"/>
              <a:t> &amp;off){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/>
              <a:t>      off = 0</a:t>
            </a:r>
            <a:r>
              <a:rPr lang="en-US" altLang="zh-CN" sz="2400" dirty="0"/>
              <a:t>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</a:t>
            </a:r>
            <a:r>
              <a:rPr lang="en-US" altLang="zh-CN" sz="2400"/>
              <a:t>for(i = 0;i &lt; A</a:t>
            </a:r>
            <a:r>
              <a:rPr lang="en-US" altLang="zh-CN" sz="2400" dirty="0"/>
              <a:t>.</a:t>
            </a:r>
            <a:r>
              <a:rPr lang="en-US" altLang="zh-CN" sz="2400"/>
              <a:t>dim; ++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/>
              <a:t>              ind = va</a:t>
            </a:r>
            <a:r>
              <a:rPr lang="en-US" altLang="zh-CN" sz="2400" dirty="0" err="1"/>
              <a:t>_arg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ap,int</a:t>
            </a:r>
            <a:r>
              <a:rPr lang="en-US" altLang="zh-CN" sz="2400" dirty="0"/>
              <a:t>);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       if(</a:t>
            </a:r>
            <a:r>
              <a:rPr lang="en-US" altLang="zh-CN" sz="2400" err="1"/>
              <a:t>ind</a:t>
            </a:r>
            <a:r>
              <a:rPr lang="en-US" altLang="zh-CN" sz="2400"/>
              <a:t>&lt;0 || ind</a:t>
            </a:r>
            <a:r>
              <a:rPr lang="en-US" altLang="zh-CN" sz="2400" dirty="0"/>
              <a:t>&gt;=</a:t>
            </a:r>
            <a:r>
              <a:rPr lang="en-US" altLang="zh-CN" sz="2400" dirty="0" err="1"/>
              <a:t>A.bounds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])return  false;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       off+=</a:t>
            </a:r>
            <a:r>
              <a:rPr lang="en-US" altLang="zh-CN" sz="2400" dirty="0" err="1"/>
              <a:t>A.constants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]*</a:t>
            </a:r>
            <a:r>
              <a:rPr lang="en-US" altLang="zh-CN" sz="2400" dirty="0" err="1"/>
              <a:t>ind</a:t>
            </a:r>
            <a:r>
              <a:rPr lang="en-US" altLang="zh-CN" sz="2400" dirty="0"/>
              <a:t>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}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return ok;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2875" y="4397042"/>
            <a:ext cx="23134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Locate (</a:t>
            </a:r>
            <a:r>
              <a:rPr lang="en-US" altLang="zh-CN" sz="2000" dirty="0" err="1"/>
              <a:t>AA,ap,off</a:t>
            </a:r>
            <a:r>
              <a:rPr lang="en-US" altLang="zh-CN" sz="2000" dirty="0"/>
              <a:t>);</a:t>
            </a:r>
            <a:endParaRPr lang="zh-CN" altLang="en-US" sz="200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4130" y="4797152"/>
            <a:ext cx="10534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ap:3,2,4</a:t>
            </a:r>
            <a:endParaRPr lang="zh-CN" altLang="en-US" sz="2000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9512" y="5286375"/>
            <a:ext cx="12089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constants</a:t>
            </a:r>
            <a:endParaRPr lang="zh-CN" altLang="en-US" sz="20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00188" y="5343525"/>
          <a:ext cx="27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652838" y="52863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857500" y="52863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785938" y="532447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20</a:t>
            </a:r>
            <a:endParaRPr lang="zh-CN" altLang="en-US" sz="200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802313" y="4286250"/>
            <a:ext cx="6286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off=</a:t>
            </a:r>
            <a:endParaRPr lang="zh-CN" altLang="en-US" sz="2000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29375" y="428625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0</a:t>
            </a:r>
            <a:endParaRPr lang="zh-CN" altLang="en-US" sz="20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807075" y="4681538"/>
            <a:ext cx="686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ind=</a:t>
            </a:r>
            <a:endParaRPr lang="zh-CN" altLang="en-US" sz="200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434138" y="46815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3</a:t>
            </a:r>
            <a:endParaRPr lang="zh-CN" altLang="en-US" sz="200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429375" y="42862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60</a:t>
            </a:r>
            <a:endParaRPr lang="zh-CN" altLang="en-US" sz="200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429375" y="42862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70</a:t>
            </a:r>
            <a:endParaRPr lang="zh-CN" altLang="en-US" sz="200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429375" y="46434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</a:t>
            </a:r>
            <a:endParaRPr lang="zh-CN" altLang="en-US" sz="2000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500813" y="46434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4</a:t>
            </a:r>
            <a:endParaRPr lang="zh-CN" altLang="en-US" sz="200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429375" y="42862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74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4" grpId="1"/>
      <p:bldP spid="15" grpId="0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33967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33967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33967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5" name="Rectangle 161"/>
          <p:cNvSpPr>
            <a:spLocks noChangeArrowheads="1"/>
          </p:cNvSpPr>
          <p:nvPr/>
        </p:nvSpPr>
        <p:spPr bwMode="auto">
          <a:xfrm>
            <a:off x="665163" y="622300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5.3  </a:t>
            </a:r>
            <a:r>
              <a:rPr lang="zh-CN" altLang="en-US" sz="2400">
                <a:ea typeface="华文中宋" pitchFamily="2" charset="-122"/>
              </a:rPr>
              <a:t>矩阵的压缩存储 </a:t>
            </a:r>
          </a:p>
        </p:txBody>
      </p:sp>
      <p:sp>
        <p:nvSpPr>
          <p:cNvPr id="11426" name="Rectangle 162"/>
          <p:cNvSpPr>
            <a:spLocks noChangeArrowheads="1"/>
          </p:cNvSpPr>
          <p:nvPr/>
        </p:nvSpPr>
        <p:spPr bwMode="auto">
          <a:xfrm>
            <a:off x="665163" y="1047750"/>
            <a:ext cx="7839005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矩阵定义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/>
              <a:t>一个由 </a:t>
            </a:r>
            <a:r>
              <a:rPr lang="en-US" altLang="zh-CN" sz="2400" i="1" dirty="0" err="1"/>
              <a:t>m</a:t>
            </a:r>
            <a:r>
              <a:rPr lang="en-US" altLang="zh-CN" sz="2400" dirty="0" err="1"/>
              <a:t>×</a:t>
            </a:r>
            <a:r>
              <a:rPr lang="en-US" altLang="zh-CN" sz="2400" i="1" dirty="0" err="1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个元素排成的 </a:t>
            </a:r>
            <a:r>
              <a:rPr lang="en-US" altLang="zh-CN" sz="2400" i="1" dirty="0"/>
              <a:t>m</a:t>
            </a:r>
            <a:r>
              <a:rPr lang="en-US" altLang="zh-CN" sz="2400" dirty="0"/>
              <a:t> </a:t>
            </a:r>
            <a:r>
              <a:rPr lang="zh-CN" altLang="en-US" sz="2400" dirty="0"/>
              <a:t>行（横向）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                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列（纵向）的表。 </a:t>
            </a:r>
          </a:p>
        </p:txBody>
      </p:sp>
      <p:graphicFrame>
        <p:nvGraphicFramePr>
          <p:cNvPr id="11427" name="Object 163"/>
          <p:cNvGraphicFramePr>
            <a:graphicFrameLocks noChangeAspect="1"/>
          </p:cNvGraphicFramePr>
          <p:nvPr/>
        </p:nvGraphicFramePr>
        <p:xfrm>
          <a:off x="5849938" y="1701800"/>
          <a:ext cx="290195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1" name="公式" r:id="rId4" imgW="1320480" imgH="914400" progId="Equation.3">
                  <p:embed/>
                </p:oleObj>
              </mc:Choice>
              <mc:Fallback>
                <p:oleObj name="公式" r:id="rId4" imgW="1320480" imgH="91440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8" y="1701800"/>
                        <a:ext cx="290195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28" name="Rectangle 164"/>
          <p:cNvSpPr>
            <a:spLocks noChangeArrowheads="1"/>
          </p:cNvSpPr>
          <p:nvPr/>
        </p:nvSpPr>
        <p:spPr bwMode="auto">
          <a:xfrm>
            <a:off x="665163" y="2062163"/>
            <a:ext cx="54006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矩阵的常规存储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将矩阵描述为一个二维数组 </a:t>
            </a:r>
          </a:p>
        </p:txBody>
      </p:sp>
      <p:sp>
        <p:nvSpPr>
          <p:cNvPr id="11429" name="Rectangle 165"/>
          <p:cNvSpPr>
            <a:spLocks noChangeArrowheads="1"/>
          </p:cNvSpPr>
          <p:nvPr/>
        </p:nvSpPr>
        <p:spPr bwMode="auto">
          <a:xfrm>
            <a:off x="665163" y="2973388"/>
            <a:ext cx="685958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矩阵的常规存储的特点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可以对其元素进行随机存取；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矩阵运算非常简单；存储的密度为 </a:t>
            </a:r>
            <a:r>
              <a:rPr lang="en-US" altLang="zh-CN" sz="2400" dirty="0"/>
              <a:t>1</a:t>
            </a:r>
            <a:r>
              <a:rPr lang="zh-CN" altLang="en-US" sz="2400" dirty="0"/>
              <a:t>。 </a:t>
            </a:r>
          </a:p>
        </p:txBody>
      </p:sp>
      <p:sp>
        <p:nvSpPr>
          <p:cNvPr id="11430" name="Rectangle 166"/>
          <p:cNvSpPr>
            <a:spLocks noChangeArrowheads="1"/>
          </p:cNvSpPr>
          <p:nvPr/>
        </p:nvSpPr>
        <p:spPr bwMode="auto">
          <a:xfrm>
            <a:off x="665163" y="4365625"/>
            <a:ext cx="80645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不适宜常规存储的矩阵：</a:t>
            </a:r>
            <a:r>
              <a:rPr lang="zh-CN" altLang="en-US" sz="2400" dirty="0"/>
              <a:t>值相同的元素很多且呈某种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                                    规律分布；零元素多。 </a:t>
            </a:r>
          </a:p>
        </p:txBody>
      </p:sp>
      <p:sp>
        <p:nvSpPr>
          <p:cNvPr id="11431" name="Rectangle 167"/>
          <p:cNvSpPr>
            <a:spLocks noChangeArrowheads="1"/>
          </p:cNvSpPr>
          <p:nvPr/>
        </p:nvSpPr>
        <p:spPr bwMode="auto">
          <a:xfrm>
            <a:off x="665163" y="5302250"/>
            <a:ext cx="81359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矩阵的压缩存储：</a:t>
            </a:r>
            <a:r>
              <a:rPr lang="zh-CN" altLang="en-US" sz="2400" dirty="0"/>
              <a:t>为多个相同的非零元素只分配一个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                        存储空间；对零元素不分配空间。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1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1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26" grpId="0"/>
      <p:bldP spid="11428" grpId="0"/>
      <p:bldP spid="11429" grpId="0"/>
      <p:bldP spid="11430" grpId="0"/>
      <p:bldP spid="114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48" name="AutoShape 40"/>
          <p:cNvSpPr>
            <a:spLocks noChangeArrowheads="1"/>
          </p:cNvSpPr>
          <p:nvPr/>
        </p:nvSpPr>
        <p:spPr bwMode="auto">
          <a:xfrm>
            <a:off x="5507038" y="4292600"/>
            <a:ext cx="2520950" cy="1944688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9" name="Line 41"/>
          <p:cNvSpPr>
            <a:spLocks noChangeShapeType="1"/>
          </p:cNvSpPr>
          <p:nvPr/>
        </p:nvSpPr>
        <p:spPr bwMode="auto">
          <a:xfrm>
            <a:off x="5507038" y="4076700"/>
            <a:ext cx="273685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645" name="AutoShape 37"/>
          <p:cNvSpPr>
            <a:spLocks noChangeArrowheads="1"/>
          </p:cNvSpPr>
          <p:nvPr/>
        </p:nvSpPr>
        <p:spPr bwMode="auto">
          <a:xfrm>
            <a:off x="1763713" y="4292600"/>
            <a:ext cx="1871662" cy="2016125"/>
          </a:xfrm>
          <a:prstGeom prst="rtTriangle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3" name="Line 35"/>
          <p:cNvSpPr>
            <a:spLocks noChangeShapeType="1"/>
          </p:cNvSpPr>
          <p:nvPr/>
        </p:nvSpPr>
        <p:spPr bwMode="auto">
          <a:xfrm>
            <a:off x="1763713" y="4005263"/>
            <a:ext cx="2087562" cy="22320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624" name="Rectangle 16"/>
          <p:cNvSpPr>
            <a:spLocks noChangeArrowheads="1"/>
          </p:cNvSpPr>
          <p:nvPr/>
        </p:nvSpPr>
        <p:spPr bwMode="auto">
          <a:xfrm>
            <a:off x="611188" y="523875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5.3.1  </a:t>
            </a:r>
            <a:r>
              <a:rPr lang="zh-CN" altLang="en-US" sz="2400">
                <a:ea typeface="华文中宋" pitchFamily="2" charset="-122"/>
              </a:rPr>
              <a:t>特殊矩阵 </a:t>
            </a:r>
          </a:p>
        </p:txBody>
      </p:sp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611188" y="1027113"/>
            <a:ext cx="729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       </a:t>
            </a:r>
            <a:r>
              <a:rPr lang="zh-CN" altLang="en-US" sz="2400">
                <a:ea typeface="华文中宋" pitchFamily="2" charset="-122"/>
              </a:rPr>
              <a:t>特殊矩阵：</a:t>
            </a:r>
            <a:r>
              <a:rPr lang="zh-CN" altLang="en-US" sz="2400"/>
              <a:t>元素值的排列具有一定规律的矩阵。 </a:t>
            </a:r>
          </a:p>
        </p:txBody>
      </p:sp>
      <p:sp>
        <p:nvSpPr>
          <p:cNvPr id="68627" name="Rectangle 19"/>
          <p:cNvSpPr>
            <a:spLocks noChangeArrowheads="1"/>
          </p:cNvSpPr>
          <p:nvPr/>
        </p:nvSpPr>
        <p:spPr bwMode="auto">
          <a:xfrm>
            <a:off x="2698750" y="1531938"/>
            <a:ext cx="6049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对称矩阵、下、上三角矩阵、对角线矩阵等 </a:t>
            </a:r>
          </a:p>
        </p:txBody>
      </p:sp>
      <p:sp>
        <p:nvSpPr>
          <p:cNvPr id="68628" name="Rectangle 20"/>
          <p:cNvSpPr>
            <a:spLocks noChangeArrowheads="1"/>
          </p:cNvSpPr>
          <p:nvPr/>
        </p:nvSpPr>
        <p:spPr bwMode="auto">
          <a:xfrm>
            <a:off x="611188" y="1943100"/>
            <a:ext cx="720090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>
                <a:ea typeface="华文中宋" pitchFamily="2" charset="-122"/>
              </a:rPr>
              <a:t>  1</a:t>
            </a:r>
            <a:r>
              <a:rPr lang="zh-CN" altLang="en-US" sz="2400" dirty="0">
                <a:ea typeface="华文中宋" pitchFamily="2" charset="-122"/>
              </a:rPr>
              <a:t>、对称矩阵</a:t>
            </a:r>
            <a:r>
              <a:rPr lang="zh-CN" altLang="en-US" sz="2400" dirty="0"/>
              <a:t>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/>
              <a:t>        在一个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阶方阵 </a:t>
            </a:r>
            <a:r>
              <a:rPr lang="en-US" altLang="zh-CN" sz="2400" dirty="0"/>
              <a:t>A </a:t>
            </a:r>
            <a:r>
              <a:rPr lang="zh-CN" altLang="en-US" sz="2400" dirty="0"/>
              <a:t>中，若元素满足下述性质：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/>
              <a:t>                              </a:t>
            </a:r>
            <a:r>
              <a:rPr lang="en-US" altLang="zh-CN" sz="2400" i="1" dirty="0" err="1"/>
              <a:t>a</a:t>
            </a:r>
            <a:r>
              <a:rPr lang="en-US" altLang="zh-CN" sz="2400" i="1" baseline="-18000" dirty="0" err="1"/>
              <a:t>ij</a:t>
            </a:r>
            <a:r>
              <a:rPr lang="en-US" altLang="zh-CN" sz="2400" i="1" baseline="-18000" dirty="0"/>
              <a:t> </a:t>
            </a:r>
            <a:r>
              <a:rPr lang="en-US" altLang="zh-CN" sz="2400" dirty="0"/>
              <a:t>= </a:t>
            </a:r>
            <a:r>
              <a:rPr lang="en-US" altLang="zh-CN" sz="2400" i="1" dirty="0" err="1"/>
              <a:t>a</a:t>
            </a:r>
            <a:r>
              <a:rPr lang="en-US" altLang="zh-CN" sz="2400" i="1" baseline="-18000" dirty="0" err="1"/>
              <a:t>ji</a:t>
            </a:r>
            <a:r>
              <a:rPr lang="en-US" altLang="zh-CN" sz="2400" i="1" dirty="0"/>
              <a:t> </a:t>
            </a:r>
            <a:r>
              <a:rPr lang="en-US" altLang="zh-CN" sz="2400" dirty="0"/>
              <a:t>   1 </a:t>
            </a:r>
            <a:r>
              <a:rPr lang="en-US" altLang="zh-CN" sz="2400" dirty="0">
                <a:ea typeface="宋体" pitchFamily="2" charset="-122"/>
              </a:rPr>
              <a:t>≤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 </a:t>
            </a:r>
            <a:r>
              <a:rPr lang="en-US" altLang="zh-CN" sz="2400" i="1" dirty="0"/>
              <a:t>j </a:t>
            </a:r>
            <a:r>
              <a:rPr lang="en-US" altLang="zh-CN" sz="2400" dirty="0">
                <a:ea typeface="宋体" pitchFamily="2" charset="-122"/>
              </a:rPr>
              <a:t>≤ </a:t>
            </a:r>
            <a:r>
              <a:rPr lang="en-US" altLang="zh-CN" sz="2400" i="1" dirty="0"/>
              <a:t>n</a:t>
            </a:r>
            <a:r>
              <a:rPr lang="en-US" altLang="zh-CN" sz="2400" dirty="0"/>
              <a:t> 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/>
              <a:t>        则称 </a:t>
            </a:r>
            <a:r>
              <a:rPr lang="en-US" altLang="zh-CN" sz="2400" dirty="0"/>
              <a:t>A </a:t>
            </a: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rgbClr val="0000FF"/>
                </a:solidFill>
              </a:rPr>
              <a:t>对称矩阵</a:t>
            </a:r>
            <a:r>
              <a:rPr lang="zh-CN" altLang="en-US" sz="2400" dirty="0"/>
              <a:t>。 </a:t>
            </a:r>
          </a:p>
        </p:txBody>
      </p:sp>
      <p:graphicFrame>
        <p:nvGraphicFramePr>
          <p:cNvPr id="68642" name="Object 34"/>
          <p:cNvGraphicFramePr>
            <a:graphicFrameLocks noChangeAspect="1"/>
          </p:cNvGraphicFramePr>
          <p:nvPr/>
        </p:nvGraphicFramePr>
        <p:xfrm>
          <a:off x="1619250" y="3943350"/>
          <a:ext cx="2411413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66" name="Microsoft 公式 3.0" r:id="rId4" imgW="1130040" imgH="1143000" progId="Equation.3">
                  <p:embed/>
                </p:oleObj>
              </mc:Choice>
              <mc:Fallback>
                <p:oleObj name="Microsoft 公式 3.0" r:id="rId4" imgW="1130040" imgH="11430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943350"/>
                        <a:ext cx="2411413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01" name="Object 93"/>
          <p:cNvGraphicFramePr>
            <a:graphicFrameLocks noChangeAspect="1"/>
          </p:cNvGraphicFramePr>
          <p:nvPr/>
        </p:nvGraphicFramePr>
        <p:xfrm>
          <a:off x="5291138" y="3860800"/>
          <a:ext cx="3240087" cy="242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67" name="公式" r:id="rId6" imgW="1295280" imgH="939600" progId="Equation.3">
                  <p:embed/>
                </p:oleObj>
              </mc:Choice>
              <mc:Fallback>
                <p:oleObj name="公式" r:id="rId6" imgW="1295280" imgH="93960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3860800"/>
                        <a:ext cx="3240087" cy="2424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1000"/>
                                        <p:tgtEl>
                                          <p:spTgt spid="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8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8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1000"/>
                                        <p:tgtEl>
                                          <p:spTgt spid="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48" grpId="0" animBg="1"/>
      <p:bldP spid="68649" grpId="0" animBg="1"/>
      <p:bldP spid="68645" grpId="0" animBg="1"/>
      <p:bldP spid="68643" grpId="0" animBg="1"/>
      <p:bldP spid="68626" grpId="0"/>
      <p:bldP spid="68627" grpId="0"/>
      <p:bldP spid="686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7" name="Rectangle 167"/>
          <p:cNvSpPr>
            <a:spLocks noChangeArrowheads="1"/>
          </p:cNvSpPr>
          <p:nvPr/>
        </p:nvSpPr>
        <p:spPr bwMode="auto">
          <a:xfrm>
            <a:off x="827088" y="1212850"/>
            <a:ext cx="4608512" cy="2658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400"/>
              <a:t>对称矩阵上下三角中的元素数均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为：        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 + 1)/2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  </a:t>
            </a:r>
            <a:r>
              <a:rPr lang="zh-CN" altLang="en-US" sz="2400">
                <a:solidFill>
                  <a:srgbClr val="0000FF"/>
                </a:solidFill>
              </a:rPr>
              <a:t>以行序</a:t>
            </a:r>
            <a:r>
              <a:rPr lang="zh-CN" altLang="en-US" sz="2400"/>
              <a:t>为主序将元素存放在一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个一维数组</a:t>
            </a:r>
            <a:r>
              <a:rPr lang="zh-CN" altLang="en-US" sz="2400" i="1"/>
              <a:t> </a:t>
            </a:r>
            <a:r>
              <a:rPr lang="en-US" altLang="zh-CN" sz="2400" i="1"/>
              <a:t>sa</a:t>
            </a:r>
            <a:r>
              <a:rPr lang="en-US" altLang="zh-CN" sz="2400"/>
              <a:t>[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+1)/2] </a:t>
            </a:r>
            <a:r>
              <a:rPr lang="zh-CN" altLang="en-US" sz="2400"/>
              <a:t>中。 </a:t>
            </a:r>
          </a:p>
        </p:txBody>
      </p:sp>
      <p:sp>
        <p:nvSpPr>
          <p:cNvPr id="10408" name="AutoShape 168"/>
          <p:cNvSpPr>
            <a:spLocks noChangeArrowheads="1"/>
          </p:cNvSpPr>
          <p:nvPr/>
        </p:nvSpPr>
        <p:spPr bwMode="auto">
          <a:xfrm>
            <a:off x="5722938" y="1989138"/>
            <a:ext cx="2592387" cy="1871662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09" name="Line 169"/>
          <p:cNvSpPr>
            <a:spLocks noChangeShapeType="1"/>
          </p:cNvSpPr>
          <p:nvPr/>
        </p:nvSpPr>
        <p:spPr bwMode="auto">
          <a:xfrm>
            <a:off x="5722938" y="1628775"/>
            <a:ext cx="2808287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16" name="AutoShape 176"/>
          <p:cNvSpPr>
            <a:spLocks noChangeArrowheads="1"/>
          </p:cNvSpPr>
          <p:nvPr/>
        </p:nvSpPr>
        <p:spPr bwMode="auto">
          <a:xfrm rot="10800000">
            <a:off x="6154738" y="1628775"/>
            <a:ext cx="2449512" cy="1800225"/>
          </a:xfrm>
          <a:prstGeom prst="rtTriangle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410" name="Object 170"/>
          <p:cNvGraphicFramePr>
            <a:graphicFrameLocks noChangeAspect="1"/>
          </p:cNvGraphicFramePr>
          <p:nvPr/>
        </p:nvGraphicFramePr>
        <p:xfrm>
          <a:off x="5581650" y="1471613"/>
          <a:ext cx="3238500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3" name="公式" r:id="rId4" imgW="1320480" imgH="939600" progId="Equation.3">
                  <p:embed/>
                </p:oleObj>
              </mc:Choice>
              <mc:Fallback>
                <p:oleObj name="公式" r:id="rId4" imgW="1320480" imgH="939600" progId="Equation.3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1471613"/>
                        <a:ext cx="3238500" cy="246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7" name="Rectangle 177"/>
          <p:cNvSpPr>
            <a:spLocks noChangeArrowheads="1"/>
          </p:cNvSpPr>
          <p:nvPr/>
        </p:nvSpPr>
        <p:spPr bwMode="auto">
          <a:xfrm>
            <a:off x="827088" y="668338"/>
            <a:ext cx="300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对称矩阵的存储结构 </a:t>
            </a:r>
          </a:p>
        </p:txBody>
      </p:sp>
      <p:sp>
        <p:nvSpPr>
          <p:cNvPr id="10418" name="Text Box 178"/>
          <p:cNvSpPr txBox="1">
            <a:spLocks noChangeArrowheads="1"/>
          </p:cNvSpPr>
          <p:nvPr/>
        </p:nvSpPr>
        <p:spPr bwMode="auto">
          <a:xfrm>
            <a:off x="1158875" y="5708650"/>
            <a:ext cx="694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k =    </a:t>
            </a:r>
            <a:r>
              <a:rPr lang="en-US" altLang="zh-CN" sz="2400">
                <a:ea typeface="宋体" pitchFamily="2" charset="-122"/>
              </a:rPr>
              <a:t>0      1      2      3      4         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(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-1)/2    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+1)/2-1 </a:t>
            </a:r>
          </a:p>
        </p:txBody>
      </p:sp>
      <p:sp>
        <p:nvSpPr>
          <p:cNvPr id="10419" name="Text Box 179"/>
          <p:cNvSpPr txBox="1">
            <a:spLocks noChangeArrowheads="1"/>
          </p:cNvSpPr>
          <p:nvPr/>
        </p:nvSpPr>
        <p:spPr bwMode="auto">
          <a:xfrm>
            <a:off x="1663700" y="4270375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以行序为主序存储下三角： </a:t>
            </a:r>
          </a:p>
        </p:txBody>
      </p:sp>
      <p:graphicFrame>
        <p:nvGraphicFramePr>
          <p:cNvPr id="10474" name="Group 234"/>
          <p:cNvGraphicFramePr>
            <a:graphicFrameLocks noGrp="1"/>
          </p:cNvGraphicFramePr>
          <p:nvPr/>
        </p:nvGraphicFramePr>
        <p:xfrm>
          <a:off x="1744663" y="5037138"/>
          <a:ext cx="5568950" cy="457200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7" grpId="0"/>
      <p:bldP spid="10418" grpId="0"/>
      <p:bldP spid="104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3" name="Rectangle 201"/>
          <p:cNvSpPr>
            <a:spLocks noChangeArrowheads="1"/>
          </p:cNvSpPr>
          <p:nvPr/>
        </p:nvSpPr>
        <p:spPr bwMode="auto">
          <a:xfrm>
            <a:off x="631825" y="2684463"/>
            <a:ext cx="5211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</a:t>
            </a:r>
            <a:r>
              <a:rPr lang="zh-CN" altLang="en-US" sz="2400"/>
              <a:t>则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</a:t>
            </a:r>
            <a:r>
              <a:rPr lang="zh-CN" altLang="en-US" sz="2400"/>
              <a:t>和 </a:t>
            </a:r>
            <a:r>
              <a:rPr lang="en-US" altLang="zh-CN" sz="2400" i="1"/>
              <a:t>sa</a:t>
            </a:r>
            <a:r>
              <a:rPr lang="en-US" altLang="zh-CN" sz="2400"/>
              <a:t>[</a:t>
            </a:r>
            <a:r>
              <a:rPr lang="en-US" altLang="zh-CN" sz="2400" i="1"/>
              <a:t>k</a:t>
            </a:r>
            <a:r>
              <a:rPr lang="en-US" altLang="zh-CN" sz="2400"/>
              <a:t>] </a:t>
            </a:r>
            <a:r>
              <a:rPr lang="zh-CN" altLang="en-US" sz="2400"/>
              <a:t>存在着一一对应关系： </a:t>
            </a:r>
          </a:p>
        </p:txBody>
      </p:sp>
      <p:graphicFrame>
        <p:nvGraphicFramePr>
          <p:cNvPr id="13514" name="Object 202"/>
          <p:cNvGraphicFramePr>
            <a:graphicFrameLocks noChangeAspect="1"/>
          </p:cNvGraphicFramePr>
          <p:nvPr/>
        </p:nvGraphicFramePr>
        <p:xfrm>
          <a:off x="774700" y="3530600"/>
          <a:ext cx="3914775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5" name="公式" r:id="rId4" imgW="1803240" imgH="1193760" progId="Equation.3">
                  <p:embed/>
                </p:oleObj>
              </mc:Choice>
              <mc:Fallback>
                <p:oleObj name="公式" r:id="rId4" imgW="1803240" imgH="1193760" progId="Equation.3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3530600"/>
                        <a:ext cx="3914775" cy="2592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5" name="Rectangle 203"/>
          <p:cNvSpPr>
            <a:spLocks noChangeArrowheads="1"/>
          </p:cNvSpPr>
          <p:nvPr/>
        </p:nvSpPr>
        <p:spPr bwMode="auto">
          <a:xfrm>
            <a:off x="4951413" y="3205163"/>
            <a:ext cx="3727450" cy="15160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 i="1"/>
              <a:t> </a:t>
            </a:r>
            <a:r>
              <a:rPr lang="zh-CN" altLang="en-US" sz="2400"/>
              <a:t>前的 </a:t>
            </a:r>
            <a:r>
              <a:rPr lang="en-US" altLang="zh-CN" sz="2400" i="1"/>
              <a:t>i</a:t>
            </a:r>
            <a:r>
              <a:rPr lang="en-US" altLang="zh-CN" sz="2400"/>
              <a:t> -1 </a:t>
            </a:r>
            <a:r>
              <a:rPr lang="zh-CN" altLang="en-US" sz="2400"/>
              <a:t>行有 </a:t>
            </a:r>
            <a:r>
              <a:rPr lang="en-US" altLang="zh-CN" sz="2400"/>
              <a:t>1+2+…+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(</a:t>
            </a:r>
            <a:r>
              <a:rPr lang="en-US" altLang="zh-CN" sz="2400" i="1"/>
              <a:t>i </a:t>
            </a:r>
            <a:r>
              <a:rPr lang="en-US" altLang="zh-CN" sz="2400"/>
              <a:t>-1)=</a:t>
            </a:r>
            <a:r>
              <a:rPr lang="en-US" altLang="zh-CN" sz="2400" i="1"/>
              <a:t> i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 -1)/2 </a:t>
            </a:r>
            <a:r>
              <a:rPr lang="zh-CN" altLang="en-US" sz="2400"/>
              <a:t>个元素，在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第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行上有 </a:t>
            </a:r>
            <a:r>
              <a:rPr lang="en-US" altLang="zh-CN" sz="2400" i="1"/>
              <a:t>j </a:t>
            </a:r>
            <a:r>
              <a:rPr lang="zh-CN" altLang="en-US" sz="2400"/>
              <a:t>个元素。 </a:t>
            </a:r>
          </a:p>
        </p:txBody>
      </p:sp>
      <p:sp>
        <p:nvSpPr>
          <p:cNvPr id="13516" name="Rectangle 204"/>
          <p:cNvSpPr>
            <a:spLocks noChangeArrowheads="1"/>
          </p:cNvSpPr>
          <p:nvPr/>
        </p:nvSpPr>
        <p:spPr bwMode="auto">
          <a:xfrm>
            <a:off x="4927600" y="4978400"/>
            <a:ext cx="3797300" cy="11874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因为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 i="1"/>
              <a:t> </a:t>
            </a:r>
            <a:r>
              <a:rPr lang="en-US" altLang="zh-CN" sz="2400"/>
              <a:t>=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ji</a:t>
            </a:r>
            <a:r>
              <a:rPr lang="zh-CN" altLang="en-US" sz="2400"/>
              <a:t>，所以只要交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换关系式中的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和 </a:t>
            </a:r>
            <a:r>
              <a:rPr lang="en-US" altLang="zh-CN" sz="2400" i="1"/>
              <a:t>j</a:t>
            </a:r>
            <a:r>
              <a:rPr lang="en-US" altLang="zh-CN" sz="2400"/>
              <a:t> </a:t>
            </a:r>
            <a:r>
              <a:rPr lang="zh-CN" altLang="en-US" sz="2400"/>
              <a:t>即可。 </a:t>
            </a:r>
          </a:p>
        </p:txBody>
      </p:sp>
      <p:sp>
        <p:nvSpPr>
          <p:cNvPr id="13517" name="AutoShape 205"/>
          <p:cNvSpPr>
            <a:spLocks noChangeArrowheads="1"/>
          </p:cNvSpPr>
          <p:nvPr/>
        </p:nvSpPr>
        <p:spPr bwMode="auto">
          <a:xfrm>
            <a:off x="5651500" y="979488"/>
            <a:ext cx="2592388" cy="1871662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8" name="Line 206"/>
          <p:cNvSpPr>
            <a:spLocks noChangeShapeType="1"/>
          </p:cNvSpPr>
          <p:nvPr/>
        </p:nvSpPr>
        <p:spPr bwMode="auto">
          <a:xfrm>
            <a:off x="5651500" y="619125"/>
            <a:ext cx="2808288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519" name="AutoShape 207"/>
          <p:cNvSpPr>
            <a:spLocks noChangeArrowheads="1"/>
          </p:cNvSpPr>
          <p:nvPr/>
        </p:nvSpPr>
        <p:spPr bwMode="auto">
          <a:xfrm rot="10800000">
            <a:off x="6083300" y="619125"/>
            <a:ext cx="2449513" cy="1800225"/>
          </a:xfrm>
          <a:prstGeom prst="rtTriangle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520" name="Object 208"/>
          <p:cNvGraphicFramePr>
            <a:graphicFrameLocks noChangeAspect="1"/>
          </p:cNvGraphicFramePr>
          <p:nvPr/>
        </p:nvGraphicFramePr>
        <p:xfrm>
          <a:off x="5510213" y="461963"/>
          <a:ext cx="3238500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6" name="公式" r:id="rId6" imgW="1320480" imgH="939600" progId="Equation.3">
                  <p:embed/>
                </p:oleObj>
              </mc:Choice>
              <mc:Fallback>
                <p:oleObj name="公式" r:id="rId6" imgW="1320480" imgH="939600" progId="Equation.3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213" y="461963"/>
                        <a:ext cx="3238500" cy="246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1" name="Text Box 209"/>
          <p:cNvSpPr txBox="1">
            <a:spLocks noChangeArrowheads="1"/>
          </p:cNvSpPr>
          <p:nvPr/>
        </p:nvSpPr>
        <p:spPr bwMode="auto">
          <a:xfrm>
            <a:off x="631825" y="1916113"/>
            <a:ext cx="405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k= </a:t>
            </a:r>
            <a:r>
              <a:rPr lang="en-US" altLang="zh-CN" sz="2400">
                <a:ea typeface="宋体" pitchFamily="2" charset="-122"/>
              </a:rPr>
              <a:t>0     1      2     3       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(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-1)/2 </a:t>
            </a:r>
            <a:endParaRPr lang="en-US" altLang="zh-CN" sz="2400"/>
          </a:p>
        </p:txBody>
      </p:sp>
      <p:sp>
        <p:nvSpPr>
          <p:cNvPr id="13522" name="Text Box 210"/>
          <p:cNvSpPr txBox="1">
            <a:spLocks noChangeArrowheads="1"/>
          </p:cNvSpPr>
          <p:nvPr/>
        </p:nvSpPr>
        <p:spPr bwMode="auto">
          <a:xfrm>
            <a:off x="604838" y="620713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以行序为主序存储下三角： </a:t>
            </a:r>
          </a:p>
        </p:txBody>
      </p:sp>
      <p:graphicFrame>
        <p:nvGraphicFramePr>
          <p:cNvPr id="13578" name="Group 266"/>
          <p:cNvGraphicFramePr>
            <a:graphicFrameLocks noGrp="1"/>
          </p:cNvGraphicFramePr>
          <p:nvPr/>
        </p:nvGraphicFramePr>
        <p:xfrm>
          <a:off x="919163" y="1389063"/>
          <a:ext cx="4537075" cy="457200"/>
        </p:xfrm>
        <a:graphic>
          <a:graphicData uri="http://schemas.openxmlformats.org/drawingml/2006/table">
            <a:tbl>
              <a:tblPr/>
              <a:tblGrid>
                <a:gridCol w="566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1000"/>
                                        <p:tgtEl>
                                          <p:spTgt spid="1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1000"/>
                                        <p:tgtEl>
                                          <p:spTgt spid="1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3" grpId="0"/>
      <p:bldP spid="13515" grpId="0" animBg="1"/>
      <p:bldP spid="135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755650" y="481013"/>
            <a:ext cx="80645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/>
              <a:t>  2</a:t>
            </a:r>
            <a:r>
              <a:rPr lang="zh-CN" altLang="en-US" sz="2400"/>
              <a:t>、</a:t>
            </a:r>
            <a:r>
              <a:rPr lang="zh-CN" altLang="en-US" sz="2400">
                <a:ea typeface="华文中宋" pitchFamily="2" charset="-122"/>
              </a:rPr>
              <a:t>三角矩阵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        以主对角线划分，三角矩阵有上（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）三角两种。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）三角矩阵的下（</a:t>
            </a:r>
            <a:r>
              <a:rPr lang="zh-CN" altLang="en-US" sz="2400">
                <a:solidFill>
                  <a:srgbClr val="0000FF"/>
                </a:solidFill>
              </a:rPr>
              <a:t>上</a:t>
            </a:r>
            <a:r>
              <a:rPr lang="zh-CN" altLang="en-US" sz="2400"/>
              <a:t>）三角（不含主对角线）中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的元素均为常数。在大多数情况下，三角矩阵常数为零。 </a:t>
            </a:r>
          </a:p>
        </p:txBody>
      </p:sp>
      <p:grpSp>
        <p:nvGrpSpPr>
          <p:cNvPr id="69652" name="Group 20"/>
          <p:cNvGrpSpPr>
            <a:grpSpLocks/>
          </p:cNvGrpSpPr>
          <p:nvPr/>
        </p:nvGrpSpPr>
        <p:grpSpPr bwMode="auto">
          <a:xfrm>
            <a:off x="969963" y="2395538"/>
            <a:ext cx="7345362" cy="2689225"/>
            <a:chOff x="521" y="1645"/>
            <a:chExt cx="4627" cy="1694"/>
          </a:xfrm>
        </p:grpSpPr>
        <p:sp>
          <p:nvSpPr>
            <p:cNvPr id="69643" name="Line 11"/>
            <p:cNvSpPr>
              <a:spLocks noChangeShapeType="1"/>
            </p:cNvSpPr>
            <p:nvPr/>
          </p:nvSpPr>
          <p:spPr bwMode="auto">
            <a:xfrm>
              <a:off x="3470" y="1781"/>
              <a:ext cx="1496" cy="1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4" name="AutoShape 12"/>
            <p:cNvSpPr>
              <a:spLocks noChangeArrowheads="1"/>
            </p:cNvSpPr>
            <p:nvPr/>
          </p:nvSpPr>
          <p:spPr bwMode="auto">
            <a:xfrm rot="16200000" flipH="1">
              <a:off x="3802" y="1584"/>
              <a:ext cx="1059" cy="1361"/>
            </a:xfrm>
            <a:prstGeom prst="rtTriangle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5" name="Line 13"/>
            <p:cNvSpPr>
              <a:spLocks noChangeShapeType="1"/>
            </p:cNvSpPr>
            <p:nvPr/>
          </p:nvSpPr>
          <p:spPr bwMode="auto">
            <a:xfrm>
              <a:off x="657" y="1781"/>
              <a:ext cx="1452" cy="1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6" name="AutoShape 14"/>
            <p:cNvSpPr>
              <a:spLocks noChangeArrowheads="1"/>
            </p:cNvSpPr>
            <p:nvPr/>
          </p:nvSpPr>
          <p:spPr bwMode="auto">
            <a:xfrm>
              <a:off x="657" y="1917"/>
              <a:ext cx="1270" cy="1059"/>
            </a:xfrm>
            <a:prstGeom prst="rtTriangle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9647" name="Object 15"/>
            <p:cNvGraphicFramePr>
              <a:graphicFrameLocks noChangeAspect="1"/>
            </p:cNvGraphicFramePr>
            <p:nvPr/>
          </p:nvGraphicFramePr>
          <p:xfrm>
            <a:off x="521" y="1645"/>
            <a:ext cx="1765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13" name="公式" r:id="rId4" imgW="1295280" imgH="939600" progId="Equation.3">
                    <p:embed/>
                  </p:oleObj>
                </mc:Choice>
                <mc:Fallback>
                  <p:oleObj name="公式" r:id="rId4" imgW="1295280" imgH="93960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645"/>
                          <a:ext cx="1765" cy="1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8" name="Object 16"/>
            <p:cNvGraphicFramePr>
              <a:graphicFrameLocks noChangeAspect="1"/>
            </p:cNvGraphicFramePr>
            <p:nvPr/>
          </p:nvGraphicFramePr>
          <p:xfrm>
            <a:off x="3349" y="1645"/>
            <a:ext cx="1799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14" name="公式" r:id="rId6" imgW="1320480" imgH="939600" progId="Equation.3">
                    <p:embed/>
                  </p:oleObj>
                </mc:Choice>
                <mc:Fallback>
                  <p:oleObj name="公式" r:id="rId6" imgW="1320480" imgH="93960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9" y="1645"/>
                          <a:ext cx="1799" cy="1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9" name="Text Box 17"/>
            <p:cNvSpPr txBox="1">
              <a:spLocks noChangeArrowheads="1"/>
            </p:cNvSpPr>
            <p:nvPr/>
          </p:nvSpPr>
          <p:spPr bwMode="auto">
            <a:xfrm>
              <a:off x="884" y="3051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上三角矩阵</a:t>
              </a:r>
            </a:p>
          </p:txBody>
        </p:sp>
        <p:sp>
          <p:nvSpPr>
            <p:cNvPr id="69650" name="Text Box 18"/>
            <p:cNvSpPr txBox="1">
              <a:spLocks noChangeArrowheads="1"/>
            </p:cNvSpPr>
            <p:nvPr/>
          </p:nvSpPr>
          <p:spPr bwMode="auto">
            <a:xfrm>
              <a:off x="3795" y="3051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下三角矩阵</a:t>
              </a:r>
            </a:p>
          </p:txBody>
        </p:sp>
      </p:grp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755650" y="5124450"/>
            <a:ext cx="77771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ea typeface="华文中宋" pitchFamily="2" charset="-122"/>
              </a:rPr>
              <a:t>三角矩阵的存储：</a:t>
            </a:r>
            <a:r>
              <a:rPr lang="zh-CN" altLang="en-US" sz="2400"/>
              <a:t>除了存储主对角线及上（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角中的元素外，再加一个存储常数 </a:t>
            </a:r>
            <a:r>
              <a:rPr lang="en-US" altLang="zh-CN" sz="2400" i="1"/>
              <a:t>c</a:t>
            </a:r>
            <a:r>
              <a:rPr lang="en-US" altLang="zh-CN" sz="2400"/>
              <a:t> </a:t>
            </a:r>
            <a:r>
              <a:rPr lang="zh-CN" altLang="en-US" sz="2400"/>
              <a:t>的空间。 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1" grpId="0"/>
      <p:bldP spid="696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2" name="Line 36"/>
          <p:cNvSpPr>
            <a:spLocks noChangeShapeType="1"/>
          </p:cNvSpPr>
          <p:nvPr/>
        </p:nvSpPr>
        <p:spPr bwMode="auto">
          <a:xfrm>
            <a:off x="3348038" y="1628775"/>
            <a:ext cx="3671887" cy="24479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919163" y="765175"/>
            <a:ext cx="23749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 3</a:t>
            </a:r>
            <a:r>
              <a:rPr lang="zh-CN" altLang="en-US" sz="2400">
                <a:ea typeface="华文中宋" pitchFamily="2" charset="-122"/>
              </a:rPr>
              <a:t>、 对角矩阵 </a:t>
            </a:r>
            <a:endParaRPr lang="zh-CN" altLang="en-US" sz="2400" baseline="-18000"/>
          </a:p>
        </p:txBody>
      </p:sp>
      <p:sp>
        <p:nvSpPr>
          <p:cNvPr id="14373" name="Line 37"/>
          <p:cNvSpPr>
            <a:spLocks noChangeShapeType="1"/>
          </p:cNvSpPr>
          <p:nvPr/>
        </p:nvSpPr>
        <p:spPr bwMode="auto">
          <a:xfrm>
            <a:off x="3348038" y="2133600"/>
            <a:ext cx="2736850" cy="19431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74" name="Line 38"/>
          <p:cNvSpPr>
            <a:spLocks noChangeShapeType="1"/>
          </p:cNvSpPr>
          <p:nvPr/>
        </p:nvSpPr>
        <p:spPr bwMode="auto">
          <a:xfrm>
            <a:off x="4140200" y="1628775"/>
            <a:ext cx="2827338" cy="19446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919163" y="4543425"/>
            <a:ext cx="76136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对角矩阵可按行优先顺序或对角线的顺序，将其压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缩存储到一维数组中，且也能找到每个非零元素和向量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下标的对应关系。 </a:t>
            </a:r>
          </a:p>
        </p:txBody>
      </p:sp>
      <p:graphicFrame>
        <p:nvGraphicFramePr>
          <p:cNvPr id="14371" name="Object 35"/>
          <p:cNvGraphicFramePr>
            <a:graphicFrameLocks noChangeAspect="1"/>
          </p:cNvGraphicFramePr>
          <p:nvPr/>
        </p:nvGraphicFramePr>
        <p:xfrm>
          <a:off x="3127375" y="1341438"/>
          <a:ext cx="4343400" cy="286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4" name="公式" r:id="rId4" imgW="1942920" imgH="1168200" progId="Equation.3">
                  <p:embed/>
                </p:oleObj>
              </mc:Choice>
              <mc:Fallback>
                <p:oleObj name="公式" r:id="rId4" imgW="1942920" imgH="11682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1341438"/>
                        <a:ext cx="4343400" cy="286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515938" y="531813"/>
            <a:ext cx="237648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5.3.2  </a:t>
            </a:r>
            <a:r>
              <a:rPr lang="zh-CN" altLang="en-US" sz="2400">
                <a:ea typeface="华文中宋" pitchFamily="2" charset="-122"/>
              </a:rPr>
              <a:t>稀疏矩阵  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515938" y="1052513"/>
            <a:ext cx="7632700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稀疏矩阵：</a:t>
            </a:r>
            <a:r>
              <a:rPr lang="zh-CN" altLang="en-US" sz="2400"/>
              <a:t>设在 </a:t>
            </a:r>
            <a:r>
              <a:rPr lang="en-US" altLang="zh-CN" sz="2400" i="1"/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的矩阵中有 </a:t>
            </a:r>
            <a:r>
              <a:rPr lang="en-US" altLang="zh-CN" sz="2400" i="1"/>
              <a:t>t</a:t>
            </a:r>
            <a:r>
              <a:rPr lang="en-US" altLang="zh-CN" sz="2400"/>
              <a:t> </a:t>
            </a:r>
            <a:r>
              <a:rPr lang="zh-CN" altLang="en-US" sz="2400"/>
              <a:t>个非零元素。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/>
              <a:t>                    令       </a:t>
            </a:r>
            <a:r>
              <a:rPr lang="zh-CN" altLang="en-US" sz="2400" i="1">
                <a:sym typeface="Symbol" pitchFamily="18" charset="2"/>
              </a:rPr>
              <a:t></a:t>
            </a:r>
            <a:r>
              <a:rPr lang="zh-CN" altLang="en-US" sz="2400">
                <a:sym typeface="Symbol" pitchFamily="18" charset="2"/>
              </a:rPr>
              <a:t> </a:t>
            </a:r>
            <a:r>
              <a:rPr lang="en-US" altLang="zh-CN" sz="2400">
                <a:sym typeface="Symbol" pitchFamily="18" charset="2"/>
              </a:rPr>
              <a:t>= </a:t>
            </a:r>
            <a:r>
              <a:rPr lang="en-US" altLang="zh-CN" sz="2400" i="1">
                <a:sym typeface="Symbol" pitchFamily="18" charset="2"/>
              </a:rPr>
              <a:t>t</a:t>
            </a:r>
            <a:r>
              <a:rPr lang="en-US" altLang="zh-CN" sz="2400">
                <a:sym typeface="Symbol" pitchFamily="18" charset="2"/>
              </a:rPr>
              <a:t> /(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>
                <a:sym typeface="Symbol" pitchFamily="18" charset="2"/>
              </a:rPr>
              <a:t>)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>
                <a:sym typeface="Symbol" pitchFamily="18" charset="2"/>
              </a:rPr>
              <a:t>                    </a:t>
            </a:r>
            <a:r>
              <a:rPr lang="zh-CN" altLang="en-US" sz="2400"/>
              <a:t>当 </a:t>
            </a:r>
            <a:r>
              <a:rPr lang="zh-CN" altLang="en-US" sz="2400" i="1">
                <a:sym typeface="Symbol" pitchFamily="18" charset="2"/>
              </a:rPr>
              <a:t></a:t>
            </a:r>
            <a:r>
              <a:rPr lang="zh-CN" altLang="en-US" sz="2400"/>
              <a:t> </a:t>
            </a:r>
            <a:r>
              <a:rPr lang="zh-CN" altLang="en-US" sz="2400">
                <a:ea typeface="宋体" pitchFamily="2" charset="-122"/>
              </a:rPr>
              <a:t>≤</a:t>
            </a:r>
            <a:r>
              <a:rPr lang="en-US" altLang="zh-CN" sz="2400">
                <a:ea typeface="宋体" pitchFamily="2" charset="-122"/>
              </a:rPr>
              <a:t>0.05</a:t>
            </a:r>
            <a:r>
              <a:rPr lang="en-US" altLang="zh-CN" sz="2400"/>
              <a:t> </a:t>
            </a:r>
            <a:r>
              <a:rPr lang="zh-CN" altLang="en-US" sz="2400"/>
              <a:t>时称为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稀疏矩阵</a:t>
            </a:r>
            <a:r>
              <a:rPr lang="zh-CN" altLang="en-US" sz="2400"/>
              <a:t>。 </a:t>
            </a: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515938" y="5157788"/>
            <a:ext cx="852011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压缩存储原则：</a:t>
            </a:r>
            <a:r>
              <a:rPr lang="zh-CN" altLang="en-US" sz="2400"/>
              <a:t>存各非零元的值、行列位置和矩阵的行列数。 </a:t>
            </a:r>
          </a:p>
        </p:txBody>
      </p:sp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619125" y="2508250"/>
          <a:ext cx="392906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3" name="公式" r:id="rId4" imgW="2311200" imgH="1523880" progId="Equation.3">
                  <p:embed/>
                </p:oleObj>
              </mc:Choice>
              <mc:Fallback>
                <p:oleObj name="公式" r:id="rId4" imgW="2311200" imgH="15238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2508250"/>
                        <a:ext cx="3929063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4849813" y="2492375"/>
            <a:ext cx="41370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/>
              <a:t>M </a:t>
            </a:r>
            <a:r>
              <a:rPr lang="zh-CN" altLang="zh-CN" sz="2400"/>
              <a:t>由</a:t>
            </a:r>
            <a:r>
              <a:rPr lang="zh-CN" altLang="en-US" sz="2400"/>
              <a:t> </a:t>
            </a:r>
          </a:p>
          <a:p>
            <a:pPr>
              <a:lnSpc>
                <a:spcPct val="140000"/>
              </a:lnSpc>
            </a:pPr>
            <a:r>
              <a:rPr lang="zh-CN" altLang="zh-CN" sz="2400"/>
              <a:t>{(1,2,12), </a:t>
            </a:r>
            <a:r>
              <a:rPr lang="en-US" altLang="zh-CN" sz="2400"/>
              <a:t> </a:t>
            </a:r>
            <a:r>
              <a:rPr lang="zh-CN" altLang="zh-CN" sz="2400"/>
              <a:t>(1,3,9), </a:t>
            </a:r>
            <a:r>
              <a:rPr lang="en-US" altLang="zh-CN" sz="2400"/>
              <a:t> </a:t>
            </a:r>
            <a:r>
              <a:rPr lang="zh-CN" altLang="zh-CN" sz="2400"/>
              <a:t>(3,1,-3), </a:t>
            </a:r>
            <a:r>
              <a:rPr lang="en-US" altLang="zh-CN" sz="2400"/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400"/>
              <a:t>  </a:t>
            </a:r>
            <a:r>
              <a:rPr lang="zh-CN" altLang="zh-CN" sz="2400"/>
              <a:t>(3,6,14), (4,3,24), (5,2,18), </a:t>
            </a:r>
            <a:endParaRPr lang="en-US" altLang="zh-CN" sz="2400"/>
          </a:p>
          <a:p>
            <a:pPr>
              <a:lnSpc>
                <a:spcPct val="140000"/>
              </a:lnSpc>
            </a:pPr>
            <a:r>
              <a:rPr lang="en-US" altLang="zh-CN" sz="2400"/>
              <a:t>  </a:t>
            </a:r>
            <a:r>
              <a:rPr lang="zh-CN" altLang="zh-CN" sz="2400"/>
              <a:t>(6,1,15), (6,4,-7) } </a:t>
            </a:r>
            <a:endParaRPr lang="en-US" altLang="zh-CN" sz="2400"/>
          </a:p>
          <a:p>
            <a:pPr>
              <a:lnSpc>
                <a:spcPct val="140000"/>
              </a:lnSpc>
            </a:pPr>
            <a:r>
              <a:rPr lang="zh-CN" altLang="zh-CN" sz="2400"/>
              <a:t>和矩阵维数</a:t>
            </a:r>
            <a:r>
              <a:rPr lang="zh-CN" altLang="en-US" sz="2400"/>
              <a:t> </a:t>
            </a:r>
            <a:r>
              <a:rPr lang="en-US" altLang="zh-CN" sz="2400"/>
              <a:t>(</a:t>
            </a:r>
            <a:r>
              <a:rPr lang="zh-CN" altLang="zh-CN" sz="2400"/>
              <a:t>6,</a:t>
            </a:r>
            <a:r>
              <a:rPr lang="en-US" altLang="zh-CN" sz="2400"/>
              <a:t> </a:t>
            </a:r>
            <a:r>
              <a:rPr lang="zh-CN" altLang="zh-CN" sz="2400"/>
              <a:t>7</a:t>
            </a:r>
            <a:r>
              <a:rPr lang="en-US" altLang="zh-CN" sz="2400"/>
              <a:t>) </a:t>
            </a:r>
            <a:r>
              <a:rPr lang="zh-CN" altLang="zh-CN" sz="2400"/>
              <a:t>唯一确定</a:t>
            </a:r>
            <a:r>
              <a:rPr lang="zh-CN" altLang="en-US" sz="2400"/>
              <a:t>。 </a:t>
            </a:r>
          </a:p>
        </p:txBody>
      </p:sp>
      <p:sp>
        <p:nvSpPr>
          <p:cNvPr id="71692" name="AutoShape 12"/>
          <p:cNvSpPr>
            <a:spLocks noChangeArrowheads="1"/>
          </p:cNvSpPr>
          <p:nvPr/>
        </p:nvSpPr>
        <p:spPr bwMode="auto">
          <a:xfrm>
            <a:off x="6059488" y="1700213"/>
            <a:ext cx="2592387" cy="1295400"/>
          </a:xfrm>
          <a:prstGeom prst="wedgeRoundRectCallout">
            <a:avLst>
              <a:gd name="adj1" fmla="val -50551"/>
              <a:gd name="adj2" fmla="val 6764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400"/>
              <a:t>三元组 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, </a:t>
            </a:r>
            <a:r>
              <a:rPr lang="en-US" altLang="zh-CN" sz="2400" i="1"/>
              <a:t>j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) </a:t>
            </a:r>
            <a:r>
              <a:rPr lang="zh-CN" altLang="en-US" sz="2400"/>
              <a:t>惟一确定矩阵的一个非零元。 </a:t>
            </a:r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515938" y="5889625"/>
            <a:ext cx="8488362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三元组的不同表示方法可决定稀疏矩阵不同的压缩存储方法。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10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9" grpId="0"/>
      <p:bldP spid="71691" grpId="0"/>
      <p:bldP spid="71692" grpId="0" animBg="1"/>
      <p:bldP spid="716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77" name="Object 117"/>
          <p:cNvGraphicFramePr>
            <a:graphicFrameLocks noChangeAspect="1"/>
          </p:cNvGraphicFramePr>
          <p:nvPr/>
        </p:nvGraphicFramePr>
        <p:xfrm>
          <a:off x="827088" y="1773238"/>
          <a:ext cx="4897437" cy="322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0" name="公式" r:id="rId4" imgW="2311200" imgH="1523880" progId="Equation.3">
                  <p:embed/>
                </p:oleObj>
              </mc:Choice>
              <mc:Fallback>
                <p:oleObj name="公式" r:id="rId4" imgW="2311200" imgH="1523880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73238"/>
                        <a:ext cx="4897437" cy="3227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5446" name="Text Box 86"/>
          <p:cNvSpPr txBox="1">
            <a:spLocks noChangeArrowheads="1"/>
          </p:cNvSpPr>
          <p:nvPr/>
        </p:nvSpPr>
        <p:spPr bwMode="auto">
          <a:xfrm>
            <a:off x="827088" y="1495425"/>
            <a:ext cx="5113337" cy="4911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#define MAXSIZE 12500 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        //</a:t>
            </a:r>
            <a:r>
              <a:rPr lang="zh-CN" altLang="en-US" sz="2400"/>
              <a:t>假设非零元个数的最大值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typedef   struct {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int  </a:t>
            </a:r>
            <a:r>
              <a:rPr lang="en-US" altLang="zh-CN" sz="2400" i="1">
                <a:solidFill>
                  <a:srgbClr val="0000FF"/>
                </a:solidFill>
              </a:rPr>
              <a:t>i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j</a:t>
            </a:r>
            <a:r>
              <a:rPr lang="en-US" altLang="zh-CN" sz="2400">
                <a:solidFill>
                  <a:srgbClr val="0000FF"/>
                </a:solidFill>
              </a:rPr>
              <a:t>;    //</a:t>
            </a:r>
            <a:r>
              <a:rPr lang="zh-CN" altLang="en-US" sz="2400">
                <a:solidFill>
                  <a:srgbClr val="0000FF"/>
                </a:solidFill>
              </a:rPr>
              <a:t>该非零元的行列下标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</a:t>
            </a:r>
            <a:r>
              <a:rPr lang="en-US" altLang="zh-CN" sz="2400">
                <a:solidFill>
                  <a:srgbClr val="0000FF"/>
                </a:solidFill>
              </a:rPr>
              <a:t>ElemType  </a:t>
            </a:r>
            <a:r>
              <a:rPr lang="en-US" altLang="zh-CN" sz="2400" i="1">
                <a:solidFill>
                  <a:srgbClr val="0000FF"/>
                </a:solidFill>
              </a:rPr>
              <a:t>e</a:t>
            </a:r>
            <a:r>
              <a:rPr lang="en-US" altLang="zh-CN" sz="2400">
                <a:solidFill>
                  <a:srgbClr val="0000FF"/>
                </a:solidFill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}Triple;</a:t>
            </a:r>
            <a:r>
              <a:rPr lang="en-US" altLang="zh-CN" sz="2400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typedef  struct {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Triple  data[MAXSIZE + 1];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 int       </a:t>
            </a:r>
            <a:r>
              <a:rPr lang="en-US" altLang="zh-CN" sz="2400" i="1"/>
              <a:t>mu, nu, tu</a:t>
            </a:r>
            <a:r>
              <a:rPr lang="en-US" altLang="zh-CN" sz="2400"/>
              <a:t>; 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//</a:t>
            </a:r>
            <a:r>
              <a:rPr lang="zh-CN" altLang="en-US" sz="2400"/>
              <a:t>矩阵的行、列数和非零元个数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}TSMatrix;</a:t>
            </a:r>
          </a:p>
        </p:txBody>
      </p:sp>
      <p:sp>
        <p:nvSpPr>
          <p:cNvPr id="15471" name="Text Box 111"/>
          <p:cNvSpPr txBox="1">
            <a:spLocks noChangeArrowheads="1"/>
          </p:cNvSpPr>
          <p:nvPr/>
        </p:nvSpPr>
        <p:spPr bwMode="auto">
          <a:xfrm>
            <a:off x="6588125" y="1243013"/>
            <a:ext cx="197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i         j        tu </a:t>
            </a:r>
          </a:p>
        </p:txBody>
      </p:sp>
      <p:sp>
        <p:nvSpPr>
          <p:cNvPr id="15472" name="Text Box 112"/>
          <p:cNvSpPr txBox="1">
            <a:spLocks noChangeArrowheads="1"/>
          </p:cNvSpPr>
          <p:nvPr/>
        </p:nvSpPr>
        <p:spPr bwMode="auto">
          <a:xfrm>
            <a:off x="5940425" y="1698625"/>
            <a:ext cx="412750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0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1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2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3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4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5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6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7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8 </a:t>
            </a:r>
          </a:p>
        </p:txBody>
      </p:sp>
      <p:sp>
        <p:nvSpPr>
          <p:cNvPr id="15478" name="Rectangle 118"/>
          <p:cNvSpPr>
            <a:spLocks noChangeArrowheads="1"/>
          </p:cNvSpPr>
          <p:nvPr/>
        </p:nvSpPr>
        <p:spPr bwMode="auto">
          <a:xfrm>
            <a:off x="730250" y="496888"/>
            <a:ext cx="607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稀疏矩阵的压缩存储方法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——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顺序存储结构 </a:t>
            </a:r>
          </a:p>
        </p:txBody>
      </p:sp>
      <p:sp>
        <p:nvSpPr>
          <p:cNvPr id="15479" name="Rectangle 119"/>
          <p:cNvSpPr>
            <a:spLocks noChangeArrowheads="1"/>
          </p:cNvSpPr>
          <p:nvPr/>
        </p:nvSpPr>
        <p:spPr bwMode="auto">
          <a:xfrm>
            <a:off x="730250" y="1027113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1</a:t>
            </a:r>
            <a:r>
              <a:rPr lang="zh-CN" altLang="en-US" sz="2400">
                <a:ea typeface="华文中宋" pitchFamily="2" charset="-122"/>
              </a:rPr>
              <a:t>、三元组顺序表 </a:t>
            </a:r>
          </a:p>
        </p:txBody>
      </p:sp>
      <p:graphicFrame>
        <p:nvGraphicFramePr>
          <p:cNvPr id="15524" name="Group 164"/>
          <p:cNvGraphicFramePr>
            <a:graphicFrameLocks noGrp="1"/>
          </p:cNvGraphicFramePr>
          <p:nvPr/>
        </p:nvGraphicFramePr>
        <p:xfrm>
          <a:off x="6348413" y="1704975"/>
          <a:ext cx="2255837" cy="4114800"/>
        </p:xfrm>
        <a:graphic>
          <a:graphicData uri="http://schemas.openxmlformats.org/drawingml/2006/table">
            <a:tbl>
              <a:tblPr/>
              <a:tblGrid>
                <a:gridCol w="75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46" grpId="0" animBg="1"/>
      <p:bldP spid="15471" grpId="0"/>
      <p:bldP spid="15472" grpId="0"/>
      <p:bldP spid="1547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4" name="Rectangle 156"/>
          <p:cNvSpPr>
            <a:spLocks noChangeArrowheads="1"/>
          </p:cNvSpPr>
          <p:nvPr/>
        </p:nvSpPr>
        <p:spPr bwMode="auto">
          <a:xfrm>
            <a:off x="682625" y="1104900"/>
            <a:ext cx="799306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转置矩阵：</a:t>
            </a:r>
            <a:r>
              <a:rPr lang="zh-CN" altLang="en-US" sz="2400"/>
              <a:t>一个 </a:t>
            </a:r>
            <a:r>
              <a:rPr lang="en-US" altLang="zh-CN" sz="2400" i="1"/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的矩阵 </a:t>
            </a:r>
            <a:r>
              <a:rPr lang="en-US" altLang="zh-CN" sz="2400" i="1"/>
              <a:t>M</a:t>
            </a:r>
            <a:r>
              <a:rPr lang="zh-CN" altLang="en-US" sz="2400"/>
              <a:t>，它的转置 </a:t>
            </a:r>
            <a:r>
              <a:rPr lang="en-US" altLang="zh-CN" sz="2400" i="1"/>
              <a:t>T</a:t>
            </a:r>
            <a:r>
              <a:rPr lang="en-US" altLang="zh-CN" sz="2400"/>
              <a:t> </a:t>
            </a:r>
            <a:r>
              <a:rPr lang="zh-CN" altLang="en-US" sz="2400"/>
              <a:t>是一个 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i="1"/>
              <a:t>    </a:t>
            </a:r>
            <a:r>
              <a:rPr lang="en-US" altLang="zh-CN" sz="2400" i="1"/>
              <a:t>n</a:t>
            </a:r>
            <a:r>
              <a:rPr lang="en-US" altLang="zh-CN" sz="2400"/>
              <a:t>×</a:t>
            </a:r>
            <a:r>
              <a:rPr lang="en-US" altLang="zh-CN" sz="2400" i="1"/>
              <a:t>m </a:t>
            </a:r>
            <a:r>
              <a:rPr lang="zh-CN" altLang="en-US" sz="2400"/>
              <a:t>的矩阵，且 </a:t>
            </a:r>
            <a:r>
              <a:rPr lang="en-US" altLang="zh-CN" sz="2400" i="1"/>
              <a:t>T </a:t>
            </a:r>
            <a:r>
              <a:rPr lang="en-US" altLang="zh-CN" sz="2400"/>
              <a:t>(</a:t>
            </a:r>
            <a:r>
              <a:rPr lang="en-US" altLang="zh-CN" sz="2400" i="1"/>
              <a:t>i, j</a:t>
            </a:r>
            <a:r>
              <a:rPr lang="en-US" altLang="zh-CN" sz="2400"/>
              <a:t>) = </a:t>
            </a:r>
            <a:r>
              <a:rPr lang="en-US" altLang="zh-CN" sz="2400" i="1"/>
              <a:t>M</a:t>
            </a:r>
            <a:r>
              <a:rPr lang="en-US" altLang="zh-CN" sz="2400"/>
              <a:t>[ </a:t>
            </a:r>
            <a:r>
              <a:rPr lang="en-US" altLang="zh-CN" sz="2400" i="1"/>
              <a:t>j</a:t>
            </a:r>
            <a:r>
              <a:rPr lang="en-US" altLang="zh-CN" sz="2400"/>
              <a:t>, </a:t>
            </a:r>
            <a:r>
              <a:rPr lang="en-US" altLang="zh-CN" sz="2400" i="1"/>
              <a:t>i</a:t>
            </a:r>
            <a:r>
              <a:rPr lang="en-US" altLang="zh-CN" sz="2400"/>
              <a:t>]</a:t>
            </a:r>
            <a:r>
              <a:rPr lang="zh-CN" altLang="en-US" sz="2400"/>
              <a:t>，</a:t>
            </a:r>
            <a:r>
              <a:rPr lang="en-US" altLang="zh-CN" sz="2400"/>
              <a:t>1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i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n</a:t>
            </a:r>
            <a:r>
              <a:rPr lang="zh-CN" altLang="en-US" sz="2400"/>
              <a:t>，</a:t>
            </a:r>
            <a:r>
              <a:rPr lang="en-US" altLang="zh-CN" sz="2400"/>
              <a:t>1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j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m</a:t>
            </a:r>
            <a:r>
              <a:rPr lang="zh-CN" altLang="en-US" sz="2400"/>
              <a:t>， 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/>
              <a:t>   即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的行是 </a:t>
            </a:r>
            <a:r>
              <a:rPr lang="en-US" altLang="zh-CN" sz="2400" i="1"/>
              <a:t>T </a:t>
            </a:r>
            <a:r>
              <a:rPr lang="zh-CN" altLang="en-US" sz="2400"/>
              <a:t>的列，</a:t>
            </a:r>
            <a:r>
              <a:rPr lang="en-US" altLang="zh-CN" sz="2400" i="1"/>
              <a:t>M </a:t>
            </a:r>
            <a:r>
              <a:rPr lang="zh-CN" altLang="en-US" sz="2400"/>
              <a:t>的列是 </a:t>
            </a:r>
            <a:r>
              <a:rPr lang="en-US" altLang="zh-CN" sz="2400" i="1"/>
              <a:t>T  </a:t>
            </a:r>
            <a:r>
              <a:rPr lang="zh-CN" altLang="en-US" sz="2400"/>
              <a:t>的行。 </a:t>
            </a:r>
          </a:p>
        </p:txBody>
      </p:sp>
      <p:sp>
        <p:nvSpPr>
          <p:cNvPr id="17566" name="Rectangle 158"/>
          <p:cNvSpPr>
            <a:spLocks noChangeArrowheads="1"/>
          </p:cNvSpPr>
          <p:nvPr/>
        </p:nvSpPr>
        <p:spPr bwMode="auto">
          <a:xfrm>
            <a:off x="682625" y="620713"/>
            <a:ext cx="2228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>
                <a:ea typeface="华文中宋" pitchFamily="2" charset="-122"/>
              </a:rPr>
              <a:t>   </a:t>
            </a:r>
            <a:r>
              <a:rPr lang="zh-CN" altLang="en-US" sz="2400">
                <a:ea typeface="华文中宋" pitchFamily="2" charset="-122"/>
              </a:rPr>
              <a:t>求转置矩阵 </a:t>
            </a:r>
          </a:p>
        </p:txBody>
      </p:sp>
      <p:graphicFrame>
        <p:nvGraphicFramePr>
          <p:cNvPr id="17569" name="Object 161"/>
          <p:cNvGraphicFramePr>
            <a:graphicFrameLocks noChangeAspect="1"/>
          </p:cNvGraphicFramePr>
          <p:nvPr/>
        </p:nvGraphicFramePr>
        <p:xfrm>
          <a:off x="677863" y="3200400"/>
          <a:ext cx="4108450" cy="270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6" name="公式" r:id="rId5" imgW="2311200" imgH="1523880" progId="Equation.3">
                  <p:embed/>
                </p:oleObj>
              </mc:Choice>
              <mc:Fallback>
                <p:oleObj name="公式" r:id="rId5" imgW="2311200" imgH="1523880" progId="Equation.3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3200400"/>
                        <a:ext cx="4108450" cy="2706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71" name="Object 163"/>
          <p:cNvGraphicFramePr>
            <a:graphicFrameLocks noChangeAspect="1"/>
          </p:cNvGraphicFramePr>
          <p:nvPr/>
        </p:nvGraphicFramePr>
        <p:xfrm>
          <a:off x="5075238" y="2865438"/>
          <a:ext cx="3455987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7" name="公式" r:id="rId7" imgW="2031840" imgH="1803240" progId="Equation.3">
                  <p:embed/>
                </p:oleObj>
              </mc:Choice>
              <mc:Fallback>
                <p:oleObj name="公式" r:id="rId7" imgW="2031840" imgH="180324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2865438"/>
                        <a:ext cx="3455987" cy="306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15" name="Object 383"/>
          <p:cNvGraphicFramePr>
            <a:graphicFrameLocks noChangeAspect="1"/>
          </p:cNvGraphicFramePr>
          <p:nvPr/>
        </p:nvGraphicFramePr>
        <p:xfrm>
          <a:off x="2481263" y="2438400"/>
          <a:ext cx="4468812" cy="294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0" name="公式" r:id="rId4" imgW="2311200" imgH="1523880" progId="Equation.3">
                  <p:embed/>
                </p:oleObj>
              </mc:Choice>
              <mc:Fallback>
                <p:oleObj name="公式" r:id="rId4" imgW="2311200" imgH="1523880" progId="Equation.3">
                  <p:embed/>
                  <p:pic>
                    <p:nvPicPr>
                      <p:cNvPr id="0" name="Picture 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2438400"/>
                        <a:ext cx="4468812" cy="294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8816" name="Rectangle 384"/>
          <p:cNvSpPr>
            <a:spLocks noChangeArrowheads="1"/>
          </p:cNvSpPr>
          <p:nvPr/>
        </p:nvSpPr>
        <p:spPr bwMode="auto">
          <a:xfrm>
            <a:off x="2486025" y="2079625"/>
            <a:ext cx="4537075" cy="36718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676" name="Object 244"/>
          <p:cNvGraphicFramePr>
            <a:graphicFrameLocks noChangeAspect="1"/>
          </p:cNvGraphicFramePr>
          <p:nvPr/>
        </p:nvGraphicFramePr>
        <p:xfrm>
          <a:off x="2701925" y="2146300"/>
          <a:ext cx="3816350" cy="338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1" name="公式" r:id="rId6" imgW="2031840" imgH="1803240" progId="Equation.3">
                  <p:embed/>
                </p:oleObj>
              </mc:Choice>
              <mc:Fallback>
                <p:oleObj name="公式" r:id="rId6" imgW="2031840" imgH="1803240" progId="Equation.3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5" y="2146300"/>
                        <a:ext cx="3816350" cy="338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8736" name="Rectangle 304"/>
          <p:cNvSpPr>
            <a:spLocks noChangeArrowheads="1"/>
          </p:cNvSpPr>
          <p:nvPr/>
        </p:nvSpPr>
        <p:spPr bwMode="auto">
          <a:xfrm>
            <a:off x="2557463" y="2006600"/>
            <a:ext cx="4537075" cy="36718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8" name="Rectangle 186"/>
          <p:cNvSpPr>
            <a:spLocks noChangeArrowheads="1"/>
          </p:cNvSpPr>
          <p:nvPr/>
        </p:nvSpPr>
        <p:spPr bwMode="auto">
          <a:xfrm>
            <a:off x="469900" y="476250"/>
            <a:ext cx="80645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问题描述：</a:t>
            </a:r>
            <a:r>
              <a:rPr lang="zh-CN" altLang="en-US" sz="2400"/>
              <a:t>已知一个稀疏矩阵的三元组表，求该矩阵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                      转置矩阵的三元组表。 </a:t>
            </a:r>
          </a:p>
        </p:txBody>
      </p:sp>
      <p:sp>
        <p:nvSpPr>
          <p:cNvPr id="18620" name="Text Box 188"/>
          <p:cNvSpPr txBox="1">
            <a:spLocks noChangeArrowheads="1"/>
          </p:cNvSpPr>
          <p:nvPr/>
        </p:nvSpPr>
        <p:spPr bwMode="auto">
          <a:xfrm>
            <a:off x="973138" y="1577975"/>
            <a:ext cx="1423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18621" name="Text Box 189"/>
          <p:cNvSpPr txBox="1">
            <a:spLocks noChangeArrowheads="1"/>
          </p:cNvSpPr>
          <p:nvPr/>
        </p:nvSpPr>
        <p:spPr bwMode="auto">
          <a:xfrm>
            <a:off x="469900" y="2006600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graphicFrame>
        <p:nvGraphicFramePr>
          <p:cNvPr id="18675" name="Group 243"/>
          <p:cNvGraphicFramePr>
            <a:graphicFrameLocks noGrp="1"/>
          </p:cNvGraphicFramePr>
          <p:nvPr/>
        </p:nvGraphicFramePr>
        <p:xfrm>
          <a:off x="877888" y="2009775"/>
          <a:ext cx="1463675" cy="3668716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734" name="Group 302"/>
          <p:cNvGraphicFramePr>
            <a:graphicFrameLocks noGrp="1"/>
          </p:cNvGraphicFramePr>
          <p:nvPr/>
        </p:nvGraphicFramePr>
        <p:xfrm>
          <a:off x="5141913" y="2006600"/>
          <a:ext cx="1463675" cy="3671892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735" name="Rectangle 303"/>
          <p:cNvSpPr>
            <a:spLocks noChangeArrowheads="1"/>
          </p:cNvSpPr>
          <p:nvPr/>
        </p:nvSpPr>
        <p:spPr bwMode="auto">
          <a:xfrm>
            <a:off x="2857500" y="17145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解决思路：</a:t>
            </a:r>
          </a:p>
        </p:txBody>
      </p:sp>
      <p:sp>
        <p:nvSpPr>
          <p:cNvPr id="18738" name="Line 306"/>
          <p:cNvSpPr>
            <a:spLocks noChangeShapeType="1"/>
          </p:cNvSpPr>
          <p:nvPr/>
        </p:nvSpPr>
        <p:spPr bwMode="auto">
          <a:xfrm>
            <a:off x="2341563" y="2222500"/>
            <a:ext cx="252095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737" name="Rectangle 305"/>
          <p:cNvSpPr>
            <a:spLocks noChangeArrowheads="1"/>
          </p:cNvSpPr>
          <p:nvPr/>
        </p:nvSpPr>
        <p:spPr bwMode="auto">
          <a:xfrm>
            <a:off x="2341563" y="2295525"/>
            <a:ext cx="24463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ym typeface="Wingdings" pitchFamily="2" charset="2"/>
              </a:rPr>
              <a:t> </a:t>
            </a:r>
            <a:r>
              <a:rPr lang="zh-CN" altLang="en-US" sz="2400">
                <a:sym typeface="Wingdings" pitchFamily="2" charset="2"/>
              </a:rPr>
              <a:t>将矩阵行、列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en-US" sz="2400">
                <a:sym typeface="Wingdings" pitchFamily="2" charset="2"/>
              </a:rPr>
              <a:t>维数互换 </a:t>
            </a:r>
          </a:p>
        </p:txBody>
      </p:sp>
      <p:sp>
        <p:nvSpPr>
          <p:cNvPr id="18739" name="Rectangle 307"/>
          <p:cNvSpPr>
            <a:spLocks noChangeArrowheads="1"/>
          </p:cNvSpPr>
          <p:nvPr/>
        </p:nvSpPr>
        <p:spPr bwMode="auto">
          <a:xfrm>
            <a:off x="2341563" y="3087688"/>
            <a:ext cx="24669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ym typeface="Wingdings" pitchFamily="2" charset="2"/>
              </a:rPr>
              <a:t> </a:t>
            </a:r>
            <a:r>
              <a:rPr lang="zh-CN" altLang="en-US" sz="2400">
                <a:sym typeface="Wingdings" pitchFamily="2" charset="2"/>
              </a:rPr>
              <a:t>将每个三元组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en-US" sz="2400">
                <a:sym typeface="Wingdings" pitchFamily="2" charset="2"/>
              </a:rPr>
              <a:t>中的 </a:t>
            </a:r>
            <a:r>
              <a:rPr lang="en-US" altLang="zh-CN" sz="2400" i="1">
                <a:sym typeface="Wingdings" pitchFamily="2" charset="2"/>
              </a:rPr>
              <a:t>i</a:t>
            </a:r>
            <a:r>
              <a:rPr lang="en-US" altLang="zh-CN" sz="2400">
                <a:sym typeface="Wingdings" pitchFamily="2" charset="2"/>
              </a:rPr>
              <a:t>  </a:t>
            </a:r>
            <a:r>
              <a:rPr lang="zh-CN" altLang="zh-CN" sz="2400">
                <a:sym typeface="Wingdings" pitchFamily="2" charset="2"/>
              </a:rPr>
              <a:t>和</a:t>
            </a:r>
            <a:r>
              <a:rPr lang="zh-CN" altLang="en-US" sz="2400">
                <a:sym typeface="Wingdings" pitchFamily="2" charset="2"/>
              </a:rPr>
              <a:t> </a:t>
            </a:r>
            <a:r>
              <a:rPr lang="en-US" altLang="zh-CN" sz="2400" i="1">
                <a:sym typeface="Wingdings" pitchFamily="2" charset="2"/>
              </a:rPr>
              <a:t>j</a:t>
            </a:r>
            <a:r>
              <a:rPr lang="en-US" altLang="zh-CN" sz="2400">
                <a:sym typeface="Wingdings" pitchFamily="2" charset="2"/>
              </a:rPr>
              <a:t>  </a:t>
            </a:r>
            <a:r>
              <a:rPr lang="zh-CN" altLang="zh-CN" sz="2400">
                <a:sym typeface="Wingdings" pitchFamily="2" charset="2"/>
              </a:rPr>
              <a:t>相</a:t>
            </a:r>
            <a:r>
              <a:rPr lang="zh-CN" altLang="en-US" sz="2400">
                <a:sym typeface="Wingdings" pitchFamily="2" charset="2"/>
              </a:rPr>
              <a:t>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zh-CN" sz="2400">
                <a:sym typeface="Wingdings" pitchFamily="2" charset="2"/>
              </a:rPr>
              <a:t>互调换</a:t>
            </a:r>
            <a:r>
              <a:rPr lang="zh-CN" altLang="en-US" sz="2400">
                <a:sym typeface="Wingdings" pitchFamily="2" charset="2"/>
              </a:rPr>
              <a:t> </a:t>
            </a:r>
          </a:p>
        </p:txBody>
      </p:sp>
      <p:sp>
        <p:nvSpPr>
          <p:cNvPr id="18749" name="Rectangle 317"/>
          <p:cNvSpPr>
            <a:spLocks noChangeArrowheads="1"/>
          </p:cNvSpPr>
          <p:nvPr/>
        </p:nvSpPr>
        <p:spPr bwMode="auto">
          <a:xfrm>
            <a:off x="2341563" y="4208463"/>
            <a:ext cx="2511425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 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重排三元组次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序，使 </a:t>
            </a:r>
            <a:r>
              <a:rPr lang="en-US" altLang="zh-CN" sz="2400" i="1">
                <a:solidFill>
                  <a:srgbClr val="0000FF"/>
                </a:solidFill>
              </a:rPr>
              <a:t>T.data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中元素以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altLang="zh-CN" sz="2400" i="1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的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行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en-US" altLang="zh-CN" sz="2400" i="1">
                <a:solidFill>
                  <a:srgbClr val="0000FF"/>
                </a:solidFill>
                <a:sym typeface="Wingdings" pitchFamily="2" charset="2"/>
              </a:rPr>
              <a:t>M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的列)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为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主序。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</p:txBody>
      </p:sp>
      <p:sp>
        <p:nvSpPr>
          <p:cNvPr id="18750" name="Text Box 318"/>
          <p:cNvSpPr txBox="1">
            <a:spLocks noChangeArrowheads="1"/>
          </p:cNvSpPr>
          <p:nvPr/>
        </p:nvSpPr>
        <p:spPr bwMode="auto">
          <a:xfrm>
            <a:off x="901700" y="5678488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i="1"/>
              <a:t>M.</a:t>
            </a:r>
            <a:r>
              <a:rPr lang="en-US" altLang="zh-CN" sz="2400" i="1"/>
              <a:t>data </a:t>
            </a:r>
          </a:p>
        </p:txBody>
      </p:sp>
      <p:sp>
        <p:nvSpPr>
          <p:cNvPr id="18752" name="Text Box 320"/>
          <p:cNvSpPr txBox="1">
            <a:spLocks noChangeArrowheads="1"/>
          </p:cNvSpPr>
          <p:nvPr/>
        </p:nvSpPr>
        <p:spPr bwMode="auto">
          <a:xfrm>
            <a:off x="7324725" y="1574800"/>
            <a:ext cx="1423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18753" name="Text Box 321"/>
          <p:cNvSpPr txBox="1">
            <a:spLocks noChangeArrowheads="1"/>
          </p:cNvSpPr>
          <p:nvPr/>
        </p:nvSpPr>
        <p:spPr bwMode="auto">
          <a:xfrm>
            <a:off x="6877050" y="2014538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graphicFrame>
        <p:nvGraphicFramePr>
          <p:cNvPr id="18754" name="Group 322"/>
          <p:cNvGraphicFramePr>
            <a:graphicFrameLocks noGrp="1"/>
          </p:cNvGraphicFramePr>
          <p:nvPr/>
        </p:nvGraphicFramePr>
        <p:xfrm>
          <a:off x="7229475" y="2006600"/>
          <a:ext cx="1463675" cy="3671892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796" name="Text Box 364"/>
          <p:cNvSpPr txBox="1">
            <a:spLocks noChangeArrowheads="1"/>
          </p:cNvSpPr>
          <p:nvPr/>
        </p:nvSpPr>
        <p:spPr bwMode="auto">
          <a:xfrm>
            <a:off x="7453313" y="5678488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18751" name="Text Box 319"/>
          <p:cNvSpPr txBox="1">
            <a:spLocks noChangeArrowheads="1"/>
          </p:cNvSpPr>
          <p:nvPr/>
        </p:nvSpPr>
        <p:spPr bwMode="auto">
          <a:xfrm>
            <a:off x="5365750" y="5678488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i="1"/>
              <a:t>T</a:t>
            </a:r>
            <a:r>
              <a:rPr lang="en-US" altLang="zh-CN" sz="2400" i="1"/>
              <a:t>.data </a:t>
            </a:r>
          </a:p>
        </p:txBody>
      </p:sp>
      <p:sp>
        <p:nvSpPr>
          <p:cNvPr id="18677" name="Text Box 245"/>
          <p:cNvSpPr txBox="1">
            <a:spLocks noChangeArrowheads="1"/>
          </p:cNvSpPr>
          <p:nvPr/>
        </p:nvSpPr>
        <p:spPr bwMode="auto">
          <a:xfrm>
            <a:off x="5237163" y="1574800"/>
            <a:ext cx="1423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18678" name="Text Box 246"/>
          <p:cNvSpPr txBox="1">
            <a:spLocks noChangeArrowheads="1"/>
          </p:cNvSpPr>
          <p:nvPr/>
        </p:nvSpPr>
        <p:spPr bwMode="auto">
          <a:xfrm>
            <a:off x="4789488" y="2014538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sp>
        <p:nvSpPr>
          <p:cNvPr id="18797" name="Text Box 365"/>
          <p:cNvSpPr txBox="1">
            <a:spLocks noChangeArrowheads="1"/>
          </p:cNvSpPr>
          <p:nvPr/>
        </p:nvSpPr>
        <p:spPr bwMode="auto">
          <a:xfrm>
            <a:off x="5199063" y="2041525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</a:rPr>
              <a:t>7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2000"/>
              <a:t> </a:t>
            </a:r>
          </a:p>
        </p:txBody>
      </p:sp>
      <p:sp>
        <p:nvSpPr>
          <p:cNvPr id="18798" name="Text Box 366"/>
          <p:cNvSpPr txBox="1">
            <a:spLocks noChangeArrowheads="1"/>
          </p:cNvSpPr>
          <p:nvPr/>
        </p:nvSpPr>
        <p:spPr bwMode="auto">
          <a:xfrm>
            <a:off x="5199063" y="243840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18799" name="Line 367"/>
          <p:cNvSpPr>
            <a:spLocks noChangeShapeType="1"/>
          </p:cNvSpPr>
          <p:nvPr/>
        </p:nvSpPr>
        <p:spPr bwMode="auto">
          <a:xfrm>
            <a:off x="2341563" y="265430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1" name="Text Box 369"/>
          <p:cNvSpPr txBox="1">
            <a:spLocks noChangeArrowheads="1"/>
          </p:cNvSpPr>
          <p:nvPr/>
        </p:nvSpPr>
        <p:spPr bwMode="auto">
          <a:xfrm>
            <a:off x="5199063" y="2833688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18802" name="Line 370"/>
          <p:cNvSpPr>
            <a:spLocks noChangeShapeType="1"/>
          </p:cNvSpPr>
          <p:nvPr/>
        </p:nvSpPr>
        <p:spPr bwMode="auto">
          <a:xfrm>
            <a:off x="2341563" y="3049588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3" name="Text Box 371"/>
          <p:cNvSpPr txBox="1">
            <a:spLocks noChangeArrowheads="1"/>
          </p:cNvSpPr>
          <p:nvPr/>
        </p:nvSpPr>
        <p:spPr bwMode="auto">
          <a:xfrm>
            <a:off x="5199063" y="3230563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18804" name="Line 372"/>
          <p:cNvSpPr>
            <a:spLocks noChangeShapeType="1"/>
          </p:cNvSpPr>
          <p:nvPr/>
        </p:nvSpPr>
        <p:spPr bwMode="auto">
          <a:xfrm>
            <a:off x="2341563" y="3446463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5" name="Text Box 373"/>
          <p:cNvSpPr txBox="1">
            <a:spLocks noChangeArrowheads="1"/>
          </p:cNvSpPr>
          <p:nvPr/>
        </p:nvSpPr>
        <p:spPr bwMode="auto">
          <a:xfrm>
            <a:off x="5199063" y="362585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18806" name="Line 374"/>
          <p:cNvSpPr>
            <a:spLocks noChangeShapeType="1"/>
          </p:cNvSpPr>
          <p:nvPr/>
        </p:nvSpPr>
        <p:spPr bwMode="auto">
          <a:xfrm>
            <a:off x="2341563" y="384175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7" name="Text Box 375"/>
          <p:cNvSpPr txBox="1">
            <a:spLocks noChangeArrowheads="1"/>
          </p:cNvSpPr>
          <p:nvPr/>
        </p:nvSpPr>
        <p:spPr bwMode="auto">
          <a:xfrm>
            <a:off x="5199063" y="405765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18808" name="Line 376"/>
          <p:cNvSpPr>
            <a:spLocks noChangeShapeType="1"/>
          </p:cNvSpPr>
          <p:nvPr/>
        </p:nvSpPr>
        <p:spPr bwMode="auto">
          <a:xfrm>
            <a:off x="2341563" y="427355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9" name="Text Box 377"/>
          <p:cNvSpPr txBox="1">
            <a:spLocks noChangeArrowheads="1"/>
          </p:cNvSpPr>
          <p:nvPr/>
        </p:nvSpPr>
        <p:spPr bwMode="auto">
          <a:xfrm>
            <a:off x="5199063" y="4454525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2      5     18 </a:t>
            </a:r>
          </a:p>
        </p:txBody>
      </p:sp>
      <p:sp>
        <p:nvSpPr>
          <p:cNvPr id="18810" name="Line 378"/>
          <p:cNvSpPr>
            <a:spLocks noChangeShapeType="1"/>
          </p:cNvSpPr>
          <p:nvPr/>
        </p:nvSpPr>
        <p:spPr bwMode="auto">
          <a:xfrm>
            <a:off x="2341563" y="4670425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11" name="Text Box 379"/>
          <p:cNvSpPr txBox="1">
            <a:spLocks noChangeArrowheads="1"/>
          </p:cNvSpPr>
          <p:nvPr/>
        </p:nvSpPr>
        <p:spPr bwMode="auto">
          <a:xfrm>
            <a:off x="5199063" y="484981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1      6     15 </a:t>
            </a:r>
          </a:p>
        </p:txBody>
      </p:sp>
      <p:sp>
        <p:nvSpPr>
          <p:cNvPr id="18812" name="Line 380"/>
          <p:cNvSpPr>
            <a:spLocks noChangeShapeType="1"/>
          </p:cNvSpPr>
          <p:nvPr/>
        </p:nvSpPr>
        <p:spPr bwMode="auto">
          <a:xfrm>
            <a:off x="2341563" y="5065713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13" name="Text Box 381"/>
          <p:cNvSpPr txBox="1">
            <a:spLocks noChangeArrowheads="1"/>
          </p:cNvSpPr>
          <p:nvPr/>
        </p:nvSpPr>
        <p:spPr bwMode="auto">
          <a:xfrm>
            <a:off x="5199063" y="5283200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     6     -7 </a:t>
            </a:r>
          </a:p>
        </p:txBody>
      </p:sp>
      <p:sp>
        <p:nvSpPr>
          <p:cNvPr id="18814" name="Line 382"/>
          <p:cNvSpPr>
            <a:spLocks noChangeShapeType="1"/>
          </p:cNvSpPr>
          <p:nvPr/>
        </p:nvSpPr>
        <p:spPr bwMode="auto">
          <a:xfrm>
            <a:off x="2341563" y="549910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17" name="Rectangle 385"/>
          <p:cNvSpPr>
            <a:spLocks noChangeArrowheads="1"/>
          </p:cNvSpPr>
          <p:nvPr/>
        </p:nvSpPr>
        <p:spPr bwMode="auto">
          <a:xfrm>
            <a:off x="8545513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187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18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18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18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18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0"/>
                                        <p:tgtEl>
                                          <p:spTgt spid="1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188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1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18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0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18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000"/>
                                        <p:tgtEl>
                                          <p:spTgt spid="1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1000"/>
                                        <p:tgtEl>
                                          <p:spTgt spid="18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0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1000"/>
                                        <p:tgtEl>
                                          <p:spTgt spid="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1" dur="1000"/>
                                        <p:tgtEl>
                                          <p:spTgt spid="1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16" grpId="0" animBg="1"/>
      <p:bldP spid="18736" grpId="0" animBg="1"/>
      <p:bldP spid="18620" grpId="0"/>
      <p:bldP spid="18621" grpId="0"/>
      <p:bldP spid="18735" grpId="0"/>
      <p:bldP spid="18738" grpId="0" animBg="1"/>
      <p:bldP spid="18737" grpId="0"/>
      <p:bldP spid="18739" grpId="0"/>
      <p:bldP spid="18749" grpId="0"/>
      <p:bldP spid="18750" grpId="0"/>
      <p:bldP spid="18752" grpId="0"/>
      <p:bldP spid="18753" grpId="0"/>
      <p:bldP spid="18796" grpId="0"/>
      <p:bldP spid="18751" grpId="0"/>
      <p:bldP spid="18677" grpId="0"/>
      <p:bldP spid="18678" grpId="0"/>
      <p:bldP spid="18797" grpId="0"/>
      <p:bldP spid="18798" grpId="0"/>
      <p:bldP spid="18799" grpId="0" animBg="1"/>
      <p:bldP spid="18801" grpId="0"/>
      <p:bldP spid="18802" grpId="0" animBg="1"/>
      <p:bldP spid="18803" grpId="0"/>
      <p:bldP spid="18804" grpId="0" animBg="1"/>
      <p:bldP spid="18805" grpId="0"/>
      <p:bldP spid="18806" grpId="0" animBg="1"/>
      <p:bldP spid="18807" grpId="0"/>
      <p:bldP spid="18808" grpId="0" animBg="1"/>
      <p:bldP spid="18809" grpId="0"/>
      <p:bldP spid="18810" grpId="0" animBg="1"/>
      <p:bldP spid="18811" grpId="0"/>
      <p:bldP spid="18812" grpId="0" animBg="1"/>
      <p:bldP spid="18813" grpId="0"/>
      <p:bldP spid="188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91" name="Text Box 227"/>
          <p:cNvSpPr txBox="1">
            <a:spLocks noChangeArrowheads="1"/>
          </p:cNvSpPr>
          <p:nvPr/>
        </p:nvSpPr>
        <p:spPr bwMode="auto">
          <a:xfrm>
            <a:off x="609600" y="668338"/>
            <a:ext cx="3817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方法一：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 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的列序转置</a:t>
            </a:r>
            <a:r>
              <a:rPr lang="zh-CN" altLang="en-US" sz="2400"/>
              <a:t>  </a:t>
            </a:r>
            <a:endParaRPr lang="zh-CN" altLang="zh-CN" sz="2400"/>
          </a:p>
        </p:txBody>
      </p:sp>
      <p:graphicFrame>
        <p:nvGraphicFramePr>
          <p:cNvPr id="62758" name="Group 294"/>
          <p:cNvGraphicFramePr>
            <a:graphicFrameLocks noGrp="1"/>
          </p:cNvGraphicFramePr>
          <p:nvPr/>
        </p:nvGraphicFramePr>
        <p:xfrm>
          <a:off x="6934200" y="18113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2759" name="Group 295"/>
          <p:cNvGraphicFramePr>
            <a:graphicFrameLocks noGrp="1"/>
          </p:cNvGraphicFramePr>
          <p:nvPr/>
        </p:nvGraphicFramePr>
        <p:xfrm>
          <a:off x="684213" y="1700213"/>
          <a:ext cx="1463675" cy="3668716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2801" name="Text Box 337"/>
          <p:cNvSpPr txBox="1">
            <a:spLocks noChangeArrowheads="1"/>
          </p:cNvSpPr>
          <p:nvPr/>
        </p:nvSpPr>
        <p:spPr bwMode="auto">
          <a:xfrm>
            <a:off x="7197725" y="5516563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62802" name="Text Box 338"/>
          <p:cNvSpPr txBox="1">
            <a:spLocks noChangeArrowheads="1"/>
          </p:cNvSpPr>
          <p:nvPr/>
        </p:nvSpPr>
        <p:spPr bwMode="auto">
          <a:xfrm>
            <a:off x="923925" y="549275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M.data </a:t>
            </a:r>
          </a:p>
        </p:txBody>
      </p:sp>
      <p:sp>
        <p:nvSpPr>
          <p:cNvPr id="62803" name="Text Box 339"/>
          <p:cNvSpPr txBox="1">
            <a:spLocks noChangeArrowheads="1"/>
          </p:cNvSpPr>
          <p:nvPr/>
        </p:nvSpPr>
        <p:spPr bwMode="auto">
          <a:xfrm>
            <a:off x="7005638" y="2205038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62804" name="Line 340"/>
          <p:cNvSpPr>
            <a:spLocks noChangeShapeType="1"/>
          </p:cNvSpPr>
          <p:nvPr/>
        </p:nvSpPr>
        <p:spPr bwMode="auto">
          <a:xfrm flipV="1">
            <a:off x="2195513" y="2420938"/>
            <a:ext cx="4752975" cy="7207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05" name="Text Box 341"/>
          <p:cNvSpPr txBox="1">
            <a:spLocks noChangeArrowheads="1"/>
          </p:cNvSpPr>
          <p:nvPr/>
        </p:nvSpPr>
        <p:spPr bwMode="auto">
          <a:xfrm>
            <a:off x="7005638" y="2660650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1      6     15 </a:t>
            </a:r>
          </a:p>
        </p:txBody>
      </p:sp>
      <p:sp>
        <p:nvSpPr>
          <p:cNvPr id="62806" name="Line 342"/>
          <p:cNvSpPr>
            <a:spLocks noChangeShapeType="1"/>
          </p:cNvSpPr>
          <p:nvPr/>
        </p:nvSpPr>
        <p:spPr bwMode="auto">
          <a:xfrm flipV="1">
            <a:off x="2195513" y="2781300"/>
            <a:ext cx="4752975" cy="20161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07" name="Text Box 343"/>
          <p:cNvSpPr txBox="1">
            <a:spLocks noChangeArrowheads="1"/>
          </p:cNvSpPr>
          <p:nvPr/>
        </p:nvSpPr>
        <p:spPr bwMode="auto">
          <a:xfrm>
            <a:off x="7005638" y="299720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62808" name="Line 344"/>
          <p:cNvSpPr>
            <a:spLocks noChangeShapeType="1"/>
          </p:cNvSpPr>
          <p:nvPr/>
        </p:nvSpPr>
        <p:spPr bwMode="auto">
          <a:xfrm>
            <a:off x="2195513" y="2276475"/>
            <a:ext cx="4752975" cy="9366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09" name="Text Box 345"/>
          <p:cNvSpPr txBox="1">
            <a:spLocks noChangeArrowheads="1"/>
          </p:cNvSpPr>
          <p:nvPr/>
        </p:nvSpPr>
        <p:spPr bwMode="auto">
          <a:xfrm>
            <a:off x="7005638" y="3451225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2      5     18 </a:t>
            </a:r>
          </a:p>
        </p:txBody>
      </p:sp>
      <p:sp>
        <p:nvSpPr>
          <p:cNvPr id="62810" name="Line 346"/>
          <p:cNvSpPr>
            <a:spLocks noChangeShapeType="1"/>
          </p:cNvSpPr>
          <p:nvPr/>
        </p:nvSpPr>
        <p:spPr bwMode="auto">
          <a:xfrm flipV="1">
            <a:off x="2171700" y="3573463"/>
            <a:ext cx="4776788" cy="7921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1" name="Text Box 347"/>
          <p:cNvSpPr txBox="1">
            <a:spLocks noChangeArrowheads="1"/>
          </p:cNvSpPr>
          <p:nvPr/>
        </p:nvSpPr>
        <p:spPr bwMode="auto">
          <a:xfrm>
            <a:off x="7005638" y="3789363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62812" name="Line 348"/>
          <p:cNvSpPr>
            <a:spLocks noChangeShapeType="1"/>
          </p:cNvSpPr>
          <p:nvPr/>
        </p:nvSpPr>
        <p:spPr bwMode="auto">
          <a:xfrm>
            <a:off x="2195513" y="2708275"/>
            <a:ext cx="4752975" cy="12255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3" name="Text Box 349"/>
          <p:cNvSpPr txBox="1">
            <a:spLocks noChangeArrowheads="1"/>
          </p:cNvSpPr>
          <p:nvPr/>
        </p:nvSpPr>
        <p:spPr bwMode="auto">
          <a:xfrm>
            <a:off x="7005638" y="41830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62814" name="Line 350"/>
          <p:cNvSpPr>
            <a:spLocks noChangeShapeType="1"/>
          </p:cNvSpPr>
          <p:nvPr/>
        </p:nvSpPr>
        <p:spPr bwMode="auto">
          <a:xfrm>
            <a:off x="2195513" y="3933825"/>
            <a:ext cx="4752975" cy="431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5" name="Text Box 351"/>
          <p:cNvSpPr txBox="1">
            <a:spLocks noChangeArrowheads="1"/>
          </p:cNvSpPr>
          <p:nvPr/>
        </p:nvSpPr>
        <p:spPr bwMode="auto">
          <a:xfrm>
            <a:off x="7005638" y="4635500"/>
            <a:ext cx="1411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4      6     -7 </a:t>
            </a:r>
          </a:p>
        </p:txBody>
      </p:sp>
      <p:sp>
        <p:nvSpPr>
          <p:cNvPr id="62816" name="Line 352"/>
          <p:cNvSpPr>
            <a:spLocks noChangeShapeType="1"/>
          </p:cNvSpPr>
          <p:nvPr/>
        </p:nvSpPr>
        <p:spPr bwMode="auto">
          <a:xfrm flipV="1">
            <a:off x="2195513" y="4797425"/>
            <a:ext cx="4752975" cy="3603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7" name="Text Box 353"/>
          <p:cNvSpPr txBox="1">
            <a:spLocks noChangeArrowheads="1"/>
          </p:cNvSpPr>
          <p:nvPr/>
        </p:nvSpPr>
        <p:spPr bwMode="auto">
          <a:xfrm>
            <a:off x="7005638" y="4975225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62818" name="Line 354"/>
          <p:cNvSpPr>
            <a:spLocks noChangeShapeType="1"/>
          </p:cNvSpPr>
          <p:nvPr/>
        </p:nvSpPr>
        <p:spPr bwMode="auto">
          <a:xfrm>
            <a:off x="2195513" y="3573463"/>
            <a:ext cx="4681537" cy="15843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9" name="Rectangle 355"/>
          <p:cNvSpPr>
            <a:spLocks noChangeArrowheads="1"/>
          </p:cNvSpPr>
          <p:nvPr/>
        </p:nvSpPr>
        <p:spPr bwMode="auto">
          <a:xfrm>
            <a:off x="2232025" y="1958975"/>
            <a:ext cx="4572000" cy="3414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      for (p = 1; p &lt;=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M.tu</a:t>
            </a:r>
            <a:r>
              <a:rPr lang="en-US" altLang="zh-CN" sz="2400"/>
              <a:t>;  ++ p)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if ( M.data[p].j == col 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{ T.data[q].i = M.data[p].j 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T.data[q].j = M.data[p].i ;  </a:t>
            </a:r>
            <a:br>
              <a:rPr lang="en-US" altLang="zh-CN" sz="2400"/>
            </a:br>
            <a:r>
              <a:rPr lang="en-US" altLang="zh-CN" sz="2400"/>
              <a:t>           T.data[q].e = M.data[p].e;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++ q;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} </a:t>
            </a:r>
          </a:p>
        </p:txBody>
      </p:sp>
      <p:sp>
        <p:nvSpPr>
          <p:cNvPr id="62820" name="Rectangle 356"/>
          <p:cNvSpPr>
            <a:spLocks noChangeArrowheads="1"/>
          </p:cNvSpPr>
          <p:nvPr/>
        </p:nvSpPr>
        <p:spPr bwMode="auto">
          <a:xfrm>
            <a:off x="2160588" y="1484313"/>
            <a:ext cx="4716462" cy="38893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 for (col = 1;  col &lt;=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M.nu</a:t>
            </a:r>
            <a:r>
              <a:rPr lang="en-US" altLang="zh-CN" sz="2400"/>
              <a:t>;  ++ col)  </a:t>
            </a:r>
            <a:br>
              <a:rPr lang="en-US" altLang="zh-CN" sz="2400"/>
            </a:br>
            <a:r>
              <a:rPr lang="en-US" altLang="zh-CN" sz="2400"/>
              <a:t>       for (p = 1; p &lt;=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M.tu</a:t>
            </a:r>
            <a:r>
              <a:rPr lang="en-US" altLang="zh-CN" sz="2400"/>
              <a:t>;  ++ p)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if ( M.data[p].j == col )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{ T.data[q].i = M.data[p].j 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T.data[q].j = M.data[p].i ;  </a:t>
            </a:r>
            <a:br>
              <a:rPr lang="en-US" altLang="zh-CN" sz="2400"/>
            </a:br>
            <a:r>
              <a:rPr lang="en-US" altLang="zh-CN" sz="2400"/>
              <a:t>            T.data[q].e = M.data[p].e;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++ q;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}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2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6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2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6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28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6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6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2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6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62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"/>
                                            </p:cond>
                                          </p:stCondLst>
                                        </p:cTn>
                                        <p:tgtEl>
                                          <p:spTgt spid="6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6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62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"/>
                                            </p:cond>
                                          </p:stCondLst>
                                        </p:cTn>
                                        <p:tgtEl>
                                          <p:spTgt spid="6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6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628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6"/>
                                            </p:cond>
                                          </p:stCondLst>
                                        </p:cTn>
                                        <p:tgtEl>
                                          <p:spTgt spid="6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6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62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5"/>
                                            </p:cond>
                                          </p:stCondLst>
                                        </p:cTn>
                                        <p:tgtEl>
                                          <p:spTgt spid="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6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2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2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01" grpId="0"/>
      <p:bldP spid="62802" grpId="0"/>
      <p:bldP spid="62803" grpId="0"/>
      <p:bldP spid="62804" grpId="0" animBg="1"/>
      <p:bldP spid="62805" grpId="0"/>
      <p:bldP spid="62806" grpId="0" animBg="1"/>
      <p:bldP spid="62807" grpId="0"/>
      <p:bldP spid="62808" grpId="0" animBg="1"/>
      <p:bldP spid="62809" grpId="0"/>
      <p:bldP spid="62810" grpId="0" animBg="1"/>
      <p:bldP spid="62811" grpId="0"/>
      <p:bldP spid="62812" grpId="0" animBg="1"/>
      <p:bldP spid="62813" grpId="0"/>
      <p:bldP spid="62814" grpId="0" animBg="1"/>
      <p:bldP spid="62815" grpId="0"/>
      <p:bldP spid="62816" grpId="0" animBg="1"/>
      <p:bldP spid="62817" grpId="0"/>
      <p:bldP spid="62818" grpId="0" animBg="1"/>
      <p:bldP spid="62819" grpId="0" animBg="1"/>
      <p:bldP spid="628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32" name="Rectangle 332"/>
          <p:cNvSpPr>
            <a:spLocks noChangeArrowheads="1"/>
          </p:cNvSpPr>
          <p:nvPr/>
        </p:nvSpPr>
        <p:spPr bwMode="auto">
          <a:xfrm>
            <a:off x="4213225" y="4364038"/>
            <a:ext cx="647700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30" name="Rectangle 330"/>
          <p:cNvSpPr>
            <a:spLocks noChangeArrowheads="1"/>
          </p:cNvSpPr>
          <p:nvPr/>
        </p:nvSpPr>
        <p:spPr bwMode="auto">
          <a:xfrm>
            <a:off x="1260475" y="3573463"/>
            <a:ext cx="2952750" cy="11509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4" name="Rectangle 324"/>
          <p:cNvSpPr>
            <a:spLocks noChangeArrowheads="1"/>
          </p:cNvSpPr>
          <p:nvPr/>
        </p:nvSpPr>
        <p:spPr bwMode="auto">
          <a:xfrm>
            <a:off x="3349625" y="2708275"/>
            <a:ext cx="647700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3" name="Rectangle 323"/>
          <p:cNvSpPr>
            <a:spLocks noChangeArrowheads="1"/>
          </p:cNvSpPr>
          <p:nvPr/>
        </p:nvSpPr>
        <p:spPr bwMode="auto">
          <a:xfrm>
            <a:off x="1116013" y="3140075"/>
            <a:ext cx="2592387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1" name="Text Box 321"/>
          <p:cNvSpPr txBox="1">
            <a:spLocks noChangeArrowheads="1"/>
          </p:cNvSpPr>
          <p:nvPr/>
        </p:nvSpPr>
        <p:spPr bwMode="auto">
          <a:xfrm>
            <a:off x="4213225" y="5021263"/>
            <a:ext cx="4824413" cy="13112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000"/>
              <a:t>typedef  struct { </a:t>
            </a:r>
          </a:p>
          <a:p>
            <a:r>
              <a:rPr lang="en-US" altLang="zh-CN" sz="2000"/>
              <a:t>     Triple  data[MAXSIZE + 1]; </a:t>
            </a:r>
          </a:p>
          <a:p>
            <a:r>
              <a:rPr lang="en-US" altLang="zh-CN" sz="2000"/>
              <a:t>      int  </a:t>
            </a:r>
            <a:r>
              <a:rPr lang="en-US" altLang="zh-CN" sz="2000" i="1"/>
              <a:t>mu, nu, tu</a:t>
            </a:r>
            <a:r>
              <a:rPr lang="en-US" altLang="zh-CN" sz="2000"/>
              <a:t>;      //</a:t>
            </a:r>
            <a:r>
              <a:rPr lang="zh-CN" altLang="en-US" sz="2000"/>
              <a:t>行、列、非零元数  </a:t>
            </a:r>
          </a:p>
          <a:p>
            <a:r>
              <a:rPr lang="en-US" altLang="zh-CN" sz="2000"/>
              <a:t>}TSMatrix; </a:t>
            </a:r>
          </a:p>
        </p:txBody>
      </p:sp>
      <p:sp useBgFill="1">
        <p:nvSpPr>
          <p:cNvPr id="51522" name="Rectangle 322"/>
          <p:cNvSpPr>
            <a:spLocks noChangeArrowheads="1"/>
          </p:cNvSpPr>
          <p:nvPr/>
        </p:nvSpPr>
        <p:spPr bwMode="auto">
          <a:xfrm>
            <a:off x="4140200" y="4868863"/>
            <a:ext cx="5003800" cy="16557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07" name="Rectangle 307"/>
          <p:cNvSpPr>
            <a:spLocks noChangeArrowheads="1"/>
          </p:cNvSpPr>
          <p:nvPr/>
        </p:nvSpPr>
        <p:spPr bwMode="auto">
          <a:xfrm>
            <a:off x="1476375" y="2708275"/>
            <a:ext cx="647700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03" name="Rectangle 303"/>
          <p:cNvSpPr>
            <a:spLocks noChangeArrowheads="1"/>
          </p:cNvSpPr>
          <p:nvPr/>
        </p:nvSpPr>
        <p:spPr bwMode="auto">
          <a:xfrm>
            <a:off x="755650" y="1844675"/>
            <a:ext cx="792163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99" name="Rectangle 299"/>
          <p:cNvSpPr>
            <a:spLocks noChangeArrowheads="1"/>
          </p:cNvSpPr>
          <p:nvPr/>
        </p:nvSpPr>
        <p:spPr bwMode="auto">
          <a:xfrm>
            <a:off x="611188" y="981075"/>
            <a:ext cx="4249737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02" name="Text Box 202"/>
          <p:cNvSpPr txBox="1">
            <a:spLocks noChangeArrowheads="1"/>
          </p:cNvSpPr>
          <p:nvPr/>
        </p:nvSpPr>
        <p:spPr bwMode="auto">
          <a:xfrm>
            <a:off x="468313" y="404813"/>
            <a:ext cx="6430962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Status TransposeSMatrix(TSMatrix M, TSMatrix &amp;T) {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T.mu=M.nu; T.nu=M.mu; T.tu=M.tu;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if (T.tu)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{ q = 1;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for (col = 1;  col &lt;=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M.nu</a:t>
            </a:r>
            <a:r>
              <a:rPr lang="en-US" altLang="zh-CN" sz="2000">
                <a:cs typeface=""/>
              </a:rPr>
              <a:t>;  ++ col)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for (p = 1; p &lt;=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M.tu</a:t>
            </a:r>
            <a:r>
              <a:rPr lang="en-US" altLang="zh-CN" sz="2000">
                <a:cs typeface=""/>
              </a:rPr>
              <a:t>;  ++ p)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if ( M.data[p].j == col )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{ T.data[q].i = M.data[p].j ;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  T.data[q].j = M.data[p].i 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T.data[q].e = M.data[p].e;   ++ q;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}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}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return OK;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} // TransposeSMatrix </a:t>
            </a:r>
          </a:p>
        </p:txBody>
      </p:sp>
      <p:sp>
        <p:nvSpPr>
          <p:cNvPr id="51403" name="Rectangle 203"/>
          <p:cNvSpPr>
            <a:spLocks noChangeArrowheads="1"/>
          </p:cNvSpPr>
          <p:nvPr/>
        </p:nvSpPr>
        <p:spPr bwMode="auto">
          <a:xfrm>
            <a:off x="5221288" y="4868863"/>
            <a:ext cx="3300412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时间复杂度：</a:t>
            </a:r>
            <a:r>
              <a:rPr lang="en-US" altLang="zh-CN" sz="2400" i="1"/>
              <a:t>O</a:t>
            </a:r>
            <a:r>
              <a:rPr lang="en-US" altLang="zh-CN" sz="2400"/>
              <a:t>(nu</a:t>
            </a:r>
            <a:r>
              <a:rPr lang="en-US" altLang="zh-CN" sz="2400">
                <a:sym typeface="Symbol" pitchFamily="18" charset="2"/>
              </a:rPr>
              <a:t>tu) </a:t>
            </a:r>
          </a:p>
        </p:txBody>
      </p:sp>
      <p:sp>
        <p:nvSpPr>
          <p:cNvPr id="51405" name="Rectangle 205"/>
          <p:cNvSpPr>
            <a:spLocks noChangeArrowheads="1"/>
          </p:cNvSpPr>
          <p:nvPr/>
        </p:nvSpPr>
        <p:spPr bwMode="auto">
          <a:xfrm>
            <a:off x="5202238" y="5456238"/>
            <a:ext cx="3835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/>
              <a:t>若 </a:t>
            </a:r>
            <a:r>
              <a:rPr lang="en-US" altLang="zh-CN" sz="2400"/>
              <a:t>tu </a:t>
            </a:r>
            <a:r>
              <a:rPr lang="zh-CN" altLang="zh-CN" sz="2400"/>
              <a:t>与</a:t>
            </a:r>
            <a:r>
              <a:rPr lang="en-US" altLang="zh-CN" sz="2400"/>
              <a:t>mu</a:t>
            </a:r>
            <a:r>
              <a:rPr lang="en-US" altLang="zh-CN" sz="2400">
                <a:sym typeface="Symbol" pitchFamily="18" charset="2"/>
              </a:rPr>
              <a:t>nu </a:t>
            </a:r>
            <a:r>
              <a:rPr lang="zh-CN" altLang="zh-CN" sz="2400">
                <a:sym typeface="Symbol" pitchFamily="18" charset="2"/>
              </a:rPr>
              <a:t>同数量级，</a:t>
            </a:r>
            <a:r>
              <a:rPr lang="zh-CN" altLang="en-US" sz="2400">
                <a:sym typeface="Symbol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zh-CN" sz="2400">
                <a:sym typeface="Symbol" pitchFamily="18" charset="2"/>
              </a:rPr>
              <a:t>则为：</a:t>
            </a:r>
            <a:r>
              <a:rPr lang="zh-CN" altLang="zh-CN" sz="2400" i="1">
                <a:sym typeface="Symbol" pitchFamily="18" charset="2"/>
              </a:rPr>
              <a:t>O</a:t>
            </a:r>
            <a:r>
              <a:rPr lang="en-US" altLang="zh-CN" sz="2400">
                <a:sym typeface="Symbol" pitchFamily="18" charset="2"/>
              </a:rPr>
              <a:t>(munu</a:t>
            </a:r>
            <a:r>
              <a:rPr lang="en-US" altLang="zh-CN" sz="2400" baseline="30000">
                <a:sym typeface="Symbol" pitchFamily="18" charset="2"/>
              </a:rPr>
              <a:t>2</a:t>
            </a:r>
            <a:r>
              <a:rPr lang="en-US" altLang="zh-CN" sz="2400">
                <a:sym typeface="Symbol" pitchFamily="18" charset="2"/>
              </a:rPr>
              <a:t>) </a:t>
            </a:r>
          </a:p>
        </p:txBody>
      </p:sp>
      <p:graphicFrame>
        <p:nvGraphicFramePr>
          <p:cNvPr id="51406" name="Group 206"/>
          <p:cNvGraphicFramePr>
            <a:graphicFrameLocks noGrp="1"/>
          </p:cNvGraphicFramePr>
          <p:nvPr/>
        </p:nvGraphicFramePr>
        <p:xfrm>
          <a:off x="7400925" y="11636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1448" name="Group 248"/>
          <p:cNvGraphicFramePr>
            <a:graphicFrameLocks noGrp="1"/>
          </p:cNvGraphicFramePr>
          <p:nvPr/>
        </p:nvGraphicFramePr>
        <p:xfrm>
          <a:off x="5292725" y="1125538"/>
          <a:ext cx="1463675" cy="3595689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1490" name="Text Box 290"/>
          <p:cNvSpPr txBox="1">
            <a:spLocks noChangeArrowheads="1"/>
          </p:cNvSpPr>
          <p:nvPr/>
        </p:nvSpPr>
        <p:spPr bwMode="auto">
          <a:xfrm>
            <a:off x="7472363" y="1557338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51491" name="Text Box 291"/>
          <p:cNvSpPr txBox="1">
            <a:spLocks noChangeArrowheads="1"/>
          </p:cNvSpPr>
          <p:nvPr/>
        </p:nvSpPr>
        <p:spPr bwMode="auto">
          <a:xfrm>
            <a:off x="7472363" y="2012950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1      6     15 </a:t>
            </a:r>
          </a:p>
        </p:txBody>
      </p:sp>
      <p:sp>
        <p:nvSpPr>
          <p:cNvPr id="51492" name="Text Box 292"/>
          <p:cNvSpPr txBox="1">
            <a:spLocks noChangeArrowheads="1"/>
          </p:cNvSpPr>
          <p:nvPr/>
        </p:nvSpPr>
        <p:spPr bwMode="auto">
          <a:xfrm>
            <a:off x="7472363" y="234950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51493" name="Text Box 293"/>
          <p:cNvSpPr txBox="1">
            <a:spLocks noChangeArrowheads="1"/>
          </p:cNvSpPr>
          <p:nvPr/>
        </p:nvSpPr>
        <p:spPr bwMode="auto">
          <a:xfrm>
            <a:off x="7472363" y="2803525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2      5     18 </a:t>
            </a:r>
          </a:p>
        </p:txBody>
      </p:sp>
      <p:sp>
        <p:nvSpPr>
          <p:cNvPr id="51494" name="Text Box 294"/>
          <p:cNvSpPr txBox="1">
            <a:spLocks noChangeArrowheads="1"/>
          </p:cNvSpPr>
          <p:nvPr/>
        </p:nvSpPr>
        <p:spPr bwMode="auto">
          <a:xfrm>
            <a:off x="7472363" y="3141663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51495" name="Text Box 295"/>
          <p:cNvSpPr txBox="1">
            <a:spLocks noChangeArrowheads="1"/>
          </p:cNvSpPr>
          <p:nvPr/>
        </p:nvSpPr>
        <p:spPr bwMode="auto">
          <a:xfrm>
            <a:off x="7472363" y="35353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51496" name="Text Box 296"/>
          <p:cNvSpPr txBox="1">
            <a:spLocks noChangeArrowheads="1"/>
          </p:cNvSpPr>
          <p:nvPr/>
        </p:nvSpPr>
        <p:spPr bwMode="auto">
          <a:xfrm>
            <a:off x="7472363" y="3987800"/>
            <a:ext cx="1411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4      6     -7 </a:t>
            </a:r>
          </a:p>
        </p:txBody>
      </p:sp>
      <p:sp>
        <p:nvSpPr>
          <p:cNvPr id="51497" name="Text Box 297"/>
          <p:cNvSpPr txBox="1">
            <a:spLocks noChangeArrowheads="1"/>
          </p:cNvSpPr>
          <p:nvPr/>
        </p:nvSpPr>
        <p:spPr bwMode="auto">
          <a:xfrm>
            <a:off x="7472363" y="4327525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51498" name="Text Box 298"/>
          <p:cNvSpPr txBox="1">
            <a:spLocks noChangeArrowheads="1"/>
          </p:cNvSpPr>
          <p:nvPr/>
        </p:nvSpPr>
        <p:spPr bwMode="auto">
          <a:xfrm>
            <a:off x="7485063" y="1160463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0000FF"/>
                </a:solidFill>
              </a:rPr>
              <a:t>6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2000"/>
              <a:t> </a:t>
            </a:r>
          </a:p>
        </p:txBody>
      </p:sp>
      <p:grpSp>
        <p:nvGrpSpPr>
          <p:cNvPr id="51502" name="Group 302"/>
          <p:cNvGrpSpPr>
            <a:grpSpLocks/>
          </p:cNvGrpSpPr>
          <p:nvPr/>
        </p:nvGrpSpPr>
        <p:grpSpPr bwMode="auto">
          <a:xfrm>
            <a:off x="6767513" y="1557338"/>
            <a:ext cx="574675" cy="396875"/>
            <a:chOff x="4332" y="981"/>
            <a:chExt cx="362" cy="250"/>
          </a:xfrm>
        </p:grpSpPr>
        <p:sp>
          <p:nvSpPr>
            <p:cNvPr id="51500" name="Line 300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1" name="Text Box 301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grpSp>
        <p:nvGrpSpPr>
          <p:cNvPr id="51504" name="Group 304"/>
          <p:cNvGrpSpPr>
            <a:grpSpLocks/>
          </p:cNvGrpSpPr>
          <p:nvPr/>
        </p:nvGrpSpPr>
        <p:grpSpPr bwMode="auto">
          <a:xfrm>
            <a:off x="4645025" y="1557338"/>
            <a:ext cx="574675" cy="396875"/>
            <a:chOff x="4332" y="981"/>
            <a:chExt cx="362" cy="250"/>
          </a:xfrm>
        </p:grpSpPr>
        <p:sp>
          <p:nvSpPr>
            <p:cNvPr id="51505" name="Line 305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6" name="Text Box 306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51508" name="Group 308"/>
          <p:cNvGrpSpPr>
            <a:grpSpLocks/>
          </p:cNvGrpSpPr>
          <p:nvPr/>
        </p:nvGrpSpPr>
        <p:grpSpPr bwMode="auto">
          <a:xfrm>
            <a:off x="4645025" y="1916113"/>
            <a:ext cx="574675" cy="396875"/>
            <a:chOff x="4332" y="981"/>
            <a:chExt cx="362" cy="250"/>
          </a:xfrm>
        </p:grpSpPr>
        <p:sp>
          <p:nvSpPr>
            <p:cNvPr id="51509" name="Line 309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0" name="Text Box 310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51511" name="Group 311"/>
          <p:cNvGrpSpPr>
            <a:grpSpLocks/>
          </p:cNvGrpSpPr>
          <p:nvPr/>
        </p:nvGrpSpPr>
        <p:grpSpPr bwMode="auto">
          <a:xfrm>
            <a:off x="6767513" y="1989138"/>
            <a:ext cx="574675" cy="396875"/>
            <a:chOff x="4332" y="981"/>
            <a:chExt cx="362" cy="250"/>
          </a:xfrm>
        </p:grpSpPr>
        <p:sp>
          <p:nvSpPr>
            <p:cNvPr id="51512" name="Line 312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3" name="Text Box 313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grpSp>
        <p:nvGrpSpPr>
          <p:cNvPr id="51514" name="Group 314"/>
          <p:cNvGrpSpPr>
            <a:grpSpLocks/>
          </p:cNvGrpSpPr>
          <p:nvPr/>
        </p:nvGrpSpPr>
        <p:grpSpPr bwMode="auto">
          <a:xfrm>
            <a:off x="4645025" y="3933825"/>
            <a:ext cx="574675" cy="396875"/>
            <a:chOff x="4332" y="981"/>
            <a:chExt cx="362" cy="250"/>
          </a:xfrm>
        </p:grpSpPr>
        <p:sp>
          <p:nvSpPr>
            <p:cNvPr id="51515" name="Line 315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6" name="Text Box 316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51517" name="Group 317"/>
          <p:cNvGrpSpPr>
            <a:grpSpLocks/>
          </p:cNvGrpSpPr>
          <p:nvPr/>
        </p:nvGrpSpPr>
        <p:grpSpPr bwMode="auto">
          <a:xfrm>
            <a:off x="6767513" y="2384425"/>
            <a:ext cx="574675" cy="396875"/>
            <a:chOff x="4332" y="981"/>
            <a:chExt cx="362" cy="250"/>
          </a:xfrm>
        </p:grpSpPr>
        <p:sp>
          <p:nvSpPr>
            <p:cNvPr id="51518" name="Line 318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9" name="Text Box 319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sp useBgFill="1">
        <p:nvSpPr>
          <p:cNvPr id="51525" name="Rectangle 325"/>
          <p:cNvSpPr>
            <a:spLocks noChangeArrowheads="1"/>
          </p:cNvSpPr>
          <p:nvPr/>
        </p:nvSpPr>
        <p:spPr bwMode="auto">
          <a:xfrm>
            <a:off x="4716463" y="1700213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526" name="Group 326"/>
          <p:cNvGrpSpPr>
            <a:grpSpLocks/>
          </p:cNvGrpSpPr>
          <p:nvPr/>
        </p:nvGrpSpPr>
        <p:grpSpPr bwMode="auto">
          <a:xfrm>
            <a:off x="4645025" y="2349500"/>
            <a:ext cx="574675" cy="396875"/>
            <a:chOff x="4332" y="981"/>
            <a:chExt cx="362" cy="250"/>
          </a:xfrm>
        </p:grpSpPr>
        <p:sp>
          <p:nvSpPr>
            <p:cNvPr id="51527" name="Line 327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28" name="Text Box 328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sp useBgFill="1">
        <p:nvSpPr>
          <p:cNvPr id="51529" name="Rectangle 329"/>
          <p:cNvSpPr>
            <a:spLocks noChangeArrowheads="1"/>
          </p:cNvSpPr>
          <p:nvPr/>
        </p:nvSpPr>
        <p:spPr bwMode="auto">
          <a:xfrm>
            <a:off x="4716463" y="1989138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531" name="Rectangle 331"/>
          <p:cNvSpPr>
            <a:spLocks noChangeArrowheads="1"/>
          </p:cNvSpPr>
          <p:nvPr/>
        </p:nvSpPr>
        <p:spPr bwMode="auto">
          <a:xfrm>
            <a:off x="6837363" y="1628775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533" name="Rectangle 333"/>
          <p:cNvSpPr>
            <a:spLocks noChangeArrowheads="1"/>
          </p:cNvSpPr>
          <p:nvPr/>
        </p:nvSpPr>
        <p:spPr bwMode="auto">
          <a:xfrm>
            <a:off x="4716463" y="2420938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534" name="Rectangle 334"/>
          <p:cNvSpPr>
            <a:spLocks noChangeArrowheads="1"/>
          </p:cNvSpPr>
          <p:nvPr/>
        </p:nvSpPr>
        <p:spPr bwMode="auto">
          <a:xfrm>
            <a:off x="6838950" y="2132013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5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5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5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5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5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0"/>
                                        <p:tgtEl>
                                          <p:spTgt spid="5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5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1" dur="500"/>
                                        <p:tgtEl>
                                          <p:spTgt spid="5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32" grpId="0" animBg="1"/>
      <p:bldP spid="51530" grpId="0" animBg="1"/>
      <p:bldP spid="51524" grpId="0" animBg="1"/>
      <p:bldP spid="51523" grpId="0" animBg="1"/>
      <p:bldP spid="51521" grpId="0" animBg="1"/>
      <p:bldP spid="51522" grpId="0" animBg="1"/>
      <p:bldP spid="51507" grpId="0" animBg="1"/>
      <p:bldP spid="51503" grpId="0" animBg="1"/>
      <p:bldP spid="51499" grpId="0" animBg="1"/>
      <p:bldP spid="51403" grpId="0"/>
      <p:bldP spid="51405" grpId="0"/>
      <p:bldP spid="51490" grpId="0"/>
      <p:bldP spid="51491" grpId="0"/>
      <p:bldP spid="51492" grpId="0"/>
      <p:bldP spid="51493" grpId="0"/>
      <p:bldP spid="51494" grpId="0"/>
      <p:bldP spid="51495" grpId="0"/>
      <p:bldP spid="51496" grpId="0"/>
      <p:bldP spid="51497" grpId="0"/>
      <p:bldP spid="51498" grpId="0"/>
      <p:bldP spid="51525" grpId="0" animBg="1"/>
      <p:bldP spid="51529" grpId="0" animBg="1"/>
      <p:bldP spid="51531" grpId="0" animBg="1"/>
      <p:bldP spid="51533" grpId="0" animBg="1"/>
      <p:bldP spid="515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2" name="Text Box 86"/>
          <p:cNvSpPr txBox="1">
            <a:spLocks noChangeArrowheads="1"/>
          </p:cNvSpPr>
          <p:nvPr/>
        </p:nvSpPr>
        <p:spPr bwMode="auto">
          <a:xfrm>
            <a:off x="684213" y="1052513"/>
            <a:ext cx="5240337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for (col = 1;  col &lt;= nu;  ++ col) 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     for (row = 1;  row &lt;= mu;   ++ row) 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            T[col][row] = M[row][col];  </a:t>
            </a:r>
          </a:p>
        </p:txBody>
      </p:sp>
      <p:sp>
        <p:nvSpPr>
          <p:cNvPr id="19543" name="Rectangle 87"/>
          <p:cNvSpPr>
            <a:spLocks noChangeArrowheads="1"/>
          </p:cNvSpPr>
          <p:nvPr/>
        </p:nvSpPr>
        <p:spPr bwMode="auto">
          <a:xfrm>
            <a:off x="107950" y="601663"/>
            <a:ext cx="353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一般矩阵转置算法：</a:t>
            </a:r>
          </a:p>
        </p:txBody>
      </p:sp>
      <p:sp>
        <p:nvSpPr>
          <p:cNvPr id="19544" name="Rectangle 88"/>
          <p:cNvSpPr>
            <a:spLocks noChangeArrowheads="1"/>
          </p:cNvSpPr>
          <p:nvPr/>
        </p:nvSpPr>
        <p:spPr bwMode="auto">
          <a:xfrm>
            <a:off x="684213" y="2636838"/>
            <a:ext cx="5980112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一般矩阵转置算法时间复杂度：</a:t>
            </a:r>
            <a:r>
              <a:rPr lang="en-US" altLang="zh-CN" sz="2400" i="1"/>
              <a:t>O</a:t>
            </a:r>
            <a:r>
              <a:rPr lang="en-US" altLang="zh-CN" sz="2400"/>
              <a:t>(mu</a:t>
            </a:r>
            <a:r>
              <a:rPr lang="en-US" altLang="zh-CN" sz="2400">
                <a:sym typeface="Symbol" pitchFamily="18" charset="2"/>
              </a:rPr>
              <a:t>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nu</a:t>
            </a:r>
            <a:r>
              <a:rPr lang="en-US" altLang="zh-CN" sz="2400">
                <a:sym typeface="Symbol" pitchFamily="18" charset="2"/>
              </a:rPr>
              <a:t>)  </a:t>
            </a:r>
          </a:p>
        </p:txBody>
      </p:sp>
      <p:sp>
        <p:nvSpPr>
          <p:cNvPr id="19545" name="Rectangle 89"/>
          <p:cNvSpPr>
            <a:spLocks noChangeArrowheads="1"/>
          </p:cNvSpPr>
          <p:nvPr/>
        </p:nvSpPr>
        <p:spPr bwMode="auto">
          <a:xfrm>
            <a:off x="703263" y="3284538"/>
            <a:ext cx="820261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用三元组顺序表存储</a:t>
            </a:r>
            <a:r>
              <a:rPr lang="zh-CN" altLang="zh-CN" sz="2400">
                <a:solidFill>
                  <a:srgbClr val="0000FF"/>
                </a:solidFill>
              </a:rPr>
              <a:t>的矩阵转置算法</a:t>
            </a:r>
            <a:r>
              <a:rPr lang="zh-CN" altLang="en-US" sz="2400">
                <a:solidFill>
                  <a:srgbClr val="0000FF"/>
                </a:solidFill>
              </a:rPr>
              <a:t>时间复杂度：</a:t>
            </a:r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(nu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tu) </a:t>
            </a:r>
          </a:p>
        </p:txBody>
      </p:sp>
      <p:sp>
        <p:nvSpPr>
          <p:cNvPr id="19546" name="Rectangle 90"/>
          <p:cNvSpPr>
            <a:spLocks noChangeArrowheads="1"/>
          </p:cNvSpPr>
          <p:nvPr/>
        </p:nvSpPr>
        <p:spPr bwMode="auto">
          <a:xfrm>
            <a:off x="684213" y="3933825"/>
            <a:ext cx="62103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若 </a:t>
            </a:r>
            <a:r>
              <a:rPr lang="en-US" altLang="zh-CN" sz="2400">
                <a:solidFill>
                  <a:srgbClr val="0000FF"/>
                </a:solidFill>
              </a:rPr>
              <a:t>tu 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 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同数量级，则为：</a:t>
            </a:r>
            <a:r>
              <a:rPr lang="zh-CN" altLang="zh-CN" sz="2400" i="1">
                <a:solidFill>
                  <a:srgbClr val="0000FF"/>
                </a:solidFill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(mu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nu</a:t>
            </a:r>
            <a:r>
              <a:rPr lang="en-US" altLang="zh-CN" sz="2400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2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) </a:t>
            </a:r>
          </a:p>
        </p:txBody>
      </p:sp>
      <p:sp>
        <p:nvSpPr>
          <p:cNvPr id="19550" name="Rectangle 94"/>
          <p:cNvSpPr>
            <a:spLocks noChangeArrowheads="1"/>
          </p:cNvSpPr>
          <p:nvPr/>
        </p:nvSpPr>
        <p:spPr bwMode="auto">
          <a:xfrm>
            <a:off x="1335088" y="5780088"/>
            <a:ext cx="5176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/>
              <a:t>算法仅适用于 </a:t>
            </a:r>
            <a:r>
              <a:rPr kumimoji="0" lang="en-US" altLang="zh-CN" sz="2400"/>
              <a:t>tu &lt;&lt; mu</a:t>
            </a:r>
            <a:r>
              <a:rPr lang="en-US" altLang="zh-CN" sz="2400">
                <a:sym typeface="Symbol" pitchFamily="18" charset="2"/>
              </a:rPr>
              <a:t></a:t>
            </a:r>
            <a:r>
              <a:rPr kumimoji="0" lang="en-US" altLang="zh-CN" sz="2400"/>
              <a:t>nu </a:t>
            </a:r>
            <a:r>
              <a:rPr kumimoji="0" lang="zh-CN" altLang="en-US" sz="2400"/>
              <a:t>的情况。 </a:t>
            </a:r>
          </a:p>
        </p:txBody>
      </p:sp>
      <p:sp>
        <p:nvSpPr>
          <p:cNvPr id="19551" name="Text Box 95"/>
          <p:cNvSpPr txBox="1">
            <a:spLocks noChangeArrowheads="1"/>
          </p:cNvSpPr>
          <p:nvPr/>
        </p:nvSpPr>
        <p:spPr bwMode="auto">
          <a:xfrm>
            <a:off x="366713" y="5203825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结论 </a:t>
            </a:r>
          </a:p>
        </p:txBody>
      </p:sp>
      <p:sp>
        <p:nvSpPr>
          <p:cNvPr id="19552" name="Rectangle 96"/>
          <p:cNvSpPr>
            <a:spLocks noChangeArrowheads="1"/>
          </p:cNvSpPr>
          <p:nvPr/>
        </p:nvSpPr>
        <p:spPr bwMode="auto">
          <a:xfrm>
            <a:off x="1335088" y="4543425"/>
            <a:ext cx="76136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/>
              <a:t>用三元组顺序表存储稀疏</a:t>
            </a:r>
            <a:r>
              <a:rPr lang="zh-CN" altLang="zh-CN" sz="2400"/>
              <a:t>矩阵节约存储空间（</a:t>
            </a:r>
            <a:r>
              <a:rPr lang="zh-CN" altLang="zh-CN" sz="2400">
                <a:solidFill>
                  <a:srgbClr val="0000FF"/>
                </a:solidFill>
              </a:rPr>
              <a:t>优点</a:t>
            </a:r>
            <a:r>
              <a:rPr lang="zh-CN" altLang="zh-CN" sz="2400"/>
              <a:t>）；</a:t>
            </a:r>
            <a:r>
              <a:rPr lang="zh-CN" altLang="en-US" sz="2400"/>
              <a:t> </a:t>
            </a:r>
            <a:endParaRPr lang="zh-CN" altLang="en-US" sz="2400">
              <a:sym typeface="Symbol" pitchFamily="18" charset="2"/>
            </a:endParaRPr>
          </a:p>
        </p:txBody>
      </p:sp>
      <p:sp>
        <p:nvSpPr>
          <p:cNvPr id="19553" name="Rectangle 97"/>
          <p:cNvSpPr>
            <a:spLocks noChangeArrowheads="1"/>
          </p:cNvSpPr>
          <p:nvPr/>
        </p:nvSpPr>
        <p:spPr bwMode="auto">
          <a:xfrm>
            <a:off x="1331913" y="5037138"/>
            <a:ext cx="7589837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tu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</a:t>
            </a:r>
            <a:r>
              <a:rPr lang="zh-CN" altLang="en-US" sz="2400">
                <a:solidFill>
                  <a:srgbClr val="0000FF"/>
                </a:solidFill>
                <a:sym typeface="Symbol" pitchFamily="18" charset="2"/>
              </a:rPr>
              <a:t>时，</a:t>
            </a:r>
            <a:r>
              <a:rPr lang="zh-CN" altLang="en-US" sz="2400"/>
              <a:t>算法时间复杂度高（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缺点</a:t>
            </a:r>
            <a:r>
              <a:rPr lang="zh-CN" altLang="en-US" sz="2400"/>
              <a:t>）； </a:t>
            </a:r>
          </a:p>
        </p:txBody>
      </p:sp>
      <p:sp>
        <p:nvSpPr>
          <p:cNvPr id="19554" name="AutoShape 98"/>
          <p:cNvSpPr>
            <a:spLocks/>
          </p:cNvSpPr>
          <p:nvPr/>
        </p:nvSpPr>
        <p:spPr bwMode="auto">
          <a:xfrm>
            <a:off x="1187450" y="4849813"/>
            <a:ext cx="144463" cy="1223962"/>
          </a:xfrm>
          <a:prstGeom prst="leftBrace">
            <a:avLst>
              <a:gd name="adj1" fmla="val 7060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44" grpId="0"/>
      <p:bldP spid="19545" grpId="0"/>
      <p:bldP spid="19546" grpId="0"/>
      <p:bldP spid="19550" grpId="0"/>
      <p:bldP spid="19551" grpId="0"/>
      <p:bldP spid="19552" grpId="0"/>
      <p:bldP spid="19553" grpId="0"/>
      <p:bldP spid="1955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1" name="Rectangle 121"/>
          <p:cNvSpPr>
            <a:spLocks noChangeArrowheads="1"/>
          </p:cNvSpPr>
          <p:nvPr/>
        </p:nvSpPr>
        <p:spPr bwMode="auto">
          <a:xfrm>
            <a:off x="7580313" y="3357563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501650" y="476250"/>
            <a:ext cx="6015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方法</a:t>
            </a:r>
            <a:r>
              <a:rPr lang="zh-CN" altLang="en-US" sz="2400"/>
              <a:t> </a:t>
            </a:r>
            <a:r>
              <a:rPr lang="en-US" altLang="zh-CN" sz="2400"/>
              <a:t>2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 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的行序转置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——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快速转置</a:t>
            </a:r>
            <a:r>
              <a:rPr lang="zh-CN" altLang="en-US" sz="2400"/>
              <a:t>  </a:t>
            </a:r>
            <a:endParaRPr lang="zh-CN" altLang="zh-CN" sz="2400"/>
          </a:p>
        </p:txBody>
      </p:sp>
      <p:graphicFrame>
        <p:nvGraphicFramePr>
          <p:cNvPr id="20511" name="Group 31"/>
          <p:cNvGraphicFramePr>
            <a:graphicFrameLocks noGrp="1"/>
          </p:cNvGraphicFramePr>
          <p:nvPr/>
        </p:nvGraphicFramePr>
        <p:xfrm>
          <a:off x="7485063" y="29289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599" name="Group 119"/>
          <p:cNvGraphicFramePr>
            <a:graphicFrameLocks noGrp="1"/>
          </p:cNvGraphicFramePr>
          <p:nvPr/>
        </p:nvGraphicFramePr>
        <p:xfrm>
          <a:off x="5829300" y="29289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595" name="Text Box 115"/>
          <p:cNvSpPr txBox="1">
            <a:spLocks noChangeArrowheads="1"/>
          </p:cNvSpPr>
          <p:nvPr/>
        </p:nvSpPr>
        <p:spPr bwMode="auto">
          <a:xfrm>
            <a:off x="7653338" y="2492375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20596" name="Text Box 116"/>
          <p:cNvSpPr txBox="1">
            <a:spLocks noChangeArrowheads="1"/>
          </p:cNvSpPr>
          <p:nvPr/>
        </p:nvSpPr>
        <p:spPr bwMode="auto">
          <a:xfrm>
            <a:off x="5997575" y="2492375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M.data </a:t>
            </a:r>
          </a:p>
        </p:txBody>
      </p:sp>
      <p:sp>
        <p:nvSpPr>
          <p:cNvPr id="20597" name="Text Box 117"/>
          <p:cNvSpPr txBox="1">
            <a:spLocks noChangeArrowheads="1"/>
          </p:cNvSpPr>
          <p:nvPr/>
        </p:nvSpPr>
        <p:spPr bwMode="auto">
          <a:xfrm>
            <a:off x="501650" y="981075"/>
            <a:ext cx="180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实施步骤： </a:t>
            </a:r>
          </a:p>
        </p:txBody>
      </p:sp>
      <p:sp>
        <p:nvSpPr>
          <p:cNvPr id="20598" name="Text Box 118"/>
          <p:cNvSpPr txBox="1">
            <a:spLocks noChangeArrowheads="1"/>
          </p:cNvSpPr>
          <p:nvPr/>
        </p:nvSpPr>
        <p:spPr bwMode="auto">
          <a:xfrm>
            <a:off x="481013" y="1454150"/>
            <a:ext cx="791686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/>
              <a:t>1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1 </a:t>
            </a:r>
            <a:r>
              <a:rPr lang="zh-CN" altLang="en-US" sz="2400"/>
              <a:t>列的第 </a:t>
            </a:r>
            <a:r>
              <a:rPr lang="en-US" altLang="zh-CN" sz="2400"/>
              <a:t>1 </a:t>
            </a:r>
            <a:r>
              <a:rPr lang="zh-CN" altLang="en-US" sz="2400"/>
              <a:t>个非零元在 </a:t>
            </a:r>
            <a:r>
              <a:rPr lang="en-US" altLang="zh-CN" sz="2400" i="1"/>
              <a:t>T.data</a:t>
            </a:r>
            <a:r>
              <a:rPr lang="en-US" altLang="zh-CN" sz="2400"/>
              <a:t> </a:t>
            </a:r>
            <a:r>
              <a:rPr lang="zh-CN" altLang="en-US" sz="2400"/>
              <a:t>中的位置。 </a:t>
            </a:r>
          </a:p>
        </p:txBody>
      </p:sp>
      <p:sp>
        <p:nvSpPr>
          <p:cNvPr id="20600" name="Text Box 120"/>
          <p:cNvSpPr txBox="1">
            <a:spLocks noChangeArrowheads="1"/>
          </p:cNvSpPr>
          <p:nvPr/>
        </p:nvSpPr>
        <p:spPr bwMode="auto">
          <a:xfrm>
            <a:off x="8172450" y="141287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</a:p>
        </p:txBody>
      </p:sp>
      <p:sp>
        <p:nvSpPr>
          <p:cNvPr id="20602" name="Text Box 122"/>
          <p:cNvSpPr txBox="1">
            <a:spLocks noChangeArrowheads="1"/>
          </p:cNvSpPr>
          <p:nvPr/>
        </p:nvSpPr>
        <p:spPr bwMode="auto">
          <a:xfrm>
            <a:off x="468313" y="2349500"/>
            <a:ext cx="564991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3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col </a:t>
            </a:r>
            <a:r>
              <a:rPr lang="zh-CN" altLang="en-US" sz="2400"/>
              <a:t>列的第一个非零元在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</a:t>
            </a:r>
            <a:r>
              <a:rPr lang="en-US" altLang="zh-CN" sz="2400" i="1"/>
              <a:t>T.data</a:t>
            </a:r>
            <a:r>
              <a:rPr lang="en-US" altLang="zh-CN" sz="2400"/>
              <a:t> </a:t>
            </a:r>
            <a:r>
              <a:rPr lang="zh-CN" altLang="en-US" sz="2400"/>
              <a:t>中的位置。 </a:t>
            </a:r>
          </a:p>
        </p:txBody>
      </p:sp>
      <p:sp>
        <p:nvSpPr>
          <p:cNvPr id="20603" name="Text Box 123"/>
          <p:cNvSpPr txBox="1">
            <a:spLocks noChangeArrowheads="1"/>
          </p:cNvSpPr>
          <p:nvPr/>
        </p:nvSpPr>
        <p:spPr bwMode="auto">
          <a:xfrm>
            <a:off x="482600" y="1916113"/>
            <a:ext cx="5673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2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col -1 </a:t>
            </a:r>
            <a:r>
              <a:rPr lang="zh-CN" altLang="en-US" sz="2400"/>
              <a:t>列的非零元个数。 </a:t>
            </a:r>
          </a:p>
        </p:txBody>
      </p:sp>
      <p:sp>
        <p:nvSpPr>
          <p:cNvPr id="20606" name="Text Box 126"/>
          <p:cNvSpPr txBox="1">
            <a:spLocks noChangeArrowheads="1"/>
          </p:cNvSpPr>
          <p:nvPr/>
        </p:nvSpPr>
        <p:spPr bwMode="auto">
          <a:xfrm>
            <a:off x="5902325" y="1916113"/>
            <a:ext cx="304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存入数组 </a:t>
            </a:r>
            <a:r>
              <a:rPr lang="en-US" altLang="zh-CN" sz="2400">
                <a:solidFill>
                  <a:srgbClr val="0000FF"/>
                </a:solidFill>
              </a:rPr>
              <a:t>num[</a:t>
            </a:r>
            <a:r>
              <a:rPr lang="en-US" altLang="zh-CN" sz="2400" i="1">
                <a:solidFill>
                  <a:srgbClr val="0000FF"/>
                </a:solidFill>
              </a:rPr>
              <a:t>M.nu</a:t>
            </a:r>
            <a:r>
              <a:rPr lang="en-US" altLang="zh-CN" sz="2400">
                <a:solidFill>
                  <a:srgbClr val="0000FF"/>
                </a:solidFill>
              </a:rPr>
              <a:t>] </a:t>
            </a:r>
          </a:p>
        </p:txBody>
      </p:sp>
      <p:sp>
        <p:nvSpPr>
          <p:cNvPr id="20607" name="Text Box 127"/>
          <p:cNvSpPr txBox="1">
            <a:spLocks noChangeArrowheads="1"/>
          </p:cNvSpPr>
          <p:nvPr/>
        </p:nvSpPr>
        <p:spPr bwMode="auto">
          <a:xfrm>
            <a:off x="2805113" y="3259138"/>
            <a:ext cx="301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存入数组 </a:t>
            </a:r>
            <a:r>
              <a:rPr lang="en-US" altLang="zh-CN" sz="2400">
                <a:solidFill>
                  <a:srgbClr val="0000FF"/>
                </a:solidFill>
              </a:rPr>
              <a:t>cpot[</a:t>
            </a:r>
            <a:r>
              <a:rPr lang="en-US" altLang="zh-CN" sz="2400" i="1">
                <a:solidFill>
                  <a:srgbClr val="0000FF"/>
                </a:solidFill>
              </a:rPr>
              <a:t>M.nu</a:t>
            </a:r>
            <a:r>
              <a:rPr lang="en-US" altLang="zh-CN" sz="2400">
                <a:solidFill>
                  <a:srgbClr val="0000FF"/>
                </a:solidFill>
              </a:rPr>
              <a:t>] </a:t>
            </a:r>
          </a:p>
        </p:txBody>
      </p:sp>
      <p:sp>
        <p:nvSpPr>
          <p:cNvPr id="20608" name="Text Box 128"/>
          <p:cNvSpPr txBox="1">
            <a:spLocks noChangeArrowheads="1"/>
          </p:cNvSpPr>
          <p:nvPr/>
        </p:nvSpPr>
        <p:spPr bwMode="auto">
          <a:xfrm>
            <a:off x="933450" y="3548063"/>
            <a:ext cx="183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cpot[1] = 1;  </a:t>
            </a:r>
          </a:p>
        </p:txBody>
      </p:sp>
      <p:sp>
        <p:nvSpPr>
          <p:cNvPr id="20609" name="Text Box 129"/>
          <p:cNvSpPr txBox="1">
            <a:spLocks noChangeArrowheads="1"/>
          </p:cNvSpPr>
          <p:nvPr/>
        </p:nvSpPr>
        <p:spPr bwMode="auto">
          <a:xfrm>
            <a:off x="933450" y="3900488"/>
            <a:ext cx="46513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cpot[col]=cpot[col–1]+num[col–1]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                        2≤col≤</a:t>
            </a:r>
            <a:r>
              <a:rPr lang="en-US" altLang="zh-CN" sz="2400" i="1">
                <a:solidFill>
                  <a:srgbClr val="0000FF"/>
                </a:solidFill>
              </a:rPr>
              <a:t>a.nu</a:t>
            </a:r>
          </a:p>
        </p:txBody>
      </p:sp>
      <p:graphicFrame>
        <p:nvGraphicFramePr>
          <p:cNvPr id="20698" name="Group 218"/>
          <p:cNvGraphicFramePr>
            <a:graphicFrameLocks noGrp="1"/>
          </p:cNvGraphicFramePr>
          <p:nvPr/>
        </p:nvGraphicFramePr>
        <p:xfrm>
          <a:off x="611188" y="5086350"/>
          <a:ext cx="4968875" cy="1188720"/>
        </p:xfrm>
        <a:graphic>
          <a:graphicData uri="http://schemas.openxmlformats.org/drawingml/2006/table">
            <a:tbl>
              <a:tblPr/>
              <a:tblGrid>
                <a:gridCol w="13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699" name="Group 219"/>
          <p:cNvGraphicFramePr>
            <a:graphicFrameLocks noGrp="1"/>
          </p:cNvGraphicFramePr>
          <p:nvPr/>
        </p:nvGraphicFramePr>
        <p:xfrm>
          <a:off x="611188" y="5084763"/>
          <a:ext cx="4968875" cy="1188720"/>
        </p:xfrm>
        <a:graphic>
          <a:graphicData uri="http://schemas.openxmlformats.org/drawingml/2006/table">
            <a:tbl>
              <a:tblPr/>
              <a:tblGrid>
                <a:gridCol w="13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2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2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2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01" grpId="0" animBg="1"/>
      <p:bldP spid="20597" grpId="0" autoUpdateAnimBg="0"/>
      <p:bldP spid="20598" grpId="0" autoUpdateAnimBg="0"/>
      <p:bldP spid="20600" grpId="0" autoUpdateAnimBg="0"/>
      <p:bldP spid="20602" grpId="0" autoUpdateAnimBg="0"/>
      <p:bldP spid="20603" grpId="0" autoUpdateAnimBg="0"/>
      <p:bldP spid="20606" grpId="0" autoUpdateAnimBg="0"/>
      <p:bldP spid="20607" grpId="0" autoUpdateAnimBg="0"/>
      <p:bldP spid="20608" grpId="0" autoUpdateAnimBg="0"/>
      <p:bldP spid="2060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71" name="Rectangle 167"/>
          <p:cNvSpPr>
            <a:spLocks noChangeArrowheads="1"/>
          </p:cNvSpPr>
          <p:nvPr/>
        </p:nvSpPr>
        <p:spPr bwMode="auto">
          <a:xfrm>
            <a:off x="1525588" y="4365625"/>
            <a:ext cx="4175125" cy="287338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9" name="Rectangle 165"/>
          <p:cNvSpPr>
            <a:spLocks noChangeArrowheads="1"/>
          </p:cNvSpPr>
          <p:nvPr/>
        </p:nvSpPr>
        <p:spPr bwMode="auto">
          <a:xfrm>
            <a:off x="1165225" y="3502025"/>
            <a:ext cx="1439863" cy="287338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7" name="Rectangle 163"/>
          <p:cNvSpPr>
            <a:spLocks noChangeArrowheads="1"/>
          </p:cNvSpPr>
          <p:nvPr/>
        </p:nvSpPr>
        <p:spPr bwMode="auto">
          <a:xfrm>
            <a:off x="7500938" y="3105150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5" name="Rectangle 161"/>
          <p:cNvSpPr>
            <a:spLocks noChangeArrowheads="1"/>
          </p:cNvSpPr>
          <p:nvPr/>
        </p:nvSpPr>
        <p:spPr bwMode="auto">
          <a:xfrm>
            <a:off x="7500938" y="2773363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3" name="Rectangle 159"/>
          <p:cNvSpPr>
            <a:spLocks noChangeArrowheads="1"/>
          </p:cNvSpPr>
          <p:nvPr/>
        </p:nvSpPr>
        <p:spPr bwMode="auto">
          <a:xfrm>
            <a:off x="7500938" y="24288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1" name="Rectangle 157"/>
          <p:cNvSpPr>
            <a:spLocks noChangeArrowheads="1"/>
          </p:cNvSpPr>
          <p:nvPr/>
        </p:nvSpPr>
        <p:spPr bwMode="auto">
          <a:xfrm>
            <a:off x="7500938" y="2097088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9" name="Rectangle 155"/>
          <p:cNvSpPr>
            <a:spLocks noChangeArrowheads="1"/>
          </p:cNvSpPr>
          <p:nvPr/>
        </p:nvSpPr>
        <p:spPr bwMode="auto">
          <a:xfrm>
            <a:off x="7500938" y="1773238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7" name="Rectangle 153"/>
          <p:cNvSpPr>
            <a:spLocks noChangeArrowheads="1"/>
          </p:cNvSpPr>
          <p:nvPr/>
        </p:nvSpPr>
        <p:spPr bwMode="auto">
          <a:xfrm>
            <a:off x="7500938" y="14128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5" name="Rectangle 151"/>
          <p:cNvSpPr>
            <a:spLocks noChangeArrowheads="1"/>
          </p:cNvSpPr>
          <p:nvPr/>
        </p:nvSpPr>
        <p:spPr bwMode="auto">
          <a:xfrm>
            <a:off x="7500938" y="108902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3" name="Rectangle 149"/>
          <p:cNvSpPr>
            <a:spLocks noChangeArrowheads="1"/>
          </p:cNvSpPr>
          <p:nvPr/>
        </p:nvSpPr>
        <p:spPr bwMode="auto">
          <a:xfrm>
            <a:off x="7500938" y="7651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9" name="Rectangle 145"/>
          <p:cNvSpPr>
            <a:spLocks noChangeArrowheads="1"/>
          </p:cNvSpPr>
          <p:nvPr/>
        </p:nvSpPr>
        <p:spPr bwMode="auto">
          <a:xfrm>
            <a:off x="1165225" y="2636838"/>
            <a:ext cx="5040313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8" name="Rectangle 144"/>
          <p:cNvSpPr>
            <a:spLocks noChangeArrowheads="1"/>
          </p:cNvSpPr>
          <p:nvPr/>
        </p:nvSpPr>
        <p:spPr bwMode="auto">
          <a:xfrm>
            <a:off x="1165225" y="2205038"/>
            <a:ext cx="5040313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7" name="Rectangle 143"/>
          <p:cNvSpPr>
            <a:spLocks noChangeArrowheads="1"/>
          </p:cNvSpPr>
          <p:nvPr/>
        </p:nvSpPr>
        <p:spPr bwMode="auto">
          <a:xfrm>
            <a:off x="804863" y="1341438"/>
            <a:ext cx="4608512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373063" y="330200"/>
            <a:ext cx="7056437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Status FastTransposeSMatrix( TSMatrix M, TSMatrix &amp;T ) {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采用三元组顺序表存储表示，求稀疏矩阵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的转置矩阵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T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T.mu = M.nu; T.nu = M.mu; T.tu = M.tu;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if (T.tu) {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(col=1; col&lt;=M.nu; ++col)    num[col] = 0;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(t=1; t&lt;=M.tu; ++t)   ++ num[M.data[t].j]; 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中各列非零元的个数 </a:t>
            </a:r>
            <a:br>
              <a:rPr lang="zh-CN" altLang="en-US" sz="2000">
                <a:cs typeface=""/>
              </a:rPr>
            </a:b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cpot[1] = 1;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(col=2; col&lt;=M.nu; ++col) 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         cpot[col] = cpot[col -1] + num[col -1];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中各列的第一个非零元在</a:t>
            </a:r>
            <a:r>
              <a:rPr lang="zh-CN" altLang="en-US" sz="2000" i="1">
                <a:solidFill>
                  <a:srgbClr val="0000FF"/>
                </a:solidFill>
                <a:cs typeface="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cs typeface=""/>
              </a:rPr>
              <a:t>T.data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中的序号</a:t>
            </a:r>
            <a:r>
              <a:rPr lang="zh-CN" altLang="en-US" sz="2000">
                <a:cs typeface=""/>
              </a:rPr>
              <a:t> </a:t>
            </a:r>
          </a:p>
        </p:txBody>
      </p:sp>
      <p:graphicFrame>
        <p:nvGraphicFramePr>
          <p:cNvPr id="72763" name="Group 59"/>
          <p:cNvGraphicFramePr>
            <a:graphicFrameLocks noGrp="1"/>
          </p:cNvGraphicFramePr>
          <p:nvPr/>
        </p:nvGraphicFramePr>
        <p:xfrm>
          <a:off x="7429500" y="404813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2764" name="Group 60"/>
          <p:cNvGraphicFramePr>
            <a:graphicFrameLocks noGrp="1"/>
          </p:cNvGraphicFramePr>
          <p:nvPr/>
        </p:nvGraphicFramePr>
        <p:xfrm>
          <a:off x="876300" y="5195888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844" name="Group 140"/>
          <p:cNvGraphicFramePr>
            <a:graphicFrameLocks noGrp="1"/>
          </p:cNvGraphicFramePr>
          <p:nvPr/>
        </p:nvGraphicFramePr>
        <p:xfrm>
          <a:off x="7429500" y="3500438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2850" name="Text Box 146"/>
          <p:cNvSpPr txBox="1">
            <a:spLocks noChangeArrowheads="1"/>
          </p:cNvSpPr>
          <p:nvPr/>
        </p:nvSpPr>
        <p:spPr bwMode="auto">
          <a:xfrm>
            <a:off x="7500938" y="3500438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        </a:t>
            </a:r>
            <a:r>
              <a:rPr lang="en-US" altLang="zh-CN" sz="1600">
                <a:solidFill>
                  <a:srgbClr val="0000FF"/>
                </a:solidFill>
              </a:rPr>
              <a:t>6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en-US" altLang="zh-CN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72852" name="Text Box 148"/>
          <p:cNvSpPr txBox="1">
            <a:spLocks noChangeArrowheads="1"/>
          </p:cNvSpPr>
          <p:nvPr/>
        </p:nvSpPr>
        <p:spPr bwMode="auto">
          <a:xfrm>
            <a:off x="2533650" y="5589588"/>
            <a:ext cx="380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0       0       0       0       0       0       0 </a:t>
            </a:r>
          </a:p>
        </p:txBody>
      </p:sp>
      <p:sp useBgFill="1">
        <p:nvSpPr>
          <p:cNvPr id="72854" name="Text Box 150"/>
          <p:cNvSpPr txBox="1">
            <a:spLocks noChangeArrowheads="1"/>
          </p:cNvSpPr>
          <p:nvPr/>
        </p:nvSpPr>
        <p:spPr bwMode="auto">
          <a:xfrm>
            <a:off x="3094038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56" name="Text Box 152"/>
          <p:cNvSpPr txBox="1">
            <a:spLocks noChangeArrowheads="1"/>
          </p:cNvSpPr>
          <p:nvPr/>
        </p:nvSpPr>
        <p:spPr bwMode="auto">
          <a:xfrm>
            <a:off x="3670300" y="5624513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58" name="Text Box 154"/>
          <p:cNvSpPr txBox="1">
            <a:spLocks noChangeArrowheads="1"/>
          </p:cNvSpPr>
          <p:nvPr/>
        </p:nvSpPr>
        <p:spPr bwMode="auto">
          <a:xfrm>
            <a:off x="2517775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60" name="Text Box 156"/>
          <p:cNvSpPr txBox="1">
            <a:spLocks noChangeArrowheads="1"/>
          </p:cNvSpPr>
          <p:nvPr/>
        </p:nvSpPr>
        <p:spPr bwMode="auto">
          <a:xfrm>
            <a:off x="5399088" y="5645150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62" name="Text Box 158"/>
          <p:cNvSpPr txBox="1">
            <a:spLocks noChangeArrowheads="1"/>
          </p:cNvSpPr>
          <p:nvPr/>
        </p:nvSpPr>
        <p:spPr bwMode="auto">
          <a:xfrm>
            <a:off x="3670300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4" name="Text Box 160"/>
          <p:cNvSpPr txBox="1">
            <a:spLocks noChangeArrowheads="1"/>
          </p:cNvSpPr>
          <p:nvPr/>
        </p:nvSpPr>
        <p:spPr bwMode="auto">
          <a:xfrm>
            <a:off x="3094038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6" name="Text Box 162"/>
          <p:cNvSpPr txBox="1">
            <a:spLocks noChangeArrowheads="1"/>
          </p:cNvSpPr>
          <p:nvPr/>
        </p:nvSpPr>
        <p:spPr bwMode="auto">
          <a:xfrm>
            <a:off x="2517775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8" name="Text Box 164"/>
          <p:cNvSpPr txBox="1">
            <a:spLocks noChangeArrowheads="1"/>
          </p:cNvSpPr>
          <p:nvPr/>
        </p:nvSpPr>
        <p:spPr bwMode="auto">
          <a:xfrm>
            <a:off x="4246563" y="5645150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70" name="Text Box 166"/>
          <p:cNvSpPr txBox="1">
            <a:spLocks noChangeArrowheads="1"/>
          </p:cNvSpPr>
          <p:nvPr/>
        </p:nvSpPr>
        <p:spPr bwMode="auto">
          <a:xfrm>
            <a:off x="2517775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72" name="Text Box 168"/>
          <p:cNvSpPr txBox="1">
            <a:spLocks noChangeArrowheads="1"/>
          </p:cNvSpPr>
          <p:nvPr/>
        </p:nvSpPr>
        <p:spPr bwMode="auto">
          <a:xfrm>
            <a:off x="3094038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3 </a:t>
            </a:r>
          </a:p>
        </p:txBody>
      </p:sp>
      <p:sp useBgFill="1">
        <p:nvSpPr>
          <p:cNvPr id="72873" name="Text Box 169"/>
          <p:cNvSpPr txBox="1">
            <a:spLocks noChangeArrowheads="1"/>
          </p:cNvSpPr>
          <p:nvPr/>
        </p:nvSpPr>
        <p:spPr bwMode="auto">
          <a:xfrm>
            <a:off x="3670300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5 </a:t>
            </a:r>
          </a:p>
        </p:txBody>
      </p:sp>
      <p:sp useBgFill="1">
        <p:nvSpPr>
          <p:cNvPr id="72874" name="Text Box 170"/>
          <p:cNvSpPr txBox="1">
            <a:spLocks noChangeArrowheads="1"/>
          </p:cNvSpPr>
          <p:nvPr/>
        </p:nvSpPr>
        <p:spPr bwMode="auto">
          <a:xfrm>
            <a:off x="4260850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7 </a:t>
            </a:r>
          </a:p>
        </p:txBody>
      </p:sp>
      <p:sp useBgFill="1">
        <p:nvSpPr>
          <p:cNvPr id="72875" name="Text Box 171"/>
          <p:cNvSpPr txBox="1">
            <a:spLocks noChangeArrowheads="1"/>
          </p:cNvSpPr>
          <p:nvPr/>
        </p:nvSpPr>
        <p:spPr bwMode="auto">
          <a:xfrm>
            <a:off x="4822825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8 </a:t>
            </a:r>
          </a:p>
        </p:txBody>
      </p:sp>
      <p:sp useBgFill="1">
        <p:nvSpPr>
          <p:cNvPr id="72876" name="Text Box 172"/>
          <p:cNvSpPr txBox="1">
            <a:spLocks noChangeArrowheads="1"/>
          </p:cNvSpPr>
          <p:nvPr/>
        </p:nvSpPr>
        <p:spPr bwMode="auto">
          <a:xfrm>
            <a:off x="5399088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8 </a:t>
            </a:r>
          </a:p>
        </p:txBody>
      </p:sp>
      <p:sp useBgFill="1">
        <p:nvSpPr>
          <p:cNvPr id="72877" name="Text Box 173"/>
          <p:cNvSpPr txBox="1">
            <a:spLocks noChangeArrowheads="1"/>
          </p:cNvSpPr>
          <p:nvPr/>
        </p:nvSpPr>
        <p:spPr bwMode="auto">
          <a:xfrm>
            <a:off x="5975350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9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28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28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7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28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28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2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28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28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728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728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728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72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728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2" dur="500"/>
                                        <p:tgtEl>
                                          <p:spTgt spid="728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71" grpId="0" animBg="1"/>
      <p:bldP spid="72869" grpId="0" animBg="1"/>
      <p:bldP spid="72867" grpId="0" animBg="1"/>
      <p:bldP spid="72865" grpId="0" animBg="1"/>
      <p:bldP spid="72863" grpId="0" animBg="1"/>
      <p:bldP spid="72861" grpId="0" animBg="1"/>
      <p:bldP spid="72859" grpId="0" animBg="1"/>
      <p:bldP spid="72857" grpId="0" animBg="1"/>
      <p:bldP spid="72855" grpId="0" animBg="1"/>
      <p:bldP spid="72853" grpId="0" animBg="1"/>
      <p:bldP spid="72849" grpId="0" animBg="1"/>
      <p:bldP spid="72848" grpId="0" animBg="1"/>
      <p:bldP spid="72847" grpId="0" animBg="1"/>
      <p:bldP spid="72850" grpId="0"/>
      <p:bldP spid="72852" grpId="0"/>
      <p:bldP spid="72854" grpId="0" animBg="1"/>
      <p:bldP spid="72856" grpId="0" animBg="1"/>
      <p:bldP spid="72858" grpId="0" animBg="1"/>
      <p:bldP spid="72860" grpId="0" animBg="1"/>
      <p:bldP spid="72862" grpId="0" animBg="1"/>
      <p:bldP spid="72864" grpId="0" animBg="1"/>
      <p:bldP spid="72866" grpId="0" animBg="1"/>
      <p:bldP spid="72868" grpId="0" animBg="1"/>
      <p:bldP spid="72870" grpId="0" animBg="1"/>
      <p:bldP spid="72872" grpId="0" animBg="1"/>
      <p:bldP spid="72873" grpId="0" animBg="1"/>
      <p:bldP spid="72874" grpId="0" animBg="1"/>
      <p:bldP spid="72875" grpId="0" animBg="1"/>
      <p:bldP spid="72876" grpId="0" animBg="1"/>
      <p:bldP spid="7287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3" name="Rectangle 449"/>
          <p:cNvSpPr>
            <a:spLocks noChangeArrowheads="1"/>
          </p:cNvSpPr>
          <p:nvPr/>
        </p:nvSpPr>
        <p:spPr bwMode="auto">
          <a:xfrm>
            <a:off x="3563938" y="620713"/>
            <a:ext cx="431800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93" name="Rectangle 389"/>
          <p:cNvSpPr>
            <a:spLocks noChangeArrowheads="1"/>
          </p:cNvSpPr>
          <p:nvPr/>
        </p:nvSpPr>
        <p:spPr bwMode="auto">
          <a:xfrm>
            <a:off x="1908175" y="620713"/>
            <a:ext cx="503238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7" name="Rectangle 383"/>
          <p:cNvSpPr>
            <a:spLocks noChangeArrowheads="1"/>
          </p:cNvSpPr>
          <p:nvPr/>
        </p:nvSpPr>
        <p:spPr bwMode="auto">
          <a:xfrm>
            <a:off x="1763713" y="2781300"/>
            <a:ext cx="1511300" cy="360363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5" name="Rectangle 381"/>
          <p:cNvSpPr>
            <a:spLocks noChangeArrowheads="1"/>
          </p:cNvSpPr>
          <p:nvPr/>
        </p:nvSpPr>
        <p:spPr bwMode="auto">
          <a:xfrm>
            <a:off x="1763713" y="23479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3" name="Rectangle 379"/>
          <p:cNvSpPr>
            <a:spLocks noChangeArrowheads="1"/>
          </p:cNvSpPr>
          <p:nvPr/>
        </p:nvSpPr>
        <p:spPr bwMode="auto">
          <a:xfrm>
            <a:off x="1763713" y="19161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1" name="Rectangle 377"/>
          <p:cNvSpPr>
            <a:spLocks noChangeArrowheads="1"/>
          </p:cNvSpPr>
          <p:nvPr/>
        </p:nvSpPr>
        <p:spPr bwMode="auto">
          <a:xfrm>
            <a:off x="1763713" y="14843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79" name="Rectangle 375"/>
          <p:cNvSpPr>
            <a:spLocks noChangeArrowheads="1"/>
          </p:cNvSpPr>
          <p:nvPr/>
        </p:nvSpPr>
        <p:spPr bwMode="auto">
          <a:xfrm>
            <a:off x="3995738" y="1052513"/>
            <a:ext cx="15843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77" name="Rectangle 373"/>
          <p:cNvSpPr>
            <a:spLocks noChangeArrowheads="1"/>
          </p:cNvSpPr>
          <p:nvPr/>
        </p:nvSpPr>
        <p:spPr bwMode="auto">
          <a:xfrm>
            <a:off x="1763713" y="1052513"/>
            <a:ext cx="20161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4" name="Text Box 200"/>
          <p:cNvSpPr txBox="1">
            <a:spLocks noChangeArrowheads="1"/>
          </p:cNvSpPr>
          <p:nvPr/>
        </p:nvSpPr>
        <p:spPr bwMode="auto">
          <a:xfrm>
            <a:off x="587375" y="506413"/>
            <a:ext cx="57531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/>
              <a:t>            for (p=1; p&lt;=M.tu; ++p) {  // </a:t>
            </a:r>
            <a:r>
              <a:rPr lang="zh-CN" altLang="en-US" sz="2000">
                <a:solidFill>
                  <a:srgbClr val="0000FF"/>
                </a:solidFill>
              </a:rPr>
              <a:t>转置矩阵元素 </a:t>
            </a:r>
            <a:r>
              <a:rPr lang="zh-CN" altLang="en-US" sz="2000"/>
              <a:t> </a:t>
            </a:r>
          </a:p>
          <a:p>
            <a:pPr>
              <a:lnSpc>
                <a:spcPct val="140000"/>
              </a:lnSpc>
            </a:pPr>
            <a:r>
              <a:rPr lang="zh-CN" altLang="en-US" sz="2000"/>
              <a:t>                  </a:t>
            </a:r>
            <a:r>
              <a:rPr lang="en-US" altLang="zh-CN" sz="2000"/>
              <a:t>col = M.data[p].j;     q = cpot[col]; </a:t>
            </a:r>
            <a:br>
              <a:rPr lang="en-US" altLang="zh-CN" sz="2000"/>
            </a:br>
            <a:r>
              <a:rPr lang="en-US" altLang="zh-CN" sz="2000"/>
              <a:t>                  T.data[q].i = M.data[p].j;     </a:t>
            </a:r>
          </a:p>
          <a:p>
            <a:pPr>
              <a:lnSpc>
                <a:spcPct val="140000"/>
              </a:lnSpc>
            </a:pPr>
            <a:r>
              <a:rPr lang="en-US" altLang="zh-CN" sz="2000"/>
              <a:t>                  T.data[q].j = M.data[p].i; </a:t>
            </a:r>
            <a:br>
              <a:rPr lang="en-US" altLang="zh-CN" sz="2000"/>
            </a:br>
            <a:r>
              <a:rPr lang="en-US" altLang="zh-CN" sz="2000"/>
              <a:t>                  T.data[q].e = M.data[p].e; </a:t>
            </a:r>
          </a:p>
          <a:p>
            <a:pPr>
              <a:lnSpc>
                <a:spcPct val="140000"/>
              </a:lnSpc>
            </a:pPr>
            <a:r>
              <a:rPr lang="en-US" altLang="zh-CN" sz="2000"/>
              <a:t>                  ++ cpot[col];  </a:t>
            </a:r>
            <a:br>
              <a:rPr lang="en-US" altLang="zh-CN" sz="2000"/>
            </a:br>
            <a:r>
              <a:rPr lang="en-US" altLang="zh-CN" sz="2000"/>
              <a:t>            } // for</a:t>
            </a:r>
            <a:br>
              <a:rPr lang="en-US" altLang="zh-CN" sz="2000"/>
            </a:br>
            <a:r>
              <a:rPr lang="en-US" altLang="zh-CN" sz="2000"/>
              <a:t>      } // if</a:t>
            </a:r>
            <a:br>
              <a:rPr lang="en-US" altLang="zh-CN" sz="2000"/>
            </a:br>
            <a:r>
              <a:rPr lang="en-US" altLang="zh-CN" sz="2000"/>
              <a:t>      return OK;</a:t>
            </a:r>
            <a:br>
              <a:rPr lang="en-US" altLang="zh-CN" sz="2000"/>
            </a:br>
            <a:r>
              <a:rPr lang="en-US" altLang="zh-CN" sz="2000"/>
              <a:t>} // FastTransposeSMatrix</a:t>
            </a:r>
          </a:p>
        </p:txBody>
      </p:sp>
      <p:graphicFrame>
        <p:nvGraphicFramePr>
          <p:cNvPr id="21747" name="Group 243"/>
          <p:cNvGraphicFramePr>
            <a:graphicFrameLocks noGrp="1"/>
          </p:cNvGraphicFramePr>
          <p:nvPr/>
        </p:nvGraphicFramePr>
        <p:xfrm>
          <a:off x="7019925" y="404813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789" name="Group 285"/>
          <p:cNvGraphicFramePr>
            <a:graphicFrameLocks noGrp="1"/>
          </p:cNvGraphicFramePr>
          <p:nvPr/>
        </p:nvGraphicFramePr>
        <p:xfrm>
          <a:off x="7019925" y="3500438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831" name="Group 327"/>
          <p:cNvGraphicFramePr>
            <a:graphicFrameLocks noGrp="1"/>
          </p:cNvGraphicFramePr>
          <p:nvPr/>
        </p:nvGraphicFramePr>
        <p:xfrm>
          <a:off x="682625" y="5195888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869" name="Text Box 365"/>
          <p:cNvSpPr txBox="1">
            <a:spLocks noChangeArrowheads="1"/>
          </p:cNvSpPr>
          <p:nvPr/>
        </p:nvSpPr>
        <p:spPr bwMode="auto">
          <a:xfrm>
            <a:off x="7092950" y="3500438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        </a:t>
            </a:r>
            <a:r>
              <a:rPr lang="en-US" altLang="zh-CN" sz="1600">
                <a:solidFill>
                  <a:srgbClr val="0000FF"/>
                </a:solidFill>
              </a:rPr>
              <a:t>6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en-US" altLang="zh-CN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21882" name="Text Box 378"/>
          <p:cNvSpPr txBox="1">
            <a:spLocks noChangeArrowheads="1"/>
          </p:cNvSpPr>
          <p:nvPr/>
        </p:nvSpPr>
        <p:spPr bwMode="auto">
          <a:xfrm>
            <a:off x="7115175" y="45196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 </a:t>
            </a:r>
          </a:p>
        </p:txBody>
      </p:sp>
      <p:sp>
        <p:nvSpPr>
          <p:cNvPr id="21884" name="Text Box 380"/>
          <p:cNvSpPr txBox="1">
            <a:spLocks noChangeArrowheads="1"/>
          </p:cNvSpPr>
          <p:nvPr/>
        </p:nvSpPr>
        <p:spPr bwMode="auto">
          <a:xfrm>
            <a:off x="7620000" y="45196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886" name="Text Box 382"/>
          <p:cNvSpPr txBox="1">
            <a:spLocks noChangeArrowheads="1"/>
          </p:cNvSpPr>
          <p:nvPr/>
        </p:nvSpPr>
        <p:spPr bwMode="auto">
          <a:xfrm>
            <a:off x="8027988" y="450850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12 </a:t>
            </a:r>
          </a:p>
        </p:txBody>
      </p:sp>
      <p:sp useBgFill="1">
        <p:nvSpPr>
          <p:cNvPr id="21888" name="Text Box 384"/>
          <p:cNvSpPr txBox="1">
            <a:spLocks noChangeArrowheads="1"/>
          </p:cNvSpPr>
          <p:nvPr/>
        </p:nvSpPr>
        <p:spPr bwMode="auto">
          <a:xfrm>
            <a:off x="2900363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4 </a:t>
            </a:r>
          </a:p>
        </p:txBody>
      </p:sp>
      <p:sp>
        <p:nvSpPr>
          <p:cNvPr id="21897" name="Text Box 393"/>
          <p:cNvSpPr txBox="1">
            <a:spLocks noChangeArrowheads="1"/>
          </p:cNvSpPr>
          <p:nvPr/>
        </p:nvSpPr>
        <p:spPr bwMode="auto">
          <a:xfrm>
            <a:off x="7115175" y="51800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898" name="Text Box 394"/>
          <p:cNvSpPr txBox="1">
            <a:spLocks noChangeArrowheads="1"/>
          </p:cNvSpPr>
          <p:nvPr/>
        </p:nvSpPr>
        <p:spPr bwMode="auto">
          <a:xfrm>
            <a:off x="7620000" y="51800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899" name="Text Box 395"/>
          <p:cNvSpPr txBox="1">
            <a:spLocks noChangeArrowheads="1"/>
          </p:cNvSpPr>
          <p:nvPr/>
        </p:nvSpPr>
        <p:spPr bwMode="auto">
          <a:xfrm>
            <a:off x="8054975" y="5180013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 9 </a:t>
            </a:r>
          </a:p>
        </p:txBody>
      </p:sp>
      <p:sp useBgFill="1">
        <p:nvSpPr>
          <p:cNvPr id="21900" name="Text Box 396"/>
          <p:cNvSpPr txBox="1">
            <a:spLocks noChangeArrowheads="1"/>
          </p:cNvSpPr>
          <p:nvPr/>
        </p:nvSpPr>
        <p:spPr bwMode="auto">
          <a:xfrm>
            <a:off x="3476625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6 </a:t>
            </a:r>
          </a:p>
        </p:txBody>
      </p:sp>
      <p:sp>
        <p:nvSpPr>
          <p:cNvPr id="21904" name="Text Box 400"/>
          <p:cNvSpPr txBox="1">
            <a:spLocks noChangeArrowheads="1"/>
          </p:cNvSpPr>
          <p:nvPr/>
        </p:nvSpPr>
        <p:spPr bwMode="auto">
          <a:xfrm>
            <a:off x="7115175" y="38608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905" name="Text Box 401"/>
          <p:cNvSpPr txBox="1">
            <a:spLocks noChangeArrowheads="1"/>
          </p:cNvSpPr>
          <p:nvPr/>
        </p:nvSpPr>
        <p:spPr bwMode="auto">
          <a:xfrm>
            <a:off x="7620000" y="38608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906" name="Text Box 402"/>
          <p:cNvSpPr txBox="1">
            <a:spLocks noChangeArrowheads="1"/>
          </p:cNvSpPr>
          <p:nvPr/>
        </p:nvSpPr>
        <p:spPr bwMode="auto">
          <a:xfrm>
            <a:off x="8054975" y="3860800"/>
            <a:ext cx="404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-3 </a:t>
            </a:r>
          </a:p>
        </p:txBody>
      </p:sp>
      <p:sp useBgFill="1">
        <p:nvSpPr>
          <p:cNvPr id="21907" name="Text Box 403"/>
          <p:cNvSpPr txBox="1">
            <a:spLocks noChangeArrowheads="1"/>
          </p:cNvSpPr>
          <p:nvPr/>
        </p:nvSpPr>
        <p:spPr bwMode="auto">
          <a:xfrm>
            <a:off x="2325688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2 </a:t>
            </a:r>
          </a:p>
        </p:txBody>
      </p:sp>
      <p:sp>
        <p:nvSpPr>
          <p:cNvPr id="21911" name="Text Box 407"/>
          <p:cNvSpPr txBox="1">
            <a:spLocks noChangeArrowheads="1"/>
          </p:cNvSpPr>
          <p:nvPr/>
        </p:nvSpPr>
        <p:spPr bwMode="auto">
          <a:xfrm>
            <a:off x="7092950" y="6188075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21912" name="Text Box 408"/>
          <p:cNvSpPr txBox="1">
            <a:spLocks noChangeArrowheads="1"/>
          </p:cNvSpPr>
          <p:nvPr/>
        </p:nvSpPr>
        <p:spPr bwMode="auto">
          <a:xfrm>
            <a:off x="7620000" y="6188075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913" name="Text Box 409"/>
          <p:cNvSpPr txBox="1">
            <a:spLocks noChangeArrowheads="1"/>
          </p:cNvSpPr>
          <p:nvPr/>
        </p:nvSpPr>
        <p:spPr bwMode="auto">
          <a:xfrm>
            <a:off x="8027988" y="61658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14 </a:t>
            </a:r>
          </a:p>
        </p:txBody>
      </p:sp>
      <p:sp useBgFill="1">
        <p:nvSpPr>
          <p:cNvPr id="21914" name="Text Box 410"/>
          <p:cNvSpPr txBox="1">
            <a:spLocks noChangeArrowheads="1"/>
          </p:cNvSpPr>
          <p:nvPr/>
        </p:nvSpPr>
        <p:spPr bwMode="auto">
          <a:xfrm>
            <a:off x="5205413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9 </a:t>
            </a:r>
          </a:p>
        </p:txBody>
      </p:sp>
      <p:sp>
        <p:nvSpPr>
          <p:cNvPr id="21918" name="Text Box 414"/>
          <p:cNvSpPr txBox="1">
            <a:spLocks noChangeArrowheads="1"/>
          </p:cNvSpPr>
          <p:nvPr/>
        </p:nvSpPr>
        <p:spPr bwMode="auto">
          <a:xfrm>
            <a:off x="7115175" y="55165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919" name="Text Box 415"/>
          <p:cNvSpPr txBox="1">
            <a:spLocks noChangeArrowheads="1"/>
          </p:cNvSpPr>
          <p:nvPr/>
        </p:nvSpPr>
        <p:spPr bwMode="auto">
          <a:xfrm>
            <a:off x="7620000" y="55165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4 </a:t>
            </a:r>
          </a:p>
        </p:txBody>
      </p:sp>
      <p:sp>
        <p:nvSpPr>
          <p:cNvPr id="21920" name="Text Box 416"/>
          <p:cNvSpPr txBox="1">
            <a:spLocks noChangeArrowheads="1"/>
          </p:cNvSpPr>
          <p:nvPr/>
        </p:nvSpPr>
        <p:spPr bwMode="auto">
          <a:xfrm>
            <a:off x="8027988" y="5516563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24 </a:t>
            </a:r>
          </a:p>
        </p:txBody>
      </p:sp>
      <p:sp useBgFill="1">
        <p:nvSpPr>
          <p:cNvPr id="21921" name="Text Box 417"/>
          <p:cNvSpPr txBox="1">
            <a:spLocks noChangeArrowheads="1"/>
          </p:cNvSpPr>
          <p:nvPr/>
        </p:nvSpPr>
        <p:spPr bwMode="auto">
          <a:xfrm>
            <a:off x="3476625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7 </a:t>
            </a:r>
          </a:p>
        </p:txBody>
      </p:sp>
      <p:sp>
        <p:nvSpPr>
          <p:cNvPr id="21925" name="Text Box 421"/>
          <p:cNvSpPr txBox="1">
            <a:spLocks noChangeArrowheads="1"/>
          </p:cNvSpPr>
          <p:nvPr/>
        </p:nvSpPr>
        <p:spPr bwMode="auto">
          <a:xfrm>
            <a:off x="7115175" y="48688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 </a:t>
            </a:r>
          </a:p>
        </p:txBody>
      </p:sp>
      <p:sp>
        <p:nvSpPr>
          <p:cNvPr id="21926" name="Text Box 422"/>
          <p:cNvSpPr txBox="1">
            <a:spLocks noChangeArrowheads="1"/>
          </p:cNvSpPr>
          <p:nvPr/>
        </p:nvSpPr>
        <p:spPr bwMode="auto">
          <a:xfrm>
            <a:off x="7620000" y="48688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5 </a:t>
            </a:r>
          </a:p>
        </p:txBody>
      </p:sp>
      <p:sp>
        <p:nvSpPr>
          <p:cNvPr id="21927" name="Text Box 423"/>
          <p:cNvSpPr txBox="1">
            <a:spLocks noChangeArrowheads="1"/>
          </p:cNvSpPr>
          <p:nvPr/>
        </p:nvSpPr>
        <p:spPr bwMode="auto">
          <a:xfrm>
            <a:off x="8027988" y="4868863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18 </a:t>
            </a:r>
          </a:p>
        </p:txBody>
      </p:sp>
      <p:sp useBgFill="1">
        <p:nvSpPr>
          <p:cNvPr id="21928" name="Text Box 424"/>
          <p:cNvSpPr txBox="1">
            <a:spLocks noChangeArrowheads="1"/>
          </p:cNvSpPr>
          <p:nvPr/>
        </p:nvSpPr>
        <p:spPr bwMode="auto">
          <a:xfrm>
            <a:off x="2900363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5 </a:t>
            </a:r>
          </a:p>
        </p:txBody>
      </p:sp>
      <p:sp>
        <p:nvSpPr>
          <p:cNvPr id="21932" name="Text Box 428"/>
          <p:cNvSpPr txBox="1">
            <a:spLocks noChangeArrowheads="1"/>
          </p:cNvSpPr>
          <p:nvPr/>
        </p:nvSpPr>
        <p:spPr bwMode="auto">
          <a:xfrm>
            <a:off x="7115175" y="417195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933" name="Text Box 429"/>
          <p:cNvSpPr txBox="1">
            <a:spLocks noChangeArrowheads="1"/>
          </p:cNvSpPr>
          <p:nvPr/>
        </p:nvSpPr>
        <p:spPr bwMode="auto">
          <a:xfrm>
            <a:off x="7620000" y="417195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21934" name="Text Box 430"/>
          <p:cNvSpPr txBox="1">
            <a:spLocks noChangeArrowheads="1"/>
          </p:cNvSpPr>
          <p:nvPr/>
        </p:nvSpPr>
        <p:spPr bwMode="auto">
          <a:xfrm>
            <a:off x="8027988" y="41719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15 </a:t>
            </a:r>
          </a:p>
        </p:txBody>
      </p:sp>
      <p:sp useBgFill="1">
        <p:nvSpPr>
          <p:cNvPr id="21935" name="Text Box 431"/>
          <p:cNvSpPr txBox="1">
            <a:spLocks noChangeArrowheads="1"/>
          </p:cNvSpPr>
          <p:nvPr/>
        </p:nvSpPr>
        <p:spPr bwMode="auto">
          <a:xfrm>
            <a:off x="2325688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3 </a:t>
            </a:r>
          </a:p>
        </p:txBody>
      </p:sp>
      <p:sp>
        <p:nvSpPr>
          <p:cNvPr id="21939" name="Text Box 435"/>
          <p:cNvSpPr txBox="1">
            <a:spLocks noChangeArrowheads="1"/>
          </p:cNvSpPr>
          <p:nvPr/>
        </p:nvSpPr>
        <p:spPr bwMode="auto">
          <a:xfrm>
            <a:off x="7092950" y="58293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4 </a:t>
            </a:r>
          </a:p>
        </p:txBody>
      </p:sp>
      <p:sp>
        <p:nvSpPr>
          <p:cNvPr id="21940" name="Text Box 436"/>
          <p:cNvSpPr txBox="1">
            <a:spLocks noChangeArrowheads="1"/>
          </p:cNvSpPr>
          <p:nvPr/>
        </p:nvSpPr>
        <p:spPr bwMode="auto">
          <a:xfrm>
            <a:off x="7620000" y="58293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21941" name="Text Box 437"/>
          <p:cNvSpPr txBox="1">
            <a:spLocks noChangeArrowheads="1"/>
          </p:cNvSpPr>
          <p:nvPr/>
        </p:nvSpPr>
        <p:spPr bwMode="auto">
          <a:xfrm>
            <a:off x="8054975" y="5829300"/>
            <a:ext cx="404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-7 </a:t>
            </a:r>
          </a:p>
        </p:txBody>
      </p:sp>
      <p:sp useBgFill="1">
        <p:nvSpPr>
          <p:cNvPr id="21942" name="Text Box 438"/>
          <p:cNvSpPr txBox="1">
            <a:spLocks noChangeArrowheads="1"/>
          </p:cNvSpPr>
          <p:nvPr/>
        </p:nvSpPr>
        <p:spPr bwMode="auto">
          <a:xfrm>
            <a:off x="4052888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8 </a:t>
            </a:r>
          </a:p>
        </p:txBody>
      </p:sp>
      <p:sp>
        <p:nvSpPr>
          <p:cNvPr id="21944" name="Text Box 440"/>
          <p:cNvSpPr txBox="1">
            <a:spLocks noChangeArrowheads="1"/>
          </p:cNvSpPr>
          <p:nvPr/>
        </p:nvSpPr>
        <p:spPr bwMode="auto">
          <a:xfrm>
            <a:off x="8483600" y="298450"/>
            <a:ext cx="336550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1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2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3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4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5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6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7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8 </a:t>
            </a:r>
          </a:p>
        </p:txBody>
      </p:sp>
      <p:sp>
        <p:nvSpPr>
          <p:cNvPr id="21945" name="Text Box 441"/>
          <p:cNvSpPr txBox="1">
            <a:spLocks noChangeArrowheads="1"/>
          </p:cNvSpPr>
          <p:nvPr/>
        </p:nvSpPr>
        <p:spPr bwMode="auto">
          <a:xfrm>
            <a:off x="8483600" y="3357563"/>
            <a:ext cx="336550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1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2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3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4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5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6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7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8 </a:t>
            </a:r>
          </a:p>
        </p:txBody>
      </p:sp>
      <p:grpSp>
        <p:nvGrpSpPr>
          <p:cNvPr id="21948" name="Group 444"/>
          <p:cNvGrpSpPr>
            <a:grpSpLocks/>
          </p:cNvGrpSpPr>
          <p:nvPr/>
        </p:nvGrpSpPr>
        <p:grpSpPr bwMode="auto">
          <a:xfrm>
            <a:off x="6372225" y="620713"/>
            <a:ext cx="576263" cy="457200"/>
            <a:chOff x="3923" y="391"/>
            <a:chExt cx="363" cy="288"/>
          </a:xfrm>
        </p:grpSpPr>
        <p:sp>
          <p:nvSpPr>
            <p:cNvPr id="21946" name="Line 442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47" name="Text Box 443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>
        <p:nvSpPr>
          <p:cNvPr id="21949" name="Line 445"/>
          <p:cNvSpPr>
            <a:spLocks noChangeShapeType="1"/>
          </p:cNvSpPr>
          <p:nvPr/>
        </p:nvSpPr>
        <p:spPr bwMode="auto">
          <a:xfrm>
            <a:off x="305911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950" name="Group 446"/>
          <p:cNvGrpSpPr>
            <a:grpSpLocks/>
          </p:cNvGrpSpPr>
          <p:nvPr/>
        </p:nvGrpSpPr>
        <p:grpSpPr bwMode="auto">
          <a:xfrm>
            <a:off x="6372225" y="4437063"/>
            <a:ext cx="576263" cy="457200"/>
            <a:chOff x="3923" y="391"/>
            <a:chExt cx="363" cy="288"/>
          </a:xfrm>
        </p:grpSpPr>
        <p:sp>
          <p:nvSpPr>
            <p:cNvPr id="21951" name="Line 44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2" name="Text Box 44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grpSp>
        <p:nvGrpSpPr>
          <p:cNvPr id="21954" name="Group 450"/>
          <p:cNvGrpSpPr>
            <a:grpSpLocks/>
          </p:cNvGrpSpPr>
          <p:nvPr/>
        </p:nvGrpSpPr>
        <p:grpSpPr bwMode="auto">
          <a:xfrm>
            <a:off x="6372225" y="981075"/>
            <a:ext cx="576263" cy="457200"/>
            <a:chOff x="3923" y="391"/>
            <a:chExt cx="363" cy="288"/>
          </a:xfrm>
        </p:grpSpPr>
        <p:sp>
          <p:nvSpPr>
            <p:cNvPr id="21955" name="Line 451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6" name="Text Box 452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57" name="Rectangle 453"/>
          <p:cNvSpPr>
            <a:spLocks noChangeArrowheads="1"/>
          </p:cNvSpPr>
          <p:nvPr/>
        </p:nvSpPr>
        <p:spPr bwMode="auto">
          <a:xfrm>
            <a:off x="6443663" y="76517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1958" name="Rectangle 454"/>
          <p:cNvSpPr>
            <a:spLocks noChangeArrowheads="1"/>
          </p:cNvSpPr>
          <p:nvPr/>
        </p:nvSpPr>
        <p:spPr bwMode="auto">
          <a:xfrm>
            <a:off x="2916238" y="4870450"/>
            <a:ext cx="287337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59" name="Line 455"/>
          <p:cNvSpPr>
            <a:spLocks noChangeShapeType="1"/>
          </p:cNvSpPr>
          <p:nvPr/>
        </p:nvSpPr>
        <p:spPr bwMode="auto">
          <a:xfrm>
            <a:off x="3635375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960" name="Group 456"/>
          <p:cNvGrpSpPr>
            <a:grpSpLocks/>
          </p:cNvGrpSpPr>
          <p:nvPr/>
        </p:nvGrpSpPr>
        <p:grpSpPr bwMode="auto">
          <a:xfrm>
            <a:off x="6372225" y="5084763"/>
            <a:ext cx="576263" cy="457200"/>
            <a:chOff x="3923" y="391"/>
            <a:chExt cx="363" cy="288"/>
          </a:xfrm>
        </p:grpSpPr>
        <p:sp>
          <p:nvSpPr>
            <p:cNvPr id="21961" name="Line 45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2" name="Text Box 45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1963" name="Rectangle 459"/>
          <p:cNvSpPr>
            <a:spLocks noChangeArrowheads="1"/>
          </p:cNvSpPr>
          <p:nvPr/>
        </p:nvSpPr>
        <p:spPr bwMode="auto">
          <a:xfrm>
            <a:off x="6443663" y="45815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64" name="Group 460"/>
          <p:cNvGrpSpPr>
            <a:grpSpLocks/>
          </p:cNvGrpSpPr>
          <p:nvPr/>
        </p:nvGrpSpPr>
        <p:grpSpPr bwMode="auto">
          <a:xfrm>
            <a:off x="6372225" y="1316038"/>
            <a:ext cx="576263" cy="457200"/>
            <a:chOff x="3923" y="391"/>
            <a:chExt cx="363" cy="288"/>
          </a:xfrm>
        </p:grpSpPr>
        <p:sp>
          <p:nvSpPr>
            <p:cNvPr id="21965" name="Line 461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6" name="Text Box 462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67" name="Rectangle 463"/>
          <p:cNvSpPr>
            <a:spLocks noChangeArrowheads="1"/>
          </p:cNvSpPr>
          <p:nvPr/>
        </p:nvSpPr>
        <p:spPr bwMode="auto">
          <a:xfrm>
            <a:off x="6443663" y="110013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68" name="Line 464"/>
          <p:cNvSpPr>
            <a:spLocks noChangeShapeType="1"/>
          </p:cNvSpPr>
          <p:nvPr/>
        </p:nvSpPr>
        <p:spPr bwMode="auto">
          <a:xfrm>
            <a:off x="24844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1969" name="Rectangle 465"/>
          <p:cNvSpPr>
            <a:spLocks noChangeArrowheads="1"/>
          </p:cNvSpPr>
          <p:nvPr/>
        </p:nvSpPr>
        <p:spPr bwMode="auto">
          <a:xfrm>
            <a:off x="3492500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1976" name="Rectangle 472"/>
          <p:cNvSpPr>
            <a:spLocks noChangeArrowheads="1"/>
          </p:cNvSpPr>
          <p:nvPr/>
        </p:nvSpPr>
        <p:spPr bwMode="auto">
          <a:xfrm>
            <a:off x="6443663" y="52292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77" name="Group 473"/>
          <p:cNvGrpSpPr>
            <a:grpSpLocks/>
          </p:cNvGrpSpPr>
          <p:nvPr/>
        </p:nvGrpSpPr>
        <p:grpSpPr bwMode="auto">
          <a:xfrm>
            <a:off x="6372225" y="3763963"/>
            <a:ext cx="576263" cy="457200"/>
            <a:chOff x="3923" y="391"/>
            <a:chExt cx="363" cy="288"/>
          </a:xfrm>
        </p:grpSpPr>
        <p:sp>
          <p:nvSpPr>
            <p:cNvPr id="21978" name="Line 474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79" name="Text Box 475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grpSp>
        <p:nvGrpSpPr>
          <p:cNvPr id="21980" name="Group 476"/>
          <p:cNvGrpSpPr>
            <a:grpSpLocks/>
          </p:cNvGrpSpPr>
          <p:nvPr/>
        </p:nvGrpSpPr>
        <p:grpSpPr bwMode="auto">
          <a:xfrm>
            <a:off x="6372225" y="1628775"/>
            <a:ext cx="576263" cy="457200"/>
            <a:chOff x="3923" y="391"/>
            <a:chExt cx="363" cy="288"/>
          </a:xfrm>
        </p:grpSpPr>
        <p:sp>
          <p:nvSpPr>
            <p:cNvPr id="21981" name="Line 47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2" name="Text Box 47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83" name="Rectangle 479"/>
          <p:cNvSpPr>
            <a:spLocks noChangeArrowheads="1"/>
          </p:cNvSpPr>
          <p:nvPr/>
        </p:nvSpPr>
        <p:spPr bwMode="auto">
          <a:xfrm>
            <a:off x="6443663" y="14859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84" name="Line 480"/>
          <p:cNvSpPr>
            <a:spLocks noChangeShapeType="1"/>
          </p:cNvSpPr>
          <p:nvPr/>
        </p:nvSpPr>
        <p:spPr bwMode="auto">
          <a:xfrm>
            <a:off x="536416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1985" name="Rectangle 481"/>
          <p:cNvSpPr>
            <a:spLocks noChangeArrowheads="1"/>
          </p:cNvSpPr>
          <p:nvPr/>
        </p:nvSpPr>
        <p:spPr bwMode="auto">
          <a:xfrm>
            <a:off x="2339975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86" name="Group 482"/>
          <p:cNvGrpSpPr>
            <a:grpSpLocks/>
          </p:cNvGrpSpPr>
          <p:nvPr/>
        </p:nvGrpSpPr>
        <p:grpSpPr bwMode="auto">
          <a:xfrm>
            <a:off x="6372225" y="6067425"/>
            <a:ext cx="576263" cy="457200"/>
            <a:chOff x="3923" y="391"/>
            <a:chExt cx="363" cy="288"/>
          </a:xfrm>
        </p:grpSpPr>
        <p:sp>
          <p:nvSpPr>
            <p:cNvPr id="21987" name="Line 48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8" name="Text Box 48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1989" name="Rectangle 485"/>
          <p:cNvSpPr>
            <a:spLocks noChangeArrowheads="1"/>
          </p:cNvSpPr>
          <p:nvPr/>
        </p:nvSpPr>
        <p:spPr bwMode="auto">
          <a:xfrm>
            <a:off x="6443663" y="39338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90" name="Group 486"/>
          <p:cNvGrpSpPr>
            <a:grpSpLocks/>
          </p:cNvGrpSpPr>
          <p:nvPr/>
        </p:nvGrpSpPr>
        <p:grpSpPr bwMode="auto">
          <a:xfrm>
            <a:off x="6372225" y="1963738"/>
            <a:ext cx="576263" cy="457200"/>
            <a:chOff x="3923" y="391"/>
            <a:chExt cx="363" cy="288"/>
          </a:xfrm>
        </p:grpSpPr>
        <p:sp>
          <p:nvSpPr>
            <p:cNvPr id="21991" name="Line 48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2" name="Text Box 48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93" name="Rectangle 489"/>
          <p:cNvSpPr>
            <a:spLocks noChangeArrowheads="1"/>
          </p:cNvSpPr>
          <p:nvPr/>
        </p:nvSpPr>
        <p:spPr bwMode="auto">
          <a:xfrm>
            <a:off x="6443663" y="177323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94" name="Line 490"/>
          <p:cNvSpPr>
            <a:spLocks noChangeShapeType="1"/>
          </p:cNvSpPr>
          <p:nvPr/>
        </p:nvSpPr>
        <p:spPr bwMode="auto">
          <a:xfrm>
            <a:off x="3635375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1995" name="Rectangle 491"/>
          <p:cNvSpPr>
            <a:spLocks noChangeArrowheads="1"/>
          </p:cNvSpPr>
          <p:nvPr/>
        </p:nvSpPr>
        <p:spPr bwMode="auto">
          <a:xfrm>
            <a:off x="5221288" y="4868863"/>
            <a:ext cx="287337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96" name="Group 492"/>
          <p:cNvGrpSpPr>
            <a:grpSpLocks/>
          </p:cNvGrpSpPr>
          <p:nvPr/>
        </p:nvGrpSpPr>
        <p:grpSpPr bwMode="auto">
          <a:xfrm>
            <a:off x="6372225" y="5419725"/>
            <a:ext cx="576263" cy="457200"/>
            <a:chOff x="3923" y="391"/>
            <a:chExt cx="363" cy="288"/>
          </a:xfrm>
        </p:grpSpPr>
        <p:sp>
          <p:nvSpPr>
            <p:cNvPr id="21997" name="Line 49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8" name="Text Box 49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1999" name="Rectangle 495"/>
          <p:cNvSpPr>
            <a:spLocks noChangeArrowheads="1"/>
          </p:cNvSpPr>
          <p:nvPr/>
        </p:nvSpPr>
        <p:spPr bwMode="auto">
          <a:xfrm>
            <a:off x="6443663" y="623728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00" name="Group 496"/>
          <p:cNvGrpSpPr>
            <a:grpSpLocks/>
          </p:cNvGrpSpPr>
          <p:nvPr/>
        </p:nvGrpSpPr>
        <p:grpSpPr bwMode="auto">
          <a:xfrm>
            <a:off x="6372225" y="2324100"/>
            <a:ext cx="576263" cy="457200"/>
            <a:chOff x="3923" y="391"/>
            <a:chExt cx="363" cy="288"/>
          </a:xfrm>
        </p:grpSpPr>
        <p:sp>
          <p:nvSpPr>
            <p:cNvPr id="22001" name="Line 49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2" name="Text Box 49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2003" name="Rectangle 499"/>
          <p:cNvSpPr>
            <a:spLocks noChangeArrowheads="1"/>
          </p:cNvSpPr>
          <p:nvPr/>
        </p:nvSpPr>
        <p:spPr bwMode="auto">
          <a:xfrm>
            <a:off x="6443663" y="21336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04" name="Line 500"/>
          <p:cNvSpPr>
            <a:spLocks noChangeShapeType="1"/>
          </p:cNvSpPr>
          <p:nvPr/>
        </p:nvSpPr>
        <p:spPr bwMode="auto">
          <a:xfrm>
            <a:off x="305911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2005" name="Rectangle 501"/>
          <p:cNvSpPr>
            <a:spLocks noChangeArrowheads="1"/>
          </p:cNvSpPr>
          <p:nvPr/>
        </p:nvSpPr>
        <p:spPr bwMode="auto">
          <a:xfrm>
            <a:off x="3492500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06" name="Group 502"/>
          <p:cNvGrpSpPr>
            <a:grpSpLocks/>
          </p:cNvGrpSpPr>
          <p:nvPr/>
        </p:nvGrpSpPr>
        <p:grpSpPr bwMode="auto">
          <a:xfrm>
            <a:off x="6372225" y="4772025"/>
            <a:ext cx="576263" cy="457200"/>
            <a:chOff x="3923" y="391"/>
            <a:chExt cx="363" cy="288"/>
          </a:xfrm>
        </p:grpSpPr>
        <p:sp>
          <p:nvSpPr>
            <p:cNvPr id="22007" name="Line 50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8" name="Text Box 50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2009" name="Rectangle 505"/>
          <p:cNvSpPr>
            <a:spLocks noChangeArrowheads="1"/>
          </p:cNvSpPr>
          <p:nvPr/>
        </p:nvSpPr>
        <p:spPr bwMode="auto">
          <a:xfrm>
            <a:off x="6443663" y="558958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10" name="Group 506"/>
          <p:cNvGrpSpPr>
            <a:grpSpLocks/>
          </p:cNvGrpSpPr>
          <p:nvPr/>
        </p:nvGrpSpPr>
        <p:grpSpPr bwMode="auto">
          <a:xfrm>
            <a:off x="6372225" y="2636838"/>
            <a:ext cx="576263" cy="457200"/>
            <a:chOff x="3923" y="391"/>
            <a:chExt cx="363" cy="288"/>
          </a:xfrm>
        </p:grpSpPr>
        <p:sp>
          <p:nvSpPr>
            <p:cNvPr id="22011" name="Line 50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2" name="Text Box 50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2013" name="Rectangle 509"/>
          <p:cNvSpPr>
            <a:spLocks noChangeArrowheads="1"/>
          </p:cNvSpPr>
          <p:nvPr/>
        </p:nvSpPr>
        <p:spPr bwMode="auto">
          <a:xfrm>
            <a:off x="6443663" y="2493963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4" name="Line 510"/>
          <p:cNvSpPr>
            <a:spLocks noChangeShapeType="1"/>
          </p:cNvSpPr>
          <p:nvPr/>
        </p:nvSpPr>
        <p:spPr bwMode="auto">
          <a:xfrm>
            <a:off x="24844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2015" name="Rectangle 511"/>
          <p:cNvSpPr>
            <a:spLocks noChangeArrowheads="1"/>
          </p:cNvSpPr>
          <p:nvPr/>
        </p:nvSpPr>
        <p:spPr bwMode="auto">
          <a:xfrm>
            <a:off x="2916238" y="4868863"/>
            <a:ext cx="287337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16" name="Group 512"/>
          <p:cNvGrpSpPr>
            <a:grpSpLocks/>
          </p:cNvGrpSpPr>
          <p:nvPr/>
        </p:nvGrpSpPr>
        <p:grpSpPr bwMode="auto">
          <a:xfrm>
            <a:off x="6372225" y="4076700"/>
            <a:ext cx="576263" cy="457200"/>
            <a:chOff x="3923" y="391"/>
            <a:chExt cx="363" cy="288"/>
          </a:xfrm>
        </p:grpSpPr>
        <p:sp>
          <p:nvSpPr>
            <p:cNvPr id="22017" name="Line 51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8" name="Text Box 51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2019" name="Rectangle 515"/>
          <p:cNvSpPr>
            <a:spLocks noChangeArrowheads="1"/>
          </p:cNvSpPr>
          <p:nvPr/>
        </p:nvSpPr>
        <p:spPr bwMode="auto">
          <a:xfrm>
            <a:off x="6443663" y="494188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20" name="Group 516"/>
          <p:cNvGrpSpPr>
            <a:grpSpLocks/>
          </p:cNvGrpSpPr>
          <p:nvPr/>
        </p:nvGrpSpPr>
        <p:grpSpPr bwMode="auto">
          <a:xfrm>
            <a:off x="6372225" y="2971800"/>
            <a:ext cx="576263" cy="457200"/>
            <a:chOff x="3923" y="391"/>
            <a:chExt cx="363" cy="288"/>
          </a:xfrm>
        </p:grpSpPr>
        <p:sp>
          <p:nvSpPr>
            <p:cNvPr id="22021" name="Line 51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2" name="Text Box 51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2023" name="Rectangle 519"/>
          <p:cNvSpPr>
            <a:spLocks noChangeArrowheads="1"/>
          </p:cNvSpPr>
          <p:nvPr/>
        </p:nvSpPr>
        <p:spPr bwMode="auto">
          <a:xfrm>
            <a:off x="6443663" y="27813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24" name="Line 520"/>
          <p:cNvSpPr>
            <a:spLocks noChangeShapeType="1"/>
          </p:cNvSpPr>
          <p:nvPr/>
        </p:nvSpPr>
        <p:spPr bwMode="auto">
          <a:xfrm>
            <a:off x="42116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2025" name="Rectangle 521"/>
          <p:cNvSpPr>
            <a:spLocks noChangeArrowheads="1"/>
          </p:cNvSpPr>
          <p:nvPr/>
        </p:nvSpPr>
        <p:spPr bwMode="auto">
          <a:xfrm>
            <a:off x="2339975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26" name="Group 522"/>
          <p:cNvGrpSpPr>
            <a:grpSpLocks/>
          </p:cNvGrpSpPr>
          <p:nvPr/>
        </p:nvGrpSpPr>
        <p:grpSpPr bwMode="auto">
          <a:xfrm>
            <a:off x="6372225" y="5734050"/>
            <a:ext cx="576263" cy="457200"/>
            <a:chOff x="3923" y="391"/>
            <a:chExt cx="363" cy="288"/>
          </a:xfrm>
        </p:grpSpPr>
        <p:sp>
          <p:nvSpPr>
            <p:cNvPr id="22027" name="Line 52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8" name="Text Box 52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2029" name="Rectangle 525"/>
          <p:cNvSpPr>
            <a:spLocks noChangeArrowheads="1"/>
          </p:cNvSpPr>
          <p:nvPr/>
        </p:nvSpPr>
        <p:spPr bwMode="auto">
          <a:xfrm>
            <a:off x="6443663" y="4221163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030" name="Object 526"/>
          <p:cNvGraphicFramePr>
            <a:graphicFrameLocks noChangeAspect="1"/>
          </p:cNvGraphicFramePr>
          <p:nvPr/>
        </p:nvGraphicFramePr>
        <p:xfrm>
          <a:off x="2916238" y="1412875"/>
          <a:ext cx="3816350" cy="338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14" name="公式" r:id="rId4" imgW="2031840" imgH="1803240" progId="Equation.3">
                  <p:embed/>
                </p:oleObj>
              </mc:Choice>
              <mc:Fallback>
                <p:oleObj name="公式" r:id="rId4" imgW="2031840" imgH="1803240" progId="Equation.3">
                  <p:embed/>
                  <p:pic>
                    <p:nvPicPr>
                      <p:cNvPr id="0" name="Picture 5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412875"/>
                        <a:ext cx="3816350" cy="3387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8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18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18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18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218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218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218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219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000"/>
                                        <p:tgtEl>
                                          <p:spTgt spid="2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2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1000"/>
                                        <p:tgtEl>
                                          <p:spTgt spid="2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1000"/>
                                        <p:tgtEl>
                                          <p:spTgt spid="2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1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1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1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1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1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1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1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1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1000"/>
                                        <p:tgtEl>
                                          <p:spTgt spid="2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2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1000"/>
                                        <p:tgtEl>
                                          <p:spTgt spid="2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2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1000"/>
                                        <p:tgtEl>
                                          <p:spTgt spid="2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1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1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1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1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1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1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1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1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2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1000"/>
                                        <p:tgtEl>
                                          <p:spTgt spid="2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1000"/>
                                        <p:tgtEl>
                                          <p:spTgt spid="2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2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1000"/>
                                        <p:tgtEl>
                                          <p:spTgt spid="2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1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1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1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1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1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1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1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1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2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1000"/>
                                        <p:tgtEl>
                                          <p:spTgt spid="2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2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1000"/>
                                        <p:tgtEl>
                                          <p:spTgt spid="2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2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1000"/>
                                        <p:tgtEl>
                                          <p:spTgt spid="2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21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1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21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1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1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1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21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21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2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1000"/>
                                        <p:tgtEl>
                                          <p:spTgt spid="2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2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1000"/>
                                        <p:tgtEl>
                                          <p:spTgt spid="2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00"/>
                                        <p:tgtEl>
                                          <p:spTgt spid="2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1000"/>
                                        <p:tgtEl>
                                          <p:spTgt spid="2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21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21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21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21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21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21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21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21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2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5" dur="1000"/>
                                        <p:tgtEl>
                                          <p:spTgt spid="2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0" dur="500"/>
                                        <p:tgtEl>
                                          <p:spTgt spid="2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"/>
                            </p:stCondLst>
                            <p:childTnLst>
                              <p:par>
                                <p:cTn id="3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4" dur="1000"/>
                                        <p:tgtEl>
                                          <p:spTgt spid="2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00"/>
                                        <p:tgtEl>
                                          <p:spTgt spid="2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1000"/>
                                        <p:tgtEl>
                                          <p:spTgt spid="2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21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21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21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21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21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21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21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21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2" dur="500"/>
                                        <p:tgtEl>
                                          <p:spTgt spid="2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6" dur="1000"/>
                                        <p:tgtEl>
                                          <p:spTgt spid="2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1" dur="500"/>
                                        <p:tgtEl>
                                          <p:spTgt spid="2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500"/>
                            </p:stCondLst>
                            <p:childTnLst>
                              <p:par>
                                <p:cTn id="4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5" dur="1000"/>
                                        <p:tgtEl>
                                          <p:spTgt spid="2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0" dur="500"/>
                                        <p:tgtEl>
                                          <p:spTgt spid="2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500"/>
                            </p:stCondLst>
                            <p:childTnLst>
                              <p:par>
                                <p:cTn id="4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4" dur="1000"/>
                                        <p:tgtEl>
                                          <p:spTgt spid="2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9" dur="500" fill="hold"/>
                                        <p:tgtEl>
                                          <p:spTgt spid="21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21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21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21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21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21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21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21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2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53" grpId="0" animBg="1"/>
      <p:bldP spid="21893" grpId="0" animBg="1"/>
      <p:bldP spid="21887" grpId="0" animBg="1"/>
      <p:bldP spid="21885" grpId="0" animBg="1"/>
      <p:bldP spid="21883" grpId="0" animBg="1"/>
      <p:bldP spid="21881" grpId="0" animBg="1"/>
      <p:bldP spid="21879" grpId="0" animBg="1"/>
      <p:bldP spid="21877" grpId="0" animBg="1"/>
      <p:bldP spid="21882" grpId="0"/>
      <p:bldP spid="21884" grpId="0"/>
      <p:bldP spid="21886" grpId="0"/>
      <p:bldP spid="21888" grpId="0" animBg="1"/>
      <p:bldP spid="21897" grpId="0"/>
      <p:bldP spid="21898" grpId="0"/>
      <p:bldP spid="21899" grpId="0"/>
      <p:bldP spid="21900" grpId="0" animBg="1"/>
      <p:bldP spid="21904" grpId="0"/>
      <p:bldP spid="21905" grpId="0"/>
      <p:bldP spid="21906" grpId="0"/>
      <p:bldP spid="21907" grpId="0" animBg="1"/>
      <p:bldP spid="21911" grpId="0"/>
      <p:bldP spid="21912" grpId="0"/>
      <p:bldP spid="21913" grpId="0"/>
      <p:bldP spid="21914" grpId="0" animBg="1"/>
      <p:bldP spid="21918" grpId="0"/>
      <p:bldP spid="21919" grpId="0"/>
      <p:bldP spid="21920" grpId="0"/>
      <p:bldP spid="21921" grpId="0" animBg="1"/>
      <p:bldP spid="21925" grpId="0"/>
      <p:bldP spid="21926" grpId="0"/>
      <p:bldP spid="21927" grpId="0"/>
      <p:bldP spid="21928" grpId="0" animBg="1"/>
      <p:bldP spid="21932" grpId="0"/>
      <p:bldP spid="21933" grpId="0"/>
      <p:bldP spid="21934" grpId="0"/>
      <p:bldP spid="21935" grpId="0" animBg="1"/>
      <p:bldP spid="21939" grpId="0"/>
      <p:bldP spid="21940" grpId="0"/>
      <p:bldP spid="21941" grpId="0"/>
      <p:bldP spid="21942" grpId="0" animBg="1"/>
      <p:bldP spid="21949" grpId="0" animBg="1"/>
      <p:bldP spid="21957" grpId="0" animBg="1"/>
      <p:bldP spid="21958" grpId="0" animBg="1"/>
      <p:bldP spid="21959" grpId="0" animBg="1"/>
      <p:bldP spid="21963" grpId="0" animBg="1"/>
      <p:bldP spid="21967" grpId="0" animBg="1"/>
      <p:bldP spid="21968" grpId="0" animBg="1"/>
      <p:bldP spid="21969" grpId="0" animBg="1"/>
      <p:bldP spid="21976" grpId="0" animBg="1"/>
      <p:bldP spid="21983" grpId="0" animBg="1"/>
      <p:bldP spid="21984" grpId="0" animBg="1"/>
      <p:bldP spid="21985" grpId="0" animBg="1"/>
      <p:bldP spid="21989" grpId="0" animBg="1"/>
      <p:bldP spid="21993" grpId="0" animBg="1"/>
      <p:bldP spid="21994" grpId="0" animBg="1"/>
      <p:bldP spid="21995" grpId="0" animBg="1"/>
      <p:bldP spid="21999" grpId="0" animBg="1"/>
      <p:bldP spid="22003" grpId="0" animBg="1"/>
      <p:bldP spid="22004" grpId="0" animBg="1"/>
      <p:bldP spid="22005" grpId="0" animBg="1"/>
      <p:bldP spid="22009" grpId="0" animBg="1"/>
      <p:bldP spid="22013" grpId="0" animBg="1"/>
      <p:bldP spid="22014" grpId="0" animBg="1"/>
      <p:bldP spid="22015" grpId="0" animBg="1"/>
      <p:bldP spid="22019" grpId="0" animBg="1"/>
      <p:bldP spid="22023" grpId="0" animBg="1"/>
      <p:bldP spid="22024" grpId="0" animBg="1"/>
      <p:bldP spid="22025" grpId="0" animBg="1"/>
      <p:bldP spid="220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70" name="Group 142"/>
          <p:cNvGrpSpPr>
            <a:grpSpLocks/>
          </p:cNvGrpSpPr>
          <p:nvPr/>
        </p:nvGrpSpPr>
        <p:grpSpPr bwMode="auto">
          <a:xfrm>
            <a:off x="2555875" y="1844675"/>
            <a:ext cx="1152525" cy="2305050"/>
            <a:chOff x="1610" y="1162"/>
            <a:chExt cx="726" cy="1452"/>
          </a:xfrm>
        </p:grpSpPr>
        <p:sp>
          <p:nvSpPr>
            <p:cNvPr id="22666" name="Rectangle 138"/>
            <p:cNvSpPr>
              <a:spLocks noChangeArrowheads="1"/>
            </p:cNvSpPr>
            <p:nvPr/>
          </p:nvSpPr>
          <p:spPr bwMode="auto">
            <a:xfrm>
              <a:off x="1882" y="1162"/>
              <a:ext cx="408" cy="18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7" name="Rectangle 139"/>
            <p:cNvSpPr>
              <a:spLocks noChangeArrowheads="1"/>
            </p:cNvSpPr>
            <p:nvPr/>
          </p:nvSpPr>
          <p:spPr bwMode="auto">
            <a:xfrm>
              <a:off x="1610" y="1388"/>
              <a:ext cx="408" cy="182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8" name="Rectangle 140"/>
            <p:cNvSpPr>
              <a:spLocks noChangeArrowheads="1"/>
            </p:cNvSpPr>
            <p:nvPr/>
          </p:nvSpPr>
          <p:spPr bwMode="auto">
            <a:xfrm>
              <a:off x="1928" y="2024"/>
              <a:ext cx="408" cy="18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9" name="Rectangle 141"/>
            <p:cNvSpPr>
              <a:spLocks noChangeArrowheads="1"/>
            </p:cNvSpPr>
            <p:nvPr/>
          </p:nvSpPr>
          <p:spPr bwMode="auto">
            <a:xfrm>
              <a:off x="1656" y="2432"/>
              <a:ext cx="408" cy="182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664" name="Group 136"/>
          <p:cNvGrpSpPr>
            <a:grpSpLocks/>
          </p:cNvGrpSpPr>
          <p:nvPr/>
        </p:nvGrpSpPr>
        <p:grpSpPr bwMode="auto">
          <a:xfrm>
            <a:off x="1187450" y="1844675"/>
            <a:ext cx="431800" cy="2305050"/>
            <a:chOff x="748" y="1162"/>
            <a:chExt cx="272" cy="1452"/>
          </a:xfrm>
        </p:grpSpPr>
        <p:sp>
          <p:nvSpPr>
            <p:cNvPr id="22660" name="Rectangle 132"/>
            <p:cNvSpPr>
              <a:spLocks noChangeArrowheads="1"/>
            </p:cNvSpPr>
            <p:nvPr/>
          </p:nvSpPr>
          <p:spPr bwMode="auto">
            <a:xfrm>
              <a:off x="748" y="1162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1" name="Rectangle 133"/>
            <p:cNvSpPr>
              <a:spLocks noChangeArrowheads="1"/>
            </p:cNvSpPr>
            <p:nvPr/>
          </p:nvSpPr>
          <p:spPr bwMode="auto">
            <a:xfrm>
              <a:off x="748" y="1388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2" name="Rectangle 134"/>
            <p:cNvSpPr>
              <a:spLocks noChangeArrowheads="1"/>
            </p:cNvSpPr>
            <p:nvPr/>
          </p:nvSpPr>
          <p:spPr bwMode="auto">
            <a:xfrm>
              <a:off x="748" y="2023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3" name="Rectangle 135"/>
            <p:cNvSpPr>
              <a:spLocks noChangeArrowheads="1"/>
            </p:cNvSpPr>
            <p:nvPr/>
          </p:nvSpPr>
          <p:spPr bwMode="auto">
            <a:xfrm>
              <a:off x="748" y="2432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658" name="Text Box 130"/>
          <p:cNvSpPr txBox="1">
            <a:spLocks noChangeArrowheads="1"/>
          </p:cNvSpPr>
          <p:nvPr/>
        </p:nvSpPr>
        <p:spPr bwMode="auto">
          <a:xfrm>
            <a:off x="371475" y="404813"/>
            <a:ext cx="8448675" cy="612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>
                <a:cs typeface=""/>
              </a:rPr>
              <a:t>Status FastTransposeSMatrix( TSMatrix M, TSMatrix &amp;T ) {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采用三元组顺序表存储表示，求稀疏矩阵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的转置矩阵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T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T.mu = M.nu; T.nu = M.mu; T.tu = M.tu;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if (T.tu) {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(col=1; col&lt;=M.nu; ++col)    num[col] = 0;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(t=1; t&lt;=M.tu; ++t)   ++ num[M.data[t].j];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cs typeface=""/>
              </a:rPr>
              <a:t>  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中各列非零元的个数 </a:t>
            </a:r>
            <a:br>
              <a:rPr lang="zh-CN" altLang="en-US" sz="2000">
                <a:cs typeface=""/>
              </a:rPr>
            </a:b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cpot[1] = 1;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(col=2; col&lt;=M.nu; ++col)  cpot[col] = cpot[col -1] + num[col -1];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中各列的第一个非零元在</a:t>
            </a:r>
            <a:r>
              <a:rPr lang="zh-CN" altLang="en-US" sz="2000" i="1">
                <a:solidFill>
                  <a:srgbClr val="0000FF"/>
                </a:solidFill>
                <a:cs typeface="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cs typeface=""/>
              </a:rPr>
              <a:t>T.data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中的序号</a:t>
            </a:r>
            <a:r>
              <a:rPr lang="zh-CN" altLang="en-US" sz="2000">
                <a:cs typeface="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for (p=1; p&lt;=M.tu; ++p) {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转置矩阵元素 </a:t>
            </a:r>
            <a:r>
              <a:rPr lang="zh-CN" altLang="en-US" sz="2000">
                <a:cs typeface="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cs typeface=""/>
              </a:rPr>
              <a:t>                  </a:t>
            </a:r>
            <a:r>
              <a:rPr lang="en-US" altLang="zh-CN" sz="2000">
                <a:cs typeface=""/>
              </a:rPr>
              <a:t>col = M.data[p].j;     q = cpot[col];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T.data[q].i = M.data[p].j;     T.data[q].j = M.data[p].i;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T.data[q].e = M.data[p].e;    ++ cpot[col];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} // for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} // if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return OK;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} // FastTransposeSMatrix</a:t>
            </a:r>
          </a:p>
        </p:txBody>
      </p:sp>
      <p:sp>
        <p:nvSpPr>
          <p:cNvPr id="22659" name="Rectangle 131"/>
          <p:cNvSpPr>
            <a:spLocks noChangeArrowheads="1"/>
          </p:cNvSpPr>
          <p:nvPr/>
        </p:nvSpPr>
        <p:spPr bwMode="auto">
          <a:xfrm>
            <a:off x="3492500" y="5229225"/>
            <a:ext cx="220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时间复杂度为</a:t>
            </a:r>
            <a:r>
              <a:rPr lang="en-US" altLang="zh-CN" sz="2400">
                <a:solidFill>
                  <a:srgbClr val="0000FF"/>
                </a:solidFill>
              </a:rPr>
              <a:t>: </a:t>
            </a:r>
            <a:endParaRPr lang="en-US" altLang="zh-CN" sz="2400"/>
          </a:p>
        </p:txBody>
      </p:sp>
      <p:sp>
        <p:nvSpPr>
          <p:cNvPr id="22665" name="Rectangle 137"/>
          <p:cNvSpPr>
            <a:spLocks noChangeArrowheads="1"/>
          </p:cNvSpPr>
          <p:nvPr/>
        </p:nvSpPr>
        <p:spPr bwMode="auto">
          <a:xfrm>
            <a:off x="5638800" y="5229225"/>
            <a:ext cx="169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(nu + tu)</a:t>
            </a:r>
            <a:r>
              <a:rPr lang="en-US" altLang="zh-CN" sz="2400"/>
              <a:t>  </a:t>
            </a:r>
          </a:p>
        </p:txBody>
      </p:sp>
      <p:sp>
        <p:nvSpPr>
          <p:cNvPr id="22671" name="Rectangle 143"/>
          <p:cNvSpPr>
            <a:spLocks noChangeArrowheads="1"/>
          </p:cNvSpPr>
          <p:nvPr/>
        </p:nvSpPr>
        <p:spPr bwMode="auto">
          <a:xfrm>
            <a:off x="2754313" y="5635625"/>
            <a:ext cx="61087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若 </a:t>
            </a:r>
            <a:r>
              <a:rPr lang="en-US" altLang="zh-CN" sz="2400">
                <a:solidFill>
                  <a:srgbClr val="0000FF"/>
                </a:solidFill>
              </a:rPr>
              <a:t>tu 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 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同数量级，则为：</a:t>
            </a:r>
            <a:r>
              <a:rPr lang="zh-CN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(munu)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 </a:t>
            </a:r>
          </a:p>
        </p:txBody>
      </p:sp>
      <p:grpSp>
        <p:nvGrpSpPr>
          <p:cNvPr id="22674" name="Group 146"/>
          <p:cNvGrpSpPr>
            <a:grpSpLocks/>
          </p:cNvGrpSpPr>
          <p:nvPr/>
        </p:nvGrpSpPr>
        <p:grpSpPr bwMode="auto">
          <a:xfrm>
            <a:off x="7334250" y="4724400"/>
            <a:ext cx="1485900" cy="1081088"/>
            <a:chOff x="4740" y="2976"/>
            <a:chExt cx="936" cy="681"/>
          </a:xfrm>
        </p:grpSpPr>
        <p:sp>
          <p:nvSpPr>
            <p:cNvPr id="22672" name="Text Box 144"/>
            <p:cNvSpPr txBox="1">
              <a:spLocks noChangeArrowheads="1"/>
            </p:cNvSpPr>
            <p:nvPr/>
          </p:nvSpPr>
          <p:spPr bwMode="auto">
            <a:xfrm>
              <a:off x="4740" y="2976"/>
              <a:ext cx="93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与经典算 </a:t>
              </a:r>
            </a:p>
            <a:p>
              <a:r>
                <a:rPr lang="zh-CN" altLang="en-US" sz="2400"/>
                <a:t>法相同。 </a:t>
              </a:r>
            </a:p>
          </p:txBody>
        </p:sp>
        <p:sp>
          <p:nvSpPr>
            <p:cNvPr id="22673" name="Line 145"/>
            <p:cNvSpPr>
              <a:spLocks noChangeShapeType="1"/>
            </p:cNvSpPr>
            <p:nvPr/>
          </p:nvSpPr>
          <p:spPr bwMode="auto">
            <a:xfrm>
              <a:off x="5103" y="3475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2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59" grpId="0"/>
      <p:bldP spid="22665" grpId="0"/>
      <p:bldP spid="226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1" name="Text Box 59"/>
          <p:cNvSpPr txBox="1">
            <a:spLocks noChangeArrowheads="1"/>
          </p:cNvSpPr>
          <p:nvPr/>
        </p:nvSpPr>
        <p:spPr bwMode="auto">
          <a:xfrm>
            <a:off x="511175" y="909638"/>
            <a:ext cx="59055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三元组顺序表又称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有序的双下标法</a:t>
            </a:r>
            <a:r>
              <a:rPr lang="zh-CN" altLang="en-US" sz="2400"/>
              <a:t>。 </a:t>
            </a:r>
          </a:p>
        </p:txBody>
      </p:sp>
      <p:sp>
        <p:nvSpPr>
          <p:cNvPr id="23612" name="Text Box 60"/>
          <p:cNvSpPr txBox="1">
            <a:spLocks noChangeArrowheads="1"/>
          </p:cNvSpPr>
          <p:nvPr/>
        </p:nvSpPr>
        <p:spPr bwMode="auto">
          <a:xfrm>
            <a:off x="511175" y="1773238"/>
            <a:ext cx="83820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</a:t>
            </a:r>
            <a:r>
              <a:rPr lang="zh-CN" altLang="en-US" sz="2400"/>
              <a:t>：非零元在表中按行序有序存储，因此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便于进行依行顺序处理的矩阵运算</a:t>
            </a:r>
            <a:r>
              <a:rPr lang="zh-CN" altLang="en-US" sz="2400"/>
              <a:t>。 </a:t>
            </a:r>
          </a:p>
        </p:txBody>
      </p:sp>
      <p:sp>
        <p:nvSpPr>
          <p:cNvPr id="23613" name="Text Box 61"/>
          <p:cNvSpPr txBox="1">
            <a:spLocks noChangeArrowheads="1"/>
          </p:cNvSpPr>
          <p:nvPr/>
        </p:nvSpPr>
        <p:spPr bwMode="auto">
          <a:xfrm>
            <a:off x="511175" y="3889375"/>
            <a:ext cx="83820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缺点</a:t>
            </a:r>
            <a:r>
              <a:rPr lang="zh-CN" altLang="en-US" sz="2400">
                <a:ea typeface="华文中宋" pitchFamily="2" charset="-122"/>
              </a:rPr>
              <a:t>：不能</a:t>
            </a:r>
            <a:r>
              <a:rPr lang="zh-CN" altLang="zh-CN" sz="2400">
                <a:ea typeface="华文中宋" pitchFamily="2" charset="-122"/>
              </a:rPr>
              <a:t>随机</a:t>
            </a:r>
            <a:r>
              <a:rPr lang="zh-CN" altLang="en-US" sz="2400">
                <a:ea typeface="华文中宋" pitchFamily="2" charset="-122"/>
              </a:rPr>
              <a:t>存取</a:t>
            </a:r>
            <a:r>
              <a:rPr lang="zh-CN" altLang="en-US" sz="2400"/>
              <a:t>。若按行号存取某 </a:t>
            </a:r>
          </a:p>
          <a:p>
            <a:pPr>
              <a:lnSpc>
                <a:spcPct val="240000"/>
              </a:lnSpc>
            </a:pPr>
            <a:r>
              <a:rPr lang="zh-CN" altLang="en-US" sz="2400"/>
              <a:t>一行中的非零元，则需从头开始进行查找。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1" grpId="0" autoUpdateAnimBg="0"/>
      <p:bldP spid="23612" grpId="0" autoUpdateAnimBg="0"/>
      <p:bldP spid="2361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76" name="AutoShape 88"/>
          <p:cNvSpPr>
            <a:spLocks noChangeArrowheads="1"/>
          </p:cNvSpPr>
          <p:nvPr/>
        </p:nvSpPr>
        <p:spPr bwMode="auto">
          <a:xfrm rot="19582125" flipV="1">
            <a:off x="2738438" y="4116388"/>
            <a:ext cx="4692650" cy="141287"/>
          </a:xfrm>
          <a:prstGeom prst="notchedRightArrow">
            <a:avLst>
              <a:gd name="adj1" fmla="val 50000"/>
              <a:gd name="adj2" fmla="val 83034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7" name="AutoShape 89"/>
          <p:cNvSpPr>
            <a:spLocks noChangeArrowheads="1"/>
          </p:cNvSpPr>
          <p:nvPr/>
        </p:nvSpPr>
        <p:spPr bwMode="auto">
          <a:xfrm rot="19725899" flipV="1">
            <a:off x="3476625" y="4495800"/>
            <a:ext cx="3871913" cy="144463"/>
          </a:xfrm>
          <a:prstGeom prst="notchedRightArrow">
            <a:avLst>
              <a:gd name="adj1" fmla="val 50000"/>
              <a:gd name="adj2" fmla="val 670053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8" name="AutoShape 90"/>
          <p:cNvSpPr>
            <a:spLocks noChangeArrowheads="1"/>
          </p:cNvSpPr>
          <p:nvPr/>
        </p:nvSpPr>
        <p:spPr bwMode="auto">
          <a:xfrm rot="20228437" flipV="1">
            <a:off x="4248150" y="4945063"/>
            <a:ext cx="2936875" cy="144462"/>
          </a:xfrm>
          <a:prstGeom prst="notchedRightArrow">
            <a:avLst>
              <a:gd name="adj1" fmla="val 50000"/>
              <a:gd name="adj2" fmla="val 508244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9" name="AutoShape 91"/>
          <p:cNvSpPr>
            <a:spLocks noChangeArrowheads="1"/>
          </p:cNvSpPr>
          <p:nvPr/>
        </p:nvSpPr>
        <p:spPr bwMode="auto">
          <a:xfrm rot="20999309" flipV="1">
            <a:off x="4916488" y="5340350"/>
            <a:ext cx="2159000" cy="138113"/>
          </a:xfrm>
          <a:prstGeom prst="notchedRightArrow">
            <a:avLst>
              <a:gd name="adj1" fmla="val 50000"/>
              <a:gd name="adj2" fmla="val 390803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0" name="AutoShape 92"/>
          <p:cNvSpPr>
            <a:spLocks noChangeArrowheads="1"/>
          </p:cNvSpPr>
          <p:nvPr/>
        </p:nvSpPr>
        <p:spPr bwMode="auto">
          <a:xfrm rot="26046" flipV="1">
            <a:off x="6075363" y="5578475"/>
            <a:ext cx="998537" cy="122238"/>
          </a:xfrm>
          <a:prstGeom prst="notchedRightArrow">
            <a:avLst>
              <a:gd name="adj1" fmla="val 50000"/>
              <a:gd name="adj2" fmla="val 20422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522288" y="533400"/>
            <a:ext cx="628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2</a:t>
            </a:r>
            <a:r>
              <a:rPr lang="zh-CN" altLang="en-US" sz="2400">
                <a:ea typeface="华文中宋" pitchFamily="2" charset="-122"/>
              </a:rPr>
              <a:t>、行逻辑联接的顺序表（</a:t>
            </a:r>
            <a:r>
              <a:rPr kumimoji="0" lang="zh-CN" altLang="en-US" sz="2400">
                <a:ea typeface="华文中宋" pitchFamily="2" charset="-122"/>
              </a:rPr>
              <a:t>带行表的三元组</a:t>
            </a:r>
            <a:r>
              <a:rPr lang="zh-CN" altLang="en-US" sz="2400">
                <a:ea typeface="华文中宋" pitchFamily="2" charset="-122"/>
              </a:rPr>
              <a:t>） 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723900" y="1144588"/>
            <a:ext cx="60817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在稀疏矩阵中若</a:t>
            </a:r>
            <a:r>
              <a:rPr lang="zh-CN" altLang="en-US" sz="2400">
                <a:solidFill>
                  <a:srgbClr val="0000FF"/>
                </a:solidFill>
                <a:cs typeface=""/>
              </a:rPr>
              <a:t>随机存取</a:t>
            </a:r>
            <a:r>
              <a:rPr lang="zh-CN" altLang="en-US" sz="2400">
                <a:cs typeface=""/>
              </a:rPr>
              <a:t>任意一行的非零元 </a:t>
            </a:r>
          </a:p>
        </p:txBody>
      </p:sp>
      <p:graphicFrame>
        <p:nvGraphicFramePr>
          <p:cNvPr id="63496" name="Group 8"/>
          <p:cNvGraphicFramePr>
            <a:graphicFrameLocks noGrp="1"/>
          </p:cNvGraphicFramePr>
          <p:nvPr/>
        </p:nvGraphicFramePr>
        <p:xfrm>
          <a:off x="7046913" y="2247900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3538" name="Group 50"/>
          <p:cNvGraphicFramePr>
            <a:graphicFrameLocks noGrp="1"/>
          </p:cNvGraphicFramePr>
          <p:nvPr/>
        </p:nvGraphicFramePr>
        <p:xfrm>
          <a:off x="1314450" y="4619625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581" name="Text Box 93"/>
          <p:cNvSpPr txBox="1">
            <a:spLocks noChangeArrowheads="1"/>
          </p:cNvSpPr>
          <p:nvPr/>
        </p:nvSpPr>
        <p:spPr bwMode="auto">
          <a:xfrm>
            <a:off x="723900" y="2603500"/>
            <a:ext cx="61531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cs typeface=""/>
              </a:rPr>
              <a:t>在存储三元组表的同时存储一个行表 </a:t>
            </a:r>
            <a:r>
              <a:rPr lang="en-US" altLang="zh-CN" sz="2400">
                <a:cs typeface=""/>
              </a:rPr>
              <a:t>rpos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cs typeface=""/>
              </a:rPr>
              <a:t>（快速转置算法中“带行链接信息”的</a:t>
            </a:r>
            <a:r>
              <a:rPr lang="zh-CN" altLang="en-US" sz="2400" baseline="-25000">
                <a:cs typeface=""/>
              </a:rPr>
              <a:t> </a:t>
            </a:r>
            <a:r>
              <a:rPr lang="en-US" altLang="zh-CN" sz="2400">
                <a:cs typeface=""/>
              </a:rPr>
              <a:t>cpot </a:t>
            </a:r>
            <a:r>
              <a:rPr lang="zh-CN" altLang="en-US" sz="2400">
                <a:cs typeface=""/>
              </a:rPr>
              <a:t>） </a:t>
            </a:r>
          </a:p>
        </p:txBody>
      </p:sp>
      <p:sp>
        <p:nvSpPr>
          <p:cNvPr id="63583" name="Text Box 95"/>
          <p:cNvSpPr txBox="1">
            <a:spLocks noChangeArrowheads="1"/>
          </p:cNvSpPr>
          <p:nvPr/>
        </p:nvSpPr>
        <p:spPr bwMode="auto">
          <a:xfrm>
            <a:off x="741363" y="1865313"/>
            <a:ext cx="60817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需知道每行首个非零元在三元组表中的位置 </a:t>
            </a:r>
          </a:p>
        </p:txBody>
      </p:sp>
      <p:sp>
        <p:nvSpPr>
          <p:cNvPr id="63584" name="Text Box 96"/>
          <p:cNvSpPr txBox="1">
            <a:spLocks noChangeArrowheads="1"/>
          </p:cNvSpPr>
          <p:nvPr/>
        </p:nvSpPr>
        <p:spPr bwMode="auto">
          <a:xfrm>
            <a:off x="2090738" y="3870325"/>
            <a:ext cx="30257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  <a:cs typeface=""/>
              </a:rPr>
              <a:t>行逻辑联接的顺序表 </a:t>
            </a:r>
            <a:endParaRPr lang="zh-CN" altLang="en-US" sz="2400">
              <a:cs typeface=""/>
            </a:endParaRPr>
          </a:p>
        </p:txBody>
      </p:sp>
      <p:sp>
        <p:nvSpPr>
          <p:cNvPr id="63585" name="AutoShape 97"/>
          <p:cNvSpPr>
            <a:spLocks noChangeArrowheads="1"/>
          </p:cNvSpPr>
          <p:nvPr/>
        </p:nvSpPr>
        <p:spPr bwMode="auto">
          <a:xfrm rot="5400000">
            <a:off x="3425032" y="1675606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6" name="AutoShape 98"/>
          <p:cNvSpPr>
            <a:spLocks noChangeArrowheads="1"/>
          </p:cNvSpPr>
          <p:nvPr/>
        </p:nvSpPr>
        <p:spPr bwMode="auto">
          <a:xfrm rot="5400000">
            <a:off x="3425032" y="2424906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7" name="AutoShape 99"/>
          <p:cNvSpPr>
            <a:spLocks noChangeArrowheads="1"/>
          </p:cNvSpPr>
          <p:nvPr/>
        </p:nvSpPr>
        <p:spPr bwMode="auto">
          <a:xfrm rot="5400000">
            <a:off x="3425032" y="3637756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8" name="Text Box 100"/>
          <p:cNvSpPr txBox="1">
            <a:spLocks noChangeArrowheads="1"/>
          </p:cNvSpPr>
          <p:nvPr/>
        </p:nvSpPr>
        <p:spPr bwMode="auto">
          <a:xfrm>
            <a:off x="827088" y="5949950"/>
            <a:ext cx="792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  <a:cs typeface="ˎ̥"/>
              </a:rPr>
              <a:t>两个稀疏矩阵相乘时，可以看出这种表示方法的优越性。 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>
        <p:nvSpPr>
          <p:cNvPr id="63589" name="Rectangle 101"/>
          <p:cNvSpPr>
            <a:spLocks noChangeArrowheads="1"/>
          </p:cNvSpPr>
          <p:nvPr/>
        </p:nvSpPr>
        <p:spPr bwMode="auto">
          <a:xfrm>
            <a:off x="8501063" y="665162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1000"/>
                                        <p:tgtEl>
                                          <p:spTgt spid="6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6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6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6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1000"/>
                                        <p:tgtEl>
                                          <p:spTgt spid="6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6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76" grpId="0" animBg="1"/>
      <p:bldP spid="63577" grpId="0" animBg="1"/>
      <p:bldP spid="63578" grpId="0" animBg="1"/>
      <p:bldP spid="63579" grpId="0" animBg="1"/>
      <p:bldP spid="63580" grpId="0" animBg="1"/>
      <p:bldP spid="63494" grpId="0"/>
      <p:bldP spid="63581" grpId="0"/>
      <p:bldP spid="63583" grpId="0"/>
      <p:bldP spid="63584" grpId="0"/>
      <p:bldP spid="63585" grpId="0" animBg="1"/>
      <p:bldP spid="63586" grpId="0" animBg="1"/>
      <p:bldP spid="63587" grpId="0" animBg="1"/>
      <p:bldP spid="6358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788988" y="420688"/>
            <a:ext cx="5329237" cy="53133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/>
              <a:t>#define MAXSIZE 12500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       //</a:t>
            </a:r>
            <a:r>
              <a:rPr lang="zh-CN" altLang="en-US" sz="2400"/>
              <a:t>假设非零元个数的最大值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typedef   struct {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int  </a:t>
            </a:r>
            <a:r>
              <a:rPr lang="en-US" altLang="zh-CN" sz="2400" i="1"/>
              <a:t>i</a:t>
            </a:r>
            <a:r>
              <a:rPr lang="en-US" altLang="zh-CN" sz="2400"/>
              <a:t>, </a:t>
            </a:r>
            <a:r>
              <a:rPr lang="en-US" altLang="zh-CN" sz="2400" i="1"/>
              <a:t>j</a:t>
            </a:r>
            <a:r>
              <a:rPr lang="en-US" altLang="zh-CN" sz="2400"/>
              <a:t>;    //</a:t>
            </a:r>
            <a:r>
              <a:rPr lang="zh-CN" altLang="en-US" sz="2400"/>
              <a:t>该非零元的行列下标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     </a:t>
            </a:r>
            <a:r>
              <a:rPr lang="en-US" altLang="zh-CN" sz="2400"/>
              <a:t>Elemtype  </a:t>
            </a:r>
            <a:r>
              <a:rPr lang="en-US" altLang="zh-CN" sz="2400" i="1"/>
              <a:t>e</a:t>
            </a:r>
            <a:r>
              <a:rPr lang="en-US" altLang="zh-CN" sz="2400"/>
              <a:t>;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}Triple; </a:t>
            </a:r>
          </a:p>
          <a:p>
            <a:pPr>
              <a:lnSpc>
                <a:spcPct val="110000"/>
              </a:lnSpc>
            </a:pPr>
            <a:endParaRPr lang="en-US" altLang="zh-CN" sz="2400"/>
          </a:p>
          <a:p>
            <a:pPr>
              <a:lnSpc>
                <a:spcPct val="110000"/>
              </a:lnSpc>
            </a:pPr>
            <a:r>
              <a:rPr lang="en-US" altLang="zh-CN" sz="2400"/>
              <a:t>typedef  struct {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Triple  data[MAXSIZE + 1];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int  </a:t>
            </a:r>
            <a:r>
              <a:rPr lang="en-US" altLang="zh-CN" sz="2400" i="1"/>
              <a:t>mu, nu, tu</a:t>
            </a:r>
            <a:r>
              <a:rPr lang="en-US" altLang="zh-CN" sz="2400"/>
              <a:t>;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//</a:t>
            </a:r>
            <a:r>
              <a:rPr lang="zh-CN" altLang="en-US" sz="2400"/>
              <a:t>矩阵的行、列数和非零元个数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}TSMatrix;</a:t>
            </a:r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1223963" y="4051300"/>
            <a:ext cx="752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int  rpos[MAXRC + 1]; //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0000FF"/>
                </a:solidFill>
              </a:rPr>
              <a:t>指示各行第一个非零元的位置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646113" y="5851525"/>
            <a:ext cx="792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  <a:cs typeface="ˎ̥"/>
              </a:rPr>
              <a:t>两个稀疏矩阵相乘时，可以看出这种表示方法的优越性。 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 useBgFill="1">
        <p:nvSpPr>
          <p:cNvPr id="64523" name="Rectangle 11"/>
          <p:cNvSpPr>
            <a:spLocks noChangeArrowheads="1"/>
          </p:cNvSpPr>
          <p:nvPr/>
        </p:nvSpPr>
        <p:spPr bwMode="auto">
          <a:xfrm>
            <a:off x="1009650" y="5300663"/>
            <a:ext cx="1868488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RLSMatrix; </a:t>
            </a:r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8501063" y="665162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1" grpId="0"/>
      <p:bldP spid="645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88" name="AutoShape 32"/>
          <p:cNvSpPr>
            <a:spLocks noChangeArrowheads="1"/>
          </p:cNvSpPr>
          <p:nvPr/>
        </p:nvSpPr>
        <p:spPr bwMode="auto">
          <a:xfrm>
            <a:off x="3276600" y="4724400"/>
            <a:ext cx="1008063" cy="360363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9" name="AutoShape 33"/>
          <p:cNvSpPr>
            <a:spLocks noChangeArrowheads="1"/>
          </p:cNvSpPr>
          <p:nvPr/>
        </p:nvSpPr>
        <p:spPr bwMode="auto">
          <a:xfrm>
            <a:off x="4500563" y="4724400"/>
            <a:ext cx="936625" cy="360363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468313" y="523875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矩阵乘法 </a:t>
            </a:r>
            <a:endParaRPr kumimoji="0" lang="zh-CN" altLang="en-US" sz="240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468313" y="1128713"/>
            <a:ext cx="8280400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    </a:t>
            </a:r>
            <a:r>
              <a:rPr lang="zh-CN" altLang="en-US" sz="2400">
                <a:cs typeface="ˎ̥"/>
              </a:rPr>
              <a:t>设矩阵</a:t>
            </a:r>
            <a:r>
              <a:rPr lang="en-US" altLang="zh-CN" sz="2400" i="1">
                <a:cs typeface="ˎ̥"/>
              </a:rPr>
              <a:t>M</a:t>
            </a:r>
            <a:r>
              <a:rPr lang="zh-CN" altLang="en-US" sz="2400">
                <a:cs typeface="ˎ̥"/>
              </a:rPr>
              <a:t>是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1</a:t>
            </a:r>
            <a:r>
              <a:rPr lang="zh-CN" altLang="en-US" sz="2400">
                <a:cs typeface="ˎ̥"/>
              </a:rPr>
              <a:t>矩阵，</a:t>
            </a:r>
            <a:r>
              <a:rPr lang="en-US" altLang="zh-CN" sz="2400" i="1">
                <a:cs typeface="ˎ̥"/>
              </a:rPr>
              <a:t>N</a:t>
            </a:r>
            <a:r>
              <a:rPr lang="zh-CN" altLang="en-US" sz="2400">
                <a:cs typeface="ˎ̥"/>
              </a:rPr>
              <a:t>是 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2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2</a:t>
            </a:r>
            <a:r>
              <a:rPr lang="zh-CN" altLang="en-US" sz="2400">
                <a:cs typeface="ˎ̥"/>
              </a:rPr>
              <a:t>矩阵；只有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= 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2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>
                <a:cs typeface="ˎ̥"/>
              </a:rPr>
              <a:t>时，才能相乘得到结果矩阵</a:t>
            </a:r>
            <a:r>
              <a:rPr lang="en-US" altLang="zh-CN" sz="2400" i="1">
                <a:cs typeface="ˎ̥"/>
              </a:rPr>
              <a:t>Q</a:t>
            </a:r>
            <a:r>
              <a:rPr lang="en-US" altLang="zh-CN" sz="2400">
                <a:cs typeface="ˎ̥"/>
              </a:rPr>
              <a:t>=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 </a:t>
            </a:r>
            <a:r>
              <a:rPr lang="en-US" altLang="zh-CN" sz="2400">
                <a:cs typeface="ˎ̥"/>
              </a:rPr>
              <a:t>(</a:t>
            </a:r>
            <a:r>
              <a:rPr lang="zh-CN" altLang="en-US" sz="2400">
                <a:cs typeface="ˎ̥"/>
              </a:rPr>
              <a:t>一个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2</a:t>
            </a:r>
            <a:r>
              <a:rPr lang="zh-CN" altLang="en-US" sz="2400">
                <a:cs typeface="ˎ̥"/>
              </a:rPr>
              <a:t>的矩阵</a:t>
            </a:r>
            <a:r>
              <a:rPr lang="en-US" altLang="zh-CN" sz="2400">
                <a:cs typeface="ˎ̥"/>
              </a:rPr>
              <a:t>)</a:t>
            </a:r>
            <a:r>
              <a:rPr lang="zh-CN" altLang="en-US" sz="2400">
                <a:cs typeface="ˎ̥"/>
              </a:rPr>
              <a:t>。 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468313" y="2205038"/>
            <a:ext cx="345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矩阵相乘的经典算法： </a:t>
            </a:r>
            <a:endParaRPr kumimoji="0" lang="zh-CN" altLang="en-US" sz="240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468313" y="2781300"/>
            <a:ext cx="5400675" cy="278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for(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m</a:t>
            </a:r>
            <a:r>
              <a:rPr lang="en-US" altLang="zh-CN" sz="2400" baseline="-25000">
                <a:ea typeface="ˎ̥"/>
                <a:cs typeface="ˎ̥"/>
              </a:rPr>
              <a:t>1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++)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for(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 baseline="-25000">
                <a:ea typeface="ˎ̥"/>
                <a:cs typeface="ˎ̥"/>
              </a:rPr>
              <a:t>2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++) {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i="1">
                <a:ea typeface="ˎ̥"/>
                <a:cs typeface="ˎ̥"/>
              </a:rPr>
              <a:t>       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]=0;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   for(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 baseline="-25000">
                <a:ea typeface="ˎ̥"/>
                <a:cs typeface="ˎ̥"/>
              </a:rPr>
              <a:t>1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++)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   </a:t>
            </a:r>
            <a:r>
              <a:rPr lang="en-US" altLang="zh-CN" sz="2400" i="1">
                <a:ea typeface="ˎ̥"/>
                <a:cs typeface="ˎ̥"/>
              </a:rPr>
              <a:t>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 = </a:t>
            </a:r>
            <a:r>
              <a:rPr lang="en-US" altLang="zh-CN" sz="2400" i="1">
                <a:ea typeface="ˎ̥"/>
                <a:cs typeface="ˎ̥"/>
              </a:rPr>
              <a:t>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 + </a:t>
            </a:r>
            <a:r>
              <a:rPr lang="en-US" altLang="zh-CN" sz="2400" i="1">
                <a:ea typeface="ˎ̥"/>
                <a:cs typeface="ˎ̥"/>
              </a:rPr>
              <a:t>M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] * 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];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} </a:t>
            </a:r>
            <a:endParaRPr kumimoji="0" lang="en-US" altLang="zh-CN" sz="2400" b="0"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4211638" y="2230438"/>
          <a:ext cx="4430712" cy="165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30" name="公式" r:id="rId5" imgW="2476440" imgH="927000" progId="Equation.3">
                  <p:embed/>
                </p:oleObj>
              </mc:Choice>
              <mc:Fallback>
                <p:oleObj name="公式" r:id="rId5" imgW="2476440" imgH="9270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230438"/>
                        <a:ext cx="4430712" cy="165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6000750" y="4508500"/>
          <a:ext cx="2687638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31" name="公式" r:id="rId7" imgW="1434960" imgH="698400" progId="Equation.3">
                  <p:embed/>
                </p:oleObj>
              </mc:Choice>
              <mc:Fallback>
                <p:oleObj name="公式" r:id="rId7" imgW="1434960" imgH="698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4508500"/>
                        <a:ext cx="2687638" cy="124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268" name="Group 12"/>
          <p:cNvGrpSpPr>
            <a:grpSpLocks/>
          </p:cNvGrpSpPr>
          <p:nvPr/>
        </p:nvGrpSpPr>
        <p:grpSpPr bwMode="auto">
          <a:xfrm>
            <a:off x="4337050" y="2420938"/>
            <a:ext cx="488950" cy="457200"/>
            <a:chOff x="2890" y="1600"/>
            <a:chExt cx="308" cy="288"/>
          </a:xfrm>
        </p:grpSpPr>
        <p:sp>
          <p:nvSpPr>
            <p:cNvPr id="96266" name="Line 10"/>
            <p:cNvSpPr>
              <a:spLocks noChangeShapeType="1"/>
            </p:cNvSpPr>
            <p:nvPr/>
          </p:nvSpPr>
          <p:spPr bwMode="auto">
            <a:xfrm>
              <a:off x="3016" y="175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7" name="Text Box 11"/>
            <p:cNvSpPr txBox="1">
              <a:spLocks noChangeArrowheads="1"/>
            </p:cNvSpPr>
            <p:nvPr/>
          </p:nvSpPr>
          <p:spPr bwMode="auto">
            <a:xfrm>
              <a:off x="2890" y="1600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i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69" name="Group 13"/>
          <p:cNvGrpSpPr>
            <a:grpSpLocks/>
          </p:cNvGrpSpPr>
          <p:nvPr/>
        </p:nvGrpSpPr>
        <p:grpSpPr bwMode="auto">
          <a:xfrm>
            <a:off x="7180263" y="4508500"/>
            <a:ext cx="488950" cy="457200"/>
            <a:chOff x="2890" y="1600"/>
            <a:chExt cx="308" cy="288"/>
          </a:xfrm>
        </p:grpSpPr>
        <p:sp>
          <p:nvSpPr>
            <p:cNvPr id="96270" name="Line 14"/>
            <p:cNvSpPr>
              <a:spLocks noChangeShapeType="1"/>
            </p:cNvSpPr>
            <p:nvPr/>
          </p:nvSpPr>
          <p:spPr bwMode="auto">
            <a:xfrm>
              <a:off x="3016" y="175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1" name="Text Box 15"/>
            <p:cNvSpPr txBox="1">
              <a:spLocks noChangeArrowheads="1"/>
            </p:cNvSpPr>
            <p:nvPr/>
          </p:nvSpPr>
          <p:spPr bwMode="auto">
            <a:xfrm>
              <a:off x="2890" y="1600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i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74" name="Group 18"/>
          <p:cNvGrpSpPr>
            <a:grpSpLocks/>
          </p:cNvGrpSpPr>
          <p:nvPr/>
        </p:nvGrpSpPr>
        <p:grpSpPr bwMode="auto">
          <a:xfrm>
            <a:off x="7899400" y="5686425"/>
            <a:ext cx="344488" cy="647700"/>
            <a:chOff x="5112" y="3657"/>
            <a:chExt cx="217" cy="408"/>
          </a:xfrm>
        </p:grpSpPr>
        <p:sp>
          <p:nvSpPr>
            <p:cNvPr id="96272" name="Line 16"/>
            <p:cNvSpPr>
              <a:spLocks noChangeShapeType="1"/>
            </p:cNvSpPr>
            <p:nvPr/>
          </p:nvSpPr>
          <p:spPr bwMode="auto">
            <a:xfrm flipV="1">
              <a:off x="5193" y="365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3" name="Text Box 17"/>
            <p:cNvSpPr txBox="1">
              <a:spLocks noChangeArrowheads="1"/>
            </p:cNvSpPr>
            <p:nvPr/>
          </p:nvSpPr>
          <p:spPr bwMode="auto">
            <a:xfrm>
              <a:off x="5112" y="3777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j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75" name="Group 19"/>
          <p:cNvGrpSpPr>
            <a:grpSpLocks/>
          </p:cNvGrpSpPr>
          <p:nvPr/>
        </p:nvGrpSpPr>
        <p:grpSpPr bwMode="auto">
          <a:xfrm>
            <a:off x="7899400" y="3814763"/>
            <a:ext cx="344488" cy="647700"/>
            <a:chOff x="5112" y="3657"/>
            <a:chExt cx="217" cy="408"/>
          </a:xfrm>
        </p:grpSpPr>
        <p:sp>
          <p:nvSpPr>
            <p:cNvPr id="96276" name="Line 20"/>
            <p:cNvSpPr>
              <a:spLocks noChangeShapeType="1"/>
            </p:cNvSpPr>
            <p:nvPr/>
          </p:nvSpPr>
          <p:spPr bwMode="auto">
            <a:xfrm flipV="1">
              <a:off x="5193" y="365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7" name="Text Box 21"/>
            <p:cNvSpPr txBox="1">
              <a:spLocks noChangeArrowheads="1"/>
            </p:cNvSpPr>
            <p:nvPr/>
          </p:nvSpPr>
          <p:spPr bwMode="auto">
            <a:xfrm>
              <a:off x="5112" y="3777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j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85" name="Group 29"/>
          <p:cNvGrpSpPr>
            <a:grpSpLocks/>
          </p:cNvGrpSpPr>
          <p:nvPr/>
        </p:nvGrpSpPr>
        <p:grpSpPr bwMode="auto">
          <a:xfrm>
            <a:off x="4806950" y="3670300"/>
            <a:ext cx="412750" cy="673100"/>
            <a:chOff x="3164" y="2387"/>
            <a:chExt cx="260" cy="424"/>
          </a:xfrm>
        </p:grpSpPr>
        <p:sp>
          <p:nvSpPr>
            <p:cNvPr id="96279" name="Line 23"/>
            <p:cNvSpPr>
              <a:spLocks noChangeShapeType="1"/>
            </p:cNvSpPr>
            <p:nvPr/>
          </p:nvSpPr>
          <p:spPr bwMode="auto">
            <a:xfrm flipV="1">
              <a:off x="3279" y="238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0" name="Text Box 24"/>
            <p:cNvSpPr txBox="1">
              <a:spLocks noChangeArrowheads="1"/>
            </p:cNvSpPr>
            <p:nvPr/>
          </p:nvSpPr>
          <p:spPr bwMode="auto">
            <a:xfrm>
              <a:off x="3164" y="2523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k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84" name="Group 28"/>
          <p:cNvGrpSpPr>
            <a:grpSpLocks/>
          </p:cNvGrpSpPr>
          <p:nvPr/>
        </p:nvGrpSpPr>
        <p:grpSpPr bwMode="auto">
          <a:xfrm>
            <a:off x="7112000" y="2205038"/>
            <a:ext cx="557213" cy="457200"/>
            <a:chOff x="4616" y="1464"/>
            <a:chExt cx="351" cy="288"/>
          </a:xfrm>
        </p:grpSpPr>
        <p:sp>
          <p:nvSpPr>
            <p:cNvPr id="96282" name="Line 26"/>
            <p:cNvSpPr>
              <a:spLocks noChangeShapeType="1"/>
            </p:cNvSpPr>
            <p:nvPr/>
          </p:nvSpPr>
          <p:spPr bwMode="auto">
            <a:xfrm>
              <a:off x="4785" y="1616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3" name="Text Box 27"/>
            <p:cNvSpPr txBox="1">
              <a:spLocks noChangeArrowheads="1"/>
            </p:cNvSpPr>
            <p:nvPr/>
          </p:nvSpPr>
          <p:spPr bwMode="auto">
            <a:xfrm>
              <a:off x="4616" y="146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k</a:t>
              </a:r>
              <a:r>
                <a:rPr lang="en-US" altLang="zh-CN" sz="2400"/>
                <a:t> </a:t>
              </a:r>
            </a:p>
          </p:txBody>
        </p:sp>
      </p:grpSp>
      <p:sp>
        <p:nvSpPr>
          <p:cNvPr id="96286" name="Rectangle 30"/>
          <p:cNvSpPr>
            <a:spLocks noChangeArrowheads="1"/>
          </p:cNvSpPr>
          <p:nvPr/>
        </p:nvSpPr>
        <p:spPr bwMode="auto">
          <a:xfrm>
            <a:off x="1173163" y="5372100"/>
            <a:ext cx="516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不论是否为零，都要进行乘法运算。 </a:t>
            </a:r>
          </a:p>
        </p:txBody>
      </p:sp>
      <p:sp>
        <p:nvSpPr>
          <p:cNvPr id="96287" name="Rectangle 31"/>
          <p:cNvSpPr>
            <a:spLocks noChangeArrowheads="1"/>
          </p:cNvSpPr>
          <p:nvPr/>
        </p:nvSpPr>
        <p:spPr bwMode="auto">
          <a:xfrm>
            <a:off x="3779838" y="5851525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没必要！ </a:t>
            </a:r>
          </a:p>
        </p:txBody>
      </p:sp>
      <p:sp>
        <p:nvSpPr>
          <p:cNvPr id="96290" name="AutoShape 34"/>
          <p:cNvSpPr>
            <a:spLocks/>
          </p:cNvSpPr>
          <p:nvPr/>
        </p:nvSpPr>
        <p:spPr bwMode="auto">
          <a:xfrm rot="-5400000">
            <a:off x="4248151" y="4256087"/>
            <a:ext cx="215900" cy="2016125"/>
          </a:xfrm>
          <a:prstGeom prst="leftBrace">
            <a:avLst>
              <a:gd name="adj1" fmla="val 7781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9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9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6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6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6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6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1000"/>
                                        <p:tgtEl>
                                          <p:spTgt spid="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6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6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6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6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88" grpId="0" animBg="1"/>
      <p:bldP spid="96289" grpId="0" animBg="1"/>
      <p:bldP spid="96261" grpId="0"/>
      <p:bldP spid="96262" grpId="0"/>
      <p:bldP spid="96263" grpId="0"/>
      <p:bldP spid="96286" grpId="0"/>
      <p:bldP spid="96287" grpId="0"/>
      <p:bldP spid="9629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62" name="AutoShape 382"/>
          <p:cNvSpPr>
            <a:spLocks noChangeArrowheads="1"/>
          </p:cNvSpPr>
          <p:nvPr/>
        </p:nvSpPr>
        <p:spPr bwMode="auto">
          <a:xfrm>
            <a:off x="2193925" y="328612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5" name="AutoShape 125"/>
          <p:cNvSpPr>
            <a:spLocks noChangeArrowheads="1"/>
          </p:cNvSpPr>
          <p:nvPr/>
        </p:nvSpPr>
        <p:spPr bwMode="auto">
          <a:xfrm>
            <a:off x="2195513" y="292417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6" name="AutoShape 126"/>
          <p:cNvSpPr>
            <a:spLocks noChangeArrowheads="1"/>
          </p:cNvSpPr>
          <p:nvPr/>
        </p:nvSpPr>
        <p:spPr bwMode="auto">
          <a:xfrm>
            <a:off x="4211638" y="292417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7" name="AutoShape 127"/>
          <p:cNvSpPr>
            <a:spLocks noChangeArrowheads="1"/>
          </p:cNvSpPr>
          <p:nvPr/>
        </p:nvSpPr>
        <p:spPr bwMode="auto">
          <a:xfrm>
            <a:off x="2195513" y="4076700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8" name="AutoShape 128"/>
          <p:cNvSpPr>
            <a:spLocks noChangeArrowheads="1"/>
          </p:cNvSpPr>
          <p:nvPr/>
        </p:nvSpPr>
        <p:spPr bwMode="auto">
          <a:xfrm>
            <a:off x="2195513" y="3716338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9" name="AutoShape 129"/>
          <p:cNvSpPr>
            <a:spLocks noChangeArrowheads="1"/>
          </p:cNvSpPr>
          <p:nvPr/>
        </p:nvSpPr>
        <p:spPr bwMode="auto">
          <a:xfrm>
            <a:off x="4211638" y="3284538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862013" y="619125"/>
          <a:ext cx="4430712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02" name="公式" r:id="rId4" imgW="2476440" imgH="927000" progId="Equation.3">
                  <p:embed/>
                </p:oleObj>
              </mc:Choice>
              <mc:Fallback>
                <p:oleObj name="公式" r:id="rId4" imgW="2476440" imgH="927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619125"/>
                        <a:ext cx="4430712" cy="165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5651500" y="809625"/>
          <a:ext cx="2687638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03" name="公式" r:id="rId6" imgW="1434960" imgH="698400" progId="Equation.3">
                  <p:embed/>
                </p:oleObj>
              </mc:Choice>
              <mc:Fallback>
                <p:oleObj name="公式" r:id="rId6" imgW="1434960" imgH="698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809625"/>
                        <a:ext cx="2687638" cy="124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661" name="Group 381"/>
          <p:cNvGraphicFramePr>
            <a:graphicFrameLocks noGrp="1"/>
          </p:cNvGraphicFramePr>
          <p:nvPr/>
        </p:nvGraphicFramePr>
        <p:xfrm>
          <a:off x="1617663" y="2462213"/>
          <a:ext cx="1441450" cy="1981200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7350" name="Group 70"/>
          <p:cNvGraphicFramePr>
            <a:graphicFrameLocks noGrp="1"/>
          </p:cNvGraphicFramePr>
          <p:nvPr/>
        </p:nvGraphicFramePr>
        <p:xfrm>
          <a:off x="4116388" y="2459038"/>
          <a:ext cx="1463675" cy="198120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7579" name="Group 299"/>
          <p:cNvGraphicFramePr>
            <a:graphicFrameLocks noGrp="1"/>
          </p:cNvGraphicFramePr>
          <p:nvPr/>
        </p:nvGraphicFramePr>
        <p:xfrm>
          <a:off x="6754813" y="2390775"/>
          <a:ext cx="1463675" cy="277368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7404" name="Rectangle 124"/>
          <p:cNvSpPr>
            <a:spLocks noChangeArrowheads="1"/>
          </p:cNvSpPr>
          <p:nvPr/>
        </p:nvSpPr>
        <p:spPr bwMode="auto">
          <a:xfrm>
            <a:off x="2124075" y="4700588"/>
            <a:ext cx="297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</a:t>
            </a:r>
            <a:r>
              <a:rPr lang="en-US" altLang="zh-CN" sz="2400"/>
              <a:t>[</a:t>
            </a:r>
            <a:r>
              <a:rPr lang="en-US" altLang="zh-CN" sz="2400" i="1"/>
              <a:t>i</a:t>
            </a:r>
            <a:r>
              <a:rPr lang="en-US" altLang="zh-CN" sz="2400"/>
              <a:t>][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zh-CN" sz="2400"/>
              <a:t>]     *     </a:t>
            </a:r>
            <a:r>
              <a:rPr lang="en-US" altLang="zh-CN" sz="2400" i="1"/>
              <a:t>N</a:t>
            </a:r>
            <a:r>
              <a:rPr lang="en-US" altLang="zh-CN" sz="2400"/>
              <a:t>[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zh-CN" sz="2400"/>
              <a:t>][</a:t>
            </a:r>
            <a:r>
              <a:rPr lang="en-US" altLang="zh-CN" sz="2400" i="1"/>
              <a:t>j</a:t>
            </a:r>
            <a:r>
              <a:rPr lang="en-US" altLang="zh-CN" sz="2400"/>
              <a:t>];</a:t>
            </a:r>
          </a:p>
        </p:txBody>
      </p:sp>
      <p:graphicFrame>
        <p:nvGraphicFramePr>
          <p:cNvPr id="97469" name="Group 189"/>
          <p:cNvGraphicFramePr>
            <a:graphicFrameLocks noGrp="1"/>
          </p:cNvGraphicFramePr>
          <p:nvPr/>
        </p:nvGraphicFramePr>
        <p:xfrm>
          <a:off x="3275013" y="5430838"/>
          <a:ext cx="3119437" cy="807403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row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rpos[row]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470" name="AutoShape 190"/>
          <p:cNvSpPr>
            <a:spLocks noChangeArrowheads="1"/>
          </p:cNvSpPr>
          <p:nvPr/>
        </p:nvSpPr>
        <p:spPr bwMode="auto">
          <a:xfrm rot="5400000">
            <a:off x="4860132" y="4869656"/>
            <a:ext cx="865188" cy="142875"/>
          </a:xfrm>
          <a:prstGeom prst="notchedRightArrow">
            <a:avLst>
              <a:gd name="adj1" fmla="val 50000"/>
              <a:gd name="adj2" fmla="val 151389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7580" name="Group 300"/>
          <p:cNvGraphicFramePr>
            <a:graphicFrameLocks noGrp="1"/>
          </p:cNvGraphicFramePr>
          <p:nvPr/>
        </p:nvGraphicFramePr>
        <p:xfrm>
          <a:off x="6754813" y="2817813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541" name="Group 261"/>
          <p:cNvGraphicFramePr>
            <a:graphicFrameLocks noGrp="1"/>
          </p:cNvGraphicFramePr>
          <p:nvPr/>
        </p:nvGraphicFramePr>
        <p:xfrm>
          <a:off x="6754813" y="3214688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558" name="Group 278"/>
          <p:cNvGraphicFramePr>
            <a:graphicFrameLocks noGrp="1"/>
          </p:cNvGraphicFramePr>
          <p:nvPr/>
        </p:nvGraphicFramePr>
        <p:xfrm>
          <a:off x="6754813" y="3609975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658" name="Group 378"/>
          <p:cNvGraphicFramePr>
            <a:graphicFrameLocks noGrp="1"/>
          </p:cNvGraphicFramePr>
          <p:nvPr/>
        </p:nvGraphicFramePr>
        <p:xfrm>
          <a:off x="6994525" y="5481638"/>
          <a:ext cx="1031875" cy="396240"/>
        </p:xfrm>
        <a:graphic>
          <a:graphicData uri="http://schemas.openxmlformats.org/drawingml/2006/table">
            <a:tbl>
              <a:tblPr/>
              <a:tblGrid>
                <a:gridCol w="5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581" name="Text Box 301"/>
          <p:cNvSpPr txBox="1">
            <a:spLocks noChangeArrowheads="1"/>
          </p:cNvSpPr>
          <p:nvPr/>
        </p:nvSpPr>
        <p:spPr bwMode="auto">
          <a:xfrm>
            <a:off x="761841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6</a:t>
            </a:r>
          </a:p>
        </p:txBody>
      </p:sp>
      <p:sp>
        <p:nvSpPr>
          <p:cNvPr id="97582" name="Text Box 302"/>
          <p:cNvSpPr txBox="1">
            <a:spLocks noChangeArrowheads="1"/>
          </p:cNvSpPr>
          <p:nvPr/>
        </p:nvSpPr>
        <p:spPr bwMode="auto">
          <a:xfrm>
            <a:off x="7065963" y="5516563"/>
            <a:ext cx="395287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-1</a:t>
            </a:r>
          </a:p>
        </p:txBody>
      </p:sp>
      <p:sp>
        <p:nvSpPr>
          <p:cNvPr id="97659" name="Text Box 379"/>
          <p:cNvSpPr txBox="1">
            <a:spLocks noChangeArrowheads="1"/>
          </p:cNvSpPr>
          <p:nvPr/>
        </p:nvSpPr>
        <p:spPr bwMode="auto">
          <a:xfrm>
            <a:off x="761841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0</a:t>
            </a:r>
          </a:p>
        </p:txBody>
      </p:sp>
      <p:sp>
        <p:nvSpPr>
          <p:cNvPr id="97660" name="Text Box 380"/>
          <p:cNvSpPr txBox="1">
            <a:spLocks noChangeArrowheads="1"/>
          </p:cNvSpPr>
          <p:nvPr/>
        </p:nvSpPr>
        <p:spPr bwMode="auto">
          <a:xfrm>
            <a:off x="706596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0</a:t>
            </a:r>
          </a:p>
        </p:txBody>
      </p:sp>
      <p:sp>
        <p:nvSpPr>
          <p:cNvPr id="97583" name="Text Box 303"/>
          <p:cNvSpPr txBox="1">
            <a:spLocks noChangeArrowheads="1"/>
          </p:cNvSpPr>
          <p:nvPr/>
        </p:nvSpPr>
        <p:spPr bwMode="auto">
          <a:xfrm>
            <a:off x="7627938" y="5516563"/>
            <a:ext cx="3746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4 </a:t>
            </a:r>
          </a:p>
        </p:txBody>
      </p:sp>
      <p:grpSp>
        <p:nvGrpSpPr>
          <p:cNvPr id="97650" name="Group 370"/>
          <p:cNvGrpSpPr>
            <a:grpSpLocks/>
          </p:cNvGrpSpPr>
          <p:nvPr/>
        </p:nvGrpSpPr>
        <p:grpSpPr bwMode="auto">
          <a:xfrm>
            <a:off x="898525" y="2389188"/>
            <a:ext cx="5113338" cy="2840037"/>
            <a:chOff x="158" y="1505"/>
            <a:chExt cx="3221" cy="1789"/>
          </a:xfrm>
        </p:grpSpPr>
        <p:sp>
          <p:nvSpPr>
            <p:cNvPr id="97632" name="Text Box 352"/>
            <p:cNvSpPr txBox="1">
              <a:spLocks noChangeArrowheads="1"/>
            </p:cNvSpPr>
            <p:nvPr/>
          </p:nvSpPr>
          <p:spPr bwMode="auto">
            <a:xfrm>
              <a:off x="158" y="1505"/>
              <a:ext cx="3221" cy="17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70000"/>
                </a:lnSpc>
                <a:spcBef>
                  <a:spcPct val="50000"/>
                </a:spcBef>
              </a:pPr>
              <a:r>
                <a:rPr lang="zh-CN" altLang="en-US" sz="2400">
                  <a:solidFill>
                    <a:srgbClr val="FF3300"/>
                  </a:solidFill>
                  <a:ea typeface="华文中宋" pitchFamily="2" charset="-122"/>
                </a:rPr>
                <a:t>注意：</a:t>
              </a:r>
              <a:r>
                <a:rPr lang="zh-CN" altLang="en-US" sz="2400"/>
                <a:t>两个稀疏矩阵相乘的结果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400"/>
                <a:t>            </a:t>
              </a:r>
              <a:r>
                <a:rPr lang="zh-CN" altLang="en-US" sz="2400">
                  <a:solidFill>
                    <a:srgbClr val="0000FF"/>
                  </a:solidFill>
                </a:rPr>
                <a:t>不一定</a:t>
              </a:r>
              <a:r>
                <a:rPr lang="zh-CN" altLang="en-US" sz="2400"/>
                <a:t>是稀疏矩阵。 </a:t>
              </a:r>
            </a:p>
            <a:p>
              <a:pPr>
                <a:spcBef>
                  <a:spcPct val="50000"/>
                </a:spcBef>
              </a:pPr>
              <a:endParaRPr lang="zh-CN" altLang="en-US" sz="2400"/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endParaRPr lang="zh-CN" altLang="en-US" sz="2400"/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endParaRPr kumimoji="0" lang="en-US" altLang="zh-CN" sz="2400" b="0"/>
            </a:p>
          </p:txBody>
        </p:sp>
        <p:graphicFrame>
          <p:nvGraphicFramePr>
            <p:cNvPr id="97649" name="Object 369"/>
            <p:cNvGraphicFramePr>
              <a:graphicFrameLocks noChangeAspect="1"/>
            </p:cNvGraphicFramePr>
            <p:nvPr/>
          </p:nvGraphicFramePr>
          <p:xfrm>
            <a:off x="249" y="2251"/>
            <a:ext cx="2994" cy="9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204" name="公式" r:id="rId8" imgW="2209680" imgH="698400" progId="Equation.3">
                    <p:embed/>
                  </p:oleObj>
                </mc:Choice>
                <mc:Fallback>
                  <p:oleObj name="公式" r:id="rId8" imgW="2209680" imgH="698400" progId="Equation.3">
                    <p:embed/>
                    <p:pic>
                      <p:nvPicPr>
                        <p:cNvPr id="0" name="Picture 3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2251"/>
                          <a:ext cx="2994" cy="9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7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7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7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7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9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7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7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9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1000"/>
                                        <p:tgtEl>
                                          <p:spTgt spid="976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7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7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7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7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7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7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7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7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7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7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7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7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7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7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9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7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7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9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7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7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7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7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9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7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97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9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4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2" dur="1000"/>
                                        <p:tgtEl>
                                          <p:spTgt spid="9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97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97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9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97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97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62" grpId="0" animBg="1"/>
      <p:bldP spid="97405" grpId="0" animBg="1"/>
      <p:bldP spid="97406" grpId="0" animBg="1"/>
      <p:bldP spid="97406" grpId="1" animBg="1"/>
      <p:bldP spid="97407" grpId="0" animBg="1"/>
      <p:bldP spid="97408" grpId="0" animBg="1"/>
      <p:bldP spid="97409" grpId="0" animBg="1"/>
      <p:bldP spid="97404" grpId="0"/>
      <p:bldP spid="97470" grpId="0" animBg="1"/>
      <p:bldP spid="97581" grpId="0" animBg="1"/>
      <p:bldP spid="97582" grpId="0" animBg="1"/>
      <p:bldP spid="97659" grpId="0" animBg="1"/>
      <p:bldP spid="97660" grpId="0" animBg="1"/>
      <p:bldP spid="9758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179388" y="476250"/>
            <a:ext cx="8785225" cy="611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 err="1">
                <a:cs typeface="ˎ̥"/>
              </a:rPr>
              <a:t>int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MulSMatrix</a:t>
            </a:r>
            <a:r>
              <a:rPr lang="en-US" altLang="zh-CN" sz="2400" dirty="0">
                <a:cs typeface="ˎ̥"/>
              </a:rPr>
              <a:t> (</a:t>
            </a:r>
            <a:r>
              <a:rPr lang="en-US" altLang="zh-CN" sz="2400" dirty="0" err="1">
                <a:cs typeface="ˎ̥"/>
              </a:rPr>
              <a:t>RLSMatrix</a:t>
            </a:r>
            <a:r>
              <a:rPr lang="en-US" altLang="zh-CN" sz="2400" dirty="0">
                <a:cs typeface="ˎ̥"/>
              </a:rPr>
              <a:t> M, </a:t>
            </a:r>
            <a:r>
              <a:rPr lang="en-US" altLang="zh-CN" sz="2400" dirty="0" err="1">
                <a:cs typeface="ˎ̥"/>
              </a:rPr>
              <a:t>RLSMatrix</a:t>
            </a:r>
            <a:r>
              <a:rPr lang="en-US" altLang="zh-CN" sz="2400" dirty="0">
                <a:cs typeface="ˎ̥"/>
              </a:rPr>
              <a:t> N, </a:t>
            </a:r>
            <a:r>
              <a:rPr lang="en-US" altLang="zh-CN" sz="2400" err="1">
                <a:cs typeface="ˎ̥"/>
              </a:rPr>
              <a:t>RLSMatrix</a:t>
            </a:r>
            <a:r>
              <a:rPr lang="en-US" altLang="zh-CN" sz="2400">
                <a:cs typeface="ˎ̥"/>
              </a:rPr>
              <a:t>  &amp;Q</a:t>
            </a:r>
            <a:r>
              <a:rPr lang="en-US" altLang="zh-CN" sz="2400" dirty="0">
                <a:cs typeface="ˎ̥"/>
              </a:rPr>
              <a:t>) 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{ if (M.nu != N.mu) return ERROR;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Q.mu = M.mu;  Q.nu = N.nu;  </a:t>
            </a:r>
            <a:r>
              <a:rPr lang="en-US" altLang="zh-CN" sz="2400" dirty="0" err="1">
                <a:cs typeface="ˎ̥"/>
              </a:rPr>
              <a:t>Q.tu</a:t>
            </a:r>
            <a:r>
              <a:rPr lang="en-US" altLang="zh-CN" sz="2400" dirty="0">
                <a:cs typeface="ˎ̥"/>
              </a:rPr>
              <a:t> = 0;  //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Q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初始化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</a:t>
            </a:r>
            <a:r>
              <a:rPr lang="en-US" altLang="zh-CN" sz="2400" dirty="0">
                <a:cs typeface="ˎ̥"/>
              </a:rPr>
              <a:t>if (</a:t>
            </a:r>
            <a:r>
              <a:rPr lang="en-US" altLang="zh-CN" sz="2400" dirty="0" err="1">
                <a:cs typeface="ˎ̥"/>
              </a:rPr>
              <a:t>M.tu</a:t>
            </a:r>
            <a:r>
              <a:rPr lang="en-US" altLang="zh-CN" sz="2400" dirty="0">
                <a:cs typeface="ˎ̥"/>
              </a:rPr>
              <a:t> * </a:t>
            </a:r>
            <a:r>
              <a:rPr lang="en-US" altLang="zh-CN" sz="2400" dirty="0" err="1">
                <a:cs typeface="ˎ̥"/>
              </a:rPr>
              <a:t>N.tu</a:t>
            </a:r>
            <a:r>
              <a:rPr lang="en-US" altLang="zh-CN" sz="2400" dirty="0">
                <a:cs typeface="ˎ̥"/>
              </a:rPr>
              <a:t> != 0)   </a:t>
            </a:r>
            <a:r>
              <a:rPr lang="en-US" altLang="zh-CN" sz="2400">
                <a:cs typeface="ˎ̥"/>
              </a:rPr>
              <a:t>// </a:t>
            </a:r>
            <a:r>
              <a:rPr lang="zh-CN" altLang="en-US" sz="2400">
                <a:solidFill>
                  <a:srgbClr val="0000FF"/>
                </a:solidFill>
                <a:cs typeface="ˎ̥"/>
              </a:rPr>
              <a:t>当</a:t>
            </a:r>
            <a:r>
              <a:rPr lang="en-US" altLang="zh-CN" sz="2400">
                <a:solidFill>
                  <a:srgbClr val="0000FF"/>
                </a:solidFill>
                <a:cs typeface="ˎ̥"/>
              </a:rPr>
              <a:t>M</a:t>
            </a:r>
            <a:r>
              <a:rPr lang="zh-CN" altLang="en-US" sz="2400">
                <a:solidFill>
                  <a:srgbClr val="0000FF"/>
                </a:solidFill>
                <a:cs typeface="ˎ̥"/>
              </a:rPr>
              <a:t>和</a:t>
            </a:r>
            <a:r>
              <a:rPr lang="en-US" altLang="zh-CN" sz="2400">
                <a:solidFill>
                  <a:srgbClr val="0000FF"/>
                </a:solidFill>
                <a:cs typeface="ˎ̥"/>
              </a:rPr>
              <a:t>N</a:t>
            </a:r>
            <a:r>
              <a:rPr lang="zh-CN" altLang="en-US" sz="2400">
                <a:solidFill>
                  <a:srgbClr val="0000FF"/>
                </a:solidFill>
                <a:cs typeface="ˎ̥"/>
              </a:rPr>
              <a:t>中都有非零元才可进行计算</a:t>
            </a:r>
            <a:endParaRPr lang="zh-CN" altLang="en-US" sz="2400" dirty="0">
              <a:cs typeface="ˎ̥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   </a:t>
            </a:r>
            <a:r>
              <a:rPr lang="en-US" altLang="zh-CN" sz="2400" dirty="0">
                <a:cs typeface="ˎ̥"/>
              </a:rPr>
              <a:t>for (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=1;  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&lt;=M.mu;  ++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)    //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逐行处理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M</a:t>
            </a:r>
            <a:r>
              <a:rPr lang="en-US" altLang="zh-CN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{  </a:t>
            </a:r>
            <a:r>
              <a:rPr lang="en-US" altLang="zh-CN" sz="2400" dirty="0" err="1">
                <a:cs typeface="ˎ̥"/>
              </a:rPr>
              <a:t>ctemp</a:t>
            </a:r>
            <a:r>
              <a:rPr lang="en-US" altLang="zh-CN" sz="2400" dirty="0">
                <a:cs typeface="ˎ̥"/>
              </a:rPr>
              <a:t>[ ]=0 ;    //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当前行各元素的累加器清零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      </a:t>
            </a:r>
            <a:r>
              <a:rPr lang="en-US" altLang="zh-CN" sz="2400" dirty="0" err="1">
                <a:cs typeface="ˎ̥"/>
              </a:rPr>
              <a:t>Q.rpos</a:t>
            </a:r>
            <a:r>
              <a:rPr lang="en-US" altLang="zh-CN" sz="2400" dirty="0">
                <a:cs typeface="ˎ̥"/>
              </a:rPr>
              <a:t>[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] = </a:t>
            </a:r>
            <a:r>
              <a:rPr lang="en-US" altLang="zh-CN" sz="2400" dirty="0" err="1">
                <a:cs typeface="ˎ̥"/>
              </a:rPr>
              <a:t>Q.tu</a:t>
            </a:r>
            <a:r>
              <a:rPr lang="en-US" altLang="zh-CN" sz="2400" dirty="0">
                <a:cs typeface="ˎ̥"/>
              </a:rPr>
              <a:t> + 1;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if (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&lt;M.mu)  </a:t>
            </a:r>
            <a:r>
              <a:rPr lang="en-US" altLang="zh-CN" sz="2400" dirty="0" err="1">
                <a:cs typeface="ˎ̥"/>
              </a:rPr>
              <a:t>tp</a:t>
            </a:r>
            <a:r>
              <a:rPr lang="en-US" altLang="zh-CN" sz="2400" dirty="0">
                <a:cs typeface="ˎ̥"/>
              </a:rPr>
              <a:t>=</a:t>
            </a:r>
            <a:r>
              <a:rPr lang="en-US" altLang="zh-CN" sz="2400" dirty="0" err="1">
                <a:cs typeface="ˎ̥"/>
              </a:rPr>
              <a:t>M.rpos</a:t>
            </a:r>
            <a:r>
              <a:rPr lang="en-US" altLang="zh-CN" sz="2400" dirty="0">
                <a:cs typeface="ˎ̥"/>
              </a:rPr>
              <a:t>[arow+1];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else  </a:t>
            </a:r>
            <a:r>
              <a:rPr lang="en-US" altLang="zh-CN" sz="2400" dirty="0" err="1">
                <a:cs typeface="ˎ̥"/>
              </a:rPr>
              <a:t>tp</a:t>
            </a:r>
            <a:r>
              <a:rPr lang="en-US" altLang="zh-CN" sz="2400" dirty="0">
                <a:cs typeface="ˎ̥"/>
              </a:rPr>
              <a:t>=M.tu+1;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for (p=</a:t>
            </a:r>
            <a:r>
              <a:rPr lang="en-US" altLang="zh-CN" sz="2400" dirty="0" err="1">
                <a:cs typeface="ˎ̥"/>
              </a:rPr>
              <a:t>M.rpos</a:t>
            </a:r>
            <a:r>
              <a:rPr lang="en-US" altLang="zh-CN" sz="2400" dirty="0">
                <a:cs typeface="ˎ̥"/>
              </a:rPr>
              <a:t>[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>
                <a:cs typeface="ˎ̥"/>
              </a:rPr>
              <a:t>];  </a:t>
            </a:r>
            <a:r>
              <a:rPr lang="en-US" altLang="zh-CN" sz="2400">
                <a:solidFill>
                  <a:srgbClr val="FF0000"/>
                </a:solidFill>
                <a:cs typeface="ˎ̥"/>
              </a:rPr>
              <a:t>p &lt; tp</a:t>
            </a:r>
            <a:r>
              <a:rPr lang="en-US" altLang="zh-CN" sz="2400" dirty="0">
                <a:cs typeface="ˎ̥"/>
              </a:rPr>
              <a:t>;  ++p)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{ //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对当前行中每一个非零元找到对应元在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N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中的行号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          </a:t>
            </a:r>
            <a:r>
              <a:rPr lang="en-US" altLang="zh-CN" sz="2400" dirty="0">
                <a:cs typeface="ˎ̥"/>
              </a:rPr>
              <a:t>brow=</a:t>
            </a:r>
            <a:r>
              <a:rPr lang="en-US" altLang="zh-CN" sz="2400" dirty="0" err="1">
                <a:cs typeface="ˎ̥"/>
              </a:rPr>
              <a:t>M.data</a:t>
            </a:r>
            <a:r>
              <a:rPr lang="en-US" altLang="zh-CN" sz="2400" dirty="0">
                <a:cs typeface="ˎ̥"/>
              </a:rPr>
              <a:t>[p].j;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    if (brow &lt; N.nu )   t = </a:t>
            </a:r>
            <a:r>
              <a:rPr lang="en-US" altLang="zh-CN" sz="2400" dirty="0" err="1">
                <a:cs typeface="ˎ̥"/>
              </a:rPr>
              <a:t>N.rpos</a:t>
            </a:r>
            <a:r>
              <a:rPr lang="en-US" altLang="zh-CN" sz="2400" dirty="0">
                <a:cs typeface="ˎ̥"/>
              </a:rPr>
              <a:t>[brow+1];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    else  t = N.tu+1; </a:t>
            </a:r>
          </a:p>
        </p:txBody>
      </p:sp>
    </p:spTree>
  </p:cSld>
  <p:clrMapOvr>
    <a:masterClrMapping/>
  </p:clrMapOvr>
  <p:transition spd="slow">
    <p:split orient="vert" dir="in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493713" y="333375"/>
            <a:ext cx="8542337" cy="622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    for (q=N.rpos[brow];  q&lt; t;  ++q) { </a:t>
            </a:r>
            <a:br>
              <a:rPr lang="en-US" altLang="zh-CN" sz="2400"/>
            </a:br>
            <a:r>
              <a:rPr lang="en-US" altLang="zh-CN" sz="2400"/>
              <a:t>               ccol = N.data[q].j;    // </a:t>
            </a:r>
            <a:r>
              <a:rPr lang="zh-CN" altLang="en-US" sz="2400">
                <a:solidFill>
                  <a:srgbClr val="0000FF"/>
                </a:solidFill>
              </a:rPr>
              <a:t>乘积元素在</a:t>
            </a:r>
            <a:r>
              <a:rPr lang="en-US" altLang="zh-CN" sz="2400">
                <a:solidFill>
                  <a:srgbClr val="0000FF"/>
                </a:solidFill>
              </a:rPr>
              <a:t>Q</a:t>
            </a:r>
            <a:r>
              <a:rPr lang="zh-CN" altLang="en-US" sz="2400">
                <a:solidFill>
                  <a:srgbClr val="0000FF"/>
                </a:solidFill>
              </a:rPr>
              <a:t>中列号 </a:t>
            </a:r>
            <a:br>
              <a:rPr lang="zh-CN" altLang="en-US" sz="2400"/>
            </a:br>
            <a:r>
              <a:rPr lang="zh-CN" altLang="en-US" sz="2400"/>
              <a:t>               </a:t>
            </a:r>
            <a:r>
              <a:rPr lang="en-US" altLang="zh-CN" sz="2400"/>
              <a:t>ctemp[ccol] += M.data[p].e * N.data[q].e; </a:t>
            </a:r>
            <a:br>
              <a:rPr lang="en-US" altLang="zh-CN" sz="2400"/>
            </a:br>
            <a:r>
              <a:rPr lang="en-US" altLang="zh-CN" sz="2400"/>
              <a:t>            } // </a:t>
            </a:r>
            <a:r>
              <a:rPr lang="en-US" altLang="zh-CN" sz="2400">
                <a:solidFill>
                  <a:srgbClr val="0000FF"/>
                </a:solidFill>
              </a:rPr>
              <a:t>for q </a:t>
            </a:r>
            <a:br>
              <a:rPr lang="en-US" altLang="zh-CN" sz="2400"/>
            </a:br>
            <a:r>
              <a:rPr lang="en-US" altLang="zh-CN" sz="2400"/>
              <a:t>         } // </a:t>
            </a:r>
            <a:r>
              <a:rPr lang="zh-CN" altLang="en-US" sz="2400">
                <a:solidFill>
                  <a:srgbClr val="0000FF"/>
                </a:solidFill>
              </a:rPr>
              <a:t>求得</a:t>
            </a:r>
            <a:r>
              <a:rPr lang="en-US" altLang="zh-CN" sz="2400">
                <a:solidFill>
                  <a:srgbClr val="0000FF"/>
                </a:solidFill>
              </a:rPr>
              <a:t>Q</a:t>
            </a:r>
            <a:r>
              <a:rPr lang="zh-CN" altLang="en-US" sz="2400">
                <a:solidFill>
                  <a:srgbClr val="0000FF"/>
                </a:solidFill>
              </a:rPr>
              <a:t>中第</a:t>
            </a:r>
            <a:r>
              <a:rPr lang="en-US" altLang="zh-CN" sz="2400">
                <a:solidFill>
                  <a:srgbClr val="0000FF"/>
                </a:solidFill>
              </a:rPr>
              <a:t>crow( =arow)</a:t>
            </a:r>
            <a:r>
              <a:rPr lang="zh-CN" altLang="en-US" sz="2400">
                <a:solidFill>
                  <a:srgbClr val="0000FF"/>
                </a:solidFill>
              </a:rPr>
              <a:t>行的非零元 </a:t>
            </a:r>
            <a:br>
              <a:rPr lang="zh-CN" altLang="en-US" sz="2400"/>
            </a:br>
            <a:r>
              <a:rPr lang="zh-CN" altLang="en-US" sz="2400"/>
              <a:t>         </a:t>
            </a:r>
            <a:r>
              <a:rPr lang="en-US" altLang="zh-CN" sz="2400"/>
              <a:t>for (ccol=1;  ccol&lt;=Q.nu;  ++ccol) // </a:t>
            </a:r>
            <a:r>
              <a:rPr lang="zh-CN" altLang="en-US" sz="2400">
                <a:solidFill>
                  <a:srgbClr val="0000FF"/>
                </a:solidFill>
              </a:rPr>
              <a:t>压缩存储该行非零元   </a:t>
            </a:r>
            <a:br>
              <a:rPr lang="zh-CN" altLang="en-US" sz="2400"/>
            </a:br>
            <a:r>
              <a:rPr lang="zh-CN" altLang="en-US" sz="2400"/>
              <a:t>            </a:t>
            </a:r>
            <a:r>
              <a:rPr lang="en-US" altLang="zh-CN" sz="2400"/>
              <a:t>if (ctemp[ccol]) { </a:t>
            </a:r>
            <a:br>
              <a:rPr lang="en-US" altLang="zh-CN" sz="2400"/>
            </a:br>
            <a:r>
              <a:rPr lang="en-US" altLang="zh-CN" sz="2400"/>
              <a:t>               if (++Q.tu &gt; MAXSIZE) return ERROR; </a:t>
            </a:r>
            <a:br>
              <a:rPr lang="en-US" altLang="zh-CN" sz="2400"/>
            </a:br>
            <a:r>
              <a:rPr lang="en-US" altLang="zh-CN" sz="2400"/>
              <a:t>               Q.data[Q.tu] = {arow, ccol, ctemp[ccol]}; </a:t>
            </a:r>
            <a:br>
              <a:rPr lang="en-US" altLang="zh-CN" sz="2400"/>
            </a:br>
            <a:r>
              <a:rPr lang="en-US" altLang="zh-CN" sz="2400"/>
              <a:t>            } // if </a:t>
            </a:r>
            <a:br>
              <a:rPr lang="en-US" altLang="zh-CN" sz="2400"/>
            </a:br>
            <a:r>
              <a:rPr lang="en-US" altLang="zh-CN" sz="2400"/>
              <a:t>      } // for arow </a:t>
            </a:r>
            <a:br>
              <a:rPr lang="en-US" altLang="zh-CN" sz="2400"/>
            </a:br>
            <a:r>
              <a:rPr lang="en-US" altLang="zh-CN" sz="2400"/>
              <a:t>   } // if </a:t>
            </a:r>
            <a:br>
              <a:rPr lang="en-US" altLang="zh-CN" sz="2400"/>
            </a:br>
            <a:r>
              <a:rPr lang="en-US" altLang="zh-CN" sz="2400"/>
              <a:t>   return OK; </a:t>
            </a:r>
            <a:br>
              <a:rPr lang="en-US" altLang="zh-CN" sz="2400"/>
            </a:br>
            <a:r>
              <a:rPr lang="en-US" altLang="zh-CN" sz="2400"/>
              <a:t>} // MultSMatrix 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639763" y="568325"/>
            <a:ext cx="8253412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上述算法的时间复杂度分析： </a:t>
            </a:r>
            <a:br>
              <a:rPr lang="zh-CN" altLang="en-US" sz="2400"/>
            </a:br>
            <a:r>
              <a:rPr lang="zh-CN" altLang="en-US" sz="2400">
                <a:solidFill>
                  <a:srgbClr val="000000"/>
                </a:solidFill>
              </a:rPr>
              <a:t>◆</a:t>
            </a:r>
            <a:r>
              <a:rPr lang="zh-CN" altLang="en-US" sz="2400"/>
              <a:t> 累加器</a:t>
            </a:r>
            <a:r>
              <a:rPr lang="en-US" altLang="zh-CN" sz="2400">
                <a:solidFill>
                  <a:srgbClr val="0000FF"/>
                </a:solidFill>
              </a:rPr>
              <a:t>ctemp</a:t>
            </a:r>
            <a:r>
              <a:rPr lang="zh-CN" altLang="en-US" sz="2400">
                <a:solidFill>
                  <a:srgbClr val="0000FF"/>
                </a:solidFill>
              </a:rPr>
              <a:t>初始化</a:t>
            </a:r>
            <a:r>
              <a:rPr lang="zh-CN" altLang="en-US" sz="2400"/>
              <a:t>的时间复杂度为 </a:t>
            </a:r>
            <a:r>
              <a:rPr lang="en-US" altLang="zh-CN" sz="2400" i="1">
                <a:solidFill>
                  <a:srgbClr val="000000"/>
                </a:solidFill>
              </a:rPr>
              <a:t>O</a:t>
            </a:r>
            <a:r>
              <a:rPr lang="en-US" altLang="zh-CN" sz="2400"/>
              <a:t>(</a:t>
            </a:r>
            <a:r>
              <a:rPr lang="en-US" altLang="zh-CN" sz="2400">
                <a:solidFill>
                  <a:srgbClr val="FF0000"/>
                </a:solidFill>
              </a:rPr>
              <a:t>M.mu</a:t>
            </a:r>
            <a:r>
              <a:rPr lang="en-US" altLang="en-US" sz="2400">
                <a:solidFill>
                  <a:srgbClr val="FF0000"/>
                </a:solidFill>
              </a:rPr>
              <a:t>×</a:t>
            </a:r>
            <a:r>
              <a:rPr lang="en-US" altLang="zh-CN" sz="2400">
                <a:solidFill>
                  <a:srgbClr val="FF0000"/>
                </a:solidFill>
              </a:rPr>
              <a:t>N.nu</a:t>
            </a:r>
            <a:r>
              <a:rPr lang="en-US" altLang="zh-CN" sz="2400"/>
              <a:t>) </a:t>
            </a:r>
            <a:br>
              <a:rPr lang="en-US" altLang="zh-CN" sz="2400"/>
            </a:br>
            <a:r>
              <a:rPr lang="en-US" altLang="zh-CN" sz="2400">
                <a:solidFill>
                  <a:srgbClr val="000000"/>
                </a:solidFill>
              </a:rPr>
              <a:t>◆</a:t>
            </a:r>
            <a:r>
              <a:rPr lang="zh-CN" altLang="en-US" sz="2400"/>
              <a:t>求</a:t>
            </a:r>
            <a:r>
              <a:rPr lang="en-US" altLang="zh-CN" sz="2400"/>
              <a:t>Q</a:t>
            </a:r>
            <a:r>
              <a:rPr lang="zh-CN" altLang="en-US" sz="2400"/>
              <a:t>的所有非零元的时间复杂度为 </a:t>
            </a:r>
            <a:r>
              <a:rPr lang="en-US" altLang="zh-CN" sz="2400" i="1"/>
              <a:t>O</a:t>
            </a:r>
            <a:r>
              <a:rPr lang="en-US" altLang="zh-CN" sz="2400"/>
              <a:t>(M.tu</a:t>
            </a:r>
            <a:r>
              <a:rPr lang="en-US" altLang="en-US" sz="2400"/>
              <a:t>×</a:t>
            </a:r>
            <a:r>
              <a:rPr lang="en-US" altLang="zh-CN" sz="2400"/>
              <a:t>N.tu/N.mu) </a:t>
            </a:r>
            <a:br>
              <a:rPr lang="en-US" altLang="zh-CN" sz="2400"/>
            </a:br>
            <a:r>
              <a:rPr lang="en-US" altLang="zh-CN" sz="2400">
                <a:solidFill>
                  <a:srgbClr val="000000"/>
                </a:solidFill>
              </a:rPr>
              <a:t>◆</a:t>
            </a:r>
            <a:r>
              <a:rPr lang="en-US" altLang="zh-CN" sz="2400"/>
              <a:t> </a:t>
            </a:r>
            <a:r>
              <a:rPr lang="zh-CN" altLang="en-US" sz="2400"/>
              <a:t>进行压缩存储的时间复杂度为 </a:t>
            </a:r>
            <a:r>
              <a:rPr lang="en-US" altLang="zh-CN" sz="2400" i="1"/>
              <a:t>O</a:t>
            </a:r>
            <a:r>
              <a:rPr lang="en-US" altLang="zh-CN" sz="2400"/>
              <a:t>(M.mu</a:t>
            </a:r>
            <a:r>
              <a:rPr lang="en-US" altLang="en-US" sz="2400"/>
              <a:t>×</a:t>
            </a:r>
            <a:r>
              <a:rPr lang="en-US" altLang="zh-CN" sz="2400"/>
              <a:t>N.nu) </a:t>
            </a:r>
            <a:br>
              <a:rPr lang="en-US" altLang="zh-CN" sz="2400"/>
            </a:br>
            <a:r>
              <a:rPr lang="zh-CN" altLang="en-US" sz="2400">
                <a:solidFill>
                  <a:srgbClr val="000000"/>
                </a:solidFill>
              </a:rPr>
              <a:t>总的时间复杂度就是 </a:t>
            </a:r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(M.mu</a:t>
            </a:r>
            <a:r>
              <a:rPr lang="en-US" altLang="en-US" sz="2400">
                <a:solidFill>
                  <a:srgbClr val="0000FF"/>
                </a:solidFill>
              </a:rPr>
              <a:t>×</a:t>
            </a:r>
            <a:r>
              <a:rPr lang="en-US" altLang="zh-CN" sz="2400">
                <a:solidFill>
                  <a:srgbClr val="0000FF"/>
                </a:solidFill>
              </a:rPr>
              <a:t>N.nu + M.tu</a:t>
            </a:r>
            <a:r>
              <a:rPr lang="en-US" altLang="en-US" sz="2400">
                <a:solidFill>
                  <a:srgbClr val="0000FF"/>
                </a:solidFill>
              </a:rPr>
              <a:t>×</a:t>
            </a:r>
            <a:r>
              <a:rPr lang="en-US" altLang="zh-CN" sz="2400">
                <a:solidFill>
                  <a:srgbClr val="0000FF"/>
                </a:solidFill>
              </a:rPr>
              <a:t>N.tu/N.mu)</a:t>
            </a:r>
            <a:r>
              <a:rPr lang="zh-CN" altLang="en-US" sz="2400">
                <a:solidFill>
                  <a:srgbClr val="0000FF"/>
                </a:solidFill>
              </a:rPr>
              <a:t>。 </a:t>
            </a:r>
            <a:br>
              <a:rPr lang="zh-CN" altLang="en-US" sz="2400"/>
            </a:br>
            <a:r>
              <a:rPr lang="zh-CN" altLang="en-US" sz="2400"/>
              <a:t>若</a:t>
            </a:r>
            <a:r>
              <a:rPr lang="en-US" altLang="zh-CN" sz="2400"/>
              <a:t>M</a:t>
            </a:r>
            <a:r>
              <a:rPr lang="zh-CN" altLang="en-US" sz="2400"/>
              <a:t>是</a:t>
            </a:r>
            <a:r>
              <a:rPr lang="en-US" altLang="zh-CN" sz="2400"/>
              <a:t>m</a:t>
            </a:r>
            <a:r>
              <a:rPr lang="zh-CN" altLang="en-US" sz="2400"/>
              <a:t>行</a:t>
            </a:r>
            <a:r>
              <a:rPr lang="en-US" altLang="zh-CN" sz="2400"/>
              <a:t>n</a:t>
            </a:r>
            <a:r>
              <a:rPr lang="zh-CN" altLang="en-US" sz="2400"/>
              <a:t>列的稀疏矩阵，</a:t>
            </a:r>
            <a:r>
              <a:rPr lang="en-US" altLang="zh-CN" sz="2400"/>
              <a:t>N</a:t>
            </a:r>
            <a:r>
              <a:rPr lang="zh-CN" altLang="en-US" sz="2400"/>
              <a:t>是</a:t>
            </a:r>
            <a:r>
              <a:rPr lang="en-US" altLang="zh-CN" sz="2400"/>
              <a:t>n</a:t>
            </a:r>
            <a:r>
              <a:rPr lang="zh-CN" altLang="en-US" sz="2400"/>
              <a:t>行</a:t>
            </a:r>
            <a:r>
              <a:rPr lang="en-US" altLang="zh-CN" sz="2400"/>
              <a:t>p</a:t>
            </a:r>
            <a:r>
              <a:rPr lang="zh-CN" altLang="en-US" sz="2400"/>
              <a:t>列的稀疏矩阵，则</a:t>
            </a:r>
            <a:r>
              <a:rPr lang="en-US" altLang="zh-CN" sz="2400"/>
              <a:t>M</a:t>
            </a:r>
            <a:r>
              <a:rPr lang="zh-CN" altLang="en-US" sz="2400"/>
              <a:t>中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非零元的个数 </a:t>
            </a:r>
            <a:r>
              <a:rPr lang="en-US" altLang="zh-CN" sz="2400"/>
              <a:t>M.tu = δ </a:t>
            </a:r>
            <a:r>
              <a:rPr lang="en-US" altLang="zh-CN" sz="2400" baseline="-25000"/>
              <a:t>M</a:t>
            </a:r>
            <a:r>
              <a:rPr lang="en-US" altLang="en-US" sz="2400"/>
              <a:t>×</a:t>
            </a:r>
            <a:r>
              <a:rPr lang="en-US" altLang="zh-CN" sz="2400"/>
              <a:t>m</a:t>
            </a:r>
            <a:r>
              <a:rPr lang="en-US" altLang="en-US" sz="2400"/>
              <a:t>×</a:t>
            </a:r>
            <a:r>
              <a:rPr lang="en-US" altLang="zh-CN" sz="2400"/>
              <a:t>n</a:t>
            </a:r>
            <a:r>
              <a:rPr lang="zh-CN" altLang="en-US" sz="2400"/>
              <a:t>，</a:t>
            </a:r>
            <a:r>
              <a:rPr lang="en-US" altLang="zh-CN" sz="2400"/>
              <a:t>N</a:t>
            </a:r>
            <a:r>
              <a:rPr lang="zh-CN" altLang="en-US" sz="2400"/>
              <a:t>中非零元的个数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N.tu = δ </a:t>
            </a:r>
            <a:r>
              <a:rPr lang="en-US" altLang="zh-CN" sz="2400" baseline="-25000"/>
              <a:t>N</a:t>
            </a:r>
            <a:r>
              <a:rPr lang="en-US" altLang="en-US" sz="2400"/>
              <a:t>×</a:t>
            </a:r>
            <a:r>
              <a:rPr lang="en-US" altLang="zh-CN" sz="2400"/>
              <a:t>n</a:t>
            </a:r>
            <a:r>
              <a:rPr lang="en-US" altLang="en-US" sz="2400"/>
              <a:t>×</a:t>
            </a:r>
            <a:r>
              <a:rPr lang="en-US" altLang="zh-CN" sz="2400"/>
              <a:t>p</a:t>
            </a:r>
            <a:r>
              <a:rPr lang="zh-CN" altLang="en-US" sz="2400"/>
              <a:t>，相乘算法的时间复杂度就是 </a:t>
            </a:r>
          </a:p>
          <a:p>
            <a:pPr>
              <a:lnSpc>
                <a:spcPct val="120000"/>
              </a:lnSpc>
            </a:pPr>
            <a:r>
              <a:rPr lang="en-US" altLang="zh-CN" sz="2400" i="1"/>
              <a:t>O</a:t>
            </a:r>
            <a:r>
              <a:rPr lang="en-US" altLang="zh-CN" sz="2400"/>
              <a:t>(m</a:t>
            </a:r>
            <a:r>
              <a:rPr lang="en-US" altLang="en-US" sz="2400"/>
              <a:t>×</a:t>
            </a:r>
            <a:r>
              <a:rPr lang="en-US" altLang="zh-CN" sz="2400"/>
              <a:t>p</a:t>
            </a:r>
            <a:r>
              <a:rPr lang="en-US" altLang="en-US" sz="2400"/>
              <a:t>×</a:t>
            </a:r>
            <a:r>
              <a:rPr lang="en-US" altLang="zh-CN" sz="2400"/>
              <a:t> (1+n δ </a:t>
            </a:r>
            <a:r>
              <a:rPr lang="en-US" altLang="zh-CN" sz="2400" baseline="-25000"/>
              <a:t>M</a:t>
            </a:r>
            <a:r>
              <a:rPr lang="en-US" altLang="zh-CN" sz="2400"/>
              <a:t> δ </a:t>
            </a:r>
            <a:r>
              <a:rPr lang="en-US" altLang="zh-CN" sz="2400" baseline="-25000"/>
              <a:t>N</a:t>
            </a:r>
            <a:r>
              <a:rPr lang="en-US" altLang="zh-CN" sz="2400"/>
              <a:t>)) </a:t>
            </a:r>
            <a:r>
              <a:rPr lang="zh-CN" altLang="en-US" sz="2400"/>
              <a:t>，当</a:t>
            </a:r>
            <a:r>
              <a:rPr lang="en-US" altLang="zh-CN" sz="2400"/>
              <a:t>δ </a:t>
            </a:r>
            <a:r>
              <a:rPr lang="en-US" altLang="zh-CN" sz="2400" baseline="-25000"/>
              <a:t>M</a:t>
            </a:r>
            <a:r>
              <a:rPr lang="en-US" altLang="zh-CN" sz="2400"/>
              <a:t> &lt;0.05 </a:t>
            </a:r>
            <a:r>
              <a:rPr lang="zh-CN" altLang="en-US" sz="2400"/>
              <a:t>和</a:t>
            </a:r>
            <a:r>
              <a:rPr lang="en-US" altLang="zh-CN" sz="2400"/>
              <a:t>δ </a:t>
            </a:r>
            <a:r>
              <a:rPr lang="en-US" altLang="zh-CN" sz="2400" baseline="-25000"/>
              <a:t>N </a:t>
            </a:r>
            <a:r>
              <a:rPr lang="en-US" altLang="zh-CN" sz="2400"/>
              <a:t>&lt;0.05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及 </a:t>
            </a:r>
            <a:r>
              <a:rPr lang="en-US" altLang="zh-CN" sz="2400"/>
              <a:t>n &lt;1000</a:t>
            </a:r>
            <a:r>
              <a:rPr lang="zh-CN" altLang="en-US" sz="2400"/>
              <a:t>时，相乘算法的时间复杂度就相当于 </a:t>
            </a:r>
            <a:r>
              <a:rPr lang="en-US" altLang="zh-CN" sz="2400"/>
              <a:t>O (m</a:t>
            </a:r>
            <a:r>
              <a:rPr lang="en-US" altLang="en-US" sz="2400"/>
              <a:t>×</a:t>
            </a:r>
            <a:r>
              <a:rPr lang="en-US" altLang="zh-CN" sz="2400"/>
              <a:t>p)</a:t>
            </a:r>
            <a:r>
              <a:rPr lang="zh-CN" altLang="en-US" sz="2400"/>
              <a:t>。 </a:t>
            </a:r>
            <a:br>
              <a:rPr lang="zh-CN" altLang="en-US" sz="2400"/>
            </a:br>
            <a:r>
              <a:rPr lang="zh-CN" altLang="en-US" sz="2400"/>
              <a:t>显然，这是一个相当理想的结果。如果事先能估算出所求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乘积矩阵</a:t>
            </a:r>
            <a:r>
              <a:rPr lang="en-US" altLang="zh-CN" sz="2400"/>
              <a:t>Q</a:t>
            </a:r>
            <a:r>
              <a:rPr lang="zh-CN" altLang="en-US" sz="2400"/>
              <a:t>不再是稀疏矩阵，则以二维数组表示</a:t>
            </a:r>
            <a:r>
              <a:rPr lang="en-US" altLang="zh-CN" sz="2400"/>
              <a:t>Q</a:t>
            </a:r>
            <a:r>
              <a:rPr lang="zh-CN" altLang="en-US" sz="2400"/>
              <a:t>，相乘的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算法也就更简单了。  </a:t>
            </a:r>
            <a:endParaRPr lang="zh-CN" altLang="en-US" sz="2400" dirty="0"/>
          </a:p>
        </p:txBody>
      </p:sp>
    </p:spTree>
  </p:cSld>
  <p:clrMapOvr>
    <a:masterClrMapping/>
  </p:clrMapOvr>
  <p:transition spd="slow">
    <p:strips dir="r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06" name="Text Box 30"/>
          <p:cNvSpPr txBox="1">
            <a:spLocks noChangeArrowheads="1"/>
          </p:cNvSpPr>
          <p:nvPr/>
        </p:nvSpPr>
        <p:spPr bwMode="auto">
          <a:xfrm>
            <a:off x="682625" y="549275"/>
            <a:ext cx="612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  <a:cs typeface="ˎ̥"/>
              </a:rPr>
              <a:t>3</a:t>
            </a:r>
            <a:r>
              <a:rPr lang="zh-CN" altLang="en-US" sz="2400">
                <a:ea typeface="华文中宋" pitchFamily="2" charset="-122"/>
                <a:cs typeface="ˎ̥"/>
              </a:rPr>
              <a:t>、稀疏矩阵的链式存储结构：十字链表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>
        <p:nvSpPr>
          <p:cNvPr id="101407" name="Text Box 31"/>
          <p:cNvSpPr txBox="1">
            <a:spLocks noChangeArrowheads="1"/>
          </p:cNvSpPr>
          <p:nvPr/>
        </p:nvSpPr>
        <p:spPr bwMode="auto">
          <a:xfrm>
            <a:off x="611188" y="1201738"/>
            <a:ext cx="82804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优点：</a:t>
            </a:r>
            <a:r>
              <a:rPr lang="zh-CN" altLang="en-US" sz="2400"/>
              <a:t>它能够灵活地</a:t>
            </a:r>
            <a:r>
              <a:rPr lang="zh-CN" altLang="en-US" sz="2400">
                <a:solidFill>
                  <a:srgbClr val="0000FF"/>
                </a:solidFill>
              </a:rPr>
              <a:t>插入</a:t>
            </a:r>
            <a:r>
              <a:rPr lang="zh-CN" altLang="en-US" sz="2400"/>
              <a:t>因运算而产生的</a:t>
            </a:r>
            <a:r>
              <a:rPr lang="zh-CN" altLang="en-US" sz="2400">
                <a:solidFill>
                  <a:srgbClr val="0000FF"/>
                </a:solidFill>
              </a:rPr>
              <a:t>新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0000FF"/>
                </a:solidFill>
              </a:rPr>
              <a:t>非零元素</a:t>
            </a:r>
            <a:r>
              <a:rPr lang="zh-CN" altLang="en-US" sz="2400"/>
              <a:t>， </a:t>
            </a:r>
          </a:p>
          <a:p>
            <a:pPr>
              <a:spcBef>
                <a:spcPct val="50000"/>
              </a:spcBef>
            </a:pPr>
            <a:r>
              <a:rPr lang="zh-CN" altLang="en-US" sz="2400"/>
              <a:t>    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删除</a:t>
            </a:r>
            <a:r>
              <a:rPr lang="zh-CN" altLang="en-US" sz="2400"/>
              <a:t>因运算而产生的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新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零元素</a:t>
            </a:r>
            <a:r>
              <a:rPr lang="zh-CN" altLang="en-US" sz="2400"/>
              <a:t>，实现矩阵的运算。 </a:t>
            </a:r>
            <a:endParaRPr kumimoji="0" lang="zh-CN" altLang="en-US" sz="2400">
              <a:latin typeface="Arial" pitchFamily="34" charset="0"/>
            </a:endParaRPr>
          </a:p>
        </p:txBody>
      </p:sp>
      <p:sp>
        <p:nvSpPr>
          <p:cNvPr id="101408" name="Text Box 32"/>
          <p:cNvSpPr txBox="1">
            <a:spLocks noChangeArrowheads="1"/>
          </p:cNvSpPr>
          <p:nvPr/>
        </p:nvSpPr>
        <p:spPr bwMode="auto">
          <a:xfrm>
            <a:off x="898525" y="2352675"/>
            <a:ext cx="7993063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/>
              <a:t>        </a:t>
            </a:r>
            <a:r>
              <a:rPr lang="zh-CN" altLang="en-US" sz="2400"/>
              <a:t>在十字链表中，矩阵的每一个非零元素用一个结点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表示，该结点除了（</a:t>
            </a:r>
            <a:r>
              <a:rPr lang="en-US" altLang="zh-CN" sz="2400">
                <a:cs typeface="ˎ̥"/>
              </a:rPr>
              <a:t>row</a:t>
            </a:r>
            <a:r>
              <a:rPr lang="zh-CN" altLang="en-US" sz="2400"/>
              <a:t>，</a:t>
            </a:r>
            <a:r>
              <a:rPr lang="en-US" altLang="zh-CN" sz="2400"/>
              <a:t>col</a:t>
            </a:r>
            <a:r>
              <a:rPr lang="zh-CN" altLang="en-US" sz="2400"/>
              <a:t>，</a:t>
            </a:r>
            <a:r>
              <a:rPr lang="en-US" altLang="zh-CN" sz="2400"/>
              <a:t>value</a:t>
            </a:r>
            <a:r>
              <a:rPr lang="zh-CN" altLang="en-US" sz="2400"/>
              <a:t>）外，还有两个域： </a:t>
            </a:r>
            <a:endParaRPr kumimoji="0" lang="zh-CN" altLang="en-US" sz="2400"/>
          </a:p>
        </p:txBody>
      </p:sp>
      <p:sp>
        <p:nvSpPr>
          <p:cNvPr id="101409" name="Text Box 33"/>
          <p:cNvSpPr txBox="1">
            <a:spLocks noChangeArrowheads="1"/>
          </p:cNvSpPr>
          <p:nvPr/>
        </p:nvSpPr>
        <p:spPr bwMode="auto">
          <a:xfrm>
            <a:off x="971550" y="3433763"/>
            <a:ext cx="7416800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    right</a:t>
            </a:r>
            <a:r>
              <a:rPr lang="zh-CN" altLang="en-US" sz="2400">
                <a:cs typeface="ˎ̥"/>
              </a:rPr>
              <a:t>： 用于链接同一行中的下一个非零元素； </a:t>
            </a:r>
            <a:endParaRPr lang="zh-CN" altLang="en-US" sz="2400" b="0">
              <a:cs typeface="ˎ̥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>
                <a:cs typeface="ˎ̥"/>
              </a:rPr>
              <a:t>        </a:t>
            </a:r>
            <a:r>
              <a:rPr lang="en-US" altLang="zh-CN" sz="2400">
                <a:cs typeface="ˎ̥"/>
              </a:rPr>
              <a:t>down</a:t>
            </a:r>
            <a:r>
              <a:rPr lang="zh-CN" altLang="en-US" sz="2400">
                <a:cs typeface="ˎ̥"/>
              </a:rPr>
              <a:t>：用以链接同一列中的下一个非零元素。 </a:t>
            </a:r>
            <a:endParaRPr kumimoji="0" lang="zh-CN" altLang="en-US" sz="2400" b="0">
              <a:cs typeface="ˎ̥"/>
            </a:endParaRPr>
          </a:p>
        </p:txBody>
      </p:sp>
      <p:graphicFrame>
        <p:nvGraphicFramePr>
          <p:cNvPr id="101425" name="Group 49"/>
          <p:cNvGraphicFramePr>
            <a:graphicFrameLocks noGrp="1"/>
          </p:cNvGraphicFramePr>
          <p:nvPr/>
        </p:nvGraphicFramePr>
        <p:xfrm>
          <a:off x="2635250" y="5202238"/>
          <a:ext cx="4267200" cy="1036320"/>
        </p:xfrm>
        <a:graphic>
          <a:graphicData uri="http://schemas.openxmlformats.org/drawingml/2006/table">
            <a:tbl>
              <a:tblPr/>
              <a:tblGrid>
                <a:gridCol w="1338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row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col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value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down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right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1424" name="Text Box 48"/>
          <p:cNvSpPr txBox="1">
            <a:spLocks noChangeArrowheads="1"/>
          </p:cNvSpPr>
          <p:nvPr/>
        </p:nvSpPr>
        <p:spPr bwMode="auto">
          <a:xfrm>
            <a:off x="1547813" y="4484688"/>
            <a:ext cx="4824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十字链表中结点的结构示意图： </a:t>
            </a:r>
            <a:endParaRPr kumimoji="0" lang="zh-CN" altLang="en-US" sz="2400" b="0">
              <a:latin typeface="Arial" pitchFamily="34" charset="0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7" grpId="0"/>
      <p:bldP spid="101408" grpId="0"/>
      <p:bldP spid="101409" grpId="0"/>
      <p:bldP spid="1014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5835650" y="4005263"/>
          <a:ext cx="2408238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31" name="公式" r:id="rId4" imgW="1346040" imgH="698400" progId="Equation.3">
                  <p:embed/>
                </p:oleObj>
              </mc:Choice>
              <mc:Fallback>
                <p:oleObj name="公式" r:id="rId4" imgW="1346040" imgH="698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4005263"/>
                        <a:ext cx="2408238" cy="1249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8" name="Group 24"/>
          <p:cNvGraphicFramePr>
            <a:graphicFrameLocks noGrp="1"/>
          </p:cNvGraphicFramePr>
          <p:nvPr/>
        </p:nvGraphicFramePr>
        <p:xfrm>
          <a:off x="2595563" y="2276475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569" name="Group 25"/>
          <p:cNvGraphicFramePr>
            <a:graphicFrameLocks noGrp="1"/>
          </p:cNvGraphicFramePr>
          <p:nvPr/>
        </p:nvGraphicFramePr>
        <p:xfrm>
          <a:off x="6916738" y="2276475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8584" name="Line 40"/>
          <p:cNvSpPr>
            <a:spLocks noChangeShapeType="1"/>
          </p:cNvSpPr>
          <p:nvPr/>
        </p:nvSpPr>
        <p:spPr bwMode="auto">
          <a:xfrm>
            <a:off x="3532188" y="2852738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8602" name="Group 58"/>
          <p:cNvGraphicFramePr>
            <a:graphicFrameLocks noGrp="1"/>
          </p:cNvGraphicFramePr>
          <p:nvPr/>
        </p:nvGraphicFramePr>
        <p:xfrm>
          <a:off x="2595563" y="4151313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8603" name="Line 59"/>
          <p:cNvSpPr>
            <a:spLocks noChangeShapeType="1"/>
          </p:cNvSpPr>
          <p:nvPr/>
        </p:nvSpPr>
        <p:spPr bwMode="auto">
          <a:xfrm>
            <a:off x="2882900" y="2852738"/>
            <a:ext cx="0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8619" name="Group 75"/>
          <p:cNvGraphicFramePr>
            <a:graphicFrameLocks noGrp="1"/>
          </p:cNvGraphicFramePr>
          <p:nvPr/>
        </p:nvGraphicFramePr>
        <p:xfrm>
          <a:off x="3963988" y="3214688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633" name="Group 89"/>
          <p:cNvGraphicFramePr>
            <a:graphicFrameLocks noGrp="1"/>
          </p:cNvGraphicFramePr>
          <p:nvPr/>
        </p:nvGraphicFramePr>
        <p:xfrm>
          <a:off x="2092325" y="1235075"/>
          <a:ext cx="5759450" cy="396240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663" name="Group 119"/>
          <p:cNvGraphicFramePr>
            <a:graphicFrameLocks noGrp="1"/>
          </p:cNvGraphicFramePr>
          <p:nvPr/>
        </p:nvGraphicFramePr>
        <p:xfrm>
          <a:off x="1444625" y="2317750"/>
          <a:ext cx="384175" cy="2840038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664" name="Line 120"/>
          <p:cNvSpPr>
            <a:spLocks noChangeShapeType="1"/>
          </p:cNvSpPr>
          <p:nvPr/>
        </p:nvSpPr>
        <p:spPr bwMode="auto">
          <a:xfrm>
            <a:off x="2811463" y="14144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5" name="Line 121"/>
          <p:cNvSpPr>
            <a:spLocks noChangeShapeType="1"/>
          </p:cNvSpPr>
          <p:nvPr/>
        </p:nvSpPr>
        <p:spPr bwMode="auto">
          <a:xfrm>
            <a:off x="7132638" y="14144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6" name="Line 122"/>
          <p:cNvSpPr>
            <a:spLocks noChangeShapeType="1"/>
          </p:cNvSpPr>
          <p:nvPr/>
        </p:nvSpPr>
        <p:spPr bwMode="auto">
          <a:xfrm>
            <a:off x="4179888" y="1414463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7" name="Line 123"/>
          <p:cNvSpPr>
            <a:spLocks noChangeShapeType="1"/>
          </p:cNvSpPr>
          <p:nvPr/>
        </p:nvSpPr>
        <p:spPr bwMode="auto">
          <a:xfrm>
            <a:off x="1660525" y="2854325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8" name="Line 124"/>
          <p:cNvSpPr>
            <a:spLocks noChangeShapeType="1"/>
          </p:cNvSpPr>
          <p:nvPr/>
        </p:nvSpPr>
        <p:spPr bwMode="auto">
          <a:xfrm>
            <a:off x="1660525" y="472598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9" name="Line 125"/>
          <p:cNvSpPr>
            <a:spLocks noChangeShapeType="1"/>
          </p:cNvSpPr>
          <p:nvPr/>
        </p:nvSpPr>
        <p:spPr bwMode="auto">
          <a:xfrm>
            <a:off x="1660525" y="3789363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70" name="Text Box 126"/>
          <p:cNvSpPr txBox="1">
            <a:spLocks noChangeArrowheads="1"/>
          </p:cNvSpPr>
          <p:nvPr/>
        </p:nvSpPr>
        <p:spPr bwMode="auto">
          <a:xfrm>
            <a:off x="992188" y="1843088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M.rhead </a:t>
            </a:r>
          </a:p>
        </p:txBody>
      </p:sp>
      <p:sp>
        <p:nvSpPr>
          <p:cNvPr id="108671" name="Text Box 127"/>
          <p:cNvSpPr txBox="1">
            <a:spLocks noChangeArrowheads="1"/>
          </p:cNvSpPr>
          <p:nvPr/>
        </p:nvSpPr>
        <p:spPr bwMode="auto">
          <a:xfrm>
            <a:off x="1208088" y="765175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M.chead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10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84" grpId="0" animBg="1"/>
      <p:bldP spid="108603" grpId="0" animBg="1"/>
      <p:bldP spid="108664" grpId="0" animBg="1"/>
      <p:bldP spid="108665" grpId="0" animBg="1"/>
      <p:bldP spid="108666" grpId="0" animBg="1"/>
      <p:bldP spid="108667" grpId="0" animBg="1"/>
      <p:bldP spid="108668" grpId="0" animBg="1"/>
      <p:bldP spid="108669" grpId="0" animBg="1"/>
      <p:bldP spid="108670" grpId="0"/>
      <p:bldP spid="1086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86" name="Text Box 30"/>
          <p:cNvSpPr txBox="1">
            <a:spLocks noChangeArrowheads="1"/>
          </p:cNvSpPr>
          <p:nvPr/>
        </p:nvSpPr>
        <p:spPr bwMode="auto">
          <a:xfrm>
            <a:off x="827088" y="549275"/>
            <a:ext cx="233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5.1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数组的定义 </a:t>
            </a:r>
          </a:p>
        </p:txBody>
      </p:sp>
      <p:sp>
        <p:nvSpPr>
          <p:cNvPr id="70697" name="Text Box 41"/>
          <p:cNvSpPr txBox="1">
            <a:spLocks noChangeArrowheads="1"/>
          </p:cNvSpPr>
          <p:nvPr/>
        </p:nvSpPr>
        <p:spPr bwMode="auto">
          <a:xfrm>
            <a:off x="827088" y="947738"/>
            <a:ext cx="6380162" cy="151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>
                <a:ea typeface="华文中宋" pitchFamily="2" charset="-122"/>
                <a:cs typeface=""/>
              </a:rPr>
              <a:t>        </a:t>
            </a:r>
            <a:r>
              <a:rPr lang="zh-CN" altLang="en-US" sz="2400">
                <a:ea typeface="华文中宋" pitchFamily="2" charset="-122"/>
                <a:cs typeface=""/>
              </a:rPr>
              <a:t>数组：</a:t>
            </a:r>
            <a:r>
              <a:rPr lang="zh-CN" altLang="en-US" sz="2400">
                <a:cs typeface=""/>
              </a:rPr>
              <a:t>按一定格式排列起来的 </a:t>
            </a:r>
          </a:p>
          <a:p>
            <a:pPr>
              <a:lnSpc>
                <a:spcPct val="190000"/>
              </a:lnSpc>
            </a:pPr>
            <a:r>
              <a:rPr lang="zh-CN" altLang="en-US" sz="2400">
                <a:cs typeface=""/>
              </a:rPr>
              <a:t>                    具有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相同类型</a:t>
            </a:r>
            <a:r>
              <a:rPr lang="zh-CN" altLang="en-US" sz="2400">
                <a:cs typeface=""/>
              </a:rPr>
              <a:t>的数据元素的集合。 </a:t>
            </a:r>
          </a:p>
        </p:txBody>
      </p:sp>
      <p:sp>
        <p:nvSpPr>
          <p:cNvPr id="70698" name="Text Box 42"/>
          <p:cNvSpPr txBox="1">
            <a:spLocks noChangeArrowheads="1"/>
          </p:cNvSpPr>
          <p:nvPr/>
        </p:nvSpPr>
        <p:spPr bwMode="auto">
          <a:xfrm>
            <a:off x="827088" y="2420938"/>
            <a:ext cx="760253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>
                <a:ea typeface="华文中宋" pitchFamily="2" charset="-122"/>
                <a:cs typeface=""/>
              </a:rPr>
              <a:t>        </a:t>
            </a:r>
            <a:r>
              <a:rPr lang="zh-CN" altLang="en-US" sz="2400">
                <a:ea typeface="华文中宋" pitchFamily="2" charset="-122"/>
                <a:cs typeface=""/>
              </a:rPr>
              <a:t>一维数组：</a:t>
            </a:r>
            <a:r>
              <a:rPr lang="zh-CN" altLang="en-US" sz="2400">
                <a:cs typeface=""/>
              </a:rPr>
              <a:t>若线性表中的数据元素为非结构的简单 </a:t>
            </a:r>
          </a:p>
          <a:p>
            <a:pPr>
              <a:lnSpc>
                <a:spcPct val="200000"/>
              </a:lnSpc>
            </a:pPr>
            <a:r>
              <a:rPr lang="zh-CN" altLang="en-US" sz="2400">
                <a:cs typeface=""/>
              </a:rPr>
              <a:t>                            元素，则称为一维数组。 </a:t>
            </a:r>
            <a:endParaRPr lang="zh-CN" altLang="en-US" sz="2400">
              <a:latin typeface="楷体_GB2312" pitchFamily="49" charset="-122"/>
              <a:cs typeface=""/>
            </a:endParaRPr>
          </a:p>
        </p:txBody>
      </p:sp>
      <p:sp>
        <p:nvSpPr>
          <p:cNvPr id="70764" name="Text Box 108"/>
          <p:cNvSpPr txBox="1">
            <a:spLocks noChangeArrowheads="1"/>
          </p:cNvSpPr>
          <p:nvPr/>
        </p:nvSpPr>
        <p:spPr bwMode="auto">
          <a:xfrm>
            <a:off x="827088" y="4122738"/>
            <a:ext cx="759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一维数组的逻辑结构：</a:t>
            </a:r>
            <a:r>
              <a:rPr lang="zh-CN" altLang="en-US" sz="2400"/>
              <a:t>线性结构。定长的线性表。 </a:t>
            </a:r>
          </a:p>
        </p:txBody>
      </p:sp>
      <p:sp>
        <p:nvSpPr>
          <p:cNvPr id="70765" name="Text Box 109"/>
          <p:cNvSpPr txBox="1">
            <a:spLocks noChangeArrowheads="1"/>
          </p:cNvSpPr>
          <p:nvPr/>
        </p:nvSpPr>
        <p:spPr bwMode="auto">
          <a:xfrm>
            <a:off x="827088" y="4743450"/>
            <a:ext cx="78486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声明格式：    </a:t>
            </a:r>
            <a:r>
              <a:rPr lang="zh-CN" altLang="en-US" sz="2400">
                <a:solidFill>
                  <a:srgbClr val="000000"/>
                </a:solidFill>
              </a:rPr>
              <a:t>数据类型    变量名称</a:t>
            </a:r>
            <a:r>
              <a:rPr lang="en-US" altLang="zh-CN" sz="2400">
                <a:solidFill>
                  <a:srgbClr val="000000"/>
                </a:solidFill>
              </a:rPr>
              <a:t>[</a:t>
            </a:r>
            <a:r>
              <a:rPr lang="zh-CN" altLang="en-US" sz="2400">
                <a:solidFill>
                  <a:srgbClr val="000000"/>
                </a:solidFill>
              </a:rPr>
              <a:t>长度</a:t>
            </a:r>
            <a:r>
              <a:rPr lang="en-US" altLang="zh-CN" sz="2400">
                <a:solidFill>
                  <a:srgbClr val="000000"/>
                </a:solidFill>
              </a:rPr>
              <a:t>]</a:t>
            </a:r>
            <a:r>
              <a:rPr lang="zh-CN" altLang="en-US" sz="2400">
                <a:solidFill>
                  <a:srgbClr val="000000"/>
                </a:solidFill>
              </a:rPr>
              <a:t>；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70766" name="Text Box 110"/>
          <p:cNvSpPr txBox="1">
            <a:spLocks noChangeArrowheads="1"/>
          </p:cNvSpPr>
          <p:nvPr/>
        </p:nvSpPr>
        <p:spPr bwMode="auto">
          <a:xfrm>
            <a:off x="827088" y="5418138"/>
            <a:ext cx="61214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例：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int  num[5] = {0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4};   </a:t>
            </a:r>
            <a:endParaRPr lang="en-US" altLang="zh-CN" sz="2400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1000"/>
                                        <p:tgtEl>
                                          <p:spTgt spid="7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97" grpId="0"/>
      <p:bldP spid="70698" grpId="0"/>
      <p:bldP spid="70764" grpId="0"/>
      <p:bldP spid="70765" grpId="0"/>
      <p:bldP spid="7076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893763" y="2562225"/>
          <a:ext cx="1590675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55" name="公式" r:id="rId4" imgW="888840" imgH="927000" progId="Equation.3">
                  <p:embed/>
                </p:oleObj>
              </mc:Choice>
              <mc:Fallback>
                <p:oleObj name="公式" r:id="rId4" imgW="888840" imgH="927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2562225"/>
                        <a:ext cx="1590675" cy="165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82" name="Group 114"/>
          <p:cNvGraphicFramePr>
            <a:graphicFrameLocks noGrp="1"/>
          </p:cNvGraphicFramePr>
          <p:nvPr/>
        </p:nvGraphicFramePr>
        <p:xfrm>
          <a:off x="4646613" y="2924175"/>
          <a:ext cx="1223962" cy="793115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683" name="Group 115"/>
          <p:cNvGraphicFramePr>
            <a:graphicFrameLocks noGrp="1"/>
          </p:cNvGraphicFramePr>
          <p:nvPr/>
        </p:nvGraphicFramePr>
        <p:xfrm>
          <a:off x="6661150" y="1987550"/>
          <a:ext cx="1223963" cy="793115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601" name="Line 33"/>
          <p:cNvSpPr>
            <a:spLocks noChangeShapeType="1"/>
          </p:cNvSpPr>
          <p:nvPr/>
        </p:nvSpPr>
        <p:spPr bwMode="auto">
          <a:xfrm>
            <a:off x="3565525" y="2563813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9602" name="Group 34"/>
          <p:cNvGraphicFramePr>
            <a:graphicFrameLocks noGrp="1"/>
          </p:cNvGraphicFramePr>
          <p:nvPr/>
        </p:nvGraphicFramePr>
        <p:xfrm>
          <a:off x="4646613" y="4078288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616" name="Line 48"/>
          <p:cNvSpPr>
            <a:spLocks noChangeShapeType="1"/>
          </p:cNvSpPr>
          <p:nvPr/>
        </p:nvSpPr>
        <p:spPr bwMode="auto">
          <a:xfrm>
            <a:off x="4926013" y="35004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9617" name="Group 49"/>
          <p:cNvGraphicFramePr>
            <a:graphicFrameLocks noGrp="1"/>
          </p:cNvGraphicFramePr>
          <p:nvPr/>
        </p:nvGraphicFramePr>
        <p:xfrm>
          <a:off x="6661150" y="4078288"/>
          <a:ext cx="1223963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663" name="Group 95"/>
          <p:cNvGraphicFramePr>
            <a:graphicFrameLocks noGrp="1"/>
          </p:cNvGraphicFramePr>
          <p:nvPr/>
        </p:nvGraphicFramePr>
        <p:xfrm>
          <a:off x="4070350" y="946150"/>
          <a:ext cx="3673475" cy="396240"/>
        </p:xfrm>
        <a:graphic>
          <a:graphicData uri="http://schemas.openxmlformats.org/drawingml/2006/table">
            <a:tbl>
              <a:tblPr/>
              <a:tblGrid>
                <a:gridCol w="1836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653" name="Line 85"/>
          <p:cNvSpPr>
            <a:spLocks noChangeShapeType="1"/>
          </p:cNvSpPr>
          <p:nvPr/>
        </p:nvSpPr>
        <p:spPr bwMode="auto">
          <a:xfrm>
            <a:off x="4860925" y="1125538"/>
            <a:ext cx="0" cy="179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4" name="Line 86"/>
          <p:cNvSpPr>
            <a:spLocks noChangeShapeType="1"/>
          </p:cNvSpPr>
          <p:nvPr/>
        </p:nvSpPr>
        <p:spPr bwMode="auto">
          <a:xfrm>
            <a:off x="6878638" y="1125538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7" name="Line 89"/>
          <p:cNvSpPr>
            <a:spLocks noChangeShapeType="1"/>
          </p:cNvSpPr>
          <p:nvPr/>
        </p:nvSpPr>
        <p:spPr bwMode="auto">
          <a:xfrm>
            <a:off x="3565525" y="46529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8" name="Line 90"/>
          <p:cNvSpPr>
            <a:spLocks noChangeShapeType="1"/>
          </p:cNvSpPr>
          <p:nvPr/>
        </p:nvSpPr>
        <p:spPr bwMode="auto">
          <a:xfrm>
            <a:off x="3565525" y="350043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9" name="Text Box 91"/>
          <p:cNvSpPr txBox="1">
            <a:spLocks noChangeArrowheads="1"/>
          </p:cNvSpPr>
          <p:nvPr/>
        </p:nvSpPr>
        <p:spPr bwMode="auto">
          <a:xfrm>
            <a:off x="2897188" y="1554163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M.rhead </a:t>
            </a:r>
          </a:p>
        </p:txBody>
      </p:sp>
      <p:sp>
        <p:nvSpPr>
          <p:cNvPr id="109660" name="Text Box 92"/>
          <p:cNvSpPr txBox="1">
            <a:spLocks noChangeArrowheads="1"/>
          </p:cNvSpPr>
          <p:nvPr/>
        </p:nvSpPr>
        <p:spPr bwMode="auto">
          <a:xfrm>
            <a:off x="3113088" y="476250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M.chead </a:t>
            </a:r>
          </a:p>
        </p:txBody>
      </p:sp>
      <p:graphicFrame>
        <p:nvGraphicFramePr>
          <p:cNvPr id="109679" name="Group 111"/>
          <p:cNvGraphicFramePr>
            <a:graphicFrameLocks noGrp="1"/>
          </p:cNvGraphicFramePr>
          <p:nvPr/>
        </p:nvGraphicFramePr>
        <p:xfrm>
          <a:off x="3325813" y="2100263"/>
          <a:ext cx="455612" cy="4064000"/>
        </p:xfrm>
        <a:graphic>
          <a:graphicData uri="http://schemas.openxmlformats.org/drawingml/2006/table">
            <a:tbl>
              <a:tblPr/>
              <a:tblGrid>
                <a:gridCol w="455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9680" name="Line 112"/>
          <p:cNvSpPr>
            <a:spLocks noChangeShapeType="1"/>
          </p:cNvSpPr>
          <p:nvPr/>
        </p:nvSpPr>
        <p:spPr bwMode="auto">
          <a:xfrm>
            <a:off x="5581650" y="46529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84" name="Line 116"/>
          <p:cNvSpPr>
            <a:spLocks noChangeShapeType="1"/>
          </p:cNvSpPr>
          <p:nvPr/>
        </p:nvSpPr>
        <p:spPr bwMode="auto">
          <a:xfrm>
            <a:off x="6942138" y="2563813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9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10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01" grpId="0" animBg="1"/>
      <p:bldP spid="109616" grpId="0" animBg="1"/>
      <p:bldP spid="109653" grpId="0" animBg="1"/>
      <p:bldP spid="109654" grpId="0" animBg="1"/>
      <p:bldP spid="109657" grpId="0" animBg="1"/>
      <p:bldP spid="109658" grpId="0" animBg="1"/>
      <p:bldP spid="109659" grpId="0"/>
      <p:bldP spid="109660" grpId="0"/>
      <p:bldP spid="109680" grpId="0" animBg="1"/>
      <p:bldP spid="10968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12775" y="620713"/>
            <a:ext cx="489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十字链表的结构类型说明如下：  </a:t>
            </a:r>
            <a:endParaRPr kumimoji="0" lang="zh-CN" altLang="en-US" sz="2400" b="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684213" y="1290638"/>
            <a:ext cx="8280400" cy="5137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 err="1">
                <a:cs typeface="ˎ̥"/>
              </a:rPr>
              <a:t>typedef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err="1">
                <a:cs typeface="ˎ̥"/>
              </a:rPr>
              <a:t>struct</a:t>
            </a:r>
            <a:r>
              <a:rPr lang="en-US" altLang="zh-CN" sz="2400">
                <a:cs typeface="ˎ̥"/>
              </a:rPr>
              <a:t> OLNode{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int            i</a:t>
            </a:r>
            <a:r>
              <a:rPr lang="en-US" altLang="zh-CN" sz="2400" dirty="0">
                <a:cs typeface="ˎ̥"/>
              </a:rPr>
              <a:t>,  j;        // </a:t>
            </a:r>
            <a:r>
              <a:rPr lang="zh-CN" altLang="en-US" sz="2400" dirty="0">
                <a:cs typeface="ˎ̥"/>
              </a:rPr>
              <a:t>非零元素的行和列下标 </a:t>
            </a:r>
            <a:endParaRPr lang="zh-CN" altLang="en-US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</a:t>
            </a:r>
            <a:r>
              <a:rPr lang="en-US" altLang="zh-CN" sz="2400" dirty="0" err="1">
                <a:cs typeface="ˎ̥"/>
              </a:rPr>
              <a:t>ElemType</a:t>
            </a:r>
            <a:r>
              <a:rPr lang="en-US" altLang="zh-CN" sz="2400" dirty="0">
                <a:cs typeface="ˎ̥"/>
              </a:rPr>
              <a:t>   e; </a:t>
            </a:r>
            <a:endParaRPr lang="en-US" altLang="zh-CN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</a:t>
            </a:r>
            <a:r>
              <a:rPr lang="en-US" altLang="zh-CN" sz="2400" dirty="0" err="1">
                <a:cs typeface="ˎ̥"/>
              </a:rPr>
              <a:t>struct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OLNode</a:t>
            </a:r>
            <a:r>
              <a:rPr lang="en-US" altLang="zh-CN" sz="2400" dirty="0">
                <a:cs typeface="ˎ̥"/>
              </a:rPr>
              <a:t>  * right,  *down; 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// </a:t>
            </a:r>
            <a:r>
              <a:rPr lang="zh-CN" altLang="en-US" sz="2400" dirty="0">
                <a:cs typeface="ˎ̥"/>
              </a:rPr>
              <a:t>非零元素所在行表列表的后继链域 </a:t>
            </a:r>
            <a:endParaRPr lang="zh-CN" altLang="en-US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}OLNode</a:t>
            </a:r>
            <a:r>
              <a:rPr lang="en-US" altLang="zh-CN" sz="2400" dirty="0">
                <a:cs typeface="ˎ̥"/>
              </a:rPr>
              <a:t>,</a:t>
            </a:r>
            <a:r>
              <a:rPr lang="en-US" altLang="zh-CN" sz="2400">
                <a:cs typeface="ˎ̥"/>
              </a:rPr>
              <a:t> </a:t>
            </a:r>
            <a:r>
              <a:rPr lang="en-US" altLang="zh-CN" sz="2400" dirty="0">
                <a:cs typeface="ˎ̥"/>
              </a:rPr>
              <a:t>*</a:t>
            </a:r>
            <a:r>
              <a:rPr lang="en-US" altLang="zh-CN" sz="2400" dirty="0" err="1">
                <a:cs typeface="ˎ̥"/>
              </a:rPr>
              <a:t>OLink</a:t>
            </a:r>
            <a:r>
              <a:rPr lang="en-US" altLang="zh-CN" sz="2400">
                <a:cs typeface="ˎ̥"/>
              </a:rPr>
              <a:t>;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endParaRPr lang="en-US" altLang="zh-CN" sz="2400" b="0" dirty="0">
              <a:cs typeface="ˎ̥"/>
            </a:endParaRP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typedef </a:t>
            </a:r>
            <a:r>
              <a:rPr lang="en-US" altLang="zh-CN" sz="2400" err="1">
                <a:cs typeface="ˎ̥"/>
              </a:rPr>
              <a:t>struct</a:t>
            </a:r>
            <a:r>
              <a:rPr lang="en-US" altLang="zh-CN" sz="2400">
                <a:cs typeface="ˎ̥"/>
              </a:rPr>
              <a:t> { 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OLink  </a:t>
            </a:r>
            <a:r>
              <a:rPr lang="en-US" altLang="zh-CN" sz="2400" dirty="0">
                <a:cs typeface="ˎ̥"/>
              </a:rPr>
              <a:t>* </a:t>
            </a:r>
            <a:r>
              <a:rPr lang="en-US" altLang="zh-CN" sz="2400" dirty="0" err="1">
                <a:cs typeface="ˎ̥"/>
              </a:rPr>
              <a:t>rhead</a:t>
            </a:r>
            <a:r>
              <a:rPr lang="en-US" altLang="zh-CN" sz="2400" dirty="0">
                <a:cs typeface="ˎ̥"/>
              </a:rPr>
              <a:t>,  *</a:t>
            </a:r>
            <a:r>
              <a:rPr lang="en-US" altLang="zh-CN" sz="2400" dirty="0" err="1">
                <a:cs typeface="ˎ̥"/>
              </a:rPr>
              <a:t>chead</a:t>
            </a:r>
            <a:r>
              <a:rPr lang="en-US" altLang="zh-CN" sz="2400" dirty="0">
                <a:cs typeface="ˎ̥"/>
              </a:rPr>
              <a:t>;  //</a:t>
            </a:r>
            <a:r>
              <a:rPr lang="zh-CN" altLang="en-US" sz="2400" dirty="0">
                <a:cs typeface="ˎ̥"/>
              </a:rPr>
              <a:t>行、列链表的头指针向量基址  </a:t>
            </a:r>
            <a:endParaRPr lang="zh-CN" altLang="en-US" sz="2400" b="0" dirty="0">
              <a:cs typeface="ˎ̥"/>
            </a:endParaRP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</a:t>
            </a:r>
            <a:r>
              <a:rPr lang="en-US" altLang="zh-CN" sz="2400" dirty="0" err="1">
                <a:cs typeface="ˎ̥"/>
              </a:rPr>
              <a:t>int</a:t>
            </a:r>
            <a:r>
              <a:rPr lang="en-US" altLang="zh-CN" sz="2400" dirty="0">
                <a:cs typeface="ˎ̥"/>
              </a:rPr>
              <a:t>  mu, nu, </a:t>
            </a:r>
            <a:r>
              <a:rPr lang="en-US" altLang="zh-CN" sz="2400" dirty="0" err="1">
                <a:cs typeface="ˎ̥"/>
              </a:rPr>
              <a:t>tu</a:t>
            </a:r>
            <a:r>
              <a:rPr lang="en-US" altLang="zh-CN" sz="2400" dirty="0">
                <a:cs typeface="ˎ̥"/>
              </a:rPr>
              <a:t>;   //</a:t>
            </a:r>
            <a:r>
              <a:rPr lang="zh-CN" altLang="en-US" sz="2400" dirty="0">
                <a:cs typeface="ˎ̥"/>
              </a:rPr>
              <a:t>稀疏矩阵的行数、列数、非零元个数 </a:t>
            </a:r>
            <a:endParaRPr lang="zh-CN" altLang="en-US" sz="2400" b="0" dirty="0">
              <a:cs typeface="ˎ̥"/>
            </a:endParaRPr>
          </a:p>
          <a:p>
            <a:pPr>
              <a:lnSpc>
                <a:spcPts val="22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}</a:t>
            </a:r>
            <a:r>
              <a:rPr lang="en-US" altLang="zh-CN" sz="2400" dirty="0" err="1">
                <a:cs typeface="ˎ̥"/>
              </a:rPr>
              <a:t>CrossList</a:t>
            </a:r>
            <a:r>
              <a:rPr lang="en-US" altLang="zh-CN" sz="2400" dirty="0">
                <a:cs typeface="ˎ̥"/>
              </a:rPr>
              <a:t>; </a:t>
            </a:r>
            <a:endParaRPr kumimoji="0" lang="en-US" altLang="zh-CN" sz="2400" b="0" dirty="0">
              <a:cs typeface="ˎ̥"/>
            </a:endParaRPr>
          </a:p>
        </p:txBody>
      </p:sp>
    </p:spTree>
  </p:cSld>
  <p:clrMapOvr>
    <a:masterClrMapping/>
  </p:clrMapOvr>
  <p:transition spd="slow">
    <p:split orient="vert" dir="in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430213" y="476250"/>
            <a:ext cx="475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建立稀疏矩阵的十字链表算法： </a:t>
            </a:r>
            <a:endParaRPr kumimoji="0" lang="zh-CN" altLang="en-US" sz="240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250825" y="1052513"/>
            <a:ext cx="8820150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CreateCrossList (CrossList * M)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{//</a:t>
            </a:r>
            <a:r>
              <a:rPr lang="zh-CN" altLang="en-US" sz="2000">
                <a:cs typeface="ˎ̥"/>
              </a:rPr>
              <a:t>采用十字链表存储结构，创建稀疏矩阵</a:t>
            </a:r>
            <a:r>
              <a:rPr lang="en-US" altLang="zh-CN" sz="2000">
                <a:cs typeface="ˎ̥"/>
              </a:rPr>
              <a:t>M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if(M!=NULL) free(M);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scanf(&amp;m,&amp;n,&amp;t);  //</a:t>
            </a:r>
            <a:r>
              <a:rPr lang="zh-CN" altLang="en-US" sz="2000">
                <a:cs typeface="ˎ̥"/>
              </a:rPr>
              <a:t>输入</a:t>
            </a:r>
            <a:r>
              <a:rPr lang="en-US" altLang="zh-CN" sz="2000">
                <a:cs typeface="ˎ̥"/>
              </a:rPr>
              <a:t>M</a:t>
            </a:r>
            <a:r>
              <a:rPr lang="zh-CN" altLang="en-US" sz="2000">
                <a:cs typeface="ˎ̥"/>
              </a:rPr>
              <a:t>的行数</a:t>
            </a:r>
            <a:r>
              <a:rPr lang="en-US" altLang="zh-CN" sz="2000">
                <a:cs typeface="ˎ̥"/>
              </a:rPr>
              <a:t>,</a:t>
            </a:r>
            <a:r>
              <a:rPr lang="zh-CN" altLang="en-US" sz="2000">
                <a:cs typeface="ˎ̥"/>
              </a:rPr>
              <a:t>列数和非零元素的个数 </a:t>
            </a:r>
            <a:endParaRPr lang="zh-CN" altLang="en-US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M-&gt;m=m;M-&gt;n=n;M-&gt;len=t;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If(!(M-&gt;row_head=(Olink*)malloc((m+1)sizeof(OLink)))) exit(OVERFLOW);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If(!(M-&gt;col_head=(OLink * )malloc((n+1)sizeof(OLink)))) exit(OVERFLOW);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M-&gt;row_head[ ]=M-&gt;col_head[ ]=NULL;   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//</a:t>
            </a:r>
            <a:r>
              <a:rPr lang="zh-CN" altLang="en-US" sz="2000">
                <a:cs typeface="ˎ̥"/>
              </a:rPr>
              <a:t>初始化行、列头指针向量，各行、列链表为空的链表  </a:t>
            </a:r>
            <a:endParaRPr lang="zh-CN" altLang="en-US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for(scanf(&amp;i,&amp;j,&amp;e);i!=0; scanf(&amp;i,&amp;j,&amp;e))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{if(!(p=(OLNode *) malloc(sizeof(OLNode)))) exit(OVERFLOW);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p-&gt;row=i;p-&gt;col=j;p-&gt;value=e;  //</a:t>
            </a:r>
            <a:r>
              <a:rPr lang="zh-CN" altLang="en-US" sz="2000">
                <a:cs typeface="ˎ̥"/>
              </a:rPr>
              <a:t>生成结点 </a:t>
            </a:r>
            <a:endParaRPr kumimoji="0" lang="zh-CN" altLang="en-US" sz="2000" b="0">
              <a:cs typeface="ˎ̥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74650" y="836613"/>
            <a:ext cx="8229600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if(M-&gt;row_head[i]==NULL)   M-&gt;row_head[i]=p;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else{  /*</a:t>
            </a:r>
            <a:r>
              <a:rPr lang="zh-CN" altLang="en-US" sz="2000">
                <a:cs typeface="ˎ̥"/>
              </a:rPr>
              <a:t>寻找行表中的插入位置*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	for(q=M-&gt;row_head[i];  q-&gt;right&amp;&amp;q-&gt;right-&gt;col&lt;j;  q=q-&gt;right)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         p-&gt;right=q-&gt;right; q-&gt;right=p;  /*</a:t>
            </a:r>
            <a:r>
              <a:rPr lang="zh-CN" altLang="en-US" sz="2000">
                <a:cs typeface="ˎ̥"/>
              </a:rPr>
              <a:t>完成插入*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}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if(M-&gt;col_head[j]==NULL)   M-&gt;col_head[j]=p;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else{  /*</a:t>
            </a:r>
            <a:r>
              <a:rPr lang="zh-CN" altLang="en-US" sz="2000">
                <a:cs typeface="ˎ̥"/>
              </a:rPr>
              <a:t>寻找列表中的插入位置*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for(q=M-&gt;col_head[j];  q-&gt;down&amp;&amp;q-&gt;down-&gt;row&lt;i;  q=q-&gt;down)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       p-&gt;down=q-&gt;down; q-&gt;down=p;   /*</a:t>
            </a:r>
            <a:r>
              <a:rPr lang="zh-CN" altLang="en-US" sz="2000">
                <a:cs typeface="ˎ̥"/>
              </a:rPr>
              <a:t>完成插入*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}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} </a:t>
            </a:r>
            <a:endParaRPr lang="en-US" altLang="zh-CN" sz="2400">
              <a:cs typeface="ˎ̥"/>
            </a:endParaRPr>
          </a:p>
          <a:p>
            <a:pPr>
              <a:spcBef>
                <a:spcPct val="50000"/>
              </a:spcBef>
            </a:pPr>
            <a:r>
              <a:rPr lang="en-US" altLang="zh-CN" sz="2000">
                <a:cs typeface="ˎ̥"/>
              </a:rPr>
              <a:t>    } </a:t>
            </a:r>
            <a:endParaRPr kumimoji="0" lang="en-US" altLang="zh-CN" sz="1800">
              <a:cs typeface="ˎ̥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38163" y="477838"/>
            <a:ext cx="3938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两个矩阵相加的算法描述：</a:t>
            </a:r>
            <a:r>
              <a:rPr lang="zh-CN" altLang="en-US" sz="2400" b="0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723900" y="1003300"/>
            <a:ext cx="78803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(1) </a:t>
            </a:r>
            <a:r>
              <a:rPr lang="zh-CN" altLang="en-US" sz="2400"/>
              <a:t>初始令</a:t>
            </a:r>
            <a:r>
              <a:rPr lang="en-US" altLang="zh-CN" sz="2400"/>
              <a:t>pa</a:t>
            </a:r>
            <a:r>
              <a:rPr lang="zh-CN" altLang="en-US" sz="2400"/>
              <a:t>和</a:t>
            </a:r>
            <a:r>
              <a:rPr lang="en-US" altLang="zh-CN" sz="2400"/>
              <a:t>pb</a:t>
            </a:r>
            <a:r>
              <a:rPr lang="zh-CN" altLang="en-US" sz="2400"/>
              <a:t>分别指向</a:t>
            </a:r>
            <a:r>
              <a:rPr lang="en-US" altLang="zh-CN" sz="2400"/>
              <a:t>A</a:t>
            </a:r>
            <a:r>
              <a:rPr lang="zh-CN" altLang="en-US" sz="2400"/>
              <a:t>和</a:t>
            </a:r>
            <a:r>
              <a:rPr lang="en-US" altLang="zh-CN" sz="2400"/>
              <a:t>B</a:t>
            </a:r>
            <a:r>
              <a:rPr lang="zh-CN" altLang="en-US" sz="2400"/>
              <a:t>的第一行的第一个非零</a:t>
            </a:r>
          </a:p>
          <a:p>
            <a:r>
              <a:rPr lang="zh-CN" altLang="en-US" sz="2400"/>
              <a:t>元素的结点，即</a:t>
            </a:r>
            <a:br>
              <a:rPr lang="zh-CN" altLang="en-US" sz="2400"/>
            </a:br>
            <a:r>
              <a:rPr lang="zh-CN" altLang="en-US" sz="2400"/>
              <a:t>　　</a:t>
            </a:r>
            <a:r>
              <a:rPr lang="en-US" altLang="zh-CN" sz="2400"/>
              <a:t>pa</a:t>
            </a:r>
            <a:r>
              <a:rPr lang="zh-CN" altLang="en-US" sz="2400"/>
              <a:t>＝</a:t>
            </a:r>
            <a:r>
              <a:rPr lang="en-US" altLang="zh-CN" sz="2400"/>
              <a:t>A.rhead[1]; pb</a:t>
            </a:r>
            <a:r>
              <a:rPr lang="zh-CN" altLang="en-US" sz="2400"/>
              <a:t>＝</a:t>
            </a:r>
            <a:r>
              <a:rPr lang="en-US" altLang="zh-CN" sz="2400"/>
              <a:t>B.rhead[1]; pre =</a:t>
            </a:r>
            <a:r>
              <a:rPr lang="en-US" altLang="zh-CN" sz="2400">
                <a:solidFill>
                  <a:srgbClr val="0000FF"/>
                </a:solidFill>
              </a:rPr>
              <a:t> NULL</a:t>
            </a:r>
            <a:r>
              <a:rPr lang="en-US" altLang="zh-CN" sz="2400"/>
              <a:t>;</a:t>
            </a:r>
            <a:br>
              <a:rPr lang="en-US" altLang="zh-CN" sz="2400"/>
            </a:br>
            <a:r>
              <a:rPr lang="zh-CN" altLang="en-US" sz="2400"/>
              <a:t>　　且令</a:t>
            </a:r>
            <a:r>
              <a:rPr lang="en-US" altLang="zh-CN" sz="2400"/>
              <a:t>hl</a:t>
            </a:r>
            <a:r>
              <a:rPr lang="zh-CN" altLang="en-US" sz="2400"/>
              <a:t>初始化 </a:t>
            </a:r>
            <a:r>
              <a:rPr lang="en-US" altLang="zh-CN" sz="2400"/>
              <a:t>for (j=1; j&lt;=A.nu; ++j) hl[j]</a:t>
            </a:r>
          </a:p>
          <a:p>
            <a:r>
              <a:rPr lang="zh-CN" altLang="en-US" sz="2400"/>
              <a:t>＝</a:t>
            </a:r>
            <a:r>
              <a:rPr lang="en-US" altLang="zh-CN" sz="2400"/>
              <a:t>A.chead[j];</a:t>
            </a:r>
            <a:br>
              <a:rPr lang="en-US" altLang="zh-CN" sz="2400"/>
            </a:br>
            <a:r>
              <a:rPr lang="en-US" altLang="zh-CN" sz="2400"/>
              <a:t>(2) </a:t>
            </a:r>
            <a:r>
              <a:rPr lang="zh-CN" altLang="en-US" sz="2400"/>
              <a:t>重复本步骤，依次处理本行结点，直到</a:t>
            </a:r>
            <a:r>
              <a:rPr lang="en-US" altLang="zh-CN" sz="2400"/>
              <a:t>B</a:t>
            </a:r>
            <a:r>
              <a:rPr lang="zh-CN" altLang="en-US" sz="2400"/>
              <a:t>的本行中</a:t>
            </a:r>
          </a:p>
          <a:p>
            <a:r>
              <a:rPr lang="zh-CN" altLang="en-US" sz="2400"/>
              <a:t>无非零元素的结点，即</a:t>
            </a:r>
            <a:r>
              <a:rPr lang="en-US" altLang="zh-CN" sz="2400"/>
              <a:t>pb==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zh-CN" altLang="en-US" sz="2400"/>
              <a:t>为止：</a:t>
            </a:r>
            <a:br>
              <a:rPr lang="zh-CN" altLang="en-US" sz="2400"/>
            </a:br>
            <a:r>
              <a:rPr lang="zh-CN" altLang="en-US" sz="2400"/>
              <a:t>① 若</a:t>
            </a:r>
            <a:r>
              <a:rPr lang="en-US" altLang="zh-CN" sz="2400"/>
              <a:t>pa==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zh-CN" altLang="en-US" sz="2400"/>
              <a:t>或</a:t>
            </a:r>
            <a:r>
              <a:rPr lang="en-US" altLang="zh-CN" sz="2400"/>
              <a:t>pa-&gt;j〉pb-&gt;j</a:t>
            </a:r>
            <a:r>
              <a:rPr lang="zh-CN" altLang="en-US" sz="2400"/>
              <a:t>（即</a:t>
            </a:r>
            <a:r>
              <a:rPr lang="en-US" altLang="zh-CN" sz="2400"/>
              <a:t>A</a:t>
            </a:r>
            <a:r>
              <a:rPr lang="zh-CN" altLang="en-US" sz="2400"/>
              <a:t>的这一行中非零</a:t>
            </a:r>
          </a:p>
          <a:p>
            <a:r>
              <a:rPr lang="zh-CN" altLang="en-US" sz="2400"/>
              <a:t>元素已处理完），则需在</a:t>
            </a:r>
            <a:r>
              <a:rPr lang="en-US" altLang="zh-CN" sz="2400"/>
              <a:t>A</a:t>
            </a:r>
            <a:r>
              <a:rPr lang="zh-CN" altLang="en-US" sz="2400"/>
              <a:t>中插入一个</a:t>
            </a:r>
            <a:r>
              <a:rPr lang="en-US" altLang="zh-CN" sz="2400"/>
              <a:t>pb</a:t>
            </a:r>
            <a:r>
              <a:rPr lang="zh-CN" altLang="en-US" sz="2400"/>
              <a:t>所指　　</a:t>
            </a:r>
          </a:p>
          <a:p>
            <a:r>
              <a:rPr lang="zh-CN" altLang="en-US" sz="2400"/>
              <a:t>结点的复制结点。假设新结点的地址为</a:t>
            </a:r>
            <a:r>
              <a:rPr lang="en-US" altLang="zh-CN" sz="2400"/>
              <a:t>p</a:t>
            </a:r>
            <a:r>
              <a:rPr lang="zh-CN" altLang="en-US" sz="2400"/>
              <a:t>，则</a:t>
            </a:r>
            <a:r>
              <a:rPr lang="en-US" altLang="zh-CN" sz="2400"/>
              <a:t>A</a:t>
            </a:r>
            <a:r>
              <a:rPr lang="zh-CN" altLang="en-US" sz="2400"/>
              <a:t>的行表</a:t>
            </a:r>
          </a:p>
          <a:p>
            <a:r>
              <a:rPr lang="zh-CN" altLang="en-US" sz="2400"/>
              <a:t>中的指针作如下变化：</a:t>
            </a:r>
            <a:br>
              <a:rPr lang="zh-CN" altLang="en-US" sz="2400"/>
            </a:br>
            <a:r>
              <a:rPr lang="en-US" altLang="zh-CN" sz="2400"/>
              <a:t>if pre ==</a:t>
            </a:r>
            <a:r>
              <a:rPr lang="en-US" altLang="zh-CN" sz="2400">
                <a:solidFill>
                  <a:srgbClr val="0000FF"/>
                </a:solidFill>
              </a:rPr>
              <a:t> NULL</a:t>
            </a:r>
            <a:r>
              <a:rPr lang="en-US" altLang="zh-CN" sz="2400"/>
              <a:t> rhead[p-&gt;i]=p;</a:t>
            </a:r>
            <a:br>
              <a:rPr lang="en-US" altLang="zh-CN" sz="2400"/>
            </a:br>
            <a:r>
              <a:rPr lang="en-US" altLang="zh-CN" sz="2400"/>
              <a:t>else { pre-&gt;right</a:t>
            </a:r>
            <a:r>
              <a:rPr lang="zh-CN" altLang="en-US" sz="2400"/>
              <a:t>＝</a:t>
            </a:r>
            <a:r>
              <a:rPr lang="en-US" altLang="zh-CN" sz="2400"/>
              <a:t>p; }</a:t>
            </a:r>
            <a:br>
              <a:rPr lang="en-US" altLang="zh-CN" sz="2400"/>
            </a:br>
            <a:r>
              <a:rPr lang="en-US" altLang="zh-CN" sz="2400"/>
              <a:t>p-&gt;right</a:t>
            </a:r>
            <a:r>
              <a:rPr lang="zh-CN" altLang="en-US" sz="2400"/>
              <a:t>＝</a:t>
            </a:r>
            <a:r>
              <a:rPr lang="en-US" altLang="zh-CN" sz="2400"/>
              <a:t>pa; pre = p;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762000" y="520700"/>
            <a:ext cx="7842250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A</a:t>
            </a:r>
            <a:r>
              <a:rPr lang="zh-CN" altLang="en-US" sz="2400"/>
              <a:t>的列链表中的指针也要作相应的改变。首先需从</a:t>
            </a:r>
            <a:r>
              <a:rPr lang="en-US" altLang="zh-CN" sz="2400"/>
              <a:t>hl[p-&gt;j]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开始找到新结点在同一列中的前驱结点，并让</a:t>
            </a:r>
            <a:r>
              <a:rPr lang="en-US" altLang="zh-CN" sz="2400"/>
              <a:t>hl[p-&gt;j]</a:t>
            </a:r>
            <a:r>
              <a:rPr lang="zh-CN" altLang="en-US" sz="2400"/>
              <a:t>指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向它，然后在列链表中插入新结点：</a:t>
            </a:r>
            <a:br>
              <a:rPr lang="zh-CN" altLang="en-US" sz="2400"/>
            </a:br>
            <a:r>
              <a:rPr lang="en-US" altLang="zh-CN" sz="2400"/>
              <a:t>if chead[p-&gt;j] == </a:t>
            </a:r>
            <a:r>
              <a:rPr lang="en-US" altLang="zh-CN" sz="2400">
                <a:solidFill>
                  <a:srgbClr val="0000FF"/>
                </a:solidFill>
              </a:rPr>
              <a:t>NULL </a:t>
            </a:r>
            <a:br>
              <a:rPr lang="en-US" altLang="zh-CN" sz="2400"/>
            </a:br>
            <a:r>
              <a:rPr lang="en-US" altLang="zh-CN" sz="2400"/>
              <a:t>{ chead[p-&gt;j] = p; p-&gt;down = 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en-US" altLang="zh-CN" sz="2400"/>
              <a:t>; }</a:t>
            </a:r>
            <a:br>
              <a:rPr lang="en-US" altLang="zh-CN" sz="2400"/>
            </a:br>
            <a:r>
              <a:rPr lang="en-US" altLang="zh-CN" sz="2400"/>
              <a:t>else { </a:t>
            </a:r>
            <a:br>
              <a:rPr lang="en-US" altLang="zh-CN" sz="2400"/>
            </a:br>
            <a:r>
              <a:rPr lang="en-US" altLang="zh-CN" sz="2400"/>
              <a:t>p-&gt;down</a:t>
            </a:r>
            <a:r>
              <a:rPr lang="zh-CN" altLang="en-US" sz="2400"/>
              <a:t>＝</a:t>
            </a:r>
            <a:r>
              <a:rPr lang="en-US" altLang="zh-CN" sz="2400"/>
              <a:t>hl[p-&gt;j]-&gt;down; hl[p-&gt;j]-&gt;down</a:t>
            </a:r>
            <a:r>
              <a:rPr lang="zh-CN" altLang="en-US" sz="2400"/>
              <a:t>＝</a:t>
            </a:r>
            <a:r>
              <a:rPr lang="en-US" altLang="zh-CN" sz="2400"/>
              <a:t>p; }</a:t>
            </a:r>
            <a:br>
              <a:rPr lang="en-US" altLang="zh-CN" sz="2400"/>
            </a:br>
            <a:r>
              <a:rPr lang="en-US" altLang="zh-CN" sz="2400"/>
              <a:t>hl[p-&gt;j] = p;</a:t>
            </a:r>
            <a:br>
              <a:rPr lang="en-US" altLang="zh-CN" sz="2400"/>
            </a:br>
            <a:r>
              <a:rPr lang="en-US" altLang="zh-CN" sz="2400"/>
              <a:t>② </a:t>
            </a:r>
            <a:r>
              <a:rPr lang="zh-CN" altLang="en-US" sz="2400"/>
              <a:t>若</a:t>
            </a:r>
            <a:r>
              <a:rPr lang="en-US" altLang="zh-CN" sz="2400"/>
              <a:t>pa-&gt;j〈pb-&gt;j</a:t>
            </a:r>
            <a:r>
              <a:rPr lang="zh-CN" altLang="en-US" sz="2400"/>
              <a:t>且</a:t>
            </a:r>
            <a:r>
              <a:rPr lang="en-US" altLang="zh-CN" sz="2400"/>
              <a:t>pa-&gt;j!=0</a:t>
            </a:r>
            <a:r>
              <a:rPr lang="zh-CN" altLang="en-US" sz="2400"/>
              <a:t>，则令</a:t>
            </a:r>
            <a:r>
              <a:rPr lang="en-US" altLang="zh-CN" sz="2400"/>
              <a:t>pa</a:t>
            </a:r>
            <a:r>
              <a:rPr lang="zh-CN" altLang="en-US" sz="2400"/>
              <a:t>指向本行下一个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非零元结点，即 </a:t>
            </a:r>
            <a:r>
              <a:rPr lang="en-US" altLang="zh-CN" sz="2400"/>
              <a:t>pre</a:t>
            </a:r>
            <a:r>
              <a:rPr lang="zh-CN" altLang="en-US" sz="2400"/>
              <a:t>＝</a:t>
            </a:r>
            <a:r>
              <a:rPr lang="en-US" altLang="zh-CN" sz="2400"/>
              <a:t>pa; pa</a:t>
            </a:r>
            <a:r>
              <a:rPr lang="zh-CN" altLang="en-US" sz="2400"/>
              <a:t>＝</a:t>
            </a:r>
            <a:r>
              <a:rPr lang="en-US" altLang="zh-CN" sz="2400"/>
              <a:t>pa-&gt;right;</a:t>
            </a:r>
            <a:br>
              <a:rPr lang="en-US" altLang="zh-CN" sz="2400"/>
            </a:br>
            <a:r>
              <a:rPr lang="en-US" altLang="zh-CN" sz="2400"/>
              <a:t>③ </a:t>
            </a:r>
            <a:r>
              <a:rPr lang="zh-CN" altLang="en-US" sz="2400"/>
              <a:t>若</a:t>
            </a:r>
            <a:r>
              <a:rPr lang="en-US" altLang="zh-CN" sz="2400"/>
              <a:t>pa-&gt;j == pb-&gt;j</a:t>
            </a:r>
            <a:r>
              <a:rPr lang="zh-CN" altLang="en-US" sz="2400"/>
              <a:t>，则将</a:t>
            </a:r>
            <a:r>
              <a:rPr lang="en-US" altLang="zh-CN" sz="2400"/>
              <a:t>B</a:t>
            </a:r>
            <a:r>
              <a:rPr lang="zh-CN" altLang="en-US" sz="2400"/>
              <a:t>中当前结点的值加到</a:t>
            </a:r>
            <a:r>
              <a:rPr lang="en-US" altLang="zh-CN" sz="2400"/>
              <a:t>A</a:t>
            </a:r>
            <a:r>
              <a:rPr lang="zh-CN" altLang="en-US" sz="2400"/>
              <a:t>中当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前结点上，即</a:t>
            </a:r>
            <a:br>
              <a:rPr lang="zh-CN" altLang="en-US" sz="2400"/>
            </a:br>
            <a:r>
              <a:rPr lang="en-US" altLang="zh-CN" sz="2400"/>
              <a:t>pa-&gt;e</a:t>
            </a:r>
            <a:r>
              <a:rPr lang="zh-CN" altLang="en-US" sz="2400"/>
              <a:t>＋＝</a:t>
            </a:r>
            <a:r>
              <a:rPr lang="en-US" altLang="zh-CN" sz="2400"/>
              <a:t>pb-&gt;e; 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539750" y="404813"/>
            <a:ext cx="8304213" cy="611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此时若</a:t>
            </a:r>
            <a:r>
              <a:rPr lang="en-US" altLang="zh-CN" sz="2400"/>
              <a:t>pa-&gt;e!=0</a:t>
            </a:r>
            <a:r>
              <a:rPr lang="zh-CN" altLang="en-US" sz="2400"/>
              <a:t>，则指针不变，否则删除</a:t>
            </a:r>
            <a:r>
              <a:rPr lang="en-US" altLang="zh-CN" sz="2400"/>
              <a:t>A</a:t>
            </a:r>
            <a:r>
              <a:rPr lang="zh-CN" altLang="en-US" sz="2400"/>
              <a:t>中该结点，即行表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中指针变为：</a:t>
            </a:r>
            <a:br>
              <a:rPr lang="zh-CN" altLang="en-US" sz="2400"/>
            </a:br>
            <a:r>
              <a:rPr lang="en-US" altLang="zh-CN" sz="2400"/>
              <a:t>if pre == NULL rhead[pa-&gt;i] = pa-&gt;right;</a:t>
            </a:r>
            <a:br>
              <a:rPr lang="en-US" altLang="zh-CN" sz="2400"/>
            </a:br>
            <a:r>
              <a:rPr lang="en-US" altLang="zh-CN" sz="2400"/>
              <a:t>else { pre-&gt;right</a:t>
            </a:r>
            <a:r>
              <a:rPr lang="zh-CN" altLang="en-US" sz="2400"/>
              <a:t>＝</a:t>
            </a:r>
            <a:r>
              <a:rPr lang="en-US" altLang="zh-CN" sz="2400"/>
              <a:t>pa-&gt;right; }</a:t>
            </a:r>
            <a:br>
              <a:rPr lang="en-US" altLang="zh-CN" sz="2400"/>
            </a:br>
            <a:r>
              <a:rPr lang="en-US" altLang="zh-CN" sz="2400"/>
              <a:t>p=pa; pa=pa-&gt;right; </a:t>
            </a:r>
            <a:br>
              <a:rPr lang="en-US" altLang="zh-CN" sz="2400"/>
            </a:br>
            <a:br>
              <a:rPr lang="en-US" altLang="zh-CN" sz="2400"/>
            </a:br>
            <a:r>
              <a:rPr lang="zh-CN" altLang="en-US" sz="2400"/>
              <a:t>同时，为了改变列表中的指针，需要先找到同一列中的前驱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结点，且让</a:t>
            </a:r>
            <a:r>
              <a:rPr lang="en-US" altLang="zh-CN" sz="2400"/>
              <a:t>hl[pa-&gt;j]</a:t>
            </a:r>
            <a:r>
              <a:rPr lang="zh-CN" altLang="en-US" sz="2400"/>
              <a:t>指向该结点，然后如下修改相应指针：</a:t>
            </a:r>
            <a:br>
              <a:rPr lang="zh-CN" altLang="en-US" sz="2400"/>
            </a:br>
            <a:r>
              <a:rPr lang="en-US" altLang="zh-CN" sz="2400"/>
              <a:t>if chead[p-&gt;j] == p</a:t>
            </a:r>
            <a:br>
              <a:rPr lang="en-US" altLang="zh-CN" sz="2400"/>
            </a:br>
            <a:r>
              <a:rPr lang="en-US" altLang="zh-CN" sz="2400"/>
              <a:t>chead[p-&gt;j] = hl[p-&gt;j] = p-&gt;down; </a:t>
            </a:r>
            <a:br>
              <a:rPr lang="en-US" altLang="zh-CN" sz="2400"/>
            </a:br>
            <a:r>
              <a:rPr lang="en-US" altLang="zh-CN" sz="2400"/>
              <a:t>else { hl[p-&gt;j]-&gt;down</a:t>
            </a:r>
            <a:r>
              <a:rPr lang="zh-CN" altLang="en-US" sz="2400"/>
              <a:t>＝</a:t>
            </a:r>
            <a:r>
              <a:rPr lang="en-US" altLang="zh-CN" sz="2400"/>
              <a:t>p-&gt;down; }</a:t>
            </a:r>
            <a:br>
              <a:rPr lang="en-US" altLang="zh-CN" sz="2400"/>
            </a:br>
            <a:r>
              <a:rPr lang="en-US" altLang="zh-CN" sz="2400"/>
              <a:t>free (p);</a:t>
            </a:r>
            <a:br>
              <a:rPr lang="en-US" altLang="zh-CN" sz="2400"/>
            </a:br>
            <a:r>
              <a:rPr lang="en-US" altLang="zh-CN" sz="2400"/>
              <a:t>(3) </a:t>
            </a:r>
            <a:r>
              <a:rPr lang="zh-CN" altLang="en-US" sz="2400"/>
              <a:t>若本行不是最后一行，则令</a:t>
            </a:r>
            <a:r>
              <a:rPr lang="en-US" altLang="zh-CN" sz="2400"/>
              <a:t>pa</a:t>
            </a:r>
            <a:r>
              <a:rPr lang="zh-CN" altLang="en-US" sz="2400"/>
              <a:t>和</a:t>
            </a:r>
            <a:r>
              <a:rPr lang="en-US" altLang="zh-CN" sz="2400"/>
              <a:t>pb</a:t>
            </a:r>
            <a:r>
              <a:rPr lang="zh-CN" altLang="en-US" sz="2400"/>
              <a:t>指向下一行的第一个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非零元结点，转</a:t>
            </a:r>
            <a:r>
              <a:rPr lang="en-US" altLang="zh-CN" sz="2400"/>
              <a:t>(2)</a:t>
            </a:r>
            <a:r>
              <a:rPr lang="zh-CN" altLang="en-US" sz="2400"/>
              <a:t>；否则结束。</a:t>
            </a:r>
            <a:br>
              <a:rPr lang="zh-CN" altLang="en-US" sz="2400"/>
            </a:br>
            <a:r>
              <a:rPr lang="zh-CN" altLang="en-US" sz="2400">
                <a:solidFill>
                  <a:srgbClr val="0000FF"/>
                </a:solidFill>
              </a:rPr>
              <a:t>此算法时间复杂度：</a:t>
            </a:r>
            <a:r>
              <a:rPr lang="en-US" altLang="zh-CN" sz="2400">
                <a:solidFill>
                  <a:srgbClr val="0000FF"/>
                </a:solidFill>
              </a:rPr>
              <a:t>O(ta+tb)</a:t>
            </a:r>
            <a:endParaRPr lang="en-US" altLang="zh-CN"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1" name="AutoShape 5"/>
          <p:cNvSpPr>
            <a:spLocks noChangeArrowheads="1"/>
          </p:cNvSpPr>
          <p:nvPr/>
        </p:nvSpPr>
        <p:spPr bwMode="auto">
          <a:xfrm>
            <a:off x="719138" y="1196975"/>
            <a:ext cx="8135937" cy="1079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>
                <a:solidFill>
                  <a:srgbClr val="0000FF"/>
                </a:solidFill>
              </a:rPr>
              <a:t>广义表</a:t>
            </a:r>
            <a:r>
              <a:rPr lang="zh-CN" altLang="en-US" sz="2400" dirty="0"/>
              <a:t>（又称</a:t>
            </a:r>
            <a:r>
              <a:rPr lang="zh-CN" altLang="en-US" sz="2400" dirty="0">
                <a:solidFill>
                  <a:srgbClr val="333333"/>
                </a:solidFill>
              </a:rPr>
              <a:t>列表 </a:t>
            </a:r>
            <a:r>
              <a:rPr lang="en-US" altLang="zh-CN" sz="2400" dirty="0">
                <a:solidFill>
                  <a:srgbClr val="333333"/>
                </a:solidFill>
              </a:rPr>
              <a:t>Lists</a:t>
            </a:r>
            <a:r>
              <a:rPr lang="zh-CN" altLang="en-US" sz="2400" dirty="0">
                <a:solidFill>
                  <a:srgbClr val="333333"/>
                </a:solidFill>
              </a:rPr>
              <a:t>）</a:t>
            </a:r>
            <a:r>
              <a:rPr lang="zh-CN" altLang="en-US" sz="2400" dirty="0"/>
              <a:t>是</a:t>
            </a:r>
            <a:r>
              <a:rPr lang="en-US" altLang="zh-CN" sz="2400" i="1" dirty="0"/>
              <a:t>n</a:t>
            </a:r>
            <a:r>
              <a:rPr lang="en-US" altLang="zh-CN" sz="2400" dirty="0"/>
              <a:t>≥0</a:t>
            </a:r>
            <a:r>
              <a:rPr lang="zh-CN" altLang="en-US" sz="2400" dirty="0"/>
              <a:t>个元素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endParaRPr lang="en-US" altLang="zh-CN" sz="2400" dirty="0"/>
          </a:p>
          <a:p>
            <a:pPr>
              <a:lnSpc>
                <a:spcPct val="140000"/>
              </a:lnSpc>
            </a:pPr>
            <a:r>
              <a:rPr lang="zh-CN" altLang="en-US" sz="2400" dirty="0"/>
              <a:t>的有限序列，其中每一个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或者是</a:t>
            </a:r>
            <a:r>
              <a:rPr lang="zh-CN" altLang="en-US" sz="2400" dirty="0">
                <a:solidFill>
                  <a:srgbClr val="0000FF"/>
                </a:solidFill>
              </a:rPr>
              <a:t>原子</a:t>
            </a:r>
            <a:r>
              <a:rPr lang="zh-CN" altLang="en-US" sz="2400" dirty="0"/>
              <a:t>，或者是一个</a:t>
            </a:r>
            <a:r>
              <a:rPr lang="zh-CN" altLang="en-US" sz="2400" dirty="0">
                <a:solidFill>
                  <a:srgbClr val="0000FF"/>
                </a:solidFill>
              </a:rPr>
              <a:t>子表</a:t>
            </a:r>
            <a:r>
              <a:rPr lang="zh-CN" altLang="en-US" sz="2400" dirty="0"/>
              <a:t>。 </a:t>
            </a:r>
          </a:p>
          <a:p>
            <a:pPr>
              <a:lnSpc>
                <a:spcPct val="40000"/>
              </a:lnSpc>
            </a:pPr>
            <a:endParaRPr lang="en-US" altLang="zh-CN" sz="2400" dirty="0"/>
          </a:p>
        </p:txBody>
      </p: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503238" y="531813"/>
            <a:ext cx="280828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5.4  </a:t>
            </a:r>
            <a:r>
              <a:rPr lang="zh-CN" altLang="en-US" sz="2400">
                <a:ea typeface="华文中宋" pitchFamily="2" charset="-122"/>
              </a:rPr>
              <a:t>广义表的定义   </a:t>
            </a: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503238" y="2436813"/>
            <a:ext cx="82232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/>
              <a:t>中国举办的国际足球邀请赛，参赛队名单可表示如下： </a:t>
            </a:r>
          </a:p>
          <a:p>
            <a:pPr>
              <a:lnSpc>
                <a:spcPct val="140000"/>
              </a:lnSpc>
            </a:pPr>
            <a:r>
              <a:rPr lang="zh-CN" altLang="en-US" sz="2400" dirty="0"/>
              <a:t>        </a:t>
            </a:r>
            <a:r>
              <a:rPr lang="zh-CN" altLang="en-US" sz="2400" dirty="0">
                <a:ea typeface="华文中宋" pitchFamily="2" charset="-122"/>
              </a:rPr>
              <a:t>（</a:t>
            </a:r>
            <a:r>
              <a:rPr lang="zh-CN" altLang="en-US" sz="2400" dirty="0">
                <a:ea typeface="华文新魏" pitchFamily="2" charset="-122"/>
              </a:rPr>
              <a:t>阿根廷，巴西，德国，法国，</a:t>
            </a:r>
            <a:r>
              <a:rPr lang="zh-CN" altLang="en-US" sz="2400" dirty="0">
                <a:ea typeface="华文中宋" pitchFamily="2" charset="-122"/>
              </a:rPr>
              <a:t>（ ）</a:t>
            </a:r>
            <a:r>
              <a:rPr lang="zh-CN" altLang="en-US" sz="2400" dirty="0">
                <a:ea typeface="华文新魏" pitchFamily="2" charset="-122"/>
              </a:rPr>
              <a:t>，西班牙，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ea typeface="华文新魏" pitchFamily="2" charset="-122"/>
              </a:rPr>
              <a:t>            意大利，英国，</a:t>
            </a:r>
            <a:r>
              <a:rPr lang="zh-CN" altLang="en-US" sz="2400" dirty="0">
                <a:ea typeface="华文中宋" pitchFamily="2" charset="-122"/>
              </a:rPr>
              <a:t>（</a:t>
            </a:r>
            <a:r>
              <a:rPr lang="zh-CN" altLang="en-US" sz="2400" dirty="0">
                <a:ea typeface="华文新魏" pitchFamily="2" charset="-122"/>
              </a:rPr>
              <a:t>国家队，建业，实德</a:t>
            </a:r>
            <a:r>
              <a:rPr lang="zh-CN" altLang="en-US" sz="2400" dirty="0">
                <a:ea typeface="华文中宋" pitchFamily="2" charset="-122"/>
              </a:rPr>
              <a:t>））</a:t>
            </a:r>
            <a:r>
              <a:rPr lang="zh-CN" altLang="en-US" sz="2400" dirty="0">
                <a:ea typeface="华文新魏" pitchFamily="2" charset="-122"/>
              </a:rPr>
              <a:t> </a:t>
            </a: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503238" y="4076700"/>
            <a:ext cx="8305479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在这个表中，韩国队应排在法国队后面，但由于其水平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低未敢参加，成为空表。国家队、建业队、实德队均作为东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道主的参赛队参加，构成一个小的线性表，成为原线性表的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一个数据元素。这种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拓宽了的线性表就是广义表</a:t>
            </a:r>
            <a:r>
              <a:rPr lang="zh-CN" altLang="en-US" sz="2400" dirty="0"/>
              <a:t>。 </a:t>
            </a:r>
          </a:p>
        </p:txBody>
      </p:sp>
      <p:sp>
        <p:nvSpPr>
          <p:cNvPr id="111631" name="AutoShape 15"/>
          <p:cNvSpPr>
            <a:spLocks noChangeArrowheads="1"/>
          </p:cNvSpPr>
          <p:nvPr/>
        </p:nvSpPr>
        <p:spPr bwMode="auto">
          <a:xfrm>
            <a:off x="5759450" y="2565400"/>
            <a:ext cx="936625" cy="935038"/>
          </a:xfrm>
          <a:prstGeom prst="wedgeRoundRectCallout">
            <a:avLst>
              <a:gd name="adj1" fmla="val -42880"/>
              <a:gd name="adj2" fmla="val -9737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400"/>
              <a:t>单个元素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animBg="1"/>
      <p:bldP spid="111629" grpId="0"/>
      <p:bldP spid="111630" grpId="0"/>
      <p:bldP spid="11163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755650" y="595313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广义表</a:t>
            </a:r>
            <a:r>
              <a:rPr lang="zh-CN" altLang="en-US" sz="2400">
                <a:ea typeface="华文中宋" pitchFamily="2" charset="-122"/>
              </a:rPr>
              <a:t>通常记作： 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3635375" y="549275"/>
            <a:ext cx="3644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/>
              <a:t>LS</a:t>
            </a:r>
            <a:r>
              <a:rPr lang="en-US" altLang="zh-CN" sz="2800"/>
              <a:t> = (</a:t>
            </a:r>
            <a:r>
              <a:rPr lang="en-US" altLang="zh-CN" sz="2800" i="1"/>
              <a:t>a</a:t>
            </a:r>
            <a:r>
              <a:rPr lang="en-US" altLang="zh-CN" sz="2800" baseline="-25000"/>
              <a:t>1</a:t>
            </a:r>
            <a:r>
              <a:rPr lang="zh-CN" altLang="en-US" sz="2800"/>
              <a:t>，</a:t>
            </a:r>
            <a:r>
              <a:rPr lang="en-US" altLang="zh-CN" sz="2800" i="1"/>
              <a:t>a</a:t>
            </a:r>
            <a:r>
              <a:rPr lang="en-US" altLang="zh-CN" sz="2800" baseline="-25000"/>
              <a:t>2</a:t>
            </a:r>
            <a:r>
              <a:rPr lang="zh-CN" altLang="en-US" sz="2800"/>
              <a:t>，</a:t>
            </a:r>
            <a:r>
              <a:rPr lang="en-US" altLang="zh-CN" sz="2800"/>
              <a:t>…</a:t>
            </a:r>
            <a:r>
              <a:rPr lang="zh-CN" altLang="en-US" sz="2800"/>
              <a:t>，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n</a:t>
            </a:r>
            <a:r>
              <a:rPr lang="en-US" altLang="zh-CN" sz="2800"/>
              <a:t>) 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107950" y="1298575"/>
            <a:ext cx="8874125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其中： </a:t>
            </a:r>
            <a:r>
              <a:rPr lang="en-US" altLang="zh-CN" sz="2400" i="1"/>
              <a:t>LS </a:t>
            </a:r>
            <a:r>
              <a:rPr lang="zh-CN" altLang="en-US" sz="2400"/>
              <a:t>为表名， </a:t>
            </a:r>
            <a:r>
              <a:rPr lang="en-US" altLang="zh-CN" sz="2400" i="1"/>
              <a:t>n </a:t>
            </a:r>
            <a:r>
              <a:rPr lang="zh-CN" altLang="en-US" sz="2400"/>
              <a:t>为表的长度， 每一个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</a:t>
            </a:r>
            <a:r>
              <a:rPr lang="en-US" altLang="zh-CN" sz="2400"/>
              <a:t> </a:t>
            </a:r>
            <a:r>
              <a:rPr lang="zh-CN" altLang="en-US" sz="2400"/>
              <a:t>为表的元素。 </a:t>
            </a: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107950" y="2133600"/>
            <a:ext cx="883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       </a:t>
            </a:r>
            <a:r>
              <a:rPr lang="zh-CN" altLang="en-US" sz="2400"/>
              <a:t>习惯上，一般用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大写字母</a:t>
            </a:r>
            <a:r>
              <a:rPr lang="zh-CN" altLang="en-US" sz="2400"/>
              <a:t>表示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广义表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0000FF"/>
                </a:solidFill>
              </a:rPr>
              <a:t>小写字母</a:t>
            </a:r>
            <a:r>
              <a:rPr lang="zh-CN" altLang="en-US" sz="2400"/>
              <a:t>表示</a:t>
            </a:r>
            <a:r>
              <a:rPr lang="zh-CN" altLang="en-US" sz="2400">
                <a:solidFill>
                  <a:srgbClr val="0000FF"/>
                </a:solidFill>
              </a:rPr>
              <a:t>原子</a:t>
            </a:r>
            <a:r>
              <a:rPr lang="zh-CN" altLang="en-US" sz="2400"/>
              <a:t>。 </a:t>
            </a:r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107950" y="2709863"/>
            <a:ext cx="85852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表头</a:t>
            </a:r>
            <a:r>
              <a:rPr lang="zh-CN" altLang="en-US" sz="2400">
                <a:ea typeface="华文中宋" pitchFamily="2" charset="-122"/>
              </a:rPr>
              <a:t>：</a:t>
            </a:r>
            <a:r>
              <a:rPr lang="zh-CN" altLang="en-US" sz="2400">
                <a:solidFill>
                  <a:srgbClr val="333333"/>
                </a:solidFill>
              </a:rPr>
              <a:t>若 </a:t>
            </a:r>
            <a:r>
              <a:rPr lang="en-US" altLang="zh-CN" sz="2400" i="1">
                <a:solidFill>
                  <a:srgbClr val="333333"/>
                </a:solidFill>
              </a:rPr>
              <a:t>LS</a:t>
            </a:r>
            <a:r>
              <a:rPr lang="en-US" altLang="zh-CN" sz="2400">
                <a:solidFill>
                  <a:srgbClr val="333333"/>
                </a:solidFill>
              </a:rPr>
              <a:t> </a:t>
            </a:r>
            <a:r>
              <a:rPr lang="zh-CN" altLang="en-US" sz="2400">
                <a:solidFill>
                  <a:srgbClr val="333333"/>
                </a:solidFill>
              </a:rPr>
              <a:t>非空 </a:t>
            </a:r>
            <a:r>
              <a:rPr lang="en-US" altLang="zh-CN" sz="2400">
                <a:solidFill>
                  <a:srgbClr val="333333"/>
                </a:solidFill>
              </a:rPr>
              <a:t>(</a:t>
            </a:r>
            <a:r>
              <a:rPr lang="en-US" altLang="zh-CN" sz="2400" i="1">
                <a:solidFill>
                  <a:srgbClr val="333333"/>
                </a:solidFill>
              </a:rPr>
              <a:t>n</a:t>
            </a:r>
            <a:r>
              <a:rPr lang="en-US" altLang="zh-CN" sz="2400">
                <a:solidFill>
                  <a:srgbClr val="333333"/>
                </a:solidFill>
              </a:rPr>
              <a:t>≥1 )</a:t>
            </a:r>
            <a:r>
              <a:rPr lang="zh-CN" altLang="en-US" sz="2400">
                <a:solidFill>
                  <a:srgbClr val="333333"/>
                </a:solidFill>
              </a:rPr>
              <a:t>，则其</a:t>
            </a:r>
            <a:r>
              <a:rPr lang="zh-CN" altLang="en-US" sz="2400">
                <a:solidFill>
                  <a:srgbClr val="0000FF"/>
                </a:solidFill>
              </a:rPr>
              <a:t>第一个</a:t>
            </a:r>
            <a:r>
              <a:rPr lang="zh-CN" altLang="en-US" sz="2400">
                <a:solidFill>
                  <a:srgbClr val="333333"/>
                </a:solidFill>
              </a:rPr>
              <a:t>元素 </a:t>
            </a:r>
            <a:r>
              <a:rPr lang="en-US" altLang="zh-CN" sz="2400" i="1"/>
              <a:t>a</a:t>
            </a:r>
            <a:r>
              <a:rPr lang="en-US" altLang="zh-CN" sz="2400" baseline="-25000"/>
              <a:t>1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333333"/>
                </a:solidFill>
              </a:rPr>
              <a:t>就是表头。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        记作  </a:t>
            </a:r>
            <a:r>
              <a:rPr lang="en-US" altLang="zh-CN" sz="2400"/>
              <a:t>head(</a:t>
            </a:r>
            <a:r>
              <a:rPr lang="en-US" altLang="zh-CN" sz="2400" i="1"/>
              <a:t>LS</a:t>
            </a:r>
            <a:r>
              <a:rPr lang="en-US" altLang="zh-CN" sz="2400"/>
              <a:t>) =</a:t>
            </a:r>
            <a:r>
              <a:rPr lang="en-US" altLang="zh-CN" sz="2400" i="1"/>
              <a:t> a</a:t>
            </a:r>
            <a:r>
              <a:rPr lang="en-US" altLang="zh-CN" sz="2400" baseline="-25000"/>
              <a:t>1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 sz="2400">
                <a:solidFill>
                  <a:srgbClr val="333333"/>
                </a:solidFill>
              </a:rPr>
              <a:t>表头可是原子，也可是子表。 </a:t>
            </a: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107950" y="4176713"/>
            <a:ext cx="737552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表尾</a:t>
            </a:r>
            <a:r>
              <a:rPr lang="zh-CN" altLang="en-US" sz="2400">
                <a:ea typeface="华文中宋" pitchFamily="2" charset="-122"/>
              </a:rPr>
              <a:t>：</a:t>
            </a:r>
            <a:r>
              <a:rPr lang="zh-CN" altLang="en-US" sz="2400"/>
              <a:t>除表头之外的</a:t>
            </a:r>
            <a:r>
              <a:rPr lang="zh-CN" altLang="en-US" sz="2400">
                <a:solidFill>
                  <a:srgbClr val="0000FF"/>
                </a:solidFill>
              </a:rPr>
              <a:t>其它元素</a:t>
            </a:r>
            <a:r>
              <a:rPr lang="zh-CN" altLang="en-US" sz="2400">
                <a:solidFill>
                  <a:srgbClr val="333333"/>
                </a:solidFill>
              </a:rPr>
              <a:t>组成的</a:t>
            </a:r>
            <a:r>
              <a:rPr lang="zh-CN" altLang="en-US" sz="2400">
                <a:solidFill>
                  <a:srgbClr val="0000FF"/>
                </a:solidFill>
              </a:rPr>
              <a:t>表</a:t>
            </a:r>
            <a:r>
              <a:rPr lang="zh-CN" altLang="en-US" sz="2400">
                <a:solidFill>
                  <a:srgbClr val="333333"/>
                </a:solidFill>
              </a:rPr>
              <a:t>。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333333"/>
                </a:solidFill>
              </a:rPr>
              <a:t>                    记作 </a:t>
            </a:r>
            <a:r>
              <a:rPr lang="zh-CN" altLang="en-US" sz="2400"/>
              <a:t> </a:t>
            </a:r>
            <a:r>
              <a:rPr lang="en-US" altLang="zh-CN" sz="2400"/>
              <a:t>tail(</a:t>
            </a:r>
            <a:r>
              <a:rPr lang="en-US" altLang="zh-CN" sz="2400" i="1"/>
              <a:t>LS</a:t>
            </a:r>
            <a:r>
              <a:rPr lang="en-US" altLang="zh-CN" sz="2400"/>
              <a:t>) = (</a:t>
            </a:r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, ...,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n</a:t>
            </a:r>
            <a:r>
              <a:rPr lang="en-US" altLang="zh-CN" sz="2400"/>
              <a:t>)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333333"/>
                </a:solidFill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333333"/>
                </a:solidFill>
              </a:rPr>
              <a:t>    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 sz="2400">
                <a:solidFill>
                  <a:srgbClr val="333333"/>
                </a:solidFill>
              </a:rPr>
              <a:t>表尾不是最后一个元素，而是一个子表。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6" grpId="0"/>
      <p:bldP spid="112647" grpId="0"/>
      <p:bldP spid="112648" grpId="0"/>
      <p:bldP spid="112649" grpId="0"/>
      <p:bldP spid="1126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31" name="Group 155"/>
          <p:cNvGrpSpPr>
            <a:grpSpLocks/>
          </p:cNvGrpSpPr>
          <p:nvPr/>
        </p:nvGrpSpPr>
        <p:grpSpPr bwMode="auto">
          <a:xfrm>
            <a:off x="4356100" y="981075"/>
            <a:ext cx="1870075" cy="1657350"/>
            <a:chOff x="2427" y="662"/>
            <a:chExt cx="1178" cy="1044"/>
          </a:xfrm>
        </p:grpSpPr>
        <p:sp>
          <p:nvSpPr>
            <p:cNvPr id="50332" name="Rectangle 156"/>
            <p:cNvSpPr>
              <a:spLocks noChangeArrowheads="1"/>
            </p:cNvSpPr>
            <p:nvPr/>
          </p:nvSpPr>
          <p:spPr bwMode="auto">
            <a:xfrm>
              <a:off x="3379" y="662"/>
              <a:ext cx="226" cy="104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3" name="Rectangle 157"/>
            <p:cNvSpPr>
              <a:spLocks noChangeArrowheads="1"/>
            </p:cNvSpPr>
            <p:nvPr/>
          </p:nvSpPr>
          <p:spPr bwMode="auto">
            <a:xfrm>
              <a:off x="3062" y="662"/>
              <a:ext cx="226" cy="1044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4" name="Rectangle 158"/>
            <p:cNvSpPr>
              <a:spLocks noChangeArrowheads="1"/>
            </p:cNvSpPr>
            <p:nvPr/>
          </p:nvSpPr>
          <p:spPr bwMode="auto">
            <a:xfrm>
              <a:off x="2745" y="662"/>
              <a:ext cx="226" cy="1044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5" name="Rectangle 159"/>
            <p:cNvSpPr>
              <a:spLocks noChangeArrowheads="1"/>
            </p:cNvSpPr>
            <p:nvPr/>
          </p:nvSpPr>
          <p:spPr bwMode="auto">
            <a:xfrm>
              <a:off x="2427" y="662"/>
              <a:ext cx="226" cy="10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336" name="Oval 160"/>
          <p:cNvSpPr>
            <a:spLocks noChangeArrowheads="1"/>
          </p:cNvSpPr>
          <p:nvPr/>
        </p:nvSpPr>
        <p:spPr bwMode="auto">
          <a:xfrm>
            <a:off x="4283075" y="1771650"/>
            <a:ext cx="468313" cy="4318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37" name="Rectangle 161"/>
          <p:cNvSpPr>
            <a:spLocks noChangeArrowheads="1"/>
          </p:cNvSpPr>
          <p:nvPr/>
        </p:nvSpPr>
        <p:spPr bwMode="auto">
          <a:xfrm>
            <a:off x="3851275" y="979488"/>
            <a:ext cx="358775" cy="165735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338" name="Object 162"/>
          <p:cNvGraphicFramePr>
            <a:graphicFrameLocks noChangeAspect="1"/>
          </p:cNvGraphicFramePr>
          <p:nvPr/>
        </p:nvGraphicFramePr>
        <p:xfrm>
          <a:off x="2419350" y="981075"/>
          <a:ext cx="3879850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9" name="公式" r:id="rId4" imgW="2260440" imgH="914400" progId="Equation.3">
                  <p:embed/>
                </p:oleObj>
              </mc:Choice>
              <mc:Fallback>
                <p:oleObj name="公式" r:id="rId4" imgW="2260440" imgH="914400" progId="Equation.3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981075"/>
                        <a:ext cx="3879850" cy="163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39" name="Text Box 163"/>
          <p:cNvSpPr txBox="1">
            <a:spLocks noChangeArrowheads="1"/>
          </p:cNvSpPr>
          <p:nvPr/>
        </p:nvSpPr>
        <p:spPr bwMode="auto">
          <a:xfrm>
            <a:off x="142875" y="2960688"/>
            <a:ext cx="826380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华文中宋" pitchFamily="2" charset="-122"/>
                <a:cs typeface=""/>
              </a:rPr>
              <a:t>    </a:t>
            </a:r>
            <a:r>
              <a:rPr lang="zh-CN" altLang="en-US" sz="2400" dirty="0">
                <a:ea typeface="华文中宋" pitchFamily="2" charset="-122"/>
                <a:cs typeface=""/>
              </a:rPr>
              <a:t>二维数组：</a:t>
            </a:r>
            <a:r>
              <a:rPr lang="zh-CN" altLang="en-US" sz="2400" dirty="0">
                <a:cs typeface=""/>
              </a:rPr>
              <a:t>若一维数组中的数据元素又是一维数组结构，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cs typeface=""/>
              </a:rPr>
              <a:t>                        则称为二维数组。 </a:t>
            </a:r>
          </a:p>
        </p:txBody>
      </p:sp>
      <p:sp>
        <p:nvSpPr>
          <p:cNvPr id="50340" name="Text Box 164"/>
          <p:cNvSpPr txBox="1">
            <a:spLocks noChangeArrowheads="1"/>
          </p:cNvSpPr>
          <p:nvPr/>
        </p:nvSpPr>
        <p:spPr bwMode="auto">
          <a:xfrm>
            <a:off x="3238500" y="4437063"/>
            <a:ext cx="19446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中宋" pitchFamily="2" charset="-122"/>
              </a:rPr>
              <a:t>非线性结构</a:t>
            </a:r>
            <a:r>
              <a:rPr lang="zh-CN" altLang="en-US" sz="2400">
                <a:ea typeface="华文新魏" pitchFamily="2" charset="-122"/>
              </a:rPr>
              <a:t> </a:t>
            </a:r>
            <a:endParaRPr lang="zh-CN" altLang="en-US" sz="2400"/>
          </a:p>
        </p:txBody>
      </p:sp>
      <p:sp>
        <p:nvSpPr>
          <p:cNvPr id="50341" name="Text Box 165"/>
          <p:cNvSpPr txBox="1">
            <a:spLocks noChangeArrowheads="1"/>
          </p:cNvSpPr>
          <p:nvPr/>
        </p:nvSpPr>
        <p:spPr bwMode="auto">
          <a:xfrm>
            <a:off x="611188" y="47625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                         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num[5] = {0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 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4};   </a:t>
            </a:r>
            <a:endParaRPr lang="en-US" altLang="zh-CN" sz="2400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 useBgFill="1">
        <p:nvSpPr>
          <p:cNvPr id="50342" name="Rectangle 166"/>
          <p:cNvSpPr>
            <a:spLocks noChangeArrowheads="1"/>
          </p:cNvSpPr>
          <p:nvPr/>
        </p:nvSpPr>
        <p:spPr bwMode="auto">
          <a:xfrm>
            <a:off x="287338" y="549275"/>
            <a:ext cx="8856662" cy="2447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3" name="Rectangle 167"/>
          <p:cNvSpPr>
            <a:spLocks noChangeArrowheads="1"/>
          </p:cNvSpPr>
          <p:nvPr/>
        </p:nvSpPr>
        <p:spPr bwMode="auto">
          <a:xfrm>
            <a:off x="1258888" y="1271588"/>
            <a:ext cx="3313112" cy="4333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4" name="Rectangle 168"/>
          <p:cNvSpPr>
            <a:spLocks noChangeArrowheads="1"/>
          </p:cNvSpPr>
          <p:nvPr/>
        </p:nvSpPr>
        <p:spPr bwMode="auto">
          <a:xfrm>
            <a:off x="1979613" y="623888"/>
            <a:ext cx="503237" cy="2160587"/>
          </a:xfrm>
          <a:prstGeom prst="rect">
            <a:avLst/>
          </a:prstGeom>
          <a:solidFill>
            <a:srgbClr val="FF66FF"/>
          </a:solidFill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5" name="Oval 169"/>
          <p:cNvSpPr>
            <a:spLocks noChangeArrowheads="1"/>
          </p:cNvSpPr>
          <p:nvPr/>
        </p:nvSpPr>
        <p:spPr bwMode="auto">
          <a:xfrm>
            <a:off x="1979613" y="1196975"/>
            <a:ext cx="503237" cy="50323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6" name="Text Box 170"/>
          <p:cNvSpPr txBox="1">
            <a:spLocks noChangeArrowheads="1"/>
          </p:cNvSpPr>
          <p:nvPr/>
        </p:nvSpPr>
        <p:spPr bwMode="auto">
          <a:xfrm>
            <a:off x="5003800" y="671513"/>
            <a:ext cx="3511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p</a:t>
            </a:r>
            <a:r>
              <a:rPr lang="en-US" altLang="zh-CN" sz="2400">
                <a:sym typeface="Symbol" pitchFamily="18" charset="2"/>
              </a:rPr>
              <a:t>) (</a:t>
            </a:r>
            <a:r>
              <a:rPr lang="en-US" altLang="zh-CN" sz="2400" i="1">
                <a:sym typeface="Symbol" pitchFamily="18" charset="2"/>
              </a:rPr>
              <a:t>p </a:t>
            </a:r>
            <a:r>
              <a:rPr lang="en-US" altLang="zh-CN" sz="2400">
                <a:sym typeface="Symbol" pitchFamily="18" charset="2"/>
              </a:rPr>
              <a:t>= 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>
                <a:sym typeface="Symbol" pitchFamily="18" charset="2"/>
              </a:rPr>
              <a:t>-1 </a:t>
            </a:r>
          </a:p>
          <a:p>
            <a:r>
              <a:rPr lang="en-US" altLang="zh-CN" sz="2400">
                <a:sym typeface="Symbol" pitchFamily="18" charset="2"/>
              </a:rPr>
              <a:t>                               or 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-1) </a:t>
            </a:r>
          </a:p>
        </p:txBody>
      </p:sp>
      <p:sp>
        <p:nvSpPr>
          <p:cNvPr id="50347" name="Text Box 171"/>
          <p:cNvSpPr txBox="1">
            <a:spLocks noChangeArrowheads="1"/>
          </p:cNvSpPr>
          <p:nvPr/>
        </p:nvSpPr>
        <p:spPr bwMode="auto">
          <a:xfrm>
            <a:off x="4911725" y="1574800"/>
            <a:ext cx="3979863" cy="4572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=(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m</a:t>
            </a:r>
            <a:r>
              <a:rPr lang="en-US" altLang="zh-CN" sz="2400" baseline="-25000">
                <a:sym typeface="Symbol" pitchFamily="18" charset="2"/>
              </a:rPr>
              <a:t>-1,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) 0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j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-1 </a:t>
            </a:r>
          </a:p>
        </p:txBody>
      </p:sp>
      <p:sp>
        <p:nvSpPr>
          <p:cNvPr id="50348" name="Text Box 172"/>
          <p:cNvSpPr txBox="1">
            <a:spLocks noChangeArrowheads="1"/>
          </p:cNvSpPr>
          <p:nvPr/>
        </p:nvSpPr>
        <p:spPr bwMode="auto">
          <a:xfrm>
            <a:off x="4873625" y="2279650"/>
            <a:ext cx="400050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>
                <a:sym typeface="Symbol" pitchFamily="18" charset="2"/>
              </a:rPr>
              <a:t>=(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i,n</a:t>
            </a:r>
            <a:r>
              <a:rPr lang="en-US" altLang="zh-CN" sz="2400" baseline="-25000">
                <a:sym typeface="Symbol" pitchFamily="18" charset="2"/>
              </a:rPr>
              <a:t>-1</a:t>
            </a:r>
            <a:r>
              <a:rPr lang="en-US" altLang="zh-CN" sz="2400">
                <a:sym typeface="Symbol" pitchFamily="18" charset="2"/>
              </a:rPr>
              <a:t>) 0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i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>
                <a:sym typeface="Symbol" pitchFamily="18" charset="2"/>
              </a:rPr>
              <a:t>-1 </a:t>
            </a:r>
          </a:p>
        </p:txBody>
      </p:sp>
      <p:sp>
        <p:nvSpPr>
          <p:cNvPr id="50349" name="Text Box 173"/>
          <p:cNvSpPr txBox="1">
            <a:spLocks noChangeArrowheads="1"/>
          </p:cNvSpPr>
          <p:nvPr/>
        </p:nvSpPr>
        <p:spPr bwMode="auto">
          <a:xfrm>
            <a:off x="468313" y="4878388"/>
            <a:ext cx="2916237" cy="52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二维数组逻辑结构 </a:t>
            </a:r>
            <a:endParaRPr lang="zh-CN" altLang="en-US" sz="2400" dirty="0"/>
          </a:p>
        </p:txBody>
      </p:sp>
      <p:sp>
        <p:nvSpPr>
          <p:cNvPr id="50350" name="Text Box 174"/>
          <p:cNvSpPr txBox="1">
            <a:spLocks noChangeArrowheads="1"/>
          </p:cNvSpPr>
          <p:nvPr/>
        </p:nvSpPr>
        <p:spPr bwMode="auto">
          <a:xfrm>
            <a:off x="3238500" y="5445125"/>
            <a:ext cx="216058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线性结构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定长的线性表</a:t>
            </a:r>
          </a:p>
        </p:txBody>
      </p:sp>
      <p:sp>
        <p:nvSpPr>
          <p:cNvPr id="50351" name="Text Box 175"/>
          <p:cNvSpPr txBox="1">
            <a:spLocks noChangeArrowheads="1"/>
          </p:cNvSpPr>
          <p:nvPr/>
        </p:nvSpPr>
        <p:spPr bwMode="auto">
          <a:xfrm>
            <a:off x="5256213" y="4076700"/>
            <a:ext cx="26638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每一个数据元素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既在一个行表中，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又在一个列表中。</a:t>
            </a:r>
            <a:r>
              <a:rPr lang="zh-CN" altLang="en-US" sz="2400"/>
              <a:t>  </a:t>
            </a:r>
          </a:p>
        </p:txBody>
      </p:sp>
      <p:sp>
        <p:nvSpPr>
          <p:cNvPr id="50352" name="Text Box 176"/>
          <p:cNvSpPr txBox="1">
            <a:spLocks noChangeArrowheads="1"/>
          </p:cNvSpPr>
          <p:nvPr/>
        </p:nvSpPr>
        <p:spPr bwMode="auto">
          <a:xfrm>
            <a:off x="5254625" y="5445125"/>
            <a:ext cx="36734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新魏" pitchFamily="2" charset="-122"/>
              </a:rPr>
              <a:t>该线性表的每个数据元素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ea typeface="华文新魏" pitchFamily="2" charset="-122"/>
              </a:rPr>
              <a:t>也是一个定长的线性表。</a:t>
            </a:r>
            <a:r>
              <a:rPr lang="zh-CN" altLang="en-US" sz="2400"/>
              <a:t> </a:t>
            </a:r>
            <a:endParaRPr lang="zh-CN" altLang="en-US" sz="2400">
              <a:ea typeface="华文中宋" pitchFamily="2" charset="-122"/>
            </a:endParaRPr>
          </a:p>
        </p:txBody>
      </p:sp>
      <p:sp>
        <p:nvSpPr>
          <p:cNvPr id="50353" name="AutoShape 177"/>
          <p:cNvSpPr>
            <a:spLocks/>
          </p:cNvSpPr>
          <p:nvPr/>
        </p:nvSpPr>
        <p:spPr bwMode="auto">
          <a:xfrm>
            <a:off x="3094038" y="4724400"/>
            <a:ext cx="144462" cy="1008063"/>
          </a:xfrm>
          <a:prstGeom prst="leftBrace">
            <a:avLst>
              <a:gd name="adj1" fmla="val 581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354" name="Object 178"/>
          <p:cNvGraphicFramePr>
            <a:graphicFrameLocks noChangeAspect="1"/>
          </p:cNvGraphicFramePr>
          <p:nvPr/>
        </p:nvGraphicFramePr>
        <p:xfrm>
          <a:off x="376238" y="620713"/>
          <a:ext cx="4357687" cy="216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20" name="公式" r:id="rId6" imgW="2806560" imgH="939600" progId="Equation.3">
                  <p:embed/>
                </p:oleObj>
              </mc:Choice>
              <mc:Fallback>
                <p:oleObj name="公式" r:id="rId6" imgW="2806560" imgH="939600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620713"/>
                        <a:ext cx="4357687" cy="216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5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0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5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50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50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5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5" dur="500"/>
                                        <p:tgtEl>
                                          <p:spTgt spid="5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0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0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0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0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36" grpId="0" animBg="1"/>
      <p:bldP spid="50337" grpId="0" animBg="1"/>
      <p:bldP spid="50339" grpId="0"/>
      <p:bldP spid="50340" grpId="0"/>
      <p:bldP spid="50342" grpId="0" animBg="1"/>
      <p:bldP spid="50343" grpId="0" animBg="1"/>
      <p:bldP spid="50344" grpId="0" animBg="1"/>
      <p:bldP spid="50345" grpId="0" animBg="1"/>
      <p:bldP spid="50346" grpId="0"/>
      <p:bldP spid="50347" grpId="0" animBg="1"/>
      <p:bldP spid="50348" grpId="0" animBg="1"/>
      <p:bldP spid="50349" grpId="0"/>
      <p:bldP spid="50350" grpId="0"/>
      <p:bldP spid="50351" grpId="0"/>
      <p:bldP spid="50352" grpId="0"/>
      <p:bldP spid="5035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258888" y="476250"/>
            <a:ext cx="15113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(1)  </a:t>
            </a:r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611188" y="47625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3059113" y="476250"/>
            <a:ext cx="263366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空表，长度为 </a:t>
            </a:r>
            <a:r>
              <a:rPr lang="en-US" altLang="zh-CN" sz="2400"/>
              <a:t>0</a:t>
            </a:r>
            <a:r>
              <a:rPr lang="zh-CN" altLang="en-US" sz="2400"/>
              <a:t>。 </a:t>
            </a: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611188" y="1052513"/>
            <a:ext cx="17272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(2)  </a:t>
            </a:r>
            <a:r>
              <a:rPr lang="en-US" altLang="zh-CN" sz="2400" i="1"/>
              <a:t>B</a:t>
            </a:r>
            <a:r>
              <a:rPr lang="en-US" altLang="zh-CN" sz="2400"/>
              <a:t>=(( )) </a:t>
            </a:r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611188" y="1628775"/>
            <a:ext cx="23764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(3)  </a:t>
            </a:r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3059113" y="1052513"/>
            <a:ext cx="51117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1</a:t>
            </a:r>
            <a:r>
              <a:rPr lang="zh-CN" altLang="en-US" sz="2400"/>
              <a:t>，表头、表尾均为 </a:t>
            </a:r>
            <a:r>
              <a:rPr lang="en-US" altLang="zh-CN" sz="2400"/>
              <a:t>( )</a:t>
            </a:r>
            <a:r>
              <a:rPr lang="zh-CN" altLang="en-US" sz="2400"/>
              <a:t>。 </a:t>
            </a:r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3059113" y="1700213"/>
            <a:ext cx="5616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，由原子 </a:t>
            </a:r>
            <a:r>
              <a:rPr lang="en-US" altLang="zh-CN" sz="2400" i="1"/>
              <a:t>a </a:t>
            </a:r>
            <a:r>
              <a:rPr lang="zh-CN" altLang="en-US" sz="2400"/>
              <a:t>和子表 </a:t>
            </a:r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r>
              <a:rPr lang="zh-CN" altLang="en-US" sz="2400"/>
              <a:t>构成。 </a:t>
            </a:r>
          </a:p>
        </p:txBody>
      </p: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611188" y="2708275"/>
            <a:ext cx="22320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(4)  </a:t>
            </a:r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x</a:t>
            </a:r>
            <a:r>
              <a:rPr lang="en-US" altLang="zh-CN" sz="2400"/>
              <a:t>, </a:t>
            </a:r>
            <a:r>
              <a:rPr lang="en-US" altLang="zh-CN" sz="2400" i="1"/>
              <a:t>y</a:t>
            </a:r>
            <a:r>
              <a:rPr lang="en-US" altLang="zh-CN" sz="2400"/>
              <a:t>, </a:t>
            </a:r>
            <a:r>
              <a:rPr lang="en-US" altLang="zh-CN" sz="2400" i="1"/>
              <a:t>z</a:t>
            </a:r>
            <a:r>
              <a:rPr lang="en-US" altLang="zh-CN" sz="2400"/>
              <a:t>) </a:t>
            </a:r>
          </a:p>
        </p:txBody>
      </p:sp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3059113" y="2216150"/>
            <a:ext cx="40322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a </a:t>
            </a:r>
            <a:r>
              <a:rPr lang="zh-CN" altLang="en-US" sz="2400"/>
              <a:t>；表尾为 </a:t>
            </a:r>
            <a:r>
              <a:rPr lang="en-US" altLang="zh-CN" sz="2400"/>
              <a:t>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</a:t>
            </a:r>
            <a:r>
              <a:rPr lang="zh-CN" altLang="en-US" sz="2400"/>
              <a:t>。  </a:t>
            </a:r>
          </a:p>
        </p:txBody>
      </p: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3059113" y="2719388"/>
            <a:ext cx="41767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3</a:t>
            </a:r>
            <a:r>
              <a:rPr lang="zh-CN" altLang="en-US" sz="2400"/>
              <a:t>，每一项都是原子。 </a:t>
            </a:r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611188" y="3789363"/>
            <a:ext cx="20161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kumimoji="0" lang="en-US" altLang="zh-CN" sz="2400"/>
              <a:t>(5)  </a:t>
            </a:r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3059113" y="3284538"/>
            <a:ext cx="40322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x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y</a:t>
            </a:r>
            <a:r>
              <a:rPr lang="en-US" altLang="zh-CN" sz="2400"/>
              <a:t>, </a:t>
            </a:r>
            <a:r>
              <a:rPr lang="en-US" altLang="zh-CN" sz="2400" i="1"/>
              <a:t>z</a:t>
            </a:r>
            <a:r>
              <a:rPr lang="en-US" altLang="zh-CN" sz="2400"/>
              <a:t>)</a:t>
            </a:r>
            <a:r>
              <a:rPr lang="zh-CN" altLang="en-US" sz="2400"/>
              <a:t>。  </a:t>
            </a:r>
          </a:p>
        </p:txBody>
      </p: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611188" y="4872038"/>
            <a:ext cx="19431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(6)  </a:t>
            </a:r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) </a:t>
            </a:r>
          </a:p>
        </p:txBody>
      </p:sp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3054350" y="3789363"/>
            <a:ext cx="41656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，每一项都是子表。 </a:t>
            </a:r>
          </a:p>
        </p:txBody>
      </p:sp>
      <p:sp>
        <p:nvSpPr>
          <p:cNvPr id="81939" name="Text Box 19"/>
          <p:cNvSpPr txBox="1">
            <a:spLocks noChangeArrowheads="1"/>
          </p:cNvSpPr>
          <p:nvPr/>
        </p:nvSpPr>
        <p:spPr bwMode="auto">
          <a:xfrm>
            <a:off x="3059113" y="4365625"/>
            <a:ext cx="40322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C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D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</p:txBody>
      </p:sp>
      <p:sp>
        <p:nvSpPr>
          <p:cNvPr id="81940" name="Rectangle 20"/>
          <p:cNvSpPr>
            <a:spLocks noChangeArrowheads="1"/>
          </p:cNvSpPr>
          <p:nvPr/>
        </p:nvSpPr>
        <p:spPr bwMode="auto">
          <a:xfrm>
            <a:off x="3059113" y="4900613"/>
            <a:ext cx="5976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，第一项为原子第二项为它本身。 </a:t>
            </a:r>
          </a:p>
        </p:txBody>
      </p:sp>
      <p:sp>
        <p:nvSpPr>
          <p:cNvPr id="81941" name="Rectangle 21"/>
          <p:cNvSpPr>
            <a:spLocks noChangeArrowheads="1"/>
          </p:cNvSpPr>
          <p:nvPr/>
        </p:nvSpPr>
        <p:spPr bwMode="auto">
          <a:xfrm>
            <a:off x="3130550" y="5924550"/>
            <a:ext cx="2465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…))) </a:t>
            </a:r>
          </a:p>
        </p:txBody>
      </p:sp>
      <p:sp>
        <p:nvSpPr>
          <p:cNvPr id="81942" name="Text Box 22"/>
          <p:cNvSpPr txBox="1">
            <a:spLocks noChangeArrowheads="1"/>
          </p:cNvSpPr>
          <p:nvPr/>
        </p:nvSpPr>
        <p:spPr bwMode="auto">
          <a:xfrm>
            <a:off x="3059113" y="5456238"/>
            <a:ext cx="40322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a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autoUpdateAnimBg="0"/>
      <p:bldP spid="81926" grpId="0"/>
      <p:bldP spid="81927" grpId="0" autoUpdateAnimBg="0"/>
      <p:bldP spid="81929" grpId="0" autoUpdateAnimBg="0"/>
      <p:bldP spid="81930" grpId="0" autoUpdateAnimBg="0"/>
      <p:bldP spid="81931" grpId="0" autoUpdateAnimBg="0"/>
      <p:bldP spid="81932" grpId="0" autoUpdateAnimBg="0"/>
      <p:bldP spid="81933" grpId="0" autoUpdateAnimBg="0"/>
      <p:bldP spid="81934" grpId="0" autoUpdateAnimBg="0"/>
      <p:bldP spid="81935" grpId="0" autoUpdateAnimBg="0"/>
      <p:bldP spid="81936" grpId="0" autoUpdateAnimBg="0"/>
      <p:bldP spid="81937" grpId="0" autoUpdateAnimBg="0"/>
      <p:bldP spid="81938" grpId="0"/>
      <p:bldP spid="81939" grpId="0" autoUpdateAnimBg="0"/>
      <p:bldP spid="81940" grpId="0"/>
      <p:bldP spid="81941" grpId="0"/>
      <p:bldP spid="81942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746125" y="549275"/>
            <a:ext cx="23034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400">
                <a:ea typeface="华文中宋" pitchFamily="2" charset="-122"/>
              </a:rPr>
              <a:t>广义表的性质 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746125" y="1090613"/>
            <a:ext cx="5364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(1)  </a:t>
            </a:r>
            <a:r>
              <a:rPr lang="zh-CN" altLang="en-US" sz="2400"/>
              <a:t>广义表中的数据元素有相对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次序</a:t>
            </a:r>
            <a:r>
              <a:rPr lang="zh-CN" altLang="en-US" sz="2400"/>
              <a:t>； 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746125" y="1484313"/>
            <a:ext cx="75596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2"/>
            </a:pPr>
            <a:r>
              <a:rPr lang="zh-CN" altLang="en-US" sz="2400"/>
              <a:t>广义表的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长度</a:t>
            </a:r>
            <a:r>
              <a:rPr lang="zh-CN" altLang="en-US" sz="2400"/>
              <a:t>定义为最外层所包含元素的个数；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 i="1"/>
              <a:t>      </a:t>
            </a:r>
            <a:r>
              <a:rPr lang="zh-CN" altLang="en-US" sz="2400"/>
              <a:t>如：</a:t>
            </a:r>
            <a:r>
              <a:rPr lang="zh-CN" altLang="en-US" sz="2400" i="1"/>
              <a:t>  </a:t>
            </a:r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  <a:r>
              <a:rPr lang="zh-CN" altLang="en-US" sz="2400"/>
              <a:t>是长度为 </a:t>
            </a:r>
            <a:r>
              <a:rPr lang="en-US" altLang="zh-CN" sz="2400"/>
              <a:t>2 </a:t>
            </a:r>
            <a:r>
              <a:rPr lang="zh-CN" altLang="en-US" sz="2400"/>
              <a:t>的广义表。 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746125" y="2411413"/>
            <a:ext cx="82089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(3)  </a:t>
            </a:r>
            <a:r>
              <a:rPr lang="zh-CN" altLang="en-US" sz="2400"/>
              <a:t>广义表的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深度</a:t>
            </a:r>
            <a:r>
              <a:rPr lang="zh-CN" altLang="en-US" sz="2400"/>
              <a:t>定义为该广义表</a:t>
            </a:r>
            <a:r>
              <a:rPr lang="zh-CN" altLang="en-US" sz="2400">
                <a:solidFill>
                  <a:srgbClr val="3333FF"/>
                </a:solidFill>
              </a:rPr>
              <a:t>展开后</a:t>
            </a:r>
            <a:r>
              <a:rPr lang="zh-CN" altLang="en-US" sz="2400"/>
              <a:t>所含</a:t>
            </a:r>
            <a:r>
              <a:rPr lang="zh-CN" altLang="en-US" sz="2400">
                <a:solidFill>
                  <a:srgbClr val="0000FF"/>
                </a:solidFill>
              </a:rPr>
              <a:t>括号的重数</a:t>
            </a:r>
            <a:r>
              <a:rPr lang="zh-CN" altLang="en-US" sz="2400"/>
              <a:t>；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</a:t>
            </a:r>
            <a:r>
              <a:rPr lang="en-US" altLang="zh-CN" sz="2400" i="1"/>
              <a:t>A </a:t>
            </a:r>
            <a:r>
              <a:rPr lang="en-US" altLang="zh-CN" sz="2400"/>
              <a:t>=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  <a:r>
              <a:rPr lang="en-US" altLang="zh-CN" sz="2400" i="1"/>
              <a:t>B </a:t>
            </a:r>
            <a:r>
              <a:rPr lang="en-US" altLang="zh-CN" sz="2400"/>
              <a:t>= 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2</a:t>
            </a:r>
            <a:r>
              <a:rPr lang="zh-CN" altLang="en-US" sz="2400"/>
              <a:t>，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</a:t>
            </a:r>
            <a:r>
              <a:rPr lang="en-US" altLang="zh-CN" sz="2400" i="1"/>
              <a:t>C </a:t>
            </a:r>
            <a:r>
              <a:rPr lang="en-US" altLang="zh-CN" sz="2400"/>
              <a:t>= (</a:t>
            </a:r>
            <a:r>
              <a:rPr lang="en-US" altLang="zh-CN" sz="2400" i="1"/>
              <a:t>f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h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3</a:t>
            </a:r>
            <a:r>
              <a:rPr lang="zh-CN" altLang="en-US" sz="2400"/>
              <a:t>。 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/>
              <a:t>“原子”的深度为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2400"/>
              <a:t>;</a:t>
            </a:r>
            <a:r>
              <a:rPr lang="en-US" altLang="zh-CN" sz="2400">
                <a:solidFill>
                  <a:srgbClr val="9933FF"/>
                </a:solidFill>
              </a:rPr>
              <a:t> </a:t>
            </a:r>
            <a:r>
              <a:rPr lang="en-US" altLang="zh-CN" sz="2400"/>
              <a:t> “</a:t>
            </a:r>
            <a:r>
              <a:rPr lang="zh-CN" altLang="en-US" sz="2400"/>
              <a:t>空表”的深度为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9933FF"/>
                </a:solidFill>
              </a:rPr>
              <a:t> </a:t>
            </a: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746125" y="4211638"/>
            <a:ext cx="821848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4"/>
            </a:pPr>
            <a:r>
              <a:rPr kumimoji="0" lang="zh-CN" altLang="en-US" sz="2400"/>
              <a:t>广</a:t>
            </a:r>
            <a:r>
              <a:rPr lang="zh-CN" altLang="en-US" sz="2400"/>
              <a:t>义表可以为其他广义表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共享</a:t>
            </a:r>
            <a:r>
              <a:rPr lang="zh-CN" altLang="en-US" sz="2400"/>
              <a:t>；如：广义表 </a:t>
            </a:r>
            <a:r>
              <a:rPr lang="en-US" altLang="zh-CN" sz="2400" i="1"/>
              <a:t>B</a:t>
            </a:r>
            <a:r>
              <a:rPr lang="en-US" altLang="zh-CN" sz="2400"/>
              <a:t> </a:t>
            </a:r>
            <a:r>
              <a:rPr lang="zh-CN" altLang="en-US" sz="2400"/>
              <a:t>就共享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表 </a:t>
            </a:r>
            <a:r>
              <a:rPr lang="en-US" altLang="zh-CN" sz="2400" i="1"/>
              <a:t>A</a:t>
            </a:r>
            <a:r>
              <a:rPr lang="zh-CN" altLang="en-US" sz="2400"/>
              <a:t>。在 </a:t>
            </a:r>
            <a:r>
              <a:rPr lang="en-US" altLang="zh-CN" sz="2400" i="1"/>
              <a:t>B</a:t>
            </a:r>
            <a:r>
              <a:rPr lang="en-US" altLang="zh-CN" sz="2400"/>
              <a:t> </a:t>
            </a:r>
            <a:r>
              <a:rPr lang="zh-CN" altLang="en-US" sz="2400"/>
              <a:t>中不必列出 </a:t>
            </a:r>
            <a:r>
              <a:rPr lang="en-US" altLang="zh-CN" sz="2400" i="1"/>
              <a:t>A</a:t>
            </a:r>
            <a:r>
              <a:rPr lang="en-US" altLang="zh-CN" sz="2400"/>
              <a:t> </a:t>
            </a:r>
            <a:r>
              <a:rPr lang="zh-CN" altLang="en-US" sz="2400"/>
              <a:t>的值，而是通过名称来引用。  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746125" y="5151438"/>
            <a:ext cx="80645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(5)  </a:t>
            </a:r>
            <a:r>
              <a:rPr lang="zh-CN" altLang="en-US" sz="2400"/>
              <a:t>广义表可以是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递归</a:t>
            </a:r>
            <a:r>
              <a:rPr lang="zh-CN" altLang="en-US" sz="2400"/>
              <a:t>的表。如：</a:t>
            </a:r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)=(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…))) 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>
                <a:solidFill>
                  <a:srgbClr val="0000FF"/>
                </a:solidFill>
              </a:rPr>
              <a:t>递归表的深度是无穷值，长度是有限值</a:t>
            </a:r>
            <a:r>
              <a:rPr lang="zh-CN" altLang="en-US" sz="2400"/>
              <a:t>。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autoUpdateAnimBg="0"/>
      <p:bldP spid="82949" grpId="0" autoUpdateAnimBg="0"/>
      <p:bldP spid="82950" grpId="0" autoUpdateAnimBg="0"/>
      <p:bldP spid="82951" grpId="0" autoUpdateAnimBg="0"/>
      <p:bldP spid="82952" grpId="0" autoUpdateAnimBg="0"/>
      <p:bldP spid="82953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684213" y="476250"/>
            <a:ext cx="776446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6"/>
            </a:pPr>
            <a:r>
              <a:rPr lang="zh-CN" altLang="en-US" sz="2400"/>
              <a:t>广义表是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多层次</a:t>
            </a:r>
            <a:r>
              <a:rPr lang="zh-CN" altLang="en-US" sz="2400"/>
              <a:t>结构，广义表的元素可以是单元素，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也可以是子表，而子表的元素还可以是子表，</a:t>
            </a:r>
            <a:r>
              <a:rPr lang="en-US" altLang="zh-CN" sz="2400"/>
              <a:t>…</a:t>
            </a:r>
            <a:r>
              <a:rPr lang="zh-CN" altLang="en-US" sz="2400"/>
              <a:t>。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可以用图形象地表示。</a:t>
            </a:r>
            <a:r>
              <a:rPr lang="zh-CN" altLang="en-US" sz="24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684213" y="1963738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1403350" y="1943100"/>
            <a:ext cx="1416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D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F</a:t>
            </a:r>
            <a:r>
              <a:rPr lang="en-US" altLang="zh-CN" sz="2400">
                <a:ea typeface="宋体" pitchFamily="2" charset="-122"/>
              </a:rPr>
              <a:t>) 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2987675" y="1927225"/>
            <a:ext cx="49688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400">
                <a:latin typeface="楷体_GB2312" pitchFamily="49" charset="-122"/>
              </a:rPr>
              <a:t>其中</a:t>
            </a:r>
            <a:r>
              <a:rPr lang="zh-CN" altLang="en-US" sz="2400">
                <a:latin typeface="楷体_GB2312" pitchFamily="49" charset="-122"/>
              </a:rPr>
              <a:t>：</a:t>
            </a:r>
            <a:r>
              <a:rPr lang="zh-CN" altLang="zh-CN" sz="2400">
                <a:latin typeface="楷体_GB2312" pitchFamily="49" charset="-122"/>
              </a:rPr>
              <a:t> 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>
                <a:ea typeface="宋体" pitchFamily="2" charset="-122"/>
              </a:rPr>
              <a:t>, (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c</a:t>
            </a:r>
            <a:r>
              <a:rPr lang="en-US" altLang="zh-CN" sz="2400">
                <a:ea typeface="宋体" pitchFamily="2" charset="-122"/>
              </a:rPr>
              <a:t>))         </a:t>
            </a:r>
            <a:r>
              <a:rPr lang="en-US" altLang="zh-CN" sz="2400" i="1">
                <a:ea typeface="宋体" pitchFamily="2" charset="-122"/>
              </a:rPr>
              <a:t>F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d</a:t>
            </a:r>
            <a:r>
              <a:rPr lang="en-US" altLang="zh-CN" sz="2400">
                <a:ea typeface="宋体" pitchFamily="2" charset="-122"/>
              </a:rPr>
              <a:t>, (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)) </a:t>
            </a:r>
          </a:p>
        </p:txBody>
      </p:sp>
      <p:sp>
        <p:nvSpPr>
          <p:cNvPr id="83995" name="Oval 27"/>
          <p:cNvSpPr>
            <a:spLocks noChangeArrowheads="1"/>
          </p:cNvSpPr>
          <p:nvPr/>
        </p:nvSpPr>
        <p:spPr bwMode="auto">
          <a:xfrm>
            <a:off x="4067175" y="2565400"/>
            <a:ext cx="719138" cy="719138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D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1763713" y="4618038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a</a:t>
            </a: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5019675" y="4581525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d</a:t>
            </a:r>
          </a:p>
        </p:txBody>
      </p:sp>
      <p:sp>
        <p:nvSpPr>
          <p:cNvPr id="83983" name="Text Box 15"/>
          <p:cNvSpPr txBox="1">
            <a:spLocks noChangeArrowheads="1"/>
          </p:cNvSpPr>
          <p:nvPr/>
        </p:nvSpPr>
        <p:spPr bwMode="auto">
          <a:xfrm>
            <a:off x="2857500" y="5699125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b</a:t>
            </a:r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4068763" y="5699125"/>
            <a:ext cx="328612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c</a:t>
            </a:r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6619875" y="5626100"/>
            <a:ext cx="328613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e</a:t>
            </a:r>
          </a:p>
        </p:txBody>
      </p:sp>
      <p:sp>
        <p:nvSpPr>
          <p:cNvPr id="83996" name="Oval 28"/>
          <p:cNvSpPr>
            <a:spLocks noChangeArrowheads="1"/>
          </p:cNvSpPr>
          <p:nvPr/>
        </p:nvSpPr>
        <p:spPr bwMode="auto">
          <a:xfrm>
            <a:off x="2484438" y="3500438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E</a:t>
            </a:r>
          </a:p>
        </p:txBody>
      </p:sp>
      <p:sp>
        <p:nvSpPr>
          <p:cNvPr id="83997" name="Oval 29"/>
          <p:cNvSpPr>
            <a:spLocks noChangeArrowheads="1"/>
          </p:cNvSpPr>
          <p:nvPr/>
        </p:nvSpPr>
        <p:spPr bwMode="auto">
          <a:xfrm>
            <a:off x="5653088" y="3500438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F</a:t>
            </a:r>
          </a:p>
        </p:txBody>
      </p:sp>
      <p:sp>
        <p:nvSpPr>
          <p:cNvPr id="83998" name="Oval 30"/>
          <p:cNvSpPr>
            <a:spLocks noChangeArrowheads="1"/>
          </p:cNvSpPr>
          <p:nvPr/>
        </p:nvSpPr>
        <p:spPr bwMode="auto">
          <a:xfrm>
            <a:off x="3276600" y="4500563"/>
            <a:ext cx="719138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i="1"/>
          </a:p>
        </p:txBody>
      </p:sp>
      <p:sp>
        <p:nvSpPr>
          <p:cNvPr id="83999" name="Oval 31"/>
          <p:cNvSpPr>
            <a:spLocks noChangeArrowheads="1"/>
          </p:cNvSpPr>
          <p:nvPr/>
        </p:nvSpPr>
        <p:spPr bwMode="auto">
          <a:xfrm>
            <a:off x="6443663" y="4503738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i="1"/>
          </a:p>
        </p:txBody>
      </p:sp>
      <p:cxnSp>
        <p:nvCxnSpPr>
          <p:cNvPr id="84000" name="AutoShape 32"/>
          <p:cNvCxnSpPr>
            <a:cxnSpLocks noChangeShapeType="1"/>
            <a:stCxn id="83995" idx="3"/>
            <a:endCxn id="83996" idx="0"/>
          </p:cNvCxnSpPr>
          <p:nvPr/>
        </p:nvCxnSpPr>
        <p:spPr bwMode="auto">
          <a:xfrm flipH="1">
            <a:off x="2844800" y="3179763"/>
            <a:ext cx="132715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1" name="AutoShape 33"/>
          <p:cNvCxnSpPr>
            <a:cxnSpLocks noChangeShapeType="1"/>
            <a:stCxn id="83995" idx="5"/>
            <a:endCxn id="83997" idx="0"/>
          </p:cNvCxnSpPr>
          <p:nvPr/>
        </p:nvCxnSpPr>
        <p:spPr bwMode="auto">
          <a:xfrm>
            <a:off x="4681538" y="3179763"/>
            <a:ext cx="1331912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2" name="AutoShape 34"/>
          <p:cNvCxnSpPr>
            <a:cxnSpLocks noChangeShapeType="1"/>
            <a:stCxn id="83998" idx="3"/>
            <a:endCxn id="83983" idx="0"/>
          </p:cNvCxnSpPr>
          <p:nvPr/>
        </p:nvCxnSpPr>
        <p:spPr bwMode="auto">
          <a:xfrm flipH="1">
            <a:off x="3030538" y="5114925"/>
            <a:ext cx="350837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3" name="AutoShape 35"/>
          <p:cNvCxnSpPr>
            <a:cxnSpLocks noChangeShapeType="1"/>
            <a:stCxn id="83998" idx="5"/>
            <a:endCxn id="83984" idx="0"/>
          </p:cNvCxnSpPr>
          <p:nvPr/>
        </p:nvCxnSpPr>
        <p:spPr bwMode="auto">
          <a:xfrm>
            <a:off x="3890963" y="5114925"/>
            <a:ext cx="342900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4" name="AutoShape 36"/>
          <p:cNvCxnSpPr>
            <a:cxnSpLocks noChangeShapeType="1"/>
            <a:stCxn id="83999" idx="4"/>
            <a:endCxn id="83985" idx="0"/>
          </p:cNvCxnSpPr>
          <p:nvPr/>
        </p:nvCxnSpPr>
        <p:spPr bwMode="auto">
          <a:xfrm flipH="1">
            <a:off x="6784975" y="5222875"/>
            <a:ext cx="19050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5" name="AutoShape 37"/>
          <p:cNvCxnSpPr>
            <a:cxnSpLocks noChangeShapeType="1"/>
            <a:stCxn id="83997" idx="5"/>
            <a:endCxn id="83999" idx="0"/>
          </p:cNvCxnSpPr>
          <p:nvPr/>
        </p:nvCxnSpPr>
        <p:spPr bwMode="auto">
          <a:xfrm>
            <a:off x="6267450" y="4114800"/>
            <a:ext cx="536575" cy="388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6" name="AutoShape 38"/>
          <p:cNvCxnSpPr>
            <a:cxnSpLocks noChangeShapeType="1"/>
            <a:stCxn id="83996" idx="5"/>
            <a:endCxn id="83998" idx="0"/>
          </p:cNvCxnSpPr>
          <p:nvPr/>
        </p:nvCxnSpPr>
        <p:spPr bwMode="auto">
          <a:xfrm>
            <a:off x="3098800" y="4114800"/>
            <a:ext cx="538163" cy="385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7" name="AutoShape 39"/>
          <p:cNvCxnSpPr>
            <a:cxnSpLocks noChangeShapeType="1"/>
            <a:stCxn id="83996" idx="3"/>
            <a:endCxn id="83979" idx="0"/>
          </p:cNvCxnSpPr>
          <p:nvPr/>
        </p:nvCxnSpPr>
        <p:spPr bwMode="auto">
          <a:xfrm flipH="1">
            <a:off x="1936750" y="4114800"/>
            <a:ext cx="652463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8" name="AutoShape 40"/>
          <p:cNvCxnSpPr>
            <a:cxnSpLocks noChangeShapeType="1"/>
            <a:stCxn id="83997" idx="3"/>
            <a:endCxn id="83981" idx="0"/>
          </p:cNvCxnSpPr>
          <p:nvPr/>
        </p:nvCxnSpPr>
        <p:spPr bwMode="auto">
          <a:xfrm flipH="1">
            <a:off x="5192713" y="4114800"/>
            <a:ext cx="565150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3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3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3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3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utoUpdateAnimBg="0"/>
      <p:bldP spid="83973" grpId="0" autoUpdateAnimBg="0"/>
      <p:bldP spid="83974" grpId="0" autoUpdateAnimBg="0"/>
      <p:bldP spid="83975" grpId="0" autoUpdateAnimBg="0"/>
      <p:bldP spid="83995" grpId="0" animBg="1"/>
      <p:bldP spid="83979" grpId="0" animBg="1"/>
      <p:bldP spid="83981" grpId="0" animBg="1"/>
      <p:bldP spid="83983" grpId="0" animBg="1"/>
      <p:bldP spid="83984" grpId="0" animBg="1"/>
      <p:bldP spid="83985" grpId="0" animBg="1"/>
      <p:bldP spid="83996" grpId="0" animBg="1"/>
      <p:bldP spid="83997" grpId="0" animBg="1"/>
      <p:bldP spid="83998" grpId="0" animBg="1"/>
      <p:bldP spid="8399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506413" y="671513"/>
            <a:ext cx="8529637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</a:t>
            </a:r>
            <a:r>
              <a:rPr lang="zh-CN" altLang="en-US" sz="2400">
                <a:solidFill>
                  <a:srgbClr val="0000FF"/>
                </a:solidFill>
              </a:rPr>
              <a:t>广义表</a:t>
            </a:r>
            <a:r>
              <a:rPr lang="zh-CN" altLang="en-US" sz="2400"/>
              <a:t>可看成</a:t>
            </a:r>
            <a:r>
              <a:rPr lang="zh-CN" altLang="en-US" sz="2400">
                <a:solidFill>
                  <a:srgbClr val="0000FF"/>
                </a:solidFill>
              </a:rPr>
              <a:t>是线性表的推广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0000FF"/>
                </a:solidFill>
              </a:rPr>
              <a:t>线性表是广义表的特例</a:t>
            </a:r>
            <a:r>
              <a:rPr lang="zh-CN" altLang="en-US" sz="2400"/>
              <a:t>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广义表的结构相当灵活，在某种前提下，它可以兼容线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性表、数组、树和有向图等各种常用的数据结构。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当</a:t>
            </a:r>
            <a:r>
              <a:rPr lang="zh-CN" altLang="en-US" sz="2400">
                <a:solidFill>
                  <a:srgbClr val="0000FF"/>
                </a:solidFill>
              </a:rPr>
              <a:t>二维数组的每行（或每列）作为子表处理时，二维数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组即为一个广义表。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另外，树和有向图也可以用广义表来表示。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由于广义表不仅集中了线性表、数组、树和有向图等常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见数据结构的特点，而且可有效地利用存储空间，因此在计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算机的许多应用领域都有成功使用广义表的实例。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4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4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4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4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4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4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612775" y="1027113"/>
            <a:ext cx="6335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取表头运算 </a:t>
            </a:r>
            <a:r>
              <a:rPr lang="en-US" altLang="zh-CN" sz="2400">
                <a:ea typeface="华文中宋" pitchFamily="2" charset="-122"/>
              </a:rPr>
              <a:t>GetHead  </a:t>
            </a:r>
            <a:r>
              <a:rPr lang="zh-CN" altLang="en-US" sz="2400">
                <a:ea typeface="华文中宋" pitchFamily="2" charset="-122"/>
              </a:rPr>
              <a:t>和取表尾运算 </a:t>
            </a:r>
            <a:r>
              <a:rPr lang="en-US" altLang="zh-CN" sz="2400">
                <a:ea typeface="华文中宋" pitchFamily="2" charset="-122"/>
              </a:rPr>
              <a:t>GetTail 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612775" y="1622425"/>
            <a:ext cx="8280400" cy="180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若广义表 </a:t>
            </a:r>
            <a:r>
              <a:rPr lang="en-US" altLang="zh-CN" sz="2400" i="1"/>
              <a:t>LS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 baseline="-30000"/>
              <a:t>1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baseline="-30000"/>
              <a:t>2</a:t>
            </a:r>
            <a:r>
              <a:rPr lang="en-US" altLang="zh-CN" sz="2400"/>
              <a:t>, …, </a:t>
            </a:r>
            <a:r>
              <a:rPr lang="en-US" altLang="zh-CN" sz="2400" i="1"/>
              <a:t>a</a:t>
            </a:r>
            <a:r>
              <a:rPr lang="en-US" altLang="zh-CN" sz="2400" i="1" baseline="-30000"/>
              <a:t>n</a:t>
            </a:r>
            <a:r>
              <a:rPr lang="en-US" altLang="zh-CN" sz="2400"/>
              <a:t>)</a:t>
            </a:r>
            <a:r>
              <a:rPr lang="zh-CN" altLang="en-US" sz="2400"/>
              <a:t>，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则  </a:t>
            </a:r>
            <a:r>
              <a:rPr lang="en-US" altLang="zh-CN" sz="2400"/>
              <a:t>GetHead(</a:t>
            </a:r>
            <a:r>
              <a:rPr lang="en-US" altLang="zh-CN" sz="2400" i="1"/>
              <a:t>LS</a:t>
            </a:r>
            <a:r>
              <a:rPr lang="en-US" altLang="zh-CN" sz="2400"/>
              <a:t>) = </a:t>
            </a:r>
            <a:r>
              <a:rPr lang="en-US" altLang="zh-CN" sz="2400" i="1"/>
              <a:t>a</a:t>
            </a:r>
            <a:r>
              <a:rPr lang="en-US" altLang="zh-CN" sz="2400" baseline="-30000"/>
              <a:t>1 </a:t>
            </a:r>
            <a:r>
              <a:rPr lang="en-US" altLang="zh-CN" sz="2400"/>
              <a:t>       GetTail(</a:t>
            </a:r>
            <a:r>
              <a:rPr lang="en-US" altLang="zh-CN" sz="2400" i="1"/>
              <a:t>LS</a:t>
            </a:r>
            <a:r>
              <a:rPr lang="en-US" altLang="zh-CN" sz="2400"/>
              <a:t>) = (</a:t>
            </a:r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, …,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n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/>
              <a:t>取表头得到的结果可以是原子，也可以是一个子表。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            取表尾得到的结果一定是一个子表。 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612775" y="3570288"/>
            <a:ext cx="507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  <a:r>
              <a:rPr lang="en-US" altLang="zh-CN" sz="2400"/>
              <a:t>       </a:t>
            </a:r>
            <a:r>
              <a:rPr lang="en-US" altLang="zh-CN" sz="2400" i="1"/>
              <a:t>D</a:t>
            </a:r>
            <a:r>
              <a:rPr lang="en-US" altLang="zh-CN" sz="2400"/>
              <a:t> = ( </a:t>
            </a:r>
            <a:r>
              <a:rPr lang="en-US" altLang="zh-CN" sz="2400" i="1"/>
              <a:t>E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 ) =  ((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</a:t>
            </a:r>
            <a:r>
              <a:rPr lang="zh-CN" altLang="en-US" sz="2400"/>
              <a:t>，</a:t>
            </a:r>
            <a:r>
              <a:rPr lang="en-US" altLang="zh-CN" sz="2400" i="1"/>
              <a:t>F</a:t>
            </a:r>
            <a:r>
              <a:rPr lang="en-US" altLang="zh-CN" sz="2400"/>
              <a:t> )  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547813" y="4002088"/>
            <a:ext cx="6513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 </a:t>
            </a:r>
            <a:r>
              <a:rPr lang="en-US" altLang="zh-CN" sz="2400" i="1">
                <a:solidFill>
                  <a:srgbClr val="0000FF"/>
                </a:solidFill>
              </a:rPr>
              <a:t>D</a:t>
            </a:r>
            <a:r>
              <a:rPr lang="en-US" altLang="zh-CN" sz="2400"/>
              <a:t> ) = </a:t>
            </a:r>
            <a:r>
              <a:rPr lang="en-US" altLang="zh-CN" sz="2400" i="1"/>
              <a:t>E</a:t>
            </a:r>
            <a:r>
              <a:rPr lang="en-US" altLang="zh-CN" sz="2400"/>
              <a:t>                    GetTail( </a:t>
            </a:r>
            <a:r>
              <a:rPr lang="en-US" altLang="zh-CN" sz="2400" i="1">
                <a:solidFill>
                  <a:srgbClr val="0000FF"/>
                </a:solidFill>
              </a:rPr>
              <a:t>D</a:t>
            </a:r>
            <a:r>
              <a:rPr lang="en-US" altLang="zh-CN" sz="2400"/>
              <a:t> ) = ( </a:t>
            </a:r>
            <a:r>
              <a:rPr lang="en-US" altLang="zh-CN" sz="2400" i="1"/>
              <a:t>F</a:t>
            </a:r>
            <a:r>
              <a:rPr lang="en-US" altLang="zh-CN" sz="2400"/>
              <a:t> ) 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1547813" y="4459288"/>
            <a:ext cx="679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 </a:t>
            </a:r>
            <a:r>
              <a:rPr lang="en-US" altLang="zh-CN" sz="2400" i="1">
                <a:solidFill>
                  <a:srgbClr val="0000FF"/>
                </a:solidFill>
              </a:rPr>
              <a:t>E</a:t>
            </a:r>
            <a:r>
              <a:rPr lang="en-US" altLang="zh-CN" sz="2400"/>
              <a:t> ) = </a:t>
            </a:r>
            <a:r>
              <a:rPr lang="en-US" altLang="zh-CN" sz="2400" i="1"/>
              <a:t>a</a:t>
            </a:r>
            <a:r>
              <a:rPr lang="en-US" altLang="zh-CN" sz="2400"/>
              <a:t>                     GetTail( </a:t>
            </a:r>
            <a:r>
              <a:rPr lang="en-US" altLang="zh-CN" sz="2400" i="1">
                <a:solidFill>
                  <a:srgbClr val="0000FF"/>
                </a:solidFill>
              </a:rPr>
              <a:t>E</a:t>
            </a:r>
            <a:r>
              <a:rPr lang="en-US" altLang="zh-CN" sz="2400"/>
              <a:t> ) = 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1547813" y="4891088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))</a:t>
            </a:r>
            <a:r>
              <a:rPr lang="en-US" altLang="zh-CN" sz="2400"/>
              <a:t>) =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       GetTail(</a:t>
            </a:r>
            <a:r>
              <a:rPr lang="en-US" altLang="zh-CN" sz="2400">
                <a:solidFill>
                  <a:srgbClr val="0000FF"/>
                </a:solidFill>
              </a:rPr>
              <a:t>((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))</a:t>
            </a:r>
            <a:r>
              <a:rPr lang="en-US" altLang="zh-CN" sz="2400"/>
              <a:t>) = ( ) 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1547813" y="5322888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</a:t>
            </a:r>
            <a:r>
              <a:rPr lang="en-US" altLang="zh-CN" sz="2400" i="1"/>
              <a:t>b</a:t>
            </a:r>
            <a:r>
              <a:rPr lang="en-US" altLang="zh-CN" sz="2400"/>
              <a:t>                 GetTail(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(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1547813" y="5780088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</a:t>
            </a:r>
            <a:r>
              <a:rPr lang="en-US" altLang="zh-CN" sz="2400" i="1"/>
              <a:t>c</a:t>
            </a:r>
            <a:r>
              <a:rPr lang="en-US" altLang="zh-CN" sz="2400"/>
              <a:t>                     GetTail(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( ) </a:t>
            </a:r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612775" y="547688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广义表基本运算 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utoUpdateAnimBg="0"/>
      <p:bldP spid="84997" grpId="0" autoUpdateAnimBg="0"/>
      <p:bldP spid="84998" grpId="0" autoUpdateAnimBg="0"/>
      <p:bldP spid="84999" grpId="0" autoUpdateAnimBg="0"/>
      <p:bldP spid="85000" grpId="0" autoUpdateAnimBg="0"/>
      <p:bldP spid="85001" grpId="0" autoUpdateAnimBg="0"/>
      <p:bldP spid="85002" grpId="0" autoUpdateAnimBg="0"/>
      <p:bldP spid="85003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431800" y="620688"/>
            <a:ext cx="8280400" cy="152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/>
              <a:t>广义表</a:t>
            </a:r>
            <a:r>
              <a:rPr lang="en-US" altLang="zh-CN" sz="3200"/>
              <a:t>A=(a , b ,(c , d),(e , (f , g)))</a:t>
            </a:r>
            <a:r>
              <a:rPr lang="zh-CN" altLang="en-US" sz="3200"/>
              <a:t>，则</a:t>
            </a:r>
            <a:r>
              <a:rPr lang="en-US" altLang="zh-CN" sz="3200"/>
              <a:t>Head(Tail(Head(Tail(Tail(A)))))</a:t>
            </a:r>
            <a:r>
              <a:rPr lang="zh-CN" altLang="en-US" sz="3200"/>
              <a:t>的值为（   ）</a:t>
            </a:r>
            <a:endParaRPr lang="en-US" altLang="zh-CN" sz="3200"/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/>
              <a:t>A. (g)		B. (d)		C. c		D. d</a:t>
            </a:r>
            <a:endParaRPr lang="zh-CN" altLang="en-US" sz="3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2A7499-F015-446D-B234-36C9FEC49366}"/>
              </a:ext>
            </a:extLst>
          </p:cNvPr>
          <p:cNvSpPr txBox="1"/>
          <p:nvPr/>
        </p:nvSpPr>
        <p:spPr>
          <a:xfrm>
            <a:off x="7524328" y="980728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D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381430593"/>
      </p:ext>
    </p:extLst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utoUpdateAnimBg="0"/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442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8760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078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889000" y="712788"/>
            <a:ext cx="3743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5.5  </a:t>
            </a:r>
            <a:r>
              <a:rPr lang="en-US" altLang="zh-CN" sz="2400">
                <a:ea typeface="华文中宋" pitchFamily="2" charset="-122"/>
                <a:cs typeface="Arial" pitchFamily="34" charset="0"/>
              </a:rPr>
              <a:t> </a:t>
            </a:r>
            <a:r>
              <a:rPr lang="zh-CN" altLang="en-US" sz="2400">
                <a:ea typeface="华文中宋" pitchFamily="2" charset="-122"/>
              </a:rPr>
              <a:t>广义表的存储结构  </a:t>
            </a:r>
            <a:endParaRPr lang="zh-CN" altLang="en-US" sz="2400" b="0">
              <a:ea typeface="华文中宋" pitchFamily="2" charset="-122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889000" y="1295400"/>
            <a:ext cx="38989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由于广义表是递归定义的 </a:t>
            </a:r>
          </a:p>
          <a:p>
            <a:pPr>
              <a:lnSpc>
                <a:spcPct val="200000"/>
              </a:lnSpc>
            </a:pPr>
            <a:r>
              <a:rPr lang="zh-CN" altLang="en-US" sz="2400"/>
              <a:t>其元素可具有不同的结构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（原子或列表） </a:t>
            </a:r>
          </a:p>
        </p:txBody>
      </p:sp>
      <p:sp>
        <p:nvSpPr>
          <p:cNvPr id="86084" name="Rectangle 68"/>
          <p:cNvSpPr>
            <a:spLocks noChangeArrowheads="1"/>
          </p:cNvSpPr>
          <p:nvPr/>
        </p:nvSpPr>
        <p:spPr bwMode="auto">
          <a:xfrm>
            <a:off x="889000" y="3438525"/>
            <a:ext cx="193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、首尾链表 </a:t>
            </a:r>
          </a:p>
        </p:txBody>
      </p:sp>
      <p:sp>
        <p:nvSpPr>
          <p:cNvPr id="86085" name="Text Box 69"/>
          <p:cNvSpPr txBox="1">
            <a:spLocks noChangeArrowheads="1"/>
          </p:cNvSpPr>
          <p:nvPr/>
        </p:nvSpPr>
        <p:spPr bwMode="auto">
          <a:xfrm>
            <a:off x="2482850" y="4095750"/>
            <a:ext cx="2405063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广义表（不空） </a:t>
            </a:r>
          </a:p>
        </p:txBody>
      </p:sp>
      <p:sp>
        <p:nvSpPr>
          <p:cNvPr id="86088" name="Text Box 72"/>
          <p:cNvSpPr txBox="1">
            <a:spLocks noChangeArrowheads="1"/>
          </p:cNvSpPr>
          <p:nvPr/>
        </p:nvSpPr>
        <p:spPr bwMode="auto">
          <a:xfrm>
            <a:off x="5364163" y="1312863"/>
            <a:ext cx="31686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用顺序存储结构表示 </a:t>
            </a:r>
          </a:p>
        </p:txBody>
      </p:sp>
      <p:sp>
        <p:nvSpPr>
          <p:cNvPr id="86089" name="AutoShape 73"/>
          <p:cNvSpPr>
            <a:spLocks/>
          </p:cNvSpPr>
          <p:nvPr/>
        </p:nvSpPr>
        <p:spPr bwMode="auto">
          <a:xfrm>
            <a:off x="4427538" y="1628775"/>
            <a:ext cx="144462" cy="863600"/>
          </a:xfrm>
          <a:prstGeom prst="rightBrace">
            <a:avLst>
              <a:gd name="adj1" fmla="val 498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0" name="AutoShape 74"/>
          <p:cNvSpPr>
            <a:spLocks noChangeArrowheads="1"/>
          </p:cNvSpPr>
          <p:nvPr/>
        </p:nvSpPr>
        <p:spPr bwMode="auto">
          <a:xfrm>
            <a:off x="4716463" y="1600200"/>
            <a:ext cx="719137" cy="215900"/>
          </a:xfrm>
          <a:prstGeom prst="notchedRightArrow">
            <a:avLst>
              <a:gd name="adj1" fmla="val 50000"/>
              <a:gd name="adj2" fmla="val 8327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zh-CN" altLang="zh-CN" sz="1800"/>
          </a:p>
        </p:txBody>
      </p:sp>
      <p:sp>
        <p:nvSpPr>
          <p:cNvPr id="86092" name="AutoShape 76"/>
          <p:cNvSpPr>
            <a:spLocks noChangeArrowheads="1"/>
          </p:cNvSpPr>
          <p:nvPr/>
        </p:nvSpPr>
        <p:spPr bwMode="auto">
          <a:xfrm>
            <a:off x="4716463" y="2314575"/>
            <a:ext cx="719137" cy="215900"/>
          </a:xfrm>
          <a:prstGeom prst="notchedRightArrow">
            <a:avLst>
              <a:gd name="adj1" fmla="val 50000"/>
              <a:gd name="adj2" fmla="val 8327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zh-CN" altLang="zh-CN" sz="1800"/>
          </a:p>
        </p:txBody>
      </p:sp>
      <p:sp>
        <p:nvSpPr>
          <p:cNvPr id="86093" name="Text Box 77"/>
          <p:cNvSpPr txBox="1">
            <a:spLocks noChangeArrowheads="1"/>
          </p:cNvSpPr>
          <p:nvPr/>
        </p:nvSpPr>
        <p:spPr bwMode="auto">
          <a:xfrm>
            <a:off x="5364163" y="2027238"/>
            <a:ext cx="28797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采用链式存储结构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（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广义链表</a:t>
            </a:r>
            <a:r>
              <a:rPr lang="zh-CN" altLang="en-US" sz="2400"/>
              <a:t>） </a:t>
            </a:r>
          </a:p>
        </p:txBody>
      </p:sp>
      <p:sp>
        <p:nvSpPr>
          <p:cNvPr id="86094" name="Text Box 78"/>
          <p:cNvSpPr txBox="1">
            <a:spLocks noChangeArrowheads="1"/>
          </p:cNvSpPr>
          <p:nvPr/>
        </p:nvSpPr>
        <p:spPr bwMode="auto">
          <a:xfrm>
            <a:off x="900113" y="5310188"/>
            <a:ext cx="7383462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首尾表示法就是根据这一性质设计的一种存储方法。  </a:t>
            </a:r>
          </a:p>
        </p:txBody>
      </p:sp>
      <p:sp>
        <p:nvSpPr>
          <p:cNvPr id="86095" name="AutoShape 79"/>
          <p:cNvSpPr>
            <a:spLocks noChangeArrowheads="1"/>
          </p:cNvSpPr>
          <p:nvPr/>
        </p:nvSpPr>
        <p:spPr bwMode="auto">
          <a:xfrm>
            <a:off x="3995738" y="3654425"/>
            <a:ext cx="2520950" cy="517525"/>
          </a:xfrm>
          <a:prstGeom prst="curvedDownArrow">
            <a:avLst>
              <a:gd name="adj1" fmla="val 97423"/>
              <a:gd name="adj2" fmla="val 19484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6" name="Text Box 80"/>
          <p:cNvSpPr txBox="1">
            <a:spLocks noChangeArrowheads="1"/>
          </p:cNvSpPr>
          <p:nvPr/>
        </p:nvSpPr>
        <p:spPr bwMode="auto">
          <a:xfrm>
            <a:off x="5588000" y="4086225"/>
            <a:ext cx="1811338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表头 </a:t>
            </a:r>
            <a:r>
              <a:rPr lang="en-US" altLang="zh-CN" sz="2400"/>
              <a:t>+ </a:t>
            </a:r>
            <a:r>
              <a:rPr lang="zh-CN" altLang="en-US" sz="2400"/>
              <a:t>表尾 </a:t>
            </a:r>
          </a:p>
        </p:txBody>
      </p:sp>
      <p:sp>
        <p:nvSpPr>
          <p:cNvPr id="86097" name="Rectangle 81"/>
          <p:cNvSpPr>
            <a:spLocks noChangeArrowheads="1"/>
          </p:cNvSpPr>
          <p:nvPr/>
        </p:nvSpPr>
        <p:spPr bwMode="auto">
          <a:xfrm>
            <a:off x="4706938" y="3654425"/>
            <a:ext cx="868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分解 </a:t>
            </a:r>
          </a:p>
        </p:txBody>
      </p:sp>
      <p:sp>
        <p:nvSpPr>
          <p:cNvPr id="86098" name="AutoShape 82"/>
          <p:cNvSpPr>
            <a:spLocks noChangeArrowheads="1"/>
          </p:cNvSpPr>
          <p:nvPr/>
        </p:nvSpPr>
        <p:spPr bwMode="auto">
          <a:xfrm flipH="1">
            <a:off x="3779838" y="4733925"/>
            <a:ext cx="2520950" cy="360363"/>
          </a:xfrm>
          <a:prstGeom prst="curvedUpArrow">
            <a:avLst>
              <a:gd name="adj1" fmla="val 139912"/>
              <a:gd name="adj2" fmla="val 27982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9" name="Rectangle 83"/>
          <p:cNvSpPr>
            <a:spLocks noChangeArrowheads="1"/>
          </p:cNvSpPr>
          <p:nvPr/>
        </p:nvSpPr>
        <p:spPr bwMode="auto">
          <a:xfrm>
            <a:off x="4783138" y="4591050"/>
            <a:ext cx="868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确定 </a:t>
            </a:r>
          </a:p>
        </p:txBody>
      </p:sp>
      <p:sp>
        <p:nvSpPr>
          <p:cNvPr id="86100" name="Text Box 84"/>
          <p:cNvSpPr txBox="1">
            <a:spLocks noChangeArrowheads="1"/>
          </p:cNvSpPr>
          <p:nvPr/>
        </p:nvSpPr>
        <p:spPr bwMode="auto">
          <a:xfrm>
            <a:off x="4624388" y="1196975"/>
            <a:ext cx="8731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5400">
                <a:solidFill>
                  <a:srgbClr val="FF3300"/>
                </a:solidFill>
              </a:rPr>
              <a:t>×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6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6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8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8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8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utoUpdateAnimBg="0"/>
      <p:bldP spid="86084" grpId="0"/>
      <p:bldP spid="86085" grpId="0" uiExpand="1" build="p"/>
      <p:bldP spid="86088" grpId="0" autoUpdateAnimBg="0"/>
      <p:bldP spid="86089" grpId="0" animBg="1"/>
      <p:bldP spid="86090" grpId="0" animBg="1"/>
      <p:bldP spid="86092" grpId="0" animBg="1"/>
      <p:bldP spid="86093" grpId="0" autoUpdateAnimBg="0"/>
      <p:bldP spid="86094" grpId="0" build="p"/>
      <p:bldP spid="86095" grpId="0" animBg="1"/>
      <p:bldP spid="86096" grpId="0" build="p"/>
      <p:bldP spid="86097" grpId="0"/>
      <p:bldP spid="86098" grpId="0" animBg="1"/>
      <p:bldP spid="86099" grpId="0"/>
      <p:bldP spid="8610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900113" y="739775"/>
            <a:ext cx="309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结点的结构形式 </a:t>
            </a: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4345732" y="1341438"/>
            <a:ext cx="339407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/>
              <a:t>标志域 </a:t>
            </a:r>
            <a:r>
              <a:rPr lang="en-US" altLang="zh-CN" sz="2400" i="1"/>
              <a:t>tag</a:t>
            </a:r>
            <a:r>
              <a:rPr lang="en-US" altLang="zh-CN" sz="2400"/>
              <a:t> = 1</a:t>
            </a:r>
          </a:p>
          <a:p>
            <a:pPr>
              <a:lnSpc>
                <a:spcPct val="140000"/>
              </a:lnSpc>
            </a:pPr>
            <a:r>
              <a:rPr lang="zh-CN" altLang="en-US" sz="2400"/>
              <a:t>指示表头的指针域 </a:t>
            </a:r>
            <a:r>
              <a:rPr lang="en-US" altLang="zh-CN" sz="2400" i="1"/>
              <a:t>hp</a:t>
            </a:r>
            <a:r>
              <a:rPr lang="en-US" altLang="zh-CN" sz="2400"/>
              <a:t> </a:t>
            </a:r>
          </a:p>
          <a:p>
            <a:pPr>
              <a:lnSpc>
                <a:spcPct val="140000"/>
              </a:lnSpc>
            </a:pPr>
            <a:r>
              <a:rPr lang="zh-CN" altLang="en-US" sz="2400"/>
              <a:t>指示表尾的指针域 </a:t>
            </a:r>
            <a:r>
              <a:rPr lang="en-US" altLang="zh-CN" sz="2400" i="1"/>
              <a:t>tp</a:t>
            </a:r>
            <a:r>
              <a:rPr lang="en-US" altLang="zh-CN" sz="2400"/>
              <a:t> 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1259632" y="1984375"/>
            <a:ext cx="301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表结点由三个域组成 </a:t>
            </a:r>
          </a:p>
        </p:txBody>
      </p:sp>
      <p:sp>
        <p:nvSpPr>
          <p:cNvPr id="115719" name="AutoShape 7"/>
          <p:cNvSpPr>
            <a:spLocks/>
          </p:cNvSpPr>
          <p:nvPr/>
        </p:nvSpPr>
        <p:spPr bwMode="auto">
          <a:xfrm>
            <a:off x="4273550" y="1701800"/>
            <a:ext cx="142875" cy="1008063"/>
          </a:xfrm>
          <a:prstGeom prst="leftBrace">
            <a:avLst>
              <a:gd name="adj1" fmla="val 587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5720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946941"/>
              </p:ext>
            </p:extLst>
          </p:nvPr>
        </p:nvGraphicFramePr>
        <p:xfrm>
          <a:off x="4499719" y="3286125"/>
          <a:ext cx="2687638" cy="457200"/>
        </p:xfrm>
        <a:graphic>
          <a:graphicData uri="http://schemas.openxmlformats.org/drawingml/2006/table">
            <a:tbl>
              <a:tblPr/>
              <a:tblGrid>
                <a:gridCol w="11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5730" name="Rectangle 18"/>
          <p:cNvSpPr>
            <a:spLocks noChangeArrowheads="1"/>
          </p:cNvSpPr>
          <p:nvPr/>
        </p:nvSpPr>
        <p:spPr bwMode="auto">
          <a:xfrm>
            <a:off x="1044575" y="4516438"/>
            <a:ext cx="340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原子结点由两个域组成  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4473575" y="4125913"/>
            <a:ext cx="21224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标志域 </a:t>
            </a:r>
            <a:r>
              <a:rPr lang="en-US" altLang="zh-CN" sz="2400" i="1"/>
              <a:t>tag</a:t>
            </a:r>
            <a:r>
              <a:rPr lang="en-US" altLang="zh-CN" sz="2400"/>
              <a:t> = 0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值域 </a:t>
            </a:r>
            <a:r>
              <a:rPr kumimoji="0" lang="en-US" altLang="zh-CN" sz="2400" i="1"/>
              <a:t>at</a:t>
            </a:r>
            <a:r>
              <a:rPr lang="en-US" altLang="zh-CN" sz="2400" i="1"/>
              <a:t>om </a:t>
            </a:r>
          </a:p>
        </p:txBody>
      </p:sp>
      <p:sp>
        <p:nvSpPr>
          <p:cNvPr id="115732" name="AutoShape 20"/>
          <p:cNvSpPr>
            <a:spLocks/>
          </p:cNvSpPr>
          <p:nvPr/>
        </p:nvSpPr>
        <p:spPr bwMode="auto">
          <a:xfrm>
            <a:off x="4284663" y="4448175"/>
            <a:ext cx="142875" cy="649288"/>
          </a:xfrm>
          <a:prstGeom prst="leftBrace">
            <a:avLst>
              <a:gd name="adj1" fmla="val 3787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5743" name="Group 31"/>
          <p:cNvGraphicFramePr>
            <a:graphicFrameLocks noGrp="1"/>
          </p:cNvGraphicFramePr>
          <p:nvPr/>
        </p:nvGraphicFramePr>
        <p:xfrm>
          <a:off x="4572000" y="5565775"/>
          <a:ext cx="2663825" cy="4572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at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11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utoUpdateAnimBg="0"/>
      <p:bldP spid="115717" grpId="0" autoUpdateAnimBg="0"/>
      <p:bldP spid="115718" grpId="0" autoUpdateAnimBg="0"/>
      <p:bldP spid="115719" grpId="0" animBg="1"/>
      <p:bldP spid="115730" grpId="0" autoUpdateAnimBg="0"/>
      <p:bldP spid="115731" grpId="0" autoUpdateAnimBg="0"/>
      <p:bldP spid="11573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739775" y="549275"/>
            <a:ext cx="7683500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</a:t>
            </a:r>
            <a:r>
              <a:rPr lang="en-US" altLang="zh-CN" sz="2400"/>
              <a:t>}*GList;                           // </a:t>
            </a:r>
            <a:r>
              <a:rPr lang="zh-CN" altLang="en-US" sz="2400"/>
              <a:t>广义表类型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739775" y="549275"/>
            <a:ext cx="7935913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endParaRPr lang="en-US" altLang="zh-CN" sz="240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</a:t>
            </a:r>
            <a:r>
              <a:rPr lang="zh-CN" altLang="en-US" sz="240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</a:t>
            </a:r>
            <a:r>
              <a:rPr lang="en-US" altLang="zh-CN" sz="2400">
                <a:solidFill>
                  <a:schemeClr val="folHlink"/>
                </a:solidFill>
              </a:rPr>
              <a:t>Atomtype  atom;      // atom </a:t>
            </a:r>
            <a:r>
              <a:rPr lang="zh-CN" altLang="en-US" sz="2400">
                <a:solidFill>
                  <a:schemeClr val="folHlink"/>
                </a:solidFill>
              </a:rPr>
              <a:t>是原子结点的值域</a:t>
            </a:r>
            <a:r>
              <a:rPr lang="zh-CN" altLang="en-US" sz="2400"/>
              <a:t> </a:t>
            </a:r>
            <a:endParaRPr lang="zh-CN" altLang="en-US" sz="240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</a:t>
            </a:r>
            <a:r>
              <a:rPr lang="en-US" altLang="zh-CN" sz="2400">
                <a:solidFill>
                  <a:srgbClr val="0000FF"/>
                </a:solidFill>
              </a:rPr>
              <a:t>struct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{struct GLNode  *hp,  *tp;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}ptr;  // ptr</a:t>
            </a:r>
            <a:r>
              <a:rPr lang="zh-CN" altLang="en-US" sz="2400">
                <a:solidFill>
                  <a:srgbClr val="0000FF"/>
                </a:solidFill>
              </a:rPr>
              <a:t>是表结点的指针域，</a:t>
            </a:r>
            <a:r>
              <a:rPr lang="en-US" altLang="zh-CN" sz="2400">
                <a:solidFill>
                  <a:srgbClr val="0000FF"/>
                </a:solidFill>
              </a:rPr>
              <a:t>ptr.hp </a:t>
            </a:r>
            <a:r>
              <a:rPr lang="zh-CN" altLang="en-US" sz="2400">
                <a:solidFill>
                  <a:srgbClr val="0000FF"/>
                </a:solidFill>
              </a:rPr>
              <a:t>和 </a:t>
            </a:r>
            <a:r>
              <a:rPr lang="en-US" altLang="zh-CN" sz="2400">
                <a:solidFill>
                  <a:srgbClr val="0000FF"/>
                </a:solidFill>
              </a:rPr>
              <a:t>ptr.tp</a:t>
            </a:r>
            <a:r>
              <a:rPr lang="zh-CN" altLang="en-US" sz="2400">
                <a:solidFill>
                  <a:srgbClr val="0000FF"/>
                </a:solidFill>
              </a:rPr>
              <a:t>分别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               </a:t>
            </a:r>
            <a:r>
              <a:rPr lang="en-US" altLang="zh-CN" sz="2400">
                <a:solidFill>
                  <a:srgbClr val="0000FF"/>
                </a:solidFill>
              </a:rPr>
              <a:t>// </a:t>
            </a:r>
            <a:r>
              <a:rPr lang="zh-CN" altLang="en-US" sz="2400">
                <a:solidFill>
                  <a:srgbClr val="0000FF"/>
                </a:solidFill>
              </a:rPr>
              <a:t>指向表头和表尾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</a:t>
            </a:r>
            <a:r>
              <a:rPr lang="en-US" altLang="zh-CN" sz="2400"/>
              <a:t>}*GList;                           // </a:t>
            </a:r>
            <a:r>
              <a:rPr lang="zh-CN" altLang="en-US" sz="2400"/>
              <a:t>广义表类型</a:t>
            </a:r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739775" y="549275"/>
            <a:ext cx="7935913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union {             //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元素结点和表结点的联合部分</a:t>
            </a:r>
            <a:r>
              <a:rPr lang="zh-CN" altLang="en-US" sz="2400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>
                <a:solidFill>
                  <a:srgbClr val="0000FF"/>
                </a:solidFill>
              </a:rPr>
              <a:t>struct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{struct GLNode  *hp,  *tp;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}ptr;  // ptr</a:t>
            </a:r>
            <a:r>
              <a:rPr lang="zh-CN" altLang="en-US" sz="2400">
                <a:solidFill>
                  <a:srgbClr val="0000FF"/>
                </a:solidFill>
              </a:rPr>
              <a:t>是表结点的指针域，</a:t>
            </a:r>
            <a:r>
              <a:rPr lang="en-US" altLang="zh-CN" sz="2400">
                <a:solidFill>
                  <a:srgbClr val="0000FF"/>
                </a:solidFill>
              </a:rPr>
              <a:t>ptr.hp </a:t>
            </a:r>
            <a:r>
              <a:rPr lang="zh-CN" altLang="en-US" sz="2400">
                <a:solidFill>
                  <a:srgbClr val="0000FF"/>
                </a:solidFill>
              </a:rPr>
              <a:t>和 </a:t>
            </a:r>
            <a:r>
              <a:rPr lang="en-US" altLang="zh-CN" sz="2400">
                <a:solidFill>
                  <a:srgbClr val="0000FF"/>
                </a:solidFill>
              </a:rPr>
              <a:t>ptr.tp</a:t>
            </a:r>
            <a:r>
              <a:rPr lang="zh-CN" altLang="en-US" sz="2400">
                <a:solidFill>
                  <a:srgbClr val="0000FF"/>
                </a:solidFill>
              </a:rPr>
              <a:t>分别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               </a:t>
            </a:r>
            <a:r>
              <a:rPr lang="en-US" altLang="zh-CN" sz="2400">
                <a:solidFill>
                  <a:srgbClr val="0000FF"/>
                </a:solidFill>
              </a:rPr>
              <a:t>// </a:t>
            </a:r>
            <a:r>
              <a:rPr lang="zh-CN" altLang="en-US" sz="2400">
                <a:solidFill>
                  <a:srgbClr val="0000FF"/>
                </a:solidFill>
              </a:rPr>
              <a:t>指向表头和表尾</a:t>
            </a:r>
            <a:r>
              <a:rPr lang="zh-CN" altLang="en-US" sz="2400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};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}*GList;                           // </a:t>
            </a:r>
            <a:r>
              <a:rPr lang="zh-CN" altLang="en-US" sz="2400"/>
              <a:t>广义表类型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/>
      <p:bldP spid="116741" grpId="0"/>
      <p:bldP spid="1167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2" name="Rectangle 158"/>
          <p:cNvSpPr>
            <a:spLocks noChangeArrowheads="1"/>
          </p:cNvSpPr>
          <p:nvPr/>
        </p:nvSpPr>
        <p:spPr bwMode="auto">
          <a:xfrm>
            <a:off x="179512" y="1989138"/>
            <a:ext cx="8424936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/>
              <a:t>            </a:t>
            </a:r>
            <a:r>
              <a:rPr lang="zh-CN" altLang="en-US" sz="2400" dirty="0"/>
              <a:t>在 </a:t>
            </a:r>
            <a:r>
              <a:rPr lang="en-US" altLang="zh-CN" sz="2400" dirty="0"/>
              <a:t>C </a:t>
            </a:r>
            <a:r>
              <a:rPr lang="zh-CN" altLang="en-US" sz="2400" dirty="0"/>
              <a:t>语言中，一个二维数组类型也可以定义为 一维数组类型（其分量类型为一维数组类型），即：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/>
              <a:t>          </a:t>
            </a:r>
            <a:r>
              <a:rPr lang="en-US" altLang="zh-CN" sz="2400" dirty="0"/>
              <a:t>typedef 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 array2[m][n];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     等价于：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/>
              <a:t>          </a:t>
            </a:r>
            <a:r>
              <a:rPr lang="en-US" altLang="zh-CN" sz="2400" dirty="0"/>
              <a:t>typedef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array1[n];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/>
              <a:t>          typedef  array1 array2[m]; </a:t>
            </a:r>
          </a:p>
        </p:txBody>
      </p:sp>
      <p:sp>
        <p:nvSpPr>
          <p:cNvPr id="26783" name="Text Box 159"/>
          <p:cNvSpPr txBox="1">
            <a:spLocks noChangeArrowheads="1"/>
          </p:cNvSpPr>
          <p:nvPr/>
        </p:nvSpPr>
        <p:spPr bwMode="auto">
          <a:xfrm>
            <a:off x="468313" y="566738"/>
            <a:ext cx="77041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声明格式：    </a:t>
            </a:r>
            <a:r>
              <a:rPr lang="zh-CN" altLang="en-US" sz="2400">
                <a:solidFill>
                  <a:srgbClr val="000000"/>
                </a:solidFill>
              </a:rPr>
              <a:t>数据类型    变量名称</a:t>
            </a:r>
            <a:r>
              <a:rPr lang="en-US" altLang="zh-CN" sz="2400">
                <a:solidFill>
                  <a:srgbClr val="000000"/>
                </a:solidFill>
              </a:rPr>
              <a:t>[</a:t>
            </a:r>
            <a:r>
              <a:rPr lang="zh-CN" altLang="en-US" sz="2400">
                <a:solidFill>
                  <a:srgbClr val="000000"/>
                </a:solidFill>
              </a:rPr>
              <a:t>行数</a:t>
            </a:r>
            <a:r>
              <a:rPr lang="en-US" altLang="zh-CN" sz="2400">
                <a:solidFill>
                  <a:srgbClr val="000000"/>
                </a:solidFill>
              </a:rPr>
              <a:t>] [</a:t>
            </a:r>
            <a:r>
              <a:rPr lang="zh-CN" altLang="en-US" sz="2400">
                <a:solidFill>
                  <a:srgbClr val="000000"/>
                </a:solidFill>
              </a:rPr>
              <a:t>列数</a:t>
            </a:r>
            <a:r>
              <a:rPr lang="en-US" altLang="zh-CN" sz="2400">
                <a:solidFill>
                  <a:srgbClr val="000000"/>
                </a:solidFill>
              </a:rPr>
              <a:t>]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000000"/>
                </a:solidFill>
              </a:rPr>
              <a:t>；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26784" name="Text Box 160"/>
          <p:cNvSpPr txBox="1">
            <a:spLocks noChangeArrowheads="1"/>
          </p:cNvSpPr>
          <p:nvPr/>
        </p:nvSpPr>
        <p:spPr bwMode="auto">
          <a:xfrm>
            <a:off x="468313" y="1241425"/>
            <a:ext cx="78486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                                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例：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int  num[5] </a:t>
            </a:r>
            <a:r>
              <a:rPr lang="en-US" altLang="zh-CN" sz="2400">
                <a:solidFill>
                  <a:srgbClr val="000000"/>
                </a:solidFill>
              </a:rPr>
              <a:t>[8]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 ; 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82" grpId="0"/>
      <p:bldP spid="26783" grpId="0"/>
      <p:bldP spid="2678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827088" y="476250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结点的链接  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3556000" y="476250"/>
            <a:ext cx="91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4570413" y="476250"/>
            <a:ext cx="1484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=NULL </a:t>
            </a: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860425" y="1123950"/>
            <a:ext cx="97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=(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847725" y="167481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068" name="Group 28"/>
          <p:cNvGraphicFramePr>
            <a:graphicFrameLocks noGrp="1"/>
          </p:cNvGraphicFramePr>
          <p:nvPr/>
        </p:nvGraphicFramePr>
        <p:xfrm>
          <a:off x="1584325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069" name="AutoShape 29"/>
          <p:cNvCxnSpPr>
            <a:cxnSpLocks noChangeShapeType="1"/>
            <a:stCxn id="87049" idx="3"/>
            <a:endCxn id="0" idx="1"/>
          </p:cNvCxnSpPr>
          <p:nvPr/>
        </p:nvCxnSpPr>
        <p:spPr bwMode="auto">
          <a:xfrm>
            <a:off x="1311275" y="1903413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091" name="Group 51"/>
          <p:cNvGraphicFramePr>
            <a:graphicFrameLocks noGrp="1"/>
          </p:cNvGraphicFramePr>
          <p:nvPr/>
        </p:nvGraphicFramePr>
        <p:xfrm>
          <a:off x="1751013" y="2395538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093" name="Line 53"/>
          <p:cNvSpPr>
            <a:spLocks noChangeShapeType="1"/>
          </p:cNvSpPr>
          <p:nvPr/>
        </p:nvSpPr>
        <p:spPr bwMode="auto">
          <a:xfrm>
            <a:off x="2133600" y="19161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094" name="Text Box 54"/>
          <p:cNvSpPr txBox="1">
            <a:spLocks noChangeArrowheads="1"/>
          </p:cNvSpPr>
          <p:nvPr/>
        </p:nvSpPr>
        <p:spPr bwMode="auto">
          <a:xfrm>
            <a:off x="2916238" y="1123950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7095" name="Text Box 55"/>
          <p:cNvSpPr txBox="1">
            <a:spLocks noChangeArrowheads="1"/>
          </p:cNvSpPr>
          <p:nvPr/>
        </p:nvSpPr>
        <p:spPr bwMode="auto">
          <a:xfrm>
            <a:off x="2949575" y="167481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096" name="Group 56"/>
          <p:cNvGraphicFramePr>
            <a:graphicFrameLocks noGrp="1"/>
          </p:cNvGraphicFramePr>
          <p:nvPr/>
        </p:nvGraphicFramePr>
        <p:xfrm>
          <a:off x="3686175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106" name="AutoShape 66"/>
          <p:cNvCxnSpPr>
            <a:cxnSpLocks noChangeShapeType="1"/>
            <a:stCxn id="87095" idx="3"/>
            <a:endCxn id="0" idx="1"/>
          </p:cNvCxnSpPr>
          <p:nvPr/>
        </p:nvCxnSpPr>
        <p:spPr bwMode="auto">
          <a:xfrm>
            <a:off x="3413125" y="1903413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107" name="Group 67"/>
          <p:cNvGraphicFramePr>
            <a:graphicFrameLocks noGrp="1"/>
          </p:cNvGraphicFramePr>
          <p:nvPr/>
        </p:nvGraphicFramePr>
        <p:xfrm>
          <a:off x="3852863" y="2395538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15" name="Line 75"/>
          <p:cNvSpPr>
            <a:spLocks noChangeShapeType="1"/>
          </p:cNvSpPr>
          <p:nvPr/>
        </p:nvSpPr>
        <p:spPr bwMode="auto">
          <a:xfrm>
            <a:off x="4235450" y="19161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16" name="Group 76"/>
          <p:cNvGraphicFramePr>
            <a:graphicFrameLocks noGrp="1"/>
          </p:cNvGraphicFramePr>
          <p:nvPr/>
        </p:nvGraphicFramePr>
        <p:xfrm>
          <a:off x="4981575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27" name="Text Box 87"/>
          <p:cNvSpPr txBox="1">
            <a:spLocks noChangeArrowheads="1"/>
          </p:cNvSpPr>
          <p:nvPr/>
        </p:nvSpPr>
        <p:spPr bwMode="auto">
          <a:xfrm>
            <a:off x="4889500" y="1123950"/>
            <a:ext cx="1411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7128" name="Line 88"/>
          <p:cNvSpPr>
            <a:spLocks noChangeShapeType="1"/>
          </p:cNvSpPr>
          <p:nvPr/>
        </p:nvSpPr>
        <p:spPr bwMode="auto">
          <a:xfrm>
            <a:off x="5508625" y="19161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29" name="Group 89"/>
          <p:cNvGraphicFramePr>
            <a:graphicFrameLocks noGrp="1"/>
          </p:cNvGraphicFramePr>
          <p:nvPr/>
        </p:nvGraphicFramePr>
        <p:xfrm>
          <a:off x="4981575" y="23955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39" name="Line 99"/>
          <p:cNvSpPr>
            <a:spLocks noChangeShapeType="1"/>
          </p:cNvSpPr>
          <p:nvPr/>
        </p:nvSpPr>
        <p:spPr bwMode="auto">
          <a:xfrm>
            <a:off x="5508625" y="26368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40" name="Group 100"/>
          <p:cNvGraphicFramePr>
            <a:graphicFrameLocks noGrp="1"/>
          </p:cNvGraphicFramePr>
          <p:nvPr/>
        </p:nvGraphicFramePr>
        <p:xfrm>
          <a:off x="5126038" y="3116263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148" name="Group 108"/>
          <p:cNvGraphicFramePr>
            <a:graphicFrameLocks noGrp="1"/>
          </p:cNvGraphicFramePr>
          <p:nvPr/>
        </p:nvGraphicFramePr>
        <p:xfrm>
          <a:off x="6254750" y="241935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59" name="Text Box 119"/>
          <p:cNvSpPr txBox="1">
            <a:spLocks noChangeArrowheads="1"/>
          </p:cNvSpPr>
          <p:nvPr/>
        </p:nvSpPr>
        <p:spPr bwMode="auto">
          <a:xfrm>
            <a:off x="6381750" y="1890713"/>
            <a:ext cx="903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60" name="Text Box 120"/>
          <p:cNvSpPr txBox="1">
            <a:spLocks noChangeArrowheads="1"/>
          </p:cNvSpPr>
          <p:nvPr/>
        </p:nvSpPr>
        <p:spPr bwMode="auto">
          <a:xfrm>
            <a:off x="6316663" y="1123950"/>
            <a:ext cx="1208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61" name="Line 121"/>
          <p:cNvSpPr>
            <a:spLocks noChangeShapeType="1"/>
          </p:cNvSpPr>
          <p:nvPr/>
        </p:nvSpPr>
        <p:spPr bwMode="auto">
          <a:xfrm rot="10530646" flipV="1">
            <a:off x="5940425" y="1555750"/>
            <a:ext cx="647700" cy="8636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62" name="Line 122"/>
          <p:cNvSpPr>
            <a:spLocks noChangeShapeType="1"/>
          </p:cNvSpPr>
          <p:nvPr/>
        </p:nvSpPr>
        <p:spPr bwMode="auto">
          <a:xfrm>
            <a:off x="6804025" y="263525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63" name="Group 123"/>
          <p:cNvGraphicFramePr>
            <a:graphicFrameLocks noGrp="1"/>
          </p:cNvGraphicFramePr>
          <p:nvPr/>
        </p:nvGraphicFramePr>
        <p:xfrm>
          <a:off x="6421438" y="3114675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171" name="Group 131"/>
          <p:cNvGraphicFramePr>
            <a:graphicFrameLocks noGrp="1"/>
          </p:cNvGraphicFramePr>
          <p:nvPr/>
        </p:nvGraphicFramePr>
        <p:xfrm>
          <a:off x="7572375" y="24209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82" name="Text Box 142"/>
          <p:cNvSpPr txBox="1">
            <a:spLocks noChangeArrowheads="1"/>
          </p:cNvSpPr>
          <p:nvPr/>
        </p:nvSpPr>
        <p:spPr bwMode="auto">
          <a:xfrm>
            <a:off x="7845425" y="1892300"/>
            <a:ext cx="61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83" name="Line 143"/>
          <p:cNvSpPr>
            <a:spLocks noChangeShapeType="1"/>
          </p:cNvSpPr>
          <p:nvPr/>
        </p:nvSpPr>
        <p:spPr bwMode="auto">
          <a:xfrm>
            <a:off x="8121650" y="26368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84" name="Group 144"/>
          <p:cNvGraphicFramePr>
            <a:graphicFrameLocks noGrp="1"/>
          </p:cNvGraphicFramePr>
          <p:nvPr/>
        </p:nvGraphicFramePr>
        <p:xfrm>
          <a:off x="7739063" y="3116263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92" name="Line 152"/>
          <p:cNvSpPr>
            <a:spLocks noChangeShapeType="1"/>
          </p:cNvSpPr>
          <p:nvPr/>
        </p:nvSpPr>
        <p:spPr bwMode="auto">
          <a:xfrm>
            <a:off x="7212013" y="263525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3" name="Line 153"/>
          <p:cNvSpPr>
            <a:spLocks noChangeShapeType="1"/>
          </p:cNvSpPr>
          <p:nvPr/>
        </p:nvSpPr>
        <p:spPr bwMode="auto">
          <a:xfrm>
            <a:off x="5916613" y="263525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4" name="Line 154"/>
          <p:cNvSpPr>
            <a:spLocks noChangeShapeType="1"/>
          </p:cNvSpPr>
          <p:nvPr/>
        </p:nvSpPr>
        <p:spPr bwMode="auto">
          <a:xfrm>
            <a:off x="4643438" y="191611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5" name="Text Box 155"/>
          <p:cNvSpPr txBox="1">
            <a:spLocks noChangeArrowheads="1"/>
          </p:cNvSpPr>
          <p:nvPr/>
        </p:nvSpPr>
        <p:spPr bwMode="auto">
          <a:xfrm>
            <a:off x="827088" y="3835400"/>
            <a:ext cx="481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196" name="Group 156"/>
          <p:cNvGraphicFramePr>
            <a:graphicFrameLocks noGrp="1"/>
          </p:cNvGraphicFramePr>
          <p:nvPr/>
        </p:nvGraphicFramePr>
        <p:xfrm>
          <a:off x="1563688" y="383698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206" name="AutoShape 166"/>
          <p:cNvCxnSpPr>
            <a:cxnSpLocks noChangeShapeType="1"/>
            <a:stCxn id="87195" idx="3"/>
            <a:endCxn id="0" idx="1"/>
          </p:cNvCxnSpPr>
          <p:nvPr/>
        </p:nvCxnSpPr>
        <p:spPr bwMode="auto">
          <a:xfrm>
            <a:off x="1308100" y="4064000"/>
            <a:ext cx="2555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289" name="Group 249"/>
          <p:cNvGraphicFramePr>
            <a:graphicFrameLocks noGrp="1"/>
          </p:cNvGraphicFramePr>
          <p:nvPr/>
        </p:nvGraphicFramePr>
        <p:xfrm>
          <a:off x="2859088" y="3836988"/>
          <a:ext cx="1103312" cy="457200"/>
        </p:xfrm>
        <a:graphic>
          <a:graphicData uri="http://schemas.openxmlformats.org/drawingml/2006/table">
            <a:tbl>
              <a:tblPr/>
              <a:tblGrid>
                <a:gridCol w="344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17" name="Line 177"/>
          <p:cNvSpPr>
            <a:spLocks noChangeShapeType="1"/>
          </p:cNvSpPr>
          <p:nvPr/>
        </p:nvSpPr>
        <p:spPr bwMode="auto">
          <a:xfrm>
            <a:off x="2520950" y="40767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18" name="Text Box 178"/>
          <p:cNvSpPr txBox="1">
            <a:spLocks noChangeArrowheads="1"/>
          </p:cNvSpPr>
          <p:nvPr/>
        </p:nvSpPr>
        <p:spPr bwMode="auto">
          <a:xfrm>
            <a:off x="855663" y="3284538"/>
            <a:ext cx="177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7219" name="Text Box 179"/>
          <p:cNvSpPr txBox="1">
            <a:spLocks noChangeArrowheads="1"/>
          </p:cNvSpPr>
          <p:nvPr/>
        </p:nvSpPr>
        <p:spPr bwMode="auto">
          <a:xfrm>
            <a:off x="2944813" y="4338638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B, C</a:t>
            </a:r>
            <a:r>
              <a:rPr lang="en-US" altLang="zh-CN" sz="2400"/>
              <a:t>) </a:t>
            </a:r>
          </a:p>
        </p:txBody>
      </p:sp>
      <p:sp>
        <p:nvSpPr>
          <p:cNvPr id="87220" name="Line 180"/>
          <p:cNvSpPr>
            <a:spLocks noChangeShapeType="1"/>
          </p:cNvSpPr>
          <p:nvPr/>
        </p:nvSpPr>
        <p:spPr bwMode="auto">
          <a:xfrm flipV="1">
            <a:off x="3419475" y="32115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2" name="Line 182"/>
          <p:cNvSpPr>
            <a:spLocks noChangeShapeType="1"/>
          </p:cNvSpPr>
          <p:nvPr/>
        </p:nvSpPr>
        <p:spPr bwMode="auto">
          <a:xfrm flipH="1">
            <a:off x="1403350" y="3211513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3" name="Line 183"/>
          <p:cNvSpPr>
            <a:spLocks noChangeShapeType="1"/>
          </p:cNvSpPr>
          <p:nvPr/>
        </p:nvSpPr>
        <p:spPr bwMode="auto">
          <a:xfrm flipV="1">
            <a:off x="1403350" y="191611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4" name="Line 184"/>
          <p:cNvSpPr>
            <a:spLocks noChangeShapeType="1"/>
          </p:cNvSpPr>
          <p:nvPr/>
        </p:nvSpPr>
        <p:spPr bwMode="auto">
          <a:xfrm>
            <a:off x="3779838" y="40767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225" name="Group 185"/>
          <p:cNvGraphicFramePr>
            <a:graphicFrameLocks noGrp="1"/>
          </p:cNvGraphicFramePr>
          <p:nvPr/>
        </p:nvGraphicFramePr>
        <p:xfrm>
          <a:off x="4140200" y="383698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35" name="Text Box 195"/>
          <p:cNvSpPr txBox="1">
            <a:spLocks noChangeArrowheads="1"/>
          </p:cNvSpPr>
          <p:nvPr/>
        </p:nvSpPr>
        <p:spPr bwMode="auto">
          <a:xfrm>
            <a:off x="4410075" y="4338638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7236" name="Line 196"/>
          <p:cNvSpPr>
            <a:spLocks noChangeShapeType="1"/>
          </p:cNvSpPr>
          <p:nvPr/>
        </p:nvSpPr>
        <p:spPr bwMode="auto">
          <a:xfrm flipV="1">
            <a:off x="4716463" y="32115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7" name="Line 197"/>
          <p:cNvSpPr>
            <a:spLocks noChangeShapeType="1"/>
          </p:cNvSpPr>
          <p:nvPr/>
        </p:nvSpPr>
        <p:spPr bwMode="auto">
          <a:xfrm flipH="1">
            <a:off x="3563938" y="321151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8" name="Line 198"/>
          <p:cNvSpPr>
            <a:spLocks noChangeShapeType="1"/>
          </p:cNvSpPr>
          <p:nvPr/>
        </p:nvSpPr>
        <p:spPr bwMode="auto">
          <a:xfrm flipV="1">
            <a:off x="3563938" y="191611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9" name="Text Box 199"/>
          <p:cNvSpPr txBox="1">
            <a:spLocks noChangeArrowheads="1"/>
          </p:cNvSpPr>
          <p:nvPr/>
        </p:nvSpPr>
        <p:spPr bwMode="auto">
          <a:xfrm>
            <a:off x="827088" y="4579938"/>
            <a:ext cx="1347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240" name="Text Box 200"/>
          <p:cNvSpPr txBox="1">
            <a:spLocks noChangeArrowheads="1"/>
          </p:cNvSpPr>
          <p:nvPr/>
        </p:nvSpPr>
        <p:spPr bwMode="auto">
          <a:xfrm>
            <a:off x="1581150" y="51085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241" name="Group 201"/>
          <p:cNvGraphicFramePr>
            <a:graphicFrameLocks noGrp="1"/>
          </p:cNvGraphicFramePr>
          <p:nvPr/>
        </p:nvGraphicFramePr>
        <p:xfrm>
          <a:off x="2317750" y="51101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251" name="AutoShape 211"/>
          <p:cNvCxnSpPr>
            <a:cxnSpLocks noChangeShapeType="1"/>
            <a:stCxn id="87240" idx="3"/>
            <a:endCxn id="0" idx="1"/>
          </p:cNvCxnSpPr>
          <p:nvPr/>
        </p:nvCxnSpPr>
        <p:spPr bwMode="auto">
          <a:xfrm>
            <a:off x="2044700" y="53371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252" name="Group 212"/>
          <p:cNvGraphicFramePr>
            <a:graphicFrameLocks noGrp="1"/>
          </p:cNvGraphicFramePr>
          <p:nvPr/>
        </p:nvGraphicFramePr>
        <p:xfrm>
          <a:off x="3613150" y="51101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62" name="Line 222"/>
          <p:cNvSpPr>
            <a:spLocks noChangeShapeType="1"/>
          </p:cNvSpPr>
          <p:nvPr/>
        </p:nvSpPr>
        <p:spPr bwMode="auto">
          <a:xfrm>
            <a:off x="3275013" y="53498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4" name="Line 234"/>
          <p:cNvSpPr>
            <a:spLocks noChangeShapeType="1"/>
          </p:cNvSpPr>
          <p:nvPr/>
        </p:nvSpPr>
        <p:spPr bwMode="auto">
          <a:xfrm flipV="1">
            <a:off x="4197350" y="489267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5" name="Line 235"/>
          <p:cNvSpPr>
            <a:spLocks noChangeShapeType="1"/>
          </p:cNvSpPr>
          <p:nvPr/>
        </p:nvSpPr>
        <p:spPr bwMode="auto">
          <a:xfrm flipH="1">
            <a:off x="2181225" y="489267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6" name="Line 236"/>
          <p:cNvSpPr>
            <a:spLocks noChangeShapeType="1"/>
          </p:cNvSpPr>
          <p:nvPr/>
        </p:nvSpPr>
        <p:spPr bwMode="auto">
          <a:xfrm>
            <a:off x="2181225" y="48926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277" name="Group 237"/>
          <p:cNvGraphicFramePr>
            <a:graphicFrameLocks noGrp="1"/>
          </p:cNvGraphicFramePr>
          <p:nvPr/>
        </p:nvGraphicFramePr>
        <p:xfrm>
          <a:off x="2468563" y="5803900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85" name="Line 245"/>
          <p:cNvSpPr>
            <a:spLocks noChangeShapeType="1"/>
          </p:cNvSpPr>
          <p:nvPr/>
        </p:nvSpPr>
        <p:spPr bwMode="auto">
          <a:xfrm>
            <a:off x="2851150" y="53244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86" name="Text Box 246"/>
          <p:cNvSpPr txBox="1">
            <a:spLocks noChangeArrowheads="1"/>
          </p:cNvSpPr>
          <p:nvPr/>
        </p:nvSpPr>
        <p:spPr bwMode="auto">
          <a:xfrm>
            <a:off x="3908425" y="5659438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287" name="Text Box 247"/>
          <p:cNvSpPr txBox="1">
            <a:spLocks noChangeArrowheads="1"/>
          </p:cNvSpPr>
          <p:nvPr/>
        </p:nvSpPr>
        <p:spPr bwMode="auto">
          <a:xfrm>
            <a:off x="5816600" y="3859213"/>
            <a:ext cx="2797175" cy="1306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采用首尾表示法容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易分清列表中原子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或子表所在的层次  </a:t>
            </a:r>
          </a:p>
        </p:txBody>
      </p:sp>
      <p:sp>
        <p:nvSpPr>
          <p:cNvPr id="87288" name="Rectangle 248"/>
          <p:cNvSpPr>
            <a:spLocks noChangeArrowheads="1"/>
          </p:cNvSpPr>
          <p:nvPr/>
        </p:nvSpPr>
        <p:spPr bwMode="auto">
          <a:xfrm>
            <a:off x="5580063" y="5295900"/>
            <a:ext cx="3027362" cy="9048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最高层的表结点的个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数即为广义表的长度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7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7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7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7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7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7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7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7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7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7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8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8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8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8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8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8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8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3" dur="500"/>
                                        <p:tgtEl>
                                          <p:spTgt spid="8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8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87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87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8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1" dur="500"/>
                                        <p:tgtEl>
                                          <p:spTgt spid="8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8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8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8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8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000"/>
                            </p:stCondLst>
                            <p:childTnLst>
                              <p:par>
                                <p:cTn id="2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8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8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87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87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87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87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8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8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8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7" dur="500"/>
                                        <p:tgtEl>
                                          <p:spTgt spid="8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000"/>
                            </p:stCondLst>
                            <p:childTnLst>
                              <p:par>
                                <p:cTn id="2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8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87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87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2" dur="1000"/>
                                        <p:tgtEl>
                                          <p:spTgt spid="8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6" grpId="0" autoUpdateAnimBg="0"/>
      <p:bldP spid="87047" grpId="0" autoUpdateAnimBg="0"/>
      <p:bldP spid="87048" grpId="0" autoUpdateAnimBg="0"/>
      <p:bldP spid="87049" grpId="0" autoUpdateAnimBg="0"/>
      <p:bldP spid="87093" grpId="0" animBg="1"/>
      <p:bldP spid="87094" grpId="0" autoUpdateAnimBg="0"/>
      <p:bldP spid="87095" grpId="0" autoUpdateAnimBg="0"/>
      <p:bldP spid="87115" grpId="0" animBg="1"/>
      <p:bldP spid="87127" grpId="0" autoUpdateAnimBg="0"/>
      <p:bldP spid="87128" grpId="0" animBg="1"/>
      <p:bldP spid="87139" grpId="0" animBg="1"/>
      <p:bldP spid="87159" grpId="0" autoUpdateAnimBg="0"/>
      <p:bldP spid="87160" grpId="0" autoUpdateAnimBg="0"/>
      <p:bldP spid="87161" grpId="0" animBg="1"/>
      <p:bldP spid="87162" grpId="0" animBg="1"/>
      <p:bldP spid="87182" grpId="0" autoUpdateAnimBg="0"/>
      <p:bldP spid="87183" grpId="0" animBg="1"/>
      <p:bldP spid="87192" grpId="0" animBg="1"/>
      <p:bldP spid="87193" grpId="0" animBg="1"/>
      <p:bldP spid="87194" grpId="0" animBg="1"/>
      <p:bldP spid="87195" grpId="0" autoUpdateAnimBg="0"/>
      <p:bldP spid="87217" grpId="0" animBg="1"/>
      <p:bldP spid="87218" grpId="0" autoUpdateAnimBg="0"/>
      <p:bldP spid="87219" grpId="0" autoUpdateAnimBg="0"/>
      <p:bldP spid="87220" grpId="0" animBg="1"/>
      <p:bldP spid="87222" grpId="0" animBg="1"/>
      <p:bldP spid="87223" grpId="0" animBg="1"/>
      <p:bldP spid="87224" grpId="0" animBg="1"/>
      <p:bldP spid="87235" grpId="0" autoUpdateAnimBg="0"/>
      <p:bldP spid="87236" grpId="0" animBg="1"/>
      <p:bldP spid="87237" grpId="0" animBg="1"/>
      <p:bldP spid="87238" grpId="0" animBg="1"/>
      <p:bldP spid="87239" grpId="0" autoUpdateAnimBg="0"/>
      <p:bldP spid="87240" grpId="0" autoUpdateAnimBg="0"/>
      <p:bldP spid="87262" grpId="0" animBg="1"/>
      <p:bldP spid="87274" grpId="0" animBg="1"/>
      <p:bldP spid="87275" grpId="0" animBg="1"/>
      <p:bldP spid="87276" grpId="0" animBg="1"/>
      <p:bldP spid="87285" grpId="0" animBg="1"/>
      <p:bldP spid="87286" grpId="0" autoUpdateAnimBg="0"/>
      <p:bldP spid="87287" grpId="0" animBg="1" autoUpdateAnimBg="0"/>
      <p:bldP spid="87288" grpId="0" animBg="1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755650" y="476250"/>
            <a:ext cx="532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、扩展线性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链表（</a:t>
            </a:r>
            <a:r>
              <a:rPr lang="zh-CN" altLang="en-US" sz="2400">
                <a:solidFill>
                  <a:srgbClr val="0000FF"/>
                </a:solidFill>
              </a:rPr>
              <a:t>孩子兄弟链表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） 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111125" y="1412875"/>
            <a:ext cx="73691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两种结点形式：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有孩子结点</a:t>
            </a:r>
            <a:r>
              <a:rPr lang="zh-CN" altLang="en-US" sz="2400"/>
              <a:t>，用以表示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列表</a:t>
            </a:r>
            <a:r>
              <a:rPr lang="zh-CN" altLang="en-US" sz="2400"/>
              <a:t>；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                            </a:t>
            </a:r>
            <a:r>
              <a:rPr lang="zh-CN" altLang="en-US" sz="2400">
                <a:solidFill>
                  <a:srgbClr val="0000FF"/>
                </a:solidFill>
              </a:rPr>
              <a:t>无孩子结点</a:t>
            </a:r>
            <a:r>
              <a:rPr lang="zh-CN" altLang="en-US" sz="2400"/>
              <a:t>，用以表示</a:t>
            </a:r>
            <a:r>
              <a:rPr lang="zh-CN" altLang="en-US" sz="2400">
                <a:solidFill>
                  <a:srgbClr val="0000FF"/>
                </a:solidFill>
              </a:rPr>
              <a:t>单元素</a:t>
            </a:r>
            <a:r>
              <a:rPr lang="zh-CN" altLang="en-US" sz="2400"/>
              <a:t>。  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755650" y="955675"/>
            <a:ext cx="316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ea typeface="华文中宋" pitchFamily="2" charset="-122"/>
              </a:rPr>
              <a:t> 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结点的结构形式 </a:t>
            </a:r>
          </a:p>
        </p:txBody>
      </p:sp>
      <p:graphicFrame>
        <p:nvGraphicFramePr>
          <p:cNvPr id="117768" name="Group 8"/>
          <p:cNvGraphicFramePr>
            <a:graphicFrameLocks noGrp="1"/>
          </p:cNvGraphicFramePr>
          <p:nvPr/>
        </p:nvGraphicFramePr>
        <p:xfrm>
          <a:off x="1155700" y="3405188"/>
          <a:ext cx="2687638" cy="457200"/>
        </p:xfrm>
        <a:graphic>
          <a:graphicData uri="http://schemas.openxmlformats.org/drawingml/2006/table">
            <a:tbl>
              <a:tblPr/>
              <a:tblGrid>
                <a:gridCol w="11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778" name="Group 18"/>
          <p:cNvGraphicFramePr>
            <a:graphicFrameLocks noGrp="1"/>
          </p:cNvGraphicFramePr>
          <p:nvPr/>
        </p:nvGraphicFramePr>
        <p:xfrm>
          <a:off x="4284663" y="3405188"/>
          <a:ext cx="2687637" cy="457200"/>
        </p:xfrm>
        <a:graphic>
          <a:graphicData uri="http://schemas.openxmlformats.org/drawingml/2006/table">
            <a:tbl>
              <a:tblPr/>
              <a:tblGrid>
                <a:gridCol w="1103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atom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788" name="Text Box 28"/>
          <p:cNvSpPr txBox="1">
            <a:spLocks noChangeArrowheads="1"/>
          </p:cNvSpPr>
          <p:nvPr/>
        </p:nvSpPr>
        <p:spPr bwMode="auto">
          <a:xfrm>
            <a:off x="1919288" y="3908425"/>
            <a:ext cx="1179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表结点 </a:t>
            </a: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5076825" y="390842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原子结点 </a:t>
            </a:r>
          </a:p>
        </p:txBody>
      </p:sp>
      <p:sp>
        <p:nvSpPr>
          <p:cNvPr id="117790" name="Rectangle 30"/>
          <p:cNvSpPr>
            <a:spLocks noChangeArrowheads="1"/>
          </p:cNvSpPr>
          <p:nvPr/>
        </p:nvSpPr>
        <p:spPr bwMode="auto">
          <a:xfrm>
            <a:off x="676275" y="2492375"/>
            <a:ext cx="2481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指向第一个孩子  </a:t>
            </a:r>
          </a:p>
        </p:txBody>
      </p:sp>
      <p:sp>
        <p:nvSpPr>
          <p:cNvPr id="117791" name="AutoShape 31"/>
          <p:cNvSpPr>
            <a:spLocks noChangeArrowheads="1"/>
          </p:cNvSpPr>
          <p:nvPr/>
        </p:nvSpPr>
        <p:spPr bwMode="auto">
          <a:xfrm rot="-5400000">
            <a:off x="2485232" y="3061494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2" name="AutoShape 32"/>
          <p:cNvSpPr>
            <a:spLocks noChangeArrowheads="1"/>
          </p:cNvSpPr>
          <p:nvPr/>
        </p:nvSpPr>
        <p:spPr bwMode="auto">
          <a:xfrm rot="-5400000">
            <a:off x="3234532" y="3061494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3" name="Rectangle 33"/>
          <p:cNvSpPr>
            <a:spLocks noChangeArrowheads="1"/>
          </p:cNvSpPr>
          <p:nvPr/>
        </p:nvSpPr>
        <p:spPr bwMode="auto">
          <a:xfrm>
            <a:off x="3157538" y="24923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指向兄弟 </a:t>
            </a:r>
          </a:p>
        </p:txBody>
      </p:sp>
      <p:sp>
        <p:nvSpPr>
          <p:cNvPr id="117794" name="Rectangle 34"/>
          <p:cNvSpPr>
            <a:spLocks noChangeArrowheads="1"/>
          </p:cNvSpPr>
          <p:nvPr/>
        </p:nvSpPr>
        <p:spPr bwMode="auto">
          <a:xfrm>
            <a:off x="4918075" y="2492375"/>
            <a:ext cx="1179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元素值 </a:t>
            </a:r>
          </a:p>
        </p:txBody>
      </p:sp>
      <p:sp>
        <p:nvSpPr>
          <p:cNvPr id="117795" name="AutoShape 35"/>
          <p:cNvSpPr>
            <a:spLocks noChangeArrowheads="1"/>
          </p:cNvSpPr>
          <p:nvPr/>
        </p:nvSpPr>
        <p:spPr bwMode="auto">
          <a:xfrm rot="-5400000">
            <a:off x="6388894" y="3061494"/>
            <a:ext cx="431800" cy="160338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6" name="Rectangle 36"/>
          <p:cNvSpPr>
            <a:spLocks noChangeArrowheads="1"/>
          </p:cNvSpPr>
          <p:nvPr/>
        </p:nvSpPr>
        <p:spPr bwMode="auto">
          <a:xfrm>
            <a:off x="6311900" y="24923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指向兄弟 </a:t>
            </a:r>
          </a:p>
        </p:txBody>
      </p:sp>
      <p:sp>
        <p:nvSpPr>
          <p:cNvPr id="117797" name="AutoShape 37"/>
          <p:cNvSpPr>
            <a:spLocks noChangeArrowheads="1"/>
          </p:cNvSpPr>
          <p:nvPr/>
        </p:nvSpPr>
        <p:spPr bwMode="auto">
          <a:xfrm rot="-5400000">
            <a:off x="5571332" y="3061494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8" name="Text Box 38"/>
          <p:cNvSpPr txBox="1">
            <a:spLocks noChangeArrowheads="1"/>
          </p:cNvSpPr>
          <p:nvPr/>
        </p:nvSpPr>
        <p:spPr bwMode="auto">
          <a:xfrm>
            <a:off x="2805113" y="44862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117799" name="Group 39"/>
          <p:cNvGraphicFramePr>
            <a:graphicFrameLocks noGrp="1"/>
          </p:cNvGraphicFramePr>
          <p:nvPr/>
        </p:nvGraphicFramePr>
        <p:xfrm>
          <a:off x="3541713" y="4487863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7809" name="AutoShape 49"/>
          <p:cNvCxnSpPr>
            <a:cxnSpLocks noChangeShapeType="1"/>
            <a:stCxn id="117798" idx="3"/>
            <a:endCxn id="0" idx="1"/>
          </p:cNvCxnSpPr>
          <p:nvPr/>
        </p:nvCxnSpPr>
        <p:spPr bwMode="auto">
          <a:xfrm>
            <a:off x="3268663" y="47148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7810" name="Line 50"/>
          <p:cNvSpPr>
            <a:spLocks noChangeShapeType="1"/>
          </p:cNvSpPr>
          <p:nvPr/>
        </p:nvSpPr>
        <p:spPr bwMode="auto">
          <a:xfrm>
            <a:off x="4090988" y="47275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7811" name="Group 51"/>
          <p:cNvGraphicFramePr>
            <a:graphicFrameLocks noGrp="1"/>
          </p:cNvGraphicFramePr>
          <p:nvPr/>
        </p:nvGraphicFramePr>
        <p:xfrm>
          <a:off x="4837113" y="520700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821" name="Line 61"/>
          <p:cNvSpPr>
            <a:spLocks noChangeShapeType="1"/>
          </p:cNvSpPr>
          <p:nvPr/>
        </p:nvSpPr>
        <p:spPr bwMode="auto">
          <a:xfrm>
            <a:off x="5364163" y="54483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7822" name="Group 62"/>
          <p:cNvGraphicFramePr>
            <a:graphicFrameLocks noGrp="1"/>
          </p:cNvGraphicFramePr>
          <p:nvPr/>
        </p:nvGraphicFramePr>
        <p:xfrm>
          <a:off x="3540125" y="52070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32" name="Group 72"/>
          <p:cNvGraphicFramePr>
            <a:graphicFrameLocks noGrp="1"/>
          </p:cNvGraphicFramePr>
          <p:nvPr/>
        </p:nvGraphicFramePr>
        <p:xfrm>
          <a:off x="4787900" y="59261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42" name="Group 82"/>
          <p:cNvGraphicFramePr>
            <a:graphicFrameLocks noGrp="1"/>
          </p:cNvGraphicFramePr>
          <p:nvPr/>
        </p:nvGraphicFramePr>
        <p:xfrm>
          <a:off x="6083300" y="59261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52" name="Group 92"/>
          <p:cNvGraphicFramePr>
            <a:graphicFrameLocks noGrp="1"/>
          </p:cNvGraphicFramePr>
          <p:nvPr/>
        </p:nvGraphicFramePr>
        <p:xfrm>
          <a:off x="7380288" y="59261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862" name="Line 102"/>
          <p:cNvSpPr>
            <a:spLocks noChangeShapeType="1"/>
          </p:cNvSpPr>
          <p:nvPr/>
        </p:nvSpPr>
        <p:spPr bwMode="auto">
          <a:xfrm>
            <a:off x="4498975" y="54229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3" name="Line 103"/>
          <p:cNvSpPr>
            <a:spLocks noChangeShapeType="1"/>
          </p:cNvSpPr>
          <p:nvPr/>
        </p:nvSpPr>
        <p:spPr bwMode="auto">
          <a:xfrm>
            <a:off x="5722938" y="61436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4" name="Line 104"/>
          <p:cNvSpPr>
            <a:spLocks noChangeShapeType="1"/>
          </p:cNvSpPr>
          <p:nvPr/>
        </p:nvSpPr>
        <p:spPr bwMode="auto">
          <a:xfrm>
            <a:off x="7021513" y="61436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5" name="Text Box 105"/>
          <p:cNvSpPr txBox="1">
            <a:spLocks noChangeArrowheads="1"/>
          </p:cNvSpPr>
          <p:nvPr/>
        </p:nvSpPr>
        <p:spPr bwMode="auto">
          <a:xfrm>
            <a:off x="755650" y="4437063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1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1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6" grpId="0"/>
      <p:bldP spid="117788" grpId="0"/>
      <p:bldP spid="117789" grpId="0"/>
      <p:bldP spid="117790" grpId="0"/>
      <p:bldP spid="117791" grpId="0" animBg="1"/>
      <p:bldP spid="117792" grpId="0" animBg="1"/>
      <p:bldP spid="117793" grpId="0"/>
      <p:bldP spid="117794" grpId="0"/>
      <p:bldP spid="117795" grpId="0" animBg="1"/>
      <p:bldP spid="117796" grpId="0"/>
      <p:bldP spid="117797" grpId="0" animBg="1"/>
      <p:bldP spid="117798" grpId="0"/>
      <p:bldP spid="117810" grpId="0" animBg="1"/>
      <p:bldP spid="117821" grpId="0" animBg="1"/>
      <p:bldP spid="117862" grpId="0" animBg="1"/>
      <p:bldP spid="117863" grpId="0" animBg="1"/>
      <p:bldP spid="117864" grpId="0" animBg="1"/>
      <p:bldP spid="11786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827088" y="549275"/>
            <a:ext cx="79121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typedef  struct  GLNode {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Elemtag  tag;     // </a:t>
            </a:r>
            <a:r>
              <a:rPr lang="zh-CN" altLang="en-US" sz="2400"/>
              <a:t>标志域，用于区分元素结点和表结点 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</a:t>
            </a:r>
            <a:r>
              <a:rPr lang="en-US" altLang="zh-CN" sz="2400"/>
              <a:t>union {                           // </a:t>
            </a:r>
            <a:r>
              <a:rPr lang="zh-CN" altLang="en-US" sz="2400"/>
              <a:t>元素结点和表结点的联合部分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 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       </a:t>
            </a:r>
            <a:r>
              <a:rPr lang="en-US" altLang="zh-CN" sz="2400"/>
              <a:t>struct GLNode  *hp;           // </a:t>
            </a:r>
            <a:r>
              <a:rPr lang="zh-CN" altLang="en-US" sz="2400"/>
              <a:t>表结点的表头指针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</a:t>
            </a:r>
            <a:r>
              <a:rPr lang="en-US" altLang="zh-CN" sz="2400"/>
              <a:t>};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struct GLNode  *tp;              // </a:t>
            </a:r>
            <a:r>
              <a:rPr lang="zh-CN" altLang="en-US" sz="2400"/>
              <a:t>指向下一个结点 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}*GList;                          // </a:t>
            </a:r>
            <a:r>
              <a:rPr lang="zh-CN" altLang="en-US" sz="2400"/>
              <a:t>广义表类型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27" name="Text Box 63"/>
          <p:cNvSpPr txBox="1">
            <a:spLocks noChangeArrowheads="1"/>
          </p:cNvSpPr>
          <p:nvPr/>
        </p:nvSpPr>
        <p:spPr bwMode="auto">
          <a:xfrm>
            <a:off x="3505200" y="549275"/>
            <a:ext cx="91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8128" name="Text Box 64"/>
          <p:cNvSpPr txBox="1">
            <a:spLocks noChangeArrowheads="1"/>
          </p:cNvSpPr>
          <p:nvPr/>
        </p:nvSpPr>
        <p:spPr bwMode="auto">
          <a:xfrm>
            <a:off x="4460875" y="5746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129" name="Group 65"/>
          <p:cNvGraphicFramePr>
            <a:graphicFrameLocks noGrp="1"/>
          </p:cNvGraphicFramePr>
          <p:nvPr/>
        </p:nvGraphicFramePr>
        <p:xfrm>
          <a:off x="5197475" y="5762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139" name="AutoShape 75"/>
          <p:cNvCxnSpPr>
            <a:cxnSpLocks noChangeShapeType="1"/>
            <a:stCxn id="88128" idx="3"/>
            <a:endCxn id="0" idx="1"/>
          </p:cNvCxnSpPr>
          <p:nvPr/>
        </p:nvCxnSpPr>
        <p:spPr bwMode="auto">
          <a:xfrm>
            <a:off x="4924425" y="8032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140" name="Text Box 76"/>
          <p:cNvSpPr txBox="1">
            <a:spLocks noChangeArrowheads="1"/>
          </p:cNvSpPr>
          <p:nvPr/>
        </p:nvSpPr>
        <p:spPr bwMode="auto">
          <a:xfrm>
            <a:off x="828675" y="1243013"/>
            <a:ext cx="97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=(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8141" name="Text Box 77"/>
          <p:cNvSpPr txBox="1">
            <a:spLocks noChangeArrowheads="1"/>
          </p:cNvSpPr>
          <p:nvPr/>
        </p:nvSpPr>
        <p:spPr bwMode="auto">
          <a:xfrm>
            <a:off x="847725" y="1868488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142" name="Group 78"/>
          <p:cNvGraphicFramePr>
            <a:graphicFrameLocks noGrp="1"/>
          </p:cNvGraphicFramePr>
          <p:nvPr/>
        </p:nvGraphicFramePr>
        <p:xfrm>
          <a:off x="1584325" y="1870075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152" name="AutoShape 88"/>
          <p:cNvCxnSpPr>
            <a:cxnSpLocks noChangeShapeType="1"/>
            <a:stCxn id="88141" idx="3"/>
            <a:endCxn id="0" idx="1"/>
          </p:cNvCxnSpPr>
          <p:nvPr/>
        </p:nvCxnSpPr>
        <p:spPr bwMode="auto">
          <a:xfrm>
            <a:off x="1311275" y="2097088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161" name="Line 97"/>
          <p:cNvSpPr>
            <a:spLocks noChangeShapeType="1"/>
          </p:cNvSpPr>
          <p:nvPr/>
        </p:nvSpPr>
        <p:spPr bwMode="auto">
          <a:xfrm>
            <a:off x="2133600" y="21097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299" name="Group 235"/>
          <p:cNvGraphicFramePr>
            <a:graphicFrameLocks noGrp="1"/>
          </p:cNvGraphicFramePr>
          <p:nvPr/>
        </p:nvGraphicFramePr>
        <p:xfrm>
          <a:off x="1597025" y="258921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427" name="Text Box 363"/>
          <p:cNvSpPr txBox="1">
            <a:spLocks noChangeArrowheads="1"/>
          </p:cNvSpPr>
          <p:nvPr/>
        </p:nvSpPr>
        <p:spPr bwMode="auto">
          <a:xfrm>
            <a:off x="828675" y="549275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结点的链接  </a:t>
            </a:r>
          </a:p>
        </p:txBody>
      </p:sp>
      <p:sp>
        <p:nvSpPr>
          <p:cNvPr id="88534" name="Text Box 470"/>
          <p:cNvSpPr txBox="1">
            <a:spLocks noChangeArrowheads="1"/>
          </p:cNvSpPr>
          <p:nvPr/>
        </p:nvSpPr>
        <p:spPr bwMode="auto">
          <a:xfrm>
            <a:off x="2949575" y="18446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535" name="Group 471"/>
          <p:cNvGraphicFramePr>
            <a:graphicFrameLocks noGrp="1"/>
          </p:cNvGraphicFramePr>
          <p:nvPr/>
        </p:nvGraphicFramePr>
        <p:xfrm>
          <a:off x="3686175" y="18462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545" name="AutoShape 481"/>
          <p:cNvCxnSpPr>
            <a:cxnSpLocks noChangeShapeType="1"/>
            <a:stCxn id="88534" idx="3"/>
            <a:endCxn id="0" idx="1"/>
          </p:cNvCxnSpPr>
          <p:nvPr/>
        </p:nvCxnSpPr>
        <p:spPr bwMode="auto">
          <a:xfrm>
            <a:off x="3413125" y="20732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546" name="Line 482"/>
          <p:cNvSpPr>
            <a:spLocks noChangeShapeType="1"/>
          </p:cNvSpPr>
          <p:nvPr/>
        </p:nvSpPr>
        <p:spPr bwMode="auto">
          <a:xfrm>
            <a:off x="4235450" y="20605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547" name="Group 483"/>
          <p:cNvGraphicFramePr>
            <a:graphicFrameLocks noGrp="1"/>
          </p:cNvGraphicFramePr>
          <p:nvPr/>
        </p:nvGraphicFramePr>
        <p:xfrm>
          <a:off x="4981575" y="25908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557" name="Line 493"/>
          <p:cNvSpPr>
            <a:spLocks noChangeShapeType="1"/>
          </p:cNvSpPr>
          <p:nvPr/>
        </p:nvSpPr>
        <p:spPr bwMode="auto">
          <a:xfrm>
            <a:off x="5508625" y="28321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558" name="Group 494"/>
          <p:cNvGraphicFramePr>
            <a:graphicFrameLocks noGrp="1"/>
          </p:cNvGraphicFramePr>
          <p:nvPr/>
        </p:nvGraphicFramePr>
        <p:xfrm>
          <a:off x="3684588" y="259080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568" name="Group 504"/>
          <p:cNvGraphicFramePr>
            <a:graphicFrameLocks noGrp="1"/>
          </p:cNvGraphicFramePr>
          <p:nvPr/>
        </p:nvGraphicFramePr>
        <p:xfrm>
          <a:off x="4932363" y="33099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578" name="Group 514"/>
          <p:cNvGraphicFramePr>
            <a:graphicFrameLocks noGrp="1"/>
          </p:cNvGraphicFramePr>
          <p:nvPr/>
        </p:nvGraphicFramePr>
        <p:xfrm>
          <a:off x="6227763" y="33099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713" name="Group 649"/>
          <p:cNvGraphicFramePr>
            <a:graphicFrameLocks noGrp="1"/>
          </p:cNvGraphicFramePr>
          <p:nvPr/>
        </p:nvGraphicFramePr>
        <p:xfrm>
          <a:off x="7524750" y="3284538"/>
          <a:ext cx="1103313" cy="479425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598" name="Line 534"/>
          <p:cNvSpPr>
            <a:spLocks noChangeShapeType="1"/>
          </p:cNvSpPr>
          <p:nvPr/>
        </p:nvSpPr>
        <p:spPr bwMode="auto">
          <a:xfrm>
            <a:off x="4643438" y="28067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599" name="Line 535"/>
          <p:cNvSpPr>
            <a:spLocks noChangeShapeType="1"/>
          </p:cNvSpPr>
          <p:nvPr/>
        </p:nvSpPr>
        <p:spPr bwMode="auto">
          <a:xfrm>
            <a:off x="5867400" y="35274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00" name="Line 536"/>
          <p:cNvSpPr>
            <a:spLocks noChangeShapeType="1"/>
          </p:cNvSpPr>
          <p:nvPr/>
        </p:nvSpPr>
        <p:spPr bwMode="auto">
          <a:xfrm>
            <a:off x="7164388" y="35274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01" name="Text Box 537"/>
          <p:cNvSpPr txBox="1">
            <a:spLocks noChangeArrowheads="1"/>
          </p:cNvSpPr>
          <p:nvPr/>
        </p:nvSpPr>
        <p:spPr bwMode="auto">
          <a:xfrm>
            <a:off x="2984500" y="1219200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8602" name="Text Box 538"/>
          <p:cNvSpPr txBox="1">
            <a:spLocks noChangeArrowheads="1"/>
          </p:cNvSpPr>
          <p:nvPr/>
        </p:nvSpPr>
        <p:spPr bwMode="auto">
          <a:xfrm>
            <a:off x="755650" y="4100513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603" name="Group 539"/>
          <p:cNvGraphicFramePr>
            <a:graphicFrameLocks noGrp="1"/>
          </p:cNvGraphicFramePr>
          <p:nvPr/>
        </p:nvGraphicFramePr>
        <p:xfrm>
          <a:off x="1492250" y="41021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613" name="AutoShape 549"/>
          <p:cNvCxnSpPr>
            <a:cxnSpLocks noChangeShapeType="1"/>
            <a:stCxn id="88602" idx="3"/>
            <a:endCxn id="0" idx="1"/>
          </p:cNvCxnSpPr>
          <p:nvPr/>
        </p:nvCxnSpPr>
        <p:spPr bwMode="auto">
          <a:xfrm>
            <a:off x="1236663" y="4329113"/>
            <a:ext cx="25558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8614" name="Group 550"/>
          <p:cNvGraphicFramePr>
            <a:graphicFrameLocks noGrp="1"/>
          </p:cNvGraphicFramePr>
          <p:nvPr/>
        </p:nvGraphicFramePr>
        <p:xfrm>
          <a:off x="2787650" y="4845050"/>
          <a:ext cx="1103313" cy="457200"/>
        </p:xfrm>
        <a:graphic>
          <a:graphicData uri="http://schemas.openxmlformats.org/drawingml/2006/table">
            <a:tbl>
              <a:tblPr/>
              <a:tblGrid>
                <a:gridCol w="344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24" name="Line 560"/>
          <p:cNvSpPr>
            <a:spLocks noChangeShapeType="1"/>
          </p:cNvSpPr>
          <p:nvPr/>
        </p:nvSpPr>
        <p:spPr bwMode="auto">
          <a:xfrm>
            <a:off x="2449513" y="50847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5" name="Text Box 561"/>
          <p:cNvSpPr txBox="1">
            <a:spLocks noChangeArrowheads="1"/>
          </p:cNvSpPr>
          <p:nvPr/>
        </p:nvSpPr>
        <p:spPr bwMode="auto">
          <a:xfrm>
            <a:off x="784225" y="3524250"/>
            <a:ext cx="177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8626" name="Line 562"/>
          <p:cNvSpPr>
            <a:spLocks noChangeShapeType="1"/>
          </p:cNvSpPr>
          <p:nvPr/>
        </p:nvSpPr>
        <p:spPr bwMode="auto">
          <a:xfrm flipV="1">
            <a:off x="3348038" y="3476625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7" name="Line 563"/>
          <p:cNvSpPr>
            <a:spLocks noChangeShapeType="1"/>
          </p:cNvSpPr>
          <p:nvPr/>
        </p:nvSpPr>
        <p:spPr bwMode="auto">
          <a:xfrm flipH="1">
            <a:off x="1331913" y="347662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9" name="Line 565"/>
          <p:cNvSpPr>
            <a:spLocks noChangeShapeType="1"/>
          </p:cNvSpPr>
          <p:nvPr/>
        </p:nvSpPr>
        <p:spPr bwMode="auto">
          <a:xfrm>
            <a:off x="3708400" y="50847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30" name="Group 566"/>
          <p:cNvGraphicFramePr>
            <a:graphicFrameLocks noGrp="1"/>
          </p:cNvGraphicFramePr>
          <p:nvPr/>
        </p:nvGraphicFramePr>
        <p:xfrm>
          <a:off x="4068763" y="484505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40" name="Line 576"/>
          <p:cNvSpPr>
            <a:spLocks noChangeShapeType="1"/>
          </p:cNvSpPr>
          <p:nvPr/>
        </p:nvSpPr>
        <p:spPr bwMode="auto">
          <a:xfrm flipV="1">
            <a:off x="4645025" y="3476625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41" name="Line 577"/>
          <p:cNvSpPr>
            <a:spLocks noChangeShapeType="1"/>
          </p:cNvSpPr>
          <p:nvPr/>
        </p:nvSpPr>
        <p:spPr bwMode="auto">
          <a:xfrm flipH="1">
            <a:off x="3563938" y="3476625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43" name="Group 579"/>
          <p:cNvGraphicFramePr>
            <a:graphicFrameLocks noGrp="1"/>
          </p:cNvGraphicFramePr>
          <p:nvPr/>
        </p:nvGraphicFramePr>
        <p:xfrm>
          <a:off x="1490663" y="4845050"/>
          <a:ext cx="1103312" cy="457200"/>
        </p:xfrm>
        <a:graphic>
          <a:graphicData uri="http://schemas.openxmlformats.org/drawingml/2006/table">
            <a:tbl>
              <a:tblPr/>
              <a:tblGrid>
                <a:gridCol w="344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54" name="Line 590"/>
          <p:cNvSpPr>
            <a:spLocks noChangeShapeType="1"/>
          </p:cNvSpPr>
          <p:nvPr/>
        </p:nvSpPr>
        <p:spPr bwMode="auto">
          <a:xfrm>
            <a:off x="2052638" y="43418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5" name="Line 591"/>
          <p:cNvSpPr>
            <a:spLocks noChangeShapeType="1"/>
          </p:cNvSpPr>
          <p:nvPr/>
        </p:nvSpPr>
        <p:spPr bwMode="auto">
          <a:xfrm flipV="1">
            <a:off x="1331913" y="24685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7" name="Line 593"/>
          <p:cNvSpPr>
            <a:spLocks noChangeShapeType="1"/>
          </p:cNvSpPr>
          <p:nvPr/>
        </p:nvSpPr>
        <p:spPr bwMode="auto">
          <a:xfrm>
            <a:off x="1331913" y="246856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8" name="Line 594"/>
          <p:cNvSpPr>
            <a:spLocks noChangeShapeType="1"/>
          </p:cNvSpPr>
          <p:nvPr/>
        </p:nvSpPr>
        <p:spPr bwMode="auto">
          <a:xfrm flipV="1">
            <a:off x="3563938" y="24685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9" name="Line 595"/>
          <p:cNvSpPr>
            <a:spLocks noChangeShapeType="1"/>
          </p:cNvSpPr>
          <p:nvPr/>
        </p:nvSpPr>
        <p:spPr bwMode="auto">
          <a:xfrm>
            <a:off x="3563938" y="246856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60" name="Text Box 596"/>
          <p:cNvSpPr txBox="1">
            <a:spLocks noChangeArrowheads="1"/>
          </p:cNvSpPr>
          <p:nvPr/>
        </p:nvSpPr>
        <p:spPr bwMode="auto">
          <a:xfrm>
            <a:off x="5508625" y="4267200"/>
            <a:ext cx="1347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8661" name="Text Box 597"/>
          <p:cNvSpPr txBox="1">
            <a:spLocks noChangeArrowheads="1"/>
          </p:cNvSpPr>
          <p:nvPr/>
        </p:nvSpPr>
        <p:spPr bwMode="auto">
          <a:xfrm>
            <a:off x="5470525" y="486886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714" name="Group 650"/>
          <p:cNvGraphicFramePr>
            <a:graphicFrameLocks noGrp="1"/>
          </p:cNvGraphicFramePr>
          <p:nvPr/>
        </p:nvGraphicFramePr>
        <p:xfrm>
          <a:off x="6207125" y="48688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672" name="AutoShape 608"/>
          <p:cNvCxnSpPr>
            <a:cxnSpLocks noChangeShapeType="1"/>
            <a:stCxn id="88661" idx="3"/>
            <a:endCxn id="0" idx="1"/>
          </p:cNvCxnSpPr>
          <p:nvPr/>
        </p:nvCxnSpPr>
        <p:spPr bwMode="auto">
          <a:xfrm>
            <a:off x="5934075" y="5097463"/>
            <a:ext cx="273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8673" name="Group 609"/>
          <p:cNvGraphicFramePr>
            <a:graphicFrameLocks noGrp="1"/>
          </p:cNvGraphicFramePr>
          <p:nvPr/>
        </p:nvGraphicFramePr>
        <p:xfrm>
          <a:off x="7502525" y="5565775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83" name="Line 619"/>
          <p:cNvSpPr>
            <a:spLocks noChangeShapeType="1"/>
          </p:cNvSpPr>
          <p:nvPr/>
        </p:nvSpPr>
        <p:spPr bwMode="auto">
          <a:xfrm>
            <a:off x="7164388" y="58054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84" name="Line 620"/>
          <p:cNvSpPr>
            <a:spLocks noChangeShapeType="1"/>
          </p:cNvSpPr>
          <p:nvPr/>
        </p:nvSpPr>
        <p:spPr bwMode="auto">
          <a:xfrm flipV="1">
            <a:off x="8101013" y="587533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85" name="Line 621"/>
          <p:cNvSpPr>
            <a:spLocks noChangeShapeType="1"/>
          </p:cNvSpPr>
          <p:nvPr/>
        </p:nvSpPr>
        <p:spPr bwMode="auto">
          <a:xfrm flipH="1">
            <a:off x="6084888" y="630872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95" name="Line 631"/>
          <p:cNvSpPr>
            <a:spLocks noChangeShapeType="1"/>
          </p:cNvSpPr>
          <p:nvPr/>
        </p:nvSpPr>
        <p:spPr bwMode="auto">
          <a:xfrm>
            <a:off x="6740525" y="508476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97" name="Group 633"/>
          <p:cNvGraphicFramePr>
            <a:graphicFrameLocks noGrp="1"/>
          </p:cNvGraphicFramePr>
          <p:nvPr/>
        </p:nvGraphicFramePr>
        <p:xfrm>
          <a:off x="6205538" y="558958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707" name="Line 643"/>
          <p:cNvSpPr>
            <a:spLocks noChangeShapeType="1"/>
          </p:cNvSpPr>
          <p:nvPr/>
        </p:nvSpPr>
        <p:spPr bwMode="auto">
          <a:xfrm flipV="1">
            <a:off x="6084888" y="5445125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708" name="Line 644"/>
          <p:cNvSpPr>
            <a:spLocks noChangeShapeType="1"/>
          </p:cNvSpPr>
          <p:nvPr/>
        </p:nvSpPr>
        <p:spPr bwMode="auto">
          <a:xfrm>
            <a:off x="6083300" y="544512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709" name="Rectangle 645"/>
          <p:cNvSpPr>
            <a:spLocks noChangeArrowheads="1"/>
          </p:cNvSpPr>
          <p:nvPr/>
        </p:nvSpPr>
        <p:spPr bwMode="auto">
          <a:xfrm>
            <a:off x="828675" y="5518150"/>
            <a:ext cx="4464050" cy="9048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表达式中的左括号 “（”  对应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存储表示中的 </a:t>
            </a:r>
            <a:r>
              <a:rPr lang="en-US" altLang="zh-CN" sz="2400"/>
              <a:t>tag = 1  </a:t>
            </a:r>
            <a:r>
              <a:rPr lang="zh-CN" altLang="en-US" sz="2400"/>
              <a:t>的结点 </a:t>
            </a:r>
          </a:p>
        </p:txBody>
      </p:sp>
      <p:sp>
        <p:nvSpPr>
          <p:cNvPr id="88710" name="Rectangle 646"/>
          <p:cNvSpPr>
            <a:spLocks noChangeArrowheads="1"/>
          </p:cNvSpPr>
          <p:nvPr/>
        </p:nvSpPr>
        <p:spPr bwMode="auto">
          <a:xfrm>
            <a:off x="6321425" y="1303338"/>
            <a:ext cx="2149475" cy="977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/>
              <a:t>最高层结点 </a:t>
            </a:r>
            <a:r>
              <a:rPr lang="en-US" altLang="zh-CN" sz="2400"/>
              <a:t>tp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域必为 </a:t>
            </a:r>
            <a:r>
              <a:rPr lang="en-US" altLang="zh-CN" sz="2400"/>
              <a:t>NULL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8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8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8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8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8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8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8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8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8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8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8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8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8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8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8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7" dur="500"/>
                                        <p:tgtEl>
                                          <p:spTgt spid="8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8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8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8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8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8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8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88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88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8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8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8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1" dur="500"/>
                                        <p:tgtEl>
                                          <p:spTgt spid="8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"/>
                            </p:stCondLst>
                            <p:childTnLst>
                              <p:par>
                                <p:cTn id="2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8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5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8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4" dur="1000"/>
                                        <p:tgtEl>
                                          <p:spTgt spid="8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9" dur="1000"/>
                                        <p:tgtEl>
                                          <p:spTgt spid="8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27" grpId="0" autoUpdateAnimBg="0"/>
      <p:bldP spid="88128" grpId="0" autoUpdateAnimBg="0"/>
      <p:bldP spid="88140" grpId="0" autoUpdateAnimBg="0"/>
      <p:bldP spid="88141" grpId="0" autoUpdateAnimBg="0"/>
      <p:bldP spid="88161" grpId="0" animBg="1"/>
      <p:bldP spid="88534" grpId="0" autoUpdateAnimBg="0"/>
      <p:bldP spid="88546" grpId="0" animBg="1"/>
      <p:bldP spid="88557" grpId="0" animBg="1"/>
      <p:bldP spid="88598" grpId="0" animBg="1"/>
      <p:bldP spid="88599" grpId="0" animBg="1"/>
      <p:bldP spid="88600" grpId="0" animBg="1"/>
      <p:bldP spid="88601" grpId="0" autoUpdateAnimBg="0"/>
      <p:bldP spid="88602" grpId="0" autoUpdateAnimBg="0"/>
      <p:bldP spid="88624" grpId="0" animBg="1"/>
      <p:bldP spid="88625" grpId="0" autoUpdateAnimBg="0"/>
      <p:bldP spid="88626" grpId="0" animBg="1"/>
      <p:bldP spid="88627" grpId="0" animBg="1"/>
      <p:bldP spid="88629" grpId="0" animBg="1"/>
      <p:bldP spid="88640" grpId="0" animBg="1"/>
      <p:bldP spid="88641" grpId="0" animBg="1"/>
      <p:bldP spid="88654" grpId="0" animBg="1"/>
      <p:bldP spid="88655" grpId="0" animBg="1"/>
      <p:bldP spid="88657" grpId="0" animBg="1"/>
      <p:bldP spid="88658" grpId="0" animBg="1"/>
      <p:bldP spid="88659" grpId="0" animBg="1"/>
      <p:bldP spid="88660" grpId="0" autoUpdateAnimBg="0"/>
      <p:bldP spid="88661" grpId="0" autoUpdateAnimBg="0"/>
      <p:bldP spid="88683" grpId="0" animBg="1"/>
      <p:bldP spid="88684" grpId="0" animBg="1"/>
      <p:bldP spid="88685" grpId="0" animBg="1"/>
      <p:bldP spid="88695" grpId="0" animBg="1"/>
      <p:bldP spid="88707" grpId="0" animBg="1"/>
      <p:bldP spid="88708" grpId="0" animBg="1"/>
      <p:bldP spid="88709" grpId="0" animBg="1" autoUpdateAnimBg="0"/>
      <p:bldP spid="88710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广义表的递归算法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19002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求广义表的深度</a:t>
            </a:r>
          </a:p>
          <a:p>
            <a:pPr eaLnBrk="1" hangingPunct="1"/>
            <a:r>
              <a:rPr lang="zh-CN" altLang="en-US"/>
              <a:t>复制广义表</a:t>
            </a:r>
          </a:p>
          <a:p>
            <a:pPr eaLnBrk="1" hangingPunct="1"/>
            <a:r>
              <a:rPr lang="zh-CN" altLang="en-US"/>
              <a:t>创建广义表存储结构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8625" y="3660775"/>
            <a:ext cx="8054975" cy="26971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kern="0" dirty="0">
                <a:solidFill>
                  <a:srgbClr val="990033"/>
                </a:solidFill>
                <a:latin typeface="+mn-lt"/>
                <a:ea typeface="+mn-ea"/>
              </a:rPr>
              <a:t>求深度算法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3200" kern="0" dirty="0">
                <a:solidFill>
                  <a:srgbClr val="990033"/>
                </a:solidFill>
                <a:latin typeface="+mn-lt"/>
                <a:ea typeface="+mn-ea"/>
              </a:rPr>
              <a:t>  </a:t>
            </a:r>
            <a:r>
              <a:rPr lang="en-US" altLang="zh-CN" sz="2800" kern="0" dirty="0">
                <a:latin typeface="+mn-lt"/>
                <a:ea typeface="+mn-ea"/>
              </a:rPr>
              <a:t>1</a:t>
            </a:r>
            <a:r>
              <a:rPr lang="zh-CN" altLang="en-US" sz="2800" kern="0" dirty="0">
                <a:latin typeface="+mn-lt"/>
                <a:ea typeface="+mn-ea"/>
              </a:rPr>
              <a:t>、广义表的深度</a:t>
            </a:r>
            <a:r>
              <a:rPr lang="en-US" altLang="zh-CN" sz="2800" kern="0" dirty="0">
                <a:latin typeface="+mn-lt"/>
                <a:ea typeface="+mn-ea"/>
              </a:rPr>
              <a:t>=Max {</a:t>
            </a:r>
            <a:r>
              <a:rPr lang="zh-CN" altLang="en-US" sz="2800" kern="0" dirty="0">
                <a:latin typeface="+mn-lt"/>
                <a:ea typeface="+mn-ea"/>
              </a:rPr>
              <a:t>子表的深度</a:t>
            </a:r>
            <a:r>
              <a:rPr lang="en-US" altLang="zh-CN" sz="2800" kern="0" dirty="0">
                <a:latin typeface="+mn-lt"/>
                <a:ea typeface="+mn-ea"/>
              </a:rPr>
              <a:t>} +1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kern="0" dirty="0">
                <a:latin typeface="+mn-lt"/>
                <a:ea typeface="+mn-ea"/>
              </a:rPr>
              <a:t>  2</a:t>
            </a:r>
            <a:r>
              <a:rPr lang="zh-CN" altLang="en-US" sz="2800" kern="0" dirty="0">
                <a:latin typeface="+mn-lt"/>
                <a:ea typeface="+mn-ea"/>
              </a:rPr>
              <a:t>、</a:t>
            </a:r>
            <a:r>
              <a:rPr lang="zh-CN" altLang="en-US" sz="3200" b="0" kern="0" dirty="0">
                <a:latin typeface="+mn-lt"/>
                <a:ea typeface="+mn-ea"/>
              </a:rPr>
              <a:t>可以直接求解的两种简单情况为</a:t>
            </a:r>
            <a:r>
              <a:rPr lang="en-US" altLang="zh-CN" sz="3200" b="0" kern="0" dirty="0">
                <a:latin typeface="+mn-lt"/>
                <a:ea typeface="+mn-ea"/>
              </a:rPr>
              <a:t>:</a:t>
            </a:r>
          </a:p>
          <a:p>
            <a:pPr marL="1143000" lvl="2" indent="-2286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400" b="0" kern="0" dirty="0">
                <a:solidFill>
                  <a:srgbClr val="6600CC"/>
                </a:solidFill>
                <a:latin typeface="+mn-lt"/>
                <a:ea typeface="+mn-ea"/>
              </a:rPr>
              <a:t>    </a:t>
            </a:r>
            <a:r>
              <a:rPr lang="zh-CN" altLang="en-US" sz="2400" kern="0" dirty="0">
                <a:solidFill>
                  <a:srgbClr val="990033"/>
                </a:solidFill>
                <a:latin typeface="+mn-lt"/>
                <a:ea typeface="+mn-ea"/>
              </a:rPr>
              <a:t>空表的深度 </a:t>
            </a: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= 1</a:t>
            </a:r>
          </a:p>
          <a:p>
            <a:pPr marL="1143000" lvl="2" indent="-2286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    </a:t>
            </a:r>
            <a:r>
              <a:rPr lang="zh-CN" altLang="en-US" sz="2400" kern="0" dirty="0">
                <a:solidFill>
                  <a:srgbClr val="990033"/>
                </a:solidFill>
                <a:latin typeface="+mn-lt"/>
                <a:ea typeface="+mn-ea"/>
              </a:rPr>
              <a:t>原子的深度 </a:t>
            </a: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= 0</a:t>
            </a:r>
            <a:endParaRPr lang="en-US" altLang="zh-CN" sz="2400" b="0" kern="0" dirty="0">
              <a:solidFill>
                <a:srgbClr val="990033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135000"/>
              </a:lnSpc>
              <a:defRPr/>
            </a:pPr>
            <a:endParaRPr lang="en-US" altLang="zh-CN" sz="2800" kern="0" dirty="0">
              <a:solidFill>
                <a:srgbClr val="990033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/>
          <p:cNvSpPr txBox="1">
            <a:spLocks noChangeArrowheads="1"/>
          </p:cNvSpPr>
          <p:nvPr/>
        </p:nvSpPr>
        <p:spPr bwMode="auto">
          <a:xfrm>
            <a:off x="334963" y="157163"/>
            <a:ext cx="8428037" cy="654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4400"/>
              <a:t>  </a:t>
            </a:r>
            <a:r>
              <a:rPr lang="en-US" altLang="zh-CN" sz="3600"/>
              <a:t>int </a:t>
            </a:r>
            <a:r>
              <a:rPr lang="en-US" altLang="zh-CN" sz="3600">
                <a:solidFill>
                  <a:schemeClr val="accent2"/>
                </a:solidFill>
              </a:rPr>
              <a:t>GlistDepth</a:t>
            </a:r>
            <a:r>
              <a:rPr lang="en-US" altLang="zh-CN" sz="3600"/>
              <a:t>(</a:t>
            </a:r>
            <a:r>
              <a:rPr lang="en-US" altLang="zh-CN" sz="3600">
                <a:solidFill>
                  <a:srgbClr val="FF0000"/>
                </a:solidFill>
              </a:rPr>
              <a:t>Glist L</a:t>
            </a:r>
            <a:r>
              <a:rPr lang="en-US" altLang="zh-CN" sz="3600"/>
              <a:t>) {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 </a:t>
            </a:r>
            <a:r>
              <a:rPr lang="en-US" altLang="zh-CN" sz="3600">
                <a:solidFill>
                  <a:srgbClr val="990033"/>
                </a:solidFill>
              </a:rPr>
              <a:t> // </a:t>
            </a:r>
            <a:r>
              <a:rPr lang="zh-CN" altLang="en-US" sz="3600">
                <a:solidFill>
                  <a:srgbClr val="990033"/>
                </a:solidFill>
              </a:rPr>
              <a:t>返回指针</a:t>
            </a:r>
            <a:r>
              <a:rPr lang="en-US" altLang="zh-CN" sz="3600">
                <a:solidFill>
                  <a:srgbClr val="990033"/>
                </a:solidFill>
              </a:rPr>
              <a:t>L</a:t>
            </a:r>
            <a:r>
              <a:rPr lang="zh-CN" altLang="en-US" sz="3600">
                <a:solidFill>
                  <a:srgbClr val="990033"/>
                </a:solidFill>
              </a:rPr>
              <a:t>所指的广义表的深度</a:t>
            </a:r>
            <a:endParaRPr lang="zh-CN" altLang="en-US" sz="3600"/>
          </a:p>
          <a:p>
            <a:pPr>
              <a:lnSpc>
                <a:spcPct val="115000"/>
              </a:lnSpc>
            </a:pPr>
            <a:endParaRPr lang="zh-CN" altLang="en-US" sz="3600"/>
          </a:p>
          <a:p>
            <a:pPr>
              <a:lnSpc>
                <a:spcPct val="115000"/>
              </a:lnSpc>
            </a:pPr>
            <a:endParaRPr lang="zh-CN" altLang="en-US" sz="3600"/>
          </a:p>
          <a:p>
            <a:pPr>
              <a:lnSpc>
                <a:spcPct val="115000"/>
              </a:lnSpc>
            </a:pPr>
            <a:r>
              <a:rPr lang="zh-CN" altLang="en-US" sz="3600"/>
              <a:t>     </a:t>
            </a:r>
            <a:r>
              <a:rPr lang="en-US" altLang="zh-CN" sz="3600"/>
              <a:t>for (max=0,</a:t>
            </a:r>
            <a:r>
              <a:rPr lang="en-US" altLang="zh-CN" sz="3600">
                <a:solidFill>
                  <a:srgbClr val="008000"/>
                </a:solidFill>
              </a:rPr>
              <a:t> </a:t>
            </a:r>
            <a:r>
              <a:rPr lang="en-US" altLang="zh-CN" sz="3600">
                <a:solidFill>
                  <a:srgbClr val="9900FF"/>
                </a:solidFill>
              </a:rPr>
              <a:t>pp=L;</a:t>
            </a:r>
            <a:r>
              <a:rPr lang="en-US" altLang="zh-CN" sz="3600"/>
              <a:t> pp; </a:t>
            </a:r>
            <a:r>
              <a:rPr lang="en-US" altLang="zh-CN" sz="3600">
                <a:solidFill>
                  <a:srgbClr val="008080"/>
                </a:solidFill>
              </a:rPr>
              <a:t>pp=pp-&gt;ptr.tp</a:t>
            </a:r>
            <a:r>
              <a:rPr lang="en-US" altLang="zh-CN" sz="3600"/>
              <a:t>){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   dep = </a:t>
            </a:r>
            <a:r>
              <a:rPr lang="en-US" altLang="zh-CN" sz="3600">
                <a:solidFill>
                  <a:srgbClr val="0000FF"/>
                </a:solidFill>
              </a:rPr>
              <a:t>GlistDepth</a:t>
            </a:r>
            <a:r>
              <a:rPr lang="en-US" altLang="zh-CN" sz="3600"/>
              <a:t>(</a:t>
            </a:r>
            <a:r>
              <a:rPr lang="en-US" altLang="zh-CN" sz="3600">
                <a:solidFill>
                  <a:srgbClr val="FF0000"/>
                </a:solidFill>
              </a:rPr>
              <a:t>pp-&gt;ptr.hp</a:t>
            </a:r>
            <a:r>
              <a:rPr lang="en-US" altLang="zh-CN" sz="3600"/>
              <a:t>);</a:t>
            </a:r>
          </a:p>
          <a:p>
            <a:pPr>
              <a:lnSpc>
                <a:spcPct val="115000"/>
              </a:lnSpc>
            </a:pPr>
            <a:r>
              <a:rPr lang="en-US" altLang="zh-CN" sz="3600">
                <a:solidFill>
                  <a:srgbClr val="FF0000"/>
                </a:solidFill>
              </a:rPr>
              <a:t>        if (dep &gt; max) max = dep</a:t>
            </a:r>
            <a:r>
              <a:rPr lang="en-US" altLang="zh-CN" sz="3600"/>
              <a:t>;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}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</a:t>
            </a:r>
            <a:r>
              <a:rPr lang="en-US" altLang="zh-CN" sz="3600">
                <a:solidFill>
                  <a:srgbClr val="D60093"/>
                </a:solidFill>
              </a:rPr>
              <a:t>return max + 1</a:t>
            </a:r>
            <a:r>
              <a:rPr lang="en-US" altLang="zh-CN" sz="3600"/>
              <a:t>;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} // GlistDepth</a:t>
            </a: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914400" y="1504950"/>
            <a:ext cx="61880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600">
                <a:solidFill>
                  <a:srgbClr val="CC3399"/>
                </a:solidFill>
              </a:rPr>
              <a:t>if (!L) return 1</a:t>
            </a:r>
            <a:r>
              <a:rPr lang="en-US" altLang="zh-CN" sz="3600"/>
              <a:t>; </a:t>
            </a:r>
          </a:p>
          <a:p>
            <a:pPr>
              <a:lnSpc>
                <a:spcPct val="125000"/>
              </a:lnSpc>
            </a:pPr>
            <a:r>
              <a:rPr lang="en-US" altLang="zh-CN" sz="3600">
                <a:solidFill>
                  <a:srgbClr val="CC3399"/>
                </a:solidFill>
              </a:rPr>
              <a:t>if (L-&gt;tag == ATOM) return 0</a:t>
            </a:r>
            <a:r>
              <a:rPr lang="en-US" altLang="zh-CN" sz="3600"/>
              <a:t>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4" grpId="0" autoUpdateAnimBg="0"/>
      <p:bldP spid="259076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684213" y="3429000"/>
            <a:ext cx="7194550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8080"/>
                </a:solidFill>
              </a:rPr>
              <a:t>若 </a:t>
            </a:r>
            <a:r>
              <a:rPr lang="en-US" altLang="zh-CN" sz="2000">
                <a:solidFill>
                  <a:srgbClr val="008080"/>
                </a:solidFill>
              </a:rPr>
              <a:t>ls= NIL  </a:t>
            </a:r>
            <a:r>
              <a:rPr lang="zh-CN" altLang="en-US" sz="2000">
                <a:solidFill>
                  <a:srgbClr val="008080"/>
                </a:solidFill>
              </a:rPr>
              <a:t>则 </a:t>
            </a:r>
            <a:r>
              <a:rPr lang="en-US" altLang="zh-CN" sz="2000">
                <a:solidFill>
                  <a:srgbClr val="008080"/>
                </a:solidFill>
              </a:rPr>
              <a:t>newls = NIL</a:t>
            </a: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否则</a:t>
            </a: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    构造结点 </a:t>
            </a:r>
            <a:r>
              <a:rPr lang="en-US" altLang="zh-CN" sz="2000">
                <a:solidFill>
                  <a:srgbClr val="FF0000"/>
                </a:solidFill>
              </a:rPr>
              <a:t>newls, 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6600CC"/>
                </a:solidFill>
              </a:rPr>
              <a:t>由 表头</a:t>
            </a:r>
            <a:r>
              <a:rPr lang="en-US" altLang="zh-CN" sz="2000">
                <a:solidFill>
                  <a:srgbClr val="6600CC"/>
                </a:solidFill>
              </a:rPr>
              <a:t>ls-&gt;ptr.hp </a:t>
            </a:r>
            <a:r>
              <a:rPr lang="zh-CN" altLang="en-US" sz="2000">
                <a:solidFill>
                  <a:srgbClr val="6600CC"/>
                </a:solidFill>
              </a:rPr>
              <a:t>复制得 </a:t>
            </a:r>
            <a:r>
              <a:rPr lang="en-US" altLang="zh-CN" sz="2000">
                <a:solidFill>
                  <a:srgbClr val="6600CC"/>
                </a:solidFill>
              </a:rPr>
              <a:t>newhp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6600CC"/>
                </a:solidFill>
              </a:rPr>
              <a:t>由 表尾 </a:t>
            </a:r>
            <a:r>
              <a:rPr lang="en-US" altLang="zh-CN" sz="2000">
                <a:solidFill>
                  <a:srgbClr val="6600CC"/>
                </a:solidFill>
              </a:rPr>
              <a:t>ls-&gt;ptr.tp </a:t>
            </a:r>
            <a:r>
              <a:rPr lang="zh-CN" altLang="en-US" sz="2000">
                <a:solidFill>
                  <a:srgbClr val="6600CC"/>
                </a:solidFill>
              </a:rPr>
              <a:t>复制得 </a:t>
            </a:r>
            <a:r>
              <a:rPr lang="en-US" altLang="zh-CN" sz="2000">
                <a:solidFill>
                  <a:srgbClr val="6600CC"/>
                </a:solidFill>
              </a:rPr>
              <a:t>newtp</a:t>
            </a:r>
            <a:endParaRPr lang="en-US" altLang="zh-CN" sz="200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    </a:t>
            </a:r>
            <a:r>
              <a:rPr lang="zh-CN" altLang="en-US" sz="2000">
                <a:solidFill>
                  <a:srgbClr val="FF0000"/>
                </a:solidFill>
              </a:rPr>
              <a:t>并使 </a:t>
            </a:r>
            <a:r>
              <a:rPr lang="en-US" altLang="zh-CN" sz="2000">
                <a:solidFill>
                  <a:srgbClr val="FF0000"/>
                </a:solidFill>
              </a:rPr>
              <a:t>newls-&gt;ptr.hp = newhp,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             newls-&gt;ptr.tp = newtp</a:t>
            </a: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755650" y="2924175"/>
            <a:ext cx="3590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990033"/>
                </a:solidFill>
              </a:rPr>
              <a:t>复制求广义表的算法描述如下</a:t>
            </a:r>
            <a:r>
              <a:rPr lang="en-US" altLang="zh-CN" sz="2000">
                <a:solidFill>
                  <a:srgbClr val="990033"/>
                </a:solidFill>
              </a:rPr>
              <a:t>:</a:t>
            </a:r>
            <a:endParaRPr lang="en-US" altLang="zh-CN" sz="2000"/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506413" y="549275"/>
            <a:ext cx="8458200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600"/>
              <a:t>      </a:t>
            </a:r>
            <a:r>
              <a:rPr lang="zh-CN" altLang="en-US" sz="2800">
                <a:solidFill>
                  <a:srgbClr val="0000CC"/>
                </a:solidFill>
              </a:rPr>
              <a:t>将广义表分解成表头和表尾两部分，分别</a:t>
            </a:r>
            <a:r>
              <a:rPr lang="en-US" altLang="zh-CN" sz="2800">
                <a:solidFill>
                  <a:srgbClr val="0000CC"/>
                </a:solidFill>
              </a:rPr>
              <a:t>(</a:t>
            </a:r>
            <a:r>
              <a:rPr lang="zh-CN" altLang="en-US" sz="2800">
                <a:solidFill>
                  <a:srgbClr val="0000CC"/>
                </a:solidFill>
              </a:rPr>
              <a:t>递归</a:t>
            </a:r>
            <a:r>
              <a:rPr lang="en-US" altLang="zh-CN" sz="2800">
                <a:solidFill>
                  <a:srgbClr val="0000CC"/>
                </a:solidFill>
              </a:rPr>
              <a:t>)</a:t>
            </a:r>
            <a:r>
              <a:rPr lang="zh-CN" altLang="en-US" sz="2800">
                <a:solidFill>
                  <a:srgbClr val="0000CC"/>
                </a:solidFill>
              </a:rPr>
              <a:t>复制求得新的表头和表尾，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539750" y="1844675"/>
            <a:ext cx="77771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000">
                <a:solidFill>
                  <a:srgbClr val="0000CC"/>
                </a:solidFill>
              </a:rPr>
              <a:t>可以直接求解的两种简单情况为</a:t>
            </a:r>
            <a:r>
              <a:rPr lang="en-US" altLang="zh-CN" sz="2000">
                <a:solidFill>
                  <a:srgbClr val="0000CC"/>
                </a:solidFill>
              </a:rPr>
              <a:t>:</a:t>
            </a:r>
          </a:p>
          <a:p>
            <a:pPr>
              <a:lnSpc>
                <a:spcPct val="135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990033"/>
                </a:solidFill>
              </a:rPr>
              <a:t>空表复制求得的新表自然也是空表</a:t>
            </a:r>
            <a:r>
              <a:rPr lang="en-US" altLang="zh-CN" sz="2000">
                <a:solidFill>
                  <a:srgbClr val="990033"/>
                </a:solidFill>
              </a:rPr>
              <a:t>; </a:t>
            </a:r>
            <a:r>
              <a:rPr lang="zh-CN" altLang="en-US" sz="2000">
                <a:solidFill>
                  <a:srgbClr val="990033"/>
                </a:solidFill>
              </a:rPr>
              <a:t>原子结点可以直接复制求得。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26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2" grpId="0" autoUpdateAnimBg="0"/>
      <p:bldP spid="261123" grpId="0" autoUpdateAnimBg="0"/>
      <p:bldP spid="261124" grpId="0" autoUpdateAnimBg="0"/>
      <p:bldP spid="261125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04800" y="282575"/>
            <a:ext cx="8839200" cy="653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/>
              <a:t>Status </a:t>
            </a:r>
            <a:r>
              <a:rPr lang="en-US" altLang="zh-CN" sz="3200">
                <a:solidFill>
                  <a:srgbClr val="CC3399"/>
                </a:solidFill>
              </a:rPr>
              <a:t>CopyGList(</a:t>
            </a:r>
            <a:r>
              <a:rPr lang="en-US" altLang="zh-CN" sz="3200">
                <a:solidFill>
                  <a:srgbClr val="FF0000"/>
                </a:solidFill>
              </a:rPr>
              <a:t>Glist &amp;T</a:t>
            </a:r>
            <a:r>
              <a:rPr lang="en-US" altLang="zh-CN" sz="3200">
                <a:solidFill>
                  <a:srgbClr val="CC3399"/>
                </a:solidFill>
              </a:rPr>
              <a:t>, </a:t>
            </a:r>
            <a:r>
              <a:rPr lang="en-US" altLang="zh-CN" sz="3200">
                <a:solidFill>
                  <a:srgbClr val="0000FF"/>
                </a:solidFill>
              </a:rPr>
              <a:t>Glist L</a:t>
            </a:r>
            <a:r>
              <a:rPr lang="en-US" altLang="zh-CN" sz="3200">
                <a:solidFill>
                  <a:srgbClr val="CC3399"/>
                </a:solidFill>
              </a:rPr>
              <a:t>) {</a:t>
            </a:r>
            <a:endParaRPr lang="en-US" altLang="zh-CN" sz="3200"/>
          </a:p>
          <a:p>
            <a:pPr>
              <a:lnSpc>
                <a:spcPct val="110000"/>
              </a:lnSpc>
            </a:pPr>
            <a:r>
              <a:rPr lang="en-US" altLang="zh-CN" sz="3200">
                <a:solidFill>
                  <a:srgbClr val="008080"/>
                </a:solidFill>
              </a:rPr>
              <a:t>    if (!</a:t>
            </a:r>
            <a:r>
              <a:rPr lang="en-US" altLang="zh-CN" sz="3200">
                <a:solidFill>
                  <a:srgbClr val="0000FF"/>
                </a:solidFill>
              </a:rPr>
              <a:t>L</a:t>
            </a:r>
            <a:r>
              <a:rPr lang="en-US" altLang="zh-CN" sz="3200">
                <a:solidFill>
                  <a:srgbClr val="008080"/>
                </a:solidFill>
              </a:rPr>
              <a:t>) T = NULL</a:t>
            </a:r>
            <a:r>
              <a:rPr lang="en-US" altLang="zh-CN" sz="3200"/>
              <a:t>;  // </a:t>
            </a:r>
            <a:r>
              <a:rPr lang="zh-CN" altLang="en-US" sz="3200"/>
              <a:t>复制空表</a:t>
            </a:r>
          </a:p>
          <a:p>
            <a:pPr>
              <a:lnSpc>
                <a:spcPct val="110000"/>
              </a:lnSpc>
            </a:pPr>
            <a:r>
              <a:rPr lang="zh-CN" altLang="en-US" sz="3200"/>
              <a:t>    </a:t>
            </a:r>
            <a:r>
              <a:rPr lang="en-US" altLang="zh-CN" sz="3200"/>
              <a:t>else {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if ( </a:t>
            </a:r>
            <a:r>
              <a:rPr lang="en-US" altLang="zh-CN" sz="3200">
                <a:solidFill>
                  <a:srgbClr val="9900FF"/>
                </a:solidFill>
              </a:rPr>
              <a:t>!(</a:t>
            </a:r>
            <a:r>
              <a:rPr lang="en-US" altLang="zh-CN" sz="3200">
                <a:solidFill>
                  <a:srgbClr val="FF0000"/>
                </a:solidFill>
              </a:rPr>
              <a:t>T = new GLNode</a:t>
            </a:r>
            <a:r>
              <a:rPr lang="en-US" altLang="zh-CN" sz="3200">
                <a:solidFill>
                  <a:srgbClr val="9900FF"/>
                </a:solidFill>
              </a:rPr>
              <a:t>) </a:t>
            </a:r>
            <a:r>
              <a:rPr lang="en-US" altLang="zh-CN" sz="3200"/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    </a:t>
            </a:r>
            <a:r>
              <a:rPr lang="en-US" altLang="zh-CN" sz="3200">
                <a:solidFill>
                  <a:srgbClr val="9900FF"/>
                </a:solidFill>
              </a:rPr>
              <a:t>exit(OVERFLOW);</a:t>
            </a:r>
            <a:r>
              <a:rPr lang="en-US" altLang="zh-CN" sz="3200"/>
              <a:t>  // </a:t>
            </a:r>
            <a:r>
              <a:rPr lang="zh-CN" altLang="en-US" sz="3200"/>
              <a:t>建表结点</a:t>
            </a:r>
          </a:p>
          <a:p>
            <a:pPr>
              <a:lnSpc>
                <a:spcPct val="110000"/>
              </a:lnSpc>
            </a:pPr>
            <a:r>
              <a:rPr lang="zh-CN" altLang="en-US" sz="3200">
                <a:solidFill>
                  <a:srgbClr val="FF0000"/>
                </a:solidFill>
              </a:rPr>
              <a:t>       </a:t>
            </a:r>
            <a:r>
              <a:rPr lang="en-US" altLang="zh-CN" sz="3200">
                <a:solidFill>
                  <a:srgbClr val="FF0000"/>
                </a:solidFill>
              </a:rPr>
              <a:t>T-&gt;tag</a:t>
            </a:r>
            <a:r>
              <a:rPr lang="en-US" altLang="zh-CN" sz="3200"/>
              <a:t> =</a:t>
            </a:r>
            <a:r>
              <a:rPr lang="en-US" altLang="zh-CN" sz="3200">
                <a:solidFill>
                  <a:srgbClr val="0000FF"/>
                </a:solidFill>
              </a:rPr>
              <a:t> L-&gt;tag</a:t>
            </a:r>
            <a:r>
              <a:rPr lang="en-US" altLang="zh-CN" sz="3200"/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if (L-&gt;tag == ATOM) 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    </a:t>
            </a:r>
            <a:r>
              <a:rPr lang="en-US" altLang="zh-CN" sz="3200">
                <a:solidFill>
                  <a:srgbClr val="FF0000"/>
                </a:solidFill>
              </a:rPr>
              <a:t>T-&gt;atom</a:t>
            </a:r>
            <a:r>
              <a:rPr lang="en-US" altLang="zh-CN" sz="3200"/>
              <a:t> = </a:t>
            </a:r>
            <a:r>
              <a:rPr lang="en-US" altLang="zh-CN" sz="3200">
                <a:solidFill>
                  <a:srgbClr val="0000FF"/>
                </a:solidFill>
              </a:rPr>
              <a:t>L-&gt;atom</a:t>
            </a:r>
            <a:r>
              <a:rPr lang="en-US" altLang="zh-CN" sz="3200"/>
              <a:t>;  // </a:t>
            </a:r>
            <a:r>
              <a:rPr lang="zh-CN" altLang="en-US" sz="3200"/>
              <a:t>复制单原子结点</a:t>
            </a:r>
          </a:p>
          <a:p>
            <a:pPr>
              <a:lnSpc>
                <a:spcPct val="110000"/>
              </a:lnSpc>
            </a:pPr>
            <a:r>
              <a:rPr lang="zh-CN" altLang="en-US" sz="3200"/>
              <a:t>       </a:t>
            </a:r>
            <a:r>
              <a:rPr lang="en-US" altLang="zh-CN" sz="3200"/>
              <a:t>else {                                         }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} // else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return OK;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} // CopyGList</a:t>
            </a:r>
          </a:p>
        </p:txBody>
      </p:sp>
      <p:sp>
        <p:nvSpPr>
          <p:cNvPr id="39939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2133600" y="4471988"/>
            <a:ext cx="3870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D60093"/>
                </a:solidFill>
              </a:rPr>
              <a:t>分别复制表头和表尾</a:t>
            </a: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152400" y="1125538"/>
            <a:ext cx="89916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0000CC"/>
                </a:solidFill>
              </a:rPr>
              <a:t>        </a:t>
            </a:r>
            <a:r>
              <a:rPr lang="zh-CN" altLang="en-US" sz="3200">
                <a:solidFill>
                  <a:srgbClr val="0000CC"/>
                </a:solidFill>
              </a:rPr>
              <a:t>假设以字符串 </a:t>
            </a:r>
            <a:r>
              <a:rPr lang="en-US" altLang="zh-CN" sz="3200">
                <a:solidFill>
                  <a:srgbClr val="0000CC"/>
                </a:solidFill>
              </a:rPr>
              <a:t>S =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0000CC"/>
                </a:solidFill>
              </a:rPr>
              <a:t>(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1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2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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n </a:t>
            </a:r>
            <a:r>
              <a:rPr lang="en-US" altLang="zh-CN" sz="3200">
                <a:solidFill>
                  <a:srgbClr val="0000CC"/>
                </a:solidFill>
              </a:rPr>
              <a:t>)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0000CC"/>
                </a:solidFill>
              </a:rPr>
              <a:t>  </a:t>
            </a:r>
            <a:r>
              <a:rPr lang="zh-CN" altLang="en-US" sz="3200">
                <a:solidFill>
                  <a:srgbClr val="0000CC"/>
                </a:solidFill>
              </a:rPr>
              <a:t>的形式定义广义表 </a:t>
            </a:r>
            <a:r>
              <a:rPr lang="en-US" altLang="zh-CN" sz="3200" i="1">
                <a:solidFill>
                  <a:srgbClr val="0000CC"/>
                </a:solidFill>
              </a:rPr>
              <a:t>L</a:t>
            </a:r>
            <a:r>
              <a:rPr lang="zh-CN" altLang="en-US" sz="3200">
                <a:solidFill>
                  <a:srgbClr val="0000CC"/>
                </a:solidFill>
              </a:rPr>
              <a:t>，建立相应的存储结构</a:t>
            </a:r>
            <a:r>
              <a:rPr lang="zh-CN" altLang="en-US" sz="3200" i="1">
                <a:solidFill>
                  <a:srgbClr val="0000CC"/>
                </a:solidFill>
              </a:rPr>
              <a:t>。</a:t>
            </a: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152400" y="2300288"/>
            <a:ext cx="8839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>
                <a:solidFill>
                  <a:srgbClr val="990033"/>
                </a:solidFill>
              </a:rPr>
              <a:t>    </a:t>
            </a:r>
            <a:r>
              <a:rPr lang="zh-CN" altLang="en-US" sz="3200">
                <a:solidFill>
                  <a:srgbClr val="990033"/>
                </a:solidFill>
              </a:rPr>
              <a:t>由于</a:t>
            </a:r>
            <a:r>
              <a:rPr lang="en-US" altLang="zh-CN" sz="3200">
                <a:solidFill>
                  <a:srgbClr val="990033"/>
                </a:solidFill>
              </a:rPr>
              <a:t>S</a:t>
            </a:r>
            <a:r>
              <a:rPr lang="zh-CN" altLang="en-US" sz="3200">
                <a:solidFill>
                  <a:srgbClr val="990033"/>
                </a:solidFill>
              </a:rPr>
              <a:t>中的每个子串</a:t>
            </a:r>
            <a:r>
              <a:rPr lang="zh-CN" altLang="en-US" sz="3200">
                <a:solidFill>
                  <a:srgbClr val="FF0000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FF0000"/>
                </a:solidFill>
              </a:rPr>
              <a:t>i</a:t>
            </a:r>
            <a:r>
              <a:rPr lang="zh-CN" altLang="en-US" sz="3200">
                <a:solidFill>
                  <a:srgbClr val="990033"/>
                </a:solidFill>
              </a:rPr>
              <a:t>定义 </a:t>
            </a:r>
            <a:r>
              <a:rPr lang="en-US" altLang="zh-CN" sz="3200" i="1">
                <a:solidFill>
                  <a:srgbClr val="990033"/>
                </a:solidFill>
              </a:rPr>
              <a:t>L </a:t>
            </a:r>
            <a:r>
              <a:rPr lang="zh-CN" altLang="en-US" sz="3200">
                <a:solidFill>
                  <a:srgbClr val="990033"/>
                </a:solidFill>
              </a:rPr>
              <a:t>的一个</a:t>
            </a:r>
            <a:r>
              <a:rPr lang="zh-CN" altLang="en-US" sz="3200">
                <a:solidFill>
                  <a:srgbClr val="FF0000"/>
                </a:solidFill>
              </a:rPr>
              <a:t>子表</a:t>
            </a:r>
            <a:r>
              <a:rPr lang="zh-CN" altLang="en-US" sz="3200">
                <a:solidFill>
                  <a:srgbClr val="990033"/>
                </a:solidFill>
              </a:rPr>
              <a:t>，从而产生 </a:t>
            </a:r>
            <a:r>
              <a:rPr lang="en-US" altLang="zh-CN" sz="3200" i="1">
                <a:solidFill>
                  <a:srgbClr val="990033"/>
                </a:solidFill>
              </a:rPr>
              <a:t>n </a:t>
            </a:r>
            <a:r>
              <a:rPr lang="zh-CN" altLang="en-US" sz="3200">
                <a:solidFill>
                  <a:srgbClr val="990033"/>
                </a:solidFill>
              </a:rPr>
              <a:t>个子问题，即分别由这 </a:t>
            </a:r>
            <a:r>
              <a:rPr lang="en-US" altLang="zh-CN" sz="3200" i="1">
                <a:solidFill>
                  <a:srgbClr val="990033"/>
                </a:solidFill>
              </a:rPr>
              <a:t>n</a:t>
            </a:r>
            <a:r>
              <a:rPr lang="zh-CN" altLang="en-US" sz="3200">
                <a:solidFill>
                  <a:srgbClr val="990033"/>
                </a:solidFill>
              </a:rPr>
              <a:t>个子串 </a:t>
            </a:r>
            <a:r>
              <a:rPr lang="en-US" altLang="zh-CN" sz="3200">
                <a:solidFill>
                  <a:srgbClr val="990033"/>
                </a:solidFill>
              </a:rPr>
              <a:t>(</a:t>
            </a:r>
            <a:r>
              <a:rPr lang="zh-CN" altLang="en-US" sz="3200">
                <a:solidFill>
                  <a:srgbClr val="990033"/>
                </a:solidFill>
              </a:rPr>
              <a:t>递归</a:t>
            </a:r>
            <a:r>
              <a:rPr lang="en-US" altLang="zh-CN" sz="3200">
                <a:solidFill>
                  <a:srgbClr val="990033"/>
                </a:solidFill>
              </a:rPr>
              <a:t>)</a:t>
            </a:r>
            <a:r>
              <a:rPr lang="zh-CN" altLang="en-US" sz="3200">
                <a:solidFill>
                  <a:srgbClr val="990033"/>
                </a:solidFill>
              </a:rPr>
              <a:t>建立 </a:t>
            </a:r>
            <a:r>
              <a:rPr lang="en-US" altLang="zh-CN" sz="3200" i="1">
                <a:solidFill>
                  <a:srgbClr val="990033"/>
                </a:solidFill>
              </a:rPr>
              <a:t>n </a:t>
            </a:r>
            <a:r>
              <a:rPr lang="zh-CN" altLang="en-US" sz="3200">
                <a:solidFill>
                  <a:srgbClr val="990033"/>
                </a:solidFill>
              </a:rPr>
              <a:t>个子表，再</a:t>
            </a:r>
            <a:r>
              <a:rPr lang="zh-CN" altLang="en-US" sz="3200">
                <a:solidFill>
                  <a:srgbClr val="FF0000"/>
                </a:solidFill>
              </a:rPr>
              <a:t>组合</a:t>
            </a:r>
            <a:r>
              <a:rPr lang="zh-CN" altLang="en-US" sz="3200">
                <a:solidFill>
                  <a:srgbClr val="990033"/>
                </a:solidFill>
              </a:rPr>
              <a:t>成一个广义表。</a:t>
            </a:r>
            <a:endParaRPr lang="zh-CN" altLang="en-US" sz="3200" baseline="-25000">
              <a:solidFill>
                <a:srgbClr val="0000CC"/>
              </a:solidFill>
            </a:endParaRP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304800" y="4102100"/>
            <a:ext cx="845820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3200">
                <a:solidFill>
                  <a:srgbClr val="0000CC"/>
                </a:solidFill>
              </a:rPr>
              <a:t>    </a:t>
            </a:r>
            <a:r>
              <a:rPr lang="zh-CN" altLang="en-US" sz="3200">
                <a:solidFill>
                  <a:srgbClr val="0000CC"/>
                </a:solidFill>
              </a:rPr>
              <a:t>可以直接求解的两种简单情况为</a:t>
            </a:r>
            <a:r>
              <a:rPr lang="en-US" altLang="zh-CN" sz="3200">
                <a:solidFill>
                  <a:srgbClr val="0000CC"/>
                </a:solidFill>
              </a:rPr>
              <a:t>:</a:t>
            </a:r>
          </a:p>
          <a:p>
            <a:pPr>
              <a:lnSpc>
                <a:spcPct val="135000"/>
              </a:lnSpc>
            </a:pPr>
            <a:r>
              <a:rPr lang="zh-CN" altLang="en-US" sz="3200">
                <a:solidFill>
                  <a:srgbClr val="990033"/>
                </a:solidFill>
              </a:rPr>
              <a:t>由串</a:t>
            </a:r>
            <a:r>
              <a:rPr lang="zh-CN" altLang="en-US" sz="3200">
                <a:solidFill>
                  <a:srgbClr val="800000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800000"/>
                </a:solidFill>
              </a:rPr>
              <a:t>(</a:t>
            </a:r>
            <a:r>
              <a:rPr lang="en-US" altLang="zh-CN" sz="3200">
                <a:solidFill>
                  <a:srgbClr val="800000"/>
                </a:solidFill>
                <a:sym typeface="Symbol" pitchFamily="18" charset="2"/>
              </a:rPr>
              <a:t>  </a:t>
            </a:r>
            <a:r>
              <a:rPr lang="en-US" altLang="zh-CN" sz="3200">
                <a:solidFill>
                  <a:srgbClr val="800000"/>
                </a:solidFill>
              </a:rPr>
              <a:t>)</a:t>
            </a:r>
            <a:r>
              <a:rPr lang="en-US" altLang="zh-CN" sz="3200">
                <a:solidFill>
                  <a:srgbClr val="800000"/>
                </a:solidFill>
                <a:sym typeface="Symbol" pitchFamily="18" charset="2"/>
              </a:rPr>
              <a:t></a:t>
            </a:r>
            <a:r>
              <a:rPr lang="zh-CN" altLang="en-US" sz="3200">
                <a:solidFill>
                  <a:srgbClr val="800000"/>
                </a:solidFill>
                <a:sym typeface="Symbol" pitchFamily="18" charset="2"/>
              </a:rPr>
              <a:t>建立的广义表是</a:t>
            </a:r>
            <a:r>
              <a:rPr lang="zh-CN" altLang="en-US" sz="3200">
                <a:solidFill>
                  <a:srgbClr val="990033"/>
                </a:solidFill>
              </a:rPr>
              <a:t>空表</a:t>
            </a:r>
            <a:r>
              <a:rPr lang="en-US" altLang="zh-CN" sz="3200">
                <a:solidFill>
                  <a:srgbClr val="990033"/>
                </a:solidFill>
              </a:rPr>
              <a:t>;</a:t>
            </a:r>
          </a:p>
          <a:p>
            <a:pPr>
              <a:lnSpc>
                <a:spcPct val="135000"/>
              </a:lnSpc>
            </a:pPr>
            <a:r>
              <a:rPr lang="zh-CN" altLang="en-US" sz="3200">
                <a:solidFill>
                  <a:srgbClr val="990033"/>
                </a:solidFill>
              </a:rPr>
              <a:t>由单字符建立的子表只是一个原子结点。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247775" y="214313"/>
            <a:ext cx="57531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99FF99"/>
                </a:solidFill>
              </a:rPr>
              <a:t>创建广义表存储结构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6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4" grpId="0" autoUpdateAnimBg="0"/>
      <p:bldP spid="264195" grpId="0" autoUpdateAnimBg="0"/>
      <p:bldP spid="264196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503613" y="544513"/>
            <a:ext cx="19399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latin typeface="华文中宋" pitchFamily="2" charset="-122"/>
                <a:ea typeface="华文中宋" pitchFamily="2" charset="-122"/>
              </a:rPr>
              <a:t>教学要求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28750" y="1557338"/>
            <a:ext cx="7715250" cy="338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2800" dirty="0"/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数组与线性表的关系及其</a:t>
            </a:r>
            <a:r>
              <a:rPr lang="en-US" altLang="zh-CN" sz="3200" dirty="0"/>
              <a:t>ADT</a:t>
            </a:r>
            <a:r>
              <a:rPr lang="zh-CN" altLang="en-US" sz="3200" dirty="0"/>
              <a:t>定义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数组的顺序表示和实现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两种特殊矩阵及其压缩存储</a:t>
            </a:r>
            <a:r>
              <a:rPr lang="en-US" altLang="zh-CN" sz="3200" dirty="0"/>
              <a:t>(</a:t>
            </a:r>
            <a:r>
              <a:rPr lang="zh-CN" altLang="en-US" sz="3200" dirty="0"/>
              <a:t>操作</a:t>
            </a:r>
            <a:r>
              <a:rPr lang="en-US" altLang="zh-CN" sz="3200" dirty="0"/>
              <a:t>)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广义表的两个重要概念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</a:t>
            </a:r>
            <a:r>
              <a:rPr lang="en-US" altLang="zh-CN" sz="3200" dirty="0"/>
              <a:t>ADT</a:t>
            </a:r>
            <a:r>
              <a:rPr lang="zh-CN" altLang="en-US" sz="3200" dirty="0"/>
              <a:t>定义、表示和实现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广义表的递归算法</a:t>
            </a:r>
          </a:p>
        </p:txBody>
      </p:sp>
    </p:spTree>
  </p:cSld>
  <p:clrMapOvr>
    <a:masterClrMapping/>
  </p:clrMapOvr>
  <p:transition spd="slow"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5" name="Rectangle 97"/>
          <p:cNvSpPr>
            <a:spLocks noChangeArrowheads="1"/>
          </p:cNvSpPr>
          <p:nvPr/>
        </p:nvSpPr>
        <p:spPr bwMode="auto">
          <a:xfrm>
            <a:off x="501650" y="573088"/>
            <a:ext cx="7602538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三维数组：</a:t>
            </a:r>
            <a:r>
              <a:rPr lang="zh-CN" altLang="en-US" sz="2400"/>
              <a:t>若二维数组中的元素又是一个一维数组 </a:t>
            </a:r>
          </a:p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zh-CN" altLang="en-US" sz="2400"/>
              <a:t>                            结构，则称作三维数组。 </a:t>
            </a:r>
          </a:p>
        </p:txBody>
      </p:sp>
      <p:sp>
        <p:nvSpPr>
          <p:cNvPr id="27755" name="Text Box 107"/>
          <p:cNvSpPr txBox="1">
            <a:spLocks noChangeArrowheads="1"/>
          </p:cNvSpPr>
          <p:nvPr/>
        </p:nvSpPr>
        <p:spPr bwMode="auto">
          <a:xfrm>
            <a:off x="3167063" y="1828800"/>
            <a:ext cx="73342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en-US" altLang="zh-CN" sz="3600"/>
              <a:t>… </a:t>
            </a:r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501650" y="2346325"/>
            <a:ext cx="7583488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en-US" altLang="zh-CN" sz="2400" i="1">
                <a:ea typeface="华文中宋" pitchFamily="2" charset="-122"/>
              </a:rPr>
              <a:t>n</a:t>
            </a:r>
            <a:r>
              <a:rPr lang="en-US" altLang="zh-CN" sz="2400">
                <a:ea typeface="华文中宋" pitchFamily="2" charset="-122"/>
              </a:rPr>
              <a:t> </a:t>
            </a:r>
            <a:r>
              <a:rPr lang="zh-CN" altLang="en-US" sz="2400">
                <a:ea typeface="华文中宋" pitchFamily="2" charset="-122"/>
              </a:rPr>
              <a:t>维数组：</a:t>
            </a:r>
            <a:r>
              <a:rPr lang="zh-CN" altLang="en-US" sz="2400"/>
              <a:t>若 </a:t>
            </a:r>
            <a:r>
              <a:rPr lang="en-US" altLang="zh-CN" sz="2400" i="1"/>
              <a:t>n</a:t>
            </a:r>
            <a:r>
              <a:rPr lang="en-US" altLang="zh-CN" sz="2400"/>
              <a:t> -1 </a:t>
            </a:r>
            <a:r>
              <a:rPr lang="zh-CN" altLang="en-US" sz="2400"/>
              <a:t>维数组中的元素又是一个一维数 </a:t>
            </a:r>
          </a:p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zh-CN" altLang="en-US" sz="2400"/>
              <a:t>                           组结构，则称作 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维数组。 </a:t>
            </a:r>
          </a:p>
        </p:txBody>
      </p:sp>
      <p:sp>
        <p:nvSpPr>
          <p:cNvPr id="27757" name="Rectangle 109"/>
          <p:cNvSpPr>
            <a:spLocks noChangeArrowheads="1"/>
          </p:cNvSpPr>
          <p:nvPr/>
        </p:nvSpPr>
        <p:spPr bwMode="auto">
          <a:xfrm>
            <a:off x="2611438" y="3683698"/>
            <a:ext cx="4902304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数组结构又是线性表结构的扩展。 </a:t>
            </a:r>
          </a:p>
        </p:txBody>
      </p:sp>
      <p:sp>
        <p:nvSpPr>
          <p:cNvPr id="27758" name="AutoShape 110"/>
          <p:cNvSpPr>
            <a:spLocks noChangeArrowheads="1"/>
          </p:cNvSpPr>
          <p:nvPr/>
        </p:nvSpPr>
        <p:spPr bwMode="auto">
          <a:xfrm>
            <a:off x="1220788" y="3429000"/>
            <a:ext cx="1008062" cy="936625"/>
          </a:xfrm>
          <a:prstGeom prst="flowChartMagneticTape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zh-CN" alt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结论</a:t>
            </a:r>
          </a:p>
        </p:txBody>
      </p:sp>
      <p:sp>
        <p:nvSpPr>
          <p:cNvPr id="27762" name="Rectangle 114"/>
          <p:cNvSpPr>
            <a:spLocks noChangeArrowheads="1"/>
          </p:cNvSpPr>
          <p:nvPr/>
        </p:nvSpPr>
        <p:spPr bwMode="auto">
          <a:xfrm>
            <a:off x="1084263" y="4724400"/>
            <a:ext cx="737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数组特点：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结构固定：</a:t>
            </a:r>
            <a:r>
              <a:rPr lang="zh-CN" altLang="en-US" sz="2400" dirty="0"/>
              <a:t>定义后维数和维界不再改变。</a:t>
            </a:r>
            <a:r>
              <a:rPr lang="zh-CN" altLang="en-US" sz="2400" dirty="0">
                <a:solidFill>
                  <a:srgbClr val="4D4D4D"/>
                </a:solidFill>
              </a:rPr>
              <a:t>  </a:t>
            </a:r>
            <a:endParaRPr lang="zh-CN" altLang="en-US" sz="2400" dirty="0"/>
          </a:p>
        </p:txBody>
      </p:sp>
      <p:sp>
        <p:nvSpPr>
          <p:cNvPr id="27763" name="Rectangle 115"/>
          <p:cNvSpPr>
            <a:spLocks noChangeArrowheads="1"/>
          </p:cNvSpPr>
          <p:nvPr/>
        </p:nvSpPr>
        <p:spPr bwMode="auto">
          <a:xfrm>
            <a:off x="1084263" y="5267325"/>
            <a:ext cx="6989762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数组基本操作：</a:t>
            </a:r>
            <a:r>
              <a:rPr lang="zh-CN" altLang="en-US" sz="2400" dirty="0"/>
              <a:t>除了结构的初始化和销毁之外，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                只有取元素和修改元素值的操作。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77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5" grpId="0"/>
      <p:bldP spid="27755" grpId="0"/>
      <p:bldP spid="27756" grpId="0"/>
      <p:bldP spid="27757" grpId="0"/>
      <p:bldP spid="27758" grpId="0" animBg="1"/>
      <p:bldP spid="27762" grpId="0"/>
      <p:bldP spid="277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611188" y="557213"/>
            <a:ext cx="407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数组的抽象数据类型的定义   </a:t>
            </a: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467358" y="1014413"/>
            <a:ext cx="8209284" cy="497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ADT Array {</a:t>
            </a:r>
            <a:br>
              <a:rPr lang="en-US" altLang="zh-CN" sz="2400">
                <a:ea typeface="华文中宋" pitchFamily="2" charset="-122"/>
              </a:rPr>
            </a:br>
            <a:r>
              <a:rPr lang="zh-CN" altLang="en-US" sz="2400">
                <a:ea typeface="华文中宋" pitchFamily="2" charset="-122"/>
              </a:rPr>
              <a:t>数据对象：</a:t>
            </a:r>
            <a:r>
              <a:rPr lang="en-US" altLang="zh-CN" sz="2400"/>
              <a:t>D={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1</a:t>
            </a:r>
            <a:r>
              <a:rPr lang="en-US" altLang="zh-CN" sz="2800" baseline="-25000"/>
              <a:t> 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2</a:t>
            </a:r>
            <a:r>
              <a:rPr lang="en-US" altLang="zh-CN" sz="2800" baseline="-25000"/>
              <a:t> … 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n</a:t>
            </a:r>
            <a:r>
              <a:rPr lang="en-US" altLang="zh-CN" sz="2800"/>
              <a:t> | </a:t>
            </a:r>
            <a:r>
              <a:rPr lang="en-US" altLang="zh-CN" sz="2800" i="1"/>
              <a:t>j</a:t>
            </a:r>
            <a:r>
              <a:rPr lang="en-US" altLang="zh-CN" sz="2800" i="1" baseline="-25000"/>
              <a:t>i</a:t>
            </a:r>
            <a:r>
              <a:rPr lang="en-US" altLang="zh-CN" sz="2800" baseline="-25000"/>
              <a:t> </a:t>
            </a:r>
            <a:r>
              <a:rPr lang="en-US" altLang="zh-CN" sz="2800"/>
              <a:t>= 0, ..., </a:t>
            </a:r>
            <a:r>
              <a:rPr lang="en-US" altLang="zh-CN" sz="2800" i="1"/>
              <a:t>b</a:t>
            </a:r>
            <a:r>
              <a:rPr lang="en-US" altLang="zh-CN" sz="2800" i="1" baseline="-25000"/>
              <a:t>i</a:t>
            </a:r>
            <a:r>
              <a:rPr lang="en-US" altLang="zh-CN" sz="2800"/>
              <a:t> -1, </a:t>
            </a:r>
            <a:r>
              <a:rPr lang="en-US" altLang="zh-CN" sz="2800" i="1"/>
              <a:t>i</a:t>
            </a:r>
            <a:r>
              <a:rPr lang="en-US" altLang="zh-CN" sz="2800"/>
              <a:t> = 1, 2, .., </a:t>
            </a:r>
            <a:r>
              <a:rPr lang="en-US" altLang="zh-CN" sz="2800" i="1"/>
              <a:t>n</a:t>
            </a:r>
            <a:r>
              <a:rPr lang="en-US" altLang="zh-CN" sz="2800"/>
              <a:t>,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                                      </a:t>
            </a:r>
            <a:r>
              <a:rPr lang="en-US" altLang="zh-CN" sz="2400" i="1"/>
              <a:t> </a:t>
            </a:r>
            <a:r>
              <a:rPr lang="en-US" altLang="zh-CN" sz="2800" i="1"/>
              <a:t>n </a:t>
            </a:r>
            <a:r>
              <a:rPr lang="en-US" altLang="zh-CN" sz="2800"/>
              <a:t>(&gt;0)</a:t>
            </a:r>
            <a:r>
              <a:rPr lang="en-US" altLang="zh-CN" sz="2400"/>
              <a:t> </a:t>
            </a:r>
            <a:r>
              <a:rPr lang="zh-CN" altLang="en-US" sz="2400"/>
              <a:t>称为数组的维数，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                                             </a:t>
            </a:r>
            <a:r>
              <a:rPr lang="en-US" altLang="zh-CN" sz="2800" i="1"/>
              <a:t>b</a:t>
            </a:r>
            <a:r>
              <a:rPr lang="en-US" altLang="zh-CN" sz="2800" i="1" baseline="-25000"/>
              <a:t>i</a:t>
            </a:r>
            <a:r>
              <a:rPr lang="en-US" altLang="zh-CN" sz="2800"/>
              <a:t> </a:t>
            </a:r>
            <a:r>
              <a:rPr lang="zh-CN" altLang="en-US" sz="2400"/>
              <a:t>是数组第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维的长度，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                                            </a:t>
            </a:r>
            <a:r>
              <a:rPr lang="zh-CN" altLang="en-US" sz="2800"/>
              <a:t> </a:t>
            </a:r>
            <a:r>
              <a:rPr lang="en-US" altLang="zh-CN" sz="2800" i="1"/>
              <a:t>j</a:t>
            </a:r>
            <a:r>
              <a:rPr lang="en-US" altLang="zh-CN" sz="2800" i="1" baseline="-25000"/>
              <a:t>i</a:t>
            </a:r>
            <a:r>
              <a:rPr lang="en-US" altLang="zh-CN" sz="2800"/>
              <a:t> </a:t>
            </a:r>
            <a:r>
              <a:rPr lang="zh-CN" altLang="en-US" sz="2400"/>
              <a:t>是数组元素的第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维下标， </a:t>
            </a:r>
          </a:p>
          <a:p>
            <a:pPr>
              <a:lnSpc>
                <a:spcPct val="110000"/>
              </a:lnSpc>
            </a:pPr>
            <a:r>
              <a:rPr lang="zh-CN" altLang="en-US" sz="2800" i="1"/>
              <a:t>                                      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 j</a:t>
            </a:r>
            <a:r>
              <a:rPr lang="en-US" altLang="zh-CN" sz="2400" baseline="-75000"/>
              <a:t>1</a:t>
            </a:r>
            <a:r>
              <a:rPr lang="en-US" altLang="zh-CN" sz="2800" baseline="-25000"/>
              <a:t> 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2</a:t>
            </a:r>
            <a:r>
              <a:rPr lang="en-US" altLang="zh-CN" sz="2800" baseline="-25000"/>
              <a:t> … 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n</a:t>
            </a:r>
            <a:r>
              <a:rPr lang="en-US" altLang="zh-CN" sz="2400"/>
              <a:t>∈ElemSet } 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ea typeface="华文中宋" pitchFamily="2" charset="-122"/>
              </a:rPr>
              <a:t>数据关系：</a:t>
            </a:r>
            <a:r>
              <a:rPr lang="en-US" altLang="zh-CN" sz="2400"/>
              <a:t>R</a:t>
            </a:r>
            <a:r>
              <a:rPr lang="zh-CN" altLang="en-US" sz="2400"/>
              <a:t>＝</a:t>
            </a:r>
            <a:r>
              <a:rPr lang="en-US" altLang="zh-CN" sz="2400"/>
              <a:t>{R1, R2, ..., R</a:t>
            </a:r>
            <a:r>
              <a:rPr lang="en-US" altLang="zh-CN" sz="2400" i="1"/>
              <a:t>n</a:t>
            </a:r>
            <a:r>
              <a:rPr lang="en-US" altLang="zh-CN" sz="2400"/>
              <a:t>} 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                   R</a:t>
            </a:r>
            <a:r>
              <a:rPr lang="en-US" altLang="zh-CN" sz="2400" i="1"/>
              <a:t>i</a:t>
            </a:r>
            <a:r>
              <a:rPr lang="zh-CN" altLang="en-US" sz="2400"/>
              <a:t>＝</a:t>
            </a:r>
            <a:r>
              <a:rPr lang="en-US" altLang="zh-CN" sz="2400"/>
              <a:t>{&lt;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1</a:t>
            </a:r>
            <a:r>
              <a:rPr lang="en-US" altLang="zh-CN" sz="2800" i="1" baseline="-25000"/>
              <a:t>...j</a:t>
            </a:r>
            <a:r>
              <a:rPr lang="en-US" altLang="zh-CN" sz="2400" baseline="-75000"/>
              <a:t>i</a:t>
            </a:r>
            <a:r>
              <a:rPr lang="en-US" altLang="zh-CN" sz="2800" i="1" baseline="-25000"/>
              <a:t>...j</a:t>
            </a:r>
            <a:r>
              <a:rPr lang="en-US" altLang="zh-CN" sz="2400" baseline="-75000"/>
              <a:t>n</a:t>
            </a:r>
            <a:r>
              <a:rPr lang="en-US" altLang="zh-CN" sz="2800"/>
              <a:t> , 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1</a:t>
            </a:r>
            <a:r>
              <a:rPr lang="en-US" altLang="zh-CN" sz="2800" i="1" baseline="-25000"/>
              <a:t>...j</a:t>
            </a:r>
            <a:r>
              <a:rPr lang="en-US" altLang="zh-CN" sz="2400" baseline="-75000"/>
              <a:t>i</a:t>
            </a:r>
            <a:r>
              <a:rPr lang="en-US" altLang="zh-CN" sz="2800" i="1" baseline="-25000"/>
              <a:t>+</a:t>
            </a:r>
            <a:r>
              <a:rPr lang="en-US" altLang="zh-CN" sz="2800" baseline="-25000"/>
              <a:t>1</a:t>
            </a:r>
            <a:r>
              <a:rPr lang="en-US" altLang="zh-CN" sz="2800" i="1" baseline="-25000"/>
              <a:t>...j</a:t>
            </a:r>
            <a:r>
              <a:rPr lang="en-US" altLang="zh-CN" sz="2400" baseline="-75000"/>
              <a:t>n</a:t>
            </a:r>
            <a:r>
              <a:rPr lang="en-US" altLang="zh-CN" sz="2400"/>
              <a:t>&gt; </a:t>
            </a:r>
          </a:p>
          <a:p>
            <a:pPr>
              <a:lnSpc>
                <a:spcPct val="170000"/>
              </a:lnSpc>
            </a:pPr>
            <a:r>
              <a:rPr lang="en-US" altLang="zh-CN" sz="2400"/>
              <a:t>                             |0≤ </a:t>
            </a:r>
            <a:r>
              <a:rPr lang="en-US" altLang="zh-CN" sz="2400" i="1"/>
              <a:t>j</a:t>
            </a:r>
            <a:r>
              <a:rPr lang="en-US" altLang="zh-CN" sz="2400" i="1" baseline="-25000"/>
              <a:t>k </a:t>
            </a:r>
            <a:r>
              <a:rPr lang="en-US" altLang="zh-CN" sz="2400"/>
              <a:t>≤ </a:t>
            </a:r>
            <a:r>
              <a:rPr lang="en-US" altLang="zh-CN" sz="2400" i="1"/>
              <a:t>b</a:t>
            </a:r>
            <a:r>
              <a:rPr lang="en-US" altLang="zh-CN" sz="2400" i="1" baseline="-25000"/>
              <a:t>k</a:t>
            </a:r>
            <a:r>
              <a:rPr lang="en-US" altLang="zh-CN" sz="2400"/>
              <a:t> -1, 1≤ </a:t>
            </a:r>
            <a:r>
              <a:rPr lang="en-US" altLang="zh-CN" sz="2400" i="1"/>
              <a:t>k </a:t>
            </a:r>
            <a:r>
              <a:rPr lang="en-US" altLang="zh-CN" sz="2400"/>
              <a:t>≤ </a:t>
            </a:r>
            <a:r>
              <a:rPr lang="en-US" altLang="zh-CN" sz="2400" i="1"/>
              <a:t>n </a:t>
            </a:r>
            <a:r>
              <a:rPr lang="zh-CN" altLang="en-US" sz="2400"/>
              <a:t>且 </a:t>
            </a:r>
            <a:r>
              <a:rPr lang="en-US" altLang="zh-CN" sz="2400" i="1"/>
              <a:t>k </a:t>
            </a:r>
            <a:r>
              <a:rPr lang="en-US" altLang="zh-CN" sz="2400"/>
              <a:t>≠ </a:t>
            </a:r>
            <a:r>
              <a:rPr lang="en-US" altLang="zh-CN" sz="2400" i="1"/>
              <a:t>i</a:t>
            </a:r>
            <a:r>
              <a:rPr lang="en-US" altLang="zh-CN" sz="2400"/>
              <a:t>, 0 ≤ </a:t>
            </a:r>
            <a:r>
              <a:rPr lang="en-US" altLang="zh-CN" sz="2400" i="1"/>
              <a:t>j</a:t>
            </a:r>
            <a:r>
              <a:rPr lang="en-US" altLang="zh-CN" sz="2400" i="1" baseline="-25000"/>
              <a:t>i </a:t>
            </a:r>
            <a:r>
              <a:rPr lang="en-US" altLang="zh-CN" sz="2400"/>
              <a:t>≤ </a:t>
            </a:r>
            <a:r>
              <a:rPr lang="en-US" altLang="zh-CN" sz="2400" i="1"/>
              <a:t>b</a:t>
            </a:r>
            <a:r>
              <a:rPr lang="en-US" altLang="zh-CN" sz="2400" i="1" baseline="-25000"/>
              <a:t>i</a:t>
            </a:r>
            <a:r>
              <a:rPr lang="en-US" altLang="zh-CN" sz="2400"/>
              <a:t> - 2,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                       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1</a:t>
            </a:r>
            <a:r>
              <a:rPr lang="en-US" altLang="zh-CN" sz="2400" baseline="-25000"/>
              <a:t>…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i</a:t>
            </a:r>
            <a:r>
              <a:rPr lang="en-US" altLang="zh-CN" sz="2400" baseline="-25000"/>
              <a:t>…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n</a:t>
            </a:r>
            <a:r>
              <a:rPr lang="en-US" altLang="zh-CN" sz="2400" baseline="-25000"/>
              <a:t> 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1</a:t>
            </a:r>
            <a:r>
              <a:rPr lang="en-US" altLang="zh-CN" sz="2400" baseline="-25000"/>
              <a:t>…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i</a:t>
            </a:r>
            <a:r>
              <a:rPr lang="en-US" altLang="zh-CN" sz="2400" baseline="-25000"/>
              <a:t>+1…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n</a:t>
            </a:r>
            <a:r>
              <a:rPr lang="en-US" altLang="zh-CN" sz="2400"/>
              <a:t>∈D, i = 2, ..., </a:t>
            </a:r>
            <a:r>
              <a:rPr lang="en-US" altLang="zh-CN" sz="2400" i="1"/>
              <a:t>n</a:t>
            </a:r>
            <a:r>
              <a:rPr lang="en-US" altLang="zh-CN" sz="2400"/>
              <a:t> }</a:t>
            </a:r>
          </a:p>
        </p:txBody>
      </p:sp>
    </p:spTree>
  </p:cSld>
  <p:clrMapOvr>
    <a:masterClrMapping/>
  </p:clrMapOvr>
  <p:transition spd="slow">
    <p:checker/>
  </p:transition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17987</TotalTime>
  <Words>9847</Words>
  <Application>Microsoft Office PowerPoint</Application>
  <PresentationFormat>全屏显示(4:3)</PresentationFormat>
  <Paragraphs>1805</Paragraphs>
  <Slides>79</Slides>
  <Notes>71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79</vt:i4>
      </vt:variant>
    </vt:vector>
  </HeadingPairs>
  <TitlesOfParts>
    <vt:vector size="92" baseType="lpstr">
      <vt:lpstr>ˎ̥</vt:lpstr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广义表的递归算法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863255386@qq.com</cp:lastModifiedBy>
  <cp:revision>996</cp:revision>
  <dcterms:created xsi:type="dcterms:W3CDTF">2004-01-29T07:02:12Z</dcterms:created>
  <dcterms:modified xsi:type="dcterms:W3CDTF">2018-11-05T08:08:08Z</dcterms:modified>
</cp:coreProperties>
</file>