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7.bin" ContentType="application/vnd.openxmlformats-officedocument.oleObject"/>
  <Override PartName="/ppt/notesSlides/notesSlide39.xml" ContentType="application/vnd.openxmlformats-officedocument.presentationml.notesSlide+xml"/>
  <Override PartName="/ppt/embeddings/oleObject8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9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83"/>
  </p:notesMasterIdLst>
  <p:sldIdLst>
    <p:sldId id="305" r:id="rId4"/>
    <p:sldId id="269" r:id="rId5"/>
    <p:sldId id="306" r:id="rId6"/>
    <p:sldId id="307" r:id="rId7"/>
    <p:sldId id="322" r:id="rId8"/>
    <p:sldId id="321" r:id="rId9"/>
    <p:sldId id="320" r:id="rId10"/>
    <p:sldId id="308" r:id="rId11"/>
    <p:sldId id="369" r:id="rId12"/>
    <p:sldId id="370" r:id="rId13"/>
    <p:sldId id="371" r:id="rId14"/>
    <p:sldId id="372" r:id="rId15"/>
    <p:sldId id="374" r:id="rId16"/>
    <p:sldId id="375" r:id="rId17"/>
    <p:sldId id="311" r:id="rId18"/>
    <p:sldId id="376" r:id="rId19"/>
    <p:sldId id="312" r:id="rId20"/>
    <p:sldId id="313" r:id="rId21"/>
    <p:sldId id="323" r:id="rId22"/>
    <p:sldId id="325" r:id="rId23"/>
    <p:sldId id="326" r:id="rId24"/>
    <p:sldId id="314" r:id="rId25"/>
    <p:sldId id="278" r:id="rId26"/>
    <p:sldId id="315" r:id="rId27"/>
    <p:sldId id="377" r:id="rId28"/>
    <p:sldId id="328" r:id="rId29"/>
    <p:sldId id="329" r:id="rId30"/>
    <p:sldId id="318" r:id="rId31"/>
    <p:sldId id="327" r:id="rId32"/>
    <p:sldId id="319" r:id="rId33"/>
    <p:sldId id="331" r:id="rId34"/>
    <p:sldId id="332" r:id="rId35"/>
    <p:sldId id="333" r:id="rId36"/>
    <p:sldId id="334" r:id="rId37"/>
    <p:sldId id="335" r:id="rId38"/>
    <p:sldId id="336" r:id="rId39"/>
    <p:sldId id="280" r:id="rId40"/>
    <p:sldId id="330" r:id="rId41"/>
    <p:sldId id="289" r:id="rId42"/>
    <p:sldId id="337" r:id="rId43"/>
    <p:sldId id="281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9" r:id="rId55"/>
    <p:sldId id="348" r:id="rId56"/>
    <p:sldId id="284" r:id="rId57"/>
    <p:sldId id="351" r:id="rId58"/>
    <p:sldId id="352" r:id="rId59"/>
    <p:sldId id="382" r:id="rId60"/>
    <p:sldId id="354" r:id="rId61"/>
    <p:sldId id="355" r:id="rId62"/>
    <p:sldId id="379" r:id="rId63"/>
    <p:sldId id="378" r:id="rId64"/>
    <p:sldId id="357" r:id="rId65"/>
    <p:sldId id="358" r:id="rId66"/>
    <p:sldId id="350" r:id="rId67"/>
    <p:sldId id="359" r:id="rId68"/>
    <p:sldId id="360" r:id="rId69"/>
    <p:sldId id="361" r:id="rId70"/>
    <p:sldId id="362" r:id="rId71"/>
    <p:sldId id="291" r:id="rId72"/>
    <p:sldId id="363" r:id="rId73"/>
    <p:sldId id="364" r:id="rId74"/>
    <p:sldId id="365" r:id="rId75"/>
    <p:sldId id="366" r:id="rId76"/>
    <p:sldId id="367" r:id="rId77"/>
    <p:sldId id="368" r:id="rId78"/>
    <p:sldId id="303" r:id="rId79"/>
    <p:sldId id="380" r:id="rId80"/>
    <p:sldId id="381" r:id="rId81"/>
    <p:sldId id="304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667" autoAdjust="0"/>
  </p:normalViewPr>
  <p:slideViewPr>
    <p:cSldViewPr>
      <p:cViewPr varScale="1">
        <p:scale>
          <a:sx n="116" d="100"/>
          <a:sy n="116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86A58-6CB0-46DD-8213-F75D75170A7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[ˈpraɪə(r)]  </a:t>
            </a:r>
            <a:r>
              <a:rPr lang="zh-CN" altLang="en-US"/>
              <a:t>删除时，指针操作次序是等效的，修改两个域：</a:t>
            </a:r>
            <a:r>
              <a:rPr lang="en-US" altLang="zh-CN"/>
              <a:t>p</a:t>
            </a:r>
            <a:r>
              <a:rPr lang="zh-CN" altLang="en-US"/>
              <a:t>指向结点前驱的</a:t>
            </a:r>
            <a:r>
              <a:rPr lang="en-US" altLang="zh-CN"/>
              <a:t>next</a:t>
            </a:r>
            <a:r>
              <a:rPr lang="zh-CN" altLang="en-US"/>
              <a:t>域，</a:t>
            </a:r>
            <a:r>
              <a:rPr lang="en-US" altLang="zh-CN"/>
              <a:t>p</a:t>
            </a:r>
            <a:r>
              <a:rPr lang="zh-CN" altLang="en-US"/>
              <a:t>指向结点后继的</a:t>
            </a:r>
            <a:r>
              <a:rPr lang="en-US" altLang="zh-CN"/>
              <a:t>prior</a:t>
            </a:r>
            <a:r>
              <a:rPr lang="zh-CN" altLang="en-US"/>
              <a:t>域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0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上述代码的语句顺序不是唯一的，但也不是任意的，①②步必须在④步之前，否则*</a:t>
            </a:r>
            <a:r>
              <a:rPr lang="en-US" altLang="zh-CN"/>
              <a:t>p </a:t>
            </a:r>
            <a:r>
              <a:rPr lang="zh-CN" altLang="en-US"/>
              <a:t>的前驱结点的指针就丢掉了，第③步可以放在最前面。</a:t>
            </a:r>
            <a:endParaRPr lang="en-US" altLang="zh-CN"/>
          </a:p>
          <a:p>
            <a:r>
              <a:rPr lang="zh-CN" altLang="en-US"/>
              <a:t>到此结束，讲一下实验。</a:t>
            </a:r>
          </a:p>
          <a:p>
            <a:r>
              <a:rPr lang="en-US" altLang="zh-CN"/>
              <a:t>8:20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0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存储密度：是指数据元素本身所占的存储量和整个结点结构所占的存储量之比，假设单链表数据元素本身所占的存储量是</a:t>
            </a:r>
            <a:r>
              <a:rPr lang="en-US" altLang="zh-CN"/>
              <a:t>D</a:t>
            </a:r>
            <a:r>
              <a:rPr lang="zh-CN" altLang="en-US"/>
              <a:t>，指针域所占的存储量是</a:t>
            </a:r>
            <a:r>
              <a:rPr lang="en-US" altLang="zh-CN"/>
              <a:t>N</a:t>
            </a:r>
            <a:r>
              <a:rPr lang="zh-CN" altLang="en-US"/>
              <a:t>，则存储密度为</a:t>
            </a:r>
            <a:r>
              <a:rPr lang="en-US" altLang="zh-CN"/>
              <a:t>D/(D+N)</a:t>
            </a:r>
            <a:r>
              <a:rPr lang="zh-CN" altLang="en-US"/>
              <a:t>。单链表的存储密度小于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顺序表适宜于做查找这样的静态操作；链表适宜于做插入、删除这样的动态操作。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01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latin typeface="Arial" pitchFamily="34" charset="0"/>
                <a:ea typeface="宋体" pitchFamily="2" charset="-122"/>
              </a:rPr>
              <a:t>8:30</a:t>
            </a:r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对比抽象数据类型的表示和实现</a:t>
            </a:r>
            <a:endParaRPr lang="en-US" altLang="zh-CN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每一项的指数 </a:t>
            </a:r>
            <a:r>
              <a:rPr lang="en-US" altLang="zh-CN" sz="1200" i="1" err="1"/>
              <a:t>i</a:t>
            </a:r>
            <a:r>
              <a:rPr lang="en-US" altLang="zh-CN" sz="1200"/>
              <a:t> </a:t>
            </a:r>
            <a:r>
              <a:rPr lang="zh-CN" altLang="en-US" sz="1200"/>
              <a:t>隐含在其系数 </a:t>
            </a:r>
            <a:r>
              <a:rPr lang="en-US" altLang="zh-CN" sz="1200" i="1"/>
              <a:t>p</a:t>
            </a:r>
            <a:r>
              <a:rPr lang="en-US" altLang="zh-CN" sz="1200" i="1" baseline="-30000"/>
              <a:t>i</a:t>
            </a:r>
            <a:r>
              <a:rPr lang="en-US" altLang="zh-CN" sz="1200" i="1"/>
              <a:t> </a:t>
            </a:r>
            <a:r>
              <a:rPr lang="zh-CN" altLang="en-US" sz="1200"/>
              <a:t>的序号里。</a:t>
            </a:r>
            <a:endParaRPr lang="en-US" altLang="zh-CN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华文中宋" pitchFamily="2" charset="-122"/>
              </a:rPr>
              <a:t>只存储系数的方案对存在大量零系数的多项式并不适用。 </a:t>
            </a:r>
            <a:endParaRPr lang="en-US" altLang="zh-CN" sz="1200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-300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0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只存储非零系数项，就没有了前面的那种指数和系数对应关系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ea typeface="华文中宋" pitchFamily="2" charset="-122"/>
              </a:rPr>
              <a:t>只表示非零系数项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一元多项式的加法，减法，乘法用到比较多的是插入，删除操作。所以一般选择单链表作为存储结构。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qa</a:t>
            </a:r>
            <a:r>
              <a:rPr lang="zh-CN" altLang="en-US"/>
              <a:t>和</a:t>
            </a:r>
            <a:r>
              <a:rPr lang="en-US" altLang="zh-CN"/>
              <a:t>qb</a:t>
            </a:r>
            <a:r>
              <a:rPr lang="zh-CN" altLang="en-US"/>
              <a:t>指向结点的指数值相等，若系数相加不为</a:t>
            </a:r>
            <a:r>
              <a:rPr lang="en-US" altLang="zh-CN"/>
              <a:t>0</a:t>
            </a:r>
            <a:r>
              <a:rPr lang="zh-CN" altLang="en-US"/>
              <a:t>，修改</a:t>
            </a:r>
            <a:r>
              <a:rPr lang="en-US" altLang="zh-CN"/>
              <a:t>qa</a:t>
            </a:r>
            <a:r>
              <a:rPr lang="zh-CN" altLang="en-US"/>
              <a:t>所指结点的系数值同时释放</a:t>
            </a:r>
            <a:r>
              <a:rPr lang="en-US" altLang="zh-CN"/>
              <a:t>qb</a:t>
            </a:r>
            <a:r>
              <a:rPr lang="zh-CN" altLang="en-US"/>
              <a:t>所指结点；反之，从</a:t>
            </a:r>
            <a:r>
              <a:rPr lang="en-US" altLang="zh-CN"/>
              <a:t>A</a:t>
            </a:r>
            <a:r>
              <a:rPr lang="zh-CN" altLang="en-US"/>
              <a:t>链表中删除相应的结点，并释放</a:t>
            </a:r>
            <a:r>
              <a:rPr lang="en-US" altLang="zh-CN"/>
              <a:t>qa</a:t>
            </a:r>
            <a:r>
              <a:rPr lang="zh-CN" altLang="en-US"/>
              <a:t>和</a:t>
            </a:r>
            <a:r>
              <a:rPr lang="en-US" altLang="zh-CN"/>
              <a:t>qb</a:t>
            </a:r>
            <a:r>
              <a:rPr lang="zh-CN" altLang="en-US"/>
              <a:t>所指结点。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若升序链表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中存在与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满足判定函数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compare()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的元素，则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中，第一个值为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的结点的位置，并返回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；否则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指示第一个与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满足判定函数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compare()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的元素的前驱的位置。并返回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。（用于一元多项式）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用双向链表实现注意插入和删除过程和单链表是不同的，删除需要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条语句，插入需要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19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D.</a:t>
            </a:r>
            <a:r>
              <a:rPr lang="zh-CN" altLang="en-US"/>
              <a:t>顺序表示一种随机存取结构，指定任意一个位置序号</a:t>
            </a:r>
            <a:r>
              <a:rPr lang="en-US" altLang="zh-CN" err="1"/>
              <a:t>i</a:t>
            </a:r>
            <a:r>
              <a:rPr lang="zh-CN" altLang="en-US"/>
              <a:t>，都能在</a:t>
            </a:r>
            <a:r>
              <a:rPr lang="en-US" altLang="zh-CN"/>
              <a:t>O(1)</a:t>
            </a:r>
            <a:r>
              <a:rPr lang="zh-CN" altLang="en-US"/>
              <a:t>时间内直接存取该位置的元素。</a:t>
            </a:r>
            <a:endParaRPr lang="en-US" altLang="zh-CN"/>
          </a:p>
          <a:p>
            <a:r>
              <a:rPr lang="en-US" altLang="zh-CN"/>
              <a:t>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9:10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10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9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2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95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9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6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6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2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/>
              <a:t>什么是数据、数据结构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本书主要研究哪几种数据结构？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什么是数据对象、数据元素、数据项，及其之间的关系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什么是数据类型、抽象数据类型</a:t>
            </a:r>
            <a:r>
              <a:rPr lang="en-US" altLang="zh-CN" kern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抽象数据类型的定义、表示、实现。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什么是算法</a:t>
            </a:r>
            <a:r>
              <a:rPr lang="en-US" altLang="zh-CN"/>
              <a:t>(</a:t>
            </a:r>
            <a:r>
              <a:rPr lang="zh-CN" altLang="en-US"/>
              <a:t>基本结构</a:t>
            </a:r>
            <a:r>
              <a:rPr lang="en-US" altLang="zh-CN"/>
              <a:t>)</a:t>
            </a:r>
            <a:r>
              <a:rPr lang="zh-CN" altLang="en-US" kern="0"/>
              <a:t>、算法有哪几个重要特性、 算法设计的要求是什么、算法的时间复杂度如何度量</a:t>
            </a:r>
            <a:r>
              <a:rPr lang="en-US" altLang="zh-CN" kern="0"/>
              <a:t>?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620688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2234257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4196863"/>
            <a:ext cx="74888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err="1">
                <a:solidFill>
                  <a:srgbClr val="FF0000"/>
                </a:solidFill>
              </a:rPr>
              <a:t>ListEmpty</a:t>
            </a:r>
            <a:r>
              <a:rPr lang="en-US" altLang="zh-CN" sz="3200">
                <a:solidFill>
                  <a:srgbClr val="FF0000"/>
                </a:solidFill>
              </a:rPr>
              <a:t>( L )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err="1">
                <a:solidFill>
                  <a:srgbClr val="FF0000"/>
                </a:solidFill>
              </a:rPr>
              <a:t>ListInsert</a:t>
            </a:r>
            <a:r>
              <a:rPr lang="en-US" altLang="zh-CN" sz="3200">
                <a:solidFill>
                  <a:srgbClr val="FF0000"/>
                </a:solidFill>
              </a:rPr>
              <a:t>( &amp;L, </a:t>
            </a:r>
            <a:r>
              <a:rPr lang="en-US" altLang="zh-CN" sz="3200" err="1">
                <a:solidFill>
                  <a:srgbClr val="FF0000"/>
                </a:solidFill>
              </a:rPr>
              <a:t>i</a:t>
            </a:r>
            <a:r>
              <a:rPr lang="en-US" altLang="zh-CN" sz="320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/>
            </a:br>
            <a:r>
              <a:rPr lang="en-US" altLang="zh-CN" sz="2400"/>
              <a:t>1</a:t>
            </a:r>
            <a:r>
              <a:rPr lang="zh-CN" altLang="en-US" sz="2400"/>
              <a:t>．从 </a:t>
            </a:r>
            <a:r>
              <a:rPr lang="en-US" altLang="zh-CN" sz="2400"/>
              <a:t>Lb </a:t>
            </a:r>
            <a:r>
              <a:rPr lang="zh-CN" altLang="en-US" sz="2400"/>
              <a:t>中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/>
              <a:t>一个数据元素；   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．依次在 </a:t>
            </a:r>
            <a:r>
              <a:rPr lang="en-US" altLang="zh-CN" sz="2400"/>
              <a:t>La </a:t>
            </a:r>
            <a:r>
              <a:rPr lang="zh-CN" altLang="en-US" sz="2400"/>
              <a:t>中进行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/>
              <a:t>； </a:t>
            </a:r>
            <a:br>
              <a:rPr lang="zh-CN" altLang="en-US" sz="2400"/>
            </a:br>
            <a:r>
              <a:rPr lang="en-US" altLang="zh-CN" sz="2400"/>
              <a:t>3.   </a:t>
            </a:r>
            <a:r>
              <a:rPr lang="zh-CN" altLang="en-US" sz="2400"/>
              <a:t>若不存在，则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>
                <a:ea typeface="华文中宋" pitchFamily="2" charset="-122"/>
              </a:rPr>
              <a:t>重复上述三步直至 </a:t>
            </a:r>
            <a:r>
              <a:rPr lang="en-US" altLang="zh-CN" sz="2400">
                <a:ea typeface="华文中宋" pitchFamily="2" charset="-122"/>
              </a:rPr>
              <a:t>Lb </a:t>
            </a:r>
            <a:r>
              <a:rPr lang="zh-CN" altLang="en-US" sz="2400">
                <a:ea typeface="华文中宋" pitchFamily="2" charset="-122"/>
              </a:rPr>
              <a:t>中的数据元素取完为止。</a:t>
            </a:r>
            <a:r>
              <a:rPr lang="zh-CN" altLang="en-US" sz="240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err="1"/>
              <a:t>ListInsert</a:t>
            </a:r>
            <a:r>
              <a:rPr lang="en-US" altLang="zh-CN"/>
              <a:t> ( &amp;La, </a:t>
            </a:r>
            <a:r>
              <a:rPr lang="en-US" altLang="zh-CN" i="1"/>
              <a:t>n </a:t>
            </a:r>
            <a:r>
              <a:rPr lang="en-US" altLang="zh-CN"/>
              <a:t>+ 1, </a:t>
            </a:r>
            <a:r>
              <a:rPr lang="en-US" altLang="zh-CN" i="1"/>
              <a:t>e</a:t>
            </a:r>
            <a:r>
              <a:rPr lang="en-US" altLang="zh-CN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GetElem</a:t>
            </a:r>
            <a:r>
              <a:rPr lang="en-US" altLang="zh-CN"/>
              <a:t> ( Lb, </a:t>
            </a:r>
            <a:r>
              <a:rPr lang="en-US" altLang="zh-CN" i="1" err="1"/>
              <a:t>i</a:t>
            </a:r>
            <a:r>
              <a:rPr lang="en-US" altLang="zh-CN"/>
              <a:t>, &amp;</a:t>
            </a:r>
            <a:r>
              <a:rPr lang="en-US" altLang="zh-CN" i="1"/>
              <a:t>e</a:t>
            </a:r>
            <a:r>
              <a:rPr lang="en-US" altLang="zh-CN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LocateElem</a:t>
            </a:r>
            <a:r>
              <a:rPr lang="en-US" altLang="zh-CN"/>
              <a:t> ( La,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equal()</a:t>
            </a:r>
            <a:r>
              <a:rPr lang="en-US" altLang="zh-CN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4523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ListDelete</a:t>
            </a:r>
            <a:r>
              <a:rPr lang="en-US" altLang="zh-CN"/>
              <a:t> (&amp;Lb, </a:t>
            </a:r>
            <a:r>
              <a:rPr lang="en-US" altLang="zh-CN" i="1" err="1"/>
              <a:t>i</a:t>
            </a:r>
            <a:r>
              <a:rPr lang="en-US" altLang="zh-CN"/>
              <a:t>, &amp;</a:t>
            </a:r>
            <a:r>
              <a:rPr lang="en-US" altLang="zh-CN" i="1"/>
              <a:t>e</a:t>
            </a:r>
            <a:r>
              <a:rPr lang="en-US" altLang="zh-CN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2.2  </a:t>
            </a:r>
            <a:r>
              <a:rPr lang="zh-CN" altLang="en-US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LA = (3,5,8,11)</a:t>
            </a:r>
          </a:p>
          <a:p>
            <a:pPr>
              <a:buNone/>
            </a:pPr>
            <a:r>
              <a:rPr lang="en-US" altLang="zh-CN"/>
              <a:t>LB = (2,6,8,9,11,15,20)</a:t>
            </a:r>
          </a:p>
          <a:p>
            <a:pPr>
              <a:buNone/>
            </a:pPr>
            <a:r>
              <a:rPr lang="en-US" altLang="zh-CN"/>
              <a:t>LC = (2,3,5,6,8,8,9,11,11,15,20)</a:t>
            </a:r>
            <a:endParaRPr lang="zh-CN" altLang="en-US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/>
            </a:br>
            <a:r>
              <a:rPr lang="en-US" altLang="zh-CN" sz="2800"/>
              <a:t>1</a:t>
            </a:r>
            <a:r>
              <a:rPr lang="zh-CN" altLang="en-US" sz="2800"/>
              <a:t>．分别从 </a:t>
            </a:r>
            <a:r>
              <a:rPr lang="en-US" altLang="zh-CN" sz="2800"/>
              <a:t>La </a:t>
            </a:r>
            <a:r>
              <a:rPr lang="zh-CN" altLang="en-US" sz="2800"/>
              <a:t>和 </a:t>
            </a:r>
            <a:r>
              <a:rPr lang="en-US" altLang="zh-CN" sz="2800"/>
              <a:t>Lb </a:t>
            </a:r>
            <a:r>
              <a:rPr lang="zh-CN" altLang="en-US" sz="2800"/>
              <a:t>中取得当前元素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 i="1" baseline="-25000"/>
              <a:t> 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．若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 i="1" baseline="-25000"/>
              <a:t>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/>
              <a:t>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zh-CN" altLang="en-US" sz="2800"/>
              <a:t>，则将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中，否则将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void </a:t>
            </a:r>
            <a:r>
              <a:rPr lang="en-US" altLang="zh-CN" sz="2400" err="1"/>
              <a:t>MergeList</a:t>
            </a:r>
            <a:r>
              <a:rPr lang="en-US" altLang="zh-CN" sz="2400"/>
              <a:t>(List La, List Lb, List &amp;</a:t>
            </a:r>
            <a:r>
              <a:rPr lang="en-US" altLang="zh-CN" sz="2400" err="1"/>
              <a:t>Lc</a:t>
            </a:r>
            <a:r>
              <a:rPr lang="en-US" altLang="zh-CN" sz="240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 err="1">
                <a:solidFill>
                  <a:srgbClr val="0070C0"/>
                </a:solidFill>
              </a:rPr>
              <a:t>InitList</a:t>
            </a:r>
            <a:r>
              <a:rPr lang="en-US" altLang="zh-CN" sz="2400"/>
              <a:t>(&amp;</a:t>
            </a:r>
            <a:r>
              <a:rPr lang="en-US" altLang="zh-CN" sz="2400" err="1"/>
              <a:t>Lc</a:t>
            </a:r>
            <a:r>
              <a:rPr lang="en-US" altLang="zh-CN" sz="240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/>
              <a:t>   </a:t>
            </a:r>
            <a:r>
              <a:rPr lang="en-US" altLang="zh-CN" sz="2400" i="1" err="1"/>
              <a:t>i</a:t>
            </a:r>
            <a:r>
              <a:rPr lang="en-US" altLang="zh-CN" sz="2400"/>
              <a:t> = </a:t>
            </a:r>
            <a:r>
              <a:rPr lang="en-US" altLang="zh-CN" sz="2400" i="1"/>
              <a:t>j</a:t>
            </a:r>
            <a:r>
              <a:rPr lang="en-US" altLang="zh-CN" sz="2400"/>
              <a:t> = 1; </a:t>
            </a:r>
            <a:r>
              <a:rPr lang="en-US" altLang="zh-CN" sz="2400" i="1"/>
              <a:t>k</a:t>
            </a:r>
            <a:r>
              <a:rPr lang="en-US" altLang="zh-CN" sz="240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 err="1"/>
              <a:t>La_len</a:t>
            </a:r>
            <a:r>
              <a:rPr lang="en-US" altLang="zh-CN" sz="2400"/>
              <a:t> = </a:t>
            </a:r>
            <a:r>
              <a:rPr lang="en-US" altLang="zh-CN" sz="240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/>
              <a:t>(La);     </a:t>
            </a:r>
            <a:r>
              <a:rPr lang="en-US" altLang="zh-CN" sz="2400" err="1"/>
              <a:t>Lb_len</a:t>
            </a:r>
            <a:r>
              <a:rPr lang="en-US" altLang="zh-CN" sz="2400"/>
              <a:t> = </a:t>
            </a:r>
            <a:r>
              <a:rPr lang="en-US" altLang="zh-CN" sz="240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((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err="1"/>
              <a:t>La_len</a:t>
            </a:r>
            <a:r>
              <a:rPr lang="en-US" altLang="zh-CN" sz="2400"/>
              <a:t>) &amp;&amp; (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err="1"/>
              <a:t>Lb_len</a:t>
            </a:r>
            <a:r>
              <a:rPr lang="en-US" altLang="zh-CN" sz="2400"/>
              <a:t>)) {   // La </a:t>
            </a:r>
            <a:r>
              <a:rPr lang="zh-CN" altLang="en-US" sz="2400"/>
              <a:t>和 </a:t>
            </a:r>
            <a:r>
              <a:rPr lang="en-US" altLang="zh-CN" sz="2400"/>
              <a:t>Lb </a:t>
            </a:r>
            <a:r>
              <a:rPr lang="zh-CN" altLang="en-US" sz="240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        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(La, </a:t>
            </a:r>
            <a:r>
              <a:rPr lang="en-US" altLang="zh-CN" sz="2400" i="1" err="1"/>
              <a:t>i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 baseline="-25000"/>
              <a:t> </a:t>
            </a:r>
            <a:r>
              <a:rPr lang="en-US" altLang="zh-CN" sz="2400"/>
              <a:t>); 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(Lb,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</a:t>
            </a:r>
            <a:r>
              <a:rPr lang="en-US" altLang="zh-CN" sz="240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     if (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 baseline="-25000"/>
              <a:t> </a:t>
            </a:r>
            <a:r>
              <a:rPr lang="en-US" altLang="zh-CN" sz="2400"/>
              <a:t>); ++</a:t>
            </a:r>
            <a:r>
              <a:rPr lang="en-US" altLang="zh-CN" sz="2400" i="1" err="1"/>
              <a:t>i</a:t>
            </a:r>
            <a:r>
              <a:rPr lang="en-US" altLang="zh-CN" sz="240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     else {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 </a:t>
            </a:r>
            <a:r>
              <a:rPr lang="en-US" altLang="zh-CN" sz="2400"/>
              <a:t>); ++</a:t>
            </a:r>
            <a:r>
              <a:rPr lang="en-US" altLang="zh-CN" sz="2400" i="1"/>
              <a:t>j</a:t>
            </a:r>
            <a:r>
              <a:rPr lang="en-US" altLang="zh-CN" sz="240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</a:t>
            </a:r>
            <a:r>
              <a:rPr lang="en-US" altLang="zh-CN" sz="2400" i="1" err="1"/>
              <a:t>i</a:t>
            </a:r>
            <a:r>
              <a:rPr lang="en-US" altLang="zh-CN" sz="240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err="1"/>
              <a:t>La_len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(La, </a:t>
            </a:r>
            <a:r>
              <a:rPr lang="en-US" altLang="zh-CN" sz="2400" i="1" err="1"/>
              <a:t>i</a:t>
            </a:r>
            <a:r>
              <a:rPr lang="en-US" altLang="zh-CN" sz="2400"/>
              <a:t>++,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); 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</a:t>
            </a:r>
            <a:r>
              <a:rPr lang="en-US" altLang="zh-CN" sz="2400" i="1" err="1"/>
              <a:t>j</a:t>
            </a:r>
            <a:r>
              <a:rPr lang="en-US" altLang="zh-CN" sz="240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err="1"/>
              <a:t>Lb_len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(Lb, </a:t>
            </a:r>
            <a:r>
              <a:rPr lang="en-US" altLang="zh-CN" sz="2400" i="1"/>
              <a:t>j</a:t>
            </a:r>
            <a:r>
              <a:rPr lang="en-US" altLang="zh-CN" sz="2400"/>
              <a:t>++,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/>
              <a:t>); 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时间复杂度：</a:t>
            </a:r>
            <a:r>
              <a:rPr lang="en-US" altLang="zh-CN" sz="2800" i="1">
                <a:ea typeface="华文中宋" pitchFamily="2" charset="-122"/>
              </a:rPr>
              <a:t>O</a:t>
            </a:r>
            <a:r>
              <a:rPr lang="en-US" altLang="zh-CN" sz="2800">
                <a:ea typeface="华文中宋" pitchFamily="2" charset="-122"/>
              </a:rPr>
              <a:t>(</a:t>
            </a:r>
            <a:r>
              <a:rPr lang="en-US" altLang="zh-CN" sz="2800" err="1">
                <a:ea typeface="华文中宋" pitchFamily="2" charset="-122"/>
              </a:rPr>
              <a:t>ListLength</a:t>
            </a:r>
            <a:r>
              <a:rPr lang="en-US" altLang="zh-CN" sz="2800">
                <a:ea typeface="华文中宋" pitchFamily="2" charset="-122"/>
              </a:rPr>
              <a:t>(La)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en-US" altLang="zh-CN" sz="2800" err="1">
                <a:ea typeface="华文中宋" pitchFamily="2" charset="-122"/>
              </a:rPr>
              <a:t>ListLength</a:t>
            </a:r>
            <a:r>
              <a:rPr lang="en-US" altLang="zh-CN" sz="280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/>
              <a:t>    </a:t>
            </a:r>
            <a:r>
              <a:rPr lang="zh-CN" altLang="en-US" sz="2800"/>
              <a:t>在实际的程序设计中</a:t>
            </a: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/>
              <a:t>                                必须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在计算机中用一组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/>
              <a:t>的存储单元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/>
              <a:t>线性表的各个数据元素，称作线性表的</a:t>
            </a:r>
            <a:r>
              <a:rPr lang="zh-CN" altLang="en-US" sz="2400">
                <a:solidFill>
                  <a:srgbClr val="0000FF"/>
                </a:solidFill>
              </a:rPr>
              <a:t>顺序存储结构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0000FF"/>
                </a:solidFill>
              </a:rPr>
              <a:t>顺序映象</a:t>
            </a:r>
            <a:r>
              <a:rPr lang="zh-CN" altLang="en-US" sz="2400"/>
              <a:t>。用这种方法存储的线性表称作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  <a:endParaRPr lang="zh-CN" altLang="en-US" sz="240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线性表的顺序存储结构（续）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线性表的操作举例</a:t>
            </a:r>
            <a:br>
              <a:rPr lang="zh-CN" altLang="en-US"/>
            </a:br>
            <a:r>
              <a:rPr lang="en-US" altLang="zh-CN"/>
              <a:t>--</a:t>
            </a:r>
            <a:r>
              <a:rPr lang="zh-CN" altLang="en-US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9</a:t>
            </a:r>
            <a:endParaRPr lang="zh-CN" altLang="en-US" sz="28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</a:t>
            </a:r>
            <a:r>
              <a:rPr lang="en-US" altLang="zh-CN"/>
              <a:t>---</a:t>
            </a:r>
            <a:r>
              <a:rPr lang="zh-CN" altLang="en-US"/>
              <a:t>类</a:t>
            </a:r>
            <a:r>
              <a:rPr lang="en-US" altLang="zh-CN"/>
              <a:t>c</a:t>
            </a:r>
            <a:r>
              <a:rPr lang="zh-CN" altLang="en-US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  &amp;l)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</a:t>
            </a:r>
            <a:r>
              <a:rPr lang="en-US" altLang="zh-CN" sz="3200" err="1"/>
              <a:t>l.elem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</a:t>
            </a:r>
            <a:r>
              <a:rPr lang="en-US" altLang="zh-CN" sz="3200" err="1"/>
              <a:t>l.elem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exit  (OVERFLOW);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l.length</a:t>
            </a:r>
            <a:r>
              <a:rPr lang="en-US" altLang="zh-CN" sz="3200"/>
              <a:t>=0;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 OK;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/>
              <a:t>初始化</a:t>
            </a:r>
            <a:r>
              <a:rPr lang="en-US" altLang="zh-CN" sz="3600"/>
              <a:t>---</a:t>
            </a:r>
            <a:r>
              <a:rPr lang="zh-CN" altLang="en-US" sz="3600"/>
              <a:t>用</a:t>
            </a:r>
            <a:r>
              <a:rPr lang="en-US" altLang="zh-CN" sz="3600"/>
              <a:t>c</a:t>
            </a:r>
            <a:r>
              <a:rPr lang="zh-CN" altLang="en-US" sz="360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*l)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l-&gt;</a:t>
            </a:r>
            <a:r>
              <a:rPr lang="en-US" altLang="zh-CN" sz="3200" err="1"/>
              <a:t>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if(!l-&gt;</a:t>
            </a:r>
            <a:r>
              <a:rPr lang="en-US" altLang="zh-CN" sz="3200" err="1"/>
              <a:t>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return false;</a:t>
            </a:r>
          </a:p>
          <a:p>
            <a:r>
              <a:rPr lang="en-US" altLang="zh-CN" sz="3200"/>
              <a:t>	l-&gt;length=0;</a:t>
            </a:r>
          </a:p>
          <a:p>
            <a:r>
              <a:rPr lang="en-US" altLang="zh-CN" sz="3200"/>
              <a:t>	l-&gt;</a:t>
            </a:r>
            <a:r>
              <a:rPr lang="en-US" altLang="zh-CN" sz="3200" err="1"/>
              <a:t>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true;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/>
              <a:t>        </a:t>
            </a:r>
            <a:r>
              <a:rPr kumimoji="0" lang="zh-CN" altLang="en-US" sz="2400"/>
              <a:t>线性表的插入运算是指在表的第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+1) </a:t>
            </a:r>
            <a:r>
              <a:rPr kumimoji="0" lang="zh-CN" altLang="en-US" sz="240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/>
              <a:t>插入一个新</a:t>
            </a:r>
            <a:r>
              <a:rPr lang="zh-CN" altLang="en-US" sz="2400"/>
              <a:t>元素</a:t>
            </a:r>
            <a:r>
              <a:rPr kumimoji="0" lang="zh-CN" altLang="en-US" sz="2400"/>
              <a:t> </a:t>
            </a:r>
            <a:r>
              <a:rPr kumimoji="0" lang="en-US" altLang="zh-CN" sz="2400" i="1"/>
              <a:t>b</a:t>
            </a:r>
            <a:r>
              <a:rPr kumimoji="0" lang="zh-CN" altLang="en-US" sz="2400"/>
              <a:t>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 </a:t>
            </a:r>
            <a:r>
              <a:rPr kumimoji="0" lang="zh-CN" altLang="en-US" sz="2400"/>
              <a:t>的线性表        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/>
              <a:t>b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</a:rPr>
            </a:br>
            <a:r>
              <a:rPr lang="en-US" altLang="zh-CN" sz="2400"/>
              <a:t>1</a:t>
            </a:r>
            <a:r>
              <a:rPr lang="zh-CN" altLang="en-US" sz="2400"/>
              <a:t>）检查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+ 1) </a:t>
            </a:r>
            <a:r>
              <a:rPr lang="zh-CN" altLang="en-US" sz="240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则进行“超出范围”错误处理；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）将线性表的第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个元素和它后面所有元素均后移一个位置； 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）将新元素写入到空出的第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个位置上；</a:t>
            </a:r>
            <a:br>
              <a:rPr lang="zh-CN" altLang="en-US" sz="2400"/>
            </a:br>
            <a:r>
              <a:rPr lang="en-US" altLang="zh-CN" sz="2400"/>
              <a:t>4</a:t>
            </a:r>
            <a:r>
              <a:rPr lang="zh-CN" altLang="en-US" sz="2400"/>
              <a:t>）使线性表的长度增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插入</a:t>
            </a:r>
            <a:r>
              <a:rPr kumimoji="0" lang="zh-CN" altLang="en-US" sz="240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f(!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</a:rPr>
              <a:t>L.listsize</a:t>
            </a:r>
            <a:r>
              <a:rPr kumimoji="0" lang="en-US" altLang="zh-CN" sz="2200" b="1">
                <a:latin typeface="Arial" pitchFamily="34" charset="0"/>
              </a:rPr>
              <a:t>+= LISTINCREMENT;</a:t>
            </a:r>
            <a:endParaRPr kumimoji="0" lang="en-US" altLang="zh-CN" sz="2200" b="1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>
                <a:latin typeface="Arial" pitchFamily="34" charset="0"/>
              </a:rPr>
              <a:t>=&amp;(</a:t>
            </a:r>
            <a:r>
              <a:rPr kumimoji="0" lang="en-US" altLang="zh-CN" sz="2200" b="1" err="1">
                <a:latin typeface="Arial" pitchFamily="34" charset="0"/>
              </a:rPr>
              <a:t>L.elem</a:t>
            </a:r>
            <a:r>
              <a:rPr kumimoji="0" lang="en-US" altLang="zh-CN" sz="2200" b="1">
                <a:latin typeface="Arial" pitchFamily="34" charset="0"/>
              </a:rPr>
              <a:t>[L.length-1]) ;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2.4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>
                <a:ea typeface="华文中宋" pitchFamily="2" charset="-122"/>
              </a:rPr>
              <a:t>for </a:t>
            </a:r>
            <a:r>
              <a:rPr kumimoji="0" lang="zh-CN" altLang="en-US" sz="240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语句的循环次数为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–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 +1)</a:t>
            </a:r>
            <a:r>
              <a:rPr kumimoji="0" lang="zh-CN" altLang="en-US" sz="240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，而且还与插入位置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当插入位置在表尾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=</a:t>
            </a:r>
            <a:r>
              <a:rPr kumimoji="0" lang="en-US" altLang="zh-CN" sz="2400" i="1">
                <a:ea typeface="华文中宋" pitchFamily="2" charset="-122"/>
              </a:rPr>
              <a:t>n </a:t>
            </a:r>
            <a:r>
              <a:rPr kumimoji="0" lang="en-US" altLang="zh-CN" sz="2400">
                <a:ea typeface="华文中宋" pitchFamily="2" charset="-122"/>
              </a:rPr>
              <a:t>+1) </a:t>
            </a:r>
            <a:r>
              <a:rPr kumimoji="0" lang="zh-CN" altLang="en-US" sz="240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(1)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当插入位置在表头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en-US" altLang="zh-CN" sz="2400">
                <a:ea typeface="华文中宋" pitchFamily="2" charset="-122"/>
              </a:rPr>
              <a:t>= 1) </a:t>
            </a:r>
            <a:r>
              <a:rPr kumimoji="0" lang="zh-CN" altLang="en-US" sz="240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语句执行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>
                <a:ea typeface="华文中宋" pitchFamily="2" charset="-122"/>
              </a:rPr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/>
              <a:t>p</a:t>
            </a:r>
            <a:r>
              <a:rPr kumimoji="0" lang="en-US" altLang="zh-CN" sz="2200" i="1" baseline="-25000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为在第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一个元素的概率，则在长度为</a:t>
            </a:r>
            <a:r>
              <a:rPr kumimoji="0" lang="zh-CN" altLang="en-US" sz="2200" baseline="300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 baseline="30000"/>
              <a:t> </a:t>
            </a:r>
            <a:r>
              <a:rPr kumimoji="0" lang="zh-CN" altLang="en-US" sz="220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/>
              <a:t>     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/>
              <a:t>在表中任何位置 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+1) </a:t>
            </a:r>
            <a:r>
              <a:rPr kumimoji="0" lang="zh-CN" altLang="en-US" sz="220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均等的，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 sz="2400"/>
              <a:t>由此可见，</a:t>
            </a: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/>
              <a:t>当表长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/>
              <a:t>平均时间复杂度为 </a:t>
            </a:r>
            <a:r>
              <a:rPr kumimoji="0" lang="en-US" altLang="zh-CN" sz="2400" i="1"/>
              <a:t>O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kumimoji="0" lang="zh-CN" altLang="en-US" sz="240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/>
              <a:t>        </a:t>
            </a:r>
            <a:r>
              <a:rPr kumimoji="0" lang="zh-CN" altLang="en-US" sz="2400"/>
              <a:t>线性表的删除运算是指将线性表的第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 </a:t>
            </a:r>
            <a:r>
              <a:rPr kumimoji="0" lang="zh-CN" altLang="en-US" sz="240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/>
              <a:t>删除，使长度为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err="1">
                <a:solidFill>
                  <a:srgbClr val="0000FF"/>
                </a:solidFill>
              </a:rPr>
              <a:t>i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-1 </a:t>
            </a:r>
            <a:r>
              <a:rPr kumimoji="0" lang="zh-CN" altLang="en-US" sz="2400"/>
              <a:t>的线性表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/>
              <a:t>1)  </a:t>
            </a:r>
            <a:r>
              <a:rPr lang="zh-CN" altLang="en-US" sz="2400"/>
              <a:t>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lang="zh-CN" altLang="en-US" sz="240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     行“超出范围”错误处理；</a:t>
            </a:r>
            <a:br>
              <a:rPr lang="zh-CN" altLang="en-US" sz="2400"/>
            </a:br>
            <a:r>
              <a:rPr lang="en-US" altLang="zh-CN" sz="2400"/>
              <a:t>2)  </a:t>
            </a:r>
            <a:r>
              <a:rPr lang="zh-CN" altLang="en-US" sz="2400"/>
              <a:t>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个元素后面的所有元素均前移一个位置；</a:t>
            </a:r>
            <a:br>
              <a:rPr lang="zh-CN" altLang="en-US" sz="2400"/>
            </a:br>
            <a:r>
              <a:rPr lang="en-US" altLang="zh-CN" sz="2400"/>
              <a:t>3)  </a:t>
            </a:r>
            <a:r>
              <a:rPr lang="zh-CN" altLang="en-US" sz="2400"/>
              <a:t>使线性表的长度减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Status </a:t>
            </a:r>
            <a:r>
              <a:rPr lang="en-US" altLang="zh-CN" sz="2400" err="1"/>
              <a:t>ListDelete_Sq</a:t>
            </a:r>
            <a:r>
              <a:rPr lang="en-US" altLang="zh-CN" sz="2400"/>
              <a:t>(</a:t>
            </a:r>
            <a:r>
              <a:rPr lang="en-US" altLang="zh-CN" sz="2400" err="1"/>
              <a:t>SqList</a:t>
            </a:r>
            <a:r>
              <a:rPr lang="en-US" altLang="zh-CN" sz="2400"/>
              <a:t> &amp;L, 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i="1" err="1"/>
              <a:t>i</a:t>
            </a:r>
            <a:r>
              <a:rPr lang="en-US" altLang="zh-CN" sz="2400"/>
              <a:t>, </a:t>
            </a:r>
            <a:r>
              <a:rPr lang="en-US" altLang="zh-CN" sz="2400" err="1"/>
              <a:t>ElemType</a:t>
            </a:r>
            <a:r>
              <a:rPr lang="en-US" altLang="zh-CN" sz="2400"/>
              <a:t> &amp;</a:t>
            </a:r>
            <a:r>
              <a:rPr lang="en-US" altLang="zh-CN" sz="2400" i="1"/>
              <a:t>e</a:t>
            </a:r>
            <a:r>
              <a:rPr lang="en-US" altLang="zh-CN" sz="2400"/>
              <a:t>) {</a:t>
            </a:r>
            <a:br>
              <a:rPr lang="en-US" altLang="zh-CN" sz="2400"/>
            </a:br>
            <a:r>
              <a:rPr lang="en-US" altLang="zh-CN" sz="2400"/>
              <a:t>   if ((</a:t>
            </a:r>
            <a:r>
              <a:rPr lang="en-US" altLang="zh-CN" sz="2400" i="1" err="1"/>
              <a:t>i</a:t>
            </a:r>
            <a:r>
              <a:rPr lang="en-US" altLang="zh-CN" sz="2400"/>
              <a:t> &lt;1) || (</a:t>
            </a:r>
            <a:r>
              <a:rPr lang="en-US" altLang="zh-CN" sz="2400" i="1" err="1"/>
              <a:t>i</a:t>
            </a:r>
            <a:r>
              <a:rPr lang="en-US" altLang="zh-CN" sz="2400"/>
              <a:t> &gt; </a:t>
            </a:r>
            <a:r>
              <a:rPr lang="en-US" altLang="zh-CN" sz="2400" err="1"/>
              <a:t>L.length</a:t>
            </a:r>
            <a:r>
              <a:rPr lang="en-US" altLang="zh-CN" sz="2400"/>
              <a:t>)) return ERROR;   // </a:t>
            </a:r>
            <a:r>
              <a:rPr lang="zh-CN" altLang="en-US" sz="2400"/>
              <a:t>删除位置不合法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 i="1"/>
              <a:t>p</a:t>
            </a:r>
            <a:r>
              <a:rPr lang="en-US" altLang="zh-CN" sz="2400"/>
              <a:t> = &amp;(</a:t>
            </a:r>
            <a:r>
              <a:rPr lang="en-US" altLang="zh-CN" sz="2400" err="1"/>
              <a:t>L.elem</a:t>
            </a:r>
            <a:r>
              <a:rPr lang="en-US" altLang="zh-CN" sz="2400"/>
              <a:t>[</a:t>
            </a:r>
            <a:r>
              <a:rPr lang="en-US" altLang="zh-CN" sz="2400" i="1" err="1"/>
              <a:t>i</a:t>
            </a:r>
            <a:r>
              <a:rPr lang="en-US" altLang="zh-CN" sz="2400" i="1"/>
              <a:t> </a:t>
            </a:r>
            <a:r>
              <a:rPr lang="en-US" altLang="zh-CN" sz="2400"/>
              <a:t>-1]);   // </a:t>
            </a:r>
            <a:r>
              <a:rPr lang="en-US" altLang="zh-CN" sz="2400" i="1"/>
              <a:t>p</a:t>
            </a:r>
            <a:r>
              <a:rPr lang="zh-CN" altLang="en-US" sz="2400"/>
              <a:t>为被删除元素的位置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 i="1"/>
              <a:t>e</a:t>
            </a:r>
            <a:r>
              <a:rPr lang="en-US" altLang="zh-CN" sz="2400"/>
              <a:t> = *</a:t>
            </a:r>
            <a:r>
              <a:rPr lang="en-US" altLang="zh-CN" sz="2400" i="1"/>
              <a:t>p</a:t>
            </a:r>
            <a:r>
              <a:rPr lang="en-US" altLang="zh-CN" sz="2400"/>
              <a:t>;   // </a:t>
            </a:r>
            <a:r>
              <a:rPr lang="zh-CN" altLang="en-US" sz="2400"/>
              <a:t>被删除元素的值赋给 </a:t>
            </a:r>
            <a:r>
              <a:rPr lang="en-US" altLang="zh-CN" sz="2400" i="1"/>
              <a:t>e</a:t>
            </a:r>
            <a:br>
              <a:rPr lang="en-US" altLang="zh-CN" sz="2400"/>
            </a:br>
            <a:r>
              <a:rPr lang="en-US" altLang="zh-CN" sz="2400"/>
              <a:t>      </a:t>
            </a:r>
            <a:r>
              <a:rPr lang="en-US" altLang="zh-CN" sz="2400" i="1"/>
              <a:t>q</a:t>
            </a:r>
            <a:r>
              <a:rPr lang="en-US" altLang="zh-CN" sz="2400"/>
              <a:t> = L.elem+L.length-1;   // </a:t>
            </a:r>
            <a:r>
              <a:rPr lang="zh-CN" altLang="en-US" sz="2400"/>
              <a:t>表尾元素的位置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3300"/>
                </a:solidFill>
              </a:rPr>
              <a:t>      </a:t>
            </a:r>
            <a:r>
              <a:rPr lang="en-US" altLang="zh-CN" sz="2400"/>
              <a:t>--</a:t>
            </a:r>
            <a:r>
              <a:rPr lang="en-US" altLang="zh-CN" sz="2400" err="1"/>
              <a:t>L.length</a:t>
            </a:r>
            <a:r>
              <a:rPr lang="en-US" altLang="zh-CN" sz="2400"/>
              <a:t>;   //</a:t>
            </a:r>
            <a:r>
              <a:rPr lang="zh-CN" altLang="en-US" sz="2400"/>
              <a:t>表长减 </a:t>
            </a:r>
            <a:r>
              <a:rPr lang="en-US" altLang="zh-CN" sz="240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}//</a:t>
            </a:r>
            <a:r>
              <a:rPr lang="en-US" altLang="zh-CN" sz="2400" err="1"/>
              <a:t>ListInsert_sq</a:t>
            </a:r>
            <a:r>
              <a:rPr lang="en-US" altLang="zh-CN" sz="240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2.5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/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 err="1"/>
              <a:t>q</a:t>
            </a:r>
            <a:r>
              <a:rPr kumimoji="0" lang="en-US" altLang="zh-CN" sz="2200" i="1" baseline="-25000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为删除第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则在长度为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</a:t>
            </a:r>
            <a:r>
              <a:rPr kumimoji="0" lang="zh-CN" altLang="en-US" sz="2200"/>
              <a:t>假设在表中任何位置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/>
              <a:t>        </a:t>
            </a:r>
            <a:r>
              <a:rPr kumimoji="0" lang="zh-CN" altLang="en-US" sz="2200"/>
              <a:t>由此可见，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/>
              <a:t>当表长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均时间复杂度为 </a:t>
            </a:r>
            <a:r>
              <a:rPr kumimoji="0" lang="en-US" altLang="zh-CN" sz="2200" i="1"/>
              <a:t>O</a:t>
            </a:r>
            <a:r>
              <a:rPr kumimoji="0" lang="en-US" altLang="zh-CN" sz="2200"/>
              <a:t>(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、一个线性表第一个元素的存储地址是 </a:t>
            </a:r>
            <a:r>
              <a:rPr lang="en-US" altLang="zh-CN" sz="2200"/>
              <a:t>100</a:t>
            </a:r>
            <a:r>
              <a:rPr lang="zh-CN" altLang="en-US" sz="220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为 </a:t>
            </a:r>
            <a:r>
              <a:rPr lang="en-US" altLang="zh-CN" sz="2200"/>
              <a:t>2</a:t>
            </a:r>
            <a:r>
              <a:rPr lang="zh-CN" altLang="en-US" sz="2200"/>
              <a:t>， 则第 </a:t>
            </a:r>
            <a:r>
              <a:rPr lang="en-US" altLang="zh-CN" sz="2200"/>
              <a:t>5 </a:t>
            </a:r>
            <a:r>
              <a:rPr lang="zh-CN" altLang="en-US" sz="2200"/>
              <a:t>个元素的地址是 </a:t>
            </a:r>
            <a:r>
              <a:rPr lang="en-US" altLang="zh-CN" sz="2200"/>
              <a:t>(     )</a:t>
            </a:r>
            <a:r>
              <a:rPr lang="zh-CN" altLang="en-US" sz="2200"/>
              <a:t>。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110 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108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100 </a:t>
            </a:r>
            <a:r>
              <a:rPr lang="zh-CN" altLang="en-US" sz="2200"/>
              <a:t>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、向一个有 </a:t>
            </a:r>
            <a:r>
              <a:rPr lang="en-US" altLang="zh-CN" sz="2200"/>
              <a:t>127 </a:t>
            </a:r>
            <a:r>
              <a:rPr lang="zh-CN" altLang="en-US" sz="220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顺序不变，平均要移动（ ）个元素。 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64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63 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63.5</a:t>
            </a:r>
            <a:r>
              <a:rPr lang="zh-CN" altLang="en-US" sz="2200"/>
              <a:t>　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、顺序存储结构是通过 </a:t>
            </a:r>
            <a:r>
              <a:rPr lang="en-US" altLang="zh-CN" sz="2200"/>
              <a:t>________ </a:t>
            </a:r>
            <a:r>
              <a:rPr lang="zh-CN" altLang="en-US" sz="2200"/>
              <a:t>表示元素之间的关系的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 b="1"/>
              <a:t>      </a:t>
            </a:r>
            <a:r>
              <a:rPr lang="en-US" altLang="zh-CN" sz="2200"/>
              <a:t> (</a:t>
            </a:r>
            <a:r>
              <a:rPr lang="en-US" sz="2200"/>
              <a:t>A)  </a:t>
            </a:r>
            <a:r>
              <a:rPr lang="zh-CN" altLang="en-US" sz="2200"/>
              <a:t>逻辑上相邻     </a:t>
            </a:r>
            <a:r>
              <a:rPr lang="en-US" altLang="zh-CN" sz="2200"/>
              <a:t>(B) </a:t>
            </a:r>
            <a:r>
              <a:rPr lang="zh-CN" altLang="en-US" sz="2200"/>
              <a:t>物理上地址相邻</a:t>
            </a:r>
            <a:r>
              <a:rPr lang="en-US" sz="2200"/>
              <a:t>     (C) </a:t>
            </a:r>
            <a:r>
              <a:rPr lang="zh-CN" altLang="en-US" sz="2200"/>
              <a:t>指针    </a:t>
            </a:r>
            <a:r>
              <a:rPr lang="en-US" sz="2200"/>
              <a:t>(D) </a:t>
            </a:r>
            <a:r>
              <a:rPr lang="zh-CN" altLang="en-US" sz="2200"/>
              <a:t>下标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4</a:t>
            </a:r>
            <a:r>
              <a:rPr lang="zh-CN" altLang="en-US" sz="2200"/>
              <a:t>、对于顺序存储的线性表，访问结点和删除结点的时间复杂度分别为（ ）。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       (A)</a:t>
            </a:r>
            <a:r>
              <a:rPr lang="en-US" sz="2400"/>
              <a:t>  O（1）、</a:t>
            </a:r>
            <a:r>
              <a:rPr lang="en-US" sz="2400" err="1"/>
              <a:t>O（n</a:t>
            </a:r>
            <a:r>
              <a:rPr lang="en-US" sz="240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/>
              <a:t>       (C)  </a:t>
            </a:r>
            <a:r>
              <a:rPr lang="en-US" sz="2400" err="1"/>
              <a:t>O（n</a:t>
            </a:r>
            <a:r>
              <a:rPr lang="en-US" sz="2400"/>
              <a:t>）、O（1）          (D) </a:t>
            </a:r>
            <a:r>
              <a:rPr lang="en-US" sz="2400" err="1"/>
              <a:t>O（n</a:t>
            </a:r>
            <a:r>
              <a:rPr lang="en-US" sz="2400"/>
              <a:t>）、</a:t>
            </a:r>
            <a:r>
              <a:rPr lang="en-US" sz="2400" err="1"/>
              <a:t>O（n</a:t>
            </a:r>
            <a:r>
              <a:rPr lang="en-US" sz="2400"/>
              <a:t>） </a:t>
            </a:r>
            <a:endParaRPr lang="en-US" altLang="zh-CN" sz="220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26 </a:t>
            </a:r>
            <a:r>
              <a:rPr lang="zh-CN" altLang="en-US" sz="2400"/>
              <a:t>个英文字母组成的字母表：（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…, </a:t>
            </a:r>
            <a:r>
              <a:rPr lang="en-US" altLang="zh-CN" sz="2400" i="1"/>
              <a:t>Z</a:t>
            </a:r>
            <a:r>
              <a:rPr lang="zh-CN" altLang="en-US" sz="240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2</a:t>
            </a:r>
            <a:r>
              <a:rPr lang="zh-CN" altLang="en-US" sz="2400"/>
              <a:t>：学生成绩表</a:t>
            </a:r>
            <a:endParaRPr lang="en-US" altLang="zh-CN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/>
              <a:t>                                           </a:t>
            </a:r>
            <a:r>
              <a:rPr lang="zh-CN" altLang="en-US" sz="2400"/>
              <a:t>     （</a:t>
            </a:r>
            <a:r>
              <a:rPr lang="en-US" altLang="zh-CN" sz="2400"/>
              <a:t>90, 97, 60, 75,…,84</a:t>
            </a:r>
            <a:r>
              <a:rPr lang="zh-CN" altLang="en-US" sz="240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/>
              <a:t>    </a:t>
            </a:r>
            <a:r>
              <a:rPr lang="en-US" altLang="zh-CN"/>
              <a:t>0001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0007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0013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0019           </a:t>
            </a:r>
            <a:r>
              <a:rPr lang="zh-CN" altLang="en-US"/>
              <a:t>王</a:t>
            </a:r>
          </a:p>
          <a:p>
            <a:r>
              <a:rPr lang="zh-CN" altLang="en-US"/>
              <a:t>    </a:t>
            </a:r>
            <a:r>
              <a:rPr lang="en-US" altLang="zh-CN"/>
              <a:t>0025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</a:t>
            </a:r>
            <a:r>
              <a:rPr lang="zh-CN" altLang="en-US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/>
              <a:t>   0043</a:t>
            </a:r>
          </a:p>
          <a:p>
            <a:r>
              <a:rPr lang="en-US" altLang="zh-CN"/>
              <a:t>   0013</a:t>
            </a:r>
          </a:p>
          <a:p>
            <a:r>
              <a:rPr lang="en-US" altLang="zh-CN"/>
              <a:t>   0001</a:t>
            </a:r>
          </a:p>
          <a:p>
            <a:r>
              <a:rPr lang="en-US" altLang="zh-CN"/>
              <a:t>   NULL </a:t>
            </a:r>
          </a:p>
          <a:p>
            <a:r>
              <a:rPr lang="en-US" altLang="zh-CN"/>
              <a:t>   0037</a:t>
            </a:r>
          </a:p>
          <a:p>
            <a:r>
              <a:rPr lang="en-US" altLang="zh-CN"/>
              <a:t>   0007</a:t>
            </a:r>
          </a:p>
          <a:p>
            <a:r>
              <a:rPr lang="en-US" altLang="zh-CN"/>
              <a:t>   0019</a:t>
            </a:r>
          </a:p>
          <a:p>
            <a:r>
              <a:rPr lang="en-US" altLang="zh-CN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单链表在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/>
              <a:t>typedef</a:t>
            </a:r>
            <a:r>
              <a:rPr lang="en-US" altLang="zh-CN" sz="2400"/>
              <a:t>  </a:t>
            </a:r>
            <a:r>
              <a:rPr lang="en-US" altLang="zh-CN" sz="2400" err="1"/>
              <a:t>struct</a:t>
            </a:r>
            <a:r>
              <a:rPr lang="en-US" altLang="zh-CN" sz="2400"/>
              <a:t>  </a:t>
            </a:r>
            <a:r>
              <a:rPr lang="en-US" altLang="zh-CN" sz="2400" err="1"/>
              <a:t>Lnode</a:t>
            </a:r>
            <a:r>
              <a:rPr lang="en-US" altLang="zh-CN" sz="240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//</a:t>
            </a:r>
            <a:r>
              <a:rPr lang="zh-CN" altLang="en-US" sz="2400"/>
              <a:t>声明结点的类型和指向结点的指针类型</a:t>
            </a:r>
            <a:r>
              <a:rPr lang="zh-CN" altLang="en-US" sz="240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ElemType</a:t>
            </a:r>
            <a:r>
              <a:rPr lang="en-US" altLang="zh-CN" sz="2400"/>
              <a:t>         data; 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数据元素的类型</a:t>
            </a:r>
            <a:r>
              <a:rPr lang="zh-CN" altLang="en-US" sz="240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struct</a:t>
            </a:r>
            <a:r>
              <a:rPr lang="en-US" altLang="zh-CN" sz="2400"/>
              <a:t>   </a:t>
            </a:r>
            <a:r>
              <a:rPr lang="en-US" altLang="zh-CN" sz="2400" err="1"/>
              <a:t>Lnode</a:t>
            </a:r>
            <a:r>
              <a:rPr lang="en-US" altLang="zh-CN" sz="2400"/>
              <a:t>  *next;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指示结点地址的指针</a:t>
            </a:r>
            <a:r>
              <a:rPr lang="zh-CN" altLang="en-US" sz="2400">
                <a:ea typeface="华文中宋" pitchFamily="2" charset="-122"/>
              </a:rPr>
              <a:t>  </a:t>
            </a: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en-US" altLang="zh-CN" sz="2400"/>
              <a:t>}</a:t>
            </a:r>
            <a:r>
              <a:rPr lang="en-US" altLang="zh-CN" sz="2400" err="1"/>
              <a:t>Lnode</a:t>
            </a:r>
            <a:r>
              <a:rPr lang="en-US" altLang="zh-CN" sz="2400"/>
              <a:t>, *</a:t>
            </a:r>
            <a:r>
              <a:rPr lang="en-US" altLang="zh-CN" sz="2400" err="1"/>
              <a:t>LinkList</a:t>
            </a:r>
            <a:r>
              <a:rPr lang="en-US" altLang="zh-CN" sz="240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/>
              <a:t>指向  </a:t>
            </a:r>
            <a:r>
              <a:rPr lang="en-US" altLang="zh-CN" err="1"/>
              <a:t>LNode</a:t>
            </a:r>
            <a:r>
              <a:rPr lang="en-US" altLang="zh-CN"/>
              <a:t>   </a:t>
            </a:r>
            <a:r>
              <a:rPr lang="zh-CN" altLang="en-US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err="1"/>
              <a:t>struct</a:t>
            </a:r>
            <a:r>
              <a:rPr lang="en-US" altLang="zh-CN" sz="220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char num[8];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/>
              <a:t>char name[8];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int</a:t>
            </a:r>
            <a:r>
              <a:rPr lang="en-US" altLang="zh-CN" sz="2200"/>
              <a:t> score;       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struct</a:t>
            </a:r>
            <a:r>
              <a:rPr lang="en-US" altLang="zh-CN" sz="2200"/>
              <a:t> Student *next;  // next </a:t>
            </a:r>
            <a:r>
              <a:rPr lang="zh-CN" altLang="en-US" sz="2200"/>
              <a:t>既是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                                       // </a:t>
            </a:r>
            <a:r>
              <a:rPr lang="zh-CN" altLang="en-US" sz="220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                                       </a:t>
            </a:r>
            <a:r>
              <a:rPr lang="en-US" altLang="zh-CN" sz="2200"/>
              <a:t>// </a:t>
            </a:r>
            <a:r>
              <a:rPr lang="zh-CN" altLang="en-US" sz="2200"/>
              <a:t>向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  <a:r>
              <a:rPr lang="zh-CN" altLang="en-US" sz="220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例子：</a:t>
            </a:r>
            <a:r>
              <a:rPr lang="zh-CN" altLang="en-US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>
                <a:ea typeface="华文新魏" pitchFamily="2" charset="-122"/>
              </a:rPr>
              <a:t>存放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存放附加信息</a:t>
            </a:r>
            <a:r>
              <a:rPr lang="zh-CN" altLang="en-US" sz="2400"/>
              <a:t>（链表的结点个数等）</a:t>
            </a:r>
            <a:r>
              <a:rPr lang="zh-CN" altLang="en-US" sz="240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（若线性表为空表，则“空”，用 </a:t>
            </a:r>
            <a:r>
              <a:rPr lang="en-US" altLang="zh-CN" sz="2400"/>
              <a:t>^ </a:t>
            </a:r>
            <a:r>
              <a:rPr lang="zh-CN" altLang="en-US" sz="240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1</a:t>
            </a:r>
            <a:r>
              <a:rPr lang="zh-CN" altLang="en-US" sz="220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按序号查找（</a:t>
            </a:r>
            <a:r>
              <a:rPr lang="en-US" altLang="zh-CN" sz="2200" err="1">
                <a:ea typeface="华文中宋" pitchFamily="2" charset="-122"/>
              </a:rPr>
              <a:t>GetElem</a:t>
            </a:r>
            <a:r>
              <a:rPr lang="en-US" altLang="zh-CN" sz="2200">
                <a:ea typeface="华文中宋" pitchFamily="2" charset="-122"/>
              </a:rPr>
              <a:t>(L,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在单链表中，即使知道被访问结点的序号 </a:t>
            </a:r>
            <a:r>
              <a:rPr lang="en-US" altLang="zh-CN" sz="2200" i="1" err="1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象顺序表中那样直接按序号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出发，顺链域   </a:t>
            </a:r>
            <a:r>
              <a:rPr lang="en-US" altLang="zh-CN" sz="2200"/>
              <a:t>next  </a:t>
            </a:r>
            <a:r>
              <a:rPr lang="zh-CN" altLang="en-US" sz="2200"/>
              <a:t>逐个结点往下搜索，直到搜索到第 </a:t>
            </a:r>
            <a:r>
              <a:rPr lang="en-US" altLang="zh-CN" sz="2200" i="1" err="1"/>
              <a:t>i</a:t>
            </a:r>
            <a:r>
              <a:rPr lang="en-US" altLang="zh-CN" sz="220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个结点为止。因此，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>
                  <a:ea typeface="华文中宋" pitchFamily="2" charset="-122"/>
                </a:rPr>
                <a:t>Status </a:t>
              </a:r>
              <a:r>
                <a:rPr lang="en-US" altLang="zh-CN" sz="2200" err="1">
                  <a:ea typeface="华文中宋" pitchFamily="2" charset="-122"/>
                </a:rPr>
                <a:t>GetElem_L</a:t>
              </a:r>
              <a:r>
                <a:rPr lang="en-US" altLang="zh-CN" sz="2200">
                  <a:ea typeface="华文中宋" pitchFamily="2" charset="-122"/>
                </a:rPr>
                <a:t>(</a:t>
              </a:r>
              <a:r>
                <a:rPr lang="en-US" altLang="zh-CN" sz="2200" err="1">
                  <a:ea typeface="华文中宋" pitchFamily="2" charset="-122"/>
                </a:rPr>
                <a:t>LinkList</a:t>
              </a:r>
              <a:r>
                <a:rPr lang="en-US" altLang="zh-CN" sz="2200">
                  <a:ea typeface="华文中宋" pitchFamily="2" charset="-122"/>
                </a:rPr>
                <a:t> L, </a:t>
              </a:r>
              <a:r>
                <a:rPr lang="en-US" altLang="zh-CN" sz="2200" err="1">
                  <a:ea typeface="华文中宋" pitchFamily="2" charset="-122"/>
                </a:rPr>
                <a:t>int</a:t>
              </a:r>
              <a:r>
                <a:rPr lang="en-US" altLang="zh-CN" sz="2200">
                  <a:ea typeface="华文中宋" pitchFamily="2" charset="-122"/>
                </a:rPr>
                <a:t>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>
                  <a:ea typeface="华文中宋" pitchFamily="2" charset="-122"/>
                </a:rPr>
                <a:t>, </a:t>
              </a:r>
              <a:r>
                <a:rPr lang="en-US" altLang="zh-CN" sz="2200" err="1">
                  <a:ea typeface="华文中宋" pitchFamily="2" charset="-122"/>
                </a:rPr>
                <a:t>ElemType</a:t>
              </a:r>
              <a:r>
                <a:rPr lang="en-US" altLang="zh-CN" sz="2200">
                  <a:ea typeface="华文中宋" pitchFamily="2" charset="-122"/>
                </a:rPr>
                <a:t> &amp;</a:t>
              </a:r>
              <a:r>
                <a:rPr lang="en-US" altLang="zh-CN" sz="2200" i="1">
                  <a:ea typeface="华文中宋" pitchFamily="2" charset="-122"/>
                </a:rPr>
                <a:t>e</a:t>
              </a:r>
              <a:r>
                <a:rPr lang="en-US" altLang="zh-CN" sz="2200">
                  <a:ea typeface="华文中宋" pitchFamily="2" charset="-122"/>
                </a:rPr>
                <a:t>) {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   p = L </a:t>
              </a:r>
              <a:r>
                <a:rPr lang="en-US" altLang="zh-CN" sz="220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>
                  <a:ea typeface="华文中宋" pitchFamily="2" charset="-122"/>
                </a:rPr>
                <a:t> next; </a:t>
              </a:r>
              <a:r>
                <a:rPr lang="en-US" altLang="zh-CN" sz="2200" i="1">
                  <a:ea typeface="华文中宋" pitchFamily="2" charset="-122"/>
                </a:rPr>
                <a:t>j</a:t>
              </a:r>
              <a:r>
                <a:rPr lang="en-US" altLang="zh-CN" sz="2200">
                  <a:ea typeface="华文中宋" pitchFamily="2" charset="-122"/>
                </a:rPr>
                <a:t> = 1; // </a:t>
              </a:r>
              <a:r>
                <a:rPr lang="zh-CN" altLang="en-US" sz="2200"/>
                <a:t>初始化，</a:t>
              </a:r>
              <a:r>
                <a:rPr lang="en-US" altLang="zh-CN" sz="2200"/>
                <a:t>p </a:t>
              </a:r>
              <a:r>
                <a:rPr lang="zh-CN" altLang="en-US" sz="220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/>
                <a:t>                                      </a:t>
              </a:r>
              <a:r>
                <a:rPr lang="en-US" altLang="zh-CN" sz="2200"/>
                <a:t>//  </a:t>
              </a:r>
              <a:r>
                <a:rPr lang="en-US" altLang="zh-CN" sz="2200" i="1"/>
                <a:t>j</a:t>
              </a:r>
              <a:r>
                <a:rPr lang="en-US" altLang="zh-CN" sz="2200"/>
                <a:t> </a:t>
              </a:r>
              <a:r>
                <a:rPr lang="zh-CN" altLang="en-US" sz="2200"/>
                <a:t>为计数器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>
                  <a:ea typeface="华文中宋" pitchFamily="2" charset="-122"/>
                </a:rPr>
                <a:t>while ( p &amp;&amp; </a:t>
              </a:r>
              <a:r>
                <a:rPr lang="en-US" altLang="zh-CN" sz="2200" i="1">
                  <a:ea typeface="华文中宋" pitchFamily="2" charset="-122"/>
                </a:rPr>
                <a:t>j </a:t>
              </a:r>
              <a:r>
                <a:rPr lang="en-US" altLang="zh-CN" sz="2200">
                  <a:ea typeface="华文中宋" pitchFamily="2" charset="-122"/>
                </a:rPr>
                <a:t>&lt;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 i="1">
                  <a:ea typeface="华文中宋" pitchFamily="2" charset="-122"/>
                </a:rPr>
                <a:t> </a:t>
              </a:r>
              <a:r>
                <a:rPr lang="en-US" altLang="zh-CN" sz="2200">
                  <a:ea typeface="华文中宋" pitchFamily="2" charset="-122"/>
                </a:rPr>
                <a:t>) { 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>
                  <a:ea typeface="华文中宋" pitchFamily="2" charset="-122"/>
                </a:rPr>
                <a:t>}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   if ( !p || </a:t>
              </a:r>
              <a:r>
                <a:rPr lang="en-US" altLang="zh-CN" sz="2200" i="1">
                  <a:ea typeface="华文中宋" pitchFamily="2" charset="-122"/>
                </a:rPr>
                <a:t>j </a:t>
              </a:r>
              <a:r>
                <a:rPr lang="en-US" altLang="zh-CN" sz="2200">
                  <a:ea typeface="华文中宋" pitchFamily="2" charset="-122"/>
                </a:rPr>
                <a:t>&gt;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>
                  <a:ea typeface="华文中宋" pitchFamily="2" charset="-122"/>
                </a:rPr>
                <a:t> ) return ERROR;    // </a:t>
              </a:r>
              <a:r>
                <a:rPr lang="zh-CN" altLang="en-US" sz="2200"/>
                <a:t>第 </a:t>
              </a:r>
              <a:r>
                <a:rPr lang="en-US" altLang="zh-CN" sz="2200" i="1" err="1"/>
                <a:t>i</a:t>
              </a:r>
              <a:r>
                <a:rPr lang="en-US" altLang="zh-CN" sz="2200"/>
                <a:t> </a:t>
              </a:r>
              <a:r>
                <a:rPr lang="zh-CN" altLang="en-US" sz="2200"/>
                <a:t>个元素不存在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 i="1">
                  <a:ea typeface="华文中宋" pitchFamily="2" charset="-122"/>
                </a:rPr>
                <a:t>e</a:t>
              </a:r>
              <a:r>
                <a:rPr lang="en-US" altLang="zh-CN" sz="2200">
                  <a:ea typeface="华文中宋" pitchFamily="2" charset="-122"/>
                </a:rPr>
                <a:t> = p </a:t>
              </a:r>
              <a:r>
                <a:rPr lang="en-US" altLang="zh-CN" sz="220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>
                  <a:ea typeface="华文中宋" pitchFamily="2" charset="-122"/>
                </a:rPr>
                <a:t>data; // </a:t>
              </a:r>
              <a:r>
                <a:rPr lang="zh-CN" altLang="en-US" sz="2200"/>
                <a:t>取第 </a:t>
              </a:r>
              <a:r>
                <a:rPr lang="en-US" altLang="zh-CN" sz="2200" i="1" err="1"/>
                <a:t>i</a:t>
              </a:r>
              <a:r>
                <a:rPr lang="en-US" altLang="zh-CN" sz="2200"/>
                <a:t> </a:t>
              </a:r>
              <a:r>
                <a:rPr lang="zh-CN" altLang="en-US" sz="2200"/>
                <a:t>个元素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>
                  <a:ea typeface="华文中宋" pitchFamily="2" charset="-122"/>
                </a:rPr>
                <a:t>return OK;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} // </a:t>
              </a:r>
              <a:r>
                <a:rPr lang="en-US" altLang="zh-CN" sz="2200" err="1">
                  <a:ea typeface="华文中宋" pitchFamily="2" charset="-122"/>
                </a:rPr>
                <a:t>GetElem_L</a:t>
              </a:r>
              <a:r>
                <a:rPr lang="en-US" altLang="zh-CN" sz="2200">
                  <a:ea typeface="华文中宋" pitchFamily="2" charset="-122"/>
                </a:rPr>
                <a:t> </a:t>
              </a:r>
              <a:endParaRPr lang="en-US" altLang="zh-CN" sz="220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>
                  <a:ea typeface="华文中宋" pitchFamily="2" charset="-122"/>
                </a:rPr>
                <a:t>算法 </a:t>
              </a:r>
              <a:r>
                <a:rPr kumimoji="0" lang="en-US" altLang="zh-CN" sz="220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设单链表的长度为 </a:t>
            </a:r>
            <a:r>
              <a:rPr lang="en-US" altLang="zh-CN" sz="2200" i="1"/>
              <a:t>n</a:t>
            </a:r>
            <a:r>
              <a:rPr lang="zh-CN" altLang="en-US" sz="2200"/>
              <a:t>，要查找表中第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/>
              <a:t>1 </a:t>
            </a:r>
            <a:r>
              <a:rPr lang="en-US" altLang="zh-CN" sz="2200">
                <a:sym typeface="Symbol" pitchFamily="18" charset="2"/>
              </a:rPr>
              <a:t>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18" charset="2"/>
              </a:rPr>
              <a:t></a:t>
            </a:r>
            <a:r>
              <a:rPr lang="en-US" altLang="zh-CN" sz="2200"/>
              <a:t> </a:t>
            </a:r>
            <a:r>
              <a:rPr lang="en-US" altLang="zh-CN" sz="2200" i="1"/>
              <a:t>n </a:t>
            </a:r>
            <a:r>
              <a:rPr lang="zh-CN" altLang="en-US" sz="2200"/>
              <a:t>时，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>
                <a:solidFill>
                  <a:srgbClr val="0000FF"/>
                </a:solidFill>
              </a:rPr>
              <a:t>O</a:t>
            </a:r>
            <a:r>
              <a:rPr lang="en-US" altLang="zh-CN" sz="2200">
                <a:solidFill>
                  <a:srgbClr val="0000FF"/>
                </a:solidFill>
              </a:rPr>
              <a:t>(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) </a:t>
            </a:r>
            <a:r>
              <a:rPr lang="en-US" altLang="zh-CN" sz="220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 </a:t>
            </a:r>
            <a:r>
              <a:rPr lang="zh-CN" altLang="en-US" sz="2200">
                <a:ea typeface="华文中宋" pitchFamily="2" charset="-122"/>
              </a:rPr>
              <a:t>按值查找（</a:t>
            </a:r>
            <a:r>
              <a:rPr lang="en-US" altLang="zh-CN" sz="2200" err="1">
                <a:ea typeface="华文中宋" pitchFamily="2" charset="-122"/>
              </a:rPr>
              <a:t>LocateElem</a:t>
            </a:r>
            <a:r>
              <a:rPr lang="en-US" altLang="zh-CN" sz="2200">
                <a:ea typeface="华文中宋" pitchFamily="2" charset="-122"/>
              </a:rPr>
              <a:t>( L, e) 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按值查找是在单链表中查找结点值等于给定值 </a:t>
            </a:r>
            <a:r>
              <a:rPr lang="en-US" altLang="zh-CN" sz="220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的结点，若有的话，则返回首次找到的其值为 </a:t>
            </a:r>
            <a:r>
              <a:rPr lang="en-US" altLang="zh-CN" sz="2200"/>
              <a:t>key </a:t>
            </a:r>
            <a:r>
              <a:rPr lang="zh-CN" altLang="en-US" sz="220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点的存储位置；否则返回 </a:t>
            </a:r>
            <a:r>
              <a:rPr lang="en-US" altLang="zh-CN" sz="2200"/>
              <a:t>NULL</a:t>
            </a:r>
            <a:r>
              <a:rPr lang="zh-CN" altLang="en-US" sz="220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Status GetElem_L1(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L1,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key) </a:t>
            </a:r>
          </a:p>
          <a:p>
            <a:r>
              <a:rPr lang="en-US" altLang="zh-CN" sz="2200">
                <a:ea typeface="华文中宋" pitchFamily="2" charset="-122"/>
              </a:rPr>
              <a:t>{ </a:t>
            </a:r>
          </a:p>
          <a:p>
            <a:r>
              <a:rPr lang="en-US" altLang="zh-CN" sz="2200">
                <a:ea typeface="华文中宋" pitchFamily="2" charset="-122"/>
              </a:rPr>
              <a:t>   p = L1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>
                <a:ea typeface="华文中宋" pitchFamily="2" charset="-122"/>
              </a:rPr>
              <a:t>   while ( </a:t>
            </a:r>
            <a:r>
              <a:rPr lang="en-US" altLang="zh-CN" sz="2200">
                <a:ea typeface="宋体" pitchFamily="2" charset="-122"/>
              </a:rPr>
              <a:t>p &amp;&amp;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>
                <a:ea typeface="宋体" pitchFamily="2" charset="-122"/>
              </a:rPr>
              <a:t>data!=key</a:t>
            </a:r>
            <a:r>
              <a:rPr lang="en-US" altLang="zh-CN" sz="2200">
                <a:ea typeface="华文中宋" pitchFamily="2" charset="-122"/>
              </a:rPr>
              <a:t>)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return p;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GetElem_L1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err="1">
                <a:solidFill>
                  <a:srgbClr val="0000FF"/>
                </a:solidFill>
              </a:rPr>
              <a:t>LinkList</a:t>
            </a:r>
            <a:endParaRPr lang="en-US" altLang="zh-CN" sz="2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</a:t>
            </a:r>
            <a:r>
              <a:rPr lang="en-US" altLang="zh-CN" sz="2200"/>
              <a:t>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/>
              <a:t>生成一个数据域为 </a:t>
            </a:r>
            <a:r>
              <a:rPr lang="en-US" altLang="zh-CN"/>
              <a:t>e </a:t>
            </a:r>
            <a:r>
              <a:rPr lang="zh-CN" altLang="en-US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29155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i="1" baseline="-25000"/>
              <a:t> </a:t>
            </a:r>
            <a:r>
              <a:rPr lang="en-US" altLang="zh-CN" sz="2200" baseline="-25000"/>
              <a:t>-1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718177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/>
              <a:t>插入新结点：①、新结点的指针域指向结点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zh-CN" altLang="en-US"/>
              <a:t>。 </a:t>
            </a:r>
          </a:p>
          <a:p>
            <a:pPr marL="0" indent="0">
              <a:buNone/>
            </a:pPr>
            <a:r>
              <a:rPr lang="zh-CN" altLang="en-US"/>
              <a:t>                                  </a:t>
            </a:r>
            <a:r>
              <a:rPr lang="zh-CN" altLang="zh-CN"/>
              <a:t>②、</a:t>
            </a:r>
            <a:r>
              <a:rPr lang="zh-CN" altLang="en-US"/>
              <a:t>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en-US" altLang="zh-CN" baseline="-25000"/>
              <a:t>-1</a:t>
            </a:r>
            <a:r>
              <a:rPr lang="en-US" altLang="zh-CN"/>
              <a:t> </a:t>
            </a:r>
            <a:r>
              <a:rPr lang="zh-CN" altLang="en-US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ListInsert_L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p = L;  </a:t>
            </a:r>
            <a:r>
              <a:rPr lang="en-US" altLang="zh-CN" sz="2200" i="1">
                <a:ea typeface="华文中宋" pitchFamily="2" charset="-122"/>
              </a:rPr>
              <a:t>j </a:t>
            </a:r>
            <a:r>
              <a:rPr lang="en-US" altLang="zh-CN" sz="2200">
                <a:ea typeface="华文中宋" pitchFamily="2" charset="-122"/>
              </a:rPr>
              <a:t>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while ( p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-1)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>
                <a:ea typeface="华文中宋" pitchFamily="2" charset="-122"/>
              </a:rPr>
              <a:t>                  // </a:t>
            </a:r>
            <a:r>
              <a:rPr lang="zh-CN" altLang="en-US" sz="2200"/>
              <a:t>寻找第 </a:t>
            </a:r>
            <a:r>
              <a:rPr lang="en-US" altLang="zh-CN" sz="2200" i="1" err="1"/>
              <a:t>i</a:t>
            </a:r>
            <a:r>
              <a:rPr lang="en-US" altLang="zh-CN" sz="2200"/>
              <a:t> – 1 </a:t>
            </a:r>
            <a:r>
              <a:rPr lang="zh-CN" altLang="en-US" sz="2200"/>
              <a:t>个结点 </a:t>
            </a:r>
            <a:r>
              <a:rPr lang="zh-CN" altLang="en-US" sz="2200">
                <a:ea typeface="华文中宋" pitchFamily="2" charset="-122"/>
              </a:rPr>
              <a:t>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if (!p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-1) return ERROR;     //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/>
              <a:t>小于 </a:t>
            </a:r>
            <a:r>
              <a:rPr lang="en-US" altLang="zh-CN" sz="2200"/>
              <a:t>1 </a:t>
            </a:r>
            <a:r>
              <a:rPr lang="zh-CN" altLang="en-US" sz="220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s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 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 // </a:t>
            </a:r>
            <a:r>
              <a:rPr lang="zh-CN" altLang="en-US" sz="2200"/>
              <a:t>生成新结点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data =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next;    // </a:t>
            </a:r>
            <a:r>
              <a:rPr lang="zh-CN" altLang="en-US" sz="2200"/>
              <a:t>插入 </a:t>
            </a:r>
            <a:r>
              <a:rPr lang="en-US" altLang="zh-CN" sz="2200"/>
              <a:t>L </a:t>
            </a:r>
            <a:r>
              <a:rPr lang="zh-CN" altLang="en-US" sz="2200"/>
              <a:t>中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LinstInsert_L</a:t>
            </a:r>
            <a:r>
              <a:rPr lang="en-US" altLang="zh-CN" sz="220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3</a:t>
            </a:r>
            <a:r>
              <a:rPr lang="zh-CN" altLang="en-US" sz="2400">
                <a:ea typeface="华文中宋" pitchFamily="2" charset="-122"/>
              </a:rPr>
              <a:t>、删除运算（</a:t>
            </a:r>
            <a:r>
              <a:rPr lang="en-US" altLang="zh-CN" sz="2400" err="1">
                <a:ea typeface="华文中宋" pitchFamily="2" charset="-122"/>
              </a:rPr>
              <a:t>ListDelete</a:t>
            </a:r>
            <a:r>
              <a:rPr lang="en-US" altLang="zh-CN" sz="2400">
                <a:ea typeface="华文中宋" pitchFamily="2" charset="-122"/>
              </a:rPr>
              <a:t>(&amp;L, 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, &amp;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46949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baseline="-25000"/>
              <a:t> –1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584570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/>
              <a:t>令 </a:t>
            </a:r>
            <a:r>
              <a:rPr lang="en-US" altLang="zh-CN" sz="2200"/>
              <a:t>q</a:t>
            </a:r>
            <a:r>
              <a:rPr lang="zh-CN" altLang="en-US" sz="2200"/>
              <a:t>指向 </a:t>
            </a:r>
            <a:r>
              <a:rPr lang="en-US" altLang="zh-CN" sz="2200"/>
              <a:t>p </a:t>
            </a:r>
            <a:r>
              <a:rPr lang="en-US" altLang="zh-CN" sz="2200">
                <a:sym typeface="Symbol" panose="05050102010706020507" pitchFamily="18" charset="2"/>
              </a:rPr>
              <a:t></a:t>
            </a:r>
            <a:r>
              <a:rPr lang="en-US" altLang="zh-CN" sz="2200"/>
              <a:t> next</a:t>
            </a:r>
            <a:r>
              <a:rPr lang="zh-CN" altLang="en-US" sz="2200"/>
              <a:t>，</a:t>
            </a:r>
            <a:r>
              <a:rPr lang="en-US" altLang="zh-CN" sz="2200"/>
              <a:t>p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= q</a:t>
            </a:r>
            <a:r>
              <a:rPr lang="en-US" altLang="zh-CN" sz="2200"/>
              <a:t>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4589718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/>
              <a:t>给</a:t>
            </a:r>
            <a:r>
              <a:rPr lang="en-US" altLang="zh-CN" sz="2200"/>
              <a:t>e</a:t>
            </a:r>
            <a:r>
              <a:rPr lang="zh-CN" altLang="en-US" sz="2200"/>
              <a:t>赋值，释放结点 </a:t>
            </a:r>
            <a:r>
              <a:rPr lang="en-US" altLang="zh-CN" sz="2200" i="1"/>
              <a:t>a</a:t>
            </a:r>
            <a:r>
              <a:rPr lang="en-US" altLang="zh-CN" sz="2200" i="1" baseline="-25000"/>
              <a:t>i</a:t>
            </a:r>
            <a:r>
              <a:rPr lang="en-US" altLang="zh-CN" sz="2200" baseline="-25000"/>
              <a:t> </a:t>
            </a:r>
            <a:r>
              <a:rPr lang="zh-CN" altLang="en-US" sz="2200"/>
              <a:t>的空间。 </a:t>
            </a:r>
            <a:endParaRPr lang="zh-CN" altLang="en-US" sz="2200" dirty="0"/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0C0A7E-148D-4625-83CB-FA83C73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740" y="5409069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19F737B-1AC6-4741-AAD3-61D2C6AD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85" y="5818667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B213170-67C4-472D-9213-76A18D8B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64" y="6228265"/>
            <a:ext cx="26627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6" grpId="0" autoUpdateAnimBg="0"/>
      <p:bldP spid="27" grpId="0" autoUpdateAnimBg="0"/>
      <p:bldP spid="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>
                <a:ea typeface="华文行楷" pitchFamily="2" charset="-122"/>
              </a:rPr>
              <a:t> </a:t>
            </a:r>
            <a:r>
              <a:rPr lang="zh-CN" altLang="en-US" sz="2400">
                <a:ea typeface="华文行楷" pitchFamily="2" charset="-122"/>
              </a:rPr>
              <a:t>由 </a:t>
            </a:r>
            <a:r>
              <a:rPr lang="en-US" altLang="zh-CN" sz="2400">
                <a:ea typeface="华文行楷" pitchFamily="2" charset="-122"/>
              </a:rPr>
              <a:t>5 </a:t>
            </a:r>
            <a:r>
              <a:rPr lang="zh-CN" altLang="en-US" sz="2400">
                <a:ea typeface="华文行楷" pitchFamily="2" charset="-122"/>
              </a:rPr>
              <a:t>个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400"/>
              <a:t>线性表中的数据元素可以是各种各样的，但</a:t>
            </a:r>
            <a:r>
              <a:rPr lang="zh-CN" altLang="en-US" sz="240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线性表中的数据元素之间存在着</a:t>
            </a:r>
            <a:r>
              <a:rPr lang="zh-CN" altLang="en-US" sz="2400">
                <a:solidFill>
                  <a:srgbClr val="0000FF"/>
                </a:solidFill>
              </a:rPr>
              <a:t>序偶关系</a:t>
            </a:r>
            <a:r>
              <a:rPr lang="zh-CN" altLang="en-US" sz="2400"/>
              <a:t>  </a:t>
            </a:r>
            <a:r>
              <a:rPr lang="en-US" altLang="zh-CN" sz="2400"/>
              <a:t>&lt;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–1</a:t>
            </a:r>
            <a:r>
              <a:rPr lang="en-US" altLang="zh-CN" sz="2400"/>
              <a:t>,</a:t>
            </a:r>
            <a:r>
              <a:rPr lang="en-US" altLang="zh-CN" sz="2400" i="1"/>
              <a:t>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&gt; 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p = L;  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while (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{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>
                <a:ea typeface="华文中宋" pitchFamily="2" charset="-122"/>
              </a:rPr>
              <a:t>}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if (!(p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next)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return ERROR; // </a:t>
            </a:r>
            <a:r>
              <a:rPr lang="zh-CN" altLang="en-US" sz="2200"/>
              <a:t>删除位置不合理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>
                <a:ea typeface="华文中宋" pitchFamily="2" charset="-122"/>
              </a:rPr>
              <a:t>q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  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// </a:t>
            </a:r>
            <a:r>
              <a:rPr lang="zh-CN" altLang="en-US" sz="2200"/>
              <a:t>删除并释放结点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data;    free(q);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华文行楷" pitchFamily="2" charset="-122"/>
              </a:rPr>
              <a:t>        </a:t>
            </a:r>
            <a:r>
              <a:rPr lang="zh-CN" altLang="en-US" sz="280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/>
              <a:t>作用是对链表进行操作时，可以对</a:t>
            </a:r>
            <a:r>
              <a:rPr lang="zh-CN" altLang="en-US" sz="2400">
                <a:solidFill>
                  <a:srgbClr val="0000FF"/>
                </a:solidFill>
              </a:rPr>
              <a:t>空表、非空表</a:t>
            </a:r>
            <a:r>
              <a:rPr lang="zh-CN" altLang="en-US" sz="2400"/>
              <a:t>的情况以及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首元结点</a:t>
            </a:r>
            <a:r>
              <a:rPr lang="zh-CN" altLang="en-US" sz="2400"/>
              <a:t>进行统一处理，编程更方便。 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   </a:t>
            </a:r>
            <a:r>
              <a:rPr kumimoji="0" lang="zh-CN" altLang="en-US" sz="2200"/>
              <a:t>从一个空表开始，逐个将新结点插入到当前链表的表头上（头插法）。 </a:t>
            </a:r>
            <a:endParaRPr lang="zh-CN" altLang="en-US" sz="22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4</a:t>
            </a:r>
            <a:r>
              <a:rPr lang="zh-CN" altLang="en-US" sz="2200">
                <a:ea typeface="华文中宋" pitchFamily="2" charset="-122"/>
              </a:rPr>
              <a:t>、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void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// </a:t>
            </a:r>
            <a:r>
              <a:rPr lang="zh-CN" altLang="en-US" sz="2200">
                <a:solidFill>
                  <a:srgbClr val="0000FF"/>
                </a:solidFill>
              </a:rPr>
              <a:t>逆位序输入 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  <a:r>
              <a:rPr lang="zh-CN" altLang="en-US" sz="220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L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NULL;    // </a:t>
            </a:r>
            <a:r>
              <a:rPr lang="zh-CN" altLang="en-US" sz="2200"/>
              <a:t>先建立一个带头结点的单链表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for (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=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&gt; 0; --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) {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>
                <a:ea typeface="华文中宋" pitchFamily="2" charset="-122"/>
              </a:rPr>
              <a:t>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// </a:t>
            </a:r>
            <a:r>
              <a:rPr lang="zh-CN" altLang="en-US" sz="2200"/>
              <a:t>生成新结点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err="1">
                <a:ea typeface="华文中宋" pitchFamily="2" charset="-122"/>
              </a:rPr>
              <a:t>scanf</a:t>
            </a:r>
            <a:r>
              <a:rPr lang="en-US" altLang="zh-CN" sz="2200">
                <a:ea typeface="华文中宋" pitchFamily="2" charset="-122"/>
              </a:rPr>
              <a:t>(&amp;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data);    // </a:t>
            </a:r>
            <a:r>
              <a:rPr lang="zh-CN" altLang="en-US" sz="2200"/>
              <a:t>输入元素值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p;   // </a:t>
            </a:r>
            <a:r>
              <a:rPr lang="zh-CN" altLang="en-US" sz="2200"/>
              <a:t>插入到表头</a:t>
            </a:r>
            <a:r>
              <a:rPr lang="zh-CN" altLang="en-US" sz="2200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}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20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/>
              <a:t>            </a:t>
            </a:r>
            <a:r>
              <a:rPr lang="zh-CN" altLang="en-US" sz="220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(A) </a:t>
            </a:r>
            <a:r>
              <a:rPr lang="zh-CN" altLang="en-US" sz="2200">
                <a:ea typeface="华文中宋" pitchFamily="2" charset="-122"/>
              </a:rPr>
              <a:t>必须是连续的              </a:t>
            </a:r>
            <a:r>
              <a:rPr lang="en-US" altLang="zh-CN" sz="2200">
                <a:ea typeface="华文中宋" pitchFamily="2" charset="-122"/>
              </a:rPr>
              <a:t>(B) </a:t>
            </a:r>
            <a:r>
              <a:rPr lang="zh-CN" altLang="en-US" sz="2200">
                <a:ea typeface="华文中宋" pitchFamily="2" charset="-122"/>
              </a:rPr>
              <a:t>部分元素的地址必须是连续的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(C) </a:t>
            </a:r>
            <a:r>
              <a:rPr lang="zh-CN" altLang="en-US" sz="2200">
                <a:ea typeface="华文中宋" pitchFamily="2" charset="-122"/>
              </a:rPr>
              <a:t>一定是不连续的          </a:t>
            </a:r>
            <a:r>
              <a:rPr lang="en-US" altLang="zh-CN" sz="2200">
                <a:ea typeface="华文中宋" pitchFamily="2" charset="-122"/>
              </a:rPr>
              <a:t>(D) </a:t>
            </a:r>
            <a:r>
              <a:rPr lang="zh-CN" altLang="en-US" sz="220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、在一个单链表中，在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之后插入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zh-CN" altLang="en-US" sz="2200">
                <a:ea typeface="华文中宋" pitchFamily="2" charset="-122"/>
              </a:rPr>
              <a:t>所指结点，则执行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   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</a:t>
            </a:r>
            <a:r>
              <a:rPr lang="en-US" altLang="zh-CN" sz="2200" err="1">
                <a:ea typeface="华文中宋" pitchFamily="2" charset="-122"/>
              </a:rPr>
              <a:t>p;p</a:t>
            </a:r>
            <a:r>
              <a:rPr lang="en-US" altLang="zh-CN" sz="2200">
                <a:ea typeface="华文中宋" pitchFamily="2" charset="-122"/>
              </a:rPr>
              <a:t>-&gt;next=s;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 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</a:t>
            </a:r>
            <a:r>
              <a:rPr lang="en-US" altLang="zh-CN" sz="2200" err="1">
                <a:ea typeface="华文中宋" pitchFamily="2" charset="-122"/>
              </a:rPr>
              <a:t>s;s</a:t>
            </a:r>
            <a:r>
              <a:rPr lang="en-US" altLang="zh-CN" sz="220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3</a:t>
            </a:r>
            <a:r>
              <a:rPr lang="zh-CN" altLang="en-US" sz="2200">
                <a:ea typeface="华文中宋" pitchFamily="2" charset="-122"/>
              </a:rPr>
              <a:t>、在一个单链表中，若删除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所指结点的后继结点，则执行 </a:t>
            </a:r>
            <a:r>
              <a:rPr lang="en-US" altLang="zh-CN" sz="220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#define MAXSIZE 1000      / /</a:t>
            </a:r>
            <a:r>
              <a:rPr lang="zh-CN" altLang="en-US">
                <a:latin typeface="Times New Roman" pitchFamily="18" charset="0"/>
              </a:rPr>
              <a:t>链表的最大长度</a:t>
            </a:r>
            <a:endParaRPr lang="en-US" altLang="zh-CN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ElemType</a:t>
            </a:r>
            <a:r>
              <a:rPr lang="en-US" altLang="zh-CN">
                <a:latin typeface="Times New Roman" pitchFamily="18" charset="0"/>
              </a:rPr>
              <a:t> data</a:t>
            </a:r>
            <a:r>
              <a:rPr lang="zh-CN" altLang="en-US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int</a:t>
            </a:r>
            <a:r>
              <a:rPr lang="en-US" altLang="zh-CN">
                <a:latin typeface="Times New Roman" pitchFamily="18" charset="0"/>
              </a:rPr>
              <a:t> cur</a:t>
            </a:r>
            <a:r>
              <a:rPr lang="zh-CN" altLang="en-US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}component,  </a:t>
            </a:r>
            <a:r>
              <a:rPr lang="en-US" altLang="zh-CN" err="1">
                <a:latin typeface="Times New Roman" pitchFamily="18" charset="0"/>
              </a:rPr>
              <a:t>SLinkList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/>
              <a:t>MAXSIZE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；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循环链表：</a:t>
            </a:r>
            <a:r>
              <a:rPr lang="zh-CN" altLang="en-US" sz="220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/>
              <a:t>从表中任一结点出发均可找到表中其他结点。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由于循环链表中没有 </a:t>
            </a:r>
            <a:r>
              <a:rPr lang="en-US" altLang="zh-CN" sz="2200">
                <a:ea typeface="华文中宋" pitchFamily="2" charset="-122"/>
              </a:rPr>
              <a:t>NULL </a:t>
            </a:r>
            <a:r>
              <a:rPr lang="zh-CN" altLang="en-US" sz="220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其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>
                <a:ea typeface="华文中宋" pitchFamily="2" charset="-122"/>
              </a:rPr>
              <a:t>就不再像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>
                <a:ea typeface="华文中宋" pitchFamily="2" charset="-122"/>
              </a:rPr>
              <a:t>那样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>
                <a:ea typeface="华文中宋" pitchFamily="2" charset="-122"/>
              </a:rPr>
              <a:t>，而是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baseline="-25000"/>
              <a:t>1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i="1" baseline="-16000"/>
              <a:t>n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</a:t>
            </a:r>
            <a:r>
              <a:rPr lang="en-US" altLang="zh-CN" sz="2200" i="1"/>
              <a:t>n</a:t>
            </a:r>
            <a:r>
              <a:rPr lang="en-US" altLang="zh-CN" sz="220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尾指针表示 </a:t>
            </a:r>
          </a:p>
          <a:p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baseline="-16000"/>
              <a:t>1 </a:t>
            </a:r>
            <a:r>
              <a:rPr lang="zh-CN" altLang="en-US" sz="2200"/>
              <a:t>的存储位置是：</a:t>
            </a:r>
            <a:r>
              <a:rPr lang="en-US" altLang="zh-CN" sz="2200"/>
              <a:t>R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i="1" baseline="-18000"/>
              <a:t>n</a:t>
            </a:r>
            <a:r>
              <a:rPr lang="en-US" altLang="zh-CN" sz="2200" baseline="-18000"/>
              <a:t> </a:t>
            </a:r>
            <a:r>
              <a:rPr lang="zh-CN" altLang="en-US" sz="2200"/>
              <a:t>的存储位置是：</a:t>
            </a:r>
            <a:r>
              <a:rPr lang="en-US" altLang="zh-CN" sz="220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时间复杂度：</a:t>
            </a:r>
            <a:r>
              <a:rPr lang="en-US" altLang="zh-CN" sz="2200" i="1">
                <a:ea typeface="华文中宋" pitchFamily="2" charset="-122"/>
              </a:rPr>
              <a:t>O</a:t>
            </a:r>
            <a:r>
              <a:rPr lang="en-US" altLang="zh-CN" sz="220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354814" y="234578"/>
            <a:ext cx="8177626" cy="6002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华文中宋" panose="02010600040101010101" pitchFamily="2" charset="-122"/>
              </a:rPr>
              <a:t>例子：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将两个线性表合并成一个线性表。 </a:t>
            </a:r>
            <a:endParaRPr lang="zh-CN" altLang="en-US" sz="2800" dirty="0">
              <a:solidFill>
                <a:prstClr val="black"/>
              </a:solidFill>
              <a:latin typeface="Calibri"/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26096" y="1003742"/>
            <a:ext cx="716232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仅需将一个表的表尾和另一个表的表头相接。   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id="{C98389B0-C124-40DB-A172-9EB5EE9D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需改变两个指针即可。</a:t>
            </a:r>
            <a:r>
              <a:rPr lang="zh-CN" altLang="en-US" sz="2200">
                <a:ea typeface="华文中宋" pitchFamily="2" charset="-122"/>
              </a:rPr>
              <a:t>时间复杂度是</a:t>
            </a:r>
            <a:r>
              <a:rPr lang="zh-CN" altLang="en-US" sz="2200"/>
              <a:t> </a:t>
            </a:r>
            <a:r>
              <a:rPr lang="en-US" altLang="zh-CN" sz="2200" i="1"/>
              <a:t>O</a:t>
            </a:r>
            <a:r>
              <a:rPr lang="en-US" altLang="zh-CN" sz="2200"/>
              <a:t>(1)</a:t>
            </a:r>
            <a:r>
              <a:rPr lang="zh-CN" altLang="en-US" sz="2200"/>
              <a:t>。 </a:t>
            </a:r>
          </a:p>
        </p:txBody>
      </p:sp>
      <p:sp>
        <p:nvSpPr>
          <p:cNvPr id="72" name="Text Box 88">
            <a:extLst>
              <a:ext uri="{FF2B5EF4-FFF2-40B4-BE49-F238E27FC236}">
                <a16:creationId xmlns:a16="http://schemas.microsoft.com/office/drawing/2014/main" id="{599E17E6-0616-4A74-B319-EBE0F902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73" name="Text Box 89">
            <a:extLst>
              <a:ext uri="{FF2B5EF4-FFF2-40B4-BE49-F238E27FC236}">
                <a16:creationId xmlns:a16="http://schemas.microsoft.com/office/drawing/2014/main" id="{0147965F-C1EE-413F-BE0A-7A3A3260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</a:rPr>
              <a:t>A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= B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4" name="Text Box 90">
            <a:extLst>
              <a:ext uri="{FF2B5EF4-FFF2-40B4-BE49-F238E27FC236}">
                <a16:creationId xmlns:a16="http://schemas.microsoft.com/office/drawing/2014/main" id="{FBDEE1E2-0C69-4F46-9419-C482CF36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</a:rPr>
              <a:t>C = A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5" name="Text Box 141">
            <a:extLst>
              <a:ext uri="{FF2B5EF4-FFF2-40B4-BE49-F238E27FC236}">
                <a16:creationId xmlns:a16="http://schemas.microsoft.com/office/drawing/2014/main" id="{AAB0C4D6-8173-4BBE-9539-E352EC0E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A=B</a:t>
            </a:r>
            <a:r>
              <a:rPr lang="en-US" altLang="zh-CN"/>
              <a:t> </a:t>
            </a: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3A485B7B-1AFA-451F-A5F1-8ACC0C504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11" y="2312412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57">
            <a:extLst>
              <a:ext uri="{FF2B5EF4-FFF2-40B4-BE49-F238E27FC236}">
                <a16:creationId xmlns:a16="http://schemas.microsoft.com/office/drawing/2014/main" id="{5EC7EBF8-22B1-41C8-AFDE-FBC5D667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508" y="24981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67657472-5D4F-4A7D-A118-54B532C8D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783" y="3482399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C4C03345-A9A1-4910-B8D6-6A695270E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687" y="3409374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97">
            <a:extLst>
              <a:ext uri="{FF2B5EF4-FFF2-40B4-BE49-F238E27FC236}">
                <a16:creationId xmlns:a16="http://schemas.microsoft.com/office/drawing/2014/main" id="{CD3E7519-9A40-458D-A881-BE41C913AB6A}"/>
              </a:ext>
            </a:extLst>
          </p:cNvPr>
          <p:cNvGrpSpPr/>
          <p:nvPr/>
        </p:nvGrpSpPr>
        <p:grpSpPr bwMode="auto">
          <a:xfrm>
            <a:off x="6464016" y="2906138"/>
            <a:ext cx="1160464" cy="609600"/>
            <a:chOff x="3803" y="2275"/>
            <a:chExt cx="731" cy="384"/>
          </a:xfrm>
        </p:grpSpPr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0BFE2D9D-2C87-4843-9BFD-EB16B8EF3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59">
              <a:extLst>
                <a:ext uri="{FF2B5EF4-FFF2-40B4-BE49-F238E27FC236}">
                  <a16:creationId xmlns:a16="http://schemas.microsoft.com/office/drawing/2014/main" id="{F66FFA49-9518-4A37-B2B1-B3FB57F60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FFC42E1F-7C22-48D4-B684-FEDD997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Line 76">
            <a:extLst>
              <a:ext uri="{FF2B5EF4-FFF2-40B4-BE49-F238E27FC236}">
                <a16:creationId xmlns:a16="http://schemas.microsoft.com/office/drawing/2014/main" id="{ABA080FA-CC96-4F0E-AD95-DAE324E4A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508" y="2498153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7">
            <a:extLst>
              <a:ext uri="{FF2B5EF4-FFF2-40B4-BE49-F238E27FC236}">
                <a16:creationId xmlns:a16="http://schemas.microsoft.com/office/drawing/2014/main" id="{CA19C8DE-7CF6-4174-8182-8DB18035C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6908" y="2979162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" name="Line 78">
            <a:extLst>
              <a:ext uri="{FF2B5EF4-FFF2-40B4-BE49-F238E27FC236}">
                <a16:creationId xmlns:a16="http://schemas.microsoft.com/office/drawing/2014/main" id="{33877A83-A5AA-422C-8684-D73DDE8AB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6908" y="2979166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5">
            <a:extLst>
              <a:ext uri="{FF2B5EF4-FFF2-40B4-BE49-F238E27FC236}">
                <a16:creationId xmlns:a16="http://schemas.microsoft.com/office/drawing/2014/main" id="{D6516465-7EAC-41ED-BCE7-F07E88915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0408" y="2042541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1A67B98D-5EEC-4C7B-84B9-E861A8872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608" y="20425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C3C046E2-A82F-453A-86F3-20DF8A60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08" y="2042540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0" name="Group 155">
            <a:extLst>
              <a:ext uri="{FF2B5EF4-FFF2-40B4-BE49-F238E27FC236}">
                <a16:creationId xmlns:a16="http://schemas.microsoft.com/office/drawing/2014/main" id="{74519CE1-0DB4-480B-9B32-EE2BD8BAFA1A}"/>
              </a:ext>
            </a:extLst>
          </p:cNvPr>
          <p:cNvGrpSpPr/>
          <p:nvPr/>
        </p:nvGrpSpPr>
        <p:grpSpPr bwMode="auto">
          <a:xfrm>
            <a:off x="1245900" y="2258442"/>
            <a:ext cx="1176337" cy="1450975"/>
            <a:chOff x="879" y="1434"/>
            <a:chExt cx="741" cy="914"/>
          </a:xfrm>
        </p:grpSpPr>
        <p:sp>
          <p:nvSpPr>
            <p:cNvPr id="91" name="Line 106">
              <a:extLst>
                <a:ext uri="{FF2B5EF4-FFF2-40B4-BE49-F238E27FC236}">
                  <a16:creationId xmlns:a16="http://schemas.microsoft.com/office/drawing/2014/main" id="{85D1B590-0E33-4AD5-BE11-21B2BD21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Text Box 114">
              <a:extLst>
                <a:ext uri="{FF2B5EF4-FFF2-40B4-BE49-F238E27FC236}">
                  <a16:creationId xmlns:a16="http://schemas.microsoft.com/office/drawing/2014/main" id="{6D422C29-AC7B-4C26-A05F-62B19A40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93" name="Line 120">
              <a:extLst>
                <a:ext uri="{FF2B5EF4-FFF2-40B4-BE49-F238E27FC236}">
                  <a16:creationId xmlns:a16="http://schemas.microsoft.com/office/drawing/2014/main" id="{BF965F58-523F-449B-A823-7F750361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128">
              <a:extLst>
                <a:ext uri="{FF2B5EF4-FFF2-40B4-BE49-F238E27FC236}">
                  <a16:creationId xmlns:a16="http://schemas.microsoft.com/office/drawing/2014/main" id="{E1B10753-725E-4DFA-9B15-FF5E2A84A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95" name="Group 147">
            <a:extLst>
              <a:ext uri="{FF2B5EF4-FFF2-40B4-BE49-F238E27FC236}">
                <a16:creationId xmlns:a16="http://schemas.microsoft.com/office/drawing/2014/main" id="{5B8D335B-184C-4E27-8080-079949BB1EFB}"/>
              </a:ext>
            </a:extLst>
          </p:cNvPr>
          <p:cNvGrpSpPr/>
          <p:nvPr/>
        </p:nvGrpSpPr>
        <p:grpSpPr bwMode="auto">
          <a:xfrm>
            <a:off x="2417471" y="3347466"/>
            <a:ext cx="1066800" cy="350837"/>
            <a:chOff x="1617" y="1686"/>
            <a:chExt cx="672" cy="221"/>
          </a:xfrm>
        </p:grpSpPr>
        <p:sp>
          <p:nvSpPr>
            <p:cNvPr id="96" name="Rectangle 115">
              <a:extLst>
                <a:ext uri="{FF2B5EF4-FFF2-40B4-BE49-F238E27FC236}">
                  <a16:creationId xmlns:a16="http://schemas.microsoft.com/office/drawing/2014/main" id="{2F981D4E-1D77-4797-885D-D1353EC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EECE556D-6E18-4148-B16E-EB59C3D6F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Rectangle 124">
              <a:extLst>
                <a:ext uri="{FF2B5EF4-FFF2-40B4-BE49-F238E27FC236}">
                  <a16:creationId xmlns:a16="http://schemas.microsoft.com/office/drawing/2014/main" id="{9FA8817B-F4A1-4B20-BAD5-43B9ED74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99" name="Group 154">
            <a:extLst>
              <a:ext uri="{FF2B5EF4-FFF2-40B4-BE49-F238E27FC236}">
                <a16:creationId xmlns:a16="http://schemas.microsoft.com/office/drawing/2014/main" id="{CABD6A71-9D7C-4855-93CA-27E41C7B72AA}"/>
              </a:ext>
            </a:extLst>
          </p:cNvPr>
          <p:cNvGrpSpPr/>
          <p:nvPr/>
        </p:nvGrpSpPr>
        <p:grpSpPr bwMode="auto">
          <a:xfrm>
            <a:off x="2425408" y="2171126"/>
            <a:ext cx="4038600" cy="457200"/>
            <a:chOff x="1622" y="1379"/>
            <a:chExt cx="2544" cy="288"/>
          </a:xfrm>
        </p:grpSpPr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9122FE2C-5214-4E8D-8932-A68457FBE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3B027BCF-DC2D-4024-9957-18AD1CC9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1D41BE2-7F1C-49E5-B2F9-A58C2374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4234FAC9-224E-4EBC-83F1-23F5586A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0E52F108-3F54-4B16-8BFB-E06B5B99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105" name="Line 108">
              <a:extLst>
                <a:ext uri="{FF2B5EF4-FFF2-40B4-BE49-F238E27FC236}">
                  <a16:creationId xmlns:a16="http://schemas.microsoft.com/office/drawing/2014/main" id="{90318596-9A27-4734-96EB-B551C3163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Text Box 109">
              <a:extLst>
                <a:ext uri="{FF2B5EF4-FFF2-40B4-BE49-F238E27FC236}">
                  <a16:creationId xmlns:a16="http://schemas.microsoft.com/office/drawing/2014/main" id="{6041E1FA-9B0E-4F64-BA27-1E6213FBD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07" name="Rectangle 110">
              <a:extLst>
                <a:ext uri="{FF2B5EF4-FFF2-40B4-BE49-F238E27FC236}">
                  <a16:creationId xmlns:a16="http://schemas.microsoft.com/office/drawing/2014/main" id="{8188F36F-AE50-46C1-B68D-45456256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8" name="Rectangle 111">
              <a:extLst>
                <a:ext uri="{FF2B5EF4-FFF2-40B4-BE49-F238E27FC236}">
                  <a16:creationId xmlns:a16="http://schemas.microsoft.com/office/drawing/2014/main" id="{92C6E034-6DB4-44FC-894A-9B35FDC5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9" name="Rectangle 112">
              <a:extLst>
                <a:ext uri="{FF2B5EF4-FFF2-40B4-BE49-F238E27FC236}">
                  <a16:creationId xmlns:a16="http://schemas.microsoft.com/office/drawing/2014/main" id="{03746E68-64C4-4D38-8C99-A02106DD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0" name="Group 153">
            <a:extLst>
              <a:ext uri="{FF2B5EF4-FFF2-40B4-BE49-F238E27FC236}">
                <a16:creationId xmlns:a16="http://schemas.microsoft.com/office/drawing/2014/main" id="{AB978E9A-D1FC-4280-8449-6D35C8FC380F}"/>
              </a:ext>
            </a:extLst>
          </p:cNvPr>
          <p:cNvGrpSpPr/>
          <p:nvPr/>
        </p:nvGrpSpPr>
        <p:grpSpPr bwMode="auto">
          <a:xfrm>
            <a:off x="3484271" y="3241102"/>
            <a:ext cx="2971800" cy="457200"/>
            <a:chOff x="2289" y="2099"/>
            <a:chExt cx="1872" cy="288"/>
          </a:xfrm>
        </p:grpSpPr>
        <p:sp>
          <p:nvSpPr>
            <p:cNvPr id="111" name="Rectangle 116">
              <a:extLst>
                <a:ext uri="{FF2B5EF4-FFF2-40B4-BE49-F238E27FC236}">
                  <a16:creationId xmlns:a16="http://schemas.microsoft.com/office/drawing/2014/main" id="{015BC74B-EF63-45E9-98CA-0E54CD78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112" name="Line 118">
              <a:extLst>
                <a:ext uri="{FF2B5EF4-FFF2-40B4-BE49-F238E27FC236}">
                  <a16:creationId xmlns:a16="http://schemas.microsoft.com/office/drawing/2014/main" id="{6A84FC6D-7C38-44AD-BED8-3094B0F8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Rectangle 119">
              <a:extLst>
                <a:ext uri="{FF2B5EF4-FFF2-40B4-BE49-F238E27FC236}">
                  <a16:creationId xmlns:a16="http://schemas.microsoft.com/office/drawing/2014/main" id="{5233F882-6347-4EEA-BAF0-47455C92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114" name="Line 122">
              <a:extLst>
                <a:ext uri="{FF2B5EF4-FFF2-40B4-BE49-F238E27FC236}">
                  <a16:creationId xmlns:a16="http://schemas.microsoft.com/office/drawing/2014/main" id="{6A01A1CF-E91A-4EB5-9DFE-D21B4D4BD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Text Box 123">
              <a:extLst>
                <a:ext uri="{FF2B5EF4-FFF2-40B4-BE49-F238E27FC236}">
                  <a16:creationId xmlns:a16="http://schemas.microsoft.com/office/drawing/2014/main" id="{C754C38F-BFF2-4609-BA18-97413C9A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16" name="Rectangle 125">
              <a:extLst>
                <a:ext uri="{FF2B5EF4-FFF2-40B4-BE49-F238E27FC236}">
                  <a16:creationId xmlns:a16="http://schemas.microsoft.com/office/drawing/2014/main" id="{BE0D667C-1103-4927-8128-D0A57ED8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17" name="Rectangle 126">
              <a:extLst>
                <a:ext uri="{FF2B5EF4-FFF2-40B4-BE49-F238E27FC236}">
                  <a16:creationId xmlns:a16="http://schemas.microsoft.com/office/drawing/2014/main" id="{1CE41B5D-7947-4717-839E-8E6EA7B8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8" name="Group 148">
            <a:extLst>
              <a:ext uri="{FF2B5EF4-FFF2-40B4-BE49-F238E27FC236}">
                <a16:creationId xmlns:a16="http://schemas.microsoft.com/office/drawing/2014/main" id="{B73E3452-6373-478C-AA91-F3D2D69CB051}"/>
              </a:ext>
            </a:extLst>
          </p:cNvPr>
          <p:cNvGrpSpPr/>
          <p:nvPr/>
        </p:nvGrpSpPr>
        <p:grpSpPr bwMode="auto">
          <a:xfrm>
            <a:off x="2044408" y="2090167"/>
            <a:ext cx="4648200" cy="312737"/>
            <a:chOff x="1382" y="1117"/>
            <a:chExt cx="2928" cy="197"/>
          </a:xfrm>
        </p:grpSpPr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D70A1767-B707-41F3-B1D6-6DFF45E4A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2251B489-E862-43C8-A977-66B2BD508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9">
              <a:extLst>
                <a:ext uri="{FF2B5EF4-FFF2-40B4-BE49-F238E27FC236}">
                  <a16:creationId xmlns:a16="http://schemas.microsoft.com/office/drawing/2014/main" id="{F0E30CC7-A611-42E1-9EBC-71699BC22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0">
              <a:extLst>
                <a:ext uri="{FF2B5EF4-FFF2-40B4-BE49-F238E27FC236}">
                  <a16:creationId xmlns:a16="http://schemas.microsoft.com/office/drawing/2014/main" id="{D3F0BA77-EDA3-476F-A1C4-CAE344571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1">
              <a:extLst>
                <a:ext uri="{FF2B5EF4-FFF2-40B4-BE49-F238E27FC236}">
                  <a16:creationId xmlns:a16="http://schemas.microsoft.com/office/drawing/2014/main" id="{07C25C5F-8665-47B3-9641-DBA4A65F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" name="Group 149">
            <a:extLst>
              <a:ext uri="{FF2B5EF4-FFF2-40B4-BE49-F238E27FC236}">
                <a16:creationId xmlns:a16="http://schemas.microsoft.com/office/drawing/2014/main" id="{8371C9B6-BEE6-47B3-8C16-6F8E75D18516}"/>
              </a:ext>
            </a:extLst>
          </p:cNvPr>
          <p:cNvGrpSpPr/>
          <p:nvPr/>
        </p:nvGrpSpPr>
        <p:grpSpPr bwMode="auto">
          <a:xfrm>
            <a:off x="2044408" y="3195062"/>
            <a:ext cx="4648200" cy="292100"/>
            <a:chOff x="1382" y="1597"/>
            <a:chExt cx="2928" cy="184"/>
          </a:xfrm>
        </p:grpSpPr>
        <p:sp>
          <p:nvSpPr>
            <p:cNvPr id="125" name="Line 121">
              <a:extLst>
                <a:ext uri="{FF2B5EF4-FFF2-40B4-BE49-F238E27FC236}">
                  <a16:creationId xmlns:a16="http://schemas.microsoft.com/office/drawing/2014/main" id="{64DD2C1A-95FB-4908-B58D-F118A9612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27">
              <a:extLst>
                <a:ext uri="{FF2B5EF4-FFF2-40B4-BE49-F238E27FC236}">
                  <a16:creationId xmlns:a16="http://schemas.microsoft.com/office/drawing/2014/main" id="{B9FBFE0C-FAF8-40FA-ACD6-1353008A9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2">
              <a:extLst>
                <a:ext uri="{FF2B5EF4-FFF2-40B4-BE49-F238E27FC236}">
                  <a16:creationId xmlns:a16="http://schemas.microsoft.com/office/drawing/2014/main" id="{0D7D7050-2394-4C67-BCEC-1E1F390DD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33">
              <a:extLst>
                <a:ext uri="{FF2B5EF4-FFF2-40B4-BE49-F238E27FC236}">
                  <a16:creationId xmlns:a16="http://schemas.microsoft.com/office/drawing/2014/main" id="{0AA19E5B-A0C7-4A38-84EA-56C33EBF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4">
              <a:extLst>
                <a:ext uri="{FF2B5EF4-FFF2-40B4-BE49-F238E27FC236}">
                  <a16:creationId xmlns:a16="http://schemas.microsoft.com/office/drawing/2014/main" id="{109257ED-A292-47B3-A08E-593C36523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151">
            <a:extLst>
              <a:ext uri="{FF2B5EF4-FFF2-40B4-BE49-F238E27FC236}">
                <a16:creationId xmlns:a16="http://schemas.microsoft.com/office/drawing/2014/main" id="{6E4D1564-6588-410E-B2E9-A4298E9B4351}"/>
              </a:ext>
            </a:extLst>
          </p:cNvPr>
          <p:cNvGrpSpPr/>
          <p:nvPr/>
        </p:nvGrpSpPr>
        <p:grpSpPr bwMode="auto">
          <a:xfrm>
            <a:off x="6473542" y="2275910"/>
            <a:ext cx="1116014" cy="369890"/>
            <a:chOff x="4172" y="1445"/>
            <a:chExt cx="703" cy="233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31825644-21F7-43F2-AE17-EA12AFEE2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Text Box 29">
              <a:extLst>
                <a:ext uri="{FF2B5EF4-FFF2-40B4-BE49-F238E27FC236}">
                  <a16:creationId xmlns:a16="http://schemas.microsoft.com/office/drawing/2014/main" id="{14A5F807-24AD-4C56-8BB0-C52E6D94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33" name="Group 150">
            <a:extLst>
              <a:ext uri="{FF2B5EF4-FFF2-40B4-BE49-F238E27FC236}">
                <a16:creationId xmlns:a16="http://schemas.microsoft.com/office/drawing/2014/main" id="{9C0D9524-1759-427B-99A6-D49EC1CE6C56}"/>
              </a:ext>
            </a:extLst>
          </p:cNvPr>
          <p:cNvGrpSpPr/>
          <p:nvPr/>
        </p:nvGrpSpPr>
        <p:grpSpPr bwMode="auto">
          <a:xfrm>
            <a:off x="6465600" y="3339540"/>
            <a:ext cx="1108075" cy="369890"/>
            <a:chOff x="4167" y="2160"/>
            <a:chExt cx="698" cy="233"/>
          </a:xfrm>
        </p:grpSpPr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A2C8A1FB-7AEF-47AA-BA4B-789777CCD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" name="Text Box 44">
              <a:extLst>
                <a:ext uri="{FF2B5EF4-FFF2-40B4-BE49-F238E27FC236}">
                  <a16:creationId xmlns:a16="http://schemas.microsoft.com/office/drawing/2014/main" id="{C3F27505-5A17-44D4-A261-E4FCF7E3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136" name="Line 106">
            <a:extLst>
              <a:ext uri="{FF2B5EF4-FFF2-40B4-BE49-F238E27FC236}">
                <a16:creationId xmlns:a16="http://schemas.microsoft.com/office/drawing/2014/main" id="{A0D04739-04B5-4357-B5B6-6FBB09093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40" y="1989241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Text Box 114">
            <a:extLst>
              <a:ext uri="{FF2B5EF4-FFF2-40B4-BE49-F238E27FC236}">
                <a16:creationId xmlns:a16="http://schemas.microsoft.com/office/drawing/2014/main" id="{4C98D3B6-47C3-4D3F-AF85-EFF8BF3D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341" y="1713014"/>
            <a:ext cx="3698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6" grpId="0"/>
      <p:bldP spid="52317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36" grpId="0" animBg="1"/>
      <p:bldP spid="1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ea typeface="楷体_GB2312" pitchFamily="49" charset="-122"/>
              </a:rPr>
              <a:t>   </a:t>
            </a:r>
            <a:r>
              <a:rPr lang="en-US" altLang="zh-CN" sz="4200">
                <a:ea typeface="楷体_GB2312" pitchFamily="49" charset="-122"/>
              </a:rPr>
              <a:t>a</a:t>
            </a:r>
            <a:r>
              <a:rPr lang="en-US" altLang="zh-CN" sz="4200" baseline="-25000">
                <a:ea typeface="楷体_GB2312" pitchFamily="49" charset="-122"/>
              </a:rPr>
              <a:t>1</a:t>
            </a:r>
            <a:r>
              <a:rPr lang="en-US" altLang="zh-CN" sz="4200">
                <a:ea typeface="楷体_GB2312" pitchFamily="49" charset="-122"/>
              </a:rPr>
              <a:t>          a</a:t>
            </a:r>
            <a:r>
              <a:rPr lang="en-US" altLang="zh-CN" sz="4200" baseline="-25000">
                <a:ea typeface="楷体_GB2312" pitchFamily="49" charset="-122"/>
              </a:rPr>
              <a:t>2</a:t>
            </a:r>
            <a:r>
              <a:rPr lang="en-US" altLang="zh-CN" sz="4200">
                <a:ea typeface="楷体_GB2312" pitchFamily="49" charset="-122"/>
              </a:rPr>
              <a:t>       … ...        a</a:t>
            </a:r>
            <a:r>
              <a:rPr lang="en-US" altLang="zh-CN" sz="4200" baseline="-25000">
                <a:ea typeface="楷体_GB2312" pitchFamily="49" charset="-122"/>
              </a:rPr>
              <a:t>n</a:t>
            </a:r>
          </a:p>
          <a:p>
            <a:endParaRPr lang="en-US" altLang="zh-C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 sz="240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/>
          </a:p>
          <a:p>
            <a:endParaRPr lang="en-US" altLang="zh-CN"/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VISIO" r:id="rId4" imgW="3823560" imgH="787320" progId="Visio.Drawing.11">
                  <p:embed/>
                </p:oleObj>
              </mc:Choice>
              <mc:Fallback>
                <p:oleObj name="VISIO" r:id="rId4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VISIO" r:id="rId4" imgW="2777040" imgH="1145160" progId="Visio.Drawing.11">
                  <p:embed/>
                </p:oleObj>
              </mc:Choice>
              <mc:Fallback>
                <p:oleObj name="VISIO" r:id="rId4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p-&gt;prior = s;</a:t>
            </a:r>
            <a:endParaRPr lang="en-US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{</a:t>
            </a:r>
            <a:r>
              <a:rPr lang="zh-CN" altLang="en-US"/>
              <a:t>顺序、链式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静态、动态</a:t>
            </a:r>
            <a:r>
              <a:rPr lang="en-US" altLang="zh-CN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、顺序存储的固有特点：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    逻辑顺序与物理顺序一致，本质上是用数组存储线性表的各个元素（即随机存取）；</a:t>
            </a:r>
            <a:r>
              <a:rPr lang="zh-CN" altLang="en-US" sz="2400">
                <a:latin typeface="楷体_GB2312" pitchFamily="49" charset="-122"/>
              </a:rPr>
              <a:t>存储密度大，存储空间利用率高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、链式存储的固有特点：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元素之间的关系采用这些元素所在的结点的</a:t>
            </a:r>
            <a:r>
              <a:rPr lang="en-US" altLang="zh-CN" sz="2400"/>
              <a:t>”</a:t>
            </a:r>
            <a:r>
              <a:rPr lang="zh-CN" altLang="en-US" sz="2400"/>
              <a:t>指针</a:t>
            </a:r>
            <a:r>
              <a:rPr lang="en-US" altLang="zh-CN" sz="2400"/>
              <a:t>”</a:t>
            </a:r>
            <a:r>
              <a:rPr lang="zh-CN" altLang="en-US" sz="2400"/>
              <a:t>信息表示</a:t>
            </a:r>
            <a:r>
              <a:rPr lang="en-US" altLang="zh-CN" sz="2400"/>
              <a:t>(</a:t>
            </a:r>
            <a:r>
              <a:rPr lang="zh-CN" altLang="en-US" sz="2400"/>
              <a:t>插、删不需要移动结点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、静态存储的固有特点：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在程序运行的过程中不用考虑追加内存的分配问题。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、动态存储的固有特点：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>
                <a:latin typeface="楷体_GB2312" pitchFamily="49" charset="-122"/>
              </a:rPr>
              <a:t>。</a:t>
            </a:r>
            <a:endParaRPr lang="en-US" altLang="zh-CN" sz="240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>
                <a:latin typeface="楷体_GB2312" pitchFamily="49" charset="-122"/>
              </a:rPr>
              <a:t>          </a:t>
            </a:r>
            <a:r>
              <a:rPr lang="zh-CN" altLang="en-US" sz="240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>
                <a:latin typeface="楷体_GB2312" pitchFamily="49" charset="-122"/>
              </a:rPr>
              <a:t>元素时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动态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>
                <a:latin typeface="楷体_GB2312" pitchFamily="49" charset="-122"/>
              </a:rPr>
              <a:t>元素时很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</a:rPr>
              <a:t>结点空间</a:t>
            </a:r>
            <a:r>
              <a:rPr lang="zh-CN" altLang="en-US" sz="2400"/>
              <a:t>可以</a:t>
            </a:r>
            <a:r>
              <a:rPr lang="zh-CN" altLang="en-US" sz="2400">
                <a:solidFill>
                  <a:srgbClr val="0000FF"/>
                </a:solidFill>
              </a:rPr>
              <a:t>动态申请和释放</a:t>
            </a:r>
            <a:r>
              <a:rPr lang="zh-CN" altLang="en-US" sz="2400"/>
              <a:t>；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>
                <a:latin typeface="楷体_GB2312" pitchFamily="49" charset="-122"/>
              </a:rPr>
              <a:t>存储密度小，存储空间利用率低，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>
                <a:ea typeface="华文中宋" pitchFamily="2" charset="-122"/>
              </a:rPr>
              <a:t>答：</a:t>
            </a:r>
            <a:r>
              <a:rPr lang="zh-CN" altLang="en-US" sz="2300"/>
              <a:t>顺序表适宜于做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链表宜于做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20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一个一元多项式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zh-CN" altLang="en-US" sz="2200">
                <a:ea typeface="华文中宋" pitchFamily="2" charset="-122"/>
              </a:rPr>
              <a:t>可以表示为 ：   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)=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0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1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2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 baseline="30000">
                <a:ea typeface="华文中宋" pitchFamily="2" charset="-122"/>
              </a:rPr>
              <a:t>2</a:t>
            </a:r>
            <a:r>
              <a:rPr lang="en-US" altLang="zh-CN" sz="2200">
                <a:ea typeface="华文中宋" pitchFamily="2" charset="-122"/>
              </a:rPr>
              <a:t>+…+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 i="1" err="1">
                <a:ea typeface="华文中宋" pitchFamily="2" charset="-122"/>
              </a:rPr>
              <a:t>x</a:t>
            </a:r>
            <a:r>
              <a:rPr lang="en-US" altLang="zh-CN" sz="2200" i="1" baseline="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    (</a:t>
            </a:r>
            <a:r>
              <a:rPr lang="zh-CN" altLang="en-US" sz="2200">
                <a:ea typeface="华文中宋" pitchFamily="2" charset="-122"/>
              </a:rPr>
              <a:t>最多有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+1 </a:t>
            </a:r>
            <a:r>
              <a:rPr lang="zh-CN" altLang="en-US" sz="2200">
                <a:ea typeface="华文中宋" pitchFamily="2" charset="-122"/>
              </a:rPr>
              <a:t>项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endParaRPr lang="zh-CN" altLang="en-US" baseline="-3000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15437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</a:t>
            </a:r>
            <a:r>
              <a:rPr lang="zh-CN" altLang="en-US" sz="2200"/>
              <a:t>因此可用一个线性表 </a:t>
            </a:r>
            <a:r>
              <a:rPr lang="en-US" altLang="zh-CN" sz="2200" i="1"/>
              <a:t>P</a:t>
            </a:r>
            <a:r>
              <a:rPr lang="en-US" altLang="zh-CN" sz="2200"/>
              <a:t> </a:t>
            </a:r>
            <a:r>
              <a:rPr lang="zh-CN" altLang="en-US" sz="2200"/>
              <a:t>来表示：</a:t>
            </a:r>
            <a:r>
              <a:rPr lang="en-US" altLang="zh-CN" sz="2200" i="1"/>
              <a:t>P</a:t>
            </a:r>
            <a:r>
              <a:rPr lang="en-US" altLang="zh-CN" sz="2200"/>
              <a:t> = ( </a:t>
            </a:r>
            <a:r>
              <a:rPr lang="en-US" altLang="zh-CN" sz="2200" i="1"/>
              <a:t>p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p</a:t>
            </a:r>
            <a:r>
              <a:rPr lang="en-US" altLang="zh-CN" sz="2200" i="1" baseline="-30000" err="1"/>
              <a:t>n</a:t>
            </a:r>
            <a:r>
              <a:rPr lang="en-US" altLang="zh-CN" sz="2200" i="1" baseline="-30000"/>
              <a:t> </a:t>
            </a:r>
            <a:r>
              <a:rPr lang="en-US" altLang="zh-CN" sz="220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每一项的指数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隐含在其系数 </a:t>
            </a:r>
            <a:r>
              <a:rPr lang="en-US" altLang="zh-CN" sz="2200" i="1"/>
              <a:t>p</a:t>
            </a:r>
            <a:r>
              <a:rPr lang="en-US" altLang="zh-CN" sz="2200" i="1" baseline="-30000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的序号里。</a:t>
            </a:r>
            <a:endParaRPr lang="zh-CN" altLang="en-US" sz="2200" baseline="-300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763664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 </a:t>
            </a:r>
            <a:r>
              <a:rPr lang="zh-CN" altLang="en-US" sz="2200"/>
              <a:t>假设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 </a:t>
            </a:r>
            <a:r>
              <a:rPr lang="zh-CN" altLang="en-US" sz="2200"/>
              <a:t>是一元 </a:t>
            </a:r>
            <a:r>
              <a:rPr lang="en-US" altLang="zh-CN" sz="2200" i="1"/>
              <a:t>m</a:t>
            </a:r>
            <a:r>
              <a:rPr lang="en-US" altLang="zh-CN" sz="2200"/>
              <a:t> </a:t>
            </a:r>
            <a:r>
              <a:rPr lang="zh-CN" altLang="en-US" sz="2200"/>
              <a:t>次多项式，同样可用线性表 </a:t>
            </a:r>
            <a:r>
              <a:rPr lang="en-US" altLang="zh-CN" sz="2200" i="1"/>
              <a:t>Q</a:t>
            </a:r>
            <a:r>
              <a:rPr lang="en-US" altLang="zh-CN" sz="2200"/>
              <a:t> </a:t>
            </a:r>
            <a:r>
              <a:rPr lang="zh-CN" altLang="en-US" sz="220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                                          </a:t>
            </a:r>
            <a:r>
              <a:rPr lang="en-US" altLang="zh-CN" sz="2200" i="1"/>
              <a:t>Q </a:t>
            </a:r>
            <a:r>
              <a:rPr lang="en-US" altLang="zh-CN" sz="2200"/>
              <a:t>= (</a:t>
            </a:r>
            <a:r>
              <a:rPr lang="en-US" altLang="zh-CN" sz="2200" i="1"/>
              <a:t>q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zh-CN" altLang="en-US" sz="220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>
                <a:ea typeface="华文中宋" pitchFamily="2" charset="-122"/>
              </a:rPr>
              <a:t>      </a:t>
            </a:r>
            <a:r>
              <a:rPr lang="zh-CN" altLang="en-US" sz="2300">
                <a:ea typeface="华文中宋" pitchFamily="2" charset="-122"/>
              </a:rPr>
              <a:t>若 </a:t>
            </a:r>
            <a:r>
              <a:rPr lang="en-US" altLang="zh-CN" sz="2300" i="1">
                <a:ea typeface="华文中宋" pitchFamily="2" charset="-122"/>
              </a:rPr>
              <a:t>m </a:t>
            </a:r>
            <a:r>
              <a:rPr lang="en-US" altLang="zh-CN" sz="2300">
                <a:ea typeface="华文中宋" pitchFamily="2" charset="-122"/>
              </a:rPr>
              <a:t>&lt; </a:t>
            </a:r>
            <a:r>
              <a:rPr lang="en-US" altLang="zh-CN" sz="2300" i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，则两个多项式相加的结果 </a:t>
            </a:r>
            <a:r>
              <a:rPr lang="en-US" altLang="zh-CN" sz="2300" i="1" err="1">
                <a:ea typeface="华文中宋" pitchFamily="2" charset="-122"/>
              </a:rPr>
              <a:t>R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)=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可用线性表 </a:t>
            </a:r>
            <a:r>
              <a:rPr lang="en-US" altLang="zh-CN" sz="2300" i="1">
                <a:ea typeface="华文中宋" pitchFamily="2" charset="-122"/>
              </a:rPr>
              <a:t>R</a:t>
            </a:r>
            <a:r>
              <a:rPr lang="en-US" altLang="zh-CN" sz="2300">
                <a:ea typeface="华文中宋" pitchFamily="2" charset="-122"/>
              </a:rPr>
              <a:t> </a:t>
            </a:r>
            <a:r>
              <a:rPr lang="zh-CN" altLang="en-US" sz="230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                   </a:t>
            </a:r>
            <a:r>
              <a:rPr lang="en-US" altLang="zh-CN" sz="2300" i="1">
                <a:ea typeface="华文中宋" pitchFamily="2" charset="-122"/>
              </a:rPr>
              <a:t>R </a:t>
            </a:r>
            <a:r>
              <a:rPr lang="en-US" altLang="zh-CN" sz="2300">
                <a:ea typeface="华文中宋" pitchFamily="2" charset="-122"/>
              </a:rPr>
              <a:t>= (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+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 baseline="-30000">
                <a:ea typeface="华文中宋" pitchFamily="2" charset="-122"/>
              </a:rPr>
              <a:t>+1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国贸系        </a:t>
              </a:r>
              <a:r>
                <a:rPr lang="en-US" altLang="zh-CN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工商系        </a:t>
              </a:r>
              <a:r>
                <a:rPr lang="en-US" altLang="zh-CN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计算机系    </a:t>
              </a:r>
              <a:r>
                <a:rPr lang="en-US" altLang="zh-CN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会计系        </a:t>
              </a:r>
              <a:r>
                <a:rPr lang="en-US" altLang="zh-CN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统计系        </a:t>
              </a:r>
              <a:r>
                <a:rPr lang="en-US" altLang="zh-CN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外语系        </a:t>
              </a:r>
              <a:r>
                <a:rPr lang="en-US" altLang="zh-CN">
                  <a:solidFill>
                    <a:srgbClr val="0000FF"/>
                  </a:solidFill>
                </a:rPr>
                <a:t>8523026</a:t>
              </a:r>
              <a:r>
                <a:rPr lang="en-US" altLang="zh-CN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/>
              <a:t>要用一个长度为 </a:t>
            </a:r>
            <a:r>
              <a:rPr lang="en-US" altLang="zh-CN" sz="2400"/>
              <a:t>20001 </a:t>
            </a:r>
            <a:r>
              <a:rPr lang="zh-CN" altLang="en-US" sz="2400"/>
              <a:t>的线性表来表示，表中仅有 </a:t>
            </a:r>
            <a:r>
              <a:rPr lang="en-US" altLang="zh-CN" sz="2400"/>
              <a:t>3 </a:t>
            </a:r>
            <a:r>
              <a:rPr lang="zh-CN" altLang="en-US" sz="240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例如：        </a:t>
            </a:r>
            <a:r>
              <a:rPr lang="en-US" altLang="zh-CN" sz="2400" i="1">
                <a:ea typeface="华文中宋" pitchFamily="2" charset="-122"/>
              </a:rPr>
              <a:t>S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>
                <a:ea typeface="华文中宋" pitchFamily="2" charset="-122"/>
              </a:rPr>
              <a:t>) = 1 + 3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10000</a:t>
            </a:r>
            <a:r>
              <a:rPr lang="en-US" altLang="zh-CN" sz="2400">
                <a:ea typeface="华文中宋" pitchFamily="2" charset="-122"/>
              </a:rPr>
              <a:t> + 2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20000    </a:t>
            </a:r>
            <a:endParaRPr lang="en-US" altLang="zh-CN" sz="240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>
                <a:ea typeface="华文中宋" pitchFamily="2" charset="-122"/>
              </a:rPr>
              <a:t>        </a:t>
            </a:r>
            <a:r>
              <a:rPr lang="zh-CN" altLang="en-US" sz="250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一般一元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次多项式 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zh-CN" altLang="en-US" sz="2400">
                <a:ea typeface="华文中宋" pitchFamily="2" charset="-122"/>
              </a:rPr>
              <a:t>只表示非零系数项</a:t>
            </a:r>
            <a:r>
              <a:rPr lang="en-US" altLang="zh-CN" sz="2400">
                <a:ea typeface="华文中宋" pitchFamily="2" charset="-122"/>
              </a:rPr>
              <a:t>) </a:t>
            </a:r>
            <a:r>
              <a:rPr lang="zh-CN" altLang="en-US" sz="2400">
                <a:ea typeface="华文中宋" pitchFamily="2" charset="-122"/>
              </a:rPr>
              <a:t>可写成： </a:t>
            </a:r>
            <a:endParaRPr lang="zh-CN" altLang="en-US" sz="2400" i="1" baseline="3000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其中</a:t>
            </a:r>
            <a:r>
              <a:rPr lang="zh-CN" altLang="en-US" sz="2400" i="1">
                <a:ea typeface="华文中宋" pitchFamily="2" charset="-122"/>
              </a:rPr>
              <a:t> </a:t>
            </a:r>
            <a:r>
              <a:rPr lang="en-US" altLang="zh-CN" sz="2400" i="1">
                <a:ea typeface="华文中宋" pitchFamily="2" charset="-122"/>
              </a:rPr>
              <a:t>p</a:t>
            </a:r>
            <a:r>
              <a:rPr lang="en-US" altLang="zh-CN" sz="2400" i="1" baseline="-30000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≠0 (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 i="1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=1, 2, …, </a:t>
            </a:r>
            <a:r>
              <a:rPr lang="en-US" altLang="zh-CN" sz="2400" i="1">
                <a:ea typeface="华文中宋" pitchFamily="2" charset="-122"/>
              </a:rPr>
              <a:t>m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，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= </a:t>
            </a:r>
            <a:r>
              <a:rPr lang="en-US" altLang="zh-CN" sz="2400" i="1" err="1">
                <a:ea typeface="华文中宋" pitchFamily="2" charset="-122"/>
              </a:rPr>
              <a:t>e</a:t>
            </a:r>
            <a:r>
              <a:rPr lang="en-US" altLang="zh-CN" sz="2400" i="1" baseline="-30000" err="1">
                <a:ea typeface="华文中宋" pitchFamily="2" charset="-122"/>
              </a:rPr>
              <a:t>m</a:t>
            </a:r>
            <a:r>
              <a:rPr lang="en-US" altLang="zh-CN" sz="2400" i="1" baseline="-30000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i="1" baseline="-30000">
                <a:ea typeface="华文中宋" pitchFamily="2" charset="-122"/>
              </a:rPr>
              <a:t>m</a:t>
            </a:r>
            <a:r>
              <a:rPr lang="en-US" altLang="zh-CN" sz="2400" baseline="-30000">
                <a:ea typeface="华文中宋" pitchFamily="2" charset="-122"/>
              </a:rPr>
              <a:t>-1 </a:t>
            </a:r>
            <a:r>
              <a:rPr lang="en-US" altLang="zh-CN" sz="2400">
                <a:ea typeface="华文中宋" pitchFamily="2" charset="-122"/>
              </a:rPr>
              <a:t>&gt; … 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baseline="-30000">
                <a:ea typeface="华文中宋" pitchFamily="2" charset="-122"/>
              </a:rPr>
              <a:t>1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用一个长度为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数项和指数项）的线性表  </a:t>
            </a:r>
            <a:r>
              <a:rPr lang="en-US" altLang="zh-CN" sz="2400"/>
              <a:t>((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1</a:t>
            </a:r>
            <a:r>
              <a:rPr lang="en-US" altLang="zh-CN" sz="2400"/>
              <a:t>), ( </a:t>
            </a:r>
            <a:r>
              <a:rPr lang="en-US" altLang="zh-CN" sz="2400" i="1"/>
              <a:t>p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2</a:t>
            </a:r>
            <a:r>
              <a:rPr lang="en-US" altLang="zh-CN" sz="2400"/>
              <a:t>), …, ( 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m</a:t>
            </a:r>
            <a:r>
              <a:rPr lang="en-US" altLang="zh-CN" sz="2400"/>
              <a:t>, </a:t>
            </a:r>
            <a:r>
              <a:rPr lang="en-US" altLang="zh-CN" sz="2400" i="1" err="1"/>
              <a:t>e</a:t>
            </a:r>
            <a:r>
              <a:rPr lang="en-US" altLang="zh-CN" sz="2400" i="1" baseline="-25000" err="1"/>
              <a:t>m</a:t>
            </a:r>
            <a:r>
              <a:rPr lang="en-US" altLang="zh-CN" sz="240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便可唯一确定多项式  </a:t>
            </a:r>
            <a:r>
              <a:rPr lang="en-US" altLang="zh-CN" sz="2400" i="1" err="1"/>
              <a:t>P</a:t>
            </a:r>
            <a:r>
              <a:rPr lang="en-US" altLang="zh-CN" sz="2400" i="1" baseline="-25000" err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。 对于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究竟采用哪一种 </a:t>
            </a:r>
            <a:r>
              <a:rPr lang="en-US" altLang="zh-CN" sz="4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例：</a:t>
            </a:r>
            <a:r>
              <a:rPr lang="zh-CN" altLang="en-US" sz="2200"/>
              <a:t>假设多项式   </a:t>
            </a:r>
            <a:r>
              <a:rPr lang="en-US" altLang="zh-CN" sz="2200" i="1"/>
              <a:t>A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)=7+3</a:t>
            </a:r>
            <a:r>
              <a:rPr lang="en-US" altLang="zh-CN" sz="2200" i="1"/>
              <a:t>x</a:t>
            </a:r>
            <a:r>
              <a:rPr lang="en-US" altLang="zh-CN" sz="2200"/>
              <a:t>+9</a:t>
            </a:r>
            <a:r>
              <a:rPr lang="en-US" altLang="zh-CN" sz="2200" i="1"/>
              <a:t>x</a:t>
            </a:r>
            <a:r>
              <a:rPr lang="en-US" altLang="zh-CN" sz="2200" baseline="30000"/>
              <a:t>8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                        </a:t>
            </a:r>
            <a:r>
              <a:rPr lang="zh-CN" altLang="en-US" sz="2200"/>
              <a:t>与   </a:t>
            </a:r>
            <a:r>
              <a:rPr lang="en-US" altLang="zh-CN" sz="2200" i="1"/>
              <a:t>B</a:t>
            </a:r>
            <a:r>
              <a:rPr lang="en-US" altLang="zh-CN" sz="2200" baseline="-30000"/>
              <a:t>8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)=8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-9</a:t>
            </a:r>
            <a:r>
              <a:rPr lang="en-US" altLang="zh-CN" sz="2200" i="1"/>
              <a:t>x</a:t>
            </a:r>
            <a:r>
              <a:rPr lang="en-US" altLang="zh-CN" sz="2200" baseline="3000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</a:t>
            </a:r>
            <a:r>
              <a:rPr lang="zh-CN" altLang="en-US" sz="2200"/>
              <a:t>已经用单链表表示，其头指针分别为 </a:t>
            </a:r>
            <a:r>
              <a:rPr lang="en-US" altLang="zh-CN" sz="2200" i="1"/>
              <a:t>A</a:t>
            </a:r>
            <a:r>
              <a:rPr lang="en-US" altLang="zh-CN" sz="2200"/>
              <a:t> </a:t>
            </a:r>
            <a:r>
              <a:rPr lang="zh-CN" altLang="en-US" sz="2200"/>
              <a:t>与 </a:t>
            </a:r>
            <a:r>
              <a:rPr lang="en-US" altLang="zh-CN" sz="2200" i="1"/>
              <a:t>B</a:t>
            </a:r>
            <a:r>
              <a:rPr lang="zh-CN" altLang="en-US" sz="220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52936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/>
              <a:t>将两个多项式相加为  </a:t>
            </a:r>
            <a:r>
              <a:rPr lang="en-US" altLang="zh-CN" sz="2200" i="1"/>
              <a:t>C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)=7+11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err="1"/>
              <a:t>typedef</a:t>
            </a:r>
            <a:r>
              <a:rPr lang="en-US" altLang="zh-CN" sz="2800"/>
              <a:t> </a:t>
            </a:r>
            <a:r>
              <a:rPr lang="en-US" altLang="zh-CN" sz="2800" err="1"/>
              <a:t>struct</a:t>
            </a:r>
            <a:r>
              <a:rPr lang="en-US" altLang="zh-CN" sz="28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    float  </a:t>
            </a:r>
            <a:r>
              <a:rPr lang="en-US" altLang="zh-CN" sz="2800" err="1"/>
              <a:t>coef</a:t>
            </a:r>
            <a:r>
              <a:rPr lang="en-US" altLang="zh-CN" sz="2800"/>
              <a:t>; //</a:t>
            </a:r>
            <a:r>
              <a:rPr lang="zh-CN" altLang="en-US" sz="2800"/>
              <a:t>系数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    int exp;      //</a:t>
            </a:r>
            <a:r>
              <a:rPr lang="zh-CN" altLang="en-US" sz="2800"/>
              <a:t>指数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}term, </a:t>
            </a:r>
            <a:r>
              <a:rPr lang="en-US" altLang="zh-CN" sz="2800" err="1"/>
              <a:t>ElemType</a:t>
            </a:r>
            <a:r>
              <a:rPr lang="en-US" altLang="zh-CN" sz="280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err="1"/>
              <a:t>typedef</a:t>
            </a:r>
            <a:r>
              <a:rPr lang="en-US" altLang="zh-CN" sz="2800"/>
              <a:t>  </a:t>
            </a:r>
            <a:r>
              <a:rPr lang="en-US" altLang="zh-CN" sz="2800" err="1"/>
              <a:t>LinkList</a:t>
            </a:r>
            <a:r>
              <a:rPr lang="en-US" altLang="zh-CN" sz="2800"/>
              <a:t>  </a:t>
            </a:r>
            <a:r>
              <a:rPr lang="en-US" altLang="zh-CN" sz="2800" err="1"/>
              <a:t>Polynomal</a:t>
            </a:r>
            <a:r>
              <a:rPr lang="en-US" altLang="zh-CN" sz="280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err="1"/>
              <a:t>Polynomal</a:t>
            </a:r>
            <a:r>
              <a:rPr lang="en-US" altLang="zh-CN" sz="2800"/>
              <a:t>  pl;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/>
              <a:t>void  </a:t>
            </a:r>
            <a:r>
              <a:rPr lang="en-US" altLang="zh-CN" sz="2200" err="1"/>
              <a:t>CreatePolyn</a:t>
            </a:r>
            <a:r>
              <a:rPr lang="en-US" altLang="zh-CN" sz="2200"/>
              <a:t>(</a:t>
            </a:r>
            <a:r>
              <a:rPr lang="en-US" altLang="zh-CN" sz="2200" err="1"/>
              <a:t>Polynomal</a:t>
            </a:r>
            <a:r>
              <a:rPr lang="en-US" altLang="zh-CN" sz="2200"/>
              <a:t> &amp;</a:t>
            </a:r>
            <a:r>
              <a:rPr lang="en-US" altLang="zh-CN" sz="2200" err="1"/>
              <a:t>p,int</a:t>
            </a:r>
            <a:r>
              <a:rPr lang="en-US" altLang="zh-CN" sz="220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//</a:t>
            </a:r>
            <a:r>
              <a:rPr lang="zh-CN" altLang="en-US" sz="2200"/>
              <a:t>构建一个有序链表</a:t>
            </a:r>
            <a:r>
              <a:rPr lang="en-US" altLang="zh-CN" sz="2200"/>
              <a:t>p</a:t>
            </a:r>
            <a:r>
              <a:rPr lang="zh-CN" altLang="en-US" sz="2200"/>
              <a:t>，其中元素为结构体，有</a:t>
            </a:r>
            <a:r>
              <a:rPr lang="en-US" altLang="zh-CN" sz="2200"/>
              <a:t>m</a:t>
            </a:r>
            <a:r>
              <a:rPr lang="zh-CN" altLang="en-US" sz="2200"/>
              <a:t>个元素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</a:t>
            </a:r>
            <a:r>
              <a:rPr lang="en-US" altLang="zh-CN" sz="2200" err="1"/>
              <a:t>InitList</a:t>
            </a:r>
            <a:r>
              <a:rPr lang="en-US" altLang="zh-CN" sz="220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e.coef</a:t>
            </a:r>
            <a:r>
              <a:rPr lang="en-US" altLang="zh-CN" sz="220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e.expn</a:t>
            </a:r>
            <a:r>
              <a:rPr lang="en-US" altLang="zh-CN" sz="220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SetCurElem</a:t>
            </a:r>
            <a:r>
              <a:rPr lang="en-US" altLang="zh-CN" sz="2200"/>
              <a:t>(</a:t>
            </a:r>
            <a:r>
              <a:rPr lang="en-US" altLang="zh-CN" sz="2200" err="1"/>
              <a:t>h,e</a:t>
            </a:r>
            <a:r>
              <a:rPr lang="en-US" altLang="zh-CN" sz="2200"/>
              <a:t>);//</a:t>
            </a:r>
            <a:r>
              <a:rPr lang="zh-CN" altLang="en-US" sz="2200"/>
              <a:t>设置头结点的数据元素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for(</a:t>
            </a:r>
            <a:r>
              <a:rPr lang="en-US" altLang="zh-CN" sz="2200" err="1"/>
              <a:t>i</a:t>
            </a:r>
            <a:r>
              <a:rPr lang="en-US" altLang="zh-CN" sz="220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//</a:t>
            </a:r>
            <a:r>
              <a:rPr lang="zh-CN" altLang="en-US" sz="2200"/>
              <a:t>向结构体变量</a:t>
            </a:r>
            <a:r>
              <a:rPr lang="en-US" altLang="zh-CN" sz="2200"/>
              <a:t>e</a:t>
            </a:r>
            <a:r>
              <a:rPr lang="zh-CN" altLang="en-US" sz="2200"/>
              <a:t>中输入系数和指数；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	      scanf(e.coef, e.expn);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if(!</a:t>
            </a:r>
            <a:r>
              <a:rPr lang="en-US" altLang="zh-CN" sz="2200" err="1"/>
              <a:t>LocateElem</a:t>
            </a:r>
            <a:r>
              <a:rPr lang="en-US" altLang="zh-CN" sz="2200"/>
              <a:t>(</a:t>
            </a:r>
            <a:r>
              <a:rPr lang="en-US" altLang="zh-CN" sz="2200" err="1"/>
              <a:t>p,e,q</a:t>
            </a:r>
            <a:r>
              <a:rPr lang="en-US" altLang="zh-CN" sz="2200"/>
              <a:t>,(*</a:t>
            </a:r>
            <a:r>
              <a:rPr lang="en-US" altLang="zh-CN" sz="2200" err="1"/>
              <a:t>cmp</a:t>
            </a:r>
            <a:r>
              <a:rPr lang="en-US" altLang="zh-CN" sz="220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        if(</a:t>
            </a:r>
            <a:r>
              <a:rPr lang="en-US" altLang="zh-CN" sz="2200" err="1"/>
              <a:t>MakeNode</a:t>
            </a:r>
            <a:r>
              <a:rPr lang="en-US" altLang="zh-CN" sz="2200"/>
              <a:t>(</a:t>
            </a:r>
            <a:r>
              <a:rPr lang="en-US" altLang="zh-CN" sz="2200" err="1"/>
              <a:t>s,e</a:t>
            </a:r>
            <a:r>
              <a:rPr lang="en-US" altLang="zh-CN" sz="2200"/>
              <a:t>))//</a:t>
            </a:r>
            <a:r>
              <a:rPr lang="zh-CN" altLang="en-US" sz="2200"/>
              <a:t>生成结点</a:t>
            </a:r>
            <a:r>
              <a:rPr lang="en-US" altLang="zh-CN" sz="2200" err="1"/>
              <a:t>s;s</a:t>
            </a:r>
            <a:r>
              <a:rPr lang="zh-CN" altLang="en-US" sz="2200"/>
              <a:t>是指针变量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                </a:t>
            </a:r>
            <a:r>
              <a:rPr lang="en-US" altLang="zh-CN" sz="2200" err="1"/>
              <a:t>InsFirst</a:t>
            </a:r>
            <a:r>
              <a:rPr lang="en-US" altLang="zh-CN" sz="2200"/>
              <a:t>(</a:t>
            </a:r>
            <a:r>
              <a:rPr lang="en-US" altLang="zh-CN" sz="2200" err="1"/>
              <a:t>q,s</a:t>
            </a:r>
            <a:r>
              <a:rPr lang="en-US" altLang="zh-CN" sz="2200"/>
              <a:t>);//</a:t>
            </a:r>
            <a:r>
              <a:rPr lang="zh-CN" altLang="en-US" sz="2200"/>
              <a:t>将</a:t>
            </a:r>
            <a:r>
              <a:rPr lang="en-US" altLang="zh-CN" sz="2200"/>
              <a:t>s</a:t>
            </a:r>
            <a:r>
              <a:rPr lang="zh-CN" altLang="en-US" sz="2200"/>
              <a:t>结点插在</a:t>
            </a:r>
            <a:r>
              <a:rPr lang="en-US" altLang="zh-CN" sz="2200"/>
              <a:t>q</a:t>
            </a:r>
            <a:r>
              <a:rPr lang="zh-CN" altLang="en-US" sz="2200"/>
              <a:t>结点之前</a:t>
            </a:r>
            <a:br>
              <a:rPr lang="en-US" altLang="zh-CN" sz="2200"/>
            </a:br>
            <a:r>
              <a:rPr lang="en-US" altLang="zh-CN" sz="220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899592" y="1754814"/>
            <a:ext cx="6606480" cy="312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设指针变量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，若删除单链表中结点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，则需要修改指针的操作序列为（ ）。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q-&gt;data=p-&gt;data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8A4-6146-4119-A3F7-9FFD993CE48A}"/>
              </a:ext>
            </a:extLst>
          </p:cNvPr>
          <p:cNvSpPr txBox="1"/>
          <p:nvPr/>
        </p:nvSpPr>
        <p:spPr>
          <a:xfrm>
            <a:off x="7596336" y="273650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629562" y="1376775"/>
            <a:ext cx="7884876" cy="393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若线性表最常用的操作是存取第</a:t>
            </a:r>
            <a:r>
              <a:rPr lang="en-US" altLang="zh-CN" sz="2100" kern="10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个元素及前驱的值，则采用（ ）存储方式节省时间。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双链表 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设一个链表最常用的操作是从末尾插入节点和删除尾结点，则选用（  ）最节省时间。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        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带尾指针的单循环链表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带头结点的双循环链表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ED3D4-7CE2-41F6-B0B0-844494445727}"/>
              </a:ext>
            </a:extLst>
          </p:cNvPr>
          <p:cNvSpPr txBox="1"/>
          <p:nvPr/>
        </p:nvSpPr>
        <p:spPr>
          <a:xfrm>
            <a:off x="8190402" y="175481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03DA4-617D-432A-A033-52823DC4AA55}"/>
              </a:ext>
            </a:extLst>
          </p:cNvPr>
          <p:cNvSpPr txBox="1"/>
          <p:nvPr/>
        </p:nvSpPr>
        <p:spPr>
          <a:xfrm>
            <a:off x="8190402" y="3547373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线性表的</a:t>
            </a:r>
            <a:r>
              <a:rPr lang="en-US" altLang="zh-CN">
                <a:solidFill>
                  <a:srgbClr val="0000CC"/>
                </a:solidFill>
              </a:rPr>
              <a:t>ADT</a:t>
            </a:r>
            <a:r>
              <a:rPr lang="zh-CN" altLang="en-US">
                <a:solidFill>
                  <a:srgbClr val="0000CC"/>
                </a:solidFill>
              </a:rPr>
              <a:t>定义</a:t>
            </a:r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6308</Words>
  <Application>Microsoft Office PowerPoint</Application>
  <PresentationFormat>全屏显示(4:3)</PresentationFormat>
  <Paragraphs>970</Paragraphs>
  <Slides>79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101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2_Office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419</cp:revision>
  <dcterms:created xsi:type="dcterms:W3CDTF">2010-01-05T06:25:07Z</dcterms:created>
  <dcterms:modified xsi:type="dcterms:W3CDTF">2018-10-15T00:28:50Z</dcterms:modified>
</cp:coreProperties>
</file>