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402" r:id="rId23"/>
    <p:sldId id="311" r:id="rId24"/>
    <p:sldId id="312" r:id="rId25"/>
    <p:sldId id="313" r:id="rId26"/>
    <p:sldId id="382" r:id="rId27"/>
    <p:sldId id="383" r:id="rId28"/>
    <p:sldId id="384" r:id="rId29"/>
    <p:sldId id="385" r:id="rId30"/>
    <p:sldId id="323" r:id="rId31"/>
    <p:sldId id="325" r:id="rId32"/>
    <p:sldId id="386" r:id="rId33"/>
    <p:sldId id="387" r:id="rId34"/>
    <p:sldId id="403" r:id="rId35"/>
    <p:sldId id="404" r:id="rId36"/>
    <p:sldId id="389" r:id="rId37"/>
    <p:sldId id="390" r:id="rId38"/>
    <p:sldId id="392" r:id="rId39"/>
    <p:sldId id="393" r:id="rId40"/>
    <p:sldId id="329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135" autoAdjust="0"/>
  </p:normalViewPr>
  <p:slideViewPr>
    <p:cSldViewPr>
      <p:cViewPr varScale="1">
        <p:scale>
          <a:sx n="113" d="100"/>
          <a:sy n="113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6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5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21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54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6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3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0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6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0" name="公式" r:id="rId5" imgW="736560" imgH="431640" progId="Equation.3">
                  <p:embed/>
                </p:oleObj>
              </mc:Choice>
              <mc:Fallback>
                <p:oleObj name="公式" r:id="rId5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1" name="公式" r:id="rId7" imgW="1269720" imgH="431640" progId="Equation.3">
                  <p:embed/>
                </p:oleObj>
              </mc:Choice>
              <mc:Fallback>
                <p:oleObj name="公式" r:id="rId7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2" name="公式" r:id="rId9" imgW="1574640" imgH="431640" progId="Equation.3">
                  <p:embed/>
                </p:oleObj>
              </mc:Choice>
              <mc:Fallback>
                <p:oleObj name="公式" r:id="rId9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3" name="公式" r:id="rId11" imgW="228600" imgH="419040" progId="Equation.3">
                  <p:embed/>
                </p:oleObj>
              </mc:Choice>
              <mc:Fallback>
                <p:oleObj name="公式" r:id="rId11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63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非递减有序排列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6292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</a:rPr>
              <a:t>非递增有序排列</a:t>
            </a:r>
            <a:r>
              <a:rPr lang="zh-CN" altLang="en-US">
                <a:solidFill>
                  <a:schemeClr val="tx1"/>
                </a:solidFill>
              </a:rPr>
              <a:t>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7361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</a:t>
            </a:r>
            <a:r>
              <a:rPr lang="zh-CN" altLang="zh-CN" sz="2000" b="1" dirty="0">
                <a:solidFill>
                  <a:schemeClr val="tx1"/>
                </a:solidFill>
              </a:rPr>
              <a:t>直接插入排序</a:t>
            </a:r>
            <a:r>
              <a:rPr lang="zh-CN" altLang="zh-CN" sz="2000" dirty="0">
                <a:solidFill>
                  <a:schemeClr val="tx1"/>
                </a:solidFill>
              </a:rPr>
              <a:t>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9818B8-9E23-4C2D-8A1E-EB6C937C56FD}"/>
              </a:ext>
            </a:extLst>
          </p:cNvPr>
          <p:cNvSpPr/>
          <p:nvPr/>
        </p:nvSpPr>
        <p:spPr>
          <a:xfrm>
            <a:off x="107504" y="40466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ShellInsert(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作一趟希尔插入排序。本算法是和一趟直接插入排序相比，做了以下修改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//1.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前后记录位置的增量是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，而不是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//2. r[0]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只是暂存单元，不是哨兵。当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 &lt;= 0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时，插入位置已找到。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j;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+1; i &lt;=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.length; ++i){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].key))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需将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插入有序增量子表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{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如果要插入的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比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L.r[i-dk].key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小，插入前面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暂存在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&gt; 0 &amp;&amp; 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.r[j].key); j -=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 +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记录后移，查找插入的位置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ShellSort(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[],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按增量序列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dlta[0...t-1]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作希尔排序。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k;</a:t>
            </a:r>
          </a:p>
          <a:p>
            <a:r>
              <a:rPr lang="nn-NO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(k = 0; k &lt; </a:t>
            </a:r>
            <a:r>
              <a:rPr lang="nn-NO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++k)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ShellInsert(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[k]);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一趟增量为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dlta[k]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的插入排序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FEC6E6-6076-4E7A-AC5A-0CAD5F88DBF2}"/>
              </a:ext>
            </a:extLst>
          </p:cNvPr>
          <p:cNvSpPr/>
          <p:nvPr/>
        </p:nvSpPr>
        <p:spPr>
          <a:xfrm>
            <a:off x="107504" y="117693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BubbleSort(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j, change = 1;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1;i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&amp;&amp; change; ++i)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的作用：若需要比较的区间内，没有要进行交换的，那么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一直是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0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，且在该区间内已经有序，没必要再遍历比它少一个数的子区间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 = 0;</a:t>
            </a:r>
            <a:endParaRPr lang="en-US" altLang="zh-CN" sz="2400">
              <a:solidFill>
                <a:srgbClr val="0000FF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1; 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- i; ++j) {</a:t>
            </a:r>
          </a:p>
          <a:p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RedType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.r[j].key)) {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temp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temp;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change = 1;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07504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交换顺序表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中子表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的记录，使枢轴记录到位，并返回其所在位置，此时在它之前（后）得到记录均不大（小）于它。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RedType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一般选子表第一个记录作枢轴记录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相等时不交换，可以减少交换次数，提高效率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将比枢轴记录小的记录交换到低端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将比枢轴记录大的的记录交换到高端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返回枢轴所在位置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35868" y="548680"/>
            <a:ext cx="8872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//PPT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开始例子，采用改进版</a:t>
            </a:r>
            <a:endParaRPr lang="en-US" altLang="zh-CN" sz="22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用子表的第一个记录作枢轴记录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枢轴记录关键字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 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将比枢轴记录小的记录放到低端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将比枢轴记录大的记录放到高端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枢轴记录到位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中的子序列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pivotloc;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用于存储返回的枢轴位置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长度大于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一分为二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pivotloc = Partition(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低子表递归排序，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是一分为二的枢轴位置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,pivotloc - 1);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pivotloc + 1,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对高子表递归排序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QuickSort(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.length);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7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/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n</a:t>
                </a:r>
                <a:r>
                  <a:rPr lang="zh-CN" altLang="en-US" sz="2800" dirty="0"/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当且仅当满足下列关系时，称之为堆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blipFill>
                <a:blip r:embed="rId3"/>
                <a:stretch>
                  <a:fillRect l="-147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E03479-1A92-472C-9ABA-D1B1C1863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79" r="16304"/>
          <a:stretch/>
        </p:blipFill>
        <p:spPr>
          <a:xfrm>
            <a:off x="1283811" y="2068003"/>
            <a:ext cx="7839555" cy="9799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4525E3-977F-48A8-9A2F-E8FB9E59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48246"/>
              </p:ext>
            </p:extLst>
          </p:nvPr>
        </p:nvGraphicFramePr>
        <p:xfrm>
          <a:off x="2369939" y="3282322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ECF1D9-379A-443F-B11F-503681354E4C}"/>
              </a:ext>
            </a:extLst>
          </p:cNvPr>
          <p:cNvSpPr txBox="1"/>
          <p:nvPr/>
        </p:nvSpPr>
        <p:spPr>
          <a:xfrm>
            <a:off x="1900654" y="296537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i</a:t>
            </a:r>
            <a:r>
              <a:rPr lang="en-US" altLang="zh-CN" dirty="0"/>
              <a:t>          1         2         3       4        5         6        7         8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/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BC9B65-6F14-4510-B542-8626EFE16E5D}"/>
              </a:ext>
            </a:extLst>
          </p:cNvPr>
          <p:cNvGrpSpPr/>
          <p:nvPr/>
        </p:nvGrpSpPr>
        <p:grpSpPr>
          <a:xfrm>
            <a:off x="2151475" y="3909225"/>
            <a:ext cx="4617863" cy="2773180"/>
            <a:chOff x="946221" y="4084820"/>
            <a:chExt cx="4617863" cy="277318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4FB5047-8150-4E7E-ACD7-14A02CD7DA51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76675"/>
              <a:chOff x="1127448" y="3948454"/>
              <a:chExt cx="4423709" cy="2676675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C62B087-F287-4764-BB1E-1601A76A56FB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7" name="AutoShape 504">
                  <a:extLst>
                    <a:ext uri="{FF2B5EF4-FFF2-40B4-BE49-F238E27FC236}">
                      <a16:creationId xmlns:a16="http://schemas.microsoft.com/office/drawing/2014/main" id="{1BF77C1A-A1CD-47BC-A107-595D9AF07A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8" name="Oval 463">
                  <a:extLst>
                    <a:ext uri="{FF2B5EF4-FFF2-40B4-BE49-F238E27FC236}">
                      <a16:creationId xmlns:a16="http://schemas.microsoft.com/office/drawing/2014/main" id="{1F648A4D-9A53-4E54-B480-58BB44AD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cxnSp>
              <p:nvCxnSpPr>
                <p:cNvPr id="29" name="AutoShape 505">
                  <a:extLst>
                    <a:ext uri="{FF2B5EF4-FFF2-40B4-BE49-F238E27FC236}">
                      <a16:creationId xmlns:a16="http://schemas.microsoft.com/office/drawing/2014/main" id="{71549048-90D2-4BD0-A5EF-258B6F94A41F}"/>
                    </a:ext>
                  </a:extLst>
                </p:cNvPr>
                <p:cNvCxnSpPr>
                  <a:cxnSpLocks noChangeShapeType="1"/>
                  <a:endCxn id="28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0" name="Oval 458">
                  <a:extLst>
                    <a:ext uri="{FF2B5EF4-FFF2-40B4-BE49-F238E27FC236}">
                      <a16:creationId xmlns:a16="http://schemas.microsoft.com/office/drawing/2014/main" id="{CDC2FE98-8728-42FC-BC2C-DE9ECDAF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31" name="Oval 478">
                  <a:extLst>
                    <a:ext uri="{FF2B5EF4-FFF2-40B4-BE49-F238E27FC236}">
                      <a16:creationId xmlns:a16="http://schemas.microsoft.com/office/drawing/2014/main" id="{2547F8E7-67A0-4BCA-9569-D993AAB2CE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sp>
              <p:nvSpPr>
                <p:cNvPr id="32" name="Oval 479">
                  <a:extLst>
                    <a:ext uri="{FF2B5EF4-FFF2-40B4-BE49-F238E27FC236}">
                      <a16:creationId xmlns:a16="http://schemas.microsoft.com/office/drawing/2014/main" id="{54F30735-EA50-49C7-81D0-4187E7972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33" name="Oval 487">
                  <a:extLst>
                    <a:ext uri="{FF2B5EF4-FFF2-40B4-BE49-F238E27FC236}">
                      <a16:creationId xmlns:a16="http://schemas.microsoft.com/office/drawing/2014/main" id="{E5B140B2-B73D-4F8A-ADE3-7BFC69A99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34" name="Oval 490">
                  <a:extLst>
                    <a:ext uri="{FF2B5EF4-FFF2-40B4-BE49-F238E27FC236}">
                      <a16:creationId xmlns:a16="http://schemas.microsoft.com/office/drawing/2014/main" id="{F7F4B9B6-02E4-414C-8713-2928D7371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12</a:t>
                  </a:r>
                </a:p>
              </p:txBody>
            </p:sp>
            <p:cxnSp>
              <p:nvCxnSpPr>
                <p:cNvPr id="35" name="AutoShape 498">
                  <a:extLst>
                    <a:ext uri="{FF2B5EF4-FFF2-40B4-BE49-F238E27FC236}">
                      <a16:creationId xmlns:a16="http://schemas.microsoft.com/office/drawing/2014/main" id="{41765D74-B29A-41F4-9AB0-E14343DECE23}"/>
                    </a:ext>
                  </a:extLst>
                </p:cNvPr>
                <p:cNvCxnSpPr>
                  <a:cxnSpLocks noChangeShapeType="1"/>
                  <a:endCxn id="33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499">
                  <a:extLst>
                    <a:ext uri="{FF2B5EF4-FFF2-40B4-BE49-F238E27FC236}">
                      <a16:creationId xmlns:a16="http://schemas.microsoft.com/office/drawing/2014/main" id="{C9E5D5A5-7CB2-4DED-9F44-7D05974FFE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0">
                  <a:extLst>
                    <a:ext uri="{FF2B5EF4-FFF2-40B4-BE49-F238E27FC236}">
                      <a16:creationId xmlns:a16="http://schemas.microsoft.com/office/drawing/2014/main" id="{55983805-2DF2-4619-98B2-60457D245A68}"/>
                    </a:ext>
                  </a:extLst>
                </p:cNvPr>
                <p:cNvCxnSpPr>
                  <a:cxnSpLocks noChangeShapeType="1"/>
                  <a:stCxn id="33" idx="3"/>
                  <a:endCxn id="40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1">
                  <a:extLst>
                    <a:ext uri="{FF2B5EF4-FFF2-40B4-BE49-F238E27FC236}">
                      <a16:creationId xmlns:a16="http://schemas.microsoft.com/office/drawing/2014/main" id="{C1EECB12-FFB2-43E1-BD03-B782DB060E76}"/>
                    </a:ext>
                  </a:extLst>
                </p:cNvPr>
                <p:cNvCxnSpPr>
                  <a:cxnSpLocks noChangeShapeType="1"/>
                  <a:endCxn id="32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9" name="AutoShape 506">
                  <a:extLst>
                    <a:ext uri="{FF2B5EF4-FFF2-40B4-BE49-F238E27FC236}">
                      <a16:creationId xmlns:a16="http://schemas.microsoft.com/office/drawing/2014/main" id="{C84C045B-B43D-41E1-AA1A-728F1D414BB4}"/>
                    </a:ext>
                  </a:extLst>
                </p:cNvPr>
                <p:cNvCxnSpPr>
                  <a:cxnSpLocks noChangeShapeType="1"/>
                  <a:stCxn id="30" idx="3"/>
                  <a:endCxn id="31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40" name="Oval 488">
                  <a:extLst>
                    <a:ext uri="{FF2B5EF4-FFF2-40B4-BE49-F238E27FC236}">
                      <a16:creationId xmlns:a16="http://schemas.microsoft.com/office/drawing/2014/main" id="{0AFE35D1-408C-416B-B794-4706780A2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41" name="Oval 489">
                  <a:extLst>
                    <a:ext uri="{FF2B5EF4-FFF2-40B4-BE49-F238E27FC236}">
                      <a16:creationId xmlns:a16="http://schemas.microsoft.com/office/drawing/2014/main" id="{FF0BE8FD-ADDF-4515-ACA9-481C060D3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4AA38-1985-4EB7-9620-ED83117542FB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小根堆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338FF7-134F-4CA6-8613-55EA0C90B66F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20867"/>
              <a:chOff x="946221" y="4084820"/>
              <a:chExt cx="4589947" cy="2120867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994561-39B2-4E29-9B77-82167AAFA47D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5FBF4F-3894-4986-9F03-102E1FF45E8D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3ABAA-5584-4FB5-90F6-6D9D6B963CC6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E91E5F2-0A3E-4394-8C96-25AC5367E2A0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3AFB74-6CAB-4A80-BC01-BA4F863D1940}"/>
                  </a:ext>
                </a:extLst>
              </p:cNvPr>
              <p:cNvSpPr txBox="1"/>
              <p:nvPr/>
            </p:nvSpPr>
            <p:spPr>
              <a:xfrm>
                <a:off x="3321865" y="5124354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B8D67-1795-466E-A9FA-81D7776CBB14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F04255-9F5C-4835-8B6E-545C54B29239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9EE34E-832A-4695-A1EB-BD7C00CDEDCF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B26B6FF-5EF5-40D7-9331-579851BFFA79}"/>
              </a:ext>
            </a:extLst>
          </p:cNvPr>
          <p:cNvSpPr txBox="1"/>
          <p:nvPr/>
        </p:nvSpPr>
        <p:spPr>
          <a:xfrm>
            <a:off x="969886" y="3078920"/>
            <a:ext cx="6991878" cy="3763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74E432-EF3A-4A25-B235-773000A6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05024"/>
              </p:ext>
            </p:extLst>
          </p:nvPr>
        </p:nvGraphicFramePr>
        <p:xfrm>
          <a:off x="2503251" y="3373649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AC0665-5F2E-4100-A21E-0FDC431797F5}"/>
              </a:ext>
            </a:extLst>
          </p:cNvPr>
          <p:cNvSpPr txBox="1"/>
          <p:nvPr/>
        </p:nvSpPr>
        <p:spPr>
          <a:xfrm>
            <a:off x="2033966" y="304795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i</a:t>
            </a:r>
            <a:r>
              <a:rPr lang="en-US" altLang="zh-CN"/>
              <a:t>          1         </a:t>
            </a:r>
            <a:r>
              <a:rPr lang="en-US" altLang="zh-CN" dirty="0"/>
              <a:t>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/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6C4EFD-A9A7-4933-9CCD-189D73C3323C}"/>
              </a:ext>
            </a:extLst>
          </p:cNvPr>
          <p:cNvGrpSpPr/>
          <p:nvPr/>
        </p:nvGrpSpPr>
        <p:grpSpPr>
          <a:xfrm>
            <a:off x="2338936" y="3857233"/>
            <a:ext cx="4636681" cy="2916499"/>
            <a:chOff x="6569987" y="3941501"/>
            <a:chExt cx="4636681" cy="291649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D1980A4-F2EB-499F-9BD1-D0B4CB0C2979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756227"/>
              <a:chOff x="6677523" y="3773502"/>
              <a:chExt cx="4509325" cy="275622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E8F4340-C527-46C9-A39F-BBE95D4065CB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5" name="AutoShape 504">
                  <a:extLst>
                    <a:ext uri="{FF2B5EF4-FFF2-40B4-BE49-F238E27FC236}">
                      <a16:creationId xmlns:a16="http://schemas.microsoft.com/office/drawing/2014/main" id="{61D74BD1-35CB-4833-969F-3C3E5BD7CD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6" name="Oval 463">
                  <a:extLst>
                    <a:ext uri="{FF2B5EF4-FFF2-40B4-BE49-F238E27FC236}">
                      <a16:creationId xmlns:a16="http://schemas.microsoft.com/office/drawing/2014/main" id="{54DBE90F-0C47-4F23-829B-A813E240D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cxnSp>
              <p:nvCxnSpPr>
                <p:cNvPr id="57" name="AutoShape 505">
                  <a:extLst>
                    <a:ext uri="{FF2B5EF4-FFF2-40B4-BE49-F238E27FC236}">
                      <a16:creationId xmlns:a16="http://schemas.microsoft.com/office/drawing/2014/main" id="{E1F08866-8948-47E8-9991-338168E795D6}"/>
                    </a:ext>
                  </a:extLst>
                </p:cNvPr>
                <p:cNvCxnSpPr>
                  <a:cxnSpLocks noChangeShapeType="1"/>
                  <a:endCxn id="56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8" name="Oval 458">
                  <a:extLst>
                    <a:ext uri="{FF2B5EF4-FFF2-40B4-BE49-F238E27FC236}">
                      <a16:creationId xmlns:a16="http://schemas.microsoft.com/office/drawing/2014/main" id="{D407205C-FF35-4BA8-9FBF-09935231A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59" name="Oval 478">
                  <a:extLst>
                    <a:ext uri="{FF2B5EF4-FFF2-40B4-BE49-F238E27FC236}">
                      <a16:creationId xmlns:a16="http://schemas.microsoft.com/office/drawing/2014/main" id="{F5ABAF3C-E800-4A07-B6F9-85DC58831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sp>
              <p:nvSpPr>
                <p:cNvPr id="60" name="Oval 479">
                  <a:extLst>
                    <a:ext uri="{FF2B5EF4-FFF2-40B4-BE49-F238E27FC236}">
                      <a16:creationId xmlns:a16="http://schemas.microsoft.com/office/drawing/2014/main" id="{7D20F4DF-6450-4F4A-AFD4-6D6918CE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61" name="Oval 487">
                  <a:extLst>
                    <a:ext uri="{FF2B5EF4-FFF2-40B4-BE49-F238E27FC236}">
                      <a16:creationId xmlns:a16="http://schemas.microsoft.com/office/drawing/2014/main" id="{926DF5F3-C150-475D-A428-C3BD0DE27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62" name="Oval 490">
                  <a:extLst>
                    <a:ext uri="{FF2B5EF4-FFF2-40B4-BE49-F238E27FC236}">
                      <a16:creationId xmlns:a16="http://schemas.microsoft.com/office/drawing/2014/main" id="{8299E4F2-BB45-4567-BA2F-264509F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  <p:cxnSp>
              <p:nvCxnSpPr>
                <p:cNvPr id="63" name="AutoShape 498">
                  <a:extLst>
                    <a:ext uri="{FF2B5EF4-FFF2-40B4-BE49-F238E27FC236}">
                      <a16:creationId xmlns:a16="http://schemas.microsoft.com/office/drawing/2014/main" id="{039AAA21-60E8-473E-8501-3CD7ECF9F78D}"/>
                    </a:ext>
                  </a:extLst>
                </p:cNvPr>
                <p:cNvCxnSpPr>
                  <a:cxnSpLocks noChangeShapeType="1"/>
                  <a:endCxn id="61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499">
                  <a:extLst>
                    <a:ext uri="{FF2B5EF4-FFF2-40B4-BE49-F238E27FC236}">
                      <a16:creationId xmlns:a16="http://schemas.microsoft.com/office/drawing/2014/main" id="{E623A8BD-9D70-40AC-86A4-5D331E1DDD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0">
                  <a:extLst>
                    <a:ext uri="{FF2B5EF4-FFF2-40B4-BE49-F238E27FC236}">
                      <a16:creationId xmlns:a16="http://schemas.microsoft.com/office/drawing/2014/main" id="{19F72E1C-5648-45E0-B85A-03D38A583312}"/>
                    </a:ext>
                  </a:extLst>
                </p:cNvPr>
                <p:cNvCxnSpPr>
                  <a:cxnSpLocks noChangeShapeType="1"/>
                  <a:stCxn id="61" idx="3"/>
                  <a:endCxn id="68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1">
                  <a:extLst>
                    <a:ext uri="{FF2B5EF4-FFF2-40B4-BE49-F238E27FC236}">
                      <a16:creationId xmlns:a16="http://schemas.microsoft.com/office/drawing/2014/main" id="{4B48A745-29C8-41F5-B739-616403C7E175}"/>
                    </a:ext>
                  </a:extLst>
                </p:cNvPr>
                <p:cNvCxnSpPr>
                  <a:cxnSpLocks noChangeShapeType="1"/>
                  <a:endCxn id="60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7" name="AutoShape 506">
                  <a:extLst>
                    <a:ext uri="{FF2B5EF4-FFF2-40B4-BE49-F238E27FC236}">
                      <a16:creationId xmlns:a16="http://schemas.microsoft.com/office/drawing/2014/main" id="{81700CEB-2A3A-468B-8575-E56154D851E6}"/>
                    </a:ext>
                  </a:extLst>
                </p:cNvPr>
                <p:cNvCxnSpPr>
                  <a:cxnSpLocks noChangeShapeType="1"/>
                  <a:stCxn id="58" idx="3"/>
                  <a:endCxn id="59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8" name="Oval 488">
                  <a:extLst>
                    <a:ext uri="{FF2B5EF4-FFF2-40B4-BE49-F238E27FC236}">
                      <a16:creationId xmlns:a16="http://schemas.microsoft.com/office/drawing/2014/main" id="{0C45A953-E5D7-4C90-8345-E13AFE7E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69" name="Oval 489">
                  <a:extLst>
                    <a:ext uri="{FF2B5EF4-FFF2-40B4-BE49-F238E27FC236}">
                      <a16:creationId xmlns:a16="http://schemas.microsoft.com/office/drawing/2014/main" id="{0A75BA51-94FC-4408-BD40-F952E3C57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16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763718-817E-4D4B-80E0-F8DB405FE3CA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大根堆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6E207DB-CFF6-40EA-ABB1-7D2D8298C8CB}"/>
                </a:ext>
              </a:extLst>
            </p:cNvPr>
            <p:cNvGrpSpPr/>
            <p:nvPr/>
          </p:nvGrpSpPr>
          <p:grpSpPr>
            <a:xfrm>
              <a:off x="6569987" y="3941501"/>
              <a:ext cx="4589947" cy="2120867"/>
              <a:chOff x="946221" y="4084820"/>
              <a:chExt cx="4589947" cy="212086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53498B0-50B4-4B88-B450-A10551E44A2A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035CA3-05C1-48A5-AD5C-5288157136D3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A621372-8A67-4747-9FCE-896609A156E9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AA5D32F-5AE2-487E-A69C-BA8BAEB776FD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22B04B-9DB7-4143-908C-EC247B1425D7}"/>
                  </a:ext>
                </a:extLst>
              </p:cNvPr>
              <p:cNvSpPr txBox="1"/>
              <p:nvPr/>
            </p:nvSpPr>
            <p:spPr>
              <a:xfrm>
                <a:off x="3313290" y="511973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A58D4E0-D5AB-4D0A-B076-DE1A02A73017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1E45E8-89B5-4984-BD17-9F31CBFB0395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0F1BDB1-E416-42AB-BD2A-7B7585F43BC5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HeapAdjust(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HeapType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已知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中记录的关键字除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H.r[s].key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之外均满足堆的定义，本函数调整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的关键字，使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成为一个大顶堆（对其中记录的关键字而言）自下而上依次创建</a:t>
            </a:r>
            <a:r>
              <a:rPr lang="zh-CN" altLang="en-US" sz="2400">
                <a:solidFill>
                  <a:srgbClr val="FF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大顶堆</a:t>
            </a:r>
            <a:endParaRPr lang="en-US" altLang="zh-CN" sz="24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j;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较大的孩子结点向下筛选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2 *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*= 2){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 j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.r[j+1].key))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 ++j;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两个子节点中为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较大记录的下标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break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</a:t>
            </a:r>
            <a:r>
              <a:rPr lang="zh-CN" altLang="en-US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= 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交换完成后，继续比较子结点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对应的子结点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HeapSort(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HeapType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&amp;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对顺序表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进行堆排序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int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把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H.r[1...H.length]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建成大顶堆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 / 2; i &gt; 0; --i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i,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.length);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从最后一个非终端结点开始，依次调整所有的结点，使之成为大顶堆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.length; i &gt; 1; --i)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将堆顶记录和当前未经排序子序列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H.r[1...i]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最后一个记录相互交换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1, i-1);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H.r[1...i-1]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重新调整为大顶堆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因为已经成为大顶堆，只是根结点相当于插入一个元素后面只需要调整第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个根结点即可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052736"/>
            <a:ext cx="6480720" cy="54726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5328</Words>
  <Application>Microsoft Office PowerPoint</Application>
  <PresentationFormat>全屏显示(4:3)</PresentationFormat>
  <Paragraphs>950</Paragraphs>
  <Slides>49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Droid Sans Mono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535</cp:revision>
  <dcterms:created xsi:type="dcterms:W3CDTF">2010-01-05T06:25:07Z</dcterms:created>
  <dcterms:modified xsi:type="dcterms:W3CDTF">2018-12-24T11:55:41Z</dcterms:modified>
</cp:coreProperties>
</file>