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01" r:id="rId2"/>
    <p:sldId id="340" r:id="rId3"/>
    <p:sldId id="339" r:id="rId4"/>
    <p:sldId id="312" r:id="rId5"/>
    <p:sldId id="347" r:id="rId6"/>
    <p:sldId id="341" r:id="rId7"/>
    <p:sldId id="281" r:id="rId8"/>
    <p:sldId id="329" r:id="rId9"/>
    <p:sldId id="282" r:id="rId10"/>
    <p:sldId id="331" r:id="rId11"/>
    <p:sldId id="342" r:id="rId12"/>
    <p:sldId id="283" r:id="rId13"/>
    <p:sldId id="257" r:id="rId14"/>
    <p:sldId id="262" r:id="rId15"/>
    <p:sldId id="263" r:id="rId16"/>
    <p:sldId id="323" r:id="rId17"/>
    <p:sldId id="265" r:id="rId18"/>
    <p:sldId id="330" r:id="rId19"/>
    <p:sldId id="264" r:id="rId20"/>
    <p:sldId id="267" r:id="rId21"/>
    <p:sldId id="332" r:id="rId22"/>
    <p:sldId id="333" r:id="rId23"/>
    <p:sldId id="324" r:id="rId24"/>
    <p:sldId id="268" r:id="rId25"/>
    <p:sldId id="325" r:id="rId26"/>
    <p:sldId id="343" r:id="rId27"/>
    <p:sldId id="271" r:id="rId28"/>
    <p:sldId id="272" r:id="rId29"/>
    <p:sldId id="313" r:id="rId30"/>
    <p:sldId id="303" r:id="rId31"/>
    <p:sldId id="273" r:id="rId32"/>
    <p:sldId id="346" r:id="rId33"/>
    <p:sldId id="344" r:id="rId34"/>
    <p:sldId id="274" r:id="rId35"/>
    <p:sldId id="275" r:id="rId36"/>
    <p:sldId id="307" r:id="rId37"/>
    <p:sldId id="310" r:id="rId38"/>
    <p:sldId id="309" r:id="rId39"/>
    <p:sldId id="311" r:id="rId40"/>
    <p:sldId id="327" r:id="rId41"/>
    <p:sldId id="276" r:id="rId42"/>
    <p:sldId id="277" r:id="rId43"/>
    <p:sldId id="285" r:id="rId44"/>
    <p:sldId id="326" r:id="rId45"/>
    <p:sldId id="286" r:id="rId46"/>
    <p:sldId id="315" r:id="rId47"/>
    <p:sldId id="316" r:id="rId48"/>
    <p:sldId id="317" r:id="rId49"/>
    <p:sldId id="318" r:id="rId50"/>
    <p:sldId id="334" r:id="rId51"/>
    <p:sldId id="335" r:id="rId52"/>
    <p:sldId id="336" r:id="rId53"/>
    <p:sldId id="305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 autoAdjust="0"/>
    <p:restoredTop sz="88186" autoAdjust="0"/>
  </p:normalViewPr>
  <p:slideViewPr>
    <p:cSldViewPr>
      <p:cViewPr varScale="1">
        <p:scale>
          <a:sx n="112" d="100"/>
          <a:sy n="112" d="100"/>
        </p:scale>
        <p:origin x="186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0.xml"/><Relationship Id="rId2" Type="http://schemas.openxmlformats.org/officeDocument/2006/relationships/slide" Target="slides/slide39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96%E7%95%8C%E4%B8%89%E5%A4%A7%E6%95%B0%E5%AD%A6%E7%8C%9C%E6%83%B3/2220928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[stæks]    </a:t>
            </a:r>
            <a:r>
              <a:rPr lang="zh-CN" altLang="en-US"/>
              <a:t>操作受限的线性表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4 0 5 2</a:t>
            </a:r>
          </a:p>
          <a:p>
            <a:r>
              <a:rPr lang="zh-CN" altLang="en-US"/>
              <a:t>静态栈 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8:15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先说优先级高低    再说表格的来历   表格的来历即和优先级有关   又和  前后位置有关  </a:t>
            </a:r>
            <a:endParaRPr lang="en-US" altLang="zh-CN"/>
          </a:p>
          <a:p>
            <a:r>
              <a:rPr lang="zh-CN" altLang="en-US"/>
              <a:t>输出表达式结束时以 </a:t>
            </a:r>
            <a:r>
              <a:rPr lang="en-US" altLang="zh-CN"/>
              <a:t># </a:t>
            </a:r>
            <a:r>
              <a:rPr lang="zh-CN" altLang="en-US"/>
              <a:t>号结束</a:t>
            </a:r>
            <a:endParaRPr lang="en-US" altLang="zh-CN"/>
          </a:p>
          <a:p>
            <a:r>
              <a:rPr lang="zh-CN" altLang="en-US"/>
              <a:t>栈顶运算符和输入 运算符比较，如果 </a:t>
            </a:r>
            <a:r>
              <a:rPr lang="en-US" altLang="zh-CN"/>
              <a:t>&gt; </a:t>
            </a:r>
            <a:r>
              <a:rPr lang="zh-CN" altLang="en-US"/>
              <a:t>的话  就出栈，出栈时，选出两个操作数，这两个操作数先出来的是 右操作数 </a:t>
            </a:r>
            <a:r>
              <a:rPr lang="en-US" altLang="zh-CN"/>
              <a:t>b   </a:t>
            </a:r>
            <a:r>
              <a:rPr lang="zh-CN" altLang="en-US"/>
              <a:t>然后是左操作数</a:t>
            </a:r>
            <a:r>
              <a:rPr lang="en-US" altLang="zh-CN"/>
              <a:t>a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四色定理（世界近代三大数学难题之一），又称四色猜想、四色问题，是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世界三大数学猜想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之一。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为了更好的回退   我们创建一个栈来记录 每次着色的 选择颜色</a:t>
            </a:r>
            <a:endParaRPr lang="en-US" altLang="zh-CN"/>
          </a:p>
          <a:p>
            <a:r>
              <a:rPr lang="en-US" altLang="zh-CN"/>
              <a:t>8:45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仅在一端（表尾 或栈顶）进行插入和删除的线性表                 出栈</a:t>
            </a:r>
            <a:r>
              <a:rPr lang="en-US" altLang="zh-CN"/>
              <a:t>pop       </a:t>
            </a:r>
            <a:r>
              <a:rPr lang="zh-CN" altLang="en-US"/>
              <a:t>入栈</a:t>
            </a:r>
            <a:r>
              <a:rPr lang="en-US" altLang="zh-CN"/>
              <a:t>push</a:t>
            </a:r>
          </a:p>
          <a:p>
            <a:r>
              <a:rPr lang="zh-CN" altLang="en-US"/>
              <a:t>看看书上的   栈的抽象数据类型 ： 数据对象、数据关系（序偶关系）、基本操作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err="1"/>
              <a:t>C</a:t>
            </a:r>
            <a:r>
              <a:rPr lang="en-US" altLang="zh-CN"/>
              <a:t>,B,D</a:t>
            </a:r>
          </a:p>
          <a:p>
            <a:r>
              <a:rPr lang="en-US" altLang="zh-CN"/>
              <a:t>8:50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以汉诺塔为例进行讲解。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</a:t>
            </a:r>
            <a:r>
              <a:rPr lang="zh-CN" altLang="en-US"/>
              <a:t>：</a:t>
            </a:r>
            <a:r>
              <a:rPr lang="en-US" altLang="zh-CN"/>
              <a:t>00</a:t>
            </a:r>
            <a:r>
              <a:rPr lang="zh-CN" altLang="en-US"/>
              <a:t>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218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10:25</a:t>
            </a:r>
            <a:r>
              <a:rPr lang="zh-CN" altLang="en-US"/>
              <a:t>结束   解题思路：根据出口唯一就可以找到在队列中的次序，然后根据先入</a:t>
            </a:r>
            <a:r>
              <a:rPr lang="en-US" altLang="zh-CN"/>
              <a:t>a</a:t>
            </a:r>
            <a:r>
              <a:rPr lang="zh-CN" altLang="en-US"/>
              <a:t>画一条线，分别看看其他能不能入队成功。</a:t>
            </a:r>
            <a:endParaRPr lang="en-US" altLang="zh-CN"/>
          </a:p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38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15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链队列和</a:t>
            </a:r>
            <a:r>
              <a:rPr lang="zh-CN" altLang="en-US" strike="sngStrike"/>
              <a:t>顺序队列</a:t>
            </a:r>
            <a:r>
              <a:rPr lang="zh-CN" altLang="en-US"/>
              <a:t>（循环队列） </a:t>
            </a:r>
            <a:r>
              <a:rPr lang="en-US" altLang="zh-CN"/>
              <a:t>10:25</a:t>
            </a:r>
            <a:r>
              <a:rPr lang="zh-CN" altLang="en-US"/>
              <a:t>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596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链队列和链栈怎么写？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Q.rear</a:t>
            </a:r>
            <a:r>
              <a:rPr lang="zh-CN" altLang="en-US"/>
              <a:t>起到临时指针的作用</a:t>
            </a:r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删除时，一定要注意删除的的结点是不是最后一个结点，如果是的话，队尾指针需要回指。</a:t>
            </a:r>
            <a:endParaRPr lang="en-US" altLang="zh-CN"/>
          </a:p>
          <a:p>
            <a:r>
              <a:rPr lang="en-US" altLang="zh-CN"/>
              <a:t>10:50</a:t>
            </a:r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后进先出</a:t>
            </a:r>
            <a:r>
              <a:rPr lang="zh-CN" altLang="en-US" baseline="0" dirty="0"/>
              <a:t> 先进先出</a:t>
            </a:r>
            <a:endParaRPr lang="en-US" altLang="zh-CN" baseline="0" dirty="0"/>
          </a:p>
          <a:p>
            <a:r>
              <a:rPr lang="zh-CN" altLang="en-US" baseline="0" dirty="0"/>
              <a:t>线性 任意 栈顶 队尾 队头</a:t>
            </a:r>
            <a:endParaRPr lang="en-US" altLang="zh-CN" baseline="0" dirty="0"/>
          </a:p>
          <a:p>
            <a:r>
              <a:rPr lang="en-US" altLang="zh-CN" baseline="0" dirty="0"/>
              <a:t>4</a:t>
            </a:r>
          </a:p>
          <a:p>
            <a:r>
              <a:rPr lang="en-US" altLang="zh-CN" baseline="0" dirty="0"/>
              <a:t>b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对比抽象数据类型的表示和实现</a:t>
            </a:r>
            <a:endParaRPr lang="en-US" altLang="zh-CN"/>
          </a:p>
          <a:p>
            <a:r>
              <a:rPr lang="en-US" altLang="zh-CN"/>
              <a:t>10:10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0772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头指针和尾指针可以是整型代表下标  也可以是真正指针。对比栈也是一样。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出队的元素和对头元素  求和再入队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top</a:t>
            </a:r>
            <a:r>
              <a:rPr lang="zh-CN" altLang="en-US"/>
              <a:t>指针指向栈顶元素的下一个位置，也可以是指向栈顶元素（对比第</a:t>
            </a:r>
            <a:r>
              <a:rPr lang="en-US" altLang="zh-CN"/>
              <a:t>4</a:t>
            </a:r>
            <a:r>
              <a:rPr lang="zh-CN" altLang="en-US"/>
              <a:t>页</a:t>
            </a:r>
            <a:r>
              <a:rPr lang="en-US" altLang="zh-CN"/>
              <a:t>PPT</a:t>
            </a:r>
            <a:r>
              <a:rPr lang="zh-CN" altLang="en-US"/>
              <a:t>）。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对比线性表的顺序存储：静态顺序存储、动态顺序存储。对于不同的存储，栈顶，栈底分别用什么表示？</a:t>
            </a:r>
            <a:endParaRPr lang="zh-CN" altLang="zh-CN"/>
          </a:p>
          <a:p>
            <a:endParaRPr lang="en-US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对比动态顺序存储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查看每个函数的函数头  和实现部分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*</a:t>
            </a:r>
            <a:r>
              <a:rPr lang="en-US" altLang="zh-CN"/>
              <a:t>top++</a:t>
            </a:r>
            <a:r>
              <a:rPr lang="zh-CN" altLang="en-US"/>
              <a:t>：先*后</a:t>
            </a:r>
            <a:r>
              <a:rPr lang="en-US" altLang="zh-CN"/>
              <a:t>top++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链栈的实现：只在一端进行插入和删除</a:t>
            </a:r>
            <a:endParaRPr lang="en-US" altLang="zh-CN"/>
          </a:p>
          <a:p>
            <a:r>
              <a:rPr lang="zh-CN" altLang="en-US"/>
              <a:t>通过代码简单演示</a:t>
            </a:r>
            <a:endParaRPr lang="en-US" altLang="zh-CN"/>
          </a:p>
          <a:p>
            <a:r>
              <a:rPr lang="en-US" altLang="zh-CN"/>
              <a:t>top</a:t>
            </a:r>
            <a:r>
              <a:rPr lang="zh-CN" altLang="en-US"/>
              <a:t>指针指向栈顶元素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48" y="3068960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栈和队列</a:t>
            </a:r>
            <a:r>
              <a:rPr kumimoji="0" lang="en-US" altLang="zh-CN" sz="4800" dirty="0"/>
              <a:t>-- </a:t>
            </a:r>
            <a:r>
              <a:rPr kumimoji="0" lang="en-US" altLang="zh-CN" sz="3600" i="1" dirty="0"/>
              <a:t>Stacks &amp; Queues</a:t>
            </a:r>
          </a:p>
          <a:p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第三章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2790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790825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289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92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790825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2281238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576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945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6026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900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790950" y="1265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2857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2116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3835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4192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4192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4691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5194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4192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4121150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642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6642100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140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7643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6642100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708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532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7229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82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300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618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00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23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0075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2988" y="981075"/>
            <a:ext cx="58689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359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1919288" y="2924175"/>
            <a:ext cx="565150" cy="2376488"/>
            <a:chOff x="1209" y="1842"/>
            <a:chExt cx="356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5940425" y="2924175"/>
            <a:ext cx="576263" cy="2449513"/>
            <a:chOff x="3742" y="1842"/>
            <a:chExt cx="363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827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903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827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827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827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6262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5043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5043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7107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7107238" y="30575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7107238" y="25241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7107238" y="19907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5043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5043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6821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598488" y="817563"/>
            <a:ext cx="42608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5043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5043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5043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5043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5043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5043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6311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4857750" y="5056188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2627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2824163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3546475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3743325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4859338" y="4829175"/>
            <a:ext cx="3530600" cy="15525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1363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1592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1820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2049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2278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2506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2735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2963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604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579438" y="1377950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601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1255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1778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558800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2559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2559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559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482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482600" y="4762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482600" y="4381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482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473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482600" y="4000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468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482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2635250" y="4608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2559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2628900" y="459898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2635250" y="497363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2635250" y="5370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3924300" y="3070225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3941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3935413" y="4365625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3933825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00150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60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58888" y="1728788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255713" y="4495800"/>
            <a:ext cx="5702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677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652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5543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4324350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4311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4311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4311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1549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1549400" y="1863725"/>
            <a:ext cx="6737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652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1414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652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149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2154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2024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895350" y="3810000"/>
            <a:ext cx="2938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895350" y="4964113"/>
            <a:ext cx="292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6343650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4238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4238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6343650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6357938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4243388" y="4606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6381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4311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4238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6381750" y="4494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6381750" y="4875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4311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6327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4238625" y="466725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6335713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4238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6315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4356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4311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4284663" y="39338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27075" y="504825"/>
            <a:ext cx="745807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1306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468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1265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2011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6294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6640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7478713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960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468313" y="17335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1382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893763" y="1120775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8121650" y="5651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8121650" y="5346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8121650" y="5041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8121650" y="4737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8153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8153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8153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8153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8153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8153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8153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8153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8121650" y="19939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8121650" y="1689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8121650" y="13843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8121650" y="10795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8121650" y="7747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3338513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2643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2643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2643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3235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3867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3867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4459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5091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5091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4459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3867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2011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3811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4387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5037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5035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4387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3811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3811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3235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2011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2011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2643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3235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3235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3867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4459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459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4459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5091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5667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471488" y="2420938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22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96913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2068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220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220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220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96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96913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03388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329363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6710363" y="49942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2563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6710363" y="4613275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710363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2547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2595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6786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2595563" y="5091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6786563" y="4751388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2519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6762750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519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783388" y="4232275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2595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2628900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25955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6710363" y="4370388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2519363" y="5091113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67103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2519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5872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2520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68575" y="4743450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1757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8388350" y="6683375"/>
            <a:ext cx="4905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865188" y="1188643"/>
            <a:ext cx="7340471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/>
              <a:t>四染色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zh-CN" altLang="en-US" dirty="0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865188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42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ea typeface="华文中宋" pitchFamily="2" charset="-122"/>
              </a:rPr>
              <a:t>算法思想：</a:t>
            </a:r>
            <a:r>
              <a:rPr lang="zh-CN" altLang="en-US" dirty="0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个区域逐次用颜色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 </a:t>
            </a:r>
            <a:r>
              <a:rPr lang="zh-CN" altLang="en-US" dirty="0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出现用 </a:t>
            </a:r>
            <a:r>
              <a:rPr lang="en-US" altLang="zh-CN" dirty="0"/>
              <a:t>1 </a:t>
            </a:r>
            <a:r>
              <a:rPr lang="zh-CN" altLang="en-US" dirty="0"/>
              <a:t>至 </a:t>
            </a:r>
            <a:r>
              <a:rPr lang="en-US" altLang="zh-CN" dirty="0"/>
              <a:t>4 </a:t>
            </a:r>
            <a:r>
              <a:rPr lang="zh-CN" altLang="en-US" dirty="0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7059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5729288" y="2852738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6156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4881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755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5940425" y="1433513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2628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2484438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2628900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322421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444817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630078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6716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4895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567213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课堂作业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15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90538" y="944563"/>
            <a:ext cx="8185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90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700338" y="1855788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55788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47750" y="3049588"/>
            <a:ext cx="34528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699000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42925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2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22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42925" y="5924550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850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168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486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7316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87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46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9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09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95363" y="1916212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230563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3049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5754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5102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7621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72628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971600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1036638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42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742950" y="1033463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50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971550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7050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611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3894138" y="728663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763588" y="1033463"/>
            <a:ext cx="3051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3849688" y="1414463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9539" name="AutoShape 83"/>
          <p:cNvSpPr>
            <a:spLocks/>
          </p:cNvSpPr>
          <p:nvPr/>
        </p:nvSpPr>
        <p:spPr bwMode="auto">
          <a:xfrm>
            <a:off x="3697288" y="95726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7431088" y="1185863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7237413" y="1643063"/>
            <a:ext cx="109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722461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611188" y="4710113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611188" y="5545138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6210300" y="3179763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6210300" y="2674938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8316913" y="665003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38" grpId="0" autoUpdateAnimBg="0"/>
      <p:bldP spid="19539" grpId="0" animBg="1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某队列允许在其两端进行入队操作，但仅允许在一端进行出队操作，若元素</a:t>
            </a:r>
            <a:r>
              <a:rPr lang="en-US" altLang="zh-CN" sz="3600" dirty="0" err="1"/>
              <a:t>a,b,c,d,e</a:t>
            </a:r>
            <a:r>
              <a:rPr lang="zh-CN" altLang="zh-CN" sz="3600" dirty="0"/>
              <a:t>依次入队列后，再进行出队操作，则不可能得到的顺序是（ ）。</a:t>
            </a:r>
            <a:r>
              <a:rPr lang="en-US" altLang="zh-CN" sz="3600" dirty="0"/>
              <a:t>                                          </a:t>
            </a:r>
            <a:endParaRPr lang="zh-CN" altLang="zh-CN" sz="3600" dirty="0"/>
          </a:p>
          <a:p>
            <a:r>
              <a:rPr lang="en-US" altLang="zh-CN" sz="3600"/>
              <a:t>A. bacde                B</a:t>
            </a:r>
            <a:r>
              <a:rPr lang="en-US" altLang="zh-CN" sz="3600" dirty="0"/>
              <a:t>. </a:t>
            </a:r>
            <a:r>
              <a:rPr lang="en-US" altLang="zh-CN" sz="3600" dirty="0" err="1"/>
              <a:t>dbace</a:t>
            </a:r>
            <a:r>
              <a:rPr lang="en-US" altLang="zh-CN" sz="3600" dirty="0"/>
              <a:t>              C. </a:t>
            </a:r>
            <a:r>
              <a:rPr lang="en-US" altLang="zh-CN" sz="3600" dirty="0" err="1"/>
              <a:t>dbcae</a:t>
            </a:r>
            <a:r>
              <a:rPr lang="en-US" altLang="zh-CN" sz="3600" dirty="0"/>
              <a:t>                D. </a:t>
            </a:r>
            <a:r>
              <a:rPr lang="en-US" altLang="zh-CN" sz="3600" dirty="0" err="1"/>
              <a:t>ecbad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585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168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78063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042988" y="1955800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027113" y="2924175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1035050" y="4365625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2711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371600" y="836712"/>
            <a:ext cx="6400800" cy="491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err="1">
                <a:ea typeface="华文中宋" pitchFamily="2" charset="-122"/>
              </a:rPr>
              <a:t>QNode</a:t>
            </a:r>
            <a:r>
              <a:rPr lang="en-US" altLang="zh-CN">
                <a:ea typeface="华文中宋" pitchFamily="2" charset="-122"/>
              </a:rPr>
              <a:t> { 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QElemType        </a:t>
            </a:r>
            <a:r>
              <a:rPr lang="en-US" altLang="zh-CN" dirty="0">
                <a:ea typeface="华文中宋" pitchFamily="2" charset="-122"/>
              </a:rPr>
              <a:t>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} 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err="1">
                <a:ea typeface="华文中宋" pitchFamily="2" charset="-122"/>
              </a:rPr>
              <a:t>struct</a:t>
            </a:r>
            <a:r>
              <a:rPr lang="en-US" altLang="zh-CN">
                <a:ea typeface="华文中宋" pitchFamily="2" charset="-122"/>
              </a:rPr>
              <a:t> {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front;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rear;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65163" y="1831975"/>
            <a:ext cx="8059514" cy="415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Status InitQueue (LinkQueue &amp;Q)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{  // </a:t>
            </a:r>
            <a:r>
              <a:rPr lang="zh-CN" altLang="en-US"/>
              <a:t>构造一个空队列 </a:t>
            </a:r>
            <a:r>
              <a:rPr lang="en-US" altLang="zh-CN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Q.front = Q.rear = (QueuePtr) malloc (sizeof(QNode));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if (!Q.front) exit (OVERFLOW);</a:t>
            </a:r>
            <a:r>
              <a:rPr lang="zh-CN" altLang="en-US"/>
              <a:t>　</a:t>
            </a:r>
            <a:r>
              <a:rPr lang="en-US" altLang="zh-CN"/>
              <a:t>// </a:t>
            </a:r>
            <a:r>
              <a:rPr lang="zh-CN" altLang="en-US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   </a:t>
            </a:r>
            <a:r>
              <a:rPr lang="en-US" altLang="zh-CN"/>
              <a:t>Q.front -&gt; next = NULL;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return OK; 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682625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82625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52863" y="5757863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2132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609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2212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429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8689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2293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437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8770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7237413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445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268538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3421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567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7092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6999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5054600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054600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3830638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3470275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4910138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62663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4838700" y="5684838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3470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5861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7070725" y="5181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5846763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3470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6999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6854825" y="5684838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612775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7532688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306763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433208" y="1152964"/>
            <a:ext cx="5576398" cy="445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DestroyQueue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</a:t>
            </a:r>
            <a:r>
              <a:rPr lang="en-US" altLang="zh-CN"/>
              <a:t>Q){ 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en-US" altLang="zh-CN" dirty="0"/>
              <a:t>while (</a:t>
            </a:r>
            <a:r>
              <a:rPr lang="en-US" altLang="zh-CN" dirty="0" err="1"/>
              <a:t>Q.front</a:t>
            </a:r>
            <a:r>
              <a:rPr lang="en-US" altLang="zh-CN"/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</a:t>
            </a:r>
            <a:r>
              <a:rPr lang="zh-CN" altLang="en-US"/>
              <a:t>　</a:t>
            </a:r>
            <a:r>
              <a:rPr lang="en-US" altLang="zh-CN"/>
              <a:t>free </a:t>
            </a:r>
            <a:r>
              <a:rPr lang="en-US" altLang="zh-CN" dirty="0"/>
              <a:t>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/>
              <a:t>　     </a:t>
            </a:r>
            <a:r>
              <a:rPr lang="en-US" altLang="zh-CN"/>
              <a:t>Q</a:t>
            </a:r>
            <a:r>
              <a:rPr lang="en-US" altLang="zh-CN" dirty="0" err="1"/>
              <a:t>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return </a:t>
            </a:r>
            <a:r>
              <a:rPr lang="en-US" altLang="zh-CN" dirty="0"/>
              <a:t>OK; </a:t>
            </a:r>
            <a:br>
              <a:rPr lang="en-US" altLang="zh-CN"/>
            </a:br>
            <a:r>
              <a:rPr lang="en-US" altLang="zh-CN"/>
              <a:t>} </a:t>
            </a:r>
            <a:endParaRPr lang="en-US" altLang="zh-CN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40576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2905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2041525" y="2997200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2041525" y="2998788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833688" y="5635625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4662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06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909888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833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748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129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921250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05338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5510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7848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456238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817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4706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849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5499100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5641975" y="50863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1114425" y="1125538"/>
            <a:ext cx="6711709" cy="404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if (!p)    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2833688" y="5661025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2905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4164013" y="5516563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273550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4705350" y="4718050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2905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5029200" y="5516563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102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4668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547813" y="3502025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1546225" y="4005263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1547813" y="3503613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601663" y="1062038"/>
            <a:ext cx="6950557" cy="501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5705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6137275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6508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6756400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3940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863975" y="5200650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4778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5159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3863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3940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4625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6454775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5632450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24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6683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6683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63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5707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5849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345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5472113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5632450" y="5470525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5233988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5311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4984750" y="5908675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4984750" y="5830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8459788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6569075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5705475" y="4749800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5311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5200650" y="5260975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6688138" y="5156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5100638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6281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029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029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463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限定仅在表尾进行插入或删除操作</a:t>
            </a:r>
            <a:r>
              <a:rPr lang="zh-CN" altLang="en-US" dirty="0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55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95601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886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886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092251" y="3182268"/>
            <a:ext cx="1022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047801" y="5163468"/>
            <a:ext cx="144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276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172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4410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172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410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72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447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419401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后进先出 </a:t>
            </a:r>
            <a:r>
              <a:rPr kumimoji="0" lang="en-US" altLang="zh-CN">
                <a:ea typeface="华文中宋" pitchFamily="2" charset="-122"/>
              </a:rPr>
              <a:t>(LIFO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3267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3000301" y="2636168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4181401" y="2677443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）结构，线性表可以在（  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4    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5      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98438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08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806450" y="3068638"/>
            <a:ext cx="946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823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1036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3017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2979738" y="6030913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4999038" y="4403725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6980238" y="4316413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1822450" y="3573463"/>
            <a:ext cx="56705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847725" y="1843088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1814513" y="2322513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1822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1822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4502150" y="2967038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1598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4381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604838" y="606425"/>
            <a:ext cx="7916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608013" y="1570038"/>
            <a:ext cx="810991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800100" y="4389438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2687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592138" y="2578100"/>
            <a:ext cx="79613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608013" y="2074863"/>
            <a:ext cx="672491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608013" y="3021013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6664325" y="4765675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4703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84213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74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84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431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270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270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1508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974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2002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1939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89125" y="26384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15843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5906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889125" y="19685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2635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3178175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2803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3032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2965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5219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19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2474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7019925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719138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另设一个布尔变量以区别队列的空和满</a:t>
            </a:r>
            <a:r>
              <a:rPr kumimoji="0" lang="en-US" altLang="zh-CN" dirty="0">
                <a:ea typeface="华文新魏" pitchFamily="2" charset="-122"/>
              </a:rPr>
              <a:t>(</a:t>
            </a:r>
            <a:r>
              <a:rPr kumimoji="0" lang="zh-CN" altLang="en-US" dirty="0">
                <a:ea typeface="华文新魏" pitchFamily="2" charset="-122"/>
              </a:rPr>
              <a:t>使用</a:t>
            </a:r>
            <a:endParaRPr kumimoji="0"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>
                <a:ea typeface="华文新魏" pitchFamily="2" charset="-122"/>
              </a:rPr>
              <a:t>)</a:t>
            </a:r>
            <a:r>
              <a:rPr kumimoji="0" lang="zh-CN" altLang="en-US" dirty="0">
                <a:ea typeface="华文新魏" pitchFamily="2" charset="-122"/>
              </a:rPr>
              <a:t>；</a:t>
            </a:r>
            <a:endParaRPr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ea typeface="华文新魏" pitchFamily="2" charset="-122"/>
              </a:rPr>
              <a:t>(2)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93750" y="1260475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15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0263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640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49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097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935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935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4173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40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656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593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54538" y="2125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497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2560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54538" y="1455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478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73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792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489575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621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268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797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69950" y="1758950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41388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41388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11175" y="1212850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int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511175" y="1228611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int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82613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6107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5378450" y="4005263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2311400" y="3908425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6648450" y="3573463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7802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6661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6588125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38150" y="1149350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QElemType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6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7004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6948488" y="4165600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8027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6948488" y="5486400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6948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55576" y="764704"/>
            <a:ext cx="2749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练习</a:t>
            </a:r>
            <a:r>
              <a:rPr lang="en-US" altLang="zh-CN" dirty="0">
                <a:ea typeface="华文中宋" pitchFamily="2" charset="-122"/>
              </a:rPr>
              <a:t>:</a:t>
            </a:r>
            <a:r>
              <a:rPr lang="zh-CN" altLang="en-US" dirty="0">
                <a:ea typeface="华文中宋" pitchFamily="2" charset="-122"/>
              </a:rPr>
              <a:t>栈的逻辑特性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676773"/>
            <a:ext cx="804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1</a:t>
            </a:r>
            <a:r>
              <a:rPr lang="zh-CN" altLang="zh-CN" dirty="0"/>
              <a:t>】、设输入序列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，则下述序列中（ ）不可能是出栈序列。【中科院中国科技大学</a:t>
            </a:r>
            <a:r>
              <a:rPr lang="en-US" altLang="zh-CN" dirty="0"/>
              <a:t>2005</a:t>
            </a:r>
            <a:r>
              <a:rPr lang="zh-CN" altLang="zh-CN" dirty="0"/>
              <a:t>】</a:t>
            </a:r>
          </a:p>
          <a:p>
            <a:r>
              <a:rPr lang="en-US" altLang="zh-CN" dirty="0"/>
              <a:t>A. 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                      B. 4</a:t>
            </a:r>
            <a:r>
              <a:rPr lang="zh-CN" altLang="zh-CN" dirty="0"/>
              <a:t>、</a:t>
            </a:r>
            <a:r>
              <a:rPr lang="en-US" altLang="zh-CN" dirty="0"/>
              <a:t> 3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C. 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2                      D.</a:t>
            </a:r>
            <a:r>
              <a:rPr lang="zh-CN" altLang="zh-CN" dirty="0"/>
              <a:t>４、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899592" y="3789040"/>
            <a:ext cx="158417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答案：Ｄ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62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974725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11775" y="723900"/>
            <a:ext cx="3003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971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971550" y="2241550"/>
            <a:ext cx="3155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1909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3422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895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3397250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1762125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1762125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2300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1931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2286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1185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5435600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6386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5965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6372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5219700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5434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6743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6324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6729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5578475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5434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7124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6705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7110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5959475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971550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4213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819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5650" y="1436688"/>
            <a:ext cx="77771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6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,</a:t>
            </a:r>
            <a:r>
              <a:rPr lang="zh-CN" altLang="en-US" dirty="0"/>
              <a:t>则当前队列中的元素个数是（）。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     </a:t>
            </a:r>
            <a:r>
              <a:rPr lang="en-US" altLang="zh-CN" dirty="0"/>
              <a:t>(D</a:t>
            </a:r>
            <a:r>
              <a:rPr lang="en-US" altLang="zh-CN"/>
              <a:t>) (1</a:t>
            </a:r>
            <a:r>
              <a:rPr lang="zh-CN" altLang="en-US"/>
              <a:t>＋</a:t>
            </a:r>
            <a:r>
              <a:rPr lang="en-US" altLang="zh-CN"/>
              <a:t>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en-US" altLang="zh-CN" dirty="0"/>
              <a:t>) 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10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728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046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827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827088" y="1556792"/>
            <a:ext cx="761458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3619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2703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2703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3994150" y="5518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2703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2703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3994150" y="5137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2703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2703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3994150" y="4756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2703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2703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3994150" y="4375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2703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3994150" y="3994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2703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2703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5164138" y="3841750"/>
            <a:ext cx="17843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4017963" y="4029075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2627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5138738" y="3833813"/>
            <a:ext cx="17843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81025" y="620713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新魏" pitchFamily="2" charset="-122"/>
              </a:rPr>
              <a:t>#define LIST_INIT_SIZE 100 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线性表存储空间的初始分配量</a:t>
            </a:r>
            <a:r>
              <a:rPr lang="zh-CN" altLang="en-US">
                <a:ea typeface="华文新魏" pitchFamily="2" charset="-122"/>
              </a:rPr>
              <a:t>  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#define LISTINCREMENT 10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线性表存储空间的分配增量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ElemType  *elem;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数组指针，指示线性表的基地址</a:t>
            </a:r>
            <a:br>
              <a:rPr lang="zh-CN" altLang="en-US" sz="2000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length;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当前长度</a:t>
            </a:r>
            <a:br>
              <a:rPr lang="zh-CN" altLang="en-US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listsize;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当前分配的存储容量</a:t>
            </a:r>
            <a:r>
              <a:rPr lang="en-US" altLang="zh-CN" sz="2000">
                <a:ea typeface="华文新魏" pitchFamily="2" charset="-122"/>
              </a:rPr>
              <a:t>(</a:t>
            </a:r>
            <a:r>
              <a:rPr lang="zh-CN" altLang="en-US" sz="2000">
                <a:ea typeface="华文新魏" pitchFamily="2" charset="-122"/>
              </a:rPr>
              <a:t>以</a:t>
            </a:r>
            <a:r>
              <a:rPr lang="en-US" altLang="zh-CN" sz="2000">
                <a:ea typeface="华文新魏" pitchFamily="2" charset="-122"/>
              </a:rPr>
              <a:t>sizeof(ElemType)</a:t>
            </a:r>
            <a:r>
              <a:rPr lang="zh-CN" altLang="en-US" sz="2000">
                <a:ea typeface="华文新魏" pitchFamily="2" charset="-122"/>
              </a:rPr>
              <a:t>为单位</a:t>
            </a:r>
            <a:r>
              <a:rPr lang="en-US" altLang="zh-CN" sz="2000">
                <a:ea typeface="华文新魏" pitchFamily="2" charset="-122"/>
              </a:rPr>
              <a:t>)</a:t>
            </a:r>
            <a:r>
              <a:rPr lang="en-US" altLang="zh-CN">
                <a:ea typeface="华文新魏" pitchFamily="2" charset="-122"/>
              </a:rPr>
              <a:t> 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4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SElemType *base;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960438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SElemType *top;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971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808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542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11188" y="909638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609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书上基本操作的实现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511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511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587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587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282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282575" y="1031875"/>
            <a:ext cx="49037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err="1"/>
              <a:t>maxs</a:t>
            </a:r>
            <a:r>
              <a:rPr lang="en-US" altLang="zh-CN"/>
              <a:t> 9</a:t>
            </a:r>
            <a:endParaRPr lang="en-US" altLang="zh-CN" dirty="0"/>
          </a:p>
          <a:p>
            <a:r>
              <a:rPr lang="en-US" altLang="zh-CN" dirty="0"/>
              <a:t>main() </a:t>
            </a:r>
          </a:p>
          <a:p>
            <a:r>
              <a:rPr lang="en-US" altLang="zh-CN"/>
              <a:t>{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2720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2873375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4397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4549775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2681288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3095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6672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6958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6977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5692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5692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5768975" y="2479675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5692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8054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5692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2873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2873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8359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8359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7010400" y="3141663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7010400" y="3482975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9388" y="2581275"/>
            <a:ext cx="8738867" cy="285315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Status InitStack (SqStack &amp;S) {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S.base = (SElemType * )malloc(STACK_INIT_SIZE * sizeof(SElemType));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if (!S.base)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S.top = S.base;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S.stacksize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 // InitStack</a:t>
            </a:r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234950" y="3716338"/>
            <a:ext cx="8195064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Status Push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e) { </a:t>
            </a:r>
          </a:p>
          <a:p>
            <a:r>
              <a:rPr lang="en-US" altLang="zh-CN" sz="2000" dirty="0"/>
              <a:t>    if 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) {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(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</a:t>
            </a:r>
            <a:r>
              <a:rPr lang="en-US" altLang="zh-CN" sz="2000"/>
              <a:t>+ STACKINCREMENT)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sizeof</a:t>
            </a:r>
            <a:r>
              <a:rPr lang="en-US" altLang="zh-CN" sz="2000"/>
              <a:t>(SElemType</a:t>
            </a:r>
            <a:r>
              <a:rPr lang="en-US" altLang="zh-CN" sz="2000" dirty="0"/>
              <a:t>));  </a:t>
            </a:r>
          </a:p>
          <a:p>
            <a:r>
              <a:rPr lang="en-US" altLang="zh-CN" sz="2000" dirty="0"/>
              <a:t>   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+= STACKINCREMENT; } </a:t>
            </a:r>
          </a:p>
          <a:p>
            <a:r>
              <a:rPr lang="en-US" altLang="zh-CN" sz="2000"/>
              <a:t>       *S</a:t>
            </a:r>
            <a:r>
              <a:rPr lang="en-US" altLang="zh-CN" sz="2000" dirty="0" err="1"/>
              <a:t>.top</a:t>
            </a:r>
            <a:r>
              <a:rPr lang="en-US" altLang="zh-CN" sz="2000" dirty="0"/>
              <a:t> ++ = e;          return OK; </a:t>
            </a:r>
          </a:p>
          <a:p>
            <a:r>
              <a:rPr lang="en-US" altLang="zh-CN" sz="2000" dirty="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250825" y="2349500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288925" y="3108325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14658</TotalTime>
  <Words>4978</Words>
  <Application>Microsoft Office PowerPoint</Application>
  <PresentationFormat>全屏显示(4:3)</PresentationFormat>
  <Paragraphs>948</Paragraphs>
  <Slides>53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黑体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807</cp:revision>
  <dcterms:created xsi:type="dcterms:W3CDTF">2004-01-29T07:02:12Z</dcterms:created>
  <dcterms:modified xsi:type="dcterms:W3CDTF">2018-10-18T07:41:35Z</dcterms:modified>
</cp:coreProperties>
</file>