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6181" autoAdjust="0"/>
  </p:normalViewPr>
  <p:slideViewPr>
    <p:cSldViewPr>
      <p:cViewPr varScale="1">
        <p:scale>
          <a:sx n="109" d="100"/>
          <a:sy n="109" d="100"/>
        </p:scale>
        <p:origin x="19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本章讨论的数据元素本身也是一个数据结构。是线性表的一个扩展。</a:t>
            </a:r>
            <a:endParaRPr lang="en-US" altLang="zh-CN"/>
          </a:p>
          <a:p>
            <a:r>
              <a:rPr lang="zh-CN" altLang="en-US"/>
              <a:t>本章包括三部分：数组、矩阵、广义表（逻辑上）</a:t>
            </a:r>
            <a:endParaRPr lang="en-US" altLang="zh-CN"/>
          </a:p>
          <a:p>
            <a:r>
              <a:rPr lang="en-US" altLang="zh-CN"/>
              <a:t>                           </a:t>
            </a:r>
            <a:r>
              <a:rPr lang="zh-CN" altLang="en-US"/>
              <a:t>在计算机中存储也是包括顺序存储和链式存储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1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顺序存储          多维到一维的映射关系</a:t>
            </a:r>
            <a:endParaRPr lang="en-US" altLang="zh-CN"/>
          </a:p>
          <a:p>
            <a:r>
              <a:rPr lang="zh-CN" altLang="en-US"/>
              <a:t>行为主序：先放第一行（下标为</a:t>
            </a:r>
            <a:r>
              <a:rPr lang="en-US" altLang="zh-CN"/>
              <a:t>0</a:t>
            </a:r>
            <a:r>
              <a:rPr lang="zh-CN" altLang="en-US"/>
              <a:t>）再放第二行，由于对于二维情况，</a:t>
            </a:r>
            <a:r>
              <a:rPr lang="en-US" altLang="zh-CN"/>
              <a:t>A</a:t>
            </a:r>
            <a:r>
              <a:rPr lang="en-US" altLang="zh-CN" baseline="-25000"/>
              <a:t>3,4</a:t>
            </a:r>
            <a:r>
              <a:rPr lang="zh-CN" altLang="en-US"/>
              <a:t>指的是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列，</a:t>
            </a:r>
            <a:r>
              <a:rPr lang="en-US" altLang="zh-CN"/>
              <a:t>3</a:t>
            </a:r>
            <a:r>
              <a:rPr lang="zh-CN" altLang="en-US"/>
              <a:t>在前称为最低的下标，如果维数很多的话，排在最前面的是最小，根据下标从小到大放。</a:t>
            </a:r>
            <a:endParaRPr lang="en-US" altLang="zh-CN"/>
          </a:p>
          <a:p>
            <a:r>
              <a:rPr lang="zh-CN" altLang="en-US" baseline="0"/>
              <a:t>低下标优先是指对于</a:t>
            </a:r>
            <a:r>
              <a:rPr lang="en-US" altLang="zh-CN" baseline="0"/>
              <a:t>3</a:t>
            </a:r>
            <a:r>
              <a:rPr lang="zh-CN" altLang="en-US" baseline="0"/>
              <a:t>维情况，</a:t>
            </a:r>
            <a:r>
              <a:rPr lang="en-US" altLang="zh-CN" baseline="0"/>
              <a:t>7</a:t>
            </a:r>
            <a:r>
              <a:rPr lang="zh-CN" altLang="en-US" baseline="0"/>
              <a:t>页</a:t>
            </a:r>
            <a:r>
              <a:rPr lang="en-US" altLang="zh-CN" baseline="0"/>
              <a:t>4</a:t>
            </a:r>
            <a:r>
              <a:rPr lang="zh-CN" altLang="en-US" baseline="0"/>
              <a:t>行</a:t>
            </a:r>
            <a:r>
              <a:rPr lang="en-US" altLang="zh-CN" baseline="0"/>
              <a:t>5</a:t>
            </a:r>
            <a:r>
              <a:rPr lang="zh-CN" altLang="en-US" baseline="0"/>
              <a:t>列先放  </a:t>
            </a:r>
            <a:r>
              <a:rPr lang="en-US" altLang="zh-CN" baseline="0"/>
              <a:t>a</a:t>
            </a:r>
            <a:r>
              <a:rPr lang="en-US" altLang="zh-CN" baseline="-25000"/>
              <a:t>000 </a:t>
            </a:r>
            <a:r>
              <a:rPr lang="en-US" altLang="zh-CN" baseline="0"/>
              <a:t>  a</a:t>
            </a:r>
            <a:r>
              <a:rPr lang="en-US" altLang="zh-CN" baseline="-25000"/>
              <a:t>001</a:t>
            </a:r>
            <a:r>
              <a:rPr lang="en-US" altLang="zh-CN" baseline="0"/>
              <a:t> a</a:t>
            </a:r>
            <a:r>
              <a:rPr lang="en-US" altLang="zh-CN" baseline="-25000"/>
              <a:t>002</a:t>
            </a:r>
            <a:r>
              <a:rPr lang="en-US" altLang="zh-CN" baseline="0"/>
              <a:t> a</a:t>
            </a:r>
            <a:r>
              <a:rPr lang="en-US" altLang="zh-CN" baseline="-25000"/>
              <a:t>003</a:t>
            </a:r>
            <a:r>
              <a:rPr lang="en-US" altLang="zh-CN" baseline="0"/>
              <a:t> a</a:t>
            </a:r>
            <a:r>
              <a:rPr lang="en-US" altLang="zh-CN" baseline="-25000"/>
              <a:t>004</a:t>
            </a:r>
            <a:r>
              <a:rPr lang="en-US" altLang="zh-CN" baseline="0"/>
              <a:t>   a</a:t>
            </a:r>
            <a:r>
              <a:rPr lang="en-US" altLang="zh-CN" baseline="-25000"/>
              <a:t>010</a:t>
            </a:r>
            <a:r>
              <a:rPr lang="en-US" altLang="zh-CN" baseline="0"/>
              <a:t>  a</a:t>
            </a:r>
            <a:r>
              <a:rPr lang="en-US" altLang="zh-CN" baseline="-25000"/>
              <a:t>011</a:t>
            </a:r>
            <a:r>
              <a:rPr lang="en-US" altLang="zh-CN" baseline="0"/>
              <a:t>  a</a:t>
            </a:r>
            <a:r>
              <a:rPr lang="en-US" altLang="zh-CN" baseline="-25000"/>
              <a:t>012</a:t>
            </a:r>
            <a:r>
              <a:rPr lang="en-US" altLang="zh-CN" baseline="0"/>
              <a:t>    a…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先放第一行，再放第二行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先放第一列，再放第二列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4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en-US" altLang="zh-CN" sz="1200"/>
              <a:t>2048 + (60×57</a:t>
            </a:r>
            <a:r>
              <a:rPr lang="zh-CN" altLang="en-US" sz="1200"/>
              <a:t>＋</a:t>
            </a:r>
            <a:r>
              <a:rPr lang="en-US" altLang="zh-CN" sz="1200"/>
              <a:t>31</a:t>
            </a:r>
            <a:r>
              <a:rPr lang="en-US" altLang="zh-CN" sz="1200" i="1"/>
              <a:t> </a:t>
            </a:r>
            <a:r>
              <a:rPr lang="en-US" altLang="zh-CN" sz="1200"/>
              <a:t>)×2 = 8950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</a:t>
            </a:r>
            <a:r>
              <a:rPr lang="en-US" altLang="zh-CN"/>
              <a:t>9</a:t>
            </a:r>
            <a:r>
              <a:rPr lang="zh-CN" altLang="en-US"/>
              <a:t>：</a:t>
            </a:r>
            <a:r>
              <a:rPr lang="en-US" altLang="zh-CN"/>
              <a:t>29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低下标优先存放数据元素</a:t>
            </a:r>
            <a:endParaRPr lang="en-US" altLang="zh-CN"/>
          </a:p>
          <a:p>
            <a:r>
              <a:rPr lang="en-US" altLang="zh-CN"/>
              <a:t>A[7][4][5]  </a:t>
            </a:r>
          </a:p>
          <a:p>
            <a:r>
              <a:rPr lang="zh-CN" altLang="en-US"/>
              <a:t>下标是</a:t>
            </a:r>
            <a:r>
              <a:rPr lang="en-US" altLang="zh-CN"/>
              <a:t>3,2,1</a:t>
            </a:r>
            <a:r>
              <a:rPr lang="zh-CN" altLang="en-US"/>
              <a:t>的元素位置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88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我们如果把某一列或者某一行拿出来，看成一个数据元素，那么这个数据元素就是一个线性表。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typedef</a:t>
            </a:r>
            <a:r>
              <a:rPr lang="zh-CN" altLang="en-US"/>
              <a:t>的高级用法，声明了数据类型。</a:t>
            </a:r>
            <a:endParaRPr lang="en-US" altLang="zh-CN"/>
          </a:p>
          <a:p>
            <a:r>
              <a:rPr lang="en-US" altLang="zh-CN" sz="1200"/>
              <a:t>array2</a:t>
            </a:r>
            <a:r>
              <a:rPr lang="zh-CN" altLang="en-US" sz="1200"/>
              <a:t>代表是数据类型中每个数据元素都是一维数组，因此</a:t>
            </a:r>
            <a:r>
              <a:rPr lang="en-US" altLang="zh-CN" sz="1200"/>
              <a:t>array2</a:t>
            </a:r>
            <a:r>
              <a:rPr lang="zh-CN" altLang="en-US" sz="1200"/>
              <a:t>是二维数组类型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</a:t>
            </a:r>
            <a:r>
              <a:rPr lang="en-US" altLang="zh-CN"/>
              <a:t>8:55</a:t>
            </a:r>
            <a:r>
              <a:rPr lang="zh-CN" altLang="en-US"/>
              <a:t>分结束</a:t>
            </a:r>
            <a:endParaRPr lang="en-US" altLang="zh-CN"/>
          </a:p>
          <a:p>
            <a:r>
              <a:rPr lang="zh-CN" altLang="en-US"/>
              <a:t>我们人们生活中可以感知到的是三维，加上时间的话可以是四维，但是我们计算机可以表示更大维度</a:t>
            </a:r>
            <a:r>
              <a:rPr lang="en-US" altLang="zh-CN"/>
              <a:t>n</a:t>
            </a:r>
            <a:r>
              <a:rPr lang="zh-CN" altLang="en-US"/>
              <a:t>维。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数据关系是固定其他的不变，只修改对应的维度的相邻元素。</a:t>
            </a:r>
            <a:endParaRPr lang="en-US" altLang="zh-CN"/>
          </a:p>
          <a:p>
            <a:r>
              <a:rPr lang="zh-CN" altLang="en-US" sz="1200"/>
              <a:t> </a:t>
            </a:r>
            <a:r>
              <a:rPr lang="en-US" altLang="zh-CN" sz="1200" i="1"/>
              <a:t>j</a:t>
            </a:r>
            <a:r>
              <a:rPr lang="en-US" altLang="zh-CN" sz="1200" i="1" baseline="-25000"/>
              <a:t>i</a:t>
            </a:r>
            <a:r>
              <a:rPr lang="en-US" altLang="zh-CN" sz="1200"/>
              <a:t> </a:t>
            </a:r>
            <a:r>
              <a:rPr lang="zh-CN" altLang="en-US" sz="1200"/>
              <a:t>是下标  因此从</a:t>
            </a:r>
            <a:r>
              <a:rPr lang="en-US" altLang="zh-CN" sz="1200"/>
              <a:t>0</a:t>
            </a:r>
            <a:r>
              <a:rPr lang="zh-CN" altLang="en-US" sz="1200"/>
              <a:t>开始到长度</a:t>
            </a:r>
            <a:r>
              <a:rPr lang="en-US" altLang="zh-CN" sz="1200"/>
              <a:t>-1 </a:t>
            </a:r>
            <a:r>
              <a:rPr lang="zh-CN" altLang="en-US" sz="1200"/>
              <a:t>结束</a:t>
            </a:r>
            <a:endParaRPr lang="en-US" altLang="zh-CN" sz="1200"/>
          </a:p>
          <a:p>
            <a:r>
              <a:rPr lang="en-US" altLang="zh-CN" sz="1200" i="1"/>
              <a:t>a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1</a:t>
            </a:r>
            <a:r>
              <a:rPr lang="en-US" altLang="zh-CN" sz="1200" baseline="-25000"/>
              <a:t>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2</a:t>
            </a:r>
            <a:r>
              <a:rPr lang="en-US" altLang="zh-CN" sz="1200" baseline="-25000"/>
              <a:t> …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n</a:t>
            </a:r>
            <a:r>
              <a:rPr lang="en-US" altLang="zh-CN" sz="1200"/>
              <a:t> </a:t>
            </a:r>
            <a:r>
              <a:rPr lang="zh-CN" altLang="en-US" sz="1200"/>
              <a:t>实际上看成     </a:t>
            </a:r>
            <a:r>
              <a:rPr lang="en-US" altLang="zh-CN" sz="1200"/>
              <a:t>a</a:t>
            </a:r>
            <a:r>
              <a:rPr lang="en-US" altLang="zh-CN" sz="1200" baseline="-25000"/>
              <a:t>3,2,1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2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 和  </a:t>
            </a:r>
            <a:r>
              <a:rPr lang="en-US" altLang="zh-CN" sz="1200"/>
              <a:t>a</a:t>
            </a:r>
            <a:r>
              <a:rPr lang="en-US" altLang="zh-CN" sz="1200" baseline="-25000"/>
              <a:t>3,3,1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3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有个序偶关系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线性关系：看成一维之后，就是线性关系。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经常进行取值和赋值，因此采用顺序存储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2" name="公式" r:id="rId4" imgW="2565360" imgH="660240" progId="Equation.3">
                  <p:embed/>
                </p:oleObj>
              </mc:Choice>
              <mc:Fallback>
                <p:oleObj name="公式" r:id="rId4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</a:t>
            </a:r>
            <a:r>
              <a:rPr lang="en-US" altLang="zh-CN"/>
              <a:t>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</a:t>
            </a:r>
            <a:r>
              <a:rPr lang="en-US" altLang="zh-CN"/>
              <a:t>;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</a:t>
            </a:r>
            <a:r>
              <a:rPr lang="en-US" altLang="zh-CN"/>
              <a:t>;           //</a:t>
            </a:r>
            <a:r>
              <a:rPr lang="zh-CN" altLang="en-US"/>
              <a:t>等价整型数组</a:t>
            </a:r>
            <a:r>
              <a:rPr lang="zh-CN" altLang="en-US" dirty="0"/>
              <a:t>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</a:t>
            </a:r>
            <a:r>
              <a:rPr lang="en-US" altLang="zh-CN"/>
              <a:t>; 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3933963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6215063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off=0;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=0;i&lt;A.dim;++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va_arg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err="1"/>
              <a:t>ind</a:t>
            </a:r>
            <a:r>
              <a:rPr lang="en-US" altLang="zh-CN" sz="2400"/>
              <a:t>&lt;0||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8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9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可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5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6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4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9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2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3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4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2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3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9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40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41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];  </a:t>
            </a:r>
            <a:r>
              <a:rPr lang="en-US" altLang="zh-CN" sz="2400" dirty="0">
                <a:solidFill>
                  <a:srgbClr val="FF0000"/>
                </a:solidFill>
                <a:cs typeface="ˎ̥"/>
              </a:rPr>
              <a:t>p&lt;</a:t>
            </a:r>
            <a:r>
              <a:rPr lang="en-US" altLang="zh-CN" sz="2400" strike="sngStrike" dirty="0" err="1">
                <a:solidFill>
                  <a:srgbClr val="FF0000"/>
                </a:solidFill>
                <a:cs typeface="ˎ̥"/>
              </a:rPr>
              <a:t>M.rpos</a:t>
            </a:r>
            <a:r>
              <a:rPr lang="en-US" altLang="zh-CN" sz="2400" strike="sngStrike" dirty="0">
                <a:solidFill>
                  <a:srgbClr val="FF0000"/>
                </a:solidFill>
                <a:cs typeface="ˎ̥"/>
              </a:rPr>
              <a:t>[arow+1]</a:t>
            </a:r>
            <a:r>
              <a:rPr lang="en-US" altLang="zh-CN" sz="2400" dirty="0" err="1">
                <a:solidFill>
                  <a:srgbClr val="FF0000"/>
                </a:solidFill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2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6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                   </a:t>
            </a:r>
            <a:r>
              <a:rPr lang="en-US" altLang="zh-CN" sz="2400" dirty="0" err="1">
                <a:cs typeface="ˎ̥"/>
              </a:rPr>
              <a:t>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; 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cs typeface="ˎ̥"/>
            </a:endParaRPr>
          </a:p>
          <a:p>
            <a:pPr algn="just">
              <a:lnSpc>
                <a:spcPct val="1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 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  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1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2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7358" y="1014413"/>
            <a:ext cx="8209284" cy="4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 </a:t>
            </a:r>
            <a:r>
              <a:rPr lang="en-US" altLang="zh-CN" sz="2400" i="1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 </a:t>
            </a:r>
            <a:r>
              <a:rPr lang="en-US" altLang="zh-CN" sz="2400"/>
              <a:t>≠ </a:t>
            </a:r>
            <a:r>
              <a:rPr lang="en-US" altLang="zh-CN" sz="2400" i="1"/>
              <a:t>i</a:t>
            </a:r>
            <a:r>
              <a:rPr lang="en-US" altLang="zh-CN" sz="2400"/>
              <a:t>, 0 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+1…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16699</TotalTime>
  <Words>8799</Words>
  <Application>Microsoft Office PowerPoint</Application>
  <PresentationFormat>全屏显示(4:3)</PresentationFormat>
  <Paragraphs>1703</Paragraphs>
  <Slides>78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878</cp:revision>
  <dcterms:created xsi:type="dcterms:W3CDTF">2004-01-29T07:02:12Z</dcterms:created>
  <dcterms:modified xsi:type="dcterms:W3CDTF">2018-10-29T13:22:55Z</dcterms:modified>
</cp:coreProperties>
</file>