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2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80" r:id="rId79"/>
    <p:sldId id="381" r:id="rId80"/>
    <p:sldId id="304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68" end="79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8502" autoAdjust="0"/>
  </p:normalViewPr>
  <p:slideViewPr>
    <p:cSldViewPr>
      <p:cViewPr>
        <p:scale>
          <a:sx n="50" d="100"/>
          <a:sy n="50" d="100"/>
        </p:scale>
        <p:origin x="2892" y="14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对于获取元素，对于不同的存储形式，时间复杂度不同；对于插入操作，不同的存储形式，但是对于查找元素，时间复杂度都是和表长相关的。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尾指针表示 单循环链表 优势更加明显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双向链表结构存在两个指针域，一个指向前驱，一个指向后继。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75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让同学们自己写一下这个存储结构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[ˈ</a:t>
            </a:r>
            <a:r>
              <a:rPr lang="en-US" altLang="zh-CN" dirty="0" err="1"/>
              <a:t>praɪə</a:t>
            </a:r>
            <a:r>
              <a:rPr lang="en-US" altLang="zh-CN" dirty="0"/>
              <a:t>(r)]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[ˈ</a:t>
            </a:r>
            <a:r>
              <a:rPr lang="en-US" altLang="zh-CN" dirty="0" err="1"/>
              <a:t>praɪə</a:t>
            </a:r>
            <a:r>
              <a:rPr lang="en-US" altLang="zh-CN" dirty="0"/>
              <a:t>(r)]  </a:t>
            </a:r>
            <a:r>
              <a:rPr lang="zh-CN" altLang="en-US" dirty="0"/>
              <a:t>删除时，指针操作次序是等效的，修改两个域：</a:t>
            </a:r>
            <a:r>
              <a:rPr lang="en-US" altLang="zh-CN" dirty="0"/>
              <a:t>p</a:t>
            </a:r>
            <a:r>
              <a:rPr lang="zh-CN" altLang="en-US" dirty="0"/>
              <a:t>指向结点前驱的</a:t>
            </a:r>
            <a:r>
              <a:rPr lang="en-US" altLang="zh-CN" dirty="0"/>
              <a:t>next</a:t>
            </a:r>
            <a:r>
              <a:rPr lang="zh-CN" altLang="en-US" dirty="0"/>
              <a:t>域，</a:t>
            </a:r>
            <a:r>
              <a:rPr lang="en-US" altLang="zh-CN" dirty="0"/>
              <a:t>p</a:t>
            </a:r>
            <a:r>
              <a:rPr lang="zh-CN" altLang="en-US" dirty="0"/>
              <a:t>指向结点后继的</a:t>
            </a:r>
            <a:r>
              <a:rPr lang="en-US" altLang="zh-CN" dirty="0"/>
              <a:t>prior</a:t>
            </a:r>
            <a:r>
              <a:rPr lang="zh-CN" altLang="en-US" dirty="0"/>
              <a:t>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336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上述代码的语句顺序不是唯一的，但也不是任意的，①②步必须在④步之前，否则*</a:t>
            </a:r>
            <a:r>
              <a:rPr lang="en-US" altLang="zh-CN" dirty="0"/>
              <a:t>p </a:t>
            </a:r>
            <a:r>
              <a:rPr lang="zh-CN" altLang="en-US" dirty="0"/>
              <a:t>的前驱结点的指针就丢掉了，第③步可以放在最前面。</a:t>
            </a:r>
            <a:endParaRPr lang="en-US" altLang="zh-CN" dirty="0"/>
          </a:p>
          <a:p>
            <a:r>
              <a:rPr lang="zh-CN" altLang="en-US" dirty="0"/>
              <a:t>到此结束，讲一下实验。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74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存储密度：是指数据元素本身所占的存储量和整个结点结构所占的存储量之比，假设单链表数据元素本身所占的存储量是</a:t>
            </a:r>
            <a:r>
              <a:rPr lang="en-US" altLang="zh-CN" dirty="0"/>
              <a:t>D</a:t>
            </a:r>
            <a:r>
              <a:rPr lang="zh-CN" altLang="en-US" dirty="0"/>
              <a:t>，指针域所占的存储量是</a:t>
            </a:r>
            <a:r>
              <a:rPr lang="en-US" altLang="zh-CN" dirty="0"/>
              <a:t>N</a:t>
            </a:r>
            <a:r>
              <a:rPr lang="zh-CN" altLang="en-US" dirty="0"/>
              <a:t>，则存储密度为</a:t>
            </a:r>
            <a:r>
              <a:rPr lang="en-US" altLang="zh-CN" dirty="0"/>
              <a:t>D/(D+N)</a:t>
            </a:r>
            <a:r>
              <a:rPr lang="zh-CN" altLang="en-US" dirty="0"/>
              <a:t>。单链表的存储密度小于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顺序表适宜于做查找这样的静态操作；链表适宜于做插入、删除这样的动态操作。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76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7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D.</a:t>
            </a:r>
            <a:r>
              <a:rPr lang="zh-CN" altLang="en-US" dirty="0"/>
              <a:t>顺序表示一种随机存取结构，指定任意一个位置序号</a:t>
            </a:r>
            <a:r>
              <a:rPr lang="en-US" altLang="zh-CN" dirty="0" err="1"/>
              <a:t>i</a:t>
            </a:r>
            <a:r>
              <a:rPr lang="zh-CN" altLang="en-US" dirty="0"/>
              <a:t>，都能在</a:t>
            </a:r>
            <a:r>
              <a:rPr lang="en-US" altLang="zh-CN" dirty="0"/>
              <a:t>O(1)</a:t>
            </a:r>
            <a:r>
              <a:rPr lang="zh-CN" altLang="en-US" dirty="0"/>
              <a:t>时间内直接存取该位置的元素。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6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4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1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3" y="188642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30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9" y="1952154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9" y="179143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8" y="1956011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7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4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31" y="583558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6" y="2059522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8" y="4689061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1" y="358779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9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4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4" y="3212981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4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49" y="649288"/>
            <a:ext cx="8496747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80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3"/>
            <a:ext cx="314541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92" y="3033717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4" y="4321177"/>
            <a:ext cx="7616188" cy="17322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5" y="2090739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7"/>
            <a:ext cx="8229600" cy="5620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2" y="692697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4" y="3146122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8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4" y="2159760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50" y="4977787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8" y="1365564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92" y="908054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6" y="4110714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4" y="2421776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4" y="4386676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2" y="6252402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80" y="2689796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21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501" y="3356997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4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1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1" y="3352253"/>
            <a:ext cx="46545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1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4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2" y="1733734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2" y="2521134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2" y="3359334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2" y="4197534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4"/>
            <a:ext cx="355599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5" y="116637"/>
            <a:ext cx="457835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9" y="1123949"/>
            <a:ext cx="8743951" cy="55451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4"/>
            <a:ext cx="370806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7" y="5949949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6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6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4" y="-269080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42" y="2852742"/>
            <a:ext cx="750526" cy="3416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1" y="2852742"/>
            <a:ext cx="854721" cy="3416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4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1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1" y="3352253"/>
            <a:ext cx="46545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1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4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2" y="1733734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2" y="2521134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2" y="3359334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2" y="4197534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4"/>
            <a:ext cx="355599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5" y="116637"/>
            <a:ext cx="457835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7" y="2493102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7" y="2493102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7" y="2493102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3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92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3" y="2348880"/>
            <a:ext cx="6398071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92" y="1281907"/>
            <a:ext cx="8319906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3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7" y="3154115"/>
            <a:ext cx="8340745" cy="10127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5" y="4492524"/>
            <a:ext cx="8876148" cy="1633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3"/>
            <a:ext cx="8599488" cy="34144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5" y="5157793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891" indent="-34289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891" indent="-34289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41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1" y="3078165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4" y="4014789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7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8" y="2780929"/>
            <a:ext cx="6037643" cy="56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7" y="3104182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4" y="1508587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4" y="1508587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7" y="5691191"/>
            <a:ext cx="301626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9" y="5691193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9" y="5691191"/>
            <a:ext cx="301626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6" y="5157803"/>
            <a:ext cx="2206626" cy="369890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9" y="5084768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93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4" y="906467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3" y="5157803"/>
            <a:ext cx="2206626" cy="369890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42" y="5157803"/>
            <a:ext cx="2206626" cy="369890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9" y="5084768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9" y="5084768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9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9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9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6" y="5157803"/>
            <a:ext cx="2206626" cy="369890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49" y="2205041"/>
            <a:ext cx="8567739" cy="271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7" y="332657"/>
            <a:ext cx="217463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4" y="404669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4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1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1" y="3352253"/>
            <a:ext cx="46545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1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4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2" y="1733734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2" y="2521134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2" y="3359334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2" y="4197534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4"/>
            <a:ext cx="355599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5" y="116637"/>
            <a:ext cx="457835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6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6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6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5" y="1052737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3" y="1316040"/>
            <a:ext cx="575894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1" y="1844679"/>
            <a:ext cx="8488799" cy="17969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6" y="3676654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7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9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9" y="3008317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1" y="3933826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0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3933826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7" y="4021138"/>
          <a:ext cx="3768725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1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7" y="4021138"/>
                        <a:ext cx="3768725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21"/>
            <a:ext cx="7936788" cy="1386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1" y="533401"/>
            <a:ext cx="19069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3" y="1006479"/>
            <a:ext cx="8113118" cy="1672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1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4" y="5703903"/>
            <a:ext cx="2206626" cy="369890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9" y="5703903"/>
            <a:ext cx="2206626" cy="369890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1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1" y="2725739"/>
            <a:ext cx="8599488" cy="26236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1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4" y="5703910"/>
            <a:ext cx="1825626" cy="369890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1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9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1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1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1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9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80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1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3" y="5700740"/>
            <a:ext cx="1825626" cy="369890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6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6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9" y="1243014"/>
            <a:ext cx="578940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6" y="1773241"/>
            <a:ext cx="8491427" cy="18031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1" y="3605218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1" y="4905379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7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9" y="1795463"/>
          <a:ext cx="2520951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3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9" y="1795463"/>
                        <a:ext cx="2520951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7" y="2760666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8" y="3424239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4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8" y="3424239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3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5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3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7" y="4357691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8"/>
            <a:ext cx="9649072" cy="6081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4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1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1" y="3352253"/>
            <a:ext cx="46545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1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4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2" y="1733734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2" y="2521134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2" y="3359334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2" y="4197534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4"/>
            <a:ext cx="355599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5" y="116637"/>
            <a:ext cx="457835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7" y="3398142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7" y="3398142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7" y="3398142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5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6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81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6" y="4581129"/>
            <a:ext cx="71593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9" y="5245105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7" y="3717032"/>
            <a:ext cx="768351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73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9" y="1265239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7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92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6" y="1386876"/>
            <a:ext cx="1260475" cy="31495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30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4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7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7" y="3544987"/>
            <a:ext cx="22225" cy="5921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91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9" y="692151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2" y="1010082"/>
            <a:ext cx="376239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7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93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3"/>
            <a:ext cx="25908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4" y="1339849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4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7" y="4941169"/>
            <a:ext cx="1368425" cy="1225551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61" y="4941169"/>
            <a:ext cx="2663825" cy="1225551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3" y="1403351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4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80"/>
            <a:ext cx="4268788" cy="1524001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1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1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49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9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7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40" y="1712914"/>
            <a:ext cx="1176925" cy="481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8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3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8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8" y="3689351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2"/>
            <a:ext cx="24080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5" y="2028826"/>
            <a:ext cx="548579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8" y="2433639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4" y="3040064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1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7" y="4868863"/>
            <a:ext cx="612775" cy="385763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9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9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9" y="765176"/>
            <a:ext cx="271580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91" y="1570042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4" y="2362205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91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91" y="1698626"/>
            <a:ext cx="6554789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7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91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1" y="598493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7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11" y="2786064"/>
            <a:ext cx="5436873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4" y="6669091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4" y="5870579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33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7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4" y="5235600"/>
            <a:ext cx="582613" cy="369890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8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42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9" y="5735642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4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1" y="2060578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4" y="1341442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38" indent="-514338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1" y="2633667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42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5" y="4221163"/>
            <a:ext cx="1221809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3" y="1052513"/>
            <a:ext cx="7462299" cy="48981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 dirty="0"/>
              <a:t>+1</a:t>
            </a:r>
            <a:r>
              <a:rPr lang="zh-CN" altLang="en-US" sz="2200" dirty="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3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9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4"/>
            <a:ext cx="741151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6" y="1484317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8" y="5440389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5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7" y="2319342"/>
            <a:ext cx="7060059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9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3" y="4221163"/>
            <a:ext cx="1221809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7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9394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3" y="5849987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92" y="6259585"/>
            <a:ext cx="26627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9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6" y="550867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9" rIns="92075" bIns="46039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1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40"/>
            <a:ext cx="779572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1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1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4" y="476249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4" y="4986337"/>
            <a:ext cx="7755649" cy="8785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1" y="6025338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1" y="1047751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42" y="533403"/>
            <a:ext cx="1826141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9" y="4652967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1" y="5365751"/>
            <a:ext cx="8460971" cy="11049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8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6" y="1196976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5" y="549279"/>
            <a:ext cx="55467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80" y="2201866"/>
            <a:ext cx="7411003" cy="412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580382" y="6077894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8" y="3161978"/>
            <a:ext cx="142875" cy="627063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3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5" y="476673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5" y="476677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5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9" y="1340773"/>
            <a:ext cx="8077852" cy="4532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1376" y="1700812"/>
            <a:ext cx="8909248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8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7" y="1394743"/>
            <a:ext cx="396044" cy="412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3" y="260653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8" y="1000129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3" y="4124329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137311" y="4614960"/>
            <a:ext cx="10061396" cy="1593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400" dirty="0">
                <a:ea typeface="华文中宋" panose="02010600040101010101" pitchFamily="2" charset="-122"/>
              </a:rPr>
              <a:t>NULL </a:t>
            </a:r>
            <a:r>
              <a:rPr lang="zh-CN" altLang="en-US" sz="2400" dirty="0">
                <a:ea typeface="华文中宋" panose="02010600040101010101" pitchFamily="2" charset="-122"/>
              </a:rPr>
              <a:t>指针，故涉及遍历操作时，其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400" dirty="0">
                <a:ea typeface="华文中宋" panose="02010600040101010101" pitchFamily="2" charset="-122"/>
              </a:rPr>
              <a:t>就不再像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400" dirty="0">
                <a:ea typeface="华文中宋" panose="02010600040101010101" pitchFamily="2" charset="-122"/>
              </a:rPr>
              <a:t>那样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是否为空</a:t>
            </a:r>
            <a:r>
              <a:rPr lang="zh-CN" altLang="en-US" sz="2400" dirty="0">
                <a:ea typeface="华文中宋" panose="02010600040101010101" pitchFamily="2" charset="-122"/>
              </a:rPr>
              <a:t>，而是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2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9" y="825501"/>
            <a:ext cx="457200" cy="3508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9" y="825501"/>
            <a:ext cx="533400" cy="350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9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9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9" y="825501"/>
            <a:ext cx="533400" cy="350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9" y="110013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9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9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7" y="719137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9" y="871537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9" y="1316037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7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9" y="825501"/>
            <a:ext cx="304800" cy="350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9" y="825501"/>
            <a:ext cx="304800" cy="350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9" y="825501"/>
            <a:ext cx="304800" cy="350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9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1"/>
            <a:ext cx="457200" cy="3508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1"/>
            <a:ext cx="304800" cy="350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7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1" y="1989139"/>
            <a:ext cx="1930400" cy="7492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4" y="2995618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9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9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9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4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4"/>
            <a:ext cx="381635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42" y="2563814"/>
            <a:ext cx="3838575" cy="3391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4" y="3686176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414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6" y="3570290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6" y="4194176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42" y="4953004"/>
            <a:ext cx="2808287" cy="3429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9" y="2081214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9" y="3860801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9" y="3810001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7" y="4005065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4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8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1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4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33" y="2992439"/>
            <a:ext cx="1160464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4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7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42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9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41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9" y="4649793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4" y="4144967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7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7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1" y="1336680"/>
            <a:ext cx="653415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7" y="2344743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7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7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3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8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9" y="2362211"/>
            <a:ext cx="1116014" cy="369890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7" y="3425841"/>
            <a:ext cx="1108075" cy="369890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6" y="4668842"/>
            <a:ext cx="8242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 = B</a:t>
            </a:r>
            <a:r>
              <a:rPr lang="en-US" altLang="zh-CN" dirty="0"/>
              <a:t> </a:t>
            </a: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129DF2EA-8F64-4B6B-8560-DE477173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257" y="2075542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114">
            <a:extLst>
              <a:ext uri="{FF2B5EF4-FFF2-40B4-BE49-F238E27FC236}">
                <a16:creationId xmlns:a16="http://schemas.microsoft.com/office/drawing/2014/main" id="{E2792C7B-463F-4381-8D5C-1B5F3B33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858" y="1799315"/>
            <a:ext cx="3698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  <p:bldP spid="69" grpId="0" animBg="1"/>
      <p:bldP spid="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6" y="152405"/>
            <a:ext cx="264687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4" y="1323977"/>
            <a:ext cx="121058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1" y="3124203"/>
            <a:ext cx="172354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72914" y="4453243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8" y="1045791"/>
            <a:ext cx="7591425" cy="1691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3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9" y="152405"/>
            <a:ext cx="387798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93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1" y="842963"/>
            <a:ext cx="5943600" cy="3368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30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9" y="1341441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64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89917"/>
              </p:ext>
            </p:extLst>
          </p:nvPr>
        </p:nvGraphicFramePr>
        <p:xfrm>
          <a:off x="1991547" y="1928814"/>
          <a:ext cx="813670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5" name="VISIO" r:id="rId4" imgW="4781550" imgH="981075" progId="Visio.Drawing.11">
                  <p:embed/>
                </p:oleObj>
              </mc:Choice>
              <mc:Fallback>
                <p:oleObj name="VISIO" r:id="rId4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7" y="1928814"/>
                        <a:ext cx="813670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9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1" y="306389"/>
            <a:ext cx="7793039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446859"/>
              </p:ext>
            </p:extLst>
          </p:nvPr>
        </p:nvGraphicFramePr>
        <p:xfrm>
          <a:off x="2424115" y="1071566"/>
          <a:ext cx="8280399" cy="31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VISIO" r:id="rId4" imgW="3467100" imgH="1428750" progId="Visio.Drawing.11">
                  <p:embed/>
                </p:oleObj>
              </mc:Choice>
              <mc:Fallback>
                <p:oleObj name="VISIO" r:id="rId4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5" y="1071566"/>
                        <a:ext cx="8280399" cy="31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7" y="4077075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 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 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4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1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1" y="3352253"/>
            <a:ext cx="46545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1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4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2" y="1733734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2" y="2521134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2" y="3359334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2" y="4197534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4"/>
            <a:ext cx="355599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5" y="116637"/>
            <a:ext cx="457835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8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8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8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2" y="1"/>
            <a:ext cx="7793039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6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5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9" rIns="92075" bIns="46039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70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7" y="5661251"/>
            <a:ext cx="5614987" cy="108337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415481" y="575561"/>
            <a:ext cx="7706692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9" rIns="92075" bIns="46039" anchor="ctr"/>
          <a:lstStyle/>
          <a:p>
            <a:r>
              <a:rPr lang="zh-CN" altLang="en-US" sz="36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36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415481" y="1700811"/>
            <a:ext cx="9621316" cy="4295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答：</a:t>
            </a:r>
            <a:r>
              <a:rPr lang="zh-CN" altLang="en-US" sz="2800" dirty="0"/>
              <a:t>顺序表适宜于做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8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链表宜于做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8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若线性表的长度变化不大，且其主要操作是查找，则采用顺序表；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若线性表的长度变化较大，且其主要操作是插入、删除操作，则采用链表。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4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1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1" y="3352253"/>
            <a:ext cx="46545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1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4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2" y="1733734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2" y="2521134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2" y="3359334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2" y="4197534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4"/>
            <a:ext cx="355599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5" y="116637"/>
            <a:ext cx="457835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81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81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81"/>
            <a:ext cx="400051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4" y="1268765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8" y="1664855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9" y="3846417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7" y="2741539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22" y="5013179"/>
            <a:ext cx="7511993" cy="14338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1" y="471488"/>
            <a:ext cx="322075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1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5" y="914403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189" indent="-457189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4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9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3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7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9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9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1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5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42" y="1084264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4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189" indent="-457189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189" indent="-457189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42" y="2214564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6" y="5094293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9" y="981076"/>
            <a:ext cx="75809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9" y="2565404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92" y="3346454"/>
            <a:ext cx="7649851" cy="25221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7" y="1379539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8" y="2365378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究竟采用哪一种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7" y="908722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70" y="1772322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4" y="4270376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1" y="3645024"/>
            <a:ext cx="3946914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3913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9" y="3971926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9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1" y="2852940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42" y="4267205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1" y="4868867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int exp;       //</a:t>
            </a:r>
            <a:r>
              <a:rPr lang="zh-CN" altLang="en-US" sz="2800" dirty="0"/>
              <a:t>指数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49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//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4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891" indent="-34289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1199456" y="1196752"/>
            <a:ext cx="8808640" cy="4130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设指针变量</a:t>
            </a: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指向单链表中结点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，若删除单链表中结点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，则需要修改指针的操作序列为（ ）。 </a:t>
            </a:r>
            <a:endParaRPr lang="zh-CN" altLang="en-US" sz="28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891" indent="-342891" algn="just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8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891" indent="-342891" algn="just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q-&gt;data=p-&gt;data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8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891" indent="-342891" algn="just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&gt;next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p-&gt;next=q-&gt;next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8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891" indent="-342891" algn="just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8A4-6146-4119-A3F7-9FFD993CE48A}"/>
              </a:ext>
            </a:extLst>
          </p:cNvPr>
          <p:cNvSpPr txBox="1"/>
          <p:nvPr/>
        </p:nvSpPr>
        <p:spPr>
          <a:xfrm>
            <a:off x="10128448" y="2505671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0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839416" y="692700"/>
            <a:ext cx="10513168" cy="413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若线性表最常用的操作是存取第</a:t>
            </a:r>
            <a:r>
              <a:rPr lang="en-US" altLang="zh-CN" sz="2800" kern="1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个元素及前驱的值，则采用（ ）存储方式节省时间。 </a:t>
            </a:r>
            <a:endParaRPr lang="zh-CN" altLang="en-US" sz="28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891" indent="-342891" algn="just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单链表      </a:t>
            </a: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双链表       </a:t>
            </a: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单循环链表      </a:t>
            </a: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顺序表 </a:t>
            </a:r>
            <a:endParaRPr lang="en-US" altLang="zh-CN" sz="28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设一个链表最常用的操作是从末尾插入节点和删除尾结点，则选用（  ）最节省时间。</a:t>
            </a:r>
            <a:endParaRPr lang="en-US" altLang="zh-CN" sz="28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</a:rPr>
              <a:t>A.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</a:rPr>
              <a:t>单链表                    </a:t>
            </a: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</a:rPr>
              <a:t>B.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</a:rPr>
              <a:t>单循环链表  </a:t>
            </a:r>
            <a:endParaRPr lang="en-US" altLang="zh-CN" sz="2800" kern="1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</a:rPr>
              <a:t>C.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</a:rPr>
              <a:t>带尾指针的单循环链表      </a:t>
            </a:r>
            <a:r>
              <a:rPr lang="en-US" altLang="zh-CN" sz="2800" kern="100" dirty="0">
                <a:solidFill>
                  <a:prstClr val="black"/>
                </a:solidFill>
                <a:latin typeface="宋体" panose="02010600030101010101" pitchFamily="2" charset="-122"/>
              </a:rPr>
              <a:t>D.</a:t>
            </a:r>
            <a:r>
              <a:rPr lang="zh-CN" altLang="en-US" sz="2800" kern="100" dirty="0">
                <a:solidFill>
                  <a:prstClr val="black"/>
                </a:solidFill>
                <a:latin typeface="宋体" panose="02010600030101010101" pitchFamily="2" charset="-122"/>
              </a:rPr>
              <a:t>带头结点的双循环链表</a:t>
            </a:r>
            <a:endParaRPr lang="en-US" altLang="zh-CN" sz="2800" kern="1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endParaRPr lang="en-US" altLang="zh-CN" sz="28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ED3D4-7CE2-41F6-B0B0-844494445727}"/>
              </a:ext>
            </a:extLst>
          </p:cNvPr>
          <p:cNvSpPr txBox="1"/>
          <p:nvPr/>
        </p:nvSpPr>
        <p:spPr>
          <a:xfrm>
            <a:off x="10920536" y="1196752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03DA4-617D-432A-A033-52823DC4AA55}"/>
              </a:ext>
            </a:extLst>
          </p:cNvPr>
          <p:cNvSpPr txBox="1"/>
          <p:nvPr/>
        </p:nvSpPr>
        <p:spPr>
          <a:xfrm>
            <a:off x="10901808" y="2967336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5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891" indent="-34289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891" indent="-34289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8" y="620690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2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6210</Words>
  <Application>Microsoft Office PowerPoint</Application>
  <PresentationFormat>宽屏</PresentationFormat>
  <Paragraphs>955</Paragraphs>
  <Slides>79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100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VISIO</vt:lpstr>
      <vt:lpstr>公式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462</cp:revision>
  <dcterms:created xsi:type="dcterms:W3CDTF">2010-01-05T06:25:00Z</dcterms:created>
  <dcterms:modified xsi:type="dcterms:W3CDTF">2018-10-08T10:55:59Z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