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1" r:id="rId2"/>
    <p:sldId id="340" r:id="rId3"/>
    <p:sldId id="339" r:id="rId4"/>
    <p:sldId id="312" r:id="rId5"/>
    <p:sldId id="347" r:id="rId6"/>
    <p:sldId id="341" r:id="rId7"/>
    <p:sldId id="281" r:id="rId8"/>
    <p:sldId id="329" r:id="rId9"/>
    <p:sldId id="282" r:id="rId10"/>
    <p:sldId id="331" r:id="rId11"/>
    <p:sldId id="342" r:id="rId12"/>
    <p:sldId id="283" r:id="rId13"/>
    <p:sldId id="257" r:id="rId14"/>
    <p:sldId id="262" r:id="rId15"/>
    <p:sldId id="263" r:id="rId16"/>
    <p:sldId id="323" r:id="rId17"/>
    <p:sldId id="265" r:id="rId18"/>
    <p:sldId id="330" r:id="rId19"/>
    <p:sldId id="264" r:id="rId20"/>
    <p:sldId id="267" r:id="rId21"/>
    <p:sldId id="332" r:id="rId22"/>
    <p:sldId id="333" r:id="rId23"/>
    <p:sldId id="324" r:id="rId24"/>
    <p:sldId id="268" r:id="rId25"/>
    <p:sldId id="325" r:id="rId26"/>
    <p:sldId id="269" r:id="rId27"/>
    <p:sldId id="345" r:id="rId28"/>
    <p:sldId id="343" r:id="rId29"/>
    <p:sldId id="271" r:id="rId30"/>
    <p:sldId id="272" r:id="rId31"/>
    <p:sldId id="313" r:id="rId32"/>
    <p:sldId id="303" r:id="rId33"/>
    <p:sldId id="273" r:id="rId34"/>
    <p:sldId id="346" r:id="rId35"/>
    <p:sldId id="344" r:id="rId36"/>
    <p:sldId id="274" r:id="rId37"/>
    <p:sldId id="275" r:id="rId38"/>
    <p:sldId id="307" r:id="rId39"/>
    <p:sldId id="310" r:id="rId40"/>
    <p:sldId id="309" r:id="rId41"/>
    <p:sldId id="311" r:id="rId42"/>
    <p:sldId id="327" r:id="rId43"/>
    <p:sldId id="276" r:id="rId44"/>
    <p:sldId id="277" r:id="rId45"/>
    <p:sldId id="285" r:id="rId46"/>
    <p:sldId id="326" r:id="rId47"/>
    <p:sldId id="286" r:id="rId48"/>
    <p:sldId id="315" r:id="rId49"/>
    <p:sldId id="316" r:id="rId50"/>
    <p:sldId id="317" r:id="rId51"/>
    <p:sldId id="318" r:id="rId52"/>
    <p:sldId id="334" r:id="rId53"/>
    <p:sldId id="335" r:id="rId54"/>
    <p:sldId id="336" r:id="rId55"/>
    <p:sldId id="30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88608" autoAdjust="0"/>
  </p:normalViewPr>
  <p:slideViewPr>
    <p:cSldViewPr>
      <p:cViewPr varScale="1">
        <p:scale>
          <a:sx n="75" d="100"/>
          <a:sy n="75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2.xml"/><Relationship Id="rId2" Type="http://schemas.openxmlformats.org/officeDocument/2006/relationships/slide" Target="slides/slide41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4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4%B8%89%E5%A4%A7%E6%95%B0%E5%AD%A6%E7%8C%9C%E6%83%B3/2220928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[stæks]    </a:t>
            </a:r>
            <a:r>
              <a:rPr lang="zh-CN" altLang="en-US"/>
              <a:t>操作受限的线性表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4 0 5 2</a:t>
            </a:r>
          </a:p>
          <a:p>
            <a:r>
              <a:rPr lang="zh-CN" altLang="en-US"/>
              <a:t>静态栈 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先说优先级高低    再说表格的来历   表格的来历即和优先级有关   又和  前后位置有关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四色定理（世界近代三大数学难题之一），又称四色猜想、四色问题，是</a:t>
            </a:r>
            <a:r>
              <a:rPr kumimoji="1" lang="zh-CN" altLang="en-US" sz="1200" b="0" i="0" u="none" strike="noStrike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世界三大数学猜想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之一。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仅在一端（表尾 或栈顶）进行插入和删除的线性表                 出栈</a:t>
            </a:r>
            <a:r>
              <a:rPr lang="en-US" altLang="zh-CN"/>
              <a:t>pop       </a:t>
            </a:r>
            <a:r>
              <a:rPr lang="zh-CN" altLang="en-US"/>
              <a:t>入栈</a:t>
            </a:r>
            <a:r>
              <a:rPr lang="en-US" altLang="zh-CN"/>
              <a:t>push</a:t>
            </a:r>
          </a:p>
          <a:p>
            <a:r>
              <a:rPr lang="zh-CN" altLang="en-US"/>
              <a:t>看看书上的   栈的抽象数据类型 ： 数据对象、数据关系（序偶关系）、基本操作    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5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对比抽象数据类型的表示和实现</a:t>
            </a:r>
            <a:endParaRPr lang="en-US" altLang="zh-CN"/>
          </a:p>
          <a:p>
            <a:r>
              <a:rPr lang="en-US" altLang="zh-CN"/>
              <a:t>10:10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692A1-CA84-415F-88F7-6189654B3656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077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top</a:t>
            </a:r>
            <a:r>
              <a:rPr lang="zh-CN" altLang="en-US"/>
              <a:t>指针指向栈顶元素的下一个位置，也可以是指向栈顶元素（对比第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PPT</a:t>
            </a:r>
            <a:r>
              <a:rPr lang="zh-CN" altLang="en-US"/>
              <a:t>）。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对比线性表的顺序存储：静态顺序存储、动态顺序存储。对于不同的存储，栈顶，栈底分别用什么表示？</a:t>
            </a:r>
            <a:endParaRPr lang="zh-CN" altLang="zh-CN"/>
          </a:p>
          <a:p>
            <a:endParaRPr lang="en-US" altLang="zh-CN"/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对比动态顺序存储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查看每个函数的函数头  和实现部分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*</a:t>
            </a:r>
            <a:r>
              <a:rPr lang="en-US" altLang="zh-CN"/>
              <a:t>top++</a:t>
            </a:r>
            <a:r>
              <a:rPr lang="zh-CN" altLang="en-US"/>
              <a:t>：先*后</a:t>
            </a:r>
            <a:r>
              <a:rPr lang="en-US" altLang="zh-CN"/>
              <a:t>top++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链栈的实现：只在一端进行插入和删除</a:t>
            </a:r>
            <a:endParaRPr lang="en-US" altLang="zh-CN"/>
          </a:p>
          <a:p>
            <a:r>
              <a:rPr lang="zh-CN" altLang="en-US"/>
              <a:t>通过代码简单演示</a:t>
            </a:r>
            <a:endParaRPr lang="en-US" altLang="zh-CN"/>
          </a:p>
          <a:p>
            <a:r>
              <a:rPr lang="en-US" altLang="zh-CN"/>
              <a:t>top</a:t>
            </a:r>
            <a:r>
              <a:rPr lang="zh-CN" altLang="en-US"/>
              <a:t>指针指向栈顶元素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</a:t>
            </a:r>
            <a:r>
              <a:rPr lang="zh-CN" altLang="en-US" dirty="0"/>
              <a:t>特性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88643"/>
            <a:ext cx="7340471" cy="153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/>
              <a:t>四染色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zh-CN" altLang="en-US" dirty="0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        </a:t>
            </a:r>
            <a:r>
              <a:rPr lang="zh-CN" altLang="en-US" dirty="0">
                <a:ea typeface="华文中宋" pitchFamily="2" charset="-122"/>
              </a:rPr>
              <a:t>算法思想：</a:t>
            </a:r>
            <a:r>
              <a:rPr lang="zh-CN" altLang="en-US" dirty="0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个区域逐次用颜色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 </a:t>
            </a:r>
            <a:r>
              <a:rPr lang="zh-CN" altLang="en-US" dirty="0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出现用 </a:t>
            </a:r>
            <a:r>
              <a:rPr lang="en-US" altLang="zh-CN" dirty="0"/>
              <a:t>1 </a:t>
            </a:r>
            <a:r>
              <a:rPr lang="zh-CN" altLang="en-US" dirty="0"/>
              <a:t>至 </a:t>
            </a:r>
            <a:r>
              <a:rPr lang="en-US" altLang="zh-CN" dirty="0"/>
              <a:t>4 </a:t>
            </a:r>
            <a:r>
              <a:rPr lang="zh-CN" altLang="en-US" dirty="0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为满的条件是（）。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971600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</a:t>
            </a:r>
            <a:r>
              <a:rPr lang="zh-CN" altLang="en-US"/>
              <a:t>定义及其逻辑特性</a:t>
            </a:r>
            <a:endParaRPr lang="zh-CN" altLang="en-US" dirty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722461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dirty="0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 dirty="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 dirty="0">
                  <a:ea typeface="华文中宋" pitchFamily="2" charset="-122"/>
                </a:rPr>
                <a:t>　　　　　   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1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baseline="-20000" dirty="0">
                  <a:ea typeface="华文中宋" pitchFamily="2" charset="-122"/>
                </a:rPr>
                <a:t>2</a:t>
              </a:r>
              <a:r>
                <a:rPr kumimoji="0" lang="zh-CN" altLang="en-US" sz="2800" baseline="-20000" dirty="0">
                  <a:ea typeface="华文中宋" pitchFamily="2" charset="-122"/>
                </a:rPr>
                <a:t>　</a:t>
              </a:r>
              <a:r>
                <a:rPr kumimoji="0" lang="en-US" altLang="zh-CN" sz="2800" dirty="0">
                  <a:ea typeface="华文中宋" pitchFamily="2" charset="-122"/>
                </a:rPr>
                <a:t>…</a:t>
              </a:r>
              <a:r>
                <a:rPr kumimoji="0" lang="zh-CN" altLang="en-US" sz="2800" dirty="0">
                  <a:ea typeface="华文中宋" pitchFamily="2" charset="-122"/>
                </a:rPr>
                <a:t>　</a:t>
              </a:r>
              <a:r>
                <a:rPr kumimoji="0" lang="en-US" altLang="zh-CN" sz="2800" i="1" dirty="0">
                  <a:ea typeface="华文中宋" pitchFamily="2" charset="-122"/>
                </a:rPr>
                <a:t>a</a:t>
              </a:r>
              <a:r>
                <a:rPr kumimoji="0" lang="en-US" altLang="zh-CN" sz="2800" i="1" baseline="-20000" dirty="0">
                  <a:ea typeface="华文中宋" pitchFamily="2" charset="-122"/>
                </a:rPr>
                <a:t>n </a:t>
              </a:r>
              <a:endParaRPr kumimoji="0" lang="en-US" altLang="zh-CN" sz="2800" i="1" dirty="0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632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/>
              <a:t>某队列允许在其两端进行入队操作，但仅允许在一端进行出队操作，若元素</a:t>
            </a:r>
            <a:r>
              <a:rPr lang="en-US" altLang="zh-CN" sz="3600" dirty="0" err="1"/>
              <a:t>a,b,c,d,e</a:t>
            </a:r>
            <a:r>
              <a:rPr lang="zh-CN" altLang="zh-CN" sz="3600" dirty="0"/>
              <a:t>依次入队列后，再进行出队操作，则不可能得到的顺序是（ ）。</a:t>
            </a:r>
            <a:r>
              <a:rPr lang="en-US" altLang="zh-CN" sz="3600" dirty="0"/>
              <a:t>                                          </a:t>
            </a:r>
            <a:endParaRPr lang="zh-CN" altLang="zh-CN" sz="3600" dirty="0"/>
          </a:p>
          <a:p>
            <a:r>
              <a:rPr lang="en-US" altLang="zh-CN" sz="3600" dirty="0"/>
              <a:t>A</a:t>
            </a:r>
            <a:r>
              <a:rPr lang="zh-CN" altLang="zh-CN" sz="3600" dirty="0"/>
              <a:t>．</a:t>
            </a:r>
            <a:r>
              <a:rPr lang="en-US" altLang="zh-CN" sz="3600" dirty="0" err="1"/>
              <a:t>bacde</a:t>
            </a:r>
            <a:r>
              <a:rPr lang="en-US" altLang="zh-CN" sz="3600" dirty="0"/>
              <a:t>              B. </a:t>
            </a:r>
            <a:r>
              <a:rPr lang="en-US" altLang="zh-CN" sz="3600" dirty="0" err="1"/>
              <a:t>dbace</a:t>
            </a:r>
            <a:r>
              <a:rPr lang="en-US" altLang="zh-CN" sz="3600" dirty="0"/>
              <a:t>              C. </a:t>
            </a:r>
            <a:r>
              <a:rPr lang="en-US" altLang="zh-CN" sz="3600" dirty="0" err="1"/>
              <a:t>dbcae</a:t>
            </a:r>
            <a:r>
              <a:rPr lang="en-US" altLang="zh-CN" sz="3600" dirty="0"/>
              <a:t>                D. </a:t>
            </a:r>
            <a:r>
              <a:rPr lang="en-US" altLang="zh-CN" sz="3600" dirty="0" err="1"/>
              <a:t>ecbad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36585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78676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Status InitQueue (LinkQueue &amp;Q)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{  // </a:t>
            </a:r>
            <a:r>
              <a:rPr lang="zh-CN" altLang="en-US"/>
              <a:t>构造一个空队列 </a:t>
            </a:r>
            <a:r>
              <a:rPr lang="en-US" altLang="zh-CN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Q.front = Q.rear = (QueuPtr) malloc (sizeof(QNode));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if (!Q.front) exit (OVERFLOW);</a:t>
            </a:r>
            <a:r>
              <a:rPr lang="zh-CN" altLang="en-US"/>
              <a:t>　</a:t>
            </a:r>
            <a:r>
              <a:rPr lang="en-US" altLang="zh-CN"/>
              <a:t>// </a:t>
            </a:r>
            <a:r>
              <a:rPr lang="zh-CN" altLang="en-US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   　</a:t>
            </a:r>
            <a:r>
              <a:rPr lang="en-US" altLang="zh-CN"/>
              <a:t>Q.front -&gt; next = NULL; </a:t>
            </a:r>
          </a:p>
          <a:p>
            <a:pPr>
              <a:lnSpc>
                <a:spcPct val="160000"/>
              </a:lnSpc>
            </a:pPr>
            <a:r>
              <a:rPr lang="zh-CN" altLang="en-US"/>
              <a:t>　　</a:t>
            </a:r>
            <a:r>
              <a:rPr lang="en-US" altLang="zh-CN"/>
              <a:t>return OK; </a:t>
            </a:r>
            <a:br>
              <a:rPr lang="en-US" altLang="zh-CN"/>
            </a:br>
            <a:r>
              <a:rPr lang="zh-CN" altLang="en-US"/>
              <a:t>　</a:t>
            </a:r>
            <a:r>
              <a:rPr lang="en-US" altLang="zh-CN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dirty="0">
                <a:ea typeface="华文中宋" pitchFamily="2" charset="-122"/>
              </a:rPr>
              <a:t>限定仅在表尾进行插入或删除操作</a:t>
            </a:r>
            <a:r>
              <a:rPr lang="zh-CN" altLang="en-US" dirty="0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10991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 dirty="0">
                <a:latin typeface="华文中宋"/>
                <a:ea typeface="华文中宋" pitchFamily="2" charset="-122"/>
              </a:rPr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724918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755576" y="764704"/>
            <a:ext cx="27494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练习</a:t>
            </a:r>
            <a:r>
              <a:rPr lang="en-US" altLang="zh-CN" dirty="0">
                <a:ea typeface="华文中宋" pitchFamily="2" charset="-122"/>
              </a:rPr>
              <a:t>:</a:t>
            </a:r>
            <a:r>
              <a:rPr lang="zh-CN" altLang="en-US" dirty="0">
                <a:ea typeface="华文中宋" pitchFamily="2" charset="-122"/>
              </a:rPr>
              <a:t>栈的逻辑特性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676773"/>
            <a:ext cx="8046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1</a:t>
            </a:r>
            <a:r>
              <a:rPr lang="zh-CN" altLang="zh-CN" dirty="0"/>
              <a:t>】、设输入序列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，则下述序列中（ ）不可能是出栈序列。【中科院中国科技大学</a:t>
            </a:r>
            <a:r>
              <a:rPr lang="en-US" altLang="zh-CN" dirty="0"/>
              <a:t>2005</a:t>
            </a:r>
            <a:r>
              <a:rPr lang="zh-CN" altLang="zh-CN" dirty="0"/>
              <a:t>】</a:t>
            </a:r>
          </a:p>
          <a:p>
            <a:r>
              <a:rPr lang="en-US" altLang="zh-CN" dirty="0"/>
              <a:t>A. 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                      B. 4</a:t>
            </a:r>
            <a:r>
              <a:rPr lang="zh-CN" altLang="zh-CN" dirty="0"/>
              <a:t>、</a:t>
            </a:r>
            <a:r>
              <a:rPr lang="en-US" altLang="zh-CN" dirty="0"/>
              <a:t> 3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/>
              <a:t>C. 1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                      D.</a:t>
            </a:r>
            <a:r>
              <a:rPr lang="zh-CN" altLang="zh-CN" dirty="0"/>
              <a:t>４、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899592" y="3789040"/>
            <a:ext cx="158417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答案：Ｄ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462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61458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新魏" pitchFamily="2" charset="-122"/>
              </a:rPr>
              <a:t>#define LIST_INIT_SIZE 100 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线性表存储空间的初始分配量</a:t>
            </a:r>
            <a:r>
              <a:rPr lang="zh-CN" altLang="en-US">
                <a:ea typeface="华文新魏" pitchFamily="2" charset="-122"/>
              </a:rPr>
              <a:t>  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#define LISTINCREMENT 10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线性表存储空间的分配增量</a:t>
            </a:r>
            <a:br>
              <a:rPr lang="zh-CN" altLang="en-US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ElemType  *elem;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数组指针，指示线性表的基地址</a:t>
            </a:r>
            <a:br>
              <a:rPr lang="zh-CN" altLang="en-US" sz="2000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length; 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当前长度</a:t>
            </a:r>
            <a:br>
              <a:rPr lang="zh-CN" altLang="en-US">
                <a:ea typeface="华文新魏" pitchFamily="2" charset="-122"/>
              </a:rPr>
            </a:br>
            <a:r>
              <a:rPr lang="zh-CN" altLang="en-US">
                <a:ea typeface="华文新魏" pitchFamily="2" charset="-122"/>
              </a:rPr>
              <a:t>     </a:t>
            </a:r>
            <a:r>
              <a:rPr lang="en-US" altLang="zh-CN">
                <a:ea typeface="华文新魏" pitchFamily="2" charset="-122"/>
              </a:rPr>
              <a:t>int listsize;  </a:t>
            </a:r>
            <a:r>
              <a:rPr lang="en-US" altLang="zh-CN" sz="2000">
                <a:ea typeface="华文新魏" pitchFamily="2" charset="-122"/>
              </a:rPr>
              <a:t>// </a:t>
            </a:r>
            <a:r>
              <a:rPr lang="zh-CN" altLang="en-US" sz="2000">
                <a:ea typeface="华文新魏" pitchFamily="2" charset="-122"/>
              </a:rPr>
              <a:t>当前分配的存储容量</a:t>
            </a:r>
            <a:r>
              <a:rPr lang="en-US" altLang="zh-CN" sz="2000">
                <a:ea typeface="华文新魏" pitchFamily="2" charset="-122"/>
              </a:rPr>
              <a:t>(</a:t>
            </a:r>
            <a:r>
              <a:rPr lang="zh-CN" altLang="en-US" sz="2000">
                <a:ea typeface="华文新魏" pitchFamily="2" charset="-122"/>
              </a:rPr>
              <a:t>以</a:t>
            </a:r>
            <a:r>
              <a:rPr lang="en-US" altLang="zh-CN" sz="2000">
                <a:ea typeface="华文新魏" pitchFamily="2" charset="-122"/>
              </a:rPr>
              <a:t>sizeof(ElemType)</a:t>
            </a:r>
            <a:r>
              <a:rPr lang="zh-CN" altLang="en-US" sz="2000">
                <a:ea typeface="华文新魏" pitchFamily="2" charset="-122"/>
              </a:rPr>
              <a:t>为单位</a:t>
            </a:r>
            <a:r>
              <a:rPr lang="en-US" altLang="zh-CN" sz="2000">
                <a:ea typeface="华文新魏" pitchFamily="2" charset="-122"/>
              </a:rPr>
              <a:t>)</a:t>
            </a:r>
            <a:r>
              <a:rPr lang="en-US" altLang="zh-CN">
                <a:ea typeface="华文新魏" pitchFamily="2" charset="-122"/>
              </a:rPr>
              <a:t> 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} SqList;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SElemType *base;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SElemType *top;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</a:rPr>
              <a:t>SqStack;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9037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err="1"/>
              <a:t>maxs</a:t>
            </a:r>
            <a:r>
              <a:rPr lang="en-US" altLang="zh-CN"/>
              <a:t> 9</a:t>
            </a:r>
            <a:endParaRPr lang="en-US" altLang="zh-CN" dirty="0"/>
          </a:p>
          <a:p>
            <a:r>
              <a:rPr lang="en-US" altLang="zh-CN" dirty="0"/>
              <a:t>main() </a:t>
            </a:r>
          </a:p>
          <a:p>
            <a:r>
              <a:rPr lang="en-US" altLang="zh-CN"/>
              <a:t>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 </a:t>
            </a:r>
            <a:r>
              <a:rPr lang="en-US" altLang="zh-CN" dirty="0">
                <a:solidFill>
                  <a:srgbClr val="0000FF"/>
                </a:solidFill>
              </a:rPr>
              <a:t>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/>
              <a:t>Status InitStack (SqStack &amp;S) {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S.base = (SElemType * )malloc(STACK_INIT_SIZE * sizeof(SElemType)); 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if (!S.base)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S.top = S.base;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S.stacksize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/>
              <a:t>} // InitStack</a:t>
            </a:r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</a:t>
            </a:r>
            <a:r>
              <a:rPr lang="en-US" altLang="zh-CN" sz="2000"/>
              <a:t>+ STACKINCREMENT) 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sizeof</a:t>
            </a:r>
            <a:r>
              <a:rPr lang="en-US" altLang="zh-CN" sz="2000"/>
              <a:t>(SElemType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/>
              <a:t>       *S</a:t>
            </a:r>
            <a:r>
              <a:rPr lang="en-US" altLang="zh-CN" sz="2000" dirty="0" err="1"/>
              <a:t>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14087</TotalTime>
  <Words>5246</Words>
  <Application>Microsoft Office PowerPoint</Application>
  <PresentationFormat>全屏显示(4:3)</PresentationFormat>
  <Paragraphs>1038</Paragraphs>
  <Slides>55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787</cp:revision>
  <dcterms:created xsi:type="dcterms:W3CDTF">2004-01-29T07:02:12Z</dcterms:created>
  <dcterms:modified xsi:type="dcterms:W3CDTF">2018-10-12T03:21:18Z</dcterms:modified>
</cp:coreProperties>
</file>