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68" r:id="rId2"/>
    <p:sldId id="305" r:id="rId3"/>
    <p:sldId id="269" r:id="rId4"/>
    <p:sldId id="369" r:id="rId5"/>
    <p:sldId id="307" r:id="rId6"/>
    <p:sldId id="370" r:id="rId7"/>
    <p:sldId id="375" r:id="rId8"/>
    <p:sldId id="371" r:id="rId9"/>
    <p:sldId id="372" r:id="rId10"/>
    <p:sldId id="373" r:id="rId11"/>
    <p:sldId id="374" r:id="rId12"/>
    <p:sldId id="376" r:id="rId13"/>
    <p:sldId id="378" r:id="rId14"/>
    <p:sldId id="377" r:id="rId15"/>
    <p:sldId id="379" r:id="rId16"/>
    <p:sldId id="321" r:id="rId17"/>
    <p:sldId id="320" r:id="rId18"/>
    <p:sldId id="308" r:id="rId19"/>
    <p:sldId id="380" r:id="rId20"/>
    <p:sldId id="381" r:id="rId21"/>
    <p:sldId id="310" r:id="rId22"/>
    <p:sldId id="402" r:id="rId23"/>
    <p:sldId id="311" r:id="rId24"/>
    <p:sldId id="312" r:id="rId25"/>
    <p:sldId id="313" r:id="rId26"/>
    <p:sldId id="382" r:id="rId27"/>
    <p:sldId id="383" r:id="rId28"/>
    <p:sldId id="384" r:id="rId29"/>
    <p:sldId id="385" r:id="rId30"/>
    <p:sldId id="323" r:id="rId31"/>
    <p:sldId id="325" r:id="rId32"/>
    <p:sldId id="386" r:id="rId33"/>
    <p:sldId id="387" r:id="rId34"/>
    <p:sldId id="388" r:id="rId35"/>
    <p:sldId id="389" r:id="rId36"/>
    <p:sldId id="390" r:id="rId37"/>
    <p:sldId id="392" r:id="rId38"/>
    <p:sldId id="393" r:id="rId39"/>
    <p:sldId id="329" r:id="rId40"/>
    <p:sldId id="395" r:id="rId41"/>
    <p:sldId id="396" r:id="rId42"/>
    <p:sldId id="397" r:id="rId43"/>
    <p:sldId id="398" r:id="rId44"/>
    <p:sldId id="399" r:id="rId45"/>
    <p:sldId id="400" r:id="rId46"/>
    <p:sldId id="401" r:id="rId47"/>
    <p:sldId id="303" r:id="rId48"/>
    <p:sldId id="304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35" autoAdjust="0"/>
  </p:normalViewPr>
  <p:slideViewPr>
    <p:cSldViewPr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573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565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3BC54B-1FE6-42FB-89CD-F1715CA8EFC4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955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172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326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18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456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85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38629-1AB0-4F38-BEA5-F12D7B5F643F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12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86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047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208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941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607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764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4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91680" y="3148013"/>
            <a:ext cx="597666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b="1" dirty="0"/>
              <a:t>内部排序</a:t>
            </a:r>
            <a:r>
              <a:rPr kumimoji="0" lang="en-US" altLang="zh-CN" sz="3600" b="1" dirty="0"/>
              <a:t>– Sorting in RAM</a:t>
            </a:r>
            <a:endParaRPr kumimoji="0" lang="en-US" altLang="zh-CN" sz="3600" b="1" i="1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第十章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94" name="Text Box 182"/>
          <p:cNvSpPr txBox="1">
            <a:spLocks noChangeArrowheads="1"/>
          </p:cNvSpPr>
          <p:nvPr/>
        </p:nvSpPr>
        <p:spPr bwMode="auto">
          <a:xfrm>
            <a:off x="76200" y="4784725"/>
            <a:ext cx="42560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比较次数和移动次数均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约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为：  </a:t>
            </a:r>
          </a:p>
        </p:txBody>
      </p:sp>
      <p:graphicFrame>
        <p:nvGraphicFramePr>
          <p:cNvPr id="64695" name="Object 183"/>
          <p:cNvGraphicFramePr>
            <a:graphicFrameLocks noChangeAspect="1"/>
          </p:cNvGraphicFramePr>
          <p:nvPr/>
        </p:nvGraphicFramePr>
        <p:xfrm>
          <a:off x="1793875" y="1349375"/>
          <a:ext cx="20161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26" name="公式" r:id="rId5" imgW="736560" imgH="431640" progId="Equation.3">
                  <p:embed/>
                </p:oleObj>
              </mc:Choice>
              <mc:Fallback>
                <p:oleObj name="公式" r:id="rId5" imgW="7365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1349375"/>
                        <a:ext cx="2016125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96" name="Object 184"/>
          <p:cNvGraphicFramePr>
            <a:graphicFrameLocks noChangeAspect="1"/>
          </p:cNvGraphicFramePr>
          <p:nvPr/>
        </p:nvGraphicFramePr>
        <p:xfrm>
          <a:off x="1758950" y="2667000"/>
          <a:ext cx="34988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27" name="公式" r:id="rId7" imgW="1269720" imgH="431640" progId="Equation.3">
                  <p:embed/>
                </p:oleObj>
              </mc:Choice>
              <mc:Fallback>
                <p:oleObj name="公式" r:id="rId7" imgW="12697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2667000"/>
                        <a:ext cx="349885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97" name="Object 185"/>
          <p:cNvGraphicFramePr>
            <a:graphicFrameLocks noChangeAspect="1"/>
          </p:cNvGraphicFramePr>
          <p:nvPr/>
        </p:nvGraphicFramePr>
        <p:xfrm>
          <a:off x="1752600" y="3479800"/>
          <a:ext cx="4330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28" name="公式" r:id="rId9" imgW="1574640" imgH="431640" progId="Equation.3">
                  <p:embed/>
                </p:oleObj>
              </mc:Choice>
              <mc:Fallback>
                <p:oleObj name="公式" r:id="rId9" imgW="157464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479800"/>
                        <a:ext cx="43307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98" name="Object 186"/>
          <p:cNvGraphicFramePr>
            <a:graphicFrameLocks noChangeAspect="1"/>
          </p:cNvGraphicFramePr>
          <p:nvPr/>
        </p:nvGraphicFramePr>
        <p:xfrm>
          <a:off x="4114800" y="4724400"/>
          <a:ext cx="6032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29" name="公式" r:id="rId11" imgW="228600" imgH="419040" progId="Equation.3">
                  <p:embed/>
                </p:oleObj>
              </mc:Choice>
              <mc:Fallback>
                <p:oleObj name="公式" r:id="rId11" imgW="22860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724400"/>
                        <a:ext cx="60325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99" name="Text Box 187"/>
          <p:cNvSpPr txBox="1">
            <a:spLocks noChangeArrowheads="1"/>
          </p:cNvSpPr>
          <p:nvPr/>
        </p:nvSpPr>
        <p:spPr bwMode="auto">
          <a:xfrm>
            <a:off x="2022475" y="5410200"/>
            <a:ext cx="1677988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²) </a:t>
            </a:r>
          </a:p>
        </p:txBody>
      </p:sp>
      <p:sp>
        <p:nvSpPr>
          <p:cNvPr id="64700" name="Text Box 188"/>
          <p:cNvSpPr txBox="1">
            <a:spLocks noChangeArrowheads="1"/>
          </p:cNvSpPr>
          <p:nvPr/>
        </p:nvSpPr>
        <p:spPr bwMode="auto">
          <a:xfrm>
            <a:off x="3275856" y="129465"/>
            <a:ext cx="2579552" cy="69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算法分析 </a:t>
            </a:r>
          </a:p>
        </p:txBody>
      </p:sp>
      <p:sp>
        <p:nvSpPr>
          <p:cNvPr id="64701" name="Text Box 189"/>
          <p:cNvSpPr txBox="1">
            <a:spLocks noChangeArrowheads="1"/>
          </p:cNvSpPr>
          <p:nvPr/>
        </p:nvSpPr>
        <p:spPr bwMode="auto">
          <a:xfrm>
            <a:off x="76200" y="5318125"/>
            <a:ext cx="2160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时间复杂度：  </a:t>
            </a:r>
          </a:p>
        </p:txBody>
      </p:sp>
      <p:sp>
        <p:nvSpPr>
          <p:cNvPr id="64702" name="Text Box 190"/>
          <p:cNvSpPr txBox="1">
            <a:spLocks noChangeArrowheads="1"/>
          </p:cNvSpPr>
          <p:nvPr/>
        </p:nvSpPr>
        <p:spPr bwMode="auto">
          <a:xfrm>
            <a:off x="76200" y="1447800"/>
            <a:ext cx="1779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比较次数： </a:t>
            </a:r>
          </a:p>
        </p:txBody>
      </p:sp>
      <p:sp>
        <p:nvSpPr>
          <p:cNvPr id="64703" name="Rectangle 191"/>
          <p:cNvSpPr>
            <a:spLocks noChangeArrowheads="1"/>
          </p:cNvSpPr>
          <p:nvPr/>
        </p:nvSpPr>
        <p:spPr bwMode="auto">
          <a:xfrm>
            <a:off x="4164013" y="1485900"/>
            <a:ext cx="20081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移动次数：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0  </a:t>
            </a:r>
          </a:p>
        </p:txBody>
      </p:sp>
      <p:sp>
        <p:nvSpPr>
          <p:cNvPr id="64704" name="Text Box 192"/>
          <p:cNvSpPr txBox="1">
            <a:spLocks noChangeArrowheads="1"/>
          </p:cNvSpPr>
          <p:nvPr/>
        </p:nvSpPr>
        <p:spPr bwMode="auto">
          <a:xfrm>
            <a:off x="76200" y="838200"/>
            <a:ext cx="63241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最好的情况：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待排序记录按关键字</a:t>
            </a: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</a:rPr>
              <a:t>非递减有序排列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（正序）  </a:t>
            </a:r>
          </a:p>
        </p:txBody>
      </p:sp>
      <p:sp>
        <p:nvSpPr>
          <p:cNvPr id="64705" name="Text Box 193"/>
          <p:cNvSpPr txBox="1">
            <a:spLocks noChangeArrowheads="1"/>
          </p:cNvSpPr>
          <p:nvPr/>
        </p:nvSpPr>
        <p:spPr bwMode="auto">
          <a:xfrm>
            <a:off x="76200" y="2765425"/>
            <a:ext cx="1779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比较次数： </a:t>
            </a:r>
          </a:p>
        </p:txBody>
      </p:sp>
      <p:sp>
        <p:nvSpPr>
          <p:cNvPr id="64706" name="Rectangle 194"/>
          <p:cNvSpPr>
            <a:spLocks noChangeArrowheads="1"/>
          </p:cNvSpPr>
          <p:nvPr/>
        </p:nvSpPr>
        <p:spPr bwMode="auto">
          <a:xfrm>
            <a:off x="76200" y="3565525"/>
            <a:ext cx="18557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移动次数：  </a:t>
            </a:r>
          </a:p>
        </p:txBody>
      </p:sp>
      <p:sp>
        <p:nvSpPr>
          <p:cNvPr id="64707" name="Text Box 195"/>
          <p:cNvSpPr txBox="1">
            <a:spLocks noChangeArrowheads="1"/>
          </p:cNvSpPr>
          <p:nvPr/>
        </p:nvSpPr>
        <p:spPr bwMode="auto">
          <a:xfrm>
            <a:off x="76200" y="2155825"/>
            <a:ext cx="62921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最坏的情况：</a:t>
            </a:r>
            <a:r>
              <a:rPr lang="zh-CN" altLang="en-US">
                <a:solidFill>
                  <a:schemeClr val="tx1"/>
                </a:solidFill>
              </a:rPr>
              <a:t>待排序记录按关键字</a:t>
            </a:r>
            <a:r>
              <a:rPr lang="zh-CN" altLang="en-US" b="1">
                <a:solidFill>
                  <a:schemeClr val="tx1"/>
                </a:solidFill>
              </a:rPr>
              <a:t>非递增有序排列</a:t>
            </a:r>
            <a:r>
              <a:rPr lang="zh-CN" altLang="en-US">
                <a:solidFill>
                  <a:schemeClr val="tx1"/>
                </a:solidFill>
              </a:rPr>
              <a:t>（逆序）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64708" name="Text Box 196"/>
          <p:cNvSpPr txBox="1">
            <a:spLocks noChangeArrowheads="1"/>
          </p:cNvSpPr>
          <p:nvPr/>
        </p:nvSpPr>
        <p:spPr bwMode="auto">
          <a:xfrm>
            <a:off x="76200" y="4267200"/>
            <a:ext cx="64563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一般情况：</a:t>
            </a:r>
            <a:r>
              <a:rPr lang="zh-CN" altLang="en-US">
                <a:solidFill>
                  <a:schemeClr val="tx1"/>
                </a:solidFill>
              </a:rPr>
              <a:t>待排序记录是随机的，取平均值。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64709" name="Text Box 197"/>
          <p:cNvSpPr txBox="1">
            <a:spLocks noChangeArrowheads="1"/>
          </p:cNvSpPr>
          <p:nvPr/>
        </p:nvSpPr>
        <p:spPr bwMode="auto">
          <a:xfrm>
            <a:off x="76200" y="5867400"/>
            <a:ext cx="33718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空间复杂度：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S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(1) </a:t>
            </a:r>
          </a:p>
        </p:txBody>
      </p:sp>
      <p:sp>
        <p:nvSpPr>
          <p:cNvPr id="64710" name="Rectangle 198"/>
          <p:cNvSpPr>
            <a:spLocks noChangeArrowheads="1"/>
          </p:cNvSpPr>
          <p:nvPr/>
        </p:nvSpPr>
        <p:spPr bwMode="auto">
          <a:xfrm>
            <a:off x="5356225" y="4876800"/>
            <a:ext cx="2797561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直接插入排序是稳定排序 </a:t>
            </a:r>
          </a:p>
        </p:txBody>
      </p:sp>
      <p:grpSp>
        <p:nvGrpSpPr>
          <p:cNvPr id="2" name="Group 202"/>
          <p:cNvGrpSpPr>
            <a:grpSpLocks/>
          </p:cNvGrpSpPr>
          <p:nvPr/>
        </p:nvGrpSpPr>
        <p:grpSpPr bwMode="auto">
          <a:xfrm>
            <a:off x="6372238" y="1989144"/>
            <a:ext cx="2589216" cy="468315"/>
            <a:chOff x="4014" y="1253"/>
            <a:chExt cx="1631" cy="295"/>
          </a:xfrm>
        </p:grpSpPr>
        <p:sp>
          <p:nvSpPr>
            <p:cNvPr id="64712" name="Text Box 200"/>
            <p:cNvSpPr txBox="1">
              <a:spLocks noChangeArrowheads="1"/>
            </p:cNvSpPr>
            <p:nvPr/>
          </p:nvSpPr>
          <p:spPr bwMode="auto">
            <a:xfrm>
              <a:off x="4377" y="1315"/>
              <a:ext cx="126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5   4   3   2   1  </a:t>
              </a:r>
            </a:p>
          </p:txBody>
        </p:sp>
        <p:sp>
          <p:nvSpPr>
            <p:cNvPr id="64713" name="Rectangle 201"/>
            <p:cNvSpPr>
              <a:spLocks noChangeArrowheads="1"/>
            </p:cNvSpPr>
            <p:nvPr/>
          </p:nvSpPr>
          <p:spPr bwMode="auto">
            <a:xfrm>
              <a:off x="4014" y="1253"/>
              <a:ext cx="288" cy="28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4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4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4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94" grpId="0" autoUpdateAnimBg="0"/>
      <p:bldP spid="64699" grpId="0" animBg="1" autoUpdateAnimBg="0"/>
      <p:bldP spid="64701" grpId="0" autoUpdateAnimBg="0"/>
      <p:bldP spid="64702" grpId="0" autoUpdateAnimBg="0"/>
      <p:bldP spid="64703" grpId="0" autoUpdateAnimBg="0"/>
      <p:bldP spid="64704" grpId="0" autoUpdateAnimBg="0"/>
      <p:bldP spid="64705" grpId="0" autoUpdateAnimBg="0"/>
      <p:bldP spid="64706" grpId="0" autoUpdateAnimBg="0"/>
      <p:bldP spid="64707" grpId="0" autoUpdateAnimBg="0"/>
      <p:bldP spid="64708" grpId="0" autoUpdateAnimBg="0"/>
      <p:bldP spid="64709" grpId="0" autoUpdateAnimBg="0"/>
      <p:bldP spid="6471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40" name="Text Box 104"/>
          <p:cNvSpPr txBox="1">
            <a:spLocks noChangeArrowheads="1"/>
          </p:cNvSpPr>
          <p:nvPr/>
        </p:nvSpPr>
        <p:spPr bwMode="auto">
          <a:xfrm>
            <a:off x="2642580" y="764704"/>
            <a:ext cx="4161668" cy="3693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</a:rPr>
              <a:t>用折半查找方法确定插入位置的排序。 </a:t>
            </a:r>
          </a:p>
        </p:txBody>
      </p:sp>
      <p:sp>
        <p:nvSpPr>
          <p:cNvPr id="65641" name="Text Box 105"/>
          <p:cNvSpPr txBox="1">
            <a:spLocks noChangeArrowheads="1"/>
          </p:cNvSpPr>
          <p:nvPr/>
        </p:nvSpPr>
        <p:spPr bwMode="auto">
          <a:xfrm>
            <a:off x="96838" y="1284288"/>
            <a:ext cx="4341812" cy="511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void BInsertSort ( SqList &amp;L ) {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for </a:t>
            </a:r>
            <a:r>
              <a:rPr lang="en-US" altLang="zh-CN" sz="2000">
                <a:solidFill>
                  <a:schemeClr val="tx1"/>
                </a:solidFill>
              </a:rPr>
              <a:t>(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= 2;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&lt;= L.length; ++</a:t>
            </a:r>
            <a:r>
              <a:rPr lang="en-US" altLang="zh-CN" sz="2000" i="1">
                <a:solidFill>
                  <a:schemeClr val="tx1"/>
                </a:solidFill>
              </a:rPr>
              <a:t> i</a:t>
            </a:r>
            <a:r>
              <a:rPr lang="en-US" altLang="zh-CN" sz="2000">
                <a:solidFill>
                  <a:schemeClr val="tx1"/>
                </a:solidFill>
              </a:rPr>
              <a:t> ) {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L.r[0] =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];  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low = 1;   high 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-1;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</a:t>
            </a:r>
            <a:r>
              <a:rPr lang="en-US" altLang="zh-CN" sz="2000"/>
              <a:t>while</a:t>
            </a:r>
            <a:r>
              <a:rPr lang="en-US" altLang="zh-CN" sz="2000">
                <a:solidFill>
                  <a:schemeClr val="tx1"/>
                </a:solidFill>
              </a:rPr>
              <a:t> (low &lt;= high) {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 m = (low+high)/2;     // </a:t>
            </a:r>
            <a:r>
              <a:rPr lang="zh-CN" altLang="en-US" sz="2000">
                <a:solidFill>
                  <a:schemeClr val="tx1"/>
                </a:solidFill>
              </a:rPr>
              <a:t>折半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       </a:t>
            </a:r>
            <a:r>
              <a:rPr lang="en-US" altLang="zh-CN" sz="2000">
                <a:solidFill>
                  <a:schemeClr val="tx1"/>
                </a:solidFill>
              </a:rPr>
              <a:t>if (L.r[0].key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altLang="zh-CN" sz="2000">
                <a:solidFill>
                  <a:schemeClr val="tx1"/>
                </a:solidFill>
              </a:rPr>
              <a:t> L.r[m].key)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    high = m -1; 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else  low = m +1;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} //</a:t>
            </a:r>
            <a:r>
              <a:rPr lang="en-US" altLang="zh-CN" sz="2000"/>
              <a:t>while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for (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-1; 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 &gt;= high +1;  --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)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   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 +1] = 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];   // </a:t>
            </a:r>
            <a:r>
              <a:rPr lang="zh-CN" altLang="en-US" sz="2000">
                <a:solidFill>
                  <a:schemeClr val="tx1"/>
                </a:solidFill>
              </a:rPr>
              <a:t>记录后移 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    </a:t>
            </a:r>
            <a:r>
              <a:rPr lang="en-US" altLang="zh-CN" sz="2000">
                <a:solidFill>
                  <a:schemeClr val="tx1"/>
                </a:solidFill>
              </a:rPr>
              <a:t>L.r[high+1] = L.r[0];     // </a:t>
            </a:r>
            <a:r>
              <a:rPr lang="zh-CN" altLang="en-US" sz="2000">
                <a:solidFill>
                  <a:schemeClr val="tx1"/>
                </a:solidFill>
              </a:rPr>
              <a:t>插入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</a:t>
            </a:r>
            <a:r>
              <a:rPr lang="en-US" altLang="zh-CN" sz="2000">
                <a:solidFill>
                  <a:schemeClr val="tx1"/>
                </a:solidFill>
              </a:rPr>
              <a:t>} //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} // BInsertSort</a:t>
            </a:r>
          </a:p>
        </p:txBody>
      </p:sp>
      <p:sp>
        <p:nvSpPr>
          <p:cNvPr id="65711" name="Text Box 175"/>
          <p:cNvSpPr txBox="1">
            <a:spLocks noChangeArrowheads="1"/>
          </p:cNvSpPr>
          <p:nvPr/>
        </p:nvSpPr>
        <p:spPr bwMode="auto">
          <a:xfrm>
            <a:off x="4437063" y="1474788"/>
            <a:ext cx="4440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i="1">
                <a:solidFill>
                  <a:schemeClr val="tx1"/>
                </a:solidFill>
                <a:ea typeface="宋体" pitchFamily="2" charset="-122"/>
              </a:rPr>
              <a:t>i 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=1          (30)  13  70  85  39  42  6     20 </a:t>
            </a:r>
          </a:p>
        </p:txBody>
      </p:sp>
      <p:sp>
        <p:nvSpPr>
          <p:cNvPr id="65712" name="Text Box 176"/>
          <p:cNvSpPr txBox="1">
            <a:spLocks noChangeArrowheads="1"/>
          </p:cNvSpPr>
          <p:nvPr/>
        </p:nvSpPr>
        <p:spPr bwMode="auto">
          <a:xfrm>
            <a:off x="4437063" y="2146300"/>
            <a:ext cx="4440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=7   </a:t>
            </a:r>
            <a:r>
              <a:rPr lang="en-US" altLang="zh-CN" sz="2000">
                <a:solidFill>
                  <a:srgbClr val="FF3300"/>
                </a:solidFill>
                <a:ea typeface="宋体" pitchFamily="2" charset="-122"/>
              </a:rPr>
              <a:t>6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    (6     13  30  39  42  70  85 ) 20 </a:t>
            </a:r>
          </a:p>
        </p:txBody>
      </p:sp>
      <p:sp>
        <p:nvSpPr>
          <p:cNvPr id="65713" name="Text Box 177"/>
          <p:cNvSpPr txBox="1">
            <a:spLocks noChangeArrowheads="1"/>
          </p:cNvSpPr>
          <p:nvPr/>
        </p:nvSpPr>
        <p:spPr bwMode="auto">
          <a:xfrm>
            <a:off x="4437063" y="1841500"/>
            <a:ext cx="4889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… </a:t>
            </a:r>
          </a:p>
        </p:txBody>
      </p:sp>
      <p:grpSp>
        <p:nvGrpSpPr>
          <p:cNvPr id="2" name="Group 178"/>
          <p:cNvGrpSpPr>
            <a:grpSpLocks/>
          </p:cNvGrpSpPr>
          <p:nvPr/>
        </p:nvGrpSpPr>
        <p:grpSpPr bwMode="auto">
          <a:xfrm>
            <a:off x="4437063" y="2527300"/>
            <a:ext cx="4440237" cy="835025"/>
            <a:chOff x="582" y="1920"/>
            <a:chExt cx="2797" cy="526"/>
          </a:xfrm>
        </p:grpSpPr>
        <p:sp>
          <p:nvSpPr>
            <p:cNvPr id="65715" name="Text Box 179"/>
            <p:cNvSpPr txBox="1">
              <a:spLocks noChangeArrowheads="1"/>
            </p:cNvSpPr>
            <p:nvPr/>
          </p:nvSpPr>
          <p:spPr bwMode="auto">
            <a:xfrm>
              <a:off x="582" y="1920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16" name="Line 180"/>
            <p:cNvSpPr>
              <a:spLocks noChangeShapeType="1"/>
            </p:cNvSpPr>
            <p:nvPr/>
          </p:nvSpPr>
          <p:spPr bwMode="auto">
            <a:xfrm flipV="1">
              <a:off x="1397" y="2126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17" name="Text Box 181"/>
            <p:cNvSpPr txBox="1">
              <a:spLocks noChangeArrowheads="1"/>
            </p:cNvSpPr>
            <p:nvPr/>
          </p:nvSpPr>
          <p:spPr bwMode="auto">
            <a:xfrm>
              <a:off x="1317" y="2196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18" name="Line 182"/>
            <p:cNvSpPr>
              <a:spLocks noChangeShapeType="1"/>
            </p:cNvSpPr>
            <p:nvPr/>
          </p:nvSpPr>
          <p:spPr bwMode="auto">
            <a:xfrm flipV="1">
              <a:off x="2903" y="2102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19" name="Text Box 183"/>
            <p:cNvSpPr txBox="1">
              <a:spLocks noChangeArrowheads="1"/>
            </p:cNvSpPr>
            <p:nvPr/>
          </p:nvSpPr>
          <p:spPr bwMode="auto">
            <a:xfrm>
              <a:off x="2819" y="217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65720" name="Line 184"/>
            <p:cNvSpPr>
              <a:spLocks noChangeShapeType="1"/>
            </p:cNvSpPr>
            <p:nvPr/>
          </p:nvSpPr>
          <p:spPr bwMode="auto">
            <a:xfrm flipV="1">
              <a:off x="2183" y="2112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21" name="Text Box 185"/>
            <p:cNvSpPr txBox="1">
              <a:spLocks noChangeArrowheads="1"/>
            </p:cNvSpPr>
            <p:nvPr/>
          </p:nvSpPr>
          <p:spPr bwMode="auto">
            <a:xfrm>
              <a:off x="2064" y="2157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m</a:t>
              </a:r>
            </a:p>
          </p:txBody>
        </p:sp>
      </p:grpSp>
      <p:grpSp>
        <p:nvGrpSpPr>
          <p:cNvPr id="3" name="Group 186"/>
          <p:cNvGrpSpPr>
            <a:grpSpLocks/>
          </p:cNvGrpSpPr>
          <p:nvPr/>
        </p:nvGrpSpPr>
        <p:grpSpPr bwMode="auto">
          <a:xfrm>
            <a:off x="4437063" y="3246438"/>
            <a:ext cx="4440237" cy="820737"/>
            <a:chOff x="582" y="2373"/>
            <a:chExt cx="2797" cy="517"/>
          </a:xfrm>
        </p:grpSpPr>
        <p:sp>
          <p:nvSpPr>
            <p:cNvPr id="65723" name="Text Box 187"/>
            <p:cNvSpPr txBox="1">
              <a:spLocks noChangeArrowheads="1"/>
            </p:cNvSpPr>
            <p:nvPr/>
          </p:nvSpPr>
          <p:spPr bwMode="auto">
            <a:xfrm>
              <a:off x="1584" y="263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m</a:t>
              </a:r>
            </a:p>
          </p:txBody>
        </p:sp>
        <p:sp>
          <p:nvSpPr>
            <p:cNvPr id="65724" name="Text Box 188"/>
            <p:cNvSpPr txBox="1">
              <a:spLocks noChangeArrowheads="1"/>
            </p:cNvSpPr>
            <p:nvPr/>
          </p:nvSpPr>
          <p:spPr bwMode="auto">
            <a:xfrm>
              <a:off x="582" y="2373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25" name="Line 189"/>
            <p:cNvSpPr>
              <a:spLocks noChangeShapeType="1"/>
            </p:cNvSpPr>
            <p:nvPr/>
          </p:nvSpPr>
          <p:spPr bwMode="auto">
            <a:xfrm flipV="1">
              <a:off x="1397" y="258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26" name="Text Box 190"/>
            <p:cNvSpPr txBox="1">
              <a:spLocks noChangeArrowheads="1"/>
            </p:cNvSpPr>
            <p:nvPr/>
          </p:nvSpPr>
          <p:spPr bwMode="auto">
            <a:xfrm>
              <a:off x="1317" y="2640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27" name="Line 191"/>
            <p:cNvSpPr>
              <a:spLocks noChangeShapeType="1"/>
            </p:cNvSpPr>
            <p:nvPr/>
          </p:nvSpPr>
          <p:spPr bwMode="auto">
            <a:xfrm flipV="1">
              <a:off x="1939" y="258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28" name="Text Box 192"/>
            <p:cNvSpPr txBox="1">
              <a:spLocks noChangeArrowheads="1"/>
            </p:cNvSpPr>
            <p:nvPr/>
          </p:nvSpPr>
          <p:spPr bwMode="auto">
            <a:xfrm>
              <a:off x="1859" y="2640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65729" name="Line 193"/>
            <p:cNvSpPr>
              <a:spLocks noChangeShapeType="1"/>
            </p:cNvSpPr>
            <p:nvPr/>
          </p:nvSpPr>
          <p:spPr bwMode="auto">
            <a:xfrm flipV="1">
              <a:off x="1692" y="2588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94"/>
          <p:cNvGrpSpPr>
            <a:grpSpLocks/>
          </p:cNvGrpSpPr>
          <p:nvPr/>
        </p:nvGrpSpPr>
        <p:grpSpPr bwMode="auto">
          <a:xfrm>
            <a:off x="4437063" y="4737100"/>
            <a:ext cx="4440237" cy="830263"/>
            <a:chOff x="582" y="3312"/>
            <a:chExt cx="2797" cy="523"/>
          </a:xfrm>
        </p:grpSpPr>
        <p:sp>
          <p:nvSpPr>
            <p:cNvPr id="65731" name="Text Box 195"/>
            <p:cNvSpPr txBox="1">
              <a:spLocks noChangeArrowheads="1"/>
            </p:cNvSpPr>
            <p:nvPr/>
          </p:nvSpPr>
          <p:spPr bwMode="auto">
            <a:xfrm>
              <a:off x="582" y="3312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32" name="Line 196"/>
            <p:cNvSpPr>
              <a:spLocks noChangeShapeType="1"/>
            </p:cNvSpPr>
            <p:nvPr/>
          </p:nvSpPr>
          <p:spPr bwMode="auto">
            <a:xfrm flipV="1">
              <a:off x="1952" y="3526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33" name="Text Box 197"/>
            <p:cNvSpPr txBox="1">
              <a:spLocks noChangeArrowheads="1"/>
            </p:cNvSpPr>
            <p:nvPr/>
          </p:nvSpPr>
          <p:spPr bwMode="auto">
            <a:xfrm>
              <a:off x="1872" y="3585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34" name="Line 198"/>
            <p:cNvSpPr>
              <a:spLocks noChangeShapeType="1"/>
            </p:cNvSpPr>
            <p:nvPr/>
          </p:nvSpPr>
          <p:spPr bwMode="auto">
            <a:xfrm flipV="1">
              <a:off x="1705" y="352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35" name="Text Box 199"/>
            <p:cNvSpPr txBox="1">
              <a:spLocks noChangeArrowheads="1"/>
            </p:cNvSpPr>
            <p:nvPr/>
          </p:nvSpPr>
          <p:spPr bwMode="auto">
            <a:xfrm>
              <a:off x="1625" y="358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</p:grpSp>
      <p:sp>
        <p:nvSpPr>
          <p:cNvPr id="65736" name="Text Box 200"/>
          <p:cNvSpPr txBox="1">
            <a:spLocks noChangeArrowheads="1"/>
          </p:cNvSpPr>
          <p:nvPr/>
        </p:nvSpPr>
        <p:spPr bwMode="auto">
          <a:xfrm>
            <a:off x="4437063" y="5470525"/>
            <a:ext cx="4630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=8   </a:t>
            </a:r>
            <a:r>
              <a:rPr lang="en-US" altLang="zh-CN" sz="2000">
                <a:solidFill>
                  <a:srgbClr val="FF3300"/>
                </a:solidFill>
                <a:ea typeface="宋体" pitchFamily="2" charset="-122"/>
              </a:rPr>
              <a:t>20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  (6     13  20  30  39  42  70    85 ) </a:t>
            </a:r>
          </a:p>
        </p:txBody>
      </p:sp>
      <p:grpSp>
        <p:nvGrpSpPr>
          <p:cNvPr id="5" name="Group 208"/>
          <p:cNvGrpSpPr>
            <a:grpSpLocks/>
          </p:cNvGrpSpPr>
          <p:nvPr/>
        </p:nvGrpSpPr>
        <p:grpSpPr bwMode="auto">
          <a:xfrm>
            <a:off x="4437063" y="3951288"/>
            <a:ext cx="4440237" cy="862012"/>
            <a:chOff x="2795" y="2489"/>
            <a:chExt cx="2797" cy="543"/>
          </a:xfrm>
        </p:grpSpPr>
        <p:sp>
          <p:nvSpPr>
            <p:cNvPr id="65737" name="Text Box 201"/>
            <p:cNvSpPr txBox="1">
              <a:spLocks noChangeArrowheads="1"/>
            </p:cNvSpPr>
            <p:nvPr/>
          </p:nvSpPr>
          <p:spPr bwMode="auto">
            <a:xfrm>
              <a:off x="2795" y="2489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38" name="Text Box 202"/>
            <p:cNvSpPr txBox="1">
              <a:spLocks noChangeArrowheads="1"/>
            </p:cNvSpPr>
            <p:nvPr/>
          </p:nvSpPr>
          <p:spPr bwMode="auto">
            <a:xfrm>
              <a:off x="3941" y="2782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39" name="Line 203"/>
            <p:cNvSpPr>
              <a:spLocks noChangeShapeType="1"/>
            </p:cNvSpPr>
            <p:nvPr/>
          </p:nvSpPr>
          <p:spPr bwMode="auto">
            <a:xfrm rot="19206927" flipV="1">
              <a:off x="4247" y="2695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40" name="Text Box 204"/>
            <p:cNvSpPr txBox="1">
              <a:spLocks noChangeArrowheads="1"/>
            </p:cNvSpPr>
            <p:nvPr/>
          </p:nvSpPr>
          <p:spPr bwMode="auto">
            <a:xfrm>
              <a:off x="4232" y="278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65741" name="Line 205"/>
            <p:cNvSpPr>
              <a:spLocks noChangeShapeType="1"/>
            </p:cNvSpPr>
            <p:nvPr/>
          </p:nvSpPr>
          <p:spPr bwMode="auto">
            <a:xfrm flipV="1">
              <a:off x="4165" y="2718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42" name="Text Box 206"/>
            <p:cNvSpPr txBox="1">
              <a:spLocks noChangeArrowheads="1"/>
            </p:cNvSpPr>
            <p:nvPr/>
          </p:nvSpPr>
          <p:spPr bwMode="auto">
            <a:xfrm>
              <a:off x="4053" y="278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m</a:t>
              </a:r>
            </a:p>
          </p:txBody>
        </p:sp>
        <p:sp>
          <p:nvSpPr>
            <p:cNvPr id="65743" name="Line 207"/>
            <p:cNvSpPr>
              <a:spLocks noChangeShapeType="1"/>
            </p:cNvSpPr>
            <p:nvPr/>
          </p:nvSpPr>
          <p:spPr bwMode="auto">
            <a:xfrm rot="2393073" flipH="1" flipV="1">
              <a:off x="4053" y="2696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 useBgFill="1">
        <p:nvSpPr>
          <p:cNvPr id="65751" name="Rectangle 215"/>
          <p:cNvSpPr>
            <a:spLocks noChangeArrowheads="1"/>
          </p:cNvSpPr>
          <p:nvPr/>
        </p:nvSpPr>
        <p:spPr bwMode="auto">
          <a:xfrm>
            <a:off x="17463" y="1295400"/>
            <a:ext cx="4267200" cy="5181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752" name="Text Box 216"/>
          <p:cNvSpPr txBox="1">
            <a:spLocks noChangeArrowheads="1"/>
          </p:cNvSpPr>
          <p:nvPr/>
        </p:nvSpPr>
        <p:spPr bwMode="auto">
          <a:xfrm>
            <a:off x="2039938" y="1889125"/>
            <a:ext cx="1677987" cy="457200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²) </a:t>
            </a:r>
          </a:p>
        </p:txBody>
      </p:sp>
      <p:sp>
        <p:nvSpPr>
          <p:cNvPr id="65753" name="Text Box 217"/>
          <p:cNvSpPr txBox="1">
            <a:spLocks noChangeArrowheads="1"/>
          </p:cNvSpPr>
          <p:nvPr/>
        </p:nvSpPr>
        <p:spPr bwMode="auto">
          <a:xfrm>
            <a:off x="93663" y="1781175"/>
            <a:ext cx="21653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时间复杂度：  </a:t>
            </a:r>
          </a:p>
        </p:txBody>
      </p:sp>
      <p:sp>
        <p:nvSpPr>
          <p:cNvPr id="65754" name="Text Box 218"/>
          <p:cNvSpPr txBox="1">
            <a:spLocks noChangeArrowheads="1"/>
          </p:cNvSpPr>
          <p:nvPr/>
        </p:nvSpPr>
        <p:spPr bwMode="auto">
          <a:xfrm>
            <a:off x="93663" y="3489325"/>
            <a:ext cx="33813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空间复杂度：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S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(1) </a:t>
            </a:r>
          </a:p>
        </p:txBody>
      </p:sp>
      <p:sp>
        <p:nvSpPr>
          <p:cNvPr id="65755" name="Rectangle 219"/>
          <p:cNvSpPr>
            <a:spLocks noChangeArrowheads="1"/>
          </p:cNvSpPr>
          <p:nvPr/>
        </p:nvSpPr>
        <p:spPr bwMode="auto">
          <a:xfrm>
            <a:off x="93663" y="4419600"/>
            <a:ext cx="3635375" cy="549275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折半插入排序是稳定排序 </a:t>
            </a:r>
          </a:p>
        </p:txBody>
      </p:sp>
      <p:sp>
        <p:nvSpPr>
          <p:cNvPr id="65756" name="Text Box 220"/>
          <p:cNvSpPr txBox="1">
            <a:spLocks noChangeArrowheads="1"/>
          </p:cNvSpPr>
          <p:nvPr/>
        </p:nvSpPr>
        <p:spPr bwMode="auto">
          <a:xfrm>
            <a:off x="93663" y="2438400"/>
            <a:ext cx="30035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仅减少了比较次数， </a:t>
            </a:r>
          </a:p>
          <a:p>
            <a:r>
              <a:rPr lang="zh-CN" altLang="en-US"/>
              <a:t>移动次数不变。 </a:t>
            </a:r>
          </a:p>
        </p:txBody>
      </p:sp>
      <p:sp>
        <p:nvSpPr>
          <p:cNvPr id="45" name="Text Box 188"/>
          <p:cNvSpPr txBox="1">
            <a:spLocks noChangeArrowheads="1"/>
          </p:cNvSpPr>
          <p:nvPr/>
        </p:nvSpPr>
        <p:spPr bwMode="auto">
          <a:xfrm>
            <a:off x="2915816" y="129465"/>
            <a:ext cx="3570208" cy="66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折半插入排序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5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5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5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5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40" grpId="0" autoUpdateAnimBg="0"/>
      <p:bldP spid="65641" grpId="0" autoUpdateAnimBg="0"/>
      <p:bldP spid="65711" grpId="0" autoUpdateAnimBg="0"/>
      <p:bldP spid="65712" grpId="0" autoUpdateAnimBg="0"/>
      <p:bldP spid="65713" grpId="0" autoUpdateAnimBg="0"/>
      <p:bldP spid="65736" grpId="0" autoUpdateAnimBg="0"/>
      <p:bldP spid="65751" grpId="0" animBg="1"/>
      <p:bldP spid="65752" grpId="0" animBg="1" autoUpdateAnimBg="0"/>
      <p:bldP spid="65753" grpId="0" autoUpdateAnimBg="0"/>
      <p:bldP spid="65754" grpId="0" autoUpdateAnimBg="0"/>
      <p:bldP spid="65755" grpId="0" animBg="1" autoUpdateAnimBg="0"/>
      <p:bldP spid="6575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1" name="Text Box 229"/>
          <p:cNvSpPr txBox="1">
            <a:spLocks noChangeArrowheads="1"/>
          </p:cNvSpPr>
          <p:nvPr/>
        </p:nvSpPr>
        <p:spPr bwMode="auto">
          <a:xfrm>
            <a:off x="685800" y="5105400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第二趟希尔排序 </a:t>
            </a:r>
          </a:p>
        </p:txBody>
      </p:sp>
      <p:sp useBgFill="1">
        <p:nvSpPr>
          <p:cNvPr id="3336" name="Text Box 264"/>
          <p:cNvSpPr txBox="1">
            <a:spLocks noChangeArrowheads="1"/>
          </p:cNvSpPr>
          <p:nvPr/>
        </p:nvSpPr>
        <p:spPr bwMode="auto">
          <a:xfrm>
            <a:off x="685800" y="5105400"/>
            <a:ext cx="3224213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第三趟分组，设 </a:t>
            </a:r>
            <a:r>
              <a:rPr lang="en-US" altLang="zh-CN" i="1">
                <a:solidFill>
                  <a:schemeClr val="tx1"/>
                </a:solidFill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3</a:t>
            </a:r>
            <a:r>
              <a:rPr lang="en-US" altLang="zh-CN">
                <a:solidFill>
                  <a:schemeClr val="tx1"/>
                </a:solidFill>
              </a:rPr>
              <a:t> = 1 </a:t>
            </a:r>
          </a:p>
        </p:txBody>
      </p:sp>
      <p:sp>
        <p:nvSpPr>
          <p:cNvPr id="3268" name="Text Box 196"/>
          <p:cNvSpPr txBox="1">
            <a:spLocks noChangeArrowheads="1"/>
          </p:cNvSpPr>
          <p:nvPr/>
        </p:nvSpPr>
        <p:spPr bwMode="auto">
          <a:xfrm>
            <a:off x="1403648" y="44624"/>
            <a:ext cx="6696744" cy="76942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 lIns="91416" tIns="45710" rIns="91416" bIns="4571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希尔排序（缩小增量排序</a:t>
            </a: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） </a:t>
            </a:r>
          </a:p>
        </p:txBody>
      </p:sp>
      <p:sp>
        <p:nvSpPr>
          <p:cNvPr id="3269" name="Text Box 197"/>
          <p:cNvSpPr txBox="1">
            <a:spLocks noChangeArrowheads="1"/>
          </p:cNvSpPr>
          <p:nvPr/>
        </p:nvSpPr>
        <p:spPr bwMode="auto">
          <a:xfrm>
            <a:off x="76200" y="914400"/>
            <a:ext cx="8915400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 </a:t>
            </a:r>
            <a:r>
              <a:rPr lang="zh-CN" altLang="en-US" sz="2000" dirty="0">
                <a:solidFill>
                  <a:schemeClr val="tx1"/>
                </a:solidFill>
                <a:ea typeface="华文中宋" pitchFamily="2" charset="-122"/>
              </a:rPr>
              <a:t>基本思想：</a:t>
            </a:r>
            <a:r>
              <a:rPr lang="zh-CN" altLang="en-US" sz="2000" dirty="0">
                <a:solidFill>
                  <a:schemeClr val="tx1"/>
                </a:solidFill>
              </a:rPr>
              <a:t>对待排序列先作“宏观”调整，再作“微观”调整。 </a:t>
            </a:r>
          </a:p>
        </p:txBody>
      </p:sp>
      <p:sp>
        <p:nvSpPr>
          <p:cNvPr id="3271" name="Text Box 199"/>
          <p:cNvSpPr txBox="1">
            <a:spLocks noChangeArrowheads="1"/>
          </p:cNvSpPr>
          <p:nvPr/>
        </p:nvSpPr>
        <p:spPr bwMode="auto">
          <a:xfrm>
            <a:off x="76200" y="1362075"/>
            <a:ext cx="773616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     </a:t>
            </a:r>
            <a:r>
              <a:rPr lang="zh-CN" altLang="en-US" sz="2000" dirty="0">
                <a:solidFill>
                  <a:schemeClr val="tx1"/>
                </a:solidFill>
                <a:ea typeface="华文中宋" pitchFamily="2" charset="-122"/>
              </a:rPr>
              <a:t>排序过程：</a:t>
            </a:r>
            <a:r>
              <a:rPr lang="zh-CN" altLang="en-US" sz="2000" dirty="0">
                <a:solidFill>
                  <a:schemeClr val="tx1"/>
                </a:solidFill>
              </a:rPr>
              <a:t>先取一个正整数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 </a:t>
            </a:r>
            <a:r>
              <a:rPr lang="en-US" altLang="zh-CN" sz="2000" dirty="0">
                <a:solidFill>
                  <a:schemeClr val="tx1"/>
                </a:solidFill>
              </a:rPr>
              <a:t>&lt; </a:t>
            </a:r>
            <a:r>
              <a:rPr lang="en-US" altLang="zh-CN" sz="2000" i="1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</a:rPr>
              <a:t>把所有相隔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zh-CN" sz="2000" dirty="0">
                <a:solidFill>
                  <a:schemeClr val="tx1"/>
                </a:solidFill>
              </a:rPr>
              <a:t>的记录放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zh-CN" sz="2000" dirty="0">
                <a:solidFill>
                  <a:schemeClr val="tx1"/>
                </a:solidFill>
              </a:rPr>
              <a:t>在一组内，组内进行</a:t>
            </a:r>
            <a:r>
              <a:rPr lang="zh-CN" altLang="zh-CN" sz="2000" b="1" dirty="0">
                <a:solidFill>
                  <a:schemeClr val="tx1"/>
                </a:solidFill>
              </a:rPr>
              <a:t>直接插入排序</a:t>
            </a:r>
            <a:r>
              <a:rPr lang="zh-CN" altLang="zh-CN" sz="2000" dirty="0">
                <a:solidFill>
                  <a:schemeClr val="tx1"/>
                </a:solidFill>
              </a:rPr>
              <a:t>；然后取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 </a:t>
            </a:r>
            <a:r>
              <a:rPr lang="en-US" altLang="zh-CN" sz="2000" dirty="0">
                <a:solidFill>
                  <a:schemeClr val="tx1"/>
                </a:solidFill>
              </a:rPr>
              <a:t>&lt;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</a:rPr>
              <a:t>重复上述分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zh-CN" sz="2000" dirty="0">
                <a:solidFill>
                  <a:schemeClr val="tx1"/>
                </a:solidFill>
              </a:rPr>
              <a:t>组和排序操作；直至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 err="1">
                <a:solidFill>
                  <a:schemeClr val="tx1"/>
                </a:solidFill>
              </a:rPr>
              <a:t>d</a:t>
            </a:r>
            <a:r>
              <a:rPr lang="en-US" altLang="zh-CN" sz="20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= 1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</a:rPr>
              <a:t>即所有记录放进一个组中排序为止。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zh-CN" sz="2000" dirty="0">
                <a:solidFill>
                  <a:schemeClr val="tx1"/>
                </a:solidFill>
              </a:rPr>
              <a:t>其中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 sz="2000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rgbClr val="005042"/>
                </a:solidFill>
              </a:rPr>
              <a:t>称为</a:t>
            </a: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增量</a:t>
            </a:r>
            <a:r>
              <a:rPr lang="zh-CN" altLang="en-US" sz="2000" dirty="0">
                <a:solidFill>
                  <a:srgbClr val="005042"/>
                </a:solidFill>
              </a:rPr>
              <a:t>。 </a:t>
            </a:r>
          </a:p>
        </p:txBody>
      </p:sp>
      <p:sp>
        <p:nvSpPr>
          <p:cNvPr id="3272" name="Text Box 200"/>
          <p:cNvSpPr txBox="1">
            <a:spLocks noChangeArrowheads="1"/>
          </p:cNvSpPr>
          <p:nvPr/>
        </p:nvSpPr>
        <p:spPr bwMode="auto">
          <a:xfrm>
            <a:off x="76200" y="3581400"/>
            <a:ext cx="87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例： </a:t>
            </a:r>
          </a:p>
        </p:txBody>
      </p:sp>
      <p:grpSp>
        <p:nvGrpSpPr>
          <p:cNvPr id="2" name="Group 268"/>
          <p:cNvGrpSpPr>
            <a:grpSpLocks/>
          </p:cNvGrpSpPr>
          <p:nvPr/>
        </p:nvGrpSpPr>
        <p:grpSpPr bwMode="auto">
          <a:xfrm>
            <a:off x="3924300" y="3603426"/>
            <a:ext cx="4187825" cy="401638"/>
            <a:chOff x="2472" y="2276"/>
            <a:chExt cx="2638" cy="253"/>
          </a:xfrm>
        </p:grpSpPr>
        <p:sp>
          <p:nvSpPr>
            <p:cNvPr id="3273" name="Rectangle 201"/>
            <p:cNvSpPr>
              <a:spLocks noChangeArrowheads="1"/>
            </p:cNvSpPr>
            <p:nvPr/>
          </p:nvSpPr>
          <p:spPr bwMode="auto">
            <a:xfrm>
              <a:off x="2476" y="2276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274" name="Line 202"/>
            <p:cNvSpPr>
              <a:spLocks noChangeShapeType="1"/>
            </p:cNvSpPr>
            <p:nvPr/>
          </p:nvSpPr>
          <p:spPr bwMode="auto">
            <a:xfrm>
              <a:off x="2735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5" name="Line 203"/>
            <p:cNvSpPr>
              <a:spLocks noChangeShapeType="1"/>
            </p:cNvSpPr>
            <p:nvPr/>
          </p:nvSpPr>
          <p:spPr bwMode="auto">
            <a:xfrm>
              <a:off x="2995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6" name="Line 204"/>
            <p:cNvSpPr>
              <a:spLocks noChangeShapeType="1"/>
            </p:cNvSpPr>
            <p:nvPr/>
          </p:nvSpPr>
          <p:spPr bwMode="auto">
            <a:xfrm>
              <a:off x="3254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" name="Line 205"/>
            <p:cNvSpPr>
              <a:spLocks noChangeShapeType="1"/>
            </p:cNvSpPr>
            <p:nvPr/>
          </p:nvSpPr>
          <p:spPr bwMode="auto">
            <a:xfrm>
              <a:off x="3513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" name="Line 206"/>
            <p:cNvSpPr>
              <a:spLocks noChangeShapeType="1"/>
            </p:cNvSpPr>
            <p:nvPr/>
          </p:nvSpPr>
          <p:spPr bwMode="auto">
            <a:xfrm>
              <a:off x="3772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" name="Line 207"/>
            <p:cNvSpPr>
              <a:spLocks noChangeShapeType="1"/>
            </p:cNvSpPr>
            <p:nvPr/>
          </p:nvSpPr>
          <p:spPr bwMode="auto">
            <a:xfrm>
              <a:off x="4032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" name="Line 208"/>
            <p:cNvSpPr>
              <a:spLocks noChangeShapeType="1"/>
            </p:cNvSpPr>
            <p:nvPr/>
          </p:nvSpPr>
          <p:spPr bwMode="auto">
            <a:xfrm>
              <a:off x="4291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" name="Line 209"/>
            <p:cNvSpPr>
              <a:spLocks noChangeShapeType="1"/>
            </p:cNvSpPr>
            <p:nvPr/>
          </p:nvSpPr>
          <p:spPr bwMode="auto">
            <a:xfrm>
              <a:off x="4550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" name="Line 210"/>
            <p:cNvSpPr>
              <a:spLocks noChangeShapeType="1"/>
            </p:cNvSpPr>
            <p:nvPr/>
          </p:nvSpPr>
          <p:spPr bwMode="auto">
            <a:xfrm>
              <a:off x="4809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" name="Text Box 212"/>
            <p:cNvSpPr txBox="1">
              <a:spLocks noChangeArrowheads="1"/>
            </p:cNvSpPr>
            <p:nvPr/>
          </p:nvSpPr>
          <p:spPr bwMode="auto">
            <a:xfrm>
              <a:off x="2472" y="2296"/>
              <a:ext cx="26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49    38    65   97   76    13   27   </a:t>
              </a:r>
              <a:r>
                <a:rPr lang="en-US" altLang="zh-CN" u="sng" dirty="0">
                  <a:solidFill>
                    <a:schemeClr val="tx1"/>
                  </a:solidFill>
                  <a:latin typeface="Arial" charset="0"/>
                  <a:ea typeface="Arial Unicode MS" pitchFamily="34" charset="-122"/>
                  <a:cs typeface="Arial Unicode MS" pitchFamily="34" charset="-122"/>
                </a:rPr>
                <a:t>49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  55   04 </a:t>
              </a:r>
            </a:p>
          </p:txBody>
        </p:sp>
      </p:grpSp>
      <p:sp>
        <p:nvSpPr>
          <p:cNvPr id="3299" name="Text Box 227"/>
          <p:cNvSpPr txBox="1">
            <a:spLocks noChangeArrowheads="1"/>
          </p:cNvSpPr>
          <p:nvPr/>
        </p:nvSpPr>
        <p:spPr bwMode="auto">
          <a:xfrm>
            <a:off x="685800" y="4343400"/>
            <a:ext cx="2492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第一趟希尔排序  </a:t>
            </a:r>
          </a:p>
        </p:txBody>
      </p:sp>
      <p:grpSp>
        <p:nvGrpSpPr>
          <p:cNvPr id="3" name="Group 270"/>
          <p:cNvGrpSpPr>
            <a:grpSpLocks/>
          </p:cNvGrpSpPr>
          <p:nvPr/>
        </p:nvGrpSpPr>
        <p:grpSpPr bwMode="auto">
          <a:xfrm>
            <a:off x="3879850" y="4378752"/>
            <a:ext cx="4292601" cy="401638"/>
            <a:chOff x="2444" y="2769"/>
            <a:chExt cx="2704" cy="253"/>
          </a:xfrm>
        </p:grpSpPr>
        <p:sp>
          <p:nvSpPr>
            <p:cNvPr id="3288" name="Rectangle 216"/>
            <p:cNvSpPr>
              <a:spLocks noChangeArrowheads="1"/>
            </p:cNvSpPr>
            <p:nvPr/>
          </p:nvSpPr>
          <p:spPr bwMode="auto">
            <a:xfrm>
              <a:off x="2476" y="2769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289" name="Line 217"/>
            <p:cNvSpPr>
              <a:spLocks noChangeShapeType="1"/>
            </p:cNvSpPr>
            <p:nvPr/>
          </p:nvSpPr>
          <p:spPr bwMode="auto">
            <a:xfrm>
              <a:off x="2735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0" name="Line 218"/>
            <p:cNvSpPr>
              <a:spLocks noChangeShapeType="1"/>
            </p:cNvSpPr>
            <p:nvPr/>
          </p:nvSpPr>
          <p:spPr bwMode="auto">
            <a:xfrm>
              <a:off x="2995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1" name="Line 219"/>
            <p:cNvSpPr>
              <a:spLocks noChangeShapeType="1"/>
            </p:cNvSpPr>
            <p:nvPr/>
          </p:nvSpPr>
          <p:spPr bwMode="auto">
            <a:xfrm>
              <a:off x="3254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2" name="Line 220"/>
            <p:cNvSpPr>
              <a:spLocks noChangeShapeType="1"/>
            </p:cNvSpPr>
            <p:nvPr/>
          </p:nvSpPr>
          <p:spPr bwMode="auto">
            <a:xfrm>
              <a:off x="3513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" name="Line 221"/>
            <p:cNvSpPr>
              <a:spLocks noChangeShapeType="1"/>
            </p:cNvSpPr>
            <p:nvPr/>
          </p:nvSpPr>
          <p:spPr bwMode="auto">
            <a:xfrm>
              <a:off x="3772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" name="Line 222"/>
            <p:cNvSpPr>
              <a:spLocks noChangeShapeType="1"/>
            </p:cNvSpPr>
            <p:nvPr/>
          </p:nvSpPr>
          <p:spPr bwMode="auto">
            <a:xfrm>
              <a:off x="4032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" name="Line 223"/>
            <p:cNvSpPr>
              <a:spLocks noChangeShapeType="1"/>
            </p:cNvSpPr>
            <p:nvPr/>
          </p:nvSpPr>
          <p:spPr bwMode="auto">
            <a:xfrm>
              <a:off x="4291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6" name="Line 224"/>
            <p:cNvSpPr>
              <a:spLocks noChangeShapeType="1"/>
            </p:cNvSpPr>
            <p:nvPr/>
          </p:nvSpPr>
          <p:spPr bwMode="auto">
            <a:xfrm>
              <a:off x="4550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7" name="Line 225"/>
            <p:cNvSpPr>
              <a:spLocks noChangeShapeType="1"/>
            </p:cNvSpPr>
            <p:nvPr/>
          </p:nvSpPr>
          <p:spPr bwMode="auto">
            <a:xfrm>
              <a:off x="4809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0" name="Text Box 228"/>
            <p:cNvSpPr txBox="1">
              <a:spLocks noChangeArrowheads="1"/>
            </p:cNvSpPr>
            <p:nvPr/>
          </p:nvSpPr>
          <p:spPr bwMode="auto">
            <a:xfrm>
              <a:off x="2444" y="2835"/>
              <a:ext cx="2704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13    27    </a:t>
              </a:r>
              <a:r>
                <a:rPr lang="en-US" altLang="zh-CN" u="sng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49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  55   04   49    38   65    97   76 </a:t>
              </a:r>
            </a:p>
          </p:txBody>
        </p:sp>
      </p:grpSp>
      <p:grpSp>
        <p:nvGrpSpPr>
          <p:cNvPr id="4" name="Group 271"/>
          <p:cNvGrpSpPr>
            <a:grpSpLocks/>
          </p:cNvGrpSpPr>
          <p:nvPr/>
        </p:nvGrpSpPr>
        <p:grpSpPr bwMode="auto">
          <a:xfrm>
            <a:off x="3886200" y="5165725"/>
            <a:ext cx="4210050" cy="396875"/>
            <a:chOff x="2448" y="3254"/>
            <a:chExt cx="2652" cy="250"/>
          </a:xfrm>
        </p:grpSpPr>
        <p:sp>
          <p:nvSpPr>
            <p:cNvPr id="3303" name="Rectangle 231"/>
            <p:cNvSpPr>
              <a:spLocks noChangeArrowheads="1"/>
            </p:cNvSpPr>
            <p:nvPr/>
          </p:nvSpPr>
          <p:spPr bwMode="auto">
            <a:xfrm>
              <a:off x="2476" y="3254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04" name="Line 232"/>
            <p:cNvSpPr>
              <a:spLocks noChangeShapeType="1"/>
            </p:cNvSpPr>
            <p:nvPr/>
          </p:nvSpPr>
          <p:spPr bwMode="auto">
            <a:xfrm>
              <a:off x="273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5" name="Line 233"/>
            <p:cNvSpPr>
              <a:spLocks noChangeShapeType="1"/>
            </p:cNvSpPr>
            <p:nvPr/>
          </p:nvSpPr>
          <p:spPr bwMode="auto">
            <a:xfrm>
              <a:off x="299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6" name="Line 234"/>
            <p:cNvSpPr>
              <a:spLocks noChangeShapeType="1"/>
            </p:cNvSpPr>
            <p:nvPr/>
          </p:nvSpPr>
          <p:spPr bwMode="auto">
            <a:xfrm>
              <a:off x="3254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7" name="Line 235"/>
            <p:cNvSpPr>
              <a:spLocks noChangeShapeType="1"/>
            </p:cNvSpPr>
            <p:nvPr/>
          </p:nvSpPr>
          <p:spPr bwMode="auto">
            <a:xfrm>
              <a:off x="3513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" name="Line 236"/>
            <p:cNvSpPr>
              <a:spLocks noChangeShapeType="1"/>
            </p:cNvSpPr>
            <p:nvPr/>
          </p:nvSpPr>
          <p:spPr bwMode="auto">
            <a:xfrm>
              <a:off x="377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9" name="Line 237"/>
            <p:cNvSpPr>
              <a:spLocks noChangeShapeType="1"/>
            </p:cNvSpPr>
            <p:nvPr/>
          </p:nvSpPr>
          <p:spPr bwMode="auto">
            <a:xfrm>
              <a:off x="403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0" name="Line 238"/>
            <p:cNvSpPr>
              <a:spLocks noChangeShapeType="1"/>
            </p:cNvSpPr>
            <p:nvPr/>
          </p:nvSpPr>
          <p:spPr bwMode="auto">
            <a:xfrm>
              <a:off x="4291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1" name="Line 239"/>
            <p:cNvSpPr>
              <a:spLocks noChangeShapeType="1"/>
            </p:cNvSpPr>
            <p:nvPr/>
          </p:nvSpPr>
          <p:spPr bwMode="auto">
            <a:xfrm>
              <a:off x="4550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2" name="Line 240"/>
            <p:cNvSpPr>
              <a:spLocks noChangeShapeType="1"/>
            </p:cNvSpPr>
            <p:nvPr/>
          </p:nvSpPr>
          <p:spPr bwMode="auto">
            <a:xfrm>
              <a:off x="4809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4" name="Text Box 242"/>
            <p:cNvSpPr txBox="1">
              <a:spLocks noChangeArrowheads="1"/>
            </p:cNvSpPr>
            <p:nvPr/>
          </p:nvSpPr>
          <p:spPr bwMode="auto">
            <a:xfrm>
              <a:off x="2448" y="3294"/>
              <a:ext cx="2652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13    04    </a:t>
              </a:r>
              <a:r>
                <a:rPr lang="en-US" altLang="zh-CN" u="sng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49</a:t>
              </a:r>
              <a:r>
                <a:rPr lang="en-US" altLang="zh-CN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38   27   49    55   65    97   76</a:t>
              </a:r>
            </a:p>
          </p:txBody>
        </p:sp>
      </p:grpSp>
      <p:sp>
        <p:nvSpPr>
          <p:cNvPr id="3317" name="Text Box 245"/>
          <p:cNvSpPr txBox="1">
            <a:spLocks noChangeArrowheads="1"/>
          </p:cNvSpPr>
          <p:nvPr/>
        </p:nvSpPr>
        <p:spPr bwMode="auto">
          <a:xfrm>
            <a:off x="685800" y="5867400"/>
            <a:ext cx="2492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第三趟希尔排序  </a:t>
            </a:r>
          </a:p>
        </p:txBody>
      </p:sp>
      <p:sp>
        <p:nvSpPr>
          <p:cNvPr id="3332" name="Text Box 260"/>
          <p:cNvSpPr txBox="1">
            <a:spLocks noChangeArrowheads="1"/>
          </p:cNvSpPr>
          <p:nvPr/>
        </p:nvSpPr>
        <p:spPr bwMode="auto">
          <a:xfrm>
            <a:off x="685800" y="3581400"/>
            <a:ext cx="3224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第一趟分组，设 </a:t>
            </a:r>
            <a:r>
              <a:rPr lang="en-US" altLang="zh-CN" i="1">
                <a:solidFill>
                  <a:schemeClr val="tx1"/>
                </a:solidFill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 = 5 </a:t>
            </a:r>
          </a:p>
        </p:txBody>
      </p:sp>
      <p:sp>
        <p:nvSpPr>
          <p:cNvPr id="3339" name="Text Box 267"/>
          <p:cNvSpPr txBox="1">
            <a:spLocks noChangeArrowheads="1"/>
          </p:cNvSpPr>
          <p:nvPr/>
        </p:nvSpPr>
        <p:spPr bwMode="auto">
          <a:xfrm>
            <a:off x="3923928" y="3635732"/>
            <a:ext cx="4187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00B050"/>
                </a:solidFill>
                <a:ea typeface="宋体" pitchFamily="2" charset="-122"/>
              </a:rPr>
              <a:t>49 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b="1" dirty="0">
                <a:solidFill>
                  <a:srgbClr val="FF3300"/>
                </a:solidFill>
                <a:ea typeface="宋体" pitchFamily="2" charset="-122"/>
              </a:rPr>
              <a:t>38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</a:rPr>
              <a:t>65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97   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76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>
                <a:solidFill>
                  <a:srgbClr val="00B050"/>
                </a:solidFill>
                <a:ea typeface="宋体" pitchFamily="2" charset="-122"/>
              </a:rPr>
              <a:t>13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27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u="sng" dirty="0">
                <a:solidFill>
                  <a:schemeClr val="accent5">
                    <a:lumMod val="75000"/>
                  </a:schemeClr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49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55   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04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3341" name="Text Box 269"/>
          <p:cNvSpPr txBox="1">
            <a:spLocks noChangeArrowheads="1"/>
          </p:cNvSpPr>
          <p:nvPr/>
        </p:nvSpPr>
        <p:spPr bwMode="auto">
          <a:xfrm>
            <a:off x="3923928" y="4479856"/>
            <a:ext cx="426270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dirty="0">
                <a:ea typeface="宋体" pitchFamily="2" charset="-122"/>
              </a:rPr>
              <a:t>13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27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u="sng" dirty="0">
                <a:solidFill>
                  <a:schemeClr val="accent5">
                    <a:lumMod val="75000"/>
                  </a:schemeClr>
                </a:solidFill>
                <a:latin typeface="Arial" charset="0"/>
                <a:ea typeface="宋体" pitchFamily="2" charset="-122"/>
              </a:rPr>
              <a:t>49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55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04  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</a:rPr>
              <a:t>49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>
                <a:ea typeface="宋体" pitchFamily="2" charset="-122"/>
              </a:rPr>
              <a:t>38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65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</a:rPr>
              <a:t>97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>
                <a:ea typeface="宋体" pitchFamily="2" charset="-122"/>
              </a:rPr>
              <a:t>76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 useBgFill="1">
        <p:nvSpPr>
          <p:cNvPr id="3334" name="Text Box 262"/>
          <p:cNvSpPr txBox="1">
            <a:spLocks noChangeArrowheads="1"/>
          </p:cNvSpPr>
          <p:nvPr/>
        </p:nvSpPr>
        <p:spPr bwMode="auto">
          <a:xfrm>
            <a:off x="685800" y="4343400"/>
            <a:ext cx="3224213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第二趟分组，设 </a:t>
            </a:r>
            <a:r>
              <a:rPr lang="en-US" altLang="zh-CN" i="1">
                <a:solidFill>
                  <a:schemeClr val="tx1"/>
                </a:solidFill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 = 3 </a:t>
            </a:r>
          </a:p>
        </p:txBody>
      </p:sp>
      <p:grpSp>
        <p:nvGrpSpPr>
          <p:cNvPr id="5" name="Group 272"/>
          <p:cNvGrpSpPr>
            <a:grpSpLocks/>
          </p:cNvGrpSpPr>
          <p:nvPr/>
        </p:nvGrpSpPr>
        <p:grpSpPr bwMode="auto">
          <a:xfrm>
            <a:off x="3886200" y="5924550"/>
            <a:ext cx="4240213" cy="396875"/>
            <a:chOff x="2448" y="3254"/>
            <a:chExt cx="2671" cy="250"/>
          </a:xfrm>
        </p:grpSpPr>
        <p:sp>
          <p:nvSpPr>
            <p:cNvPr id="3345" name="Rectangle 273"/>
            <p:cNvSpPr>
              <a:spLocks noChangeArrowheads="1"/>
            </p:cNvSpPr>
            <p:nvPr/>
          </p:nvSpPr>
          <p:spPr bwMode="auto">
            <a:xfrm>
              <a:off x="2476" y="3254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46" name="Line 274"/>
            <p:cNvSpPr>
              <a:spLocks noChangeShapeType="1"/>
            </p:cNvSpPr>
            <p:nvPr/>
          </p:nvSpPr>
          <p:spPr bwMode="auto">
            <a:xfrm>
              <a:off x="273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7" name="Line 275"/>
            <p:cNvSpPr>
              <a:spLocks noChangeShapeType="1"/>
            </p:cNvSpPr>
            <p:nvPr/>
          </p:nvSpPr>
          <p:spPr bwMode="auto">
            <a:xfrm>
              <a:off x="299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8" name="Line 276"/>
            <p:cNvSpPr>
              <a:spLocks noChangeShapeType="1"/>
            </p:cNvSpPr>
            <p:nvPr/>
          </p:nvSpPr>
          <p:spPr bwMode="auto">
            <a:xfrm>
              <a:off x="3254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9" name="Line 277"/>
            <p:cNvSpPr>
              <a:spLocks noChangeShapeType="1"/>
            </p:cNvSpPr>
            <p:nvPr/>
          </p:nvSpPr>
          <p:spPr bwMode="auto">
            <a:xfrm>
              <a:off x="3513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0" name="Line 278"/>
            <p:cNvSpPr>
              <a:spLocks noChangeShapeType="1"/>
            </p:cNvSpPr>
            <p:nvPr/>
          </p:nvSpPr>
          <p:spPr bwMode="auto">
            <a:xfrm>
              <a:off x="377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1" name="Line 279"/>
            <p:cNvSpPr>
              <a:spLocks noChangeShapeType="1"/>
            </p:cNvSpPr>
            <p:nvPr/>
          </p:nvSpPr>
          <p:spPr bwMode="auto">
            <a:xfrm>
              <a:off x="403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2" name="Line 280"/>
            <p:cNvSpPr>
              <a:spLocks noChangeShapeType="1"/>
            </p:cNvSpPr>
            <p:nvPr/>
          </p:nvSpPr>
          <p:spPr bwMode="auto">
            <a:xfrm>
              <a:off x="4291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3" name="Line 281"/>
            <p:cNvSpPr>
              <a:spLocks noChangeShapeType="1"/>
            </p:cNvSpPr>
            <p:nvPr/>
          </p:nvSpPr>
          <p:spPr bwMode="auto">
            <a:xfrm>
              <a:off x="4550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4" name="Line 282"/>
            <p:cNvSpPr>
              <a:spLocks noChangeShapeType="1"/>
            </p:cNvSpPr>
            <p:nvPr/>
          </p:nvSpPr>
          <p:spPr bwMode="auto">
            <a:xfrm>
              <a:off x="4809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5" name="Text Box 283"/>
            <p:cNvSpPr txBox="1">
              <a:spLocks noChangeArrowheads="1"/>
            </p:cNvSpPr>
            <p:nvPr/>
          </p:nvSpPr>
          <p:spPr bwMode="auto">
            <a:xfrm>
              <a:off x="2448" y="3264"/>
              <a:ext cx="2671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04   13     27   38    </a:t>
              </a:r>
              <a:r>
                <a:rPr lang="en-US" altLang="zh-CN" u="sng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49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  49    55   65   76    97</a:t>
              </a: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1" grpId="0" autoUpdateAnimBg="0"/>
      <p:bldP spid="3336" grpId="0" animBg="1" autoUpdateAnimBg="0"/>
      <p:bldP spid="3269" grpId="0" autoUpdateAnimBg="0"/>
      <p:bldP spid="3271" grpId="0" autoUpdateAnimBg="0"/>
      <p:bldP spid="3272" grpId="0" autoUpdateAnimBg="0"/>
      <p:bldP spid="3299" grpId="0" autoUpdateAnimBg="0"/>
      <p:bldP spid="3317" grpId="0" autoUpdateAnimBg="0"/>
      <p:bldP spid="3332" grpId="0" autoUpdateAnimBg="0"/>
      <p:bldP spid="3339" grpId="0" autoUpdateAnimBg="0"/>
      <p:bldP spid="3341" grpId="0" autoUpdateAnimBg="0"/>
      <p:bldP spid="333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29818B8-9E23-4C2D-8A1E-EB6C937C56FD}"/>
              </a:ext>
            </a:extLst>
          </p:cNvPr>
          <p:cNvSpPr/>
          <p:nvPr/>
        </p:nvSpPr>
        <p:spPr>
          <a:xfrm>
            <a:off x="107504" y="404664"/>
            <a:ext cx="89289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void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ShellInsert(</a:t>
            </a:r>
            <a:r>
              <a:rPr lang="en-US" altLang="zh-CN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SqList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对顺序表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作一趟希尔插入排序。本算法是和一趟直接插入排序相比，做了以下修改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//1. 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前后记录位置的增量是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，而不是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1;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//2. r[0]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只是暂存单元，不是哨兵。当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j &lt;= 0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时，插入位置已找到。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int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i, j;</a:t>
            </a: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for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(i =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+1; i &lt;=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.length; ++i){</a:t>
            </a: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if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>
                <a:solidFill>
                  <a:srgbClr val="6F008A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.r[i].key,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.r[i-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].key))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需将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L.r[i]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插入有序增量子表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{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如果要插入的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L.r[i]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比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L.r[i-dk].key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小，插入前面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.r[0] =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.r[i];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将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L.r[i]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暂存在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L.r[0]</a:t>
            </a:r>
            <a:endParaRPr lang="en-US" altLang="zh-CN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for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(j = i-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 j &gt; 0 &amp;&amp; </a:t>
            </a:r>
            <a:r>
              <a:rPr lang="en-US" altLang="zh-CN">
                <a:solidFill>
                  <a:srgbClr val="6F008A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.r[0].key,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.r[j].key); j -=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</a:t>
            </a:r>
          </a:p>
          <a:p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 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 +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.r[j];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记录后移，查找插入的位置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.r[j+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.r[0];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插入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L.r[0]</a:t>
            </a:r>
            <a:endParaRPr lang="en-US" altLang="zh-CN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}</a:t>
            </a: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}</a:t>
            </a: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</a:p>
          <a:p>
            <a:endParaRPr lang="en-US" altLang="zh-CN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void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ShellSort(</a:t>
            </a:r>
            <a:r>
              <a:rPr lang="en-US" altLang="zh-CN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SqList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dlta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[],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按增量序列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dlta[0...t-1]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对顺序表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作希尔排序。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int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k;</a:t>
            </a:r>
          </a:p>
          <a:p>
            <a:r>
              <a:rPr lang="nn-NO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for</a:t>
            </a:r>
            <a:r>
              <a:rPr lang="nn-NO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(k = 0; k &lt; </a:t>
            </a:r>
            <a:r>
              <a:rPr lang="nn-NO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t</a:t>
            </a:r>
            <a:r>
              <a:rPr lang="nn-NO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 ++k)</a:t>
            </a: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ShellInsert(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dlta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[k]);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一趟增量为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dlta[k]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的插入排序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6" name="Text Box 254"/>
          <p:cNvSpPr txBox="1">
            <a:spLocks noChangeArrowheads="1"/>
          </p:cNvSpPr>
          <p:nvPr/>
        </p:nvSpPr>
        <p:spPr bwMode="auto">
          <a:xfrm>
            <a:off x="2232086" y="332656"/>
            <a:ext cx="3708066" cy="66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希尔排序分析 </a:t>
            </a:r>
          </a:p>
        </p:txBody>
      </p:sp>
      <p:sp>
        <p:nvSpPr>
          <p:cNvPr id="8447" name="Text Box 255"/>
          <p:cNvSpPr txBox="1">
            <a:spLocks noChangeArrowheads="1"/>
          </p:cNvSpPr>
          <p:nvPr/>
        </p:nvSpPr>
        <p:spPr bwMode="auto">
          <a:xfrm>
            <a:off x="76200" y="1166508"/>
            <a:ext cx="9224641" cy="846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分组不是简单的“逐段分割”，而是将相隔某个增量的记录组成  </a:t>
            </a:r>
          </a:p>
          <a:p>
            <a:pPr>
              <a:lnSpc>
                <a:spcPct val="10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一个子序列。 </a:t>
            </a:r>
          </a:p>
        </p:txBody>
      </p:sp>
      <p:sp>
        <p:nvSpPr>
          <p:cNvPr id="8448" name="Text Box 256"/>
          <p:cNvSpPr txBox="1">
            <a:spLocks noChangeArrowheads="1"/>
          </p:cNvSpPr>
          <p:nvPr/>
        </p:nvSpPr>
        <p:spPr bwMode="auto">
          <a:xfrm>
            <a:off x="76200" y="2030203"/>
            <a:ext cx="890820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增量序列取法 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希尔最早提出的选法是 </a:t>
            </a:r>
            <a:r>
              <a:rPr lang="en-US" altLang="zh-CN" sz="2400" i="1" dirty="0">
                <a:solidFill>
                  <a:schemeClr val="tx1"/>
                </a:solidFill>
              </a:rPr>
              <a:t>d</a:t>
            </a:r>
            <a:r>
              <a:rPr lang="en-US" altLang="zh-CN" sz="2400" baseline="-25000" dirty="0">
                <a:solidFill>
                  <a:schemeClr val="tx1"/>
                </a:solidFill>
              </a:rPr>
              <a:t>1</a:t>
            </a:r>
            <a:r>
              <a:rPr lang="en-US" altLang="zh-CN" sz="2400" dirty="0">
                <a:solidFill>
                  <a:schemeClr val="tx1"/>
                </a:solidFill>
              </a:rPr>
              <a:t> =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i="1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/2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，</a:t>
            </a:r>
            <a:r>
              <a:rPr lang="en-US" altLang="zh-CN" sz="2400" i="1" dirty="0" err="1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baseline="-25000" dirty="0">
                <a:solidFill>
                  <a:schemeClr val="tx1"/>
                </a:solidFill>
              </a:rPr>
              <a:t>+1</a:t>
            </a:r>
            <a:r>
              <a:rPr lang="en-US" altLang="zh-CN" sz="2400" dirty="0">
                <a:solidFill>
                  <a:schemeClr val="tx1"/>
                </a:solidFill>
              </a:rPr>
              <a:t> =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 </a:t>
            </a:r>
            <a:r>
              <a:rPr lang="en-US" altLang="zh-CN" sz="2400" i="1" dirty="0" err="1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/2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。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   克努特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(Knuth) </a:t>
            </a:r>
            <a:r>
              <a:rPr lang="zh-CN" altLang="en-US" sz="2400" dirty="0">
                <a:solidFill>
                  <a:schemeClr val="tx1"/>
                </a:solidFill>
              </a:rPr>
              <a:t>提出的选法是 </a:t>
            </a:r>
            <a:r>
              <a:rPr lang="en-US" altLang="zh-CN" sz="2400" i="1" dirty="0" err="1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baseline="-25000" dirty="0">
                <a:solidFill>
                  <a:schemeClr val="tx1"/>
                </a:solidFill>
              </a:rPr>
              <a:t>+1</a:t>
            </a:r>
            <a:r>
              <a:rPr lang="en-US" altLang="zh-CN" sz="2400" dirty="0">
                <a:solidFill>
                  <a:schemeClr val="tx1"/>
                </a:solidFill>
              </a:rPr>
              <a:t> =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(</a:t>
            </a:r>
            <a:r>
              <a:rPr lang="en-US" altLang="zh-CN" sz="2400" i="1" dirty="0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/3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。</a:t>
            </a:r>
            <a:endParaRPr lang="en-US" altLang="zh-CN" sz="2400" dirty="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ym typeface="Symbol" pitchFamily="18" charset="2"/>
              </a:rPr>
              <a:t>     </a:t>
            </a:r>
            <a:r>
              <a:rPr lang="zh-CN" altLang="en-US" sz="2400" dirty="0">
                <a:sym typeface="Symbol" pitchFamily="18" charset="2"/>
              </a:rPr>
              <a:t>还有许多其他取法。</a:t>
            </a:r>
            <a:endParaRPr lang="zh-CN" altLang="en-US" sz="2400" dirty="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   </a:t>
            </a:r>
            <a:r>
              <a:rPr lang="zh-CN" altLang="en-US" sz="2400" dirty="0">
                <a:ea typeface="华文新魏" pitchFamily="2" charset="-122"/>
                <a:sym typeface="Symbol" pitchFamily="18" charset="2"/>
              </a:rPr>
              <a:t>如何选择增量序列以产生最好的排序效果，至今仍没有从数学  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ea typeface="华文新魏" pitchFamily="2" charset="-122"/>
                <a:sym typeface="Symbol" pitchFamily="18" charset="2"/>
              </a:rPr>
              <a:t>    上得到解决。</a:t>
            </a:r>
            <a:endParaRPr lang="zh-CN" altLang="en-US" sz="2400" dirty="0">
              <a:ea typeface="华文新魏" pitchFamily="2" charset="-122"/>
            </a:endParaRPr>
          </a:p>
          <a:p>
            <a:pPr>
              <a:lnSpc>
                <a:spcPct val="12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</a:rPr>
              <a:t>1)</a:t>
            </a:r>
            <a:r>
              <a:rPr lang="zh-CN" altLang="en-US" sz="2400" dirty="0">
                <a:solidFill>
                  <a:schemeClr val="tx1"/>
                </a:solidFill>
              </a:rPr>
              <a:t>、没有除 </a:t>
            </a:r>
            <a:r>
              <a:rPr lang="en-US" altLang="zh-CN" sz="2400" dirty="0">
                <a:solidFill>
                  <a:schemeClr val="tx1"/>
                </a:solidFill>
              </a:rPr>
              <a:t>1 </a:t>
            </a:r>
            <a:r>
              <a:rPr lang="zh-CN" altLang="en-US" sz="2400" dirty="0">
                <a:solidFill>
                  <a:schemeClr val="tx1"/>
                </a:solidFill>
              </a:rPr>
              <a:t>以外的公因子； 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</a:rPr>
              <a:t>2)</a:t>
            </a:r>
            <a:r>
              <a:rPr lang="zh-CN" altLang="en-US" sz="2400" dirty="0">
                <a:solidFill>
                  <a:schemeClr val="tx1"/>
                </a:solidFill>
              </a:rPr>
              <a:t>、最后一个增量值必须为 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8449" name="Text Box 257"/>
          <p:cNvSpPr txBox="1">
            <a:spLocks noChangeArrowheads="1"/>
          </p:cNvSpPr>
          <p:nvPr/>
        </p:nvSpPr>
        <p:spPr bwMode="auto">
          <a:xfrm>
            <a:off x="29681" y="5757181"/>
            <a:ext cx="5478423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zh-CN" altLang="en-US" sz="2400" dirty="0">
                <a:solidFill>
                  <a:schemeClr val="tx1"/>
                </a:solidFill>
              </a:rPr>
              <a:t>希尔排序的时间复杂度约为：</a:t>
            </a:r>
            <a:r>
              <a:rPr lang="en-US" altLang="zh-CN" sz="2400" dirty="0">
                <a:solidFill>
                  <a:schemeClr val="tx1"/>
                </a:solidFill>
              </a:rPr>
              <a:t>O(n</a:t>
            </a:r>
            <a:r>
              <a:rPr lang="en-US" altLang="zh-CN" sz="2400" baseline="30000" dirty="0">
                <a:solidFill>
                  <a:schemeClr val="tx1"/>
                </a:solidFill>
              </a:rPr>
              <a:t>1.3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7" grpId="0" autoUpdateAnimBg="0"/>
      <p:bldP spid="8448" grpId="0" autoUpdateAnimBg="0"/>
      <p:bldP spid="844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908750" y="21601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340550" y="21601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772350" y="21601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起泡排序</a:t>
            </a:r>
          </a:p>
        </p:txBody>
      </p:sp>
      <p:pic>
        <p:nvPicPr>
          <p:cNvPr id="2211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029362"/>
            <a:ext cx="6552728" cy="535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FEC6E6-6076-4E7A-AC5A-0CAD5F88DBF2}"/>
              </a:ext>
            </a:extLst>
          </p:cNvPr>
          <p:cNvSpPr/>
          <p:nvPr/>
        </p:nvSpPr>
        <p:spPr>
          <a:xfrm>
            <a:off x="107504" y="117693"/>
            <a:ext cx="864096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void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BubbleSort(</a:t>
            </a:r>
            <a:r>
              <a:rPr lang="en-US" altLang="zh-CN" sz="24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SqList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int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i, j, change = 1;</a:t>
            </a: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for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(i = 1;i &lt;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.length &amp;&amp; change; ++i) {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//change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的作用：若需要比较的区间内，没有要进行交换的，那么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change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一直是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0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，且在该区间内已经有序，没必要再遍历比它少一个数的子区间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0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change = 0;</a:t>
            </a:r>
            <a:endParaRPr lang="en-US" altLang="zh-CN" sz="2400">
              <a:solidFill>
                <a:srgbClr val="0000FF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for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(j = 1; j &lt;=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.length - i; ++j) {</a:t>
            </a:r>
          </a:p>
          <a:p>
            <a:r>
              <a:rPr lang="en-US" altLang="zh-CN" sz="24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RedType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temp;</a:t>
            </a: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if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 sz="2400">
                <a:solidFill>
                  <a:srgbClr val="6F008A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.r[j+1].key,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.r[j].key)) {</a:t>
            </a: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 temp =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.r[j+1];</a:t>
            </a:r>
          </a:p>
          <a:p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 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.r[j+1] =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.r[j];</a:t>
            </a:r>
          </a:p>
          <a:p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 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 = temp;</a:t>
            </a: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 change = 1;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</a:t>
            </a:r>
            <a:r>
              <a:rPr lang="en-US" altLang="zh-CN" sz="2400"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//if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</a:t>
            </a:r>
            <a:r>
              <a:rPr lang="en-US" altLang="zh-CN" sz="2400"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//for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</a:t>
            </a:r>
            <a:r>
              <a:rPr lang="en-US" altLang="zh-CN" sz="2400"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//for</a:t>
            </a: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} </a:t>
            </a:r>
          </a:p>
        </p:txBody>
      </p:sp>
    </p:spTree>
  </p:cSld>
  <p:clrMapOvr>
    <a:masterClrMapping/>
  </p:clrMapOvr>
  <p:transition spd="med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性能分析</a:t>
            </a:r>
          </a:p>
        </p:txBody>
      </p:sp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00808"/>
            <a:ext cx="860444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1" name="AutoShape 231"/>
          <p:cNvSpPr>
            <a:spLocks noChangeArrowheads="1"/>
          </p:cNvSpPr>
          <p:nvPr/>
        </p:nvSpPr>
        <p:spPr bwMode="auto">
          <a:xfrm>
            <a:off x="4499992" y="1718224"/>
            <a:ext cx="2895600" cy="533400"/>
          </a:xfrm>
          <a:prstGeom prst="wedgeRoundRectCallout">
            <a:avLst>
              <a:gd name="adj1" fmla="val -123360"/>
              <a:gd name="adj2" fmla="val -150749"/>
              <a:gd name="adj3" fmla="val 16667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5000"/>
              </a:lnSpc>
            </a:pPr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一般取第一个记录 </a:t>
            </a:r>
          </a:p>
        </p:txBody>
      </p:sp>
      <p:sp>
        <p:nvSpPr>
          <p:cNvPr id="10469" name="Text Box 229"/>
          <p:cNvSpPr txBox="1">
            <a:spLocks noChangeArrowheads="1"/>
          </p:cNvSpPr>
          <p:nvPr/>
        </p:nvSpPr>
        <p:spPr bwMode="auto">
          <a:xfrm>
            <a:off x="76200" y="898525"/>
            <a:ext cx="8915400" cy="1227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dirty="0">
                <a:solidFill>
                  <a:schemeClr val="tx1"/>
                </a:solidFill>
              </a:rPr>
              <a:t>　    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基本思想：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任选</a:t>
            </a:r>
            <a:r>
              <a:rPr lang="zh-CN" altLang="en-US" sz="2400" dirty="0">
                <a:solidFill>
                  <a:schemeClr val="tx1"/>
                </a:solidFill>
              </a:rPr>
              <a:t>一个记录，以它的关键字作为“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枢轴</a:t>
            </a:r>
            <a:r>
              <a:rPr lang="zh-CN" altLang="en-US" sz="2400" dirty="0">
                <a:solidFill>
                  <a:schemeClr val="tx1"/>
                </a:solidFill>
              </a:rPr>
              <a:t>”，凡关 键字小于枢轴的记录均移至枢轴之前，凡关键字大于枢轴的记录均移至枢轴之后。 </a:t>
            </a:r>
          </a:p>
        </p:txBody>
      </p:sp>
      <p:sp>
        <p:nvSpPr>
          <p:cNvPr id="10544" name="AutoShape 304"/>
          <p:cNvSpPr>
            <a:spLocks noChangeArrowheads="1"/>
          </p:cNvSpPr>
          <p:nvPr/>
        </p:nvSpPr>
        <p:spPr bwMode="auto">
          <a:xfrm>
            <a:off x="4114800" y="3841750"/>
            <a:ext cx="762000" cy="457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77" name="Line 237"/>
          <p:cNvSpPr>
            <a:spLocks noChangeShapeType="1"/>
          </p:cNvSpPr>
          <p:nvPr/>
        </p:nvSpPr>
        <p:spPr bwMode="auto">
          <a:xfrm flipV="1">
            <a:off x="19812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8" name="Text Box 238"/>
          <p:cNvSpPr txBox="1">
            <a:spLocks noChangeArrowheads="1"/>
          </p:cNvSpPr>
          <p:nvPr/>
        </p:nvSpPr>
        <p:spPr bwMode="auto">
          <a:xfrm>
            <a:off x="1698625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>
        <p:nvSpPr>
          <p:cNvPr id="10479" name="Line 239"/>
          <p:cNvSpPr>
            <a:spLocks noChangeShapeType="1"/>
          </p:cNvSpPr>
          <p:nvPr/>
        </p:nvSpPr>
        <p:spPr bwMode="auto">
          <a:xfrm flipV="1">
            <a:off x="74676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0" name="Text Box 240"/>
          <p:cNvSpPr txBox="1">
            <a:spLocks noChangeArrowheads="1"/>
          </p:cNvSpPr>
          <p:nvPr/>
        </p:nvSpPr>
        <p:spPr bwMode="auto">
          <a:xfrm>
            <a:off x="70866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>
        <p:nvSpPr>
          <p:cNvPr id="10481" name="Text Box 241"/>
          <p:cNvSpPr txBox="1">
            <a:spLocks noChangeArrowheads="1"/>
          </p:cNvSpPr>
          <p:nvPr/>
        </p:nvSpPr>
        <p:spPr bwMode="auto">
          <a:xfrm>
            <a:off x="1600200" y="6019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设 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R[s]=52 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为枢轴。 </a:t>
            </a:r>
          </a:p>
        </p:txBody>
      </p:sp>
      <p:sp>
        <p:nvSpPr>
          <p:cNvPr id="10498" name="Rectangle 258"/>
          <p:cNvSpPr>
            <a:spLocks noChangeArrowheads="1"/>
          </p:cNvSpPr>
          <p:nvPr/>
        </p:nvSpPr>
        <p:spPr bwMode="auto">
          <a:xfrm>
            <a:off x="76200" y="4243388"/>
            <a:ext cx="87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例： </a:t>
            </a:r>
          </a:p>
        </p:txBody>
      </p:sp>
      <p:sp>
        <p:nvSpPr>
          <p:cNvPr id="10500" name="Rectangle 260"/>
          <p:cNvSpPr>
            <a:spLocks noChangeArrowheads="1"/>
          </p:cNvSpPr>
          <p:nvPr/>
        </p:nvSpPr>
        <p:spPr bwMode="auto">
          <a:xfrm>
            <a:off x="4235450" y="384175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52 </a:t>
            </a:r>
          </a:p>
        </p:txBody>
      </p:sp>
      <p:graphicFrame>
        <p:nvGraphicFramePr>
          <p:cNvPr id="10538" name="Group 298"/>
          <p:cNvGraphicFramePr>
            <a:graphicFrameLocks noGrp="1"/>
          </p:cNvGraphicFramePr>
          <p:nvPr/>
        </p:nvGraphicFramePr>
        <p:xfrm>
          <a:off x="1676400" y="4529138"/>
          <a:ext cx="6096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49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80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97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75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39" name="Line 299"/>
          <p:cNvSpPr>
            <a:spLocks noChangeShapeType="1"/>
          </p:cNvSpPr>
          <p:nvPr/>
        </p:nvSpPr>
        <p:spPr bwMode="auto">
          <a:xfrm>
            <a:off x="1981200" y="4222750"/>
            <a:ext cx="0" cy="3048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1" name="Text Box 301"/>
          <p:cNvSpPr txBox="1">
            <a:spLocks noChangeArrowheads="1"/>
          </p:cNvSpPr>
          <p:nvPr/>
        </p:nvSpPr>
        <p:spPr bwMode="auto">
          <a:xfrm>
            <a:off x="1981200" y="407035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s</a:t>
            </a:r>
          </a:p>
        </p:txBody>
      </p:sp>
      <p:sp>
        <p:nvSpPr>
          <p:cNvPr id="10542" name="Text Box 302"/>
          <p:cNvSpPr txBox="1">
            <a:spLocks noChangeArrowheads="1"/>
          </p:cNvSpPr>
          <p:nvPr/>
        </p:nvSpPr>
        <p:spPr bwMode="auto">
          <a:xfrm>
            <a:off x="7467600" y="40703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t </a:t>
            </a:r>
          </a:p>
        </p:txBody>
      </p:sp>
      <p:sp>
        <p:nvSpPr>
          <p:cNvPr id="10543" name="Line 303"/>
          <p:cNvSpPr>
            <a:spLocks noChangeShapeType="1"/>
          </p:cNvSpPr>
          <p:nvPr/>
        </p:nvSpPr>
        <p:spPr bwMode="auto">
          <a:xfrm>
            <a:off x="7467600" y="4222750"/>
            <a:ext cx="0" cy="3048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" name="Text Box 307"/>
          <p:cNvSpPr txBox="1">
            <a:spLocks noChangeArrowheads="1"/>
          </p:cNvSpPr>
          <p:nvPr/>
        </p:nvSpPr>
        <p:spPr bwMode="auto">
          <a:xfrm>
            <a:off x="76200" y="2210172"/>
            <a:ext cx="89154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    </a:t>
            </a:r>
            <a:r>
              <a:rPr lang="zh-CN" altLang="en-US" sz="2200" dirty="0">
                <a:solidFill>
                  <a:schemeClr val="tx1"/>
                </a:solidFill>
              </a:rPr>
              <a:t>附设两个指针 </a:t>
            </a:r>
            <a:r>
              <a:rPr lang="en-US" altLang="zh-CN" sz="2200" dirty="0">
                <a:solidFill>
                  <a:schemeClr val="tx1"/>
                </a:solidFill>
              </a:rPr>
              <a:t>low </a:t>
            </a:r>
            <a:r>
              <a:rPr lang="zh-CN" altLang="en-US" sz="2200" dirty="0">
                <a:solidFill>
                  <a:schemeClr val="tx1"/>
                </a:solidFill>
              </a:rPr>
              <a:t>和 </a:t>
            </a:r>
            <a:r>
              <a:rPr lang="en-US" altLang="zh-CN" sz="2200" dirty="0">
                <a:solidFill>
                  <a:schemeClr val="tx1"/>
                </a:solidFill>
              </a:rPr>
              <a:t>high</a:t>
            </a:r>
            <a:r>
              <a:rPr lang="zh-CN" altLang="en-US" sz="2200" dirty="0">
                <a:solidFill>
                  <a:schemeClr val="tx1"/>
                </a:solidFill>
              </a:rPr>
              <a:t>，从 </a:t>
            </a:r>
            <a:r>
              <a:rPr lang="en-US" altLang="zh-CN" sz="2200" dirty="0">
                <a:solidFill>
                  <a:schemeClr val="tx1"/>
                </a:solidFill>
              </a:rPr>
              <a:t>high </a:t>
            </a:r>
            <a:r>
              <a:rPr lang="zh-CN" altLang="en-US" sz="2200" dirty="0">
                <a:solidFill>
                  <a:schemeClr val="tx1"/>
                </a:solidFill>
              </a:rPr>
              <a:t>所指位置起向前搜索找 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到第一个关键字小于枢轴的关键字的记录与枢轴记录交换，然后 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从 </a:t>
            </a:r>
            <a:r>
              <a:rPr lang="en-US" altLang="zh-CN" sz="2200" dirty="0">
                <a:solidFill>
                  <a:schemeClr val="tx1"/>
                </a:solidFill>
              </a:rPr>
              <a:t>low  </a:t>
            </a:r>
            <a:r>
              <a:rPr lang="zh-CN" altLang="en-US" sz="2200" dirty="0">
                <a:solidFill>
                  <a:schemeClr val="tx1"/>
                </a:solidFill>
              </a:rPr>
              <a:t>所指位置起向后搜索找到第一个关键字大于枢轴的关键字 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的记录与枢轴记录交换，重复这两步直至 </a:t>
            </a:r>
            <a:r>
              <a:rPr lang="en-US" altLang="zh-CN" sz="2200" dirty="0">
                <a:solidFill>
                  <a:schemeClr val="tx1"/>
                </a:solidFill>
              </a:rPr>
              <a:t>low = high </a:t>
            </a:r>
            <a:r>
              <a:rPr lang="zh-CN" altLang="en-US" sz="2200" dirty="0">
                <a:solidFill>
                  <a:schemeClr val="tx1"/>
                </a:solidFill>
              </a:rPr>
              <a:t>为止。  </a:t>
            </a:r>
          </a:p>
        </p:txBody>
      </p:sp>
      <p:sp useBgFill="1">
        <p:nvSpPr>
          <p:cNvPr id="10484" name="Rectangle 244"/>
          <p:cNvSpPr>
            <a:spLocks noChangeArrowheads="1"/>
          </p:cNvSpPr>
          <p:nvPr/>
        </p:nvSpPr>
        <p:spPr bwMode="auto">
          <a:xfrm>
            <a:off x="71628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" name="Line 308"/>
          <p:cNvSpPr>
            <a:spLocks noChangeShapeType="1"/>
          </p:cNvSpPr>
          <p:nvPr/>
        </p:nvSpPr>
        <p:spPr bwMode="auto">
          <a:xfrm flipV="1">
            <a:off x="68580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9" name="Text Box 309"/>
          <p:cNvSpPr txBox="1">
            <a:spLocks noChangeArrowheads="1"/>
          </p:cNvSpPr>
          <p:nvPr/>
        </p:nvSpPr>
        <p:spPr bwMode="auto">
          <a:xfrm>
            <a:off x="64770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50" name="Rectangle 310"/>
          <p:cNvSpPr>
            <a:spLocks noChangeArrowheads="1"/>
          </p:cNvSpPr>
          <p:nvPr/>
        </p:nvSpPr>
        <p:spPr bwMode="auto">
          <a:xfrm>
            <a:off x="17526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0551" name="Rectangle 311"/>
          <p:cNvSpPr>
            <a:spLocks noChangeArrowheads="1"/>
          </p:cNvSpPr>
          <p:nvPr/>
        </p:nvSpPr>
        <p:spPr bwMode="auto">
          <a:xfrm>
            <a:off x="66294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85" name="Text Box 245"/>
          <p:cNvSpPr txBox="1">
            <a:spLocks noChangeArrowheads="1"/>
          </p:cNvSpPr>
          <p:nvPr/>
        </p:nvSpPr>
        <p:spPr bwMode="auto">
          <a:xfrm>
            <a:off x="1698625" y="4572000"/>
            <a:ext cx="5873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chemeClr val="tx1"/>
                </a:solidFill>
                <a:ea typeface="宋体" pitchFamily="2" charset="-122"/>
              </a:rPr>
              <a:t>23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 useBgFill="1">
        <p:nvSpPr>
          <p:cNvPr id="10552" name="Rectangle 312"/>
          <p:cNvSpPr>
            <a:spLocks noChangeArrowheads="1"/>
          </p:cNvSpPr>
          <p:nvPr/>
        </p:nvSpPr>
        <p:spPr bwMode="auto">
          <a:xfrm>
            <a:off x="16764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3" name="Line 313"/>
          <p:cNvSpPr>
            <a:spLocks noChangeShapeType="1"/>
          </p:cNvSpPr>
          <p:nvPr/>
        </p:nvSpPr>
        <p:spPr bwMode="auto">
          <a:xfrm flipV="1">
            <a:off x="25908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4" name="Text Box 314"/>
          <p:cNvSpPr txBox="1">
            <a:spLocks noChangeArrowheads="1"/>
          </p:cNvSpPr>
          <p:nvPr/>
        </p:nvSpPr>
        <p:spPr bwMode="auto">
          <a:xfrm>
            <a:off x="2308225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>
        <p:nvSpPr>
          <p:cNvPr id="10555" name="Line 315"/>
          <p:cNvSpPr>
            <a:spLocks noChangeShapeType="1"/>
          </p:cNvSpPr>
          <p:nvPr/>
        </p:nvSpPr>
        <p:spPr bwMode="auto">
          <a:xfrm flipV="1">
            <a:off x="32004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6" name="Text Box 316"/>
          <p:cNvSpPr txBox="1">
            <a:spLocks noChangeArrowheads="1"/>
          </p:cNvSpPr>
          <p:nvPr/>
        </p:nvSpPr>
        <p:spPr bwMode="auto">
          <a:xfrm>
            <a:off x="2917825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 useBgFill="1">
        <p:nvSpPr>
          <p:cNvPr id="10557" name="Rectangle 317"/>
          <p:cNvSpPr>
            <a:spLocks noChangeArrowheads="1"/>
          </p:cNvSpPr>
          <p:nvPr/>
        </p:nvSpPr>
        <p:spPr bwMode="auto">
          <a:xfrm>
            <a:off x="22860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558" name="Rectangle 318"/>
          <p:cNvSpPr>
            <a:spLocks noChangeArrowheads="1"/>
          </p:cNvSpPr>
          <p:nvPr/>
        </p:nvSpPr>
        <p:spPr bwMode="auto">
          <a:xfrm>
            <a:off x="29718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dirty="0"/>
          </a:p>
        </p:txBody>
      </p:sp>
      <p:sp>
        <p:nvSpPr>
          <p:cNvPr id="10489" name="Text Box 249"/>
          <p:cNvSpPr txBox="1">
            <a:spLocks noChangeArrowheads="1"/>
          </p:cNvSpPr>
          <p:nvPr/>
        </p:nvSpPr>
        <p:spPr bwMode="auto">
          <a:xfrm>
            <a:off x="6553200" y="4495800"/>
            <a:ext cx="663575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chemeClr val="tx1"/>
                </a:solidFill>
                <a:ea typeface="宋体" pitchFamily="2" charset="-122"/>
              </a:rPr>
              <a:t>80</a:t>
            </a:r>
            <a:endParaRPr lang="en-US" altLang="zh-CN" sz="22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0559" name="Line 319"/>
          <p:cNvSpPr>
            <a:spLocks noChangeShapeType="1"/>
          </p:cNvSpPr>
          <p:nvPr/>
        </p:nvSpPr>
        <p:spPr bwMode="auto">
          <a:xfrm flipV="1">
            <a:off x="62484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0" name="Text Box 320"/>
          <p:cNvSpPr txBox="1">
            <a:spLocks noChangeArrowheads="1"/>
          </p:cNvSpPr>
          <p:nvPr/>
        </p:nvSpPr>
        <p:spPr bwMode="auto">
          <a:xfrm>
            <a:off x="58674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61" name="Rectangle 321"/>
          <p:cNvSpPr>
            <a:spLocks noChangeArrowheads="1"/>
          </p:cNvSpPr>
          <p:nvPr/>
        </p:nvSpPr>
        <p:spPr bwMode="auto">
          <a:xfrm>
            <a:off x="65532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562" name="Rectangle 322"/>
          <p:cNvSpPr>
            <a:spLocks noChangeArrowheads="1"/>
          </p:cNvSpPr>
          <p:nvPr/>
        </p:nvSpPr>
        <p:spPr bwMode="auto">
          <a:xfrm>
            <a:off x="59436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3" name="Line 323"/>
          <p:cNvSpPr>
            <a:spLocks noChangeShapeType="1"/>
          </p:cNvSpPr>
          <p:nvPr/>
        </p:nvSpPr>
        <p:spPr bwMode="auto">
          <a:xfrm flipV="1">
            <a:off x="56388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4" name="Text Box 324"/>
          <p:cNvSpPr txBox="1">
            <a:spLocks noChangeArrowheads="1"/>
          </p:cNvSpPr>
          <p:nvPr/>
        </p:nvSpPr>
        <p:spPr bwMode="auto">
          <a:xfrm>
            <a:off x="52578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65" name="Rectangle 325"/>
          <p:cNvSpPr>
            <a:spLocks noChangeArrowheads="1"/>
          </p:cNvSpPr>
          <p:nvPr/>
        </p:nvSpPr>
        <p:spPr bwMode="auto">
          <a:xfrm>
            <a:off x="53340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6" name="Line 326"/>
          <p:cNvSpPr>
            <a:spLocks noChangeShapeType="1"/>
          </p:cNvSpPr>
          <p:nvPr/>
        </p:nvSpPr>
        <p:spPr bwMode="auto">
          <a:xfrm flipV="1">
            <a:off x="50292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7" name="Text Box 327"/>
          <p:cNvSpPr txBox="1">
            <a:spLocks noChangeArrowheads="1"/>
          </p:cNvSpPr>
          <p:nvPr/>
        </p:nvSpPr>
        <p:spPr bwMode="auto">
          <a:xfrm>
            <a:off x="46482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68" name="Rectangle 328"/>
          <p:cNvSpPr>
            <a:spLocks noChangeArrowheads="1"/>
          </p:cNvSpPr>
          <p:nvPr/>
        </p:nvSpPr>
        <p:spPr bwMode="auto">
          <a:xfrm>
            <a:off x="47244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9" name="Line 329"/>
          <p:cNvSpPr>
            <a:spLocks noChangeShapeType="1"/>
          </p:cNvSpPr>
          <p:nvPr/>
        </p:nvSpPr>
        <p:spPr bwMode="auto">
          <a:xfrm flipV="1">
            <a:off x="4365625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0" name="Text Box 330"/>
          <p:cNvSpPr txBox="1">
            <a:spLocks noChangeArrowheads="1"/>
          </p:cNvSpPr>
          <p:nvPr/>
        </p:nvSpPr>
        <p:spPr bwMode="auto">
          <a:xfrm>
            <a:off x="3984625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71" name="Rectangle 331"/>
          <p:cNvSpPr>
            <a:spLocks noChangeArrowheads="1"/>
          </p:cNvSpPr>
          <p:nvPr/>
        </p:nvSpPr>
        <p:spPr bwMode="auto">
          <a:xfrm>
            <a:off x="41910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93" name="Text Box 253"/>
          <p:cNvSpPr txBox="1">
            <a:spLocks noChangeArrowheads="1"/>
          </p:cNvSpPr>
          <p:nvPr/>
        </p:nvSpPr>
        <p:spPr bwMode="auto">
          <a:xfrm>
            <a:off x="2841625" y="4495800"/>
            <a:ext cx="663575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chemeClr val="tx1"/>
                </a:solidFill>
                <a:ea typeface="宋体" pitchFamily="2" charset="-122"/>
              </a:rPr>
              <a:t>14</a:t>
            </a:r>
            <a:endParaRPr lang="en-US" altLang="zh-CN" sz="22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 useBgFill="1">
        <p:nvSpPr>
          <p:cNvPr id="10572" name="Rectangle 332"/>
          <p:cNvSpPr>
            <a:spLocks noChangeArrowheads="1"/>
          </p:cNvSpPr>
          <p:nvPr/>
        </p:nvSpPr>
        <p:spPr bwMode="auto">
          <a:xfrm>
            <a:off x="28956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3" name="Line 333"/>
          <p:cNvSpPr>
            <a:spLocks noChangeShapeType="1"/>
          </p:cNvSpPr>
          <p:nvPr/>
        </p:nvSpPr>
        <p:spPr bwMode="auto">
          <a:xfrm flipV="1">
            <a:off x="3787775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4" name="Text Box 334"/>
          <p:cNvSpPr txBox="1">
            <a:spLocks noChangeArrowheads="1"/>
          </p:cNvSpPr>
          <p:nvPr/>
        </p:nvSpPr>
        <p:spPr bwMode="auto">
          <a:xfrm>
            <a:off x="3429000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 useBgFill="1">
        <p:nvSpPr>
          <p:cNvPr id="10575" name="Rectangle 335"/>
          <p:cNvSpPr>
            <a:spLocks noChangeArrowheads="1"/>
          </p:cNvSpPr>
          <p:nvPr/>
        </p:nvSpPr>
        <p:spPr bwMode="auto">
          <a:xfrm>
            <a:off x="33528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6" name="Line 336"/>
          <p:cNvSpPr>
            <a:spLocks noChangeShapeType="1"/>
          </p:cNvSpPr>
          <p:nvPr/>
        </p:nvSpPr>
        <p:spPr bwMode="auto">
          <a:xfrm flipV="1">
            <a:off x="4244975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7" name="Text Box 337"/>
          <p:cNvSpPr txBox="1">
            <a:spLocks noChangeArrowheads="1"/>
          </p:cNvSpPr>
          <p:nvPr/>
        </p:nvSpPr>
        <p:spPr bwMode="auto">
          <a:xfrm>
            <a:off x="3962400" y="556260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>
        <p:nvSpPr>
          <p:cNvPr id="10497" name="Text Box 257"/>
          <p:cNvSpPr txBox="1">
            <a:spLocks noChangeArrowheads="1"/>
          </p:cNvSpPr>
          <p:nvPr/>
        </p:nvSpPr>
        <p:spPr bwMode="auto">
          <a:xfrm>
            <a:off x="4060825" y="4495800"/>
            <a:ext cx="663575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52</a:t>
            </a:r>
            <a:endParaRPr lang="en-US" altLang="zh-CN" sz="2200" b="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10578" name="Rectangle 338"/>
          <p:cNvSpPr>
            <a:spLocks noChangeArrowheads="1"/>
          </p:cNvSpPr>
          <p:nvPr/>
        </p:nvSpPr>
        <p:spPr bwMode="auto">
          <a:xfrm>
            <a:off x="4267200" y="3886200"/>
            <a:ext cx="457200" cy="3810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" name="标题 1"/>
          <p:cNvSpPr txBox="1">
            <a:spLocks/>
          </p:cNvSpPr>
          <p:nvPr/>
        </p:nvSpPr>
        <p:spPr>
          <a:xfrm>
            <a:off x="302840" y="58614"/>
            <a:ext cx="8229600" cy="7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快速排序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1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1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1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4" dur="500"/>
                                        <p:tgtEl>
                                          <p:spTgt spid="1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500"/>
                                        <p:tgtEl>
                                          <p:spTgt spid="1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1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1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1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1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71" grpId="0" animBg="1" autoUpdateAnimBg="0"/>
      <p:bldP spid="10469" grpId="0" autoUpdateAnimBg="0"/>
      <p:bldP spid="10544" grpId="0" animBg="1"/>
      <p:bldP spid="10477" grpId="0" animBg="1"/>
      <p:bldP spid="10478" grpId="0" autoUpdateAnimBg="0"/>
      <p:bldP spid="10479" grpId="0" animBg="1"/>
      <p:bldP spid="10480" grpId="0" autoUpdateAnimBg="0"/>
      <p:bldP spid="10481" grpId="0" autoUpdateAnimBg="0"/>
      <p:bldP spid="10498" grpId="0" autoUpdateAnimBg="0"/>
      <p:bldP spid="10500" grpId="0" autoUpdateAnimBg="0"/>
      <p:bldP spid="10539" grpId="0" animBg="1"/>
      <p:bldP spid="10541" grpId="0" autoUpdateAnimBg="0"/>
      <p:bldP spid="10542" grpId="0" autoUpdateAnimBg="0"/>
      <p:bldP spid="10543" grpId="0" animBg="1"/>
      <p:bldP spid="10547" grpId="0" autoUpdateAnimBg="0"/>
      <p:bldP spid="10484" grpId="0" animBg="1"/>
      <p:bldP spid="10548" grpId="0" animBg="1"/>
      <p:bldP spid="10549" grpId="0" autoUpdateAnimBg="0"/>
      <p:bldP spid="10550" grpId="0" animBg="1"/>
      <p:bldP spid="10551" grpId="0" animBg="1"/>
      <p:bldP spid="10485" grpId="0" autoUpdateAnimBg="0"/>
      <p:bldP spid="10552" grpId="0" animBg="1"/>
      <p:bldP spid="10553" grpId="0" animBg="1"/>
      <p:bldP spid="10554" grpId="0" autoUpdateAnimBg="0"/>
      <p:bldP spid="10555" grpId="0" animBg="1"/>
      <p:bldP spid="10556" grpId="0" autoUpdateAnimBg="0"/>
      <p:bldP spid="10557" grpId="0" animBg="1"/>
      <p:bldP spid="10558" grpId="0" animBg="1"/>
      <p:bldP spid="10489" grpId="0" autoUpdateAnimBg="0"/>
      <p:bldP spid="10559" grpId="0" animBg="1"/>
      <p:bldP spid="10560" grpId="0" autoUpdateAnimBg="0"/>
      <p:bldP spid="10561" grpId="0" animBg="1"/>
      <p:bldP spid="10562" grpId="0" animBg="1"/>
      <p:bldP spid="10563" grpId="0" animBg="1"/>
      <p:bldP spid="10564" grpId="0" autoUpdateAnimBg="0"/>
      <p:bldP spid="10565" grpId="0" animBg="1"/>
      <p:bldP spid="10566" grpId="0" animBg="1"/>
      <p:bldP spid="10567" grpId="0" autoUpdateAnimBg="0"/>
      <p:bldP spid="10568" grpId="0" animBg="1"/>
      <p:bldP spid="10569" grpId="0" animBg="1"/>
      <p:bldP spid="10570" grpId="0" autoUpdateAnimBg="0"/>
      <p:bldP spid="10571" grpId="0" animBg="1"/>
      <p:bldP spid="10493" grpId="0" autoUpdateAnimBg="0"/>
      <p:bldP spid="10572" grpId="0" animBg="1"/>
      <p:bldP spid="10573" grpId="0" animBg="1"/>
      <p:bldP spid="10574" grpId="0" autoUpdateAnimBg="0"/>
      <p:bldP spid="10575" grpId="0" animBg="1"/>
      <p:bldP spid="10576" grpId="0" animBg="1"/>
      <p:bldP spid="10577" grpId="0" autoUpdateAnimBg="0"/>
      <p:bldP spid="10497" grpId="0" autoUpdateAnimBg="0"/>
      <p:bldP spid="105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第九章回顾</a:t>
            </a: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65373" y="980728"/>
            <a:ext cx="7839075" cy="57864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相关概念术语</a:t>
            </a:r>
            <a:endParaRPr lang="en-US" altLang="zh-CN" sz="2400" dirty="0"/>
          </a:p>
          <a:p>
            <a:r>
              <a:rPr lang="zh-CN" altLang="en-US" sz="2400" dirty="0"/>
              <a:t>静态查找表</a:t>
            </a:r>
            <a:endParaRPr lang="en-US" altLang="zh-CN" sz="2400" dirty="0"/>
          </a:p>
          <a:p>
            <a:pPr>
              <a:buNone/>
            </a:pPr>
            <a:r>
              <a:rPr lang="en-US" altLang="zh-CN" dirty="0"/>
              <a:t>   </a:t>
            </a:r>
            <a:r>
              <a:rPr lang="en-US" altLang="zh-CN" sz="2000" dirty="0"/>
              <a:t>1</a:t>
            </a:r>
            <a:r>
              <a:rPr lang="zh-CN" altLang="en-US" sz="2000" dirty="0"/>
              <a:t>、顺序查找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2</a:t>
            </a:r>
            <a:r>
              <a:rPr lang="zh-CN" altLang="en-US" sz="2000" dirty="0"/>
              <a:t>、有序表查找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3</a:t>
            </a:r>
            <a:r>
              <a:rPr lang="zh-CN" altLang="en-US" sz="2000" dirty="0"/>
              <a:t>、索引顺序表查找</a:t>
            </a:r>
            <a:endParaRPr lang="en-US" altLang="zh-CN" sz="2000" dirty="0"/>
          </a:p>
          <a:p>
            <a:r>
              <a:rPr lang="zh-CN" altLang="en-US" sz="2400" dirty="0"/>
              <a:t>动态查找表</a:t>
            </a:r>
            <a:endParaRPr lang="en-US" altLang="zh-CN" sz="2400" dirty="0"/>
          </a:p>
          <a:p>
            <a:pPr>
              <a:buNone/>
            </a:pPr>
            <a:r>
              <a:rPr lang="en-US" altLang="zh-CN" sz="2000" dirty="0"/>
              <a:t>     1</a:t>
            </a:r>
            <a:r>
              <a:rPr lang="zh-CN" altLang="en-US" sz="2000" dirty="0"/>
              <a:t>、二叉排序树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2</a:t>
            </a:r>
            <a:r>
              <a:rPr lang="zh-CN" altLang="en-US" sz="2000" dirty="0"/>
              <a:t>、平衡二叉树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3</a:t>
            </a:r>
            <a:r>
              <a:rPr lang="zh-CN" altLang="en-US" sz="2000" dirty="0"/>
              <a:t>、</a:t>
            </a:r>
            <a:r>
              <a:rPr lang="en-US" altLang="zh-CN" sz="2000" dirty="0"/>
              <a:t>B-</a:t>
            </a:r>
            <a:r>
              <a:rPr lang="zh-CN" altLang="en-US" sz="2000" dirty="0"/>
              <a:t>树、</a:t>
            </a:r>
            <a:r>
              <a:rPr lang="en-US" altLang="zh-CN" sz="2000" dirty="0"/>
              <a:t>B+</a:t>
            </a:r>
            <a:r>
              <a:rPr lang="zh-CN" altLang="en-US" sz="2000" dirty="0"/>
              <a:t>树</a:t>
            </a:r>
            <a:endParaRPr lang="en-US" altLang="zh-CN" sz="2000" dirty="0"/>
          </a:p>
          <a:p>
            <a:r>
              <a:rPr lang="zh-CN" altLang="en-US" sz="2400" dirty="0"/>
              <a:t>哈希表</a:t>
            </a:r>
            <a:endParaRPr lang="en-US" altLang="zh-CN" sz="2400" dirty="0"/>
          </a:p>
          <a:p>
            <a:pPr>
              <a:buNone/>
            </a:pPr>
            <a:r>
              <a:rPr lang="en-US" altLang="zh-CN" dirty="0"/>
              <a:t>   </a:t>
            </a:r>
            <a:r>
              <a:rPr lang="en-US" altLang="zh-CN" sz="2000" dirty="0"/>
              <a:t>1</a:t>
            </a:r>
            <a:r>
              <a:rPr lang="zh-CN" altLang="en-US" sz="2000" dirty="0"/>
              <a:t>、相关概念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2</a:t>
            </a:r>
            <a:r>
              <a:rPr lang="zh-CN" altLang="en-US" sz="2000" dirty="0"/>
              <a:t>、哈希函数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3</a:t>
            </a:r>
            <a:r>
              <a:rPr lang="zh-CN" altLang="en-US" sz="2000" dirty="0"/>
              <a:t>、处理冲突的方法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4</a:t>
            </a:r>
            <a:r>
              <a:rPr lang="zh-CN" altLang="en-US" sz="2000" dirty="0"/>
              <a:t>、哈希表的查找过程</a:t>
            </a:r>
            <a:endParaRPr lang="en-US" altLang="zh-CN" sz="2000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4624"/>
            <a:ext cx="6768752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EF7DE1-9EFC-4B0D-ADB8-A33B0B113492}"/>
              </a:ext>
            </a:extLst>
          </p:cNvPr>
          <p:cNvSpPr/>
          <p:nvPr/>
        </p:nvSpPr>
        <p:spPr>
          <a:xfrm>
            <a:off x="107504" y="116632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Partition(</a:t>
            </a:r>
            <a:r>
              <a:rPr lang="en-US" altLang="zh-CN" sz="22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SqList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 </a:t>
            </a:r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交换顺序表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中子表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L.r[low...high]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的记录，使枢轴记录到位，并返回其所在位置，此时在它之前（后）得到记录均不大（小）于它。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RedType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temp;</a:t>
            </a:r>
          </a:p>
          <a:p>
            <a:r>
              <a:rPr lang="en-US" altLang="zh-CN" sz="22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KeyType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pivotkey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].key;</a:t>
            </a: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	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一般选子表第一个记录作枢轴记录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while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(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&lt;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从表的两端交替地向中间扫描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while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(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&lt;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&amp;&amp;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].key &gt;= pivotkey)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--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相等时不交换，可以减少交换次数，提高效率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temp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将比枢轴记录小的记录交换到低端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];</a:t>
            </a: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temp;</a:t>
            </a: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while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(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&lt;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&amp;&amp;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].key &lt;= pivotkey)</a:t>
            </a: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++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</a:t>
            </a: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temp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将比枢轴记录大的的记录交换到高端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];</a:t>
            </a: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temp;</a:t>
            </a: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}</a:t>
            </a: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return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返回枢轴所在位置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endParaRPr lang="zh-CN" altLang="en-US"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EF7DE1-9EFC-4B0D-ADB8-A33B0B113492}"/>
              </a:ext>
            </a:extLst>
          </p:cNvPr>
          <p:cNvSpPr/>
          <p:nvPr/>
        </p:nvSpPr>
        <p:spPr>
          <a:xfrm>
            <a:off x="135868" y="548680"/>
            <a:ext cx="887226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//PPT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开始例子，采用改进版</a:t>
            </a:r>
            <a:endParaRPr lang="en-US" altLang="zh-CN" sz="2200">
              <a:solidFill>
                <a:srgbClr val="008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Partition(</a:t>
            </a:r>
            <a:r>
              <a:rPr lang="en-US" altLang="zh-CN" sz="22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SqList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 </a:t>
            </a:r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r>
              <a:rPr lang="en-US" altLang="zh-CN" sz="22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KeyType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pivotkey;</a:t>
            </a: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.r[0]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用子表的第一个记录作枢轴记录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pivotkey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].key;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枢轴记录关键字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while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&lt;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){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从表的两端交替地向中间扫描</a:t>
            </a:r>
            <a:endParaRPr lang="en-US" altLang="zh-CN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while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(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&lt;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&amp;&amp;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].key &gt;= pivotkey) 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--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将比枢轴记录小的记录放到低端</a:t>
            </a:r>
            <a:endParaRPr lang="en-US" altLang="zh-CN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while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(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&lt;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&amp;&amp;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].key &lt;= pivotkey)</a:t>
            </a: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++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</a:t>
            </a: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将比枢轴记录大的记录放到高端</a:t>
            </a:r>
            <a:endParaRPr lang="en-US" altLang="zh-CN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}</a:t>
            </a: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.r[0];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枢轴记录到位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return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返回枢轴位置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330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360A77E-ECA0-4A87-A156-70FD6EFCE27F}"/>
              </a:ext>
            </a:extLst>
          </p:cNvPr>
          <p:cNvSpPr/>
          <p:nvPr/>
        </p:nvSpPr>
        <p:spPr>
          <a:xfrm>
            <a:off x="107504" y="332656"/>
            <a:ext cx="90364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void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QSort(</a:t>
            </a:r>
            <a:r>
              <a:rPr lang="en-US" altLang="zh-CN" sz="24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SqList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对顺序表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中的子序列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L.r[low...high]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作快速排序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int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pivotloc;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用于存储返回的枢轴位置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if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&lt;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长度大于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1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	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将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L.r[low...high]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一分为二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pivotloc = Partition(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);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	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低子表递归排序，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pivotloc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是一分为二的枢轴位置</a:t>
            </a:r>
            <a:endParaRPr lang="en-US" altLang="zh-CN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QSort(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,pivotloc - 1);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QSort(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 pivotloc + 1,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);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对高子表递归排序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</a:t>
            </a:r>
            <a:r>
              <a:rPr lang="en-US" altLang="zh-CN" sz="2400"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//if</a:t>
            </a: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</a:p>
          <a:p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void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QuickSort(</a:t>
            </a:r>
            <a:r>
              <a:rPr lang="en-US" altLang="zh-CN" sz="24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SqList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对顺序表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作快速排序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QSort(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,1,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.length);</a:t>
            </a: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endParaRPr lang="zh-CN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30622"/>
            <a:ext cx="8229600" cy="56207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效率分析</a:t>
            </a:r>
          </a:p>
        </p:txBody>
      </p:sp>
      <p:pic>
        <p:nvPicPr>
          <p:cNvPr id="2140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3882" y="842476"/>
            <a:ext cx="9376402" cy="604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-10621"/>
            <a:ext cx="7632848" cy="690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7097478" y="30244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529278" y="30244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961078" y="30244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4" name="Text Box 226"/>
          <p:cNvSpPr txBox="1">
            <a:spLocks noChangeArrowheads="1"/>
          </p:cNvSpPr>
          <p:nvPr/>
        </p:nvSpPr>
        <p:spPr bwMode="auto">
          <a:xfrm>
            <a:off x="2627784" y="404664"/>
            <a:ext cx="3845876" cy="76942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简单选择排序  </a:t>
            </a:r>
          </a:p>
        </p:txBody>
      </p:sp>
      <p:sp>
        <p:nvSpPr>
          <p:cNvPr id="17635" name="Text Box 227"/>
          <p:cNvSpPr txBox="1">
            <a:spLocks noChangeArrowheads="1"/>
          </p:cNvSpPr>
          <p:nvPr/>
        </p:nvSpPr>
        <p:spPr bwMode="auto">
          <a:xfrm>
            <a:off x="107504" y="1052736"/>
            <a:ext cx="8957901" cy="487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5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排序过程：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首先通过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 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–1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次关键字比较，从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个记录中找出</a:t>
            </a:r>
            <a:r>
              <a:rPr lang="zh-CN" altLang="zh-CN" sz="2800" dirty="0">
                <a:ea typeface="华文中宋" pitchFamily="2" charset="-122"/>
              </a:rPr>
              <a:t>关键</a:t>
            </a:r>
            <a:endParaRPr lang="en-US" altLang="zh-CN" sz="2800" dirty="0">
              <a:ea typeface="华文中宋" pitchFamily="2" charset="-122"/>
            </a:endParaRPr>
          </a:p>
          <a:p>
            <a:pPr>
              <a:lnSpc>
                <a:spcPct val="185000"/>
              </a:lnSpc>
              <a:buClr>
                <a:srgbClr val="FF3300"/>
              </a:buClr>
            </a:pPr>
            <a:r>
              <a:rPr lang="en-US" altLang="zh-CN" sz="2800" dirty="0">
                <a:ea typeface="华文中宋" pitchFamily="2" charset="-122"/>
              </a:rPr>
              <a:t>     </a:t>
            </a:r>
            <a:r>
              <a:rPr lang="zh-CN" altLang="zh-CN" sz="2800" dirty="0">
                <a:ea typeface="华文中宋" pitchFamily="2" charset="-122"/>
              </a:rPr>
              <a:t>字最小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的记录，将它与第一个记录交换。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再通过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 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–2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次比较，从剩余的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 –1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个记录中找出关键</a:t>
            </a:r>
            <a:endParaRPr lang="en-US" altLang="zh-CN" sz="2800" dirty="0">
              <a:solidFill>
                <a:schemeClr val="tx1"/>
              </a:solidFill>
              <a:ea typeface="华文中宋" pitchFamily="2" charset="-122"/>
            </a:endParaRPr>
          </a:p>
          <a:p>
            <a:pPr>
              <a:lnSpc>
                <a:spcPct val="185000"/>
              </a:lnSpc>
              <a:buClr>
                <a:srgbClr val="FF3300"/>
              </a:buClr>
            </a:pPr>
            <a:r>
              <a:rPr lang="en-US" altLang="zh-CN" sz="2800" dirty="0">
                <a:ea typeface="华文中宋" pitchFamily="2" charset="-122"/>
              </a:rPr>
              <a:t>   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字次小的记录，将它与第二个记录交换。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重复上述操作，共进行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 –1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趟排序后，排序结束。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35" grpId="0" uiExpand="1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612775" y="884238"/>
            <a:ext cx="70070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假设排序过程中，待排记录序列的状态为：</a:t>
            </a:r>
          </a:p>
        </p:txBody>
      </p:sp>
      <p:sp>
        <p:nvSpPr>
          <p:cNvPr id="147466" name="Rectangle 10" descr="60%"/>
          <p:cNvSpPr>
            <a:spLocks noChangeArrowheads="1"/>
          </p:cNvSpPr>
          <p:nvPr/>
        </p:nvSpPr>
        <p:spPr bwMode="auto">
          <a:xfrm>
            <a:off x="654050" y="1916113"/>
            <a:ext cx="3613150" cy="685800"/>
          </a:xfrm>
          <a:prstGeom prst="rect">
            <a:avLst/>
          </a:prstGeom>
          <a:pattFill prst="pct60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有序序列 </a:t>
            </a:r>
            <a:r>
              <a:rPr lang="en-US" altLang="zh-CN">
                <a:solidFill>
                  <a:schemeClr val="tx1"/>
                </a:solidFill>
              </a:rPr>
              <a:t>R[1..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-1] </a:t>
            </a:r>
          </a:p>
        </p:txBody>
      </p:sp>
      <p:sp>
        <p:nvSpPr>
          <p:cNvPr id="147467" name="Rectangle 11" descr="棚架"/>
          <p:cNvSpPr>
            <a:spLocks noChangeArrowheads="1"/>
          </p:cNvSpPr>
          <p:nvPr/>
        </p:nvSpPr>
        <p:spPr bwMode="auto">
          <a:xfrm>
            <a:off x="4267200" y="1916113"/>
            <a:ext cx="3760788" cy="685800"/>
          </a:xfrm>
          <a:prstGeom prst="rect">
            <a:avLst/>
          </a:prstGeom>
          <a:pattFill prst="trellis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无序序列 </a:t>
            </a:r>
            <a:r>
              <a:rPr lang="en-US" altLang="zh-CN">
                <a:solidFill>
                  <a:schemeClr val="tx1"/>
                </a:solidFill>
              </a:rPr>
              <a:t>R[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..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en-US" altLang="zh-CN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1019175" y="3287713"/>
            <a:ext cx="309562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第</a:t>
            </a:r>
            <a:r>
              <a:rPr lang="zh-CN" altLang="en-US" i="1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zh-CN" altLang="en-US">
                <a:solidFill>
                  <a:schemeClr val="tx1"/>
                </a:solidFill>
              </a:rPr>
              <a:t>趟</a:t>
            </a:r>
          </a:p>
          <a:p>
            <a:pPr algn="ctr">
              <a:lnSpc>
                <a:spcPct val="105000"/>
              </a:lnSpc>
            </a:pPr>
            <a:r>
              <a:rPr lang="zh-CN" altLang="en-US">
                <a:solidFill>
                  <a:schemeClr val="tx1"/>
                </a:solidFill>
              </a:rPr>
              <a:t>简单选择排序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419600" y="2678113"/>
            <a:ext cx="3505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/>
              <a:t>从中选出</a:t>
            </a:r>
          </a:p>
          <a:p>
            <a:pPr algn="ctr"/>
            <a:r>
              <a:rPr lang="zh-CN" altLang="en-US"/>
              <a:t>关键字最小的记录</a:t>
            </a: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7470" name="AutoShape 14"/>
          <p:cNvSpPr>
            <a:spLocks noChangeArrowheads="1"/>
          </p:cNvSpPr>
          <p:nvPr/>
        </p:nvSpPr>
        <p:spPr bwMode="auto">
          <a:xfrm>
            <a:off x="4267200" y="2601913"/>
            <a:ext cx="3760788" cy="1981200"/>
          </a:xfrm>
          <a:prstGeom prst="downArrowCallout">
            <a:avLst>
              <a:gd name="adj1" fmla="val 26575"/>
              <a:gd name="adj2" fmla="val 47535"/>
              <a:gd name="adj3" fmla="val 14861"/>
              <a:gd name="adj4" fmla="val 679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1" name="Rectangle 15" descr="60%"/>
          <p:cNvSpPr>
            <a:spLocks noChangeArrowheads="1"/>
          </p:cNvSpPr>
          <p:nvPr/>
        </p:nvSpPr>
        <p:spPr bwMode="auto">
          <a:xfrm>
            <a:off x="609600" y="5300663"/>
            <a:ext cx="4114800" cy="685800"/>
          </a:xfrm>
          <a:prstGeom prst="rect">
            <a:avLst/>
          </a:prstGeom>
          <a:pattFill prst="pct60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有序序列</a:t>
            </a:r>
            <a:r>
              <a:rPr lang="en-US" altLang="zh-CN">
                <a:solidFill>
                  <a:schemeClr val="tx1"/>
                </a:solidFill>
              </a:rPr>
              <a:t>R[1..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]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7472" name="Rectangle 16" descr="棚架"/>
          <p:cNvSpPr>
            <a:spLocks noChangeArrowheads="1"/>
          </p:cNvSpPr>
          <p:nvPr/>
        </p:nvSpPr>
        <p:spPr bwMode="auto">
          <a:xfrm>
            <a:off x="4724400" y="5300663"/>
            <a:ext cx="3733800" cy="685800"/>
          </a:xfrm>
          <a:prstGeom prst="rect">
            <a:avLst/>
          </a:prstGeom>
          <a:pattFill prst="trellis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无序序列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R[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+1..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en-US" altLang="zh-CN">
                <a:solidFill>
                  <a:schemeClr val="tx1"/>
                </a:solidFill>
              </a:rPr>
              <a:t>]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7473" name="Line 17"/>
          <p:cNvSpPr>
            <a:spLocks noChangeShapeType="1"/>
          </p:cNvSpPr>
          <p:nvPr/>
        </p:nvSpPr>
        <p:spPr bwMode="auto">
          <a:xfrm>
            <a:off x="4267200" y="3933825"/>
            <a:ext cx="0" cy="206533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4" name="Line 18"/>
          <p:cNvSpPr>
            <a:spLocks noChangeShapeType="1"/>
          </p:cNvSpPr>
          <p:nvPr/>
        </p:nvSpPr>
        <p:spPr bwMode="auto">
          <a:xfrm flipH="1">
            <a:off x="4500563" y="4581525"/>
            <a:ext cx="1655762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5" grpId="0" autoUpdateAnimBg="0"/>
      <p:bldP spid="147466" grpId="0" animBg="1" autoUpdateAnimBg="0"/>
      <p:bldP spid="147467" grpId="0" animBg="1" autoUpdateAnimBg="0"/>
      <p:bldP spid="147468" grpId="0" autoUpdateAnimBg="0"/>
      <p:bldP spid="147469" grpId="0" autoUpdateAnimBg="0"/>
      <p:bldP spid="147470" grpId="0" animBg="1"/>
      <p:bldP spid="147471" grpId="0" animBg="1" autoUpdateAnimBg="0"/>
      <p:bldP spid="147472" grpId="0" animBg="1" autoUpdateAnimBg="0"/>
      <p:bldP spid="147473" grpId="0" animBg="1"/>
      <p:bldP spid="14747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9" name="Rectangle 487"/>
          <p:cNvSpPr>
            <a:spLocks noChangeArrowheads="1"/>
          </p:cNvSpPr>
          <p:nvPr/>
        </p:nvSpPr>
        <p:spPr bwMode="auto">
          <a:xfrm>
            <a:off x="3505200" y="5111750"/>
            <a:ext cx="6064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++ </a:t>
            </a:r>
          </a:p>
        </p:txBody>
      </p:sp>
      <p:sp>
        <p:nvSpPr>
          <p:cNvPr id="18913" name="Rectangle 481"/>
          <p:cNvSpPr>
            <a:spLocks noChangeArrowheads="1"/>
          </p:cNvSpPr>
          <p:nvPr/>
        </p:nvSpPr>
        <p:spPr bwMode="auto">
          <a:xfrm>
            <a:off x="4038600" y="5111750"/>
            <a:ext cx="36988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if (L.r[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].key &lt; L.r[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].key)  </a:t>
            </a:r>
            <a:r>
              <a:rPr lang="en-US" altLang="zh-CN" sz="2000" i="1">
                <a:solidFill>
                  <a:schemeClr val="tx1"/>
                </a:solidFill>
              </a:rPr>
              <a:t>k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</a:p>
        </p:txBody>
      </p:sp>
      <p:sp>
        <p:nvSpPr>
          <p:cNvPr id="18912" name="Rectangle 480"/>
          <p:cNvSpPr>
            <a:spLocks noChangeArrowheads="1"/>
          </p:cNvSpPr>
          <p:nvPr/>
        </p:nvSpPr>
        <p:spPr bwMode="auto">
          <a:xfrm>
            <a:off x="1905000" y="5111750"/>
            <a:ext cx="10144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+1; </a:t>
            </a:r>
          </a:p>
        </p:txBody>
      </p:sp>
      <p:sp useBgFill="1">
        <p:nvSpPr>
          <p:cNvPr id="18915" name="Rectangle 483"/>
          <p:cNvSpPr>
            <a:spLocks noChangeArrowheads="1"/>
          </p:cNvSpPr>
          <p:nvPr/>
        </p:nvSpPr>
        <p:spPr bwMode="auto">
          <a:xfrm>
            <a:off x="914400" y="4521200"/>
            <a:ext cx="3467100" cy="1616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for (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= 1;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&lt; L.length;  ++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) { </a:t>
            </a: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18823" name="Text Box 391"/>
          <p:cNvSpPr txBox="1">
            <a:spLocks noChangeArrowheads="1"/>
          </p:cNvSpPr>
          <p:nvPr/>
        </p:nvSpPr>
        <p:spPr bwMode="auto">
          <a:xfrm>
            <a:off x="76200" y="5334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824" name="Text Box 392"/>
          <p:cNvSpPr txBox="1">
            <a:spLocks noChangeArrowheads="1"/>
          </p:cNvSpPr>
          <p:nvPr/>
        </p:nvSpPr>
        <p:spPr bwMode="auto">
          <a:xfrm>
            <a:off x="2747963" y="714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endParaRPr lang="zh-CN" altLang="zh-CN" sz="20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825" name="Text Box 393"/>
          <p:cNvSpPr txBox="1">
            <a:spLocks noChangeArrowheads="1"/>
          </p:cNvSpPr>
          <p:nvPr/>
        </p:nvSpPr>
        <p:spPr bwMode="auto">
          <a:xfrm>
            <a:off x="1812924" y="914400"/>
            <a:ext cx="59994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</a:rPr>
              <a:t>初始：   </a:t>
            </a:r>
            <a:r>
              <a:rPr lang="en-US" altLang="zh-CN" sz="2400" dirty="0">
                <a:solidFill>
                  <a:schemeClr val="tx1"/>
                </a:solidFill>
              </a:rPr>
              <a:t>[ 49     38     65     97     76     13     27 ] </a:t>
            </a:r>
          </a:p>
        </p:txBody>
      </p:sp>
      <p:grpSp>
        <p:nvGrpSpPr>
          <p:cNvPr id="2" name="Group 397"/>
          <p:cNvGrpSpPr>
            <a:grpSpLocks/>
          </p:cNvGrpSpPr>
          <p:nvPr/>
        </p:nvGrpSpPr>
        <p:grpSpPr bwMode="auto">
          <a:xfrm>
            <a:off x="4159697" y="1340768"/>
            <a:ext cx="268287" cy="609600"/>
            <a:chOff x="2379" y="767"/>
            <a:chExt cx="169" cy="384"/>
          </a:xfrm>
        </p:grpSpPr>
        <p:sp>
          <p:nvSpPr>
            <p:cNvPr id="18830" name="Line 398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31" name="Text Box 399"/>
            <p:cNvSpPr txBox="1">
              <a:spLocks noChangeArrowheads="1"/>
            </p:cNvSpPr>
            <p:nvPr/>
          </p:nvSpPr>
          <p:spPr bwMode="auto">
            <a:xfrm>
              <a:off x="2379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3" name="Group 400"/>
          <p:cNvGrpSpPr>
            <a:grpSpLocks/>
          </p:cNvGrpSpPr>
          <p:nvPr/>
        </p:nvGrpSpPr>
        <p:grpSpPr bwMode="auto">
          <a:xfrm>
            <a:off x="4807768" y="1295400"/>
            <a:ext cx="268288" cy="609600"/>
            <a:chOff x="2375" y="767"/>
            <a:chExt cx="169" cy="384"/>
          </a:xfrm>
        </p:grpSpPr>
        <p:sp>
          <p:nvSpPr>
            <p:cNvPr id="18833" name="Line 401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34" name="Text Box 402"/>
            <p:cNvSpPr txBox="1">
              <a:spLocks noChangeArrowheads="1"/>
            </p:cNvSpPr>
            <p:nvPr/>
          </p:nvSpPr>
          <p:spPr bwMode="auto">
            <a:xfrm>
              <a:off x="2375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4" name="Group 403"/>
          <p:cNvGrpSpPr>
            <a:grpSpLocks/>
          </p:cNvGrpSpPr>
          <p:nvPr/>
        </p:nvGrpSpPr>
        <p:grpSpPr bwMode="auto">
          <a:xfrm>
            <a:off x="5334000" y="1295400"/>
            <a:ext cx="268288" cy="609600"/>
            <a:chOff x="2320" y="767"/>
            <a:chExt cx="169" cy="384"/>
          </a:xfrm>
        </p:grpSpPr>
        <p:sp>
          <p:nvSpPr>
            <p:cNvPr id="18836" name="Line 404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37" name="Text Box 405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5" name="Group 406"/>
          <p:cNvGrpSpPr>
            <a:grpSpLocks/>
          </p:cNvGrpSpPr>
          <p:nvPr/>
        </p:nvGrpSpPr>
        <p:grpSpPr bwMode="auto">
          <a:xfrm>
            <a:off x="6056313" y="1295400"/>
            <a:ext cx="268287" cy="609600"/>
            <a:chOff x="2320" y="767"/>
            <a:chExt cx="169" cy="384"/>
          </a:xfrm>
        </p:grpSpPr>
        <p:sp>
          <p:nvSpPr>
            <p:cNvPr id="18839" name="Line 407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0" name="Text Box 408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6" name="Group 409"/>
          <p:cNvGrpSpPr>
            <a:grpSpLocks/>
          </p:cNvGrpSpPr>
          <p:nvPr/>
        </p:nvGrpSpPr>
        <p:grpSpPr bwMode="auto">
          <a:xfrm>
            <a:off x="6705600" y="1295400"/>
            <a:ext cx="268288" cy="609600"/>
            <a:chOff x="2320" y="767"/>
            <a:chExt cx="169" cy="384"/>
          </a:xfrm>
        </p:grpSpPr>
        <p:sp>
          <p:nvSpPr>
            <p:cNvPr id="18842" name="Line 410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3" name="Text Box 411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7" name="Group 412"/>
          <p:cNvGrpSpPr>
            <a:grpSpLocks/>
          </p:cNvGrpSpPr>
          <p:nvPr/>
        </p:nvGrpSpPr>
        <p:grpSpPr bwMode="auto">
          <a:xfrm>
            <a:off x="7391400" y="1295400"/>
            <a:ext cx="268288" cy="609600"/>
            <a:chOff x="2320" y="767"/>
            <a:chExt cx="169" cy="384"/>
          </a:xfrm>
        </p:grpSpPr>
        <p:sp>
          <p:nvSpPr>
            <p:cNvPr id="18845" name="Line 413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6" name="Text Box 414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8" name="Group 415"/>
          <p:cNvGrpSpPr>
            <a:grpSpLocks/>
          </p:cNvGrpSpPr>
          <p:nvPr/>
        </p:nvGrpSpPr>
        <p:grpSpPr bwMode="auto">
          <a:xfrm>
            <a:off x="4091434" y="315913"/>
            <a:ext cx="336550" cy="674687"/>
            <a:chOff x="1920" y="175"/>
            <a:chExt cx="212" cy="425"/>
          </a:xfrm>
        </p:grpSpPr>
        <p:sp>
          <p:nvSpPr>
            <p:cNvPr id="18848" name="Line 416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9" name="Text Box 417"/>
            <p:cNvSpPr txBox="1">
              <a:spLocks noChangeArrowheads="1"/>
            </p:cNvSpPr>
            <p:nvPr/>
          </p:nvSpPr>
          <p:spPr bwMode="auto">
            <a:xfrm>
              <a:off x="1920" y="1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k</a:t>
              </a:r>
            </a:p>
          </p:txBody>
        </p:sp>
      </p:grpSp>
      <p:sp>
        <p:nvSpPr>
          <p:cNvPr id="18853" name="Text Box 421"/>
          <p:cNvSpPr txBox="1">
            <a:spLocks noChangeArrowheads="1"/>
          </p:cNvSpPr>
          <p:nvPr/>
        </p:nvSpPr>
        <p:spPr bwMode="auto">
          <a:xfrm>
            <a:off x="1143000" y="914400"/>
            <a:ext cx="82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 dirty="0" err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=1  </a:t>
            </a:r>
          </a:p>
        </p:txBody>
      </p:sp>
      <p:sp useBgFill="1">
        <p:nvSpPr>
          <p:cNvPr id="18854" name="Text Box 422"/>
          <p:cNvSpPr txBox="1">
            <a:spLocks noChangeArrowheads="1"/>
          </p:cNvSpPr>
          <p:nvPr/>
        </p:nvSpPr>
        <p:spPr bwMode="auto">
          <a:xfrm>
            <a:off x="3168650" y="914400"/>
            <a:ext cx="535724" cy="44627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300" dirty="0">
                <a:ea typeface="宋体" pitchFamily="2" charset="-122"/>
              </a:rPr>
              <a:t>13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  <p:sp useBgFill="1">
        <p:nvSpPr>
          <p:cNvPr id="18855" name="Text Box 423"/>
          <p:cNvSpPr txBox="1">
            <a:spLocks noChangeArrowheads="1"/>
          </p:cNvSpPr>
          <p:nvPr/>
        </p:nvSpPr>
        <p:spPr bwMode="auto">
          <a:xfrm>
            <a:off x="6597650" y="914400"/>
            <a:ext cx="535724" cy="44627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300" dirty="0">
                <a:solidFill>
                  <a:schemeClr val="tx1"/>
                </a:solidFill>
                <a:ea typeface="宋体" pitchFamily="2" charset="-122"/>
              </a:rPr>
              <a:t>49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18856" name="Text Box 424"/>
          <p:cNvSpPr txBox="1">
            <a:spLocks noChangeArrowheads="1"/>
          </p:cNvSpPr>
          <p:nvPr/>
        </p:nvSpPr>
        <p:spPr bwMode="auto">
          <a:xfrm>
            <a:off x="1812925" y="196215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一趟：     </a:t>
            </a:r>
            <a:r>
              <a:rPr lang="en-US" altLang="zh-CN" sz="2400" dirty="0"/>
              <a:t>13 </a:t>
            </a:r>
            <a:r>
              <a:rPr lang="en-US" altLang="zh-CN" sz="2400" dirty="0">
                <a:solidFill>
                  <a:schemeClr val="tx1"/>
                </a:solidFill>
              </a:rPr>
              <a:t>    [38     65     97     76     49     27 ] </a:t>
            </a:r>
          </a:p>
        </p:txBody>
      </p:sp>
      <p:sp>
        <p:nvSpPr>
          <p:cNvPr id="18857" name="Text Box 425"/>
          <p:cNvSpPr txBox="1">
            <a:spLocks noChangeArrowheads="1"/>
          </p:cNvSpPr>
          <p:nvPr/>
        </p:nvSpPr>
        <p:spPr bwMode="auto">
          <a:xfrm>
            <a:off x="1143000" y="1828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 dirty="0" err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=2 </a:t>
            </a:r>
          </a:p>
        </p:txBody>
      </p:sp>
      <p:sp>
        <p:nvSpPr>
          <p:cNvPr id="18882" name="Text Box 450"/>
          <p:cNvSpPr txBox="1">
            <a:spLocks noChangeArrowheads="1"/>
          </p:cNvSpPr>
          <p:nvPr/>
        </p:nvSpPr>
        <p:spPr bwMode="auto">
          <a:xfrm>
            <a:off x="1812925" y="235585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二趟：     </a:t>
            </a:r>
            <a:r>
              <a:rPr lang="en-US" altLang="zh-CN" sz="2400" dirty="0"/>
              <a:t>13      27    [65     97     76     49     38 ] </a:t>
            </a:r>
          </a:p>
        </p:txBody>
      </p:sp>
      <p:sp>
        <p:nvSpPr>
          <p:cNvPr id="18887" name="Text Box 455"/>
          <p:cNvSpPr txBox="1">
            <a:spLocks noChangeArrowheads="1"/>
          </p:cNvSpPr>
          <p:nvPr/>
        </p:nvSpPr>
        <p:spPr bwMode="auto">
          <a:xfrm>
            <a:off x="1812925" y="274320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三趟：     </a:t>
            </a:r>
            <a:r>
              <a:rPr lang="en-US" altLang="zh-CN" sz="2400" dirty="0"/>
              <a:t>13      27     38    [97     76     49     65 ] </a:t>
            </a:r>
          </a:p>
        </p:txBody>
      </p:sp>
      <p:sp>
        <p:nvSpPr>
          <p:cNvPr id="18892" name="Text Box 460"/>
          <p:cNvSpPr txBox="1">
            <a:spLocks noChangeArrowheads="1"/>
          </p:cNvSpPr>
          <p:nvPr/>
        </p:nvSpPr>
        <p:spPr bwMode="auto">
          <a:xfrm>
            <a:off x="1812925" y="312420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四趟：     </a:t>
            </a:r>
            <a:r>
              <a:rPr lang="en-US" altLang="zh-CN" sz="2400" dirty="0"/>
              <a:t>13      27     38     49    [76     97     65 ] </a:t>
            </a:r>
          </a:p>
        </p:txBody>
      </p:sp>
      <p:sp>
        <p:nvSpPr>
          <p:cNvPr id="18897" name="Text Box 465"/>
          <p:cNvSpPr txBox="1">
            <a:spLocks noChangeArrowheads="1"/>
          </p:cNvSpPr>
          <p:nvPr/>
        </p:nvSpPr>
        <p:spPr bwMode="auto">
          <a:xfrm>
            <a:off x="1812925" y="350520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五趟：     </a:t>
            </a:r>
            <a:r>
              <a:rPr lang="en-US" altLang="zh-CN" sz="2400" dirty="0"/>
              <a:t>13      27     38     49     65    [97     76 ] </a:t>
            </a:r>
          </a:p>
        </p:txBody>
      </p:sp>
      <p:sp>
        <p:nvSpPr>
          <p:cNvPr id="18901" name="Text Box 469"/>
          <p:cNvSpPr txBox="1">
            <a:spLocks noChangeArrowheads="1"/>
          </p:cNvSpPr>
          <p:nvPr/>
        </p:nvSpPr>
        <p:spPr bwMode="auto">
          <a:xfrm>
            <a:off x="1812925" y="3886200"/>
            <a:ext cx="6024406" cy="30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六趟：     </a:t>
            </a:r>
            <a:r>
              <a:rPr lang="en-US" altLang="zh-CN" sz="2400" dirty="0"/>
              <a:t>13      27     38     49     65     76</a:t>
            </a:r>
            <a:r>
              <a:rPr lang="en-US" altLang="zh-CN" sz="2400" dirty="0">
                <a:solidFill>
                  <a:schemeClr val="tx1"/>
                </a:solidFill>
              </a:rPr>
              <a:t>    [97 ] </a:t>
            </a:r>
          </a:p>
        </p:txBody>
      </p:sp>
      <p:sp useBgFill="1">
        <p:nvSpPr>
          <p:cNvPr id="18902" name="Text Box 470"/>
          <p:cNvSpPr txBox="1">
            <a:spLocks noChangeArrowheads="1"/>
          </p:cNvSpPr>
          <p:nvPr/>
        </p:nvSpPr>
        <p:spPr bwMode="auto">
          <a:xfrm>
            <a:off x="323528" y="3789040"/>
            <a:ext cx="7580921" cy="333809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排序结束：六趟：     </a:t>
            </a:r>
            <a:r>
              <a:rPr lang="en-US" altLang="zh-CN" sz="2400" dirty="0"/>
              <a:t>13      27     38     49     65     76      97   </a:t>
            </a:r>
          </a:p>
        </p:txBody>
      </p:sp>
      <p:sp useBgFill="1">
        <p:nvSpPr>
          <p:cNvPr id="18904" name="Rectangle 472"/>
          <p:cNvSpPr>
            <a:spLocks noChangeArrowheads="1"/>
          </p:cNvSpPr>
          <p:nvPr/>
        </p:nvSpPr>
        <p:spPr bwMode="auto">
          <a:xfrm>
            <a:off x="4067944" y="1340768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5" name="Rectangle 473"/>
          <p:cNvSpPr>
            <a:spLocks noChangeArrowheads="1"/>
          </p:cNvSpPr>
          <p:nvPr/>
        </p:nvSpPr>
        <p:spPr bwMode="auto">
          <a:xfrm>
            <a:off x="4716016" y="126876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6" name="Rectangle 474"/>
          <p:cNvSpPr>
            <a:spLocks noChangeArrowheads="1"/>
          </p:cNvSpPr>
          <p:nvPr/>
        </p:nvSpPr>
        <p:spPr bwMode="auto">
          <a:xfrm>
            <a:off x="5334000" y="12954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7" name="Rectangle 475"/>
          <p:cNvSpPr>
            <a:spLocks noChangeArrowheads="1"/>
          </p:cNvSpPr>
          <p:nvPr/>
        </p:nvSpPr>
        <p:spPr bwMode="auto">
          <a:xfrm>
            <a:off x="6019800" y="12954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8" name="Rectangle 476"/>
          <p:cNvSpPr>
            <a:spLocks noChangeArrowheads="1"/>
          </p:cNvSpPr>
          <p:nvPr/>
        </p:nvSpPr>
        <p:spPr bwMode="auto">
          <a:xfrm>
            <a:off x="4067944" y="404664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9" name="Rectangle 477"/>
          <p:cNvSpPr>
            <a:spLocks noChangeArrowheads="1"/>
          </p:cNvSpPr>
          <p:nvPr/>
        </p:nvSpPr>
        <p:spPr bwMode="auto">
          <a:xfrm>
            <a:off x="6705600" y="12954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Group 418"/>
          <p:cNvGrpSpPr>
            <a:grpSpLocks/>
          </p:cNvGrpSpPr>
          <p:nvPr/>
        </p:nvGrpSpPr>
        <p:grpSpPr bwMode="auto">
          <a:xfrm>
            <a:off x="6673850" y="304800"/>
            <a:ext cx="336550" cy="674688"/>
            <a:chOff x="1920" y="175"/>
            <a:chExt cx="212" cy="425"/>
          </a:xfrm>
        </p:grpSpPr>
        <p:sp>
          <p:nvSpPr>
            <p:cNvPr id="18851" name="Line 419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52" name="Text Box 420"/>
            <p:cNvSpPr txBox="1">
              <a:spLocks noChangeArrowheads="1"/>
            </p:cNvSpPr>
            <p:nvPr/>
          </p:nvSpPr>
          <p:spPr bwMode="auto">
            <a:xfrm>
              <a:off x="1920" y="1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k</a:t>
              </a:r>
            </a:p>
          </p:txBody>
        </p:sp>
      </p:grpSp>
      <p:sp>
        <p:nvSpPr>
          <p:cNvPr id="18910" name="Rectangle 478"/>
          <p:cNvSpPr>
            <a:spLocks noChangeArrowheads="1"/>
          </p:cNvSpPr>
          <p:nvPr/>
        </p:nvSpPr>
        <p:spPr bwMode="auto">
          <a:xfrm>
            <a:off x="1371600" y="4816475"/>
            <a:ext cx="8001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 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</a:p>
        </p:txBody>
      </p:sp>
      <p:grpSp>
        <p:nvGrpSpPr>
          <p:cNvPr id="10" name="Group 394"/>
          <p:cNvGrpSpPr>
            <a:grpSpLocks/>
          </p:cNvGrpSpPr>
          <p:nvPr/>
        </p:nvGrpSpPr>
        <p:grpSpPr bwMode="auto">
          <a:xfrm>
            <a:off x="3276600" y="304800"/>
            <a:ext cx="336550" cy="674688"/>
            <a:chOff x="1920" y="175"/>
            <a:chExt cx="212" cy="425"/>
          </a:xfrm>
        </p:grpSpPr>
        <p:sp>
          <p:nvSpPr>
            <p:cNvPr id="18827" name="Line 395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28" name="Text Box 396"/>
            <p:cNvSpPr txBox="1">
              <a:spLocks noChangeArrowheads="1"/>
            </p:cNvSpPr>
            <p:nvPr/>
          </p:nvSpPr>
          <p:spPr bwMode="auto">
            <a:xfrm>
              <a:off x="1920" y="1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k</a:t>
              </a:r>
            </a:p>
          </p:txBody>
        </p:sp>
      </p:grpSp>
      <p:sp useBgFill="1">
        <p:nvSpPr>
          <p:cNvPr id="18903" name="Rectangle 471"/>
          <p:cNvSpPr>
            <a:spLocks noChangeArrowheads="1"/>
          </p:cNvSpPr>
          <p:nvPr/>
        </p:nvSpPr>
        <p:spPr bwMode="auto">
          <a:xfrm>
            <a:off x="3276600" y="3810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11" name="Rectangle 479"/>
          <p:cNvSpPr>
            <a:spLocks noChangeArrowheads="1"/>
          </p:cNvSpPr>
          <p:nvPr/>
        </p:nvSpPr>
        <p:spPr bwMode="auto">
          <a:xfrm>
            <a:off x="1371600" y="5229225"/>
            <a:ext cx="7620000" cy="3206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</a:rPr>
              <a:t>for (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+1;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&lt;= </a:t>
            </a:r>
            <a:r>
              <a:rPr lang="en-US" altLang="zh-CN" sz="2000" i="1">
                <a:solidFill>
                  <a:schemeClr val="tx1"/>
                </a:solidFill>
              </a:rPr>
              <a:t>n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++) if (L.r[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].key &lt; L.r[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].key)  </a:t>
            </a:r>
            <a:r>
              <a:rPr lang="en-US" altLang="zh-CN" sz="2000" i="1">
                <a:solidFill>
                  <a:schemeClr val="tx1"/>
                </a:solidFill>
              </a:rPr>
              <a:t>k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</a:p>
        </p:txBody>
      </p:sp>
      <p:sp>
        <p:nvSpPr>
          <p:cNvPr id="18914" name="Rectangle 482"/>
          <p:cNvSpPr>
            <a:spLocks noChangeArrowheads="1"/>
          </p:cNvSpPr>
          <p:nvPr/>
        </p:nvSpPr>
        <p:spPr bwMode="auto">
          <a:xfrm>
            <a:off x="1370013" y="5457825"/>
            <a:ext cx="74691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chemeClr val="tx1"/>
                </a:solidFill>
              </a:rPr>
              <a:t>if (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!= 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) 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]←→L.r[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];   // </a:t>
            </a:r>
            <a:r>
              <a:rPr lang="zh-CN" altLang="en-US" sz="2000">
                <a:solidFill>
                  <a:schemeClr val="tx1"/>
                </a:solidFill>
              </a:rPr>
              <a:t>与第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zh-CN" altLang="en-US" sz="2000">
                <a:solidFill>
                  <a:schemeClr val="tx1"/>
                </a:solidFill>
              </a:rPr>
              <a:t>个记录交换</a:t>
            </a:r>
          </a:p>
        </p:txBody>
      </p:sp>
      <p:sp>
        <p:nvSpPr>
          <p:cNvPr id="18916" name="Text Box 484"/>
          <p:cNvSpPr txBox="1">
            <a:spLocks noChangeArrowheads="1"/>
          </p:cNvSpPr>
          <p:nvPr/>
        </p:nvSpPr>
        <p:spPr bwMode="auto">
          <a:xfrm>
            <a:off x="1143000" y="3352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=6 </a:t>
            </a:r>
          </a:p>
        </p:txBody>
      </p:sp>
      <p:sp useBgFill="1">
        <p:nvSpPr>
          <p:cNvPr id="18917" name="Rectangle 485"/>
          <p:cNvSpPr>
            <a:spLocks noChangeArrowheads="1"/>
          </p:cNvSpPr>
          <p:nvPr/>
        </p:nvSpPr>
        <p:spPr bwMode="auto">
          <a:xfrm>
            <a:off x="242888" y="4160838"/>
            <a:ext cx="7685087" cy="473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void SelectSort (SqList &amp;L) {  // </a:t>
            </a:r>
            <a:r>
              <a:rPr lang="zh-CN" altLang="en-US" sz="2000">
                <a:solidFill>
                  <a:schemeClr val="tx1"/>
                </a:solidFill>
              </a:rPr>
              <a:t>对顺序表 </a:t>
            </a:r>
            <a:r>
              <a:rPr lang="en-US" altLang="zh-CN" sz="2000">
                <a:solidFill>
                  <a:schemeClr val="tx1"/>
                </a:solidFill>
              </a:rPr>
              <a:t>L </a:t>
            </a:r>
            <a:r>
              <a:rPr lang="zh-CN" altLang="en-US" sz="2000">
                <a:solidFill>
                  <a:schemeClr val="tx1"/>
                </a:solidFill>
              </a:rPr>
              <a:t>作简单选择排序。          </a:t>
            </a:r>
          </a:p>
        </p:txBody>
      </p:sp>
      <p:sp>
        <p:nvSpPr>
          <p:cNvPr id="18918" name="Rectangle 486"/>
          <p:cNvSpPr>
            <a:spLocks noChangeArrowheads="1"/>
          </p:cNvSpPr>
          <p:nvPr/>
        </p:nvSpPr>
        <p:spPr bwMode="auto">
          <a:xfrm>
            <a:off x="381000" y="6003925"/>
            <a:ext cx="17129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} // SelectSort </a:t>
            </a:r>
          </a:p>
        </p:txBody>
      </p:sp>
      <p:sp>
        <p:nvSpPr>
          <p:cNvPr id="18920" name="Text Box 488"/>
          <p:cNvSpPr txBox="1">
            <a:spLocks noChangeArrowheads="1"/>
          </p:cNvSpPr>
          <p:nvPr/>
        </p:nvSpPr>
        <p:spPr bwMode="auto">
          <a:xfrm>
            <a:off x="1115616" y="2204864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=3 </a:t>
            </a:r>
          </a:p>
        </p:txBody>
      </p:sp>
      <p:sp>
        <p:nvSpPr>
          <p:cNvPr id="18921" name="Text Box 489"/>
          <p:cNvSpPr txBox="1">
            <a:spLocks noChangeArrowheads="1"/>
          </p:cNvSpPr>
          <p:nvPr/>
        </p:nvSpPr>
        <p:spPr bwMode="auto">
          <a:xfrm>
            <a:off x="1143000" y="2590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=4 </a:t>
            </a:r>
          </a:p>
        </p:txBody>
      </p:sp>
      <p:sp>
        <p:nvSpPr>
          <p:cNvPr id="18922" name="Text Box 490"/>
          <p:cNvSpPr txBox="1">
            <a:spLocks noChangeArrowheads="1"/>
          </p:cNvSpPr>
          <p:nvPr/>
        </p:nvSpPr>
        <p:spPr bwMode="auto">
          <a:xfrm>
            <a:off x="1143000" y="2971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=5 </a:t>
            </a:r>
          </a:p>
        </p:txBody>
      </p:sp>
      <p:sp>
        <p:nvSpPr>
          <p:cNvPr id="18924" name="Text Box 492"/>
          <p:cNvSpPr txBox="1">
            <a:spLocks noChangeArrowheads="1"/>
          </p:cNvSpPr>
          <p:nvPr/>
        </p:nvSpPr>
        <p:spPr bwMode="auto">
          <a:xfrm>
            <a:off x="7797800" y="441325"/>
            <a:ext cx="12636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a typeface="华文中宋" pitchFamily="2" charset="-122"/>
              </a:rPr>
              <a:t>比较次数 </a:t>
            </a:r>
          </a:p>
        </p:txBody>
      </p:sp>
      <p:sp>
        <p:nvSpPr>
          <p:cNvPr id="18925" name="Text Box 493"/>
          <p:cNvSpPr txBox="1">
            <a:spLocks noChangeArrowheads="1"/>
          </p:cNvSpPr>
          <p:nvPr/>
        </p:nvSpPr>
        <p:spPr bwMode="auto">
          <a:xfrm>
            <a:off x="8112125" y="838200"/>
            <a:ext cx="727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中宋" pitchFamily="2" charset="-122"/>
              </a:rPr>
              <a:t> - 1 </a:t>
            </a:r>
          </a:p>
        </p:txBody>
      </p:sp>
      <p:sp>
        <p:nvSpPr>
          <p:cNvPr id="18926" name="Text Box 494"/>
          <p:cNvSpPr txBox="1">
            <a:spLocks noChangeArrowheads="1"/>
          </p:cNvSpPr>
          <p:nvPr/>
        </p:nvSpPr>
        <p:spPr bwMode="auto">
          <a:xfrm>
            <a:off x="8112125" y="1812925"/>
            <a:ext cx="727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中宋" pitchFamily="2" charset="-122"/>
              </a:rPr>
              <a:t> - 2 </a:t>
            </a:r>
          </a:p>
        </p:txBody>
      </p:sp>
      <p:sp>
        <p:nvSpPr>
          <p:cNvPr id="18927" name="Text Box 495"/>
          <p:cNvSpPr txBox="1">
            <a:spLocks noChangeArrowheads="1"/>
          </p:cNvSpPr>
          <p:nvPr/>
        </p:nvSpPr>
        <p:spPr bwMode="auto">
          <a:xfrm>
            <a:off x="8112125" y="3336925"/>
            <a:ext cx="727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中宋" pitchFamily="2" charset="-122"/>
              </a:rPr>
              <a:t> - 6 </a:t>
            </a:r>
          </a:p>
        </p:txBody>
      </p:sp>
      <p:sp useBgFill="1">
        <p:nvSpPr>
          <p:cNvPr id="18941" name="Rectangle 509"/>
          <p:cNvSpPr>
            <a:spLocks noChangeArrowheads="1"/>
          </p:cNvSpPr>
          <p:nvPr/>
        </p:nvSpPr>
        <p:spPr bwMode="auto">
          <a:xfrm>
            <a:off x="76200" y="4191000"/>
            <a:ext cx="8991600" cy="2286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8942" name="Text Box 510"/>
          <p:cNvSpPr txBox="1">
            <a:spLocks noChangeArrowheads="1"/>
          </p:cNvSpPr>
          <p:nvPr/>
        </p:nvSpPr>
        <p:spPr bwMode="auto">
          <a:xfrm>
            <a:off x="354013" y="4387850"/>
            <a:ext cx="17795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比较次数： </a:t>
            </a:r>
          </a:p>
        </p:txBody>
      </p:sp>
      <p:graphicFrame>
        <p:nvGraphicFramePr>
          <p:cNvPr id="18943" name="Object 511"/>
          <p:cNvGraphicFramePr>
            <a:graphicFrameLocks noChangeAspect="1"/>
          </p:cNvGraphicFramePr>
          <p:nvPr/>
        </p:nvGraphicFramePr>
        <p:xfrm>
          <a:off x="2133600" y="4267200"/>
          <a:ext cx="27432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1" name="公式" r:id="rId4" imgW="1269720" imgH="431640" progId="Equation.3">
                  <p:embed/>
                </p:oleObj>
              </mc:Choice>
              <mc:Fallback>
                <p:oleObj name="公式" r:id="rId4" imgW="126972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67200"/>
                        <a:ext cx="27432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" name="Text Box 512"/>
          <p:cNvSpPr txBox="1">
            <a:spLocks noChangeArrowheads="1"/>
          </p:cNvSpPr>
          <p:nvPr/>
        </p:nvSpPr>
        <p:spPr bwMode="auto">
          <a:xfrm>
            <a:off x="354013" y="5257800"/>
            <a:ext cx="17795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移动次数： </a:t>
            </a:r>
          </a:p>
        </p:txBody>
      </p:sp>
      <p:sp>
        <p:nvSpPr>
          <p:cNvPr id="18945" name="Text Box 513"/>
          <p:cNvSpPr txBox="1">
            <a:spLocks noChangeArrowheads="1"/>
          </p:cNvSpPr>
          <p:nvPr/>
        </p:nvSpPr>
        <p:spPr bwMode="auto">
          <a:xfrm>
            <a:off x="1981200" y="5257800"/>
            <a:ext cx="2922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正序：最小值为 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0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； </a:t>
            </a:r>
          </a:p>
        </p:txBody>
      </p:sp>
      <p:sp>
        <p:nvSpPr>
          <p:cNvPr id="18946" name="Text Box 514"/>
          <p:cNvSpPr txBox="1">
            <a:spLocks noChangeArrowheads="1"/>
          </p:cNvSpPr>
          <p:nvPr/>
        </p:nvSpPr>
        <p:spPr bwMode="auto">
          <a:xfrm>
            <a:off x="4724400" y="5257800"/>
            <a:ext cx="27924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最大值为 </a:t>
            </a:r>
            <a:r>
              <a:rPr lang="en-US" altLang="zh-CN">
                <a:ea typeface="华文中宋" pitchFamily="2" charset="-122"/>
              </a:rPr>
              <a:t>3(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-1) 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8947" name="Text Box 515"/>
          <p:cNvSpPr txBox="1">
            <a:spLocks noChangeArrowheads="1"/>
          </p:cNvSpPr>
          <p:nvPr/>
        </p:nvSpPr>
        <p:spPr bwMode="auto">
          <a:xfrm>
            <a:off x="998686" y="5904061"/>
            <a:ext cx="6271269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300" dirty="0"/>
              <a:t>前 </a:t>
            </a:r>
            <a:r>
              <a:rPr lang="en-US" altLang="zh-CN" sz="2300" i="1" dirty="0"/>
              <a:t>n</a:t>
            </a:r>
            <a:r>
              <a:rPr lang="en-US" altLang="zh-CN" sz="2300" dirty="0"/>
              <a:t> – 1 </a:t>
            </a:r>
            <a:r>
              <a:rPr lang="zh-CN" altLang="en-US" sz="2300" dirty="0"/>
              <a:t>个为正序，第 </a:t>
            </a:r>
            <a:r>
              <a:rPr lang="en-US" altLang="zh-CN" sz="2300" i="1" dirty="0"/>
              <a:t>n</a:t>
            </a:r>
            <a:r>
              <a:rPr lang="en-US" altLang="zh-CN" sz="2300" dirty="0"/>
              <a:t> </a:t>
            </a:r>
            <a:r>
              <a:rPr lang="zh-CN" altLang="en-US" sz="2300" dirty="0"/>
              <a:t>个记录的关键字最小。 </a:t>
            </a:r>
          </a:p>
        </p:txBody>
      </p:sp>
      <p:sp>
        <p:nvSpPr>
          <p:cNvPr id="18948" name="AutoShape 516"/>
          <p:cNvSpPr>
            <a:spLocks noChangeArrowheads="1"/>
          </p:cNvSpPr>
          <p:nvPr/>
        </p:nvSpPr>
        <p:spPr bwMode="auto">
          <a:xfrm>
            <a:off x="7315200" y="5491163"/>
            <a:ext cx="304800" cy="909637"/>
          </a:xfrm>
          <a:prstGeom prst="curvedLeftArrow">
            <a:avLst>
              <a:gd name="adj1" fmla="val 59687"/>
              <a:gd name="adj2" fmla="val 119375"/>
              <a:gd name="adj3" fmla="val 33333"/>
            </a:avLst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9" name="Text Box 517"/>
          <p:cNvSpPr txBox="1">
            <a:spLocks noChangeArrowheads="1"/>
          </p:cNvSpPr>
          <p:nvPr/>
        </p:nvSpPr>
        <p:spPr bwMode="auto">
          <a:xfrm>
            <a:off x="5678488" y="4251325"/>
            <a:ext cx="27797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时间复杂度：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O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</a:t>
            </a:r>
            <a:r>
              <a:rPr lang="en-US" altLang="zh-CN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</p:txBody>
      </p:sp>
      <p:sp>
        <p:nvSpPr>
          <p:cNvPr id="18950" name="Text Box 518"/>
          <p:cNvSpPr txBox="1">
            <a:spLocks noChangeArrowheads="1"/>
          </p:cNvSpPr>
          <p:nvPr/>
        </p:nvSpPr>
        <p:spPr bwMode="auto">
          <a:xfrm>
            <a:off x="5678488" y="4708525"/>
            <a:ext cx="2660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空间复杂度：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O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(1) </a:t>
            </a:r>
          </a:p>
        </p:txBody>
      </p:sp>
      <p:sp>
        <p:nvSpPr>
          <p:cNvPr id="18951" name="Text Box 519"/>
          <p:cNvSpPr txBox="1">
            <a:spLocks noChangeArrowheads="1"/>
          </p:cNvSpPr>
          <p:nvPr/>
        </p:nvSpPr>
        <p:spPr bwMode="auto">
          <a:xfrm>
            <a:off x="7883525" y="5562600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不稳定</a:t>
            </a:r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7" dur="1000"/>
                                        <p:tgtEl>
                                          <p:spTgt spid="1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1" dur="1000"/>
                                        <p:tgtEl>
                                          <p:spTgt spid="1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6" dur="500"/>
                                        <p:tgtEl>
                                          <p:spTgt spid="1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8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8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8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8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8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8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1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1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89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8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19" grpId="0" autoUpdateAnimBg="0"/>
      <p:bldP spid="18913" grpId="0" autoUpdateAnimBg="0"/>
      <p:bldP spid="18912" grpId="0" autoUpdateAnimBg="0"/>
      <p:bldP spid="18915" grpId="0" animBg="1" autoUpdateAnimBg="0"/>
      <p:bldP spid="18823" grpId="0" autoUpdateAnimBg="0"/>
      <p:bldP spid="18825" grpId="0" autoUpdateAnimBg="0"/>
      <p:bldP spid="18853" grpId="0" autoUpdateAnimBg="0"/>
      <p:bldP spid="18854" grpId="0" animBg="1" autoUpdateAnimBg="0"/>
      <p:bldP spid="18855" grpId="0" animBg="1" autoUpdateAnimBg="0"/>
      <p:bldP spid="18856" grpId="0" autoUpdateAnimBg="0"/>
      <p:bldP spid="18857" grpId="0" autoUpdateAnimBg="0"/>
      <p:bldP spid="18882" grpId="0" autoUpdateAnimBg="0"/>
      <p:bldP spid="18887" grpId="0" autoUpdateAnimBg="0"/>
      <p:bldP spid="18892" grpId="0" autoUpdateAnimBg="0"/>
      <p:bldP spid="18897" grpId="0" autoUpdateAnimBg="0"/>
      <p:bldP spid="18901" grpId="0" autoUpdateAnimBg="0"/>
      <p:bldP spid="18902" grpId="0" animBg="1" autoUpdateAnimBg="0"/>
      <p:bldP spid="18904" grpId="0" animBg="1"/>
      <p:bldP spid="18905" grpId="0" animBg="1"/>
      <p:bldP spid="18906" grpId="0" animBg="1"/>
      <p:bldP spid="18907" grpId="0" animBg="1"/>
      <p:bldP spid="18908" grpId="0" animBg="1"/>
      <p:bldP spid="18909" grpId="0" animBg="1"/>
      <p:bldP spid="18910" grpId="0" autoUpdateAnimBg="0"/>
      <p:bldP spid="18903" grpId="0" animBg="1"/>
      <p:bldP spid="18911" grpId="0" animBg="1" autoUpdateAnimBg="0"/>
      <p:bldP spid="18914" grpId="0" autoUpdateAnimBg="0"/>
      <p:bldP spid="18916" grpId="0" autoUpdateAnimBg="0"/>
      <p:bldP spid="18917" grpId="0" animBg="1" autoUpdateAnimBg="0"/>
      <p:bldP spid="18918" grpId="0" autoUpdateAnimBg="0"/>
      <p:bldP spid="18920" grpId="0" autoUpdateAnimBg="0"/>
      <p:bldP spid="18921" grpId="0" autoUpdateAnimBg="0"/>
      <p:bldP spid="18922" grpId="0" autoUpdateAnimBg="0"/>
      <p:bldP spid="18924" grpId="0" autoUpdateAnimBg="0"/>
      <p:bldP spid="18925" grpId="0" autoUpdateAnimBg="0"/>
      <p:bldP spid="18926" grpId="0" autoUpdateAnimBg="0"/>
      <p:bldP spid="18927" grpId="0" autoUpdateAnimBg="0"/>
      <p:bldP spid="18941" grpId="0" animBg="1" autoUpdateAnimBg="0"/>
      <p:bldP spid="18942" grpId="0" autoUpdateAnimBg="0"/>
      <p:bldP spid="18944" grpId="0" autoUpdateAnimBg="0"/>
      <p:bldP spid="18945" grpId="0" autoUpdateAnimBg="0"/>
      <p:bldP spid="18946" grpId="0" autoUpdateAnimBg="0"/>
      <p:bldP spid="18947" grpId="0" autoUpdateAnimBg="0"/>
      <p:bldP spid="18948" grpId="0" animBg="1"/>
      <p:bldP spid="18949" grpId="0" autoUpdateAnimBg="0"/>
      <p:bldP spid="18950" grpId="0" autoUpdateAnimBg="0"/>
      <p:bldP spid="1895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堆排序</a:t>
            </a:r>
          </a:p>
        </p:txBody>
      </p:sp>
      <p:pic>
        <p:nvPicPr>
          <p:cNvPr id="2119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96952"/>
            <a:ext cx="8170317" cy="377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4387204-07F1-4DDD-B8CC-D8963979EE53}"/>
              </a:ext>
            </a:extLst>
          </p:cNvPr>
          <p:cNvSpPr txBox="1"/>
          <p:nvPr/>
        </p:nvSpPr>
        <p:spPr>
          <a:xfrm>
            <a:off x="251520" y="756088"/>
            <a:ext cx="8712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       n</a:t>
            </a:r>
            <a:r>
              <a:rPr lang="zh-CN" altLang="en-US" sz="2800" dirty="0"/>
              <a:t>个元素的序列</a:t>
            </a:r>
            <a:r>
              <a:rPr lang="en-US" altLang="zh-CN" sz="2800" dirty="0"/>
              <a:t>{k1,k2,…,</a:t>
            </a:r>
            <a:r>
              <a:rPr lang="en-US" altLang="zh-CN" sz="2800" dirty="0" err="1"/>
              <a:t>kn</a:t>
            </a:r>
            <a:r>
              <a:rPr lang="en-US" altLang="zh-CN" sz="2800" dirty="0"/>
              <a:t>}</a:t>
            </a:r>
            <a:r>
              <a:rPr lang="zh-CN" altLang="en-US" sz="2800" dirty="0"/>
              <a:t>当且仅当满足下列关系时，称之为堆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8037E6-68C3-4EE1-8B25-84ABA93DC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114736"/>
            <a:ext cx="3960440" cy="906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79388" y="1052214"/>
            <a:ext cx="8743950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5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堆排序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：将无序序列建成一个堆</a:t>
            </a:r>
            <a:r>
              <a:rPr lang="zh-CN" altLang="en-US" sz="2400" dirty="0"/>
              <a:t>，得到关键字最小（大）的记录；输出堆顶的最小（大）值后，将剩余的 </a:t>
            </a:r>
            <a:r>
              <a:rPr lang="en-US" altLang="zh-CN" sz="2400" i="1" dirty="0"/>
              <a:t>n</a:t>
            </a:r>
            <a:r>
              <a:rPr lang="en-US" altLang="zh-CN" sz="2400" dirty="0"/>
              <a:t>-1 </a:t>
            </a:r>
            <a:r>
              <a:rPr lang="zh-CN" altLang="zh-CN" sz="2400" dirty="0"/>
              <a:t>个元素重又建成一个堆，则可得到</a:t>
            </a:r>
            <a:r>
              <a:rPr lang="zh-CN" altLang="en-US" sz="2400" dirty="0"/>
              <a:t> </a:t>
            </a:r>
            <a:r>
              <a:rPr lang="en-US" altLang="zh-CN" sz="2400" i="1" dirty="0"/>
              <a:t>n </a:t>
            </a:r>
            <a:r>
              <a:rPr lang="zh-CN" altLang="zh-CN" sz="2400" dirty="0"/>
              <a:t>个元素的次小值；如此重复执行，</a:t>
            </a:r>
            <a:r>
              <a:rPr lang="zh-CN" altLang="en-US" sz="2400" dirty="0"/>
              <a:t>直到堆中只有一个记录为止，每个记录出堆的顺序就是一个有序序列</a:t>
            </a:r>
            <a:r>
              <a:rPr lang="zh-CN" altLang="zh-CN" sz="2400" dirty="0"/>
              <a:t>，这个过程叫</a:t>
            </a:r>
            <a:r>
              <a:rPr lang="zh-CN" altLang="en-US" sz="2400" dirty="0">
                <a:ea typeface="华文中宋" pitchFamily="2" charset="-122"/>
              </a:rPr>
              <a:t>堆排序</a:t>
            </a:r>
            <a:r>
              <a:rPr lang="zh-CN" altLang="en-US" sz="2400" dirty="0"/>
              <a:t>。 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51520" y="269776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堆排序（续）</a:t>
            </a:r>
          </a:p>
        </p:txBody>
      </p:sp>
      <p:sp>
        <p:nvSpPr>
          <p:cNvPr id="7" name="Text Box 710"/>
          <p:cNvSpPr txBox="1">
            <a:spLocks noChangeArrowheads="1"/>
          </p:cNvSpPr>
          <p:nvPr/>
        </p:nvSpPr>
        <p:spPr bwMode="auto">
          <a:xfrm>
            <a:off x="217488" y="4221088"/>
            <a:ext cx="8618065" cy="190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zh-CN" sz="2800" dirty="0">
                <a:solidFill>
                  <a:schemeClr val="tx1"/>
                </a:solidFill>
                <a:latin typeface="Arial" charset="0"/>
                <a:ea typeface="华文中宋" pitchFamily="2" charset="-122"/>
              </a:rPr>
              <a:t>堆排序需解决的两个问题：</a:t>
            </a:r>
            <a:r>
              <a:rPr lang="zh-CN" altLang="en-US" sz="2800" b="0" dirty="0">
                <a:solidFill>
                  <a:schemeClr val="tx1"/>
                </a:solidFill>
                <a:latin typeface="Arial" charset="0"/>
                <a:ea typeface="隶书" pitchFamily="49" charset="-122"/>
              </a:rPr>
              <a:t> </a:t>
            </a:r>
          </a:p>
          <a:p>
            <a:pPr>
              <a:lnSpc>
                <a:spcPct val="15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、如何由一个无序序列建成一个堆？ </a:t>
            </a:r>
          </a:p>
          <a:p>
            <a:pPr>
              <a:lnSpc>
                <a:spcPct val="15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、在输出堆顶元素后，如何将剩余元素调整为一个新的堆？ 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utoUpdateAnimBg="0"/>
      <p:bldP spid="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539750" y="3644900"/>
            <a:ext cx="3581400" cy="274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179388" y="851917"/>
            <a:ext cx="87852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输出堆顶元素之后，以堆中最后一个元素替代之；然后将 </a:t>
            </a:r>
          </a:p>
          <a:p>
            <a:pPr>
              <a:lnSpc>
                <a:spcPct val="16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根结点值与左、右子树的根结点值进行比较，并与其中小者进 </a:t>
            </a:r>
          </a:p>
          <a:p>
            <a:pPr>
              <a:lnSpc>
                <a:spcPct val="16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行交换；重复上述操作，直至叶子结点，将得到新的堆，称这 </a:t>
            </a:r>
          </a:p>
          <a:p>
            <a:pPr>
              <a:lnSpc>
                <a:spcPct val="16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个从堆顶至叶子的调整过程为“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筛选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”。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55650" y="3878263"/>
            <a:ext cx="3113088" cy="1976437"/>
            <a:chOff x="3456" y="2069"/>
            <a:chExt cx="1961" cy="1245"/>
          </a:xfrm>
        </p:grpSpPr>
        <p:sp>
          <p:nvSpPr>
            <p:cNvPr id="126985" name="Oval 9"/>
            <p:cNvSpPr>
              <a:spLocks noChangeArrowheads="1"/>
            </p:cNvSpPr>
            <p:nvPr/>
          </p:nvSpPr>
          <p:spPr bwMode="auto">
            <a:xfrm>
              <a:off x="4412" y="2069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26986" name="Oval 10"/>
            <p:cNvSpPr>
              <a:spLocks noChangeArrowheads="1"/>
            </p:cNvSpPr>
            <p:nvPr/>
          </p:nvSpPr>
          <p:spPr bwMode="auto">
            <a:xfrm>
              <a:off x="4874" y="2398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26987" name="Oval 11"/>
            <p:cNvSpPr>
              <a:spLocks noChangeArrowheads="1"/>
            </p:cNvSpPr>
            <p:nvPr/>
          </p:nvSpPr>
          <p:spPr bwMode="auto">
            <a:xfrm>
              <a:off x="3965" y="239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38</a:t>
              </a:r>
            </a:p>
          </p:txBody>
        </p:sp>
        <p:sp>
          <p:nvSpPr>
            <p:cNvPr id="126988" name="Oval 12"/>
            <p:cNvSpPr>
              <a:spLocks noChangeArrowheads="1"/>
            </p:cNvSpPr>
            <p:nvPr/>
          </p:nvSpPr>
          <p:spPr bwMode="auto">
            <a:xfrm>
              <a:off x="5184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49</a:t>
              </a:r>
            </a:p>
          </p:txBody>
        </p:sp>
        <p:sp>
          <p:nvSpPr>
            <p:cNvPr id="126989" name="Oval 13"/>
            <p:cNvSpPr>
              <a:spLocks noChangeArrowheads="1"/>
            </p:cNvSpPr>
            <p:nvPr/>
          </p:nvSpPr>
          <p:spPr bwMode="auto">
            <a:xfrm>
              <a:off x="4615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65</a:t>
              </a:r>
            </a:p>
          </p:txBody>
        </p:sp>
        <p:sp>
          <p:nvSpPr>
            <p:cNvPr id="126990" name="Oval 14"/>
            <p:cNvSpPr>
              <a:spLocks noChangeArrowheads="1"/>
            </p:cNvSpPr>
            <p:nvPr/>
          </p:nvSpPr>
          <p:spPr bwMode="auto">
            <a:xfrm>
              <a:off x="4231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76</a:t>
              </a:r>
            </a:p>
          </p:txBody>
        </p:sp>
        <p:sp>
          <p:nvSpPr>
            <p:cNvPr id="126991" name="Oval 15"/>
            <p:cNvSpPr>
              <a:spLocks noChangeArrowheads="1"/>
            </p:cNvSpPr>
            <p:nvPr/>
          </p:nvSpPr>
          <p:spPr bwMode="auto">
            <a:xfrm>
              <a:off x="3703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49</a:t>
              </a:r>
            </a:p>
          </p:txBody>
        </p:sp>
        <p:sp>
          <p:nvSpPr>
            <p:cNvPr id="126992" name="Oval 16"/>
            <p:cNvSpPr>
              <a:spLocks noChangeArrowheads="1"/>
            </p:cNvSpPr>
            <p:nvPr/>
          </p:nvSpPr>
          <p:spPr bwMode="auto">
            <a:xfrm>
              <a:off x="3456" y="3072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97</a:t>
              </a:r>
            </a:p>
          </p:txBody>
        </p:sp>
        <p:cxnSp>
          <p:nvCxnSpPr>
            <p:cNvPr id="126993" name="AutoShape 17"/>
            <p:cNvCxnSpPr>
              <a:cxnSpLocks noChangeShapeType="1"/>
              <a:stCxn id="126985" idx="3"/>
              <a:endCxn id="126987" idx="0"/>
            </p:cNvCxnSpPr>
            <p:nvPr/>
          </p:nvCxnSpPr>
          <p:spPr bwMode="auto">
            <a:xfrm flipH="1">
              <a:off x="4082" y="2276"/>
              <a:ext cx="364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4" name="AutoShape 18"/>
            <p:cNvCxnSpPr>
              <a:cxnSpLocks noChangeShapeType="1"/>
              <a:stCxn id="126985" idx="5"/>
              <a:endCxn id="126986" idx="0"/>
            </p:cNvCxnSpPr>
            <p:nvPr/>
          </p:nvCxnSpPr>
          <p:spPr bwMode="auto">
            <a:xfrm>
              <a:off x="4611" y="2276"/>
              <a:ext cx="380" cy="1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5" name="AutoShape 19"/>
            <p:cNvCxnSpPr>
              <a:cxnSpLocks noChangeShapeType="1"/>
              <a:stCxn id="126986" idx="5"/>
              <a:endCxn id="126988" idx="0"/>
            </p:cNvCxnSpPr>
            <p:nvPr/>
          </p:nvCxnSpPr>
          <p:spPr bwMode="auto">
            <a:xfrm>
              <a:off x="5073" y="2605"/>
              <a:ext cx="228" cy="1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6" name="AutoShape 20"/>
            <p:cNvCxnSpPr>
              <a:cxnSpLocks noChangeShapeType="1"/>
              <a:stCxn id="126986" idx="3"/>
              <a:endCxn id="126989" idx="0"/>
            </p:cNvCxnSpPr>
            <p:nvPr/>
          </p:nvCxnSpPr>
          <p:spPr bwMode="auto">
            <a:xfrm flipH="1">
              <a:off x="4732" y="2605"/>
              <a:ext cx="176" cy="1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7" name="AutoShape 21"/>
            <p:cNvCxnSpPr>
              <a:cxnSpLocks noChangeShapeType="1"/>
              <a:stCxn id="126987" idx="5"/>
              <a:endCxn id="126990" idx="0"/>
            </p:cNvCxnSpPr>
            <p:nvPr/>
          </p:nvCxnSpPr>
          <p:spPr bwMode="auto">
            <a:xfrm>
              <a:off x="4164" y="2601"/>
              <a:ext cx="184" cy="1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8" name="AutoShape 22"/>
            <p:cNvCxnSpPr>
              <a:cxnSpLocks noChangeShapeType="1"/>
              <a:stCxn id="126987" idx="3"/>
              <a:endCxn id="126991" idx="0"/>
            </p:cNvCxnSpPr>
            <p:nvPr/>
          </p:nvCxnSpPr>
          <p:spPr bwMode="auto">
            <a:xfrm flipH="1">
              <a:off x="3820" y="2601"/>
              <a:ext cx="179" cy="1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9" name="AutoShape 23"/>
            <p:cNvCxnSpPr>
              <a:cxnSpLocks noChangeShapeType="1"/>
              <a:stCxn id="126991" idx="3"/>
              <a:endCxn id="126992" idx="0"/>
            </p:cNvCxnSpPr>
            <p:nvPr/>
          </p:nvCxnSpPr>
          <p:spPr bwMode="auto">
            <a:xfrm flipH="1">
              <a:off x="3573" y="2941"/>
              <a:ext cx="164" cy="1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27000" name="Oval 24"/>
          <p:cNvSpPr>
            <a:spLocks noChangeArrowheads="1"/>
          </p:cNvSpPr>
          <p:nvPr/>
        </p:nvSpPr>
        <p:spPr bwMode="auto">
          <a:xfrm>
            <a:off x="2274888" y="3873500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cxnSp>
        <p:nvCxnSpPr>
          <p:cNvPr id="127001" name="AutoShape 25"/>
          <p:cNvCxnSpPr>
            <a:cxnSpLocks noChangeShapeType="1"/>
            <a:stCxn id="126991" idx="3"/>
            <a:endCxn id="127033" idx="0"/>
          </p:cNvCxnSpPr>
          <p:nvPr/>
        </p:nvCxnSpPr>
        <p:spPr bwMode="auto">
          <a:xfrm flipH="1">
            <a:off x="944563" y="5262563"/>
            <a:ext cx="257175" cy="211137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02" name="Oval 26"/>
          <p:cNvSpPr>
            <a:spLocks noChangeArrowheads="1"/>
          </p:cNvSpPr>
          <p:nvPr/>
        </p:nvSpPr>
        <p:spPr bwMode="auto">
          <a:xfrm>
            <a:off x="3009900" y="439737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03" name="Oval 27"/>
          <p:cNvSpPr>
            <a:spLocks noChangeArrowheads="1"/>
          </p:cNvSpPr>
          <p:nvPr/>
        </p:nvSpPr>
        <p:spPr bwMode="auto">
          <a:xfrm>
            <a:off x="227488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27004" name="Oval 28"/>
          <p:cNvSpPr>
            <a:spLocks noChangeArrowheads="1"/>
          </p:cNvSpPr>
          <p:nvPr/>
        </p:nvSpPr>
        <p:spPr bwMode="auto">
          <a:xfrm>
            <a:off x="3505200" y="4940300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05" name="Oval 29"/>
          <p:cNvSpPr>
            <a:spLocks noChangeArrowheads="1"/>
          </p:cNvSpPr>
          <p:nvPr/>
        </p:nvSpPr>
        <p:spPr bwMode="auto">
          <a:xfrm>
            <a:off x="3009900" y="439737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49</a:t>
            </a:r>
          </a:p>
        </p:txBody>
      </p:sp>
      <p:sp>
        <p:nvSpPr>
          <p:cNvPr id="127006" name="Oval 30"/>
          <p:cNvSpPr>
            <a:spLocks noChangeArrowheads="1"/>
          </p:cNvSpPr>
          <p:nvPr/>
        </p:nvSpPr>
        <p:spPr bwMode="auto">
          <a:xfrm>
            <a:off x="227488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cxnSp>
        <p:nvCxnSpPr>
          <p:cNvPr id="127007" name="AutoShape 31"/>
          <p:cNvCxnSpPr>
            <a:cxnSpLocks noChangeShapeType="1"/>
            <a:stCxn id="127005" idx="5"/>
            <a:endCxn id="127027" idx="0"/>
          </p:cNvCxnSpPr>
          <p:nvPr/>
        </p:nvCxnSpPr>
        <p:spPr bwMode="auto">
          <a:xfrm>
            <a:off x="3325813" y="4725988"/>
            <a:ext cx="360362" cy="211137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08" name="Oval 32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27009" name="Oval 33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10" name="Oval 34"/>
          <p:cNvSpPr>
            <a:spLocks noChangeArrowheads="1"/>
          </p:cNvSpPr>
          <p:nvPr/>
        </p:nvSpPr>
        <p:spPr bwMode="auto">
          <a:xfrm>
            <a:off x="1143000" y="493712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11" name="Oval 35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7012" name="Oval 36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127013" name="AutoShape 37"/>
          <p:cNvCxnSpPr>
            <a:cxnSpLocks noChangeShapeType="1"/>
            <a:stCxn id="127005" idx="3"/>
            <a:endCxn id="127030" idx="0"/>
          </p:cNvCxnSpPr>
          <p:nvPr/>
        </p:nvCxnSpPr>
        <p:spPr bwMode="auto">
          <a:xfrm flipH="1">
            <a:off x="2790825" y="4725988"/>
            <a:ext cx="273050" cy="211137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14" name="Oval 38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27015" name="Oval 39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7016" name="Oval 40"/>
          <p:cNvSpPr>
            <a:spLocks noChangeArrowheads="1"/>
          </p:cNvSpPr>
          <p:nvPr/>
        </p:nvSpPr>
        <p:spPr bwMode="auto">
          <a:xfrm>
            <a:off x="2268538" y="3873500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cxnSp>
        <p:nvCxnSpPr>
          <p:cNvPr id="127017" name="AutoShape 41"/>
          <p:cNvCxnSpPr>
            <a:cxnSpLocks noChangeShapeType="1"/>
            <a:stCxn id="127014" idx="5"/>
            <a:endCxn id="127031" idx="0"/>
          </p:cNvCxnSpPr>
          <p:nvPr/>
        </p:nvCxnSpPr>
        <p:spPr bwMode="auto">
          <a:xfrm>
            <a:off x="1882775" y="4725988"/>
            <a:ext cx="292100" cy="211137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18" name="Oval 42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49</a:t>
            </a:r>
          </a:p>
        </p:txBody>
      </p:sp>
      <p:sp>
        <p:nvSpPr>
          <p:cNvPr id="127019" name="Oval 43"/>
          <p:cNvSpPr>
            <a:spLocks noChangeArrowheads="1"/>
          </p:cNvSpPr>
          <p:nvPr/>
        </p:nvSpPr>
        <p:spPr bwMode="auto">
          <a:xfrm>
            <a:off x="3009900" y="439737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27020" name="Oval 44"/>
          <p:cNvSpPr>
            <a:spLocks noChangeArrowheads="1"/>
          </p:cNvSpPr>
          <p:nvPr/>
        </p:nvSpPr>
        <p:spPr bwMode="auto">
          <a:xfrm>
            <a:off x="2268538" y="3873500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cxnSp>
        <p:nvCxnSpPr>
          <p:cNvPr id="127021" name="AutoShape 45"/>
          <p:cNvCxnSpPr>
            <a:cxnSpLocks noChangeShapeType="1"/>
            <a:stCxn id="127014" idx="3"/>
            <a:endCxn id="127029" idx="0"/>
          </p:cNvCxnSpPr>
          <p:nvPr/>
        </p:nvCxnSpPr>
        <p:spPr bwMode="auto">
          <a:xfrm flipH="1">
            <a:off x="1336675" y="4725988"/>
            <a:ext cx="284163" cy="214312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22" name="Oval 46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23" name="Oval 47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27024" name="Oval 48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cxnSp>
        <p:nvCxnSpPr>
          <p:cNvPr id="127025" name="AutoShape 49"/>
          <p:cNvCxnSpPr>
            <a:cxnSpLocks noChangeShapeType="1"/>
            <a:stCxn id="127024" idx="5"/>
            <a:endCxn id="127028" idx="0"/>
          </p:cNvCxnSpPr>
          <p:nvPr/>
        </p:nvCxnSpPr>
        <p:spPr bwMode="auto">
          <a:xfrm>
            <a:off x="2584450" y="4198938"/>
            <a:ext cx="615950" cy="198437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cxnSp>
        <p:nvCxnSpPr>
          <p:cNvPr id="127026" name="AutoShape 50"/>
          <p:cNvCxnSpPr>
            <a:cxnSpLocks noChangeShapeType="1"/>
            <a:stCxn id="127032" idx="3"/>
            <a:endCxn id="127034" idx="0"/>
          </p:cNvCxnSpPr>
          <p:nvPr/>
        </p:nvCxnSpPr>
        <p:spPr bwMode="auto">
          <a:xfrm flipH="1">
            <a:off x="1752600" y="4198938"/>
            <a:ext cx="569913" cy="198437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27" name="Oval 51"/>
          <p:cNvSpPr>
            <a:spLocks noChangeArrowheads="1"/>
          </p:cNvSpPr>
          <p:nvPr/>
        </p:nvSpPr>
        <p:spPr bwMode="auto">
          <a:xfrm>
            <a:off x="3500438" y="49371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27028" name="Oval 52"/>
          <p:cNvSpPr>
            <a:spLocks noChangeArrowheads="1"/>
          </p:cNvSpPr>
          <p:nvPr/>
        </p:nvSpPr>
        <p:spPr bwMode="auto">
          <a:xfrm>
            <a:off x="3014663" y="439737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27029" name="Oval 53"/>
          <p:cNvSpPr>
            <a:spLocks noChangeArrowheads="1"/>
          </p:cNvSpPr>
          <p:nvPr/>
        </p:nvSpPr>
        <p:spPr bwMode="auto">
          <a:xfrm>
            <a:off x="1150938" y="4940300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49</a:t>
            </a:r>
          </a:p>
        </p:txBody>
      </p:sp>
      <p:sp>
        <p:nvSpPr>
          <p:cNvPr id="127030" name="Oval 54"/>
          <p:cNvSpPr>
            <a:spLocks noChangeArrowheads="1"/>
          </p:cNvSpPr>
          <p:nvPr/>
        </p:nvSpPr>
        <p:spPr bwMode="auto">
          <a:xfrm>
            <a:off x="2605088" y="49371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27031" name="Oval 55"/>
          <p:cNvSpPr>
            <a:spLocks noChangeArrowheads="1"/>
          </p:cNvSpPr>
          <p:nvPr/>
        </p:nvSpPr>
        <p:spPr bwMode="auto">
          <a:xfrm>
            <a:off x="1989138" y="49371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7032" name="Oval 56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33" name="Oval 57"/>
          <p:cNvSpPr>
            <a:spLocks noChangeArrowheads="1"/>
          </p:cNvSpPr>
          <p:nvPr/>
        </p:nvSpPr>
        <p:spPr bwMode="auto">
          <a:xfrm>
            <a:off x="758825" y="5473700"/>
            <a:ext cx="369888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27034" name="Oval 58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27035" name="Rectangle 59"/>
          <p:cNvSpPr>
            <a:spLocks noChangeArrowheads="1"/>
          </p:cNvSpPr>
          <p:nvPr/>
        </p:nvSpPr>
        <p:spPr bwMode="auto">
          <a:xfrm>
            <a:off x="4537075" y="3938588"/>
            <a:ext cx="4427538" cy="201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7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</a:rPr>
              <a:t>对深度为 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的堆，“筛选” </a:t>
            </a:r>
          </a:p>
          <a:p>
            <a:pPr marL="457200" indent="-457200">
              <a:lnSpc>
                <a:spcPct val="17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所需进行的关键字比较的次数 </a:t>
            </a:r>
          </a:p>
          <a:p>
            <a:pPr marL="457200" indent="-457200">
              <a:lnSpc>
                <a:spcPct val="17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至多为 </a:t>
            </a:r>
            <a:r>
              <a:rPr lang="en-US" altLang="zh-CN" sz="2400" dirty="0">
                <a:solidFill>
                  <a:schemeClr val="tx1"/>
                </a:solidFill>
              </a:rPr>
              <a:t>2(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zh-CN" altLang="en-US" sz="2400" dirty="0">
                <a:solidFill>
                  <a:schemeClr val="tx1"/>
                </a:solidFill>
              </a:rPr>
              <a:t>。 </a:t>
            </a:r>
          </a:p>
        </p:txBody>
      </p:sp>
      <p:sp>
        <p:nvSpPr>
          <p:cNvPr id="56" name="标题 1"/>
          <p:cNvSpPr txBox="1">
            <a:spLocks/>
          </p:cNvSpPr>
          <p:nvPr/>
        </p:nvSpPr>
        <p:spPr>
          <a:xfrm>
            <a:off x="251520" y="18864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堆排序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—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筛选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1000"/>
                                        <p:tgtEl>
                                          <p:spTgt spid="12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1000"/>
                                        <p:tgtEl>
                                          <p:spTgt spid="12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1000"/>
                                        <p:tgtEl>
                                          <p:spTgt spid="12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12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1000"/>
                                        <p:tgtEl>
                                          <p:spTgt spid="12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1" dur="10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1000"/>
                                        <p:tgtEl>
                                          <p:spTgt spid="12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0" dur="1000"/>
                                        <p:tgtEl>
                                          <p:spTgt spid="12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1000"/>
                                        <p:tgtEl>
                                          <p:spTgt spid="12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1000"/>
                                        <p:tgtEl>
                                          <p:spTgt spid="127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1000"/>
                                        <p:tgtEl>
                                          <p:spTgt spid="1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1000"/>
                                        <p:tgtEl>
                                          <p:spTgt spid="12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7" dur="1000"/>
                                        <p:tgtEl>
                                          <p:spTgt spid="1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1" dur="1000"/>
                                        <p:tgtEl>
                                          <p:spTgt spid="12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0" dur="1000"/>
                                        <p:tgtEl>
                                          <p:spTgt spid="12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4" dur="1000"/>
                                        <p:tgtEl>
                                          <p:spTgt spid="1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9" dur="1000"/>
                                        <p:tgtEl>
                                          <p:spTgt spid="12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3" dur="1000"/>
                                        <p:tgtEl>
                                          <p:spTgt spid="12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2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2" dur="1000"/>
                                        <p:tgtEl>
                                          <p:spTgt spid="12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6" dur="1000"/>
                                        <p:tgtEl>
                                          <p:spTgt spid="127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1" dur="1000"/>
                                        <p:tgtEl>
                                          <p:spTgt spid="12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5" dur="1000"/>
                                        <p:tgtEl>
                                          <p:spTgt spid="12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4" dur="1000"/>
                                        <p:tgtEl>
                                          <p:spTgt spid="1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8" dur="1000"/>
                                        <p:tgtEl>
                                          <p:spTgt spid="12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3" dur="1000"/>
                                        <p:tgtEl>
                                          <p:spTgt spid="12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7" dur="1000"/>
                                        <p:tgtEl>
                                          <p:spTgt spid="1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00"/>
                            </p:stCondLst>
                            <p:childTnLst>
                              <p:par>
                                <p:cTn id="1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2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6" dur="1000"/>
                                        <p:tgtEl>
                                          <p:spTgt spid="12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0" dur="1000"/>
                                        <p:tgtEl>
                                          <p:spTgt spid="12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12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1000" fill="hold"/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1000" fill="hold"/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nimBg="1"/>
      <p:bldP spid="126983" grpId="0" autoUpdateAnimBg="0"/>
      <p:bldP spid="127000" grpId="0" animBg="1" autoUpdateAnimBg="0"/>
      <p:bldP spid="127002" grpId="0" animBg="1" autoUpdateAnimBg="0"/>
      <p:bldP spid="127003" grpId="0" animBg="1" autoUpdateAnimBg="0"/>
      <p:bldP spid="127004" grpId="0" animBg="1" autoUpdateAnimBg="0"/>
      <p:bldP spid="127005" grpId="0" animBg="1" autoUpdateAnimBg="0"/>
      <p:bldP spid="127006" grpId="0" animBg="1" autoUpdateAnimBg="0"/>
      <p:bldP spid="127008" grpId="0" animBg="1" autoUpdateAnimBg="0"/>
      <p:bldP spid="127009" grpId="0" animBg="1" autoUpdateAnimBg="0"/>
      <p:bldP spid="127010" grpId="0" animBg="1" autoUpdateAnimBg="0"/>
      <p:bldP spid="127011" grpId="0" animBg="1" autoUpdateAnimBg="0"/>
      <p:bldP spid="127012" grpId="0" animBg="1" autoUpdateAnimBg="0"/>
      <p:bldP spid="127014" grpId="0" animBg="1" autoUpdateAnimBg="0"/>
      <p:bldP spid="127015" grpId="0" animBg="1" autoUpdateAnimBg="0"/>
      <p:bldP spid="127016" grpId="0" animBg="1" autoUpdateAnimBg="0"/>
      <p:bldP spid="127018" grpId="0" animBg="1" autoUpdateAnimBg="0"/>
      <p:bldP spid="127019" grpId="0" animBg="1" autoUpdateAnimBg="0"/>
      <p:bldP spid="127020" grpId="0" animBg="1" autoUpdateAnimBg="0"/>
      <p:bldP spid="127022" grpId="0" animBg="1" autoUpdateAnimBg="0"/>
      <p:bldP spid="127023" grpId="0" animBg="1" autoUpdateAnimBg="0"/>
      <p:bldP spid="127024" grpId="0" animBg="1" autoUpdateAnimBg="0"/>
      <p:bldP spid="127027" grpId="0" animBg="1" autoUpdateAnimBg="0"/>
      <p:bldP spid="127028" grpId="0" animBg="1" autoUpdateAnimBg="0"/>
      <p:bldP spid="127029" grpId="0" animBg="1" autoUpdateAnimBg="0"/>
      <p:bldP spid="127030" grpId="0" animBg="1" autoUpdateAnimBg="0"/>
      <p:bldP spid="127031" grpId="0" animBg="1" autoUpdateAnimBg="0"/>
      <p:bldP spid="127032" grpId="0" animBg="1" autoUpdateAnimBg="0"/>
      <p:bldP spid="127033" grpId="0" animBg="1" autoUpdateAnimBg="0"/>
      <p:bldP spid="127034" grpId="0" animBg="1" autoUpdateAnimBg="0"/>
      <p:bldP spid="1270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6" name="Rectangle 508"/>
          <p:cNvSpPr>
            <a:spLocks noChangeArrowheads="1"/>
          </p:cNvSpPr>
          <p:nvPr/>
        </p:nvSpPr>
        <p:spPr bwMode="auto">
          <a:xfrm>
            <a:off x="3200400" y="3505200"/>
            <a:ext cx="14478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37" name="Rectangle 509"/>
          <p:cNvSpPr>
            <a:spLocks noChangeArrowheads="1"/>
          </p:cNvSpPr>
          <p:nvPr/>
        </p:nvSpPr>
        <p:spPr bwMode="auto">
          <a:xfrm>
            <a:off x="533400" y="3505200"/>
            <a:ext cx="20574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39" name="Rectangle 511"/>
          <p:cNvSpPr>
            <a:spLocks noChangeArrowheads="1"/>
          </p:cNvSpPr>
          <p:nvPr/>
        </p:nvSpPr>
        <p:spPr bwMode="auto">
          <a:xfrm>
            <a:off x="533400" y="2781300"/>
            <a:ext cx="4114800" cy="2057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38" name="Rectangle 510"/>
          <p:cNvSpPr>
            <a:spLocks noChangeArrowheads="1"/>
          </p:cNvSpPr>
          <p:nvPr/>
        </p:nvSpPr>
        <p:spPr bwMode="auto">
          <a:xfrm>
            <a:off x="5638800" y="2667000"/>
            <a:ext cx="3200400" cy="137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3032" name="AutoShape 504"/>
          <p:cNvCxnSpPr>
            <a:cxnSpLocks noChangeShapeType="1"/>
            <a:stCxn id="22989" idx="3"/>
            <a:endCxn id="22990" idx="0"/>
          </p:cNvCxnSpPr>
          <p:nvPr/>
        </p:nvCxnSpPr>
        <p:spPr bwMode="auto">
          <a:xfrm flipH="1">
            <a:off x="876300" y="3906838"/>
            <a:ext cx="4429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990" name="Oval 462"/>
          <p:cNvSpPr>
            <a:spLocks noChangeArrowheads="1"/>
          </p:cNvSpPr>
          <p:nvPr/>
        </p:nvSpPr>
        <p:spPr bwMode="auto">
          <a:xfrm>
            <a:off x="533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81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89" name="Oval 461"/>
          <p:cNvSpPr>
            <a:spLocks noChangeArrowheads="1"/>
          </p:cNvSpPr>
          <p:nvPr/>
        </p:nvSpPr>
        <p:spPr bwMode="auto">
          <a:xfrm>
            <a:off x="1219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73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91" name="Oval 463"/>
          <p:cNvSpPr>
            <a:spLocks noChangeArrowheads="1"/>
          </p:cNvSpPr>
          <p:nvPr/>
        </p:nvSpPr>
        <p:spPr bwMode="auto">
          <a:xfrm>
            <a:off x="18288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64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23033" name="AutoShape 505"/>
          <p:cNvCxnSpPr>
            <a:cxnSpLocks noChangeShapeType="1"/>
            <a:stCxn id="22989" idx="5"/>
            <a:endCxn id="22991" idx="0"/>
          </p:cNvCxnSpPr>
          <p:nvPr/>
        </p:nvCxnSpPr>
        <p:spPr bwMode="auto">
          <a:xfrm>
            <a:off x="1804988" y="3906838"/>
            <a:ext cx="3667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994" name="Oval 466"/>
          <p:cNvSpPr>
            <a:spLocks noChangeArrowheads="1"/>
          </p:cNvSpPr>
          <p:nvPr/>
        </p:nvSpPr>
        <p:spPr bwMode="auto">
          <a:xfrm>
            <a:off x="57150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27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95" name="Oval 467"/>
          <p:cNvSpPr>
            <a:spLocks noChangeArrowheads="1"/>
          </p:cNvSpPr>
          <p:nvPr/>
        </p:nvSpPr>
        <p:spPr bwMode="auto">
          <a:xfrm>
            <a:off x="8077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98</a:t>
            </a:r>
          </a:p>
        </p:txBody>
      </p:sp>
      <p:sp>
        <p:nvSpPr>
          <p:cNvPr id="22993" name="Oval 465"/>
          <p:cNvSpPr>
            <a:spLocks noChangeArrowheads="1"/>
          </p:cNvSpPr>
          <p:nvPr/>
        </p:nvSpPr>
        <p:spPr bwMode="auto">
          <a:xfrm>
            <a:off x="3886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12</a:t>
            </a:r>
            <a:endParaRPr lang="en-US" altLang="zh-CN">
              <a:solidFill>
                <a:srgbClr val="009999"/>
              </a:solidFill>
              <a:ea typeface="宋体" pitchFamily="2" charset="-122"/>
            </a:endParaRPr>
          </a:p>
        </p:txBody>
      </p:sp>
      <p:sp>
        <p:nvSpPr>
          <p:cNvPr id="22983" name="Text Box 455"/>
          <p:cNvSpPr txBox="1">
            <a:spLocks noChangeArrowheads="1"/>
          </p:cNvSpPr>
          <p:nvPr/>
        </p:nvSpPr>
        <p:spPr bwMode="auto">
          <a:xfrm>
            <a:off x="58738" y="869811"/>
            <a:ext cx="88713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       从无序序列的第 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i="1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/2 </a:t>
            </a:r>
            <a:r>
              <a:rPr lang="zh-CN" altLang="zh-CN" sz="2400" dirty="0">
                <a:solidFill>
                  <a:schemeClr val="tx1"/>
                </a:solidFill>
                <a:sym typeface="Symbol" pitchFamily="18" charset="2"/>
              </a:rPr>
              <a:t>个元素（即无序序列对应的完全二叉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  <a:p>
            <a:r>
              <a:rPr lang="zh-CN" altLang="zh-CN" sz="2400" dirty="0">
                <a:solidFill>
                  <a:schemeClr val="tx1"/>
                </a:solidFill>
                <a:sym typeface="Symbol" pitchFamily="18" charset="2"/>
              </a:rPr>
              <a:t>树的最后一个内部结点）起，至第一个元素止，进行反复筛选。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22984" name="Text Box 456"/>
          <p:cNvSpPr txBox="1">
            <a:spLocks noChangeArrowheads="1"/>
          </p:cNvSpPr>
          <p:nvPr/>
        </p:nvSpPr>
        <p:spPr bwMode="auto">
          <a:xfrm>
            <a:off x="76200" y="5995988"/>
            <a:ext cx="657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         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建堆是一个从下往上进行“筛选”的过程。</a:t>
            </a:r>
          </a:p>
        </p:txBody>
      </p:sp>
      <p:sp>
        <p:nvSpPr>
          <p:cNvPr id="22985" name="Text Box 457"/>
          <p:cNvSpPr txBox="1">
            <a:spLocks noChangeArrowheads="1"/>
          </p:cNvSpPr>
          <p:nvPr/>
        </p:nvSpPr>
        <p:spPr bwMode="auto">
          <a:xfrm>
            <a:off x="76200" y="1819275"/>
            <a:ext cx="3857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: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排序之前的关键字序列为： </a:t>
            </a:r>
          </a:p>
        </p:txBody>
      </p:sp>
      <p:sp>
        <p:nvSpPr>
          <p:cNvPr id="22986" name="Oval 458"/>
          <p:cNvSpPr>
            <a:spLocks noChangeArrowheads="1"/>
          </p:cNvSpPr>
          <p:nvPr/>
        </p:nvSpPr>
        <p:spPr bwMode="auto">
          <a:xfrm>
            <a:off x="4648200" y="2057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40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87" name="Oval 459"/>
          <p:cNvSpPr>
            <a:spLocks noChangeArrowheads="1"/>
          </p:cNvSpPr>
          <p:nvPr/>
        </p:nvSpPr>
        <p:spPr bwMode="auto">
          <a:xfrm>
            <a:off x="25908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55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88" name="Oval 460"/>
          <p:cNvSpPr>
            <a:spLocks noChangeArrowheads="1"/>
          </p:cNvSpPr>
          <p:nvPr/>
        </p:nvSpPr>
        <p:spPr bwMode="auto">
          <a:xfrm>
            <a:off x="68580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49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92" name="Oval 464"/>
          <p:cNvSpPr>
            <a:spLocks noChangeArrowheads="1"/>
          </p:cNvSpPr>
          <p:nvPr/>
        </p:nvSpPr>
        <p:spPr bwMode="auto">
          <a:xfrm>
            <a:off x="3200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36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06" name="Oval 478"/>
          <p:cNvSpPr>
            <a:spLocks noChangeArrowheads="1"/>
          </p:cNvSpPr>
          <p:nvPr/>
        </p:nvSpPr>
        <p:spPr bwMode="auto">
          <a:xfrm>
            <a:off x="3200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12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07" name="Oval 479"/>
          <p:cNvSpPr>
            <a:spLocks noChangeArrowheads="1"/>
          </p:cNvSpPr>
          <p:nvPr/>
        </p:nvSpPr>
        <p:spPr bwMode="auto">
          <a:xfrm>
            <a:off x="3886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36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0" name="Oval 482"/>
          <p:cNvSpPr>
            <a:spLocks noChangeArrowheads="1"/>
          </p:cNvSpPr>
          <p:nvPr/>
        </p:nvSpPr>
        <p:spPr bwMode="auto">
          <a:xfrm>
            <a:off x="533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73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2" name="Oval 484"/>
          <p:cNvSpPr>
            <a:spLocks noChangeArrowheads="1"/>
          </p:cNvSpPr>
          <p:nvPr/>
        </p:nvSpPr>
        <p:spPr bwMode="auto">
          <a:xfrm>
            <a:off x="8077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49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3" name="Oval 485"/>
          <p:cNvSpPr>
            <a:spLocks noChangeArrowheads="1"/>
          </p:cNvSpPr>
          <p:nvPr/>
        </p:nvSpPr>
        <p:spPr bwMode="auto">
          <a:xfrm>
            <a:off x="68580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98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5" name="Oval 487"/>
          <p:cNvSpPr>
            <a:spLocks noChangeArrowheads="1"/>
          </p:cNvSpPr>
          <p:nvPr/>
        </p:nvSpPr>
        <p:spPr bwMode="auto">
          <a:xfrm>
            <a:off x="25908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81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8" name="Oval 490"/>
          <p:cNvSpPr>
            <a:spLocks noChangeArrowheads="1"/>
          </p:cNvSpPr>
          <p:nvPr/>
        </p:nvSpPr>
        <p:spPr bwMode="auto">
          <a:xfrm>
            <a:off x="4648200" y="2057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98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9" name="Oval 491"/>
          <p:cNvSpPr>
            <a:spLocks noChangeArrowheads="1"/>
          </p:cNvSpPr>
          <p:nvPr/>
        </p:nvSpPr>
        <p:spPr bwMode="auto">
          <a:xfrm>
            <a:off x="68580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49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20" name="Oval 492"/>
          <p:cNvSpPr>
            <a:spLocks noChangeArrowheads="1"/>
          </p:cNvSpPr>
          <p:nvPr/>
        </p:nvSpPr>
        <p:spPr bwMode="auto">
          <a:xfrm>
            <a:off x="8077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40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25" name="Text Box 497"/>
          <p:cNvSpPr txBox="1">
            <a:spLocks noChangeArrowheads="1"/>
          </p:cNvSpPr>
          <p:nvPr/>
        </p:nvSpPr>
        <p:spPr bwMode="auto">
          <a:xfrm>
            <a:off x="76200" y="4872038"/>
            <a:ext cx="891540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ea typeface="华文新魏" pitchFamily="2" charset="-122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ea typeface="华文新魏" pitchFamily="2" charset="-122"/>
              </a:rPr>
              <a:t>现在，左</a:t>
            </a:r>
            <a:r>
              <a:rPr lang="en-US" altLang="zh-CN" sz="2400" dirty="0">
                <a:solidFill>
                  <a:schemeClr val="tx1"/>
                </a:solidFill>
                <a:ea typeface="华文新魏" pitchFamily="2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ea typeface="华文新魏" pitchFamily="2" charset="-122"/>
              </a:rPr>
              <a:t>右子树都已经调整为堆，最后只要调整根结点，使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chemeClr val="tx1"/>
                </a:solidFill>
                <a:ea typeface="华文新魏" pitchFamily="2" charset="-122"/>
              </a:rPr>
              <a:t>整个二叉树是个“堆”即可。</a:t>
            </a:r>
          </a:p>
        </p:txBody>
      </p:sp>
      <p:cxnSp>
        <p:nvCxnSpPr>
          <p:cNvPr id="23026" name="AutoShape 498"/>
          <p:cNvCxnSpPr>
            <a:cxnSpLocks noChangeShapeType="1"/>
            <a:stCxn id="22986" idx="3"/>
            <a:endCxn id="22987" idx="0"/>
          </p:cNvCxnSpPr>
          <p:nvPr/>
        </p:nvCxnSpPr>
        <p:spPr bwMode="auto">
          <a:xfrm flipH="1">
            <a:off x="2933700" y="2382838"/>
            <a:ext cx="18145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27" name="AutoShape 499"/>
          <p:cNvCxnSpPr>
            <a:cxnSpLocks noChangeShapeType="1"/>
            <a:stCxn id="22986" idx="5"/>
            <a:endCxn id="22988" idx="0"/>
          </p:cNvCxnSpPr>
          <p:nvPr/>
        </p:nvCxnSpPr>
        <p:spPr bwMode="auto">
          <a:xfrm>
            <a:off x="5233988" y="2382838"/>
            <a:ext cx="19669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28" name="AutoShape 500"/>
          <p:cNvCxnSpPr>
            <a:cxnSpLocks noChangeShapeType="1"/>
            <a:stCxn id="22987" idx="3"/>
            <a:endCxn id="22989" idx="0"/>
          </p:cNvCxnSpPr>
          <p:nvPr/>
        </p:nvCxnSpPr>
        <p:spPr bwMode="auto">
          <a:xfrm flipH="1">
            <a:off x="1562100" y="3144838"/>
            <a:ext cx="11287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009" name="Oval 481"/>
          <p:cNvSpPr>
            <a:spLocks noChangeArrowheads="1"/>
          </p:cNvSpPr>
          <p:nvPr/>
        </p:nvSpPr>
        <p:spPr bwMode="auto">
          <a:xfrm>
            <a:off x="1219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81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23029" name="AutoShape 501"/>
          <p:cNvCxnSpPr>
            <a:cxnSpLocks noChangeShapeType="1"/>
            <a:stCxn id="22987" idx="5"/>
            <a:endCxn id="22993" idx="0"/>
          </p:cNvCxnSpPr>
          <p:nvPr/>
        </p:nvCxnSpPr>
        <p:spPr bwMode="auto">
          <a:xfrm>
            <a:off x="3176588" y="3144838"/>
            <a:ext cx="10525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30" name="AutoShape 502"/>
          <p:cNvCxnSpPr>
            <a:cxnSpLocks noChangeShapeType="1"/>
            <a:stCxn id="22988" idx="3"/>
            <a:endCxn id="22994" idx="0"/>
          </p:cNvCxnSpPr>
          <p:nvPr/>
        </p:nvCxnSpPr>
        <p:spPr bwMode="auto">
          <a:xfrm flipH="1">
            <a:off x="6057900" y="3144838"/>
            <a:ext cx="9001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31" name="AutoShape 503"/>
          <p:cNvCxnSpPr>
            <a:cxnSpLocks noChangeShapeType="1"/>
            <a:stCxn id="22988" idx="5"/>
            <a:endCxn id="22995" idx="0"/>
          </p:cNvCxnSpPr>
          <p:nvPr/>
        </p:nvCxnSpPr>
        <p:spPr bwMode="auto">
          <a:xfrm>
            <a:off x="7443788" y="3144838"/>
            <a:ext cx="9763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34" name="AutoShape 506"/>
          <p:cNvCxnSpPr>
            <a:cxnSpLocks noChangeShapeType="1"/>
            <a:stCxn id="22993" idx="3"/>
            <a:endCxn id="22992" idx="0"/>
          </p:cNvCxnSpPr>
          <p:nvPr/>
        </p:nvCxnSpPr>
        <p:spPr bwMode="auto">
          <a:xfrm flipH="1">
            <a:off x="3543300" y="3906838"/>
            <a:ext cx="4429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016" name="Oval 488"/>
          <p:cNvSpPr>
            <a:spLocks noChangeArrowheads="1"/>
          </p:cNvSpPr>
          <p:nvPr/>
        </p:nvSpPr>
        <p:spPr bwMode="auto">
          <a:xfrm>
            <a:off x="1219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73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7" name="Oval 489"/>
          <p:cNvSpPr>
            <a:spLocks noChangeArrowheads="1"/>
          </p:cNvSpPr>
          <p:nvPr/>
        </p:nvSpPr>
        <p:spPr bwMode="auto">
          <a:xfrm>
            <a:off x="533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55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1" name="标题 1"/>
          <p:cNvSpPr txBox="1">
            <a:spLocks/>
          </p:cNvSpPr>
          <p:nvPr/>
        </p:nvSpPr>
        <p:spPr>
          <a:xfrm>
            <a:off x="251520" y="11663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堆排序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—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建堆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2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2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2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2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7" dur="500"/>
                                        <p:tgtEl>
                                          <p:spTgt spid="2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1" dur="500"/>
                                        <p:tgtEl>
                                          <p:spTgt spid="2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6" dur="500"/>
                                        <p:tgtEl>
                                          <p:spTgt spid="2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1" dur="500"/>
                                        <p:tgtEl>
                                          <p:spTgt spid="2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5" dur="500"/>
                                        <p:tgtEl>
                                          <p:spTgt spid="2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0" dur="500"/>
                                        <p:tgtEl>
                                          <p:spTgt spid="2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5" dur="500"/>
                                        <p:tgtEl>
                                          <p:spTgt spid="2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9" dur="500"/>
                                        <p:tgtEl>
                                          <p:spTgt spid="2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3" dur="500"/>
                                        <p:tgtEl>
                                          <p:spTgt spid="2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3" dur="500"/>
                                        <p:tgtEl>
                                          <p:spTgt spid="2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7" dur="500"/>
                                        <p:tgtEl>
                                          <p:spTgt spid="2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1" dur="500"/>
                                        <p:tgtEl>
                                          <p:spTgt spid="2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2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2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36" grpId="0" animBg="1"/>
      <p:bldP spid="23037" grpId="0" animBg="1"/>
      <p:bldP spid="23039" grpId="0" animBg="1"/>
      <p:bldP spid="23038" grpId="0" animBg="1"/>
      <p:bldP spid="22990" grpId="0" animBg="1" autoUpdateAnimBg="0"/>
      <p:bldP spid="22989" grpId="0" animBg="1" autoUpdateAnimBg="0"/>
      <p:bldP spid="22991" grpId="0" animBg="1" autoUpdateAnimBg="0"/>
      <p:bldP spid="22994" grpId="0" animBg="1" autoUpdateAnimBg="0"/>
      <p:bldP spid="22995" grpId="0" animBg="1" autoUpdateAnimBg="0"/>
      <p:bldP spid="22993" grpId="0" animBg="1" autoUpdateAnimBg="0"/>
      <p:bldP spid="22984" grpId="0" autoUpdateAnimBg="0"/>
      <p:bldP spid="22985" grpId="0" autoUpdateAnimBg="0"/>
      <p:bldP spid="22986" grpId="0" animBg="1" autoUpdateAnimBg="0"/>
      <p:bldP spid="22987" grpId="0" animBg="1" autoUpdateAnimBg="0"/>
      <p:bldP spid="22988" grpId="0" animBg="1" autoUpdateAnimBg="0"/>
      <p:bldP spid="22992" grpId="0" animBg="1" autoUpdateAnimBg="0"/>
      <p:bldP spid="23006" grpId="0" animBg="1" autoUpdateAnimBg="0"/>
      <p:bldP spid="23007" grpId="0" animBg="1" autoUpdateAnimBg="0"/>
      <p:bldP spid="23010" grpId="0" animBg="1" autoUpdateAnimBg="0"/>
      <p:bldP spid="23012" grpId="0" animBg="1" autoUpdateAnimBg="0"/>
      <p:bldP spid="23013" grpId="0" animBg="1" autoUpdateAnimBg="0"/>
      <p:bldP spid="23015" grpId="0" animBg="1" autoUpdateAnimBg="0"/>
      <p:bldP spid="23018" grpId="0" animBg="1" autoUpdateAnimBg="0"/>
      <p:bldP spid="23019" grpId="0" animBg="1" autoUpdateAnimBg="0"/>
      <p:bldP spid="23020" grpId="0" animBg="1" autoUpdateAnimBg="0"/>
      <p:bldP spid="23025" grpId="0" autoUpdateAnimBg="0"/>
      <p:bldP spid="23009" grpId="0" animBg="1" autoUpdateAnimBg="0"/>
      <p:bldP spid="23016" grpId="0" animBg="1" autoUpdateAnimBg="0"/>
      <p:bldP spid="23017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0"/>
            <a:ext cx="6048672" cy="685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2" name="Text Box 800"/>
          <p:cNvSpPr txBox="1">
            <a:spLocks noChangeArrowheads="1"/>
          </p:cNvSpPr>
          <p:nvPr/>
        </p:nvSpPr>
        <p:spPr bwMode="auto">
          <a:xfrm>
            <a:off x="112713" y="981075"/>
            <a:ext cx="8851900" cy="1040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3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1.   </a:t>
            </a:r>
            <a:r>
              <a:rPr lang="zh-CN" altLang="en-US" sz="2400" dirty="0">
                <a:solidFill>
                  <a:schemeClr val="tx1"/>
                </a:solidFill>
              </a:rPr>
              <a:t>对深度为 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的堆，“筛选”所需进行的关键字比较的次数至多为 </a:t>
            </a:r>
            <a:r>
              <a:rPr lang="en-US" altLang="zh-CN" sz="2400" dirty="0">
                <a:solidFill>
                  <a:schemeClr val="tx1"/>
                </a:solidFill>
              </a:rPr>
              <a:t>2(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zh-CN" altLang="en-US" sz="2400" dirty="0">
                <a:solidFill>
                  <a:schemeClr val="tx1"/>
                </a:solidFill>
              </a:rPr>
              <a:t>；</a:t>
            </a:r>
          </a:p>
        </p:txBody>
      </p:sp>
      <p:sp>
        <p:nvSpPr>
          <p:cNvPr id="24353" name="Text Box 801"/>
          <p:cNvSpPr txBox="1">
            <a:spLocks noChangeArrowheads="1"/>
          </p:cNvSpPr>
          <p:nvPr/>
        </p:nvSpPr>
        <p:spPr bwMode="auto">
          <a:xfrm>
            <a:off x="112713" y="3070225"/>
            <a:ext cx="883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3.   </a:t>
            </a:r>
            <a:r>
              <a:rPr lang="zh-CN" altLang="en-US" sz="2400" dirty="0">
                <a:solidFill>
                  <a:schemeClr val="tx1"/>
                </a:solidFill>
              </a:rPr>
              <a:t>调整“堆顶” 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-1 </a:t>
            </a:r>
            <a:r>
              <a:rPr lang="zh-CN" altLang="en-US" sz="2400" dirty="0">
                <a:solidFill>
                  <a:schemeClr val="tx1"/>
                </a:solidFill>
              </a:rPr>
              <a:t>次，总共进行的关键字比较的次数不超过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            </a:t>
            </a:r>
            <a:r>
              <a:rPr lang="en-US" altLang="zh-CN" sz="2400" dirty="0">
                <a:solidFill>
                  <a:schemeClr val="tx1"/>
                </a:solidFill>
              </a:rPr>
              <a:t>2 (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</a:t>
            </a:r>
            <a:r>
              <a:rPr lang="en-US" altLang="zh-CN" sz="2400" dirty="0">
                <a:solidFill>
                  <a:schemeClr val="tx1"/>
                </a:solidFill>
              </a:rPr>
              <a:t>+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-2)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</a:t>
            </a:r>
            <a:r>
              <a:rPr lang="en-US" altLang="zh-CN" sz="2400" dirty="0">
                <a:solidFill>
                  <a:schemeClr val="tx1"/>
                </a:solidFill>
              </a:rPr>
              <a:t>+ …+log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2) &lt; 2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4354" name="Text Box 802"/>
          <p:cNvSpPr txBox="1">
            <a:spLocks noChangeArrowheads="1"/>
          </p:cNvSpPr>
          <p:nvPr/>
        </p:nvSpPr>
        <p:spPr bwMode="auto">
          <a:xfrm>
            <a:off x="112713" y="4178300"/>
            <a:ext cx="84994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因此，堆排序的时间复杂度为 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dirty="0" err="1">
                <a:solidFill>
                  <a:schemeClr val="tx1"/>
                </a:solidFill>
                <a:ea typeface="华文中宋" pitchFamily="2" charset="-122"/>
              </a:rPr>
              <a:t>log</a:t>
            </a:r>
            <a:r>
              <a:rPr lang="en-US" altLang="zh-CN" sz="2400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，与简单选择排序 </a:t>
            </a:r>
          </a:p>
          <a:p>
            <a:pPr>
              <a:lnSpc>
                <a:spcPct val="130000"/>
              </a:lnSpc>
            </a:pPr>
            <a:r>
              <a:rPr lang="zh-CN" altLang="en-US" sz="2400" i="1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ea typeface="华文中宋" pitchFamily="2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)  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相比时间效率提高了很多。  </a:t>
            </a:r>
          </a:p>
        </p:txBody>
      </p:sp>
      <p:sp>
        <p:nvSpPr>
          <p:cNvPr id="24356" name="Rectangle 804"/>
          <p:cNvSpPr>
            <a:spLocks noChangeArrowheads="1"/>
          </p:cNvSpPr>
          <p:nvPr/>
        </p:nvSpPr>
        <p:spPr bwMode="auto">
          <a:xfrm>
            <a:off x="112713" y="2003425"/>
            <a:ext cx="8851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3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2.   </a:t>
            </a:r>
            <a:r>
              <a:rPr lang="zh-CN" altLang="en-US" sz="2400" dirty="0">
                <a:solidFill>
                  <a:schemeClr val="tx1"/>
                </a:solidFill>
              </a:rPr>
              <a:t>对</a:t>
            </a:r>
            <a:r>
              <a:rPr lang="zh-CN" altLang="en-US" sz="2400" i="1" dirty="0">
                <a:solidFill>
                  <a:schemeClr val="tx1"/>
                </a:solidFill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个关键字，建成深度为 </a:t>
            </a:r>
            <a:r>
              <a:rPr lang="en-US" altLang="zh-CN" sz="2400" i="1" dirty="0">
                <a:solidFill>
                  <a:schemeClr val="tx1"/>
                </a:solidFill>
              </a:rPr>
              <a:t>h</a:t>
            </a:r>
            <a:r>
              <a:rPr lang="en-US" altLang="zh-CN" sz="2400" dirty="0">
                <a:solidFill>
                  <a:schemeClr val="tx1"/>
                </a:solidFill>
              </a:rPr>
              <a:t>(=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+1) 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的堆，</a:t>
            </a:r>
            <a:r>
              <a:rPr lang="zh-CN" altLang="en-US" sz="2400" dirty="0">
                <a:solidFill>
                  <a:schemeClr val="tx1"/>
                </a:solidFill>
              </a:rPr>
              <a:t>所需进行的 </a:t>
            </a:r>
            <a:br>
              <a:rPr lang="zh-CN" altLang="en-US" sz="2400" dirty="0">
                <a:solidFill>
                  <a:schemeClr val="tx1"/>
                </a:solidFill>
              </a:rPr>
            </a:br>
            <a:r>
              <a:rPr lang="zh-CN" altLang="en-US" sz="2400" dirty="0">
                <a:solidFill>
                  <a:schemeClr val="tx1"/>
                </a:solidFill>
              </a:rPr>
              <a:t>      关键字比较的次数至多 </a:t>
            </a: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zh-CN" altLang="en-US" sz="2400" dirty="0">
                <a:solidFill>
                  <a:schemeClr val="tx1"/>
                </a:solidFill>
              </a:rPr>
              <a:t>； </a:t>
            </a:r>
          </a:p>
        </p:txBody>
      </p:sp>
      <p:sp>
        <p:nvSpPr>
          <p:cNvPr id="24357" name="Text Box 805"/>
          <p:cNvSpPr txBox="1">
            <a:spLocks noChangeArrowheads="1"/>
          </p:cNvSpPr>
          <p:nvPr/>
        </p:nvSpPr>
        <p:spPr bwMode="auto">
          <a:xfrm>
            <a:off x="112713" y="5229225"/>
            <a:ext cx="3911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    </a:t>
            </a:r>
            <a:r>
              <a:rPr lang="zh-CN" altLang="zh-CN" sz="2400" dirty="0">
                <a:solidFill>
                  <a:schemeClr val="tx1"/>
                </a:solidFill>
                <a:ea typeface="华文中宋" pitchFamily="2" charset="-122"/>
              </a:rPr>
              <a:t>空间复杂度：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(1)  </a:t>
            </a:r>
          </a:p>
        </p:txBody>
      </p:sp>
      <p:sp>
        <p:nvSpPr>
          <p:cNvPr id="24359" name="Rectangle 807"/>
          <p:cNvSpPr>
            <a:spLocks noChangeArrowheads="1"/>
          </p:cNvSpPr>
          <p:nvPr/>
        </p:nvSpPr>
        <p:spPr bwMode="auto">
          <a:xfrm>
            <a:off x="684213" y="5776913"/>
            <a:ext cx="61077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堆排序是一种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速度快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且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省空间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的排序方法。 </a:t>
            </a:r>
          </a:p>
        </p:txBody>
      </p:sp>
      <p:sp>
        <p:nvSpPr>
          <p:cNvPr id="24360" name="Rectangle 808"/>
          <p:cNvSpPr>
            <a:spLocks noChangeArrowheads="1"/>
          </p:cNvSpPr>
          <p:nvPr/>
        </p:nvSpPr>
        <p:spPr bwMode="auto">
          <a:xfrm>
            <a:off x="6877050" y="5759450"/>
            <a:ext cx="1566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不稳定。  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51520" y="11663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noProof="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效率分析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52" grpId="0" autoUpdateAnimBg="0"/>
      <p:bldP spid="24353" grpId="0" autoUpdateAnimBg="0"/>
      <p:bldP spid="24354" grpId="0" autoUpdateAnimBg="0"/>
      <p:bldP spid="24356" grpId="0" autoUpdateAnimBg="0"/>
      <p:bldP spid="24357" grpId="0" autoUpdateAnimBg="0"/>
      <p:bldP spid="24359" grpId="0" autoUpdateAnimBg="0"/>
      <p:bldP spid="2436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7236296" y="388834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668096" y="388834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8099896" y="388834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1" name="Text Box 365"/>
          <p:cNvSpPr txBox="1">
            <a:spLocks noChangeArrowheads="1"/>
          </p:cNvSpPr>
          <p:nvPr/>
        </p:nvSpPr>
        <p:spPr bwMode="auto">
          <a:xfrm>
            <a:off x="142875" y="873125"/>
            <a:ext cx="8343951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sz="2300" dirty="0">
                <a:solidFill>
                  <a:schemeClr val="tx1"/>
                </a:solidFill>
                <a:ea typeface="华文中宋" pitchFamily="2" charset="-122"/>
              </a:rPr>
              <a:t>归并：</a:t>
            </a:r>
            <a:r>
              <a:rPr lang="zh-CN" altLang="en-US" sz="2300" dirty="0">
                <a:solidFill>
                  <a:schemeClr val="tx1"/>
                </a:solidFill>
              </a:rPr>
              <a:t>将两个或两个以上的有序表组合成一个新的有序表。 </a:t>
            </a:r>
          </a:p>
        </p:txBody>
      </p:sp>
      <p:sp>
        <p:nvSpPr>
          <p:cNvPr id="24942" name="Text Box 366"/>
          <p:cNvSpPr txBox="1">
            <a:spLocks noChangeArrowheads="1"/>
          </p:cNvSpPr>
          <p:nvPr/>
        </p:nvSpPr>
        <p:spPr bwMode="auto">
          <a:xfrm>
            <a:off x="142875" y="1371600"/>
            <a:ext cx="8816975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　   </a:t>
            </a:r>
            <a:r>
              <a:rPr lang="zh-CN" altLang="en-US" sz="2300" dirty="0">
                <a:solidFill>
                  <a:schemeClr val="tx1"/>
                </a:solidFill>
              </a:rPr>
              <a:t>在内部排序中，通常采用的是 </a:t>
            </a:r>
            <a:r>
              <a:rPr lang="en-US" altLang="zh-CN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路归并排序</a:t>
            </a:r>
            <a:r>
              <a:rPr lang="zh-CN" altLang="en-US" sz="2300" dirty="0">
                <a:solidFill>
                  <a:schemeClr val="tx1"/>
                </a:solidFill>
              </a:rPr>
              <a:t>。即：将两个 </a:t>
            </a:r>
          </a:p>
          <a:p>
            <a:r>
              <a:rPr lang="zh-CN" altLang="en-US" sz="2300" dirty="0">
                <a:solidFill>
                  <a:schemeClr val="tx1"/>
                </a:solidFill>
              </a:rPr>
              <a:t>位置相邻的记录有序子序列归并为一个记录有序的序列。 </a:t>
            </a:r>
          </a:p>
        </p:txBody>
      </p:sp>
      <p:sp>
        <p:nvSpPr>
          <p:cNvPr id="24948" name="Text Box 372"/>
          <p:cNvSpPr txBox="1">
            <a:spLocks noChangeArrowheads="1"/>
          </p:cNvSpPr>
          <p:nvPr/>
        </p:nvSpPr>
        <p:spPr bwMode="auto">
          <a:xfrm>
            <a:off x="142875" y="2632075"/>
            <a:ext cx="61341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初始关键字：    </a:t>
            </a:r>
            <a:r>
              <a:rPr lang="en-US" altLang="zh-CN" sz="2000">
                <a:solidFill>
                  <a:schemeClr val="tx1"/>
                </a:solidFill>
              </a:rPr>
              <a:t>[49]   [38]   [65]   [97]   [76]   [13]   [27] </a:t>
            </a:r>
          </a:p>
        </p:txBody>
      </p:sp>
      <p:sp>
        <p:nvSpPr>
          <p:cNvPr id="24962" name="Text Box 386"/>
          <p:cNvSpPr txBox="1">
            <a:spLocks noChangeArrowheads="1"/>
          </p:cNvSpPr>
          <p:nvPr/>
        </p:nvSpPr>
        <p:spPr bwMode="auto">
          <a:xfrm>
            <a:off x="142875" y="3692525"/>
            <a:ext cx="613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一趟归并后：    </a:t>
            </a:r>
            <a:r>
              <a:rPr lang="en-US" altLang="zh-CN" sz="2000">
                <a:solidFill>
                  <a:schemeClr val="tx1"/>
                </a:solidFill>
              </a:rPr>
              <a:t>[38      49]   [65     97]   [13      76]   [27] </a:t>
            </a:r>
          </a:p>
        </p:txBody>
      </p:sp>
      <p:grpSp>
        <p:nvGrpSpPr>
          <p:cNvPr id="2" name="Group 387"/>
          <p:cNvGrpSpPr>
            <a:grpSpLocks/>
          </p:cNvGrpSpPr>
          <p:nvPr/>
        </p:nvGrpSpPr>
        <p:grpSpPr bwMode="auto">
          <a:xfrm>
            <a:off x="2571750" y="4097338"/>
            <a:ext cx="3362325" cy="169862"/>
            <a:chOff x="2656" y="1378"/>
            <a:chExt cx="2118" cy="107"/>
          </a:xfrm>
        </p:grpSpPr>
        <p:grpSp>
          <p:nvGrpSpPr>
            <p:cNvPr id="3" name="Group 388"/>
            <p:cNvGrpSpPr>
              <a:grpSpLocks/>
            </p:cNvGrpSpPr>
            <p:nvPr/>
          </p:nvGrpSpPr>
          <p:grpSpPr bwMode="auto">
            <a:xfrm>
              <a:off x="2656" y="1378"/>
              <a:ext cx="778" cy="100"/>
              <a:chOff x="2656" y="1378"/>
              <a:chExt cx="778" cy="100"/>
            </a:xfrm>
          </p:grpSpPr>
          <p:sp>
            <p:nvSpPr>
              <p:cNvPr id="24965" name="Line 389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66" name="Line 390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67" name="Line 391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392"/>
            <p:cNvGrpSpPr>
              <a:grpSpLocks/>
            </p:cNvGrpSpPr>
            <p:nvPr/>
          </p:nvGrpSpPr>
          <p:grpSpPr bwMode="auto">
            <a:xfrm>
              <a:off x="3996" y="1385"/>
              <a:ext cx="778" cy="100"/>
              <a:chOff x="2656" y="1378"/>
              <a:chExt cx="778" cy="100"/>
            </a:xfrm>
          </p:grpSpPr>
          <p:sp>
            <p:nvSpPr>
              <p:cNvPr id="24969" name="Line 393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70" name="Line 394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71" name="Line 395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972" name="Text Box 396"/>
          <p:cNvSpPr txBox="1">
            <a:spLocks noChangeArrowheads="1"/>
          </p:cNvSpPr>
          <p:nvPr/>
        </p:nvSpPr>
        <p:spPr bwMode="auto">
          <a:xfrm>
            <a:off x="142875" y="4637088"/>
            <a:ext cx="618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二趟归并后：    </a:t>
            </a:r>
            <a:r>
              <a:rPr lang="en-US" altLang="zh-CN" sz="2000">
                <a:solidFill>
                  <a:schemeClr val="tx1"/>
                </a:solidFill>
              </a:rPr>
              <a:t>[38       49    65       97]   [13      27     76] </a:t>
            </a:r>
          </a:p>
        </p:txBody>
      </p:sp>
      <p:grpSp>
        <p:nvGrpSpPr>
          <p:cNvPr id="5" name="Group 397"/>
          <p:cNvGrpSpPr>
            <a:grpSpLocks/>
          </p:cNvGrpSpPr>
          <p:nvPr/>
        </p:nvGrpSpPr>
        <p:grpSpPr bwMode="auto">
          <a:xfrm>
            <a:off x="3171825" y="5005388"/>
            <a:ext cx="2189163" cy="176212"/>
            <a:chOff x="3019" y="1973"/>
            <a:chExt cx="1379" cy="111"/>
          </a:xfrm>
        </p:grpSpPr>
        <p:sp>
          <p:nvSpPr>
            <p:cNvPr id="24974" name="Line 398"/>
            <p:cNvSpPr>
              <a:spLocks noChangeShapeType="1"/>
            </p:cNvSpPr>
            <p:nvPr/>
          </p:nvSpPr>
          <p:spPr bwMode="auto">
            <a:xfrm>
              <a:off x="3019" y="1984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75" name="Line 399"/>
            <p:cNvSpPr>
              <a:spLocks noChangeShapeType="1"/>
            </p:cNvSpPr>
            <p:nvPr/>
          </p:nvSpPr>
          <p:spPr bwMode="auto">
            <a:xfrm>
              <a:off x="3019" y="2084"/>
              <a:ext cx="13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76" name="Line 400"/>
            <p:cNvSpPr>
              <a:spLocks noChangeShapeType="1"/>
            </p:cNvSpPr>
            <p:nvPr/>
          </p:nvSpPr>
          <p:spPr bwMode="auto">
            <a:xfrm flipV="1">
              <a:off x="4398" y="1973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977" name="Text Box 401"/>
          <p:cNvSpPr txBox="1">
            <a:spLocks noChangeArrowheads="1"/>
          </p:cNvSpPr>
          <p:nvPr/>
        </p:nvSpPr>
        <p:spPr bwMode="auto">
          <a:xfrm>
            <a:off x="142875" y="5546725"/>
            <a:ext cx="614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三趟归并后：    </a:t>
            </a:r>
            <a:r>
              <a:rPr lang="en-US" altLang="zh-CN" sz="2000">
                <a:solidFill>
                  <a:schemeClr val="tx1"/>
                </a:solidFill>
              </a:rPr>
              <a:t>[13       27    38       49     65      76     97] </a:t>
            </a:r>
          </a:p>
        </p:txBody>
      </p:sp>
      <p:sp>
        <p:nvSpPr>
          <p:cNvPr id="24978" name="Text Box 402"/>
          <p:cNvSpPr txBox="1">
            <a:spLocks noChangeArrowheads="1"/>
          </p:cNvSpPr>
          <p:nvPr/>
        </p:nvSpPr>
        <p:spPr bwMode="auto">
          <a:xfrm>
            <a:off x="6315075" y="2514600"/>
            <a:ext cx="2560638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2000">
                <a:solidFill>
                  <a:schemeClr val="tx1"/>
                </a:solidFill>
              </a:rPr>
              <a:t>看成是 </a:t>
            </a:r>
            <a:r>
              <a:rPr lang="en-US" altLang="zh-CN" sz="2000" i="1">
                <a:solidFill>
                  <a:schemeClr val="tx1"/>
                </a:solidFill>
              </a:rPr>
              <a:t>n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zh-CN" altLang="en-US" sz="2000">
                <a:solidFill>
                  <a:schemeClr val="tx1"/>
                </a:solidFill>
              </a:rPr>
              <a:t>个有序的子 </a:t>
            </a:r>
          </a:p>
          <a:p>
            <a:pPr>
              <a:lnSpc>
                <a:spcPct val="95000"/>
              </a:lnSpc>
            </a:pPr>
            <a:r>
              <a:rPr lang="zh-CN" altLang="en-US" sz="2000">
                <a:solidFill>
                  <a:schemeClr val="tx1"/>
                </a:solidFill>
              </a:rPr>
              <a:t>序列（长度为 </a:t>
            </a:r>
            <a:r>
              <a:rPr lang="en-US" altLang="zh-CN" sz="2000">
                <a:solidFill>
                  <a:schemeClr val="tx1"/>
                </a:solidFill>
              </a:rPr>
              <a:t>1</a:t>
            </a:r>
            <a:r>
              <a:rPr lang="zh-CN" altLang="en-US" sz="2000">
                <a:solidFill>
                  <a:schemeClr val="tx1"/>
                </a:solidFill>
              </a:rPr>
              <a:t>）， </a:t>
            </a:r>
          </a:p>
          <a:p>
            <a:pPr>
              <a:lnSpc>
                <a:spcPct val="95000"/>
              </a:lnSpc>
            </a:pPr>
            <a:r>
              <a:rPr lang="zh-CN" altLang="en-US" sz="2000">
                <a:solidFill>
                  <a:schemeClr val="tx1"/>
                </a:solidFill>
              </a:rPr>
              <a:t>然后两两归并。 </a:t>
            </a:r>
          </a:p>
        </p:txBody>
      </p:sp>
      <p:grpSp>
        <p:nvGrpSpPr>
          <p:cNvPr id="6" name="Group 410"/>
          <p:cNvGrpSpPr>
            <a:grpSpLocks/>
          </p:cNvGrpSpPr>
          <p:nvPr/>
        </p:nvGrpSpPr>
        <p:grpSpPr bwMode="auto">
          <a:xfrm>
            <a:off x="2123728" y="3068638"/>
            <a:ext cx="3094037" cy="176212"/>
            <a:chOff x="1363" y="1857"/>
            <a:chExt cx="1949" cy="111"/>
          </a:xfrm>
        </p:grpSpPr>
        <p:sp>
          <p:nvSpPr>
            <p:cNvPr id="24951" name="Line 375"/>
            <p:cNvSpPr>
              <a:spLocks noChangeShapeType="1"/>
            </p:cNvSpPr>
            <p:nvPr/>
          </p:nvSpPr>
          <p:spPr bwMode="auto">
            <a:xfrm>
              <a:off x="1364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52" name="Line 376"/>
            <p:cNvSpPr>
              <a:spLocks noChangeShapeType="1"/>
            </p:cNvSpPr>
            <p:nvPr/>
          </p:nvSpPr>
          <p:spPr bwMode="auto">
            <a:xfrm>
              <a:off x="1363" y="1968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53" name="Line 377"/>
            <p:cNvSpPr>
              <a:spLocks noChangeShapeType="1"/>
            </p:cNvSpPr>
            <p:nvPr/>
          </p:nvSpPr>
          <p:spPr bwMode="auto">
            <a:xfrm>
              <a:off x="1775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79" name="Line 403"/>
            <p:cNvSpPr>
              <a:spLocks noChangeShapeType="1"/>
            </p:cNvSpPr>
            <p:nvPr/>
          </p:nvSpPr>
          <p:spPr bwMode="auto">
            <a:xfrm>
              <a:off x="2132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0" name="Line 404"/>
            <p:cNvSpPr>
              <a:spLocks noChangeShapeType="1"/>
            </p:cNvSpPr>
            <p:nvPr/>
          </p:nvSpPr>
          <p:spPr bwMode="auto">
            <a:xfrm>
              <a:off x="2131" y="1968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1" name="Line 405"/>
            <p:cNvSpPr>
              <a:spLocks noChangeShapeType="1"/>
            </p:cNvSpPr>
            <p:nvPr/>
          </p:nvSpPr>
          <p:spPr bwMode="auto">
            <a:xfrm>
              <a:off x="2543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2" name="Line 406"/>
            <p:cNvSpPr>
              <a:spLocks noChangeShapeType="1"/>
            </p:cNvSpPr>
            <p:nvPr/>
          </p:nvSpPr>
          <p:spPr bwMode="auto">
            <a:xfrm>
              <a:off x="2900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3" name="Line 407"/>
            <p:cNvSpPr>
              <a:spLocks noChangeShapeType="1"/>
            </p:cNvSpPr>
            <p:nvPr/>
          </p:nvSpPr>
          <p:spPr bwMode="auto">
            <a:xfrm>
              <a:off x="2899" y="1968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4" name="Line 408"/>
            <p:cNvSpPr>
              <a:spLocks noChangeShapeType="1"/>
            </p:cNvSpPr>
            <p:nvPr/>
          </p:nvSpPr>
          <p:spPr bwMode="auto">
            <a:xfrm>
              <a:off x="3311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985" name="Text Box 409"/>
          <p:cNvSpPr txBox="1">
            <a:spLocks noChangeArrowheads="1"/>
          </p:cNvSpPr>
          <p:nvPr/>
        </p:nvSpPr>
        <p:spPr bwMode="auto">
          <a:xfrm>
            <a:off x="6299200" y="3581400"/>
            <a:ext cx="27368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得到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</a:t>
            </a:r>
            <a:r>
              <a:rPr lang="en-US" altLang="zh-CN" sz="2000" i="1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000">
                <a:solidFill>
                  <a:schemeClr val="tx1"/>
                </a:solidFill>
                <a:sym typeface="Symbol" pitchFamily="18" charset="2"/>
              </a:rPr>
              <a:t>/2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个长度为  </a:t>
            </a:r>
          </a:p>
          <a:p>
            <a:r>
              <a:rPr lang="en-US" altLang="zh-CN" sz="2000">
                <a:solidFill>
                  <a:schemeClr val="tx1"/>
                </a:solidFill>
                <a:sym typeface="Symbol" pitchFamily="18" charset="2"/>
              </a:rPr>
              <a:t>2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或 </a:t>
            </a:r>
            <a:r>
              <a:rPr lang="en-US" altLang="zh-CN" sz="2000">
                <a:solidFill>
                  <a:schemeClr val="tx1"/>
                </a:solidFill>
                <a:sym typeface="Symbol" pitchFamily="18" charset="2"/>
              </a:rPr>
              <a:t>1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的有序子序列。 </a:t>
            </a:r>
            <a:endParaRPr lang="zh-CN" altLang="en-US" sz="2000">
              <a:solidFill>
                <a:schemeClr val="tx1"/>
              </a:solidFill>
            </a:endParaRPr>
          </a:p>
        </p:txBody>
      </p:sp>
      <p:grpSp>
        <p:nvGrpSpPr>
          <p:cNvPr id="7" name="Group 416"/>
          <p:cNvGrpSpPr>
            <a:grpSpLocks/>
          </p:cNvGrpSpPr>
          <p:nvPr/>
        </p:nvGrpSpPr>
        <p:grpSpPr bwMode="auto">
          <a:xfrm>
            <a:off x="2483768" y="3168650"/>
            <a:ext cx="3240088" cy="533400"/>
            <a:chOff x="1584" y="1920"/>
            <a:chExt cx="2041" cy="336"/>
          </a:xfrm>
        </p:grpSpPr>
        <p:sp>
          <p:nvSpPr>
            <p:cNvPr id="24987" name="Line 411"/>
            <p:cNvSpPr>
              <a:spLocks noChangeShapeType="1"/>
            </p:cNvSpPr>
            <p:nvPr/>
          </p:nvSpPr>
          <p:spPr bwMode="auto">
            <a:xfrm>
              <a:off x="1584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88" name="Line 412"/>
            <p:cNvSpPr>
              <a:spLocks noChangeShapeType="1"/>
            </p:cNvSpPr>
            <p:nvPr/>
          </p:nvSpPr>
          <p:spPr bwMode="auto">
            <a:xfrm>
              <a:off x="2352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89" name="Line 413"/>
            <p:cNvSpPr>
              <a:spLocks noChangeShapeType="1"/>
            </p:cNvSpPr>
            <p:nvPr/>
          </p:nvSpPr>
          <p:spPr bwMode="auto">
            <a:xfrm>
              <a:off x="3120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91" name="Line 415"/>
            <p:cNvSpPr>
              <a:spLocks noChangeShapeType="1"/>
            </p:cNvSpPr>
            <p:nvPr/>
          </p:nvSpPr>
          <p:spPr bwMode="auto">
            <a:xfrm>
              <a:off x="3625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419"/>
          <p:cNvGrpSpPr>
            <a:grpSpLocks/>
          </p:cNvGrpSpPr>
          <p:nvPr/>
        </p:nvGrpSpPr>
        <p:grpSpPr bwMode="auto">
          <a:xfrm>
            <a:off x="3190875" y="4267200"/>
            <a:ext cx="2133600" cy="381000"/>
            <a:chOff x="1968" y="2544"/>
            <a:chExt cx="1344" cy="240"/>
          </a:xfrm>
        </p:grpSpPr>
        <p:sp>
          <p:nvSpPr>
            <p:cNvPr id="24993" name="Line 417"/>
            <p:cNvSpPr>
              <a:spLocks noChangeShapeType="1"/>
            </p:cNvSpPr>
            <p:nvPr/>
          </p:nvSpPr>
          <p:spPr bwMode="auto">
            <a:xfrm>
              <a:off x="1968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94" name="Line 418"/>
            <p:cNvSpPr>
              <a:spLocks noChangeShapeType="1"/>
            </p:cNvSpPr>
            <p:nvPr/>
          </p:nvSpPr>
          <p:spPr bwMode="auto">
            <a:xfrm>
              <a:off x="3312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996" name="Line 420"/>
          <p:cNvSpPr>
            <a:spLocks noChangeShapeType="1"/>
          </p:cNvSpPr>
          <p:nvPr/>
        </p:nvSpPr>
        <p:spPr bwMode="auto">
          <a:xfrm>
            <a:off x="4257675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998" name="Text Box 422"/>
          <p:cNvSpPr txBox="1">
            <a:spLocks noChangeArrowheads="1"/>
          </p:cNvSpPr>
          <p:nvPr/>
        </p:nvSpPr>
        <p:spPr bwMode="auto">
          <a:xfrm>
            <a:off x="142875" y="6029325"/>
            <a:ext cx="6058069" cy="32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空间复杂度为：</a:t>
            </a:r>
            <a:r>
              <a:rPr lang="en-US" altLang="zh-CN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。   时间复杂度为：</a:t>
            </a:r>
            <a:r>
              <a:rPr lang="en-US" altLang="zh-CN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dirty="0" err="1">
                <a:solidFill>
                  <a:schemeClr val="tx1"/>
                </a:solidFill>
                <a:ea typeface="华文中宋" pitchFamily="2" charset="-122"/>
              </a:rPr>
              <a:t>log</a:t>
            </a:r>
            <a:r>
              <a:rPr lang="en-US" altLang="zh-CN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。 稳定。 </a:t>
            </a:r>
          </a:p>
        </p:txBody>
      </p:sp>
      <p:sp>
        <p:nvSpPr>
          <p:cNvPr id="24999" name="AutoShape 423"/>
          <p:cNvSpPr>
            <a:spLocks noChangeArrowheads="1"/>
          </p:cNvSpPr>
          <p:nvPr/>
        </p:nvSpPr>
        <p:spPr bwMode="auto">
          <a:xfrm>
            <a:off x="6367463" y="4437063"/>
            <a:ext cx="2592387" cy="1296987"/>
          </a:xfrm>
          <a:prstGeom prst="wedgeRoundRectCallout">
            <a:avLst>
              <a:gd name="adj1" fmla="val -47796"/>
              <a:gd name="adj2" fmla="val 78519"/>
              <a:gd name="adj3" fmla="val 1666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000">
                <a:solidFill>
                  <a:schemeClr val="tx1"/>
                </a:solidFill>
              </a:rPr>
              <a:t>每趟归并的时间复杂度为</a:t>
            </a:r>
            <a:r>
              <a:rPr lang="en-US" altLang="zh-CN" sz="2000" i="1"/>
              <a:t>O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  <a:r>
              <a:rPr lang="zh-CN" altLang="en-US" sz="2000">
                <a:solidFill>
                  <a:schemeClr val="tx1"/>
                </a:solidFill>
              </a:rPr>
              <a:t>，共需进行 </a:t>
            </a:r>
            <a:r>
              <a:rPr lang="zh-CN" altLang="en-US" sz="2000">
                <a:sym typeface="Symbol" pitchFamily="18" charset="2"/>
              </a:rPr>
              <a:t></a:t>
            </a:r>
            <a:r>
              <a:rPr lang="en-US" altLang="zh-CN" sz="2000"/>
              <a:t>log</a:t>
            </a:r>
            <a:r>
              <a:rPr lang="en-US" altLang="zh-CN" sz="2000" baseline="-25000"/>
              <a:t>2</a:t>
            </a:r>
            <a:r>
              <a:rPr lang="en-US" altLang="zh-CN" sz="2000" i="1"/>
              <a:t>n</a:t>
            </a:r>
            <a:r>
              <a:rPr lang="en-US" altLang="zh-CN" sz="2000">
                <a:sym typeface="Symbol" pitchFamily="18" charset="2"/>
              </a:rPr>
              <a:t> </a:t>
            </a:r>
            <a:r>
              <a:rPr lang="zh-CN" altLang="en-US" sz="2000">
                <a:solidFill>
                  <a:schemeClr val="tx1"/>
                </a:solidFill>
              </a:rPr>
              <a:t>趟。</a:t>
            </a:r>
          </a:p>
        </p:txBody>
      </p:sp>
      <p:sp>
        <p:nvSpPr>
          <p:cNvPr id="45" name="标题 6"/>
          <p:cNvSpPr txBox="1">
            <a:spLocks/>
          </p:cNvSpPr>
          <p:nvPr/>
        </p:nvSpPr>
        <p:spPr>
          <a:xfrm>
            <a:off x="323528" y="5375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归并排序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2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2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41" grpId="0" autoUpdateAnimBg="0"/>
      <p:bldP spid="24942" grpId="0" autoUpdateAnimBg="0"/>
      <p:bldP spid="24948" grpId="0" autoUpdateAnimBg="0"/>
      <p:bldP spid="24962" grpId="0" autoUpdateAnimBg="0"/>
      <p:bldP spid="24972" grpId="0" autoUpdateAnimBg="0"/>
      <p:bldP spid="24977" grpId="0" autoUpdateAnimBg="0"/>
      <p:bldP spid="24978" grpId="0" autoUpdateAnimBg="0"/>
      <p:bldP spid="24985" grpId="0" autoUpdateAnimBg="0"/>
      <p:bldP spid="24996" grpId="0" animBg="1"/>
      <p:bldP spid="24998" grpId="0" autoUpdateAnimBg="0"/>
      <p:bldP spid="2499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60152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804248" y="476628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236048" y="476628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667848" y="476628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374848" y="116632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多关键字排序</a:t>
            </a:r>
          </a:p>
        </p:txBody>
      </p:sp>
      <p:pic>
        <p:nvPicPr>
          <p:cNvPr id="200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764704"/>
            <a:ext cx="9070621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27"/>
          <p:cNvSpPr txBox="1">
            <a:spLocks noChangeArrowheads="1"/>
          </p:cNvSpPr>
          <p:nvPr/>
        </p:nvSpPr>
        <p:spPr bwMode="auto">
          <a:xfrm>
            <a:off x="107504" y="2492896"/>
            <a:ext cx="8957901" cy="4461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85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</a:t>
            </a:r>
            <a:endParaRPr lang="zh-CN" altLang="en-US" sz="2800" dirty="0">
              <a:solidFill>
                <a:schemeClr val="tx1"/>
              </a:solidFill>
              <a:ea typeface="华文中宋" pitchFamily="2" charset="-122"/>
            </a:endParaRPr>
          </a:p>
          <a:p>
            <a:pPr>
              <a:lnSpc>
                <a:spcPct val="155000"/>
              </a:lnSpc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endParaRPr lang="zh-CN" altLang="en-US" sz="2400" dirty="0"/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ea typeface="华文中宋" pitchFamily="2" charset="-122"/>
              </a:rPr>
              <a:t>最高位优先法（</a:t>
            </a:r>
            <a:r>
              <a:rPr lang="en-US" altLang="zh-CN" sz="2800" dirty="0">
                <a:ea typeface="华文中宋" pitchFamily="2" charset="-122"/>
              </a:rPr>
              <a:t>MSD</a:t>
            </a:r>
            <a:r>
              <a:rPr lang="zh-CN" altLang="en-US" sz="2800" dirty="0">
                <a:ea typeface="华文中宋" pitchFamily="2" charset="-122"/>
              </a:rPr>
              <a:t>）</a:t>
            </a:r>
            <a:r>
              <a:rPr lang="zh-CN" altLang="zh-CN" sz="2800" dirty="0"/>
              <a:t>必须将序列逐层分割成若干子序列，</a:t>
            </a:r>
            <a:r>
              <a:rPr lang="en-US" altLang="zh-CN" sz="2800" dirty="0"/>
              <a:t> </a:t>
            </a:r>
            <a:r>
              <a:rPr lang="zh-CN" altLang="zh-CN" sz="2800" dirty="0"/>
              <a:t>然后对各子序列分别排序。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ea typeface="华文中宋" pitchFamily="2" charset="-122"/>
              </a:rPr>
              <a:t>最低位优先法（</a:t>
            </a:r>
            <a:r>
              <a:rPr lang="en-US" altLang="zh-CN" sz="2800" dirty="0">
                <a:ea typeface="华文中宋" pitchFamily="2" charset="-122"/>
              </a:rPr>
              <a:t>LSD</a:t>
            </a:r>
            <a:r>
              <a:rPr lang="zh-CN" altLang="en-US" sz="2800" dirty="0">
                <a:ea typeface="华文中宋" pitchFamily="2" charset="-122"/>
              </a:rPr>
              <a:t>）不必分成若干子序列，只要按照低位优先排就行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。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排序方法有限制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156176" y="134076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6587976" y="134076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019776" y="134076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195263" y="981075"/>
            <a:ext cx="8856662" cy="124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latin typeface="楷体_GB2312" pitchFamily="49" charset="-122"/>
              </a:rPr>
              <a:t>　　</a:t>
            </a:r>
            <a:r>
              <a:rPr lang="zh-CN" altLang="en-US" sz="2400" dirty="0">
                <a:latin typeface="隶书" pitchFamily="49" charset="-122"/>
              </a:rPr>
              <a:t>在计算机上实现基数排序时，为减少所需辅助存储空间， </a:t>
            </a: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隶书" pitchFamily="49" charset="-122"/>
              </a:rPr>
              <a:t>应采用链表作存储结构</a:t>
            </a:r>
            <a:r>
              <a:rPr lang="zh-CN" altLang="en-US" sz="2400" dirty="0">
                <a:solidFill>
                  <a:schemeClr val="tx1"/>
                </a:solidFill>
                <a:latin typeface="隶书" pitchFamily="49" charset="-122"/>
              </a:rPr>
              <a:t>，即链式基数排序，具体作法为： 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179388" y="2540000"/>
            <a:ext cx="8685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、以静态链表存储待排记录，并令表头指针指向第一个记录； </a:t>
            </a:r>
          </a:p>
        </p:txBody>
      </p:sp>
      <p:sp>
        <p:nvSpPr>
          <p:cNvPr id="134249" name="Text Box 105"/>
          <p:cNvSpPr txBox="1">
            <a:spLocks noChangeArrowheads="1"/>
          </p:cNvSpPr>
          <p:nvPr/>
        </p:nvSpPr>
        <p:spPr bwMode="auto">
          <a:xfrm>
            <a:off x="195263" y="3032125"/>
            <a:ext cx="8785225" cy="126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、“分配” 时，按当前“关键字位”所取值，将记录分配到不同的 “链队列” 中，每个队列中记录的 “关键字位” 相同； </a:t>
            </a:r>
          </a:p>
        </p:txBody>
      </p:sp>
      <p:sp>
        <p:nvSpPr>
          <p:cNvPr id="134250" name="Text Box 106"/>
          <p:cNvSpPr txBox="1">
            <a:spLocks noChangeArrowheads="1"/>
          </p:cNvSpPr>
          <p:nvPr/>
        </p:nvSpPr>
        <p:spPr bwMode="auto">
          <a:xfrm>
            <a:off x="195263" y="4327525"/>
            <a:ext cx="8785225" cy="126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、“收集”时，按当前关键字位取值从小到大将各队列首尾相 </a:t>
            </a: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链成一个链表；  </a:t>
            </a:r>
          </a:p>
        </p:txBody>
      </p:sp>
      <p:sp>
        <p:nvSpPr>
          <p:cNvPr id="134251" name="Text Box 107"/>
          <p:cNvSpPr txBox="1">
            <a:spLocks noChangeArrowheads="1"/>
          </p:cNvSpPr>
          <p:nvPr/>
        </p:nvSpPr>
        <p:spPr bwMode="auto">
          <a:xfrm>
            <a:off x="195263" y="5805488"/>
            <a:ext cx="5694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zh-CN" altLang="en-US" sz="2400" dirty="0">
                <a:solidFill>
                  <a:schemeClr val="tx1"/>
                </a:solidFill>
              </a:rPr>
              <a:t>、对每个关键字位均重复 </a:t>
            </a:r>
            <a:r>
              <a:rPr lang="en-US" altLang="zh-CN" sz="2400" dirty="0">
                <a:solidFill>
                  <a:schemeClr val="tx1"/>
                </a:solidFill>
              </a:rPr>
              <a:t>2 </a:t>
            </a:r>
            <a:r>
              <a:rPr lang="zh-CN" altLang="en-US" sz="2400" dirty="0">
                <a:solidFill>
                  <a:schemeClr val="tx1"/>
                </a:solidFill>
              </a:rPr>
              <a:t>和 </a:t>
            </a:r>
            <a:r>
              <a:rPr lang="en-US" altLang="zh-CN" sz="2400" dirty="0">
                <a:solidFill>
                  <a:schemeClr val="tx1"/>
                </a:solidFill>
              </a:rPr>
              <a:t>3 </a:t>
            </a:r>
            <a:r>
              <a:rPr lang="zh-CN" altLang="en-US" sz="2400" dirty="0">
                <a:solidFill>
                  <a:schemeClr val="tx1"/>
                </a:solidFill>
              </a:rPr>
              <a:t>两步。  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74848" y="116632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链式基数排序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autoUpdateAnimBg="0"/>
      <p:bldP spid="134150" grpId="0" autoUpdateAnimBg="0"/>
      <p:bldP spid="134249" grpId="0" autoUpdateAnimBg="0"/>
      <p:bldP spid="134250" grpId="0" autoUpdateAnimBg="0"/>
      <p:bldP spid="134251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9750" y="1125538"/>
            <a:ext cx="8370888" cy="406400"/>
            <a:chOff x="354" y="1045"/>
            <a:chExt cx="5273" cy="256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54" y="1045"/>
              <a:ext cx="542" cy="256"/>
              <a:chOff x="1133" y="1389"/>
              <a:chExt cx="542" cy="256"/>
            </a:xfrm>
          </p:grpSpPr>
          <p:sp>
            <p:nvSpPr>
              <p:cNvPr id="135177" name="Rectangle 9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278</a:t>
                </a:r>
              </a:p>
            </p:txBody>
          </p:sp>
          <p:sp>
            <p:nvSpPr>
              <p:cNvPr id="135178" name="Line 10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880" y="1045"/>
              <a:ext cx="542" cy="256"/>
              <a:chOff x="1133" y="1389"/>
              <a:chExt cx="542" cy="256"/>
            </a:xfrm>
          </p:grpSpPr>
          <p:sp>
            <p:nvSpPr>
              <p:cNvPr id="135180" name="Rectangle 12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109</a:t>
                </a:r>
              </a:p>
            </p:txBody>
          </p:sp>
          <p:sp>
            <p:nvSpPr>
              <p:cNvPr id="135181" name="Line 13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406" y="1045"/>
              <a:ext cx="542" cy="256"/>
              <a:chOff x="1133" y="1389"/>
              <a:chExt cx="542" cy="256"/>
            </a:xfrm>
          </p:grpSpPr>
          <p:sp>
            <p:nvSpPr>
              <p:cNvPr id="135183" name="Rectangle 15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063</a:t>
                </a:r>
              </a:p>
            </p:txBody>
          </p:sp>
          <p:sp>
            <p:nvSpPr>
              <p:cNvPr id="135184" name="Line 16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931" y="1045"/>
              <a:ext cx="542" cy="256"/>
              <a:chOff x="1133" y="1389"/>
              <a:chExt cx="542" cy="256"/>
            </a:xfrm>
          </p:grpSpPr>
          <p:sp>
            <p:nvSpPr>
              <p:cNvPr id="135186" name="Rectangle 18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930</a:t>
                </a:r>
              </a:p>
            </p:txBody>
          </p:sp>
          <p:sp>
            <p:nvSpPr>
              <p:cNvPr id="135187" name="Line 19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2457" y="1045"/>
              <a:ext cx="542" cy="256"/>
              <a:chOff x="1133" y="1389"/>
              <a:chExt cx="542" cy="256"/>
            </a:xfrm>
          </p:grpSpPr>
          <p:sp>
            <p:nvSpPr>
              <p:cNvPr id="135189" name="Rectangle 21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589</a:t>
                </a:r>
              </a:p>
            </p:txBody>
          </p:sp>
          <p:sp>
            <p:nvSpPr>
              <p:cNvPr id="135190" name="Line 22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2983" y="1045"/>
              <a:ext cx="542" cy="256"/>
              <a:chOff x="1133" y="1389"/>
              <a:chExt cx="542" cy="256"/>
            </a:xfrm>
          </p:grpSpPr>
          <p:sp>
            <p:nvSpPr>
              <p:cNvPr id="135192" name="Rectangle 24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184</a:t>
                </a:r>
              </a:p>
            </p:txBody>
          </p:sp>
          <p:sp>
            <p:nvSpPr>
              <p:cNvPr id="135193" name="Line 25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3508" y="1045"/>
              <a:ext cx="542" cy="256"/>
              <a:chOff x="1133" y="1389"/>
              <a:chExt cx="542" cy="256"/>
            </a:xfrm>
          </p:grpSpPr>
          <p:sp>
            <p:nvSpPr>
              <p:cNvPr id="135195" name="Rectangle 27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505</a:t>
                </a:r>
              </a:p>
            </p:txBody>
          </p:sp>
          <p:sp>
            <p:nvSpPr>
              <p:cNvPr id="135196" name="Line 28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4034" y="1045"/>
              <a:ext cx="542" cy="256"/>
              <a:chOff x="1133" y="1389"/>
              <a:chExt cx="542" cy="256"/>
            </a:xfrm>
          </p:grpSpPr>
          <p:sp>
            <p:nvSpPr>
              <p:cNvPr id="135198" name="Rectangle 30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269</a:t>
                </a:r>
              </a:p>
            </p:txBody>
          </p:sp>
          <p:sp>
            <p:nvSpPr>
              <p:cNvPr id="135199" name="Line 31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32"/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135201" name="Rectangle 33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008</a:t>
                </a:r>
              </a:p>
            </p:txBody>
          </p:sp>
          <p:sp>
            <p:nvSpPr>
              <p:cNvPr id="135202" name="Line 34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135204" name="Rectangle 36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083</a:t>
                </a:r>
              </a:p>
            </p:txBody>
          </p:sp>
          <p:sp>
            <p:nvSpPr>
              <p:cNvPr id="135205" name="Line 37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5206" name="Text Box 38"/>
          <p:cNvSpPr txBox="1">
            <a:spLocks noChangeArrowheads="1"/>
          </p:cNvSpPr>
          <p:nvPr/>
        </p:nvSpPr>
        <p:spPr bwMode="auto">
          <a:xfrm>
            <a:off x="87313" y="504825"/>
            <a:ext cx="8921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grpSp>
        <p:nvGrpSpPr>
          <p:cNvPr id="13" name="Group 39"/>
          <p:cNvGrpSpPr>
            <a:grpSpLocks/>
          </p:cNvGrpSpPr>
          <p:nvPr/>
        </p:nvGrpSpPr>
        <p:grpSpPr bwMode="auto">
          <a:xfrm>
            <a:off x="8156575" y="4295775"/>
            <a:ext cx="582613" cy="717550"/>
            <a:chOff x="5195" y="2337"/>
            <a:chExt cx="367" cy="452"/>
          </a:xfrm>
        </p:grpSpPr>
        <p:sp>
          <p:nvSpPr>
            <p:cNvPr id="135208" name="Text Box 40"/>
            <p:cNvSpPr txBox="1">
              <a:spLocks noChangeArrowheads="1"/>
            </p:cNvSpPr>
            <p:nvPr/>
          </p:nvSpPr>
          <p:spPr bwMode="auto">
            <a:xfrm>
              <a:off x="5195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109</a:t>
              </a:r>
            </a:p>
          </p:txBody>
        </p:sp>
        <p:sp>
          <p:nvSpPr>
            <p:cNvPr id="135209" name="Line 41"/>
            <p:cNvSpPr>
              <a:spLocks noChangeShapeType="1"/>
            </p:cNvSpPr>
            <p:nvPr/>
          </p:nvSpPr>
          <p:spPr bwMode="auto">
            <a:xfrm flipH="1" flipV="1">
              <a:off x="5368" y="2588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42"/>
          <p:cNvGrpSpPr>
            <a:grpSpLocks/>
          </p:cNvGrpSpPr>
          <p:nvPr/>
        </p:nvGrpSpPr>
        <p:grpSpPr bwMode="auto">
          <a:xfrm>
            <a:off x="8156575" y="3702050"/>
            <a:ext cx="582613" cy="587375"/>
            <a:chOff x="5195" y="1963"/>
            <a:chExt cx="367" cy="370"/>
          </a:xfrm>
        </p:grpSpPr>
        <p:sp>
          <p:nvSpPr>
            <p:cNvPr id="135211" name="Text Box 43"/>
            <p:cNvSpPr txBox="1">
              <a:spLocks noChangeArrowheads="1"/>
            </p:cNvSpPr>
            <p:nvPr/>
          </p:nvSpPr>
          <p:spPr bwMode="auto">
            <a:xfrm>
              <a:off x="5195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589</a:t>
              </a:r>
            </a:p>
          </p:txBody>
        </p:sp>
        <p:sp>
          <p:nvSpPr>
            <p:cNvPr id="135212" name="Line 44"/>
            <p:cNvSpPr>
              <a:spLocks noChangeShapeType="1"/>
            </p:cNvSpPr>
            <p:nvPr/>
          </p:nvSpPr>
          <p:spPr bwMode="auto">
            <a:xfrm flipV="1">
              <a:off x="5368" y="2222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45"/>
          <p:cNvGrpSpPr>
            <a:grpSpLocks/>
          </p:cNvGrpSpPr>
          <p:nvPr/>
        </p:nvGrpSpPr>
        <p:grpSpPr bwMode="auto">
          <a:xfrm>
            <a:off x="8156575" y="2808288"/>
            <a:ext cx="582613" cy="900112"/>
            <a:chOff x="5195" y="1400"/>
            <a:chExt cx="367" cy="567"/>
          </a:xfrm>
        </p:grpSpPr>
        <p:sp>
          <p:nvSpPr>
            <p:cNvPr id="135214" name="Text Box 46"/>
            <p:cNvSpPr txBox="1">
              <a:spLocks noChangeArrowheads="1"/>
            </p:cNvSpPr>
            <p:nvPr/>
          </p:nvSpPr>
          <p:spPr bwMode="auto">
            <a:xfrm>
              <a:off x="5195" y="158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269</a:t>
              </a:r>
            </a:p>
          </p:txBody>
        </p:sp>
        <p:sp>
          <p:nvSpPr>
            <p:cNvPr id="135215" name="Line 47"/>
            <p:cNvSpPr>
              <a:spLocks noChangeShapeType="1"/>
            </p:cNvSpPr>
            <p:nvPr/>
          </p:nvSpPr>
          <p:spPr bwMode="auto">
            <a:xfrm>
              <a:off x="5390" y="1400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16" name="Line 48"/>
            <p:cNvSpPr>
              <a:spLocks noChangeShapeType="1"/>
            </p:cNvSpPr>
            <p:nvPr/>
          </p:nvSpPr>
          <p:spPr bwMode="auto">
            <a:xfrm flipV="1">
              <a:off x="5379" y="184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7345363" y="4295775"/>
            <a:ext cx="582612" cy="676275"/>
            <a:chOff x="4684" y="2337"/>
            <a:chExt cx="367" cy="426"/>
          </a:xfrm>
        </p:grpSpPr>
        <p:sp>
          <p:nvSpPr>
            <p:cNvPr id="135218" name="Text Box 50"/>
            <p:cNvSpPr txBox="1">
              <a:spLocks noChangeArrowheads="1"/>
            </p:cNvSpPr>
            <p:nvPr/>
          </p:nvSpPr>
          <p:spPr bwMode="auto">
            <a:xfrm>
              <a:off x="4684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278</a:t>
              </a:r>
            </a:p>
          </p:txBody>
        </p:sp>
        <p:sp>
          <p:nvSpPr>
            <p:cNvPr id="135219" name="Line 51"/>
            <p:cNvSpPr>
              <a:spLocks noChangeShapeType="1"/>
            </p:cNvSpPr>
            <p:nvPr/>
          </p:nvSpPr>
          <p:spPr bwMode="auto">
            <a:xfrm flipH="1" flipV="1">
              <a:off x="4853" y="256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3101975" y="4295775"/>
            <a:ext cx="582613" cy="693738"/>
            <a:chOff x="2011" y="2337"/>
            <a:chExt cx="367" cy="437"/>
          </a:xfrm>
        </p:grpSpPr>
        <p:sp>
          <p:nvSpPr>
            <p:cNvPr id="135221" name="Text Box 53"/>
            <p:cNvSpPr txBox="1">
              <a:spLocks noChangeArrowheads="1"/>
            </p:cNvSpPr>
            <p:nvPr/>
          </p:nvSpPr>
          <p:spPr bwMode="auto">
            <a:xfrm>
              <a:off x="2011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063</a:t>
              </a:r>
            </a:p>
          </p:txBody>
        </p:sp>
        <p:sp>
          <p:nvSpPr>
            <p:cNvPr id="135222" name="Line 54"/>
            <p:cNvSpPr>
              <a:spLocks noChangeShapeType="1"/>
            </p:cNvSpPr>
            <p:nvPr/>
          </p:nvSpPr>
          <p:spPr bwMode="auto">
            <a:xfrm flipH="1" flipV="1">
              <a:off x="2197" y="257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55"/>
          <p:cNvGrpSpPr>
            <a:grpSpLocks/>
          </p:cNvGrpSpPr>
          <p:nvPr/>
        </p:nvGrpSpPr>
        <p:grpSpPr bwMode="auto">
          <a:xfrm>
            <a:off x="669925" y="2843213"/>
            <a:ext cx="582613" cy="2147887"/>
            <a:chOff x="479" y="1422"/>
            <a:chExt cx="367" cy="1353"/>
          </a:xfrm>
        </p:grpSpPr>
        <p:grpSp>
          <p:nvGrpSpPr>
            <p:cNvPr id="19" name="Group 56"/>
            <p:cNvGrpSpPr>
              <a:grpSpLocks/>
            </p:cNvGrpSpPr>
            <p:nvPr/>
          </p:nvGrpSpPr>
          <p:grpSpPr bwMode="auto">
            <a:xfrm>
              <a:off x="479" y="2337"/>
              <a:ext cx="367" cy="438"/>
              <a:chOff x="479" y="2337"/>
              <a:chExt cx="367" cy="438"/>
            </a:xfrm>
          </p:grpSpPr>
          <p:sp>
            <p:nvSpPr>
              <p:cNvPr id="135225" name="Text Box 57"/>
              <p:cNvSpPr txBox="1">
                <a:spLocks noChangeArrowheads="1"/>
              </p:cNvSpPr>
              <p:nvPr/>
            </p:nvSpPr>
            <p:spPr bwMode="auto">
              <a:xfrm>
                <a:off x="479" y="2337"/>
                <a:ext cx="3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930</a:t>
                </a:r>
              </a:p>
            </p:txBody>
          </p:sp>
          <p:sp>
            <p:nvSpPr>
              <p:cNvPr id="135226" name="Line 58"/>
              <p:cNvSpPr>
                <a:spLocks noChangeShapeType="1"/>
              </p:cNvSpPr>
              <p:nvPr/>
            </p:nvSpPr>
            <p:spPr bwMode="auto">
              <a:xfrm flipH="1" flipV="1">
                <a:off x="630" y="2574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27" name="Line 59"/>
            <p:cNvSpPr>
              <a:spLocks noChangeShapeType="1"/>
            </p:cNvSpPr>
            <p:nvPr/>
          </p:nvSpPr>
          <p:spPr bwMode="auto">
            <a:xfrm>
              <a:off x="645" y="142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60"/>
          <p:cNvGrpSpPr>
            <a:grpSpLocks/>
          </p:cNvGrpSpPr>
          <p:nvPr/>
        </p:nvGrpSpPr>
        <p:grpSpPr bwMode="auto">
          <a:xfrm>
            <a:off x="3109913" y="2843213"/>
            <a:ext cx="582612" cy="1422400"/>
            <a:chOff x="2016" y="1422"/>
            <a:chExt cx="367" cy="896"/>
          </a:xfrm>
        </p:grpSpPr>
        <p:sp>
          <p:nvSpPr>
            <p:cNvPr id="135229" name="Text Box 61"/>
            <p:cNvSpPr txBox="1">
              <a:spLocks noChangeArrowheads="1"/>
            </p:cNvSpPr>
            <p:nvPr/>
          </p:nvSpPr>
          <p:spPr bwMode="auto">
            <a:xfrm>
              <a:off x="2016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083</a:t>
              </a:r>
            </a:p>
          </p:txBody>
        </p:sp>
        <p:sp>
          <p:nvSpPr>
            <p:cNvPr id="135230" name="Line 62"/>
            <p:cNvSpPr>
              <a:spLocks noChangeShapeType="1"/>
            </p:cNvSpPr>
            <p:nvPr/>
          </p:nvSpPr>
          <p:spPr bwMode="auto">
            <a:xfrm flipV="1">
              <a:off x="2197" y="2207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31" name="Line 63"/>
            <p:cNvSpPr>
              <a:spLocks noChangeShapeType="1"/>
            </p:cNvSpPr>
            <p:nvPr/>
          </p:nvSpPr>
          <p:spPr bwMode="auto">
            <a:xfrm>
              <a:off x="2212" y="1422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64"/>
          <p:cNvGrpSpPr>
            <a:grpSpLocks/>
          </p:cNvGrpSpPr>
          <p:nvPr/>
        </p:nvGrpSpPr>
        <p:grpSpPr bwMode="auto">
          <a:xfrm>
            <a:off x="3943350" y="2843213"/>
            <a:ext cx="582613" cy="2163762"/>
            <a:chOff x="2541" y="1422"/>
            <a:chExt cx="367" cy="1363"/>
          </a:xfrm>
        </p:grpSpPr>
        <p:grpSp>
          <p:nvGrpSpPr>
            <p:cNvPr id="22" name="Group 65"/>
            <p:cNvGrpSpPr>
              <a:grpSpLocks/>
            </p:cNvGrpSpPr>
            <p:nvPr/>
          </p:nvGrpSpPr>
          <p:grpSpPr bwMode="auto">
            <a:xfrm>
              <a:off x="2541" y="2337"/>
              <a:ext cx="367" cy="448"/>
              <a:chOff x="2541" y="2337"/>
              <a:chExt cx="367" cy="448"/>
            </a:xfrm>
          </p:grpSpPr>
          <p:sp>
            <p:nvSpPr>
              <p:cNvPr id="135234" name="Text Box 66"/>
              <p:cNvSpPr txBox="1">
                <a:spLocks noChangeArrowheads="1"/>
              </p:cNvSpPr>
              <p:nvPr/>
            </p:nvSpPr>
            <p:spPr bwMode="auto">
              <a:xfrm>
                <a:off x="2541" y="2337"/>
                <a:ext cx="3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184</a:t>
                </a:r>
              </a:p>
            </p:txBody>
          </p:sp>
          <p:sp>
            <p:nvSpPr>
              <p:cNvPr id="135235" name="Line 67"/>
              <p:cNvSpPr>
                <a:spLocks noChangeShapeType="1"/>
              </p:cNvSpPr>
              <p:nvPr/>
            </p:nvSpPr>
            <p:spPr bwMode="auto">
              <a:xfrm flipH="1" flipV="1">
                <a:off x="2730" y="2584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36" name="Line 68"/>
            <p:cNvSpPr>
              <a:spLocks noChangeShapeType="1"/>
            </p:cNvSpPr>
            <p:nvPr/>
          </p:nvSpPr>
          <p:spPr bwMode="auto">
            <a:xfrm>
              <a:off x="2757" y="142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69"/>
          <p:cNvGrpSpPr>
            <a:grpSpLocks/>
          </p:cNvGrpSpPr>
          <p:nvPr/>
        </p:nvGrpSpPr>
        <p:grpSpPr bwMode="auto">
          <a:xfrm>
            <a:off x="4837113" y="2825750"/>
            <a:ext cx="582612" cy="2146300"/>
            <a:chOff x="3104" y="1411"/>
            <a:chExt cx="367" cy="1352"/>
          </a:xfrm>
        </p:grpSpPr>
        <p:sp>
          <p:nvSpPr>
            <p:cNvPr id="135238" name="Text Box 70"/>
            <p:cNvSpPr txBox="1">
              <a:spLocks noChangeArrowheads="1"/>
            </p:cNvSpPr>
            <p:nvPr/>
          </p:nvSpPr>
          <p:spPr bwMode="auto">
            <a:xfrm>
              <a:off x="3104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505</a:t>
              </a:r>
            </a:p>
          </p:txBody>
        </p:sp>
        <p:sp>
          <p:nvSpPr>
            <p:cNvPr id="135239" name="Line 71"/>
            <p:cNvSpPr>
              <a:spLocks noChangeShapeType="1"/>
            </p:cNvSpPr>
            <p:nvPr/>
          </p:nvSpPr>
          <p:spPr bwMode="auto">
            <a:xfrm flipH="1" flipV="1">
              <a:off x="3264" y="256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40" name="Line 72"/>
            <p:cNvSpPr>
              <a:spLocks noChangeShapeType="1"/>
            </p:cNvSpPr>
            <p:nvPr/>
          </p:nvSpPr>
          <p:spPr bwMode="auto">
            <a:xfrm>
              <a:off x="3279" y="1411"/>
              <a:ext cx="0" cy="9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73"/>
          <p:cNvGrpSpPr>
            <a:grpSpLocks/>
          </p:cNvGrpSpPr>
          <p:nvPr/>
        </p:nvGrpSpPr>
        <p:grpSpPr bwMode="auto">
          <a:xfrm>
            <a:off x="7318375" y="2843213"/>
            <a:ext cx="582613" cy="1404937"/>
            <a:chOff x="4667" y="1422"/>
            <a:chExt cx="367" cy="885"/>
          </a:xfrm>
        </p:grpSpPr>
        <p:sp>
          <p:nvSpPr>
            <p:cNvPr id="135242" name="Text Box 74"/>
            <p:cNvSpPr txBox="1">
              <a:spLocks noChangeArrowheads="1"/>
            </p:cNvSpPr>
            <p:nvPr/>
          </p:nvSpPr>
          <p:spPr bwMode="auto">
            <a:xfrm>
              <a:off x="4667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008</a:t>
              </a:r>
            </a:p>
          </p:txBody>
        </p:sp>
        <p:sp>
          <p:nvSpPr>
            <p:cNvPr id="135243" name="Line 75"/>
            <p:cNvSpPr>
              <a:spLocks noChangeShapeType="1"/>
            </p:cNvSpPr>
            <p:nvPr/>
          </p:nvSpPr>
          <p:spPr bwMode="auto">
            <a:xfrm flipV="1">
              <a:off x="4853" y="2196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44" name="Line 76"/>
            <p:cNvSpPr>
              <a:spLocks noChangeShapeType="1"/>
            </p:cNvSpPr>
            <p:nvPr/>
          </p:nvSpPr>
          <p:spPr bwMode="auto">
            <a:xfrm>
              <a:off x="4835" y="1422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77"/>
          <p:cNvGrpSpPr>
            <a:grpSpLocks/>
          </p:cNvGrpSpPr>
          <p:nvPr/>
        </p:nvGrpSpPr>
        <p:grpSpPr bwMode="auto">
          <a:xfrm>
            <a:off x="306388" y="2460625"/>
            <a:ext cx="8437562" cy="2841625"/>
            <a:chOff x="250" y="1181"/>
            <a:chExt cx="5315" cy="1790"/>
          </a:xfrm>
        </p:grpSpPr>
        <p:sp>
          <p:nvSpPr>
            <p:cNvPr id="135246" name="Text Box 78"/>
            <p:cNvSpPr txBox="1">
              <a:spLocks noChangeArrowheads="1"/>
            </p:cNvSpPr>
            <p:nvPr/>
          </p:nvSpPr>
          <p:spPr bwMode="auto">
            <a:xfrm>
              <a:off x="472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e[0]</a:t>
              </a:r>
            </a:p>
          </p:txBody>
        </p:sp>
        <p:sp>
          <p:nvSpPr>
            <p:cNvPr id="135247" name="Text Box 79"/>
            <p:cNvSpPr txBox="1">
              <a:spLocks noChangeArrowheads="1"/>
            </p:cNvSpPr>
            <p:nvPr/>
          </p:nvSpPr>
          <p:spPr bwMode="auto">
            <a:xfrm>
              <a:off x="996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e[1]</a:t>
              </a:r>
            </a:p>
          </p:txBody>
        </p:sp>
        <p:sp>
          <p:nvSpPr>
            <p:cNvPr id="135248" name="Text Box 80"/>
            <p:cNvSpPr txBox="1">
              <a:spLocks noChangeArrowheads="1"/>
            </p:cNvSpPr>
            <p:nvPr/>
          </p:nvSpPr>
          <p:spPr bwMode="auto">
            <a:xfrm>
              <a:off x="1520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e[2]</a:t>
              </a:r>
            </a:p>
          </p:txBody>
        </p:sp>
        <p:sp>
          <p:nvSpPr>
            <p:cNvPr id="135249" name="Text Box 81"/>
            <p:cNvSpPr txBox="1">
              <a:spLocks noChangeArrowheads="1"/>
            </p:cNvSpPr>
            <p:nvPr/>
          </p:nvSpPr>
          <p:spPr bwMode="auto">
            <a:xfrm>
              <a:off x="2045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e[3]</a:t>
              </a:r>
            </a:p>
          </p:txBody>
        </p:sp>
        <p:sp>
          <p:nvSpPr>
            <p:cNvPr id="135250" name="Text Box 82"/>
            <p:cNvSpPr txBox="1">
              <a:spLocks noChangeArrowheads="1"/>
            </p:cNvSpPr>
            <p:nvPr/>
          </p:nvSpPr>
          <p:spPr bwMode="auto">
            <a:xfrm>
              <a:off x="2569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e[4]</a:t>
              </a:r>
            </a:p>
          </p:txBody>
        </p:sp>
        <p:sp>
          <p:nvSpPr>
            <p:cNvPr id="135251" name="Text Box 83"/>
            <p:cNvSpPr txBox="1">
              <a:spLocks noChangeArrowheads="1"/>
            </p:cNvSpPr>
            <p:nvPr/>
          </p:nvSpPr>
          <p:spPr bwMode="auto">
            <a:xfrm>
              <a:off x="3094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e[5]</a:t>
              </a:r>
            </a:p>
          </p:txBody>
        </p:sp>
        <p:sp>
          <p:nvSpPr>
            <p:cNvPr id="135252" name="Text Box 84"/>
            <p:cNvSpPr txBox="1">
              <a:spLocks noChangeArrowheads="1"/>
            </p:cNvSpPr>
            <p:nvPr/>
          </p:nvSpPr>
          <p:spPr bwMode="auto">
            <a:xfrm>
              <a:off x="3618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e[6]</a:t>
              </a:r>
            </a:p>
          </p:txBody>
        </p:sp>
        <p:sp>
          <p:nvSpPr>
            <p:cNvPr id="135253" name="Text Box 85"/>
            <p:cNvSpPr txBox="1">
              <a:spLocks noChangeArrowheads="1"/>
            </p:cNvSpPr>
            <p:nvPr/>
          </p:nvSpPr>
          <p:spPr bwMode="auto">
            <a:xfrm>
              <a:off x="4143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e[7]</a:t>
              </a:r>
            </a:p>
          </p:txBody>
        </p:sp>
        <p:sp>
          <p:nvSpPr>
            <p:cNvPr id="135254" name="Text Box 86"/>
            <p:cNvSpPr txBox="1">
              <a:spLocks noChangeArrowheads="1"/>
            </p:cNvSpPr>
            <p:nvPr/>
          </p:nvSpPr>
          <p:spPr bwMode="auto">
            <a:xfrm>
              <a:off x="4667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e[8]</a:t>
              </a:r>
            </a:p>
          </p:txBody>
        </p:sp>
        <p:sp>
          <p:nvSpPr>
            <p:cNvPr id="135255" name="Text Box 87"/>
            <p:cNvSpPr txBox="1">
              <a:spLocks noChangeArrowheads="1"/>
            </p:cNvSpPr>
            <p:nvPr/>
          </p:nvSpPr>
          <p:spPr bwMode="auto">
            <a:xfrm>
              <a:off x="5192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e[9]</a:t>
              </a:r>
            </a:p>
          </p:txBody>
        </p:sp>
        <p:sp>
          <p:nvSpPr>
            <p:cNvPr id="135256" name="Text Box 88"/>
            <p:cNvSpPr txBox="1">
              <a:spLocks noChangeArrowheads="1"/>
            </p:cNvSpPr>
            <p:nvPr/>
          </p:nvSpPr>
          <p:spPr bwMode="auto">
            <a:xfrm>
              <a:off x="472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f[0]</a:t>
              </a:r>
            </a:p>
          </p:txBody>
        </p:sp>
        <p:sp>
          <p:nvSpPr>
            <p:cNvPr id="135257" name="Text Box 89"/>
            <p:cNvSpPr txBox="1">
              <a:spLocks noChangeArrowheads="1"/>
            </p:cNvSpPr>
            <p:nvPr/>
          </p:nvSpPr>
          <p:spPr bwMode="auto">
            <a:xfrm>
              <a:off x="996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f[1]</a:t>
              </a:r>
            </a:p>
          </p:txBody>
        </p:sp>
        <p:sp>
          <p:nvSpPr>
            <p:cNvPr id="135258" name="Text Box 90"/>
            <p:cNvSpPr txBox="1">
              <a:spLocks noChangeArrowheads="1"/>
            </p:cNvSpPr>
            <p:nvPr/>
          </p:nvSpPr>
          <p:spPr bwMode="auto">
            <a:xfrm>
              <a:off x="1520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f[2]</a:t>
              </a:r>
            </a:p>
          </p:txBody>
        </p:sp>
        <p:sp>
          <p:nvSpPr>
            <p:cNvPr id="135259" name="Text Box 91"/>
            <p:cNvSpPr txBox="1">
              <a:spLocks noChangeArrowheads="1"/>
            </p:cNvSpPr>
            <p:nvPr/>
          </p:nvSpPr>
          <p:spPr bwMode="auto">
            <a:xfrm>
              <a:off x="2045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f[3]</a:t>
              </a:r>
            </a:p>
          </p:txBody>
        </p:sp>
        <p:sp>
          <p:nvSpPr>
            <p:cNvPr id="135260" name="Text Box 92"/>
            <p:cNvSpPr txBox="1">
              <a:spLocks noChangeArrowheads="1"/>
            </p:cNvSpPr>
            <p:nvPr/>
          </p:nvSpPr>
          <p:spPr bwMode="auto">
            <a:xfrm>
              <a:off x="2569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f[4]</a:t>
              </a:r>
            </a:p>
          </p:txBody>
        </p:sp>
        <p:sp>
          <p:nvSpPr>
            <p:cNvPr id="135261" name="Text Box 93"/>
            <p:cNvSpPr txBox="1">
              <a:spLocks noChangeArrowheads="1"/>
            </p:cNvSpPr>
            <p:nvPr/>
          </p:nvSpPr>
          <p:spPr bwMode="auto">
            <a:xfrm>
              <a:off x="3094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f[5]</a:t>
              </a:r>
            </a:p>
          </p:txBody>
        </p:sp>
        <p:sp>
          <p:nvSpPr>
            <p:cNvPr id="135262" name="Text Box 94"/>
            <p:cNvSpPr txBox="1">
              <a:spLocks noChangeArrowheads="1"/>
            </p:cNvSpPr>
            <p:nvPr/>
          </p:nvSpPr>
          <p:spPr bwMode="auto">
            <a:xfrm>
              <a:off x="3618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f[6]</a:t>
              </a:r>
            </a:p>
          </p:txBody>
        </p:sp>
        <p:sp>
          <p:nvSpPr>
            <p:cNvPr id="135263" name="Text Box 95"/>
            <p:cNvSpPr txBox="1">
              <a:spLocks noChangeArrowheads="1"/>
            </p:cNvSpPr>
            <p:nvPr/>
          </p:nvSpPr>
          <p:spPr bwMode="auto">
            <a:xfrm>
              <a:off x="4143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f[7]</a:t>
              </a:r>
            </a:p>
          </p:txBody>
        </p:sp>
        <p:sp>
          <p:nvSpPr>
            <p:cNvPr id="135264" name="Text Box 96"/>
            <p:cNvSpPr txBox="1">
              <a:spLocks noChangeArrowheads="1"/>
            </p:cNvSpPr>
            <p:nvPr/>
          </p:nvSpPr>
          <p:spPr bwMode="auto">
            <a:xfrm>
              <a:off x="4667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f[8]</a:t>
              </a:r>
            </a:p>
          </p:txBody>
        </p:sp>
        <p:sp>
          <p:nvSpPr>
            <p:cNvPr id="135265" name="Text Box 97"/>
            <p:cNvSpPr txBox="1">
              <a:spLocks noChangeArrowheads="1"/>
            </p:cNvSpPr>
            <p:nvPr/>
          </p:nvSpPr>
          <p:spPr bwMode="auto">
            <a:xfrm>
              <a:off x="5192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f[9]</a:t>
              </a:r>
            </a:p>
          </p:txBody>
        </p:sp>
        <p:sp>
          <p:nvSpPr>
            <p:cNvPr id="135266" name="Text Box 98"/>
            <p:cNvSpPr txBox="1">
              <a:spLocks noChangeArrowheads="1"/>
            </p:cNvSpPr>
            <p:nvPr/>
          </p:nvSpPr>
          <p:spPr bwMode="auto">
            <a:xfrm>
              <a:off x="250" y="1515"/>
              <a:ext cx="308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一趟分配 </a:t>
              </a:r>
            </a:p>
          </p:txBody>
        </p:sp>
      </p:grp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250825" y="5348288"/>
            <a:ext cx="8558213" cy="1033462"/>
            <a:chOff x="209" y="3067"/>
            <a:chExt cx="5391" cy="651"/>
          </a:xfrm>
        </p:grpSpPr>
        <p:grpSp>
          <p:nvGrpSpPr>
            <p:cNvPr id="27" name="Group 100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28" name="Group 101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5270" name="Rectangle 10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5271" name="Line 10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104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5273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5274" name="Line 10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107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5276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5277" name="Line 10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10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5279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5280" name="Line 11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296" name="Group 113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5282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5283" name="Line 11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2" name="Group 116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5285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5286" name="Line 11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3" name="Group 119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5288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5289" name="Line 12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4" name="Group 122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5291" name="Rectangle 12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5292" name="Line 12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5" name="Group 125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5294" name="Rectangle 12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5295" name="Line 12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6" name="Group 128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5297" name="Rectangle 12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5298" name="Line 13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5299" name="Text Box 131"/>
            <p:cNvSpPr txBox="1">
              <a:spLocks noChangeArrowheads="1"/>
            </p:cNvSpPr>
            <p:nvPr/>
          </p:nvSpPr>
          <p:spPr bwMode="auto">
            <a:xfrm>
              <a:off x="209" y="3067"/>
              <a:ext cx="530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一趟收集：按当前关键字位取值从小到大将各队列首尾相链成一个链表； </a:t>
              </a:r>
            </a:p>
          </p:txBody>
        </p:sp>
      </p:grpSp>
      <p:sp>
        <p:nvSpPr>
          <p:cNvPr id="135300" name="Text Box 132"/>
          <p:cNvSpPr txBox="1">
            <a:spLocks noChangeArrowheads="1"/>
          </p:cNvSpPr>
          <p:nvPr/>
        </p:nvSpPr>
        <p:spPr bwMode="auto">
          <a:xfrm>
            <a:off x="809625" y="660400"/>
            <a:ext cx="6892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以静态链表存储待排记录，并令表头指针指向第一个记录。 </a:t>
            </a:r>
          </a:p>
        </p:txBody>
      </p:sp>
      <p:sp>
        <p:nvSpPr>
          <p:cNvPr id="135301" name="Text Box 133"/>
          <p:cNvSpPr txBox="1">
            <a:spLocks noChangeArrowheads="1"/>
          </p:cNvSpPr>
          <p:nvPr/>
        </p:nvSpPr>
        <p:spPr bwMode="auto">
          <a:xfrm>
            <a:off x="195263" y="1628775"/>
            <a:ext cx="85534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 “</a:t>
            </a:r>
            <a:r>
              <a:rPr lang="zh-CN" altLang="en-US" sz="2000" dirty="0">
                <a:solidFill>
                  <a:schemeClr val="tx1"/>
                </a:solidFill>
              </a:rPr>
              <a:t>分配” 时，按当前“关键字位”所取值，将记录分配到不同的“链队列” 中，每个队列中记录的 “关键字位” 相同。 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00" grpId="0" autoUpdateAnimBg="0"/>
      <p:bldP spid="13530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8775" y="5337175"/>
            <a:ext cx="8558213" cy="971550"/>
            <a:chOff x="209" y="3106"/>
            <a:chExt cx="5391" cy="61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6199" name="Rectangle 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6200" name="Line 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6202" name="Rectangle 1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6203" name="Line 1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6205" name="Rectangle 1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6206" name="Line 1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6208" name="Rectangle 1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6209" name="Line 1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6211" name="Rectangle 1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6212" name="Line 2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6214" name="Rectangle 2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6215" name="Line 2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6217" name="Rectangle 2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6218" name="Line 2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6220" name="Rectangle 2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6221" name="Line 2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6223" name="Rectangle 3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6224" name="Line 3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6226" name="Rectangle 3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6227" name="Line 3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6228" name="Text Box 36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二趟收集： </a:t>
              </a:r>
            </a:p>
          </p:txBody>
        </p:sp>
      </p:grpSp>
      <p:grpSp>
        <p:nvGrpSpPr>
          <p:cNvPr id="14" name="Group 37"/>
          <p:cNvGrpSpPr>
            <a:grpSpLocks/>
          </p:cNvGrpSpPr>
          <p:nvPr/>
        </p:nvGrpSpPr>
        <p:grpSpPr bwMode="auto">
          <a:xfrm>
            <a:off x="7448550" y="3887788"/>
            <a:ext cx="582613" cy="700087"/>
            <a:chOff x="4701" y="2359"/>
            <a:chExt cx="367" cy="441"/>
          </a:xfrm>
        </p:grpSpPr>
        <p:sp>
          <p:nvSpPr>
            <p:cNvPr id="136230" name="Text Box 38"/>
            <p:cNvSpPr txBox="1">
              <a:spLocks noChangeArrowheads="1"/>
            </p:cNvSpPr>
            <p:nvPr/>
          </p:nvSpPr>
          <p:spPr bwMode="auto">
            <a:xfrm>
              <a:off x="4701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083</a:t>
              </a:r>
            </a:p>
          </p:txBody>
        </p:sp>
        <p:sp>
          <p:nvSpPr>
            <p:cNvPr id="136231" name="Line 39"/>
            <p:cNvSpPr>
              <a:spLocks noChangeShapeType="1"/>
            </p:cNvSpPr>
            <p:nvPr/>
          </p:nvSpPr>
          <p:spPr bwMode="auto">
            <a:xfrm flipH="1" flipV="1">
              <a:off x="4874" y="2599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7448550" y="3276600"/>
            <a:ext cx="582613" cy="587375"/>
            <a:chOff x="4701" y="1974"/>
            <a:chExt cx="367" cy="370"/>
          </a:xfrm>
        </p:grpSpPr>
        <p:sp>
          <p:nvSpPr>
            <p:cNvPr id="136233" name="Text Box 41"/>
            <p:cNvSpPr txBox="1">
              <a:spLocks noChangeArrowheads="1"/>
            </p:cNvSpPr>
            <p:nvPr/>
          </p:nvSpPr>
          <p:spPr bwMode="auto">
            <a:xfrm>
              <a:off x="4701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184</a:t>
              </a:r>
            </a:p>
          </p:txBody>
        </p:sp>
        <p:sp>
          <p:nvSpPr>
            <p:cNvPr id="136234" name="Line 42"/>
            <p:cNvSpPr>
              <a:spLocks noChangeShapeType="1"/>
            </p:cNvSpPr>
            <p:nvPr/>
          </p:nvSpPr>
          <p:spPr bwMode="auto">
            <a:xfrm flipV="1">
              <a:off x="4874" y="2233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7448550" y="2382838"/>
            <a:ext cx="582613" cy="900112"/>
            <a:chOff x="4701" y="1411"/>
            <a:chExt cx="367" cy="567"/>
          </a:xfrm>
        </p:grpSpPr>
        <p:sp>
          <p:nvSpPr>
            <p:cNvPr id="136236" name="Text Box 44"/>
            <p:cNvSpPr txBox="1">
              <a:spLocks noChangeArrowheads="1"/>
            </p:cNvSpPr>
            <p:nvPr/>
          </p:nvSpPr>
          <p:spPr bwMode="auto">
            <a:xfrm>
              <a:off x="4701" y="16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589</a:t>
              </a:r>
            </a:p>
          </p:txBody>
        </p:sp>
        <p:sp>
          <p:nvSpPr>
            <p:cNvPr id="136237" name="Line 45"/>
            <p:cNvSpPr>
              <a:spLocks noChangeShapeType="1"/>
            </p:cNvSpPr>
            <p:nvPr/>
          </p:nvSpPr>
          <p:spPr bwMode="auto">
            <a:xfrm>
              <a:off x="4896" y="1411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38" name="Line 46"/>
            <p:cNvSpPr>
              <a:spLocks noChangeShapeType="1"/>
            </p:cNvSpPr>
            <p:nvPr/>
          </p:nvSpPr>
          <p:spPr bwMode="auto">
            <a:xfrm flipV="1">
              <a:off x="4885" y="1855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5780088" y="3887788"/>
            <a:ext cx="582612" cy="693737"/>
            <a:chOff x="3650" y="2359"/>
            <a:chExt cx="367" cy="437"/>
          </a:xfrm>
        </p:grpSpPr>
        <p:sp>
          <p:nvSpPr>
            <p:cNvPr id="136240" name="Text Box 48"/>
            <p:cNvSpPr txBox="1">
              <a:spLocks noChangeArrowheads="1"/>
            </p:cNvSpPr>
            <p:nvPr/>
          </p:nvSpPr>
          <p:spPr bwMode="auto">
            <a:xfrm>
              <a:off x="3650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063</a:t>
              </a:r>
            </a:p>
          </p:txBody>
        </p:sp>
        <p:sp>
          <p:nvSpPr>
            <p:cNvPr id="136241" name="Line 49"/>
            <p:cNvSpPr>
              <a:spLocks noChangeShapeType="1"/>
            </p:cNvSpPr>
            <p:nvPr/>
          </p:nvSpPr>
          <p:spPr bwMode="auto">
            <a:xfrm flipH="1" flipV="1">
              <a:off x="3836" y="259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50"/>
          <p:cNvGrpSpPr>
            <a:grpSpLocks/>
          </p:cNvGrpSpPr>
          <p:nvPr/>
        </p:nvGrpSpPr>
        <p:grpSpPr bwMode="auto">
          <a:xfrm>
            <a:off x="825500" y="3887788"/>
            <a:ext cx="582613" cy="695325"/>
            <a:chOff x="529" y="2359"/>
            <a:chExt cx="367" cy="438"/>
          </a:xfrm>
        </p:grpSpPr>
        <p:sp>
          <p:nvSpPr>
            <p:cNvPr id="136243" name="Text Box 51"/>
            <p:cNvSpPr txBox="1">
              <a:spLocks noChangeArrowheads="1"/>
            </p:cNvSpPr>
            <p:nvPr/>
          </p:nvSpPr>
          <p:spPr bwMode="auto">
            <a:xfrm>
              <a:off x="529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505</a:t>
              </a:r>
            </a:p>
          </p:txBody>
        </p:sp>
        <p:sp>
          <p:nvSpPr>
            <p:cNvPr id="136244" name="Line 52"/>
            <p:cNvSpPr>
              <a:spLocks noChangeShapeType="1"/>
            </p:cNvSpPr>
            <p:nvPr/>
          </p:nvSpPr>
          <p:spPr bwMode="auto">
            <a:xfrm flipH="1" flipV="1">
              <a:off x="680" y="259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53"/>
          <p:cNvGrpSpPr>
            <a:grpSpLocks/>
          </p:cNvGrpSpPr>
          <p:nvPr/>
        </p:nvGrpSpPr>
        <p:grpSpPr bwMode="auto">
          <a:xfrm>
            <a:off x="5788025" y="2435225"/>
            <a:ext cx="582613" cy="1422400"/>
            <a:chOff x="3655" y="1444"/>
            <a:chExt cx="367" cy="896"/>
          </a:xfrm>
        </p:grpSpPr>
        <p:sp>
          <p:nvSpPr>
            <p:cNvPr id="136246" name="Text Box 54"/>
            <p:cNvSpPr txBox="1">
              <a:spLocks noChangeArrowheads="1"/>
            </p:cNvSpPr>
            <p:nvPr/>
          </p:nvSpPr>
          <p:spPr bwMode="auto">
            <a:xfrm>
              <a:off x="3655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269</a:t>
              </a:r>
            </a:p>
          </p:txBody>
        </p:sp>
        <p:sp>
          <p:nvSpPr>
            <p:cNvPr id="136247" name="Line 55"/>
            <p:cNvSpPr>
              <a:spLocks noChangeShapeType="1"/>
            </p:cNvSpPr>
            <p:nvPr/>
          </p:nvSpPr>
          <p:spPr bwMode="auto">
            <a:xfrm flipV="1">
              <a:off x="3847" y="2229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48" name="Line 56"/>
            <p:cNvSpPr>
              <a:spLocks noChangeShapeType="1"/>
            </p:cNvSpPr>
            <p:nvPr/>
          </p:nvSpPr>
          <p:spPr bwMode="auto">
            <a:xfrm>
              <a:off x="3851" y="1444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57"/>
          <p:cNvGrpSpPr>
            <a:grpSpLocks/>
          </p:cNvGrpSpPr>
          <p:nvPr/>
        </p:nvGrpSpPr>
        <p:grpSpPr bwMode="auto">
          <a:xfrm>
            <a:off x="3287713" y="2416175"/>
            <a:ext cx="582612" cy="2146300"/>
            <a:chOff x="2080" y="1432"/>
            <a:chExt cx="367" cy="1352"/>
          </a:xfrm>
        </p:grpSpPr>
        <p:sp>
          <p:nvSpPr>
            <p:cNvPr id="136250" name="Text Box 58"/>
            <p:cNvSpPr txBox="1">
              <a:spLocks noChangeArrowheads="1"/>
            </p:cNvSpPr>
            <p:nvPr/>
          </p:nvSpPr>
          <p:spPr bwMode="auto">
            <a:xfrm>
              <a:off x="2080" y="2348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930</a:t>
              </a:r>
            </a:p>
          </p:txBody>
        </p:sp>
        <p:sp>
          <p:nvSpPr>
            <p:cNvPr id="136251" name="Line 59"/>
            <p:cNvSpPr>
              <a:spLocks noChangeShapeType="1"/>
            </p:cNvSpPr>
            <p:nvPr/>
          </p:nvSpPr>
          <p:spPr bwMode="auto">
            <a:xfrm flipH="1" flipV="1">
              <a:off x="2269" y="258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52" name="Line 60"/>
            <p:cNvSpPr>
              <a:spLocks noChangeShapeType="1"/>
            </p:cNvSpPr>
            <p:nvPr/>
          </p:nvSpPr>
          <p:spPr bwMode="auto">
            <a:xfrm>
              <a:off x="2262" y="143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61"/>
          <p:cNvGrpSpPr>
            <a:grpSpLocks/>
          </p:cNvGrpSpPr>
          <p:nvPr/>
        </p:nvGrpSpPr>
        <p:grpSpPr bwMode="auto">
          <a:xfrm>
            <a:off x="233363" y="2052638"/>
            <a:ext cx="8666162" cy="2841625"/>
            <a:chOff x="156" y="1203"/>
            <a:chExt cx="5459" cy="1790"/>
          </a:xfrm>
        </p:grpSpPr>
        <p:grpSp>
          <p:nvGrpSpPr>
            <p:cNvPr id="22" name="Group 62"/>
            <p:cNvGrpSpPr>
              <a:grpSpLocks/>
            </p:cNvGrpSpPr>
            <p:nvPr/>
          </p:nvGrpSpPr>
          <p:grpSpPr bwMode="auto">
            <a:xfrm>
              <a:off x="522" y="1203"/>
              <a:ext cx="5093" cy="250"/>
              <a:chOff x="520" y="914"/>
              <a:chExt cx="5093" cy="250"/>
            </a:xfrm>
          </p:grpSpPr>
          <p:sp>
            <p:nvSpPr>
              <p:cNvPr id="136255" name="Text Box 63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e[0]</a:t>
                </a:r>
              </a:p>
            </p:txBody>
          </p:sp>
          <p:sp>
            <p:nvSpPr>
              <p:cNvPr id="136256" name="Text Box 64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e[1]</a:t>
                </a:r>
              </a:p>
            </p:txBody>
          </p:sp>
          <p:sp>
            <p:nvSpPr>
              <p:cNvPr id="136257" name="Text Box 65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e[2]</a:t>
                </a:r>
              </a:p>
            </p:txBody>
          </p:sp>
          <p:sp>
            <p:nvSpPr>
              <p:cNvPr id="136258" name="Text Box 66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e[3]</a:t>
                </a:r>
              </a:p>
            </p:txBody>
          </p:sp>
          <p:sp>
            <p:nvSpPr>
              <p:cNvPr id="136259" name="Text Box 67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e[4]</a:t>
                </a:r>
              </a:p>
            </p:txBody>
          </p:sp>
          <p:sp>
            <p:nvSpPr>
              <p:cNvPr id="136260" name="Text Box 68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e[5]</a:t>
                </a:r>
              </a:p>
            </p:txBody>
          </p:sp>
          <p:sp>
            <p:nvSpPr>
              <p:cNvPr id="136261" name="Text Box 69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e[6]</a:t>
                </a:r>
              </a:p>
            </p:txBody>
          </p:sp>
          <p:sp>
            <p:nvSpPr>
              <p:cNvPr id="136262" name="Text Box 70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e[7]</a:t>
                </a:r>
              </a:p>
            </p:txBody>
          </p:sp>
          <p:sp>
            <p:nvSpPr>
              <p:cNvPr id="136263" name="Text Box 71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e[8]</a:t>
                </a:r>
              </a:p>
            </p:txBody>
          </p:sp>
          <p:sp>
            <p:nvSpPr>
              <p:cNvPr id="136264" name="Text Box 72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e[9]</a:t>
                </a:r>
              </a:p>
            </p:txBody>
          </p:sp>
        </p:grpSp>
        <p:grpSp>
          <p:nvGrpSpPr>
            <p:cNvPr id="23" name="Group 73"/>
            <p:cNvGrpSpPr>
              <a:grpSpLocks/>
            </p:cNvGrpSpPr>
            <p:nvPr/>
          </p:nvGrpSpPr>
          <p:grpSpPr bwMode="auto">
            <a:xfrm>
              <a:off x="522" y="2743"/>
              <a:ext cx="5075" cy="250"/>
              <a:chOff x="520" y="914"/>
              <a:chExt cx="5075" cy="250"/>
            </a:xfrm>
          </p:grpSpPr>
          <p:sp>
            <p:nvSpPr>
              <p:cNvPr id="136266" name="Text Box 74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f[0]</a:t>
                </a:r>
              </a:p>
            </p:txBody>
          </p:sp>
          <p:sp>
            <p:nvSpPr>
              <p:cNvPr id="136267" name="Text Box 75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f[1]</a:t>
                </a:r>
              </a:p>
            </p:txBody>
          </p:sp>
          <p:sp>
            <p:nvSpPr>
              <p:cNvPr id="136268" name="Text Box 76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f[2]</a:t>
                </a:r>
              </a:p>
            </p:txBody>
          </p:sp>
          <p:sp>
            <p:nvSpPr>
              <p:cNvPr id="136269" name="Text Box 77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f[3]</a:t>
                </a:r>
              </a:p>
            </p:txBody>
          </p:sp>
          <p:sp>
            <p:nvSpPr>
              <p:cNvPr id="136270" name="Text Box 78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f[4]</a:t>
                </a:r>
              </a:p>
            </p:txBody>
          </p:sp>
          <p:sp>
            <p:nvSpPr>
              <p:cNvPr id="136271" name="Text Box 79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f[5]</a:t>
                </a:r>
              </a:p>
            </p:txBody>
          </p:sp>
          <p:sp>
            <p:nvSpPr>
              <p:cNvPr id="136272" name="Text Box 80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f[6]</a:t>
                </a:r>
              </a:p>
            </p:txBody>
          </p:sp>
          <p:sp>
            <p:nvSpPr>
              <p:cNvPr id="136273" name="Text Box 81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f[7]</a:t>
                </a:r>
              </a:p>
            </p:txBody>
          </p:sp>
          <p:sp>
            <p:nvSpPr>
              <p:cNvPr id="136274" name="Text Box 82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f[8]</a:t>
                </a:r>
              </a:p>
            </p:txBody>
          </p:sp>
          <p:sp>
            <p:nvSpPr>
              <p:cNvPr id="136275" name="Text Box 83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f[9]</a:t>
                </a:r>
              </a:p>
            </p:txBody>
          </p:sp>
        </p:grpSp>
        <p:sp>
          <p:nvSpPr>
            <p:cNvPr id="136276" name="Text Box 84"/>
            <p:cNvSpPr txBox="1">
              <a:spLocks noChangeArrowheads="1"/>
            </p:cNvSpPr>
            <p:nvPr/>
          </p:nvSpPr>
          <p:spPr bwMode="auto">
            <a:xfrm>
              <a:off x="156" y="1871"/>
              <a:ext cx="308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二趟分配 </a:t>
              </a:r>
            </a:p>
          </p:txBody>
        </p:sp>
      </p:grpSp>
      <p:grpSp>
        <p:nvGrpSpPr>
          <p:cNvPr id="24" name="Group 85"/>
          <p:cNvGrpSpPr>
            <a:grpSpLocks/>
          </p:cNvGrpSpPr>
          <p:nvPr/>
        </p:nvGrpSpPr>
        <p:grpSpPr bwMode="auto">
          <a:xfrm>
            <a:off x="825500" y="3276600"/>
            <a:ext cx="582613" cy="604838"/>
            <a:chOff x="529" y="1974"/>
            <a:chExt cx="367" cy="381"/>
          </a:xfrm>
        </p:grpSpPr>
        <p:sp>
          <p:nvSpPr>
            <p:cNvPr id="136278" name="Text Box 86"/>
            <p:cNvSpPr txBox="1">
              <a:spLocks noChangeArrowheads="1"/>
            </p:cNvSpPr>
            <p:nvPr/>
          </p:nvSpPr>
          <p:spPr bwMode="auto">
            <a:xfrm>
              <a:off x="529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008</a:t>
              </a:r>
            </a:p>
          </p:txBody>
        </p:sp>
        <p:sp>
          <p:nvSpPr>
            <p:cNvPr id="136279" name="Line 87"/>
            <p:cNvSpPr>
              <a:spLocks noChangeShapeType="1"/>
            </p:cNvSpPr>
            <p:nvPr/>
          </p:nvSpPr>
          <p:spPr bwMode="auto">
            <a:xfrm flipV="1">
              <a:off x="688" y="2210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88"/>
          <p:cNvGrpSpPr>
            <a:grpSpLocks/>
          </p:cNvGrpSpPr>
          <p:nvPr/>
        </p:nvGrpSpPr>
        <p:grpSpPr bwMode="auto">
          <a:xfrm>
            <a:off x="825500" y="2381250"/>
            <a:ext cx="582613" cy="900113"/>
            <a:chOff x="529" y="1410"/>
            <a:chExt cx="367" cy="567"/>
          </a:xfrm>
        </p:grpSpPr>
        <p:sp>
          <p:nvSpPr>
            <p:cNvPr id="136281" name="Text Box 89"/>
            <p:cNvSpPr txBox="1">
              <a:spLocks noChangeArrowheads="1"/>
            </p:cNvSpPr>
            <p:nvPr/>
          </p:nvSpPr>
          <p:spPr bwMode="auto">
            <a:xfrm>
              <a:off x="529" y="16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109</a:t>
              </a:r>
            </a:p>
          </p:txBody>
        </p:sp>
        <p:sp>
          <p:nvSpPr>
            <p:cNvPr id="136282" name="Line 90"/>
            <p:cNvSpPr>
              <a:spLocks noChangeShapeType="1"/>
            </p:cNvSpPr>
            <p:nvPr/>
          </p:nvSpPr>
          <p:spPr bwMode="auto">
            <a:xfrm flipH="1">
              <a:off x="710" y="1410"/>
              <a:ext cx="1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83" name="Line 91"/>
            <p:cNvSpPr>
              <a:spLocks noChangeShapeType="1"/>
            </p:cNvSpPr>
            <p:nvPr/>
          </p:nvSpPr>
          <p:spPr bwMode="auto">
            <a:xfrm flipV="1">
              <a:off x="688" y="185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92"/>
          <p:cNvGrpSpPr>
            <a:grpSpLocks/>
          </p:cNvGrpSpPr>
          <p:nvPr/>
        </p:nvGrpSpPr>
        <p:grpSpPr bwMode="auto">
          <a:xfrm>
            <a:off x="6672263" y="2470150"/>
            <a:ext cx="582612" cy="2111375"/>
            <a:chOff x="4212" y="1466"/>
            <a:chExt cx="367" cy="1330"/>
          </a:xfrm>
        </p:grpSpPr>
        <p:sp>
          <p:nvSpPr>
            <p:cNvPr id="136285" name="Text Box 93"/>
            <p:cNvSpPr txBox="1">
              <a:spLocks noChangeArrowheads="1"/>
            </p:cNvSpPr>
            <p:nvPr/>
          </p:nvSpPr>
          <p:spPr bwMode="auto">
            <a:xfrm>
              <a:off x="4212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278</a:t>
              </a:r>
            </a:p>
          </p:txBody>
        </p:sp>
        <p:sp>
          <p:nvSpPr>
            <p:cNvPr id="136286" name="Line 94"/>
            <p:cNvSpPr>
              <a:spLocks noChangeShapeType="1"/>
            </p:cNvSpPr>
            <p:nvPr/>
          </p:nvSpPr>
          <p:spPr bwMode="auto">
            <a:xfrm flipH="1" flipV="1">
              <a:off x="4381" y="259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87" name="Line 95"/>
            <p:cNvSpPr>
              <a:spLocks noChangeShapeType="1"/>
            </p:cNvSpPr>
            <p:nvPr/>
          </p:nvSpPr>
          <p:spPr bwMode="auto">
            <a:xfrm>
              <a:off x="4389" y="1466"/>
              <a:ext cx="0" cy="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96"/>
          <p:cNvGrpSpPr>
            <a:grpSpLocks/>
          </p:cNvGrpSpPr>
          <p:nvPr/>
        </p:nvGrpSpPr>
        <p:grpSpPr bwMode="auto">
          <a:xfrm>
            <a:off x="358775" y="523875"/>
            <a:ext cx="8558213" cy="971550"/>
            <a:chOff x="209" y="3106"/>
            <a:chExt cx="5391" cy="612"/>
          </a:xfrm>
        </p:grpSpPr>
        <p:grpSp>
          <p:nvGrpSpPr>
            <p:cNvPr id="28" name="Group 97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29" name="Group 98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6291" name="Rectangle 9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6292" name="Line 10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101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6294" name="Rectangle 10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6295" name="Line 10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04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6297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6298" name="Line 10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2" name="Group 107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6300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6301" name="Line 10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3" name="Group 110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6303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6304" name="Line 11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4" name="Group 113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6306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6307" name="Line 11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5" name="Group 116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6309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6310" name="Line 11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6" name="Group 119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6312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6313" name="Line 12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7" name="Group 122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6315" name="Rectangle 12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6316" name="Line 12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8" name="Group 125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6318" name="Rectangle 12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6319" name="Line 12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6320" name="Text Box 128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一趟收集： </a:t>
              </a:r>
            </a:p>
          </p:txBody>
        </p: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9388" y="5275263"/>
            <a:ext cx="8558212" cy="971550"/>
            <a:chOff x="209" y="3106"/>
            <a:chExt cx="5391" cy="61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7223" name="Rectangle 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7224" name="Line 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7226" name="Rectangle 1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7227" name="Line 1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7229" name="Rectangle 1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7230" name="Line 1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7232" name="Rectangle 1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7233" name="Line 1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7235" name="Rectangle 1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7236" name="Line 2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7238" name="Rectangle 2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7239" name="Line 2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7241" name="Rectangle 2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7242" name="Line 2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7244" name="Rectangle 2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7245" name="Line 2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7247" name="Rectangle 3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7248" name="Line 3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7250" name="Rectangle 3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7251" name="Line 3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7252" name="Text Box 36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三趟收集： </a:t>
              </a:r>
            </a:p>
          </p:txBody>
        </p:sp>
      </p:grpSp>
      <p:grpSp>
        <p:nvGrpSpPr>
          <p:cNvPr id="14" name="Group 37"/>
          <p:cNvGrpSpPr>
            <a:grpSpLocks/>
          </p:cNvGrpSpPr>
          <p:nvPr/>
        </p:nvGrpSpPr>
        <p:grpSpPr bwMode="auto">
          <a:xfrm>
            <a:off x="1524000" y="4079875"/>
            <a:ext cx="582613" cy="693738"/>
            <a:chOff x="1039" y="2570"/>
            <a:chExt cx="367" cy="437"/>
          </a:xfrm>
        </p:grpSpPr>
        <p:sp>
          <p:nvSpPr>
            <p:cNvPr id="137254" name="Text Box 38"/>
            <p:cNvSpPr txBox="1">
              <a:spLocks noChangeArrowheads="1"/>
            </p:cNvSpPr>
            <p:nvPr/>
          </p:nvSpPr>
          <p:spPr bwMode="auto">
            <a:xfrm>
              <a:off x="1039" y="257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109</a:t>
              </a:r>
            </a:p>
          </p:txBody>
        </p:sp>
        <p:sp>
          <p:nvSpPr>
            <p:cNvPr id="137255" name="Line 39"/>
            <p:cNvSpPr>
              <a:spLocks noChangeShapeType="1"/>
            </p:cNvSpPr>
            <p:nvPr/>
          </p:nvSpPr>
          <p:spPr bwMode="auto">
            <a:xfrm flipH="1" flipV="1">
              <a:off x="1225" y="280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698500" y="4062413"/>
            <a:ext cx="582613" cy="695325"/>
            <a:chOff x="519" y="2559"/>
            <a:chExt cx="367" cy="438"/>
          </a:xfrm>
        </p:grpSpPr>
        <p:sp>
          <p:nvSpPr>
            <p:cNvPr id="137257" name="Text Box 41"/>
            <p:cNvSpPr txBox="1">
              <a:spLocks noChangeArrowheads="1"/>
            </p:cNvSpPr>
            <p:nvPr/>
          </p:nvSpPr>
          <p:spPr bwMode="auto">
            <a:xfrm>
              <a:off x="519" y="25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008</a:t>
              </a:r>
            </a:p>
          </p:txBody>
        </p:sp>
        <p:sp>
          <p:nvSpPr>
            <p:cNvPr id="137258" name="Line 42"/>
            <p:cNvSpPr>
              <a:spLocks noChangeShapeType="1"/>
            </p:cNvSpPr>
            <p:nvPr/>
          </p:nvSpPr>
          <p:spPr bwMode="auto">
            <a:xfrm flipH="1" flipV="1">
              <a:off x="670" y="279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1531938" y="2627313"/>
            <a:ext cx="582612" cy="1422400"/>
            <a:chOff x="1044" y="1655"/>
            <a:chExt cx="367" cy="896"/>
          </a:xfrm>
        </p:grpSpPr>
        <p:sp>
          <p:nvSpPr>
            <p:cNvPr id="137260" name="Text Box 44"/>
            <p:cNvSpPr txBox="1">
              <a:spLocks noChangeArrowheads="1"/>
            </p:cNvSpPr>
            <p:nvPr/>
          </p:nvSpPr>
          <p:spPr bwMode="auto">
            <a:xfrm>
              <a:off x="1044" y="2185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184</a:t>
              </a:r>
            </a:p>
          </p:txBody>
        </p:sp>
        <p:sp>
          <p:nvSpPr>
            <p:cNvPr id="137261" name="Line 45"/>
            <p:cNvSpPr>
              <a:spLocks noChangeShapeType="1"/>
            </p:cNvSpPr>
            <p:nvPr/>
          </p:nvSpPr>
          <p:spPr bwMode="auto">
            <a:xfrm flipV="1">
              <a:off x="1236" y="2440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62" name="Line 46"/>
            <p:cNvSpPr>
              <a:spLocks noChangeShapeType="1"/>
            </p:cNvSpPr>
            <p:nvPr/>
          </p:nvSpPr>
          <p:spPr bwMode="auto">
            <a:xfrm>
              <a:off x="1240" y="1655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8189913" y="2590800"/>
            <a:ext cx="582612" cy="2146300"/>
            <a:chOff x="5238" y="1632"/>
            <a:chExt cx="367" cy="1352"/>
          </a:xfrm>
        </p:grpSpPr>
        <p:sp>
          <p:nvSpPr>
            <p:cNvPr id="137264" name="Text Box 48"/>
            <p:cNvSpPr txBox="1">
              <a:spLocks noChangeArrowheads="1"/>
            </p:cNvSpPr>
            <p:nvPr/>
          </p:nvSpPr>
          <p:spPr bwMode="auto">
            <a:xfrm>
              <a:off x="5238" y="2548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930</a:t>
              </a:r>
            </a:p>
          </p:txBody>
        </p:sp>
        <p:sp>
          <p:nvSpPr>
            <p:cNvPr id="137265" name="Line 49"/>
            <p:cNvSpPr>
              <a:spLocks noChangeShapeType="1"/>
            </p:cNvSpPr>
            <p:nvPr/>
          </p:nvSpPr>
          <p:spPr bwMode="auto">
            <a:xfrm flipH="1" flipV="1">
              <a:off x="5427" y="278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66" name="Line 50"/>
            <p:cNvSpPr>
              <a:spLocks noChangeShapeType="1"/>
            </p:cNvSpPr>
            <p:nvPr/>
          </p:nvSpPr>
          <p:spPr bwMode="auto">
            <a:xfrm>
              <a:off x="5420" y="163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51"/>
          <p:cNvGrpSpPr>
            <a:grpSpLocks/>
          </p:cNvGrpSpPr>
          <p:nvPr/>
        </p:nvGrpSpPr>
        <p:grpSpPr bwMode="auto">
          <a:xfrm>
            <a:off x="230188" y="2227263"/>
            <a:ext cx="8542337" cy="2841625"/>
            <a:chOff x="224" y="1403"/>
            <a:chExt cx="5381" cy="1790"/>
          </a:xfrm>
        </p:grpSpPr>
        <p:grpSp>
          <p:nvGrpSpPr>
            <p:cNvPr id="19" name="Group 52"/>
            <p:cNvGrpSpPr>
              <a:grpSpLocks/>
            </p:cNvGrpSpPr>
            <p:nvPr/>
          </p:nvGrpSpPr>
          <p:grpSpPr bwMode="auto">
            <a:xfrm>
              <a:off x="512" y="1403"/>
              <a:ext cx="5093" cy="250"/>
              <a:chOff x="520" y="914"/>
              <a:chExt cx="5093" cy="250"/>
            </a:xfrm>
          </p:grpSpPr>
          <p:sp>
            <p:nvSpPr>
              <p:cNvPr id="137269" name="Text Box 53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e[0]</a:t>
                </a:r>
              </a:p>
            </p:txBody>
          </p:sp>
          <p:sp>
            <p:nvSpPr>
              <p:cNvPr id="137270" name="Text Box 54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e[1]</a:t>
                </a:r>
              </a:p>
            </p:txBody>
          </p:sp>
          <p:sp>
            <p:nvSpPr>
              <p:cNvPr id="137271" name="Text Box 55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e[2]</a:t>
                </a:r>
              </a:p>
            </p:txBody>
          </p:sp>
          <p:sp>
            <p:nvSpPr>
              <p:cNvPr id="137272" name="Text Box 56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e[3]</a:t>
                </a:r>
              </a:p>
            </p:txBody>
          </p:sp>
          <p:sp>
            <p:nvSpPr>
              <p:cNvPr id="137273" name="Text Box 57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e[4]</a:t>
                </a:r>
              </a:p>
            </p:txBody>
          </p:sp>
          <p:sp>
            <p:nvSpPr>
              <p:cNvPr id="137274" name="Text Box 58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e[5]</a:t>
                </a:r>
              </a:p>
            </p:txBody>
          </p:sp>
          <p:sp>
            <p:nvSpPr>
              <p:cNvPr id="137275" name="Text Box 59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e[6]</a:t>
                </a:r>
              </a:p>
            </p:txBody>
          </p:sp>
          <p:sp>
            <p:nvSpPr>
              <p:cNvPr id="137276" name="Text Box 60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e[7]</a:t>
                </a:r>
              </a:p>
            </p:txBody>
          </p:sp>
          <p:sp>
            <p:nvSpPr>
              <p:cNvPr id="137277" name="Text Box 61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e[8]</a:t>
                </a:r>
              </a:p>
            </p:txBody>
          </p:sp>
          <p:sp>
            <p:nvSpPr>
              <p:cNvPr id="137278" name="Text Box 62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e[9]</a:t>
                </a:r>
              </a:p>
            </p:txBody>
          </p:sp>
        </p:grpSp>
        <p:grpSp>
          <p:nvGrpSpPr>
            <p:cNvPr id="20" name="Group 63"/>
            <p:cNvGrpSpPr>
              <a:grpSpLocks/>
            </p:cNvGrpSpPr>
            <p:nvPr/>
          </p:nvGrpSpPr>
          <p:grpSpPr bwMode="auto">
            <a:xfrm>
              <a:off x="512" y="2943"/>
              <a:ext cx="5075" cy="250"/>
              <a:chOff x="520" y="914"/>
              <a:chExt cx="5075" cy="250"/>
            </a:xfrm>
          </p:grpSpPr>
          <p:sp>
            <p:nvSpPr>
              <p:cNvPr id="137280" name="Text Box 64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f[0]</a:t>
                </a:r>
              </a:p>
            </p:txBody>
          </p:sp>
          <p:sp>
            <p:nvSpPr>
              <p:cNvPr id="137281" name="Text Box 65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f[1]</a:t>
                </a:r>
              </a:p>
            </p:txBody>
          </p:sp>
          <p:sp>
            <p:nvSpPr>
              <p:cNvPr id="137282" name="Text Box 66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f[2]</a:t>
                </a:r>
              </a:p>
            </p:txBody>
          </p:sp>
          <p:sp>
            <p:nvSpPr>
              <p:cNvPr id="137283" name="Text Box 67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f[3]</a:t>
                </a:r>
              </a:p>
            </p:txBody>
          </p:sp>
          <p:sp>
            <p:nvSpPr>
              <p:cNvPr id="137284" name="Text Box 68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f[4]</a:t>
                </a:r>
              </a:p>
            </p:txBody>
          </p:sp>
          <p:sp>
            <p:nvSpPr>
              <p:cNvPr id="137285" name="Text Box 69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f[5]</a:t>
                </a:r>
              </a:p>
            </p:txBody>
          </p:sp>
          <p:sp>
            <p:nvSpPr>
              <p:cNvPr id="137286" name="Text Box 70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f[6]</a:t>
                </a:r>
              </a:p>
            </p:txBody>
          </p:sp>
          <p:sp>
            <p:nvSpPr>
              <p:cNvPr id="137287" name="Text Box 71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f[7]</a:t>
                </a:r>
              </a:p>
            </p:txBody>
          </p:sp>
          <p:sp>
            <p:nvSpPr>
              <p:cNvPr id="137288" name="Text Box 72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f[8]</a:t>
                </a:r>
              </a:p>
            </p:txBody>
          </p:sp>
          <p:sp>
            <p:nvSpPr>
              <p:cNvPr id="137289" name="Text Box 73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f[9]</a:t>
                </a:r>
              </a:p>
            </p:txBody>
          </p:sp>
        </p:grpSp>
        <p:sp>
          <p:nvSpPr>
            <p:cNvPr id="137290" name="Text Box 74"/>
            <p:cNvSpPr txBox="1">
              <a:spLocks noChangeArrowheads="1"/>
            </p:cNvSpPr>
            <p:nvPr/>
          </p:nvSpPr>
          <p:spPr bwMode="auto">
            <a:xfrm>
              <a:off x="224" y="2004"/>
              <a:ext cx="308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三趟分配 </a:t>
              </a:r>
            </a:p>
          </p:txBody>
        </p:sp>
      </p:grpSp>
      <p:grpSp>
        <p:nvGrpSpPr>
          <p:cNvPr id="21" name="Group 75"/>
          <p:cNvGrpSpPr>
            <a:grpSpLocks/>
          </p:cNvGrpSpPr>
          <p:nvPr/>
        </p:nvGrpSpPr>
        <p:grpSpPr bwMode="auto">
          <a:xfrm>
            <a:off x="698500" y="3451225"/>
            <a:ext cx="582613" cy="604838"/>
            <a:chOff x="519" y="2174"/>
            <a:chExt cx="367" cy="381"/>
          </a:xfrm>
        </p:grpSpPr>
        <p:sp>
          <p:nvSpPr>
            <p:cNvPr id="137292" name="Text Box 76"/>
            <p:cNvSpPr txBox="1">
              <a:spLocks noChangeArrowheads="1"/>
            </p:cNvSpPr>
            <p:nvPr/>
          </p:nvSpPr>
          <p:spPr bwMode="auto">
            <a:xfrm>
              <a:off x="519" y="21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063</a:t>
              </a:r>
            </a:p>
          </p:txBody>
        </p:sp>
        <p:sp>
          <p:nvSpPr>
            <p:cNvPr id="137293" name="Line 77"/>
            <p:cNvSpPr>
              <a:spLocks noChangeShapeType="1"/>
            </p:cNvSpPr>
            <p:nvPr/>
          </p:nvSpPr>
          <p:spPr bwMode="auto">
            <a:xfrm flipV="1">
              <a:off x="678" y="2410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78"/>
          <p:cNvGrpSpPr>
            <a:grpSpLocks/>
          </p:cNvGrpSpPr>
          <p:nvPr/>
        </p:nvGrpSpPr>
        <p:grpSpPr bwMode="auto">
          <a:xfrm>
            <a:off x="698500" y="2555875"/>
            <a:ext cx="582613" cy="900113"/>
            <a:chOff x="519" y="1610"/>
            <a:chExt cx="367" cy="567"/>
          </a:xfrm>
        </p:grpSpPr>
        <p:sp>
          <p:nvSpPr>
            <p:cNvPr id="137295" name="Text Box 79"/>
            <p:cNvSpPr txBox="1">
              <a:spLocks noChangeArrowheads="1"/>
            </p:cNvSpPr>
            <p:nvPr/>
          </p:nvSpPr>
          <p:spPr bwMode="auto">
            <a:xfrm>
              <a:off x="519" y="18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083</a:t>
              </a:r>
            </a:p>
          </p:txBody>
        </p:sp>
        <p:sp>
          <p:nvSpPr>
            <p:cNvPr id="137296" name="Line 80"/>
            <p:cNvSpPr>
              <a:spLocks noChangeShapeType="1"/>
            </p:cNvSpPr>
            <p:nvPr/>
          </p:nvSpPr>
          <p:spPr bwMode="auto">
            <a:xfrm flipH="1">
              <a:off x="700" y="1610"/>
              <a:ext cx="1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97" name="Line 81"/>
            <p:cNvSpPr>
              <a:spLocks noChangeShapeType="1"/>
            </p:cNvSpPr>
            <p:nvPr/>
          </p:nvSpPr>
          <p:spPr bwMode="auto">
            <a:xfrm flipV="1">
              <a:off x="678" y="205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82"/>
          <p:cNvGrpSpPr>
            <a:grpSpLocks/>
          </p:cNvGrpSpPr>
          <p:nvPr/>
        </p:nvGrpSpPr>
        <p:grpSpPr bwMode="auto">
          <a:xfrm>
            <a:off x="2363788" y="4090988"/>
            <a:ext cx="582612" cy="693737"/>
            <a:chOff x="1568" y="2577"/>
            <a:chExt cx="367" cy="437"/>
          </a:xfrm>
        </p:grpSpPr>
        <p:sp>
          <p:nvSpPr>
            <p:cNvPr id="137299" name="Text Box 83"/>
            <p:cNvSpPr txBox="1">
              <a:spLocks noChangeArrowheads="1"/>
            </p:cNvSpPr>
            <p:nvPr/>
          </p:nvSpPr>
          <p:spPr bwMode="auto">
            <a:xfrm>
              <a:off x="1568" y="257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269</a:t>
              </a:r>
            </a:p>
          </p:txBody>
        </p:sp>
        <p:sp>
          <p:nvSpPr>
            <p:cNvPr id="137300" name="Line 84"/>
            <p:cNvSpPr>
              <a:spLocks noChangeShapeType="1"/>
            </p:cNvSpPr>
            <p:nvPr/>
          </p:nvSpPr>
          <p:spPr bwMode="auto">
            <a:xfrm flipH="1" flipV="1">
              <a:off x="1754" y="281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85"/>
          <p:cNvGrpSpPr>
            <a:grpSpLocks/>
          </p:cNvGrpSpPr>
          <p:nvPr/>
        </p:nvGrpSpPr>
        <p:grpSpPr bwMode="auto">
          <a:xfrm>
            <a:off x="2371725" y="2638425"/>
            <a:ext cx="582613" cy="1422400"/>
            <a:chOff x="1573" y="1662"/>
            <a:chExt cx="367" cy="896"/>
          </a:xfrm>
        </p:grpSpPr>
        <p:sp>
          <p:nvSpPr>
            <p:cNvPr id="137302" name="Text Box 86"/>
            <p:cNvSpPr txBox="1">
              <a:spLocks noChangeArrowheads="1"/>
            </p:cNvSpPr>
            <p:nvPr/>
          </p:nvSpPr>
          <p:spPr bwMode="auto">
            <a:xfrm>
              <a:off x="1573" y="2192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278</a:t>
              </a:r>
            </a:p>
          </p:txBody>
        </p:sp>
        <p:sp>
          <p:nvSpPr>
            <p:cNvPr id="137303" name="Line 87"/>
            <p:cNvSpPr>
              <a:spLocks noChangeShapeType="1"/>
            </p:cNvSpPr>
            <p:nvPr/>
          </p:nvSpPr>
          <p:spPr bwMode="auto">
            <a:xfrm flipV="1">
              <a:off x="1765" y="2447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304" name="Line 88"/>
            <p:cNvSpPr>
              <a:spLocks noChangeShapeType="1"/>
            </p:cNvSpPr>
            <p:nvPr/>
          </p:nvSpPr>
          <p:spPr bwMode="auto">
            <a:xfrm>
              <a:off x="1769" y="1662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89"/>
          <p:cNvGrpSpPr>
            <a:grpSpLocks/>
          </p:cNvGrpSpPr>
          <p:nvPr/>
        </p:nvGrpSpPr>
        <p:grpSpPr bwMode="auto">
          <a:xfrm>
            <a:off x="4816475" y="4073525"/>
            <a:ext cx="582613" cy="693738"/>
            <a:chOff x="3113" y="2566"/>
            <a:chExt cx="367" cy="437"/>
          </a:xfrm>
        </p:grpSpPr>
        <p:sp>
          <p:nvSpPr>
            <p:cNvPr id="137306" name="Text Box 90"/>
            <p:cNvSpPr txBox="1">
              <a:spLocks noChangeArrowheads="1"/>
            </p:cNvSpPr>
            <p:nvPr/>
          </p:nvSpPr>
          <p:spPr bwMode="auto">
            <a:xfrm>
              <a:off x="3113" y="2566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505</a:t>
              </a:r>
            </a:p>
          </p:txBody>
        </p:sp>
        <p:sp>
          <p:nvSpPr>
            <p:cNvPr id="137307" name="Line 91"/>
            <p:cNvSpPr>
              <a:spLocks noChangeShapeType="1"/>
            </p:cNvSpPr>
            <p:nvPr/>
          </p:nvSpPr>
          <p:spPr bwMode="auto">
            <a:xfrm flipH="1" flipV="1">
              <a:off x="3299" y="280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92"/>
          <p:cNvGrpSpPr>
            <a:grpSpLocks/>
          </p:cNvGrpSpPr>
          <p:nvPr/>
        </p:nvGrpSpPr>
        <p:grpSpPr bwMode="auto">
          <a:xfrm>
            <a:off x="4824413" y="2620963"/>
            <a:ext cx="582612" cy="1422400"/>
            <a:chOff x="3118" y="1651"/>
            <a:chExt cx="367" cy="896"/>
          </a:xfrm>
        </p:grpSpPr>
        <p:sp>
          <p:nvSpPr>
            <p:cNvPr id="137309" name="Text Box 93"/>
            <p:cNvSpPr txBox="1">
              <a:spLocks noChangeArrowheads="1"/>
            </p:cNvSpPr>
            <p:nvPr/>
          </p:nvSpPr>
          <p:spPr bwMode="auto">
            <a:xfrm>
              <a:off x="3118" y="2181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589</a:t>
              </a:r>
            </a:p>
          </p:txBody>
        </p:sp>
        <p:sp>
          <p:nvSpPr>
            <p:cNvPr id="137310" name="Line 94"/>
            <p:cNvSpPr>
              <a:spLocks noChangeShapeType="1"/>
            </p:cNvSpPr>
            <p:nvPr/>
          </p:nvSpPr>
          <p:spPr bwMode="auto">
            <a:xfrm flipV="1">
              <a:off x="3310" y="2436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311" name="Line 95"/>
            <p:cNvSpPr>
              <a:spLocks noChangeShapeType="1"/>
            </p:cNvSpPr>
            <p:nvPr/>
          </p:nvSpPr>
          <p:spPr bwMode="auto">
            <a:xfrm>
              <a:off x="3314" y="1651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96"/>
          <p:cNvGrpSpPr>
            <a:grpSpLocks/>
          </p:cNvGrpSpPr>
          <p:nvPr/>
        </p:nvGrpSpPr>
        <p:grpSpPr bwMode="auto">
          <a:xfrm>
            <a:off x="249238" y="657225"/>
            <a:ext cx="8558212" cy="971550"/>
            <a:chOff x="209" y="3106"/>
            <a:chExt cx="5391" cy="612"/>
          </a:xfrm>
        </p:grpSpPr>
        <p:grpSp>
          <p:nvGrpSpPr>
            <p:cNvPr id="28" name="Group 97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29" name="Group 98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7315" name="Rectangle 9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7316" name="Line 10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101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7318" name="Rectangle 10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7319" name="Line 10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04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7321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7322" name="Line 10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2" name="Group 107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7324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7325" name="Line 10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3" name="Group 110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7327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7328" name="Line 11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4" name="Group 113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7330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7331" name="Line 11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7" name="Group 116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7333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7334" name="Line 11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0" name="Group 119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7336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7337" name="Line 12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3" name="Group 122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7339" name="Rectangle 12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7340" name="Line 12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6" name="Group 125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7342" name="Rectangle 12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7343" name="Line 12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7344" name="Text Box 128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二趟收集： </a:t>
              </a:r>
            </a:p>
          </p:txBody>
        </p:sp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73025" y="1289050"/>
            <a:ext cx="31630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sz="3200" dirty="0">
                <a:solidFill>
                  <a:schemeClr val="tx1"/>
                </a:solidFill>
              </a:rPr>
              <a:t>时间复杂度： </a:t>
            </a: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696913" y="3457575"/>
            <a:ext cx="41745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分配（每趟）：</a:t>
            </a:r>
            <a:r>
              <a:rPr lang="en-US" altLang="zh-CN" sz="2800" i="1" dirty="0">
                <a:solidFill>
                  <a:schemeClr val="tx1"/>
                </a:solidFill>
              </a:rPr>
              <a:t>T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</a:t>
            </a:r>
            <a:r>
              <a:rPr lang="en-US" altLang="zh-CN" sz="2800" i="1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684213" y="4130675"/>
            <a:ext cx="42979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收集（每趟）：</a:t>
            </a:r>
            <a:r>
              <a:rPr lang="en-US" altLang="zh-CN" sz="2800" i="1" dirty="0">
                <a:solidFill>
                  <a:schemeClr val="tx1"/>
                </a:solidFill>
              </a:rPr>
              <a:t>T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</a:t>
            </a:r>
            <a:r>
              <a:rPr lang="en-US" altLang="zh-CN" sz="2800" i="1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2843213" y="4824413"/>
            <a:ext cx="25506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 dirty="0">
                <a:solidFill>
                  <a:schemeClr val="tx1"/>
                </a:solidFill>
              </a:rPr>
              <a:t>T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</a:t>
            </a:r>
            <a:r>
              <a:rPr lang="en-US" altLang="zh-CN" sz="2800" i="1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d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 err="1">
                <a:solidFill>
                  <a:schemeClr val="tx1"/>
                </a:solidFill>
              </a:rPr>
              <a:t>n</a:t>
            </a:r>
            <a:r>
              <a:rPr lang="en-US" altLang="zh-CN" sz="2800" dirty="0" err="1">
                <a:solidFill>
                  <a:schemeClr val="tx1"/>
                </a:solidFill>
              </a:rPr>
              <a:t>+</a:t>
            </a:r>
            <a:r>
              <a:rPr lang="en-US" altLang="zh-CN" sz="2800" i="1" dirty="0" err="1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)) </a:t>
            </a:r>
          </a:p>
        </p:txBody>
      </p:sp>
      <p:sp>
        <p:nvSpPr>
          <p:cNvPr id="138252" name="Rectangle 12"/>
          <p:cNvSpPr>
            <a:spLocks noChangeArrowheads="1"/>
          </p:cNvSpPr>
          <p:nvPr/>
        </p:nvSpPr>
        <p:spPr bwMode="auto">
          <a:xfrm>
            <a:off x="684213" y="5616575"/>
            <a:ext cx="82958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chemeClr val="tx1"/>
                </a:solidFill>
              </a:rPr>
              <a:t>空间复杂度：</a:t>
            </a:r>
            <a:r>
              <a:rPr lang="en-US" altLang="zh-CN" sz="2800" i="1" dirty="0">
                <a:solidFill>
                  <a:schemeClr val="tx1"/>
                </a:solidFill>
              </a:rPr>
              <a:t>S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)=2</a:t>
            </a:r>
            <a:r>
              <a:rPr lang="en-US" altLang="zh-CN" sz="2800" i="1" dirty="0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</a:rPr>
              <a:t>个队列指针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</a:rPr>
              <a:t>+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</a:rPr>
              <a:t>个指针域空间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2700338" y="1108075"/>
            <a:ext cx="6655989" cy="2763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3">
              <a:lnSpc>
                <a:spcPct val="155000"/>
              </a:lnSpc>
            </a:pPr>
            <a:r>
              <a:rPr lang="zh-CN" altLang="zh-CN" sz="2800" dirty="0">
                <a:solidFill>
                  <a:schemeClr val="tx1"/>
                </a:solidFill>
              </a:rPr>
              <a:t>假设：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 —— </a:t>
            </a:r>
            <a:r>
              <a:rPr lang="zh-CN" altLang="zh-CN" sz="2800" dirty="0">
                <a:solidFill>
                  <a:schemeClr val="tx1"/>
                </a:solidFill>
              </a:rPr>
              <a:t>记录数</a:t>
            </a:r>
            <a:r>
              <a:rPr lang="zh-CN" altLang="en-US" sz="2800" dirty="0">
                <a:solidFill>
                  <a:schemeClr val="tx1"/>
                </a:solidFill>
              </a:rPr>
              <a:t>  </a:t>
            </a:r>
          </a:p>
          <a:p>
            <a:pPr lvl="3">
              <a:lnSpc>
                <a:spcPct val="155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            </a:t>
            </a:r>
            <a:r>
              <a:rPr lang="en-US" altLang="zh-CN" sz="2800" i="1" dirty="0">
                <a:solidFill>
                  <a:schemeClr val="tx1"/>
                </a:solidFill>
              </a:rPr>
              <a:t>d</a:t>
            </a:r>
            <a:r>
              <a:rPr lang="en-US" altLang="zh-CN" sz="2800" dirty="0">
                <a:solidFill>
                  <a:schemeClr val="tx1"/>
                </a:solidFill>
              </a:rPr>
              <a:t> —— </a:t>
            </a:r>
            <a:r>
              <a:rPr lang="zh-CN" altLang="zh-CN" sz="2800" dirty="0">
                <a:solidFill>
                  <a:schemeClr val="tx1"/>
                </a:solidFill>
              </a:rPr>
              <a:t>关键字</a:t>
            </a:r>
            <a:r>
              <a:rPr lang="zh-CN" altLang="en-US" sz="2800" dirty="0"/>
              <a:t>位</a:t>
            </a:r>
            <a:r>
              <a:rPr lang="zh-CN" altLang="zh-CN" sz="2800" dirty="0">
                <a:solidFill>
                  <a:schemeClr val="tx1"/>
                </a:solidFill>
              </a:rPr>
              <a:t>数</a:t>
            </a:r>
          </a:p>
          <a:p>
            <a:pPr lvl="3">
              <a:lnSpc>
                <a:spcPct val="155000"/>
              </a:lnSpc>
            </a:pPr>
            <a:r>
              <a:rPr lang="zh-CN" altLang="zh-CN" sz="2800" dirty="0">
                <a:solidFill>
                  <a:schemeClr val="tx1"/>
                </a:solidFill>
              </a:rPr>
              <a:t>      </a:t>
            </a:r>
            <a:r>
              <a:rPr lang="zh-CN" altLang="en-US" sz="2800" dirty="0">
                <a:solidFill>
                  <a:schemeClr val="tx1"/>
                </a:solidFill>
              </a:rPr>
              <a:t>      </a:t>
            </a:r>
            <a:r>
              <a:rPr lang="en-US" altLang="zh-CN" sz="2800" i="1" dirty="0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 —— </a:t>
            </a:r>
            <a:r>
              <a:rPr lang="zh-CN" altLang="zh-CN" sz="2800" dirty="0">
                <a:solidFill>
                  <a:schemeClr val="tx1"/>
                </a:solidFill>
              </a:rPr>
              <a:t>关键字取值范围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3">
              <a:lnSpc>
                <a:spcPct val="155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                          （如十进制为</a:t>
            </a:r>
            <a:r>
              <a:rPr lang="en-US" altLang="zh-CN" sz="2800" dirty="0">
                <a:solidFill>
                  <a:schemeClr val="tx1"/>
                </a:solidFill>
              </a:rPr>
              <a:t>10</a:t>
            </a:r>
            <a:r>
              <a:rPr lang="zh-CN" altLang="en-US" sz="2800" dirty="0">
                <a:solidFill>
                  <a:schemeClr val="tx1"/>
                </a:solidFill>
              </a:rPr>
              <a:t>） 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374848" y="116632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效率分析</a:t>
            </a:r>
          </a:p>
        </p:txBody>
      </p:sp>
    </p:spTree>
  </p:cSld>
  <p:clrMapOvr>
    <a:masterClrMapping/>
  </p:clrMapOvr>
  <p:transition spd="slow">
    <p:strips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60152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156176" y="554452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6587976" y="554452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019776" y="554452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74848" y="404664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排序方法比较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9181" y="1405720"/>
          <a:ext cx="8855307" cy="4740079"/>
        </p:xfrm>
        <a:graphic>
          <a:graphicData uri="http://schemas.openxmlformats.org/drawingml/2006/table">
            <a:tbl>
              <a:tblPr/>
              <a:tblGrid>
                <a:gridCol w="139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6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4356"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排序方法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平均时间复杂度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最坏时间复杂度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空间复杂度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稳定性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356">
                <a:tc rowSpan="4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简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单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排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序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直接插入排序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折半插入排序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起泡排序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简单选择排序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 dirty="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356">
                <a:tc rowSpan="5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高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级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排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序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快速排序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O(logn)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堆排序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希尔排序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1+k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)(0&lt;k&lt;1)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 dirty="0">
                          <a:latin typeface="Arial"/>
                          <a:ea typeface="宋体"/>
                          <a:cs typeface="Times New Roman"/>
                        </a:rPr>
                        <a:t>1+k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)(0&lt;k&lt;1)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归并排序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O(nlogn)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O(nlogn)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基数排序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O(d(n+rd))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O(d(n+rd))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O(rd)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75656" y="1628800"/>
            <a:ext cx="6400800" cy="388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4000" dirty="0"/>
              <a:t>排序基本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概念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4000" dirty="0"/>
              <a:t>插入排序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交换排序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选择排序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4000" dirty="0"/>
              <a:t>归并排序</a:t>
            </a:r>
            <a:r>
              <a:rPr lang="en-US" altLang="zh-CN" sz="4000" dirty="0"/>
              <a:t>(</a:t>
            </a:r>
            <a:r>
              <a:rPr lang="zh-CN" altLang="en-US" sz="2800" dirty="0"/>
              <a:t>算法的伪代码不要求</a:t>
            </a:r>
            <a:r>
              <a:rPr lang="en-US" altLang="zh-CN" sz="4000" dirty="0"/>
              <a:t>)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/>
              <a:t>基数排序</a:t>
            </a:r>
            <a:r>
              <a:rPr lang="en-US" altLang="zh-CN" sz="4000" dirty="0"/>
              <a:t>(</a:t>
            </a:r>
            <a:r>
              <a:rPr lang="zh-CN" altLang="en-US" sz="2800" dirty="0"/>
              <a:t>算法的伪代码不要求</a:t>
            </a:r>
            <a:r>
              <a:rPr lang="en-US" altLang="zh-CN" sz="4000" dirty="0"/>
              <a:t>)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1763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排序相关</a:t>
            </a:r>
            <a:r>
              <a:rPr lang="zh-CN" altLang="en-US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概念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435280" cy="568863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9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是计算机程序设计中的一种重要操作，它的功能是将一个数据元素（或记录）的任意序列，重新排列成一个按关键字有序的序列。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注意：我们排序的是记录而非关键字，关键字只是排序的依据。但是我们为了讲课的方便，举例时可能只涉及到仅包含关键字的记录。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9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内部排序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指的是待排序记录存放在计算机随机存储器中进行的排序过程。而外部排序指的是当排序记录的数量很大，以致内存一次不能容纳全部记录，在排序过程中尚需对外存进行访问的排序过程。</a:t>
            </a: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9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排序的稳定性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如果两记录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Ri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Rj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的关键字相同，在排序前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Ri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Rj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的前面，排序之后，</a:t>
            </a:r>
            <a:r>
              <a:rPr lang="en-US" altLang="zh-CN" sz="21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Ri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依然在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Rj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之前，我们称这种排序方法是稳定的，反之，是不稳定的。</a:t>
            </a: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排序表定义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1052736"/>
            <a:ext cx="6480720" cy="547260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#define  MAXSIZE  20</a:t>
            </a:r>
            <a:endParaRPr lang="zh-CN" altLang="en-US" dirty="0"/>
          </a:p>
          <a:p>
            <a:pPr>
              <a:buNone/>
            </a:pPr>
            <a:r>
              <a:rPr lang="en-US" dirty="0" err="1"/>
              <a:t>typedef</a:t>
            </a: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/>
              <a:t>KeyType</a:t>
            </a:r>
            <a:r>
              <a:rPr lang="en-US" dirty="0"/>
              <a:t>;</a:t>
            </a:r>
            <a:endParaRPr lang="zh-CN" altLang="en-US" dirty="0"/>
          </a:p>
          <a:p>
            <a:pPr>
              <a:buNone/>
            </a:pPr>
            <a:r>
              <a:rPr lang="en-US" dirty="0" err="1"/>
              <a:t>typedef</a:t>
            </a:r>
            <a:r>
              <a:rPr lang="en-US" dirty="0"/>
              <a:t>  </a:t>
            </a:r>
            <a:r>
              <a:rPr lang="en-US" dirty="0" err="1"/>
              <a:t>struct</a:t>
            </a:r>
            <a:endParaRPr lang="zh-CN" altLang="en-US" dirty="0"/>
          </a:p>
          <a:p>
            <a:pPr>
              <a:buNone/>
            </a:pPr>
            <a:r>
              <a:rPr lang="en-US" dirty="0"/>
              <a:t>{</a:t>
            </a:r>
            <a:endParaRPr lang="zh-CN" altLang="en-US" dirty="0"/>
          </a:p>
          <a:p>
            <a:pPr>
              <a:buNone/>
            </a:pPr>
            <a:r>
              <a:rPr lang="en-US" dirty="0"/>
              <a:t>	  </a:t>
            </a:r>
            <a:r>
              <a:rPr lang="en-US" dirty="0" err="1"/>
              <a:t>KeyType</a:t>
            </a:r>
            <a:r>
              <a:rPr lang="en-US" dirty="0"/>
              <a:t>  key;</a:t>
            </a:r>
            <a:endParaRPr lang="zh-CN" altLang="en-US" dirty="0"/>
          </a:p>
          <a:p>
            <a:pPr>
              <a:buNone/>
            </a:pPr>
            <a:r>
              <a:rPr lang="en-US" dirty="0"/>
              <a:t>	  </a:t>
            </a:r>
            <a:r>
              <a:rPr lang="en-US" dirty="0" err="1"/>
              <a:t>InfoType</a:t>
            </a:r>
            <a:r>
              <a:rPr lang="en-US" dirty="0"/>
              <a:t> </a:t>
            </a:r>
            <a:r>
              <a:rPr lang="en-US" dirty="0" err="1"/>
              <a:t>otherinfo</a:t>
            </a:r>
            <a:r>
              <a:rPr lang="en-US" dirty="0"/>
              <a:t>;</a:t>
            </a:r>
            <a:endParaRPr lang="zh-CN" altLang="en-US" dirty="0"/>
          </a:p>
          <a:p>
            <a:pPr>
              <a:buNone/>
            </a:pPr>
            <a:r>
              <a:rPr lang="en-US" dirty="0"/>
              <a:t>}</a:t>
            </a:r>
            <a:r>
              <a:rPr lang="en-US" dirty="0" err="1"/>
              <a:t>RedType</a:t>
            </a:r>
            <a:r>
              <a:rPr lang="en-US" dirty="0"/>
              <a:t>;</a:t>
            </a:r>
            <a:endParaRPr lang="zh-CN" altLang="en-US" dirty="0"/>
          </a:p>
          <a:p>
            <a:pPr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endParaRPr lang="zh-CN" altLang="en-US" dirty="0"/>
          </a:p>
          <a:p>
            <a:pPr>
              <a:buNone/>
            </a:pPr>
            <a:r>
              <a:rPr lang="en-US" dirty="0"/>
              <a:t>{</a:t>
            </a:r>
            <a:endParaRPr lang="zh-CN" altLang="en-US" dirty="0"/>
          </a:p>
          <a:p>
            <a:pPr>
              <a:buNone/>
            </a:pPr>
            <a:r>
              <a:rPr lang="en-US" dirty="0"/>
              <a:t>	  </a:t>
            </a:r>
            <a:r>
              <a:rPr lang="en-US" dirty="0" err="1"/>
              <a:t>RedType</a:t>
            </a:r>
            <a:r>
              <a:rPr lang="en-US" dirty="0"/>
              <a:t>  r[MAXSIZE+1];</a:t>
            </a:r>
            <a:endParaRPr lang="zh-CN" altLang="en-US" dirty="0"/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      length;</a:t>
            </a:r>
            <a:endParaRPr lang="zh-CN" altLang="en-US" dirty="0"/>
          </a:p>
          <a:p>
            <a:pPr>
              <a:buNone/>
            </a:pPr>
            <a:r>
              <a:rPr lang="en-US" dirty="0"/>
              <a:t>}</a:t>
            </a:r>
            <a:r>
              <a:rPr lang="en-US" dirty="0" err="1"/>
              <a:t>SqList</a:t>
            </a:r>
            <a:r>
              <a:rPr lang="en-US" dirty="0"/>
              <a:t>;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3417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学习方法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051720" y="1628800"/>
            <a:ext cx="6408712" cy="33843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排序思想及排序过程</a:t>
            </a:r>
            <a:endParaRPr lang="en-US" altLang="zh-CN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排序算法的代码描述</a:t>
            </a:r>
            <a:endParaRPr lang="en-US" altLang="zh-CN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排序算法的效率分析</a:t>
            </a:r>
            <a:endParaRPr lang="en-US" altLang="zh-CN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9" name="Rectangle 5" descr="60%"/>
          <p:cNvSpPr>
            <a:spLocks noChangeArrowheads="1"/>
          </p:cNvSpPr>
          <p:nvPr/>
        </p:nvSpPr>
        <p:spPr bwMode="auto">
          <a:xfrm>
            <a:off x="533400" y="1557338"/>
            <a:ext cx="3352800" cy="406400"/>
          </a:xfrm>
          <a:prstGeom prst="rect">
            <a:avLst/>
          </a:prstGeom>
          <a:pattFill prst="pct60">
            <a:fgClr>
              <a:srgbClr val="CC99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有序序列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R[1 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-1] 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3886200" y="2108200"/>
            <a:ext cx="762000" cy="406400"/>
          </a:xfrm>
          <a:prstGeom prst="rect">
            <a:avLst/>
          </a:prstGeom>
          <a:gradFill rotWithShape="0">
            <a:gsLst>
              <a:gs pos="0">
                <a:srgbClr val="66FFFF"/>
              </a:gs>
              <a:gs pos="100000">
                <a:srgbClr val="66FFFF">
                  <a:gamma/>
                  <a:shade val="94118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sp>
        <p:nvSpPr>
          <p:cNvPr id="144391" name="Rectangle 7" descr="棚架"/>
          <p:cNvSpPr>
            <a:spLocks noChangeArrowheads="1"/>
          </p:cNvSpPr>
          <p:nvPr/>
        </p:nvSpPr>
        <p:spPr bwMode="auto">
          <a:xfrm>
            <a:off x="3886200" y="1557338"/>
            <a:ext cx="4724400" cy="406400"/>
          </a:xfrm>
          <a:prstGeom prst="rect">
            <a:avLst/>
          </a:prstGeom>
          <a:pattFill prst="trellis">
            <a:fgClr>
              <a:srgbClr val="00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无序序列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441325" y="969963"/>
            <a:ext cx="454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一趟直接插入排序的基本思想： </a:t>
            </a:r>
          </a:p>
        </p:txBody>
      </p:sp>
      <p:sp>
        <p:nvSpPr>
          <p:cNvPr id="144393" name="Rectangle 9" descr="60%"/>
          <p:cNvSpPr>
            <a:spLocks noChangeArrowheads="1"/>
          </p:cNvSpPr>
          <p:nvPr/>
        </p:nvSpPr>
        <p:spPr bwMode="auto">
          <a:xfrm>
            <a:off x="533400" y="3141663"/>
            <a:ext cx="4114800" cy="406400"/>
          </a:xfrm>
          <a:prstGeom prst="rect">
            <a:avLst/>
          </a:prstGeom>
          <a:pattFill prst="pct60">
            <a:fgClr>
              <a:srgbClr val="CC99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有序序列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R[1 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sp>
        <p:nvSpPr>
          <p:cNvPr id="144394" name="Rectangle 10" descr="棚架"/>
          <p:cNvSpPr>
            <a:spLocks noChangeArrowheads="1"/>
          </p:cNvSpPr>
          <p:nvPr/>
        </p:nvSpPr>
        <p:spPr bwMode="auto">
          <a:xfrm>
            <a:off x="4648200" y="3141663"/>
            <a:ext cx="3962400" cy="406400"/>
          </a:xfrm>
          <a:prstGeom prst="rect">
            <a:avLst/>
          </a:prstGeom>
          <a:pattFill prst="trellis">
            <a:fgClr>
              <a:srgbClr val="00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无序序列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 +1 ..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cxnSp>
        <p:nvCxnSpPr>
          <p:cNvPr id="144395" name="AutoShape 11"/>
          <p:cNvCxnSpPr>
            <a:cxnSpLocks noChangeShapeType="1"/>
            <a:stCxn id="144390" idx="1"/>
            <a:endCxn id="144389" idx="2"/>
          </p:cNvCxnSpPr>
          <p:nvPr/>
        </p:nvCxnSpPr>
        <p:spPr bwMode="auto">
          <a:xfrm rot="10800000">
            <a:off x="2209800" y="1963738"/>
            <a:ext cx="1676400" cy="347662"/>
          </a:xfrm>
          <a:prstGeom prst="bentConnector2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44396" name="AutoShape 12"/>
          <p:cNvSpPr>
            <a:spLocks noChangeArrowheads="1"/>
          </p:cNvSpPr>
          <p:nvPr/>
        </p:nvSpPr>
        <p:spPr bwMode="auto">
          <a:xfrm>
            <a:off x="3403600" y="2420938"/>
            <a:ext cx="376238" cy="665162"/>
          </a:xfrm>
          <a:prstGeom prst="downArrow">
            <a:avLst>
              <a:gd name="adj1" fmla="val 50000"/>
              <a:gd name="adj2" fmla="val 44198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4397" name="Line 13"/>
          <p:cNvSpPr>
            <a:spLocks noChangeShapeType="1"/>
          </p:cNvSpPr>
          <p:nvPr/>
        </p:nvSpPr>
        <p:spPr bwMode="auto">
          <a:xfrm>
            <a:off x="4648200" y="1557338"/>
            <a:ext cx="1588" cy="40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8" name="Line 14"/>
          <p:cNvSpPr>
            <a:spLocks noChangeShapeType="1"/>
          </p:cNvSpPr>
          <p:nvPr/>
        </p:nvSpPr>
        <p:spPr bwMode="auto">
          <a:xfrm>
            <a:off x="4648200" y="2573338"/>
            <a:ext cx="1588" cy="6651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9" name="Text Box 15"/>
          <p:cNvSpPr txBox="1">
            <a:spLocks noChangeArrowheads="1"/>
          </p:cNvSpPr>
          <p:nvPr/>
        </p:nvSpPr>
        <p:spPr bwMode="auto">
          <a:xfrm>
            <a:off x="379413" y="3762375"/>
            <a:ext cx="4708340" cy="4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实现“一趟插入排序”可分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三步</a:t>
            </a:r>
            <a:r>
              <a:rPr lang="zh-CN" altLang="en-US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进行：  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44400" name="Text Box 16"/>
          <p:cNvSpPr txBox="1">
            <a:spLocks noChangeArrowheads="1"/>
          </p:cNvSpPr>
          <p:nvPr/>
        </p:nvSpPr>
        <p:spPr bwMode="auto">
          <a:xfrm>
            <a:off x="609600" y="5924550"/>
            <a:ext cx="7275513" cy="45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．将 </a:t>
            </a:r>
            <a:r>
              <a:rPr lang="en-US" altLang="zh-CN" sz="2000" dirty="0"/>
              <a:t>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</a:t>
            </a:r>
            <a:r>
              <a:rPr lang="zh-CN" altLang="en-US" sz="2000" dirty="0"/>
              <a:t>插入（复制）到 </a:t>
            </a:r>
            <a:r>
              <a:rPr lang="en-US" altLang="zh-CN" sz="2000" dirty="0"/>
              <a:t>R[ j+1] </a:t>
            </a:r>
            <a:r>
              <a:rPr lang="zh-CN" altLang="en-US" sz="2000" dirty="0"/>
              <a:t>的位置上。 </a:t>
            </a:r>
          </a:p>
        </p:txBody>
      </p:sp>
      <p:sp>
        <p:nvSpPr>
          <p:cNvPr id="144401" name="Rectangle 17"/>
          <p:cNvSpPr>
            <a:spLocks noChangeArrowheads="1"/>
          </p:cNvSpPr>
          <p:nvPr/>
        </p:nvSpPr>
        <p:spPr bwMode="auto">
          <a:xfrm>
            <a:off x="609600" y="5310188"/>
            <a:ext cx="8283575" cy="45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．将 </a:t>
            </a:r>
            <a:r>
              <a:rPr lang="en-US" altLang="zh-CN" sz="2000" dirty="0">
                <a:solidFill>
                  <a:schemeClr val="tx1"/>
                </a:solidFill>
              </a:rPr>
              <a:t>R[ </a:t>
            </a:r>
            <a:r>
              <a:rPr lang="en-US" altLang="zh-CN" sz="2000" i="1" dirty="0">
                <a:solidFill>
                  <a:schemeClr val="tx1"/>
                </a:solidFill>
              </a:rPr>
              <a:t>j</a:t>
            </a:r>
            <a:r>
              <a:rPr lang="en-US" altLang="zh-CN" sz="2000" dirty="0">
                <a:solidFill>
                  <a:schemeClr val="tx1"/>
                </a:solidFill>
              </a:rPr>
              <a:t>+1 .. 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-1] </a:t>
            </a:r>
            <a:r>
              <a:rPr lang="zh-CN" altLang="en-US" sz="2000" dirty="0">
                <a:solidFill>
                  <a:schemeClr val="tx1"/>
                </a:solidFill>
              </a:rPr>
              <a:t>中的所有记录均后移一个位置； </a:t>
            </a:r>
          </a:p>
        </p:txBody>
      </p:sp>
      <p:sp>
        <p:nvSpPr>
          <p:cNvPr id="144402" name="Rectangle 18"/>
          <p:cNvSpPr>
            <a:spLocks noChangeArrowheads="1"/>
          </p:cNvSpPr>
          <p:nvPr/>
        </p:nvSpPr>
        <p:spPr bwMode="auto">
          <a:xfrm>
            <a:off x="552450" y="4259263"/>
            <a:ext cx="4976875" cy="855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．在 </a:t>
            </a:r>
            <a:r>
              <a:rPr lang="en-US" altLang="zh-CN" sz="2000" dirty="0">
                <a:solidFill>
                  <a:schemeClr val="tx1"/>
                </a:solidFill>
              </a:rPr>
              <a:t>R[1 .. 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-1] </a:t>
            </a:r>
            <a:r>
              <a:rPr lang="zh-CN" altLang="en-US" sz="2000" dirty="0">
                <a:solidFill>
                  <a:schemeClr val="tx1"/>
                </a:solidFill>
              </a:rPr>
              <a:t>中查找 </a:t>
            </a:r>
            <a:r>
              <a:rPr lang="en-US" altLang="zh-CN" sz="2000" dirty="0">
                <a:solidFill>
                  <a:schemeClr val="tx1"/>
                </a:solidFill>
              </a:rPr>
              <a:t>R[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] </a:t>
            </a:r>
            <a:r>
              <a:rPr lang="zh-CN" altLang="en-US" sz="2000" dirty="0">
                <a:solidFill>
                  <a:schemeClr val="tx1"/>
                </a:solidFill>
              </a:rPr>
              <a:t>的插入位置，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       </a:t>
            </a:r>
            <a:r>
              <a:rPr lang="en-US" altLang="zh-CN" sz="2000" dirty="0">
                <a:solidFill>
                  <a:schemeClr val="tx1"/>
                </a:solidFill>
              </a:rPr>
              <a:t>R[1 .. </a:t>
            </a:r>
            <a:r>
              <a:rPr lang="en-US" altLang="zh-CN" sz="2000" i="1" dirty="0">
                <a:solidFill>
                  <a:schemeClr val="tx1"/>
                </a:solidFill>
              </a:rPr>
              <a:t>j</a:t>
            </a:r>
            <a:r>
              <a:rPr lang="en-US" altLang="zh-CN" sz="2000" dirty="0">
                <a:solidFill>
                  <a:schemeClr val="tx1"/>
                </a:solidFill>
              </a:rPr>
              <a:t>].key 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 R[</a:t>
            </a:r>
            <a:r>
              <a:rPr lang="en-US" altLang="zh-CN" sz="2000" i="1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].key &lt; R[ </a:t>
            </a:r>
            <a:r>
              <a:rPr lang="en-US" altLang="zh-CN" sz="2000" i="1" dirty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+1 .. </a:t>
            </a:r>
            <a:r>
              <a:rPr lang="en-US" altLang="zh-CN" sz="2000" i="1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 -1].key</a:t>
            </a:r>
            <a:r>
              <a:rPr lang="zh-CN" altLang="en-US" sz="2000" dirty="0">
                <a:solidFill>
                  <a:schemeClr val="tx1"/>
                </a:solidFill>
                <a:sym typeface="Symbol" pitchFamily="18" charset="2"/>
              </a:rPr>
              <a:t>；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直接插入排序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 animBg="1" autoUpdateAnimBg="0"/>
      <p:bldP spid="144390" grpId="0" animBg="1" autoUpdateAnimBg="0"/>
      <p:bldP spid="144391" grpId="0" animBg="1" autoUpdateAnimBg="0"/>
      <p:bldP spid="144393" grpId="0" animBg="1" autoUpdateAnimBg="0"/>
      <p:bldP spid="144394" grpId="0" animBg="1" autoUpdateAnimBg="0"/>
      <p:bldP spid="144396" grpId="0" animBg="1"/>
      <p:bldP spid="144397" grpId="0" animBg="1"/>
      <p:bldP spid="144398" grpId="0" animBg="1"/>
      <p:bldP spid="144399" grpId="0" autoUpdateAnimBg="0"/>
      <p:bldP spid="144400" grpId="0" autoUpdateAnimBg="0"/>
      <p:bldP spid="144401" grpId="0" autoUpdateAnimBg="0"/>
      <p:bldP spid="14440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00" name="Oval 336"/>
          <p:cNvSpPr>
            <a:spLocks noChangeArrowheads="1"/>
          </p:cNvSpPr>
          <p:nvPr/>
        </p:nvSpPr>
        <p:spPr bwMode="auto">
          <a:xfrm>
            <a:off x="3563938" y="2060575"/>
            <a:ext cx="576262" cy="5762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799" name="Oval 335"/>
          <p:cNvSpPr>
            <a:spLocks noChangeArrowheads="1"/>
          </p:cNvSpPr>
          <p:nvPr/>
        </p:nvSpPr>
        <p:spPr bwMode="auto">
          <a:xfrm>
            <a:off x="3563938" y="2060575"/>
            <a:ext cx="576262" cy="5762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798" name="Oval 334"/>
          <p:cNvSpPr>
            <a:spLocks noChangeArrowheads="1"/>
          </p:cNvSpPr>
          <p:nvPr/>
        </p:nvSpPr>
        <p:spPr bwMode="auto">
          <a:xfrm>
            <a:off x="3563938" y="2060575"/>
            <a:ext cx="576262" cy="5762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662" name="Rectangle 198"/>
          <p:cNvSpPr>
            <a:spLocks noChangeArrowheads="1"/>
          </p:cNvSpPr>
          <p:nvPr/>
        </p:nvSpPr>
        <p:spPr bwMode="auto">
          <a:xfrm>
            <a:off x="2895600" y="1447800"/>
            <a:ext cx="533400" cy="5334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91"/>
          <p:cNvGrpSpPr>
            <a:grpSpLocks/>
          </p:cNvGrpSpPr>
          <p:nvPr/>
        </p:nvGrpSpPr>
        <p:grpSpPr bwMode="auto">
          <a:xfrm>
            <a:off x="533400" y="955675"/>
            <a:ext cx="7813675" cy="949325"/>
            <a:chOff x="336" y="602"/>
            <a:chExt cx="4922" cy="598"/>
          </a:xfrm>
        </p:grpSpPr>
        <p:sp>
          <p:nvSpPr>
            <p:cNvPr id="62652" name="Text Box 188"/>
            <p:cNvSpPr txBox="1">
              <a:spLocks noChangeArrowheads="1"/>
            </p:cNvSpPr>
            <p:nvPr/>
          </p:nvSpPr>
          <p:spPr bwMode="auto">
            <a:xfrm>
              <a:off x="336" y="912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ea typeface="华文中宋" pitchFamily="2" charset="-122"/>
                </a:rPr>
                <a:t>初始状态</a:t>
              </a:r>
            </a:p>
          </p:txBody>
        </p:sp>
        <p:sp>
          <p:nvSpPr>
            <p:cNvPr id="62654" name="Oval 190"/>
            <p:cNvSpPr>
              <a:spLocks noChangeArrowheads="1"/>
            </p:cNvSpPr>
            <p:nvPr/>
          </p:nvSpPr>
          <p:spPr bwMode="auto">
            <a:xfrm>
              <a:off x="1872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55" name="Oval 191"/>
            <p:cNvSpPr>
              <a:spLocks noChangeArrowheads="1"/>
            </p:cNvSpPr>
            <p:nvPr/>
          </p:nvSpPr>
          <p:spPr bwMode="auto">
            <a:xfrm>
              <a:off x="2304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</a:p>
          </p:txBody>
        </p:sp>
        <p:sp>
          <p:nvSpPr>
            <p:cNvPr id="62656" name="Oval 192"/>
            <p:cNvSpPr>
              <a:spLocks noChangeArrowheads="1"/>
            </p:cNvSpPr>
            <p:nvPr/>
          </p:nvSpPr>
          <p:spPr bwMode="auto">
            <a:xfrm>
              <a:off x="2736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657" name="Oval 193"/>
            <p:cNvSpPr>
              <a:spLocks noChangeArrowheads="1"/>
            </p:cNvSpPr>
            <p:nvPr/>
          </p:nvSpPr>
          <p:spPr bwMode="auto">
            <a:xfrm>
              <a:off x="3216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658" name="Oval 194"/>
            <p:cNvSpPr>
              <a:spLocks noChangeArrowheads="1"/>
            </p:cNvSpPr>
            <p:nvPr/>
          </p:nvSpPr>
          <p:spPr bwMode="auto">
            <a:xfrm>
              <a:off x="3648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659" name="Oval 195"/>
            <p:cNvSpPr>
              <a:spLocks noChangeArrowheads="1"/>
            </p:cNvSpPr>
            <p:nvPr/>
          </p:nvSpPr>
          <p:spPr bwMode="auto">
            <a:xfrm>
              <a:off x="4080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660" name="Oval 196"/>
            <p:cNvSpPr>
              <a:spLocks noChangeArrowheads="1"/>
            </p:cNvSpPr>
            <p:nvPr/>
          </p:nvSpPr>
          <p:spPr bwMode="auto">
            <a:xfrm>
              <a:off x="4512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661" name="Oval 197"/>
            <p:cNvSpPr>
              <a:spLocks noChangeArrowheads="1"/>
            </p:cNvSpPr>
            <p:nvPr/>
          </p:nvSpPr>
          <p:spPr bwMode="auto">
            <a:xfrm>
              <a:off x="4944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663" name="Oval 199"/>
            <p:cNvSpPr>
              <a:spLocks noChangeArrowheads="1"/>
            </p:cNvSpPr>
            <p:nvPr/>
          </p:nvSpPr>
          <p:spPr bwMode="auto">
            <a:xfrm>
              <a:off x="1440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64" name="Text Box 200"/>
            <p:cNvSpPr txBox="1">
              <a:spLocks noChangeArrowheads="1"/>
            </p:cNvSpPr>
            <p:nvPr/>
          </p:nvSpPr>
          <p:spPr bwMode="auto">
            <a:xfrm>
              <a:off x="1382" y="602"/>
              <a:ext cx="38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 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0 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1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2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3 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4 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5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6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7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8  </a:t>
              </a:r>
            </a:p>
          </p:txBody>
        </p:sp>
      </p:grpSp>
      <p:sp>
        <p:nvSpPr>
          <p:cNvPr id="62665" name="Text Box 201"/>
          <p:cNvSpPr txBox="1">
            <a:spLocks noChangeArrowheads="1"/>
          </p:cNvSpPr>
          <p:nvPr/>
        </p:nvSpPr>
        <p:spPr bwMode="auto">
          <a:xfrm>
            <a:off x="838200" y="2057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=2 </a:t>
            </a:r>
          </a:p>
        </p:txBody>
      </p:sp>
      <p:sp>
        <p:nvSpPr>
          <p:cNvPr id="62677" name="Rectangle 213"/>
          <p:cNvSpPr>
            <a:spLocks noChangeArrowheads="1"/>
          </p:cNvSpPr>
          <p:nvPr/>
        </p:nvSpPr>
        <p:spPr bwMode="auto">
          <a:xfrm>
            <a:off x="2895600" y="2057400"/>
            <a:ext cx="533400" cy="5334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93"/>
          <p:cNvGrpSpPr>
            <a:grpSpLocks/>
          </p:cNvGrpSpPr>
          <p:nvPr/>
        </p:nvGrpSpPr>
        <p:grpSpPr bwMode="auto">
          <a:xfrm>
            <a:off x="838200" y="2667000"/>
            <a:ext cx="7391400" cy="533400"/>
            <a:chOff x="528" y="1680"/>
            <a:chExt cx="4656" cy="336"/>
          </a:xfrm>
        </p:grpSpPr>
        <p:sp>
          <p:nvSpPr>
            <p:cNvPr id="62687" name="Text Box 223"/>
            <p:cNvSpPr txBox="1">
              <a:spLocks noChangeArrowheads="1"/>
            </p:cNvSpPr>
            <p:nvPr/>
          </p:nvSpPr>
          <p:spPr bwMode="auto">
            <a:xfrm>
              <a:off x="528" y="1680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=3 </a:t>
              </a:r>
            </a:p>
          </p:txBody>
        </p:sp>
        <p:sp>
          <p:nvSpPr>
            <p:cNvPr id="62688" name="Rectangle 224"/>
            <p:cNvSpPr>
              <a:spLocks noChangeArrowheads="1"/>
            </p:cNvSpPr>
            <p:nvPr/>
          </p:nvSpPr>
          <p:spPr bwMode="auto">
            <a:xfrm>
              <a:off x="1824" y="1680"/>
              <a:ext cx="1248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89" name="Oval 225"/>
            <p:cNvSpPr>
              <a:spLocks noChangeArrowheads="1"/>
            </p:cNvSpPr>
            <p:nvPr/>
          </p:nvSpPr>
          <p:spPr bwMode="auto">
            <a:xfrm>
              <a:off x="1872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90" name="Oval 226"/>
            <p:cNvSpPr>
              <a:spLocks noChangeArrowheads="1"/>
            </p:cNvSpPr>
            <p:nvPr/>
          </p:nvSpPr>
          <p:spPr bwMode="auto">
            <a:xfrm>
              <a:off x="2304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691" name="Oval 227"/>
            <p:cNvSpPr>
              <a:spLocks noChangeArrowheads="1"/>
            </p:cNvSpPr>
            <p:nvPr/>
          </p:nvSpPr>
          <p:spPr bwMode="auto">
            <a:xfrm>
              <a:off x="2736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692" name="Oval 228"/>
            <p:cNvSpPr>
              <a:spLocks noChangeArrowheads="1"/>
            </p:cNvSpPr>
            <p:nvPr/>
          </p:nvSpPr>
          <p:spPr bwMode="auto">
            <a:xfrm>
              <a:off x="3216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693" name="Oval 229"/>
            <p:cNvSpPr>
              <a:spLocks noChangeArrowheads="1"/>
            </p:cNvSpPr>
            <p:nvPr/>
          </p:nvSpPr>
          <p:spPr bwMode="auto">
            <a:xfrm>
              <a:off x="3648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694" name="Oval 230"/>
            <p:cNvSpPr>
              <a:spLocks noChangeArrowheads="1"/>
            </p:cNvSpPr>
            <p:nvPr/>
          </p:nvSpPr>
          <p:spPr bwMode="auto">
            <a:xfrm>
              <a:off x="4080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695" name="Oval 231"/>
            <p:cNvSpPr>
              <a:spLocks noChangeArrowheads="1"/>
            </p:cNvSpPr>
            <p:nvPr/>
          </p:nvSpPr>
          <p:spPr bwMode="auto">
            <a:xfrm>
              <a:off x="4512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696" name="Oval 232"/>
            <p:cNvSpPr>
              <a:spLocks noChangeArrowheads="1"/>
            </p:cNvSpPr>
            <p:nvPr/>
          </p:nvSpPr>
          <p:spPr bwMode="auto">
            <a:xfrm>
              <a:off x="4944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697" name="Oval 233"/>
            <p:cNvSpPr>
              <a:spLocks noChangeArrowheads="1"/>
            </p:cNvSpPr>
            <p:nvPr/>
          </p:nvSpPr>
          <p:spPr bwMode="auto">
            <a:xfrm>
              <a:off x="1440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</a:t>
              </a:r>
            </a:p>
          </p:txBody>
        </p:sp>
      </p:grpSp>
      <p:grpSp>
        <p:nvGrpSpPr>
          <p:cNvPr id="4" name="Group 294"/>
          <p:cNvGrpSpPr>
            <a:grpSpLocks/>
          </p:cNvGrpSpPr>
          <p:nvPr/>
        </p:nvGrpSpPr>
        <p:grpSpPr bwMode="auto">
          <a:xfrm>
            <a:off x="838200" y="3276600"/>
            <a:ext cx="7391400" cy="533400"/>
            <a:chOff x="528" y="2064"/>
            <a:chExt cx="4656" cy="336"/>
          </a:xfrm>
        </p:grpSpPr>
        <p:sp>
          <p:nvSpPr>
            <p:cNvPr id="62698" name="Text Box 234"/>
            <p:cNvSpPr txBox="1">
              <a:spLocks noChangeArrowheads="1"/>
            </p:cNvSpPr>
            <p:nvPr/>
          </p:nvSpPr>
          <p:spPr bwMode="auto">
            <a:xfrm>
              <a:off x="528" y="206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=4 </a:t>
              </a:r>
            </a:p>
          </p:txBody>
        </p:sp>
        <p:sp>
          <p:nvSpPr>
            <p:cNvPr id="62699" name="Rectangle 235"/>
            <p:cNvSpPr>
              <a:spLocks noChangeArrowheads="1"/>
            </p:cNvSpPr>
            <p:nvPr/>
          </p:nvSpPr>
          <p:spPr bwMode="auto">
            <a:xfrm>
              <a:off x="1824" y="2064"/>
              <a:ext cx="1728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00" name="Oval 236"/>
            <p:cNvSpPr>
              <a:spLocks noChangeArrowheads="1"/>
            </p:cNvSpPr>
            <p:nvPr/>
          </p:nvSpPr>
          <p:spPr bwMode="auto">
            <a:xfrm>
              <a:off x="1872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01" name="Oval 237"/>
            <p:cNvSpPr>
              <a:spLocks noChangeArrowheads="1"/>
            </p:cNvSpPr>
            <p:nvPr/>
          </p:nvSpPr>
          <p:spPr bwMode="auto">
            <a:xfrm>
              <a:off x="2304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02" name="Oval 238"/>
            <p:cNvSpPr>
              <a:spLocks noChangeArrowheads="1"/>
            </p:cNvSpPr>
            <p:nvPr/>
          </p:nvSpPr>
          <p:spPr bwMode="auto">
            <a:xfrm>
              <a:off x="2736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03" name="Oval 239"/>
            <p:cNvSpPr>
              <a:spLocks noChangeArrowheads="1"/>
            </p:cNvSpPr>
            <p:nvPr/>
          </p:nvSpPr>
          <p:spPr bwMode="auto">
            <a:xfrm>
              <a:off x="3216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04" name="Oval 240"/>
            <p:cNvSpPr>
              <a:spLocks noChangeArrowheads="1"/>
            </p:cNvSpPr>
            <p:nvPr/>
          </p:nvSpPr>
          <p:spPr bwMode="auto">
            <a:xfrm>
              <a:off x="3648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05" name="Oval 241"/>
            <p:cNvSpPr>
              <a:spLocks noChangeArrowheads="1"/>
            </p:cNvSpPr>
            <p:nvPr/>
          </p:nvSpPr>
          <p:spPr bwMode="auto">
            <a:xfrm>
              <a:off x="4080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06" name="Oval 242"/>
            <p:cNvSpPr>
              <a:spLocks noChangeArrowheads="1"/>
            </p:cNvSpPr>
            <p:nvPr/>
          </p:nvSpPr>
          <p:spPr bwMode="auto">
            <a:xfrm>
              <a:off x="4512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07" name="Oval 243"/>
            <p:cNvSpPr>
              <a:spLocks noChangeArrowheads="1"/>
            </p:cNvSpPr>
            <p:nvPr/>
          </p:nvSpPr>
          <p:spPr bwMode="auto">
            <a:xfrm>
              <a:off x="4944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08" name="Oval 244"/>
            <p:cNvSpPr>
              <a:spLocks noChangeArrowheads="1"/>
            </p:cNvSpPr>
            <p:nvPr/>
          </p:nvSpPr>
          <p:spPr bwMode="auto">
            <a:xfrm>
              <a:off x="1440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</a:t>
              </a:r>
            </a:p>
          </p:txBody>
        </p:sp>
      </p:grpSp>
      <p:grpSp>
        <p:nvGrpSpPr>
          <p:cNvPr id="5" name="Group 295"/>
          <p:cNvGrpSpPr>
            <a:grpSpLocks/>
          </p:cNvGrpSpPr>
          <p:nvPr/>
        </p:nvGrpSpPr>
        <p:grpSpPr bwMode="auto">
          <a:xfrm>
            <a:off x="838200" y="3886200"/>
            <a:ext cx="7391400" cy="533400"/>
            <a:chOff x="528" y="2448"/>
            <a:chExt cx="4656" cy="336"/>
          </a:xfrm>
        </p:grpSpPr>
        <p:sp>
          <p:nvSpPr>
            <p:cNvPr id="62709" name="Text Box 245"/>
            <p:cNvSpPr txBox="1">
              <a:spLocks noChangeArrowheads="1"/>
            </p:cNvSpPr>
            <p:nvPr/>
          </p:nvSpPr>
          <p:spPr bwMode="auto">
            <a:xfrm>
              <a:off x="528" y="244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=5  </a:t>
              </a:r>
            </a:p>
          </p:txBody>
        </p:sp>
        <p:sp>
          <p:nvSpPr>
            <p:cNvPr id="62710" name="Rectangle 246"/>
            <p:cNvSpPr>
              <a:spLocks noChangeArrowheads="1"/>
            </p:cNvSpPr>
            <p:nvPr/>
          </p:nvSpPr>
          <p:spPr bwMode="auto">
            <a:xfrm>
              <a:off x="1824" y="2448"/>
              <a:ext cx="2160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11" name="Oval 247"/>
            <p:cNvSpPr>
              <a:spLocks noChangeArrowheads="1"/>
            </p:cNvSpPr>
            <p:nvPr/>
          </p:nvSpPr>
          <p:spPr bwMode="auto">
            <a:xfrm>
              <a:off x="1872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12" name="Oval 248"/>
            <p:cNvSpPr>
              <a:spLocks noChangeArrowheads="1"/>
            </p:cNvSpPr>
            <p:nvPr/>
          </p:nvSpPr>
          <p:spPr bwMode="auto">
            <a:xfrm>
              <a:off x="2304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13" name="Oval 249"/>
            <p:cNvSpPr>
              <a:spLocks noChangeArrowheads="1"/>
            </p:cNvSpPr>
            <p:nvPr/>
          </p:nvSpPr>
          <p:spPr bwMode="auto">
            <a:xfrm>
              <a:off x="2736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14" name="Oval 250"/>
            <p:cNvSpPr>
              <a:spLocks noChangeArrowheads="1"/>
            </p:cNvSpPr>
            <p:nvPr/>
          </p:nvSpPr>
          <p:spPr bwMode="auto">
            <a:xfrm>
              <a:off x="3216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15" name="Oval 251"/>
            <p:cNvSpPr>
              <a:spLocks noChangeArrowheads="1"/>
            </p:cNvSpPr>
            <p:nvPr/>
          </p:nvSpPr>
          <p:spPr bwMode="auto">
            <a:xfrm>
              <a:off x="3648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16" name="Oval 252"/>
            <p:cNvSpPr>
              <a:spLocks noChangeArrowheads="1"/>
            </p:cNvSpPr>
            <p:nvPr/>
          </p:nvSpPr>
          <p:spPr bwMode="auto">
            <a:xfrm>
              <a:off x="4080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17" name="Oval 253"/>
            <p:cNvSpPr>
              <a:spLocks noChangeArrowheads="1"/>
            </p:cNvSpPr>
            <p:nvPr/>
          </p:nvSpPr>
          <p:spPr bwMode="auto">
            <a:xfrm>
              <a:off x="4512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18" name="Oval 254"/>
            <p:cNvSpPr>
              <a:spLocks noChangeArrowheads="1"/>
            </p:cNvSpPr>
            <p:nvPr/>
          </p:nvSpPr>
          <p:spPr bwMode="auto">
            <a:xfrm>
              <a:off x="4944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19" name="Oval 255"/>
            <p:cNvSpPr>
              <a:spLocks noChangeArrowheads="1"/>
            </p:cNvSpPr>
            <p:nvPr/>
          </p:nvSpPr>
          <p:spPr bwMode="auto">
            <a:xfrm>
              <a:off x="1440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</p:grpSp>
      <p:grpSp>
        <p:nvGrpSpPr>
          <p:cNvPr id="6" name="Group 296"/>
          <p:cNvGrpSpPr>
            <a:grpSpLocks/>
          </p:cNvGrpSpPr>
          <p:nvPr/>
        </p:nvGrpSpPr>
        <p:grpSpPr bwMode="auto">
          <a:xfrm>
            <a:off x="838200" y="4495800"/>
            <a:ext cx="7391400" cy="533400"/>
            <a:chOff x="528" y="2832"/>
            <a:chExt cx="4656" cy="336"/>
          </a:xfrm>
        </p:grpSpPr>
        <p:sp>
          <p:nvSpPr>
            <p:cNvPr id="62720" name="Text Box 256"/>
            <p:cNvSpPr txBox="1">
              <a:spLocks noChangeArrowheads="1"/>
            </p:cNvSpPr>
            <p:nvPr/>
          </p:nvSpPr>
          <p:spPr bwMode="auto">
            <a:xfrm>
              <a:off x="528" y="283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=6 </a:t>
              </a:r>
            </a:p>
          </p:txBody>
        </p:sp>
        <p:sp>
          <p:nvSpPr>
            <p:cNvPr id="62721" name="Rectangle 257"/>
            <p:cNvSpPr>
              <a:spLocks noChangeArrowheads="1"/>
            </p:cNvSpPr>
            <p:nvPr/>
          </p:nvSpPr>
          <p:spPr bwMode="auto">
            <a:xfrm>
              <a:off x="1824" y="2832"/>
              <a:ext cx="2592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22" name="Oval 258"/>
            <p:cNvSpPr>
              <a:spLocks noChangeArrowheads="1"/>
            </p:cNvSpPr>
            <p:nvPr/>
          </p:nvSpPr>
          <p:spPr bwMode="auto">
            <a:xfrm>
              <a:off x="2304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23" name="Oval 259"/>
            <p:cNvSpPr>
              <a:spLocks noChangeArrowheads="1"/>
            </p:cNvSpPr>
            <p:nvPr/>
          </p:nvSpPr>
          <p:spPr bwMode="auto">
            <a:xfrm>
              <a:off x="2736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24" name="Oval 260"/>
            <p:cNvSpPr>
              <a:spLocks noChangeArrowheads="1"/>
            </p:cNvSpPr>
            <p:nvPr/>
          </p:nvSpPr>
          <p:spPr bwMode="auto">
            <a:xfrm>
              <a:off x="3168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25" name="Oval 261"/>
            <p:cNvSpPr>
              <a:spLocks noChangeArrowheads="1"/>
            </p:cNvSpPr>
            <p:nvPr/>
          </p:nvSpPr>
          <p:spPr bwMode="auto">
            <a:xfrm>
              <a:off x="3648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26" name="Oval 262"/>
            <p:cNvSpPr>
              <a:spLocks noChangeArrowheads="1"/>
            </p:cNvSpPr>
            <p:nvPr/>
          </p:nvSpPr>
          <p:spPr bwMode="auto">
            <a:xfrm>
              <a:off x="4080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27" name="Oval 263"/>
            <p:cNvSpPr>
              <a:spLocks noChangeArrowheads="1"/>
            </p:cNvSpPr>
            <p:nvPr/>
          </p:nvSpPr>
          <p:spPr bwMode="auto">
            <a:xfrm>
              <a:off x="1872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28" name="Oval 264"/>
            <p:cNvSpPr>
              <a:spLocks noChangeArrowheads="1"/>
            </p:cNvSpPr>
            <p:nvPr/>
          </p:nvSpPr>
          <p:spPr bwMode="auto">
            <a:xfrm>
              <a:off x="4512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29" name="Oval 265"/>
            <p:cNvSpPr>
              <a:spLocks noChangeArrowheads="1"/>
            </p:cNvSpPr>
            <p:nvPr/>
          </p:nvSpPr>
          <p:spPr bwMode="auto">
            <a:xfrm>
              <a:off x="4944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30" name="Oval 266"/>
            <p:cNvSpPr>
              <a:spLocks noChangeArrowheads="1"/>
            </p:cNvSpPr>
            <p:nvPr/>
          </p:nvSpPr>
          <p:spPr bwMode="auto">
            <a:xfrm>
              <a:off x="1440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</p:grpSp>
      <p:grpSp>
        <p:nvGrpSpPr>
          <p:cNvPr id="7" name="Group 297"/>
          <p:cNvGrpSpPr>
            <a:grpSpLocks/>
          </p:cNvGrpSpPr>
          <p:nvPr/>
        </p:nvGrpSpPr>
        <p:grpSpPr bwMode="auto">
          <a:xfrm>
            <a:off x="838200" y="5105400"/>
            <a:ext cx="7391400" cy="533400"/>
            <a:chOff x="528" y="3216"/>
            <a:chExt cx="4656" cy="336"/>
          </a:xfrm>
        </p:grpSpPr>
        <p:sp>
          <p:nvSpPr>
            <p:cNvPr id="62731" name="Text Box 267"/>
            <p:cNvSpPr txBox="1">
              <a:spLocks noChangeArrowheads="1"/>
            </p:cNvSpPr>
            <p:nvPr/>
          </p:nvSpPr>
          <p:spPr bwMode="auto">
            <a:xfrm>
              <a:off x="528" y="321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=7 </a:t>
              </a:r>
            </a:p>
          </p:txBody>
        </p:sp>
        <p:sp>
          <p:nvSpPr>
            <p:cNvPr id="62732" name="Rectangle 268"/>
            <p:cNvSpPr>
              <a:spLocks noChangeArrowheads="1"/>
            </p:cNvSpPr>
            <p:nvPr/>
          </p:nvSpPr>
          <p:spPr bwMode="auto">
            <a:xfrm>
              <a:off x="1824" y="3216"/>
              <a:ext cx="3024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33" name="Oval 269"/>
            <p:cNvSpPr>
              <a:spLocks noChangeArrowheads="1"/>
            </p:cNvSpPr>
            <p:nvPr/>
          </p:nvSpPr>
          <p:spPr bwMode="auto">
            <a:xfrm>
              <a:off x="2736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34" name="Oval 270"/>
            <p:cNvSpPr>
              <a:spLocks noChangeArrowheads="1"/>
            </p:cNvSpPr>
            <p:nvPr/>
          </p:nvSpPr>
          <p:spPr bwMode="auto">
            <a:xfrm>
              <a:off x="3168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35" name="Oval 271"/>
            <p:cNvSpPr>
              <a:spLocks noChangeArrowheads="1"/>
            </p:cNvSpPr>
            <p:nvPr/>
          </p:nvSpPr>
          <p:spPr bwMode="auto">
            <a:xfrm>
              <a:off x="360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36" name="Oval 272"/>
            <p:cNvSpPr>
              <a:spLocks noChangeArrowheads="1"/>
            </p:cNvSpPr>
            <p:nvPr/>
          </p:nvSpPr>
          <p:spPr bwMode="auto">
            <a:xfrm>
              <a:off x="408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37" name="Oval 273"/>
            <p:cNvSpPr>
              <a:spLocks noChangeArrowheads="1"/>
            </p:cNvSpPr>
            <p:nvPr/>
          </p:nvSpPr>
          <p:spPr bwMode="auto">
            <a:xfrm>
              <a:off x="4512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38" name="Oval 274"/>
            <p:cNvSpPr>
              <a:spLocks noChangeArrowheads="1"/>
            </p:cNvSpPr>
            <p:nvPr/>
          </p:nvSpPr>
          <p:spPr bwMode="auto">
            <a:xfrm>
              <a:off x="1872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39" name="Oval 275"/>
            <p:cNvSpPr>
              <a:spLocks noChangeArrowheads="1"/>
            </p:cNvSpPr>
            <p:nvPr/>
          </p:nvSpPr>
          <p:spPr bwMode="auto">
            <a:xfrm>
              <a:off x="2304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40" name="Oval 276"/>
            <p:cNvSpPr>
              <a:spLocks noChangeArrowheads="1"/>
            </p:cNvSpPr>
            <p:nvPr/>
          </p:nvSpPr>
          <p:spPr bwMode="auto">
            <a:xfrm>
              <a:off x="4944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41" name="Oval 277"/>
            <p:cNvSpPr>
              <a:spLocks noChangeArrowheads="1"/>
            </p:cNvSpPr>
            <p:nvPr/>
          </p:nvSpPr>
          <p:spPr bwMode="auto">
            <a:xfrm>
              <a:off x="144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</p:grpSp>
      <p:grpSp>
        <p:nvGrpSpPr>
          <p:cNvPr id="8" name="Group 298"/>
          <p:cNvGrpSpPr>
            <a:grpSpLocks/>
          </p:cNvGrpSpPr>
          <p:nvPr/>
        </p:nvGrpSpPr>
        <p:grpSpPr bwMode="auto">
          <a:xfrm>
            <a:off x="838200" y="5715000"/>
            <a:ext cx="7543800" cy="533400"/>
            <a:chOff x="528" y="3600"/>
            <a:chExt cx="4752" cy="336"/>
          </a:xfrm>
        </p:grpSpPr>
        <p:sp>
          <p:nvSpPr>
            <p:cNvPr id="62742" name="Text Box 278"/>
            <p:cNvSpPr txBox="1">
              <a:spLocks noChangeArrowheads="1"/>
            </p:cNvSpPr>
            <p:nvPr/>
          </p:nvSpPr>
          <p:spPr bwMode="auto">
            <a:xfrm>
              <a:off x="528" y="3600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=8 </a:t>
              </a:r>
            </a:p>
          </p:txBody>
        </p:sp>
        <p:sp>
          <p:nvSpPr>
            <p:cNvPr id="62743" name="Rectangle 279"/>
            <p:cNvSpPr>
              <a:spLocks noChangeArrowheads="1"/>
            </p:cNvSpPr>
            <p:nvPr/>
          </p:nvSpPr>
          <p:spPr bwMode="auto">
            <a:xfrm>
              <a:off x="1824" y="3600"/>
              <a:ext cx="3456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44" name="Oval 280"/>
            <p:cNvSpPr>
              <a:spLocks noChangeArrowheads="1"/>
            </p:cNvSpPr>
            <p:nvPr/>
          </p:nvSpPr>
          <p:spPr bwMode="auto">
            <a:xfrm>
              <a:off x="2736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45" name="Oval 281"/>
            <p:cNvSpPr>
              <a:spLocks noChangeArrowheads="1"/>
            </p:cNvSpPr>
            <p:nvPr/>
          </p:nvSpPr>
          <p:spPr bwMode="auto">
            <a:xfrm>
              <a:off x="3168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46" name="Oval 282"/>
            <p:cNvSpPr>
              <a:spLocks noChangeArrowheads="1"/>
            </p:cNvSpPr>
            <p:nvPr/>
          </p:nvSpPr>
          <p:spPr bwMode="auto">
            <a:xfrm>
              <a:off x="4032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47" name="Oval 283"/>
            <p:cNvSpPr>
              <a:spLocks noChangeArrowheads="1"/>
            </p:cNvSpPr>
            <p:nvPr/>
          </p:nvSpPr>
          <p:spPr bwMode="auto">
            <a:xfrm>
              <a:off x="4512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48" name="Oval 284"/>
            <p:cNvSpPr>
              <a:spLocks noChangeArrowheads="1"/>
            </p:cNvSpPr>
            <p:nvPr/>
          </p:nvSpPr>
          <p:spPr bwMode="auto">
            <a:xfrm>
              <a:off x="4944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49" name="Oval 285"/>
            <p:cNvSpPr>
              <a:spLocks noChangeArrowheads="1"/>
            </p:cNvSpPr>
            <p:nvPr/>
          </p:nvSpPr>
          <p:spPr bwMode="auto">
            <a:xfrm>
              <a:off x="1872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50" name="Oval 286"/>
            <p:cNvSpPr>
              <a:spLocks noChangeArrowheads="1"/>
            </p:cNvSpPr>
            <p:nvPr/>
          </p:nvSpPr>
          <p:spPr bwMode="auto">
            <a:xfrm>
              <a:off x="2304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51" name="Oval 287"/>
            <p:cNvSpPr>
              <a:spLocks noChangeArrowheads="1"/>
            </p:cNvSpPr>
            <p:nvPr/>
          </p:nvSpPr>
          <p:spPr bwMode="auto">
            <a:xfrm>
              <a:off x="3600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52" name="Oval 288"/>
            <p:cNvSpPr>
              <a:spLocks noChangeArrowheads="1"/>
            </p:cNvSpPr>
            <p:nvPr/>
          </p:nvSpPr>
          <p:spPr bwMode="auto">
            <a:xfrm>
              <a:off x="1440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</a:p>
          </p:txBody>
        </p:sp>
      </p:grpSp>
      <p:grpSp>
        <p:nvGrpSpPr>
          <p:cNvPr id="9" name="Group 302"/>
          <p:cNvGrpSpPr>
            <a:grpSpLocks/>
          </p:cNvGrpSpPr>
          <p:nvPr/>
        </p:nvGrpSpPr>
        <p:grpSpPr bwMode="auto">
          <a:xfrm>
            <a:off x="2286000" y="2133600"/>
            <a:ext cx="5943600" cy="381000"/>
            <a:chOff x="1440" y="1344"/>
            <a:chExt cx="3744" cy="240"/>
          </a:xfrm>
        </p:grpSpPr>
        <p:sp>
          <p:nvSpPr>
            <p:cNvPr id="62678" name="Oval 214"/>
            <p:cNvSpPr>
              <a:spLocks noChangeArrowheads="1"/>
            </p:cNvSpPr>
            <p:nvPr/>
          </p:nvSpPr>
          <p:spPr bwMode="auto">
            <a:xfrm>
              <a:off x="1872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79" name="Oval 215"/>
            <p:cNvSpPr>
              <a:spLocks noChangeArrowheads="1"/>
            </p:cNvSpPr>
            <p:nvPr/>
          </p:nvSpPr>
          <p:spPr bwMode="auto">
            <a:xfrm>
              <a:off x="2304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</a:p>
          </p:txBody>
        </p:sp>
        <p:sp>
          <p:nvSpPr>
            <p:cNvPr id="62680" name="Oval 216"/>
            <p:cNvSpPr>
              <a:spLocks noChangeArrowheads="1"/>
            </p:cNvSpPr>
            <p:nvPr/>
          </p:nvSpPr>
          <p:spPr bwMode="auto">
            <a:xfrm>
              <a:off x="2736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681" name="Oval 217"/>
            <p:cNvSpPr>
              <a:spLocks noChangeArrowheads="1"/>
            </p:cNvSpPr>
            <p:nvPr/>
          </p:nvSpPr>
          <p:spPr bwMode="auto">
            <a:xfrm>
              <a:off x="3216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682" name="Oval 218"/>
            <p:cNvSpPr>
              <a:spLocks noChangeArrowheads="1"/>
            </p:cNvSpPr>
            <p:nvPr/>
          </p:nvSpPr>
          <p:spPr bwMode="auto">
            <a:xfrm>
              <a:off x="3648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683" name="Oval 219"/>
            <p:cNvSpPr>
              <a:spLocks noChangeArrowheads="1"/>
            </p:cNvSpPr>
            <p:nvPr/>
          </p:nvSpPr>
          <p:spPr bwMode="auto">
            <a:xfrm>
              <a:off x="4080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684" name="Oval 220"/>
            <p:cNvSpPr>
              <a:spLocks noChangeArrowheads="1"/>
            </p:cNvSpPr>
            <p:nvPr/>
          </p:nvSpPr>
          <p:spPr bwMode="auto">
            <a:xfrm>
              <a:off x="4512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685" name="Oval 221"/>
            <p:cNvSpPr>
              <a:spLocks noChangeArrowheads="1"/>
            </p:cNvSpPr>
            <p:nvPr/>
          </p:nvSpPr>
          <p:spPr bwMode="auto">
            <a:xfrm>
              <a:off x="4944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64" name="Oval 300"/>
            <p:cNvSpPr>
              <a:spLocks noChangeArrowheads="1"/>
            </p:cNvSpPr>
            <p:nvPr/>
          </p:nvSpPr>
          <p:spPr bwMode="auto">
            <a:xfrm>
              <a:off x="1440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</a:t>
              </a:r>
            </a:p>
          </p:txBody>
        </p:sp>
      </p:grpSp>
      <p:sp useBgFill="1">
        <p:nvSpPr>
          <p:cNvPr id="62768" name="Rectangle 304"/>
          <p:cNvSpPr>
            <a:spLocks noChangeArrowheads="1"/>
          </p:cNvSpPr>
          <p:nvPr/>
        </p:nvSpPr>
        <p:spPr bwMode="auto">
          <a:xfrm>
            <a:off x="3563938" y="2057400"/>
            <a:ext cx="5334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686" name="Oval 222"/>
          <p:cNvSpPr>
            <a:spLocks noChangeArrowheads="1"/>
          </p:cNvSpPr>
          <p:nvPr/>
        </p:nvSpPr>
        <p:spPr bwMode="auto">
          <a:xfrm>
            <a:off x="2286000" y="21336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00FF"/>
              </a:gs>
              <a:gs pos="100000">
                <a:srgbClr val="F8F8F8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38</a:t>
            </a:r>
          </a:p>
        </p:txBody>
      </p:sp>
      <p:sp>
        <p:nvSpPr>
          <p:cNvPr id="62772" name="Rectangle 308"/>
          <p:cNvSpPr>
            <a:spLocks noChangeArrowheads="1"/>
          </p:cNvSpPr>
          <p:nvPr/>
        </p:nvSpPr>
        <p:spPr bwMode="auto">
          <a:xfrm>
            <a:off x="3419475" y="2057400"/>
            <a:ext cx="762000" cy="5334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769" name="Oval 305"/>
          <p:cNvSpPr>
            <a:spLocks noChangeArrowheads="1"/>
          </p:cNvSpPr>
          <p:nvPr/>
        </p:nvSpPr>
        <p:spPr bwMode="auto">
          <a:xfrm>
            <a:off x="3635375" y="21336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8F8F8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49</a:t>
            </a:r>
          </a:p>
        </p:txBody>
      </p:sp>
      <p:sp>
        <p:nvSpPr>
          <p:cNvPr id="62770" name="Rectangle 306"/>
          <p:cNvSpPr>
            <a:spLocks noChangeArrowheads="1"/>
          </p:cNvSpPr>
          <p:nvPr/>
        </p:nvSpPr>
        <p:spPr bwMode="auto">
          <a:xfrm>
            <a:off x="2968625" y="2133600"/>
            <a:ext cx="381000" cy="3810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771" name="Oval 307"/>
          <p:cNvSpPr>
            <a:spLocks noChangeArrowheads="1"/>
          </p:cNvSpPr>
          <p:nvPr/>
        </p:nvSpPr>
        <p:spPr bwMode="auto">
          <a:xfrm>
            <a:off x="2971800" y="21336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8F8F8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38</a:t>
            </a:r>
          </a:p>
        </p:txBody>
      </p:sp>
      <p:sp>
        <p:nvSpPr>
          <p:cNvPr id="62776" name="AutoShape 312"/>
          <p:cNvSpPr>
            <a:spLocks noChangeArrowheads="1"/>
          </p:cNvSpPr>
          <p:nvPr/>
        </p:nvSpPr>
        <p:spPr bwMode="auto">
          <a:xfrm>
            <a:off x="7696200" y="4267200"/>
            <a:ext cx="1066800" cy="838200"/>
          </a:xfrm>
          <a:prstGeom prst="wedgeRoundRectCallout">
            <a:avLst>
              <a:gd name="adj1" fmla="val -44644"/>
              <a:gd name="adj2" fmla="val 128218"/>
              <a:gd name="adj3" fmla="val 16667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CN"/>
              <a:t>7 </a:t>
            </a:r>
            <a:r>
              <a:rPr lang="zh-CN" altLang="en-US"/>
              <a:t>趟 </a:t>
            </a:r>
          </a:p>
          <a:p>
            <a:pPr algn="ctr">
              <a:lnSpc>
                <a:spcPct val="115000"/>
              </a:lnSpc>
            </a:pPr>
            <a:r>
              <a:rPr lang="zh-CN" altLang="en-US"/>
              <a:t>排序  </a:t>
            </a:r>
          </a:p>
        </p:txBody>
      </p:sp>
      <p:sp>
        <p:nvSpPr>
          <p:cNvPr id="62777" name="AutoShape 313"/>
          <p:cNvSpPr>
            <a:spLocks noChangeArrowheads="1"/>
          </p:cNvSpPr>
          <p:nvPr/>
        </p:nvSpPr>
        <p:spPr bwMode="auto">
          <a:xfrm>
            <a:off x="7696200" y="609600"/>
            <a:ext cx="1066800" cy="838200"/>
          </a:xfrm>
          <a:prstGeom prst="wedgeRoundRectCallout">
            <a:avLst>
              <a:gd name="adj1" fmla="val -44644"/>
              <a:gd name="adj2" fmla="val 128218"/>
              <a:gd name="adj3" fmla="val 16667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CN"/>
              <a:t>1 </a:t>
            </a:r>
            <a:r>
              <a:rPr lang="zh-CN" altLang="en-US"/>
              <a:t>趟 </a:t>
            </a:r>
          </a:p>
          <a:p>
            <a:pPr algn="ctr">
              <a:lnSpc>
                <a:spcPct val="115000"/>
              </a:lnSpc>
            </a:pPr>
            <a:r>
              <a:rPr lang="zh-CN" altLang="en-US"/>
              <a:t>排序  </a:t>
            </a:r>
          </a:p>
        </p:txBody>
      </p:sp>
      <p:sp>
        <p:nvSpPr>
          <p:cNvPr id="62778" name="AutoShape 314"/>
          <p:cNvSpPr>
            <a:spLocks noChangeArrowheads="1"/>
          </p:cNvSpPr>
          <p:nvPr/>
        </p:nvSpPr>
        <p:spPr bwMode="auto">
          <a:xfrm>
            <a:off x="7696200" y="1295400"/>
            <a:ext cx="1066800" cy="838200"/>
          </a:xfrm>
          <a:prstGeom prst="wedgeRoundRectCallout">
            <a:avLst>
              <a:gd name="adj1" fmla="val -44644"/>
              <a:gd name="adj2" fmla="val 128218"/>
              <a:gd name="adj3" fmla="val 16667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CN"/>
              <a:t>2 </a:t>
            </a:r>
            <a:r>
              <a:rPr lang="zh-CN" altLang="en-US"/>
              <a:t>趟 </a:t>
            </a:r>
          </a:p>
          <a:p>
            <a:pPr algn="ctr">
              <a:lnSpc>
                <a:spcPct val="115000"/>
              </a:lnSpc>
            </a:pPr>
            <a:r>
              <a:rPr lang="zh-CN" altLang="en-US"/>
              <a:t>排序  </a:t>
            </a:r>
          </a:p>
        </p:txBody>
      </p:sp>
      <p:sp useBgFill="1">
        <p:nvSpPr>
          <p:cNvPr id="62801" name="Rectangle 337"/>
          <p:cNvSpPr>
            <a:spLocks noChangeArrowheads="1"/>
          </p:cNvSpPr>
          <p:nvPr/>
        </p:nvSpPr>
        <p:spPr bwMode="auto">
          <a:xfrm>
            <a:off x="2286000" y="381000"/>
            <a:ext cx="6858000" cy="44878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62802" name="Text Box 338"/>
          <p:cNvSpPr txBox="1">
            <a:spLocks noChangeArrowheads="1"/>
          </p:cNvSpPr>
          <p:nvPr/>
        </p:nvSpPr>
        <p:spPr bwMode="auto">
          <a:xfrm>
            <a:off x="2971800" y="457200"/>
            <a:ext cx="3922713" cy="42227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>
                <a:solidFill>
                  <a:schemeClr val="tx1"/>
                </a:solidFill>
              </a:rPr>
              <a:t>void InsertSort ( SqList &amp;L ) { </a:t>
            </a:r>
          </a:p>
          <a:p>
            <a:pPr>
              <a:lnSpc>
                <a:spcPct val="115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// </a:t>
            </a:r>
            <a:r>
              <a:rPr lang="zh-CN" altLang="en-US" sz="2000">
                <a:solidFill>
                  <a:schemeClr val="tx1"/>
                </a:solidFill>
              </a:rPr>
              <a:t>对顺序表 </a:t>
            </a:r>
            <a:r>
              <a:rPr lang="en-US" altLang="zh-CN" sz="2000">
                <a:solidFill>
                  <a:schemeClr val="tx1"/>
                </a:solidFill>
              </a:rPr>
              <a:t>L </a:t>
            </a:r>
            <a:r>
              <a:rPr lang="zh-CN" altLang="en-US" sz="2000">
                <a:solidFill>
                  <a:schemeClr val="tx1"/>
                </a:solidFill>
              </a:rPr>
              <a:t>作直接插入排序。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   </a:t>
            </a:r>
            <a:r>
              <a:rPr lang="en-US" altLang="zh-CN" sz="2000">
                <a:solidFill>
                  <a:schemeClr val="tx1"/>
                </a:solidFill>
              </a:rPr>
              <a:t>for (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= 2;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&lt;= L.length; ++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) 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       if (L.r[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].key &lt;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-1].key) { </a:t>
            </a: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       }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} // InsertSort </a:t>
            </a:r>
          </a:p>
        </p:txBody>
      </p:sp>
      <p:sp>
        <p:nvSpPr>
          <p:cNvPr id="62804" name="AutoShape 340"/>
          <p:cNvSpPr>
            <a:spLocks noChangeArrowheads="1"/>
          </p:cNvSpPr>
          <p:nvPr/>
        </p:nvSpPr>
        <p:spPr bwMode="auto">
          <a:xfrm>
            <a:off x="76200" y="4584700"/>
            <a:ext cx="8915400" cy="1968500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排序过程：</a:t>
            </a:r>
            <a:r>
              <a:rPr lang="zh-CN" altLang="zh-CN">
                <a:solidFill>
                  <a:schemeClr val="tx1"/>
                </a:solidFill>
              </a:rPr>
              <a:t>先将序列中第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个记录看成是一个有序子序列，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然后从第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个记录开始，逐个进行插入，直至整个序列有序。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 useBgFill="1">
        <p:nvSpPr>
          <p:cNvPr id="62805" name="Rectangle 341"/>
          <p:cNvSpPr>
            <a:spLocks noChangeArrowheads="1"/>
          </p:cNvSpPr>
          <p:nvPr/>
        </p:nvSpPr>
        <p:spPr bwMode="auto">
          <a:xfrm>
            <a:off x="3708400" y="1936750"/>
            <a:ext cx="4572000" cy="1997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在 </a:t>
            </a:r>
            <a:r>
              <a:rPr lang="en-US" altLang="zh-CN" sz="2000"/>
              <a:t>R[1.. </a:t>
            </a:r>
            <a:r>
              <a:rPr lang="en-US" altLang="zh-CN" sz="2000" i="1"/>
              <a:t>i</a:t>
            </a:r>
            <a:r>
              <a:rPr lang="en-US" altLang="zh-CN" sz="2000"/>
              <a:t>-1]</a:t>
            </a:r>
            <a:r>
              <a:rPr lang="zh-CN" altLang="en-US" sz="2000"/>
              <a:t>中查找 </a:t>
            </a:r>
            <a:r>
              <a:rPr lang="en-US" altLang="zh-CN" sz="2000"/>
              <a:t>R[</a:t>
            </a:r>
            <a:r>
              <a:rPr lang="en-US" altLang="zh-CN" sz="2000" i="1"/>
              <a:t>i</a:t>
            </a:r>
            <a:r>
              <a:rPr lang="en-US" altLang="zh-CN" sz="2000"/>
              <a:t>] </a:t>
            </a:r>
            <a:r>
              <a:rPr lang="zh-CN" altLang="en-US" sz="2000"/>
              <a:t>的插入位置</a:t>
            </a:r>
            <a:r>
              <a:rPr lang="en-US" altLang="zh-CN" sz="2000"/>
              <a:t>;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对于在查找过程中找到的那些关键字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不小于 </a:t>
            </a:r>
            <a:r>
              <a:rPr lang="en-US" altLang="zh-CN" sz="2000">
                <a:solidFill>
                  <a:schemeClr val="tx1"/>
                </a:solidFill>
              </a:rPr>
              <a:t>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].key </a:t>
            </a:r>
            <a:r>
              <a:rPr lang="zh-CN" altLang="en-US" sz="2000">
                <a:solidFill>
                  <a:schemeClr val="tx1"/>
                </a:solidFill>
              </a:rPr>
              <a:t>的记录，在查找的同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时实现记录向后移动；</a:t>
            </a:r>
            <a:r>
              <a:rPr lang="zh-CN" altLang="en-US" sz="2000"/>
              <a:t> </a:t>
            </a:r>
          </a:p>
          <a:p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插入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R[</a:t>
            </a:r>
            <a:r>
              <a:rPr lang="en-US" altLang="zh-CN" sz="2000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 ;</a:t>
            </a:r>
          </a:p>
        </p:txBody>
      </p:sp>
      <p:sp useBgFill="1">
        <p:nvSpPr>
          <p:cNvPr id="62803" name="Rectangle 339"/>
          <p:cNvSpPr>
            <a:spLocks noChangeArrowheads="1"/>
          </p:cNvSpPr>
          <p:nvPr/>
        </p:nvSpPr>
        <p:spPr bwMode="auto">
          <a:xfrm>
            <a:off x="3733800" y="1936750"/>
            <a:ext cx="4941888" cy="1997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L.r[0] = L.r[</a:t>
            </a:r>
            <a:r>
              <a:rPr lang="en-US" altLang="zh-CN" sz="2000" i="1"/>
              <a:t>i</a:t>
            </a:r>
            <a:r>
              <a:rPr lang="en-US" altLang="zh-CN" sz="2000"/>
              <a:t>];            // </a:t>
            </a:r>
            <a:r>
              <a:rPr lang="zh-CN" altLang="en-US" sz="2000"/>
              <a:t>复制为监视哨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 =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-1]; </a:t>
            </a:r>
          </a:p>
          <a:p>
            <a:r>
              <a:rPr lang="en-US" altLang="zh-CN" sz="2000"/>
              <a:t>for (</a:t>
            </a:r>
            <a:r>
              <a:rPr lang="en-US" altLang="zh-CN" sz="2000" i="1"/>
              <a:t> j</a:t>
            </a:r>
            <a:r>
              <a:rPr lang="en-US" altLang="zh-CN" sz="2000"/>
              <a:t> = </a:t>
            </a:r>
            <a:r>
              <a:rPr lang="en-US" altLang="zh-CN" sz="2000" i="1"/>
              <a:t>i</a:t>
            </a:r>
            <a:r>
              <a:rPr lang="en-US" altLang="zh-CN" sz="2000"/>
              <a:t> - 2; L.r[0].key &lt; L.r[ </a:t>
            </a:r>
            <a:r>
              <a:rPr lang="en-US" altLang="zh-CN" sz="2000" i="1"/>
              <a:t>j </a:t>
            </a:r>
            <a:r>
              <a:rPr lang="en-US" altLang="zh-CN" sz="2000"/>
              <a:t>].key;  - - </a:t>
            </a:r>
            <a:r>
              <a:rPr lang="en-US" altLang="zh-CN" sz="2000" i="1"/>
              <a:t>j </a:t>
            </a:r>
            <a:r>
              <a:rPr lang="en-US" altLang="zh-CN" sz="2000"/>
              <a:t>) 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    L.r[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 + 1] = L.r[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];        // </a:t>
            </a:r>
            <a:r>
              <a:rPr lang="zh-CN" altLang="en-US" sz="2000">
                <a:solidFill>
                  <a:schemeClr val="tx1"/>
                </a:solidFill>
              </a:rPr>
              <a:t>记录后移 </a:t>
            </a:r>
          </a:p>
          <a:p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L.r[ </a:t>
            </a:r>
            <a:r>
              <a:rPr lang="en-US" altLang="zh-CN" sz="2000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+ 1] = L.r[0];        // 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插入到正确位置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6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"/>
                                            </p:cond>
                                          </p:stCondLst>
                                        </p:cTn>
                                        <p:tgtEl>
                                          <p:spTgt spid="6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2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27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27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4" dur="500"/>
                                        <p:tgtEl>
                                          <p:spTgt spid="6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6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8" dur="500"/>
                                        <p:tgtEl>
                                          <p:spTgt spid="6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28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00" grpId="0" animBg="1"/>
      <p:bldP spid="62799" grpId="0" animBg="1"/>
      <p:bldP spid="62798" grpId="0" animBg="1"/>
      <p:bldP spid="62662" grpId="0" animBg="1"/>
      <p:bldP spid="62665" grpId="0" autoUpdateAnimBg="0"/>
      <p:bldP spid="62677" grpId="0" animBg="1"/>
      <p:bldP spid="62768" grpId="0" animBg="1"/>
      <p:bldP spid="62686" grpId="0" animBg="1" autoUpdateAnimBg="0"/>
      <p:bldP spid="62772" grpId="0" animBg="1"/>
      <p:bldP spid="62769" grpId="0" animBg="1" autoUpdateAnimBg="0"/>
      <p:bldP spid="62770" grpId="0" animBg="1"/>
      <p:bldP spid="62771" grpId="0" animBg="1" autoUpdateAnimBg="0"/>
      <p:bldP spid="62776" grpId="0" animBg="1" autoUpdateAnimBg="0"/>
      <p:bldP spid="62777" grpId="0" animBg="1" autoUpdateAnimBg="0"/>
      <p:bldP spid="62778" grpId="0" animBg="1" autoUpdateAnimBg="0"/>
      <p:bldP spid="62801" grpId="0" animBg="1"/>
      <p:bldP spid="62802" grpId="0" animBg="1" autoUpdateAnimBg="0"/>
      <p:bldP spid="62804" grpId="0" animBg="1" autoUpdateAnimBg="0"/>
      <p:bldP spid="62805" grpId="0" animBg="1"/>
      <p:bldP spid="62803" grpId="0" build="p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4118</TotalTime>
  <Words>4785</Words>
  <Application>Microsoft Office PowerPoint</Application>
  <PresentationFormat>全屏显示(4:3)</PresentationFormat>
  <Paragraphs>862</Paragraphs>
  <Slides>48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1" baseType="lpstr">
      <vt:lpstr>华文行楷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Droid Sans Mono</vt:lpstr>
      <vt:lpstr>Times New Roman</vt:lpstr>
      <vt:lpstr>Wingdings</vt:lpstr>
      <vt:lpstr>Office 主题</vt:lpstr>
      <vt:lpstr>公式</vt:lpstr>
      <vt:lpstr>PowerPoint 演示文稿</vt:lpstr>
      <vt:lpstr>第九章回顾</vt:lpstr>
      <vt:lpstr>PowerPoint 演示文稿</vt:lpstr>
      <vt:lpstr>PowerPoint 演示文稿</vt:lpstr>
      <vt:lpstr>排序相关概念 </vt:lpstr>
      <vt:lpstr>排序表定义</vt:lpstr>
      <vt:lpstr>学习方法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起泡排序</vt:lpstr>
      <vt:lpstr>PowerPoint 演示文稿</vt:lpstr>
      <vt:lpstr>性能分析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效率分析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堆排序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863255386@qq.com</cp:lastModifiedBy>
  <cp:revision>527</cp:revision>
  <dcterms:created xsi:type="dcterms:W3CDTF">2010-01-05T06:25:07Z</dcterms:created>
  <dcterms:modified xsi:type="dcterms:W3CDTF">2018-12-18T02:33:16Z</dcterms:modified>
</cp:coreProperties>
</file>