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07" r:id="rId3"/>
    <p:sldId id="342" r:id="rId4"/>
    <p:sldId id="311" r:id="rId5"/>
    <p:sldId id="313" r:id="rId6"/>
    <p:sldId id="350" r:id="rId7"/>
    <p:sldId id="351" r:id="rId8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94692"/>
  </p:normalViewPr>
  <p:slideViewPr>
    <p:cSldViewPr>
      <p:cViewPr varScale="1">
        <p:scale>
          <a:sx n="137" d="100"/>
          <a:sy n="137" d="100"/>
        </p:scale>
        <p:origin x="21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3DC3-BB71-492B-B3ED-21A7529972F9}" type="datetimeFigureOut">
              <a:rPr lang="ko-KR" altLang="en-US" smtClean="0"/>
              <a:pPr/>
              <a:t>2022. 9. 6.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9DD7-6BAB-4300-848B-9F15C387A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44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7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79DD7-6BAB-4300-848B-9F15C387A61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4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  <a:prstGeom prst="rect">
            <a:avLst/>
          </a:prstGeo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3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20828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44825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u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u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4800" dirty="0"/>
              <a:t>컴퓨터 프로그래밍 및 실습</a:t>
            </a:r>
            <a:br>
              <a:rPr lang="en-US" altLang="ko-KR" sz="3200" dirty="0"/>
            </a:br>
            <a:r>
              <a:rPr lang="ko-KR" altLang="en-US" sz="1400" dirty="0"/>
              <a:t> </a:t>
            </a:r>
            <a:br>
              <a:rPr lang="en-US" altLang="ko-KR" sz="3200" dirty="0"/>
            </a:br>
            <a:r>
              <a:rPr lang="en-US" altLang="ko-KR" sz="3200" dirty="0"/>
              <a:t>Homework #1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TA. Min </a:t>
            </a:r>
            <a:r>
              <a:rPr lang="en-US" altLang="ko-KR" b="1" dirty="0" err="1">
                <a:solidFill>
                  <a:schemeClr val="tx1"/>
                </a:solidFill>
              </a:rPr>
              <a:t>Su</a:t>
            </a:r>
            <a:r>
              <a:rPr lang="en-US" altLang="ko-KR" b="1" dirty="0">
                <a:solidFill>
                  <a:schemeClr val="tx1"/>
                </a:solidFill>
              </a:rPr>
              <a:t>, Jo</a:t>
            </a:r>
          </a:p>
          <a:p>
            <a:r>
              <a:rPr lang="en-US" altLang="ko-KR" b="1" dirty="0" err="1">
                <a:solidFill>
                  <a:schemeClr val="tx1"/>
                </a:solidFill>
              </a:rPr>
              <a:t>Hankuk</a:t>
            </a:r>
            <a:r>
              <a:rPr lang="en-US" altLang="ko-KR" b="1" dirty="0">
                <a:solidFill>
                  <a:schemeClr val="tx1"/>
                </a:solidFill>
              </a:rPr>
              <a:t> University of Foreign Studies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alstn59v@hufs.ac.kr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48264" y="644825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57C30-8C4D-724A-2A49-659FF65E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Hankuk University of Foreign Studies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BF94C-6A33-43CF-9035-E7FAE432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수행 방법 </a:t>
            </a:r>
            <a:r>
              <a:rPr lang="en-US" altLang="ko-KR" dirty="0"/>
              <a:t>(</a:t>
            </a:r>
            <a:r>
              <a:rPr lang="ko-KR" altLang="en-US" dirty="0"/>
              <a:t>앞으로도 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354DB-1380-494F-AAB0-122FC1DE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한글이나 워드</a:t>
            </a:r>
            <a:r>
              <a:rPr lang="en-US" altLang="ko-KR" dirty="0"/>
              <a:t> </a:t>
            </a:r>
            <a:r>
              <a:rPr lang="ko-KR" altLang="en-US" dirty="0"/>
              <a:t>등으로 </a:t>
            </a:r>
            <a:r>
              <a:rPr lang="en-US" altLang="ko-KR" dirty="0"/>
              <a:t>Report </a:t>
            </a:r>
            <a:r>
              <a:rPr lang="ko-KR" altLang="en-US" dirty="0"/>
              <a:t>작성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파일로 제출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Report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들어가야 할 내용</a:t>
            </a:r>
            <a:endParaRPr lang="en-US" altLang="ko-KR" dirty="0"/>
          </a:p>
          <a:p>
            <a:pPr lvl="1"/>
            <a:r>
              <a:rPr lang="ko-KR" altLang="en-US" dirty="0"/>
              <a:t>표지</a:t>
            </a:r>
            <a:r>
              <a:rPr lang="en-US" altLang="ko-KR" dirty="0"/>
              <a:t>(</a:t>
            </a:r>
            <a:r>
              <a:rPr lang="ko-KR" altLang="en-US" dirty="0"/>
              <a:t>과목</a:t>
            </a:r>
            <a:r>
              <a:rPr lang="en-US" altLang="ko-KR" dirty="0"/>
              <a:t>,</a:t>
            </a:r>
            <a:r>
              <a:rPr lang="ko-KR" altLang="en-US" dirty="0"/>
              <a:t> 과제 번호</a:t>
            </a:r>
            <a:r>
              <a:rPr lang="en-US" altLang="ko-KR" dirty="0"/>
              <a:t>,</a:t>
            </a:r>
            <a:r>
              <a:rPr lang="ko-KR" altLang="en-US" dirty="0"/>
              <a:t> 제출일</a:t>
            </a:r>
            <a:r>
              <a:rPr lang="en-US" altLang="ko-KR" dirty="0"/>
              <a:t>,</a:t>
            </a:r>
            <a:r>
              <a:rPr lang="ko-KR" altLang="en-US" dirty="0"/>
              <a:t> 학과</a:t>
            </a:r>
            <a:r>
              <a:rPr lang="en-US" altLang="ko-KR" dirty="0"/>
              <a:t>,</a:t>
            </a:r>
            <a:r>
              <a:rPr lang="ko-KR" altLang="en-US" dirty="0"/>
              <a:t> 학번</a:t>
            </a:r>
            <a:r>
              <a:rPr lang="en-US" altLang="ko-KR" dirty="0"/>
              <a:t>,</a:t>
            </a:r>
            <a:r>
              <a:rPr lang="ko-KR" altLang="en-US" dirty="0"/>
              <a:t> 이름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문제의 정의</a:t>
            </a:r>
            <a:endParaRPr lang="en-US" altLang="ko-KR" dirty="0"/>
          </a:p>
          <a:p>
            <a:pPr lvl="1"/>
            <a:r>
              <a:rPr lang="ko-KR" altLang="en-US" dirty="0"/>
              <a:t>문제의 해결 방안</a:t>
            </a:r>
            <a:endParaRPr lang="en-US" altLang="ko-KR" dirty="0"/>
          </a:p>
          <a:p>
            <a:pPr lvl="1"/>
            <a:r>
              <a:rPr lang="ko-KR" altLang="en-US" dirty="0"/>
              <a:t>프로그램 소스 코드</a:t>
            </a:r>
            <a:endParaRPr lang="en-US" altLang="ko-KR" dirty="0"/>
          </a:p>
          <a:p>
            <a:pPr lvl="1"/>
            <a:r>
              <a:rPr lang="ko-KR" altLang="en-US" dirty="0"/>
              <a:t>프로그램 실행 화면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AA49A-7A6C-35B4-3CD5-96935D29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6E45-7343-4CA2-9EBC-DB337CD3F2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CF19-96B3-0FFC-996A-B73F02514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Hankuk University of Foreign Studies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49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BF94C-6A33-43CF-9035-E7FAE432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채점 방법 </a:t>
            </a:r>
            <a:r>
              <a:rPr lang="en-US" altLang="ko-KR" dirty="0"/>
              <a:t>(</a:t>
            </a:r>
            <a:r>
              <a:rPr lang="ko-KR" altLang="en-US" dirty="0"/>
              <a:t>앞으로도 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354DB-1380-494F-AAB0-122FC1DE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지각 제출 가능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C00000"/>
                </a:solidFill>
              </a:rPr>
              <a:t>50%</a:t>
            </a:r>
            <a:r>
              <a:rPr lang="ko-KR" altLang="en-US" b="1" dirty="0">
                <a:solidFill>
                  <a:srgbClr val="C00000"/>
                </a:solidFill>
              </a:rPr>
              <a:t> 감점</a:t>
            </a:r>
            <a:r>
              <a:rPr lang="en-US" altLang="ko-KR" dirty="0"/>
              <a:t>),</a:t>
            </a:r>
            <a:r>
              <a:rPr lang="ko-KR" altLang="en-US" dirty="0"/>
              <a:t> 타인 코드 베끼기 </a:t>
            </a:r>
            <a:r>
              <a:rPr lang="ko-KR" altLang="en-US" b="1" dirty="0">
                <a:solidFill>
                  <a:srgbClr val="C00000"/>
                </a:solidFill>
              </a:rPr>
              <a:t>금지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r>
              <a:rPr lang="ko-KR" altLang="en-US" dirty="0"/>
              <a:t>미완성 프로그램 제출은 </a:t>
            </a:r>
            <a:r>
              <a:rPr lang="ko-KR" altLang="en-US" dirty="0" err="1"/>
              <a:t>미제출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실행 불가능한 프로그램</a:t>
            </a:r>
            <a:r>
              <a:rPr lang="en-US" altLang="ko-KR" dirty="0"/>
              <a:t>(</a:t>
            </a:r>
            <a:r>
              <a:rPr lang="ko-KR" altLang="en-US" dirty="0"/>
              <a:t>문법 오류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err="1"/>
              <a:t>미제출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1"/>
            <a:r>
              <a:rPr lang="ko-KR" altLang="en-US" dirty="0"/>
              <a:t>미흡한 부분은 주석으로 처리 후</a:t>
            </a:r>
            <a:r>
              <a:rPr lang="en-US" altLang="ko-KR" dirty="0"/>
              <a:t>,</a:t>
            </a:r>
            <a:r>
              <a:rPr lang="ko-KR" altLang="en-US" dirty="0"/>
              <a:t> 주석에 풀이 과정 설명 시 제출 인정</a:t>
            </a:r>
            <a:endParaRPr lang="en-US" altLang="ko-KR" dirty="0"/>
          </a:p>
          <a:p>
            <a:pPr lvl="1"/>
            <a:r>
              <a:rPr lang="ko-KR" altLang="en-US" dirty="0"/>
              <a:t>문맥 오류</a:t>
            </a:r>
            <a:r>
              <a:rPr lang="en-US" altLang="ko-KR" dirty="0"/>
              <a:t>(</a:t>
            </a:r>
            <a:r>
              <a:rPr lang="ko-KR" altLang="en-US" dirty="0"/>
              <a:t>풀이 과정은 맞으나 다른 결과 도출</a:t>
            </a:r>
            <a:r>
              <a:rPr lang="en-US" altLang="ko-KR" dirty="0"/>
              <a:t>)</a:t>
            </a:r>
            <a:r>
              <a:rPr lang="ko-KR" altLang="en-US" dirty="0"/>
              <a:t>는 제출 인정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과제 제출기간 이후</a:t>
            </a:r>
            <a:r>
              <a:rPr lang="en-US" altLang="ko-KR" dirty="0"/>
              <a:t>,</a:t>
            </a:r>
            <a:r>
              <a:rPr lang="ko-KR" altLang="en-US" dirty="0"/>
              <a:t> 풀이 요청 시 </a:t>
            </a:r>
            <a:r>
              <a:rPr lang="en-US" altLang="ko-KR" dirty="0"/>
              <a:t>E-Class</a:t>
            </a:r>
            <a:r>
              <a:rPr lang="ko-KR" altLang="en-US" dirty="0"/>
              <a:t>에 정답 업로드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AA49A-7A6C-35B4-3CD5-96935D29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6E45-7343-4CA2-9EBC-DB337CD3F2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CF19-96B3-0FFC-996A-B73F02514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Hankuk University of Foreign Studies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31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0C6A8-3A2E-583C-2A8C-F92FDD0F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HW #1 [ Q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전기세 구하기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48DD-52CD-818F-A866-12D739E9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전기를 사용한 월과 사용한 양이 주어질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청구요금계를 구하는 프로그램을 </a:t>
            </a:r>
            <a:r>
              <a:rPr kumimoji="1" lang="ko-KR" altLang="en-US" dirty="0" err="1"/>
              <a:t>작성하시오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전기요금 계산표 </a:t>
            </a:r>
            <a:r>
              <a:rPr kumimoji="1" lang="en-US" altLang="ko-KR" dirty="0"/>
              <a:t>: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lang="ko-KR" altLang="en-US" dirty="0"/>
              <a:t>전력수요 성수기인 동</a:t>
            </a:r>
            <a:r>
              <a:rPr lang="en-US" altLang="ko-KR" dirty="0"/>
              <a:t>·</a:t>
            </a:r>
            <a:r>
              <a:rPr lang="ko-KR" altLang="en-US" dirty="0"/>
              <a:t>하계</a:t>
            </a:r>
            <a:r>
              <a:rPr lang="en-US" altLang="ko-KR" dirty="0"/>
              <a:t>(7~8</a:t>
            </a:r>
            <a:r>
              <a:rPr lang="ko-KR" altLang="en-US" dirty="0"/>
              <a:t>월</a:t>
            </a:r>
            <a:r>
              <a:rPr lang="en-US" altLang="ko-KR" dirty="0"/>
              <a:t>, 12~2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에는</a:t>
            </a:r>
            <a:r>
              <a:rPr lang="en-US" altLang="ko-KR" dirty="0"/>
              <a:t> 1,000</a:t>
            </a:r>
            <a:r>
              <a:rPr lang="en-US" altLang="ko-Kore-KR" dirty="0"/>
              <a:t>kWh</a:t>
            </a:r>
            <a:r>
              <a:rPr lang="ko-KR" altLang="en-US" dirty="0"/>
              <a:t>초과시</a:t>
            </a:r>
            <a:r>
              <a:rPr lang="en-US" altLang="ko-KR" dirty="0"/>
              <a:t>,</a:t>
            </a:r>
            <a:r>
              <a:rPr lang="ko-KR" altLang="en-US" dirty="0"/>
              <a:t> 사용량요금은 </a:t>
            </a:r>
            <a:r>
              <a:rPr lang="en-US" altLang="ko-KR" dirty="0"/>
              <a:t>709.5</a:t>
            </a: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en-US" altLang="ko-Kore-KR" dirty="0"/>
              <a:t>kWh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전기요금계 </a:t>
            </a:r>
            <a:r>
              <a:rPr lang="en-US" altLang="ko-KR" dirty="0"/>
              <a:t>= </a:t>
            </a:r>
            <a:r>
              <a:rPr lang="ko-KR" altLang="en-US" dirty="0"/>
              <a:t>기본요금 </a:t>
            </a:r>
            <a:r>
              <a:rPr lang="en-US" altLang="ko-KR" dirty="0"/>
              <a:t>+ </a:t>
            </a:r>
            <a:r>
              <a:rPr lang="ko-KR" altLang="en-US" dirty="0"/>
              <a:t>사용량요금</a:t>
            </a:r>
            <a:r>
              <a:rPr lang="en-US" altLang="ko-KR" dirty="0"/>
              <a:t>(</a:t>
            </a:r>
            <a:r>
              <a:rPr lang="ko-KR" altLang="en-US" dirty="0"/>
              <a:t>원단위 미만 절사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세금 </a:t>
            </a:r>
            <a:r>
              <a:rPr lang="en-US" altLang="ko-KR" dirty="0"/>
              <a:t>= </a:t>
            </a:r>
            <a:r>
              <a:rPr lang="ko-KR" altLang="en-US" dirty="0"/>
              <a:t>부가가치세</a:t>
            </a:r>
            <a:r>
              <a:rPr lang="en-US" altLang="ko-KR" dirty="0"/>
              <a:t>(</a:t>
            </a:r>
            <a:r>
              <a:rPr lang="ko-KR" altLang="en-US" dirty="0"/>
              <a:t>전기요금계의 </a:t>
            </a:r>
            <a:r>
              <a:rPr lang="en-US" altLang="ko-KR" dirty="0"/>
              <a:t>10%,</a:t>
            </a:r>
            <a:r>
              <a:rPr lang="ko-KR" altLang="en-US" dirty="0"/>
              <a:t> 원단위 미만 반올림</a:t>
            </a:r>
            <a:r>
              <a:rPr lang="en-US" altLang="ko-KR" dirty="0"/>
              <a:t>) + </a:t>
            </a:r>
            <a:r>
              <a:rPr lang="ko-KR" altLang="en-US" dirty="0"/>
              <a:t>기반요금</a:t>
            </a:r>
            <a:r>
              <a:rPr lang="en-US" altLang="ko-KR" dirty="0"/>
              <a:t>(</a:t>
            </a:r>
            <a:r>
              <a:rPr lang="ko-KR" altLang="en-US" dirty="0"/>
              <a:t>전기요금계의 </a:t>
            </a:r>
            <a:r>
              <a:rPr lang="en-US" altLang="ko-KR" dirty="0"/>
              <a:t>3.7%,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원 미만 절사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청구요금계 </a:t>
            </a:r>
            <a:r>
              <a:rPr lang="en-US" altLang="ko-KR" dirty="0"/>
              <a:t>= </a:t>
            </a:r>
            <a:r>
              <a:rPr lang="ko-KR" altLang="en-US" dirty="0"/>
              <a:t>전기요금계 </a:t>
            </a:r>
            <a:r>
              <a:rPr lang="en-US" altLang="ko-KR" dirty="0"/>
              <a:t>+ </a:t>
            </a:r>
            <a:r>
              <a:rPr lang="ko-KR" altLang="en-US" dirty="0"/>
              <a:t>세금</a:t>
            </a:r>
            <a:endParaRPr lang="en-US" altLang="ko-KR" dirty="0"/>
          </a:p>
          <a:p>
            <a:r>
              <a:rPr kumimoji="1" lang="ko-KR" altLang="en-US" dirty="0"/>
              <a:t>실행결과 화면 예시 </a:t>
            </a:r>
            <a:r>
              <a:rPr kumimoji="1" lang="en-US" altLang="ko-KR" dirty="0"/>
              <a:t>:</a:t>
            </a:r>
            <a:endParaRPr lang="ko-KR" altLang="en-US" dirty="0"/>
          </a:p>
          <a:p>
            <a:pPr lvl="1"/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4D2E-6BAF-352C-42DF-1F2A4B49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6E45-7343-4CA2-9EBC-DB337CD3F2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59FB-99C6-D21D-31A3-B73824C6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Hankuk University of Foreign Studies</a:t>
            </a:r>
            <a:endParaRPr lang="ko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F9D504A-4323-C6D8-DAF2-DDA32B53C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08920"/>
            <a:ext cx="5190852" cy="84502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F6D6B6E-1469-F0A9-2A59-FD1E32596C3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217" y="5944174"/>
            <a:ext cx="2282567" cy="58117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78279B5-79BA-5D5F-C183-40BDDF23886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929" y="5939963"/>
            <a:ext cx="2424141" cy="5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0C6A8-3A2E-583C-2A8C-F92FDD0F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HW #1 [ Q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전기세 구하기 </a:t>
            </a:r>
            <a:r>
              <a:rPr kumimoji="1" lang="en-US" altLang="ko-Kore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계속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48DD-52CD-818F-A866-12D739E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831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청구요금계 계산 예 </a:t>
            </a:r>
            <a:r>
              <a:rPr kumimoji="1" lang="en-US" altLang="ko-KR" dirty="0"/>
              <a:t>: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전력사용량이 </a:t>
            </a:r>
            <a:r>
              <a:rPr lang="en-US" altLang="ko-KR" dirty="0"/>
              <a:t>2</a:t>
            </a:r>
            <a:r>
              <a:rPr lang="en-US" altLang="ko-Kore-KR" dirty="0"/>
              <a:t>Kwh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2"/>
            <a:r>
              <a:rPr lang="ko-KR" altLang="en-US" dirty="0"/>
              <a:t>기본요금</a:t>
            </a:r>
            <a:r>
              <a:rPr lang="en-US" altLang="ko-KR" dirty="0"/>
              <a:t>: 910</a:t>
            </a:r>
          </a:p>
          <a:p>
            <a:pPr lvl="2"/>
            <a:r>
              <a:rPr lang="ko-KR" altLang="en-US" dirty="0"/>
              <a:t>사용량 요금</a:t>
            </a:r>
            <a:r>
              <a:rPr lang="en-US" altLang="ko-KR" dirty="0"/>
              <a:t>: 93.3*2 = 186.6</a:t>
            </a:r>
            <a:r>
              <a:rPr lang="ko-KR" altLang="en-US" dirty="0"/>
              <a:t> </a:t>
            </a:r>
            <a:r>
              <a:rPr lang="en-US" altLang="ko-KR" dirty="0"/>
              <a:t>=&gt; 186</a:t>
            </a:r>
          </a:p>
          <a:p>
            <a:pPr lvl="2"/>
            <a:r>
              <a:rPr lang="ko-KR" altLang="en-US" dirty="0"/>
              <a:t>부가가치세</a:t>
            </a:r>
            <a:r>
              <a:rPr lang="en-US" altLang="ko-KR" dirty="0"/>
              <a:t>: 1096*0.1 = 109.6 =&gt; 110</a:t>
            </a:r>
          </a:p>
          <a:p>
            <a:pPr lvl="2"/>
            <a:r>
              <a:rPr lang="ko-KR" altLang="en-US" dirty="0"/>
              <a:t>기반요금</a:t>
            </a:r>
            <a:r>
              <a:rPr lang="en-US" altLang="ko-KR" dirty="0"/>
              <a:t>: 1096*0.037 = 40.552 =&gt; 40</a:t>
            </a:r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월 전력사용량이 </a:t>
            </a:r>
            <a:r>
              <a:rPr lang="en-US" altLang="ko-KR" dirty="0"/>
              <a:t>994</a:t>
            </a:r>
            <a:r>
              <a:rPr lang="en-US" altLang="ko-Kore-KR" dirty="0"/>
              <a:t>Kwh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2"/>
            <a:r>
              <a:rPr lang="ko-KR" altLang="en-US" dirty="0"/>
              <a:t>기본요금</a:t>
            </a:r>
            <a:r>
              <a:rPr lang="en-US" altLang="ko-KR" dirty="0"/>
              <a:t>: 7300</a:t>
            </a:r>
          </a:p>
          <a:p>
            <a:pPr lvl="2"/>
            <a:r>
              <a:rPr lang="ko-KR" altLang="en-US" dirty="0"/>
              <a:t>사용량 요금</a:t>
            </a:r>
            <a:r>
              <a:rPr lang="en-US" altLang="ko-KR" dirty="0"/>
              <a:t>: 200*93.3 + 200*187.9 + 594*280.6 = 222916.4 =&gt; 222916</a:t>
            </a:r>
          </a:p>
          <a:p>
            <a:pPr lvl="2"/>
            <a:r>
              <a:rPr lang="ko-KR" altLang="en-US" dirty="0"/>
              <a:t>부가가치세</a:t>
            </a:r>
            <a:r>
              <a:rPr lang="en-US" altLang="ko-KR" dirty="0"/>
              <a:t>: 230216*0.1 = 23021.6 =&gt; 23022</a:t>
            </a:r>
          </a:p>
          <a:p>
            <a:pPr lvl="2"/>
            <a:r>
              <a:rPr lang="ko-KR" altLang="en-US" dirty="0"/>
              <a:t>기반요금</a:t>
            </a:r>
            <a:r>
              <a:rPr lang="en-US" altLang="ko-KR" dirty="0"/>
              <a:t>: 230216*0.037 = 8517.992 =&gt; 8510</a:t>
            </a:r>
            <a:endParaRPr kumimoji="1" lang="en-US" altLang="ko-KR" dirty="0"/>
          </a:p>
          <a:p>
            <a:r>
              <a:rPr kumimoji="1" lang="ko-KR" altLang="en-US" dirty="0"/>
              <a:t>아래의 월과 사용량에 대한 실행결과를 보여줄 것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lvl="1"/>
            <a:r>
              <a:rPr kumimoji="1" lang="en-US" altLang="ko-KR" dirty="0"/>
              <a:t>7</a:t>
            </a:r>
            <a:r>
              <a:rPr kumimoji="1" lang="ko-KR" altLang="en-US" dirty="0"/>
              <a:t>월에 </a:t>
            </a:r>
            <a:r>
              <a:rPr kumimoji="1" lang="en-US" altLang="ko-KR" dirty="0"/>
              <a:t>1301kWh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월에 </a:t>
            </a:r>
            <a:r>
              <a:rPr kumimoji="1" lang="en-US" altLang="ko-KR" dirty="0"/>
              <a:t>372kWh </a:t>
            </a:r>
            <a:r>
              <a:rPr kumimoji="1" lang="ko-KR" altLang="en-US" dirty="0"/>
              <a:t>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4D2E-6BAF-352C-42DF-1F2A4B49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6E45-7343-4CA2-9EBC-DB337CD3F2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59FB-99C6-D21D-31A3-B73824C6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 dirty="0" err="1"/>
              <a:t>Hankuk</a:t>
            </a:r>
            <a:r>
              <a:rPr lang="en-US" altLang="ko-KR" dirty="0"/>
              <a:t> University of Foreign Studies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0C6A8-3A2E-583C-2A8C-F92FDD0F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HW #1 [ Q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요일 구하기 </a:t>
            </a:r>
            <a:r>
              <a:rPr kumimoji="1" lang="en-US" altLang="ko-Kore-KR" dirty="0"/>
              <a:t>]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48DD-52CD-818F-A866-12D739E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8112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1583</a:t>
            </a:r>
            <a:r>
              <a:rPr kumimoji="1" lang="ko-KR" altLang="en-US" dirty="0"/>
              <a:t>년 이후의 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일이 주어졌을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날짜의 요일을 구하는 프로그램을 </a:t>
            </a:r>
            <a:r>
              <a:rPr kumimoji="1" lang="ko-KR" altLang="en-US" dirty="0" err="1"/>
              <a:t>작성하시오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조건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년도는 </a:t>
            </a:r>
            <a:r>
              <a:rPr kumimoji="1" lang="en-US" altLang="ko-KR" dirty="0"/>
              <a:t>1583 </a:t>
            </a:r>
            <a:r>
              <a:rPr kumimoji="1" lang="ko-KR" altLang="en-US" dirty="0"/>
              <a:t>년 이후여야 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달은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월부터 </a:t>
            </a:r>
            <a:r>
              <a:rPr kumimoji="1" lang="en-US" altLang="ko-KR" dirty="0"/>
              <a:t>12 </a:t>
            </a:r>
            <a:r>
              <a:rPr kumimoji="1" lang="ko-KR" altLang="en-US" dirty="0"/>
              <a:t>월 까지가 올바른 월이다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년도가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나눠지면서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나눠지지 않으면 윤년이다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또는 년도가 </a:t>
            </a:r>
            <a:r>
              <a:rPr kumimoji="1" lang="en-US" altLang="ko-KR" dirty="0"/>
              <a:t>400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나눠지면 윤년이다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윤년의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월달의</a:t>
            </a:r>
            <a:r>
              <a:rPr kumimoji="1" lang="ko-KR" altLang="en-US" dirty="0"/>
              <a:t> 마지막 날은 </a:t>
            </a:r>
            <a:r>
              <a:rPr kumimoji="1" lang="en-US" altLang="ko-KR" dirty="0"/>
              <a:t>29</a:t>
            </a:r>
            <a:r>
              <a:rPr kumimoji="1" lang="ko-KR" altLang="en-US" dirty="0"/>
              <a:t>일이다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아래의 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일에 대한 실행결과를 보여줄 것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lvl="1"/>
            <a:r>
              <a:rPr lang="en-US" altLang="ko-KR" dirty="0"/>
              <a:t>1582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1900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4D2E-6BAF-352C-42DF-1F2A4B49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6E45-7343-4CA2-9EBC-DB337CD3F2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59FB-99C6-D21D-31A3-B73824C6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Hankuk University of Foreign Studies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86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0C6A8-3A2E-583C-2A8C-F92FDD0F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HW #1 [ Q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요일 구하기 </a:t>
            </a:r>
            <a:r>
              <a:rPr kumimoji="1" lang="en-US" altLang="ko-Kore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계속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248DD-52CD-818F-A866-12D739E9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요일 계산 방법 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계산 기준일인 </a:t>
            </a:r>
            <a:r>
              <a:rPr kumimoji="1" lang="en-US" altLang="ko-KR" dirty="0"/>
              <a:t>4714 BC 1 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월요일의 값을 </a:t>
            </a:r>
            <a:r>
              <a:rPr kumimoji="1" lang="en-US" altLang="ko-KR" dirty="0"/>
              <a:t>0 </a:t>
            </a:r>
            <a:r>
              <a:rPr kumimoji="1" lang="ko-KR" altLang="en-US" dirty="0"/>
              <a:t>이라고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값을 </a:t>
            </a:r>
            <a:r>
              <a:rPr kumimoji="1" lang="en-US" altLang="ko-KR" dirty="0"/>
              <a:t>Julian</a:t>
            </a:r>
            <a:r>
              <a:rPr kumimoji="1" lang="ko-KR" altLang="en-US" dirty="0"/>
              <a:t>이라 한다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주어진 년</a:t>
            </a:r>
            <a:r>
              <a:rPr kumimoji="1" lang="en-US" altLang="ko-KR" dirty="0"/>
              <a:t>(y),</a:t>
            </a:r>
            <a:r>
              <a:rPr kumimoji="1" lang="ko-KR" altLang="en-US" dirty="0"/>
              <a:t> 월</a:t>
            </a:r>
            <a:r>
              <a:rPr kumimoji="1" lang="en-US" altLang="ko-KR" dirty="0"/>
              <a:t>(m), 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(d)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Julian </a:t>
            </a:r>
            <a:r>
              <a:rPr kumimoji="1" lang="ko-KR" altLang="en-US" dirty="0"/>
              <a:t>값은 계산 기준일로부터 주어진 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일의 일수</a:t>
            </a:r>
            <a:r>
              <a:rPr kumimoji="1" lang="en-US" altLang="ko-KR" dirty="0"/>
              <a:t>(number of days)</a:t>
            </a:r>
            <a:r>
              <a:rPr kumimoji="1" lang="ko-KR" altLang="en-US" dirty="0"/>
              <a:t>로 차이를 나타낸다</a:t>
            </a:r>
            <a:r>
              <a:rPr kumimoji="1" lang="en-US" altLang="ko-KR" dirty="0"/>
              <a:t>. Julian </a:t>
            </a:r>
            <a:r>
              <a:rPr kumimoji="1" lang="ko-KR" altLang="en-US" dirty="0"/>
              <a:t>값은 아래 공식에 따라 계산된다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실행결과 화면 예시 </a:t>
            </a:r>
            <a:r>
              <a:rPr kumimoji="1" lang="en-US" altLang="ko-KR" dirty="0"/>
              <a:t>: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4D2E-6BAF-352C-42DF-1F2A4B49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6E45-7343-4CA2-9EBC-DB337CD3F2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559FB-99C6-D21D-31A3-B73824C6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Hankuk University of Foreign Studies</a:t>
            </a:r>
            <a:endParaRPr lang="ko-KR" altLang="en-US" dirty="0"/>
          </a:p>
        </p:txBody>
      </p:sp>
      <p:pic>
        <p:nvPicPr>
          <p:cNvPr id="1025" name="Picture 1" descr="page1image4146608">
            <a:extLst>
              <a:ext uri="{FF2B5EF4-FFF2-40B4-BE49-F238E27FC236}">
                <a16:creationId xmlns:a16="http://schemas.microsoft.com/office/drawing/2014/main" id="{1ECE473A-20DF-F144-9FCC-82A8664D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356992"/>
            <a:ext cx="7347763" cy="55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3C4E9D-4D93-6CB5-3270-DA4DF7B5F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4657684"/>
            <a:ext cx="3168352" cy="1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564</Words>
  <Application>Microsoft Macintosh PowerPoint</Application>
  <PresentationFormat>화면 슬라이드 쇼(4:3)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컴퓨터 프로그래밍 및 실습   Homework #1</vt:lpstr>
      <vt:lpstr>과제 수행 방법 (앞으로도 계속)</vt:lpstr>
      <vt:lpstr>과제 채점 방법 (앞으로도 계속)</vt:lpstr>
      <vt:lpstr>HW #1 [ Q1 : 전기세 구하기 ]</vt:lpstr>
      <vt:lpstr>HW #1 [ Q1 : 전기세 구하기 ] (계속)</vt:lpstr>
      <vt:lpstr>HW #1 [ Q2 : 요일 구하기 ]</vt:lpstr>
      <vt:lpstr>HW #1 [ Q2 : 요일 구하기 ] (계속)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Location Based Service  &amp; Multimedia Service</dc:title>
  <dc:creator>Seung-Ho-Lim</dc:creator>
  <cp:lastModifiedBy>조 민수</cp:lastModifiedBy>
  <cp:revision>396</cp:revision>
  <dcterms:created xsi:type="dcterms:W3CDTF">2011-10-15T23:24:55Z</dcterms:created>
  <dcterms:modified xsi:type="dcterms:W3CDTF">2022-09-06T05:57:36Z</dcterms:modified>
</cp:coreProperties>
</file>