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2.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56"/>
  </p:notesMasterIdLst>
  <p:sldIdLst>
    <p:sldId id="256" r:id="rId2"/>
    <p:sldId id="266" r:id="rId3"/>
    <p:sldId id="258" r:id="rId4"/>
    <p:sldId id="259" r:id="rId5"/>
    <p:sldId id="278" r:id="rId6"/>
    <p:sldId id="279" r:id="rId7"/>
    <p:sldId id="267" r:id="rId8"/>
    <p:sldId id="276" r:id="rId9"/>
    <p:sldId id="268" r:id="rId10"/>
    <p:sldId id="281" r:id="rId11"/>
    <p:sldId id="282" r:id="rId12"/>
    <p:sldId id="285" r:id="rId13"/>
    <p:sldId id="269" r:id="rId14"/>
    <p:sldId id="323" r:id="rId15"/>
    <p:sldId id="275" r:id="rId16"/>
    <p:sldId id="306" r:id="rId17"/>
    <p:sldId id="262" r:id="rId18"/>
    <p:sldId id="273" r:id="rId19"/>
    <p:sldId id="297" r:id="rId20"/>
    <p:sldId id="298" r:id="rId21"/>
    <p:sldId id="299" r:id="rId22"/>
    <p:sldId id="300" r:id="rId23"/>
    <p:sldId id="301" r:id="rId24"/>
    <p:sldId id="312" r:id="rId25"/>
    <p:sldId id="304" r:id="rId26"/>
    <p:sldId id="305" r:id="rId27"/>
    <p:sldId id="307" r:id="rId28"/>
    <p:sldId id="308" r:id="rId29"/>
    <p:sldId id="309" r:id="rId30"/>
    <p:sldId id="327" r:id="rId31"/>
    <p:sldId id="260" r:id="rId32"/>
    <p:sldId id="311" r:id="rId33"/>
    <p:sldId id="328" r:id="rId34"/>
    <p:sldId id="283" r:id="rId35"/>
    <p:sldId id="313" r:id="rId36"/>
    <p:sldId id="314" r:id="rId37"/>
    <p:sldId id="315" r:id="rId38"/>
    <p:sldId id="316" r:id="rId39"/>
    <p:sldId id="317" r:id="rId40"/>
    <p:sldId id="318" r:id="rId41"/>
    <p:sldId id="319" r:id="rId42"/>
    <p:sldId id="320" r:id="rId43"/>
    <p:sldId id="321" r:id="rId44"/>
    <p:sldId id="289" r:id="rId45"/>
    <p:sldId id="271" r:id="rId46"/>
    <p:sldId id="291" r:id="rId47"/>
    <p:sldId id="292" r:id="rId48"/>
    <p:sldId id="293" r:id="rId49"/>
    <p:sldId id="294" r:id="rId50"/>
    <p:sldId id="277" r:id="rId51"/>
    <p:sldId id="295" r:id="rId52"/>
    <p:sldId id="296" r:id="rId53"/>
    <p:sldId id="286" r:id="rId54"/>
    <p:sldId id="270"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3-ad023TU" initials="1" lastIdx="3" clrIdx="0">
    <p:extLst>
      <p:ext uri="{19B8F6BF-5375-455C-9EA6-DF929625EA0E}">
        <p15:presenceInfo xmlns:p15="http://schemas.microsoft.com/office/powerpoint/2012/main" userId="13-ad023T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376" autoAdjust="0"/>
    <p:restoredTop sz="76095" autoAdjust="0"/>
  </p:normalViewPr>
  <p:slideViewPr>
    <p:cSldViewPr snapToGrid="0">
      <p:cViewPr varScale="1">
        <p:scale>
          <a:sx n="65" d="100"/>
          <a:sy n="65" d="100"/>
        </p:scale>
        <p:origin x="1368" y="58"/>
      </p:cViewPr>
      <p:guideLst/>
    </p:cSldViewPr>
  </p:slideViewPr>
  <p:notesTextViewPr>
    <p:cViewPr>
      <p:scale>
        <a:sx n="1" d="1"/>
        <a:sy n="1" d="1"/>
      </p:scale>
      <p:origin x="0" y="0"/>
    </p:cViewPr>
  </p:notesTextViewPr>
  <p:notesViewPr>
    <p:cSldViewPr snapToGrid="0">
      <p:cViewPr varScale="1">
        <p:scale>
          <a:sx n="65" d="100"/>
          <a:sy n="65"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5-31T17:49:58.677" idx="2">
    <p:pos x="10" y="10"/>
    <p:text>spin current model要注意一下，图不对劲</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6-01T01:19:12.806" idx="3">
    <p:pos x="10" y="10"/>
    <p:text>HM2的新的出来了记得换一下</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D6E4AE-DF0B-4BE4-9F23-C35108BDF8DC}" type="datetimeFigureOut">
              <a:rPr lang="zh-CN" altLang="en-US" smtClean="0"/>
              <a:t>2022/6/9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21A6F3-0435-4DAC-A327-71752A9158CC}" type="slidenum">
              <a:rPr lang="zh-CN" altLang="en-US" smtClean="0"/>
              <a:t>‹#›</a:t>
            </a:fld>
            <a:endParaRPr lang="zh-CN" altLang="en-US"/>
          </a:p>
        </p:txBody>
      </p:sp>
    </p:spTree>
    <p:extLst>
      <p:ext uri="{BB962C8B-B14F-4D97-AF65-F5344CB8AC3E}">
        <p14:creationId xmlns:p14="http://schemas.microsoft.com/office/powerpoint/2010/main" val="2900840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一级标题</a:t>
            </a:r>
            <a:r>
              <a:rPr lang="en-US" altLang="zh-CN" dirty="0"/>
              <a:t>36</a:t>
            </a:r>
            <a:r>
              <a:rPr lang="zh-CN" altLang="en-US" dirty="0"/>
              <a:t>号</a:t>
            </a:r>
            <a:endParaRPr lang="en-US" altLang="zh-CN" dirty="0"/>
          </a:p>
          <a:p>
            <a:r>
              <a:rPr lang="zh-CN" altLang="en-US" dirty="0"/>
              <a:t>二级标题</a:t>
            </a:r>
            <a:r>
              <a:rPr lang="en-US" altLang="zh-CN" dirty="0"/>
              <a:t>32</a:t>
            </a:r>
            <a:r>
              <a:rPr lang="zh-CN" altLang="en-US" dirty="0"/>
              <a:t>号</a:t>
            </a:r>
            <a:endParaRPr lang="en-US" altLang="zh-CN" dirty="0"/>
          </a:p>
          <a:p>
            <a:r>
              <a:rPr lang="zh-CN" altLang="en-US" dirty="0"/>
              <a:t>正文</a:t>
            </a:r>
            <a:r>
              <a:rPr lang="en-US" altLang="zh-CN" dirty="0"/>
              <a:t>24</a:t>
            </a:r>
            <a:r>
              <a:rPr lang="zh-CN" altLang="en-US" dirty="0"/>
              <a:t>号</a:t>
            </a:r>
            <a:endParaRPr lang="en-US" altLang="zh-CN" dirty="0"/>
          </a:p>
          <a:p>
            <a:r>
              <a:rPr lang="zh-CN" altLang="en-US" dirty="0"/>
              <a:t>注释与引用</a:t>
            </a:r>
            <a:r>
              <a:rPr lang="en-US" altLang="zh-CN" dirty="0"/>
              <a:t>20</a:t>
            </a:r>
            <a:r>
              <a:rPr lang="zh-CN" altLang="en-US" dirty="0"/>
              <a:t>号</a:t>
            </a:r>
          </a:p>
        </p:txBody>
      </p:sp>
      <p:sp>
        <p:nvSpPr>
          <p:cNvPr id="4" name="灯片编号占位符 3"/>
          <p:cNvSpPr>
            <a:spLocks noGrp="1"/>
          </p:cNvSpPr>
          <p:nvPr>
            <p:ph type="sldNum" sz="quarter" idx="5"/>
          </p:nvPr>
        </p:nvSpPr>
        <p:spPr/>
        <p:txBody>
          <a:bodyPr/>
          <a:lstStyle/>
          <a:p>
            <a:fld id="{1821A6F3-0435-4DAC-A327-71752A9158CC}" type="slidenum">
              <a:rPr lang="zh-CN" altLang="en-US" smtClean="0"/>
              <a:t>0</a:t>
            </a:fld>
            <a:endParaRPr lang="zh-CN" altLang="en-US"/>
          </a:p>
        </p:txBody>
      </p:sp>
    </p:spTree>
    <p:extLst>
      <p:ext uri="{BB962C8B-B14F-4D97-AF65-F5344CB8AC3E}">
        <p14:creationId xmlns:p14="http://schemas.microsoft.com/office/powerpoint/2010/main" val="2400016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测试</a:t>
            </a:r>
            <a:r>
              <a:rPr lang="en-US" altLang="zh-CN" dirty="0"/>
              <a:t>k</a:t>
            </a:r>
            <a:r>
              <a:rPr lang="zh-CN" altLang="en-US" dirty="0"/>
              <a:t>点收敛性放这里</a:t>
            </a:r>
          </a:p>
        </p:txBody>
      </p:sp>
      <p:sp>
        <p:nvSpPr>
          <p:cNvPr id="4" name="灯片编号占位符 3"/>
          <p:cNvSpPr>
            <a:spLocks noGrp="1"/>
          </p:cNvSpPr>
          <p:nvPr>
            <p:ph type="sldNum" sz="quarter" idx="5"/>
          </p:nvPr>
        </p:nvSpPr>
        <p:spPr/>
        <p:txBody>
          <a:bodyPr/>
          <a:lstStyle/>
          <a:p>
            <a:fld id="{1821A6F3-0435-4DAC-A327-71752A9158CC}" type="slidenum">
              <a:rPr lang="zh-CN" altLang="en-US" smtClean="0"/>
              <a:t>13</a:t>
            </a:fld>
            <a:endParaRPr lang="zh-CN" altLang="en-US"/>
          </a:p>
        </p:txBody>
      </p:sp>
    </p:spTree>
    <p:extLst>
      <p:ext uri="{BB962C8B-B14F-4D97-AF65-F5344CB8AC3E}">
        <p14:creationId xmlns:p14="http://schemas.microsoft.com/office/powerpoint/2010/main" val="35209175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00000"/>
              </a:lnSpc>
              <a:buFont typeface="Calibri" panose="020F0502020204030204" pitchFamily="34" charset="0"/>
              <a:buChar char="▪"/>
            </a:pPr>
            <a:r>
              <a:rPr lang="zh-CN" altLang="en-US" sz="1200" dirty="0"/>
              <a:t>研究体系：原子核与电子云构成的体系，且适用玻恩</a:t>
            </a:r>
            <a:r>
              <a:rPr lang="en-US" altLang="zh-CN" sz="1200" dirty="0"/>
              <a:t>-</a:t>
            </a:r>
            <a:r>
              <a:rPr lang="zh-CN" altLang="en-US" sz="1200" dirty="0"/>
              <a:t>奥本海默近似</a:t>
            </a:r>
            <a:r>
              <a:rPr lang="en-US" altLang="zh-CN" sz="1200" dirty="0"/>
              <a:t>.</a:t>
            </a:r>
          </a:p>
          <a:p>
            <a:pPr>
              <a:lnSpc>
                <a:spcPct val="100000"/>
              </a:lnSpc>
              <a:buFont typeface="Calibri" panose="020F0502020204030204" pitchFamily="34" charset="0"/>
              <a:buChar char="▪"/>
            </a:pPr>
            <a:endParaRPr lang="en-US" altLang="zh-CN" sz="1200" dirty="0"/>
          </a:p>
          <a:p>
            <a:pPr>
              <a:lnSpc>
                <a:spcPct val="100000"/>
              </a:lnSpc>
              <a:buFont typeface="Calibri" panose="020F0502020204030204" pitchFamily="34" charset="0"/>
              <a:buChar char="▪"/>
            </a:pPr>
            <a:r>
              <a:rPr lang="zh-CN" altLang="en-US" sz="1200" dirty="0"/>
              <a:t>通过选取合适的交换关联泛函将复杂的量子多体问题转化为无相互作用的电子多体问题，再选取合适的电子密度初值，代入自洽的</a:t>
            </a:r>
            <a:r>
              <a:rPr lang="en-US" altLang="zh-CN" sz="1200" dirty="0"/>
              <a:t>Kohn-Sham</a:t>
            </a:r>
            <a:r>
              <a:rPr lang="zh-CN" altLang="en-US" sz="1200" dirty="0"/>
              <a:t>方程中迭代求解得出基态电子密度和其他性质（尤其是体系总能）</a:t>
            </a:r>
            <a:r>
              <a:rPr lang="en-US" altLang="zh-CN" sz="1200" dirty="0"/>
              <a:t>.</a:t>
            </a:r>
          </a:p>
          <a:p>
            <a:endParaRPr lang="zh-CN" altLang="en-US" dirty="0"/>
          </a:p>
        </p:txBody>
      </p:sp>
      <p:sp>
        <p:nvSpPr>
          <p:cNvPr id="4" name="灯片编号占位符 3"/>
          <p:cNvSpPr>
            <a:spLocks noGrp="1"/>
          </p:cNvSpPr>
          <p:nvPr>
            <p:ph type="sldNum" sz="quarter" idx="5"/>
          </p:nvPr>
        </p:nvSpPr>
        <p:spPr/>
        <p:txBody>
          <a:bodyPr/>
          <a:lstStyle/>
          <a:p>
            <a:fld id="{1821A6F3-0435-4DAC-A327-71752A9158CC}" type="slidenum">
              <a:rPr lang="zh-CN" altLang="en-US" smtClean="0"/>
              <a:t>14</a:t>
            </a:fld>
            <a:endParaRPr lang="zh-CN" altLang="en-US"/>
          </a:p>
        </p:txBody>
      </p:sp>
    </p:spTree>
    <p:extLst>
      <p:ext uri="{BB962C8B-B14F-4D97-AF65-F5344CB8AC3E}">
        <p14:creationId xmlns:p14="http://schemas.microsoft.com/office/powerpoint/2010/main" val="3868711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EDIFF=1E-4</a:t>
            </a:r>
            <a:r>
              <a:rPr lang="zh-CN" altLang="en-US" dirty="0"/>
              <a:t>因此选用波动</a:t>
            </a:r>
            <a:r>
              <a:rPr lang="en-US" altLang="zh-CN" dirty="0"/>
              <a:t>&lt;1E-4 eV</a:t>
            </a:r>
            <a:r>
              <a:rPr lang="zh-CN" altLang="en-US" dirty="0"/>
              <a:t>的</a:t>
            </a:r>
            <a:r>
              <a:rPr lang="en-US" altLang="zh-CN" dirty="0"/>
              <a:t>.</a:t>
            </a:r>
          </a:p>
          <a:p>
            <a:endParaRPr lang="en-US" altLang="zh-CN" dirty="0"/>
          </a:p>
        </p:txBody>
      </p:sp>
      <p:sp>
        <p:nvSpPr>
          <p:cNvPr id="4" name="灯片编号占位符 3"/>
          <p:cNvSpPr>
            <a:spLocks noGrp="1"/>
          </p:cNvSpPr>
          <p:nvPr>
            <p:ph type="sldNum" sz="quarter" idx="5"/>
          </p:nvPr>
        </p:nvSpPr>
        <p:spPr/>
        <p:txBody>
          <a:bodyPr/>
          <a:lstStyle/>
          <a:p>
            <a:fld id="{1821A6F3-0435-4DAC-A327-71752A9158CC}" type="slidenum">
              <a:rPr lang="zh-CN" altLang="en-US" smtClean="0"/>
              <a:t>17</a:t>
            </a:fld>
            <a:endParaRPr lang="zh-CN" altLang="en-US"/>
          </a:p>
        </p:txBody>
      </p:sp>
    </p:spTree>
    <p:extLst>
      <p:ext uri="{BB962C8B-B14F-4D97-AF65-F5344CB8AC3E}">
        <p14:creationId xmlns:p14="http://schemas.microsoft.com/office/powerpoint/2010/main" val="2804833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a:lnSpc>
                    <a:spcPct val="150000"/>
                  </a:lnSpc>
                </a:pPr>
                <a:r>
                  <a:rPr lang="zh-CN" altLang="en-US" sz="1200" i="0" kern="100" dirty="0">
                    <a:effectLst/>
                    <a:latin typeface="Cambria Math" panose="02040503050406030204" pitchFamily="18" charset="0"/>
                    <a:ea typeface="宋体" panose="02010600030101010101" pitchFamily="2" charset="-122"/>
                    <a:cs typeface="Times New Roman" panose="02020603050405020304" pitchFamily="18" charset="0"/>
                  </a:rPr>
                  <a:t>绝热近似，</a:t>
                </a:r>
                <a:r>
                  <a:rPr lang="en-US" altLang="zh-CN" sz="1200" i="0" kern="100" dirty="0">
                    <a:effectLst/>
                    <a:latin typeface="Cambria Math" panose="02040503050406030204" pitchFamily="18" charset="0"/>
                    <a:ea typeface="宋体" panose="02010600030101010101" pitchFamily="2" charset="-122"/>
                    <a:cs typeface="Times New Roman" panose="02020603050405020304" pitchFamily="18" charset="0"/>
                  </a:rPr>
                  <a:t>magnon</a:t>
                </a:r>
                <a:r>
                  <a:rPr lang="zh-CN" altLang="en-US" sz="1200" i="0" kern="100" dirty="0">
                    <a:effectLst/>
                    <a:latin typeface="Cambria Math" panose="02040503050406030204" pitchFamily="18" charset="0"/>
                    <a:ea typeface="宋体" panose="02010600030101010101" pitchFamily="2" charset="-122"/>
                    <a:cs typeface="Times New Roman" panose="02020603050405020304" pitchFamily="18" charset="0"/>
                  </a:rPr>
                  <a:t>是静止或冻结的</a:t>
                </a:r>
                <a:endParaRPr lang="en-US" altLang="zh-CN" sz="1200" i="0" kern="100" dirty="0">
                  <a:effectLst/>
                  <a:latin typeface="Cambria Math" panose="02040503050406030204" pitchFamily="18" charset="0"/>
                  <a:ea typeface="宋体" panose="02010600030101010101" pitchFamily="2" charset="-122"/>
                  <a:cs typeface="Times New Roman" panose="02020603050405020304" pitchFamily="18" charset="0"/>
                </a:endParaRPr>
              </a:p>
              <a:p>
                <a:pPr>
                  <a:lnSpc>
                    <a:spcPct val="150000"/>
                  </a:lnSpc>
                </a:pPr>
                <a14:m>
                  <m:oMath xmlns:m="http://schemas.openxmlformats.org/officeDocument/2006/math">
                    <m:r>
                      <a:rPr lang="en-US" altLang="zh-CN" sz="1200" i="1" kern="100" smtClean="0">
                        <a:effectLst/>
                        <a:latin typeface="Cambria Math" panose="02040503050406030204" pitchFamily="18" charset="0"/>
                        <a:ea typeface="宋体" panose="02010600030101010101" pitchFamily="2" charset="-122"/>
                        <a:cs typeface="Times New Roman" panose="02020603050405020304" pitchFamily="18" charset="0"/>
                      </a:rPr>
                      <m:t>𝜃</m:t>
                    </m:r>
                  </m:oMath>
                </a14:m>
                <a:r>
                  <a:rPr lang="en-US" altLang="zh-CN" sz="1200" kern="100" dirty="0">
                    <a:latin typeface="Times New Roman" panose="02020603050405020304" pitchFamily="18" charset="0"/>
                    <a:ea typeface="微软雅黑" panose="020B0503020204020204" pitchFamily="34" charset="-122"/>
                    <a:cs typeface="Times New Roman" panose="02020603050405020304" pitchFamily="18" charset="0"/>
                  </a:rPr>
                  <a:t>: Ni</a:t>
                </a:r>
                <a:r>
                  <a:rPr lang="zh-CN" altLang="zh-CN" sz="1200" kern="100" dirty="0">
                    <a:latin typeface="Times New Roman" panose="02020603050405020304" pitchFamily="18" charset="0"/>
                    <a:ea typeface="微软雅黑" panose="020B0503020204020204" pitchFamily="34" charset="-122"/>
                    <a:cs typeface="Times New Roman" panose="02020603050405020304" pitchFamily="18" charset="0"/>
                  </a:rPr>
                  <a:t>原子磁矩的极角</a:t>
                </a:r>
                <a:r>
                  <a:rPr lang="zh-CN" altLang="en-US" sz="1200" kern="100" dirty="0">
                    <a:latin typeface="Times New Roman" panose="02020603050405020304" pitchFamily="18" charset="0"/>
                    <a:ea typeface="微软雅黑" panose="020B0503020204020204" pitchFamily="34" charset="-122"/>
                    <a:cs typeface="Times New Roman" panose="02020603050405020304" pitchFamily="18" charset="0"/>
                  </a:rPr>
                  <a:t>取</a:t>
                </a:r>
                <a:r>
                  <a:rPr lang="en-US" altLang="zh-CN" sz="1200" kern="100" dirty="0">
                    <a:latin typeface="Times New Roman" panose="02020603050405020304" pitchFamily="18" charset="0"/>
                    <a:ea typeface="微软雅黑" panose="020B0503020204020204" pitchFamily="34" charset="-122"/>
                    <a:cs typeface="Times New Roman" panose="02020603050405020304" pitchFamily="18" charset="0"/>
                  </a:rPr>
                  <a:t>55°</a:t>
                </a:r>
                <a:endPar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14:m>
                  <m:oMath xmlns:m="http://schemas.openxmlformats.org/officeDocument/2006/math">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𝜑</m:t>
                    </m:r>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𝜑</m:t>
                        </m:r>
                      </m:e>
                      <m:sub>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m:t>
                    </m:r>
                    <m:acc>
                      <m:accPr>
                        <m:chr m:val="⃗"/>
                        <m:ctrlPr>
                          <a:rPr lang="zh-CN" alt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𝑞</m:t>
                        </m:r>
                      </m:e>
                    </m:acc>
                    <m:r>
                      <a:rPr lang="zh-CN" altLang="zh-CN" sz="1200" i="1" kern="100">
                        <a:effectLst/>
                        <a:latin typeface="Cambria Math" panose="02040503050406030204" pitchFamily="18" charset="0"/>
                        <a:ea typeface="宋体" panose="02010600030101010101" pitchFamily="2" charset="-122"/>
                        <a:cs typeface="Times New Roman" panose="02020603050405020304" pitchFamily="18" charset="0"/>
                      </a:rPr>
                      <m:t>·</m:t>
                    </m:r>
                    <m:acc>
                      <m:accPr>
                        <m:chr m:val="⃗"/>
                        <m:ctrlPr>
                          <a:rPr lang="zh-CN" alt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𝑟</m:t>
                        </m:r>
                      </m:e>
                    </m:acc>
                  </m:oMath>
                </a14:m>
                <a:r>
                  <a:rPr lang="en-US" altLang="zh-CN" sz="12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1200" kern="100" dirty="0">
                    <a:effectLst/>
                    <a:latin typeface="Times New Roman" panose="02020603050405020304" pitchFamily="18" charset="0"/>
                    <a:ea typeface="微软雅黑" panose="020B0503020204020204" pitchFamily="34" charset="-122"/>
                    <a:cs typeface="Times New Roman" panose="02020603050405020304" pitchFamily="18" charset="0"/>
                  </a:rPr>
                  <a:t>方位角</a:t>
                </a:r>
                <a:r>
                  <a:rPr lang="en-US" altLang="zh-CN" sz="1200" kern="100" dirty="0">
                    <a:latin typeface="Times New Roman" panose="02020603050405020304" pitchFamily="18" charset="0"/>
                    <a:ea typeface="微软雅黑" panose="020B0503020204020204" pitchFamily="34" charset="-122"/>
                    <a:cs typeface="Times New Roman" panose="02020603050405020304" pitchFamily="18" charset="0"/>
                  </a:rPr>
                  <a:t>. </a:t>
                </a:r>
              </a:p>
              <a:p>
                <a:pPr>
                  <a:lnSpc>
                    <a:spcPct val="150000"/>
                  </a:lnSpc>
                </a:pPr>
                <a:r>
                  <a:rPr lang="en-US" altLang="zh-CN" sz="1200" kern="100" dirty="0">
                    <a:effectLst/>
                    <a:latin typeface="Times New Roman" panose="02020603050405020304" pitchFamily="18" charset="0"/>
                    <a:ea typeface="微软雅黑" panose="020B0503020204020204" pitchFamily="34" charset="-122"/>
                    <a:cs typeface="Times New Roman" panose="02020603050405020304" pitchFamily="18" charset="0"/>
                  </a:rPr>
                  <a:t>M: </a:t>
                </a:r>
                <a:r>
                  <a:rPr lang="zh-CN" altLang="zh-CN" sz="1200" kern="100" dirty="0">
                    <a:effectLst/>
                    <a:latin typeface="Times New Roman" panose="02020603050405020304" pitchFamily="18" charset="0"/>
                    <a:ea typeface="微软雅黑" panose="020B0503020204020204" pitchFamily="34" charset="-122"/>
                    <a:cs typeface="Times New Roman" panose="02020603050405020304" pitchFamily="18" charset="0"/>
                  </a:rPr>
                  <a:t>磁矩的模长，以</a:t>
                </a:r>
                <a14:m>
                  <m:oMath xmlns:m="http://schemas.openxmlformats.org/officeDocument/2006/math">
                    <m:sSub>
                      <m:sSubPr>
                        <m:ctrlPr>
                          <a:rPr lang="zh-CN" alt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𝐵</m:t>
                        </m:r>
                      </m:sub>
                    </m:sSub>
                  </m:oMath>
                </a14:m>
                <a:r>
                  <a:rPr lang="zh-CN" altLang="zh-CN" sz="1200" kern="100" dirty="0">
                    <a:effectLst/>
                    <a:latin typeface="Times New Roman" panose="02020603050405020304" pitchFamily="18" charset="0"/>
                    <a:ea typeface="微软雅黑" panose="020B0503020204020204" pitchFamily="34" charset="-122"/>
                    <a:cs typeface="Times New Roman" panose="02020603050405020304" pitchFamily="18" charset="0"/>
                  </a:rPr>
                  <a:t>为单位</a:t>
                </a:r>
                <a:r>
                  <a:rPr lang="en-US" altLang="zh-CN" sz="1200" kern="100" dirty="0">
                    <a:effectLst/>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pPr>
                <a14:m>
                  <m:oMath xmlns:m="http://schemas.openxmlformats.org/officeDocument/2006/math">
                    <m:acc>
                      <m:accPr>
                        <m:chr m:val="⃗"/>
                        <m:ctrlPr>
                          <a:rPr lang="zh-CN" alt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𝑞</m:t>
                        </m:r>
                      </m:e>
                    </m:acc>
                    <m:r>
                      <a:rPr lang="zh-CN" altLang="en-US" sz="1200" i="1" kern="100">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200" kern="100" dirty="0">
                    <a:effectLst/>
                    <a:latin typeface="Times New Roman" panose="02020603050405020304" pitchFamily="18" charset="0"/>
                    <a:ea typeface="微软雅黑" panose="020B0503020204020204" pitchFamily="34" charset="-122"/>
                    <a:cs typeface="Times New Roman" panose="02020603050405020304" pitchFamily="18" charset="0"/>
                  </a:rPr>
                  <a:t>传播矢量，以倒矢量为单位</a:t>
                </a:r>
                <a:r>
                  <a:rPr lang="en-US" altLang="zh-CN" sz="1200" kern="100" dirty="0">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pPr>
                <a:r>
                  <a:rPr lang="zh-CN" altLang="en-US" sz="1200" b="0" kern="100" dirty="0">
                    <a:ea typeface="微软雅黑" panose="020B0503020204020204" pitchFamily="34" charset="-122"/>
                    <a:cs typeface="Times New Roman" panose="02020603050405020304" pitchFamily="18" charset="0"/>
                  </a:rPr>
                  <a:t>恰有完整周期性结构 </a:t>
                </a:r>
                <a14:m>
                  <m:oMath xmlns:m="http://schemas.openxmlformats.org/officeDocument/2006/math">
                    <m:acc>
                      <m:accPr>
                        <m:chr m:val="⃗"/>
                        <m:ctrlPr>
                          <a:rPr lang="en-US" altLang="zh-CN" sz="1200" b="0" i="1" kern="100" dirty="0" smtClean="0">
                            <a:latin typeface="Cambria Math" panose="02040503050406030204" pitchFamily="18" charset="0"/>
                            <a:ea typeface="微软雅黑" panose="020B0503020204020204" pitchFamily="34" charset="-122"/>
                            <a:cs typeface="Times New Roman" panose="02020603050405020304" pitchFamily="18" charset="0"/>
                          </a:rPr>
                        </m:ctrlPr>
                      </m:accPr>
                      <m:e>
                        <m:sSub>
                          <m:sSubPr>
                            <m:ctrlPr>
                              <a:rPr lang="en-US" altLang="zh-CN" sz="1200" b="0" i="1" kern="100" dirty="0" smtClean="0">
                                <a:latin typeface="Cambria Math" panose="02040503050406030204" pitchFamily="18" charset="0"/>
                                <a:ea typeface="微软雅黑" panose="020B0503020204020204" pitchFamily="34" charset="-122"/>
                                <a:cs typeface="Times New Roman" panose="02020603050405020304" pitchFamily="18" charset="0"/>
                              </a:rPr>
                            </m:ctrlPr>
                          </m:sSubPr>
                          <m:e>
                            <m:r>
                              <m:rPr>
                                <m:sty m:val="p"/>
                              </m:rPr>
                              <a:rPr lang="en-US" altLang="zh-CN" sz="1200" i="1" kern="100" dirty="0">
                                <a:latin typeface="Cambria Math" panose="02040503050406030204" pitchFamily="18" charset="0"/>
                                <a:ea typeface="微软雅黑" panose="020B0503020204020204" pitchFamily="34" charset="-122"/>
                                <a:cs typeface="Times New Roman" panose="02020603050405020304" pitchFamily="18" charset="0"/>
                              </a:rPr>
                              <m:t>q</m:t>
                            </m:r>
                          </m:e>
                          <m:sub>
                            <m:r>
                              <a:rPr lang="en-US" altLang="zh-CN" sz="1200" b="0" i="1" kern="100" dirty="0" smtClean="0">
                                <a:latin typeface="Cambria Math" panose="02040503050406030204" pitchFamily="18" charset="0"/>
                                <a:ea typeface="微软雅黑" panose="020B0503020204020204" pitchFamily="34" charset="-122"/>
                                <a:cs typeface="Times New Roman" panose="02020603050405020304" pitchFamily="18" charset="0"/>
                              </a:rPr>
                              <m:t>1</m:t>
                            </m:r>
                          </m:sub>
                        </m:sSub>
                      </m:e>
                    </m:acc>
                    <m:r>
                      <a:rPr lang="en-US" altLang="zh-CN" sz="1200" i="1" kern="100" dirty="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1200" b="0" i="1" kern="100" dirty="0" smtClean="0">
                        <a:effectLst/>
                        <a:latin typeface="Cambria Math" panose="02040503050406030204" pitchFamily="18" charset="0"/>
                        <a:ea typeface="微软雅黑" panose="020B0503020204020204" pitchFamily="34" charset="-122"/>
                        <a:cs typeface="Times New Roman" panose="02020603050405020304" pitchFamily="18" charset="0"/>
                      </a:rPr>
                      <m:t>(0.25, 0.5, 0)</m:t>
                    </m:r>
                  </m:oMath>
                </a14:m>
                <a:r>
                  <a:rPr lang="zh-CN" altLang="en-US" sz="1200"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200" kern="100" dirty="0">
                    <a:effectLst/>
                    <a:latin typeface="Times New Roman" panose="02020603050405020304" pitchFamily="18" charset="0"/>
                    <a:ea typeface="微软雅黑" panose="020B0503020204020204" pitchFamily="34" charset="-122"/>
                    <a:cs typeface="Times New Roman" panose="02020603050405020304" pitchFamily="18" charset="0"/>
                  </a:rPr>
                  <a:t>实验值</a:t>
                </a:r>
                <a14:m>
                  <m:oMath xmlns:m="http://schemas.openxmlformats.org/officeDocument/2006/math">
                    <m:acc>
                      <m:accPr>
                        <m:chr m:val="⃗"/>
                        <m:ctrlPr>
                          <a:rPr lang="en-US" altLang="zh-CN" sz="1200" b="0" i="1" kern="100" dirty="0" smtClean="0">
                            <a:latin typeface="Cambria Math" panose="02040503050406030204" pitchFamily="18" charset="0"/>
                            <a:ea typeface="微软雅黑" panose="020B0503020204020204" pitchFamily="34" charset="-122"/>
                            <a:cs typeface="Times New Roman" panose="02020603050405020304" pitchFamily="18" charset="0"/>
                          </a:rPr>
                        </m:ctrlPr>
                      </m:accPr>
                      <m:e>
                        <m:sSub>
                          <m:sSubPr>
                            <m:ctrlPr>
                              <a:rPr lang="en-US" altLang="zh-CN" sz="1200" b="0" i="1" kern="100" dirty="0" smtClean="0">
                                <a:latin typeface="Cambria Math" panose="02040503050406030204" pitchFamily="18" charset="0"/>
                                <a:ea typeface="微软雅黑" panose="020B0503020204020204" pitchFamily="34" charset="-122"/>
                                <a:cs typeface="Times New Roman" panose="02020603050405020304" pitchFamily="18" charset="0"/>
                              </a:rPr>
                            </m:ctrlPr>
                          </m:sSubPr>
                          <m:e>
                            <m:r>
                              <m:rPr>
                                <m:sty m:val="p"/>
                              </m:rPr>
                              <a:rPr lang="en-US" altLang="zh-CN" sz="1200" i="1" kern="100" dirty="0">
                                <a:latin typeface="Cambria Math" panose="02040503050406030204" pitchFamily="18" charset="0"/>
                                <a:ea typeface="微软雅黑" panose="020B0503020204020204" pitchFamily="34" charset="-122"/>
                                <a:cs typeface="Times New Roman" panose="02020603050405020304" pitchFamily="18" charset="0"/>
                              </a:rPr>
                              <m:t>q</m:t>
                            </m:r>
                          </m:e>
                          <m:sub>
                            <m:r>
                              <a:rPr lang="en-US" altLang="zh-CN" sz="1200" b="0" i="1" kern="100" dirty="0" smtClean="0">
                                <a:latin typeface="Cambria Math" panose="02040503050406030204" pitchFamily="18" charset="0"/>
                                <a:ea typeface="微软雅黑" panose="020B0503020204020204" pitchFamily="34" charset="-122"/>
                                <a:cs typeface="Times New Roman" panose="02020603050405020304" pitchFamily="18" charset="0"/>
                              </a:rPr>
                              <m:t>2</m:t>
                            </m:r>
                          </m:sub>
                        </m:sSub>
                      </m:e>
                    </m:acc>
                    <m:r>
                      <a:rPr lang="en-US" altLang="zh-CN" sz="1200" b="0" i="1" kern="100" dirty="0" smtClean="0">
                        <a:latin typeface="Cambria Math" panose="02040503050406030204" pitchFamily="18" charset="0"/>
                        <a:ea typeface="微软雅黑" panose="020B0503020204020204" pitchFamily="34" charset="-122"/>
                        <a:cs typeface="Times New Roman" panose="02020603050405020304" pitchFamily="18" charset="0"/>
                      </a:rPr>
                      <m:t>=</m:t>
                    </m:r>
                    <m:d>
                      <m:dPr>
                        <m:ctrlPr>
                          <a:rPr lang="en-US" altLang="zh-CN" sz="1200" i="1" kern="100" dirty="0">
                            <a:effectLst/>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200" i="1" kern="100" dirty="0">
                            <a:effectLst/>
                            <a:latin typeface="Cambria Math" panose="02040503050406030204" pitchFamily="18" charset="0"/>
                            <a:ea typeface="微软雅黑" panose="020B0503020204020204" pitchFamily="34" charset="-122"/>
                            <a:cs typeface="Times New Roman" panose="02020603050405020304" pitchFamily="18" charset="0"/>
                          </a:rPr>
                          <m:t>0.138, 0, 1.457</m:t>
                        </m:r>
                      </m:e>
                    </m:d>
                  </m:oMath>
                </a14:m>
                <a:r>
                  <a:rPr lang="en-US" altLang="zh-CN" sz="1200" kern="100" dirty="0">
                    <a:effectLst/>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pPr>
                <a14:m>
                  <m:oMath xmlns:m="http://schemas.openxmlformats.org/officeDocument/2006/math">
                    <m:acc>
                      <m:accPr>
                        <m:chr m:val="⃗"/>
                        <m:ctrlPr>
                          <a:rPr lang="zh-CN" alt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200" i="1" kern="100">
                            <a:effectLst/>
                            <a:latin typeface="Cambria Math" panose="02040503050406030204" pitchFamily="18" charset="0"/>
                            <a:ea typeface="宋体" panose="02010600030101010101" pitchFamily="2" charset="-122"/>
                            <a:cs typeface="Times New Roman" panose="02020603050405020304" pitchFamily="18" charset="0"/>
                          </a:rPr>
                          <m:t>𝑟</m:t>
                        </m:r>
                      </m:e>
                    </m:acc>
                    <m:r>
                      <a:rPr lang="zh-CN" altLang="en-US" sz="1200" i="1" kern="100">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200" kern="100" dirty="0">
                    <a:effectLst/>
                    <a:latin typeface="Times New Roman" panose="02020603050405020304" pitchFamily="18" charset="0"/>
                    <a:ea typeface="微软雅黑" panose="020B0503020204020204" pitchFamily="34" charset="-122"/>
                    <a:cs typeface="Times New Roman" panose="02020603050405020304" pitchFamily="18" charset="0"/>
                  </a:rPr>
                  <a:t>原子位置矢量，以格矢为单位</a:t>
                </a:r>
                <a:r>
                  <a:rPr lang="en-US" altLang="zh-CN" sz="12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p>
            </p:txBody>
          </p:sp>
        </mc:Choice>
        <mc:Fallback xmlns="">
          <p:sp>
            <p:nvSpPr>
              <p:cNvPr id="3" name="备注占位符 2"/>
              <p:cNvSpPr>
                <a:spLocks noGrp="1"/>
              </p:cNvSpPr>
              <p:nvPr>
                <p:ph type="body" idx="1"/>
              </p:nvPr>
            </p:nvSpPr>
            <p:spPr/>
            <p:txBody>
              <a:bodyPr/>
              <a:lstStyle/>
              <a:p>
                <a:pPr>
                  <a:lnSpc>
                    <a:spcPct val="150000"/>
                  </a:lnSpc>
                </a:pPr>
                <a:r>
                  <a:rPr lang="en-US" altLang="zh-CN" sz="1200" i="0" kern="100">
                    <a:effectLst/>
                    <a:latin typeface="Cambria Math" panose="02040503050406030204" pitchFamily="18" charset="0"/>
                    <a:ea typeface="宋体" panose="02010600030101010101" pitchFamily="2" charset="-122"/>
                    <a:cs typeface="Times New Roman" panose="02020603050405020304" pitchFamily="18" charset="0"/>
                  </a:rPr>
                  <a:t>𝜃</a:t>
                </a:r>
                <a:r>
                  <a:rPr lang="en-US" altLang="zh-CN" sz="1200" kern="100" dirty="0">
                    <a:latin typeface="Times New Roman" panose="02020603050405020304" pitchFamily="18" charset="0"/>
                    <a:ea typeface="微软雅黑" panose="020B0503020204020204" pitchFamily="34" charset="-122"/>
                    <a:cs typeface="Times New Roman" panose="02020603050405020304" pitchFamily="18" charset="0"/>
                  </a:rPr>
                  <a:t>: Ni</a:t>
                </a:r>
                <a:r>
                  <a:rPr lang="zh-CN" altLang="zh-CN" sz="1200" kern="100" dirty="0">
                    <a:latin typeface="Times New Roman" panose="02020603050405020304" pitchFamily="18" charset="0"/>
                    <a:ea typeface="微软雅黑" panose="020B0503020204020204" pitchFamily="34" charset="-122"/>
                    <a:cs typeface="Times New Roman" panose="02020603050405020304" pitchFamily="18" charset="0"/>
                  </a:rPr>
                  <a:t>原子磁矩的极角</a:t>
                </a:r>
                <a:r>
                  <a:rPr lang="zh-CN" altLang="en-US" sz="1200" kern="100" dirty="0">
                    <a:latin typeface="Times New Roman" panose="02020603050405020304" pitchFamily="18" charset="0"/>
                    <a:ea typeface="微软雅黑" panose="020B0503020204020204" pitchFamily="34" charset="-122"/>
                    <a:cs typeface="Times New Roman" panose="02020603050405020304" pitchFamily="18" charset="0"/>
                  </a:rPr>
                  <a:t>取</a:t>
                </a:r>
                <a:r>
                  <a:rPr lang="en-US" altLang="zh-CN" sz="1200" kern="100" dirty="0">
                    <a:latin typeface="Times New Roman" panose="02020603050405020304" pitchFamily="18" charset="0"/>
                    <a:ea typeface="微软雅黑" panose="020B0503020204020204" pitchFamily="34" charset="-122"/>
                    <a:cs typeface="Times New Roman" panose="02020603050405020304" pitchFamily="18" charset="0"/>
                  </a:rPr>
                  <a:t>55°</a:t>
                </a:r>
                <a:endPar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1200" i="0" kern="100">
                    <a:effectLst/>
                    <a:latin typeface="Cambria Math" panose="02040503050406030204" pitchFamily="18" charset="0"/>
                    <a:ea typeface="宋体" panose="02010600030101010101" pitchFamily="2" charset="-122"/>
                    <a:cs typeface="Times New Roman" panose="02020603050405020304" pitchFamily="18" charset="0"/>
                  </a:rPr>
                  <a:t>𝜑=𝜑</a:t>
                </a:r>
                <a:r>
                  <a:rPr lang="zh-CN" altLang="zh-CN" sz="1200" i="0" kern="10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200" i="0" kern="100">
                    <a:effectLst/>
                    <a:latin typeface="Cambria Math" panose="02040503050406030204" pitchFamily="18" charset="0"/>
                    <a:ea typeface="宋体" panose="02010600030101010101" pitchFamily="2" charset="-122"/>
                    <a:cs typeface="Times New Roman" panose="02020603050405020304" pitchFamily="18" charset="0"/>
                  </a:rPr>
                  <a:t>0+𝑞</a:t>
                </a:r>
                <a:r>
                  <a:rPr lang="zh-CN" altLang="zh-CN" sz="1200" i="0" kern="100">
                    <a:effectLst/>
                    <a:latin typeface="Cambria Math" panose="02040503050406030204" pitchFamily="18" charset="0"/>
                    <a:ea typeface="宋体" panose="02010600030101010101" pitchFamily="2" charset="-122"/>
                    <a:cs typeface="Times New Roman" panose="02020603050405020304" pitchFamily="18" charset="0"/>
                  </a:rPr>
                  <a:t> ⃗·</a:t>
                </a:r>
                <a:r>
                  <a:rPr lang="en-US" altLang="zh-CN" sz="1200" i="0" kern="100">
                    <a:effectLst/>
                    <a:latin typeface="Cambria Math" panose="02040503050406030204" pitchFamily="18" charset="0"/>
                    <a:ea typeface="宋体" panose="02010600030101010101" pitchFamily="2" charset="-122"/>
                    <a:cs typeface="Times New Roman" panose="02020603050405020304" pitchFamily="18" charset="0"/>
                  </a:rPr>
                  <a:t>𝑟</a:t>
                </a:r>
                <a:r>
                  <a:rPr lang="zh-CN" altLang="zh-CN" sz="1200" i="0" kern="100">
                    <a:effectLst/>
                    <a:latin typeface="Cambria Math" panose="02040503050406030204" pitchFamily="18" charset="0"/>
                    <a:ea typeface="宋体" panose="02010600030101010101" pitchFamily="2" charset="-122"/>
                    <a:cs typeface="Times New Roman" panose="02020603050405020304" pitchFamily="18" charset="0"/>
                  </a:rPr>
                  <a:t> ⃗</a:t>
                </a:r>
                <a:r>
                  <a:rPr lang="en-US" altLang="zh-CN" sz="12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1200" kern="100" dirty="0">
                    <a:effectLst/>
                    <a:latin typeface="Times New Roman" panose="02020603050405020304" pitchFamily="18" charset="0"/>
                    <a:ea typeface="微软雅黑" panose="020B0503020204020204" pitchFamily="34" charset="-122"/>
                    <a:cs typeface="Times New Roman" panose="02020603050405020304" pitchFamily="18" charset="0"/>
                  </a:rPr>
                  <a:t>方位角</a:t>
                </a:r>
                <a:r>
                  <a:rPr lang="en-US" altLang="zh-CN" sz="1200" kern="100" dirty="0">
                    <a:latin typeface="Times New Roman" panose="02020603050405020304" pitchFamily="18" charset="0"/>
                    <a:ea typeface="微软雅黑" panose="020B0503020204020204" pitchFamily="34" charset="-122"/>
                    <a:cs typeface="Times New Roman" panose="02020603050405020304" pitchFamily="18" charset="0"/>
                  </a:rPr>
                  <a:t>. </a:t>
                </a:r>
              </a:p>
              <a:p>
                <a:pPr>
                  <a:lnSpc>
                    <a:spcPct val="150000"/>
                  </a:lnSpc>
                </a:pPr>
                <a:r>
                  <a:rPr lang="en-US" altLang="zh-CN" sz="1200" kern="100" dirty="0">
                    <a:effectLst/>
                    <a:latin typeface="Times New Roman" panose="02020603050405020304" pitchFamily="18" charset="0"/>
                    <a:ea typeface="微软雅黑" panose="020B0503020204020204" pitchFamily="34" charset="-122"/>
                    <a:cs typeface="Times New Roman" panose="02020603050405020304" pitchFamily="18" charset="0"/>
                  </a:rPr>
                  <a:t>M: </a:t>
                </a:r>
                <a:r>
                  <a:rPr lang="zh-CN" altLang="zh-CN" sz="1200" kern="100" dirty="0">
                    <a:effectLst/>
                    <a:latin typeface="Times New Roman" panose="02020603050405020304" pitchFamily="18" charset="0"/>
                    <a:ea typeface="微软雅黑" panose="020B0503020204020204" pitchFamily="34" charset="-122"/>
                    <a:cs typeface="Times New Roman" panose="02020603050405020304" pitchFamily="18" charset="0"/>
                  </a:rPr>
                  <a:t>磁矩的模长，以</a:t>
                </a:r>
                <a:r>
                  <a:rPr lang="en-US" altLang="zh-CN" sz="1200" i="0" kern="100">
                    <a:effectLst/>
                    <a:latin typeface="Cambria Math" panose="02040503050406030204" pitchFamily="18" charset="0"/>
                    <a:ea typeface="宋体" panose="02010600030101010101" pitchFamily="2" charset="-122"/>
                    <a:cs typeface="Times New Roman" panose="02020603050405020304" pitchFamily="18" charset="0"/>
                  </a:rPr>
                  <a:t>𝜇</a:t>
                </a:r>
                <a:r>
                  <a:rPr lang="zh-CN" altLang="zh-CN" sz="1200" i="0" kern="10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200" i="0" kern="100">
                    <a:effectLst/>
                    <a:latin typeface="Cambria Math" panose="02040503050406030204" pitchFamily="18" charset="0"/>
                    <a:ea typeface="宋体" panose="02010600030101010101" pitchFamily="2" charset="-122"/>
                    <a:cs typeface="Times New Roman" panose="02020603050405020304" pitchFamily="18" charset="0"/>
                  </a:rPr>
                  <a:t>𝐵</a:t>
                </a:r>
                <a:r>
                  <a:rPr lang="zh-CN" altLang="zh-CN" sz="1200" kern="100" dirty="0">
                    <a:effectLst/>
                    <a:latin typeface="Times New Roman" panose="02020603050405020304" pitchFamily="18" charset="0"/>
                    <a:ea typeface="微软雅黑" panose="020B0503020204020204" pitchFamily="34" charset="-122"/>
                    <a:cs typeface="Times New Roman" panose="02020603050405020304" pitchFamily="18" charset="0"/>
                  </a:rPr>
                  <a:t>为单位</a:t>
                </a:r>
                <a:r>
                  <a:rPr lang="en-US" altLang="zh-CN" sz="1200" kern="100" dirty="0">
                    <a:effectLst/>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pPr>
                <a:r>
                  <a:rPr lang="en-US" altLang="zh-CN" sz="1200" i="0" kern="100">
                    <a:effectLst/>
                    <a:latin typeface="Cambria Math" panose="02040503050406030204" pitchFamily="18" charset="0"/>
                    <a:ea typeface="宋体" panose="02010600030101010101" pitchFamily="2" charset="-122"/>
                    <a:cs typeface="Times New Roman" panose="02020603050405020304" pitchFamily="18" charset="0"/>
                  </a:rPr>
                  <a:t>𝑞</a:t>
                </a:r>
                <a:r>
                  <a:rPr lang="zh-CN" altLang="zh-CN" sz="1200" i="0" kern="100">
                    <a:effectLst/>
                    <a:latin typeface="Cambria Math" panose="02040503050406030204" pitchFamily="18" charset="0"/>
                    <a:ea typeface="宋体" panose="02010600030101010101" pitchFamily="2" charset="-122"/>
                    <a:cs typeface="Times New Roman" panose="02020603050405020304" pitchFamily="18" charset="0"/>
                  </a:rPr>
                  <a:t> ⃗</a:t>
                </a:r>
                <a:r>
                  <a:rPr lang="zh-CN" altLang="en-US" sz="1200" i="0" kern="100">
                    <a:latin typeface="Cambria Math" panose="02040503050406030204" pitchFamily="18" charset="0"/>
                    <a:ea typeface="宋体" panose="02010600030101010101" pitchFamily="2" charset="-122"/>
                    <a:cs typeface="Times New Roman" panose="02020603050405020304" pitchFamily="18" charset="0"/>
                  </a:rPr>
                  <a:t>：</a:t>
                </a:r>
                <a:r>
                  <a:rPr lang="zh-CN" altLang="zh-CN" sz="1200" kern="100" dirty="0">
                    <a:effectLst/>
                    <a:latin typeface="Times New Roman" panose="02020603050405020304" pitchFamily="18" charset="0"/>
                    <a:ea typeface="微软雅黑" panose="020B0503020204020204" pitchFamily="34" charset="-122"/>
                    <a:cs typeface="Times New Roman" panose="02020603050405020304" pitchFamily="18" charset="0"/>
                  </a:rPr>
                  <a:t>传播矢量，以倒矢量为单位</a:t>
                </a:r>
                <a:r>
                  <a:rPr lang="en-US" altLang="zh-CN" sz="1200" kern="100" dirty="0">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pPr>
                <a:r>
                  <a:rPr lang="zh-CN" altLang="en-US" sz="1200" b="0" kern="100" dirty="0">
                    <a:ea typeface="微软雅黑" panose="020B0503020204020204" pitchFamily="34" charset="-122"/>
                    <a:cs typeface="Times New Roman" panose="02020603050405020304" pitchFamily="18" charset="0"/>
                  </a:rPr>
                  <a:t>恰有完整周期性结构 </a:t>
                </a:r>
                <a:r>
                  <a:rPr lang="en-US" altLang="zh-CN" sz="1200" b="0" i="0" kern="100" dirty="0">
                    <a:latin typeface="Cambria Math" panose="02040503050406030204" pitchFamily="18" charset="0"/>
                    <a:ea typeface="微软雅黑" panose="020B0503020204020204" pitchFamily="34" charset="-122"/>
                    <a:cs typeface="Times New Roman" panose="02020603050405020304" pitchFamily="18" charset="0"/>
                  </a:rPr>
                  <a:t>(</a:t>
                </a:r>
                <a:r>
                  <a:rPr lang="en-US" altLang="zh-CN" sz="1200" i="0" kern="100" dirty="0">
                    <a:latin typeface="Cambria Math" panose="02040503050406030204" pitchFamily="18" charset="0"/>
                    <a:ea typeface="微软雅黑" panose="020B0503020204020204" pitchFamily="34" charset="-122"/>
                    <a:cs typeface="Times New Roman" panose="02020603050405020304" pitchFamily="18" charset="0"/>
                  </a:rPr>
                  <a:t>q</a:t>
                </a:r>
                <a:r>
                  <a:rPr lang="en-US" altLang="zh-CN" sz="1200" b="0" i="0" kern="100" dirty="0">
                    <a:latin typeface="Cambria Math" panose="02040503050406030204" pitchFamily="18" charset="0"/>
                    <a:ea typeface="微软雅黑" panose="020B0503020204020204" pitchFamily="34" charset="-122"/>
                    <a:cs typeface="Times New Roman" panose="02020603050405020304" pitchFamily="18" charset="0"/>
                  </a:rPr>
                  <a:t>_1 ) ⃗</a:t>
                </a:r>
                <a:r>
                  <a:rPr lang="en-US" altLang="zh-CN" sz="1200" i="0" kern="100" dirty="0">
                    <a:effectLst/>
                    <a:latin typeface="Cambria Math" panose="02040503050406030204" pitchFamily="18" charset="0"/>
                    <a:ea typeface="微软雅黑" panose="020B0503020204020204" pitchFamily="34" charset="-122"/>
                    <a:cs typeface="Times New Roman" panose="02020603050405020304" pitchFamily="18" charset="0"/>
                  </a:rPr>
                  <a:t>=</a:t>
                </a:r>
                <a:r>
                  <a:rPr lang="en-US" altLang="zh-CN" sz="1200" b="0" i="0" kern="100" dirty="0">
                    <a:effectLst/>
                    <a:latin typeface="Cambria Math" panose="02040503050406030204" pitchFamily="18" charset="0"/>
                    <a:ea typeface="微软雅黑" panose="020B0503020204020204" pitchFamily="34" charset="-122"/>
                    <a:cs typeface="Times New Roman" panose="02020603050405020304" pitchFamily="18" charset="0"/>
                  </a:rPr>
                  <a:t>(0.25, 0.5, 0)</a:t>
                </a:r>
                <a:r>
                  <a:rPr lang="zh-CN" altLang="en-US" sz="1200"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200" kern="100" dirty="0">
                    <a:effectLst/>
                    <a:latin typeface="Times New Roman" panose="02020603050405020304" pitchFamily="18" charset="0"/>
                    <a:ea typeface="微软雅黑" panose="020B0503020204020204" pitchFamily="34" charset="-122"/>
                    <a:cs typeface="Times New Roman" panose="02020603050405020304" pitchFamily="18" charset="0"/>
                  </a:rPr>
                  <a:t>实验值</a:t>
                </a:r>
                <a:r>
                  <a:rPr lang="en-US" altLang="zh-CN" sz="1200" b="0" i="0" kern="100" dirty="0">
                    <a:latin typeface="Cambria Math" panose="02040503050406030204" pitchFamily="18" charset="0"/>
                    <a:ea typeface="微软雅黑" panose="020B0503020204020204" pitchFamily="34" charset="-122"/>
                    <a:cs typeface="Times New Roman" panose="02020603050405020304" pitchFamily="18" charset="0"/>
                  </a:rPr>
                  <a:t>(</a:t>
                </a:r>
                <a:r>
                  <a:rPr lang="en-US" altLang="zh-CN" sz="1200" i="0" kern="100" dirty="0">
                    <a:latin typeface="Cambria Math" panose="02040503050406030204" pitchFamily="18" charset="0"/>
                    <a:ea typeface="微软雅黑" panose="020B0503020204020204" pitchFamily="34" charset="-122"/>
                    <a:cs typeface="Times New Roman" panose="02020603050405020304" pitchFamily="18" charset="0"/>
                  </a:rPr>
                  <a:t>q</a:t>
                </a:r>
                <a:r>
                  <a:rPr lang="en-US" altLang="zh-CN" sz="1200" b="0" i="0" kern="100" dirty="0">
                    <a:latin typeface="Cambria Math" panose="02040503050406030204" pitchFamily="18" charset="0"/>
                    <a:ea typeface="微软雅黑" panose="020B0503020204020204" pitchFamily="34" charset="-122"/>
                    <a:cs typeface="Times New Roman" panose="02020603050405020304" pitchFamily="18" charset="0"/>
                  </a:rPr>
                  <a:t>_2 ) ⃗=</a:t>
                </a:r>
                <a:r>
                  <a:rPr lang="en-US" altLang="zh-CN" sz="1200" i="0" kern="100" dirty="0">
                    <a:effectLst/>
                    <a:latin typeface="Cambria Math" panose="02040503050406030204" pitchFamily="18" charset="0"/>
                    <a:ea typeface="微软雅黑" panose="020B0503020204020204" pitchFamily="34" charset="-122"/>
                    <a:cs typeface="Times New Roman" panose="02020603050405020304" pitchFamily="18" charset="0"/>
                  </a:rPr>
                  <a:t>(0.138, 0, 1.457)</a:t>
                </a:r>
                <a:r>
                  <a:rPr lang="en-US" altLang="zh-CN" sz="1200" kern="100" dirty="0">
                    <a:effectLst/>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pPr>
                <a:r>
                  <a:rPr lang="en-US" altLang="zh-CN" sz="1200" i="0" kern="100">
                    <a:effectLst/>
                    <a:latin typeface="Cambria Math" panose="02040503050406030204" pitchFamily="18" charset="0"/>
                    <a:ea typeface="宋体" panose="02010600030101010101" pitchFamily="2" charset="-122"/>
                    <a:cs typeface="Times New Roman" panose="02020603050405020304" pitchFamily="18" charset="0"/>
                  </a:rPr>
                  <a:t>𝑟</a:t>
                </a:r>
                <a:r>
                  <a:rPr lang="zh-CN" altLang="zh-CN" sz="1200" i="0" kern="100">
                    <a:effectLst/>
                    <a:latin typeface="Cambria Math" panose="02040503050406030204" pitchFamily="18" charset="0"/>
                    <a:ea typeface="宋体" panose="02010600030101010101" pitchFamily="2" charset="-122"/>
                    <a:cs typeface="Times New Roman" panose="02020603050405020304" pitchFamily="18" charset="0"/>
                  </a:rPr>
                  <a:t> ⃗</a:t>
                </a:r>
                <a:r>
                  <a:rPr lang="zh-CN" altLang="en-US" sz="1200" i="0" kern="100">
                    <a:latin typeface="Cambria Math" panose="02040503050406030204" pitchFamily="18" charset="0"/>
                    <a:ea typeface="宋体" panose="02010600030101010101" pitchFamily="2" charset="-122"/>
                    <a:cs typeface="Times New Roman" panose="02020603050405020304" pitchFamily="18" charset="0"/>
                  </a:rPr>
                  <a:t>：</a:t>
                </a:r>
                <a:r>
                  <a:rPr lang="zh-CN" altLang="zh-CN" sz="1200" kern="100" dirty="0">
                    <a:effectLst/>
                    <a:latin typeface="Times New Roman" panose="02020603050405020304" pitchFamily="18" charset="0"/>
                    <a:ea typeface="微软雅黑" panose="020B0503020204020204" pitchFamily="34" charset="-122"/>
                    <a:cs typeface="Times New Roman" panose="02020603050405020304" pitchFamily="18" charset="0"/>
                  </a:rPr>
                  <a:t>原子位置矢量，以格矢为单位</a:t>
                </a:r>
                <a:r>
                  <a:rPr lang="en-US" altLang="zh-CN" sz="12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p>
            </p:txBody>
          </p:sp>
        </mc:Fallback>
      </mc:AlternateContent>
      <p:sp>
        <p:nvSpPr>
          <p:cNvPr id="4" name="灯片编号占位符 3"/>
          <p:cNvSpPr>
            <a:spLocks noGrp="1"/>
          </p:cNvSpPr>
          <p:nvPr>
            <p:ph type="sldNum" sz="quarter" idx="5"/>
          </p:nvPr>
        </p:nvSpPr>
        <p:spPr/>
        <p:txBody>
          <a:bodyPr/>
          <a:lstStyle/>
          <a:p>
            <a:fld id="{1821A6F3-0435-4DAC-A327-71752A9158CC}" type="slidenum">
              <a:rPr lang="zh-CN" altLang="en-US" smtClean="0"/>
              <a:t>21</a:t>
            </a:fld>
            <a:endParaRPr lang="zh-CN" altLang="en-US"/>
          </a:p>
        </p:txBody>
      </p:sp>
    </p:spTree>
    <p:extLst>
      <p:ext uri="{BB962C8B-B14F-4D97-AF65-F5344CB8AC3E}">
        <p14:creationId xmlns:p14="http://schemas.microsoft.com/office/powerpoint/2010/main" val="1928531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zAFM</a:t>
            </a:r>
            <a:r>
              <a:rPr lang="en-US" altLang="zh-CN" dirty="0"/>
              <a:t> 0.607</a:t>
            </a:r>
          </a:p>
          <a:p>
            <a:r>
              <a:rPr lang="en-US" altLang="zh-CN" dirty="0"/>
              <a:t>HM1 2.352</a:t>
            </a:r>
          </a:p>
          <a:p>
            <a:r>
              <a:rPr lang="en-US" altLang="zh-CN" dirty="0"/>
              <a:t>HM2 5.27</a:t>
            </a:r>
          </a:p>
          <a:p>
            <a:r>
              <a:rPr lang="en-US" altLang="zh-CN" dirty="0"/>
              <a:t>-1.09</a:t>
            </a:r>
            <a:r>
              <a:rPr lang="zh-CN" altLang="en-US" dirty="0"/>
              <a:t>？</a:t>
            </a:r>
            <a:endParaRPr lang="en-US" altLang="zh-CN" dirty="0"/>
          </a:p>
          <a:p>
            <a:r>
              <a:rPr lang="en-US" altLang="zh-CN" dirty="0"/>
              <a:t>EDIFF=1E-4</a:t>
            </a:r>
            <a:r>
              <a:rPr lang="zh-CN" altLang="en-US" dirty="0"/>
              <a:t>所以其实只有 </a:t>
            </a:r>
            <a:r>
              <a:rPr lang="en-US" altLang="zh-CN" dirty="0"/>
              <a:t>0.1 </a:t>
            </a:r>
            <a:r>
              <a:rPr lang="en-US" altLang="zh-CN" dirty="0" err="1"/>
              <a:t>meV</a:t>
            </a:r>
            <a:r>
              <a:rPr lang="zh-CN" altLang="en-US" dirty="0"/>
              <a:t>以上有意义</a:t>
            </a:r>
            <a:endParaRPr lang="en-US" altLang="zh-CN" dirty="0"/>
          </a:p>
        </p:txBody>
      </p:sp>
      <p:sp>
        <p:nvSpPr>
          <p:cNvPr id="4" name="灯片编号占位符 3"/>
          <p:cNvSpPr>
            <a:spLocks noGrp="1"/>
          </p:cNvSpPr>
          <p:nvPr>
            <p:ph type="sldNum" sz="quarter" idx="5"/>
          </p:nvPr>
        </p:nvSpPr>
        <p:spPr/>
        <p:txBody>
          <a:bodyPr/>
          <a:lstStyle/>
          <a:p>
            <a:fld id="{1821A6F3-0435-4DAC-A327-71752A9158CC}" type="slidenum">
              <a:rPr lang="zh-CN" altLang="en-US" smtClean="0"/>
              <a:t>22</a:t>
            </a:fld>
            <a:endParaRPr lang="zh-CN" altLang="en-US"/>
          </a:p>
        </p:txBody>
      </p:sp>
    </p:spTree>
    <p:extLst>
      <p:ext uri="{BB962C8B-B14F-4D97-AF65-F5344CB8AC3E}">
        <p14:creationId xmlns:p14="http://schemas.microsoft.com/office/powerpoint/2010/main" val="3833038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1</a:t>
            </a:r>
            <a:r>
              <a:rPr lang="zh-CN" altLang="en-US" dirty="0"/>
              <a:t>） 尽管</a:t>
            </a:r>
            <a:r>
              <a:rPr lang="en-US" altLang="zh-CN" dirty="0"/>
              <a:t>AFM</a:t>
            </a:r>
            <a:r>
              <a:rPr lang="zh-CN" altLang="en-US" dirty="0"/>
              <a:t>态与</a:t>
            </a:r>
            <a:r>
              <a:rPr lang="en-US" altLang="zh-CN" dirty="0"/>
              <a:t>FM</a:t>
            </a:r>
            <a:r>
              <a:rPr lang="zh-CN" altLang="en-US" dirty="0"/>
              <a:t>态能差受到交换关联泛函和</a:t>
            </a:r>
            <a:r>
              <a:rPr lang="en-US" altLang="zh-CN" dirty="0"/>
              <a:t>Hubbard U</a:t>
            </a:r>
            <a:r>
              <a:rPr lang="zh-CN" altLang="en-US" dirty="0"/>
              <a:t>选择的影响，大部分情况下</a:t>
            </a:r>
            <a:r>
              <a:rPr lang="en-US" altLang="zh-CN" dirty="0"/>
              <a:t>FM</a:t>
            </a:r>
            <a:r>
              <a:rPr lang="zh-CN" altLang="en-US" dirty="0"/>
              <a:t>都是系统基态，与文献描述的计算结果相符； </a:t>
            </a:r>
          </a:p>
          <a:p>
            <a:r>
              <a:rPr lang="zh-CN" altLang="en-US" dirty="0"/>
              <a:t>（</a:t>
            </a:r>
            <a:r>
              <a:rPr lang="en-US" altLang="zh-CN" dirty="0"/>
              <a:t>2</a:t>
            </a:r>
            <a:r>
              <a:rPr lang="zh-CN" altLang="en-US" dirty="0"/>
              <a:t>） </a:t>
            </a:r>
            <a:r>
              <a:rPr lang="en-US" altLang="zh-CN" dirty="0"/>
              <a:t>AFM</a:t>
            </a:r>
            <a:r>
              <a:rPr lang="zh-CN" altLang="en-US" dirty="0"/>
              <a:t>态与</a:t>
            </a:r>
            <a:r>
              <a:rPr lang="en-US" altLang="zh-CN" dirty="0"/>
              <a:t>FM</a:t>
            </a:r>
            <a:r>
              <a:rPr lang="zh-CN" altLang="en-US" dirty="0"/>
              <a:t>态之间没有巨大能差，</a:t>
            </a:r>
            <a:r>
              <a:rPr lang="en-US" altLang="zh-CN" dirty="0"/>
              <a:t>HM</a:t>
            </a:r>
            <a:r>
              <a:rPr lang="zh-CN" altLang="en-US" dirty="0"/>
              <a:t>总能较一般研究的</a:t>
            </a:r>
            <a:r>
              <a:rPr lang="en-US" altLang="zh-CN" dirty="0" err="1"/>
              <a:t>sAFM</a:t>
            </a:r>
            <a:r>
              <a:rPr lang="zh-CN" altLang="en-US" dirty="0"/>
              <a:t>更低，较接近</a:t>
            </a:r>
            <a:r>
              <a:rPr lang="en-US" altLang="zh-CN" dirty="0"/>
              <a:t>FM</a:t>
            </a:r>
            <a:r>
              <a:rPr lang="zh-CN" altLang="en-US" dirty="0"/>
              <a:t>，符合低温下基态是</a:t>
            </a:r>
            <a:r>
              <a:rPr lang="en-US" altLang="zh-CN" dirty="0"/>
              <a:t>HM</a:t>
            </a:r>
            <a:r>
              <a:rPr lang="zh-CN" altLang="en-US" dirty="0"/>
              <a:t>态的实验结果，但</a:t>
            </a:r>
            <a:r>
              <a:rPr lang="en-US" altLang="zh-CN" dirty="0"/>
              <a:t>HM</a:t>
            </a:r>
            <a:r>
              <a:rPr lang="zh-CN" altLang="en-US" dirty="0"/>
              <a:t>态能量仍高于</a:t>
            </a:r>
            <a:r>
              <a:rPr lang="en-US" altLang="zh-CN" dirty="0"/>
              <a:t>FM</a:t>
            </a:r>
            <a:r>
              <a:rPr lang="zh-CN" altLang="en-US" dirty="0"/>
              <a:t>态，若需要更准确地反映</a:t>
            </a:r>
            <a:r>
              <a:rPr lang="en-US" altLang="zh-CN" dirty="0"/>
              <a:t>HM</a:t>
            </a:r>
            <a:r>
              <a:rPr lang="zh-CN" altLang="en-US" dirty="0"/>
              <a:t>态本质需要对选取的计算条件进一步优化；</a:t>
            </a:r>
          </a:p>
          <a:p>
            <a:r>
              <a:rPr lang="zh-CN" altLang="en-US" dirty="0"/>
              <a:t>（</a:t>
            </a:r>
            <a:r>
              <a:rPr lang="en-US" altLang="zh-CN" dirty="0"/>
              <a:t>3</a:t>
            </a:r>
            <a:r>
              <a:rPr lang="zh-CN" altLang="en-US" dirty="0"/>
              <a:t>）没有被文献提及的</a:t>
            </a:r>
            <a:r>
              <a:rPr lang="en-US" altLang="zh-CN" dirty="0" err="1"/>
              <a:t>zAFM</a:t>
            </a:r>
            <a:r>
              <a:rPr lang="zh-CN" altLang="en-US" dirty="0"/>
              <a:t>态能量显著小于</a:t>
            </a:r>
            <a:r>
              <a:rPr lang="en-US" altLang="zh-CN" dirty="0" err="1"/>
              <a:t>sAFM</a:t>
            </a:r>
            <a:r>
              <a:rPr lang="zh-CN" altLang="en-US" dirty="0"/>
              <a:t>态，</a:t>
            </a:r>
            <a:r>
              <a:rPr lang="en-US" altLang="zh-CN" dirty="0"/>
              <a:t>HM</a:t>
            </a:r>
            <a:r>
              <a:rPr lang="zh-CN" altLang="en-US" dirty="0"/>
              <a:t>态的出现可能是</a:t>
            </a:r>
            <a:r>
              <a:rPr lang="en-US" altLang="zh-CN" dirty="0" err="1"/>
              <a:t>sAFM</a:t>
            </a:r>
            <a:r>
              <a:rPr lang="zh-CN" altLang="en-US" dirty="0"/>
              <a:t>态之外的复杂低能量磁态与</a:t>
            </a:r>
            <a:r>
              <a:rPr lang="en-US" altLang="zh-CN" dirty="0"/>
              <a:t>FM</a:t>
            </a:r>
            <a:r>
              <a:rPr lang="zh-CN" altLang="en-US" dirty="0"/>
              <a:t>态发生竞争的结果。</a:t>
            </a:r>
          </a:p>
          <a:p>
            <a:r>
              <a:rPr lang="zh-CN" altLang="en-US" dirty="0"/>
              <a:t> 大概是万分之一的位移</a:t>
            </a:r>
            <a:r>
              <a:rPr lang="en-US" altLang="zh-CN" dirty="0"/>
              <a:t>.</a:t>
            </a:r>
          </a:p>
          <a:p>
            <a:endParaRPr lang="zh-CN" altLang="en-US" dirty="0"/>
          </a:p>
        </p:txBody>
      </p:sp>
      <p:sp>
        <p:nvSpPr>
          <p:cNvPr id="4" name="灯片编号占位符 3"/>
          <p:cNvSpPr>
            <a:spLocks noGrp="1"/>
          </p:cNvSpPr>
          <p:nvPr>
            <p:ph type="sldNum" sz="quarter" idx="5"/>
          </p:nvPr>
        </p:nvSpPr>
        <p:spPr/>
        <p:txBody>
          <a:bodyPr/>
          <a:lstStyle/>
          <a:p>
            <a:fld id="{1821A6F3-0435-4DAC-A327-71752A9158CC}" type="slidenum">
              <a:rPr lang="zh-CN" altLang="en-US" smtClean="0"/>
              <a:t>23</a:t>
            </a:fld>
            <a:endParaRPr lang="zh-CN" altLang="en-US"/>
          </a:p>
        </p:txBody>
      </p:sp>
    </p:spTree>
    <p:extLst>
      <p:ext uri="{BB962C8B-B14F-4D97-AF65-F5344CB8AC3E}">
        <p14:creationId xmlns:p14="http://schemas.microsoft.com/office/powerpoint/2010/main" val="90127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初态取</a:t>
            </a:r>
            <a:r>
              <a:rPr lang="en-US" altLang="zh-CN" dirty="0"/>
              <a:t>FM</a:t>
            </a:r>
            <a:endParaRPr lang="zh-CN" altLang="en-US" dirty="0"/>
          </a:p>
        </p:txBody>
      </p:sp>
      <p:sp>
        <p:nvSpPr>
          <p:cNvPr id="4" name="灯片编号占位符 3"/>
          <p:cNvSpPr>
            <a:spLocks noGrp="1"/>
          </p:cNvSpPr>
          <p:nvPr>
            <p:ph type="sldNum" sz="quarter" idx="5"/>
          </p:nvPr>
        </p:nvSpPr>
        <p:spPr/>
        <p:txBody>
          <a:bodyPr/>
          <a:lstStyle/>
          <a:p>
            <a:fld id="{1821A6F3-0435-4DAC-A327-71752A9158CC}" type="slidenum">
              <a:rPr lang="zh-CN" altLang="en-US" smtClean="0"/>
              <a:t>25</a:t>
            </a:fld>
            <a:endParaRPr lang="zh-CN" altLang="en-US"/>
          </a:p>
        </p:txBody>
      </p:sp>
    </p:spTree>
    <p:extLst>
      <p:ext uri="{BB962C8B-B14F-4D97-AF65-F5344CB8AC3E}">
        <p14:creationId xmlns:p14="http://schemas.microsoft.com/office/powerpoint/2010/main" val="1273139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低温弛豫时间更长；</a:t>
            </a:r>
          </a:p>
          <a:p>
            <a:endParaRPr lang="zh-CN" altLang="en-US" dirty="0"/>
          </a:p>
        </p:txBody>
      </p:sp>
      <p:sp>
        <p:nvSpPr>
          <p:cNvPr id="4" name="灯片编号占位符 3"/>
          <p:cNvSpPr>
            <a:spLocks noGrp="1"/>
          </p:cNvSpPr>
          <p:nvPr>
            <p:ph type="sldNum" sz="quarter" idx="5"/>
          </p:nvPr>
        </p:nvSpPr>
        <p:spPr/>
        <p:txBody>
          <a:bodyPr/>
          <a:lstStyle/>
          <a:p>
            <a:fld id="{1821A6F3-0435-4DAC-A327-71752A9158CC}" type="slidenum">
              <a:rPr lang="zh-CN" altLang="en-US" smtClean="0"/>
              <a:t>28</a:t>
            </a:fld>
            <a:endParaRPr lang="zh-CN" altLang="en-US"/>
          </a:p>
        </p:txBody>
      </p:sp>
    </p:spTree>
    <p:extLst>
      <p:ext uri="{BB962C8B-B14F-4D97-AF65-F5344CB8AC3E}">
        <p14:creationId xmlns:p14="http://schemas.microsoft.com/office/powerpoint/2010/main" val="2599045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其它相互作用：</a:t>
            </a:r>
            <a:r>
              <a:rPr lang="en-US" altLang="zh-CN" dirty="0"/>
              <a:t>DMI, </a:t>
            </a:r>
            <a:r>
              <a:rPr lang="zh-CN" altLang="en-US" dirty="0"/>
              <a:t>更远的邻居</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1821A6F3-0435-4DAC-A327-71752A9158CC}" type="slidenum">
              <a:rPr lang="zh-CN" altLang="en-US" smtClean="0"/>
              <a:t>31</a:t>
            </a:fld>
            <a:endParaRPr lang="zh-CN" altLang="en-US"/>
          </a:p>
        </p:txBody>
      </p:sp>
    </p:spTree>
    <p:extLst>
      <p:ext uri="{BB962C8B-B14F-4D97-AF65-F5344CB8AC3E}">
        <p14:creationId xmlns:p14="http://schemas.microsoft.com/office/powerpoint/2010/main" val="3888147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Calibri" panose="020F0502020204030204" pitchFamily="34" charset="0"/>
                <a:cs typeface="Calibri" panose="020F0502020204030204" pitchFamily="34" charset="0"/>
              </a:rPr>
              <a:t>α: Gilbert damping coefficient, which could be calculated by first-principles.</a:t>
            </a:r>
            <a:endParaRPr lang="zh-CN" altLang="en-US" dirty="0"/>
          </a:p>
        </p:txBody>
      </p:sp>
      <p:sp>
        <p:nvSpPr>
          <p:cNvPr id="4" name="灯片编号占位符 3"/>
          <p:cNvSpPr>
            <a:spLocks noGrp="1"/>
          </p:cNvSpPr>
          <p:nvPr>
            <p:ph type="sldNum" sz="quarter" idx="5"/>
          </p:nvPr>
        </p:nvSpPr>
        <p:spPr/>
        <p:txBody>
          <a:bodyPr/>
          <a:lstStyle/>
          <a:p>
            <a:fld id="{53945A61-3219-4CD5-A8EF-A0EF551B9BCD}" type="slidenum">
              <a:rPr lang="zh-CN" altLang="en-US" smtClean="0"/>
              <a:t>33</a:t>
            </a:fld>
            <a:endParaRPr lang="zh-CN" altLang="en-US"/>
          </a:p>
        </p:txBody>
      </p:sp>
    </p:spTree>
    <p:extLst>
      <p:ext uri="{BB962C8B-B14F-4D97-AF65-F5344CB8AC3E}">
        <p14:creationId xmlns:p14="http://schemas.microsoft.com/office/powerpoint/2010/main" val="1186071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两种材料热门问题，因为在器件制造方面很有应用前景</a:t>
            </a:r>
            <a:endParaRPr lang="en-US" altLang="zh-CN" dirty="0"/>
          </a:p>
          <a:p>
            <a:r>
              <a:rPr lang="zh-CN" altLang="en-US" dirty="0"/>
              <a:t>性质</a:t>
            </a:r>
            <a:r>
              <a:rPr lang="en-US" altLang="zh-CN" dirty="0"/>
              <a:t>-</a:t>
            </a:r>
            <a:r>
              <a:rPr lang="zh-CN" altLang="en-US" dirty="0"/>
              <a:t>例子</a:t>
            </a:r>
            <a:r>
              <a:rPr lang="en-US" altLang="zh-CN" dirty="0"/>
              <a:t>-</a:t>
            </a:r>
            <a:r>
              <a:rPr lang="zh-CN" altLang="en-US" dirty="0"/>
              <a:t>优点</a:t>
            </a:r>
            <a:endParaRPr lang="en-US" altLang="zh-CN" dirty="0"/>
          </a:p>
          <a:p>
            <a:r>
              <a:rPr lang="zh-CN" altLang="en-US" dirty="0"/>
              <a:t>挑战</a:t>
            </a:r>
            <a:r>
              <a:rPr lang="en-US" altLang="zh-CN" dirty="0"/>
              <a:t>-</a:t>
            </a:r>
            <a:r>
              <a:rPr lang="zh-CN" altLang="en-US" dirty="0"/>
              <a:t>少</a:t>
            </a:r>
            <a:endParaRPr lang="en-US" altLang="zh-CN" dirty="0"/>
          </a:p>
          <a:p>
            <a:r>
              <a:rPr lang="zh-CN" altLang="en-US" dirty="0"/>
              <a:t>启发</a:t>
            </a:r>
            <a:r>
              <a:rPr lang="en-US" altLang="zh-CN" dirty="0"/>
              <a:t>-</a:t>
            </a:r>
            <a:r>
              <a:rPr lang="zh-CN" altLang="en-US" dirty="0"/>
              <a:t>二碘化镍</a:t>
            </a:r>
            <a:endParaRPr lang="en-US" altLang="zh-CN" dirty="0"/>
          </a:p>
          <a:p>
            <a:r>
              <a:rPr lang="zh-CN" altLang="en-US" dirty="0"/>
              <a:t>查阅资料</a:t>
            </a:r>
            <a:r>
              <a:rPr lang="en-US" altLang="zh-CN" dirty="0"/>
              <a:t>-HM</a:t>
            </a:r>
          </a:p>
          <a:p>
            <a:endParaRPr lang="zh-CN" altLang="en-US" dirty="0"/>
          </a:p>
        </p:txBody>
      </p:sp>
      <p:sp>
        <p:nvSpPr>
          <p:cNvPr id="4" name="灯片编号占位符 3"/>
          <p:cNvSpPr>
            <a:spLocks noGrp="1"/>
          </p:cNvSpPr>
          <p:nvPr>
            <p:ph type="sldNum" sz="quarter" idx="5"/>
          </p:nvPr>
        </p:nvSpPr>
        <p:spPr/>
        <p:txBody>
          <a:bodyPr/>
          <a:lstStyle/>
          <a:p>
            <a:fld id="{1821A6F3-0435-4DAC-A327-71752A9158CC}" type="slidenum">
              <a:rPr lang="zh-CN" altLang="en-US" smtClean="0"/>
              <a:t>2</a:t>
            </a:fld>
            <a:endParaRPr lang="zh-CN" altLang="en-US"/>
          </a:p>
        </p:txBody>
      </p:sp>
    </p:spTree>
    <p:extLst>
      <p:ext uri="{BB962C8B-B14F-4D97-AF65-F5344CB8AC3E}">
        <p14:creationId xmlns:p14="http://schemas.microsoft.com/office/powerpoint/2010/main" val="9115502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Density-functional theory (DFT) is a successful theory to calculate the </a:t>
            </a:r>
            <a:r>
              <a:rPr lang="en-US" altLang="zh-CN" b="1" dirty="0"/>
              <a:t>electronic structure </a:t>
            </a:r>
            <a:r>
              <a:rPr lang="en-US" altLang="zh-CN" dirty="0"/>
              <a:t>of atoms, molecules, and solids. Its goal is the quantitative understanding of material properties from </a:t>
            </a:r>
            <a:r>
              <a:rPr lang="en-US" altLang="zh-CN" b="1" dirty="0"/>
              <a:t>the fundamental laws of quantum mechanics</a:t>
            </a:r>
            <a:r>
              <a:rPr lang="en-US" altLang="zh-CN" dirty="0"/>
              <a:t>.——</a:t>
            </a:r>
            <a:r>
              <a:rPr lang="en-US" altLang="zh-CN" sz="1200" dirty="0"/>
              <a:t>S. </a:t>
            </a:r>
            <a:r>
              <a:rPr lang="en-US" altLang="zh-CN" sz="1200" dirty="0" err="1"/>
              <a:t>Kurth</a:t>
            </a:r>
            <a:r>
              <a:rPr lang="en-US" altLang="zh-CN" sz="1200" dirty="0"/>
              <a:t> et al., Encyclopedia of Condensed Matter Physics (2005)</a:t>
            </a:r>
            <a:endParaRPr lang="zh-CN" altLang="en-US" sz="1200" dirty="0"/>
          </a:p>
          <a:p>
            <a:endParaRPr lang="zh-CN" altLang="en-US" dirty="0"/>
          </a:p>
        </p:txBody>
      </p:sp>
      <p:sp>
        <p:nvSpPr>
          <p:cNvPr id="4" name="灯片编号占位符 3"/>
          <p:cNvSpPr>
            <a:spLocks noGrp="1"/>
          </p:cNvSpPr>
          <p:nvPr>
            <p:ph type="sldNum" sz="quarter" idx="5"/>
          </p:nvPr>
        </p:nvSpPr>
        <p:spPr/>
        <p:txBody>
          <a:bodyPr/>
          <a:lstStyle/>
          <a:p>
            <a:fld id="{764E8DE6-A529-445E-8BE6-F6422E8AE550}" type="slidenum">
              <a:rPr lang="zh-CN" altLang="en-US" smtClean="0"/>
              <a:t>35</a:t>
            </a:fld>
            <a:endParaRPr lang="zh-CN" altLang="en-US"/>
          </a:p>
        </p:txBody>
      </p:sp>
    </p:spTree>
    <p:extLst>
      <p:ext uri="{BB962C8B-B14F-4D97-AF65-F5344CB8AC3E}">
        <p14:creationId xmlns:p14="http://schemas.microsoft.com/office/powerpoint/2010/main" val="10828391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Since the nuclei are much heavier than electrons, we usually assume that the nuclei move much more slowly than the electrons so the electrons could always distribute in a stationary state.</a:t>
            </a:r>
            <a:endParaRPr lang="zh-CN" altLang="en-US" dirty="0"/>
          </a:p>
        </p:txBody>
      </p:sp>
      <p:sp>
        <p:nvSpPr>
          <p:cNvPr id="4" name="灯片编号占位符 3"/>
          <p:cNvSpPr>
            <a:spLocks noGrp="1"/>
          </p:cNvSpPr>
          <p:nvPr>
            <p:ph type="sldNum" sz="quarter" idx="5"/>
          </p:nvPr>
        </p:nvSpPr>
        <p:spPr/>
        <p:txBody>
          <a:bodyPr/>
          <a:lstStyle/>
          <a:p>
            <a:fld id="{764E8DE6-A529-445E-8BE6-F6422E8AE550}" type="slidenum">
              <a:rPr lang="zh-CN" altLang="en-US" smtClean="0"/>
              <a:t>36</a:t>
            </a:fld>
            <a:endParaRPr lang="zh-CN" altLang="en-US"/>
          </a:p>
        </p:txBody>
      </p:sp>
    </p:spTree>
    <p:extLst>
      <p:ext uri="{BB962C8B-B14F-4D97-AF65-F5344CB8AC3E}">
        <p14:creationId xmlns:p14="http://schemas.microsoft.com/office/powerpoint/2010/main" val="37464449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Nuclear kinetic energy is omitted under Born-Oppenheimer approximation.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The Coulomb interaction between different nuclei is a classical term and is a constant. It is not considered when calculating the electronic structure of a static state.</a:t>
            </a:r>
            <a:endParaRPr lang="en-US" altLang="zh-CN" dirty="0"/>
          </a:p>
          <a:p>
            <a:r>
              <a:rPr lang="en-US" altLang="zh-CN" dirty="0"/>
              <a:t>Electron-nucleus interaction is treated as a fixed external potential acting on electrons.</a:t>
            </a:r>
            <a:endParaRPr lang="zh-CN" altLang="en-US" dirty="0"/>
          </a:p>
        </p:txBody>
      </p:sp>
      <p:sp>
        <p:nvSpPr>
          <p:cNvPr id="4" name="灯片编号占位符 3"/>
          <p:cNvSpPr>
            <a:spLocks noGrp="1"/>
          </p:cNvSpPr>
          <p:nvPr>
            <p:ph type="sldNum" sz="quarter" idx="5"/>
          </p:nvPr>
        </p:nvSpPr>
        <p:spPr/>
        <p:txBody>
          <a:bodyPr/>
          <a:lstStyle/>
          <a:p>
            <a:fld id="{764E8DE6-A529-445E-8BE6-F6422E8AE550}" type="slidenum">
              <a:rPr lang="zh-CN" altLang="en-US" smtClean="0"/>
              <a:t>37</a:t>
            </a:fld>
            <a:endParaRPr lang="zh-CN" altLang="en-US"/>
          </a:p>
        </p:txBody>
      </p:sp>
    </p:spTree>
    <p:extLst>
      <p:ext uri="{BB962C8B-B14F-4D97-AF65-F5344CB8AC3E}">
        <p14:creationId xmlns:p14="http://schemas.microsoft.com/office/powerpoint/2010/main" val="40089733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It is actually solving the problem of interacting electrons staying in an external field.</a:t>
            </a:r>
          </a:p>
          <a:p>
            <a:r>
              <a:rPr lang="en-US" altLang="zh-CN" dirty="0"/>
              <a:t>But this equation still contains too many degrees of freedom and it is not a good idea to study the electronic structure by solving this quantum mechanic problem exactly.</a:t>
            </a:r>
            <a:endParaRPr lang="zh-CN" altLang="en-US" dirty="0"/>
          </a:p>
        </p:txBody>
      </p:sp>
      <p:sp>
        <p:nvSpPr>
          <p:cNvPr id="4" name="灯片编号占位符 3"/>
          <p:cNvSpPr>
            <a:spLocks noGrp="1"/>
          </p:cNvSpPr>
          <p:nvPr>
            <p:ph type="sldNum" sz="quarter" idx="5"/>
          </p:nvPr>
        </p:nvSpPr>
        <p:spPr/>
        <p:txBody>
          <a:bodyPr/>
          <a:lstStyle/>
          <a:p>
            <a:fld id="{764E8DE6-A529-445E-8BE6-F6422E8AE550}" type="slidenum">
              <a:rPr lang="zh-CN" altLang="en-US" smtClean="0"/>
              <a:t>38</a:t>
            </a:fld>
            <a:endParaRPr lang="zh-CN" altLang="en-US"/>
          </a:p>
        </p:txBody>
      </p:sp>
    </p:spTree>
    <p:extLst>
      <p:ext uri="{BB962C8B-B14F-4D97-AF65-F5344CB8AC3E}">
        <p14:creationId xmlns:p14="http://schemas.microsoft.com/office/powerpoint/2010/main" val="2919239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64E8DE6-A529-445E-8BE6-F6422E8AE550}" type="slidenum">
              <a:rPr lang="zh-CN" altLang="en-US" smtClean="0"/>
              <a:t>39</a:t>
            </a:fld>
            <a:endParaRPr lang="zh-CN" altLang="en-US"/>
          </a:p>
        </p:txBody>
      </p:sp>
    </p:spTree>
    <p:extLst>
      <p:ext uri="{BB962C8B-B14F-4D97-AF65-F5344CB8AC3E}">
        <p14:creationId xmlns:p14="http://schemas.microsoft.com/office/powerpoint/2010/main" val="41433034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*could be derived by variation method</a:t>
            </a:r>
          </a:p>
          <a:p>
            <a:endParaRPr lang="en-US" altLang="zh-CN" dirty="0"/>
          </a:p>
          <a:p>
            <a:r>
              <a:rPr lang="en-US" altLang="zh-CN" dirty="0"/>
              <a:t>do not need to solve an N-electron wavefunction; instead each electrons could be described by a WF that only contains its own spin and position</a:t>
            </a:r>
          </a:p>
          <a:p>
            <a:r>
              <a:rPr lang="en-US" altLang="zh-CN" dirty="0"/>
              <a:t>LDA: </a:t>
            </a:r>
            <a:r>
              <a:rPr lang="en-US" altLang="zh-CN" b="0" i="0" dirty="0">
                <a:solidFill>
                  <a:srgbClr val="000000"/>
                </a:solidFill>
                <a:effectLst/>
                <a:latin typeface="Arial" panose="020B0604020202020204" pitchFamily="34" charset="0"/>
              </a:rPr>
              <a:t>Local Density Approximation</a:t>
            </a:r>
          </a:p>
          <a:p>
            <a:r>
              <a:rPr lang="en-US" altLang="zh-CN" b="0" i="0" dirty="0">
                <a:solidFill>
                  <a:srgbClr val="000000"/>
                </a:solidFill>
                <a:effectLst/>
                <a:latin typeface="Arial" panose="020B0604020202020204" pitchFamily="34" charset="0"/>
              </a:rPr>
              <a:t>GGA: </a:t>
            </a:r>
            <a:r>
              <a:rPr lang="en-US" altLang="zh-CN" sz="1800" b="0" i="0" dirty="0">
                <a:solidFill>
                  <a:srgbClr val="000000"/>
                </a:solidFill>
                <a:effectLst/>
                <a:latin typeface="CMR12"/>
              </a:rPr>
              <a:t>Generalized Gradient Approximation</a:t>
            </a:r>
            <a:r>
              <a:rPr lang="en-US" altLang="zh-CN" dirty="0"/>
              <a:t> </a:t>
            </a:r>
          </a:p>
          <a:p>
            <a:r>
              <a:rPr lang="en-US" altLang="zh-CN" dirty="0"/>
              <a:t>Choose the exchange-correlation functional by the specific problem we want to solve.</a:t>
            </a:r>
            <a:endParaRPr lang="zh-CN" altLang="en-US" dirty="0"/>
          </a:p>
        </p:txBody>
      </p:sp>
      <p:sp>
        <p:nvSpPr>
          <p:cNvPr id="4" name="灯片编号占位符 3"/>
          <p:cNvSpPr>
            <a:spLocks noGrp="1"/>
          </p:cNvSpPr>
          <p:nvPr>
            <p:ph type="sldNum" sz="quarter" idx="5"/>
          </p:nvPr>
        </p:nvSpPr>
        <p:spPr/>
        <p:txBody>
          <a:bodyPr/>
          <a:lstStyle/>
          <a:p>
            <a:fld id="{764E8DE6-A529-445E-8BE6-F6422E8AE550}" type="slidenum">
              <a:rPr lang="zh-CN" altLang="en-US" smtClean="0"/>
              <a:t>40</a:t>
            </a:fld>
            <a:endParaRPr lang="zh-CN" altLang="en-US"/>
          </a:p>
        </p:txBody>
      </p:sp>
    </p:spTree>
    <p:extLst>
      <p:ext uri="{BB962C8B-B14F-4D97-AF65-F5344CB8AC3E}">
        <p14:creationId xmlns:p14="http://schemas.microsoft.com/office/powerpoint/2010/main" val="19775942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Solve by iteration</a:t>
            </a:r>
            <a:endParaRPr lang="zh-CN" altLang="en-US" dirty="0"/>
          </a:p>
        </p:txBody>
      </p:sp>
      <p:sp>
        <p:nvSpPr>
          <p:cNvPr id="4" name="灯片编号占位符 3"/>
          <p:cNvSpPr>
            <a:spLocks noGrp="1"/>
          </p:cNvSpPr>
          <p:nvPr>
            <p:ph type="sldNum" sz="quarter" idx="5"/>
          </p:nvPr>
        </p:nvSpPr>
        <p:spPr/>
        <p:txBody>
          <a:bodyPr/>
          <a:lstStyle/>
          <a:p>
            <a:fld id="{764E8DE6-A529-445E-8BE6-F6422E8AE550}" type="slidenum">
              <a:rPr lang="zh-CN" altLang="en-US" smtClean="0"/>
              <a:t>41</a:t>
            </a:fld>
            <a:endParaRPr lang="zh-CN" altLang="en-US"/>
          </a:p>
        </p:txBody>
      </p:sp>
    </p:spTree>
    <p:extLst>
      <p:ext uri="{BB962C8B-B14F-4D97-AF65-F5344CB8AC3E}">
        <p14:creationId xmlns:p14="http://schemas.microsoft.com/office/powerpoint/2010/main" val="35069157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band gap is underestimated due to the inconsistence of exchange correlation functional to charge density.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prstClr val="black"/>
                </a:solidFill>
                <a:latin typeface="Times New Roman" charset="0"/>
                <a:ea typeface="Times New Roman" charset="0"/>
                <a:cs typeface="Times New Roman" charset="0"/>
              </a:rPr>
              <a:t>Possible solutions: Time-dependent DFT, Many-body perturbation theory with GW approximation,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prstClr val="black"/>
              </a:solidFill>
              <a:latin typeface="Times New Roman" charset="0"/>
              <a:ea typeface="Times New Roman" charset="0"/>
              <a:cs typeface="Times New Roman" charset="0"/>
            </a:endParaRPr>
          </a:p>
          <a:p>
            <a:r>
              <a:rPr lang="pt-BR" altLang="zh-CN" b="0" i="0" dirty="0">
                <a:solidFill>
                  <a:srgbClr val="323456"/>
                </a:solidFill>
                <a:effectLst/>
                <a:latin typeface="Tahoma" panose="020B0604030504040204" pitchFamily="34" charset="0"/>
              </a:rPr>
              <a:t>E_DFT+U = E_DFT + U/2*int(n_up*n_down),</a:t>
            </a:r>
          </a:p>
          <a:p>
            <a:r>
              <a:rPr lang="en-US" altLang="zh-CN" dirty="0"/>
              <a:t>Hubbard U calculated by linear response or another method raised by Marzari.</a:t>
            </a:r>
            <a:endParaRPr lang="zh-CN" altLang="en-US" dirty="0"/>
          </a:p>
        </p:txBody>
      </p:sp>
      <p:sp>
        <p:nvSpPr>
          <p:cNvPr id="4" name="灯片编号占位符 3"/>
          <p:cNvSpPr>
            <a:spLocks noGrp="1"/>
          </p:cNvSpPr>
          <p:nvPr>
            <p:ph type="sldNum" sz="quarter" idx="5"/>
          </p:nvPr>
        </p:nvSpPr>
        <p:spPr/>
        <p:txBody>
          <a:bodyPr/>
          <a:lstStyle/>
          <a:p>
            <a:fld id="{764E8DE6-A529-445E-8BE6-F6422E8AE550}" type="slidenum">
              <a:rPr lang="zh-CN" altLang="en-US" smtClean="0"/>
              <a:t>42</a:t>
            </a:fld>
            <a:endParaRPr lang="zh-CN" altLang="en-US"/>
          </a:p>
        </p:txBody>
      </p:sp>
    </p:spTree>
    <p:extLst>
      <p:ext uri="{BB962C8B-B14F-4D97-AF65-F5344CB8AC3E}">
        <p14:creationId xmlns:p14="http://schemas.microsoft.com/office/powerpoint/2010/main" val="13005059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PAW:</a:t>
            </a:r>
            <a:r>
              <a:rPr lang="zh-CN" altLang="en-US" sz="1800" b="0" i="0" dirty="0">
                <a:solidFill>
                  <a:srgbClr val="000000"/>
                </a:solidFill>
                <a:effectLst/>
                <a:latin typeface="SimSun" panose="02010600030101010101" pitchFamily="2" charset="-122"/>
                <a:ea typeface="SimSun" panose="02010600030101010101" pitchFamily="2" charset="-122"/>
              </a:rPr>
              <a:t>投影缀加平面波</a:t>
            </a:r>
            <a:r>
              <a:rPr lang="zh-CN" altLang="en-US" dirty="0"/>
              <a:t> </a:t>
            </a:r>
            <a:endParaRPr lang="en-US" altLang="zh-CN" dirty="0"/>
          </a:p>
          <a:p>
            <a:r>
              <a:rPr lang="en-US" altLang="zh-CN" dirty="0"/>
              <a:t>ENCUT</a:t>
            </a:r>
            <a:r>
              <a:rPr lang="zh-CN" altLang="en-US" dirty="0"/>
              <a:t>是平面波阶段能</a:t>
            </a:r>
            <a:endParaRPr lang="en-US" altLang="zh-CN" dirty="0"/>
          </a:p>
          <a:p>
            <a:r>
              <a:rPr lang="en-US" altLang="zh-CN" sz="1800" b="0" i="0" dirty="0">
                <a:solidFill>
                  <a:srgbClr val="000000"/>
                </a:solidFill>
                <a:effectLst/>
                <a:latin typeface="SimSun" panose="02010600030101010101" pitchFamily="2" charset="-122"/>
                <a:ea typeface="SimSun" panose="02010600030101010101" pitchFamily="2" charset="-122"/>
              </a:rPr>
              <a:t>EDIFF</a:t>
            </a:r>
            <a:r>
              <a:rPr lang="zh-CN" altLang="en-US" sz="1800" b="0" i="0" dirty="0">
                <a:solidFill>
                  <a:srgbClr val="000000"/>
                </a:solidFill>
                <a:effectLst/>
                <a:latin typeface="SimSun" panose="02010600030101010101" pitchFamily="2" charset="-122"/>
                <a:ea typeface="SimSun" panose="02010600030101010101" pitchFamily="2" charset="-122"/>
              </a:rPr>
              <a:t>电子结构自洽计算中弛豫停止的标准是两步之间的总</a:t>
            </a:r>
            <a:r>
              <a:rPr lang="en-US" altLang="zh-CN" sz="1800" b="0" i="0" dirty="0">
                <a:solidFill>
                  <a:srgbClr val="000000"/>
                </a:solidFill>
                <a:effectLst/>
                <a:latin typeface="TimesNewRomanPSMT"/>
              </a:rPr>
              <a:t>(</a:t>
            </a:r>
            <a:r>
              <a:rPr lang="zh-CN" altLang="en-US" sz="1800" b="0" i="0" dirty="0">
                <a:solidFill>
                  <a:srgbClr val="000000"/>
                </a:solidFill>
                <a:effectLst/>
                <a:latin typeface="SimSun" panose="02010600030101010101" pitchFamily="2" charset="-122"/>
                <a:ea typeface="SimSun" panose="02010600030101010101" pitchFamily="2" charset="-122"/>
              </a:rPr>
              <a:t>自由</a:t>
            </a:r>
            <a:r>
              <a:rPr lang="en-US" altLang="zh-CN" sz="1800" b="0" i="0" dirty="0">
                <a:solidFill>
                  <a:srgbClr val="000000"/>
                </a:solidFill>
                <a:effectLst/>
                <a:latin typeface="TimesNewRomanPSMT"/>
              </a:rPr>
              <a:t>)</a:t>
            </a:r>
            <a:r>
              <a:rPr lang="zh-CN" altLang="en-US" sz="1800" b="0" i="0" dirty="0">
                <a:solidFill>
                  <a:srgbClr val="000000"/>
                </a:solidFill>
                <a:effectLst/>
                <a:latin typeface="SimSun" panose="02010600030101010101" pitchFamily="2" charset="-122"/>
                <a:ea typeface="SimSun" panose="02010600030101010101" pitchFamily="2" charset="-122"/>
              </a:rPr>
              <a:t>能量变化和能带结构能量变化</a:t>
            </a:r>
            <a:r>
              <a:rPr lang="en-US" altLang="zh-CN" sz="1800" b="0" i="0" dirty="0">
                <a:solidFill>
                  <a:srgbClr val="000000"/>
                </a:solidFill>
                <a:effectLst/>
                <a:latin typeface="TimesNewRomanPSMT"/>
              </a:rPr>
              <a:t>(</a:t>
            </a:r>
            <a:r>
              <a:rPr lang="zh-CN" altLang="en-US" sz="1800" b="0" i="0" dirty="0">
                <a:solidFill>
                  <a:srgbClr val="000000"/>
                </a:solidFill>
                <a:effectLst/>
                <a:latin typeface="SimSun" panose="02010600030101010101" pitchFamily="2" charset="-122"/>
                <a:ea typeface="SimSun" panose="02010600030101010101" pitchFamily="2" charset="-122"/>
              </a:rPr>
              <a:t>特征值变化</a:t>
            </a:r>
            <a:r>
              <a:rPr lang="en-US" altLang="zh-CN" sz="1800" b="0" i="0" dirty="0">
                <a:solidFill>
                  <a:srgbClr val="000000"/>
                </a:solidFill>
                <a:effectLst/>
                <a:latin typeface="TimesNewRomanPSMT"/>
              </a:rPr>
              <a:t>)</a:t>
            </a:r>
            <a:r>
              <a:rPr lang="zh-CN" altLang="en-US" sz="1800" b="0" i="0" dirty="0">
                <a:solidFill>
                  <a:srgbClr val="000000"/>
                </a:solidFill>
                <a:effectLst/>
                <a:latin typeface="SimSun" panose="02010600030101010101" pitchFamily="2" charset="-122"/>
                <a:ea typeface="SimSun" panose="02010600030101010101" pitchFamily="2" charset="-122"/>
              </a:rPr>
              <a:t>都小于 </a:t>
            </a:r>
            <a:r>
              <a:rPr lang="en-US" altLang="zh-CN" sz="1800" b="0" i="0" dirty="0">
                <a:solidFill>
                  <a:srgbClr val="000000"/>
                </a:solidFill>
                <a:effectLst/>
                <a:latin typeface="TimesNewRomanPSMT"/>
              </a:rPr>
              <a:t>10-4 eV</a:t>
            </a:r>
            <a:r>
              <a:rPr lang="zh-CN" altLang="en-US" dirty="0"/>
              <a:t> </a:t>
            </a:r>
            <a:endParaRPr lang="en-US" altLang="zh-CN" dirty="0"/>
          </a:p>
          <a:p>
            <a:br>
              <a:rPr lang="zh-CN" altLang="en-US" dirty="0"/>
            </a:br>
            <a:endParaRPr lang="zh-CN" altLang="en-US" dirty="0"/>
          </a:p>
        </p:txBody>
      </p:sp>
      <p:sp>
        <p:nvSpPr>
          <p:cNvPr id="4" name="灯片编号占位符 3"/>
          <p:cNvSpPr>
            <a:spLocks noGrp="1"/>
          </p:cNvSpPr>
          <p:nvPr>
            <p:ph type="sldNum" sz="quarter" idx="5"/>
          </p:nvPr>
        </p:nvSpPr>
        <p:spPr/>
        <p:txBody>
          <a:bodyPr/>
          <a:lstStyle/>
          <a:p>
            <a:fld id="{1821A6F3-0435-4DAC-A327-71752A9158CC}" type="slidenum">
              <a:rPr lang="zh-CN" altLang="en-US" smtClean="0"/>
              <a:t>43</a:t>
            </a:fld>
            <a:endParaRPr lang="zh-CN" altLang="en-US"/>
          </a:p>
        </p:txBody>
      </p:sp>
    </p:spTree>
    <p:extLst>
      <p:ext uri="{BB962C8B-B14F-4D97-AF65-F5344CB8AC3E}">
        <p14:creationId xmlns:p14="http://schemas.microsoft.com/office/powerpoint/2010/main" val="15667617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3945A61-3219-4CD5-A8EF-A0EF551B9BCD}" type="slidenum">
              <a:rPr lang="zh-CN" altLang="en-US" smtClean="0"/>
              <a:t>45</a:t>
            </a:fld>
            <a:endParaRPr lang="zh-CN" altLang="en-US"/>
          </a:p>
        </p:txBody>
      </p:sp>
    </p:spTree>
    <p:extLst>
      <p:ext uri="{BB962C8B-B14F-4D97-AF65-F5344CB8AC3E}">
        <p14:creationId xmlns:p14="http://schemas.microsoft.com/office/powerpoint/2010/main" val="1796917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可能剥离</a:t>
            </a:r>
          </a:p>
        </p:txBody>
      </p:sp>
      <p:sp>
        <p:nvSpPr>
          <p:cNvPr id="4" name="灯片编号占位符 3"/>
          <p:cNvSpPr>
            <a:spLocks noGrp="1"/>
          </p:cNvSpPr>
          <p:nvPr>
            <p:ph type="sldNum" sz="quarter" idx="5"/>
          </p:nvPr>
        </p:nvSpPr>
        <p:spPr/>
        <p:txBody>
          <a:bodyPr/>
          <a:lstStyle/>
          <a:p>
            <a:fld id="{1821A6F3-0435-4DAC-A327-71752A9158CC}" type="slidenum">
              <a:rPr lang="zh-CN" altLang="en-US" smtClean="0"/>
              <a:t>3</a:t>
            </a:fld>
            <a:endParaRPr lang="zh-CN" altLang="en-US"/>
          </a:p>
        </p:txBody>
      </p:sp>
    </p:spTree>
    <p:extLst>
      <p:ext uri="{BB962C8B-B14F-4D97-AF65-F5344CB8AC3E}">
        <p14:creationId xmlns:p14="http://schemas.microsoft.com/office/powerpoint/2010/main" val="402674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821A6F3-0435-4DAC-A327-71752A9158CC}" type="slidenum">
              <a:rPr lang="zh-CN" altLang="en-US" smtClean="0"/>
              <a:t>4</a:t>
            </a:fld>
            <a:endParaRPr lang="zh-CN" altLang="en-US"/>
          </a:p>
        </p:txBody>
      </p:sp>
    </p:spTree>
    <p:extLst>
      <p:ext uri="{BB962C8B-B14F-4D97-AF65-F5344CB8AC3E}">
        <p14:creationId xmlns:p14="http://schemas.microsoft.com/office/powerpoint/2010/main" val="1324871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b="0" i="0" dirty="0">
                <a:solidFill>
                  <a:srgbClr val="000000"/>
                </a:solidFill>
                <a:effectLst/>
                <a:latin typeface="MinionPro-Regular" panose="02040503050306020203" pitchFamily="18" charset="0"/>
              </a:rPr>
              <a:t>BiFeO3: the large polarization is driven by the stereochemical activity of the Bi3</a:t>
            </a:r>
            <a:r>
              <a:rPr lang="en-US" altLang="zh-CN" sz="1800" b="0" i="0" dirty="0">
                <a:solidFill>
                  <a:srgbClr val="000000"/>
                </a:solidFill>
                <a:effectLst/>
                <a:latin typeface="STIXGeneral-Regular"/>
              </a:rPr>
              <a:t>+ </a:t>
            </a:r>
            <a:r>
              <a:rPr lang="en-US" altLang="zh-CN" sz="1800" b="0" i="0" dirty="0">
                <a:solidFill>
                  <a:srgbClr val="000000"/>
                </a:solidFill>
                <a:effectLst/>
                <a:latin typeface="MinionPro-Regular" panose="02040503050306020203" pitchFamily="18" charset="0"/>
              </a:rPr>
              <a:t>6</a:t>
            </a:r>
            <a:r>
              <a:rPr lang="en-US" altLang="zh-CN" sz="1800" b="0" i="1" dirty="0">
                <a:solidFill>
                  <a:srgbClr val="000000"/>
                </a:solidFill>
                <a:effectLst/>
                <a:latin typeface="MinionPro-It" panose="02040503050306090203" pitchFamily="18" charset="0"/>
              </a:rPr>
              <a:t>s2 </a:t>
            </a:r>
            <a:r>
              <a:rPr lang="en-US" altLang="zh-CN" sz="1800" b="0" i="0" dirty="0">
                <a:solidFill>
                  <a:srgbClr val="000000"/>
                </a:solidFill>
                <a:effectLst/>
                <a:latin typeface="MinionPro-Regular" panose="02040503050306020203" pitchFamily="18" charset="0"/>
              </a:rPr>
              <a:t>‘lone pair’ of electrons, and the robust </a:t>
            </a:r>
            <a:r>
              <a:rPr lang="en-US" altLang="zh-CN" sz="1800" b="0" i="0" dirty="0" err="1">
                <a:solidFill>
                  <a:srgbClr val="000000"/>
                </a:solidFill>
                <a:effectLst/>
                <a:latin typeface="MinionPro-Regular" panose="02040503050306020203" pitchFamily="18" charset="0"/>
              </a:rPr>
              <a:t>antiferromagnetism</a:t>
            </a:r>
            <a:r>
              <a:rPr lang="en-US" altLang="zh-CN" sz="1800" b="0" i="0" dirty="0">
                <a:solidFill>
                  <a:srgbClr val="000000"/>
                </a:solidFill>
                <a:effectLst/>
                <a:latin typeface="MinionPro-Regular" panose="02040503050306020203" pitchFamily="18" charset="0"/>
              </a:rPr>
              <a:t> comes from the 3</a:t>
            </a:r>
            <a:r>
              <a:rPr lang="en-US" altLang="zh-CN" sz="1800" b="0" i="1" dirty="0">
                <a:solidFill>
                  <a:srgbClr val="000000"/>
                </a:solidFill>
                <a:effectLst/>
                <a:latin typeface="MinionPro-It" panose="02040503050306090203" pitchFamily="18" charset="0"/>
              </a:rPr>
              <a:t>d </a:t>
            </a:r>
            <a:r>
              <a:rPr lang="en-US" altLang="zh-CN" sz="1800" b="0" i="0" dirty="0">
                <a:solidFill>
                  <a:srgbClr val="000000"/>
                </a:solidFill>
                <a:effectLst/>
                <a:latin typeface="MinionPro-Regular" panose="02040503050306020203" pitchFamily="18" charset="0"/>
              </a:rPr>
              <a:t>electrons of Fe</a:t>
            </a:r>
            <a:r>
              <a:rPr lang="en-US" altLang="zh-CN" dirty="0"/>
              <a:t> </a:t>
            </a:r>
            <a:br>
              <a:rPr lang="en-US" altLang="zh-CN" dirty="0"/>
            </a:br>
            <a:endParaRPr lang="zh-CN" altLang="en-US" dirty="0"/>
          </a:p>
        </p:txBody>
      </p:sp>
      <p:sp>
        <p:nvSpPr>
          <p:cNvPr id="4" name="灯片编号占位符 3"/>
          <p:cNvSpPr>
            <a:spLocks noGrp="1"/>
          </p:cNvSpPr>
          <p:nvPr>
            <p:ph type="sldNum" sz="quarter" idx="5"/>
          </p:nvPr>
        </p:nvSpPr>
        <p:spPr/>
        <p:txBody>
          <a:bodyPr/>
          <a:lstStyle/>
          <a:p>
            <a:fld id="{1821A6F3-0435-4DAC-A327-71752A9158CC}" type="slidenum">
              <a:rPr lang="zh-CN" altLang="en-US" smtClean="0"/>
              <a:t>6</a:t>
            </a:fld>
            <a:endParaRPr lang="zh-CN" altLang="en-US"/>
          </a:p>
        </p:txBody>
      </p:sp>
    </p:spTree>
    <p:extLst>
      <p:ext uri="{BB962C8B-B14F-4D97-AF65-F5344CB8AC3E}">
        <p14:creationId xmlns:p14="http://schemas.microsoft.com/office/powerpoint/2010/main" val="2451848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“部分填充</a:t>
            </a:r>
            <a:r>
              <a:rPr lang="en-US" altLang="zh-CN" sz="1200" dirty="0"/>
              <a:t>d</a:t>
            </a:r>
            <a:r>
              <a:rPr lang="zh-CN" altLang="en-US" sz="1200" dirty="0"/>
              <a:t>轨道致磁性”与“空</a:t>
            </a:r>
            <a:r>
              <a:rPr lang="en-US" altLang="zh-CN" sz="1200" dirty="0"/>
              <a:t>d</a:t>
            </a:r>
            <a:r>
              <a:rPr lang="zh-CN" altLang="en-US" sz="1200" dirty="0"/>
              <a:t>轨道致铁电性”存在竞争</a:t>
            </a:r>
            <a:r>
              <a:rPr lang="en-US" altLang="zh-CN" sz="1200" dirty="0"/>
              <a:t>.</a:t>
            </a:r>
            <a:endParaRPr lang="zh-CN" altLang="en-US" dirty="0"/>
          </a:p>
        </p:txBody>
      </p:sp>
      <p:sp>
        <p:nvSpPr>
          <p:cNvPr id="4" name="灯片编号占位符 3"/>
          <p:cNvSpPr>
            <a:spLocks noGrp="1"/>
          </p:cNvSpPr>
          <p:nvPr>
            <p:ph type="sldNum" sz="quarter" idx="5"/>
          </p:nvPr>
        </p:nvSpPr>
        <p:spPr/>
        <p:txBody>
          <a:bodyPr/>
          <a:lstStyle/>
          <a:p>
            <a:fld id="{1821A6F3-0435-4DAC-A327-71752A9158CC}" type="slidenum">
              <a:rPr lang="zh-CN" altLang="en-US" smtClean="0"/>
              <a:t>7</a:t>
            </a:fld>
            <a:endParaRPr lang="zh-CN" altLang="en-US"/>
          </a:p>
        </p:txBody>
      </p:sp>
    </p:spTree>
    <p:extLst>
      <p:ext uri="{BB962C8B-B14F-4D97-AF65-F5344CB8AC3E}">
        <p14:creationId xmlns:p14="http://schemas.microsoft.com/office/powerpoint/2010/main" val="3871728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磁性原子是</a:t>
            </a:r>
            <a:r>
              <a:rPr lang="en-US" altLang="zh-CN" sz="1200" dirty="0"/>
              <a:t>Ni</a:t>
            </a:r>
            <a:r>
              <a:rPr lang="en-US" altLang="zh-CN" sz="1200" baseline="30000" dirty="0"/>
              <a:t>2+</a:t>
            </a:r>
            <a:r>
              <a:rPr lang="en-US" altLang="zh-CN" sz="1200" dirty="0"/>
              <a:t>, S=1.</a:t>
            </a:r>
            <a:endParaRPr lang="zh-CN" altLang="en-US" sz="1200" dirty="0"/>
          </a:p>
          <a:p>
            <a:endParaRPr lang="en-US" altLang="zh-CN" dirty="0"/>
          </a:p>
          <a:p>
            <a:r>
              <a:rPr lang="zh-CN" altLang="en-US" dirty="0"/>
              <a:t>过渡金属二卤化物（ </a:t>
            </a:r>
            <a:r>
              <a:rPr lang="en-US" altLang="zh-CN" dirty="0"/>
              <a:t>MX2</a:t>
            </a:r>
            <a:r>
              <a:rPr lang="zh-CN" altLang="en-US" dirty="0"/>
              <a:t>）的结构大多三方（ </a:t>
            </a:r>
            <a:r>
              <a:rPr lang="en-US" altLang="zh-CN" dirty="0"/>
              <a:t>trigonal</a:t>
            </a:r>
            <a:r>
              <a:rPr lang="zh-CN" altLang="en-US" dirty="0"/>
              <a:t>） </a:t>
            </a:r>
            <a:r>
              <a:rPr lang="en-US" altLang="zh-CN" dirty="0"/>
              <a:t>CdI2 </a:t>
            </a:r>
            <a:r>
              <a:rPr lang="zh-CN" altLang="en-US" dirty="0"/>
              <a:t>型结构或六方菱形（ </a:t>
            </a:r>
            <a:r>
              <a:rPr lang="en-US" altLang="zh-CN" dirty="0"/>
              <a:t>rhombohedral</a:t>
            </a:r>
            <a:r>
              <a:rPr lang="zh-CN" altLang="en-US" dirty="0"/>
              <a:t>） </a:t>
            </a:r>
            <a:r>
              <a:rPr lang="en-US" altLang="zh-CN" dirty="0"/>
              <a:t>CdCl2 </a:t>
            </a:r>
            <a:r>
              <a:rPr lang="zh-CN" altLang="en-US" dirty="0"/>
              <a:t>型结构</a:t>
            </a:r>
            <a:endParaRPr lang="en-US" altLang="zh-CN" dirty="0"/>
          </a:p>
          <a:p>
            <a:r>
              <a:rPr lang="zh-CN" altLang="en-US" dirty="0"/>
              <a:t>层内是三角格子，层间</a:t>
            </a:r>
            <a:r>
              <a:rPr lang="en-US" altLang="zh-CN" dirty="0"/>
              <a:t>ABC</a:t>
            </a:r>
            <a:r>
              <a:rPr lang="zh-CN" altLang="en-US" dirty="0"/>
              <a:t>堆叠（</a:t>
            </a:r>
            <a:r>
              <a:rPr lang="en-US" altLang="zh-CN" dirty="0"/>
              <a:t>I</a:t>
            </a:r>
            <a:r>
              <a:rPr lang="zh-CN" altLang="en-US" dirty="0"/>
              <a:t>原子立方密堆积），相邻的</a:t>
            </a:r>
            <a:r>
              <a:rPr lang="en-US" altLang="zh-CN" dirty="0"/>
              <a:t>NiI</a:t>
            </a:r>
            <a:r>
              <a:rPr lang="en-US" altLang="zh-CN" baseline="-25000" dirty="0"/>
              <a:t>6</a:t>
            </a:r>
            <a:r>
              <a:rPr lang="zh-CN" altLang="en-US" baseline="0" dirty="0"/>
              <a:t>八面体共用棱边</a:t>
            </a:r>
            <a:r>
              <a:rPr lang="en-US" altLang="zh-CN" baseline="0" dirty="0"/>
              <a:t>.</a:t>
            </a:r>
          </a:p>
          <a:p>
            <a:endParaRPr lang="en-US" altLang="zh-CN" baseline="0" dirty="0"/>
          </a:p>
          <a:p>
            <a:endParaRPr lang="zh-CN" altLang="en-US" dirty="0"/>
          </a:p>
        </p:txBody>
      </p:sp>
      <p:sp>
        <p:nvSpPr>
          <p:cNvPr id="4" name="灯片编号占位符 3"/>
          <p:cNvSpPr>
            <a:spLocks noGrp="1"/>
          </p:cNvSpPr>
          <p:nvPr>
            <p:ph type="sldNum" sz="quarter" idx="5"/>
          </p:nvPr>
        </p:nvSpPr>
        <p:spPr/>
        <p:txBody>
          <a:bodyPr/>
          <a:lstStyle/>
          <a:p>
            <a:fld id="{1821A6F3-0435-4DAC-A327-71752A9158CC}" type="slidenum">
              <a:rPr lang="zh-CN" altLang="en-US" smtClean="0"/>
              <a:t>9</a:t>
            </a:fld>
            <a:endParaRPr lang="zh-CN" altLang="en-US"/>
          </a:p>
        </p:txBody>
      </p:sp>
    </p:spTree>
    <p:extLst>
      <p:ext uri="{BB962C8B-B14F-4D97-AF65-F5344CB8AC3E}">
        <p14:creationId xmlns:p14="http://schemas.microsoft.com/office/powerpoint/2010/main" val="72113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821A6F3-0435-4DAC-A327-71752A9158CC}" type="slidenum">
              <a:rPr lang="zh-CN" altLang="en-US" smtClean="0"/>
              <a:t>10</a:t>
            </a:fld>
            <a:endParaRPr lang="zh-CN" altLang="en-US"/>
          </a:p>
        </p:txBody>
      </p:sp>
    </p:spTree>
    <p:extLst>
      <p:ext uri="{BB962C8B-B14F-4D97-AF65-F5344CB8AC3E}">
        <p14:creationId xmlns:p14="http://schemas.microsoft.com/office/powerpoint/2010/main" val="826016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反</a:t>
            </a:r>
            <a:r>
              <a:rPr lang="en-US" altLang="zh-CN" sz="1200" dirty="0"/>
              <a:t>DM</a:t>
            </a:r>
            <a:r>
              <a:rPr lang="zh-CN" altLang="en-US" sz="1200" dirty="0"/>
              <a:t>相互作用</a:t>
            </a:r>
            <a:endParaRPr lang="en-US" altLang="zh-CN" dirty="0"/>
          </a:p>
          <a:p>
            <a:r>
              <a:rPr lang="en-US" altLang="zh-CN" dirty="0"/>
              <a:t>R</a:t>
            </a:r>
            <a:r>
              <a:rPr lang="zh-CN" altLang="en-US" dirty="0"/>
              <a:t>：</a:t>
            </a:r>
            <a:r>
              <a:rPr lang="en-US" altLang="zh-CN" dirty="0"/>
              <a:t>rare earth</a:t>
            </a:r>
            <a:r>
              <a:rPr lang="zh-CN" altLang="en-US" dirty="0"/>
              <a:t>，稀土元素。</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举例：</a:t>
            </a:r>
            <a:r>
              <a:rPr lang="en-US" altLang="zh-CN" sz="1200" dirty="0"/>
              <a:t>Cr</a:t>
            </a:r>
            <a:r>
              <a:rPr lang="en-US" altLang="zh-CN" sz="1200" baseline="-25000" dirty="0"/>
              <a:t>2</a:t>
            </a:r>
            <a:r>
              <a:rPr lang="en-US" altLang="zh-CN" sz="1200" dirty="0"/>
              <a:t>BeO</a:t>
            </a:r>
            <a:r>
              <a:rPr lang="en-US" altLang="zh-CN" sz="1200" baseline="-25000" dirty="0"/>
              <a:t>4</a:t>
            </a:r>
            <a:r>
              <a:rPr lang="zh-CN" altLang="en-US" sz="1200" dirty="0"/>
              <a:t>， </a:t>
            </a:r>
            <a:r>
              <a:rPr lang="en-US" altLang="zh-CN" sz="1200" dirty="0"/>
              <a:t>CaMn</a:t>
            </a:r>
            <a:r>
              <a:rPr lang="en-US" altLang="zh-CN" sz="1200" baseline="-25000" dirty="0"/>
              <a:t>7</a:t>
            </a:r>
            <a:r>
              <a:rPr lang="en-US" altLang="zh-CN" sz="1200" dirty="0"/>
              <a:t>O</a:t>
            </a:r>
            <a:r>
              <a:rPr lang="en-US" altLang="zh-CN" sz="1200" baseline="-25000" dirty="0"/>
              <a:t>12</a:t>
            </a:r>
            <a:r>
              <a:rPr lang="en-US" altLang="zh-CN" sz="1200" dirty="0"/>
              <a:t>.</a:t>
            </a:r>
            <a:endParaRPr lang="zh-CN" altLang="en-US" sz="1200" dirty="0"/>
          </a:p>
          <a:p>
            <a:endParaRPr lang="zh-CN" altLang="en-US" dirty="0"/>
          </a:p>
        </p:txBody>
      </p:sp>
      <p:sp>
        <p:nvSpPr>
          <p:cNvPr id="4" name="灯片编号占位符 3"/>
          <p:cNvSpPr>
            <a:spLocks noGrp="1"/>
          </p:cNvSpPr>
          <p:nvPr>
            <p:ph type="sldNum" sz="quarter" idx="5"/>
          </p:nvPr>
        </p:nvSpPr>
        <p:spPr/>
        <p:txBody>
          <a:bodyPr/>
          <a:lstStyle/>
          <a:p>
            <a:fld id="{1821A6F3-0435-4DAC-A327-71752A9158CC}" type="slidenum">
              <a:rPr lang="zh-CN" altLang="en-US" smtClean="0"/>
              <a:t>11</a:t>
            </a:fld>
            <a:endParaRPr lang="zh-CN" altLang="en-US"/>
          </a:p>
        </p:txBody>
      </p:sp>
    </p:spTree>
    <p:extLst>
      <p:ext uri="{BB962C8B-B14F-4D97-AF65-F5344CB8AC3E}">
        <p14:creationId xmlns:p14="http://schemas.microsoft.com/office/powerpoint/2010/main" val="3631290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41515B5-2F5F-4C22-8B91-55C035544C04}" type="datetime1">
              <a:rPr lang="zh-CN" altLang="en-US" smtClean="0"/>
              <a:t>2022/6/9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9A006E-F448-4933-A880-62625ED68BDC}" type="slidenum">
              <a:rPr lang="zh-CN" altLang="en-US" smtClean="0"/>
              <a:t>‹#›</a:t>
            </a:fld>
            <a:endParaRPr lang="zh-CN" altLang="en-US"/>
          </a:p>
        </p:txBody>
      </p:sp>
    </p:spTree>
    <p:extLst>
      <p:ext uri="{BB962C8B-B14F-4D97-AF65-F5344CB8AC3E}">
        <p14:creationId xmlns:p14="http://schemas.microsoft.com/office/powerpoint/2010/main" val="223615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314F9C9-E5BF-4AEC-B815-1D36EEE4C6A4}" type="datetime1">
              <a:rPr lang="zh-CN" altLang="en-US" smtClean="0"/>
              <a:t>2022/6/9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9A006E-F448-4933-A880-62625ED68BDC}" type="slidenum">
              <a:rPr lang="zh-CN" altLang="en-US" smtClean="0"/>
              <a:t>‹#›</a:t>
            </a:fld>
            <a:endParaRPr lang="zh-CN" altLang="en-US"/>
          </a:p>
        </p:txBody>
      </p:sp>
    </p:spTree>
    <p:extLst>
      <p:ext uri="{BB962C8B-B14F-4D97-AF65-F5344CB8AC3E}">
        <p14:creationId xmlns:p14="http://schemas.microsoft.com/office/powerpoint/2010/main" val="4021219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26108F2-9EE1-41F3-A0DA-6AF2EF11A03C}" type="datetime1">
              <a:rPr lang="zh-CN" altLang="en-US" smtClean="0"/>
              <a:t>2022/6/9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9A006E-F448-4933-A880-62625ED68BDC}" type="slidenum">
              <a:rPr lang="zh-CN" altLang="en-US" smtClean="0"/>
              <a:t>‹#›</a:t>
            </a:fld>
            <a:endParaRPr lang="zh-CN" altLang="en-US"/>
          </a:p>
        </p:txBody>
      </p:sp>
    </p:spTree>
    <p:extLst>
      <p:ext uri="{BB962C8B-B14F-4D97-AF65-F5344CB8AC3E}">
        <p14:creationId xmlns:p14="http://schemas.microsoft.com/office/powerpoint/2010/main" val="246206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321166"/>
            <a:ext cx="7886700" cy="1325563"/>
          </a:xfrm>
        </p:spPr>
        <p:txBody>
          <a:bodyPr>
            <a:normAutofit/>
          </a:bodyPr>
          <a:lstStyle>
            <a:lvl1pPr>
              <a:defRPr sz="3600">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sz="1600"/>
            </a:lvl1pPr>
          </a:lstStyle>
          <a:p>
            <a:fld id="{A9A88CC7-0C1A-42B2-A342-4EA0E3F2798F}" type="datetime1">
              <a:rPr lang="zh-CN" altLang="en-US" smtClean="0"/>
              <a:t>2022/6/9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sz="1600">
                <a:solidFill>
                  <a:schemeClr val="tx1"/>
                </a:solidFill>
              </a:defRPr>
            </a:lvl1pPr>
          </a:lstStyle>
          <a:p>
            <a:fld id="{369A006E-F448-4933-A880-62625ED68BDC}" type="slidenum">
              <a:rPr lang="zh-CN" altLang="en-US" smtClean="0"/>
              <a:pPr/>
              <a:t>‹#›</a:t>
            </a:fld>
            <a:endParaRPr lang="zh-CN" altLang="en-US" dirty="0"/>
          </a:p>
        </p:txBody>
      </p:sp>
    </p:spTree>
    <p:extLst>
      <p:ext uri="{BB962C8B-B14F-4D97-AF65-F5344CB8AC3E}">
        <p14:creationId xmlns:p14="http://schemas.microsoft.com/office/powerpoint/2010/main" val="1522895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31961AD-D16C-47C7-AECC-FEDCE897DFB6}" type="datetime1">
              <a:rPr lang="zh-CN" altLang="en-US" smtClean="0"/>
              <a:t>2022/6/9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9A006E-F448-4933-A880-62625ED68BDC}" type="slidenum">
              <a:rPr lang="zh-CN" altLang="en-US" smtClean="0"/>
              <a:t>‹#›</a:t>
            </a:fld>
            <a:endParaRPr lang="zh-CN" altLang="en-US"/>
          </a:p>
        </p:txBody>
      </p:sp>
    </p:spTree>
    <p:extLst>
      <p:ext uri="{BB962C8B-B14F-4D97-AF65-F5344CB8AC3E}">
        <p14:creationId xmlns:p14="http://schemas.microsoft.com/office/powerpoint/2010/main" val="2525229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C6A60EE-04B9-4409-86A3-1034A86FED54}" type="datetime1">
              <a:rPr lang="zh-CN" altLang="en-US" smtClean="0"/>
              <a:t>2022/6/9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9A006E-F448-4933-A880-62625ED68BDC}" type="slidenum">
              <a:rPr lang="zh-CN" altLang="en-US" smtClean="0"/>
              <a:t>‹#›</a:t>
            </a:fld>
            <a:endParaRPr lang="zh-CN" altLang="en-US"/>
          </a:p>
        </p:txBody>
      </p:sp>
    </p:spTree>
    <p:extLst>
      <p:ext uri="{BB962C8B-B14F-4D97-AF65-F5344CB8AC3E}">
        <p14:creationId xmlns:p14="http://schemas.microsoft.com/office/powerpoint/2010/main" val="4177219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FEBFBCE2-EEB9-4606-968B-70188C783C38}" type="datetime1">
              <a:rPr lang="zh-CN" altLang="en-US" smtClean="0"/>
              <a:t>2022/6/9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69A006E-F448-4933-A880-62625ED68BDC}" type="slidenum">
              <a:rPr lang="zh-CN" altLang="en-US" smtClean="0"/>
              <a:t>‹#›</a:t>
            </a:fld>
            <a:endParaRPr lang="zh-CN" altLang="en-US"/>
          </a:p>
        </p:txBody>
      </p:sp>
    </p:spTree>
    <p:extLst>
      <p:ext uri="{BB962C8B-B14F-4D97-AF65-F5344CB8AC3E}">
        <p14:creationId xmlns:p14="http://schemas.microsoft.com/office/powerpoint/2010/main" val="1964844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endParaRPr lang="en-US" dirty="0"/>
          </a:p>
        </p:txBody>
      </p:sp>
      <p:sp>
        <p:nvSpPr>
          <p:cNvPr id="3" name="Date Placeholder 2"/>
          <p:cNvSpPr>
            <a:spLocks noGrp="1"/>
          </p:cNvSpPr>
          <p:nvPr>
            <p:ph type="dt" sz="half" idx="10"/>
          </p:nvPr>
        </p:nvSpPr>
        <p:spPr/>
        <p:txBody>
          <a:bodyPr/>
          <a:lstStyle/>
          <a:p>
            <a:fld id="{A8364712-F38E-4A79-87BE-6023C9F2AE1B}" type="datetime1">
              <a:rPr lang="zh-CN" altLang="en-US" smtClean="0"/>
              <a:t>2022/6/9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lvl1pPr>
              <a:defRPr sz="1600">
                <a:solidFill>
                  <a:schemeClr val="tx1"/>
                </a:solidFill>
              </a:defRPr>
            </a:lvl1pPr>
          </a:lstStyle>
          <a:p>
            <a:fld id="{369A006E-F448-4933-A880-62625ED68BDC}" type="slidenum">
              <a:rPr lang="zh-CN" altLang="en-US" smtClean="0"/>
              <a:pPr/>
              <a:t>‹#›</a:t>
            </a:fld>
            <a:endParaRPr lang="zh-CN" altLang="en-US"/>
          </a:p>
        </p:txBody>
      </p:sp>
    </p:spTree>
    <p:extLst>
      <p:ext uri="{BB962C8B-B14F-4D97-AF65-F5344CB8AC3E}">
        <p14:creationId xmlns:p14="http://schemas.microsoft.com/office/powerpoint/2010/main" val="3102137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078430-1651-48F7-9C72-E099036A661D}" type="datetime1">
              <a:rPr lang="zh-CN" altLang="en-US" smtClean="0"/>
              <a:t>2022/6/9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69A006E-F448-4933-A880-62625ED68BDC}" type="slidenum">
              <a:rPr lang="zh-CN" altLang="en-US" smtClean="0"/>
              <a:t>‹#›</a:t>
            </a:fld>
            <a:endParaRPr lang="zh-CN" altLang="en-US"/>
          </a:p>
        </p:txBody>
      </p:sp>
    </p:spTree>
    <p:extLst>
      <p:ext uri="{BB962C8B-B14F-4D97-AF65-F5344CB8AC3E}">
        <p14:creationId xmlns:p14="http://schemas.microsoft.com/office/powerpoint/2010/main" val="587507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651EE79-CD31-4CE8-88A6-B9EFABE875F7}" type="datetime1">
              <a:rPr lang="zh-CN" altLang="en-US" smtClean="0"/>
              <a:t>2022/6/9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9A006E-F448-4933-A880-62625ED68BDC}" type="slidenum">
              <a:rPr lang="zh-CN" altLang="en-US" smtClean="0"/>
              <a:t>‹#›</a:t>
            </a:fld>
            <a:endParaRPr lang="zh-CN" altLang="en-US"/>
          </a:p>
        </p:txBody>
      </p:sp>
    </p:spTree>
    <p:extLst>
      <p:ext uri="{BB962C8B-B14F-4D97-AF65-F5344CB8AC3E}">
        <p14:creationId xmlns:p14="http://schemas.microsoft.com/office/powerpoint/2010/main" val="1116576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DDD634D-FEC8-4340-96D4-20259362B7D0}" type="datetime1">
              <a:rPr lang="zh-CN" altLang="en-US" smtClean="0"/>
              <a:t>2022/6/9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9A006E-F448-4933-A880-62625ED68BDC}" type="slidenum">
              <a:rPr lang="zh-CN" altLang="en-US" smtClean="0"/>
              <a:t>‹#›</a:t>
            </a:fld>
            <a:endParaRPr lang="zh-CN" altLang="en-US"/>
          </a:p>
        </p:txBody>
      </p:sp>
    </p:spTree>
    <p:extLst>
      <p:ext uri="{BB962C8B-B14F-4D97-AF65-F5344CB8AC3E}">
        <p14:creationId xmlns:p14="http://schemas.microsoft.com/office/powerpoint/2010/main" val="1006817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A80A2E-83A8-4AD2-A2F2-6C7151560317}" type="datetime1">
              <a:rPr lang="zh-CN" altLang="en-US" smtClean="0"/>
              <a:t>2022/6/9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9A006E-F448-4933-A880-62625ED68BDC}" type="slidenum">
              <a:rPr lang="zh-CN" altLang="en-US" smtClean="0"/>
              <a:t>‹#›</a:t>
            </a:fld>
            <a:endParaRPr lang="zh-CN" altLang="en-US"/>
          </a:p>
        </p:txBody>
      </p:sp>
    </p:spTree>
    <p:extLst>
      <p:ext uri="{BB962C8B-B14F-4D97-AF65-F5344CB8AC3E}">
        <p14:creationId xmlns:p14="http://schemas.microsoft.com/office/powerpoint/2010/main" val="663886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2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0.png"/></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4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4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31.png"/><Relationship Id="rId5" Type="http://schemas.openxmlformats.org/officeDocument/2006/relationships/image" Target="../media/image121.png"/><Relationship Id="rId4" Type="http://schemas.openxmlformats.org/officeDocument/2006/relationships/image" Target="../media/image11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image" Target="../media/image170.png"/><Relationship Id="rId1" Type="http://schemas.openxmlformats.org/officeDocument/2006/relationships/slideLayout" Target="../slideLayouts/slideLayout2.xml"/><Relationship Id="rId4" Type="http://schemas.openxmlformats.org/officeDocument/2006/relationships/image" Target="../media/image191.png"/></Relationships>
</file>

<file path=ppt/slides/_rels/slide4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4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2.xml"/><Relationship Id="rId5" Type="http://schemas.openxmlformats.org/officeDocument/2006/relationships/image" Target="../media/image150.png"/><Relationship Id="rId4" Type="http://schemas.openxmlformats.org/officeDocument/2006/relationships/image" Target="../media/image140.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60.png"/><Relationship Id="rId1" Type="http://schemas.openxmlformats.org/officeDocument/2006/relationships/slideLayout" Target="../slideLayouts/slideLayout2.xml"/><Relationship Id="rId4" Type="http://schemas.openxmlformats.org/officeDocument/2006/relationships/image" Target="../media/image180.png"/></Relationships>
</file>

<file path=ppt/slides/_rels/slide51.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image" Target="../media/image190.png"/><Relationship Id="rId1" Type="http://schemas.openxmlformats.org/officeDocument/2006/relationships/slideLayout" Target="../slideLayouts/slideLayout2.xml"/><Relationship Id="rId4" Type="http://schemas.openxmlformats.org/officeDocument/2006/relationships/image" Target="../media/image2100.png"/></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FE746C6-051E-2905-CC40-C56D4FBE6DB1}"/>
              </a:ext>
            </a:extLst>
          </p:cNvPr>
          <p:cNvSpPr>
            <a:spLocks noGrp="1"/>
          </p:cNvSpPr>
          <p:nvPr>
            <p:ph type="ctrTitle"/>
          </p:nvPr>
        </p:nvSpPr>
        <p:spPr>
          <a:xfrm>
            <a:off x="1528910" y="1396836"/>
            <a:ext cx="6086179" cy="2387600"/>
          </a:xfrm>
        </p:spPr>
        <p:txBody>
          <a:bodyPr>
            <a:normAutofit/>
          </a:bodyPr>
          <a:lstStyle/>
          <a:p>
            <a:r>
              <a:rPr lang="zh-CN" altLang="en-US" sz="4800" dirty="0">
                <a:latin typeface="微软雅黑" panose="020B0503020204020204" pitchFamily="34" charset="-122"/>
                <a:ea typeface="微软雅黑" panose="020B0503020204020204" pitchFamily="34" charset="-122"/>
              </a:rPr>
              <a:t>二维范德华磁电多铁材料的设计</a:t>
            </a:r>
          </a:p>
        </p:txBody>
      </p:sp>
      <p:sp>
        <p:nvSpPr>
          <p:cNvPr id="5" name="副标题 4">
            <a:extLst>
              <a:ext uri="{FF2B5EF4-FFF2-40B4-BE49-F238E27FC236}">
                <a16:creationId xmlns:a16="http://schemas.microsoft.com/office/drawing/2014/main" id="{E0FB992D-729D-7063-132A-3380FE315A75}"/>
              </a:ext>
            </a:extLst>
          </p:cNvPr>
          <p:cNvSpPr>
            <a:spLocks noGrp="1"/>
          </p:cNvSpPr>
          <p:nvPr>
            <p:ph type="subTitle" idx="1"/>
          </p:nvPr>
        </p:nvSpPr>
        <p:spPr>
          <a:xfrm>
            <a:off x="1143000" y="4302085"/>
            <a:ext cx="6858000" cy="1266843"/>
          </a:xfrm>
        </p:spPr>
        <p:txBody>
          <a:bodyPr>
            <a:normAutofit/>
          </a:bodyPr>
          <a:lstStyle/>
          <a:p>
            <a:pPr>
              <a:lnSpc>
                <a:spcPct val="100000"/>
              </a:lnSpc>
            </a:pPr>
            <a:r>
              <a:rPr lang="zh-CN" altLang="en-US" dirty="0">
                <a:latin typeface="微软雅黑" panose="020B0503020204020204" pitchFamily="34" charset="-122"/>
                <a:ea typeface="微软雅黑" panose="020B0503020204020204" pitchFamily="34" charset="-122"/>
              </a:rPr>
              <a:t>报告人 </a:t>
            </a:r>
            <a:r>
              <a:rPr lang="en-US" altLang="zh-CN" dirty="0">
                <a:latin typeface="微软雅黑" panose="020B0503020204020204" pitchFamily="34" charset="-122"/>
                <a:ea typeface="微软雅黑" panose="020B0503020204020204" pitchFamily="34" charset="-122"/>
              </a:rPr>
              <a:t>PB18000341</a:t>
            </a:r>
            <a:r>
              <a:rPr lang="zh-CN" altLang="en-US" dirty="0">
                <a:latin typeface="微软雅黑" panose="020B0503020204020204" pitchFamily="34" charset="-122"/>
                <a:ea typeface="微软雅黑" panose="020B0503020204020204" pitchFamily="34" charset="-122"/>
              </a:rPr>
              <a:t>范玥瑶</a:t>
            </a:r>
            <a:endParaRPr lang="en-US" altLang="zh-CN" dirty="0">
              <a:latin typeface="微软雅黑" panose="020B0503020204020204" pitchFamily="34" charset="-122"/>
              <a:ea typeface="微软雅黑" panose="020B0503020204020204" pitchFamily="34" charset="-122"/>
            </a:endParaRPr>
          </a:p>
          <a:p>
            <a:pPr>
              <a:lnSpc>
                <a:spcPct val="100000"/>
              </a:lnSpc>
            </a:pPr>
            <a:r>
              <a:rPr lang="zh-CN" altLang="en-US" dirty="0"/>
              <a:t>导师 朱文光教授</a:t>
            </a:r>
            <a:endParaRPr lang="zh-CN" altLang="en-US"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4C1006EB-BECC-2186-4594-2DEC7737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39" y="245765"/>
            <a:ext cx="1661121" cy="1661121"/>
          </a:xfrm>
          <a:prstGeom prst="rect">
            <a:avLst/>
          </a:prstGeom>
        </p:spPr>
      </p:pic>
      <p:pic>
        <p:nvPicPr>
          <p:cNvPr id="9" name="图片 8">
            <a:extLst>
              <a:ext uri="{FF2B5EF4-FFF2-40B4-BE49-F238E27FC236}">
                <a16:creationId xmlns:a16="http://schemas.microsoft.com/office/drawing/2014/main" id="{33B21D26-E836-0E9B-B9DD-08066F939A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9964" y="5981501"/>
            <a:ext cx="3770721" cy="490792"/>
          </a:xfrm>
          <a:prstGeom prst="rect">
            <a:avLst/>
          </a:prstGeom>
        </p:spPr>
      </p:pic>
    </p:spTree>
    <p:extLst>
      <p:ext uri="{BB962C8B-B14F-4D97-AF65-F5344CB8AC3E}">
        <p14:creationId xmlns:p14="http://schemas.microsoft.com/office/powerpoint/2010/main" val="3456647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149058-12C3-2A45-9182-DEF9F27BC3E0}"/>
              </a:ext>
            </a:extLst>
          </p:cNvPr>
          <p:cNvSpPr>
            <a:spLocks noGrp="1"/>
          </p:cNvSpPr>
          <p:nvPr>
            <p:ph type="title"/>
          </p:nvPr>
        </p:nvSpPr>
        <p:spPr/>
        <p:txBody>
          <a:bodyPr>
            <a:normAutofit/>
          </a:bodyPr>
          <a:lstStyle/>
          <a:p>
            <a:r>
              <a:rPr lang="en-US" altLang="zh-CN" sz="3200" dirty="0"/>
              <a:t>NiI</a:t>
            </a:r>
            <a:r>
              <a:rPr lang="en-US" altLang="zh-CN" sz="3200" baseline="-25000" dirty="0"/>
              <a:t>2</a:t>
            </a:r>
            <a:r>
              <a:rPr lang="zh-CN" altLang="en-US" sz="3200" dirty="0"/>
              <a:t>性质简介：磁结构</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2CC3F35-A194-0658-A8C6-7C3A33B3608E}"/>
                  </a:ext>
                </a:extLst>
              </p:cNvPr>
              <p:cNvSpPr>
                <a:spLocks noGrp="1"/>
              </p:cNvSpPr>
              <p:nvPr>
                <p:ph idx="1"/>
              </p:nvPr>
            </p:nvSpPr>
            <p:spPr>
              <a:xfrm>
                <a:off x="628650" y="1370746"/>
                <a:ext cx="7886700" cy="1585540"/>
              </a:xfrm>
            </p:spPr>
            <p:txBody>
              <a:bodyPr>
                <a:noAutofit/>
              </a:bodyPr>
              <a:lstStyle/>
              <a:p>
                <a:pPr>
                  <a:lnSpc>
                    <a:spcPct val="125000"/>
                  </a:lnSpc>
                  <a:buFont typeface="Calibri" panose="020F0502020204030204" pitchFamily="34" charset="0"/>
                  <a:buChar char="▪"/>
                </a:pPr>
                <a:r>
                  <a:rPr lang="zh-CN" altLang="en-US" sz="2400" dirty="0"/>
                  <a:t>室温下六方菱形</a:t>
                </a:r>
                <a14:m>
                  <m:oMath xmlns:m="http://schemas.openxmlformats.org/officeDocument/2006/math">
                    <m:r>
                      <a:rPr lang="en-US" altLang="zh-CN" sz="2400" b="0" i="1" smtClean="0">
                        <a:latin typeface="Cambria Math" panose="02040503050406030204" pitchFamily="18" charset="0"/>
                      </a:rPr>
                      <m:t>𝑅</m:t>
                    </m:r>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3</m:t>
                        </m:r>
                      </m:e>
                    </m:acc>
                    <m:r>
                      <a:rPr lang="en-US" altLang="zh-CN" sz="2400" b="0" i="1" smtClean="0">
                        <a:latin typeface="Cambria Math" panose="02040503050406030204" pitchFamily="18" charset="0"/>
                      </a:rPr>
                      <m:t>𝑚</m:t>
                    </m:r>
                  </m:oMath>
                </a14:m>
                <a:r>
                  <a:rPr lang="zh-CN" altLang="en-US" sz="2400" dirty="0"/>
                  <a:t>结构</a:t>
                </a:r>
                <a:r>
                  <a:rPr lang="en-US" altLang="zh-CN" sz="2400" dirty="0"/>
                  <a:t>(CdCl</a:t>
                </a:r>
                <a:r>
                  <a:rPr lang="en-US" altLang="zh-CN" sz="2400" baseline="-25000" dirty="0"/>
                  <a:t>2</a:t>
                </a:r>
                <a:r>
                  <a:rPr lang="zh-CN" altLang="en-US" sz="2400" dirty="0"/>
                  <a:t>结构</a:t>
                </a:r>
                <a:r>
                  <a:rPr lang="en-US" altLang="zh-CN" sz="2400" dirty="0"/>
                  <a:t>)</a:t>
                </a:r>
                <a:r>
                  <a:rPr lang="zh-CN" altLang="en-US" sz="2400" dirty="0"/>
                  <a:t>，层内为三角晶格，层间</a:t>
                </a:r>
                <a:r>
                  <a:rPr lang="en-US" altLang="zh-CN" sz="2400" dirty="0"/>
                  <a:t>ABC</a:t>
                </a:r>
                <a:r>
                  <a:rPr lang="zh-CN" altLang="en-US" sz="2400" dirty="0"/>
                  <a:t>堆叠</a:t>
                </a:r>
                <a:r>
                  <a:rPr lang="en-US" altLang="zh-CN" sz="2400" dirty="0"/>
                  <a:t>.</a:t>
                </a:r>
              </a:p>
              <a:p>
                <a:pPr>
                  <a:lnSpc>
                    <a:spcPct val="125000"/>
                  </a:lnSpc>
                  <a:buFont typeface="Calibri" panose="020F0502020204030204" pitchFamily="34" charset="0"/>
                  <a:buChar char="▪"/>
                </a:pPr>
                <a:r>
                  <a:rPr lang="zh-CN" altLang="en-US" sz="2400" dirty="0"/>
                  <a:t>磁性原子是</a:t>
                </a:r>
                <a:r>
                  <a:rPr lang="en-US" altLang="zh-CN" sz="2400" dirty="0"/>
                  <a:t>Ni</a:t>
                </a:r>
                <a:r>
                  <a:rPr lang="en-US" altLang="zh-CN" sz="2400" baseline="30000" dirty="0"/>
                  <a:t>2+</a:t>
                </a:r>
                <a:r>
                  <a:rPr lang="en-US" altLang="zh-CN" sz="2400" dirty="0"/>
                  <a:t>.</a:t>
                </a:r>
                <a:endParaRPr lang="zh-CN" altLang="en-US" sz="2400" dirty="0"/>
              </a:p>
            </p:txBody>
          </p:sp>
        </mc:Choice>
        <mc:Fallback xmlns="">
          <p:sp>
            <p:nvSpPr>
              <p:cNvPr id="3" name="内容占位符 2">
                <a:extLst>
                  <a:ext uri="{FF2B5EF4-FFF2-40B4-BE49-F238E27FC236}">
                    <a16:creationId xmlns:a16="http://schemas.microsoft.com/office/drawing/2014/main" id="{A2CC3F35-A194-0658-A8C6-7C3A33B3608E}"/>
                  </a:ext>
                </a:extLst>
              </p:cNvPr>
              <p:cNvSpPr>
                <a:spLocks noGrp="1" noRot="1" noChangeAspect="1" noMove="1" noResize="1" noEditPoints="1" noAdjustHandles="1" noChangeArrowheads="1" noChangeShapeType="1" noTextEdit="1"/>
              </p:cNvSpPr>
              <p:nvPr>
                <p:ph idx="1"/>
              </p:nvPr>
            </p:nvSpPr>
            <p:spPr>
              <a:xfrm>
                <a:off x="628650" y="1370746"/>
                <a:ext cx="7886700" cy="1585540"/>
              </a:xfrm>
              <a:blipFill>
                <a:blip r:embed="rId3"/>
                <a:stretch>
                  <a:fillRect l="-1236" r="-5100" b="-6923"/>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B64A37C6-7C03-28FD-11C8-3A4AB016337F}"/>
              </a:ext>
            </a:extLst>
          </p:cNvPr>
          <p:cNvSpPr>
            <a:spLocks noGrp="1"/>
          </p:cNvSpPr>
          <p:nvPr>
            <p:ph type="dt" sz="half" idx="10"/>
          </p:nvPr>
        </p:nvSpPr>
        <p:spPr/>
        <p:txBody>
          <a:bodyPr/>
          <a:lstStyle/>
          <a:p>
            <a:fld id="{A9A88CC7-0C1A-42B2-A342-4EA0E3F2798F}" type="datetime1">
              <a:rPr lang="zh-CN" altLang="en-US" smtClean="0"/>
              <a:t>2022/6/9</a:t>
            </a:fld>
            <a:endParaRPr lang="zh-CN" altLang="en-US"/>
          </a:p>
        </p:txBody>
      </p:sp>
      <p:sp>
        <p:nvSpPr>
          <p:cNvPr id="5" name="灯片编号占位符 4">
            <a:extLst>
              <a:ext uri="{FF2B5EF4-FFF2-40B4-BE49-F238E27FC236}">
                <a16:creationId xmlns:a16="http://schemas.microsoft.com/office/drawing/2014/main" id="{20A26897-5657-9A38-7D51-6FF3E58DD65F}"/>
              </a:ext>
            </a:extLst>
          </p:cNvPr>
          <p:cNvSpPr>
            <a:spLocks noGrp="1"/>
          </p:cNvSpPr>
          <p:nvPr>
            <p:ph type="sldNum" sz="quarter" idx="12"/>
          </p:nvPr>
        </p:nvSpPr>
        <p:spPr/>
        <p:txBody>
          <a:bodyPr/>
          <a:lstStyle/>
          <a:p>
            <a:fld id="{369A006E-F448-4933-A880-62625ED68BDC}" type="slidenum">
              <a:rPr lang="zh-CN" altLang="en-US" smtClean="0"/>
              <a:pPr/>
              <a:t>9</a:t>
            </a:fld>
            <a:endParaRPr lang="zh-CN" altLang="en-US" dirty="0"/>
          </a:p>
        </p:txBody>
      </p:sp>
      <p:pic>
        <p:nvPicPr>
          <p:cNvPr id="8" name="图片 7">
            <a:extLst>
              <a:ext uri="{FF2B5EF4-FFF2-40B4-BE49-F238E27FC236}">
                <a16:creationId xmlns:a16="http://schemas.microsoft.com/office/drawing/2014/main" id="{1ADAA898-6C1E-E236-7CFD-C2AC612C17F2}"/>
              </a:ext>
            </a:extLst>
          </p:cNvPr>
          <p:cNvPicPr>
            <a:picLocks noChangeAspect="1"/>
          </p:cNvPicPr>
          <p:nvPr/>
        </p:nvPicPr>
        <p:blipFill>
          <a:blip r:embed="rId4"/>
          <a:stretch>
            <a:fillRect/>
          </a:stretch>
        </p:blipFill>
        <p:spPr>
          <a:xfrm>
            <a:off x="1657350" y="3293327"/>
            <a:ext cx="5711314" cy="3243507"/>
          </a:xfrm>
          <a:prstGeom prst="rect">
            <a:avLst/>
          </a:prstGeom>
        </p:spPr>
      </p:pic>
      <p:sp>
        <p:nvSpPr>
          <p:cNvPr id="9" name="文本框 8">
            <a:extLst>
              <a:ext uri="{FF2B5EF4-FFF2-40B4-BE49-F238E27FC236}">
                <a16:creationId xmlns:a16="http://schemas.microsoft.com/office/drawing/2014/main" id="{044904E7-A771-71C7-8019-C59800B625E4}"/>
              </a:ext>
            </a:extLst>
          </p:cNvPr>
          <p:cNvSpPr txBox="1"/>
          <p:nvPr/>
        </p:nvSpPr>
        <p:spPr>
          <a:xfrm>
            <a:off x="2793482" y="2848708"/>
            <a:ext cx="3496470" cy="400110"/>
          </a:xfrm>
          <a:prstGeom prst="rect">
            <a:avLst/>
          </a:prstGeom>
          <a:noFill/>
        </p:spPr>
        <p:txBody>
          <a:bodyPr wrap="none" rtlCol="0">
            <a:spAutoFit/>
          </a:bodyPr>
          <a:lstStyle/>
          <a:p>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室温</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NiI</a:t>
            </a:r>
            <a:r>
              <a:rPr lang="en-US" altLang="zh-CN" sz="20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结构侧视图与俯视图</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141871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149058-12C3-2A45-9182-DEF9F27BC3E0}"/>
              </a:ext>
            </a:extLst>
          </p:cNvPr>
          <p:cNvSpPr>
            <a:spLocks noGrp="1"/>
          </p:cNvSpPr>
          <p:nvPr>
            <p:ph type="title"/>
          </p:nvPr>
        </p:nvSpPr>
        <p:spPr/>
        <p:txBody>
          <a:bodyPr>
            <a:normAutofit/>
          </a:bodyPr>
          <a:lstStyle/>
          <a:p>
            <a:r>
              <a:rPr lang="en-US" altLang="zh-CN" sz="3200" dirty="0"/>
              <a:t>NiI</a:t>
            </a:r>
            <a:r>
              <a:rPr lang="en-US" altLang="zh-CN" sz="3200" baseline="-25000" dirty="0"/>
              <a:t>2</a:t>
            </a:r>
            <a:r>
              <a:rPr lang="zh-CN" altLang="en-US" sz="3200" dirty="0"/>
              <a:t>性质简介：相变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2CC3F35-A194-0658-A8C6-7C3A33B3608E}"/>
                  </a:ext>
                </a:extLst>
              </p:cNvPr>
              <p:cNvSpPr>
                <a:spLocks noGrp="1"/>
              </p:cNvSpPr>
              <p:nvPr>
                <p:ph idx="1"/>
              </p:nvPr>
            </p:nvSpPr>
            <p:spPr>
              <a:xfrm>
                <a:off x="628650" y="1344979"/>
                <a:ext cx="7886700" cy="2453297"/>
              </a:xfrm>
            </p:spPr>
            <p:txBody>
              <a:bodyPr>
                <a:normAutofit/>
              </a:bodyPr>
              <a:lstStyle/>
              <a:p>
                <a:pPr>
                  <a:lnSpc>
                    <a:spcPct val="125000"/>
                  </a:lnSpc>
                  <a:buFont typeface="Calibri" panose="020F0502020204030204" pitchFamily="34" charset="0"/>
                  <a:buChar char="▪"/>
                </a:pPr>
                <a:r>
                  <a:rPr lang="en-US" altLang="zh-CN" sz="2400" dirty="0" err="1"/>
                  <a:t>Néel</a:t>
                </a:r>
                <a:r>
                  <a:rPr lang="en-US" altLang="zh-CN" sz="2400" dirty="0"/>
                  <a:t> </a:t>
                </a:r>
                <a:r>
                  <a:rPr lang="zh-CN" altLang="en-US" sz="2400" dirty="0"/>
                  <a:t>温度</a:t>
                </a:r>
                <a:r>
                  <a:rPr lang="en-US" altLang="zh-CN" sz="2400" dirty="0"/>
                  <a:t>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𝑇</m:t>
                        </m:r>
                      </m:e>
                      <m:sub>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=75 </m:t>
                    </m:r>
                    <m:r>
                      <a:rPr lang="en-US" altLang="zh-CN" sz="2400" b="0" i="1" smtClean="0">
                        <a:latin typeface="Cambria Math" panose="02040503050406030204" pitchFamily="18" charset="0"/>
                      </a:rPr>
                      <m:t>𝐾</m:t>
                    </m:r>
                  </m:oMath>
                </a14:m>
                <a:r>
                  <a:rPr lang="zh-CN" altLang="en-US" sz="2400" b="0" dirty="0">
                    <a:latin typeface="Cambria Math" panose="02040503050406030204" pitchFamily="18" charset="0"/>
                  </a:rPr>
                  <a:t>发生反铁磁相变</a:t>
                </a:r>
                <a:r>
                  <a:rPr lang="zh-CN" altLang="en-US" sz="2400" dirty="0">
                    <a:latin typeface="Cambria Math" panose="02040503050406030204" pitchFamily="18" charset="0"/>
                  </a:rPr>
                  <a:t>；</a:t>
                </a:r>
                <a:endParaRPr lang="en-US" altLang="zh-CN" sz="2400" i="1" dirty="0">
                  <a:latin typeface="Cambria Math" panose="02040503050406030204" pitchFamily="18" charset="0"/>
                </a:endParaRPr>
              </a:p>
              <a:p>
                <a:pPr marL="0" indent="0">
                  <a:lnSpc>
                    <a:spcPct val="125000"/>
                  </a:lnSpc>
                  <a:buNone/>
                </a:pPr>
                <a:r>
                  <a:rPr lang="en-US" altLang="zh-CN" sz="2400" b="0" dirty="0"/>
                  <a:t>   </a:t>
                </a:r>
                <a14:m>
                  <m:oMath xmlns:m="http://schemas.openxmlformats.org/officeDocument/2006/math">
                    <m:r>
                      <a:rPr lang="en-US" altLang="zh-CN" sz="2400" b="0" i="1" smtClean="0">
                        <a:latin typeface="Cambria Math" panose="02040503050406030204" pitchFamily="18" charset="0"/>
                      </a:rPr>
                      <m:t>⇒</m:t>
                    </m:r>
                  </m:oMath>
                </a14:m>
                <a:r>
                  <a:rPr lang="zh-CN" altLang="en-US" sz="2400" dirty="0"/>
                  <a:t> 层内磁矩在与</a:t>
                </a:r>
                <a:r>
                  <a:rPr lang="en-US" altLang="zh-CN" sz="2400" dirty="0"/>
                  <a:t>c</a:t>
                </a:r>
                <a:r>
                  <a:rPr lang="zh-CN" altLang="en-US" sz="2400" dirty="0"/>
                  <a:t>轴夹角</a:t>
                </a:r>
                <a:r>
                  <a:rPr lang="en-US" altLang="zh-CN" sz="2400" dirty="0"/>
                  <a:t>55°</a:t>
                </a:r>
                <a:r>
                  <a:rPr lang="zh-CN" altLang="en-US" sz="2400" dirty="0"/>
                  <a:t>的平面上，层间</a:t>
                </a:r>
                <a:r>
                  <a:rPr lang="en-US" altLang="zh-CN" sz="2400" dirty="0"/>
                  <a:t>AFM.</a:t>
                </a:r>
              </a:p>
              <a:p>
                <a:pPr>
                  <a:lnSpc>
                    <a:spcPct val="125000"/>
                  </a:lnSpc>
                  <a:buFont typeface="Calibri" panose="020F0502020204030204" pitchFamily="34" charset="0"/>
                  <a:buChar char="▪"/>
                </a:pP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𝑇</m:t>
                        </m:r>
                      </m:e>
                      <m:sub>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=59.5 </m:t>
                    </m:r>
                    <m:r>
                      <a:rPr lang="en-US" altLang="zh-CN" sz="2400" b="0" i="1" smtClean="0">
                        <a:latin typeface="Cambria Math" panose="02040503050406030204" pitchFamily="18" charset="0"/>
                      </a:rPr>
                      <m:t>𝐾</m:t>
                    </m:r>
                  </m:oMath>
                </a14:m>
                <a:r>
                  <a:rPr lang="zh-CN" altLang="en-US" sz="2400" dirty="0"/>
                  <a:t>下发生相变；</a:t>
                </a:r>
                <a:endParaRPr lang="en-US" altLang="zh-CN" sz="2400" dirty="0"/>
              </a:p>
              <a:p>
                <a:pPr marL="0" indent="0">
                  <a:lnSpc>
                    <a:spcPct val="125000"/>
                  </a:lnSpc>
                  <a:buNone/>
                </a:pPr>
                <a:r>
                  <a:rPr lang="en-US" altLang="zh-CN" sz="2400" dirty="0"/>
                  <a:t>   </a:t>
                </a:r>
                <a14:m>
                  <m:oMath xmlns:m="http://schemas.openxmlformats.org/officeDocument/2006/math">
                    <m:r>
                      <a:rPr lang="en-US" altLang="zh-CN" sz="2400" i="1">
                        <a:latin typeface="Cambria Math" panose="02040503050406030204" pitchFamily="18" charset="0"/>
                      </a:rPr>
                      <m:t>⇒</m:t>
                    </m:r>
                  </m:oMath>
                </a14:m>
                <a:r>
                  <a:rPr lang="zh-CN" altLang="en-US" sz="2400" dirty="0"/>
                  <a:t> 螺旋磁性</a:t>
                </a:r>
                <a:r>
                  <a:rPr lang="en-US" altLang="zh-CN" sz="2400" dirty="0"/>
                  <a:t>HM</a:t>
                </a:r>
                <a:r>
                  <a:rPr lang="zh-CN" altLang="en-US" sz="2400" dirty="0"/>
                  <a:t>，面内沿</a:t>
                </a:r>
                <a14:m>
                  <m:oMath xmlns:m="http://schemas.openxmlformats.org/officeDocument/2006/math">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𝑎</m:t>
                        </m:r>
                      </m:e>
                    </m:acc>
                  </m:oMath>
                </a14:m>
                <a:r>
                  <a:rPr lang="zh-CN" altLang="en-US" sz="2400" dirty="0"/>
                  <a:t>方向铁电极化</a:t>
                </a:r>
                <a:r>
                  <a:rPr lang="en-US" altLang="zh-CN" sz="2400" dirty="0"/>
                  <a:t>.</a:t>
                </a:r>
                <a:endParaRPr lang="zh-CN" altLang="en-US" sz="2400" dirty="0"/>
              </a:p>
            </p:txBody>
          </p:sp>
        </mc:Choice>
        <mc:Fallback xmlns="">
          <p:sp>
            <p:nvSpPr>
              <p:cNvPr id="3" name="内容占位符 2">
                <a:extLst>
                  <a:ext uri="{FF2B5EF4-FFF2-40B4-BE49-F238E27FC236}">
                    <a16:creationId xmlns:a16="http://schemas.microsoft.com/office/drawing/2014/main" id="{A2CC3F35-A194-0658-A8C6-7C3A33B3608E}"/>
                  </a:ext>
                </a:extLst>
              </p:cNvPr>
              <p:cNvSpPr>
                <a:spLocks noGrp="1" noRot="1" noChangeAspect="1" noMove="1" noResize="1" noEditPoints="1" noAdjustHandles="1" noChangeArrowheads="1" noChangeShapeType="1" noTextEdit="1"/>
              </p:cNvSpPr>
              <p:nvPr>
                <p:ph idx="1"/>
              </p:nvPr>
            </p:nvSpPr>
            <p:spPr>
              <a:xfrm>
                <a:off x="628650" y="1344979"/>
                <a:ext cx="7886700" cy="2453297"/>
              </a:xfrm>
              <a:blipFill>
                <a:blip r:embed="rId3"/>
                <a:stretch>
                  <a:fillRect l="-1236"/>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B64A37C6-7C03-28FD-11C8-3A4AB016337F}"/>
              </a:ext>
            </a:extLst>
          </p:cNvPr>
          <p:cNvSpPr>
            <a:spLocks noGrp="1"/>
          </p:cNvSpPr>
          <p:nvPr>
            <p:ph type="dt" sz="half" idx="10"/>
          </p:nvPr>
        </p:nvSpPr>
        <p:spPr/>
        <p:txBody>
          <a:bodyPr/>
          <a:lstStyle/>
          <a:p>
            <a:fld id="{A9A88CC7-0C1A-42B2-A342-4EA0E3F2798F}" type="datetime1">
              <a:rPr lang="zh-CN" altLang="en-US" smtClean="0"/>
              <a:t>2022/6/9</a:t>
            </a:fld>
            <a:endParaRPr lang="zh-CN" altLang="en-US"/>
          </a:p>
        </p:txBody>
      </p:sp>
      <p:sp>
        <p:nvSpPr>
          <p:cNvPr id="5" name="灯片编号占位符 4">
            <a:extLst>
              <a:ext uri="{FF2B5EF4-FFF2-40B4-BE49-F238E27FC236}">
                <a16:creationId xmlns:a16="http://schemas.microsoft.com/office/drawing/2014/main" id="{20A26897-5657-9A38-7D51-6FF3E58DD65F}"/>
              </a:ext>
            </a:extLst>
          </p:cNvPr>
          <p:cNvSpPr>
            <a:spLocks noGrp="1"/>
          </p:cNvSpPr>
          <p:nvPr>
            <p:ph type="sldNum" sz="quarter" idx="12"/>
          </p:nvPr>
        </p:nvSpPr>
        <p:spPr/>
        <p:txBody>
          <a:bodyPr/>
          <a:lstStyle/>
          <a:p>
            <a:fld id="{369A006E-F448-4933-A880-62625ED68BDC}" type="slidenum">
              <a:rPr lang="zh-CN" altLang="en-US" smtClean="0"/>
              <a:pPr/>
              <a:t>10</a:t>
            </a:fld>
            <a:endParaRPr lang="zh-CN" altLang="en-US" dirty="0"/>
          </a:p>
        </p:txBody>
      </p:sp>
      <p:sp>
        <p:nvSpPr>
          <p:cNvPr id="7" name="文本框 6">
            <a:extLst>
              <a:ext uri="{FF2B5EF4-FFF2-40B4-BE49-F238E27FC236}">
                <a16:creationId xmlns:a16="http://schemas.microsoft.com/office/drawing/2014/main" id="{2B8B5DC0-60FE-FD68-F766-825585BBE443}"/>
              </a:ext>
            </a:extLst>
          </p:cNvPr>
          <p:cNvSpPr txBox="1"/>
          <p:nvPr/>
        </p:nvSpPr>
        <p:spPr>
          <a:xfrm>
            <a:off x="855784" y="3798276"/>
            <a:ext cx="7432430" cy="400110"/>
          </a:xfrm>
          <a:prstGeom prst="rect">
            <a:avLst/>
          </a:prstGeom>
          <a:noFill/>
        </p:spPr>
        <p:txBody>
          <a:bodyPr wrap="square" rtlCol="0">
            <a:spAutoFit/>
          </a:bodyPr>
          <a:lstStyle/>
          <a:p>
            <a:pPr algn="ctr"/>
            <a:r>
              <a:rPr lang="zh-CN" altLang="zh-CN" sz="2000" dirty="0">
                <a:effectLst/>
                <a:latin typeface="Times New Roman" panose="02020603050405020304" pitchFamily="18" charset="0"/>
                <a:ea typeface="微软雅黑" panose="020B0503020204020204" pitchFamily="34" charset="-122"/>
                <a:cs typeface="Times New Roman" panose="02020603050405020304" pitchFamily="18" charset="0"/>
              </a:rPr>
              <a:t>反铁磁相</a:t>
            </a:r>
            <a:r>
              <a:rPr lang="en-US" altLang="zh-CN" sz="2000" dirty="0">
                <a:effectLst/>
                <a:latin typeface="Times New Roman" panose="02020603050405020304" pitchFamily="18" charset="0"/>
                <a:ea typeface="微软雅黑" panose="020B0503020204020204" pitchFamily="34" charset="-122"/>
                <a:cs typeface="Times New Roman" panose="02020603050405020304" pitchFamily="18" charset="0"/>
              </a:rPr>
              <a:t>NiI</a:t>
            </a:r>
            <a:r>
              <a:rPr lang="en-US" altLang="zh-CN" sz="2000" baseline="-25000" dirty="0">
                <a:effectLst/>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000" dirty="0">
                <a:effectLst/>
                <a:latin typeface="Times New Roman" panose="02020603050405020304" pitchFamily="18" charset="0"/>
                <a:ea typeface="微软雅黑" panose="020B0503020204020204" pitchFamily="34" charset="-122"/>
                <a:cs typeface="Times New Roman" panose="02020603050405020304" pitchFamily="18" charset="0"/>
              </a:rPr>
              <a:t>磁结构</a:t>
            </a:r>
            <a:r>
              <a:rPr lang="en-US" altLang="zh-CN" sz="2000" dirty="0">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 name="图片 8">
            <a:extLst>
              <a:ext uri="{FF2B5EF4-FFF2-40B4-BE49-F238E27FC236}">
                <a16:creationId xmlns:a16="http://schemas.microsoft.com/office/drawing/2014/main" id="{6F8BBD7E-1388-8602-EBAF-2D22863AF1A5}"/>
              </a:ext>
            </a:extLst>
          </p:cNvPr>
          <p:cNvPicPr>
            <a:picLocks noChangeAspect="1"/>
          </p:cNvPicPr>
          <p:nvPr/>
        </p:nvPicPr>
        <p:blipFill>
          <a:blip r:embed="rId4"/>
          <a:stretch>
            <a:fillRect/>
          </a:stretch>
        </p:blipFill>
        <p:spPr>
          <a:xfrm>
            <a:off x="2913184" y="4259941"/>
            <a:ext cx="3048000" cy="2200275"/>
          </a:xfrm>
          <a:prstGeom prst="rect">
            <a:avLst/>
          </a:prstGeom>
        </p:spPr>
      </p:pic>
    </p:spTree>
    <p:extLst>
      <p:ext uri="{BB962C8B-B14F-4D97-AF65-F5344CB8AC3E}">
        <p14:creationId xmlns:p14="http://schemas.microsoft.com/office/powerpoint/2010/main" val="3914874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4E60E8-7DB9-8F04-9E85-7D31509A959D}"/>
              </a:ext>
            </a:extLst>
          </p:cNvPr>
          <p:cNvSpPr>
            <a:spLocks noGrp="1"/>
          </p:cNvSpPr>
          <p:nvPr>
            <p:ph type="title"/>
          </p:nvPr>
        </p:nvSpPr>
        <p:spPr/>
        <p:txBody>
          <a:bodyPr/>
          <a:lstStyle/>
          <a:p>
            <a:r>
              <a:rPr lang="en-US" altLang="zh-CN" sz="3600" dirty="0"/>
              <a:t>NiI</a:t>
            </a:r>
            <a:r>
              <a:rPr lang="en-US" altLang="zh-CN" sz="3600" baseline="-25000" dirty="0"/>
              <a:t>2</a:t>
            </a:r>
            <a:r>
              <a:rPr lang="zh-CN" altLang="en-US" sz="3600" dirty="0"/>
              <a:t>性质简介：自旋电流模型</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7F61C0C-0808-B53C-1F36-0B7F570EAF16}"/>
                  </a:ext>
                </a:extLst>
              </p:cNvPr>
              <p:cNvSpPr>
                <a:spLocks noGrp="1"/>
              </p:cNvSpPr>
              <p:nvPr>
                <p:ph idx="1"/>
              </p:nvPr>
            </p:nvSpPr>
            <p:spPr>
              <a:xfrm>
                <a:off x="628650" y="1523886"/>
                <a:ext cx="7886700" cy="2306463"/>
              </a:xfrm>
            </p:spPr>
            <p:txBody>
              <a:bodyPr>
                <a:normAutofit/>
              </a:bodyPr>
              <a:lstStyle/>
              <a:p>
                <a:pPr>
                  <a:lnSpc>
                    <a:spcPct val="125000"/>
                  </a:lnSpc>
                  <a:buFont typeface="Calibri" panose="020F0502020204030204" pitchFamily="34" charset="0"/>
                  <a:buChar char="▪"/>
                </a:pPr>
                <a:r>
                  <a:rPr lang="zh-CN" altLang="en-US" sz="2400" dirty="0"/>
                  <a:t>多铁性成因：自旋电流模型，是相邻自旋</a:t>
                </a:r>
                <a14:m>
                  <m:oMath xmlns:m="http://schemas.openxmlformats.org/officeDocument/2006/math">
                    <m:acc>
                      <m:accPr>
                        <m:chr m:val="⃗"/>
                        <m:ctrlPr>
                          <a:rPr lang="en-US" altLang="zh-CN" sz="2400" b="0" i="1" smtClean="0">
                            <a:latin typeface="Cambria Math" panose="02040503050406030204" pitchFamily="18" charset="0"/>
                          </a:rPr>
                        </m:ctrlPr>
                      </m:acc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𝑖</m:t>
                            </m:r>
                          </m:sub>
                        </m:sSub>
                      </m:e>
                    </m:acc>
                  </m:oMath>
                </a14:m>
                <a:r>
                  <a:rPr lang="zh-CN" altLang="en-US" sz="2400" dirty="0"/>
                  <a:t>，</a:t>
                </a:r>
                <a:r>
                  <a:rPr lang="en-US" altLang="zh-CN" sz="2400" dirty="0"/>
                  <a:t> </a:t>
                </a:r>
                <a14:m>
                  <m:oMath xmlns:m="http://schemas.openxmlformats.org/officeDocument/2006/math">
                    <m:acc>
                      <m:accPr>
                        <m:chr m:val="⃗"/>
                        <m:ctrlPr>
                          <a:rPr lang="en-US" altLang="zh-CN"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b="0" i="1" smtClean="0">
                                <a:latin typeface="Cambria Math" panose="02040503050406030204" pitchFamily="18" charset="0"/>
                              </a:rPr>
                              <m:t>𝑗</m:t>
                            </m:r>
                          </m:sub>
                        </m:sSub>
                      </m:e>
                    </m:acc>
                  </m:oMath>
                </a14:m>
                <a:r>
                  <a:rPr lang="zh-CN" altLang="en-US" sz="2400" dirty="0"/>
                  <a:t>的外积所致自旋结构修正，该机制有利于产生</a:t>
                </a:r>
                <a:r>
                  <a:rPr lang="en-US" altLang="zh-CN" sz="2400" dirty="0"/>
                  <a:t>HM</a:t>
                </a:r>
                <a:r>
                  <a:rPr lang="zh-CN" altLang="en-US" sz="2400" dirty="0"/>
                  <a:t>态；</a:t>
                </a:r>
                <a:endParaRPr lang="en-US" altLang="zh-CN" sz="2400" dirty="0"/>
              </a:p>
              <a:p>
                <a:pPr>
                  <a:lnSpc>
                    <a:spcPct val="125000"/>
                  </a:lnSpc>
                  <a:buFont typeface="Calibri" panose="020F0502020204030204" pitchFamily="34" charset="0"/>
                  <a:buChar char="▪"/>
                </a:pPr>
                <a:r>
                  <a:rPr lang="zh-CN" altLang="en-US" sz="2400" b="0" dirty="0"/>
                  <a:t>电极化强度</a:t>
                </a:r>
                <a14:m>
                  <m:oMath xmlns:m="http://schemas.openxmlformats.org/officeDocument/2006/math">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𝑃</m:t>
                        </m:r>
                      </m:e>
                    </m:acc>
                    <m:r>
                      <a:rPr lang="en-US" altLang="zh-CN" sz="2400" b="0" i="1" dirty="0" smtClean="0">
                        <a:latin typeface="Cambria Math" panose="02040503050406030204" pitchFamily="18" charset="0"/>
                      </a:rPr>
                      <m:t>∝</m:t>
                    </m:r>
                    <m:acc>
                      <m:accPr>
                        <m:chr m:val="⃗"/>
                        <m:ctrlPr>
                          <a:rPr lang="en-US" altLang="zh-CN" sz="2400" b="0" i="1" dirty="0" smtClean="0">
                            <a:latin typeface="Cambria Math" panose="02040503050406030204" pitchFamily="18" charset="0"/>
                          </a:rPr>
                        </m:ctrlPr>
                      </m:accPr>
                      <m:e>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𝑒</m:t>
                            </m:r>
                          </m:e>
                          <m:sub>
                            <m:r>
                              <a:rPr lang="en-US" altLang="zh-CN" sz="2400" b="0" i="1" dirty="0" smtClean="0">
                                <a:latin typeface="Cambria Math" panose="02040503050406030204" pitchFamily="18" charset="0"/>
                              </a:rPr>
                              <m:t>𝑖𝑗</m:t>
                            </m:r>
                          </m:sub>
                        </m:sSub>
                      </m:e>
                    </m:acc>
                    <m:r>
                      <a:rPr lang="en-US" altLang="zh-CN" sz="2400" b="0" i="1" dirty="0" smtClean="0">
                        <a:latin typeface="Cambria Math" panose="02040503050406030204" pitchFamily="18" charset="0"/>
                      </a:rPr>
                      <m:t>×(</m:t>
                    </m:r>
                    <m:acc>
                      <m:accPr>
                        <m:chr m:val="⃗"/>
                        <m:ctrlPr>
                          <a:rPr lang="en-US" altLang="zh-CN" sz="2400" b="0" i="1" dirty="0" smtClean="0">
                            <a:latin typeface="Cambria Math" panose="02040503050406030204" pitchFamily="18" charset="0"/>
                          </a:rPr>
                        </m:ctrlPr>
                      </m:accPr>
                      <m:e>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𝑆</m:t>
                            </m:r>
                          </m:e>
                          <m:sub>
                            <m:r>
                              <a:rPr lang="en-US" altLang="zh-CN" sz="2400" b="0" i="1" dirty="0" smtClean="0">
                                <a:latin typeface="Cambria Math" panose="02040503050406030204" pitchFamily="18" charset="0"/>
                              </a:rPr>
                              <m:t>𝑖</m:t>
                            </m:r>
                          </m:sub>
                        </m:sSub>
                      </m:e>
                    </m:acc>
                    <m:r>
                      <a:rPr lang="en-US" altLang="zh-CN" sz="2400" b="0" i="1" dirty="0" smtClean="0">
                        <a:latin typeface="Cambria Math" panose="02040503050406030204" pitchFamily="18" charset="0"/>
                      </a:rPr>
                      <m:t>×</m:t>
                    </m:r>
                    <m:acc>
                      <m:accPr>
                        <m:chr m:val="⃗"/>
                        <m:ctrlPr>
                          <a:rPr lang="en-US" altLang="zh-CN" sz="2400" b="0" i="1" dirty="0" smtClean="0">
                            <a:latin typeface="Cambria Math" panose="02040503050406030204" pitchFamily="18" charset="0"/>
                          </a:rPr>
                        </m:ctrlPr>
                      </m:accPr>
                      <m:e>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𝑆</m:t>
                            </m:r>
                          </m:e>
                          <m:sub>
                            <m:r>
                              <a:rPr lang="en-US" altLang="zh-CN" sz="2400" b="0" i="1" dirty="0" smtClean="0">
                                <a:latin typeface="Cambria Math" panose="02040503050406030204" pitchFamily="18" charset="0"/>
                              </a:rPr>
                              <m:t>𝑗</m:t>
                            </m:r>
                          </m:sub>
                        </m:sSub>
                      </m:e>
                    </m:acc>
                    <m:r>
                      <a:rPr lang="en-US" altLang="zh-CN" sz="2400" b="0" i="1" dirty="0" smtClean="0">
                        <a:latin typeface="Cambria Math" panose="02040503050406030204" pitchFamily="18" charset="0"/>
                      </a:rPr>
                      <m:t>)</m:t>
                    </m:r>
                  </m:oMath>
                </a14:m>
                <a:r>
                  <a:rPr lang="zh-CN" altLang="en-US" sz="2400" dirty="0"/>
                  <a:t>；</a:t>
                </a:r>
                <a:endParaRPr lang="en-US" altLang="zh-CN" sz="2400" dirty="0"/>
              </a:p>
            </p:txBody>
          </p:sp>
        </mc:Choice>
        <mc:Fallback xmlns="">
          <p:sp>
            <p:nvSpPr>
              <p:cNvPr id="3" name="内容占位符 2">
                <a:extLst>
                  <a:ext uri="{FF2B5EF4-FFF2-40B4-BE49-F238E27FC236}">
                    <a16:creationId xmlns:a16="http://schemas.microsoft.com/office/drawing/2014/main" id="{C7F61C0C-0808-B53C-1F36-0B7F570EAF16}"/>
                  </a:ext>
                </a:extLst>
              </p:cNvPr>
              <p:cNvSpPr>
                <a:spLocks noGrp="1" noRot="1" noChangeAspect="1" noMove="1" noResize="1" noEditPoints="1" noAdjustHandles="1" noChangeArrowheads="1" noChangeShapeType="1" noTextEdit="1"/>
              </p:cNvSpPr>
              <p:nvPr>
                <p:ph idx="1"/>
              </p:nvPr>
            </p:nvSpPr>
            <p:spPr>
              <a:xfrm>
                <a:off x="628650" y="1523886"/>
                <a:ext cx="7886700" cy="2306463"/>
              </a:xfrm>
              <a:blipFill>
                <a:blip r:embed="rId3"/>
                <a:stretch>
                  <a:fillRect l="-1236"/>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FDEC6457-2A94-A548-4284-07DA600B7494}"/>
              </a:ext>
            </a:extLst>
          </p:cNvPr>
          <p:cNvSpPr>
            <a:spLocks noGrp="1"/>
          </p:cNvSpPr>
          <p:nvPr>
            <p:ph type="dt" sz="half" idx="10"/>
          </p:nvPr>
        </p:nvSpPr>
        <p:spPr/>
        <p:txBody>
          <a:bodyPr/>
          <a:lstStyle/>
          <a:p>
            <a:fld id="{A9A88CC7-0C1A-42B2-A342-4EA0E3F2798F}" type="datetime1">
              <a:rPr lang="zh-CN" altLang="en-US" smtClean="0"/>
              <a:t>2022/6/9</a:t>
            </a:fld>
            <a:endParaRPr lang="zh-CN" altLang="en-US"/>
          </a:p>
        </p:txBody>
      </p:sp>
      <p:sp>
        <p:nvSpPr>
          <p:cNvPr id="5" name="灯片编号占位符 4">
            <a:extLst>
              <a:ext uri="{FF2B5EF4-FFF2-40B4-BE49-F238E27FC236}">
                <a16:creationId xmlns:a16="http://schemas.microsoft.com/office/drawing/2014/main" id="{54E8EB36-8406-2AB0-53A9-1D5051D2514A}"/>
              </a:ext>
            </a:extLst>
          </p:cNvPr>
          <p:cNvSpPr>
            <a:spLocks noGrp="1"/>
          </p:cNvSpPr>
          <p:nvPr>
            <p:ph type="sldNum" sz="quarter" idx="12"/>
          </p:nvPr>
        </p:nvSpPr>
        <p:spPr/>
        <p:txBody>
          <a:bodyPr/>
          <a:lstStyle/>
          <a:p>
            <a:fld id="{369A006E-F448-4933-A880-62625ED68BDC}" type="slidenum">
              <a:rPr lang="zh-CN" altLang="en-US" smtClean="0"/>
              <a:pPr/>
              <a:t>11</a:t>
            </a:fld>
            <a:endParaRPr lang="zh-CN" altLang="en-US" dirty="0"/>
          </a:p>
        </p:txBody>
      </p:sp>
      <p:sp>
        <p:nvSpPr>
          <p:cNvPr id="8" name="文本框 7">
            <a:extLst>
              <a:ext uri="{FF2B5EF4-FFF2-40B4-BE49-F238E27FC236}">
                <a16:creationId xmlns:a16="http://schemas.microsoft.com/office/drawing/2014/main" id="{7CDCA1D4-97D2-19AA-7F7C-3E8F9490DC19}"/>
              </a:ext>
            </a:extLst>
          </p:cNvPr>
          <p:cNvSpPr txBox="1"/>
          <p:nvPr/>
        </p:nvSpPr>
        <p:spPr>
          <a:xfrm>
            <a:off x="753718" y="5776987"/>
            <a:ext cx="7761632" cy="400110"/>
          </a:xfrm>
          <a:prstGeom prst="rect">
            <a:avLst/>
          </a:prstGeom>
          <a:noFill/>
        </p:spPr>
        <p:txBody>
          <a:bodyPr wrap="square" rtlCol="0">
            <a:spAutoFit/>
          </a:bodyPr>
          <a:lstStyle/>
          <a:p>
            <a:r>
              <a:rPr lang="en-US" altLang="zh-CN" sz="2000" b="0" i="0" dirty="0">
                <a:solidFill>
                  <a:srgbClr val="242021"/>
                </a:solidFill>
                <a:effectLst/>
                <a:latin typeface="Times New Roman" panose="02020603050405020304" pitchFamily="18" charset="0"/>
                <a:cs typeface="Times New Roman" panose="02020603050405020304" pitchFamily="18" charset="0"/>
              </a:rPr>
              <a:t>Y. </a:t>
            </a:r>
            <a:r>
              <a:rPr lang="en-US" altLang="zh-CN" sz="2000" b="0" i="0" dirty="0" err="1">
                <a:solidFill>
                  <a:srgbClr val="242021"/>
                </a:solidFill>
                <a:effectLst/>
                <a:latin typeface="Times New Roman" panose="02020603050405020304" pitchFamily="18" charset="0"/>
                <a:cs typeface="Times New Roman" panose="02020603050405020304" pitchFamily="18" charset="0"/>
              </a:rPr>
              <a:t>Tokura</a:t>
            </a:r>
            <a:r>
              <a:rPr lang="en-US" altLang="zh-CN" sz="2000" b="0" i="0" dirty="0">
                <a:solidFill>
                  <a:srgbClr val="242021"/>
                </a:solidFill>
                <a:effectLst/>
                <a:latin typeface="Times New Roman" panose="02020603050405020304" pitchFamily="18" charset="0"/>
                <a:cs typeface="Times New Roman" panose="02020603050405020304" pitchFamily="18" charset="0"/>
              </a:rPr>
              <a:t>, S. Seki and N. </a:t>
            </a:r>
            <a:r>
              <a:rPr lang="en-US" altLang="zh-CN" sz="2000" b="0" i="0" dirty="0" err="1">
                <a:solidFill>
                  <a:srgbClr val="242021"/>
                </a:solidFill>
                <a:effectLst/>
                <a:latin typeface="Times New Roman" panose="02020603050405020304" pitchFamily="18" charset="0"/>
                <a:cs typeface="Times New Roman" panose="02020603050405020304" pitchFamily="18" charset="0"/>
              </a:rPr>
              <a:t>Nagaosa</a:t>
            </a:r>
            <a:r>
              <a:rPr lang="en-US" altLang="zh-CN" sz="2000" b="0" i="0" dirty="0">
                <a:solidFill>
                  <a:srgbClr val="242021"/>
                </a:solidFill>
                <a:effectLst/>
                <a:latin typeface="Times New Roman" panose="02020603050405020304" pitchFamily="18" charset="0"/>
                <a:cs typeface="Times New Roman" panose="02020603050405020304" pitchFamily="18" charset="0"/>
              </a:rPr>
              <a:t>, Rep. Prog. Phys. 77, 076501 (2014).</a:t>
            </a:r>
            <a:r>
              <a:rPr lang="en-US" altLang="zh-CN" sz="2000" dirty="0">
                <a:latin typeface="Times New Roman" panose="02020603050405020304" pitchFamily="18" charset="0"/>
                <a:cs typeface="Times New Roman" panose="02020603050405020304" pitchFamily="18" charset="0"/>
              </a:rPr>
              <a:t> </a:t>
            </a:r>
            <a:endParaRPr lang="zh-CN" altLang="en-US" sz="20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E072FD89-E84A-9BF2-D9C5-9736060B5383}"/>
              </a:ext>
            </a:extLst>
          </p:cNvPr>
          <p:cNvPicPr>
            <a:picLocks noChangeAspect="1"/>
          </p:cNvPicPr>
          <p:nvPr/>
        </p:nvPicPr>
        <p:blipFill rotWithShape="1">
          <a:blip r:embed="rId4"/>
          <a:srcRect t="16469"/>
          <a:stretch/>
        </p:blipFill>
        <p:spPr>
          <a:xfrm>
            <a:off x="1536380" y="4097968"/>
            <a:ext cx="6071240" cy="1611455"/>
          </a:xfrm>
          <a:prstGeom prst="rect">
            <a:avLst/>
          </a:prstGeom>
        </p:spPr>
      </p:pic>
      <p:sp>
        <p:nvSpPr>
          <p:cNvPr id="11" name="文本框 10">
            <a:extLst>
              <a:ext uri="{FF2B5EF4-FFF2-40B4-BE49-F238E27FC236}">
                <a16:creationId xmlns:a16="http://schemas.microsoft.com/office/drawing/2014/main" id="{35030DEB-5B39-E961-CCB5-CD08B05D7492}"/>
              </a:ext>
            </a:extLst>
          </p:cNvPr>
          <p:cNvSpPr txBox="1"/>
          <p:nvPr/>
        </p:nvSpPr>
        <p:spPr>
          <a:xfrm>
            <a:off x="41983" y="3732135"/>
            <a:ext cx="9102017" cy="400110"/>
          </a:xfrm>
          <a:prstGeom prst="rect">
            <a:avLst/>
          </a:prstGeom>
          <a:noFill/>
        </p:spPr>
        <p:txBody>
          <a:bodyPr wrap="square" rtlCol="0">
            <a:spAutoFit/>
          </a:bodyPr>
          <a:lstStyle/>
          <a:p>
            <a:pPr algn="ct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RMnO</a:t>
            </a:r>
            <a:r>
              <a:rPr lang="en-US" altLang="zh-CN" sz="2000"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中的自旋电流模型示意图，黄色为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Mn</a:t>
            </a:r>
            <a:r>
              <a:rPr lang="en-US" altLang="zh-CN" sz="2000" baseline="30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，红色为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000" baseline="30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276529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861417-96D0-965B-C091-A6F2BE24D22C}"/>
              </a:ext>
            </a:extLst>
          </p:cNvPr>
          <p:cNvSpPr>
            <a:spLocks noGrp="1"/>
          </p:cNvSpPr>
          <p:nvPr>
            <p:ph type="title"/>
          </p:nvPr>
        </p:nvSpPr>
        <p:spPr/>
        <p:txBody>
          <a:bodyPr>
            <a:normAutofit/>
          </a:bodyPr>
          <a:lstStyle/>
          <a:p>
            <a:r>
              <a:rPr lang="zh-CN" altLang="en-US" sz="3200" dirty="0"/>
              <a:t>螺旋磁性材料常用研究手段</a:t>
            </a:r>
          </a:p>
        </p:txBody>
      </p:sp>
      <p:sp>
        <p:nvSpPr>
          <p:cNvPr id="3" name="内容占位符 2">
            <a:extLst>
              <a:ext uri="{FF2B5EF4-FFF2-40B4-BE49-F238E27FC236}">
                <a16:creationId xmlns:a16="http://schemas.microsoft.com/office/drawing/2014/main" id="{E8610A9B-5C41-FCB7-65AD-E8B682A83B7A}"/>
              </a:ext>
            </a:extLst>
          </p:cNvPr>
          <p:cNvSpPr>
            <a:spLocks noGrp="1"/>
          </p:cNvSpPr>
          <p:nvPr>
            <p:ph idx="1"/>
          </p:nvPr>
        </p:nvSpPr>
        <p:spPr>
          <a:xfrm>
            <a:off x="628650" y="1825871"/>
            <a:ext cx="7886700" cy="4351338"/>
          </a:xfrm>
        </p:spPr>
        <p:txBody>
          <a:bodyPr>
            <a:normAutofit/>
          </a:bodyPr>
          <a:lstStyle/>
          <a:p>
            <a:pPr>
              <a:lnSpc>
                <a:spcPct val="125000"/>
              </a:lnSpc>
              <a:spcBef>
                <a:spcPts val="0"/>
              </a:spcBef>
              <a:buFont typeface="Calibri" panose="020F0502020204030204" pitchFamily="34" charset="0"/>
              <a:buChar char="▪"/>
            </a:pPr>
            <a:r>
              <a:rPr lang="zh-CN" altLang="en-US" sz="2400" dirty="0"/>
              <a:t>微磁学模拟 </a:t>
            </a:r>
            <a:r>
              <a:rPr lang="en-US" altLang="zh-CN" sz="2400" dirty="0"/>
              <a:t>Micromagnetic Simulations.</a:t>
            </a:r>
          </a:p>
          <a:p>
            <a:pPr>
              <a:lnSpc>
                <a:spcPct val="125000"/>
              </a:lnSpc>
              <a:spcBef>
                <a:spcPts val="0"/>
              </a:spcBef>
              <a:buFont typeface="Calibri" panose="020F0502020204030204" pitchFamily="34" charset="0"/>
              <a:buChar char="▪"/>
            </a:pPr>
            <a:endParaRPr lang="en-US" altLang="zh-CN" sz="2400" dirty="0"/>
          </a:p>
          <a:p>
            <a:pPr>
              <a:lnSpc>
                <a:spcPct val="125000"/>
              </a:lnSpc>
              <a:spcBef>
                <a:spcPts val="0"/>
              </a:spcBef>
              <a:buFont typeface="Calibri" panose="020F0502020204030204" pitchFamily="34" charset="0"/>
              <a:buChar char="▪"/>
            </a:pPr>
            <a:r>
              <a:rPr lang="zh-CN" altLang="en-US" sz="2400" dirty="0"/>
              <a:t>密度泛函理论计算</a:t>
            </a:r>
            <a:r>
              <a:rPr lang="en-US" altLang="zh-CN" sz="2400" dirty="0"/>
              <a:t>.</a:t>
            </a:r>
          </a:p>
          <a:p>
            <a:pPr marL="0" indent="0">
              <a:lnSpc>
                <a:spcPct val="125000"/>
              </a:lnSpc>
              <a:spcBef>
                <a:spcPts val="0"/>
              </a:spcBef>
              <a:buNone/>
            </a:pPr>
            <a:r>
              <a:rPr lang="en-US" altLang="zh-CN" sz="2400" dirty="0"/>
              <a:t>   DFT.</a:t>
            </a:r>
          </a:p>
          <a:p>
            <a:pPr>
              <a:lnSpc>
                <a:spcPct val="125000"/>
              </a:lnSpc>
              <a:spcBef>
                <a:spcPts val="0"/>
              </a:spcBef>
              <a:buFont typeface="Calibri" panose="020F0502020204030204" pitchFamily="34" charset="0"/>
              <a:buChar char="▪"/>
            </a:pPr>
            <a:endParaRPr lang="en-US" altLang="zh-CN" sz="2400" dirty="0"/>
          </a:p>
          <a:p>
            <a:pPr>
              <a:lnSpc>
                <a:spcPct val="125000"/>
              </a:lnSpc>
              <a:spcBef>
                <a:spcPts val="0"/>
              </a:spcBef>
              <a:buFont typeface="Calibri" panose="020F0502020204030204" pitchFamily="34" charset="0"/>
              <a:buChar char="▪"/>
            </a:pPr>
            <a:r>
              <a:rPr lang="zh-CN" altLang="en-US" sz="2400" dirty="0"/>
              <a:t>四态法求磁参数</a:t>
            </a:r>
            <a:r>
              <a:rPr lang="en-US" altLang="zh-CN" sz="2400" dirty="0"/>
              <a:t>+</a:t>
            </a:r>
            <a:r>
              <a:rPr lang="zh-CN" altLang="en-US" sz="2400" dirty="0"/>
              <a:t>蒙特卡洛模拟</a:t>
            </a:r>
            <a:r>
              <a:rPr lang="en-US" altLang="zh-CN" sz="2400" dirty="0"/>
              <a:t>.</a:t>
            </a:r>
          </a:p>
          <a:p>
            <a:pPr marL="0" indent="0">
              <a:lnSpc>
                <a:spcPct val="125000"/>
              </a:lnSpc>
              <a:spcBef>
                <a:spcPts val="0"/>
              </a:spcBef>
              <a:buNone/>
            </a:pPr>
            <a:r>
              <a:rPr lang="en-US" altLang="zh-CN" sz="2400" dirty="0"/>
              <a:t>    Four-State Energy Mapping + MC.</a:t>
            </a:r>
          </a:p>
        </p:txBody>
      </p:sp>
      <p:sp>
        <p:nvSpPr>
          <p:cNvPr id="4" name="日期占位符 3">
            <a:extLst>
              <a:ext uri="{FF2B5EF4-FFF2-40B4-BE49-F238E27FC236}">
                <a16:creationId xmlns:a16="http://schemas.microsoft.com/office/drawing/2014/main" id="{4E88B826-2D11-89FC-5D83-38307148DE38}"/>
              </a:ext>
            </a:extLst>
          </p:cNvPr>
          <p:cNvSpPr>
            <a:spLocks noGrp="1"/>
          </p:cNvSpPr>
          <p:nvPr>
            <p:ph type="dt" sz="half" idx="10"/>
          </p:nvPr>
        </p:nvSpPr>
        <p:spPr/>
        <p:txBody>
          <a:bodyPr/>
          <a:lstStyle/>
          <a:p>
            <a:fld id="{A9A88CC7-0C1A-42B2-A342-4EA0E3F2798F}" type="datetime1">
              <a:rPr lang="zh-CN" altLang="en-US" smtClean="0"/>
              <a:t>2022/6/9</a:t>
            </a:fld>
            <a:endParaRPr lang="zh-CN" altLang="en-US"/>
          </a:p>
        </p:txBody>
      </p:sp>
      <p:sp>
        <p:nvSpPr>
          <p:cNvPr id="5" name="灯片编号占位符 4">
            <a:extLst>
              <a:ext uri="{FF2B5EF4-FFF2-40B4-BE49-F238E27FC236}">
                <a16:creationId xmlns:a16="http://schemas.microsoft.com/office/drawing/2014/main" id="{893E5F26-D550-4ABC-59FC-0AE29B2A1967}"/>
              </a:ext>
            </a:extLst>
          </p:cNvPr>
          <p:cNvSpPr>
            <a:spLocks noGrp="1"/>
          </p:cNvSpPr>
          <p:nvPr>
            <p:ph type="sldNum" sz="quarter" idx="12"/>
          </p:nvPr>
        </p:nvSpPr>
        <p:spPr/>
        <p:txBody>
          <a:bodyPr/>
          <a:lstStyle/>
          <a:p>
            <a:fld id="{369A006E-F448-4933-A880-62625ED68BDC}" type="slidenum">
              <a:rPr lang="zh-CN" altLang="en-US" smtClean="0"/>
              <a:pPr/>
              <a:t>12</a:t>
            </a:fld>
            <a:endParaRPr lang="zh-CN" altLang="en-US" dirty="0"/>
          </a:p>
        </p:txBody>
      </p:sp>
    </p:spTree>
    <p:extLst>
      <p:ext uri="{BB962C8B-B14F-4D97-AF65-F5344CB8AC3E}">
        <p14:creationId xmlns:p14="http://schemas.microsoft.com/office/powerpoint/2010/main" val="969265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4AAB905C-F91C-8516-AD25-8DA5FB5840E3}"/>
              </a:ext>
            </a:extLst>
          </p:cNvPr>
          <p:cNvSpPr>
            <a:spLocks noGrp="1"/>
          </p:cNvSpPr>
          <p:nvPr>
            <p:ph type="title"/>
          </p:nvPr>
        </p:nvSpPr>
        <p:spPr/>
        <p:txBody>
          <a:bodyPr/>
          <a:lstStyle/>
          <a:p>
            <a:r>
              <a:rPr lang="zh-CN" altLang="en-US" dirty="0"/>
              <a:t>二、</a:t>
            </a:r>
            <a:r>
              <a:rPr lang="zh-CN" altLang="en-US" sz="3600" dirty="0"/>
              <a:t>理论方法</a:t>
            </a:r>
            <a:endParaRPr lang="zh-CN" altLang="en-US" dirty="0"/>
          </a:p>
        </p:txBody>
      </p:sp>
      <p:sp>
        <p:nvSpPr>
          <p:cNvPr id="4" name="日期占位符 3">
            <a:extLst>
              <a:ext uri="{FF2B5EF4-FFF2-40B4-BE49-F238E27FC236}">
                <a16:creationId xmlns:a16="http://schemas.microsoft.com/office/drawing/2014/main" id="{EA6188C8-4D2A-52F8-53F5-6E94172635EC}"/>
              </a:ext>
            </a:extLst>
          </p:cNvPr>
          <p:cNvSpPr>
            <a:spLocks noGrp="1"/>
          </p:cNvSpPr>
          <p:nvPr>
            <p:ph type="dt" sz="half" idx="10"/>
          </p:nvPr>
        </p:nvSpPr>
        <p:spPr/>
        <p:txBody>
          <a:bodyPr/>
          <a:lstStyle/>
          <a:p>
            <a:fld id="{A9A88CC7-0C1A-42B2-A342-4EA0E3F2798F}" type="datetime1">
              <a:rPr lang="zh-CN" altLang="en-US" smtClean="0"/>
              <a:t>2022/6/9</a:t>
            </a:fld>
            <a:endParaRPr lang="zh-CN" altLang="en-US"/>
          </a:p>
        </p:txBody>
      </p:sp>
      <p:sp>
        <p:nvSpPr>
          <p:cNvPr id="5" name="灯片编号占位符 4">
            <a:extLst>
              <a:ext uri="{FF2B5EF4-FFF2-40B4-BE49-F238E27FC236}">
                <a16:creationId xmlns:a16="http://schemas.microsoft.com/office/drawing/2014/main" id="{6E4F96DA-C5CB-7612-BBCE-4E436202769D}"/>
              </a:ext>
            </a:extLst>
          </p:cNvPr>
          <p:cNvSpPr>
            <a:spLocks noGrp="1"/>
          </p:cNvSpPr>
          <p:nvPr>
            <p:ph type="sldNum" sz="quarter" idx="12"/>
          </p:nvPr>
        </p:nvSpPr>
        <p:spPr/>
        <p:txBody>
          <a:bodyPr/>
          <a:lstStyle/>
          <a:p>
            <a:fld id="{369A006E-F448-4933-A880-62625ED68BDC}" type="slidenum">
              <a:rPr lang="zh-CN" altLang="en-US" smtClean="0"/>
              <a:pPr/>
              <a:t>13</a:t>
            </a:fld>
            <a:endParaRPr lang="zh-CN" altLang="en-US" dirty="0"/>
          </a:p>
        </p:txBody>
      </p:sp>
      <p:sp>
        <p:nvSpPr>
          <p:cNvPr id="9" name="内容占位符 7">
            <a:extLst>
              <a:ext uri="{FF2B5EF4-FFF2-40B4-BE49-F238E27FC236}">
                <a16:creationId xmlns:a16="http://schemas.microsoft.com/office/drawing/2014/main" id="{A91569DD-A421-5DD3-8C20-C8904C078EBB}"/>
              </a:ext>
            </a:extLst>
          </p:cNvPr>
          <p:cNvSpPr txBox="1">
            <a:spLocks/>
          </p:cNvSpPr>
          <p:nvPr/>
        </p:nvSpPr>
        <p:spPr>
          <a:xfrm>
            <a:off x="628651" y="2200312"/>
            <a:ext cx="7886700" cy="26966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Calibri" panose="020F0502020204030204" pitchFamily="34" charset="0"/>
              <a:buChar char="▪"/>
            </a:pPr>
            <a:r>
              <a:rPr lang="zh-CN" altLang="en-US" spc="150" dirty="0"/>
              <a:t>密度泛函理论</a:t>
            </a:r>
          </a:p>
          <a:p>
            <a:pPr>
              <a:lnSpc>
                <a:spcPct val="170000"/>
              </a:lnSpc>
              <a:buFont typeface="Calibri" panose="020F0502020204030204" pitchFamily="34" charset="0"/>
              <a:buChar char="▪"/>
            </a:pPr>
            <a:endParaRPr lang="en-US" altLang="zh-CN" spc="150" dirty="0"/>
          </a:p>
          <a:p>
            <a:pPr>
              <a:lnSpc>
                <a:spcPct val="150000"/>
              </a:lnSpc>
              <a:buFont typeface="Calibri" panose="020F0502020204030204" pitchFamily="34" charset="0"/>
              <a:buChar char="▪"/>
            </a:pPr>
            <a:r>
              <a:rPr lang="zh-CN" altLang="en-US" spc="150" dirty="0"/>
              <a:t>四态法与蒙特卡洛模拟</a:t>
            </a:r>
          </a:p>
          <a:p>
            <a:pPr>
              <a:lnSpc>
                <a:spcPct val="150000"/>
              </a:lnSpc>
            </a:pPr>
            <a:endParaRPr lang="en-US" altLang="zh-CN" spc="150" dirty="0"/>
          </a:p>
          <a:p>
            <a:pPr>
              <a:lnSpc>
                <a:spcPct val="150000"/>
              </a:lnSpc>
            </a:pPr>
            <a:endParaRPr lang="en-US" altLang="zh-CN" spc="150" dirty="0"/>
          </a:p>
        </p:txBody>
      </p:sp>
    </p:spTree>
    <p:extLst>
      <p:ext uri="{BB962C8B-B14F-4D97-AF65-F5344CB8AC3E}">
        <p14:creationId xmlns:p14="http://schemas.microsoft.com/office/powerpoint/2010/main" val="2212332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D9078-C5D5-DA6B-4C1F-1402D0913543}"/>
              </a:ext>
            </a:extLst>
          </p:cNvPr>
          <p:cNvSpPr>
            <a:spLocks noGrp="1"/>
          </p:cNvSpPr>
          <p:nvPr>
            <p:ph type="title"/>
          </p:nvPr>
        </p:nvSpPr>
        <p:spPr/>
        <p:txBody>
          <a:bodyPr>
            <a:normAutofit/>
          </a:bodyPr>
          <a:lstStyle/>
          <a:p>
            <a:r>
              <a:rPr lang="zh-CN" altLang="en-US" sz="3200" spc="150" dirty="0"/>
              <a:t>理论方法简介</a:t>
            </a:r>
            <a:endParaRPr lang="zh-CN" altLang="en-US" sz="3200" dirty="0"/>
          </a:p>
        </p:txBody>
      </p:sp>
      <p:sp>
        <p:nvSpPr>
          <p:cNvPr id="3" name="内容占位符 2">
            <a:extLst>
              <a:ext uri="{FF2B5EF4-FFF2-40B4-BE49-F238E27FC236}">
                <a16:creationId xmlns:a16="http://schemas.microsoft.com/office/drawing/2014/main" id="{DF67047D-09B8-74D7-DF86-EF1400AB43C7}"/>
              </a:ext>
            </a:extLst>
          </p:cNvPr>
          <p:cNvSpPr>
            <a:spLocks noGrp="1"/>
          </p:cNvSpPr>
          <p:nvPr>
            <p:ph idx="1"/>
          </p:nvPr>
        </p:nvSpPr>
        <p:spPr>
          <a:xfrm>
            <a:off x="628650" y="1646729"/>
            <a:ext cx="7886700" cy="5007336"/>
          </a:xfrm>
        </p:spPr>
        <p:txBody>
          <a:bodyPr>
            <a:normAutofit/>
          </a:bodyPr>
          <a:lstStyle/>
          <a:p>
            <a:pPr>
              <a:lnSpc>
                <a:spcPct val="150000"/>
              </a:lnSpc>
              <a:buFont typeface="Calibri" panose="020F0502020204030204" pitchFamily="34" charset="0"/>
              <a:buChar char="▪"/>
            </a:pPr>
            <a:r>
              <a:rPr lang="zh-CN" altLang="en-US" sz="2400" dirty="0"/>
              <a:t>密度泛函理论</a:t>
            </a:r>
            <a:r>
              <a:rPr lang="en-US" altLang="zh-CN" sz="2400" dirty="0"/>
              <a:t>(DFT)</a:t>
            </a:r>
            <a:r>
              <a:rPr lang="zh-CN" altLang="en-US" sz="2400" dirty="0"/>
              <a:t>：</a:t>
            </a:r>
            <a:endParaRPr lang="en-US" altLang="zh-CN" sz="2200" dirty="0"/>
          </a:p>
          <a:p>
            <a:pPr lvl="1">
              <a:lnSpc>
                <a:spcPct val="150000"/>
              </a:lnSpc>
              <a:spcBef>
                <a:spcPts val="1000"/>
              </a:spcBef>
            </a:pPr>
            <a:r>
              <a:rPr lang="zh-CN" altLang="en-US" dirty="0"/>
              <a:t>基础：量子力学原理</a:t>
            </a:r>
            <a:r>
              <a:rPr lang="en-US" altLang="zh-CN" dirty="0"/>
              <a:t>.</a:t>
            </a:r>
            <a:endParaRPr lang="en-US" altLang="zh-CN" sz="2400" dirty="0"/>
          </a:p>
          <a:p>
            <a:pPr lvl="1">
              <a:lnSpc>
                <a:spcPct val="150000"/>
              </a:lnSpc>
              <a:spcBef>
                <a:spcPts val="1000"/>
              </a:spcBef>
            </a:pPr>
            <a:r>
              <a:rPr lang="zh-CN" altLang="en-US" dirty="0"/>
              <a:t>适用范围：数值求解基态性质</a:t>
            </a:r>
            <a:r>
              <a:rPr lang="en-US" altLang="zh-CN" dirty="0"/>
              <a:t>.</a:t>
            </a:r>
            <a:endParaRPr lang="en-US" altLang="zh-CN" sz="2400" dirty="0"/>
          </a:p>
          <a:p>
            <a:pPr>
              <a:lnSpc>
                <a:spcPct val="150000"/>
              </a:lnSpc>
              <a:buFont typeface="Calibri" panose="020F0502020204030204" pitchFamily="34" charset="0"/>
              <a:buChar char="▪"/>
            </a:pPr>
            <a:r>
              <a:rPr lang="zh-CN" altLang="en-US" sz="2400" dirty="0"/>
              <a:t>四态法</a:t>
            </a:r>
            <a:r>
              <a:rPr lang="en-US" altLang="zh-CN" sz="2400" dirty="0"/>
              <a:t>+</a:t>
            </a:r>
            <a:r>
              <a:rPr lang="zh-CN" altLang="en-US" sz="2400" spc="150" dirty="0"/>
              <a:t>蒙特卡洛模拟</a:t>
            </a:r>
            <a:r>
              <a:rPr lang="zh-CN" altLang="en-US" sz="2400" dirty="0"/>
              <a:t>：</a:t>
            </a:r>
            <a:endParaRPr lang="en-US" altLang="zh-CN" sz="2400" dirty="0"/>
          </a:p>
          <a:p>
            <a:pPr marL="0" indent="0">
              <a:lnSpc>
                <a:spcPct val="150000"/>
              </a:lnSpc>
              <a:buNone/>
            </a:pPr>
            <a:r>
              <a:rPr lang="zh-CN" altLang="en-US" sz="2400" dirty="0"/>
              <a:t>         利用第一性原理计算求磁参数，得到哈密顿量的具体形式，进而进行蒙特卡洛模拟</a:t>
            </a:r>
            <a:r>
              <a:rPr lang="en-US" altLang="zh-CN" sz="2400" dirty="0"/>
              <a:t>.</a:t>
            </a:r>
          </a:p>
          <a:p>
            <a:pPr marL="0" indent="0">
              <a:lnSpc>
                <a:spcPct val="150000"/>
              </a:lnSpc>
              <a:buNone/>
            </a:pPr>
            <a:endParaRPr lang="en-US" altLang="zh-CN" sz="2400" dirty="0"/>
          </a:p>
        </p:txBody>
      </p:sp>
      <p:sp>
        <p:nvSpPr>
          <p:cNvPr id="4" name="日期占位符 3">
            <a:extLst>
              <a:ext uri="{FF2B5EF4-FFF2-40B4-BE49-F238E27FC236}">
                <a16:creationId xmlns:a16="http://schemas.microsoft.com/office/drawing/2014/main" id="{1268C510-74AD-45BC-27A0-64D58E3369A7}"/>
              </a:ext>
            </a:extLst>
          </p:cNvPr>
          <p:cNvSpPr>
            <a:spLocks noGrp="1"/>
          </p:cNvSpPr>
          <p:nvPr>
            <p:ph type="dt" sz="half" idx="10"/>
          </p:nvPr>
        </p:nvSpPr>
        <p:spPr/>
        <p:txBody>
          <a:bodyPr/>
          <a:lstStyle/>
          <a:p>
            <a:fld id="{A9A88CC7-0C1A-42B2-A342-4EA0E3F2798F}" type="datetime1">
              <a:rPr lang="zh-CN" altLang="en-US" smtClean="0"/>
              <a:t>2022/6/9</a:t>
            </a:fld>
            <a:endParaRPr lang="zh-CN" altLang="en-US"/>
          </a:p>
        </p:txBody>
      </p:sp>
      <p:sp>
        <p:nvSpPr>
          <p:cNvPr id="5" name="灯片编号占位符 4">
            <a:extLst>
              <a:ext uri="{FF2B5EF4-FFF2-40B4-BE49-F238E27FC236}">
                <a16:creationId xmlns:a16="http://schemas.microsoft.com/office/drawing/2014/main" id="{F47AF9E8-B290-2C5D-F1A3-C0841D718A6B}"/>
              </a:ext>
            </a:extLst>
          </p:cNvPr>
          <p:cNvSpPr>
            <a:spLocks noGrp="1"/>
          </p:cNvSpPr>
          <p:nvPr>
            <p:ph type="sldNum" sz="quarter" idx="12"/>
          </p:nvPr>
        </p:nvSpPr>
        <p:spPr/>
        <p:txBody>
          <a:bodyPr/>
          <a:lstStyle/>
          <a:p>
            <a:fld id="{369A006E-F448-4933-A880-62625ED68BDC}" type="slidenum">
              <a:rPr lang="zh-CN" altLang="en-US" smtClean="0"/>
              <a:pPr/>
              <a:t>14</a:t>
            </a:fld>
            <a:endParaRPr lang="zh-CN" altLang="en-US" dirty="0"/>
          </a:p>
        </p:txBody>
      </p:sp>
    </p:spTree>
    <p:extLst>
      <p:ext uri="{BB962C8B-B14F-4D97-AF65-F5344CB8AC3E}">
        <p14:creationId xmlns:p14="http://schemas.microsoft.com/office/powerpoint/2010/main" val="111634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AA45A6-1F44-BC76-EA9D-3F5FE3CB8E69}"/>
              </a:ext>
            </a:extLst>
          </p:cNvPr>
          <p:cNvSpPr>
            <a:spLocks noGrp="1"/>
          </p:cNvSpPr>
          <p:nvPr>
            <p:ph type="title"/>
          </p:nvPr>
        </p:nvSpPr>
        <p:spPr/>
        <p:txBody>
          <a:bodyPr>
            <a:normAutofit/>
          </a:bodyPr>
          <a:lstStyle/>
          <a:p>
            <a:r>
              <a:rPr lang="zh-CN" altLang="en-US" sz="3200" dirty="0"/>
              <a:t>四态法与蒙特卡洛模拟</a:t>
            </a:r>
          </a:p>
        </p:txBody>
      </p:sp>
      <p:sp>
        <p:nvSpPr>
          <p:cNvPr id="3" name="内容占位符 2">
            <a:extLst>
              <a:ext uri="{FF2B5EF4-FFF2-40B4-BE49-F238E27FC236}">
                <a16:creationId xmlns:a16="http://schemas.microsoft.com/office/drawing/2014/main" id="{2530AD1C-ADC1-AB0F-C0E9-C5C57596A643}"/>
              </a:ext>
            </a:extLst>
          </p:cNvPr>
          <p:cNvSpPr>
            <a:spLocks noGrp="1"/>
          </p:cNvSpPr>
          <p:nvPr>
            <p:ph idx="1"/>
          </p:nvPr>
        </p:nvSpPr>
        <p:spPr>
          <a:xfrm>
            <a:off x="628650" y="3392729"/>
            <a:ext cx="7886700" cy="1081401"/>
          </a:xfrm>
        </p:spPr>
        <p:txBody>
          <a:bodyPr>
            <a:normAutofit/>
          </a:bodyPr>
          <a:lstStyle/>
          <a:p>
            <a:pPr>
              <a:lnSpc>
                <a:spcPct val="125000"/>
              </a:lnSpc>
              <a:buFont typeface="Calibri" panose="020F0502020204030204" pitchFamily="34" charset="0"/>
              <a:buChar char="▪"/>
            </a:pPr>
            <a:r>
              <a:rPr lang="zh-CN" altLang="en-US" sz="2400" dirty="0"/>
              <a:t>除直接计算磁矩和能量，由普适的自旋电流模型</a:t>
            </a:r>
            <a:r>
              <a:rPr lang="en-US" altLang="zh-CN" sz="2400" dirty="0"/>
              <a:t>(</a:t>
            </a:r>
            <a:r>
              <a:rPr lang="en-US" altLang="zh-CN" sz="2400" dirty="0" err="1"/>
              <a:t>gKNB</a:t>
            </a:r>
            <a:r>
              <a:rPr lang="en-US" altLang="zh-CN" sz="2400" dirty="0"/>
              <a:t> model)</a:t>
            </a:r>
            <a:r>
              <a:rPr lang="zh-CN" altLang="en-US" sz="2400" dirty="0"/>
              <a:t>可以由自旋构型计算电极化强度</a:t>
            </a:r>
            <a:r>
              <a:rPr lang="en-US" altLang="zh-CN" sz="2400" dirty="0"/>
              <a:t>.</a:t>
            </a:r>
          </a:p>
          <a:p>
            <a:pPr>
              <a:lnSpc>
                <a:spcPct val="125000"/>
              </a:lnSpc>
              <a:buFont typeface="Calibri" panose="020F0502020204030204" pitchFamily="34" charset="0"/>
              <a:buChar char="▪"/>
            </a:pPr>
            <a:endParaRPr lang="zh-CN" altLang="en-US" sz="2400" dirty="0"/>
          </a:p>
        </p:txBody>
      </p:sp>
      <p:sp>
        <p:nvSpPr>
          <p:cNvPr id="4" name="日期占位符 3">
            <a:extLst>
              <a:ext uri="{FF2B5EF4-FFF2-40B4-BE49-F238E27FC236}">
                <a16:creationId xmlns:a16="http://schemas.microsoft.com/office/drawing/2014/main" id="{75222EF0-A673-DA6A-5F86-DC6AC77B8221}"/>
              </a:ext>
            </a:extLst>
          </p:cNvPr>
          <p:cNvSpPr>
            <a:spLocks noGrp="1"/>
          </p:cNvSpPr>
          <p:nvPr>
            <p:ph type="dt" sz="half" idx="10"/>
          </p:nvPr>
        </p:nvSpPr>
        <p:spPr/>
        <p:txBody>
          <a:bodyPr/>
          <a:lstStyle/>
          <a:p>
            <a:fld id="{A9A88CC7-0C1A-42B2-A342-4EA0E3F2798F}" type="datetime1">
              <a:rPr lang="zh-CN" altLang="en-US" smtClean="0"/>
              <a:t>2022/6/9</a:t>
            </a:fld>
            <a:endParaRPr lang="zh-CN" altLang="en-US"/>
          </a:p>
        </p:txBody>
      </p:sp>
      <p:sp>
        <p:nvSpPr>
          <p:cNvPr id="5" name="灯片编号占位符 4">
            <a:extLst>
              <a:ext uri="{FF2B5EF4-FFF2-40B4-BE49-F238E27FC236}">
                <a16:creationId xmlns:a16="http://schemas.microsoft.com/office/drawing/2014/main" id="{D3841B94-44C2-D53D-51AE-E91CE4C4D762}"/>
              </a:ext>
            </a:extLst>
          </p:cNvPr>
          <p:cNvSpPr>
            <a:spLocks noGrp="1"/>
          </p:cNvSpPr>
          <p:nvPr>
            <p:ph type="sldNum" sz="quarter" idx="12"/>
          </p:nvPr>
        </p:nvSpPr>
        <p:spPr/>
        <p:txBody>
          <a:bodyPr/>
          <a:lstStyle/>
          <a:p>
            <a:fld id="{369A006E-F448-4933-A880-62625ED68BDC}" type="slidenum">
              <a:rPr lang="zh-CN" altLang="en-US" smtClean="0"/>
              <a:pPr/>
              <a:t>15</a:t>
            </a:fld>
            <a:endParaRPr lang="zh-CN" altLang="en-US"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852FAA69-45C6-2D06-F133-4CE659D04C76}"/>
                  </a:ext>
                </a:extLst>
              </p:cNvPr>
              <p:cNvSpPr txBox="1"/>
              <p:nvPr/>
            </p:nvSpPr>
            <p:spPr>
              <a:xfrm>
                <a:off x="1762858" y="4550386"/>
                <a:ext cx="5005754" cy="110389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𝑃</m:t>
                          </m:r>
                        </m:e>
                      </m:acc>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𝑁</m:t>
                          </m:r>
                        </m:den>
                      </m:f>
                      <m:nary>
                        <m:naryPr>
                          <m:chr m:val="∑"/>
                          <m:supHide m:val="on"/>
                          <m:ctrlPr>
                            <a:rPr lang="en-US" altLang="zh-CN" sz="2400" b="0" i="1" smtClean="0">
                              <a:latin typeface="Cambria Math" panose="02040503050406030204" pitchFamily="18" charset="0"/>
                            </a:rPr>
                          </m:ctrlPr>
                        </m:naryPr>
                        <m:sub>
                          <m:eqArr>
                            <m:eqArrPr>
                              <m:ctrlPr>
                                <a:rPr lang="en-US" altLang="zh-CN" sz="2400" b="0" i="1" smtClean="0">
                                  <a:latin typeface="Cambria Math" panose="02040503050406030204" pitchFamily="18" charset="0"/>
                                </a:rPr>
                              </m:ctrlPr>
                            </m:eqArrPr>
                            <m:e>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𝑁𝑁</m:t>
                              </m:r>
                            </m:e>
                            <m:e>
                              <m:r>
                                <a:rPr lang="en-US" altLang="zh-CN" sz="2400" b="0" i="1" smtClean="0">
                                  <a:latin typeface="Cambria Math" panose="02040503050406030204" pitchFamily="18" charset="0"/>
                                </a:rPr>
                                <m:t> </m:t>
                              </m:r>
                            </m:e>
                          </m:eqArr>
                        </m:sub>
                        <m:sup/>
                        <m:e>
                          <m:acc>
                            <m:accPr>
                              <m:chr m:val="⃗"/>
                              <m:ctrlPr>
                                <a:rPr lang="en-US" altLang="zh-CN" sz="2400" b="0" i="1" smtClean="0">
                                  <a:latin typeface="Cambria Math" panose="02040503050406030204" pitchFamily="18" charset="0"/>
                                </a:rPr>
                              </m:ctrlPr>
                            </m:accPr>
                            <m:e>
                              <m:acc>
                                <m:accPr>
                                  <m:chr m:val="⃗"/>
                                  <m:ctrlPr>
                                    <a:rPr lang="en-US" altLang="zh-CN" sz="2400" b="0" i="1" smtClean="0">
                                      <a:latin typeface="Cambria Math" panose="02040503050406030204" pitchFamily="18" charset="0"/>
                                    </a:rPr>
                                  </m:ctrlPr>
                                </m:acc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𝑖𝑗</m:t>
                                      </m:r>
                                    </m:sub>
                                  </m:sSub>
                                </m:e>
                              </m:acc>
                            </m:e>
                          </m:acc>
                          <m:r>
                            <a:rPr lang="en-US" altLang="zh-CN" sz="2400" i="1">
                              <a:latin typeface="Cambria Math" panose="02040503050406030204" pitchFamily="18" charset="0"/>
                            </a:rPr>
                            <m:t>·</m:t>
                          </m:r>
                          <m:acc>
                            <m:accPr>
                              <m:chr m:val="⃗"/>
                              <m:ctrlPr>
                                <a:rPr lang="en-US" altLang="zh-CN" sz="2400" b="0" i="1" smtClean="0">
                                  <a:latin typeface="Cambria Math" panose="02040503050406030204" pitchFamily="18" charset="0"/>
                                </a:rPr>
                              </m:ctrlPr>
                            </m:acc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𝑖</m:t>
                                  </m:r>
                                </m:sub>
                              </m:sSub>
                            </m:e>
                          </m:acc>
                          <m:r>
                            <a:rPr lang="en-US" altLang="zh-CN" sz="2400" b="0" i="1" smtClean="0">
                              <a:latin typeface="Cambria Math" panose="02040503050406030204" pitchFamily="18" charset="0"/>
                            </a:rPr>
                            <m:t>×</m:t>
                          </m:r>
                          <m:acc>
                            <m:accPr>
                              <m:chr m:val="⃗"/>
                              <m:ctrlPr>
                                <a:rPr lang="en-US" altLang="zh-CN" sz="2400" b="0" i="1" smtClean="0">
                                  <a:latin typeface="Cambria Math" panose="02040503050406030204" pitchFamily="18" charset="0"/>
                                </a:rPr>
                              </m:ctrlPr>
                            </m:acc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𝑗</m:t>
                                  </m:r>
                                </m:sub>
                              </m:sSub>
                            </m:e>
                          </m:acc>
                        </m:e>
                      </m:nary>
                      <m:r>
                        <a:rPr lang="en-US" altLang="zh-CN" sz="2400" b="0" i="1" smtClean="0">
                          <a:latin typeface="Cambria Math" panose="02040503050406030204" pitchFamily="18" charset="0"/>
                        </a:rPr>
                        <m:t>,</m:t>
                      </m:r>
                    </m:oMath>
                  </m:oMathPara>
                </a14:m>
                <a:endParaRPr lang="zh-CN" altLang="en-US" sz="2800" dirty="0"/>
              </a:p>
            </p:txBody>
          </p:sp>
        </mc:Choice>
        <mc:Fallback xmlns="">
          <p:sp>
            <p:nvSpPr>
              <p:cNvPr id="7" name="文本框 6">
                <a:extLst>
                  <a:ext uri="{FF2B5EF4-FFF2-40B4-BE49-F238E27FC236}">
                    <a16:creationId xmlns:a16="http://schemas.microsoft.com/office/drawing/2014/main" id="{852FAA69-45C6-2D06-F133-4CE659D04C76}"/>
                  </a:ext>
                </a:extLst>
              </p:cNvPr>
              <p:cNvSpPr txBox="1">
                <a:spLocks noRot="1" noChangeAspect="1" noMove="1" noResize="1" noEditPoints="1" noAdjustHandles="1" noChangeArrowheads="1" noChangeShapeType="1" noTextEdit="1"/>
              </p:cNvSpPr>
              <p:nvPr/>
            </p:nvSpPr>
            <p:spPr>
              <a:xfrm>
                <a:off x="1762858" y="4550386"/>
                <a:ext cx="5005754" cy="110389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F36E02B1-7FF3-8DDB-D68C-A9963145D00A}"/>
                  </a:ext>
                </a:extLst>
              </p:cNvPr>
              <p:cNvSpPr txBox="1"/>
              <p:nvPr/>
            </p:nvSpPr>
            <p:spPr>
              <a:xfrm>
                <a:off x="973014" y="5658033"/>
                <a:ext cx="6881446" cy="461665"/>
              </a:xfrm>
              <a:prstGeom prst="rect">
                <a:avLst/>
              </a:prstGeom>
              <a:noFill/>
            </p:spPr>
            <p:txBody>
              <a:bodyPr wrap="square" rtlCol="0">
                <a:spAutoFit/>
              </a:bodyPr>
              <a:lstStyle/>
              <a:p>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400" b="0" dirty="0">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en-US" altLang="zh-CN" sz="2400" b="0" i="1" smtClean="0">
                        <a:latin typeface="Cambria Math" panose="02040503050406030204" pitchFamily="18" charset="0"/>
                      </a:rPr>
                      <m:t>× </m:t>
                    </m:r>
                  </m:oMath>
                </a14:m>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矩阵</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可由第一性原理计算获得</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F36E02B1-7FF3-8DDB-D68C-A9963145D00A}"/>
                  </a:ext>
                </a:extLst>
              </p:cNvPr>
              <p:cNvSpPr txBox="1">
                <a:spLocks noRot="1" noChangeAspect="1" noMove="1" noResize="1" noEditPoints="1" noAdjustHandles="1" noChangeArrowheads="1" noChangeShapeType="1" noTextEdit="1"/>
              </p:cNvSpPr>
              <p:nvPr/>
            </p:nvSpPr>
            <p:spPr>
              <a:xfrm>
                <a:off x="973014" y="5658033"/>
                <a:ext cx="6881446" cy="461665"/>
              </a:xfrm>
              <a:prstGeom prst="rect">
                <a:avLst/>
              </a:prstGeom>
              <a:blipFill>
                <a:blip r:embed="rId3"/>
                <a:stretch>
                  <a:fillRect l="-1418" t="-10526" b="-28947"/>
                </a:stretch>
              </a:blipFill>
            </p:spPr>
            <p:txBody>
              <a:bodyPr/>
              <a:lstStyle/>
              <a:p>
                <a:r>
                  <a:rPr lang="zh-CN" altLang="en-US">
                    <a:noFill/>
                  </a:rPr>
                  <a:t> </a:t>
                </a:r>
              </a:p>
            </p:txBody>
          </p:sp>
        </mc:Fallback>
      </mc:AlternateContent>
      <p:sp>
        <p:nvSpPr>
          <p:cNvPr id="9" name="内容占位符 2">
            <a:extLst>
              <a:ext uri="{FF2B5EF4-FFF2-40B4-BE49-F238E27FC236}">
                <a16:creationId xmlns:a16="http://schemas.microsoft.com/office/drawing/2014/main" id="{46B6F8D8-C859-6134-4052-4A4D0E98FFAF}"/>
              </a:ext>
            </a:extLst>
          </p:cNvPr>
          <p:cNvSpPr txBox="1">
            <a:spLocks/>
          </p:cNvSpPr>
          <p:nvPr/>
        </p:nvSpPr>
        <p:spPr>
          <a:xfrm>
            <a:off x="628650" y="1702467"/>
            <a:ext cx="7886700" cy="7751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alibri" panose="020F0502020204030204" pitchFamily="34" charset="0"/>
              <a:buChar char="▪"/>
            </a:pPr>
            <a:r>
              <a:rPr lang="zh-CN" altLang="en-US" sz="2400" dirty="0"/>
              <a:t>各向异性海森堡模型中单层</a:t>
            </a:r>
            <a:r>
              <a:rPr lang="en-US" altLang="zh-CN" sz="2400" dirty="0"/>
              <a:t>NiI</a:t>
            </a:r>
            <a:r>
              <a:rPr lang="en-US" altLang="zh-CN" sz="2400" baseline="-25000" dirty="0"/>
              <a:t>2</a:t>
            </a:r>
            <a:r>
              <a:rPr lang="zh-CN" altLang="en-US" sz="2400" dirty="0"/>
              <a:t>的哈密顿量：</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D6F9549-4F94-8BDE-AE7F-193C1E972C02}"/>
                  </a:ext>
                </a:extLst>
              </p:cNvPr>
              <p:cNvSpPr txBox="1"/>
              <p:nvPr/>
            </p:nvSpPr>
            <p:spPr>
              <a:xfrm>
                <a:off x="1762858" y="2358365"/>
                <a:ext cx="5627078" cy="914546"/>
              </a:xfrm>
              <a:prstGeom prst="rect">
                <a:avLst/>
              </a:prstGeom>
              <a:noFill/>
            </p:spPr>
            <p:txBody>
              <a:bodyPr wrap="square">
                <a:spAutoFit/>
              </a:bodyPr>
              <a:lstStyle/>
              <a:p>
                <a:pPr algn="ctr"/>
                <a14:m>
                  <m:oMath xmlns:m="http://schemas.openxmlformats.org/officeDocument/2006/math">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𝐻</m:t>
                        </m:r>
                      </m:e>
                    </m:acc>
                    <m:r>
                      <a:rPr lang="en-US" altLang="zh-CN" sz="2400" b="0" i="1" dirty="0" smtClean="0">
                        <a:latin typeface="Cambria Math" panose="02040503050406030204" pitchFamily="18" charset="0"/>
                      </a:rPr>
                      <m:t>=</m:t>
                    </m:r>
                    <m:f>
                      <m:fPr>
                        <m:ctrlPr>
                          <a:rPr lang="en-US" altLang="zh-CN" sz="2400" b="0" i="1" dirty="0" smtClean="0">
                            <a:latin typeface="Cambria Math" panose="02040503050406030204" pitchFamily="18" charset="0"/>
                          </a:rPr>
                        </m:ctrlPr>
                      </m:fPr>
                      <m:num>
                        <m:r>
                          <a:rPr lang="en-US" altLang="zh-CN" sz="2400" b="0" i="1" dirty="0" smtClean="0">
                            <a:latin typeface="Cambria Math" panose="02040503050406030204" pitchFamily="18" charset="0"/>
                          </a:rPr>
                          <m:t>1</m:t>
                        </m:r>
                      </m:num>
                      <m:den>
                        <m:r>
                          <a:rPr lang="en-US" altLang="zh-CN" sz="2400" b="0" i="1" dirty="0" smtClean="0">
                            <a:latin typeface="Cambria Math" panose="02040503050406030204" pitchFamily="18" charset="0"/>
                          </a:rPr>
                          <m:t>2</m:t>
                        </m:r>
                      </m:den>
                    </m:f>
                    <m:nary>
                      <m:naryPr>
                        <m:chr m:val="∑"/>
                        <m:supHide m:val="on"/>
                        <m:ctrlPr>
                          <a:rPr lang="en-US" altLang="zh-CN" sz="2400" b="0" i="1" dirty="0" smtClean="0">
                            <a:latin typeface="Cambria Math" panose="02040503050406030204" pitchFamily="18" charset="0"/>
                          </a:rPr>
                        </m:ctrlPr>
                      </m:naryPr>
                      <m:sub>
                        <m:eqArr>
                          <m:eqArrPr>
                            <m:ctrlPr>
                              <a:rPr lang="en-US" altLang="zh-CN" sz="2400" b="0" i="1" dirty="0" smtClean="0">
                                <a:latin typeface="Cambria Math" panose="02040503050406030204" pitchFamily="18" charset="0"/>
                              </a:rPr>
                            </m:ctrlPr>
                          </m:eqArrPr>
                          <m:e>
                            <m:r>
                              <a:rPr lang="en-US" altLang="zh-CN" sz="2400" b="0" i="1" dirty="0" smtClean="0">
                                <a:latin typeface="Cambria Math" panose="02040503050406030204" pitchFamily="18" charset="0"/>
                              </a:rPr>
                              <m:t>𝑖</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𝑗</m:t>
                            </m:r>
                          </m:e>
                          <m:e>
                            <m:r>
                              <a:rPr lang="en-US" altLang="zh-CN" sz="2400" b="0" i="1" dirty="0" smtClean="0">
                                <a:latin typeface="Cambria Math" panose="02040503050406030204" pitchFamily="18" charset="0"/>
                              </a:rPr>
                              <m:t>𝑖</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𝑗</m:t>
                            </m:r>
                          </m:e>
                        </m:eqArr>
                      </m:sub>
                      <m:sup/>
                      <m:e>
                        <m:acc>
                          <m:accPr>
                            <m:chr m:val="⃗"/>
                            <m:ctrlPr>
                              <a:rPr lang="en-US" altLang="zh-CN" sz="2400" b="0" i="1" dirty="0" smtClean="0">
                                <a:latin typeface="Cambria Math" panose="02040503050406030204" pitchFamily="18" charset="0"/>
                              </a:rPr>
                            </m:ctrlPr>
                          </m:accPr>
                          <m:e>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𝑆</m:t>
                                </m:r>
                              </m:e>
                              <m:sub>
                                <m:r>
                                  <a:rPr lang="en-US" altLang="zh-CN" sz="2400" b="0" i="1" dirty="0" smtClean="0">
                                    <a:latin typeface="Cambria Math" panose="02040503050406030204" pitchFamily="18" charset="0"/>
                                  </a:rPr>
                                  <m:t>𝑖</m:t>
                                </m:r>
                              </m:sub>
                            </m:sSub>
                          </m:e>
                        </m:acc>
                        <m:r>
                          <a:rPr lang="en-US" altLang="zh-CN" sz="2400" i="1" dirty="0">
                            <a:latin typeface="Cambria Math" panose="02040503050406030204" pitchFamily="18" charset="0"/>
                          </a:rPr>
                          <m:t>·</m:t>
                        </m:r>
                        <m:acc>
                          <m:accPr>
                            <m:chr m:val="⃗"/>
                            <m:ctrlPr>
                              <a:rPr lang="en-US" altLang="zh-CN" sz="2400" b="0" i="1" dirty="0" smtClean="0">
                                <a:latin typeface="Cambria Math" panose="02040503050406030204" pitchFamily="18" charset="0"/>
                              </a:rPr>
                            </m:ctrlPr>
                          </m:accPr>
                          <m:e>
                            <m:acc>
                              <m:accPr>
                                <m:chr m:val="⃗"/>
                                <m:ctrlPr>
                                  <a:rPr lang="en-US" altLang="zh-CN" sz="2400" b="0" i="1" dirty="0" smtClean="0">
                                    <a:latin typeface="Cambria Math" panose="02040503050406030204" pitchFamily="18" charset="0"/>
                                  </a:rPr>
                                </m:ctrlPr>
                              </m:accPr>
                              <m:e>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𝐽</m:t>
                                    </m:r>
                                  </m:e>
                                  <m:sub>
                                    <m:r>
                                      <a:rPr lang="en-US" altLang="zh-CN" sz="2400" b="0" i="1" dirty="0" smtClean="0">
                                        <a:latin typeface="Cambria Math" panose="02040503050406030204" pitchFamily="18" charset="0"/>
                                      </a:rPr>
                                      <m:t>𝑖𝑗</m:t>
                                    </m:r>
                                  </m:sub>
                                </m:sSub>
                              </m:e>
                            </m:acc>
                          </m:e>
                        </m:acc>
                        <m:r>
                          <a:rPr lang="en-US" altLang="zh-CN" sz="2400" i="1" dirty="0">
                            <a:latin typeface="Cambria Math" panose="02040503050406030204" pitchFamily="18" charset="0"/>
                          </a:rPr>
                          <m:t>·</m:t>
                        </m:r>
                        <m:acc>
                          <m:accPr>
                            <m:chr m:val="⃗"/>
                            <m:ctrlPr>
                              <a:rPr lang="en-US" altLang="zh-CN" sz="2400" b="0" i="1" dirty="0" smtClean="0">
                                <a:latin typeface="Cambria Math" panose="02040503050406030204" pitchFamily="18" charset="0"/>
                              </a:rPr>
                            </m:ctrlPr>
                          </m:accPr>
                          <m:e>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𝑆</m:t>
                                </m:r>
                              </m:e>
                              <m:sub>
                                <m:r>
                                  <a:rPr lang="en-US" altLang="zh-CN" sz="2400" b="0" i="1" dirty="0" smtClean="0">
                                    <a:latin typeface="Cambria Math" panose="02040503050406030204" pitchFamily="18" charset="0"/>
                                  </a:rPr>
                                  <m:t>𝑗</m:t>
                                </m:r>
                              </m:sub>
                            </m:sSub>
                          </m:e>
                        </m:acc>
                      </m:e>
                    </m:nary>
                    <m:r>
                      <a:rPr lang="en-US" altLang="zh-CN" sz="2400" b="0" i="1" dirty="0" smtClean="0">
                        <a:latin typeface="Cambria Math" panose="02040503050406030204" pitchFamily="18" charset="0"/>
                      </a:rPr>
                      <m:t>+</m:t>
                    </m:r>
                    <m:nary>
                      <m:naryPr>
                        <m:chr m:val="∑"/>
                        <m:supHide m:val="on"/>
                        <m:ctrlPr>
                          <a:rPr lang="en-US" altLang="zh-CN" sz="2400" b="0" i="1" dirty="0" smtClean="0">
                            <a:latin typeface="Cambria Math" panose="02040503050406030204" pitchFamily="18" charset="0"/>
                          </a:rPr>
                        </m:ctrlPr>
                      </m:naryPr>
                      <m:sub>
                        <m:r>
                          <a:rPr lang="en-US" altLang="zh-CN" sz="2400" b="0" i="1" dirty="0" smtClean="0">
                            <a:latin typeface="Cambria Math" panose="02040503050406030204" pitchFamily="18" charset="0"/>
                          </a:rPr>
                          <m:t>𝑖</m:t>
                        </m:r>
                      </m:sub>
                      <m:sup/>
                      <m:e>
                        <m:acc>
                          <m:accPr>
                            <m:chr m:val="⃗"/>
                            <m:ctrlPr>
                              <a:rPr lang="en-US" altLang="zh-CN" sz="2400" b="0" i="1" dirty="0" smtClean="0">
                                <a:latin typeface="Cambria Math" panose="02040503050406030204" pitchFamily="18" charset="0"/>
                              </a:rPr>
                            </m:ctrlPr>
                          </m:accPr>
                          <m:e>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𝑆</m:t>
                                </m:r>
                              </m:e>
                              <m:sub>
                                <m:r>
                                  <a:rPr lang="en-US" altLang="zh-CN" sz="2400" b="0" i="1" dirty="0" smtClean="0">
                                    <a:latin typeface="Cambria Math" panose="02040503050406030204" pitchFamily="18" charset="0"/>
                                  </a:rPr>
                                  <m:t>𝑖</m:t>
                                </m:r>
                              </m:sub>
                            </m:sSub>
                          </m:e>
                        </m:acc>
                        <m:r>
                          <a:rPr lang="en-US" altLang="zh-CN" sz="2400" i="1" dirty="0">
                            <a:latin typeface="Cambria Math" panose="02040503050406030204" pitchFamily="18" charset="0"/>
                          </a:rPr>
                          <m:t>·</m:t>
                        </m:r>
                        <m:acc>
                          <m:accPr>
                            <m:chr m:val="⃗"/>
                            <m:ctrlPr>
                              <a:rPr lang="en-US" altLang="zh-CN" sz="2400" b="0" i="1" dirty="0" smtClean="0">
                                <a:latin typeface="Cambria Math" panose="02040503050406030204" pitchFamily="18" charset="0"/>
                              </a:rPr>
                            </m:ctrlPr>
                          </m:accPr>
                          <m:e>
                            <m:acc>
                              <m:accPr>
                                <m:chr m:val="⃗"/>
                                <m:ctrlPr>
                                  <a:rPr lang="en-US" altLang="zh-CN" sz="2400" b="0" i="1" dirty="0" smtClean="0">
                                    <a:latin typeface="Cambria Math" panose="02040503050406030204" pitchFamily="18" charset="0"/>
                                  </a:rPr>
                                </m:ctrlPr>
                              </m:accPr>
                              <m:e>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𝐴</m:t>
                                    </m:r>
                                  </m:e>
                                  <m:sub>
                                    <m:r>
                                      <a:rPr lang="en-US" altLang="zh-CN" sz="2400" b="0" i="1" dirty="0" smtClean="0">
                                        <a:latin typeface="Cambria Math" panose="02040503050406030204" pitchFamily="18" charset="0"/>
                                      </a:rPr>
                                      <m:t>𝑖</m:t>
                                    </m:r>
                                  </m:sub>
                                </m:sSub>
                              </m:e>
                            </m:acc>
                          </m:e>
                        </m:acc>
                        <m:r>
                          <a:rPr lang="en-US" altLang="zh-CN" sz="2400" i="1" dirty="0">
                            <a:latin typeface="Cambria Math" panose="02040503050406030204" pitchFamily="18" charset="0"/>
                          </a:rPr>
                          <m:t>·</m:t>
                        </m:r>
                        <m:acc>
                          <m:accPr>
                            <m:chr m:val="⃗"/>
                            <m:ctrlPr>
                              <a:rPr lang="en-US" altLang="zh-CN" sz="2400" b="0" i="1" dirty="0" smtClean="0">
                                <a:latin typeface="Cambria Math" panose="02040503050406030204" pitchFamily="18" charset="0"/>
                              </a:rPr>
                            </m:ctrlPr>
                          </m:accPr>
                          <m:e>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𝑆</m:t>
                                </m:r>
                              </m:e>
                              <m:sub>
                                <m:r>
                                  <a:rPr lang="en-US" altLang="zh-CN" sz="2400" b="0" i="1" dirty="0" smtClean="0">
                                    <a:latin typeface="Cambria Math" panose="02040503050406030204" pitchFamily="18" charset="0"/>
                                  </a:rPr>
                                  <m:t>𝑖</m:t>
                                </m:r>
                              </m:sub>
                            </m:sSub>
                          </m:e>
                        </m:acc>
                      </m:e>
                    </m:nary>
                  </m:oMath>
                </a14:m>
                <a:r>
                  <a:rPr lang="en-US" altLang="zh-CN" sz="2400" dirty="0"/>
                  <a:t>.</a:t>
                </a:r>
                <a:endParaRPr lang="zh-CN" altLang="en-US" sz="2400" dirty="0"/>
              </a:p>
            </p:txBody>
          </p:sp>
        </mc:Choice>
        <mc:Fallback xmlns="">
          <p:sp>
            <p:nvSpPr>
              <p:cNvPr id="10" name="文本框 9">
                <a:extLst>
                  <a:ext uri="{FF2B5EF4-FFF2-40B4-BE49-F238E27FC236}">
                    <a16:creationId xmlns:a16="http://schemas.microsoft.com/office/drawing/2014/main" id="{2D6F9549-4F94-8BDE-AE7F-193C1E972C02}"/>
                  </a:ext>
                </a:extLst>
              </p:cNvPr>
              <p:cNvSpPr txBox="1">
                <a:spLocks noRot="1" noChangeAspect="1" noMove="1" noResize="1" noEditPoints="1" noAdjustHandles="1" noChangeArrowheads="1" noChangeShapeType="1" noTextEdit="1"/>
              </p:cNvSpPr>
              <p:nvPr/>
            </p:nvSpPr>
            <p:spPr>
              <a:xfrm>
                <a:off x="1762858" y="2358365"/>
                <a:ext cx="5627078" cy="914546"/>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47116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4AAB905C-F91C-8516-AD25-8DA5FB5840E3}"/>
              </a:ext>
            </a:extLst>
          </p:cNvPr>
          <p:cNvSpPr>
            <a:spLocks noGrp="1"/>
          </p:cNvSpPr>
          <p:nvPr>
            <p:ph type="title"/>
          </p:nvPr>
        </p:nvSpPr>
        <p:spPr/>
        <p:txBody>
          <a:bodyPr/>
          <a:lstStyle/>
          <a:p>
            <a:r>
              <a:rPr lang="zh-CN" altLang="en-US" dirty="0"/>
              <a:t>三、结果与讨论</a:t>
            </a:r>
          </a:p>
        </p:txBody>
      </p:sp>
      <p:sp>
        <p:nvSpPr>
          <p:cNvPr id="8" name="内容占位符 7">
            <a:extLst>
              <a:ext uri="{FF2B5EF4-FFF2-40B4-BE49-F238E27FC236}">
                <a16:creationId xmlns:a16="http://schemas.microsoft.com/office/drawing/2014/main" id="{65A9D268-24D0-6EA2-E804-9B685E0164BC}"/>
              </a:ext>
            </a:extLst>
          </p:cNvPr>
          <p:cNvSpPr>
            <a:spLocks noGrp="1"/>
          </p:cNvSpPr>
          <p:nvPr>
            <p:ph idx="1"/>
          </p:nvPr>
        </p:nvSpPr>
        <p:spPr>
          <a:xfrm>
            <a:off x="710712" y="2247204"/>
            <a:ext cx="7886700" cy="2696641"/>
          </a:xfrm>
        </p:spPr>
        <p:txBody>
          <a:bodyPr>
            <a:normAutofit/>
          </a:bodyPr>
          <a:lstStyle/>
          <a:p>
            <a:pPr>
              <a:lnSpc>
                <a:spcPct val="150000"/>
              </a:lnSpc>
              <a:buFont typeface="Calibri" panose="020F0502020204030204" pitchFamily="34" charset="0"/>
              <a:buChar char="▪"/>
            </a:pPr>
            <a:r>
              <a:rPr lang="zh-CN" altLang="en-US" spc="150" dirty="0"/>
              <a:t>密度泛函理论计算</a:t>
            </a:r>
            <a:endParaRPr lang="en-US" altLang="zh-CN" spc="150" dirty="0"/>
          </a:p>
          <a:p>
            <a:pPr>
              <a:lnSpc>
                <a:spcPct val="170000"/>
              </a:lnSpc>
              <a:buFont typeface="Calibri" panose="020F0502020204030204" pitchFamily="34" charset="0"/>
              <a:buChar char="▪"/>
            </a:pPr>
            <a:endParaRPr lang="en-US" altLang="zh-CN" spc="150" dirty="0"/>
          </a:p>
          <a:p>
            <a:pPr>
              <a:lnSpc>
                <a:spcPct val="150000"/>
              </a:lnSpc>
              <a:buFont typeface="Calibri" panose="020F0502020204030204" pitchFamily="34" charset="0"/>
              <a:buChar char="▪"/>
            </a:pPr>
            <a:r>
              <a:rPr lang="zh-CN" altLang="en-US" spc="150" dirty="0"/>
              <a:t>蒙特卡洛模拟</a:t>
            </a:r>
            <a:endParaRPr lang="en-US" altLang="zh-CN" spc="150" dirty="0"/>
          </a:p>
          <a:p>
            <a:pPr>
              <a:lnSpc>
                <a:spcPct val="150000"/>
              </a:lnSpc>
            </a:pPr>
            <a:endParaRPr lang="en-US" altLang="zh-CN" spc="150" dirty="0"/>
          </a:p>
          <a:p>
            <a:pPr>
              <a:lnSpc>
                <a:spcPct val="150000"/>
              </a:lnSpc>
            </a:pPr>
            <a:endParaRPr lang="en-US" altLang="zh-CN" spc="150" dirty="0"/>
          </a:p>
        </p:txBody>
      </p:sp>
      <p:sp>
        <p:nvSpPr>
          <p:cNvPr id="4" name="日期占位符 3">
            <a:extLst>
              <a:ext uri="{FF2B5EF4-FFF2-40B4-BE49-F238E27FC236}">
                <a16:creationId xmlns:a16="http://schemas.microsoft.com/office/drawing/2014/main" id="{EA6188C8-4D2A-52F8-53F5-6E94172635EC}"/>
              </a:ext>
            </a:extLst>
          </p:cNvPr>
          <p:cNvSpPr>
            <a:spLocks noGrp="1"/>
          </p:cNvSpPr>
          <p:nvPr>
            <p:ph type="dt" sz="half" idx="10"/>
          </p:nvPr>
        </p:nvSpPr>
        <p:spPr/>
        <p:txBody>
          <a:bodyPr/>
          <a:lstStyle/>
          <a:p>
            <a:fld id="{A9A88CC7-0C1A-42B2-A342-4EA0E3F2798F}" type="datetime1">
              <a:rPr lang="zh-CN" altLang="en-US" smtClean="0"/>
              <a:t>2022/6/9</a:t>
            </a:fld>
            <a:endParaRPr lang="zh-CN" altLang="en-US"/>
          </a:p>
        </p:txBody>
      </p:sp>
      <p:sp>
        <p:nvSpPr>
          <p:cNvPr id="5" name="灯片编号占位符 4">
            <a:extLst>
              <a:ext uri="{FF2B5EF4-FFF2-40B4-BE49-F238E27FC236}">
                <a16:creationId xmlns:a16="http://schemas.microsoft.com/office/drawing/2014/main" id="{6E4F96DA-C5CB-7612-BBCE-4E436202769D}"/>
              </a:ext>
            </a:extLst>
          </p:cNvPr>
          <p:cNvSpPr>
            <a:spLocks noGrp="1"/>
          </p:cNvSpPr>
          <p:nvPr>
            <p:ph type="sldNum" sz="quarter" idx="12"/>
          </p:nvPr>
        </p:nvSpPr>
        <p:spPr/>
        <p:txBody>
          <a:bodyPr/>
          <a:lstStyle/>
          <a:p>
            <a:fld id="{369A006E-F448-4933-A880-62625ED68BDC}" type="slidenum">
              <a:rPr lang="zh-CN" altLang="en-US" smtClean="0"/>
              <a:pPr/>
              <a:t>16</a:t>
            </a:fld>
            <a:endParaRPr lang="zh-CN" altLang="en-US" dirty="0"/>
          </a:p>
        </p:txBody>
      </p:sp>
    </p:spTree>
    <p:extLst>
      <p:ext uri="{BB962C8B-B14F-4D97-AF65-F5344CB8AC3E}">
        <p14:creationId xmlns:p14="http://schemas.microsoft.com/office/powerpoint/2010/main" val="3903266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ABCC43-F64B-A868-8701-2E2ED994CDB0}"/>
              </a:ext>
            </a:extLst>
          </p:cNvPr>
          <p:cNvSpPr>
            <a:spLocks noGrp="1"/>
          </p:cNvSpPr>
          <p:nvPr>
            <p:ph type="title"/>
          </p:nvPr>
        </p:nvSpPr>
        <p:spPr/>
        <p:txBody>
          <a:bodyPr>
            <a:normAutofit/>
          </a:bodyPr>
          <a:lstStyle/>
          <a:p>
            <a:r>
              <a:rPr lang="zh-CN" altLang="en-US" sz="3200" dirty="0"/>
              <a:t>密度泛函理论计算</a:t>
            </a:r>
          </a:p>
        </p:txBody>
      </p:sp>
      <p:sp>
        <p:nvSpPr>
          <p:cNvPr id="3" name="内容占位符 2">
            <a:extLst>
              <a:ext uri="{FF2B5EF4-FFF2-40B4-BE49-F238E27FC236}">
                <a16:creationId xmlns:a16="http://schemas.microsoft.com/office/drawing/2014/main" id="{ADCC18DF-AD3C-1268-CB54-98C4DB3DEAF8}"/>
              </a:ext>
            </a:extLst>
          </p:cNvPr>
          <p:cNvSpPr>
            <a:spLocks noGrp="1"/>
          </p:cNvSpPr>
          <p:nvPr>
            <p:ph idx="1"/>
          </p:nvPr>
        </p:nvSpPr>
        <p:spPr>
          <a:xfrm>
            <a:off x="148669" y="1495505"/>
            <a:ext cx="4419601" cy="929725"/>
          </a:xfrm>
        </p:spPr>
        <p:txBody>
          <a:bodyPr>
            <a:normAutofit lnSpcReduction="10000"/>
          </a:bodyPr>
          <a:lstStyle/>
          <a:p>
            <a:pPr>
              <a:lnSpc>
                <a:spcPct val="125000"/>
              </a:lnSpc>
              <a:buFont typeface="Calibri" panose="020F0502020204030204" pitchFamily="34" charset="0"/>
              <a:buChar char="▪"/>
            </a:pPr>
            <a:r>
              <a:rPr lang="en-US" altLang="zh-CN" sz="2400" dirty="0"/>
              <a:t>2×1×1 </a:t>
            </a:r>
            <a:r>
              <a:rPr lang="zh-CN" altLang="en-US" sz="2400" dirty="0"/>
              <a:t>超胞总能</a:t>
            </a:r>
            <a:r>
              <a:rPr lang="en-US" altLang="zh-CN" sz="2400" dirty="0"/>
              <a:t>-a</a:t>
            </a:r>
            <a:r>
              <a:rPr lang="zh-CN" altLang="en-US" sz="2400" dirty="0"/>
              <a:t>方向</a:t>
            </a:r>
            <a:r>
              <a:rPr lang="en-US" altLang="zh-CN" sz="2400" dirty="0"/>
              <a:t>K</a:t>
            </a:r>
            <a:r>
              <a:rPr lang="zh-CN" altLang="en-US" sz="2400" dirty="0"/>
              <a:t>点数目散点图</a:t>
            </a:r>
            <a:r>
              <a:rPr lang="en-US" altLang="zh-CN" sz="2400" dirty="0"/>
              <a:t>.</a:t>
            </a:r>
            <a:endParaRPr lang="zh-CN" altLang="en-US" sz="2400" dirty="0"/>
          </a:p>
        </p:txBody>
      </p:sp>
      <p:sp>
        <p:nvSpPr>
          <p:cNvPr id="4" name="日期占位符 3">
            <a:extLst>
              <a:ext uri="{FF2B5EF4-FFF2-40B4-BE49-F238E27FC236}">
                <a16:creationId xmlns:a16="http://schemas.microsoft.com/office/drawing/2014/main" id="{EBFC47B4-87BB-20E1-D990-62DBFB46D646}"/>
              </a:ext>
            </a:extLst>
          </p:cNvPr>
          <p:cNvSpPr>
            <a:spLocks noGrp="1"/>
          </p:cNvSpPr>
          <p:nvPr>
            <p:ph type="dt" sz="half" idx="10"/>
          </p:nvPr>
        </p:nvSpPr>
        <p:spPr/>
        <p:txBody>
          <a:bodyPr/>
          <a:lstStyle/>
          <a:p>
            <a:fld id="{A9A88CC7-0C1A-42B2-A342-4EA0E3F2798F}" type="datetime1">
              <a:rPr lang="zh-CN" altLang="en-US" smtClean="0"/>
              <a:t>2022/6/9</a:t>
            </a:fld>
            <a:endParaRPr lang="zh-CN" altLang="en-US"/>
          </a:p>
        </p:txBody>
      </p:sp>
      <p:sp>
        <p:nvSpPr>
          <p:cNvPr id="5" name="灯片编号占位符 4">
            <a:extLst>
              <a:ext uri="{FF2B5EF4-FFF2-40B4-BE49-F238E27FC236}">
                <a16:creationId xmlns:a16="http://schemas.microsoft.com/office/drawing/2014/main" id="{87E469FB-2685-9CE6-504E-ECCAC76B5191}"/>
              </a:ext>
            </a:extLst>
          </p:cNvPr>
          <p:cNvSpPr>
            <a:spLocks noGrp="1"/>
          </p:cNvSpPr>
          <p:nvPr>
            <p:ph type="sldNum" sz="quarter" idx="12"/>
          </p:nvPr>
        </p:nvSpPr>
        <p:spPr/>
        <p:txBody>
          <a:bodyPr/>
          <a:lstStyle/>
          <a:p>
            <a:fld id="{369A006E-F448-4933-A880-62625ED68BDC}" type="slidenum">
              <a:rPr lang="zh-CN" altLang="en-US" smtClean="0"/>
              <a:pPr/>
              <a:t>17</a:t>
            </a:fld>
            <a:endParaRPr lang="zh-CN" altLang="en-US" dirty="0"/>
          </a:p>
        </p:txBody>
      </p:sp>
      <p:pic>
        <p:nvPicPr>
          <p:cNvPr id="7" name="图片 6">
            <a:extLst>
              <a:ext uri="{FF2B5EF4-FFF2-40B4-BE49-F238E27FC236}">
                <a16:creationId xmlns:a16="http://schemas.microsoft.com/office/drawing/2014/main" id="{949763EC-1B41-69C7-A9A4-0FE49295D099}"/>
              </a:ext>
            </a:extLst>
          </p:cNvPr>
          <p:cNvPicPr>
            <a:picLocks noChangeAspect="1"/>
          </p:cNvPicPr>
          <p:nvPr/>
        </p:nvPicPr>
        <p:blipFill>
          <a:blip r:embed="rId3"/>
          <a:stretch>
            <a:fillRect/>
          </a:stretch>
        </p:blipFill>
        <p:spPr>
          <a:xfrm>
            <a:off x="148669" y="2542460"/>
            <a:ext cx="4552286" cy="3033539"/>
          </a:xfrm>
          <a:prstGeom prst="rect">
            <a:avLst/>
          </a:prstGeom>
        </p:spPr>
      </p:pic>
      <p:sp>
        <p:nvSpPr>
          <p:cNvPr id="8" name="文本框 7">
            <a:extLst>
              <a:ext uri="{FF2B5EF4-FFF2-40B4-BE49-F238E27FC236}">
                <a16:creationId xmlns:a16="http://schemas.microsoft.com/office/drawing/2014/main" id="{0ED631A2-B5D1-3AB8-2200-5699047E7DD9}"/>
              </a:ext>
            </a:extLst>
          </p:cNvPr>
          <p:cNvSpPr txBox="1"/>
          <p:nvPr/>
        </p:nvSpPr>
        <p:spPr>
          <a:xfrm>
            <a:off x="727194" y="5713650"/>
            <a:ext cx="3071084" cy="461665"/>
          </a:xfrm>
          <a:prstGeom prst="rect">
            <a:avLst/>
          </a:prstGeom>
          <a:noFill/>
        </p:spPr>
        <p:txBody>
          <a:bodyPr wrap="square" rtlCol="0">
            <a:spAutoFit/>
          </a:bodyPr>
          <a:lstStyle/>
          <a:p>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取</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9×18×1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比较合适</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内容占位符 2">
            <a:extLst>
              <a:ext uri="{FF2B5EF4-FFF2-40B4-BE49-F238E27FC236}">
                <a16:creationId xmlns:a16="http://schemas.microsoft.com/office/drawing/2014/main" id="{533C1B19-78CA-D408-E019-A265C7FA1823}"/>
              </a:ext>
            </a:extLst>
          </p:cNvPr>
          <p:cNvSpPr txBox="1">
            <a:spLocks/>
          </p:cNvSpPr>
          <p:nvPr/>
        </p:nvSpPr>
        <p:spPr>
          <a:xfrm>
            <a:off x="4568270" y="1490557"/>
            <a:ext cx="4329545" cy="94639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buFont typeface="Calibri" panose="020F0502020204030204" pitchFamily="34" charset="0"/>
              <a:buChar char="▪"/>
            </a:pPr>
            <a:r>
              <a:rPr lang="en-US" altLang="zh-CN" sz="2400" dirty="0"/>
              <a:t>4×2×1 </a:t>
            </a:r>
            <a:r>
              <a:rPr lang="zh-CN" altLang="en-US" sz="2400" dirty="0"/>
              <a:t>超胞总能</a:t>
            </a:r>
            <a:r>
              <a:rPr lang="en-US" altLang="zh-CN" sz="2400" dirty="0"/>
              <a:t>-a</a:t>
            </a:r>
            <a:r>
              <a:rPr lang="zh-CN" altLang="en-US" sz="2400" dirty="0"/>
              <a:t>方向</a:t>
            </a:r>
            <a:r>
              <a:rPr lang="en-US" altLang="zh-CN" sz="2400" dirty="0"/>
              <a:t>K</a:t>
            </a:r>
            <a:r>
              <a:rPr lang="zh-CN" altLang="en-US" sz="2400" dirty="0"/>
              <a:t>点数目散点图</a:t>
            </a:r>
            <a:r>
              <a:rPr lang="en-US" altLang="zh-CN" sz="2400" dirty="0"/>
              <a:t>.</a:t>
            </a:r>
            <a:endParaRPr lang="zh-CN" altLang="en-US" sz="2400" dirty="0"/>
          </a:p>
        </p:txBody>
      </p:sp>
      <p:pic>
        <p:nvPicPr>
          <p:cNvPr id="10" name="图片 9">
            <a:extLst>
              <a:ext uri="{FF2B5EF4-FFF2-40B4-BE49-F238E27FC236}">
                <a16:creationId xmlns:a16="http://schemas.microsoft.com/office/drawing/2014/main" id="{AC27B323-E0CE-F3E6-3DDC-2A7B6749DAF7}"/>
              </a:ext>
            </a:extLst>
          </p:cNvPr>
          <p:cNvPicPr>
            <a:picLocks noChangeAspect="1"/>
          </p:cNvPicPr>
          <p:nvPr/>
        </p:nvPicPr>
        <p:blipFill>
          <a:blip r:embed="rId4"/>
          <a:stretch>
            <a:fillRect/>
          </a:stretch>
        </p:blipFill>
        <p:spPr>
          <a:xfrm>
            <a:off x="4656819" y="2330372"/>
            <a:ext cx="3989037" cy="3383278"/>
          </a:xfrm>
          <a:prstGeom prst="rect">
            <a:avLst/>
          </a:prstGeom>
        </p:spPr>
      </p:pic>
      <p:sp>
        <p:nvSpPr>
          <p:cNvPr id="11" name="文本框 10">
            <a:extLst>
              <a:ext uri="{FF2B5EF4-FFF2-40B4-BE49-F238E27FC236}">
                <a16:creationId xmlns:a16="http://schemas.microsoft.com/office/drawing/2014/main" id="{89E2DD37-6D90-1269-5A07-26A4C3420E93}"/>
              </a:ext>
            </a:extLst>
          </p:cNvPr>
          <p:cNvSpPr txBox="1"/>
          <p:nvPr/>
        </p:nvSpPr>
        <p:spPr>
          <a:xfrm>
            <a:off x="5345722" y="5740294"/>
            <a:ext cx="3071084" cy="461665"/>
          </a:xfrm>
          <a:prstGeom prst="rect">
            <a:avLst/>
          </a:prstGeom>
          <a:noFill/>
        </p:spPr>
        <p:txBody>
          <a:bodyPr wrap="square" rtlCol="0">
            <a:spAutoFit/>
          </a:bodyPr>
          <a:lstStyle/>
          <a:p>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取</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6×12×1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比较合适</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547504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EA846B-ABF8-1355-64CB-88108DCA87D3}"/>
              </a:ext>
            </a:extLst>
          </p:cNvPr>
          <p:cNvSpPr>
            <a:spLocks noGrp="1"/>
          </p:cNvSpPr>
          <p:nvPr>
            <p:ph type="title"/>
          </p:nvPr>
        </p:nvSpPr>
        <p:spPr/>
        <p:txBody>
          <a:bodyPr>
            <a:normAutofit/>
          </a:bodyPr>
          <a:lstStyle/>
          <a:p>
            <a:r>
              <a:rPr lang="zh-CN" altLang="en-US" sz="3200" dirty="0"/>
              <a:t>密度泛函理论计算</a:t>
            </a:r>
          </a:p>
        </p:txBody>
      </p:sp>
      <p:sp>
        <p:nvSpPr>
          <p:cNvPr id="3" name="内容占位符 2">
            <a:extLst>
              <a:ext uri="{FF2B5EF4-FFF2-40B4-BE49-F238E27FC236}">
                <a16:creationId xmlns:a16="http://schemas.microsoft.com/office/drawing/2014/main" id="{60FD0B8C-F8AB-9B84-D7B9-94BD51F4CC94}"/>
              </a:ext>
            </a:extLst>
          </p:cNvPr>
          <p:cNvSpPr>
            <a:spLocks noGrp="1"/>
          </p:cNvSpPr>
          <p:nvPr>
            <p:ph idx="1"/>
          </p:nvPr>
        </p:nvSpPr>
        <p:spPr>
          <a:xfrm>
            <a:off x="628650" y="1554343"/>
            <a:ext cx="7886700" cy="1604987"/>
          </a:xfrm>
        </p:spPr>
        <p:txBody>
          <a:bodyPr>
            <a:normAutofit/>
          </a:bodyPr>
          <a:lstStyle/>
          <a:p>
            <a:pPr>
              <a:lnSpc>
                <a:spcPct val="125000"/>
              </a:lnSpc>
              <a:buFont typeface="Calibri" panose="020F0502020204030204" pitchFamily="34" charset="0"/>
              <a:buChar char="▪"/>
            </a:pPr>
            <a:r>
              <a:rPr lang="zh-CN" altLang="en-US" sz="2400" dirty="0"/>
              <a:t>在 </a:t>
            </a:r>
            <a:r>
              <a:rPr lang="en-US" altLang="zh-CN" sz="2400" dirty="0"/>
              <a:t>2×1×1 </a:t>
            </a:r>
            <a:r>
              <a:rPr lang="zh-CN" altLang="en-US" sz="2400" dirty="0"/>
              <a:t>超胞中计算了</a:t>
            </a:r>
            <a:r>
              <a:rPr lang="en-US" altLang="zh-CN" sz="2400" dirty="0"/>
              <a:t>FM</a:t>
            </a:r>
            <a:r>
              <a:rPr lang="zh-CN" altLang="en-US" sz="2400" dirty="0"/>
              <a:t>和</a:t>
            </a:r>
            <a:r>
              <a:rPr lang="en-US" altLang="zh-CN" sz="2400" dirty="0"/>
              <a:t>AFM(</a:t>
            </a:r>
            <a:r>
              <a:rPr lang="zh-CN" altLang="en-US" sz="2400" dirty="0"/>
              <a:t>条纹</a:t>
            </a:r>
            <a:r>
              <a:rPr lang="en-US" altLang="zh-CN" sz="2400" dirty="0"/>
              <a:t>AFM)</a:t>
            </a:r>
            <a:r>
              <a:rPr lang="zh-CN" altLang="en-US" sz="2400" dirty="0"/>
              <a:t>两种磁构型的总能</a:t>
            </a:r>
            <a:r>
              <a:rPr lang="en-US" altLang="zh-CN" sz="2400" dirty="0"/>
              <a:t>. </a:t>
            </a:r>
            <a:r>
              <a:rPr lang="en-US" altLang="zh-CN" sz="2400" dirty="0" err="1"/>
              <a:t>sAFM</a:t>
            </a:r>
            <a:r>
              <a:rPr lang="zh-CN" altLang="en-US" sz="2400" dirty="0"/>
              <a:t>相对</a:t>
            </a:r>
            <a:r>
              <a:rPr lang="en-US" altLang="zh-CN" sz="2400" dirty="0"/>
              <a:t>FM</a:t>
            </a:r>
            <a:r>
              <a:rPr lang="zh-CN" altLang="en-US" sz="2400" dirty="0"/>
              <a:t>能量</a:t>
            </a:r>
            <a:r>
              <a:rPr lang="en-US" altLang="zh-CN" sz="2400" dirty="0"/>
              <a:t>13.7 </a:t>
            </a:r>
            <a:r>
              <a:rPr lang="en-US" altLang="zh-CN" sz="2400" dirty="0" err="1"/>
              <a:t>meV</a:t>
            </a:r>
            <a:r>
              <a:rPr lang="en-US" altLang="zh-CN" sz="2400" dirty="0"/>
              <a:t>/Ni </a:t>
            </a:r>
            <a:r>
              <a:rPr lang="zh-CN" altLang="en-US" sz="2400" dirty="0"/>
              <a:t>原子，</a:t>
            </a:r>
            <a:r>
              <a:rPr lang="en-US" altLang="zh-CN" sz="2400" dirty="0" err="1"/>
              <a:t>sAFM</a:t>
            </a:r>
            <a:r>
              <a:rPr lang="zh-CN" altLang="en-US" sz="2400" dirty="0"/>
              <a:t>态比</a:t>
            </a:r>
            <a:r>
              <a:rPr lang="en-US" altLang="zh-CN" sz="2400" dirty="0"/>
              <a:t>FM</a:t>
            </a:r>
            <a:r>
              <a:rPr lang="zh-CN" altLang="en-US" sz="2400" dirty="0"/>
              <a:t>态总能高</a:t>
            </a:r>
            <a:r>
              <a:rPr lang="en-US" altLang="zh-CN" sz="2400" dirty="0"/>
              <a:t>.</a:t>
            </a:r>
            <a:endParaRPr lang="zh-CN" altLang="en-US" sz="2400" dirty="0"/>
          </a:p>
        </p:txBody>
      </p:sp>
      <p:sp>
        <p:nvSpPr>
          <p:cNvPr id="4" name="日期占位符 3">
            <a:extLst>
              <a:ext uri="{FF2B5EF4-FFF2-40B4-BE49-F238E27FC236}">
                <a16:creationId xmlns:a16="http://schemas.microsoft.com/office/drawing/2014/main" id="{5DA53121-D19E-3DC2-0EDF-899D118FA171}"/>
              </a:ext>
            </a:extLst>
          </p:cNvPr>
          <p:cNvSpPr>
            <a:spLocks noGrp="1"/>
          </p:cNvSpPr>
          <p:nvPr>
            <p:ph type="dt" sz="half" idx="10"/>
          </p:nvPr>
        </p:nvSpPr>
        <p:spPr/>
        <p:txBody>
          <a:bodyPr/>
          <a:lstStyle/>
          <a:p>
            <a:fld id="{A9A88CC7-0C1A-42B2-A342-4EA0E3F2798F}" type="datetime1">
              <a:rPr lang="zh-CN" altLang="en-US" smtClean="0"/>
              <a:t>2022/6/9</a:t>
            </a:fld>
            <a:endParaRPr lang="zh-CN" altLang="en-US"/>
          </a:p>
        </p:txBody>
      </p:sp>
      <p:sp>
        <p:nvSpPr>
          <p:cNvPr id="5" name="灯片编号占位符 4">
            <a:extLst>
              <a:ext uri="{FF2B5EF4-FFF2-40B4-BE49-F238E27FC236}">
                <a16:creationId xmlns:a16="http://schemas.microsoft.com/office/drawing/2014/main" id="{8AF10A6D-59AF-1763-21E8-9C180116D152}"/>
              </a:ext>
            </a:extLst>
          </p:cNvPr>
          <p:cNvSpPr>
            <a:spLocks noGrp="1"/>
          </p:cNvSpPr>
          <p:nvPr>
            <p:ph type="sldNum" sz="quarter" idx="12"/>
          </p:nvPr>
        </p:nvSpPr>
        <p:spPr/>
        <p:txBody>
          <a:bodyPr/>
          <a:lstStyle/>
          <a:p>
            <a:fld id="{369A006E-F448-4933-A880-62625ED68BDC}" type="slidenum">
              <a:rPr lang="zh-CN" altLang="en-US" smtClean="0"/>
              <a:pPr/>
              <a:t>18</a:t>
            </a:fld>
            <a:endParaRPr lang="zh-CN" altLang="en-US" dirty="0"/>
          </a:p>
        </p:txBody>
      </p:sp>
      <p:sp>
        <p:nvSpPr>
          <p:cNvPr id="8" name="文本框 7">
            <a:extLst>
              <a:ext uri="{FF2B5EF4-FFF2-40B4-BE49-F238E27FC236}">
                <a16:creationId xmlns:a16="http://schemas.microsoft.com/office/drawing/2014/main" id="{B3DBA662-1872-F43D-C9F1-E071A104C056}"/>
              </a:ext>
            </a:extLst>
          </p:cNvPr>
          <p:cNvSpPr txBox="1"/>
          <p:nvPr/>
        </p:nvSpPr>
        <p:spPr>
          <a:xfrm>
            <a:off x="2779835" y="3251716"/>
            <a:ext cx="554960" cy="400110"/>
          </a:xfrm>
          <a:prstGeom prst="rect">
            <a:avLst/>
          </a:prstGeom>
          <a:noFill/>
        </p:spPr>
        <p:txBody>
          <a:bodyPr wrap="none" rtlCol="0">
            <a:spAutoFit/>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FM</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84D18E17-8D62-48FA-4B3E-494EDE7933EE}"/>
              </a:ext>
            </a:extLst>
          </p:cNvPr>
          <p:cNvSpPr txBox="1"/>
          <p:nvPr/>
        </p:nvSpPr>
        <p:spPr>
          <a:xfrm>
            <a:off x="6120915" y="3251717"/>
            <a:ext cx="840295" cy="400110"/>
          </a:xfrm>
          <a:prstGeom prst="rect">
            <a:avLst/>
          </a:prstGeom>
          <a:noFill/>
        </p:spPr>
        <p:txBody>
          <a:bodyPr wrap="none" rtlCol="0">
            <a:spAutoFit/>
          </a:bodyPr>
          <a:lstStyle/>
          <a:p>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sAFM</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2" name="图片 11">
            <a:extLst>
              <a:ext uri="{FF2B5EF4-FFF2-40B4-BE49-F238E27FC236}">
                <a16:creationId xmlns:a16="http://schemas.microsoft.com/office/drawing/2014/main" id="{7C0C752C-618F-872E-2100-73C06C3CB2D5}"/>
              </a:ext>
            </a:extLst>
          </p:cNvPr>
          <p:cNvPicPr>
            <a:picLocks noChangeAspect="1"/>
          </p:cNvPicPr>
          <p:nvPr/>
        </p:nvPicPr>
        <p:blipFill>
          <a:blip r:embed="rId2"/>
          <a:stretch>
            <a:fillRect/>
          </a:stretch>
        </p:blipFill>
        <p:spPr>
          <a:xfrm>
            <a:off x="309562" y="3698671"/>
            <a:ext cx="8524875" cy="2552700"/>
          </a:xfrm>
          <a:prstGeom prst="rect">
            <a:avLst/>
          </a:prstGeom>
        </p:spPr>
      </p:pic>
    </p:spTree>
    <p:extLst>
      <p:ext uri="{BB962C8B-B14F-4D97-AF65-F5344CB8AC3E}">
        <p14:creationId xmlns:p14="http://schemas.microsoft.com/office/powerpoint/2010/main" val="1353735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D0F3A6-79C5-B479-BE70-6AB0F465A544}"/>
              </a:ext>
            </a:extLst>
          </p:cNvPr>
          <p:cNvSpPr>
            <a:spLocks noGrp="1"/>
          </p:cNvSpPr>
          <p:nvPr>
            <p:ph type="title"/>
          </p:nvPr>
        </p:nvSpPr>
        <p:spPr>
          <a:xfrm>
            <a:off x="628650" y="202710"/>
            <a:ext cx="7886700" cy="1325563"/>
          </a:xfrm>
        </p:spPr>
        <p:txBody>
          <a:bodyPr/>
          <a:lstStyle/>
          <a:p>
            <a:r>
              <a:rPr lang="zh-CN" altLang="en-US" dirty="0"/>
              <a:t>概要</a:t>
            </a:r>
          </a:p>
        </p:txBody>
      </p:sp>
      <p:sp>
        <p:nvSpPr>
          <p:cNvPr id="3" name="内容占位符 2">
            <a:extLst>
              <a:ext uri="{FF2B5EF4-FFF2-40B4-BE49-F238E27FC236}">
                <a16:creationId xmlns:a16="http://schemas.microsoft.com/office/drawing/2014/main" id="{3D17B8B9-8FB1-F06E-0BEF-4F08F3CE1DA2}"/>
              </a:ext>
            </a:extLst>
          </p:cNvPr>
          <p:cNvSpPr>
            <a:spLocks noGrp="1"/>
          </p:cNvSpPr>
          <p:nvPr>
            <p:ph idx="1"/>
          </p:nvPr>
        </p:nvSpPr>
        <p:spPr>
          <a:xfrm>
            <a:off x="628650" y="1354775"/>
            <a:ext cx="8091144" cy="5184138"/>
          </a:xfrm>
        </p:spPr>
        <p:txBody>
          <a:bodyPr>
            <a:normAutofit/>
          </a:bodyPr>
          <a:lstStyle/>
          <a:p>
            <a:pPr>
              <a:lnSpc>
                <a:spcPct val="170000"/>
              </a:lnSpc>
              <a:buSzPct val="100000"/>
              <a:buFont typeface="Calibri" panose="020F0502020204030204" pitchFamily="34" charset="0"/>
              <a:buChar char="▪"/>
            </a:pPr>
            <a:r>
              <a:rPr lang="zh-CN" altLang="en-US" sz="2400" dirty="0">
                <a:latin typeface="微软雅黑" panose="020B0503020204020204" pitchFamily="34" charset="-122"/>
              </a:rPr>
              <a:t>研究背景</a:t>
            </a:r>
            <a:endParaRPr lang="en-US" altLang="zh-CN" sz="2400" dirty="0">
              <a:latin typeface="微软雅黑" panose="020B0503020204020204" pitchFamily="34" charset="-122"/>
            </a:endParaRPr>
          </a:p>
          <a:p>
            <a:pPr>
              <a:lnSpc>
                <a:spcPct val="170000"/>
              </a:lnSpc>
              <a:buSzPct val="100000"/>
              <a:buFont typeface="Calibri" panose="020F0502020204030204" pitchFamily="34" charset="0"/>
              <a:buChar char="▪"/>
            </a:pPr>
            <a:r>
              <a:rPr lang="zh-CN" altLang="en-US" sz="2400" dirty="0">
                <a:latin typeface="微软雅黑" panose="020B0503020204020204" pitchFamily="34" charset="-122"/>
              </a:rPr>
              <a:t>理论方法</a:t>
            </a:r>
            <a:endParaRPr lang="en-US" altLang="zh-CN" sz="2400" dirty="0">
              <a:latin typeface="微软雅黑" panose="020B0503020204020204" pitchFamily="34" charset="-122"/>
            </a:endParaRPr>
          </a:p>
          <a:p>
            <a:pPr>
              <a:lnSpc>
                <a:spcPct val="170000"/>
              </a:lnSpc>
              <a:buSzPct val="100000"/>
              <a:buFont typeface="Calibri" panose="020F0502020204030204" pitchFamily="34" charset="0"/>
              <a:buChar char="▪"/>
            </a:pPr>
            <a:r>
              <a:rPr lang="zh-CN" altLang="en-US" sz="2400" dirty="0">
                <a:latin typeface="微软雅黑" panose="020B0503020204020204" pitchFamily="34" charset="-122"/>
              </a:rPr>
              <a:t>结果与讨论</a:t>
            </a:r>
            <a:endParaRPr lang="en-US" altLang="zh-CN" sz="2400" dirty="0">
              <a:latin typeface="微软雅黑" panose="020B0503020204020204" pitchFamily="34" charset="-122"/>
            </a:endParaRPr>
          </a:p>
          <a:p>
            <a:pPr lvl="1">
              <a:lnSpc>
                <a:spcPct val="170000"/>
              </a:lnSpc>
              <a:buSzPct val="100000"/>
            </a:pPr>
            <a:r>
              <a:rPr lang="zh-CN" altLang="en-US" sz="2200" dirty="0">
                <a:latin typeface="微软雅黑" panose="020B0503020204020204" pitchFamily="34" charset="-122"/>
              </a:rPr>
              <a:t>密度泛函理论计算</a:t>
            </a:r>
            <a:endParaRPr lang="en-US" altLang="zh-CN" sz="2200" dirty="0">
              <a:latin typeface="微软雅黑" panose="020B0503020204020204" pitchFamily="34" charset="-122"/>
            </a:endParaRPr>
          </a:p>
          <a:p>
            <a:pPr lvl="1">
              <a:lnSpc>
                <a:spcPct val="170000"/>
              </a:lnSpc>
              <a:buSzPct val="100000"/>
            </a:pPr>
            <a:r>
              <a:rPr lang="zh-CN" altLang="en-US" sz="2200" dirty="0">
                <a:latin typeface="微软雅黑" panose="020B0503020204020204" pitchFamily="34" charset="-122"/>
              </a:rPr>
              <a:t>蒙特卡洛模拟</a:t>
            </a:r>
            <a:endParaRPr lang="en-US" altLang="zh-CN" sz="2200" dirty="0">
              <a:latin typeface="微软雅黑" panose="020B0503020204020204" pitchFamily="34" charset="-122"/>
            </a:endParaRPr>
          </a:p>
          <a:p>
            <a:pPr>
              <a:lnSpc>
                <a:spcPct val="170000"/>
              </a:lnSpc>
              <a:buSzPct val="100000"/>
              <a:buFont typeface="Calibri" panose="020F0502020204030204" pitchFamily="34" charset="0"/>
              <a:buChar char="▪"/>
            </a:pPr>
            <a:r>
              <a:rPr lang="zh-CN" altLang="en-US" sz="2400" dirty="0">
                <a:latin typeface="微软雅黑" panose="020B0503020204020204" pitchFamily="34" charset="-122"/>
              </a:rPr>
              <a:t>总结与展望</a:t>
            </a:r>
            <a:endParaRPr lang="en-US" altLang="zh-CN" sz="2400" dirty="0">
              <a:latin typeface="微软雅黑" panose="020B0503020204020204" pitchFamily="34" charset="-122"/>
            </a:endParaRPr>
          </a:p>
        </p:txBody>
      </p:sp>
      <p:sp>
        <p:nvSpPr>
          <p:cNvPr id="4" name="日期占位符 3">
            <a:extLst>
              <a:ext uri="{FF2B5EF4-FFF2-40B4-BE49-F238E27FC236}">
                <a16:creationId xmlns:a16="http://schemas.microsoft.com/office/drawing/2014/main" id="{95528C2A-2F57-E0B4-4E9C-3805A84A5F45}"/>
              </a:ext>
            </a:extLst>
          </p:cNvPr>
          <p:cNvSpPr>
            <a:spLocks noGrp="1"/>
          </p:cNvSpPr>
          <p:nvPr>
            <p:ph type="dt" sz="half" idx="10"/>
          </p:nvPr>
        </p:nvSpPr>
        <p:spPr/>
        <p:txBody>
          <a:bodyPr/>
          <a:lstStyle/>
          <a:p>
            <a:fld id="{53A7CE8E-8A95-42DB-B720-878C1D7AD47C}" type="datetime1">
              <a:rPr lang="zh-CN" altLang="en-US" smtClean="0"/>
              <a:t>2022/6/9</a:t>
            </a:fld>
            <a:endParaRPr lang="zh-CN" altLang="en-US"/>
          </a:p>
        </p:txBody>
      </p:sp>
      <p:sp>
        <p:nvSpPr>
          <p:cNvPr id="5" name="灯片编号占位符 4">
            <a:extLst>
              <a:ext uri="{FF2B5EF4-FFF2-40B4-BE49-F238E27FC236}">
                <a16:creationId xmlns:a16="http://schemas.microsoft.com/office/drawing/2014/main" id="{CE018821-4D0E-65B5-4E37-785AE93EE172}"/>
              </a:ext>
            </a:extLst>
          </p:cNvPr>
          <p:cNvSpPr>
            <a:spLocks noGrp="1"/>
          </p:cNvSpPr>
          <p:nvPr>
            <p:ph type="sldNum" sz="quarter" idx="12"/>
          </p:nvPr>
        </p:nvSpPr>
        <p:spPr/>
        <p:txBody>
          <a:bodyPr/>
          <a:lstStyle/>
          <a:p>
            <a:fld id="{369A006E-F448-4933-A880-62625ED68BDC}" type="slidenum">
              <a:rPr lang="zh-CN" altLang="en-US" smtClean="0"/>
              <a:pPr/>
              <a:t>1</a:t>
            </a:fld>
            <a:endParaRPr lang="zh-CN" altLang="en-US" dirty="0"/>
          </a:p>
        </p:txBody>
      </p:sp>
    </p:spTree>
    <p:extLst>
      <p:ext uri="{BB962C8B-B14F-4D97-AF65-F5344CB8AC3E}">
        <p14:creationId xmlns:p14="http://schemas.microsoft.com/office/powerpoint/2010/main" val="3970380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645484-C580-8EE1-878B-9BF828C67BB3}"/>
              </a:ext>
            </a:extLst>
          </p:cNvPr>
          <p:cNvSpPr>
            <a:spLocks noGrp="1"/>
          </p:cNvSpPr>
          <p:nvPr>
            <p:ph type="title"/>
          </p:nvPr>
        </p:nvSpPr>
        <p:spPr/>
        <p:txBody>
          <a:bodyPr>
            <a:normAutofit/>
          </a:bodyPr>
          <a:lstStyle/>
          <a:p>
            <a:r>
              <a:rPr lang="zh-CN" altLang="en-US" sz="3200" dirty="0"/>
              <a:t>密度泛函理论计算</a:t>
            </a:r>
          </a:p>
        </p:txBody>
      </p:sp>
      <p:sp>
        <p:nvSpPr>
          <p:cNvPr id="3" name="内容占位符 2">
            <a:extLst>
              <a:ext uri="{FF2B5EF4-FFF2-40B4-BE49-F238E27FC236}">
                <a16:creationId xmlns:a16="http://schemas.microsoft.com/office/drawing/2014/main" id="{814407AE-BDB4-022D-8385-1FCE416523D5}"/>
              </a:ext>
            </a:extLst>
          </p:cNvPr>
          <p:cNvSpPr>
            <a:spLocks noGrp="1"/>
          </p:cNvSpPr>
          <p:nvPr>
            <p:ph idx="1"/>
          </p:nvPr>
        </p:nvSpPr>
        <p:spPr>
          <a:xfrm>
            <a:off x="628650" y="1582840"/>
            <a:ext cx="7886700" cy="1325563"/>
          </a:xfrm>
        </p:spPr>
        <p:txBody>
          <a:bodyPr>
            <a:normAutofit/>
          </a:bodyPr>
          <a:lstStyle/>
          <a:p>
            <a:pPr>
              <a:lnSpc>
                <a:spcPct val="125000"/>
              </a:lnSpc>
              <a:buFont typeface="Calibri" panose="020F0502020204030204" pitchFamily="34" charset="0"/>
              <a:buChar char="▪"/>
            </a:pPr>
            <a:r>
              <a:rPr lang="zh-CN" altLang="en-US" sz="2400" dirty="0"/>
              <a:t>在 </a:t>
            </a:r>
            <a:r>
              <a:rPr lang="en-US" altLang="zh-CN" sz="2400" dirty="0"/>
              <a:t>4×2×1 </a:t>
            </a:r>
            <a:r>
              <a:rPr lang="zh-CN" altLang="en-US" sz="2400" dirty="0"/>
              <a:t>超胞中计算了</a:t>
            </a:r>
            <a:r>
              <a:rPr lang="en-US" altLang="zh-CN" sz="2400" dirty="0"/>
              <a:t>FM</a:t>
            </a:r>
            <a:r>
              <a:rPr lang="zh-CN" altLang="en-US" sz="2400" dirty="0"/>
              <a:t>，</a:t>
            </a:r>
            <a:r>
              <a:rPr lang="en-US" altLang="zh-CN" sz="2400" dirty="0" err="1"/>
              <a:t>sAFM</a:t>
            </a:r>
            <a:r>
              <a:rPr lang="en-US" altLang="zh-CN" sz="2400" dirty="0"/>
              <a:t>(stripe AFM)</a:t>
            </a:r>
            <a:r>
              <a:rPr lang="zh-CN" altLang="en-US" sz="2400" dirty="0"/>
              <a:t>，</a:t>
            </a:r>
            <a:r>
              <a:rPr lang="en-US" altLang="zh-CN" sz="2400" dirty="0" err="1"/>
              <a:t>zAFM</a:t>
            </a:r>
            <a:r>
              <a:rPr lang="en-US" altLang="zh-CN" sz="2400" dirty="0"/>
              <a:t>(zigzag AFM)</a:t>
            </a:r>
            <a:r>
              <a:rPr lang="zh-CN" altLang="en-US" sz="2400" dirty="0"/>
              <a:t>，</a:t>
            </a:r>
            <a:r>
              <a:rPr lang="en-US" altLang="zh-CN" sz="2400" dirty="0"/>
              <a:t>HM1</a:t>
            </a:r>
            <a:r>
              <a:rPr lang="zh-CN" altLang="en-US" sz="2400" dirty="0"/>
              <a:t>，</a:t>
            </a:r>
            <a:r>
              <a:rPr lang="en-US" altLang="zh-CN" sz="2400" dirty="0"/>
              <a:t>HM2 </a:t>
            </a:r>
            <a:r>
              <a:rPr lang="zh-CN" altLang="en-US" sz="2400" dirty="0"/>
              <a:t>五种磁构型的总能</a:t>
            </a:r>
            <a:r>
              <a:rPr lang="en-US" altLang="zh-CN" sz="2400" dirty="0"/>
              <a:t>.</a:t>
            </a:r>
            <a:endParaRPr lang="zh-CN" altLang="en-US" sz="2400" dirty="0"/>
          </a:p>
        </p:txBody>
      </p:sp>
      <p:sp>
        <p:nvSpPr>
          <p:cNvPr id="4" name="日期占位符 3">
            <a:extLst>
              <a:ext uri="{FF2B5EF4-FFF2-40B4-BE49-F238E27FC236}">
                <a16:creationId xmlns:a16="http://schemas.microsoft.com/office/drawing/2014/main" id="{47F43BC0-6184-CA36-82ED-CC76E3A3B27A}"/>
              </a:ext>
            </a:extLst>
          </p:cNvPr>
          <p:cNvSpPr>
            <a:spLocks noGrp="1"/>
          </p:cNvSpPr>
          <p:nvPr>
            <p:ph type="dt" sz="half" idx="10"/>
          </p:nvPr>
        </p:nvSpPr>
        <p:spPr/>
        <p:txBody>
          <a:bodyPr/>
          <a:lstStyle/>
          <a:p>
            <a:fld id="{A9A88CC7-0C1A-42B2-A342-4EA0E3F2798F}" type="datetime1">
              <a:rPr lang="zh-CN" altLang="en-US" smtClean="0"/>
              <a:t>2022/6/9</a:t>
            </a:fld>
            <a:endParaRPr lang="zh-CN" altLang="en-US"/>
          </a:p>
        </p:txBody>
      </p:sp>
      <p:sp>
        <p:nvSpPr>
          <p:cNvPr id="5" name="灯片编号占位符 4">
            <a:extLst>
              <a:ext uri="{FF2B5EF4-FFF2-40B4-BE49-F238E27FC236}">
                <a16:creationId xmlns:a16="http://schemas.microsoft.com/office/drawing/2014/main" id="{156385D2-2520-D671-EFB1-D453A1E432D9}"/>
              </a:ext>
            </a:extLst>
          </p:cNvPr>
          <p:cNvSpPr>
            <a:spLocks noGrp="1"/>
          </p:cNvSpPr>
          <p:nvPr>
            <p:ph type="sldNum" sz="quarter" idx="12"/>
          </p:nvPr>
        </p:nvSpPr>
        <p:spPr/>
        <p:txBody>
          <a:bodyPr/>
          <a:lstStyle/>
          <a:p>
            <a:fld id="{369A006E-F448-4933-A880-62625ED68BDC}" type="slidenum">
              <a:rPr lang="zh-CN" altLang="en-US" smtClean="0"/>
              <a:pPr/>
              <a:t>19</a:t>
            </a:fld>
            <a:endParaRPr lang="zh-CN" altLang="en-US" dirty="0"/>
          </a:p>
        </p:txBody>
      </p:sp>
      <p:sp>
        <p:nvSpPr>
          <p:cNvPr id="8" name="文本框 7">
            <a:extLst>
              <a:ext uri="{FF2B5EF4-FFF2-40B4-BE49-F238E27FC236}">
                <a16:creationId xmlns:a16="http://schemas.microsoft.com/office/drawing/2014/main" id="{7F198040-B3A6-F385-EBB3-98445A2F84AE}"/>
              </a:ext>
            </a:extLst>
          </p:cNvPr>
          <p:cNvSpPr txBox="1"/>
          <p:nvPr/>
        </p:nvSpPr>
        <p:spPr>
          <a:xfrm>
            <a:off x="0" y="3028890"/>
            <a:ext cx="9144000" cy="400110"/>
          </a:xfrm>
          <a:prstGeom prst="rect">
            <a:avLst/>
          </a:prstGeom>
          <a:noFill/>
        </p:spPr>
        <p:txBody>
          <a:bodyPr wrap="square" rtlCol="0">
            <a:spAutoFit/>
          </a:bodyPr>
          <a:lstStyle/>
          <a:p>
            <a:pPr algn="ct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FM</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态磁构型</a:t>
            </a:r>
          </a:p>
        </p:txBody>
      </p:sp>
      <p:pic>
        <p:nvPicPr>
          <p:cNvPr id="9" name="图片 8">
            <a:extLst>
              <a:ext uri="{FF2B5EF4-FFF2-40B4-BE49-F238E27FC236}">
                <a16:creationId xmlns:a16="http://schemas.microsoft.com/office/drawing/2014/main" id="{EC90F811-CC5B-978F-8C8C-45953911D623}"/>
              </a:ext>
            </a:extLst>
          </p:cNvPr>
          <p:cNvPicPr>
            <a:picLocks noChangeAspect="1"/>
          </p:cNvPicPr>
          <p:nvPr/>
        </p:nvPicPr>
        <p:blipFill>
          <a:blip r:embed="rId2"/>
          <a:stretch>
            <a:fillRect/>
          </a:stretch>
        </p:blipFill>
        <p:spPr>
          <a:xfrm>
            <a:off x="1913425" y="3464029"/>
            <a:ext cx="5153025" cy="2371725"/>
          </a:xfrm>
          <a:prstGeom prst="rect">
            <a:avLst/>
          </a:prstGeom>
        </p:spPr>
      </p:pic>
    </p:spTree>
    <p:extLst>
      <p:ext uri="{BB962C8B-B14F-4D97-AF65-F5344CB8AC3E}">
        <p14:creationId xmlns:p14="http://schemas.microsoft.com/office/powerpoint/2010/main" val="2579641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645484-C580-8EE1-878B-9BF828C67BB3}"/>
              </a:ext>
            </a:extLst>
          </p:cNvPr>
          <p:cNvSpPr>
            <a:spLocks noGrp="1"/>
          </p:cNvSpPr>
          <p:nvPr>
            <p:ph type="title"/>
          </p:nvPr>
        </p:nvSpPr>
        <p:spPr/>
        <p:txBody>
          <a:bodyPr>
            <a:normAutofit/>
          </a:bodyPr>
          <a:lstStyle/>
          <a:p>
            <a:r>
              <a:rPr lang="zh-CN" altLang="en-US" sz="3200" dirty="0"/>
              <a:t>密度泛函理论计算</a:t>
            </a:r>
          </a:p>
        </p:txBody>
      </p:sp>
      <p:sp>
        <p:nvSpPr>
          <p:cNvPr id="4" name="日期占位符 3">
            <a:extLst>
              <a:ext uri="{FF2B5EF4-FFF2-40B4-BE49-F238E27FC236}">
                <a16:creationId xmlns:a16="http://schemas.microsoft.com/office/drawing/2014/main" id="{47F43BC0-6184-CA36-82ED-CC76E3A3B27A}"/>
              </a:ext>
            </a:extLst>
          </p:cNvPr>
          <p:cNvSpPr>
            <a:spLocks noGrp="1"/>
          </p:cNvSpPr>
          <p:nvPr>
            <p:ph type="dt" sz="half" idx="10"/>
          </p:nvPr>
        </p:nvSpPr>
        <p:spPr/>
        <p:txBody>
          <a:bodyPr/>
          <a:lstStyle/>
          <a:p>
            <a:fld id="{A9A88CC7-0C1A-42B2-A342-4EA0E3F2798F}" type="datetime1">
              <a:rPr lang="zh-CN" altLang="en-US" smtClean="0"/>
              <a:t>2022/6/9</a:t>
            </a:fld>
            <a:endParaRPr lang="zh-CN" altLang="en-US"/>
          </a:p>
        </p:txBody>
      </p:sp>
      <p:sp>
        <p:nvSpPr>
          <p:cNvPr id="5" name="灯片编号占位符 4">
            <a:extLst>
              <a:ext uri="{FF2B5EF4-FFF2-40B4-BE49-F238E27FC236}">
                <a16:creationId xmlns:a16="http://schemas.microsoft.com/office/drawing/2014/main" id="{156385D2-2520-D671-EFB1-D453A1E432D9}"/>
              </a:ext>
            </a:extLst>
          </p:cNvPr>
          <p:cNvSpPr>
            <a:spLocks noGrp="1"/>
          </p:cNvSpPr>
          <p:nvPr>
            <p:ph type="sldNum" sz="quarter" idx="12"/>
          </p:nvPr>
        </p:nvSpPr>
        <p:spPr/>
        <p:txBody>
          <a:bodyPr/>
          <a:lstStyle/>
          <a:p>
            <a:fld id="{369A006E-F448-4933-A880-62625ED68BDC}" type="slidenum">
              <a:rPr lang="zh-CN" altLang="en-US" smtClean="0"/>
              <a:pPr/>
              <a:t>20</a:t>
            </a:fld>
            <a:endParaRPr lang="zh-CN" altLang="en-US" dirty="0"/>
          </a:p>
        </p:txBody>
      </p:sp>
      <p:sp>
        <p:nvSpPr>
          <p:cNvPr id="6" name="文本框 5">
            <a:extLst>
              <a:ext uri="{FF2B5EF4-FFF2-40B4-BE49-F238E27FC236}">
                <a16:creationId xmlns:a16="http://schemas.microsoft.com/office/drawing/2014/main" id="{1C6C43EE-8977-EA3B-A5FA-F6B7E14440CB}"/>
              </a:ext>
            </a:extLst>
          </p:cNvPr>
          <p:cNvSpPr txBox="1"/>
          <p:nvPr/>
        </p:nvSpPr>
        <p:spPr>
          <a:xfrm>
            <a:off x="0" y="2009563"/>
            <a:ext cx="5123168" cy="400110"/>
          </a:xfrm>
          <a:prstGeom prst="rect">
            <a:avLst/>
          </a:prstGeom>
          <a:noFill/>
        </p:spPr>
        <p:txBody>
          <a:bodyPr wrap="square" rtlCol="0">
            <a:spAutoFit/>
          </a:bodyPr>
          <a:lstStyle/>
          <a:p>
            <a:pPr algn="ct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sAFM</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态磁构型</a:t>
            </a:r>
          </a:p>
        </p:txBody>
      </p:sp>
      <p:sp>
        <p:nvSpPr>
          <p:cNvPr id="7" name="文本框 6">
            <a:extLst>
              <a:ext uri="{FF2B5EF4-FFF2-40B4-BE49-F238E27FC236}">
                <a16:creationId xmlns:a16="http://schemas.microsoft.com/office/drawing/2014/main" id="{0237B57B-4798-246F-7687-B9203EFDF223}"/>
              </a:ext>
            </a:extLst>
          </p:cNvPr>
          <p:cNvSpPr txBox="1"/>
          <p:nvPr/>
        </p:nvSpPr>
        <p:spPr>
          <a:xfrm>
            <a:off x="4447534" y="1973285"/>
            <a:ext cx="4020832" cy="400110"/>
          </a:xfrm>
          <a:prstGeom prst="rect">
            <a:avLst/>
          </a:prstGeom>
          <a:noFill/>
        </p:spPr>
        <p:txBody>
          <a:bodyPr wrap="square" rtlCol="0">
            <a:spAutoFit/>
          </a:bodyPr>
          <a:lstStyle/>
          <a:p>
            <a:pPr algn="ct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zAFM</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态磁构型</a:t>
            </a:r>
          </a:p>
        </p:txBody>
      </p:sp>
      <p:pic>
        <p:nvPicPr>
          <p:cNvPr id="9" name="图片 8">
            <a:extLst>
              <a:ext uri="{FF2B5EF4-FFF2-40B4-BE49-F238E27FC236}">
                <a16:creationId xmlns:a16="http://schemas.microsoft.com/office/drawing/2014/main" id="{21085FC7-792F-C3B0-80CC-DC3A4B201BBC}"/>
              </a:ext>
            </a:extLst>
          </p:cNvPr>
          <p:cNvPicPr>
            <a:picLocks noChangeAspect="1"/>
          </p:cNvPicPr>
          <p:nvPr/>
        </p:nvPicPr>
        <p:blipFill>
          <a:blip r:embed="rId2"/>
          <a:stretch>
            <a:fillRect/>
          </a:stretch>
        </p:blipFill>
        <p:spPr>
          <a:xfrm>
            <a:off x="143241" y="2918154"/>
            <a:ext cx="4543425" cy="2066925"/>
          </a:xfrm>
          <a:prstGeom prst="rect">
            <a:avLst/>
          </a:prstGeom>
        </p:spPr>
      </p:pic>
      <p:pic>
        <p:nvPicPr>
          <p:cNvPr id="12" name="图片 11">
            <a:extLst>
              <a:ext uri="{FF2B5EF4-FFF2-40B4-BE49-F238E27FC236}">
                <a16:creationId xmlns:a16="http://schemas.microsoft.com/office/drawing/2014/main" id="{3A575B2D-5EA1-1817-0F55-148F1454B7A9}"/>
              </a:ext>
            </a:extLst>
          </p:cNvPr>
          <p:cNvPicPr>
            <a:picLocks noChangeAspect="1"/>
          </p:cNvPicPr>
          <p:nvPr/>
        </p:nvPicPr>
        <p:blipFill>
          <a:blip r:embed="rId3"/>
          <a:stretch>
            <a:fillRect/>
          </a:stretch>
        </p:blipFill>
        <p:spPr>
          <a:xfrm>
            <a:off x="4676409" y="2881876"/>
            <a:ext cx="4324350" cy="2009775"/>
          </a:xfrm>
          <a:prstGeom prst="rect">
            <a:avLst/>
          </a:prstGeom>
        </p:spPr>
      </p:pic>
    </p:spTree>
    <p:extLst>
      <p:ext uri="{BB962C8B-B14F-4D97-AF65-F5344CB8AC3E}">
        <p14:creationId xmlns:p14="http://schemas.microsoft.com/office/powerpoint/2010/main" val="4263668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645484-C580-8EE1-878B-9BF828C67BB3}"/>
              </a:ext>
            </a:extLst>
          </p:cNvPr>
          <p:cNvSpPr>
            <a:spLocks noGrp="1"/>
          </p:cNvSpPr>
          <p:nvPr>
            <p:ph type="title"/>
          </p:nvPr>
        </p:nvSpPr>
        <p:spPr/>
        <p:txBody>
          <a:bodyPr>
            <a:normAutofit/>
          </a:bodyPr>
          <a:lstStyle/>
          <a:p>
            <a:r>
              <a:rPr lang="zh-CN" altLang="en-US" sz="3200" dirty="0"/>
              <a:t>密度泛函理论计算</a:t>
            </a:r>
          </a:p>
        </p:txBody>
      </p:sp>
      <p:sp>
        <p:nvSpPr>
          <p:cNvPr id="3" name="内容占位符 2">
            <a:extLst>
              <a:ext uri="{FF2B5EF4-FFF2-40B4-BE49-F238E27FC236}">
                <a16:creationId xmlns:a16="http://schemas.microsoft.com/office/drawing/2014/main" id="{814407AE-BDB4-022D-8385-1FCE416523D5}"/>
              </a:ext>
            </a:extLst>
          </p:cNvPr>
          <p:cNvSpPr>
            <a:spLocks noGrp="1"/>
          </p:cNvSpPr>
          <p:nvPr>
            <p:ph idx="1"/>
          </p:nvPr>
        </p:nvSpPr>
        <p:spPr>
          <a:xfrm>
            <a:off x="628650" y="1646729"/>
            <a:ext cx="8175381" cy="788621"/>
          </a:xfrm>
        </p:spPr>
        <p:txBody>
          <a:bodyPr>
            <a:normAutofit/>
          </a:bodyPr>
          <a:lstStyle/>
          <a:p>
            <a:pPr>
              <a:lnSpc>
                <a:spcPct val="150000"/>
              </a:lnSpc>
              <a:buFont typeface="Calibri" panose="020F0502020204030204" pitchFamily="34" charset="0"/>
              <a:buChar char="▪"/>
            </a:pPr>
            <a:r>
              <a:rPr lang="zh-CN" altLang="en-US" sz="2400" dirty="0"/>
              <a:t>利用自旋色散生成</a:t>
            </a:r>
            <a:r>
              <a:rPr lang="en-US" altLang="zh-CN" sz="2400" dirty="0"/>
              <a:t>HM</a:t>
            </a:r>
            <a:r>
              <a:rPr lang="zh-CN" altLang="en-US" sz="2400" dirty="0"/>
              <a:t>初态磁构型</a:t>
            </a:r>
            <a:r>
              <a:rPr lang="en-US" altLang="zh-CN" sz="2400" dirty="0"/>
              <a:t>.</a:t>
            </a:r>
          </a:p>
        </p:txBody>
      </p:sp>
      <p:sp>
        <p:nvSpPr>
          <p:cNvPr id="4" name="日期占位符 3">
            <a:extLst>
              <a:ext uri="{FF2B5EF4-FFF2-40B4-BE49-F238E27FC236}">
                <a16:creationId xmlns:a16="http://schemas.microsoft.com/office/drawing/2014/main" id="{47F43BC0-6184-CA36-82ED-CC76E3A3B27A}"/>
              </a:ext>
            </a:extLst>
          </p:cNvPr>
          <p:cNvSpPr>
            <a:spLocks noGrp="1"/>
          </p:cNvSpPr>
          <p:nvPr>
            <p:ph type="dt" sz="half" idx="10"/>
          </p:nvPr>
        </p:nvSpPr>
        <p:spPr/>
        <p:txBody>
          <a:bodyPr/>
          <a:lstStyle/>
          <a:p>
            <a:fld id="{A9A88CC7-0C1A-42B2-A342-4EA0E3F2798F}" type="datetime1">
              <a:rPr lang="zh-CN" altLang="en-US" smtClean="0"/>
              <a:t>2022/6/9</a:t>
            </a:fld>
            <a:endParaRPr lang="zh-CN" altLang="en-US"/>
          </a:p>
        </p:txBody>
      </p:sp>
      <p:sp>
        <p:nvSpPr>
          <p:cNvPr id="5" name="灯片编号占位符 4">
            <a:extLst>
              <a:ext uri="{FF2B5EF4-FFF2-40B4-BE49-F238E27FC236}">
                <a16:creationId xmlns:a16="http://schemas.microsoft.com/office/drawing/2014/main" id="{156385D2-2520-D671-EFB1-D453A1E432D9}"/>
              </a:ext>
            </a:extLst>
          </p:cNvPr>
          <p:cNvSpPr>
            <a:spLocks noGrp="1"/>
          </p:cNvSpPr>
          <p:nvPr>
            <p:ph type="sldNum" sz="quarter" idx="12"/>
          </p:nvPr>
        </p:nvSpPr>
        <p:spPr/>
        <p:txBody>
          <a:bodyPr/>
          <a:lstStyle/>
          <a:p>
            <a:fld id="{369A006E-F448-4933-A880-62625ED68BDC}" type="slidenum">
              <a:rPr lang="zh-CN" altLang="en-US" smtClean="0"/>
              <a:pPr/>
              <a:t>21</a:t>
            </a:fld>
            <a:endParaRPr lang="zh-CN" altLang="en-US"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C3A35CCA-05B9-131C-F08F-04EA4C3CEA0F}"/>
                  </a:ext>
                </a:extLst>
              </p:cNvPr>
              <p:cNvSpPr txBox="1"/>
              <p:nvPr/>
            </p:nvSpPr>
            <p:spPr>
              <a:xfrm>
                <a:off x="204422" y="2525064"/>
                <a:ext cx="8735158" cy="5088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zh-CN" altLang="zh-CN" sz="2400" i="1" smtClean="0">
                              <a:effectLst/>
                              <a:latin typeface="Cambria Math" panose="02040503050406030204" pitchFamily="18" charset="0"/>
                              <a:ea typeface="Cambria Math" panose="02040503050406030204" pitchFamily="18" charset="0"/>
                            </a:rPr>
                          </m:ctrlPr>
                        </m:accPr>
                        <m:e>
                          <m:r>
                            <a:rPr lang="en-US" altLang="zh-CN" sz="2400" b="0" i="1" smtClean="0">
                              <a:effectLst/>
                              <a:latin typeface="Cambria Math" panose="02040503050406030204" pitchFamily="18" charset="0"/>
                              <a:ea typeface="Cambria Math" panose="02040503050406030204" pitchFamily="18" charset="0"/>
                            </a:rPr>
                            <m:t>𝑆</m:t>
                          </m:r>
                        </m:e>
                      </m:acc>
                      <m:d>
                        <m:dPr>
                          <m:ctrlPr>
                            <a:rPr lang="zh-CN" altLang="zh-CN" sz="2400" i="1">
                              <a:effectLst/>
                              <a:latin typeface="Cambria Math" panose="02040503050406030204" pitchFamily="18" charset="0"/>
                              <a:ea typeface="Cambria Math" panose="02040503050406030204" pitchFamily="18" charset="0"/>
                            </a:rPr>
                          </m:ctrlPr>
                        </m:dPr>
                        <m:e>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400" i="1" kern="100">
                                  <a:effectLst/>
                                  <a:latin typeface="Cambria Math" panose="02040503050406030204" pitchFamily="18" charset="0"/>
                                  <a:ea typeface="宋体" panose="02010600030101010101" pitchFamily="2" charset="-122"/>
                                </a:rPr>
                                <m:t>𝑞</m:t>
                              </m:r>
                            </m:e>
                          </m:acc>
                          <m:r>
                            <a:rPr lang="en-US" altLang="zh-CN" sz="2400" i="1" kern="100">
                              <a:effectLst/>
                              <a:latin typeface="Cambria Math" panose="02040503050406030204" pitchFamily="18" charset="0"/>
                              <a:ea typeface="宋体" panose="02010600030101010101" pitchFamily="2" charset="-122"/>
                            </a:rPr>
                            <m:t>,</m:t>
                          </m:r>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400" i="1" kern="100">
                                  <a:effectLst/>
                                  <a:latin typeface="Cambria Math" panose="02040503050406030204" pitchFamily="18" charset="0"/>
                                  <a:ea typeface="宋体" panose="02010600030101010101" pitchFamily="2" charset="-122"/>
                                </a:rPr>
                                <m:t>𝑟</m:t>
                              </m:r>
                            </m:e>
                          </m:acc>
                        </m:e>
                      </m:d>
                      <m:r>
                        <a:rPr lang="en-US" altLang="zh-CN" sz="2400" i="1" kern="100">
                          <a:effectLst/>
                          <a:latin typeface="Cambria Math" panose="02040503050406030204" pitchFamily="18" charset="0"/>
                          <a:ea typeface="宋体" panose="02010600030101010101" pitchFamily="2" charset="-122"/>
                        </a:rPr>
                        <m:t>=</m:t>
                      </m:r>
                      <m:r>
                        <a:rPr lang="en-US" altLang="zh-CN" sz="2400" b="0" i="1" kern="100" smtClean="0">
                          <a:effectLst/>
                          <a:latin typeface="Cambria Math" panose="02040503050406030204" pitchFamily="18" charset="0"/>
                          <a:ea typeface="宋体" panose="02010600030101010101" pitchFamily="2" charset="-122"/>
                        </a:rPr>
                        <m:t>𝑆</m:t>
                      </m:r>
                      <m:d>
                        <m:dPr>
                          <m:ctrlPr>
                            <a:rPr lang="zh-CN" altLang="zh-CN" sz="2400" i="1">
                              <a:effectLst/>
                              <a:latin typeface="Cambria Math" panose="02040503050406030204" pitchFamily="18" charset="0"/>
                              <a:ea typeface="Cambria Math" panose="02040503050406030204" pitchFamily="18" charset="0"/>
                            </a:rPr>
                          </m:ctrlPr>
                        </m:dPr>
                        <m:e>
                          <m:r>
                            <a:rPr lang="en-US" altLang="zh-CN" sz="2400" i="1" kern="100">
                              <a:effectLst/>
                              <a:latin typeface="Cambria Math" panose="02040503050406030204" pitchFamily="18" charset="0"/>
                              <a:ea typeface="宋体" panose="02010600030101010101" pitchFamily="2" charset="-122"/>
                            </a:rPr>
                            <m:t>𝑠𝑖𝑛</m:t>
                          </m:r>
                          <m:r>
                            <a:rPr lang="en-US" altLang="zh-CN" sz="2400" i="1" kern="100">
                              <a:effectLst/>
                              <a:latin typeface="Cambria Math" panose="02040503050406030204" pitchFamily="18" charset="0"/>
                              <a:ea typeface="宋体" panose="02010600030101010101" pitchFamily="2" charset="-122"/>
                            </a:rPr>
                            <m:t>𝜃</m:t>
                          </m:r>
                          <m:func>
                            <m:funcPr>
                              <m:ctrlPr>
                                <a:rPr lang="zh-CN" altLang="zh-CN" sz="2400" i="1">
                                  <a:effectLst/>
                                  <a:latin typeface="Cambria Math" panose="02040503050406030204" pitchFamily="18" charset="0"/>
                                  <a:ea typeface="Cambria Math" panose="02040503050406030204" pitchFamily="18" charset="0"/>
                                </a:rPr>
                              </m:ctrlPr>
                            </m:funcPr>
                            <m:fName>
                              <m:r>
                                <m:rPr>
                                  <m:sty m:val="p"/>
                                </m:rPr>
                                <a:rPr lang="en-US" altLang="zh-CN" sz="2400" kern="100">
                                  <a:effectLst/>
                                  <a:latin typeface="Cambria Math" panose="02040503050406030204" pitchFamily="18" charset="0"/>
                                  <a:ea typeface="宋体" panose="02010600030101010101" pitchFamily="2" charset="-122"/>
                                </a:rPr>
                                <m:t>cos</m:t>
                              </m:r>
                            </m:fName>
                            <m:e>
                              <m:d>
                                <m:dPr>
                                  <m:ctrlPr>
                                    <a:rPr lang="zh-CN" altLang="zh-CN" sz="2400" i="1">
                                      <a:effectLst/>
                                      <a:latin typeface="Cambria Math" panose="02040503050406030204" pitchFamily="18" charset="0"/>
                                      <a:ea typeface="Cambria Math" panose="02040503050406030204" pitchFamily="18" charset="0"/>
                                    </a:rPr>
                                  </m:ctrlPr>
                                </m:dPr>
                                <m:e>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rPr>
                                        <m:t>𝜑</m:t>
                                      </m:r>
                                    </m:e>
                                    <m:sub>
                                      <m:r>
                                        <a:rPr lang="en-US" altLang="zh-CN" sz="2400" i="1" kern="100">
                                          <a:effectLst/>
                                          <a:latin typeface="Cambria Math" panose="02040503050406030204" pitchFamily="18" charset="0"/>
                                          <a:ea typeface="宋体" panose="02010600030101010101" pitchFamily="2" charset="-122"/>
                                        </a:rPr>
                                        <m:t>0</m:t>
                                      </m:r>
                                    </m:sub>
                                  </m:sSub>
                                  <m:r>
                                    <a:rPr lang="en-US" altLang="zh-CN" sz="2400" i="1" kern="100">
                                      <a:effectLst/>
                                      <a:latin typeface="Cambria Math" panose="02040503050406030204" pitchFamily="18" charset="0"/>
                                      <a:ea typeface="宋体" panose="02010600030101010101" pitchFamily="2" charset="-122"/>
                                    </a:rPr>
                                    <m:t>+</m:t>
                                  </m:r>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400" i="1" kern="100">
                                          <a:effectLst/>
                                          <a:latin typeface="Cambria Math" panose="02040503050406030204" pitchFamily="18" charset="0"/>
                                          <a:ea typeface="宋体" panose="02010600030101010101" pitchFamily="2" charset="-122"/>
                                        </a:rPr>
                                        <m:t>𝑞</m:t>
                                      </m:r>
                                    </m:e>
                                  </m:acc>
                                  <m:r>
                                    <a:rPr lang="zh-CN" altLang="zh-CN" sz="2400" i="1" kern="100">
                                      <a:effectLst/>
                                      <a:latin typeface="Cambria Math" panose="02040503050406030204" pitchFamily="18" charset="0"/>
                                      <a:ea typeface="宋体" panose="02010600030101010101" pitchFamily="2" charset="-122"/>
                                    </a:rPr>
                                    <m:t>·</m:t>
                                  </m:r>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400" i="1" kern="100">
                                          <a:effectLst/>
                                          <a:latin typeface="Cambria Math" panose="02040503050406030204" pitchFamily="18" charset="0"/>
                                          <a:ea typeface="宋体" panose="02010600030101010101" pitchFamily="2" charset="-122"/>
                                        </a:rPr>
                                        <m:t>𝑟</m:t>
                                      </m:r>
                                    </m:e>
                                  </m:acc>
                                </m:e>
                              </m:d>
                            </m:e>
                          </m:func>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𝑠𝑖𝑛</m:t>
                          </m:r>
                          <m:r>
                            <a:rPr lang="en-US" altLang="zh-CN" sz="2400" i="1" kern="100">
                              <a:effectLst/>
                              <a:latin typeface="Cambria Math" panose="02040503050406030204" pitchFamily="18" charset="0"/>
                              <a:ea typeface="宋体" panose="02010600030101010101" pitchFamily="2" charset="-122"/>
                            </a:rPr>
                            <m:t>𝜃</m:t>
                          </m:r>
                          <m:func>
                            <m:funcPr>
                              <m:ctrlPr>
                                <a:rPr lang="zh-CN" altLang="zh-CN" sz="2400" i="1">
                                  <a:effectLst/>
                                  <a:latin typeface="Cambria Math" panose="02040503050406030204" pitchFamily="18" charset="0"/>
                                  <a:ea typeface="Cambria Math" panose="02040503050406030204" pitchFamily="18" charset="0"/>
                                </a:rPr>
                              </m:ctrlPr>
                            </m:funcPr>
                            <m:fName>
                              <m:r>
                                <m:rPr>
                                  <m:sty m:val="p"/>
                                </m:rPr>
                                <a:rPr lang="en-US" altLang="zh-CN" sz="2400" kern="100">
                                  <a:effectLst/>
                                  <a:latin typeface="Cambria Math" panose="02040503050406030204" pitchFamily="18" charset="0"/>
                                  <a:ea typeface="宋体" panose="02010600030101010101" pitchFamily="2" charset="-122"/>
                                </a:rPr>
                                <m:t>sin</m:t>
                              </m:r>
                            </m:fName>
                            <m:e>
                              <m:d>
                                <m:dPr>
                                  <m:ctrlPr>
                                    <a:rPr lang="zh-CN" altLang="zh-CN" sz="2400" i="1">
                                      <a:effectLst/>
                                      <a:latin typeface="Cambria Math" panose="02040503050406030204" pitchFamily="18" charset="0"/>
                                      <a:ea typeface="Cambria Math" panose="02040503050406030204" pitchFamily="18" charset="0"/>
                                    </a:rPr>
                                  </m:ctrlPr>
                                </m:dPr>
                                <m:e>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rPr>
                                        <m:t>𝜑</m:t>
                                      </m:r>
                                    </m:e>
                                    <m:sub>
                                      <m:r>
                                        <a:rPr lang="en-US" altLang="zh-CN" sz="2400" i="1" kern="100">
                                          <a:effectLst/>
                                          <a:latin typeface="Cambria Math" panose="02040503050406030204" pitchFamily="18" charset="0"/>
                                          <a:ea typeface="宋体" panose="02010600030101010101" pitchFamily="2" charset="-122"/>
                                        </a:rPr>
                                        <m:t>0</m:t>
                                      </m:r>
                                    </m:sub>
                                  </m:sSub>
                                  <m:r>
                                    <a:rPr lang="en-US" altLang="zh-CN" sz="2400" i="1" kern="100">
                                      <a:effectLst/>
                                      <a:latin typeface="Cambria Math" panose="02040503050406030204" pitchFamily="18" charset="0"/>
                                      <a:ea typeface="宋体" panose="02010600030101010101" pitchFamily="2" charset="-122"/>
                                    </a:rPr>
                                    <m:t>+</m:t>
                                  </m:r>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400" i="1" kern="100">
                                          <a:effectLst/>
                                          <a:latin typeface="Cambria Math" panose="02040503050406030204" pitchFamily="18" charset="0"/>
                                          <a:ea typeface="宋体" panose="02010600030101010101" pitchFamily="2" charset="-122"/>
                                        </a:rPr>
                                        <m:t>𝑞</m:t>
                                      </m:r>
                                    </m:e>
                                  </m:acc>
                                  <m:r>
                                    <a:rPr lang="zh-CN" altLang="zh-CN" sz="2400" i="1" kern="100">
                                      <a:effectLst/>
                                      <a:latin typeface="Cambria Math" panose="02040503050406030204" pitchFamily="18" charset="0"/>
                                      <a:ea typeface="宋体" panose="02010600030101010101" pitchFamily="2" charset="-122"/>
                                    </a:rPr>
                                    <m:t>·</m:t>
                                  </m:r>
                                  <m:acc>
                                    <m:accPr>
                                      <m:chr m:val="⃗"/>
                                      <m:ctrlPr>
                                        <a:rPr lang="zh-CN" altLang="zh-CN" sz="2400" i="1">
                                          <a:effectLst/>
                                          <a:latin typeface="Cambria Math" panose="02040503050406030204" pitchFamily="18" charset="0"/>
                                          <a:ea typeface="Cambria Math" panose="02040503050406030204" pitchFamily="18" charset="0"/>
                                        </a:rPr>
                                      </m:ctrlPr>
                                    </m:accPr>
                                    <m:e>
                                      <m:r>
                                        <a:rPr lang="en-US" altLang="zh-CN" sz="2400" i="1" kern="100">
                                          <a:effectLst/>
                                          <a:latin typeface="Cambria Math" panose="02040503050406030204" pitchFamily="18" charset="0"/>
                                          <a:ea typeface="宋体" panose="02010600030101010101" pitchFamily="2" charset="-122"/>
                                        </a:rPr>
                                        <m:t>𝑟</m:t>
                                      </m:r>
                                    </m:e>
                                  </m:acc>
                                </m:e>
                              </m:d>
                            </m:e>
                          </m:func>
                          <m:r>
                            <a:rPr lang="en-US" altLang="zh-CN" sz="2400" i="1" kern="100">
                              <a:effectLst/>
                              <a:latin typeface="Cambria Math" panose="02040503050406030204" pitchFamily="18" charset="0"/>
                              <a:ea typeface="宋体" panose="02010600030101010101" pitchFamily="2" charset="-122"/>
                            </a:rPr>
                            <m:t>,</m:t>
                          </m:r>
                          <m:r>
                            <a:rPr lang="en-US" altLang="zh-CN" sz="2400" i="1" kern="100">
                              <a:effectLst/>
                              <a:latin typeface="Cambria Math" panose="02040503050406030204" pitchFamily="18" charset="0"/>
                              <a:ea typeface="宋体" panose="02010600030101010101" pitchFamily="2" charset="-122"/>
                            </a:rPr>
                            <m:t>𝑐𝑜𝑠</m:t>
                          </m:r>
                          <m:r>
                            <a:rPr lang="en-US" altLang="zh-CN" sz="2400" i="1" kern="100">
                              <a:effectLst/>
                              <a:latin typeface="Cambria Math" panose="02040503050406030204" pitchFamily="18" charset="0"/>
                              <a:ea typeface="宋体" panose="02010600030101010101" pitchFamily="2" charset="-122"/>
                            </a:rPr>
                            <m:t>𝜃</m:t>
                          </m:r>
                        </m:e>
                      </m:d>
                    </m:oMath>
                  </m:oMathPara>
                </a14:m>
                <a:endParaRPr lang="zh-CN" altLang="en-US" sz="2400" dirty="0"/>
              </a:p>
            </p:txBody>
          </p:sp>
        </mc:Choice>
        <mc:Fallback xmlns="">
          <p:sp>
            <p:nvSpPr>
              <p:cNvPr id="7" name="文本框 6">
                <a:extLst>
                  <a:ext uri="{FF2B5EF4-FFF2-40B4-BE49-F238E27FC236}">
                    <a16:creationId xmlns:a16="http://schemas.microsoft.com/office/drawing/2014/main" id="{C3A35CCA-05B9-131C-F08F-04EA4C3CEA0F}"/>
                  </a:ext>
                </a:extLst>
              </p:cNvPr>
              <p:cNvSpPr txBox="1">
                <a:spLocks noRot="1" noChangeAspect="1" noMove="1" noResize="1" noEditPoints="1" noAdjustHandles="1" noChangeArrowheads="1" noChangeShapeType="1" noTextEdit="1"/>
              </p:cNvSpPr>
              <p:nvPr/>
            </p:nvSpPr>
            <p:spPr>
              <a:xfrm>
                <a:off x="204422" y="2525064"/>
                <a:ext cx="8735158" cy="50885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E77BE6C-9339-3214-F6C9-826EB745208D}"/>
                  </a:ext>
                </a:extLst>
              </p:cNvPr>
              <p:cNvSpPr txBox="1"/>
              <p:nvPr/>
            </p:nvSpPr>
            <p:spPr>
              <a:xfrm>
                <a:off x="984739" y="3273561"/>
                <a:ext cx="7690338" cy="1687963"/>
              </a:xfrm>
              <a:prstGeom prst="rect">
                <a:avLst/>
              </a:prstGeom>
              <a:noFill/>
            </p:spPr>
            <p:txBody>
              <a:bodyPr wrap="square" rtlCol="0">
                <a:spAutoFit/>
              </a:bodyPr>
              <a:lstStyle/>
              <a:p>
                <a:pPr>
                  <a:lnSpc>
                    <a:spcPct val="150000"/>
                  </a:lnSpc>
                </a:pPr>
                <a:r>
                  <a:rPr lang="zh-CN"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rPr>
                  <a:t>传播矢量</a:t>
                </a:r>
                <a14:m>
                  <m:oMath xmlns:m="http://schemas.openxmlformats.org/officeDocument/2006/math">
                    <m:acc>
                      <m:accPr>
                        <m:chr m:val="⃗"/>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400" i="1" kern="100">
                            <a:latin typeface="Cambria Math" panose="02040503050406030204" pitchFamily="18" charset="0"/>
                            <a:ea typeface="宋体" panose="02010600030101010101" pitchFamily="2" charset="-122"/>
                            <a:cs typeface="Times New Roman" panose="02020603050405020304" pitchFamily="18" charset="0"/>
                          </a:rPr>
                          <m:t>𝑞</m:t>
                        </m:r>
                      </m:e>
                    </m:acc>
                  </m:oMath>
                </a14:m>
                <a:r>
                  <a:rPr lang="zh-CN"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rPr>
                  <a:t>以倒矢量为单位</a:t>
                </a: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pPr>
                <a:r>
                  <a:rPr lang="en-US" altLang="zh-CN" sz="2400" b="0" kern="100" dirty="0">
                    <a:latin typeface="Times New Roman" panose="02020603050405020304" pitchFamily="18" charset="0"/>
                    <a:ea typeface="微软雅黑" panose="020B0503020204020204" pitchFamily="34" charset="-122"/>
                    <a:cs typeface="Times New Roman" panose="02020603050405020304" pitchFamily="18" charset="0"/>
                  </a:rPr>
                  <a:t>HM1</a:t>
                </a:r>
                <a:r>
                  <a:rPr lang="zh-CN" altLang="en-US" sz="2400" b="0" kern="100" dirty="0">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acc>
                      <m:accPr>
                        <m:chr m:val="⃗"/>
                        <m:ctrlPr>
                          <a:rPr lang="en-US" altLang="zh-CN" sz="2400" b="0" i="1" kern="100" dirty="0" smtClean="0">
                            <a:latin typeface="Cambria Math" panose="02040503050406030204" pitchFamily="18" charset="0"/>
                            <a:ea typeface="微软雅黑" panose="020B0503020204020204" pitchFamily="34" charset="-122"/>
                            <a:cs typeface="Times New Roman" panose="02020603050405020304" pitchFamily="18" charset="0"/>
                          </a:rPr>
                        </m:ctrlPr>
                      </m:accPr>
                      <m:e>
                        <m:sSub>
                          <m:sSubPr>
                            <m:ctrlPr>
                              <a:rPr lang="en-US" altLang="zh-CN" sz="2400" b="0" i="1" kern="100" dirty="0" smtClean="0">
                                <a:latin typeface="Cambria Math" panose="02040503050406030204" pitchFamily="18" charset="0"/>
                                <a:ea typeface="微软雅黑" panose="020B0503020204020204" pitchFamily="34" charset="-122"/>
                                <a:cs typeface="Times New Roman" panose="02020603050405020304" pitchFamily="18" charset="0"/>
                              </a:rPr>
                            </m:ctrlPr>
                          </m:sSubPr>
                          <m:e>
                            <m:r>
                              <m:rPr>
                                <m:sty m:val="p"/>
                              </m:rPr>
                              <a:rPr lang="en-US" altLang="zh-CN" sz="2400" i="1" kern="100" dirty="0">
                                <a:latin typeface="Cambria Math" panose="02040503050406030204" pitchFamily="18" charset="0"/>
                                <a:ea typeface="微软雅黑" panose="020B0503020204020204" pitchFamily="34" charset="-122"/>
                                <a:cs typeface="Times New Roman" panose="02020603050405020304" pitchFamily="18" charset="0"/>
                              </a:rPr>
                              <m:t>q</m:t>
                            </m:r>
                          </m:e>
                          <m:sub>
                            <m:r>
                              <a:rPr lang="en-US" altLang="zh-CN" sz="2400" b="0" i="1" kern="100" dirty="0" smtClean="0">
                                <a:latin typeface="Cambria Math" panose="02040503050406030204" pitchFamily="18" charset="0"/>
                                <a:ea typeface="微软雅黑" panose="020B0503020204020204" pitchFamily="34" charset="-122"/>
                                <a:cs typeface="Times New Roman" panose="02020603050405020304" pitchFamily="18" charset="0"/>
                              </a:rPr>
                              <m:t>1</m:t>
                            </m:r>
                          </m:sub>
                        </m:sSub>
                      </m:e>
                    </m:acc>
                    <m:r>
                      <a:rPr lang="en-US" altLang="zh-CN" sz="2400" i="1" kern="100" dirty="0">
                        <a:effectLst/>
                        <a:latin typeface="Cambria Math" panose="02040503050406030204" pitchFamily="18" charset="0"/>
                        <a:ea typeface="微软雅黑" panose="020B0503020204020204" pitchFamily="34" charset="-122"/>
                        <a:cs typeface="Times New Roman" panose="02020603050405020304" pitchFamily="18" charset="0"/>
                      </a:rPr>
                      <m:t>=</m:t>
                    </m:r>
                    <m:r>
                      <a:rPr lang="en-US" altLang="zh-CN" sz="2400" b="0" i="1" kern="100" dirty="0" smtClean="0">
                        <a:effectLst/>
                        <a:latin typeface="Cambria Math" panose="02040503050406030204" pitchFamily="18" charset="0"/>
                        <a:ea typeface="微软雅黑" panose="020B0503020204020204" pitchFamily="34" charset="-122"/>
                        <a:cs typeface="Times New Roman" panose="02020603050405020304" pitchFamily="18" charset="0"/>
                      </a:rPr>
                      <m:t>(1.571, 3.142, 0)</m:t>
                    </m:r>
                  </m:oMath>
                </a14:m>
                <a:r>
                  <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kern="100" dirty="0">
                    <a:ea typeface="微软雅黑" panose="020B0503020204020204" pitchFamily="34" charset="-122"/>
                    <a:cs typeface="Times New Roman" panose="02020603050405020304" pitchFamily="18" charset="0"/>
                  </a:rPr>
                  <a:t>恰有完整周期性结构</a:t>
                </a:r>
                <a:r>
                  <a:rPr lang="en-US" altLang="zh-CN" sz="2400" kern="100" dirty="0">
                    <a:ea typeface="微软雅黑" panose="020B0503020204020204" pitchFamily="34" charset="-122"/>
                    <a:cs typeface="Times New Roman" panose="02020603050405020304" pitchFamily="18" charset="0"/>
                  </a:rPr>
                  <a:t>.</a:t>
                </a:r>
              </a:p>
              <a:p>
                <a:pPr>
                  <a:lnSpc>
                    <a:spcPct val="150000"/>
                  </a:lnSpc>
                </a:pPr>
                <a:r>
                  <a:rPr lang="en-US"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rPr>
                  <a:t>HM2</a:t>
                </a:r>
                <a:r>
                  <a:rPr lang="zh-CN" alt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acc>
                      <m:accPr>
                        <m:chr m:val="⃗"/>
                        <m:ctrlPr>
                          <a:rPr lang="en-US" altLang="zh-CN" sz="2400" b="0" i="1" kern="100" dirty="0" smtClean="0">
                            <a:latin typeface="Cambria Math" panose="02040503050406030204" pitchFamily="18" charset="0"/>
                            <a:ea typeface="微软雅黑" panose="020B0503020204020204" pitchFamily="34" charset="-122"/>
                            <a:cs typeface="Times New Roman" panose="02020603050405020304" pitchFamily="18" charset="0"/>
                          </a:rPr>
                        </m:ctrlPr>
                      </m:accPr>
                      <m:e>
                        <m:sSub>
                          <m:sSubPr>
                            <m:ctrlPr>
                              <a:rPr lang="en-US" altLang="zh-CN" sz="2400" b="0" i="1" kern="100" dirty="0" smtClean="0">
                                <a:latin typeface="Cambria Math" panose="02040503050406030204" pitchFamily="18" charset="0"/>
                                <a:ea typeface="微软雅黑" panose="020B0503020204020204" pitchFamily="34" charset="-122"/>
                                <a:cs typeface="Times New Roman" panose="02020603050405020304" pitchFamily="18" charset="0"/>
                              </a:rPr>
                            </m:ctrlPr>
                          </m:sSubPr>
                          <m:e>
                            <m:r>
                              <m:rPr>
                                <m:sty m:val="p"/>
                              </m:rPr>
                              <a:rPr lang="en-US" altLang="zh-CN" sz="2400" i="1" kern="100" dirty="0">
                                <a:latin typeface="Cambria Math" panose="02040503050406030204" pitchFamily="18" charset="0"/>
                                <a:ea typeface="微软雅黑" panose="020B0503020204020204" pitchFamily="34" charset="-122"/>
                                <a:cs typeface="Times New Roman" panose="02020603050405020304" pitchFamily="18" charset="0"/>
                              </a:rPr>
                              <m:t>q</m:t>
                            </m:r>
                          </m:e>
                          <m:sub>
                            <m:r>
                              <a:rPr lang="en-US" altLang="zh-CN" sz="2400" b="0" i="1" kern="100" dirty="0" smtClean="0">
                                <a:latin typeface="Cambria Math" panose="02040503050406030204" pitchFamily="18" charset="0"/>
                                <a:ea typeface="微软雅黑" panose="020B0503020204020204" pitchFamily="34" charset="-122"/>
                                <a:cs typeface="Times New Roman" panose="02020603050405020304" pitchFamily="18" charset="0"/>
                              </a:rPr>
                              <m:t>2</m:t>
                            </m:r>
                          </m:sub>
                        </m:sSub>
                      </m:e>
                    </m:acc>
                    <m:r>
                      <a:rPr lang="en-US" altLang="zh-CN" sz="2400" b="0" i="1" kern="100" dirty="0" smtClean="0">
                        <a:latin typeface="Cambria Math" panose="02040503050406030204" pitchFamily="18" charset="0"/>
                        <a:ea typeface="微软雅黑" panose="020B0503020204020204" pitchFamily="34" charset="-122"/>
                        <a:cs typeface="Times New Roman" panose="02020603050405020304" pitchFamily="18" charset="0"/>
                      </a:rPr>
                      <m:t>=</m:t>
                    </m:r>
                    <m:d>
                      <m:dPr>
                        <m:ctrlPr>
                          <a:rPr lang="en-US" altLang="zh-CN" sz="2400" i="1" kern="100" dirty="0">
                            <a:effectLst/>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400" i="1" kern="100" dirty="0">
                            <a:effectLst/>
                            <a:latin typeface="Cambria Math" panose="02040503050406030204" pitchFamily="18" charset="0"/>
                            <a:ea typeface="微软雅黑" panose="020B0503020204020204" pitchFamily="34" charset="-122"/>
                            <a:cs typeface="Times New Roman" panose="02020603050405020304" pitchFamily="18" charset="0"/>
                          </a:rPr>
                          <m:t>0.138, 0, 1.457</m:t>
                        </m:r>
                      </m:e>
                    </m:d>
                  </m:oMath>
                </a14:m>
                <a:r>
                  <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kern="100" dirty="0">
                    <a:latin typeface="Times New Roman" panose="02020603050405020304" pitchFamily="18" charset="0"/>
                    <a:ea typeface="微软雅黑" panose="020B0503020204020204" pitchFamily="34" charset="-122"/>
                    <a:cs typeface="Times New Roman" panose="02020603050405020304" pitchFamily="18" charset="0"/>
                  </a:rPr>
                  <a:t>实验值</a:t>
                </a:r>
                <a:r>
                  <a:rPr lang="en-US"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rPr>
                  <a:t>.</a:t>
                </a:r>
              </a:p>
            </p:txBody>
          </p:sp>
        </mc:Choice>
        <mc:Fallback xmlns="">
          <p:sp>
            <p:nvSpPr>
              <p:cNvPr id="8" name="文本框 7">
                <a:extLst>
                  <a:ext uri="{FF2B5EF4-FFF2-40B4-BE49-F238E27FC236}">
                    <a16:creationId xmlns:a16="http://schemas.microsoft.com/office/drawing/2014/main" id="{7E77BE6C-9339-3214-F6C9-826EB745208D}"/>
                  </a:ext>
                </a:extLst>
              </p:cNvPr>
              <p:cNvSpPr txBox="1">
                <a:spLocks noRot="1" noChangeAspect="1" noMove="1" noResize="1" noEditPoints="1" noAdjustHandles="1" noChangeArrowheads="1" noChangeShapeType="1" noTextEdit="1"/>
              </p:cNvSpPr>
              <p:nvPr/>
            </p:nvSpPr>
            <p:spPr>
              <a:xfrm>
                <a:off x="984739" y="3273561"/>
                <a:ext cx="7690338" cy="1687963"/>
              </a:xfrm>
              <a:prstGeom prst="rect">
                <a:avLst/>
              </a:prstGeom>
              <a:blipFill>
                <a:blip r:embed="rId4"/>
                <a:stretch>
                  <a:fillRect l="-1269" b="-75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91638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645484-C580-8EE1-878B-9BF828C67BB3}"/>
              </a:ext>
            </a:extLst>
          </p:cNvPr>
          <p:cNvSpPr>
            <a:spLocks noGrp="1"/>
          </p:cNvSpPr>
          <p:nvPr>
            <p:ph type="title"/>
          </p:nvPr>
        </p:nvSpPr>
        <p:spPr/>
        <p:txBody>
          <a:bodyPr>
            <a:normAutofit/>
          </a:bodyPr>
          <a:lstStyle/>
          <a:p>
            <a:r>
              <a:rPr lang="zh-CN" altLang="en-US" sz="3200" dirty="0"/>
              <a:t>密度泛函理论计算</a:t>
            </a:r>
          </a:p>
        </p:txBody>
      </p:sp>
      <p:sp>
        <p:nvSpPr>
          <p:cNvPr id="3" name="内容占位符 2">
            <a:extLst>
              <a:ext uri="{FF2B5EF4-FFF2-40B4-BE49-F238E27FC236}">
                <a16:creationId xmlns:a16="http://schemas.microsoft.com/office/drawing/2014/main" id="{814407AE-BDB4-022D-8385-1FCE416523D5}"/>
              </a:ext>
            </a:extLst>
          </p:cNvPr>
          <p:cNvSpPr>
            <a:spLocks noGrp="1"/>
          </p:cNvSpPr>
          <p:nvPr>
            <p:ph idx="1"/>
          </p:nvPr>
        </p:nvSpPr>
        <p:spPr>
          <a:xfrm>
            <a:off x="628650" y="1404818"/>
            <a:ext cx="7886700" cy="483821"/>
          </a:xfrm>
        </p:spPr>
        <p:txBody>
          <a:bodyPr>
            <a:normAutofit/>
          </a:bodyPr>
          <a:lstStyle/>
          <a:p>
            <a:pPr>
              <a:buFont typeface="Calibri" panose="020F0502020204030204" pitchFamily="34" charset="0"/>
              <a:buChar char="▪"/>
            </a:pPr>
            <a:r>
              <a:rPr lang="zh-CN" altLang="en-US" sz="2400" dirty="0"/>
              <a:t>各态相对</a:t>
            </a:r>
            <a:r>
              <a:rPr lang="en-US" altLang="zh-CN" sz="2400" dirty="0"/>
              <a:t>FM</a:t>
            </a:r>
            <a:r>
              <a:rPr lang="zh-CN" altLang="en-US" sz="2400" dirty="0"/>
              <a:t>态能量计算结果</a:t>
            </a:r>
          </a:p>
        </p:txBody>
      </p:sp>
      <p:sp>
        <p:nvSpPr>
          <p:cNvPr id="4" name="日期占位符 3">
            <a:extLst>
              <a:ext uri="{FF2B5EF4-FFF2-40B4-BE49-F238E27FC236}">
                <a16:creationId xmlns:a16="http://schemas.microsoft.com/office/drawing/2014/main" id="{47F43BC0-6184-CA36-82ED-CC76E3A3B27A}"/>
              </a:ext>
            </a:extLst>
          </p:cNvPr>
          <p:cNvSpPr>
            <a:spLocks noGrp="1"/>
          </p:cNvSpPr>
          <p:nvPr>
            <p:ph type="dt" sz="half" idx="10"/>
          </p:nvPr>
        </p:nvSpPr>
        <p:spPr/>
        <p:txBody>
          <a:bodyPr/>
          <a:lstStyle/>
          <a:p>
            <a:fld id="{A9A88CC7-0C1A-42B2-A342-4EA0E3F2798F}" type="datetime1">
              <a:rPr lang="zh-CN" altLang="en-US" smtClean="0"/>
              <a:t>2022/6/9</a:t>
            </a:fld>
            <a:endParaRPr lang="zh-CN" altLang="en-US"/>
          </a:p>
        </p:txBody>
      </p:sp>
      <p:sp>
        <p:nvSpPr>
          <p:cNvPr id="5" name="灯片编号占位符 4">
            <a:extLst>
              <a:ext uri="{FF2B5EF4-FFF2-40B4-BE49-F238E27FC236}">
                <a16:creationId xmlns:a16="http://schemas.microsoft.com/office/drawing/2014/main" id="{156385D2-2520-D671-EFB1-D453A1E432D9}"/>
              </a:ext>
            </a:extLst>
          </p:cNvPr>
          <p:cNvSpPr>
            <a:spLocks noGrp="1"/>
          </p:cNvSpPr>
          <p:nvPr>
            <p:ph type="sldNum" sz="quarter" idx="12"/>
          </p:nvPr>
        </p:nvSpPr>
        <p:spPr/>
        <p:txBody>
          <a:bodyPr/>
          <a:lstStyle/>
          <a:p>
            <a:fld id="{369A006E-F448-4933-A880-62625ED68BDC}" type="slidenum">
              <a:rPr lang="zh-CN" altLang="en-US" smtClean="0"/>
              <a:pPr/>
              <a:t>22</a:t>
            </a:fld>
            <a:endParaRPr lang="zh-CN" altLang="en-US" dirty="0"/>
          </a:p>
        </p:txBody>
      </p:sp>
      <p:graphicFrame>
        <p:nvGraphicFramePr>
          <p:cNvPr id="7" name="表格 7">
            <a:extLst>
              <a:ext uri="{FF2B5EF4-FFF2-40B4-BE49-F238E27FC236}">
                <a16:creationId xmlns:a16="http://schemas.microsoft.com/office/drawing/2014/main" id="{33C8E63B-1F73-FE1B-AEEE-55DA0167136B}"/>
              </a:ext>
            </a:extLst>
          </p:cNvPr>
          <p:cNvGraphicFramePr>
            <a:graphicFrameLocks noGrp="1"/>
          </p:cNvGraphicFramePr>
          <p:nvPr>
            <p:extLst>
              <p:ext uri="{D42A27DB-BD31-4B8C-83A1-F6EECF244321}">
                <p14:modId xmlns:p14="http://schemas.microsoft.com/office/powerpoint/2010/main" val="1398062608"/>
              </p:ext>
            </p:extLst>
          </p:nvPr>
        </p:nvGraphicFramePr>
        <p:xfrm>
          <a:off x="961293" y="1963259"/>
          <a:ext cx="7221414" cy="2743200"/>
        </p:xfrm>
        <a:graphic>
          <a:graphicData uri="http://schemas.openxmlformats.org/drawingml/2006/table">
            <a:tbl>
              <a:tblPr firstRow="1" bandRow="1">
                <a:tableStyleId>{5C22544A-7EE6-4342-B048-85BDC9FD1C3A}</a:tableStyleId>
              </a:tblPr>
              <a:tblGrid>
                <a:gridCol w="3610707">
                  <a:extLst>
                    <a:ext uri="{9D8B030D-6E8A-4147-A177-3AD203B41FA5}">
                      <a16:colId xmlns:a16="http://schemas.microsoft.com/office/drawing/2014/main" val="1460814647"/>
                    </a:ext>
                  </a:extLst>
                </a:gridCol>
                <a:gridCol w="3610707">
                  <a:extLst>
                    <a:ext uri="{9D8B030D-6E8A-4147-A177-3AD203B41FA5}">
                      <a16:colId xmlns:a16="http://schemas.microsoft.com/office/drawing/2014/main" val="959108381"/>
                    </a:ext>
                  </a:extLst>
                </a:gridCol>
              </a:tblGrid>
              <a:tr h="370840">
                <a:tc>
                  <a:txBody>
                    <a:bodyPr/>
                    <a:lstStyle/>
                    <a:p>
                      <a:pPr algn="ctr"/>
                      <a:r>
                        <a:rPr lang="zh-CN" altLang="en-US" sz="24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系统</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24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能量</a:t>
                      </a:r>
                      <a:r>
                        <a:rPr lang="en-US" altLang="zh-CN" sz="24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meV</a:t>
                      </a:r>
                      <a:r>
                        <a:rPr lang="en-US" altLang="zh-CN" sz="24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/Ni</a:t>
                      </a:r>
                      <a:r>
                        <a:rPr lang="zh-CN" altLang="en-US" sz="24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原子</a:t>
                      </a:r>
                      <a:r>
                        <a:rPr lang="en-US" altLang="zh-CN" sz="24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39289092"/>
                  </a:ext>
                </a:extLst>
              </a:tr>
              <a:tr h="370840">
                <a:tc>
                  <a:txBody>
                    <a:bodyPr/>
                    <a:lstStyle/>
                    <a:p>
                      <a:pPr algn="ct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FM</a:t>
                      </a:r>
                      <a:endPar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1407615"/>
                  </a:ext>
                </a:extLst>
              </a:tr>
              <a:tr h="370840">
                <a:tc>
                  <a:txBody>
                    <a:bodyPr/>
                    <a:lstStyle/>
                    <a:p>
                      <a:pPr algn="ctr"/>
                      <a:r>
                        <a:rPr lang="en-US" altLang="zh-CN" sz="24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sAFM</a:t>
                      </a:r>
                      <a:endPar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13.7</a:t>
                      </a:r>
                      <a:endPar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32171"/>
                  </a:ext>
                </a:extLst>
              </a:tr>
              <a:tr h="370840">
                <a:tc>
                  <a:txBody>
                    <a:bodyPr/>
                    <a:lstStyle/>
                    <a:p>
                      <a:pPr algn="ctr"/>
                      <a:r>
                        <a:rPr lang="en-US" altLang="zh-CN" sz="24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zAFM</a:t>
                      </a:r>
                      <a:endPar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0.6</a:t>
                      </a:r>
                      <a:endPar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042971"/>
                  </a:ext>
                </a:extLst>
              </a:tr>
              <a:tr h="370840">
                <a:tc>
                  <a:txBody>
                    <a:bodyPr/>
                    <a:lstStyle/>
                    <a:p>
                      <a:pPr algn="ct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HM1</a:t>
                      </a:r>
                      <a:endPar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2.4</a:t>
                      </a:r>
                      <a:endPar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46777260"/>
                  </a:ext>
                </a:extLst>
              </a:tr>
              <a:tr h="370840">
                <a:tc>
                  <a:txBody>
                    <a:bodyPr/>
                    <a:lstStyle/>
                    <a:p>
                      <a:pPr algn="ct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HM2</a:t>
                      </a:r>
                      <a:endPar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-1.1</a:t>
                      </a:r>
                      <a:endPar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06875624"/>
                  </a:ext>
                </a:extLst>
              </a:tr>
            </a:tbl>
          </a:graphicData>
        </a:graphic>
      </p:graphicFrame>
      <p:sp>
        <p:nvSpPr>
          <p:cNvPr id="8" name="文本框 7">
            <a:extLst>
              <a:ext uri="{FF2B5EF4-FFF2-40B4-BE49-F238E27FC236}">
                <a16:creationId xmlns:a16="http://schemas.microsoft.com/office/drawing/2014/main" id="{2D424E56-0554-1303-1D2A-EC4EDDED4C92}"/>
              </a:ext>
            </a:extLst>
          </p:cNvPr>
          <p:cNvSpPr txBox="1"/>
          <p:nvPr/>
        </p:nvSpPr>
        <p:spPr>
          <a:xfrm>
            <a:off x="961293" y="4828686"/>
            <a:ext cx="7554057" cy="1434945"/>
          </a:xfrm>
          <a:prstGeom prst="rect">
            <a:avLst/>
          </a:prstGeom>
          <a:noFill/>
        </p:spPr>
        <p:txBody>
          <a:bodyPr wrap="square" rtlCol="0">
            <a:spAutoFit/>
          </a:bodyPr>
          <a:lstStyle/>
          <a:p>
            <a:pPr marL="342900" indent="-342900">
              <a:lnSpc>
                <a:spcPct val="125000"/>
              </a:lnSpc>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存在与</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FM</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态能量接近的磁构型，有可能与之发生竞争产生</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HM</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态；</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25000"/>
              </a:lnSpc>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使用实验值产生的</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HM2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态能量低于</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FM</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态，符合实验</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4217670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6F9C552-5B60-2667-DABF-A7A5F90629D6}"/>
              </a:ext>
            </a:extLst>
          </p:cNvPr>
          <p:cNvSpPr>
            <a:spLocks noGrp="1"/>
          </p:cNvSpPr>
          <p:nvPr>
            <p:ph type="dt" sz="half" idx="10"/>
          </p:nvPr>
        </p:nvSpPr>
        <p:spPr/>
        <p:txBody>
          <a:bodyPr/>
          <a:lstStyle/>
          <a:p>
            <a:fld id="{A9A88CC7-0C1A-42B2-A342-4EA0E3F2798F}" type="datetime1">
              <a:rPr lang="zh-CN" altLang="en-US" smtClean="0"/>
              <a:t>2022/6/9</a:t>
            </a:fld>
            <a:endParaRPr lang="zh-CN" altLang="en-US"/>
          </a:p>
        </p:txBody>
      </p:sp>
      <p:sp>
        <p:nvSpPr>
          <p:cNvPr id="5" name="灯片编号占位符 4">
            <a:extLst>
              <a:ext uri="{FF2B5EF4-FFF2-40B4-BE49-F238E27FC236}">
                <a16:creationId xmlns:a16="http://schemas.microsoft.com/office/drawing/2014/main" id="{1C319EC2-5AD5-3835-5758-9688AF77A381}"/>
              </a:ext>
            </a:extLst>
          </p:cNvPr>
          <p:cNvSpPr>
            <a:spLocks noGrp="1"/>
          </p:cNvSpPr>
          <p:nvPr>
            <p:ph type="sldNum" sz="quarter" idx="12"/>
          </p:nvPr>
        </p:nvSpPr>
        <p:spPr/>
        <p:txBody>
          <a:bodyPr/>
          <a:lstStyle/>
          <a:p>
            <a:fld id="{369A006E-F448-4933-A880-62625ED68BDC}" type="slidenum">
              <a:rPr lang="zh-CN" altLang="en-US" smtClean="0"/>
              <a:pPr/>
              <a:t>23</a:t>
            </a:fld>
            <a:endParaRPr lang="zh-CN" altLang="en-US" dirty="0"/>
          </a:p>
        </p:txBody>
      </p:sp>
      <p:sp>
        <p:nvSpPr>
          <p:cNvPr id="6" name="标题 1">
            <a:extLst>
              <a:ext uri="{FF2B5EF4-FFF2-40B4-BE49-F238E27FC236}">
                <a16:creationId xmlns:a16="http://schemas.microsoft.com/office/drawing/2014/main" id="{8744B325-429A-121A-C7E6-4253B9A45BCD}"/>
              </a:ext>
            </a:extLst>
          </p:cNvPr>
          <p:cNvSpPr>
            <a:spLocks noGrp="1"/>
          </p:cNvSpPr>
          <p:nvPr>
            <p:ph type="title"/>
          </p:nvPr>
        </p:nvSpPr>
        <p:spPr>
          <a:xfrm>
            <a:off x="628650" y="321166"/>
            <a:ext cx="7886700" cy="1325563"/>
          </a:xfrm>
        </p:spPr>
        <p:txBody>
          <a:bodyPr>
            <a:normAutofit/>
          </a:bodyPr>
          <a:lstStyle/>
          <a:p>
            <a:r>
              <a:rPr lang="zh-CN" altLang="en-US" sz="3200" dirty="0"/>
              <a:t>密度泛函理论计算</a:t>
            </a:r>
          </a:p>
        </p:txBody>
      </p:sp>
      <p:sp>
        <p:nvSpPr>
          <p:cNvPr id="7" name="内容占位符 2">
            <a:extLst>
              <a:ext uri="{FF2B5EF4-FFF2-40B4-BE49-F238E27FC236}">
                <a16:creationId xmlns:a16="http://schemas.microsoft.com/office/drawing/2014/main" id="{D3698FAA-95D7-CC87-A3E0-E83E88D98768}"/>
              </a:ext>
            </a:extLst>
          </p:cNvPr>
          <p:cNvSpPr>
            <a:spLocks noGrp="1"/>
          </p:cNvSpPr>
          <p:nvPr>
            <p:ph idx="1"/>
          </p:nvPr>
        </p:nvSpPr>
        <p:spPr>
          <a:xfrm>
            <a:off x="628650" y="2165838"/>
            <a:ext cx="7886700" cy="2746129"/>
          </a:xfrm>
        </p:spPr>
        <p:txBody>
          <a:bodyPr>
            <a:normAutofit/>
          </a:bodyPr>
          <a:lstStyle/>
          <a:p>
            <a:pPr>
              <a:lnSpc>
                <a:spcPct val="125000"/>
              </a:lnSpc>
              <a:buFont typeface="Calibri" panose="020F0502020204030204" pitchFamily="34" charset="0"/>
              <a:buChar char="▪"/>
            </a:pPr>
            <a:r>
              <a:rPr lang="zh-CN" altLang="en-US" sz="2400" dirty="0"/>
              <a:t>自洽计算结果中</a:t>
            </a:r>
            <a:r>
              <a:rPr lang="en-US" altLang="zh-CN" sz="2400" dirty="0"/>
              <a:t>HM</a:t>
            </a:r>
            <a:r>
              <a:rPr lang="zh-CN" altLang="en-US" sz="2400" dirty="0"/>
              <a:t>初态弛豫后仍为</a:t>
            </a:r>
            <a:r>
              <a:rPr lang="en-US" altLang="zh-CN" sz="2400" dirty="0"/>
              <a:t>HM</a:t>
            </a:r>
            <a:r>
              <a:rPr lang="zh-CN" altLang="en-US" sz="2400" dirty="0"/>
              <a:t>磁结构，磁矩主要来自于</a:t>
            </a:r>
            <a:r>
              <a:rPr lang="en-US" altLang="zh-CN" sz="2400" dirty="0"/>
              <a:t>d</a:t>
            </a:r>
            <a:r>
              <a:rPr lang="zh-CN" altLang="en-US" sz="2400" dirty="0"/>
              <a:t>轨道</a:t>
            </a:r>
            <a:r>
              <a:rPr lang="en-US" altLang="zh-CN" sz="2400" dirty="0"/>
              <a:t>.</a:t>
            </a:r>
          </a:p>
          <a:p>
            <a:pPr>
              <a:lnSpc>
                <a:spcPct val="125000"/>
              </a:lnSpc>
              <a:buFont typeface="Calibri" panose="020F0502020204030204" pitchFamily="34" charset="0"/>
              <a:buChar char="▪"/>
            </a:pPr>
            <a:endParaRPr lang="en-US" altLang="zh-CN" sz="2400" dirty="0"/>
          </a:p>
          <a:p>
            <a:pPr>
              <a:lnSpc>
                <a:spcPct val="125000"/>
              </a:lnSpc>
              <a:buFont typeface="Calibri" panose="020F0502020204030204" pitchFamily="34" charset="0"/>
              <a:buChar char="▪"/>
            </a:pPr>
            <a:r>
              <a:rPr lang="zh-CN" altLang="en-US" sz="2400" dirty="0"/>
              <a:t>观察</a:t>
            </a:r>
            <a:r>
              <a:rPr lang="en-US" altLang="zh-CN" sz="2400" dirty="0"/>
              <a:t>HM</a:t>
            </a:r>
            <a:r>
              <a:rPr lang="zh-CN" altLang="en-US" sz="2400" dirty="0"/>
              <a:t>态弛豫后的结构，原子发生</a:t>
            </a:r>
            <a:r>
              <a:rPr lang="en-US" altLang="zh-CN" sz="2400" dirty="0"/>
              <a:t>~10</a:t>
            </a:r>
            <a:r>
              <a:rPr lang="en-US" altLang="zh-CN" sz="2400" baseline="30000" dirty="0"/>
              <a:t>-5</a:t>
            </a:r>
            <a:r>
              <a:rPr lang="zh-CN" altLang="en-US" sz="2400" dirty="0"/>
              <a:t> 晶胞边长的位移，中心对称性被破坏，发生铁电极化</a:t>
            </a:r>
            <a:r>
              <a:rPr lang="en-US" altLang="zh-CN" sz="2400" dirty="0"/>
              <a:t>.</a:t>
            </a:r>
          </a:p>
        </p:txBody>
      </p:sp>
    </p:spTree>
    <p:extLst>
      <p:ext uri="{BB962C8B-B14F-4D97-AF65-F5344CB8AC3E}">
        <p14:creationId xmlns:p14="http://schemas.microsoft.com/office/powerpoint/2010/main" val="3885602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AA2ECC-5D1E-A960-A3C0-D755B4E72599}"/>
              </a:ext>
            </a:extLst>
          </p:cNvPr>
          <p:cNvSpPr>
            <a:spLocks noGrp="1"/>
          </p:cNvSpPr>
          <p:nvPr>
            <p:ph type="title"/>
          </p:nvPr>
        </p:nvSpPr>
        <p:spPr/>
        <p:txBody>
          <a:bodyPr>
            <a:normAutofit/>
          </a:bodyPr>
          <a:lstStyle/>
          <a:p>
            <a:r>
              <a:rPr lang="zh-CN" altLang="en-US" sz="3200" dirty="0"/>
              <a:t>蒙特卡洛模拟</a:t>
            </a:r>
          </a:p>
        </p:txBody>
      </p:sp>
      <p:sp>
        <p:nvSpPr>
          <p:cNvPr id="3" name="内容占位符 2">
            <a:extLst>
              <a:ext uri="{FF2B5EF4-FFF2-40B4-BE49-F238E27FC236}">
                <a16:creationId xmlns:a16="http://schemas.microsoft.com/office/drawing/2014/main" id="{CF716CE9-1110-0A93-05E9-CDC6B55BF748}"/>
              </a:ext>
            </a:extLst>
          </p:cNvPr>
          <p:cNvSpPr>
            <a:spLocks noGrp="1"/>
          </p:cNvSpPr>
          <p:nvPr>
            <p:ph idx="1"/>
          </p:nvPr>
        </p:nvSpPr>
        <p:spPr>
          <a:xfrm>
            <a:off x="628650" y="1825625"/>
            <a:ext cx="7886700" cy="659667"/>
          </a:xfrm>
        </p:spPr>
        <p:txBody>
          <a:bodyPr>
            <a:normAutofit/>
          </a:bodyPr>
          <a:lstStyle/>
          <a:p>
            <a:pPr>
              <a:buFont typeface="Calibri" panose="020F0502020204030204" pitchFamily="34" charset="0"/>
              <a:buChar char="▪"/>
            </a:pPr>
            <a:r>
              <a:rPr lang="zh-CN" altLang="en-US" sz="2400" dirty="0"/>
              <a:t>在</a:t>
            </a:r>
            <a:r>
              <a:rPr lang="en-US" altLang="zh-CN" sz="2400" dirty="0"/>
              <a:t>2×1×1 </a:t>
            </a:r>
            <a:r>
              <a:rPr lang="zh-CN" altLang="en-US" sz="2400" dirty="0"/>
              <a:t>超</a:t>
            </a:r>
            <a:r>
              <a:rPr lang="zh-CN" altLang="en-US" sz="2400"/>
              <a:t>胞中由四</a:t>
            </a:r>
            <a:r>
              <a:rPr lang="zh-CN" altLang="en-US" sz="2400" dirty="0"/>
              <a:t>态法求得参数：</a:t>
            </a:r>
          </a:p>
        </p:txBody>
      </p:sp>
      <p:sp>
        <p:nvSpPr>
          <p:cNvPr id="4" name="日期占位符 3">
            <a:extLst>
              <a:ext uri="{FF2B5EF4-FFF2-40B4-BE49-F238E27FC236}">
                <a16:creationId xmlns:a16="http://schemas.microsoft.com/office/drawing/2014/main" id="{0344F66F-4F2C-F013-FB07-4AD103FFE426}"/>
              </a:ext>
            </a:extLst>
          </p:cNvPr>
          <p:cNvSpPr>
            <a:spLocks noGrp="1"/>
          </p:cNvSpPr>
          <p:nvPr>
            <p:ph type="dt" sz="half" idx="10"/>
          </p:nvPr>
        </p:nvSpPr>
        <p:spPr/>
        <p:txBody>
          <a:bodyPr/>
          <a:lstStyle/>
          <a:p>
            <a:fld id="{A9A88CC7-0C1A-42B2-A342-4EA0E3F2798F}" type="datetime1">
              <a:rPr lang="zh-CN" altLang="en-US" smtClean="0"/>
              <a:t>2022/6/9</a:t>
            </a:fld>
            <a:endParaRPr lang="zh-CN" altLang="en-US"/>
          </a:p>
        </p:txBody>
      </p:sp>
      <p:sp>
        <p:nvSpPr>
          <p:cNvPr id="5" name="灯片编号占位符 4">
            <a:extLst>
              <a:ext uri="{FF2B5EF4-FFF2-40B4-BE49-F238E27FC236}">
                <a16:creationId xmlns:a16="http://schemas.microsoft.com/office/drawing/2014/main" id="{D65BD975-F0F0-C75F-E683-267717D698EE}"/>
              </a:ext>
            </a:extLst>
          </p:cNvPr>
          <p:cNvSpPr>
            <a:spLocks noGrp="1"/>
          </p:cNvSpPr>
          <p:nvPr>
            <p:ph type="sldNum" sz="quarter" idx="12"/>
          </p:nvPr>
        </p:nvSpPr>
        <p:spPr/>
        <p:txBody>
          <a:bodyPr/>
          <a:lstStyle/>
          <a:p>
            <a:fld id="{369A006E-F448-4933-A880-62625ED68BDC}" type="slidenum">
              <a:rPr lang="zh-CN" altLang="en-US" smtClean="0"/>
              <a:pPr/>
              <a:t>24</a:t>
            </a:fld>
            <a:endParaRPr lang="zh-CN" altLang="en-US" dirty="0"/>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968857BE-DE5A-62FC-8418-9BC7FE0F94E9}"/>
                  </a:ext>
                </a:extLst>
              </p:cNvPr>
              <p:cNvSpPr txBox="1"/>
              <p:nvPr/>
            </p:nvSpPr>
            <p:spPr>
              <a:xfrm>
                <a:off x="1512277" y="2858168"/>
                <a:ext cx="5638800" cy="10764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𝐽</m:t>
                      </m:r>
                      <m:r>
                        <a:rPr lang="zh-CN" altLang="en-US" sz="2400" i="0">
                          <a:latin typeface="Cambria Math" panose="02040503050406030204" pitchFamily="18" charset="0"/>
                        </a:rPr>
                        <m:t>=</m:t>
                      </m:r>
                      <m:d>
                        <m:dPr>
                          <m:ctrlPr>
                            <a:rPr lang="zh-CN" altLang="en-US" sz="2400" i="1">
                              <a:solidFill>
                                <a:srgbClr val="836967"/>
                              </a:solidFill>
                              <a:latin typeface="Cambria Math" panose="02040503050406030204" pitchFamily="18" charset="0"/>
                            </a:rPr>
                          </m:ctrlPr>
                        </m:dPr>
                        <m:e>
                          <m:m>
                            <m:mPr>
                              <m:plcHide m:val="on"/>
                              <m:mcs>
                                <m:mc>
                                  <m:mcPr>
                                    <m:count m:val="3"/>
                                    <m:mcJc m:val="center"/>
                                  </m:mcPr>
                                </m:mc>
                              </m:mcs>
                              <m:ctrlPr>
                                <a:rPr lang="zh-CN" altLang="en-US" sz="2400" i="1">
                                  <a:solidFill>
                                    <a:srgbClr val="836967"/>
                                  </a:solidFill>
                                  <a:latin typeface="Cambria Math" panose="02040503050406030204" pitchFamily="18" charset="0"/>
                                </a:rPr>
                              </m:ctrlPr>
                            </m:mPr>
                            <m:mr>
                              <m:e>
                                <m:r>
                                  <a:rPr lang="zh-CN" altLang="en-US" sz="2400" i="0">
                                    <a:latin typeface="Cambria Math" panose="02040503050406030204" pitchFamily="18" charset="0"/>
                                  </a:rPr>
                                  <m:t>−3.56</m:t>
                                </m:r>
                              </m:e>
                              <m:e>
                                <m:r>
                                  <a:rPr lang="zh-CN" altLang="en-US" sz="2400" i="0">
                                    <a:latin typeface="Cambria Math" panose="02040503050406030204" pitchFamily="18" charset="0"/>
                                  </a:rPr>
                                  <m:t>1.06</m:t>
                                </m:r>
                              </m:e>
                              <m:e>
                                <m:r>
                                  <a:rPr lang="zh-CN" altLang="en-US" sz="2400" i="0">
                                    <a:latin typeface="Cambria Math" panose="02040503050406030204" pitchFamily="18" charset="0"/>
                                  </a:rPr>
                                  <m:t>1.18</m:t>
                                </m:r>
                              </m:e>
                            </m:mr>
                            <m:mr>
                              <m:e>
                                <m:r>
                                  <a:rPr lang="zh-CN" altLang="en-US" sz="2400" i="0">
                                    <a:latin typeface="Cambria Math" panose="02040503050406030204" pitchFamily="18" charset="0"/>
                                  </a:rPr>
                                  <m:t>−0.0229</m:t>
                                </m:r>
                              </m:e>
                              <m:e>
                                <m:r>
                                  <a:rPr lang="zh-CN" altLang="en-US" sz="2400" i="0">
                                    <a:latin typeface="Cambria Math" panose="02040503050406030204" pitchFamily="18" charset="0"/>
                                  </a:rPr>
                                  <m:t>−3.56</m:t>
                                </m:r>
                              </m:e>
                              <m:e>
                                <m:r>
                                  <a:rPr lang="zh-CN" altLang="en-US" sz="2400" i="0">
                                    <a:latin typeface="Cambria Math" panose="02040503050406030204" pitchFamily="18" charset="0"/>
                                  </a:rPr>
                                  <m:t>0.817</m:t>
                                </m:r>
                              </m:e>
                            </m:mr>
                            <m:mr>
                              <m:e>
                                <m:r>
                                  <a:rPr lang="zh-CN" altLang="en-US" sz="2400" i="0">
                                    <a:latin typeface="Cambria Math" panose="02040503050406030204" pitchFamily="18" charset="0"/>
                                  </a:rPr>
                                  <m:t>−1.26</m:t>
                                </m:r>
                              </m:e>
                              <m:e>
                                <m:r>
                                  <a:rPr lang="zh-CN" altLang="en-US" sz="2400" i="0">
                                    <a:latin typeface="Cambria Math" panose="02040503050406030204" pitchFamily="18" charset="0"/>
                                  </a:rPr>
                                  <m:t>0.520</m:t>
                                </m:r>
                              </m:e>
                              <m:e>
                                <m:r>
                                  <a:rPr lang="zh-CN" altLang="en-US" sz="2400" i="0">
                                    <a:latin typeface="Cambria Math" panose="02040503050406030204" pitchFamily="18" charset="0"/>
                                  </a:rPr>
                                  <m:t>−3.56</m:t>
                                </m:r>
                              </m:e>
                            </m:mr>
                          </m:m>
                        </m:e>
                      </m:d>
                      <m:r>
                        <a:rPr lang="zh-CN" altLang="en-US" sz="2400" i="0">
                          <a:latin typeface="Cambria Math" panose="02040503050406030204" pitchFamily="18" charset="0"/>
                        </a:rPr>
                        <m:t> </m:t>
                      </m:r>
                      <m:r>
                        <a:rPr lang="zh-CN" altLang="en-US" sz="2400" i="1">
                          <a:latin typeface="Cambria Math" panose="02040503050406030204" pitchFamily="18" charset="0"/>
                        </a:rPr>
                        <m:t>𝑚𝑒𝑉</m:t>
                      </m:r>
                    </m:oMath>
                  </m:oMathPara>
                </a14:m>
                <a:endParaRPr lang="zh-CN" altLang="en-US" sz="2400" dirty="0"/>
              </a:p>
            </p:txBody>
          </p:sp>
        </mc:Choice>
        <mc:Fallback xmlns="">
          <p:sp>
            <p:nvSpPr>
              <p:cNvPr id="11" name="文本框 10">
                <a:extLst>
                  <a:ext uri="{FF2B5EF4-FFF2-40B4-BE49-F238E27FC236}">
                    <a16:creationId xmlns:a16="http://schemas.microsoft.com/office/drawing/2014/main" id="{968857BE-DE5A-62FC-8418-9BC7FE0F94E9}"/>
                  </a:ext>
                </a:extLst>
              </p:cNvPr>
              <p:cNvSpPr txBox="1">
                <a:spLocks noRot="1" noChangeAspect="1" noMove="1" noResize="1" noEditPoints="1" noAdjustHandles="1" noChangeArrowheads="1" noChangeShapeType="1" noTextEdit="1"/>
              </p:cNvSpPr>
              <p:nvPr/>
            </p:nvSpPr>
            <p:spPr>
              <a:xfrm>
                <a:off x="1512277" y="2858168"/>
                <a:ext cx="5638800" cy="1076449"/>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D25AC83A-7ADD-08FA-2DE8-0A4FF5DA75A7}"/>
                  </a:ext>
                </a:extLst>
              </p:cNvPr>
              <p:cNvSpPr txBox="1"/>
              <p:nvPr/>
            </p:nvSpPr>
            <p:spPr>
              <a:xfrm>
                <a:off x="2045677" y="4448841"/>
                <a:ext cx="4572000" cy="10689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𝐴</m:t>
                      </m:r>
                      <m:r>
                        <a:rPr lang="zh-CN" altLang="en-US" sz="2400" i="0">
                          <a:latin typeface="Cambria Math" panose="02040503050406030204" pitchFamily="18" charset="0"/>
                        </a:rPr>
                        <m:t>=</m:t>
                      </m:r>
                      <m:d>
                        <m:dPr>
                          <m:ctrlPr>
                            <a:rPr lang="zh-CN" altLang="en-US" sz="2400" i="1">
                              <a:solidFill>
                                <a:srgbClr val="836967"/>
                              </a:solidFill>
                              <a:latin typeface="Cambria Math" panose="02040503050406030204" pitchFamily="18" charset="0"/>
                            </a:rPr>
                          </m:ctrlPr>
                        </m:dPr>
                        <m:e>
                          <m:m>
                            <m:mPr>
                              <m:plcHide m:val="on"/>
                              <m:mcs>
                                <m:mc>
                                  <m:mcPr>
                                    <m:count m:val="3"/>
                                    <m:mcJc m:val="center"/>
                                  </m:mcPr>
                                </m:mc>
                              </m:mcs>
                              <m:ctrlPr>
                                <a:rPr lang="zh-CN" altLang="en-US" sz="2400" i="1">
                                  <a:solidFill>
                                    <a:srgbClr val="836967"/>
                                  </a:solidFill>
                                  <a:latin typeface="Cambria Math" panose="02040503050406030204" pitchFamily="18" charset="0"/>
                                </a:rPr>
                              </m:ctrlPr>
                            </m:mPr>
                            <m:mr>
                              <m:e>
                                <m:r>
                                  <a:rPr lang="zh-CN" altLang="en-US" sz="2400" i="0">
                                    <a:latin typeface="Cambria Math" panose="02040503050406030204" pitchFamily="18" charset="0"/>
                                  </a:rPr>
                                  <m:t>0</m:t>
                                </m:r>
                              </m:e>
                              <m:e>
                                <m:r>
                                  <a:rPr lang="zh-CN" altLang="en-US" sz="2400" i="0">
                                    <a:latin typeface="Cambria Math" panose="02040503050406030204" pitchFamily="18" charset="0"/>
                                  </a:rPr>
                                  <m:t>0</m:t>
                                </m:r>
                              </m:e>
                              <m:e>
                                <m:r>
                                  <a:rPr lang="zh-CN" altLang="en-US" sz="2400" i="0">
                                    <a:latin typeface="Cambria Math" panose="02040503050406030204" pitchFamily="18" charset="0"/>
                                  </a:rPr>
                                  <m:t>0</m:t>
                                </m:r>
                              </m:e>
                            </m:mr>
                            <m:mr>
                              <m:e>
                                <m:r>
                                  <a:rPr lang="zh-CN" altLang="en-US" sz="2400" i="0">
                                    <a:latin typeface="Cambria Math" panose="02040503050406030204" pitchFamily="18" charset="0"/>
                                  </a:rPr>
                                  <m:t>0</m:t>
                                </m:r>
                              </m:e>
                              <m:e>
                                <m:r>
                                  <a:rPr lang="zh-CN" altLang="en-US" sz="2400" i="0">
                                    <a:latin typeface="Cambria Math" panose="02040503050406030204" pitchFamily="18" charset="0"/>
                                  </a:rPr>
                                  <m:t>0</m:t>
                                </m:r>
                              </m:e>
                              <m:e>
                                <m:r>
                                  <a:rPr lang="zh-CN" altLang="en-US" sz="2400" i="0">
                                    <a:latin typeface="Cambria Math" panose="02040503050406030204" pitchFamily="18" charset="0"/>
                                  </a:rPr>
                                  <m:t>0</m:t>
                                </m:r>
                              </m:e>
                            </m:mr>
                            <m:mr>
                              <m:e>
                                <m:r>
                                  <a:rPr lang="zh-CN" altLang="en-US" sz="2400" i="0">
                                    <a:latin typeface="Cambria Math" panose="02040503050406030204" pitchFamily="18" charset="0"/>
                                  </a:rPr>
                                  <m:t>0</m:t>
                                </m:r>
                              </m:e>
                              <m:e>
                                <m:r>
                                  <a:rPr lang="zh-CN" altLang="en-US" sz="2400" i="0">
                                    <a:latin typeface="Cambria Math" panose="02040503050406030204" pitchFamily="18" charset="0"/>
                                  </a:rPr>
                                  <m:t>0</m:t>
                                </m:r>
                              </m:e>
                              <m:e>
                                <m:r>
                                  <a:rPr lang="zh-CN" altLang="en-US" sz="2400" i="0">
                                    <a:latin typeface="Cambria Math" panose="02040503050406030204" pitchFamily="18" charset="0"/>
                                  </a:rPr>
                                  <m:t>1.75</m:t>
                                </m:r>
                              </m:e>
                            </m:mr>
                          </m:m>
                        </m:e>
                      </m:d>
                      <m:r>
                        <a:rPr lang="zh-CN" altLang="en-US" sz="2400" i="0">
                          <a:latin typeface="Cambria Math" panose="02040503050406030204" pitchFamily="18" charset="0"/>
                        </a:rPr>
                        <m:t> </m:t>
                      </m:r>
                      <m:r>
                        <a:rPr lang="zh-CN" altLang="en-US" sz="2400" i="1">
                          <a:latin typeface="Cambria Math" panose="02040503050406030204" pitchFamily="18" charset="0"/>
                        </a:rPr>
                        <m:t>𝑚𝑒𝑉</m:t>
                      </m:r>
                    </m:oMath>
                  </m:oMathPara>
                </a14:m>
                <a:endParaRPr lang="zh-CN" altLang="en-US" dirty="0"/>
              </a:p>
            </p:txBody>
          </p:sp>
        </mc:Choice>
        <mc:Fallback xmlns="">
          <p:sp>
            <p:nvSpPr>
              <p:cNvPr id="13" name="文本框 12">
                <a:extLst>
                  <a:ext uri="{FF2B5EF4-FFF2-40B4-BE49-F238E27FC236}">
                    <a16:creationId xmlns:a16="http://schemas.microsoft.com/office/drawing/2014/main" id="{D25AC83A-7ADD-08FA-2DE8-0A4FF5DA75A7}"/>
                  </a:ext>
                </a:extLst>
              </p:cNvPr>
              <p:cNvSpPr txBox="1">
                <a:spLocks noRot="1" noChangeAspect="1" noMove="1" noResize="1" noEditPoints="1" noAdjustHandles="1" noChangeArrowheads="1" noChangeShapeType="1" noTextEdit="1"/>
              </p:cNvSpPr>
              <p:nvPr/>
            </p:nvSpPr>
            <p:spPr>
              <a:xfrm>
                <a:off x="2045677" y="4448841"/>
                <a:ext cx="4572000" cy="1068947"/>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09232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371660E-BEC8-572E-2ACE-2926C2AE8605}"/>
              </a:ext>
            </a:extLst>
          </p:cNvPr>
          <p:cNvSpPr>
            <a:spLocks noGrp="1"/>
          </p:cNvSpPr>
          <p:nvPr>
            <p:ph idx="1"/>
          </p:nvPr>
        </p:nvSpPr>
        <p:spPr>
          <a:xfrm>
            <a:off x="628649" y="1811902"/>
            <a:ext cx="7886700" cy="636221"/>
          </a:xfrm>
        </p:spPr>
        <p:txBody>
          <a:bodyPr>
            <a:normAutofit/>
          </a:bodyPr>
          <a:lstStyle/>
          <a:p>
            <a:pPr>
              <a:buFont typeface="Calibri" panose="020F0502020204030204" pitchFamily="34" charset="0"/>
              <a:buChar char="▪"/>
            </a:pPr>
            <a:r>
              <a:rPr lang="zh-CN" altLang="en-US" sz="2400" dirty="0"/>
              <a:t>在不同温度下进行</a:t>
            </a:r>
            <a:r>
              <a:rPr lang="en-US" altLang="zh-CN" sz="2400" dirty="0"/>
              <a:t>MC</a:t>
            </a:r>
            <a:r>
              <a:rPr lang="zh-CN" altLang="en-US" sz="2400" dirty="0"/>
              <a:t>模拟的结果：</a:t>
            </a:r>
          </a:p>
        </p:txBody>
      </p:sp>
      <p:sp>
        <p:nvSpPr>
          <p:cNvPr id="4" name="日期占位符 3">
            <a:extLst>
              <a:ext uri="{FF2B5EF4-FFF2-40B4-BE49-F238E27FC236}">
                <a16:creationId xmlns:a16="http://schemas.microsoft.com/office/drawing/2014/main" id="{74402E80-32F4-7019-CE68-B5B736756CED}"/>
              </a:ext>
            </a:extLst>
          </p:cNvPr>
          <p:cNvSpPr>
            <a:spLocks noGrp="1"/>
          </p:cNvSpPr>
          <p:nvPr>
            <p:ph type="dt" sz="half" idx="10"/>
          </p:nvPr>
        </p:nvSpPr>
        <p:spPr/>
        <p:txBody>
          <a:bodyPr/>
          <a:lstStyle/>
          <a:p>
            <a:fld id="{A9A88CC7-0C1A-42B2-A342-4EA0E3F2798F}" type="datetime1">
              <a:rPr lang="zh-CN" altLang="en-US" smtClean="0"/>
              <a:t>2022/6/9</a:t>
            </a:fld>
            <a:endParaRPr lang="zh-CN" altLang="en-US"/>
          </a:p>
        </p:txBody>
      </p:sp>
      <p:sp>
        <p:nvSpPr>
          <p:cNvPr id="5" name="灯片编号占位符 4">
            <a:extLst>
              <a:ext uri="{FF2B5EF4-FFF2-40B4-BE49-F238E27FC236}">
                <a16:creationId xmlns:a16="http://schemas.microsoft.com/office/drawing/2014/main" id="{BF1BC768-0E26-084A-4548-750D6D1A2A01}"/>
              </a:ext>
            </a:extLst>
          </p:cNvPr>
          <p:cNvSpPr>
            <a:spLocks noGrp="1"/>
          </p:cNvSpPr>
          <p:nvPr>
            <p:ph type="sldNum" sz="quarter" idx="12"/>
          </p:nvPr>
        </p:nvSpPr>
        <p:spPr/>
        <p:txBody>
          <a:bodyPr/>
          <a:lstStyle/>
          <a:p>
            <a:fld id="{369A006E-F448-4933-A880-62625ED68BDC}" type="slidenum">
              <a:rPr lang="zh-CN" altLang="en-US" smtClean="0"/>
              <a:pPr/>
              <a:t>25</a:t>
            </a:fld>
            <a:endParaRPr lang="zh-CN" altLang="en-US" dirty="0"/>
          </a:p>
        </p:txBody>
      </p:sp>
      <mc:AlternateContent xmlns:mc="http://schemas.openxmlformats.org/markup-compatibility/2006" xmlns:a14="http://schemas.microsoft.com/office/drawing/2010/main">
        <mc:Choice Requires="a14">
          <p:graphicFrame>
            <p:nvGraphicFramePr>
              <p:cNvPr id="6" name="表格 5">
                <a:extLst>
                  <a:ext uri="{FF2B5EF4-FFF2-40B4-BE49-F238E27FC236}">
                    <a16:creationId xmlns:a16="http://schemas.microsoft.com/office/drawing/2014/main" id="{345BD212-0B68-8801-E858-0C46139FC812}"/>
                  </a:ext>
                </a:extLst>
              </p:cNvPr>
              <p:cNvGraphicFramePr>
                <a:graphicFrameLocks/>
              </p:cNvGraphicFramePr>
              <p:nvPr>
                <p:extLst>
                  <p:ext uri="{D42A27DB-BD31-4B8C-83A1-F6EECF244321}">
                    <p14:modId xmlns:p14="http://schemas.microsoft.com/office/powerpoint/2010/main" val="534442471"/>
                  </p:ext>
                </p:extLst>
              </p:nvPr>
            </p:nvGraphicFramePr>
            <p:xfrm>
              <a:off x="351731" y="3235823"/>
              <a:ext cx="8440536" cy="2286000"/>
            </p:xfrm>
            <a:graphic>
              <a:graphicData uri="http://schemas.openxmlformats.org/drawingml/2006/table">
                <a:tbl>
                  <a:tblPr firstRow="1" bandRow="1">
                    <a:tableStyleId>{5C22544A-7EE6-4342-B048-85BDC9FD1C3A}</a:tableStyleId>
                  </a:tblPr>
                  <a:tblGrid>
                    <a:gridCol w="2543082">
                      <a:extLst>
                        <a:ext uri="{9D8B030D-6E8A-4147-A177-3AD203B41FA5}">
                          <a16:colId xmlns:a16="http://schemas.microsoft.com/office/drawing/2014/main" val="1694402059"/>
                        </a:ext>
                      </a:extLst>
                    </a:gridCol>
                    <a:gridCol w="2231047">
                      <a:extLst>
                        <a:ext uri="{9D8B030D-6E8A-4147-A177-3AD203B41FA5}">
                          <a16:colId xmlns:a16="http://schemas.microsoft.com/office/drawing/2014/main" val="994352565"/>
                        </a:ext>
                      </a:extLst>
                    </a:gridCol>
                    <a:gridCol w="3666407">
                      <a:extLst>
                        <a:ext uri="{9D8B030D-6E8A-4147-A177-3AD203B41FA5}">
                          <a16:colId xmlns:a16="http://schemas.microsoft.com/office/drawing/2014/main" val="3248519785"/>
                        </a:ext>
                      </a:extLst>
                    </a:gridCol>
                  </a:tblGrid>
                  <a:tr h="370840">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Time</a:t>
                          </a:r>
                        </a:p>
                        <a:p>
                          <a:pPr algn="ctr"/>
                          <a:r>
                            <a:rPr lang="en-US" altLang="zh-CN" sz="20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(0.01 </a:t>
                          </a:r>
                          <a14:m>
                            <m:oMath xmlns:m="http://schemas.openxmlformats.org/officeDocument/2006/math">
                              <m:r>
                                <a:rPr lang="en-US" altLang="zh-CN" sz="2000" b="0" i="1" smtClean="0">
                                  <a:solidFill>
                                    <a:schemeClr val="tx1"/>
                                  </a:solidFill>
                                  <a:latin typeface="Cambria Math" panose="02040503050406030204" pitchFamily="18" charset="0"/>
                                </a:rPr>
                                <m:t>⇔</m:t>
                              </m:r>
                            </m:oMath>
                          </a14:m>
                          <a:r>
                            <a:rPr lang="en-US" altLang="zh-CN" sz="20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1050 steps)</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altLang="zh-CN" sz="2000" b="1" i="1" smtClean="0">
                                        <a:solidFill>
                                          <a:schemeClr val="tx1"/>
                                        </a:solidFill>
                                        <a:latin typeface="Cambria Math" panose="02040503050406030204" pitchFamily="18" charset="0"/>
                                      </a:rPr>
                                    </m:ctrlPr>
                                  </m:accPr>
                                  <m:e>
                                    <m:r>
                                      <a:rPr lang="en-US" altLang="zh-CN" sz="2000" b="1" i="1" smtClean="0">
                                        <a:solidFill>
                                          <a:schemeClr val="tx1"/>
                                        </a:solidFill>
                                        <a:latin typeface="Cambria Math" panose="02040503050406030204" pitchFamily="18" charset="0"/>
                                      </a:rPr>
                                      <m:t>𝑬</m:t>
                                    </m:r>
                                  </m:e>
                                </m:acc>
                                <m:r>
                                  <a:rPr lang="en-US" altLang="zh-CN" sz="2000" b="0" i="1" smtClean="0">
                                    <a:solidFill>
                                      <a:schemeClr val="tx1"/>
                                    </a:solidFill>
                                    <a:latin typeface="Cambria Math" panose="02040503050406030204" pitchFamily="18" charset="0"/>
                                  </a:rPr>
                                  <m:t>/</m:t>
                                </m:r>
                                <m:r>
                                  <a:rPr lang="en-US" altLang="zh-CN" sz="2000" b="0" i="1" smtClean="0">
                                    <a:solidFill>
                                      <a:schemeClr val="tx1"/>
                                    </a:solidFill>
                                    <a:latin typeface="Cambria Math" panose="02040503050406030204" pitchFamily="18" charset="0"/>
                                  </a:rPr>
                                  <m:t>𝑒𝑉</m:t>
                                </m:r>
                              </m:oMath>
                            </m:oMathPara>
                          </a14:m>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altLang="zh-CN" sz="2000" b="1" i="1" smtClean="0">
                                        <a:solidFill>
                                          <a:schemeClr val="tx1"/>
                                        </a:solidFill>
                                        <a:latin typeface="Cambria Math" panose="02040503050406030204" pitchFamily="18" charset="0"/>
                                      </a:rPr>
                                    </m:ctrlPr>
                                  </m:accPr>
                                  <m:e>
                                    <m:r>
                                      <a:rPr lang="en-US" altLang="zh-CN" sz="2000" b="1" i="1" smtClean="0">
                                        <a:solidFill>
                                          <a:schemeClr val="tx1"/>
                                        </a:solidFill>
                                        <a:latin typeface="Cambria Math" panose="02040503050406030204" pitchFamily="18" charset="0"/>
                                      </a:rPr>
                                      <m:t>𝑴</m:t>
                                    </m:r>
                                  </m:e>
                                </m:acc>
                                <m:r>
                                  <a:rPr lang="en-US" altLang="zh-CN" sz="2000" b="0" i="0" smtClean="0">
                                    <a:solidFill>
                                      <a:schemeClr val="tx1"/>
                                    </a:solidFill>
                                    <a:latin typeface="Cambria Math" panose="02040503050406030204" pitchFamily="18" charset="0"/>
                                  </a:rPr>
                                  <m:t>/</m:t>
                                </m:r>
                                <m:sSub>
                                  <m:sSubPr>
                                    <m:ctrlPr>
                                      <a:rPr lang="en-US" altLang="zh-CN" sz="2000" b="0" i="1"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𝜇</m:t>
                                    </m:r>
                                  </m:e>
                                  <m:sub>
                                    <m:r>
                                      <a:rPr lang="en-US" altLang="zh-CN" sz="2000" b="0" i="1" smtClean="0">
                                        <a:solidFill>
                                          <a:schemeClr val="tx1"/>
                                        </a:solidFill>
                                        <a:latin typeface="Cambria Math" panose="02040503050406030204" pitchFamily="18" charset="0"/>
                                      </a:rPr>
                                      <m:t>𝐵</m:t>
                                    </m:r>
                                  </m:sub>
                                </m:sSub>
                              </m:oMath>
                            </m:oMathPara>
                          </a14:m>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4123433"/>
                      </a:ext>
                    </a:extLst>
                  </a:tr>
                  <a:tr h="370840">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0.20</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0.611</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(0.448, 0.448, 0.448)</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5567739"/>
                      </a:ext>
                    </a:extLst>
                  </a:tr>
                  <a:tr h="370840">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0.21</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0.0958</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(0.120, 0.120, 0.120)</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3667852"/>
                      </a:ext>
                    </a:extLst>
                  </a:tr>
                  <a:tr h="370840">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0.22</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0.0708</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0.840</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0.840</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0.840</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3271873"/>
                      </a:ext>
                    </a:extLst>
                  </a:tr>
                  <a:tr h="370840">
                    <a:tc>
                      <a:txBody>
                        <a:body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0.23</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0.0701</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0.0816</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0.0816</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0.0816</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1867583"/>
                      </a:ext>
                    </a:extLst>
                  </a:tr>
                </a:tbl>
              </a:graphicData>
            </a:graphic>
          </p:graphicFrame>
        </mc:Choice>
        <mc:Fallback xmlns="">
          <p:graphicFrame>
            <p:nvGraphicFramePr>
              <p:cNvPr id="6" name="表格 5">
                <a:extLst>
                  <a:ext uri="{FF2B5EF4-FFF2-40B4-BE49-F238E27FC236}">
                    <a16:creationId xmlns:a16="http://schemas.microsoft.com/office/drawing/2014/main" id="{345BD212-0B68-8801-E858-0C46139FC812}"/>
                  </a:ext>
                </a:extLst>
              </p:cNvPr>
              <p:cNvGraphicFramePr>
                <a:graphicFrameLocks/>
              </p:cNvGraphicFramePr>
              <p:nvPr>
                <p:extLst>
                  <p:ext uri="{D42A27DB-BD31-4B8C-83A1-F6EECF244321}">
                    <p14:modId xmlns:p14="http://schemas.microsoft.com/office/powerpoint/2010/main" val="534442471"/>
                  </p:ext>
                </p:extLst>
              </p:nvPr>
            </p:nvGraphicFramePr>
            <p:xfrm>
              <a:off x="351731" y="3235823"/>
              <a:ext cx="8440536" cy="2286000"/>
            </p:xfrm>
            <a:graphic>
              <a:graphicData uri="http://schemas.openxmlformats.org/drawingml/2006/table">
                <a:tbl>
                  <a:tblPr firstRow="1" bandRow="1">
                    <a:tableStyleId>{5C22544A-7EE6-4342-B048-85BDC9FD1C3A}</a:tableStyleId>
                  </a:tblPr>
                  <a:tblGrid>
                    <a:gridCol w="2543082">
                      <a:extLst>
                        <a:ext uri="{9D8B030D-6E8A-4147-A177-3AD203B41FA5}">
                          <a16:colId xmlns:a16="http://schemas.microsoft.com/office/drawing/2014/main" val="1694402059"/>
                        </a:ext>
                      </a:extLst>
                    </a:gridCol>
                    <a:gridCol w="2231047">
                      <a:extLst>
                        <a:ext uri="{9D8B030D-6E8A-4147-A177-3AD203B41FA5}">
                          <a16:colId xmlns:a16="http://schemas.microsoft.com/office/drawing/2014/main" val="994352565"/>
                        </a:ext>
                      </a:extLst>
                    </a:gridCol>
                    <a:gridCol w="3666407">
                      <a:extLst>
                        <a:ext uri="{9D8B030D-6E8A-4147-A177-3AD203B41FA5}">
                          <a16:colId xmlns:a16="http://schemas.microsoft.com/office/drawing/2014/main" val="3248519785"/>
                        </a:ext>
                      </a:extLst>
                    </a:gridCol>
                  </a:tblGrid>
                  <a:tr h="70104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39" t="-4348" r="-232057" b="-242609"/>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14481" t="-4348" r="-165027" b="-242609"/>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30399" t="-4348" r="-332" b="-242609"/>
                          </a:stretch>
                        </a:blipFill>
                      </a:tcPr>
                    </a:tc>
                    <a:extLst>
                      <a:ext uri="{0D108BD9-81ED-4DB2-BD59-A6C34878D82A}">
                        <a16:rowId xmlns:a16="http://schemas.microsoft.com/office/drawing/2014/main" val="1684123433"/>
                      </a:ext>
                    </a:extLst>
                  </a:tr>
                  <a:tr h="396240">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0.20</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0.611</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(0.448, 0.448, 0.448)</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5567739"/>
                      </a:ext>
                    </a:extLst>
                  </a:tr>
                  <a:tr h="396240">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0.21</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0.0958</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(0.120, 0.120, 0.120)</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3667852"/>
                      </a:ext>
                    </a:extLst>
                  </a:tr>
                  <a:tr h="396240">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0.22</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0.0708</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0.840</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0.840</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0.840</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3271873"/>
                      </a:ext>
                    </a:extLst>
                  </a:tr>
                  <a:tr h="396240">
                    <a:tc>
                      <a:txBody>
                        <a:body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0.23</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0.0701</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0.0816</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0.0816</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0.0816</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1867583"/>
                      </a:ext>
                    </a:extLst>
                  </a:tr>
                </a:tbl>
              </a:graphicData>
            </a:graphic>
          </p:graphicFrame>
        </mc:Fallback>
      </mc:AlternateContent>
      <p:sp>
        <p:nvSpPr>
          <p:cNvPr id="7" name="文本框 6">
            <a:extLst>
              <a:ext uri="{FF2B5EF4-FFF2-40B4-BE49-F238E27FC236}">
                <a16:creationId xmlns:a16="http://schemas.microsoft.com/office/drawing/2014/main" id="{FA373D35-919E-37E8-0A07-A72661F9EFA8}"/>
              </a:ext>
            </a:extLst>
          </p:cNvPr>
          <p:cNvSpPr txBox="1"/>
          <p:nvPr/>
        </p:nvSpPr>
        <p:spPr>
          <a:xfrm>
            <a:off x="0" y="2535425"/>
            <a:ext cx="9144000" cy="400110"/>
          </a:xfrm>
          <a:prstGeom prst="rect">
            <a:avLst/>
          </a:prstGeom>
          <a:noFill/>
        </p:spPr>
        <p:txBody>
          <a:bodyPr wrap="square" rtlCol="0">
            <a:spAutoFit/>
          </a:bodyPr>
          <a:lstStyle/>
          <a:p>
            <a:pPr algn="ct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T=80 K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下的模拟结果</a:t>
            </a:r>
          </a:p>
        </p:txBody>
      </p:sp>
      <p:sp>
        <p:nvSpPr>
          <p:cNvPr id="13" name="标题 1">
            <a:extLst>
              <a:ext uri="{FF2B5EF4-FFF2-40B4-BE49-F238E27FC236}">
                <a16:creationId xmlns:a16="http://schemas.microsoft.com/office/drawing/2014/main" id="{910CC815-16CA-B243-E1F9-D95B79CCB16A}"/>
              </a:ext>
            </a:extLst>
          </p:cNvPr>
          <p:cNvSpPr>
            <a:spLocks noGrp="1"/>
          </p:cNvSpPr>
          <p:nvPr>
            <p:ph type="title"/>
          </p:nvPr>
        </p:nvSpPr>
        <p:spPr>
          <a:xfrm>
            <a:off x="628650" y="321166"/>
            <a:ext cx="7886700" cy="1325563"/>
          </a:xfrm>
        </p:spPr>
        <p:txBody>
          <a:bodyPr>
            <a:normAutofit/>
          </a:bodyPr>
          <a:lstStyle/>
          <a:p>
            <a:r>
              <a:rPr lang="zh-CN" altLang="en-US" sz="3200" dirty="0"/>
              <a:t>蒙特卡洛模拟</a:t>
            </a:r>
          </a:p>
        </p:txBody>
      </p:sp>
    </p:spTree>
    <p:extLst>
      <p:ext uri="{BB962C8B-B14F-4D97-AF65-F5344CB8AC3E}">
        <p14:creationId xmlns:p14="http://schemas.microsoft.com/office/powerpoint/2010/main" val="39428000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371660E-BEC8-572E-2ACE-2926C2AE8605}"/>
              </a:ext>
            </a:extLst>
          </p:cNvPr>
          <p:cNvSpPr>
            <a:spLocks noGrp="1"/>
          </p:cNvSpPr>
          <p:nvPr>
            <p:ph idx="1"/>
          </p:nvPr>
        </p:nvSpPr>
        <p:spPr>
          <a:xfrm>
            <a:off x="628649" y="1811902"/>
            <a:ext cx="7886700" cy="636221"/>
          </a:xfrm>
        </p:spPr>
        <p:txBody>
          <a:bodyPr>
            <a:normAutofit/>
          </a:bodyPr>
          <a:lstStyle/>
          <a:p>
            <a:pPr>
              <a:buFont typeface="Calibri" panose="020F0502020204030204" pitchFamily="34" charset="0"/>
              <a:buChar char="▪"/>
            </a:pPr>
            <a:r>
              <a:rPr lang="zh-CN" altLang="en-US" sz="2400" dirty="0"/>
              <a:t>在不同温度下进行</a:t>
            </a:r>
            <a:r>
              <a:rPr lang="en-US" altLang="zh-CN" sz="2400" dirty="0"/>
              <a:t>MC</a:t>
            </a:r>
            <a:r>
              <a:rPr lang="zh-CN" altLang="en-US" sz="2400" dirty="0"/>
              <a:t>模拟的结果：</a:t>
            </a:r>
          </a:p>
        </p:txBody>
      </p:sp>
      <p:sp>
        <p:nvSpPr>
          <p:cNvPr id="4" name="日期占位符 3">
            <a:extLst>
              <a:ext uri="{FF2B5EF4-FFF2-40B4-BE49-F238E27FC236}">
                <a16:creationId xmlns:a16="http://schemas.microsoft.com/office/drawing/2014/main" id="{74402E80-32F4-7019-CE68-B5B736756CED}"/>
              </a:ext>
            </a:extLst>
          </p:cNvPr>
          <p:cNvSpPr>
            <a:spLocks noGrp="1"/>
          </p:cNvSpPr>
          <p:nvPr>
            <p:ph type="dt" sz="half" idx="10"/>
          </p:nvPr>
        </p:nvSpPr>
        <p:spPr/>
        <p:txBody>
          <a:bodyPr/>
          <a:lstStyle/>
          <a:p>
            <a:fld id="{A9A88CC7-0C1A-42B2-A342-4EA0E3F2798F}" type="datetime1">
              <a:rPr lang="zh-CN" altLang="en-US" smtClean="0"/>
              <a:t>2022/6/9</a:t>
            </a:fld>
            <a:endParaRPr lang="zh-CN" altLang="en-US"/>
          </a:p>
        </p:txBody>
      </p:sp>
      <p:sp>
        <p:nvSpPr>
          <p:cNvPr id="5" name="灯片编号占位符 4">
            <a:extLst>
              <a:ext uri="{FF2B5EF4-FFF2-40B4-BE49-F238E27FC236}">
                <a16:creationId xmlns:a16="http://schemas.microsoft.com/office/drawing/2014/main" id="{BF1BC768-0E26-084A-4548-750D6D1A2A01}"/>
              </a:ext>
            </a:extLst>
          </p:cNvPr>
          <p:cNvSpPr>
            <a:spLocks noGrp="1"/>
          </p:cNvSpPr>
          <p:nvPr>
            <p:ph type="sldNum" sz="quarter" idx="12"/>
          </p:nvPr>
        </p:nvSpPr>
        <p:spPr/>
        <p:txBody>
          <a:bodyPr/>
          <a:lstStyle/>
          <a:p>
            <a:fld id="{369A006E-F448-4933-A880-62625ED68BDC}" type="slidenum">
              <a:rPr lang="zh-CN" altLang="en-US" smtClean="0"/>
              <a:pPr/>
              <a:t>26</a:t>
            </a:fld>
            <a:endParaRPr lang="zh-CN" altLang="en-US" dirty="0"/>
          </a:p>
        </p:txBody>
      </p:sp>
      <p:sp>
        <p:nvSpPr>
          <p:cNvPr id="7" name="文本框 6">
            <a:extLst>
              <a:ext uri="{FF2B5EF4-FFF2-40B4-BE49-F238E27FC236}">
                <a16:creationId xmlns:a16="http://schemas.microsoft.com/office/drawing/2014/main" id="{FA373D35-919E-37E8-0A07-A72661F9EFA8}"/>
              </a:ext>
            </a:extLst>
          </p:cNvPr>
          <p:cNvSpPr txBox="1"/>
          <p:nvPr/>
        </p:nvSpPr>
        <p:spPr>
          <a:xfrm>
            <a:off x="0" y="2535425"/>
            <a:ext cx="9144000" cy="400110"/>
          </a:xfrm>
          <a:prstGeom prst="rect">
            <a:avLst/>
          </a:prstGeom>
          <a:noFill/>
        </p:spPr>
        <p:txBody>
          <a:bodyPr wrap="square" rtlCol="0">
            <a:spAutoFit/>
          </a:bodyPr>
          <a:lstStyle/>
          <a:p>
            <a:pPr algn="ct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T=70 K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下的模拟结果</a:t>
            </a:r>
          </a:p>
        </p:txBody>
      </p:sp>
      <p:sp>
        <p:nvSpPr>
          <p:cNvPr id="13" name="标题 1">
            <a:extLst>
              <a:ext uri="{FF2B5EF4-FFF2-40B4-BE49-F238E27FC236}">
                <a16:creationId xmlns:a16="http://schemas.microsoft.com/office/drawing/2014/main" id="{910CC815-16CA-B243-E1F9-D95B79CCB16A}"/>
              </a:ext>
            </a:extLst>
          </p:cNvPr>
          <p:cNvSpPr>
            <a:spLocks noGrp="1"/>
          </p:cNvSpPr>
          <p:nvPr>
            <p:ph type="title"/>
          </p:nvPr>
        </p:nvSpPr>
        <p:spPr>
          <a:xfrm>
            <a:off x="628650" y="321166"/>
            <a:ext cx="7886700" cy="1325563"/>
          </a:xfrm>
        </p:spPr>
        <p:txBody>
          <a:bodyPr>
            <a:normAutofit/>
          </a:bodyPr>
          <a:lstStyle/>
          <a:p>
            <a:r>
              <a:rPr lang="zh-CN" altLang="en-US" sz="3200" dirty="0"/>
              <a:t>蒙特卡洛模拟</a:t>
            </a:r>
          </a:p>
        </p:txBody>
      </p:sp>
      <mc:AlternateContent xmlns:mc="http://schemas.openxmlformats.org/markup-compatibility/2006" xmlns:a14="http://schemas.microsoft.com/office/drawing/2010/main">
        <mc:Choice Requires="a14">
          <p:graphicFrame>
            <p:nvGraphicFramePr>
              <p:cNvPr id="8" name="表格 5">
                <a:extLst>
                  <a:ext uri="{FF2B5EF4-FFF2-40B4-BE49-F238E27FC236}">
                    <a16:creationId xmlns:a16="http://schemas.microsoft.com/office/drawing/2014/main" id="{CBA2B552-112E-6538-F0A0-4F4432641EC5}"/>
                  </a:ext>
                </a:extLst>
              </p:cNvPr>
              <p:cNvGraphicFramePr>
                <a:graphicFrameLocks/>
              </p:cNvGraphicFramePr>
              <p:nvPr>
                <p:extLst>
                  <p:ext uri="{D42A27DB-BD31-4B8C-83A1-F6EECF244321}">
                    <p14:modId xmlns:p14="http://schemas.microsoft.com/office/powerpoint/2010/main" val="3168370155"/>
                  </p:ext>
                </p:extLst>
              </p:nvPr>
            </p:nvGraphicFramePr>
            <p:xfrm>
              <a:off x="351731" y="3231102"/>
              <a:ext cx="8440536" cy="2682240"/>
            </p:xfrm>
            <a:graphic>
              <a:graphicData uri="http://schemas.openxmlformats.org/drawingml/2006/table">
                <a:tbl>
                  <a:tblPr firstRow="1" bandRow="1">
                    <a:tableStyleId>{5C22544A-7EE6-4342-B048-85BDC9FD1C3A}</a:tableStyleId>
                  </a:tblPr>
                  <a:tblGrid>
                    <a:gridCol w="2543082">
                      <a:extLst>
                        <a:ext uri="{9D8B030D-6E8A-4147-A177-3AD203B41FA5}">
                          <a16:colId xmlns:a16="http://schemas.microsoft.com/office/drawing/2014/main" val="1694402059"/>
                        </a:ext>
                      </a:extLst>
                    </a:gridCol>
                    <a:gridCol w="2231047">
                      <a:extLst>
                        <a:ext uri="{9D8B030D-6E8A-4147-A177-3AD203B41FA5}">
                          <a16:colId xmlns:a16="http://schemas.microsoft.com/office/drawing/2014/main" val="994352565"/>
                        </a:ext>
                      </a:extLst>
                    </a:gridCol>
                    <a:gridCol w="3666407">
                      <a:extLst>
                        <a:ext uri="{9D8B030D-6E8A-4147-A177-3AD203B41FA5}">
                          <a16:colId xmlns:a16="http://schemas.microsoft.com/office/drawing/2014/main" val="3248519785"/>
                        </a:ext>
                      </a:extLst>
                    </a:gridCol>
                  </a:tblGrid>
                  <a:tr h="370840">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Time</a:t>
                          </a:r>
                        </a:p>
                        <a:p>
                          <a:pPr algn="ctr"/>
                          <a:r>
                            <a:rPr lang="en-US" altLang="zh-CN" sz="20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(0.01 </a:t>
                          </a:r>
                          <a14:m>
                            <m:oMath xmlns:m="http://schemas.openxmlformats.org/officeDocument/2006/math">
                              <m:r>
                                <a:rPr lang="en-US" altLang="zh-CN" sz="2000" b="0" i="1" smtClean="0">
                                  <a:solidFill>
                                    <a:schemeClr val="tx1"/>
                                  </a:solidFill>
                                  <a:latin typeface="Cambria Math" panose="02040503050406030204" pitchFamily="18" charset="0"/>
                                </a:rPr>
                                <m:t>⇔</m:t>
                              </m:r>
                            </m:oMath>
                          </a14:m>
                          <a:r>
                            <a:rPr lang="en-US" altLang="zh-CN" sz="20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1050 steps)</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altLang="zh-CN" sz="2000" b="1" i="1" smtClean="0">
                                        <a:solidFill>
                                          <a:schemeClr val="tx1"/>
                                        </a:solidFill>
                                        <a:latin typeface="Cambria Math" panose="02040503050406030204" pitchFamily="18" charset="0"/>
                                      </a:rPr>
                                    </m:ctrlPr>
                                  </m:accPr>
                                  <m:e>
                                    <m:r>
                                      <a:rPr lang="en-US" altLang="zh-CN" sz="2000" b="1" i="1" smtClean="0">
                                        <a:solidFill>
                                          <a:schemeClr val="tx1"/>
                                        </a:solidFill>
                                        <a:latin typeface="Cambria Math" panose="02040503050406030204" pitchFamily="18" charset="0"/>
                                      </a:rPr>
                                      <m:t>𝑬</m:t>
                                    </m:r>
                                  </m:e>
                                </m:acc>
                                <m:r>
                                  <a:rPr lang="en-US" altLang="zh-CN" sz="2000" b="0" i="1" smtClean="0">
                                    <a:solidFill>
                                      <a:schemeClr val="tx1"/>
                                    </a:solidFill>
                                    <a:latin typeface="Cambria Math" panose="02040503050406030204" pitchFamily="18" charset="0"/>
                                  </a:rPr>
                                  <m:t>/</m:t>
                                </m:r>
                                <m:r>
                                  <a:rPr lang="en-US" altLang="zh-CN" sz="2000" b="0" i="1" smtClean="0">
                                    <a:solidFill>
                                      <a:schemeClr val="tx1"/>
                                    </a:solidFill>
                                    <a:latin typeface="Cambria Math" panose="02040503050406030204" pitchFamily="18" charset="0"/>
                                  </a:rPr>
                                  <m:t>𝑒𝑉</m:t>
                                </m:r>
                              </m:oMath>
                            </m:oMathPara>
                          </a14:m>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altLang="zh-CN" sz="2000" b="1" i="1" smtClean="0">
                                        <a:solidFill>
                                          <a:schemeClr val="tx1"/>
                                        </a:solidFill>
                                        <a:latin typeface="Cambria Math" panose="02040503050406030204" pitchFamily="18" charset="0"/>
                                      </a:rPr>
                                    </m:ctrlPr>
                                  </m:accPr>
                                  <m:e>
                                    <m:r>
                                      <a:rPr lang="en-US" altLang="zh-CN" sz="2000" b="1" i="1" smtClean="0">
                                        <a:solidFill>
                                          <a:schemeClr val="tx1"/>
                                        </a:solidFill>
                                        <a:latin typeface="Cambria Math" panose="02040503050406030204" pitchFamily="18" charset="0"/>
                                      </a:rPr>
                                      <m:t>𝑴</m:t>
                                    </m:r>
                                  </m:e>
                                </m:acc>
                                <m:r>
                                  <a:rPr lang="en-US" altLang="zh-CN" sz="2000" b="0" i="0" smtClean="0">
                                    <a:solidFill>
                                      <a:schemeClr val="tx1"/>
                                    </a:solidFill>
                                    <a:latin typeface="Cambria Math" panose="02040503050406030204" pitchFamily="18" charset="0"/>
                                  </a:rPr>
                                  <m:t>/</m:t>
                                </m:r>
                                <m:sSub>
                                  <m:sSubPr>
                                    <m:ctrlPr>
                                      <a:rPr lang="en-US" altLang="zh-CN" sz="2000" b="0" i="1"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𝜇</m:t>
                                    </m:r>
                                  </m:e>
                                  <m:sub>
                                    <m:r>
                                      <a:rPr lang="en-US" altLang="zh-CN" sz="2000" b="0" i="1" smtClean="0">
                                        <a:solidFill>
                                          <a:schemeClr val="tx1"/>
                                        </a:solidFill>
                                        <a:latin typeface="Cambria Math" panose="02040503050406030204" pitchFamily="18" charset="0"/>
                                      </a:rPr>
                                      <m:t>𝐵</m:t>
                                    </m:r>
                                  </m:sub>
                                </m:sSub>
                              </m:oMath>
                            </m:oMathPara>
                          </a14:m>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4123433"/>
                      </a:ext>
                    </a:extLst>
                  </a:tr>
                  <a:tr h="370840">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0.20</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0.629</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(0.460, 0.460, 0.460)</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5567739"/>
                      </a:ext>
                    </a:extLst>
                  </a:tr>
                  <a:tr h="370840">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0.21</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0.0922</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(0.135, 0.135, 0.135)</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3667852"/>
                      </a:ext>
                    </a:extLst>
                  </a:tr>
                  <a:tr h="370840">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0.22</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0.0723</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0.906</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0.906</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0.906</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3271873"/>
                      </a:ext>
                    </a:extLst>
                  </a:tr>
                  <a:tr h="370840">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0.23</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0.0701</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0.0824</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0.0824</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0.0824</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1867583"/>
                      </a:ext>
                    </a:extLst>
                  </a:tr>
                  <a:tr h="370840">
                    <a:tc>
                      <a:txBody>
                        <a:body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0.24</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0.0701</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(0.0816, 0.0816, 0.0816)</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7409971"/>
                      </a:ext>
                    </a:extLst>
                  </a:tr>
                </a:tbl>
              </a:graphicData>
            </a:graphic>
          </p:graphicFrame>
        </mc:Choice>
        <mc:Fallback xmlns="">
          <p:graphicFrame>
            <p:nvGraphicFramePr>
              <p:cNvPr id="8" name="表格 5">
                <a:extLst>
                  <a:ext uri="{FF2B5EF4-FFF2-40B4-BE49-F238E27FC236}">
                    <a16:creationId xmlns:a16="http://schemas.microsoft.com/office/drawing/2014/main" id="{CBA2B552-112E-6538-F0A0-4F4432641EC5}"/>
                  </a:ext>
                </a:extLst>
              </p:cNvPr>
              <p:cNvGraphicFramePr>
                <a:graphicFrameLocks/>
              </p:cNvGraphicFramePr>
              <p:nvPr>
                <p:extLst>
                  <p:ext uri="{D42A27DB-BD31-4B8C-83A1-F6EECF244321}">
                    <p14:modId xmlns:p14="http://schemas.microsoft.com/office/powerpoint/2010/main" val="3168370155"/>
                  </p:ext>
                </p:extLst>
              </p:nvPr>
            </p:nvGraphicFramePr>
            <p:xfrm>
              <a:off x="351731" y="3231102"/>
              <a:ext cx="8440536" cy="2682240"/>
            </p:xfrm>
            <a:graphic>
              <a:graphicData uri="http://schemas.openxmlformats.org/drawingml/2006/table">
                <a:tbl>
                  <a:tblPr firstRow="1" bandRow="1">
                    <a:tableStyleId>{5C22544A-7EE6-4342-B048-85BDC9FD1C3A}</a:tableStyleId>
                  </a:tblPr>
                  <a:tblGrid>
                    <a:gridCol w="2543082">
                      <a:extLst>
                        <a:ext uri="{9D8B030D-6E8A-4147-A177-3AD203B41FA5}">
                          <a16:colId xmlns:a16="http://schemas.microsoft.com/office/drawing/2014/main" val="1694402059"/>
                        </a:ext>
                      </a:extLst>
                    </a:gridCol>
                    <a:gridCol w="2231047">
                      <a:extLst>
                        <a:ext uri="{9D8B030D-6E8A-4147-A177-3AD203B41FA5}">
                          <a16:colId xmlns:a16="http://schemas.microsoft.com/office/drawing/2014/main" val="994352565"/>
                        </a:ext>
                      </a:extLst>
                    </a:gridCol>
                    <a:gridCol w="3666407">
                      <a:extLst>
                        <a:ext uri="{9D8B030D-6E8A-4147-A177-3AD203B41FA5}">
                          <a16:colId xmlns:a16="http://schemas.microsoft.com/office/drawing/2014/main" val="3248519785"/>
                        </a:ext>
                      </a:extLst>
                    </a:gridCol>
                  </a:tblGrid>
                  <a:tr h="70104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39" t="-4348" r="-232057" b="-29826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14481" t="-4348" r="-165027" b="-29826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30399" t="-4348" r="-332" b="-298261"/>
                          </a:stretch>
                        </a:blipFill>
                      </a:tcPr>
                    </a:tc>
                    <a:extLst>
                      <a:ext uri="{0D108BD9-81ED-4DB2-BD59-A6C34878D82A}">
                        <a16:rowId xmlns:a16="http://schemas.microsoft.com/office/drawing/2014/main" val="1684123433"/>
                      </a:ext>
                    </a:extLst>
                  </a:tr>
                  <a:tr h="396240">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0.20</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0.629</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(0.460, 0.460, 0.460)</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5567739"/>
                      </a:ext>
                    </a:extLst>
                  </a:tr>
                  <a:tr h="396240">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0.21</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0.0922</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(0.135, 0.135, 0.135)</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3667852"/>
                      </a:ext>
                    </a:extLst>
                  </a:tr>
                  <a:tr h="396240">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0.22</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0.0723</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0.906</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0.906</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0.906</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3271873"/>
                      </a:ext>
                    </a:extLst>
                  </a:tr>
                  <a:tr h="396240">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0.23</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0.0701</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0.0824</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0.0824</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0.0824</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1867583"/>
                      </a:ext>
                    </a:extLst>
                  </a:tr>
                  <a:tr h="396240">
                    <a:tc>
                      <a:txBody>
                        <a:body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0.24</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0.0701</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(0.0816, 0.0816, 0.0816)</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7409971"/>
                      </a:ext>
                    </a:extLst>
                  </a:tr>
                </a:tbl>
              </a:graphicData>
            </a:graphic>
          </p:graphicFrame>
        </mc:Fallback>
      </mc:AlternateContent>
    </p:spTree>
    <p:extLst>
      <p:ext uri="{BB962C8B-B14F-4D97-AF65-F5344CB8AC3E}">
        <p14:creationId xmlns:p14="http://schemas.microsoft.com/office/powerpoint/2010/main" val="2262700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371660E-BEC8-572E-2ACE-2926C2AE8605}"/>
              </a:ext>
            </a:extLst>
          </p:cNvPr>
          <p:cNvSpPr>
            <a:spLocks noGrp="1"/>
          </p:cNvSpPr>
          <p:nvPr>
            <p:ph idx="1"/>
          </p:nvPr>
        </p:nvSpPr>
        <p:spPr>
          <a:xfrm>
            <a:off x="628649" y="1811902"/>
            <a:ext cx="7886700" cy="636221"/>
          </a:xfrm>
        </p:spPr>
        <p:txBody>
          <a:bodyPr>
            <a:normAutofit/>
          </a:bodyPr>
          <a:lstStyle/>
          <a:p>
            <a:pPr>
              <a:buFont typeface="Calibri" panose="020F0502020204030204" pitchFamily="34" charset="0"/>
              <a:buChar char="▪"/>
            </a:pPr>
            <a:r>
              <a:rPr lang="zh-CN" altLang="en-US" sz="2400" dirty="0"/>
              <a:t>在不同温度下进行</a:t>
            </a:r>
            <a:r>
              <a:rPr lang="en-US" altLang="zh-CN" sz="2400" dirty="0"/>
              <a:t>MC</a:t>
            </a:r>
            <a:r>
              <a:rPr lang="zh-CN" altLang="en-US" sz="2400" dirty="0"/>
              <a:t>模拟的结果：</a:t>
            </a:r>
          </a:p>
        </p:txBody>
      </p:sp>
      <p:sp>
        <p:nvSpPr>
          <p:cNvPr id="4" name="日期占位符 3">
            <a:extLst>
              <a:ext uri="{FF2B5EF4-FFF2-40B4-BE49-F238E27FC236}">
                <a16:creationId xmlns:a16="http://schemas.microsoft.com/office/drawing/2014/main" id="{74402E80-32F4-7019-CE68-B5B736756CED}"/>
              </a:ext>
            </a:extLst>
          </p:cNvPr>
          <p:cNvSpPr>
            <a:spLocks noGrp="1"/>
          </p:cNvSpPr>
          <p:nvPr>
            <p:ph type="dt" sz="half" idx="10"/>
          </p:nvPr>
        </p:nvSpPr>
        <p:spPr/>
        <p:txBody>
          <a:bodyPr/>
          <a:lstStyle/>
          <a:p>
            <a:fld id="{A9A88CC7-0C1A-42B2-A342-4EA0E3F2798F}" type="datetime1">
              <a:rPr lang="zh-CN" altLang="en-US" smtClean="0"/>
              <a:t>2022/6/9</a:t>
            </a:fld>
            <a:endParaRPr lang="zh-CN" altLang="en-US"/>
          </a:p>
        </p:txBody>
      </p:sp>
      <p:sp>
        <p:nvSpPr>
          <p:cNvPr id="5" name="灯片编号占位符 4">
            <a:extLst>
              <a:ext uri="{FF2B5EF4-FFF2-40B4-BE49-F238E27FC236}">
                <a16:creationId xmlns:a16="http://schemas.microsoft.com/office/drawing/2014/main" id="{BF1BC768-0E26-084A-4548-750D6D1A2A01}"/>
              </a:ext>
            </a:extLst>
          </p:cNvPr>
          <p:cNvSpPr>
            <a:spLocks noGrp="1"/>
          </p:cNvSpPr>
          <p:nvPr>
            <p:ph type="sldNum" sz="quarter" idx="12"/>
          </p:nvPr>
        </p:nvSpPr>
        <p:spPr/>
        <p:txBody>
          <a:bodyPr/>
          <a:lstStyle/>
          <a:p>
            <a:fld id="{369A006E-F448-4933-A880-62625ED68BDC}" type="slidenum">
              <a:rPr lang="zh-CN" altLang="en-US" smtClean="0"/>
              <a:pPr/>
              <a:t>27</a:t>
            </a:fld>
            <a:endParaRPr lang="zh-CN" altLang="en-US" dirty="0"/>
          </a:p>
        </p:txBody>
      </p:sp>
      <p:sp>
        <p:nvSpPr>
          <p:cNvPr id="7" name="文本框 6">
            <a:extLst>
              <a:ext uri="{FF2B5EF4-FFF2-40B4-BE49-F238E27FC236}">
                <a16:creationId xmlns:a16="http://schemas.microsoft.com/office/drawing/2014/main" id="{FA373D35-919E-37E8-0A07-A72661F9EFA8}"/>
              </a:ext>
            </a:extLst>
          </p:cNvPr>
          <p:cNvSpPr txBox="1"/>
          <p:nvPr/>
        </p:nvSpPr>
        <p:spPr>
          <a:xfrm>
            <a:off x="0" y="2535425"/>
            <a:ext cx="9143999" cy="400110"/>
          </a:xfrm>
          <a:prstGeom prst="rect">
            <a:avLst/>
          </a:prstGeom>
          <a:noFill/>
        </p:spPr>
        <p:txBody>
          <a:bodyPr wrap="square" rtlCol="0">
            <a:spAutoFit/>
          </a:bodyPr>
          <a:lstStyle/>
          <a:p>
            <a:pPr algn="ct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T=50 K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下的模拟结果</a:t>
            </a:r>
          </a:p>
        </p:txBody>
      </p:sp>
      <p:sp>
        <p:nvSpPr>
          <p:cNvPr id="13" name="标题 1">
            <a:extLst>
              <a:ext uri="{FF2B5EF4-FFF2-40B4-BE49-F238E27FC236}">
                <a16:creationId xmlns:a16="http://schemas.microsoft.com/office/drawing/2014/main" id="{910CC815-16CA-B243-E1F9-D95B79CCB16A}"/>
              </a:ext>
            </a:extLst>
          </p:cNvPr>
          <p:cNvSpPr>
            <a:spLocks noGrp="1"/>
          </p:cNvSpPr>
          <p:nvPr>
            <p:ph type="title"/>
          </p:nvPr>
        </p:nvSpPr>
        <p:spPr>
          <a:xfrm>
            <a:off x="628650" y="321166"/>
            <a:ext cx="7886700" cy="1325563"/>
          </a:xfrm>
        </p:spPr>
        <p:txBody>
          <a:bodyPr>
            <a:normAutofit/>
          </a:bodyPr>
          <a:lstStyle/>
          <a:p>
            <a:r>
              <a:rPr lang="zh-CN" altLang="en-US" sz="3200" dirty="0"/>
              <a:t>蒙特卡洛模拟</a:t>
            </a:r>
          </a:p>
        </p:txBody>
      </p:sp>
      <mc:AlternateContent xmlns:mc="http://schemas.openxmlformats.org/markup-compatibility/2006" xmlns:a14="http://schemas.microsoft.com/office/drawing/2010/main">
        <mc:Choice Requires="a14">
          <p:graphicFrame>
            <p:nvGraphicFramePr>
              <p:cNvPr id="8" name="表格 7">
                <a:extLst>
                  <a:ext uri="{FF2B5EF4-FFF2-40B4-BE49-F238E27FC236}">
                    <a16:creationId xmlns:a16="http://schemas.microsoft.com/office/drawing/2014/main" id="{85B2D763-9315-8ACF-6EBF-07116D69CE6A}"/>
                  </a:ext>
                </a:extLst>
              </p:cNvPr>
              <p:cNvGraphicFramePr>
                <a:graphicFrameLocks/>
              </p:cNvGraphicFramePr>
              <p:nvPr>
                <p:extLst>
                  <p:ext uri="{D42A27DB-BD31-4B8C-83A1-F6EECF244321}">
                    <p14:modId xmlns:p14="http://schemas.microsoft.com/office/powerpoint/2010/main" val="3056634730"/>
                  </p:ext>
                </p:extLst>
              </p:nvPr>
            </p:nvGraphicFramePr>
            <p:xfrm>
              <a:off x="444649" y="3120783"/>
              <a:ext cx="8440536" cy="3078480"/>
            </p:xfrm>
            <a:graphic>
              <a:graphicData uri="http://schemas.openxmlformats.org/drawingml/2006/table">
                <a:tbl>
                  <a:tblPr firstRow="1" bandRow="1">
                    <a:tableStyleId>{5C22544A-7EE6-4342-B048-85BDC9FD1C3A}</a:tableStyleId>
                  </a:tblPr>
                  <a:tblGrid>
                    <a:gridCol w="2543082">
                      <a:extLst>
                        <a:ext uri="{9D8B030D-6E8A-4147-A177-3AD203B41FA5}">
                          <a16:colId xmlns:a16="http://schemas.microsoft.com/office/drawing/2014/main" val="1694402059"/>
                        </a:ext>
                      </a:extLst>
                    </a:gridCol>
                    <a:gridCol w="2231047">
                      <a:extLst>
                        <a:ext uri="{9D8B030D-6E8A-4147-A177-3AD203B41FA5}">
                          <a16:colId xmlns:a16="http://schemas.microsoft.com/office/drawing/2014/main" val="994352565"/>
                        </a:ext>
                      </a:extLst>
                    </a:gridCol>
                    <a:gridCol w="3666407">
                      <a:extLst>
                        <a:ext uri="{9D8B030D-6E8A-4147-A177-3AD203B41FA5}">
                          <a16:colId xmlns:a16="http://schemas.microsoft.com/office/drawing/2014/main" val="3248519785"/>
                        </a:ext>
                      </a:extLst>
                    </a:gridCol>
                  </a:tblGrid>
                  <a:tr h="370840">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Time</a:t>
                          </a:r>
                        </a:p>
                        <a:p>
                          <a:pPr algn="ctr"/>
                          <a:r>
                            <a:rPr lang="en-US" altLang="zh-CN" sz="20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(0.01 </a:t>
                          </a:r>
                          <a14:m>
                            <m:oMath xmlns:m="http://schemas.openxmlformats.org/officeDocument/2006/math">
                              <m:r>
                                <a:rPr lang="en-US" altLang="zh-CN" sz="2000" b="0" i="1" smtClean="0">
                                  <a:solidFill>
                                    <a:schemeClr val="tx1"/>
                                  </a:solidFill>
                                  <a:latin typeface="Cambria Math" panose="02040503050406030204" pitchFamily="18" charset="0"/>
                                </a:rPr>
                                <m:t>⇔</m:t>
                              </m:r>
                            </m:oMath>
                          </a14:m>
                          <a:r>
                            <a:rPr lang="en-US" altLang="zh-CN" sz="20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1050 steps)</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altLang="zh-CN" sz="2000" b="1" i="1" smtClean="0">
                                        <a:solidFill>
                                          <a:schemeClr val="tx1"/>
                                        </a:solidFill>
                                        <a:latin typeface="Cambria Math" panose="02040503050406030204" pitchFamily="18" charset="0"/>
                                      </a:rPr>
                                    </m:ctrlPr>
                                  </m:accPr>
                                  <m:e>
                                    <m:r>
                                      <a:rPr lang="en-US" altLang="zh-CN" sz="2000" b="1" i="1" smtClean="0">
                                        <a:solidFill>
                                          <a:schemeClr val="tx1"/>
                                        </a:solidFill>
                                        <a:latin typeface="Cambria Math" panose="02040503050406030204" pitchFamily="18" charset="0"/>
                                      </a:rPr>
                                      <m:t>𝑬</m:t>
                                    </m:r>
                                  </m:e>
                                </m:acc>
                                <m:r>
                                  <a:rPr lang="en-US" altLang="zh-CN" sz="2000" b="0" i="1" smtClean="0">
                                    <a:solidFill>
                                      <a:schemeClr val="tx1"/>
                                    </a:solidFill>
                                    <a:latin typeface="Cambria Math" panose="02040503050406030204" pitchFamily="18" charset="0"/>
                                  </a:rPr>
                                  <m:t>/</m:t>
                                </m:r>
                                <m:r>
                                  <a:rPr lang="en-US" altLang="zh-CN" sz="2000" b="0" i="1" smtClean="0">
                                    <a:solidFill>
                                      <a:schemeClr val="tx1"/>
                                    </a:solidFill>
                                    <a:latin typeface="Cambria Math" panose="02040503050406030204" pitchFamily="18" charset="0"/>
                                  </a:rPr>
                                  <m:t>𝑒𝑉</m:t>
                                </m:r>
                              </m:oMath>
                            </m:oMathPara>
                          </a14:m>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altLang="zh-CN" sz="2000" b="1" i="1" smtClean="0">
                                        <a:solidFill>
                                          <a:schemeClr val="tx1"/>
                                        </a:solidFill>
                                        <a:latin typeface="Cambria Math" panose="02040503050406030204" pitchFamily="18" charset="0"/>
                                      </a:rPr>
                                    </m:ctrlPr>
                                  </m:accPr>
                                  <m:e>
                                    <m:r>
                                      <a:rPr lang="en-US" altLang="zh-CN" sz="2000" b="1" i="1" smtClean="0">
                                        <a:solidFill>
                                          <a:schemeClr val="tx1"/>
                                        </a:solidFill>
                                        <a:latin typeface="Cambria Math" panose="02040503050406030204" pitchFamily="18" charset="0"/>
                                      </a:rPr>
                                      <m:t>𝑴</m:t>
                                    </m:r>
                                  </m:e>
                                </m:acc>
                                <m:r>
                                  <a:rPr lang="en-US" altLang="zh-CN" sz="2000" b="0" i="0" smtClean="0">
                                    <a:solidFill>
                                      <a:schemeClr val="tx1"/>
                                    </a:solidFill>
                                    <a:latin typeface="Cambria Math" panose="02040503050406030204" pitchFamily="18" charset="0"/>
                                  </a:rPr>
                                  <m:t>/</m:t>
                                </m:r>
                                <m:sSub>
                                  <m:sSubPr>
                                    <m:ctrlPr>
                                      <a:rPr lang="en-US" altLang="zh-CN" sz="2000" b="0" i="1"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𝜇</m:t>
                                    </m:r>
                                  </m:e>
                                  <m:sub>
                                    <m:r>
                                      <a:rPr lang="en-US" altLang="zh-CN" sz="2000" b="0" i="1" smtClean="0">
                                        <a:solidFill>
                                          <a:schemeClr val="tx1"/>
                                        </a:solidFill>
                                        <a:latin typeface="Cambria Math" panose="02040503050406030204" pitchFamily="18" charset="0"/>
                                      </a:rPr>
                                      <m:t>𝐵</m:t>
                                    </m:r>
                                  </m:sub>
                                </m:sSub>
                              </m:oMath>
                            </m:oMathPara>
                          </a14:m>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4123433"/>
                      </a:ext>
                    </a:extLst>
                  </a:tr>
                  <a:tr h="370840">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0.20</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0.627</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(0.463, 0.463, 0.463)</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5567739"/>
                      </a:ext>
                    </a:extLst>
                  </a:tr>
                  <a:tr h="370840">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0.21</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0.104</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(0.142, 0.142, 0.142)</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3667852"/>
                      </a:ext>
                    </a:extLst>
                  </a:tr>
                  <a:tr h="370840">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0.22</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0.0772</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0.0929,</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0.0929,</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0.0929</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3271873"/>
                      </a:ext>
                    </a:extLst>
                  </a:tr>
                  <a:tr h="370840">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0.023</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0.0729</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(0.0834, 0.0834, 0.0834)</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6462494"/>
                      </a:ext>
                    </a:extLst>
                  </a:tr>
                  <a:tr h="370840">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0.24</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0.0702</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(0.0816, 0.0816, 0.0816)</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9223129"/>
                      </a:ext>
                    </a:extLst>
                  </a:tr>
                  <a:tr h="370840">
                    <a:tc>
                      <a:txBody>
                        <a:body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0.25</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0.0701</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(0.0816, 0.0816, 0.0816)</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1867583"/>
                      </a:ext>
                    </a:extLst>
                  </a:tr>
                </a:tbl>
              </a:graphicData>
            </a:graphic>
          </p:graphicFrame>
        </mc:Choice>
        <mc:Fallback xmlns="">
          <p:graphicFrame>
            <p:nvGraphicFramePr>
              <p:cNvPr id="8" name="表格 7">
                <a:extLst>
                  <a:ext uri="{FF2B5EF4-FFF2-40B4-BE49-F238E27FC236}">
                    <a16:creationId xmlns:a16="http://schemas.microsoft.com/office/drawing/2014/main" id="{85B2D763-9315-8ACF-6EBF-07116D69CE6A}"/>
                  </a:ext>
                </a:extLst>
              </p:cNvPr>
              <p:cNvGraphicFramePr>
                <a:graphicFrameLocks/>
              </p:cNvGraphicFramePr>
              <p:nvPr>
                <p:extLst>
                  <p:ext uri="{D42A27DB-BD31-4B8C-83A1-F6EECF244321}">
                    <p14:modId xmlns:p14="http://schemas.microsoft.com/office/powerpoint/2010/main" val="3056634730"/>
                  </p:ext>
                </p:extLst>
              </p:nvPr>
            </p:nvGraphicFramePr>
            <p:xfrm>
              <a:off x="444649" y="3120783"/>
              <a:ext cx="8440536" cy="3078480"/>
            </p:xfrm>
            <a:graphic>
              <a:graphicData uri="http://schemas.openxmlformats.org/drawingml/2006/table">
                <a:tbl>
                  <a:tblPr firstRow="1" bandRow="1">
                    <a:tableStyleId>{5C22544A-7EE6-4342-B048-85BDC9FD1C3A}</a:tableStyleId>
                  </a:tblPr>
                  <a:tblGrid>
                    <a:gridCol w="2543082">
                      <a:extLst>
                        <a:ext uri="{9D8B030D-6E8A-4147-A177-3AD203B41FA5}">
                          <a16:colId xmlns:a16="http://schemas.microsoft.com/office/drawing/2014/main" val="1694402059"/>
                        </a:ext>
                      </a:extLst>
                    </a:gridCol>
                    <a:gridCol w="2231047">
                      <a:extLst>
                        <a:ext uri="{9D8B030D-6E8A-4147-A177-3AD203B41FA5}">
                          <a16:colId xmlns:a16="http://schemas.microsoft.com/office/drawing/2014/main" val="994352565"/>
                        </a:ext>
                      </a:extLst>
                    </a:gridCol>
                    <a:gridCol w="3666407">
                      <a:extLst>
                        <a:ext uri="{9D8B030D-6E8A-4147-A177-3AD203B41FA5}">
                          <a16:colId xmlns:a16="http://schemas.microsoft.com/office/drawing/2014/main" val="3248519785"/>
                        </a:ext>
                      </a:extLst>
                    </a:gridCol>
                  </a:tblGrid>
                  <a:tr h="701040">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39" t="-4348" r="-232057" b="-355652"/>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14481" t="-4348" r="-165027" b="-355652"/>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30399" t="-4348" r="-332" b="-355652"/>
                          </a:stretch>
                        </a:blipFill>
                      </a:tcPr>
                    </a:tc>
                    <a:extLst>
                      <a:ext uri="{0D108BD9-81ED-4DB2-BD59-A6C34878D82A}">
                        <a16:rowId xmlns:a16="http://schemas.microsoft.com/office/drawing/2014/main" val="1684123433"/>
                      </a:ext>
                    </a:extLst>
                  </a:tr>
                  <a:tr h="396240">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0.20</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0.627</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(0.463, 0.463, 0.463)</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5567739"/>
                      </a:ext>
                    </a:extLst>
                  </a:tr>
                  <a:tr h="396240">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0.21</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0.104</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(0.142, 0.142, 0.142)</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3667852"/>
                      </a:ext>
                    </a:extLst>
                  </a:tr>
                  <a:tr h="396240">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0.22</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0.0772</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0.0929,</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0.0929,</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0.0929</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3271873"/>
                      </a:ext>
                    </a:extLst>
                  </a:tr>
                  <a:tr h="396240">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0.023</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0.0729</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(0.0834, 0.0834, 0.0834)</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6462494"/>
                      </a:ext>
                    </a:extLst>
                  </a:tr>
                  <a:tr h="396240">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0.24</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0.0702</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(0.0816, 0.0816, 0.0816)</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9223129"/>
                      </a:ext>
                    </a:extLst>
                  </a:tr>
                  <a:tr h="396240">
                    <a:tc>
                      <a:txBody>
                        <a:body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0.25</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0.0701</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(0.0816, 0.0816, 0.0816)</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1867583"/>
                      </a:ext>
                    </a:extLst>
                  </a:tr>
                </a:tbl>
              </a:graphicData>
            </a:graphic>
          </p:graphicFrame>
        </mc:Fallback>
      </mc:AlternateContent>
    </p:spTree>
    <p:extLst>
      <p:ext uri="{BB962C8B-B14F-4D97-AF65-F5344CB8AC3E}">
        <p14:creationId xmlns:p14="http://schemas.microsoft.com/office/powerpoint/2010/main" val="3052012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D79169-BB75-79BD-2B05-A0371055A041}"/>
              </a:ext>
            </a:extLst>
          </p:cNvPr>
          <p:cNvSpPr>
            <a:spLocks noGrp="1"/>
          </p:cNvSpPr>
          <p:nvPr>
            <p:ph type="title"/>
          </p:nvPr>
        </p:nvSpPr>
        <p:spPr/>
        <p:txBody>
          <a:bodyPr>
            <a:normAutofit/>
          </a:bodyPr>
          <a:lstStyle/>
          <a:p>
            <a:r>
              <a:rPr lang="zh-CN" altLang="en-US" sz="3200" dirty="0"/>
              <a:t>蒙特卡洛模拟</a:t>
            </a:r>
          </a:p>
        </p:txBody>
      </p:sp>
      <p:sp>
        <p:nvSpPr>
          <p:cNvPr id="3" name="内容占位符 2">
            <a:extLst>
              <a:ext uri="{FF2B5EF4-FFF2-40B4-BE49-F238E27FC236}">
                <a16:creationId xmlns:a16="http://schemas.microsoft.com/office/drawing/2014/main" id="{368A870A-B63F-C7BB-229D-B0F4CECD1174}"/>
              </a:ext>
            </a:extLst>
          </p:cNvPr>
          <p:cNvSpPr>
            <a:spLocks noGrp="1"/>
          </p:cNvSpPr>
          <p:nvPr>
            <p:ph idx="1"/>
          </p:nvPr>
        </p:nvSpPr>
        <p:spPr>
          <a:xfrm>
            <a:off x="628650" y="2003917"/>
            <a:ext cx="7886700" cy="3564542"/>
          </a:xfrm>
        </p:spPr>
        <p:txBody>
          <a:bodyPr>
            <a:normAutofit/>
          </a:bodyPr>
          <a:lstStyle/>
          <a:p>
            <a:pPr>
              <a:lnSpc>
                <a:spcPct val="125000"/>
              </a:lnSpc>
              <a:spcAft>
                <a:spcPts val="1500"/>
              </a:spcAft>
              <a:buFont typeface="Calibri" panose="020F0502020204030204" pitchFamily="34" charset="0"/>
              <a:buChar char="▪"/>
            </a:pPr>
            <a:r>
              <a:rPr lang="zh-CN" altLang="en-US" sz="2400" dirty="0"/>
              <a:t>充分弛豫后，平均磁矩没有显示明显的磁各向异性，</a:t>
            </a:r>
            <a:r>
              <a:rPr lang="en-US" altLang="zh-CN" sz="2400" dirty="0"/>
              <a:t>70 K</a:t>
            </a:r>
            <a:r>
              <a:rPr lang="zh-CN" altLang="en-US" sz="2400" dirty="0"/>
              <a:t>下结果与文献中自旋位于与</a:t>
            </a:r>
            <a:r>
              <a:rPr lang="en-US" altLang="zh-CN" sz="2400" dirty="0"/>
              <a:t>c</a:t>
            </a:r>
            <a:r>
              <a:rPr lang="zh-CN" altLang="en-US" sz="2400" dirty="0"/>
              <a:t>轴呈</a:t>
            </a:r>
            <a:r>
              <a:rPr lang="en-US" altLang="zh-CN" sz="2400" dirty="0"/>
              <a:t>55°</a:t>
            </a:r>
            <a:r>
              <a:rPr lang="zh-CN" altLang="en-US" sz="2400" dirty="0"/>
              <a:t>的平面上的说法相符；</a:t>
            </a:r>
          </a:p>
          <a:p>
            <a:pPr>
              <a:lnSpc>
                <a:spcPct val="125000"/>
              </a:lnSpc>
              <a:buFont typeface="Calibri" panose="020F0502020204030204" pitchFamily="34" charset="0"/>
              <a:buChar char="▪"/>
            </a:pPr>
            <a:r>
              <a:rPr lang="zh-CN" altLang="en-US" sz="2400" dirty="0"/>
              <a:t>不同温度下，末态能量和磁矩系综平均值没有明显差别，没有反映发生相变的实验规律，因此放弃了进一步的电极化计算</a:t>
            </a:r>
            <a:r>
              <a:rPr lang="en-US" altLang="zh-CN" sz="2400" dirty="0"/>
              <a:t>.</a:t>
            </a:r>
            <a:endParaRPr lang="zh-CN" altLang="en-US" sz="2400" dirty="0"/>
          </a:p>
          <a:p>
            <a:pPr>
              <a:lnSpc>
                <a:spcPct val="125000"/>
              </a:lnSpc>
              <a:buFont typeface="Calibri" panose="020F0502020204030204" pitchFamily="34" charset="0"/>
              <a:buChar char="▪"/>
            </a:pPr>
            <a:endParaRPr lang="zh-CN" altLang="en-US" sz="2400" dirty="0"/>
          </a:p>
        </p:txBody>
      </p:sp>
      <p:sp>
        <p:nvSpPr>
          <p:cNvPr id="4" name="日期占位符 3">
            <a:extLst>
              <a:ext uri="{FF2B5EF4-FFF2-40B4-BE49-F238E27FC236}">
                <a16:creationId xmlns:a16="http://schemas.microsoft.com/office/drawing/2014/main" id="{F51A9192-4E9A-550A-6F7B-9169ABC29916}"/>
              </a:ext>
            </a:extLst>
          </p:cNvPr>
          <p:cNvSpPr>
            <a:spLocks noGrp="1"/>
          </p:cNvSpPr>
          <p:nvPr>
            <p:ph type="dt" sz="half" idx="10"/>
          </p:nvPr>
        </p:nvSpPr>
        <p:spPr/>
        <p:txBody>
          <a:bodyPr/>
          <a:lstStyle/>
          <a:p>
            <a:fld id="{A9A88CC7-0C1A-42B2-A342-4EA0E3F2798F}" type="datetime1">
              <a:rPr lang="zh-CN" altLang="en-US" smtClean="0"/>
              <a:t>2022/6/9</a:t>
            </a:fld>
            <a:endParaRPr lang="zh-CN" altLang="en-US"/>
          </a:p>
        </p:txBody>
      </p:sp>
      <p:sp>
        <p:nvSpPr>
          <p:cNvPr id="5" name="灯片编号占位符 4">
            <a:extLst>
              <a:ext uri="{FF2B5EF4-FFF2-40B4-BE49-F238E27FC236}">
                <a16:creationId xmlns:a16="http://schemas.microsoft.com/office/drawing/2014/main" id="{E0E51E29-45D1-6D6C-EE86-34105F073289}"/>
              </a:ext>
            </a:extLst>
          </p:cNvPr>
          <p:cNvSpPr>
            <a:spLocks noGrp="1"/>
          </p:cNvSpPr>
          <p:nvPr>
            <p:ph type="sldNum" sz="quarter" idx="12"/>
          </p:nvPr>
        </p:nvSpPr>
        <p:spPr/>
        <p:txBody>
          <a:bodyPr/>
          <a:lstStyle/>
          <a:p>
            <a:fld id="{369A006E-F448-4933-A880-62625ED68BDC}" type="slidenum">
              <a:rPr lang="zh-CN" altLang="en-US" smtClean="0"/>
              <a:pPr/>
              <a:t>28</a:t>
            </a:fld>
            <a:endParaRPr lang="zh-CN" altLang="en-US" dirty="0"/>
          </a:p>
        </p:txBody>
      </p:sp>
    </p:spTree>
    <p:extLst>
      <p:ext uri="{BB962C8B-B14F-4D97-AF65-F5344CB8AC3E}">
        <p14:creationId xmlns:p14="http://schemas.microsoft.com/office/powerpoint/2010/main" val="1140882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4AAB905C-F91C-8516-AD25-8DA5FB5840E3}"/>
              </a:ext>
            </a:extLst>
          </p:cNvPr>
          <p:cNvSpPr>
            <a:spLocks noGrp="1"/>
          </p:cNvSpPr>
          <p:nvPr>
            <p:ph type="title"/>
          </p:nvPr>
        </p:nvSpPr>
        <p:spPr/>
        <p:txBody>
          <a:bodyPr/>
          <a:lstStyle/>
          <a:p>
            <a:r>
              <a:rPr lang="zh-CN" altLang="en-US" dirty="0"/>
              <a:t>一、研究背景</a:t>
            </a:r>
          </a:p>
        </p:txBody>
      </p:sp>
      <p:sp>
        <p:nvSpPr>
          <p:cNvPr id="8" name="内容占位符 7">
            <a:extLst>
              <a:ext uri="{FF2B5EF4-FFF2-40B4-BE49-F238E27FC236}">
                <a16:creationId xmlns:a16="http://schemas.microsoft.com/office/drawing/2014/main" id="{65A9D268-24D0-6EA2-E804-9B685E0164BC}"/>
              </a:ext>
            </a:extLst>
          </p:cNvPr>
          <p:cNvSpPr>
            <a:spLocks noGrp="1"/>
          </p:cNvSpPr>
          <p:nvPr>
            <p:ph idx="1"/>
          </p:nvPr>
        </p:nvSpPr>
        <p:spPr>
          <a:xfrm>
            <a:off x="628650" y="1646729"/>
            <a:ext cx="7886700" cy="4351338"/>
          </a:xfrm>
        </p:spPr>
        <p:txBody>
          <a:bodyPr>
            <a:normAutofit/>
          </a:bodyPr>
          <a:lstStyle/>
          <a:p>
            <a:pPr>
              <a:lnSpc>
                <a:spcPct val="170000"/>
              </a:lnSpc>
              <a:buSzPct val="100000"/>
              <a:buFont typeface="Calibri" panose="020F0502020204030204" pitchFamily="34" charset="0"/>
              <a:buChar char="▪"/>
            </a:pPr>
            <a:r>
              <a:rPr lang="zh-CN" altLang="en-US" dirty="0"/>
              <a:t>范德华层状材料</a:t>
            </a:r>
            <a:endParaRPr lang="en-US" altLang="zh-CN" dirty="0"/>
          </a:p>
          <a:p>
            <a:pPr>
              <a:lnSpc>
                <a:spcPct val="170000"/>
              </a:lnSpc>
              <a:buSzPct val="100000"/>
              <a:buFont typeface="Calibri" panose="020F0502020204030204" pitchFamily="34" charset="0"/>
              <a:buChar char="▪"/>
            </a:pPr>
            <a:r>
              <a:rPr lang="zh-CN" altLang="en-US" dirty="0"/>
              <a:t>磁电多铁材料</a:t>
            </a:r>
            <a:endParaRPr lang="en-US" altLang="zh-CN" dirty="0"/>
          </a:p>
          <a:p>
            <a:pPr>
              <a:lnSpc>
                <a:spcPct val="170000"/>
              </a:lnSpc>
              <a:buSzPct val="100000"/>
              <a:buFont typeface="Calibri" panose="020F0502020204030204" pitchFamily="34" charset="0"/>
              <a:buChar char="▪"/>
            </a:pPr>
            <a:r>
              <a:rPr lang="zh-CN" altLang="en-US" dirty="0"/>
              <a:t>挑战</a:t>
            </a:r>
            <a:endParaRPr lang="en-US" altLang="zh-CN" dirty="0"/>
          </a:p>
          <a:p>
            <a:pPr>
              <a:lnSpc>
                <a:spcPct val="170000"/>
              </a:lnSpc>
              <a:buSzPct val="100000"/>
              <a:buFont typeface="Calibri" panose="020F0502020204030204" pitchFamily="34" charset="0"/>
              <a:buChar char="▪"/>
            </a:pPr>
            <a:r>
              <a:rPr lang="en-US" altLang="zh-CN" dirty="0"/>
              <a:t>NiI</a:t>
            </a:r>
            <a:r>
              <a:rPr lang="en-US" altLang="zh-CN" baseline="-25000" dirty="0"/>
              <a:t>2</a:t>
            </a:r>
            <a:r>
              <a:rPr lang="zh-CN" altLang="en-US" dirty="0"/>
              <a:t>性质简介</a:t>
            </a:r>
            <a:endParaRPr lang="en-US" altLang="zh-CN" dirty="0"/>
          </a:p>
          <a:p>
            <a:pPr>
              <a:lnSpc>
                <a:spcPct val="170000"/>
              </a:lnSpc>
              <a:buSzPct val="100000"/>
              <a:buFont typeface="Calibri" panose="020F0502020204030204" pitchFamily="34" charset="0"/>
              <a:buChar char="▪"/>
            </a:pPr>
            <a:r>
              <a:rPr lang="zh-CN" altLang="en-US" dirty="0"/>
              <a:t>螺旋磁性材料常用研究手段</a:t>
            </a:r>
            <a:endParaRPr lang="en-US" altLang="zh-CN" dirty="0"/>
          </a:p>
          <a:p>
            <a:pPr marL="0" indent="0">
              <a:buNone/>
            </a:pPr>
            <a:endParaRPr lang="zh-CN" altLang="en-US" dirty="0"/>
          </a:p>
        </p:txBody>
      </p:sp>
      <p:sp>
        <p:nvSpPr>
          <p:cNvPr id="4" name="日期占位符 3">
            <a:extLst>
              <a:ext uri="{FF2B5EF4-FFF2-40B4-BE49-F238E27FC236}">
                <a16:creationId xmlns:a16="http://schemas.microsoft.com/office/drawing/2014/main" id="{EA6188C8-4D2A-52F8-53F5-6E94172635EC}"/>
              </a:ext>
            </a:extLst>
          </p:cNvPr>
          <p:cNvSpPr>
            <a:spLocks noGrp="1"/>
          </p:cNvSpPr>
          <p:nvPr>
            <p:ph type="dt" sz="half" idx="10"/>
          </p:nvPr>
        </p:nvSpPr>
        <p:spPr/>
        <p:txBody>
          <a:bodyPr/>
          <a:lstStyle/>
          <a:p>
            <a:fld id="{A9A88CC7-0C1A-42B2-A342-4EA0E3F2798F}" type="datetime1">
              <a:rPr lang="zh-CN" altLang="en-US" smtClean="0"/>
              <a:t>2022/6/9</a:t>
            </a:fld>
            <a:endParaRPr lang="zh-CN" altLang="en-US"/>
          </a:p>
        </p:txBody>
      </p:sp>
      <p:sp>
        <p:nvSpPr>
          <p:cNvPr id="5" name="灯片编号占位符 4">
            <a:extLst>
              <a:ext uri="{FF2B5EF4-FFF2-40B4-BE49-F238E27FC236}">
                <a16:creationId xmlns:a16="http://schemas.microsoft.com/office/drawing/2014/main" id="{6E4F96DA-C5CB-7612-BBCE-4E436202769D}"/>
              </a:ext>
            </a:extLst>
          </p:cNvPr>
          <p:cNvSpPr>
            <a:spLocks noGrp="1"/>
          </p:cNvSpPr>
          <p:nvPr>
            <p:ph type="sldNum" sz="quarter" idx="12"/>
          </p:nvPr>
        </p:nvSpPr>
        <p:spPr/>
        <p:txBody>
          <a:bodyPr/>
          <a:lstStyle/>
          <a:p>
            <a:fld id="{369A006E-F448-4933-A880-62625ED68BDC}" type="slidenum">
              <a:rPr lang="zh-CN" altLang="en-US" smtClean="0"/>
              <a:pPr/>
              <a:t>2</a:t>
            </a:fld>
            <a:endParaRPr lang="zh-CN" altLang="en-US" dirty="0"/>
          </a:p>
        </p:txBody>
      </p:sp>
    </p:spTree>
    <p:extLst>
      <p:ext uri="{BB962C8B-B14F-4D97-AF65-F5344CB8AC3E}">
        <p14:creationId xmlns:p14="http://schemas.microsoft.com/office/powerpoint/2010/main" val="29787899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4AAB905C-F91C-8516-AD25-8DA5FB5840E3}"/>
              </a:ext>
            </a:extLst>
          </p:cNvPr>
          <p:cNvSpPr>
            <a:spLocks noGrp="1"/>
          </p:cNvSpPr>
          <p:nvPr>
            <p:ph type="title"/>
          </p:nvPr>
        </p:nvSpPr>
        <p:spPr/>
        <p:txBody>
          <a:bodyPr/>
          <a:lstStyle/>
          <a:p>
            <a:r>
              <a:rPr lang="zh-CN" altLang="en-US" dirty="0"/>
              <a:t>四、总结与展望</a:t>
            </a:r>
          </a:p>
        </p:txBody>
      </p:sp>
      <p:sp>
        <p:nvSpPr>
          <p:cNvPr id="4" name="日期占位符 3">
            <a:extLst>
              <a:ext uri="{FF2B5EF4-FFF2-40B4-BE49-F238E27FC236}">
                <a16:creationId xmlns:a16="http://schemas.microsoft.com/office/drawing/2014/main" id="{EA6188C8-4D2A-52F8-53F5-6E94172635EC}"/>
              </a:ext>
            </a:extLst>
          </p:cNvPr>
          <p:cNvSpPr>
            <a:spLocks noGrp="1"/>
          </p:cNvSpPr>
          <p:nvPr>
            <p:ph type="dt" sz="half" idx="10"/>
          </p:nvPr>
        </p:nvSpPr>
        <p:spPr/>
        <p:txBody>
          <a:bodyPr/>
          <a:lstStyle/>
          <a:p>
            <a:fld id="{A9A88CC7-0C1A-42B2-A342-4EA0E3F2798F}" type="datetime1">
              <a:rPr lang="zh-CN" altLang="en-US" smtClean="0"/>
              <a:t>2022/6/9</a:t>
            </a:fld>
            <a:endParaRPr lang="zh-CN" altLang="en-US"/>
          </a:p>
        </p:txBody>
      </p:sp>
      <p:sp>
        <p:nvSpPr>
          <p:cNvPr id="5" name="灯片编号占位符 4">
            <a:extLst>
              <a:ext uri="{FF2B5EF4-FFF2-40B4-BE49-F238E27FC236}">
                <a16:creationId xmlns:a16="http://schemas.microsoft.com/office/drawing/2014/main" id="{6E4F96DA-C5CB-7612-BBCE-4E436202769D}"/>
              </a:ext>
            </a:extLst>
          </p:cNvPr>
          <p:cNvSpPr>
            <a:spLocks noGrp="1"/>
          </p:cNvSpPr>
          <p:nvPr>
            <p:ph type="sldNum" sz="quarter" idx="12"/>
          </p:nvPr>
        </p:nvSpPr>
        <p:spPr/>
        <p:txBody>
          <a:bodyPr/>
          <a:lstStyle/>
          <a:p>
            <a:fld id="{369A006E-F448-4933-A880-62625ED68BDC}" type="slidenum">
              <a:rPr lang="zh-CN" altLang="en-US" smtClean="0"/>
              <a:pPr/>
              <a:t>29</a:t>
            </a:fld>
            <a:endParaRPr lang="zh-CN" altLang="en-US" dirty="0"/>
          </a:p>
        </p:txBody>
      </p:sp>
      <p:sp>
        <p:nvSpPr>
          <p:cNvPr id="12" name="内容占位符 7">
            <a:extLst>
              <a:ext uri="{FF2B5EF4-FFF2-40B4-BE49-F238E27FC236}">
                <a16:creationId xmlns:a16="http://schemas.microsoft.com/office/drawing/2014/main" id="{9464625D-4831-4D62-9E8F-5EC25293C0FD}"/>
              </a:ext>
            </a:extLst>
          </p:cNvPr>
          <p:cNvSpPr txBox="1">
            <a:spLocks/>
          </p:cNvSpPr>
          <p:nvPr/>
        </p:nvSpPr>
        <p:spPr>
          <a:xfrm>
            <a:off x="628651" y="2200312"/>
            <a:ext cx="7886700" cy="26966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Calibri" panose="020F0502020204030204" pitchFamily="34" charset="0"/>
              <a:buChar char="▪"/>
            </a:pPr>
            <a:r>
              <a:rPr lang="zh-CN" altLang="en-US" spc="150" dirty="0"/>
              <a:t>结论</a:t>
            </a:r>
          </a:p>
          <a:p>
            <a:pPr>
              <a:lnSpc>
                <a:spcPct val="170000"/>
              </a:lnSpc>
              <a:buFont typeface="Calibri" panose="020F0502020204030204" pitchFamily="34" charset="0"/>
              <a:buChar char="▪"/>
            </a:pPr>
            <a:endParaRPr lang="en-US" altLang="zh-CN" spc="150" dirty="0"/>
          </a:p>
          <a:p>
            <a:pPr>
              <a:lnSpc>
                <a:spcPct val="150000"/>
              </a:lnSpc>
              <a:buFont typeface="Calibri" panose="020F0502020204030204" pitchFamily="34" charset="0"/>
              <a:buChar char="▪"/>
            </a:pPr>
            <a:r>
              <a:rPr lang="zh-CN" altLang="en-US" spc="150" dirty="0"/>
              <a:t>可以优化的内容</a:t>
            </a:r>
            <a:endParaRPr lang="en-US" altLang="zh-CN" spc="150" dirty="0"/>
          </a:p>
          <a:p>
            <a:pPr>
              <a:lnSpc>
                <a:spcPct val="150000"/>
              </a:lnSpc>
            </a:pPr>
            <a:endParaRPr lang="en-US" altLang="zh-CN" spc="150" dirty="0"/>
          </a:p>
        </p:txBody>
      </p:sp>
    </p:spTree>
    <p:extLst>
      <p:ext uri="{BB962C8B-B14F-4D97-AF65-F5344CB8AC3E}">
        <p14:creationId xmlns:p14="http://schemas.microsoft.com/office/powerpoint/2010/main" val="20918570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1A8FCC-D369-D47E-97ED-56484E31E31A}"/>
              </a:ext>
            </a:extLst>
          </p:cNvPr>
          <p:cNvSpPr>
            <a:spLocks noGrp="1"/>
          </p:cNvSpPr>
          <p:nvPr>
            <p:ph type="title"/>
          </p:nvPr>
        </p:nvSpPr>
        <p:spPr/>
        <p:txBody>
          <a:bodyPr>
            <a:normAutofit/>
          </a:bodyPr>
          <a:lstStyle/>
          <a:p>
            <a:r>
              <a:rPr lang="zh-CN" altLang="en-US" sz="3200" dirty="0"/>
              <a:t>结论</a:t>
            </a:r>
          </a:p>
        </p:txBody>
      </p:sp>
      <p:sp>
        <p:nvSpPr>
          <p:cNvPr id="3" name="内容占位符 2">
            <a:extLst>
              <a:ext uri="{FF2B5EF4-FFF2-40B4-BE49-F238E27FC236}">
                <a16:creationId xmlns:a16="http://schemas.microsoft.com/office/drawing/2014/main" id="{B2726D42-E672-8159-60B7-FD367BFED0BE}"/>
              </a:ext>
            </a:extLst>
          </p:cNvPr>
          <p:cNvSpPr>
            <a:spLocks noGrp="1"/>
          </p:cNvSpPr>
          <p:nvPr>
            <p:ph idx="1"/>
          </p:nvPr>
        </p:nvSpPr>
        <p:spPr>
          <a:xfrm>
            <a:off x="499696" y="1440350"/>
            <a:ext cx="7886700" cy="4916001"/>
          </a:xfrm>
        </p:spPr>
        <p:txBody>
          <a:bodyPr>
            <a:noAutofit/>
          </a:bodyPr>
          <a:lstStyle/>
          <a:p>
            <a:pPr>
              <a:lnSpc>
                <a:spcPct val="125000"/>
              </a:lnSpc>
              <a:spcBef>
                <a:spcPts val="0"/>
              </a:spcBef>
              <a:buFont typeface="Calibri" panose="020F0502020204030204" pitchFamily="34" charset="0"/>
              <a:buChar char="▪"/>
            </a:pPr>
            <a:r>
              <a:rPr lang="en-US" altLang="zh-CN" sz="2400" dirty="0"/>
              <a:t>DFT</a:t>
            </a:r>
            <a:r>
              <a:rPr lang="zh-CN" altLang="en-US" sz="2400" dirty="0"/>
              <a:t>：</a:t>
            </a:r>
            <a:endParaRPr lang="en-US" altLang="zh-CN" sz="2400" dirty="0"/>
          </a:p>
          <a:p>
            <a:pPr lvl="1">
              <a:lnSpc>
                <a:spcPct val="125000"/>
              </a:lnSpc>
              <a:spcBef>
                <a:spcPts val="0"/>
              </a:spcBef>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存在与</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FM</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态能量接近的磁构型，可与之竞争产生</a:t>
            </a:r>
            <a:r>
              <a:rPr lang="en-US" altLang="zh-CN" dirty="0"/>
              <a:t>HM</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基态</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p>
          <a:p>
            <a:pPr lvl="1">
              <a:lnSpc>
                <a:spcPct val="125000"/>
              </a:lnSpc>
              <a:spcBef>
                <a:spcPts val="0"/>
              </a:spcBef>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HM</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态磁矩主要来自于</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轨道</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p>
          <a:p>
            <a:pPr lvl="1">
              <a:lnSpc>
                <a:spcPct val="125000"/>
              </a:lnSpc>
              <a:spcBef>
                <a:spcPts val="0"/>
              </a:spcBef>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HM</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态晶体中心对称性被破坏，发生铁电极化</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25000"/>
              </a:lnSpc>
              <a:buFont typeface="Calibri" panose="020F0502020204030204" pitchFamily="34" charset="0"/>
              <a:buChar char="▪"/>
            </a:pPr>
            <a:r>
              <a:rPr lang="en-US" altLang="zh-CN" sz="2400" dirty="0"/>
              <a:t>MC</a:t>
            </a:r>
            <a:r>
              <a:rPr lang="zh-CN" altLang="en-US" sz="2400" dirty="0"/>
              <a:t>：</a:t>
            </a:r>
            <a:endParaRPr lang="en-US" altLang="zh-CN" sz="2400" dirty="0"/>
          </a:p>
          <a:p>
            <a:pPr lvl="1">
              <a:lnSpc>
                <a:spcPct val="125000"/>
              </a:lnSpc>
              <a:spcBef>
                <a:spcPts val="0"/>
              </a:spcBef>
            </a:pPr>
            <a:r>
              <a:rPr lang="en-US" altLang="zh-CN" dirty="0"/>
              <a:t>70 K</a:t>
            </a:r>
            <a:r>
              <a:rPr lang="zh-CN" altLang="en-US" dirty="0"/>
              <a:t>下自旋位于与</a:t>
            </a:r>
            <a:r>
              <a:rPr lang="en-US" altLang="zh-CN" dirty="0"/>
              <a:t>c</a:t>
            </a:r>
            <a:r>
              <a:rPr lang="zh-CN" altLang="en-US" dirty="0"/>
              <a:t>轴呈</a:t>
            </a:r>
            <a:r>
              <a:rPr lang="en-US" altLang="zh-CN" dirty="0"/>
              <a:t>55°</a:t>
            </a:r>
            <a:r>
              <a:rPr lang="zh-CN" altLang="en-US" dirty="0"/>
              <a:t>的平面上的说法相符；</a:t>
            </a:r>
            <a:endParaRPr lang="en-US" altLang="zh-CN" dirty="0"/>
          </a:p>
          <a:p>
            <a:pPr lvl="1">
              <a:lnSpc>
                <a:spcPct val="125000"/>
              </a:lnSpc>
              <a:spcBef>
                <a:spcPts val="0"/>
              </a:spcBef>
            </a:pPr>
            <a:r>
              <a:rPr lang="zh-CN" altLang="en-US" dirty="0"/>
              <a:t>各温度下平均磁矩没有显示明显的磁各向异性且充分弛豫后末态缺少温度依赖性，未能得出相变预言</a:t>
            </a:r>
            <a:r>
              <a:rPr lang="en-US" altLang="zh-CN" dirty="0"/>
              <a:t>.</a:t>
            </a:r>
            <a:endParaRPr lang="zh-CN" altLang="en-US" dirty="0"/>
          </a:p>
          <a:p>
            <a:pPr marL="457200" lvl="1" indent="0">
              <a:lnSpc>
                <a:spcPct val="125000"/>
              </a:lnSpc>
              <a:spcBef>
                <a:spcPts val="0"/>
              </a:spcBef>
              <a:buNone/>
            </a:pP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日期占位符 3">
            <a:extLst>
              <a:ext uri="{FF2B5EF4-FFF2-40B4-BE49-F238E27FC236}">
                <a16:creationId xmlns:a16="http://schemas.microsoft.com/office/drawing/2014/main" id="{9AC3B2B3-DCE7-A191-673B-362FE2497726}"/>
              </a:ext>
            </a:extLst>
          </p:cNvPr>
          <p:cNvSpPr>
            <a:spLocks noGrp="1"/>
          </p:cNvSpPr>
          <p:nvPr>
            <p:ph type="dt" sz="half" idx="10"/>
          </p:nvPr>
        </p:nvSpPr>
        <p:spPr/>
        <p:txBody>
          <a:bodyPr/>
          <a:lstStyle/>
          <a:p>
            <a:fld id="{A9A88CC7-0C1A-42B2-A342-4EA0E3F2798F}" type="datetime1">
              <a:rPr lang="zh-CN" altLang="en-US" smtClean="0"/>
              <a:t>2022/6/9</a:t>
            </a:fld>
            <a:endParaRPr lang="zh-CN" altLang="en-US"/>
          </a:p>
        </p:txBody>
      </p:sp>
      <p:sp>
        <p:nvSpPr>
          <p:cNvPr id="5" name="灯片编号占位符 4">
            <a:extLst>
              <a:ext uri="{FF2B5EF4-FFF2-40B4-BE49-F238E27FC236}">
                <a16:creationId xmlns:a16="http://schemas.microsoft.com/office/drawing/2014/main" id="{1AE07CDB-7EF8-B1DF-C2FA-CAD96A034181}"/>
              </a:ext>
            </a:extLst>
          </p:cNvPr>
          <p:cNvSpPr>
            <a:spLocks noGrp="1"/>
          </p:cNvSpPr>
          <p:nvPr>
            <p:ph type="sldNum" sz="quarter" idx="12"/>
          </p:nvPr>
        </p:nvSpPr>
        <p:spPr/>
        <p:txBody>
          <a:bodyPr/>
          <a:lstStyle/>
          <a:p>
            <a:fld id="{369A006E-F448-4933-A880-62625ED68BDC}" type="slidenum">
              <a:rPr lang="zh-CN" altLang="en-US" smtClean="0"/>
              <a:pPr/>
              <a:t>30</a:t>
            </a:fld>
            <a:endParaRPr lang="zh-CN" altLang="en-US" dirty="0"/>
          </a:p>
        </p:txBody>
      </p:sp>
    </p:spTree>
    <p:extLst>
      <p:ext uri="{BB962C8B-B14F-4D97-AF65-F5344CB8AC3E}">
        <p14:creationId xmlns:p14="http://schemas.microsoft.com/office/powerpoint/2010/main" val="18833235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351143-1FE8-68C5-7726-436426A88175}"/>
              </a:ext>
            </a:extLst>
          </p:cNvPr>
          <p:cNvSpPr>
            <a:spLocks noGrp="1"/>
          </p:cNvSpPr>
          <p:nvPr>
            <p:ph type="title"/>
          </p:nvPr>
        </p:nvSpPr>
        <p:spPr/>
        <p:txBody>
          <a:bodyPr>
            <a:normAutofit/>
          </a:bodyPr>
          <a:lstStyle/>
          <a:p>
            <a:r>
              <a:rPr lang="zh-CN" altLang="en-US" sz="3200" dirty="0"/>
              <a:t>可以优化的内容</a:t>
            </a:r>
          </a:p>
        </p:txBody>
      </p:sp>
      <p:sp>
        <p:nvSpPr>
          <p:cNvPr id="3" name="内容占位符 2">
            <a:extLst>
              <a:ext uri="{FF2B5EF4-FFF2-40B4-BE49-F238E27FC236}">
                <a16:creationId xmlns:a16="http://schemas.microsoft.com/office/drawing/2014/main" id="{8CC651DF-A3ED-55B8-734C-7F77291B2B10}"/>
              </a:ext>
            </a:extLst>
          </p:cNvPr>
          <p:cNvSpPr>
            <a:spLocks noGrp="1"/>
          </p:cNvSpPr>
          <p:nvPr>
            <p:ph idx="1"/>
          </p:nvPr>
        </p:nvSpPr>
        <p:spPr>
          <a:xfrm>
            <a:off x="628650" y="2206015"/>
            <a:ext cx="7886700" cy="2672495"/>
          </a:xfrm>
        </p:spPr>
        <p:txBody>
          <a:bodyPr>
            <a:normAutofit/>
          </a:bodyPr>
          <a:lstStyle/>
          <a:p>
            <a:pPr>
              <a:lnSpc>
                <a:spcPct val="100000"/>
              </a:lnSpc>
              <a:buFont typeface="Calibri" panose="020F0502020204030204" pitchFamily="34" charset="0"/>
              <a:buChar char="▪"/>
            </a:pPr>
            <a:r>
              <a:rPr lang="zh-CN" altLang="en-US" sz="2400" dirty="0"/>
              <a:t>进一步计算铁电极化的能量</a:t>
            </a:r>
            <a:r>
              <a:rPr lang="en-US" altLang="zh-CN" sz="2400" dirty="0"/>
              <a:t>-</a:t>
            </a:r>
            <a:r>
              <a:rPr lang="zh-CN" altLang="en-US" sz="2400" dirty="0"/>
              <a:t>位移关系；</a:t>
            </a:r>
            <a:endParaRPr lang="en-US" altLang="zh-CN" sz="2400" dirty="0"/>
          </a:p>
          <a:p>
            <a:pPr>
              <a:lnSpc>
                <a:spcPct val="100000"/>
              </a:lnSpc>
              <a:buFont typeface="Calibri" panose="020F0502020204030204" pitchFamily="34" charset="0"/>
              <a:buChar char="▪"/>
            </a:pPr>
            <a:endParaRPr lang="en-US" altLang="zh-CN" sz="2400" dirty="0"/>
          </a:p>
          <a:p>
            <a:pPr>
              <a:lnSpc>
                <a:spcPct val="100000"/>
              </a:lnSpc>
              <a:buFont typeface="Calibri" panose="020F0502020204030204" pitchFamily="34" charset="0"/>
              <a:buChar char="▪"/>
            </a:pPr>
            <a:r>
              <a:rPr lang="zh-CN" altLang="en-US" sz="2400" dirty="0"/>
              <a:t>考虑其它相互作用：更复杂的哈密顿算符；</a:t>
            </a:r>
            <a:endParaRPr lang="en-US" altLang="zh-CN" sz="2400" dirty="0"/>
          </a:p>
          <a:p>
            <a:pPr>
              <a:lnSpc>
                <a:spcPct val="100000"/>
              </a:lnSpc>
              <a:buFont typeface="Calibri" panose="020F0502020204030204" pitchFamily="34" charset="0"/>
              <a:buChar char="▪"/>
            </a:pPr>
            <a:endParaRPr lang="en-US" altLang="zh-CN" sz="2400" dirty="0"/>
          </a:p>
          <a:p>
            <a:pPr>
              <a:lnSpc>
                <a:spcPct val="100000"/>
              </a:lnSpc>
              <a:buFont typeface="Calibri" panose="020F0502020204030204" pitchFamily="34" charset="0"/>
              <a:buChar char="▪"/>
            </a:pPr>
            <a:r>
              <a:rPr lang="zh-CN" altLang="en-US" sz="2400" dirty="0"/>
              <a:t>进一步优化计算条件</a:t>
            </a:r>
            <a:r>
              <a:rPr lang="en-US" altLang="zh-CN" sz="2400" dirty="0"/>
              <a:t>.</a:t>
            </a:r>
          </a:p>
          <a:p>
            <a:pPr>
              <a:lnSpc>
                <a:spcPct val="100000"/>
              </a:lnSpc>
              <a:buFont typeface="Calibri" panose="020F0502020204030204" pitchFamily="34" charset="0"/>
              <a:buChar char="▪"/>
            </a:pPr>
            <a:endParaRPr lang="en-US" altLang="zh-CN" sz="2400" dirty="0"/>
          </a:p>
        </p:txBody>
      </p:sp>
      <p:sp>
        <p:nvSpPr>
          <p:cNvPr id="4" name="日期占位符 3">
            <a:extLst>
              <a:ext uri="{FF2B5EF4-FFF2-40B4-BE49-F238E27FC236}">
                <a16:creationId xmlns:a16="http://schemas.microsoft.com/office/drawing/2014/main" id="{B635C903-38A2-8F2D-5493-71E7D7E992F7}"/>
              </a:ext>
            </a:extLst>
          </p:cNvPr>
          <p:cNvSpPr>
            <a:spLocks noGrp="1"/>
          </p:cNvSpPr>
          <p:nvPr>
            <p:ph type="dt" sz="half" idx="10"/>
          </p:nvPr>
        </p:nvSpPr>
        <p:spPr/>
        <p:txBody>
          <a:bodyPr/>
          <a:lstStyle/>
          <a:p>
            <a:fld id="{A9A88CC7-0C1A-42B2-A342-4EA0E3F2798F}" type="datetime1">
              <a:rPr lang="zh-CN" altLang="en-US" smtClean="0"/>
              <a:t>2022/6/9</a:t>
            </a:fld>
            <a:endParaRPr lang="zh-CN" altLang="en-US"/>
          </a:p>
        </p:txBody>
      </p:sp>
      <p:sp>
        <p:nvSpPr>
          <p:cNvPr id="5" name="灯片编号占位符 4">
            <a:extLst>
              <a:ext uri="{FF2B5EF4-FFF2-40B4-BE49-F238E27FC236}">
                <a16:creationId xmlns:a16="http://schemas.microsoft.com/office/drawing/2014/main" id="{5C85D047-0527-598F-26C4-2618710D539B}"/>
              </a:ext>
            </a:extLst>
          </p:cNvPr>
          <p:cNvSpPr>
            <a:spLocks noGrp="1"/>
          </p:cNvSpPr>
          <p:nvPr>
            <p:ph type="sldNum" sz="quarter" idx="12"/>
          </p:nvPr>
        </p:nvSpPr>
        <p:spPr/>
        <p:txBody>
          <a:bodyPr/>
          <a:lstStyle/>
          <a:p>
            <a:fld id="{369A006E-F448-4933-A880-62625ED68BDC}" type="slidenum">
              <a:rPr lang="zh-CN" altLang="en-US" smtClean="0"/>
              <a:pPr/>
              <a:t>31</a:t>
            </a:fld>
            <a:endParaRPr lang="zh-CN" altLang="en-US" dirty="0"/>
          </a:p>
        </p:txBody>
      </p:sp>
    </p:spTree>
    <p:extLst>
      <p:ext uri="{BB962C8B-B14F-4D97-AF65-F5344CB8AC3E}">
        <p14:creationId xmlns:p14="http://schemas.microsoft.com/office/powerpoint/2010/main" val="12045588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989DFEE-7656-4580-65E8-3C4B9BF303CE}"/>
              </a:ext>
            </a:extLst>
          </p:cNvPr>
          <p:cNvSpPr>
            <a:spLocks noGrp="1"/>
          </p:cNvSpPr>
          <p:nvPr>
            <p:ph type="title"/>
          </p:nvPr>
        </p:nvSpPr>
        <p:spPr>
          <a:xfrm>
            <a:off x="300404" y="2103437"/>
            <a:ext cx="7886700" cy="1325563"/>
          </a:xfrm>
        </p:spPr>
        <p:txBody>
          <a:bodyPr>
            <a:normAutofit/>
          </a:bodyPr>
          <a:lstStyle/>
          <a:p>
            <a:r>
              <a:rPr lang="en-US" altLang="zh-CN" sz="3600" dirty="0"/>
              <a:t>Backup Slides</a:t>
            </a:r>
            <a:endParaRPr lang="zh-CN" altLang="en-US" sz="3600" dirty="0"/>
          </a:p>
        </p:txBody>
      </p:sp>
      <p:sp>
        <p:nvSpPr>
          <p:cNvPr id="4" name="日期占位符 3">
            <a:extLst>
              <a:ext uri="{FF2B5EF4-FFF2-40B4-BE49-F238E27FC236}">
                <a16:creationId xmlns:a16="http://schemas.microsoft.com/office/drawing/2014/main" id="{2C81268C-0AA6-E136-C005-4591A206CD20}"/>
              </a:ext>
            </a:extLst>
          </p:cNvPr>
          <p:cNvSpPr>
            <a:spLocks noGrp="1"/>
          </p:cNvSpPr>
          <p:nvPr>
            <p:ph type="dt" sz="half" idx="10"/>
          </p:nvPr>
        </p:nvSpPr>
        <p:spPr/>
        <p:txBody>
          <a:bodyPr/>
          <a:lstStyle/>
          <a:p>
            <a:fld id="{A9A88CC7-0C1A-42B2-A342-4EA0E3F2798F}" type="datetime1">
              <a:rPr lang="zh-CN" altLang="en-US" smtClean="0"/>
              <a:t>2022/6/9</a:t>
            </a:fld>
            <a:endParaRPr lang="zh-CN" altLang="en-US"/>
          </a:p>
        </p:txBody>
      </p:sp>
      <p:sp>
        <p:nvSpPr>
          <p:cNvPr id="5" name="灯片编号占位符 4">
            <a:extLst>
              <a:ext uri="{FF2B5EF4-FFF2-40B4-BE49-F238E27FC236}">
                <a16:creationId xmlns:a16="http://schemas.microsoft.com/office/drawing/2014/main" id="{D6E81B97-E41F-6916-A7C8-763348075B19}"/>
              </a:ext>
            </a:extLst>
          </p:cNvPr>
          <p:cNvSpPr>
            <a:spLocks noGrp="1"/>
          </p:cNvSpPr>
          <p:nvPr>
            <p:ph type="sldNum" sz="quarter" idx="12"/>
          </p:nvPr>
        </p:nvSpPr>
        <p:spPr/>
        <p:txBody>
          <a:bodyPr/>
          <a:lstStyle/>
          <a:p>
            <a:fld id="{369A006E-F448-4933-A880-62625ED68BDC}" type="slidenum">
              <a:rPr lang="zh-CN" altLang="en-US" smtClean="0"/>
              <a:pPr/>
              <a:t>32</a:t>
            </a:fld>
            <a:endParaRPr lang="zh-CN" altLang="en-US" dirty="0"/>
          </a:p>
        </p:txBody>
      </p:sp>
    </p:spTree>
    <p:extLst>
      <p:ext uri="{BB962C8B-B14F-4D97-AF65-F5344CB8AC3E}">
        <p14:creationId xmlns:p14="http://schemas.microsoft.com/office/powerpoint/2010/main" val="17235648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2E645F-A255-2117-6B95-7B95FBD5E811}"/>
              </a:ext>
            </a:extLst>
          </p:cNvPr>
          <p:cNvSpPr>
            <a:spLocks noGrp="1"/>
          </p:cNvSpPr>
          <p:nvPr>
            <p:ph type="title"/>
          </p:nvPr>
        </p:nvSpPr>
        <p:spPr/>
        <p:txBody>
          <a:bodyPr>
            <a:normAutofit/>
          </a:bodyPr>
          <a:lstStyle/>
          <a:p>
            <a:r>
              <a:rPr lang="zh-CN" altLang="en-US" sz="3200" dirty="0"/>
              <a:t>微磁学模拟</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8659C15-1C9C-3E77-9261-89D45F18A4FF}"/>
                  </a:ext>
                </a:extLst>
              </p:cNvPr>
              <p:cNvSpPr>
                <a:spLocks noGrp="1"/>
              </p:cNvSpPr>
              <p:nvPr>
                <p:ph idx="1"/>
              </p:nvPr>
            </p:nvSpPr>
            <p:spPr>
              <a:xfrm>
                <a:off x="511394" y="1308597"/>
                <a:ext cx="8121212" cy="5145881"/>
              </a:xfrm>
            </p:spPr>
            <p:txBody>
              <a:bodyPr>
                <a:noAutofit/>
              </a:bodyPr>
              <a:lstStyle/>
              <a:p>
                <a:pPr>
                  <a:lnSpc>
                    <a:spcPct val="125000"/>
                  </a:lnSpc>
                </a:pPr>
                <a:r>
                  <a:rPr lang="en-US" altLang="zh-CN" sz="2200" dirty="0"/>
                  <a:t> </a:t>
                </a:r>
                <a:r>
                  <a:rPr lang="zh-CN" altLang="en-US" sz="2200" dirty="0"/>
                  <a:t>微磁学模拟简介：</a:t>
                </a:r>
                <a:endParaRPr lang="en-US" altLang="zh-CN" sz="2200" dirty="0"/>
              </a:p>
              <a:p>
                <a:pPr marL="0" indent="0">
                  <a:lnSpc>
                    <a:spcPct val="125000"/>
                  </a:lnSpc>
                  <a:buNone/>
                </a:pPr>
                <a:r>
                  <a:rPr lang="en-US" altLang="zh-CN" sz="2200" dirty="0"/>
                  <a:t>    </a:t>
                </a:r>
                <a:r>
                  <a:rPr lang="en-US" altLang="zh-CN" sz="2200" dirty="0">
                    <a:latin typeface="Calibri" panose="020F0502020204030204" pitchFamily="34" charset="0"/>
                    <a:cs typeface="Calibri" panose="020F0502020204030204" pitchFamily="34" charset="0"/>
                  </a:rPr>
                  <a:t>▪ </a:t>
                </a:r>
                <a:r>
                  <a:rPr lang="zh-CN" altLang="en-US" sz="2200" dirty="0">
                    <a:latin typeface="Calibri" panose="020F0502020204030204" pitchFamily="34" charset="0"/>
                    <a:cs typeface="Calibri" panose="020F0502020204030204" pitchFamily="34" charset="0"/>
                  </a:rPr>
                  <a:t>假设一个大小恒定的连续磁矢量场</a:t>
                </a:r>
                <a:r>
                  <a:rPr lang="en-US" altLang="zh-CN" sz="2200" dirty="0">
                    <a:latin typeface="Calibri" panose="020F0502020204030204" pitchFamily="34" charset="0"/>
                    <a:cs typeface="Calibri" panose="020F0502020204030204" pitchFamily="34" charset="0"/>
                  </a:rPr>
                  <a:t>;</a:t>
                </a:r>
              </a:p>
              <a:p>
                <a:pPr marL="0" indent="0">
                  <a:lnSpc>
                    <a:spcPct val="125000"/>
                  </a:lnSpc>
                  <a:buNone/>
                </a:pPr>
                <a:r>
                  <a:rPr lang="en-US" altLang="zh-CN" sz="2200" dirty="0">
                    <a:latin typeface="Calibri" panose="020F0502020204030204" pitchFamily="34" charset="0"/>
                    <a:cs typeface="Calibri" panose="020F0502020204030204" pitchFamily="34" charset="0"/>
                  </a:rPr>
                  <a:t>    ▪ </a:t>
                </a:r>
                <a:r>
                  <a:rPr lang="zh-CN" altLang="en-US" sz="2200" dirty="0">
                    <a:latin typeface="Calibri" panose="020F0502020204030204" pitchFamily="34" charset="0"/>
                    <a:cs typeface="Calibri" panose="020F0502020204030204" pitchFamily="34" charset="0"/>
                  </a:rPr>
                  <a:t>动力学用朗道</a:t>
                </a:r>
                <a:r>
                  <a:rPr lang="en-US" altLang="zh-CN" sz="2200" dirty="0">
                    <a:latin typeface="Calibri" panose="020F0502020204030204" pitchFamily="34" charset="0"/>
                    <a:cs typeface="Calibri" panose="020F0502020204030204" pitchFamily="34" charset="0"/>
                  </a:rPr>
                  <a:t>-</a:t>
                </a:r>
                <a:r>
                  <a:rPr lang="zh-CN" altLang="en-US" sz="2200" dirty="0">
                    <a:latin typeface="Calibri" panose="020F0502020204030204" pitchFamily="34" charset="0"/>
                    <a:cs typeface="Calibri" panose="020F0502020204030204" pitchFamily="34" charset="0"/>
                  </a:rPr>
                  <a:t>利夫希兹</a:t>
                </a:r>
                <a:r>
                  <a:rPr lang="en-US" altLang="zh-CN" sz="2200" dirty="0">
                    <a:latin typeface="Calibri" panose="020F0502020204030204" pitchFamily="34" charset="0"/>
                    <a:cs typeface="Calibri" panose="020F0502020204030204" pitchFamily="34" charset="0"/>
                  </a:rPr>
                  <a:t>-</a:t>
                </a:r>
                <a:r>
                  <a:rPr lang="zh-CN" altLang="en-US" sz="2200" dirty="0">
                    <a:latin typeface="Calibri" panose="020F0502020204030204" pitchFamily="34" charset="0"/>
                    <a:cs typeface="Calibri" panose="020F0502020204030204" pitchFamily="34" charset="0"/>
                  </a:rPr>
                  <a:t>吉尔伯特</a:t>
                </a:r>
                <a:r>
                  <a:rPr lang="en-US" altLang="zh-CN" sz="2200" dirty="0">
                    <a:latin typeface="Calibri" panose="020F0502020204030204" pitchFamily="34" charset="0"/>
                    <a:cs typeface="Calibri" panose="020F0502020204030204" pitchFamily="34" charset="0"/>
                  </a:rPr>
                  <a:t>(LLG)</a:t>
                </a:r>
                <a:r>
                  <a:rPr lang="zh-CN" altLang="en-US" sz="2200" dirty="0">
                    <a:latin typeface="Calibri" panose="020F0502020204030204" pitchFamily="34" charset="0"/>
                    <a:cs typeface="Calibri" panose="020F0502020204030204" pitchFamily="34" charset="0"/>
                  </a:rPr>
                  <a:t>方程描述</a:t>
                </a:r>
                <a:endParaRPr lang="en-US" altLang="zh-CN" sz="2200" dirty="0">
                  <a:latin typeface="Calibri" panose="020F0502020204030204" pitchFamily="34" charset="0"/>
                  <a:cs typeface="Calibri" panose="020F0502020204030204" pitchFamily="34" charset="0"/>
                </a:endParaRPr>
              </a:p>
              <a:p>
                <a:pPr marL="0" indent="0">
                  <a:lnSpc>
                    <a:spcPct val="125000"/>
                  </a:lnSpc>
                  <a:buNone/>
                </a:pPr>
                <a:endParaRPr lang="en-US" altLang="zh-CN" sz="2200" dirty="0">
                  <a:latin typeface="Calibri" panose="020F0502020204030204" pitchFamily="34" charset="0"/>
                  <a:cs typeface="Calibri" panose="020F0502020204030204" pitchFamily="34" charset="0"/>
                </a:endParaRPr>
              </a:p>
              <a:p>
                <a:pPr marL="0" indent="0">
                  <a:lnSpc>
                    <a:spcPct val="125000"/>
                  </a:lnSpc>
                  <a:buNone/>
                </a:pPr>
                <a:endParaRPr lang="en-US" altLang="zh-CN" sz="2200" dirty="0">
                  <a:latin typeface="Calibri" panose="020F0502020204030204" pitchFamily="34" charset="0"/>
                  <a:cs typeface="Calibri" panose="020F0502020204030204" pitchFamily="34" charset="0"/>
                </a:endParaRPr>
              </a:p>
              <a:p>
                <a:pPr marL="0" indent="0">
                  <a:lnSpc>
                    <a:spcPct val="125000"/>
                  </a:lnSpc>
                  <a:buNone/>
                </a:pPr>
                <a:r>
                  <a:rPr lang="en-US" altLang="zh-CN" sz="2200" b="1" dirty="0"/>
                  <a:t>m</a:t>
                </a:r>
                <a:r>
                  <a:rPr lang="en-US" altLang="zh-CN" sz="2200" dirty="0"/>
                  <a:t>: </a:t>
                </a:r>
                <a:r>
                  <a:rPr lang="zh-CN" altLang="en-US" sz="2200" dirty="0"/>
                  <a:t>磁化强度</a:t>
                </a:r>
                <a:r>
                  <a:rPr lang="en-US" altLang="zh-CN" sz="2200" dirty="0"/>
                  <a:t>, </a:t>
                </a:r>
                <a14:m>
                  <m:oMath xmlns:m="http://schemas.openxmlformats.org/officeDocument/2006/math">
                    <m:sSup>
                      <m:sSupPr>
                        <m:ctrlPr>
                          <a:rPr lang="en-US" altLang="zh-CN" sz="2200" b="1" i="1" smtClean="0">
                            <a:latin typeface="Cambria Math" panose="02040503050406030204" pitchFamily="18" charset="0"/>
                          </a:rPr>
                        </m:ctrlPr>
                      </m:sSupPr>
                      <m:e>
                        <m:r>
                          <a:rPr lang="en-US" altLang="zh-CN" sz="2200" b="1" i="1" smtClean="0">
                            <a:latin typeface="Cambria Math" panose="02040503050406030204" pitchFamily="18" charset="0"/>
                          </a:rPr>
                          <m:t>𝑩</m:t>
                        </m:r>
                      </m:e>
                      <m:sup>
                        <m:r>
                          <a:rPr lang="en-US" altLang="zh-CN" sz="2200" b="1" i="1" smtClean="0">
                            <a:latin typeface="Cambria Math" panose="02040503050406030204" pitchFamily="18" charset="0"/>
                          </a:rPr>
                          <m:t>𝒆𝒇𝒇</m:t>
                        </m:r>
                      </m:sup>
                    </m:sSup>
                    <m:r>
                      <a:rPr lang="en-US" altLang="zh-CN" sz="2200" b="1" i="1" smtClean="0">
                        <a:latin typeface="Cambria Math" panose="02040503050406030204" pitchFamily="18" charset="0"/>
                      </a:rPr>
                      <m:t>=</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𝛿</m:t>
                    </m:r>
                    <m:r>
                      <a:rPr lang="en-US" altLang="zh-CN" sz="2200" b="0" i="1" smtClean="0">
                        <a:latin typeface="Cambria Math" panose="02040503050406030204" pitchFamily="18" charset="0"/>
                      </a:rPr>
                      <m:t>𝐻</m:t>
                    </m:r>
                    <m:r>
                      <a:rPr lang="en-US" altLang="zh-CN" sz="2200" b="0" i="0" smtClean="0">
                        <a:latin typeface="Cambria Math" panose="02040503050406030204" pitchFamily="18" charset="0"/>
                      </a:rPr>
                      <m:t>/</m:t>
                    </m:r>
                    <m:r>
                      <a:rPr lang="en-US" altLang="zh-CN" sz="2200" b="0" i="1" smtClean="0">
                        <a:latin typeface="Cambria Math" panose="02040503050406030204" pitchFamily="18" charset="0"/>
                      </a:rPr>
                      <m:t>𝛿</m:t>
                    </m:r>
                    <m:r>
                      <a:rPr lang="en-US" altLang="zh-CN" sz="2200" b="1" i="1" smtClean="0">
                        <a:latin typeface="Cambria Math" panose="02040503050406030204" pitchFamily="18" charset="0"/>
                      </a:rPr>
                      <m:t>𝒎</m:t>
                    </m:r>
                  </m:oMath>
                </a14:m>
                <a:r>
                  <a:rPr lang="en-US" altLang="zh-CN" sz="2200" dirty="0"/>
                  <a:t>, </a:t>
                </a:r>
                <a:r>
                  <a:rPr lang="el-GR" altLang="zh-CN" sz="2200" dirty="0">
                    <a:latin typeface="Calibri" panose="020F0502020204030204" pitchFamily="34" charset="0"/>
                    <a:cs typeface="Calibri" panose="020F0502020204030204" pitchFamily="34" charset="0"/>
                  </a:rPr>
                  <a:t>γ</a:t>
                </a:r>
                <a:r>
                  <a:rPr lang="en-US" altLang="zh-CN" sz="2200" dirty="0">
                    <a:latin typeface="Calibri" panose="020F0502020204030204" pitchFamily="34" charset="0"/>
                    <a:cs typeface="Calibri" panose="020F0502020204030204" pitchFamily="34" charset="0"/>
                  </a:rPr>
                  <a:t>: </a:t>
                </a:r>
                <a:r>
                  <a:rPr lang="zh-CN" altLang="en-US" sz="2200" dirty="0">
                    <a:latin typeface="Calibri" panose="020F0502020204030204" pitchFamily="34" charset="0"/>
                    <a:cs typeface="Calibri" panose="020F0502020204030204" pitchFamily="34" charset="0"/>
                  </a:rPr>
                  <a:t>旋磁比</a:t>
                </a:r>
                <a:r>
                  <a:rPr lang="en-US" altLang="zh-CN" sz="2200" dirty="0">
                    <a:latin typeface="Calibri" panose="020F0502020204030204" pitchFamily="34" charset="0"/>
                    <a:cs typeface="Calibri" panose="020F0502020204030204" pitchFamily="34" charset="0"/>
                  </a:rPr>
                  <a:t>, α:</a:t>
                </a:r>
                <a:r>
                  <a:rPr lang="zh-CN" altLang="en-US" sz="2200" dirty="0">
                    <a:latin typeface="Calibri" panose="020F0502020204030204" pitchFamily="34" charset="0"/>
                    <a:cs typeface="Calibri" panose="020F0502020204030204" pitchFamily="34" charset="0"/>
                  </a:rPr>
                  <a:t>吉尔伯特阻尼系数</a:t>
                </a:r>
                <a:r>
                  <a:rPr lang="en-US" altLang="zh-CN" sz="2200" dirty="0">
                    <a:latin typeface="Calibri" panose="020F0502020204030204" pitchFamily="34" charset="0"/>
                    <a:cs typeface="Calibri" panose="020F0502020204030204" pitchFamily="34" charset="0"/>
                  </a:rPr>
                  <a:t>.</a:t>
                </a:r>
              </a:p>
              <a:p>
                <a:pPr marL="0" indent="0">
                  <a:lnSpc>
                    <a:spcPct val="125000"/>
                  </a:lnSpc>
                  <a:buNone/>
                </a:pPr>
                <a:r>
                  <a:rPr lang="en-US" altLang="zh-CN" sz="2200" dirty="0">
                    <a:latin typeface="Calibri" panose="020F0502020204030204" pitchFamily="34" charset="0"/>
                    <a:cs typeface="Calibri" panose="020F0502020204030204" pitchFamily="34" charset="0"/>
                  </a:rPr>
                  <a:t>    ▪ </a:t>
                </a:r>
                <a:r>
                  <a:rPr lang="zh-CN" altLang="en-US" sz="2200" dirty="0">
                    <a:latin typeface="Calibri" panose="020F0502020204030204" pitchFamily="34" charset="0"/>
                    <a:cs typeface="Calibri" panose="020F0502020204030204" pitchFamily="34" charset="0"/>
                  </a:rPr>
                  <a:t>数值上最小化磁自由能并求解</a:t>
                </a:r>
                <a:r>
                  <a:rPr lang="en-US" altLang="zh-CN" sz="2200" dirty="0">
                    <a:latin typeface="Calibri" panose="020F0502020204030204" pitchFamily="34" charset="0"/>
                    <a:cs typeface="Calibri" panose="020F0502020204030204" pitchFamily="34" charset="0"/>
                  </a:rPr>
                  <a:t>LLG</a:t>
                </a:r>
                <a:r>
                  <a:rPr lang="zh-CN" altLang="en-US" sz="2200" dirty="0">
                    <a:latin typeface="Calibri" panose="020F0502020204030204" pitchFamily="34" charset="0"/>
                    <a:cs typeface="Calibri" panose="020F0502020204030204" pitchFamily="34" charset="0"/>
                  </a:rPr>
                  <a:t>方程以进行磁场的动力学模拟。</a:t>
                </a:r>
                <a:endParaRPr lang="en-US" altLang="zh-CN" sz="2200" dirty="0">
                  <a:latin typeface="Calibri" panose="020F0502020204030204" pitchFamily="34" charset="0"/>
                  <a:cs typeface="Calibri" panose="020F0502020204030204" pitchFamily="34" charset="0"/>
                </a:endParaRPr>
              </a:p>
              <a:p>
                <a:pPr marL="0" indent="0">
                  <a:lnSpc>
                    <a:spcPct val="125000"/>
                  </a:lnSpc>
                  <a:buNone/>
                </a:pPr>
                <a:r>
                  <a:rPr lang="en-US" altLang="zh-CN" sz="2200" dirty="0"/>
                  <a:t>    </a:t>
                </a:r>
                <a:r>
                  <a:rPr lang="en-US" altLang="zh-CN" sz="2200" dirty="0">
                    <a:latin typeface="Calibri" panose="020F0502020204030204" pitchFamily="34" charset="0"/>
                    <a:cs typeface="Calibri" panose="020F0502020204030204" pitchFamily="34" charset="0"/>
                  </a:rPr>
                  <a:t>▪ </a:t>
                </a:r>
                <a:r>
                  <a:rPr lang="zh-CN" altLang="en-US" sz="2200" dirty="0">
                    <a:latin typeface="Calibri" panose="020F0502020204030204" pitchFamily="34" charset="0"/>
                    <a:cs typeface="Calibri" panose="020F0502020204030204" pitchFamily="34" charset="0"/>
                  </a:rPr>
                  <a:t>如何近似处理连续矢量场的问题：有限差分方法</a:t>
                </a:r>
                <a:r>
                  <a:rPr lang="en-US" altLang="zh-CN" sz="2200" dirty="0">
                    <a:latin typeface="Calibri" panose="020F0502020204030204" pitchFamily="34" charset="0"/>
                    <a:cs typeface="Calibri" panose="020F0502020204030204" pitchFamily="34" charset="0"/>
                  </a:rPr>
                  <a:t>/</a:t>
                </a:r>
                <a:r>
                  <a:rPr lang="zh-CN" altLang="en-US" sz="2200" dirty="0">
                    <a:latin typeface="Calibri" panose="020F0502020204030204" pitchFamily="34" charset="0"/>
                    <a:cs typeface="Calibri" panose="020F0502020204030204" pitchFamily="34" charset="0"/>
                  </a:rPr>
                  <a:t>有限元方法。</a:t>
                </a:r>
                <a:endParaRPr lang="en-US" altLang="zh-CN" sz="2200" dirty="0"/>
              </a:p>
            </p:txBody>
          </p:sp>
        </mc:Choice>
        <mc:Fallback xmlns="">
          <p:sp>
            <p:nvSpPr>
              <p:cNvPr id="3" name="内容占位符 2">
                <a:extLst>
                  <a:ext uri="{FF2B5EF4-FFF2-40B4-BE49-F238E27FC236}">
                    <a16:creationId xmlns:a16="http://schemas.microsoft.com/office/drawing/2014/main" id="{C8659C15-1C9C-3E77-9261-89D45F18A4FF}"/>
                  </a:ext>
                </a:extLst>
              </p:cNvPr>
              <p:cNvSpPr>
                <a:spLocks noGrp="1" noRot="1" noChangeAspect="1" noMove="1" noResize="1" noEditPoints="1" noAdjustHandles="1" noChangeArrowheads="1" noChangeShapeType="1" noTextEdit="1"/>
              </p:cNvSpPr>
              <p:nvPr>
                <p:ph idx="1"/>
              </p:nvPr>
            </p:nvSpPr>
            <p:spPr>
              <a:xfrm>
                <a:off x="511394" y="1308597"/>
                <a:ext cx="8121212" cy="5145881"/>
              </a:xfrm>
              <a:blipFill>
                <a:blip r:embed="rId3"/>
                <a:stretch>
                  <a:fillRect l="-976" r="-3003"/>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8B2ED63E-6226-75DC-C6FB-B83BA6E8FE64}"/>
              </a:ext>
            </a:extLst>
          </p:cNvPr>
          <p:cNvSpPr>
            <a:spLocks noGrp="1"/>
          </p:cNvSpPr>
          <p:nvPr>
            <p:ph type="sldNum" sz="quarter" idx="12"/>
          </p:nvPr>
        </p:nvSpPr>
        <p:spPr/>
        <p:txBody>
          <a:bodyPr/>
          <a:lstStyle/>
          <a:p>
            <a:fld id="{00030411-CC63-48A6-B2CC-74A3F50B8682}" type="slidenum">
              <a:rPr lang="zh-CN" altLang="en-US" smtClean="0"/>
              <a:pPr/>
              <a:t>33</a:t>
            </a:fld>
            <a:endParaRPr lang="zh-CN" altLang="en-US"/>
          </a:p>
        </p:txBody>
      </p:sp>
      <p:pic>
        <p:nvPicPr>
          <p:cNvPr id="5" name="图片 4">
            <a:extLst>
              <a:ext uri="{FF2B5EF4-FFF2-40B4-BE49-F238E27FC236}">
                <a16:creationId xmlns:a16="http://schemas.microsoft.com/office/drawing/2014/main" id="{F8D96496-DDD9-54B0-EEBD-53393DB37A11}"/>
              </a:ext>
            </a:extLst>
          </p:cNvPr>
          <p:cNvPicPr>
            <a:picLocks noChangeAspect="1"/>
          </p:cNvPicPr>
          <p:nvPr/>
        </p:nvPicPr>
        <p:blipFill rotWithShape="1">
          <a:blip r:embed="rId4"/>
          <a:srcRect l="-42" t="9535" r="42" b="13918"/>
          <a:stretch/>
        </p:blipFill>
        <p:spPr>
          <a:xfrm>
            <a:off x="2152505" y="3074536"/>
            <a:ext cx="4493015" cy="708928"/>
          </a:xfrm>
          <a:prstGeom prst="rect">
            <a:avLst/>
          </a:prstGeom>
        </p:spPr>
      </p:pic>
    </p:spTree>
    <p:extLst>
      <p:ext uri="{BB962C8B-B14F-4D97-AF65-F5344CB8AC3E}">
        <p14:creationId xmlns:p14="http://schemas.microsoft.com/office/powerpoint/2010/main" val="2704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B5B288-4413-48D3-BC55-A3188155C2C4}"/>
              </a:ext>
            </a:extLst>
          </p:cNvPr>
          <p:cNvSpPr>
            <a:spLocks noGrp="1"/>
          </p:cNvSpPr>
          <p:nvPr>
            <p:ph type="title"/>
          </p:nvPr>
        </p:nvSpPr>
        <p:spPr/>
        <p:txBody>
          <a:bodyPr/>
          <a:lstStyle/>
          <a:p>
            <a:r>
              <a:rPr lang="en-US" altLang="zh-CN" dirty="0"/>
              <a:t>A Brief Introduction on DFT</a:t>
            </a:r>
            <a:endParaRPr lang="zh-CN" altLang="en-US" dirty="0"/>
          </a:p>
        </p:txBody>
      </p:sp>
      <p:sp>
        <p:nvSpPr>
          <p:cNvPr id="3" name="内容占位符 2">
            <a:extLst>
              <a:ext uri="{FF2B5EF4-FFF2-40B4-BE49-F238E27FC236}">
                <a16:creationId xmlns:a16="http://schemas.microsoft.com/office/drawing/2014/main" id="{B7493405-C806-4E84-A81B-458D9388670B}"/>
              </a:ext>
            </a:extLst>
          </p:cNvPr>
          <p:cNvSpPr>
            <a:spLocks noGrp="1"/>
          </p:cNvSpPr>
          <p:nvPr>
            <p:ph idx="1"/>
          </p:nvPr>
        </p:nvSpPr>
        <p:spPr/>
        <p:txBody>
          <a:bodyPr/>
          <a:lstStyle/>
          <a:p>
            <a:pPr marL="0" indent="0">
              <a:buNone/>
            </a:pPr>
            <a:r>
              <a:rPr lang="zh-CN" altLang="en-US" dirty="0"/>
              <a:t>▪ </a:t>
            </a:r>
            <a:r>
              <a:rPr lang="en-US" altLang="zh-CN" dirty="0"/>
              <a:t>Basic information</a:t>
            </a:r>
          </a:p>
          <a:p>
            <a:pPr marL="0" indent="0">
              <a:buNone/>
            </a:pPr>
            <a:endParaRPr lang="en-US" altLang="zh-CN" dirty="0"/>
          </a:p>
          <a:p>
            <a:pPr marL="0" indent="0">
              <a:buNone/>
            </a:pPr>
            <a:r>
              <a:rPr lang="en-US" altLang="zh-CN" dirty="0"/>
              <a:t>▪ Hohenberg-Kohn Theorems</a:t>
            </a:r>
          </a:p>
          <a:p>
            <a:pPr marL="0" indent="0">
              <a:buNone/>
            </a:pPr>
            <a:endParaRPr lang="en-US" altLang="zh-CN" dirty="0"/>
          </a:p>
          <a:p>
            <a:pPr marL="0" indent="0">
              <a:buNone/>
            </a:pPr>
            <a:r>
              <a:rPr lang="en-US" altLang="zh-CN" dirty="0"/>
              <a:t>▪ Kohn-Sham DFT</a:t>
            </a:r>
          </a:p>
          <a:p>
            <a:pPr marL="0" indent="0">
              <a:buNone/>
            </a:pPr>
            <a:endParaRPr lang="en-US" altLang="zh-CN" dirty="0"/>
          </a:p>
          <a:p>
            <a:pPr marL="0" indent="0">
              <a:buNone/>
            </a:pPr>
            <a:r>
              <a:rPr lang="en-US" altLang="zh-CN" dirty="0"/>
              <a:t>▪ Achievements and Limitations</a:t>
            </a:r>
            <a:endParaRPr lang="zh-CN" altLang="en-US" dirty="0"/>
          </a:p>
        </p:txBody>
      </p:sp>
      <p:sp>
        <p:nvSpPr>
          <p:cNvPr id="4" name="灯片编号占位符 3">
            <a:extLst>
              <a:ext uri="{FF2B5EF4-FFF2-40B4-BE49-F238E27FC236}">
                <a16:creationId xmlns:a16="http://schemas.microsoft.com/office/drawing/2014/main" id="{2F11398A-1C1A-480D-9088-6114AD5A6D6C}"/>
              </a:ext>
            </a:extLst>
          </p:cNvPr>
          <p:cNvSpPr>
            <a:spLocks noGrp="1"/>
          </p:cNvSpPr>
          <p:nvPr>
            <p:ph type="sldNum" sz="quarter" idx="12"/>
          </p:nvPr>
        </p:nvSpPr>
        <p:spPr/>
        <p:txBody>
          <a:bodyPr/>
          <a:lstStyle/>
          <a:p>
            <a:fld id="{B2B508C6-2863-4802-906D-CD9E641C0F18}" type="slidenum">
              <a:rPr lang="zh-CN" altLang="en-US" smtClean="0"/>
              <a:pPr/>
              <a:t>34</a:t>
            </a:fld>
            <a:endParaRPr lang="zh-CN" altLang="en-US" dirty="0"/>
          </a:p>
        </p:txBody>
      </p:sp>
    </p:spTree>
    <p:extLst>
      <p:ext uri="{BB962C8B-B14F-4D97-AF65-F5344CB8AC3E}">
        <p14:creationId xmlns:p14="http://schemas.microsoft.com/office/powerpoint/2010/main" val="40956254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5FEDCC-ECF7-4192-875E-F61ED82E22AD}"/>
              </a:ext>
            </a:extLst>
          </p:cNvPr>
          <p:cNvSpPr>
            <a:spLocks noGrp="1"/>
          </p:cNvSpPr>
          <p:nvPr>
            <p:ph type="title"/>
          </p:nvPr>
        </p:nvSpPr>
        <p:spPr/>
        <p:txBody>
          <a:bodyPr/>
          <a:lstStyle/>
          <a:p>
            <a:r>
              <a:rPr lang="en-US" altLang="zh-CN" dirty="0"/>
              <a:t>A Brief Introduction on DFT</a:t>
            </a:r>
            <a:endParaRPr lang="zh-CN" altLang="en-US" dirty="0"/>
          </a:p>
        </p:txBody>
      </p:sp>
      <p:sp>
        <p:nvSpPr>
          <p:cNvPr id="6" name="内容占位符 5">
            <a:extLst>
              <a:ext uri="{FF2B5EF4-FFF2-40B4-BE49-F238E27FC236}">
                <a16:creationId xmlns:a16="http://schemas.microsoft.com/office/drawing/2014/main" id="{B38D0856-CA5C-49FD-A008-E10ECD05736E}"/>
              </a:ext>
            </a:extLst>
          </p:cNvPr>
          <p:cNvSpPr>
            <a:spLocks noGrp="1"/>
          </p:cNvSpPr>
          <p:nvPr>
            <p:ph idx="1"/>
          </p:nvPr>
        </p:nvSpPr>
        <p:spPr>
          <a:xfrm>
            <a:off x="628650" y="1936836"/>
            <a:ext cx="7886700" cy="4351338"/>
          </a:xfrm>
        </p:spPr>
        <p:txBody>
          <a:bodyPr>
            <a:normAutofit/>
          </a:bodyPr>
          <a:lstStyle/>
          <a:p>
            <a:pPr marL="0" indent="0">
              <a:buNone/>
            </a:pPr>
            <a:r>
              <a:rPr lang="zh-CN" altLang="en-US" sz="3200" dirty="0"/>
              <a:t>▪ </a:t>
            </a:r>
            <a:r>
              <a:rPr lang="en-US" altLang="zh-CN" sz="3200" dirty="0"/>
              <a:t>Physics problem to solve: Quantitative calculation of the </a:t>
            </a:r>
            <a:r>
              <a:rPr lang="en-US" altLang="zh-CN" sz="3200" b="1" dirty="0"/>
              <a:t>electronic structure </a:t>
            </a:r>
            <a:r>
              <a:rPr lang="en-US" altLang="zh-CN" sz="3200" dirty="0"/>
              <a:t>of atoms, molecules, and solids. (atomic core + electron cloud system)</a:t>
            </a:r>
          </a:p>
          <a:p>
            <a:pPr marL="0" indent="0">
              <a:buNone/>
            </a:pPr>
            <a:endParaRPr lang="en-US" altLang="zh-CN" sz="3200" dirty="0"/>
          </a:p>
          <a:p>
            <a:pPr marL="0" indent="0">
              <a:buNone/>
            </a:pPr>
            <a:r>
              <a:rPr lang="en-US" altLang="zh-CN" sz="3200" dirty="0"/>
              <a:t>▪ Basis: </a:t>
            </a:r>
            <a:r>
              <a:rPr lang="en-US" altLang="zh-CN" sz="3200" b="1" dirty="0"/>
              <a:t>Quantum mechanic </a:t>
            </a:r>
            <a:r>
              <a:rPr lang="en-US" altLang="zh-CN" sz="3200" b="1" dirty="0">
                <a:solidFill>
                  <a:srgbClr val="000000"/>
                </a:solidFill>
                <a:latin typeface="Corbel"/>
                <a:ea typeface="幼圆" charset="0"/>
                <a:cs typeface="幼圆" charset="0"/>
              </a:rPr>
              <a:t>principles</a:t>
            </a:r>
            <a:r>
              <a:rPr lang="en-US" altLang="zh-CN" sz="3200" dirty="0"/>
              <a:t>.</a:t>
            </a:r>
          </a:p>
          <a:p>
            <a:pPr marL="0" indent="0">
              <a:buNone/>
            </a:pPr>
            <a:endParaRPr lang="en-US" altLang="zh-CN" sz="3200" dirty="0"/>
          </a:p>
          <a:p>
            <a:pPr marL="0" indent="0">
              <a:buNone/>
            </a:pPr>
            <a:r>
              <a:rPr lang="zh-CN" altLang="en-US" sz="3200" dirty="0"/>
              <a:t>▪ </a:t>
            </a:r>
            <a:r>
              <a:rPr lang="en-US" altLang="zh-CN" sz="3200" dirty="0"/>
              <a:t>Solved: </a:t>
            </a:r>
            <a:r>
              <a:rPr lang="en-US" altLang="zh-CN" sz="3200" b="1" dirty="0"/>
              <a:t>Ground-state properties</a:t>
            </a:r>
            <a:r>
              <a:rPr lang="en-US" altLang="zh-CN" sz="3200" dirty="0"/>
              <a:t>.</a:t>
            </a:r>
            <a:endParaRPr lang="zh-CN" altLang="en-US" sz="3200" dirty="0"/>
          </a:p>
        </p:txBody>
      </p:sp>
      <p:sp>
        <p:nvSpPr>
          <p:cNvPr id="3" name="灯片编号占位符 2">
            <a:extLst>
              <a:ext uri="{FF2B5EF4-FFF2-40B4-BE49-F238E27FC236}">
                <a16:creationId xmlns:a16="http://schemas.microsoft.com/office/drawing/2014/main" id="{73E7BC77-C734-486E-BF7D-EF666959C6C2}"/>
              </a:ext>
            </a:extLst>
          </p:cNvPr>
          <p:cNvSpPr>
            <a:spLocks noGrp="1"/>
          </p:cNvSpPr>
          <p:nvPr>
            <p:ph type="sldNum" sz="quarter" idx="12"/>
          </p:nvPr>
        </p:nvSpPr>
        <p:spPr/>
        <p:txBody>
          <a:bodyPr/>
          <a:lstStyle/>
          <a:p>
            <a:fld id="{B2B508C6-2863-4802-906D-CD9E641C0F18}" type="slidenum">
              <a:rPr lang="zh-CN" altLang="en-US" smtClean="0"/>
              <a:t>35</a:t>
            </a:fld>
            <a:endParaRPr lang="zh-CN" altLang="en-US"/>
          </a:p>
        </p:txBody>
      </p:sp>
    </p:spTree>
    <p:extLst>
      <p:ext uri="{BB962C8B-B14F-4D97-AF65-F5344CB8AC3E}">
        <p14:creationId xmlns:p14="http://schemas.microsoft.com/office/powerpoint/2010/main" val="3719659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10B6D2-D14C-4411-94D7-C5E0264004E3}"/>
              </a:ext>
            </a:extLst>
          </p:cNvPr>
          <p:cNvSpPr>
            <a:spLocks noGrp="1"/>
          </p:cNvSpPr>
          <p:nvPr>
            <p:ph type="title"/>
          </p:nvPr>
        </p:nvSpPr>
        <p:spPr/>
        <p:txBody>
          <a:bodyPr/>
          <a:lstStyle/>
          <a:p>
            <a:r>
              <a:rPr lang="en-US" altLang="zh-CN" dirty="0"/>
              <a:t>A Brief Introduction on DFT</a:t>
            </a:r>
            <a:endParaRPr lang="zh-CN" altLang="en-US" dirty="0"/>
          </a:p>
        </p:txBody>
      </p:sp>
      <p:sp>
        <p:nvSpPr>
          <p:cNvPr id="3" name="内容占位符 2">
            <a:extLst>
              <a:ext uri="{FF2B5EF4-FFF2-40B4-BE49-F238E27FC236}">
                <a16:creationId xmlns:a16="http://schemas.microsoft.com/office/drawing/2014/main" id="{A60B982F-888E-4A8F-B164-7E19D1EB0C0B}"/>
              </a:ext>
            </a:extLst>
          </p:cNvPr>
          <p:cNvSpPr>
            <a:spLocks noGrp="1"/>
          </p:cNvSpPr>
          <p:nvPr>
            <p:ph idx="1"/>
          </p:nvPr>
        </p:nvSpPr>
        <p:spPr>
          <a:xfrm>
            <a:off x="628650" y="1825625"/>
            <a:ext cx="7886700" cy="686756"/>
          </a:xfrm>
        </p:spPr>
        <p:txBody>
          <a:bodyPr/>
          <a:lstStyle/>
          <a:p>
            <a:pPr marL="0" indent="0">
              <a:buNone/>
            </a:pPr>
            <a:r>
              <a:rPr lang="zh-CN" altLang="en-US" dirty="0"/>
              <a:t>▪ </a:t>
            </a:r>
            <a:r>
              <a:rPr lang="en-US" altLang="zh-CN" dirty="0"/>
              <a:t>The system’s fundamental Hamiltonian:</a:t>
            </a:r>
            <a:endParaRPr lang="zh-CN" altLang="en-US"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28AB625-0319-4D06-A678-2879A795A363}"/>
                  </a:ext>
                </a:extLst>
              </p:cNvPr>
              <p:cNvSpPr txBox="1"/>
              <p:nvPr/>
            </p:nvSpPr>
            <p:spPr>
              <a:xfrm>
                <a:off x="296238" y="2879116"/>
                <a:ext cx="8061566" cy="7317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𝐻</m:t>
                          </m:r>
                        </m:e>
                      </m:acc>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𝑅</m:t>
                              </m:r>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𝑟</m:t>
                              </m:r>
                            </m:e>
                          </m:acc>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ℏ</m:t>
                              </m:r>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2</m:t>
                          </m:r>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𝐼</m:t>
                          </m:r>
                        </m:sub>
                        <m:sup/>
                        <m:e>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m:rPr>
                                      <m:sty m:val="p"/>
                                    </m:rPr>
                                    <a:rPr lang="en-US" altLang="zh-CN" b="0" i="0" smtClean="0">
                                      <a:latin typeface="Cambria Math" panose="02040503050406030204" pitchFamily="18" charset="0"/>
                                    </a:rPr>
                                    <m:t>∇</m:t>
                                  </m:r>
                                </m:e>
                                <m:sub>
                                  <m:r>
                                    <a:rPr lang="en-US" altLang="zh-CN" b="0" i="1" smtClean="0">
                                      <a:latin typeface="Cambria Math" panose="02040503050406030204" pitchFamily="18" charset="0"/>
                                    </a:rPr>
                                    <m:t>𝐼</m:t>
                                  </m:r>
                                </m:sub>
                                <m:sup>
                                  <m:r>
                                    <a:rPr lang="en-US" altLang="zh-CN" b="0" i="1" smtClean="0">
                                      <a:latin typeface="Cambria Math" panose="02040503050406030204" pitchFamily="18" charset="0"/>
                                    </a:rPr>
                                    <m:t>2</m:t>
                                  </m:r>
                                </m:sup>
                              </m:sSubSup>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𝐼</m:t>
                                  </m:r>
                                </m:sub>
                              </m:sSub>
                            </m:den>
                          </m:f>
                        </m:e>
                      </m:nary>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𝐼</m:t>
                          </m:r>
                          <m:r>
                            <a:rPr lang="en-US" altLang="zh-CN" b="0" i="1" smtClean="0">
                              <a:latin typeface="Cambria Math" panose="02040503050406030204" pitchFamily="18" charset="0"/>
                            </a:rPr>
                            <m:t>≠</m:t>
                          </m:r>
                          <m:r>
                            <a:rPr lang="en-US" altLang="zh-CN" b="0" i="1" smtClean="0">
                              <a:latin typeface="Cambria Math" panose="02040503050406030204" pitchFamily="18" charset="0"/>
                            </a:rPr>
                            <m:t>𝐽</m:t>
                          </m:r>
                        </m:sub>
                        <m:sup/>
                        <m:e>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𝐼</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𝐽</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2</m:t>
                                  </m:r>
                                </m:sup>
                              </m:sSup>
                            </m:num>
                            <m:den>
                              <m:d>
                                <m:dPr>
                                  <m:begChr m:val="|"/>
                                  <m:endChr m:val="|"/>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𝐼</m:t>
                                          </m:r>
                                        </m:sub>
                                      </m:sSub>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𝐽</m:t>
                                          </m:r>
                                        </m:sub>
                                      </m:sSub>
                                    </m:e>
                                  </m:acc>
                                </m:e>
                              </m:d>
                            </m:den>
                          </m:f>
                        </m:e>
                      </m:nary>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ℏ</m:t>
                              </m:r>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𝑒</m:t>
                              </m:r>
                            </m:sub>
                          </m:sSub>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sub>
                        <m:sup/>
                        <m:e>
                          <m:sSubSup>
                            <m:sSubSupPr>
                              <m:ctrlPr>
                                <a:rPr lang="en-US" altLang="zh-CN" b="0" i="1" smtClean="0">
                                  <a:latin typeface="Cambria Math" panose="02040503050406030204" pitchFamily="18" charset="0"/>
                                </a:rPr>
                              </m:ctrlPr>
                            </m:sSubSupPr>
                            <m:e>
                              <m:r>
                                <m:rPr>
                                  <m:sty m:val="p"/>
                                </m:rPr>
                                <a:rPr lang="en-US" altLang="zh-CN" b="0" i="0" smtClean="0">
                                  <a:latin typeface="Cambria Math" panose="02040503050406030204" pitchFamily="18" charset="0"/>
                                </a:rPr>
                                <m:t>∇</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2</m:t>
                              </m:r>
                            </m:sup>
                          </m:sSubSup>
                        </m:e>
                      </m:nary>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up/>
                        <m:e>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2</m:t>
                                  </m:r>
                                </m:sup>
                              </m:sSup>
                            </m:num>
                            <m:den>
                              <m:d>
                                <m:dPr>
                                  <m:begChr m:val="|"/>
                                  <m:endChr m:val="|"/>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𝑗</m:t>
                                          </m:r>
                                        </m:sub>
                                      </m:sSub>
                                    </m:e>
                                  </m:acc>
                                </m:e>
                              </m:d>
                            </m:den>
                          </m:f>
                        </m:e>
                      </m:nary>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𝐼</m:t>
                          </m:r>
                        </m:sub>
                        <m:sup/>
                        <m:e>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𝐼</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2</m:t>
                                  </m:r>
                                </m:sup>
                              </m:sSup>
                            </m:num>
                            <m:den>
                              <m:d>
                                <m:dPr>
                                  <m:begChr m:val="|"/>
                                  <m:endChr m:val="|"/>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𝐼</m:t>
                                          </m:r>
                                        </m:sub>
                                      </m:sSub>
                                    </m:e>
                                  </m:acc>
                                </m:e>
                              </m:d>
                            </m:den>
                          </m:f>
                        </m:e>
                      </m:nary>
                    </m:oMath>
                  </m:oMathPara>
                </a14:m>
                <a:endParaRPr lang="en-US" altLang="zh-CN" b="0" dirty="0"/>
              </a:p>
            </p:txBody>
          </p:sp>
        </mc:Choice>
        <mc:Fallback xmlns="">
          <p:sp>
            <p:nvSpPr>
              <p:cNvPr id="4" name="文本框 3">
                <a:extLst>
                  <a:ext uri="{FF2B5EF4-FFF2-40B4-BE49-F238E27FC236}">
                    <a16:creationId xmlns:a16="http://schemas.microsoft.com/office/drawing/2014/main" id="{328AB625-0319-4D06-A678-2879A795A363}"/>
                  </a:ext>
                </a:extLst>
              </p:cNvPr>
              <p:cNvSpPr txBox="1">
                <a:spLocks noRot="1" noChangeAspect="1" noMove="1" noResize="1" noEditPoints="1" noAdjustHandles="1" noChangeArrowheads="1" noChangeShapeType="1" noTextEdit="1"/>
              </p:cNvSpPr>
              <p:nvPr/>
            </p:nvSpPr>
            <p:spPr>
              <a:xfrm>
                <a:off x="296238" y="2879116"/>
                <a:ext cx="8061566" cy="731739"/>
              </a:xfrm>
              <a:prstGeom prst="rect">
                <a:avLst/>
              </a:prstGeom>
              <a:blipFill>
                <a:blip r:embed="rId3"/>
                <a:stretch>
                  <a:fillRect/>
                </a:stretch>
              </a:blipFill>
            </p:spPr>
            <p:txBody>
              <a:bodyPr/>
              <a:lstStyle/>
              <a:p>
                <a:r>
                  <a:rPr lang="zh-CN" altLang="en-US">
                    <a:noFill/>
                  </a:rPr>
                  <a:t> </a:t>
                </a:r>
              </a:p>
            </p:txBody>
          </p:sp>
        </mc:Fallback>
      </mc:AlternateContent>
      <p:sp>
        <p:nvSpPr>
          <p:cNvPr id="19" name="左大括号 18">
            <a:extLst>
              <a:ext uri="{FF2B5EF4-FFF2-40B4-BE49-F238E27FC236}">
                <a16:creationId xmlns:a16="http://schemas.microsoft.com/office/drawing/2014/main" id="{46C92A21-32EE-4F62-BCE6-B1B3BFBD4F7E}"/>
              </a:ext>
            </a:extLst>
          </p:cNvPr>
          <p:cNvSpPr/>
          <p:nvPr/>
        </p:nvSpPr>
        <p:spPr>
          <a:xfrm rot="16200000">
            <a:off x="2634528" y="3422562"/>
            <a:ext cx="226622" cy="248062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左大括号 19">
            <a:extLst>
              <a:ext uri="{FF2B5EF4-FFF2-40B4-BE49-F238E27FC236}">
                <a16:creationId xmlns:a16="http://schemas.microsoft.com/office/drawing/2014/main" id="{751519D9-ADD6-4083-8B6F-2B3E82D40E51}"/>
              </a:ext>
            </a:extLst>
          </p:cNvPr>
          <p:cNvSpPr/>
          <p:nvPr/>
        </p:nvSpPr>
        <p:spPr>
          <a:xfrm rot="16200000">
            <a:off x="5590077" y="3412492"/>
            <a:ext cx="246762" cy="2480619"/>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BF355278-F186-4182-8848-45AAC3F5D5AA}"/>
              </a:ext>
            </a:extLst>
          </p:cNvPr>
          <p:cNvSpPr txBox="1"/>
          <p:nvPr/>
        </p:nvSpPr>
        <p:spPr>
          <a:xfrm>
            <a:off x="1590935" y="3748944"/>
            <a:ext cx="1062681" cy="707886"/>
          </a:xfrm>
          <a:prstGeom prst="rect">
            <a:avLst/>
          </a:prstGeom>
          <a:noFill/>
        </p:spPr>
        <p:txBody>
          <a:bodyPr wrap="square" rtlCol="0">
            <a:spAutoFit/>
          </a:bodyPr>
          <a:lstStyle/>
          <a:p>
            <a:pPr algn="ctr"/>
            <a:r>
              <a:rPr lang="en-US" altLang="zh-CN" sz="2000" b="1" dirty="0"/>
              <a:t>kinetic energy</a:t>
            </a:r>
            <a:endParaRPr lang="zh-CN" altLang="en-US" sz="2000" b="1" dirty="0"/>
          </a:p>
        </p:txBody>
      </p:sp>
      <p:sp>
        <p:nvSpPr>
          <p:cNvPr id="22" name="文本框 21">
            <a:extLst>
              <a:ext uri="{FF2B5EF4-FFF2-40B4-BE49-F238E27FC236}">
                <a16:creationId xmlns:a16="http://schemas.microsoft.com/office/drawing/2014/main" id="{415C62DF-E17A-4F6B-8FB4-EB63DEFB74E7}"/>
              </a:ext>
            </a:extLst>
          </p:cNvPr>
          <p:cNvSpPr txBox="1"/>
          <p:nvPr/>
        </p:nvSpPr>
        <p:spPr>
          <a:xfrm>
            <a:off x="2659795" y="3753980"/>
            <a:ext cx="1458098" cy="707886"/>
          </a:xfrm>
          <a:prstGeom prst="rect">
            <a:avLst/>
          </a:prstGeom>
          <a:noFill/>
        </p:spPr>
        <p:txBody>
          <a:bodyPr wrap="square" rtlCol="0">
            <a:spAutoFit/>
          </a:bodyPr>
          <a:lstStyle/>
          <a:p>
            <a:pPr algn="ctr"/>
            <a:r>
              <a:rPr lang="en-US" altLang="zh-CN" sz="2000" b="1" dirty="0"/>
              <a:t>Coulomb interaction</a:t>
            </a:r>
            <a:endParaRPr lang="zh-CN" altLang="en-US" sz="2000" b="1" dirty="0"/>
          </a:p>
        </p:txBody>
      </p:sp>
      <p:sp>
        <p:nvSpPr>
          <p:cNvPr id="23" name="文本框 22">
            <a:extLst>
              <a:ext uri="{FF2B5EF4-FFF2-40B4-BE49-F238E27FC236}">
                <a16:creationId xmlns:a16="http://schemas.microsoft.com/office/drawing/2014/main" id="{D168AFE5-4E75-455D-8E72-1FA49E0F978D}"/>
              </a:ext>
            </a:extLst>
          </p:cNvPr>
          <p:cNvSpPr txBox="1"/>
          <p:nvPr/>
        </p:nvSpPr>
        <p:spPr>
          <a:xfrm>
            <a:off x="997811" y="5016930"/>
            <a:ext cx="3323967" cy="400110"/>
          </a:xfrm>
          <a:prstGeom prst="rect">
            <a:avLst/>
          </a:prstGeom>
          <a:noFill/>
        </p:spPr>
        <p:txBody>
          <a:bodyPr wrap="square" rtlCol="0">
            <a:spAutoFit/>
          </a:bodyPr>
          <a:lstStyle/>
          <a:p>
            <a:pPr algn="ctr"/>
            <a:r>
              <a:rPr lang="en-US" altLang="zh-CN" sz="2000" b="1" dirty="0"/>
              <a:t>Nuclei</a:t>
            </a:r>
            <a:endParaRPr lang="zh-CN" altLang="en-US" sz="2000" b="1" dirty="0"/>
          </a:p>
        </p:txBody>
      </p:sp>
      <p:sp>
        <p:nvSpPr>
          <p:cNvPr id="24" name="文本框 23">
            <a:extLst>
              <a:ext uri="{FF2B5EF4-FFF2-40B4-BE49-F238E27FC236}">
                <a16:creationId xmlns:a16="http://schemas.microsoft.com/office/drawing/2014/main" id="{E3B571D8-99A2-41F7-BCF9-85947D5430B5}"/>
              </a:ext>
            </a:extLst>
          </p:cNvPr>
          <p:cNvSpPr txBox="1"/>
          <p:nvPr/>
        </p:nvSpPr>
        <p:spPr>
          <a:xfrm>
            <a:off x="4496319" y="3716196"/>
            <a:ext cx="1062681" cy="707886"/>
          </a:xfrm>
          <a:prstGeom prst="rect">
            <a:avLst/>
          </a:prstGeom>
          <a:noFill/>
        </p:spPr>
        <p:txBody>
          <a:bodyPr wrap="square" rtlCol="0">
            <a:spAutoFit/>
          </a:bodyPr>
          <a:lstStyle/>
          <a:p>
            <a:pPr algn="ctr"/>
            <a:r>
              <a:rPr lang="en-US" altLang="zh-CN" sz="2000" b="1" dirty="0"/>
              <a:t>kinetic energy</a:t>
            </a:r>
            <a:endParaRPr lang="zh-CN" altLang="en-US" sz="2000" b="1" dirty="0"/>
          </a:p>
        </p:txBody>
      </p:sp>
      <p:sp>
        <p:nvSpPr>
          <p:cNvPr id="25" name="文本框 24">
            <a:extLst>
              <a:ext uri="{FF2B5EF4-FFF2-40B4-BE49-F238E27FC236}">
                <a16:creationId xmlns:a16="http://schemas.microsoft.com/office/drawing/2014/main" id="{1355F987-7363-43FF-A255-A2F721404347}"/>
              </a:ext>
            </a:extLst>
          </p:cNvPr>
          <p:cNvSpPr txBox="1"/>
          <p:nvPr/>
        </p:nvSpPr>
        <p:spPr>
          <a:xfrm>
            <a:off x="5559000" y="3726268"/>
            <a:ext cx="1394767" cy="707886"/>
          </a:xfrm>
          <a:prstGeom prst="rect">
            <a:avLst/>
          </a:prstGeom>
          <a:noFill/>
        </p:spPr>
        <p:txBody>
          <a:bodyPr wrap="square" rtlCol="0">
            <a:spAutoFit/>
          </a:bodyPr>
          <a:lstStyle/>
          <a:p>
            <a:pPr algn="ctr"/>
            <a:r>
              <a:rPr lang="en-US" altLang="zh-CN" sz="2000" b="1" dirty="0"/>
              <a:t>Coulomb interaction</a:t>
            </a:r>
            <a:endParaRPr lang="zh-CN" altLang="en-US" sz="2000" b="1" dirty="0"/>
          </a:p>
        </p:txBody>
      </p:sp>
      <p:sp>
        <p:nvSpPr>
          <p:cNvPr id="26" name="文本框 25">
            <a:extLst>
              <a:ext uri="{FF2B5EF4-FFF2-40B4-BE49-F238E27FC236}">
                <a16:creationId xmlns:a16="http://schemas.microsoft.com/office/drawing/2014/main" id="{26C8ABAB-DF71-4ED0-A10F-86046C403507}"/>
              </a:ext>
            </a:extLst>
          </p:cNvPr>
          <p:cNvSpPr txBox="1"/>
          <p:nvPr/>
        </p:nvSpPr>
        <p:spPr>
          <a:xfrm>
            <a:off x="5168447" y="5016930"/>
            <a:ext cx="1164165" cy="400110"/>
          </a:xfrm>
          <a:prstGeom prst="rect">
            <a:avLst/>
          </a:prstGeom>
          <a:noFill/>
        </p:spPr>
        <p:txBody>
          <a:bodyPr wrap="none" rtlCol="0">
            <a:spAutoFit/>
          </a:bodyPr>
          <a:lstStyle/>
          <a:p>
            <a:r>
              <a:rPr lang="en-US" altLang="zh-CN" sz="2000" b="1" dirty="0"/>
              <a:t>Electrons</a:t>
            </a:r>
            <a:endParaRPr lang="zh-CN" altLang="en-US" sz="2000" b="1" dirty="0"/>
          </a:p>
        </p:txBody>
      </p:sp>
      <p:sp>
        <p:nvSpPr>
          <p:cNvPr id="27" name="文本框 26">
            <a:extLst>
              <a:ext uri="{FF2B5EF4-FFF2-40B4-BE49-F238E27FC236}">
                <a16:creationId xmlns:a16="http://schemas.microsoft.com/office/drawing/2014/main" id="{ED8EE292-E3D4-4475-A07B-EB1C083BA0C1}"/>
              </a:ext>
            </a:extLst>
          </p:cNvPr>
          <p:cNvSpPr txBox="1"/>
          <p:nvPr/>
        </p:nvSpPr>
        <p:spPr>
          <a:xfrm>
            <a:off x="6913608" y="3770970"/>
            <a:ext cx="2131538" cy="646331"/>
          </a:xfrm>
          <a:prstGeom prst="rect">
            <a:avLst/>
          </a:prstGeom>
          <a:noFill/>
        </p:spPr>
        <p:txBody>
          <a:bodyPr wrap="square" rtlCol="0">
            <a:spAutoFit/>
          </a:bodyPr>
          <a:lstStyle/>
          <a:p>
            <a:pPr algn="ctr"/>
            <a:r>
              <a:rPr lang="en-US" altLang="zh-CN" b="1" dirty="0"/>
              <a:t>Nucleus-electron Coulomb interaction</a:t>
            </a:r>
            <a:endParaRPr lang="zh-CN" altLang="en-US" b="1" dirty="0"/>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E7C6EAD0-EEAC-4F1C-A7FA-E0A555872641}"/>
                  </a:ext>
                </a:extLst>
              </p:cNvPr>
              <p:cNvSpPr txBox="1"/>
              <p:nvPr/>
            </p:nvSpPr>
            <p:spPr>
              <a:xfrm>
                <a:off x="1683385" y="5786797"/>
                <a:ext cx="6156747" cy="369332"/>
              </a:xfrm>
              <a:prstGeom prst="rect">
                <a:avLst/>
              </a:prstGeom>
              <a:noFill/>
            </p:spPr>
            <p:txBody>
              <a:bodyPr wrap="square" lIns="0" tIns="0" rIns="0" bIns="0" rtlCol="0">
                <a:spAutoFit/>
              </a:bodyPr>
              <a:lstStyle/>
              <a:p>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𝑴</m:t>
                        </m:r>
                      </m:e>
                      <m:sub>
                        <m:r>
                          <a:rPr lang="en-US" altLang="zh-CN" sz="2400" b="1" i="1" smtClean="0">
                            <a:latin typeface="Cambria Math" panose="02040503050406030204" pitchFamily="18" charset="0"/>
                          </a:rPr>
                          <m:t>𝑰</m:t>
                        </m:r>
                      </m:sub>
                    </m:sSub>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𝒆</m:t>
                        </m:r>
                      </m:sub>
                    </m:sSub>
                  </m:oMath>
                </a14:m>
                <a:r>
                  <a:rPr lang="zh-CN" altLang="en-US" sz="2400" b="1" dirty="0"/>
                  <a:t> </a:t>
                </a:r>
                <a14:m>
                  <m:oMath xmlns:m="http://schemas.openxmlformats.org/officeDocument/2006/math">
                    <m:r>
                      <a:rPr lang="en-US" altLang="zh-CN" sz="2400" b="1" i="1" dirty="0" smtClean="0">
                        <a:latin typeface="Cambria Math" panose="02040503050406030204" pitchFamily="18" charset="0"/>
                      </a:rPr>
                      <m:t>⇒</m:t>
                    </m:r>
                  </m:oMath>
                </a14:m>
                <a:r>
                  <a:rPr lang="zh-CN" altLang="en-US" sz="2400" b="1" dirty="0"/>
                  <a:t> </a:t>
                </a:r>
                <a:r>
                  <a:rPr lang="en-US" altLang="zh-CN" sz="2400" b="1" dirty="0"/>
                  <a:t>Born-Oppenheimer Approximation</a:t>
                </a:r>
              </a:p>
            </p:txBody>
          </p:sp>
        </mc:Choice>
        <mc:Fallback xmlns="">
          <p:sp>
            <p:nvSpPr>
              <p:cNvPr id="31" name="文本框 30">
                <a:extLst>
                  <a:ext uri="{FF2B5EF4-FFF2-40B4-BE49-F238E27FC236}">
                    <a16:creationId xmlns:a16="http://schemas.microsoft.com/office/drawing/2014/main" id="{E7C6EAD0-EEAC-4F1C-A7FA-E0A555872641}"/>
                  </a:ext>
                </a:extLst>
              </p:cNvPr>
              <p:cNvSpPr txBox="1">
                <a:spLocks noRot="1" noChangeAspect="1" noMove="1" noResize="1" noEditPoints="1" noAdjustHandles="1" noChangeArrowheads="1" noChangeShapeType="1" noTextEdit="1"/>
              </p:cNvSpPr>
              <p:nvPr/>
            </p:nvSpPr>
            <p:spPr>
              <a:xfrm>
                <a:off x="1683385" y="5786797"/>
                <a:ext cx="6156747" cy="369332"/>
              </a:xfrm>
              <a:prstGeom prst="rect">
                <a:avLst/>
              </a:prstGeom>
              <a:blipFill>
                <a:blip r:embed="rId4"/>
                <a:stretch>
                  <a:fillRect l="-1683" t="-24590" r="-1485" b="-49180"/>
                </a:stretch>
              </a:blipFill>
            </p:spPr>
            <p:txBody>
              <a:bodyPr/>
              <a:lstStyle/>
              <a:p>
                <a:r>
                  <a:rPr lang="zh-CN" altLang="en-US">
                    <a:noFill/>
                  </a:rPr>
                  <a:t> </a:t>
                </a:r>
              </a:p>
            </p:txBody>
          </p:sp>
        </mc:Fallback>
      </mc:AlternateContent>
      <p:sp>
        <p:nvSpPr>
          <p:cNvPr id="5" name="灯片编号占位符 4">
            <a:extLst>
              <a:ext uri="{FF2B5EF4-FFF2-40B4-BE49-F238E27FC236}">
                <a16:creationId xmlns:a16="http://schemas.microsoft.com/office/drawing/2014/main" id="{42F97943-A72E-4307-9503-7B8709D2384C}"/>
              </a:ext>
            </a:extLst>
          </p:cNvPr>
          <p:cNvSpPr>
            <a:spLocks noGrp="1"/>
          </p:cNvSpPr>
          <p:nvPr>
            <p:ph type="sldNum" sz="quarter" idx="12"/>
          </p:nvPr>
        </p:nvSpPr>
        <p:spPr/>
        <p:txBody>
          <a:bodyPr/>
          <a:lstStyle/>
          <a:p>
            <a:fld id="{B2B508C6-2863-4802-906D-CD9E641C0F18}" type="slidenum">
              <a:rPr lang="zh-CN" altLang="en-US" smtClean="0"/>
              <a:t>36</a:t>
            </a:fld>
            <a:endParaRPr lang="zh-CN" altLang="en-US"/>
          </a:p>
        </p:txBody>
      </p:sp>
    </p:spTree>
    <p:extLst>
      <p:ext uri="{BB962C8B-B14F-4D97-AF65-F5344CB8AC3E}">
        <p14:creationId xmlns:p14="http://schemas.microsoft.com/office/powerpoint/2010/main" val="28096957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10B6D2-D14C-4411-94D7-C5E0264004E3}"/>
              </a:ext>
            </a:extLst>
          </p:cNvPr>
          <p:cNvSpPr>
            <a:spLocks noGrp="1"/>
          </p:cNvSpPr>
          <p:nvPr>
            <p:ph type="title"/>
          </p:nvPr>
        </p:nvSpPr>
        <p:spPr/>
        <p:txBody>
          <a:bodyPr/>
          <a:lstStyle/>
          <a:p>
            <a:r>
              <a:rPr lang="en-US" altLang="zh-CN" dirty="0"/>
              <a:t>A Brief Introduction on DFT</a:t>
            </a:r>
            <a:endParaRPr lang="zh-CN" altLang="en-US" dirty="0"/>
          </a:p>
        </p:txBody>
      </p:sp>
      <p:sp>
        <p:nvSpPr>
          <p:cNvPr id="3" name="内容占位符 2">
            <a:extLst>
              <a:ext uri="{FF2B5EF4-FFF2-40B4-BE49-F238E27FC236}">
                <a16:creationId xmlns:a16="http://schemas.microsoft.com/office/drawing/2014/main" id="{A60B982F-888E-4A8F-B164-7E19D1EB0C0B}"/>
              </a:ext>
            </a:extLst>
          </p:cNvPr>
          <p:cNvSpPr>
            <a:spLocks noGrp="1"/>
          </p:cNvSpPr>
          <p:nvPr>
            <p:ph idx="1"/>
          </p:nvPr>
        </p:nvSpPr>
        <p:spPr>
          <a:xfrm>
            <a:off x="628650" y="1702055"/>
            <a:ext cx="7886700" cy="686756"/>
          </a:xfrm>
        </p:spPr>
        <p:txBody>
          <a:bodyPr/>
          <a:lstStyle/>
          <a:p>
            <a:pPr marL="0" indent="0">
              <a:buNone/>
            </a:pPr>
            <a:r>
              <a:rPr lang="zh-CN" altLang="en-US" dirty="0"/>
              <a:t>▪ </a:t>
            </a:r>
            <a:r>
              <a:rPr lang="en-US" altLang="zh-CN" dirty="0"/>
              <a:t>U</a:t>
            </a:r>
            <a:r>
              <a:rPr lang="en-US" altLang="zh-CN" sz="2800" dirty="0"/>
              <a:t>nder Born-Oppenheimer Approximation</a:t>
            </a:r>
            <a:endParaRPr lang="zh-CN" altLang="en-US"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28AB625-0319-4D06-A678-2879A795A363}"/>
                  </a:ext>
                </a:extLst>
              </p:cNvPr>
              <p:cNvSpPr txBox="1"/>
              <p:nvPr/>
            </p:nvSpPr>
            <p:spPr>
              <a:xfrm>
                <a:off x="1519556" y="2743191"/>
                <a:ext cx="5467907" cy="7266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𝐻</m:t>
                          </m:r>
                        </m:e>
                      </m:acc>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𝑅</m:t>
                              </m:r>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𝑟</m:t>
                              </m:r>
                            </m:e>
                          </m:acc>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ℏ</m:t>
                              </m:r>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𝑒</m:t>
                              </m:r>
                            </m:sub>
                          </m:sSub>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sub>
                        <m:sup/>
                        <m:e>
                          <m:sSubSup>
                            <m:sSubSupPr>
                              <m:ctrlPr>
                                <a:rPr lang="en-US" altLang="zh-CN" b="0" i="1" smtClean="0">
                                  <a:latin typeface="Cambria Math" panose="02040503050406030204" pitchFamily="18" charset="0"/>
                                </a:rPr>
                              </m:ctrlPr>
                            </m:sSubSupPr>
                            <m:e>
                              <m:r>
                                <m:rPr>
                                  <m:sty m:val="p"/>
                                </m:rPr>
                                <a:rPr lang="en-US" altLang="zh-CN" b="0" i="0" smtClean="0">
                                  <a:latin typeface="Cambria Math" panose="02040503050406030204" pitchFamily="18" charset="0"/>
                                </a:rPr>
                                <m:t>∇</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2</m:t>
                              </m:r>
                            </m:sup>
                          </m:sSubSup>
                        </m:e>
                      </m:nary>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up/>
                        <m:e>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2</m:t>
                                  </m:r>
                                </m:sup>
                              </m:sSup>
                            </m:num>
                            <m:den>
                              <m:d>
                                <m:dPr>
                                  <m:begChr m:val="|"/>
                                  <m:endChr m:val="|"/>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𝑗</m:t>
                                          </m:r>
                                        </m:sub>
                                      </m:sSub>
                                    </m:e>
                                  </m:acc>
                                </m:e>
                              </m:d>
                            </m:den>
                          </m:f>
                        </m:e>
                      </m:nary>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𝐼</m:t>
                          </m:r>
                        </m:sub>
                        <m:sup/>
                        <m:e>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𝐼</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2</m:t>
                                  </m:r>
                                </m:sup>
                              </m:sSup>
                            </m:num>
                            <m:den>
                              <m:d>
                                <m:dPr>
                                  <m:begChr m:val="|"/>
                                  <m:endChr m:val="|"/>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𝐼</m:t>
                                          </m:r>
                                        </m:sub>
                                      </m:sSub>
                                    </m:e>
                                  </m:acc>
                                </m:e>
                              </m:d>
                            </m:den>
                          </m:f>
                        </m:e>
                      </m:nary>
                    </m:oMath>
                  </m:oMathPara>
                </a14:m>
                <a:endParaRPr lang="en-US" altLang="zh-CN" b="0" dirty="0"/>
              </a:p>
            </p:txBody>
          </p:sp>
        </mc:Choice>
        <mc:Fallback xmlns="">
          <p:sp>
            <p:nvSpPr>
              <p:cNvPr id="4" name="文本框 3">
                <a:extLst>
                  <a:ext uri="{FF2B5EF4-FFF2-40B4-BE49-F238E27FC236}">
                    <a16:creationId xmlns:a16="http://schemas.microsoft.com/office/drawing/2014/main" id="{328AB625-0319-4D06-A678-2879A795A363}"/>
                  </a:ext>
                </a:extLst>
              </p:cNvPr>
              <p:cNvSpPr txBox="1">
                <a:spLocks noRot="1" noChangeAspect="1" noMove="1" noResize="1" noEditPoints="1" noAdjustHandles="1" noChangeArrowheads="1" noChangeShapeType="1" noTextEdit="1"/>
              </p:cNvSpPr>
              <p:nvPr/>
            </p:nvSpPr>
            <p:spPr>
              <a:xfrm>
                <a:off x="1519556" y="2743191"/>
                <a:ext cx="5467907" cy="726674"/>
              </a:xfrm>
              <a:prstGeom prst="rect">
                <a:avLst/>
              </a:prstGeom>
              <a:blipFill>
                <a:blip r:embed="rId3"/>
                <a:stretch>
                  <a:fillRect/>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5B68395D-C093-4145-A29D-B19C2D135D1E}"/>
              </a:ext>
            </a:extLst>
          </p:cNvPr>
          <p:cNvSpPr txBox="1"/>
          <p:nvPr/>
        </p:nvSpPr>
        <p:spPr>
          <a:xfrm>
            <a:off x="764574" y="3824245"/>
            <a:ext cx="7886700" cy="2366482"/>
          </a:xfrm>
          <a:prstGeom prst="rect">
            <a:avLst/>
          </a:prstGeom>
          <a:noFill/>
        </p:spPr>
        <p:txBody>
          <a:bodyPr wrap="square" rtlCol="0">
            <a:spAutoFit/>
          </a:bodyPr>
          <a:lstStyle/>
          <a:p>
            <a:pPr>
              <a:lnSpc>
                <a:spcPct val="125000"/>
              </a:lnSpc>
            </a:pPr>
            <a:r>
              <a:rPr lang="en-US" altLang="zh-CN" sz="2400" dirty="0"/>
              <a:t>• The nuclear kinetic energy is omitted.</a:t>
            </a:r>
          </a:p>
          <a:p>
            <a:pPr>
              <a:lnSpc>
                <a:spcPct val="125000"/>
              </a:lnSpc>
            </a:pPr>
            <a:r>
              <a:rPr lang="en-US" altLang="zh-CN" sz="2400" dirty="0"/>
              <a:t>• The Coulomb interaction between different nuclei is a classical term and is a constant.</a:t>
            </a:r>
          </a:p>
          <a:p>
            <a:pPr>
              <a:lnSpc>
                <a:spcPct val="125000"/>
              </a:lnSpc>
            </a:pPr>
            <a:r>
              <a:rPr lang="en-US" altLang="zh-CN" sz="2400" dirty="0"/>
              <a:t>• Electron-nucleus interaction is treated as a fixed external field.</a:t>
            </a:r>
            <a:endParaRPr lang="zh-CN" altLang="en-US" sz="2400" dirty="0"/>
          </a:p>
        </p:txBody>
      </p:sp>
      <p:sp>
        <p:nvSpPr>
          <p:cNvPr id="6" name="灯片编号占位符 5">
            <a:extLst>
              <a:ext uri="{FF2B5EF4-FFF2-40B4-BE49-F238E27FC236}">
                <a16:creationId xmlns:a16="http://schemas.microsoft.com/office/drawing/2014/main" id="{4B43484F-E923-45DE-BD31-66F2E5A8EA3A}"/>
              </a:ext>
            </a:extLst>
          </p:cNvPr>
          <p:cNvSpPr>
            <a:spLocks noGrp="1"/>
          </p:cNvSpPr>
          <p:nvPr>
            <p:ph type="sldNum" sz="quarter" idx="12"/>
          </p:nvPr>
        </p:nvSpPr>
        <p:spPr/>
        <p:txBody>
          <a:bodyPr/>
          <a:lstStyle/>
          <a:p>
            <a:fld id="{B2B508C6-2863-4802-906D-CD9E641C0F18}" type="slidenum">
              <a:rPr lang="zh-CN" altLang="en-US" smtClean="0"/>
              <a:t>37</a:t>
            </a:fld>
            <a:endParaRPr lang="zh-CN" altLang="en-US"/>
          </a:p>
        </p:txBody>
      </p:sp>
    </p:spTree>
    <p:extLst>
      <p:ext uri="{BB962C8B-B14F-4D97-AF65-F5344CB8AC3E}">
        <p14:creationId xmlns:p14="http://schemas.microsoft.com/office/powerpoint/2010/main" val="8664284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a:extLst>
              <a:ext uri="{FF2B5EF4-FFF2-40B4-BE49-F238E27FC236}">
                <a16:creationId xmlns:a16="http://schemas.microsoft.com/office/drawing/2014/main" id="{015E5E71-9924-4214-8B87-A528418B694C}"/>
              </a:ext>
            </a:extLst>
          </p:cNvPr>
          <p:cNvSpPr txBox="1">
            <a:spLocks/>
          </p:cNvSpPr>
          <p:nvPr/>
        </p:nvSpPr>
        <p:spPr>
          <a:xfrm>
            <a:off x="628650" y="1702055"/>
            <a:ext cx="7886700" cy="68675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a:t>▪ </a:t>
            </a:r>
            <a:r>
              <a:rPr lang="en-US" altLang="zh-CN"/>
              <a:t>Under Born-Oppenheimer Approximation</a:t>
            </a:r>
            <a:endParaRPr lang="zh-CN" altLang="en-US"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91AEA62-8EEE-41BC-AD34-77902F296607}"/>
                  </a:ext>
                </a:extLst>
              </p:cNvPr>
              <p:cNvSpPr txBox="1"/>
              <p:nvPr/>
            </p:nvSpPr>
            <p:spPr>
              <a:xfrm>
                <a:off x="1519556" y="2743191"/>
                <a:ext cx="5467907" cy="7266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𝐻</m:t>
                          </m:r>
                        </m:e>
                      </m:acc>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𝑅</m:t>
                              </m:r>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𝑟</m:t>
                              </m:r>
                            </m:e>
                          </m:acc>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ℏ</m:t>
                              </m:r>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𝑒</m:t>
                              </m:r>
                            </m:sub>
                          </m:sSub>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sub>
                        <m:sup/>
                        <m:e>
                          <m:sSubSup>
                            <m:sSubSupPr>
                              <m:ctrlPr>
                                <a:rPr lang="en-US" altLang="zh-CN" b="0" i="1" smtClean="0">
                                  <a:latin typeface="Cambria Math" panose="02040503050406030204" pitchFamily="18" charset="0"/>
                                </a:rPr>
                              </m:ctrlPr>
                            </m:sSubSupPr>
                            <m:e>
                              <m:r>
                                <m:rPr>
                                  <m:sty m:val="p"/>
                                </m:rPr>
                                <a:rPr lang="en-US" altLang="zh-CN" b="0" i="0" smtClean="0">
                                  <a:latin typeface="Cambria Math" panose="02040503050406030204" pitchFamily="18" charset="0"/>
                                </a:rPr>
                                <m:t>∇</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2</m:t>
                              </m:r>
                            </m:sup>
                          </m:sSubSup>
                        </m:e>
                      </m:nary>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up/>
                        <m:e>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2</m:t>
                                  </m:r>
                                </m:sup>
                              </m:sSup>
                            </m:num>
                            <m:den>
                              <m:d>
                                <m:dPr>
                                  <m:begChr m:val="|"/>
                                  <m:endChr m:val="|"/>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𝑗</m:t>
                                          </m:r>
                                        </m:sub>
                                      </m:sSub>
                                    </m:e>
                                  </m:acc>
                                </m:e>
                              </m:d>
                            </m:den>
                          </m:f>
                        </m:e>
                      </m:nary>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𝐼</m:t>
                          </m:r>
                        </m:sub>
                        <m:sup/>
                        <m:e>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𝐼</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2</m:t>
                                  </m:r>
                                </m:sup>
                              </m:sSup>
                            </m:num>
                            <m:den>
                              <m:d>
                                <m:dPr>
                                  <m:begChr m:val="|"/>
                                  <m:endChr m:val="|"/>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𝐼</m:t>
                                          </m:r>
                                        </m:sub>
                                      </m:sSub>
                                    </m:e>
                                  </m:acc>
                                </m:e>
                              </m:d>
                            </m:den>
                          </m:f>
                        </m:e>
                      </m:nary>
                    </m:oMath>
                  </m:oMathPara>
                </a14:m>
                <a:endParaRPr lang="en-US" altLang="zh-CN" b="0" dirty="0"/>
              </a:p>
            </p:txBody>
          </p:sp>
        </mc:Choice>
        <mc:Fallback xmlns="">
          <p:sp>
            <p:nvSpPr>
              <p:cNvPr id="6" name="文本框 5">
                <a:extLst>
                  <a:ext uri="{FF2B5EF4-FFF2-40B4-BE49-F238E27FC236}">
                    <a16:creationId xmlns:a16="http://schemas.microsoft.com/office/drawing/2014/main" id="{D91AEA62-8EEE-41BC-AD34-77902F296607}"/>
                  </a:ext>
                </a:extLst>
              </p:cNvPr>
              <p:cNvSpPr txBox="1">
                <a:spLocks noRot="1" noChangeAspect="1" noMove="1" noResize="1" noEditPoints="1" noAdjustHandles="1" noChangeArrowheads="1" noChangeShapeType="1" noTextEdit="1"/>
              </p:cNvSpPr>
              <p:nvPr/>
            </p:nvSpPr>
            <p:spPr>
              <a:xfrm>
                <a:off x="1519556" y="2743191"/>
                <a:ext cx="5467907" cy="726674"/>
              </a:xfrm>
              <a:prstGeom prst="rect">
                <a:avLst/>
              </a:prstGeom>
              <a:blipFill>
                <a:blip r:embed="rId3"/>
                <a:stretch>
                  <a:fillRect/>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AAA8C217-CD37-4333-A718-C8B5C3E8F93C}"/>
              </a:ext>
            </a:extLst>
          </p:cNvPr>
          <p:cNvSpPr txBox="1"/>
          <p:nvPr/>
        </p:nvSpPr>
        <p:spPr>
          <a:xfrm>
            <a:off x="1309035" y="3654832"/>
            <a:ext cx="2173249" cy="400110"/>
          </a:xfrm>
          <a:prstGeom prst="rect">
            <a:avLst/>
          </a:prstGeom>
          <a:noFill/>
        </p:spPr>
        <p:txBody>
          <a:bodyPr wrap="square" rtlCol="0">
            <a:spAutoFit/>
          </a:bodyPr>
          <a:lstStyle/>
          <a:p>
            <a:pPr algn="ctr"/>
            <a:r>
              <a:rPr lang="en-US" altLang="zh-CN" sz="2000" b="1" dirty="0"/>
              <a:t>kinetic energy</a:t>
            </a:r>
            <a:endParaRPr lang="zh-CN" altLang="en-US" sz="2000" b="1" dirty="0"/>
          </a:p>
        </p:txBody>
      </p:sp>
      <p:sp>
        <p:nvSpPr>
          <p:cNvPr id="8" name="文本框 7">
            <a:extLst>
              <a:ext uri="{FF2B5EF4-FFF2-40B4-BE49-F238E27FC236}">
                <a16:creationId xmlns:a16="http://schemas.microsoft.com/office/drawing/2014/main" id="{9E42DAFD-A583-42FE-8F3B-3DEAA1094278}"/>
              </a:ext>
            </a:extLst>
          </p:cNvPr>
          <p:cNvSpPr txBox="1"/>
          <p:nvPr/>
        </p:nvSpPr>
        <p:spPr>
          <a:xfrm>
            <a:off x="3260638" y="3702838"/>
            <a:ext cx="2398758" cy="707886"/>
          </a:xfrm>
          <a:prstGeom prst="rect">
            <a:avLst/>
          </a:prstGeom>
          <a:noFill/>
        </p:spPr>
        <p:txBody>
          <a:bodyPr wrap="square" rtlCol="0">
            <a:spAutoFit/>
          </a:bodyPr>
          <a:lstStyle/>
          <a:p>
            <a:pPr algn="ctr"/>
            <a:r>
              <a:rPr lang="en-US" altLang="zh-CN" sz="2000" b="1" dirty="0"/>
              <a:t>Coulomb interaction (complex)</a:t>
            </a:r>
            <a:endParaRPr lang="zh-CN" altLang="en-US" sz="2000" b="1" dirty="0"/>
          </a:p>
        </p:txBody>
      </p:sp>
      <p:sp>
        <p:nvSpPr>
          <p:cNvPr id="9" name="文本框 8">
            <a:extLst>
              <a:ext uri="{FF2B5EF4-FFF2-40B4-BE49-F238E27FC236}">
                <a16:creationId xmlns:a16="http://schemas.microsoft.com/office/drawing/2014/main" id="{4192F399-7E6D-4D63-A5EF-E060CC0654F9}"/>
              </a:ext>
            </a:extLst>
          </p:cNvPr>
          <p:cNvSpPr txBox="1"/>
          <p:nvPr/>
        </p:nvSpPr>
        <p:spPr>
          <a:xfrm>
            <a:off x="5263978" y="3717542"/>
            <a:ext cx="3880022" cy="707886"/>
          </a:xfrm>
          <a:prstGeom prst="rect">
            <a:avLst/>
          </a:prstGeom>
          <a:noFill/>
        </p:spPr>
        <p:txBody>
          <a:bodyPr wrap="square" rtlCol="0">
            <a:spAutoFit/>
          </a:bodyPr>
          <a:lstStyle/>
          <a:p>
            <a:pPr algn="ctr"/>
            <a:r>
              <a:rPr lang="en-US" altLang="zh-CN" sz="2000" b="1" dirty="0"/>
              <a:t>Nucleus-electron Coulomb interaction (external field)</a:t>
            </a:r>
            <a:endParaRPr lang="zh-CN" altLang="en-US" sz="2000" b="1"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D2394D3D-9390-41F6-AEA9-0C46BF02FAED}"/>
                  </a:ext>
                </a:extLst>
              </p:cNvPr>
              <p:cNvSpPr txBox="1"/>
              <p:nvPr/>
            </p:nvSpPr>
            <p:spPr>
              <a:xfrm>
                <a:off x="810915" y="4440132"/>
                <a:ext cx="7790933" cy="1904817"/>
              </a:xfrm>
              <a:prstGeom prst="rect">
                <a:avLst/>
              </a:prstGeom>
              <a:noFill/>
            </p:spPr>
            <p:txBody>
              <a:bodyPr wrap="square" rtlCol="0">
                <a:spAutoFit/>
              </a:bodyPr>
              <a:lstStyle/>
              <a:p>
                <a:pPr>
                  <a:lnSpc>
                    <a:spcPct val="125000"/>
                  </a:lnSpc>
                </a:pPr>
                <a:r>
                  <a:rPr lang="en-US" altLang="zh-CN" sz="2400" dirty="0"/>
                  <a:t>Interacting electrons in an external potential.</a:t>
                </a:r>
              </a:p>
              <a:p>
                <a:pPr>
                  <a:lnSpc>
                    <a:spcPct val="125000"/>
                  </a:lnSpc>
                </a:pPr>
                <a:r>
                  <a:rPr lang="en-US" altLang="zh-CN" sz="2400" dirty="0"/>
                  <a:t>Wave function of an interacting N-electron system:</a:t>
                </a:r>
              </a:p>
              <a:p>
                <a:pPr>
                  <a:lnSpc>
                    <a:spcPct val="125000"/>
                  </a:lnSpc>
                </a:pPr>
                <a14:m>
                  <m:oMathPara xmlns:m="http://schemas.openxmlformats.org/officeDocument/2006/math">
                    <m:oMathParaPr>
                      <m:jc m:val="centerGroup"/>
                    </m:oMathParaPr>
                    <m:oMath xmlns:m="http://schemas.openxmlformats.org/officeDocument/2006/math">
                      <m:r>
                        <m:rPr>
                          <m:sty m:val="p"/>
                        </m:rPr>
                        <a:rPr lang="en-US" altLang="zh-CN" sz="2400" b="0" i="0" smtClean="0">
                          <a:latin typeface="Cambria Math" panose="02040503050406030204" pitchFamily="18" charset="0"/>
                        </a:rPr>
                        <m:t>Ψ</m:t>
                      </m:r>
                      <m:r>
                        <a:rPr lang="en-US" altLang="zh-CN" sz="2400" b="0" i="1" smtClean="0">
                          <a:latin typeface="Cambria Math" panose="02040503050406030204" pitchFamily="18" charset="0"/>
                        </a:rPr>
                        <m:t>(</m:t>
                      </m:r>
                      <m:acc>
                        <m:accPr>
                          <m:chr m:val="⃗"/>
                          <m:ctrlPr>
                            <a:rPr lang="en-US" altLang="zh-CN" sz="2400" b="0" i="1" smtClean="0">
                              <a:latin typeface="Cambria Math" panose="02040503050406030204" pitchFamily="18" charset="0"/>
                            </a:rPr>
                          </m:ctrlPr>
                        </m:acc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1</m:t>
                              </m:r>
                            </m:sub>
                          </m:sSub>
                        </m:e>
                      </m:acc>
                      <m:r>
                        <a:rPr lang="en-US" altLang="zh-CN" sz="2400" b="0" i="1" smtClean="0">
                          <a:latin typeface="Cambria Math" panose="02040503050406030204" pitchFamily="18" charset="0"/>
                        </a:rPr>
                        <m:t>,</m:t>
                      </m:r>
                      <m:acc>
                        <m:accPr>
                          <m:chr m:val="⃗"/>
                          <m:ctrlPr>
                            <a:rPr lang="en-US" altLang="zh-CN" sz="2400" b="0" i="1" smtClean="0">
                              <a:latin typeface="Cambria Math" panose="02040503050406030204" pitchFamily="18" charset="0"/>
                            </a:rPr>
                          </m:ctrlPr>
                        </m:acc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𝑠</m:t>
                              </m:r>
                            </m:e>
                            <m:sub>
                              <m:r>
                                <a:rPr lang="en-US" altLang="zh-CN" sz="2400" b="0" i="1" smtClean="0">
                                  <a:latin typeface="Cambria Math" panose="02040503050406030204" pitchFamily="18" charset="0"/>
                                </a:rPr>
                                <m:t>1</m:t>
                              </m:r>
                            </m:sub>
                          </m:sSub>
                        </m:e>
                      </m:acc>
                      <m:r>
                        <a:rPr lang="en-US" altLang="zh-CN" sz="2400" b="0" i="1" smtClean="0">
                          <a:latin typeface="Cambria Math" panose="02040503050406030204" pitchFamily="18" charset="0"/>
                        </a:rPr>
                        <m:t>;</m:t>
                      </m:r>
                      <m:acc>
                        <m:accPr>
                          <m:chr m:val="⃗"/>
                          <m:ctrlPr>
                            <a:rPr lang="en-US" altLang="zh-CN"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b="0" i="1" smtClean="0">
                                  <a:latin typeface="Cambria Math" panose="02040503050406030204" pitchFamily="18" charset="0"/>
                                </a:rPr>
                                <m:t>2</m:t>
                              </m:r>
                            </m:sub>
                          </m:sSub>
                        </m:e>
                      </m:acc>
                      <m:r>
                        <a:rPr lang="en-US" altLang="zh-CN" sz="2400" i="1">
                          <a:latin typeface="Cambria Math" panose="02040503050406030204" pitchFamily="18" charset="0"/>
                        </a:rPr>
                        <m:t>,</m:t>
                      </m:r>
                      <m:acc>
                        <m:accPr>
                          <m:chr m:val="⃗"/>
                          <m:ctrlPr>
                            <a:rPr lang="en-US" altLang="zh-CN"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𝑠</m:t>
                              </m:r>
                            </m:e>
                            <m:sub>
                              <m:r>
                                <a:rPr lang="en-US" altLang="zh-CN" sz="2400" b="0" i="1" smtClean="0">
                                  <a:latin typeface="Cambria Math" panose="02040503050406030204" pitchFamily="18" charset="0"/>
                                </a:rPr>
                                <m:t>2</m:t>
                              </m:r>
                            </m:sub>
                          </m:sSub>
                        </m:e>
                      </m:acc>
                      <m:r>
                        <a:rPr lang="en-US" altLang="zh-CN" sz="2400" b="0" i="1" smtClean="0">
                          <a:latin typeface="Cambria Math" panose="02040503050406030204" pitchFamily="18" charset="0"/>
                        </a:rPr>
                        <m:t>…;</m:t>
                      </m:r>
                      <m:acc>
                        <m:accPr>
                          <m:chr m:val="⃗"/>
                          <m:ctrlPr>
                            <a:rPr lang="en-US" altLang="zh-CN"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𝑟</m:t>
                              </m:r>
                            </m:e>
                            <m:sub>
                              <m:r>
                                <a:rPr lang="en-US" altLang="zh-CN" sz="2400" b="0" i="1" smtClean="0">
                                  <a:latin typeface="Cambria Math" panose="02040503050406030204" pitchFamily="18" charset="0"/>
                                </a:rPr>
                                <m:t>𝑁</m:t>
                              </m:r>
                            </m:sub>
                          </m:sSub>
                        </m:e>
                      </m:acc>
                      <m:r>
                        <a:rPr lang="en-US" altLang="zh-CN" sz="2400" i="1">
                          <a:latin typeface="Cambria Math" panose="02040503050406030204" pitchFamily="18" charset="0"/>
                        </a:rPr>
                        <m:t>,</m:t>
                      </m:r>
                      <m:acc>
                        <m:accPr>
                          <m:chr m:val="⃗"/>
                          <m:ctrlPr>
                            <a:rPr lang="en-US" altLang="zh-CN"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𝑠</m:t>
                              </m:r>
                            </m:e>
                            <m:sub>
                              <m:r>
                                <a:rPr lang="en-US" altLang="zh-CN" sz="2400" b="0" i="1" smtClean="0">
                                  <a:latin typeface="Cambria Math" panose="02040503050406030204" pitchFamily="18" charset="0"/>
                                </a:rPr>
                                <m:t>𝑁</m:t>
                              </m:r>
                            </m:sub>
                          </m:sSub>
                        </m:e>
                      </m:acc>
                      <m:r>
                        <a:rPr lang="en-US" altLang="zh-CN" sz="2400" b="0" i="1" smtClean="0">
                          <a:latin typeface="Cambria Math" panose="02040503050406030204" pitchFamily="18" charset="0"/>
                        </a:rPr>
                        <m:t>)</m:t>
                      </m:r>
                    </m:oMath>
                  </m:oMathPara>
                </a14:m>
                <a:endParaRPr lang="en-US" altLang="zh-CN" sz="2400" dirty="0"/>
              </a:p>
              <a:p>
                <a:pPr>
                  <a:lnSpc>
                    <a:spcPct val="125000"/>
                  </a:lnSpc>
                </a:pPr>
                <a:r>
                  <a:rPr lang="en-US" altLang="zh-CN" sz="2400" dirty="0"/>
                  <a:t>(Hard to solve such a quantum many-body problem exactly.)</a:t>
                </a:r>
                <a:endParaRPr lang="zh-CN" altLang="en-US" sz="2400" dirty="0"/>
              </a:p>
            </p:txBody>
          </p:sp>
        </mc:Choice>
        <mc:Fallback xmlns="">
          <p:sp>
            <p:nvSpPr>
              <p:cNvPr id="10" name="文本框 9">
                <a:extLst>
                  <a:ext uri="{FF2B5EF4-FFF2-40B4-BE49-F238E27FC236}">
                    <a16:creationId xmlns:a16="http://schemas.microsoft.com/office/drawing/2014/main" id="{D2394D3D-9390-41F6-AEA9-0C46BF02FAED}"/>
                  </a:ext>
                </a:extLst>
              </p:cNvPr>
              <p:cNvSpPr txBox="1">
                <a:spLocks noRot="1" noChangeAspect="1" noMove="1" noResize="1" noEditPoints="1" noAdjustHandles="1" noChangeArrowheads="1" noChangeShapeType="1" noTextEdit="1"/>
              </p:cNvSpPr>
              <p:nvPr/>
            </p:nvSpPr>
            <p:spPr>
              <a:xfrm>
                <a:off x="810915" y="4440132"/>
                <a:ext cx="7790933" cy="1904817"/>
              </a:xfrm>
              <a:prstGeom prst="rect">
                <a:avLst/>
              </a:prstGeom>
              <a:blipFill>
                <a:blip r:embed="rId4"/>
                <a:stretch>
                  <a:fillRect l="-1174" b="-6070"/>
                </a:stretch>
              </a:blipFill>
            </p:spPr>
            <p:txBody>
              <a:bodyPr/>
              <a:lstStyle/>
              <a:p>
                <a:r>
                  <a:rPr lang="zh-CN" altLang="en-US">
                    <a:noFill/>
                  </a:rPr>
                  <a:t> </a:t>
                </a:r>
              </a:p>
            </p:txBody>
          </p:sp>
        </mc:Fallback>
      </mc:AlternateContent>
      <p:sp>
        <p:nvSpPr>
          <p:cNvPr id="12" name="标题 1">
            <a:extLst>
              <a:ext uri="{FF2B5EF4-FFF2-40B4-BE49-F238E27FC236}">
                <a16:creationId xmlns:a16="http://schemas.microsoft.com/office/drawing/2014/main" id="{2C5338AB-92C8-453F-9AA6-AA5C8F912617}"/>
              </a:ext>
            </a:extLst>
          </p:cNvPr>
          <p:cNvSpPr txBox="1">
            <a:spLocks/>
          </p:cNvSpPr>
          <p:nvPr/>
        </p:nvSpPr>
        <p:spPr>
          <a:xfrm>
            <a:off x="628650" y="365126"/>
            <a:ext cx="78867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A Brief Introduction on DFT</a:t>
            </a:r>
            <a:endParaRPr lang="zh-CN" altLang="en-US" dirty="0"/>
          </a:p>
        </p:txBody>
      </p:sp>
      <p:cxnSp>
        <p:nvCxnSpPr>
          <p:cNvPr id="14" name="直接连接符 13">
            <a:extLst>
              <a:ext uri="{FF2B5EF4-FFF2-40B4-BE49-F238E27FC236}">
                <a16:creationId xmlns:a16="http://schemas.microsoft.com/office/drawing/2014/main" id="{F6053C25-ECF1-4784-9B6F-E08CF538D9F4}"/>
              </a:ext>
            </a:extLst>
          </p:cNvPr>
          <p:cNvCxnSpPr>
            <a:stCxn id="6" idx="2"/>
          </p:cNvCxnSpPr>
          <p:nvPr/>
        </p:nvCxnSpPr>
        <p:spPr>
          <a:xfrm>
            <a:off x="4253510" y="3469865"/>
            <a:ext cx="1220533"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BD6C14C8-99EC-4B8A-B4FE-C102E33BA0E0}"/>
              </a:ext>
            </a:extLst>
          </p:cNvPr>
          <p:cNvCxnSpPr>
            <a:endCxn id="8" idx="0"/>
          </p:cNvCxnSpPr>
          <p:nvPr/>
        </p:nvCxnSpPr>
        <p:spPr>
          <a:xfrm flipH="1">
            <a:off x="4460017" y="3469865"/>
            <a:ext cx="246364" cy="23297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9B7DDEF3-6A72-4CD1-8F88-28D33017491C}"/>
              </a:ext>
            </a:extLst>
          </p:cNvPr>
          <p:cNvCxnSpPr/>
          <p:nvPr/>
        </p:nvCxnSpPr>
        <p:spPr>
          <a:xfrm>
            <a:off x="2650371" y="3462750"/>
            <a:ext cx="1220533"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C82FA58D-12EA-4692-AB47-CD73907597DC}"/>
              </a:ext>
            </a:extLst>
          </p:cNvPr>
          <p:cNvCxnSpPr/>
          <p:nvPr/>
        </p:nvCxnSpPr>
        <p:spPr>
          <a:xfrm flipH="1">
            <a:off x="2856878" y="3462750"/>
            <a:ext cx="246364" cy="23297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432105D5-4527-430D-886C-1E0A9421B60C}"/>
              </a:ext>
            </a:extLst>
          </p:cNvPr>
          <p:cNvCxnSpPr>
            <a:cxnSpLocks/>
          </p:cNvCxnSpPr>
          <p:nvPr/>
        </p:nvCxnSpPr>
        <p:spPr>
          <a:xfrm>
            <a:off x="5723740" y="3499273"/>
            <a:ext cx="1220533"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9EB8CB6B-73A0-4AB5-8B42-78F059630ED2}"/>
              </a:ext>
            </a:extLst>
          </p:cNvPr>
          <p:cNvCxnSpPr>
            <a:cxnSpLocks/>
          </p:cNvCxnSpPr>
          <p:nvPr/>
        </p:nvCxnSpPr>
        <p:spPr>
          <a:xfrm>
            <a:off x="6437654" y="3499273"/>
            <a:ext cx="199475" cy="32497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灯片编号占位符 22">
            <a:extLst>
              <a:ext uri="{FF2B5EF4-FFF2-40B4-BE49-F238E27FC236}">
                <a16:creationId xmlns:a16="http://schemas.microsoft.com/office/drawing/2014/main" id="{4BBEA4E5-BDCF-4CE3-B2EF-BD41F0553DAC}"/>
              </a:ext>
            </a:extLst>
          </p:cNvPr>
          <p:cNvSpPr>
            <a:spLocks noGrp="1"/>
          </p:cNvSpPr>
          <p:nvPr>
            <p:ph type="sldNum" sz="quarter" idx="12"/>
          </p:nvPr>
        </p:nvSpPr>
        <p:spPr/>
        <p:txBody>
          <a:bodyPr/>
          <a:lstStyle/>
          <a:p>
            <a:fld id="{B2B508C6-2863-4802-906D-CD9E641C0F18}" type="slidenum">
              <a:rPr lang="zh-CN" altLang="en-US" smtClean="0"/>
              <a:t>38</a:t>
            </a:fld>
            <a:endParaRPr lang="zh-CN" altLang="en-US"/>
          </a:p>
        </p:txBody>
      </p:sp>
    </p:spTree>
    <p:extLst>
      <p:ext uri="{BB962C8B-B14F-4D97-AF65-F5344CB8AC3E}">
        <p14:creationId xmlns:p14="http://schemas.microsoft.com/office/powerpoint/2010/main" val="258471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861417-96D0-965B-C091-A6F2BE24D22C}"/>
              </a:ext>
            </a:extLst>
          </p:cNvPr>
          <p:cNvSpPr>
            <a:spLocks noGrp="1"/>
          </p:cNvSpPr>
          <p:nvPr>
            <p:ph type="title"/>
          </p:nvPr>
        </p:nvSpPr>
        <p:spPr/>
        <p:txBody>
          <a:bodyPr>
            <a:normAutofit/>
          </a:bodyPr>
          <a:lstStyle/>
          <a:p>
            <a:r>
              <a:rPr lang="zh-CN" altLang="en-US" sz="3200" dirty="0"/>
              <a:t>范德华层状材料</a:t>
            </a:r>
          </a:p>
        </p:txBody>
      </p:sp>
      <p:sp>
        <p:nvSpPr>
          <p:cNvPr id="3" name="内容占位符 2">
            <a:extLst>
              <a:ext uri="{FF2B5EF4-FFF2-40B4-BE49-F238E27FC236}">
                <a16:creationId xmlns:a16="http://schemas.microsoft.com/office/drawing/2014/main" id="{E8610A9B-5C41-FCB7-65AD-E8B682A83B7A}"/>
              </a:ext>
            </a:extLst>
          </p:cNvPr>
          <p:cNvSpPr>
            <a:spLocks noGrp="1"/>
          </p:cNvSpPr>
          <p:nvPr>
            <p:ph idx="1"/>
          </p:nvPr>
        </p:nvSpPr>
        <p:spPr>
          <a:xfrm>
            <a:off x="628650" y="1353332"/>
            <a:ext cx="7589227" cy="2541660"/>
          </a:xfrm>
        </p:spPr>
        <p:txBody>
          <a:bodyPr>
            <a:normAutofit/>
          </a:bodyPr>
          <a:lstStyle/>
          <a:p>
            <a:pPr>
              <a:buFont typeface="Calibri" panose="020F0502020204030204" pitchFamily="34" charset="0"/>
              <a:buChar char="▪"/>
            </a:pPr>
            <a:r>
              <a:rPr lang="zh-CN" altLang="en-US" sz="2400" spc="150" dirty="0"/>
              <a:t>性质：</a:t>
            </a:r>
            <a:endParaRPr lang="en-US" altLang="zh-CN" sz="2400" spc="150" dirty="0"/>
          </a:p>
          <a:p>
            <a:pPr lvl="1"/>
            <a:r>
              <a:rPr lang="zh-CN" altLang="en-US" sz="2400" spc="150" dirty="0"/>
              <a:t>原子级别厚度的层堆垛而成；</a:t>
            </a:r>
            <a:endParaRPr lang="en-US" altLang="zh-CN" sz="2400" spc="150" dirty="0"/>
          </a:p>
          <a:p>
            <a:pPr lvl="1">
              <a:lnSpc>
                <a:spcPct val="150000"/>
              </a:lnSpc>
            </a:pPr>
            <a:r>
              <a:rPr lang="zh-CN" altLang="en-US" sz="2400" spc="150" dirty="0"/>
              <a:t>层内以较强的键相结合</a:t>
            </a:r>
            <a:r>
              <a:rPr lang="zh-CN" altLang="en-US" spc="150" dirty="0"/>
              <a:t>，</a:t>
            </a:r>
            <a:r>
              <a:rPr lang="zh-CN" altLang="en-US" sz="2400" spc="150" dirty="0"/>
              <a:t>层间以较弱的范德华相互作用相结合；</a:t>
            </a:r>
            <a:endParaRPr lang="en-US" altLang="zh-CN" sz="2400" spc="150" dirty="0"/>
          </a:p>
          <a:p>
            <a:pPr>
              <a:buFont typeface="Calibri" panose="020F0502020204030204" pitchFamily="34" charset="0"/>
              <a:buChar char="▪"/>
            </a:pPr>
            <a:r>
              <a:rPr kumimoji="0" lang="zh-CN" altLang="en-US" sz="2400" b="0" i="0" u="none" strike="noStrike" kern="1200" cap="none" spc="15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适用于制造体积小的器件</a:t>
            </a:r>
            <a:r>
              <a:rPr kumimoji="0" lang="en-US" altLang="zh-CN" sz="2400" b="0" i="0" u="none" strike="noStrike" kern="1200" cap="none" spc="15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4" name="日期占位符 3">
            <a:extLst>
              <a:ext uri="{FF2B5EF4-FFF2-40B4-BE49-F238E27FC236}">
                <a16:creationId xmlns:a16="http://schemas.microsoft.com/office/drawing/2014/main" id="{4E88B826-2D11-89FC-5D83-38307148DE38}"/>
              </a:ext>
            </a:extLst>
          </p:cNvPr>
          <p:cNvSpPr>
            <a:spLocks noGrp="1"/>
          </p:cNvSpPr>
          <p:nvPr>
            <p:ph type="dt" sz="half" idx="10"/>
          </p:nvPr>
        </p:nvSpPr>
        <p:spPr/>
        <p:txBody>
          <a:bodyPr/>
          <a:lstStyle/>
          <a:p>
            <a:fld id="{A9A88CC7-0C1A-42B2-A342-4EA0E3F2798F}" type="datetime1">
              <a:rPr lang="zh-CN" altLang="en-US" smtClean="0"/>
              <a:t>2022/6/9</a:t>
            </a:fld>
            <a:endParaRPr lang="zh-CN" altLang="en-US"/>
          </a:p>
        </p:txBody>
      </p:sp>
      <p:sp>
        <p:nvSpPr>
          <p:cNvPr id="5" name="灯片编号占位符 4">
            <a:extLst>
              <a:ext uri="{FF2B5EF4-FFF2-40B4-BE49-F238E27FC236}">
                <a16:creationId xmlns:a16="http://schemas.microsoft.com/office/drawing/2014/main" id="{893E5F26-D550-4ABC-59FC-0AE29B2A1967}"/>
              </a:ext>
            </a:extLst>
          </p:cNvPr>
          <p:cNvSpPr>
            <a:spLocks noGrp="1"/>
          </p:cNvSpPr>
          <p:nvPr>
            <p:ph type="sldNum" sz="quarter" idx="12"/>
          </p:nvPr>
        </p:nvSpPr>
        <p:spPr/>
        <p:txBody>
          <a:bodyPr/>
          <a:lstStyle/>
          <a:p>
            <a:fld id="{369A006E-F448-4933-A880-62625ED68BDC}" type="slidenum">
              <a:rPr lang="zh-CN" altLang="en-US" smtClean="0"/>
              <a:pPr/>
              <a:t>3</a:t>
            </a:fld>
            <a:endParaRPr lang="zh-CN" altLang="en-US" dirty="0"/>
          </a:p>
        </p:txBody>
      </p:sp>
      <p:pic>
        <p:nvPicPr>
          <p:cNvPr id="10" name="图片 9">
            <a:extLst>
              <a:ext uri="{FF2B5EF4-FFF2-40B4-BE49-F238E27FC236}">
                <a16:creationId xmlns:a16="http://schemas.microsoft.com/office/drawing/2014/main" id="{C2882BC0-5C88-D4E4-2749-FF04CCD5B3B8}"/>
              </a:ext>
            </a:extLst>
          </p:cNvPr>
          <p:cNvPicPr>
            <a:picLocks noChangeAspect="1"/>
          </p:cNvPicPr>
          <p:nvPr/>
        </p:nvPicPr>
        <p:blipFill>
          <a:blip r:embed="rId3"/>
          <a:stretch>
            <a:fillRect/>
          </a:stretch>
        </p:blipFill>
        <p:spPr>
          <a:xfrm>
            <a:off x="1714500" y="3894992"/>
            <a:ext cx="3458868" cy="2616390"/>
          </a:xfrm>
          <a:prstGeom prst="rect">
            <a:avLst/>
          </a:prstGeom>
        </p:spPr>
      </p:pic>
      <p:sp>
        <p:nvSpPr>
          <p:cNvPr id="11" name="文本框 10">
            <a:extLst>
              <a:ext uri="{FF2B5EF4-FFF2-40B4-BE49-F238E27FC236}">
                <a16:creationId xmlns:a16="http://schemas.microsoft.com/office/drawing/2014/main" id="{8EEBB716-F9AB-6565-1B1D-8BF8BD1E0DFC}"/>
              </a:ext>
            </a:extLst>
          </p:cNvPr>
          <p:cNvSpPr txBox="1"/>
          <p:nvPr/>
        </p:nvSpPr>
        <p:spPr>
          <a:xfrm>
            <a:off x="5470841" y="5431675"/>
            <a:ext cx="2442796"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双层石墨烯</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43991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6368747-389A-4E0C-AB83-D411ED4D1CAD}"/>
              </a:ext>
            </a:extLst>
          </p:cNvPr>
          <p:cNvSpPr>
            <a:spLocks noGrp="1"/>
          </p:cNvSpPr>
          <p:nvPr>
            <p:ph idx="1"/>
          </p:nvPr>
        </p:nvSpPr>
        <p:spPr>
          <a:xfrm>
            <a:off x="628650" y="1570579"/>
            <a:ext cx="7886700" cy="608656"/>
          </a:xfrm>
        </p:spPr>
        <p:txBody>
          <a:bodyPr>
            <a:normAutofit/>
          </a:bodyPr>
          <a:lstStyle/>
          <a:p>
            <a:pPr marL="0" indent="0">
              <a:lnSpc>
                <a:spcPct val="125000"/>
              </a:lnSpc>
              <a:buNone/>
            </a:pPr>
            <a:r>
              <a:rPr lang="zh-CN" altLang="en-US" dirty="0"/>
              <a:t>▪ </a:t>
            </a:r>
            <a:r>
              <a:rPr lang="en-US" altLang="zh-CN" dirty="0"/>
              <a:t>Hohenberg-Kohn Theorems:</a:t>
            </a:r>
          </a:p>
        </p:txBody>
      </p:sp>
      <p:sp>
        <p:nvSpPr>
          <p:cNvPr id="6" name="标题 1">
            <a:extLst>
              <a:ext uri="{FF2B5EF4-FFF2-40B4-BE49-F238E27FC236}">
                <a16:creationId xmlns:a16="http://schemas.microsoft.com/office/drawing/2014/main" id="{23E5816F-3A3A-4AF8-98CD-454056D24A68}"/>
              </a:ext>
            </a:extLst>
          </p:cNvPr>
          <p:cNvSpPr txBox="1">
            <a:spLocks/>
          </p:cNvSpPr>
          <p:nvPr/>
        </p:nvSpPr>
        <p:spPr>
          <a:xfrm>
            <a:off x="628650" y="365126"/>
            <a:ext cx="78867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A Brief Introduction on DFT</a:t>
            </a:r>
            <a:endParaRPr lang="zh-CN" altLang="en-US"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C8AC71B1-BE49-496A-825D-899F6B82F451}"/>
                  </a:ext>
                </a:extLst>
              </p:cNvPr>
              <p:cNvSpPr txBox="1"/>
              <p:nvPr/>
            </p:nvSpPr>
            <p:spPr>
              <a:xfrm>
                <a:off x="965372" y="2482358"/>
                <a:ext cx="7549978" cy="2872709"/>
              </a:xfrm>
              <a:prstGeom prst="rect">
                <a:avLst/>
              </a:prstGeom>
              <a:noFill/>
            </p:spPr>
            <p:txBody>
              <a:bodyPr wrap="square">
                <a:spAutoFit/>
              </a:bodyPr>
              <a:lstStyle/>
              <a:p>
                <a:pPr marL="0" indent="0">
                  <a:lnSpc>
                    <a:spcPct val="150000"/>
                  </a:lnSpc>
                  <a:buNone/>
                </a:pPr>
                <a:r>
                  <a:rPr lang="en-US" altLang="zh-CN" sz="2400" dirty="0"/>
                  <a:t>• All properties of the interacting many-body system are determined by the ground state electronic density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𝑛</m:t>
                        </m:r>
                      </m:e>
                      <m:sub>
                        <m:r>
                          <a:rPr lang="en-US" altLang="zh-CN" sz="2400" b="0" i="1" smtClean="0">
                            <a:latin typeface="Cambria Math" panose="02040503050406030204" pitchFamily="18" charset="0"/>
                          </a:rPr>
                          <m:t>0</m:t>
                        </m:r>
                      </m:sub>
                    </m:sSub>
                    <m:d>
                      <m:dPr>
                        <m:ctrlPr>
                          <a:rPr lang="en-US" altLang="zh-CN" sz="2400" b="0" i="1" smtClean="0">
                            <a:latin typeface="Cambria Math" panose="02040503050406030204" pitchFamily="18" charset="0"/>
                          </a:rPr>
                        </m:ctrlPr>
                      </m:dPr>
                      <m:e>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𝑟</m:t>
                            </m:r>
                          </m:e>
                        </m:acc>
                      </m:e>
                    </m:d>
                  </m:oMath>
                </a14:m>
                <a:r>
                  <a:rPr lang="en-US" altLang="zh-CN" sz="2400" dirty="0"/>
                  <a:t>.</a:t>
                </a:r>
              </a:p>
              <a:p>
                <a:pPr marL="0" indent="0">
                  <a:lnSpc>
                    <a:spcPct val="150000"/>
                  </a:lnSpc>
                  <a:buNone/>
                </a:pPr>
                <a:r>
                  <a:rPr lang="en-US" altLang="zh-CN" sz="2400" dirty="0"/>
                  <a:t>• Each property is a functional of the ground state density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𝑛</m:t>
                        </m:r>
                      </m:e>
                      <m:sub>
                        <m:r>
                          <a:rPr lang="en-US" altLang="zh-CN" sz="2400" b="0" i="1" smtClean="0">
                            <a:latin typeface="Cambria Math" panose="02040503050406030204" pitchFamily="18" charset="0"/>
                          </a:rPr>
                          <m:t>0</m:t>
                        </m:r>
                      </m:sub>
                    </m:sSub>
                    <m:d>
                      <m:dPr>
                        <m:ctrlPr>
                          <a:rPr lang="en-US" altLang="zh-CN" sz="2400" b="0" i="1" smtClean="0">
                            <a:latin typeface="Cambria Math" panose="02040503050406030204" pitchFamily="18" charset="0"/>
                          </a:rPr>
                        </m:ctrlPr>
                      </m:dPr>
                      <m:e>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𝑟</m:t>
                            </m:r>
                          </m:e>
                        </m:acc>
                      </m:e>
                    </m:d>
                    <m:r>
                      <a:rPr lang="en-US" altLang="zh-CN" sz="2400" b="0" i="1" smtClean="0">
                        <a:latin typeface="Cambria Math" panose="02040503050406030204" pitchFamily="18" charset="0"/>
                      </a:rPr>
                      <m:t> </m:t>
                    </m:r>
                  </m:oMath>
                </a14:m>
                <a:r>
                  <a:rPr lang="en-US" altLang="zh-CN" sz="2400" dirty="0"/>
                  <a:t>which is written as f[n</a:t>
                </a:r>
                <a:r>
                  <a:rPr lang="en-US" altLang="zh-CN" sz="2400" baseline="-25000" dirty="0"/>
                  <a:t>0</a:t>
                </a:r>
                <a:r>
                  <a:rPr lang="en-US" altLang="zh-CN" sz="2400" dirty="0"/>
                  <a:t>].</a:t>
                </a:r>
                <a:br>
                  <a:rPr lang="en-US" altLang="zh-CN" sz="2400" dirty="0"/>
                </a:br>
                <a:endParaRPr lang="zh-CN" altLang="en-US" sz="2400" dirty="0"/>
              </a:p>
            </p:txBody>
          </p:sp>
        </mc:Choice>
        <mc:Fallback xmlns="">
          <p:sp>
            <p:nvSpPr>
              <p:cNvPr id="8" name="文本框 7">
                <a:extLst>
                  <a:ext uri="{FF2B5EF4-FFF2-40B4-BE49-F238E27FC236}">
                    <a16:creationId xmlns:a16="http://schemas.microsoft.com/office/drawing/2014/main" id="{C8AC71B1-BE49-496A-825D-899F6B82F451}"/>
                  </a:ext>
                </a:extLst>
              </p:cNvPr>
              <p:cNvSpPr txBox="1">
                <a:spLocks noRot="1" noChangeAspect="1" noMove="1" noResize="1" noEditPoints="1" noAdjustHandles="1" noChangeArrowheads="1" noChangeShapeType="1" noTextEdit="1"/>
              </p:cNvSpPr>
              <p:nvPr/>
            </p:nvSpPr>
            <p:spPr>
              <a:xfrm>
                <a:off x="965372" y="2482358"/>
                <a:ext cx="7549978" cy="2872709"/>
              </a:xfrm>
              <a:prstGeom prst="rect">
                <a:avLst/>
              </a:prstGeom>
              <a:blipFill>
                <a:blip r:embed="rId3"/>
                <a:stretch>
                  <a:fillRect l="-1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内容占位符 2">
                <a:extLst>
                  <a:ext uri="{FF2B5EF4-FFF2-40B4-BE49-F238E27FC236}">
                    <a16:creationId xmlns:a16="http://schemas.microsoft.com/office/drawing/2014/main" id="{F4014972-2D12-4E44-BD5F-122D69119900}"/>
                  </a:ext>
                </a:extLst>
              </p:cNvPr>
              <p:cNvSpPr txBox="1">
                <a:spLocks/>
              </p:cNvSpPr>
              <p:nvPr/>
            </p:nvSpPr>
            <p:spPr>
              <a:xfrm>
                <a:off x="797011" y="5067402"/>
                <a:ext cx="7886700" cy="142547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Font typeface="Arial" panose="020B0604020202020204" pitchFamily="34" charset="0"/>
                  <a:buNone/>
                </a:pPr>
                <a:r>
                  <a:rPr lang="en-US" altLang="zh-CN" dirty="0"/>
                  <a:t>Get all the properties (especially the total energy) of a </a:t>
                </a:r>
                <a:r>
                  <a:rPr lang="en-US" altLang="zh-CN" b="1" dirty="0"/>
                  <a:t>ground state </a:t>
                </a:r>
                <a:r>
                  <a:rPr lang="en-US" altLang="zh-CN" dirty="0"/>
                  <a:t>by calculating its electronic density </a:t>
                </a:r>
                <a14:m>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𝑛</m:t>
                        </m:r>
                      </m:e>
                      <m:sub>
                        <m:r>
                          <a:rPr lang="en-US" altLang="zh-CN" sz="2800" b="0" i="1" smtClean="0">
                            <a:latin typeface="Cambria Math" panose="02040503050406030204" pitchFamily="18" charset="0"/>
                          </a:rPr>
                          <m:t>0</m:t>
                        </m:r>
                      </m:sub>
                    </m:sSub>
                    <m:d>
                      <m:dPr>
                        <m:ctrlPr>
                          <a:rPr lang="en-US" altLang="zh-CN" sz="2800" b="0" i="1" smtClean="0">
                            <a:latin typeface="Cambria Math" panose="02040503050406030204" pitchFamily="18" charset="0"/>
                          </a:rPr>
                        </m:ctrlPr>
                      </m:dPr>
                      <m:e>
                        <m:acc>
                          <m:accPr>
                            <m:chr m:val="⃗"/>
                            <m:ctrlPr>
                              <a:rPr lang="en-US" altLang="zh-CN" sz="2800" b="0" i="1" smtClean="0">
                                <a:latin typeface="Cambria Math" panose="02040503050406030204" pitchFamily="18" charset="0"/>
                              </a:rPr>
                            </m:ctrlPr>
                          </m:accPr>
                          <m:e>
                            <m:r>
                              <a:rPr lang="en-US" altLang="zh-CN" sz="2800" b="0" i="1" smtClean="0">
                                <a:latin typeface="Cambria Math" panose="02040503050406030204" pitchFamily="18" charset="0"/>
                              </a:rPr>
                              <m:t>𝑟</m:t>
                            </m:r>
                          </m:e>
                        </m:acc>
                      </m:e>
                    </m:d>
                  </m:oMath>
                </a14:m>
                <a:r>
                  <a:rPr lang="en-US" altLang="zh-CN" sz="2800" dirty="0"/>
                  <a:t>.</a:t>
                </a:r>
                <a:endParaRPr lang="en-US" altLang="zh-CN" dirty="0"/>
              </a:p>
            </p:txBody>
          </p:sp>
        </mc:Choice>
        <mc:Fallback xmlns="">
          <p:sp>
            <p:nvSpPr>
              <p:cNvPr id="10" name="内容占位符 2">
                <a:extLst>
                  <a:ext uri="{FF2B5EF4-FFF2-40B4-BE49-F238E27FC236}">
                    <a16:creationId xmlns:a16="http://schemas.microsoft.com/office/drawing/2014/main" id="{F4014972-2D12-4E44-BD5F-122D69119900}"/>
                  </a:ext>
                </a:extLst>
              </p:cNvPr>
              <p:cNvSpPr txBox="1">
                <a:spLocks noRot="1" noChangeAspect="1" noMove="1" noResize="1" noEditPoints="1" noAdjustHandles="1" noChangeArrowheads="1" noChangeShapeType="1" noTextEdit="1"/>
              </p:cNvSpPr>
              <p:nvPr/>
            </p:nvSpPr>
            <p:spPr>
              <a:xfrm>
                <a:off x="797011" y="5067402"/>
                <a:ext cx="7886700" cy="1425472"/>
              </a:xfrm>
              <a:prstGeom prst="rect">
                <a:avLst/>
              </a:prstGeom>
              <a:blipFill>
                <a:blip r:embed="rId4"/>
                <a:stretch>
                  <a:fillRect l="-1392"/>
                </a:stretch>
              </a:blipFill>
            </p:spPr>
            <p:txBody>
              <a:bodyPr/>
              <a:lstStyle/>
              <a:p>
                <a:r>
                  <a:rPr lang="zh-CN" altLang="en-US">
                    <a:noFill/>
                  </a:rPr>
                  <a:t> </a:t>
                </a:r>
              </a:p>
            </p:txBody>
          </p:sp>
        </mc:Fallback>
      </mc:AlternateContent>
      <p:sp>
        <p:nvSpPr>
          <p:cNvPr id="11" name="灯片编号占位符 10">
            <a:extLst>
              <a:ext uri="{FF2B5EF4-FFF2-40B4-BE49-F238E27FC236}">
                <a16:creationId xmlns:a16="http://schemas.microsoft.com/office/drawing/2014/main" id="{3D0A1508-F8CE-47D2-887B-BBF8D56E9C07}"/>
              </a:ext>
            </a:extLst>
          </p:cNvPr>
          <p:cNvSpPr>
            <a:spLocks noGrp="1"/>
          </p:cNvSpPr>
          <p:nvPr>
            <p:ph type="sldNum" sz="quarter" idx="12"/>
          </p:nvPr>
        </p:nvSpPr>
        <p:spPr/>
        <p:txBody>
          <a:bodyPr/>
          <a:lstStyle/>
          <a:p>
            <a:fld id="{B2B508C6-2863-4802-906D-CD9E641C0F18}" type="slidenum">
              <a:rPr lang="zh-CN" altLang="en-US" smtClean="0"/>
              <a:t>39</a:t>
            </a:fld>
            <a:endParaRPr lang="zh-CN" altLang="en-US"/>
          </a:p>
        </p:txBody>
      </p:sp>
    </p:spTree>
    <p:extLst>
      <p:ext uri="{BB962C8B-B14F-4D97-AF65-F5344CB8AC3E}">
        <p14:creationId xmlns:p14="http://schemas.microsoft.com/office/powerpoint/2010/main" val="13511756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9ABD90-9E1A-4EDE-AFCC-F61254AD81FC}"/>
              </a:ext>
            </a:extLst>
          </p:cNvPr>
          <p:cNvSpPr>
            <a:spLocks noGrp="1"/>
          </p:cNvSpPr>
          <p:nvPr>
            <p:ph type="title"/>
          </p:nvPr>
        </p:nvSpPr>
        <p:spPr/>
        <p:txBody>
          <a:bodyPr/>
          <a:lstStyle/>
          <a:p>
            <a:r>
              <a:rPr lang="en-US" altLang="zh-CN" dirty="0"/>
              <a:t>A Brief Introduction on DFT</a:t>
            </a:r>
            <a:endParaRPr lang="zh-CN" altLang="en-US" dirty="0"/>
          </a:p>
        </p:txBody>
      </p:sp>
      <p:sp>
        <p:nvSpPr>
          <p:cNvPr id="3" name="内容占位符 2">
            <a:extLst>
              <a:ext uri="{FF2B5EF4-FFF2-40B4-BE49-F238E27FC236}">
                <a16:creationId xmlns:a16="http://schemas.microsoft.com/office/drawing/2014/main" id="{ABC4EEF5-6EE4-48D1-A64E-E7BC80BFEFBE}"/>
              </a:ext>
            </a:extLst>
          </p:cNvPr>
          <p:cNvSpPr>
            <a:spLocks noGrp="1"/>
          </p:cNvSpPr>
          <p:nvPr>
            <p:ph idx="1"/>
          </p:nvPr>
        </p:nvSpPr>
        <p:spPr>
          <a:xfrm>
            <a:off x="628650" y="1515991"/>
            <a:ext cx="8119934" cy="1770191"/>
          </a:xfrm>
        </p:spPr>
        <p:txBody>
          <a:bodyPr/>
          <a:lstStyle/>
          <a:p>
            <a:pPr marL="0" indent="0">
              <a:lnSpc>
                <a:spcPct val="125000"/>
              </a:lnSpc>
              <a:buNone/>
            </a:pPr>
            <a:r>
              <a:rPr lang="zh-CN" altLang="en-US" dirty="0"/>
              <a:t>▪ </a:t>
            </a:r>
            <a:r>
              <a:rPr lang="en-US" altLang="zh-CN" dirty="0"/>
              <a:t>Kohn-Sham density functional theory further transfer the interacting problem into a problem concerning non-interacting electrons.</a:t>
            </a:r>
          </a:p>
          <a:p>
            <a:pPr marL="0" indent="0">
              <a:lnSpc>
                <a:spcPct val="125000"/>
              </a:lnSpc>
              <a:buNone/>
            </a:pPr>
            <a:endParaRPr lang="zh-CN" altLang="en-US"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ECC5784-5BFA-4911-9B8A-74AA738A5B78}"/>
                  </a:ext>
                </a:extLst>
              </p:cNvPr>
              <p:cNvSpPr txBox="1"/>
              <p:nvPr/>
            </p:nvSpPr>
            <p:spPr>
              <a:xfrm>
                <a:off x="535974" y="3155585"/>
                <a:ext cx="7747762" cy="1789785"/>
              </a:xfrm>
              <a:prstGeom prst="rect">
                <a:avLst/>
              </a:prstGeom>
              <a:noFill/>
            </p:spPr>
            <p:txBody>
              <a:bodyPr wrap="none" rtlCol="0">
                <a:spAutoFit/>
              </a:bodyPr>
              <a:lstStyle/>
              <a:p>
                <a:pPr>
                  <a:lnSpc>
                    <a:spcPct val="125000"/>
                  </a:lnSpc>
                </a:pPr>
                <a:r>
                  <a:rPr lang="en-US" altLang="zh-CN" sz="2800" dirty="0"/>
                  <a:t>     Kohn-Sham Hamiltonian:</a:t>
                </a:r>
              </a:p>
              <a:p>
                <a:pPr>
                  <a:lnSpc>
                    <a:spcPct val="125000"/>
                  </a:lnSpc>
                </a:pPr>
                <a14:m>
                  <m:oMathPara xmlns:m="http://schemas.openxmlformats.org/officeDocument/2006/math">
                    <m:oMathParaPr>
                      <m:jc m:val="centerGroup"/>
                    </m:oMathParaPr>
                    <m:oMath xmlns:m="http://schemas.openxmlformats.org/officeDocument/2006/math">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𝐻</m:t>
                          </m:r>
                        </m:e>
                      </m:acc>
                      <m:r>
                        <a:rPr lang="en-US" altLang="zh-CN" sz="2400" b="0" i="1" dirty="0" smtClean="0">
                          <a:latin typeface="Cambria Math" panose="02040503050406030204" pitchFamily="18" charset="0"/>
                        </a:rPr>
                        <m:t>=−</m:t>
                      </m:r>
                      <m:f>
                        <m:fPr>
                          <m:ctrlPr>
                            <a:rPr lang="en-US" altLang="zh-CN" sz="2400" b="0" i="1" dirty="0" smtClean="0">
                              <a:latin typeface="Cambria Math" panose="02040503050406030204" pitchFamily="18" charset="0"/>
                            </a:rPr>
                          </m:ctrlPr>
                        </m:fPr>
                        <m:num>
                          <m:sSup>
                            <m:sSupPr>
                              <m:ctrlPr>
                                <a:rPr lang="en-US" altLang="zh-CN" sz="2400" b="0" i="1" dirty="0" smtClean="0">
                                  <a:latin typeface="Cambria Math" panose="02040503050406030204" pitchFamily="18" charset="0"/>
                                </a:rPr>
                              </m:ctrlPr>
                            </m:sSupPr>
                            <m:e>
                              <m:r>
                                <a:rPr lang="en-US" altLang="zh-CN" sz="2400" b="0" i="1" dirty="0" smtClean="0">
                                  <a:latin typeface="Cambria Math" panose="02040503050406030204" pitchFamily="18" charset="0"/>
                                </a:rPr>
                                <m:t>ℏ</m:t>
                              </m:r>
                            </m:e>
                            <m:sup>
                              <m:r>
                                <a:rPr lang="en-US" altLang="zh-CN" sz="2400" b="0" i="1" dirty="0" smtClean="0">
                                  <a:latin typeface="Cambria Math" panose="02040503050406030204" pitchFamily="18" charset="0"/>
                                </a:rPr>
                                <m:t>2</m:t>
                              </m:r>
                            </m:sup>
                          </m:sSup>
                        </m:num>
                        <m:den>
                          <m:r>
                            <a:rPr lang="en-US" altLang="zh-CN" sz="2400" b="0" i="1" dirty="0" smtClean="0">
                              <a:latin typeface="Cambria Math" panose="02040503050406030204" pitchFamily="18" charset="0"/>
                            </a:rPr>
                            <m:t>2</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𝑚</m:t>
                              </m:r>
                            </m:e>
                            <m:sub>
                              <m:r>
                                <a:rPr lang="en-US" altLang="zh-CN" sz="2400" b="0" i="1" dirty="0" smtClean="0">
                                  <a:latin typeface="Cambria Math" panose="02040503050406030204" pitchFamily="18" charset="0"/>
                                </a:rPr>
                                <m:t>𝑒</m:t>
                              </m:r>
                            </m:sub>
                          </m:sSub>
                        </m:den>
                      </m:f>
                      <m:nary>
                        <m:naryPr>
                          <m:chr m:val="∑"/>
                          <m:supHide m:val="on"/>
                          <m:ctrlPr>
                            <a:rPr lang="en-US" altLang="zh-CN" sz="2400" b="0" i="1" dirty="0" smtClean="0">
                              <a:latin typeface="Cambria Math" panose="02040503050406030204" pitchFamily="18" charset="0"/>
                            </a:rPr>
                          </m:ctrlPr>
                        </m:naryPr>
                        <m:sub>
                          <m:r>
                            <a:rPr lang="en-US" altLang="zh-CN" sz="2400" b="0" i="1" dirty="0" smtClean="0">
                              <a:latin typeface="Cambria Math" panose="02040503050406030204" pitchFamily="18" charset="0"/>
                            </a:rPr>
                            <m:t>𝑖</m:t>
                          </m:r>
                        </m:sub>
                        <m:sup/>
                        <m:e>
                          <m:sSubSup>
                            <m:sSubSupPr>
                              <m:ctrlPr>
                                <a:rPr lang="en-US" altLang="zh-CN" sz="2400" b="0" i="1" dirty="0" smtClean="0">
                                  <a:latin typeface="Cambria Math" panose="02040503050406030204" pitchFamily="18" charset="0"/>
                                </a:rPr>
                              </m:ctrlPr>
                            </m:sSubSupPr>
                            <m:e>
                              <m:r>
                                <m:rPr>
                                  <m:sty m:val="p"/>
                                </m:rPr>
                                <a:rPr lang="en-US" altLang="zh-CN" sz="2400" b="0" i="0" dirty="0" smtClean="0">
                                  <a:latin typeface="Cambria Math" panose="02040503050406030204" pitchFamily="18" charset="0"/>
                                </a:rPr>
                                <m:t>∇</m:t>
                              </m:r>
                            </m:e>
                            <m:sub>
                              <m:r>
                                <a:rPr lang="en-US" altLang="zh-CN" sz="2400" b="0" i="1" dirty="0" smtClean="0">
                                  <a:latin typeface="Cambria Math" panose="02040503050406030204" pitchFamily="18" charset="0"/>
                                </a:rPr>
                                <m:t>𝑖</m:t>
                              </m:r>
                            </m:sub>
                            <m:sup>
                              <m:r>
                                <a:rPr lang="en-US" altLang="zh-CN" sz="2400" b="0" i="1" dirty="0" smtClean="0">
                                  <a:latin typeface="Cambria Math" panose="02040503050406030204" pitchFamily="18" charset="0"/>
                                </a:rPr>
                                <m:t>2</m:t>
                              </m:r>
                            </m:sup>
                          </m:sSubSup>
                        </m:e>
                      </m:nary>
                      <m:r>
                        <a:rPr lang="en-US" altLang="zh-CN" sz="2400" b="0" i="1" dirty="0" smtClean="0">
                          <a:latin typeface="Cambria Math" panose="02040503050406030204" pitchFamily="18" charset="0"/>
                        </a:rPr>
                        <m:t>+∫</m:t>
                      </m:r>
                      <m:f>
                        <m:fPr>
                          <m:ctrlPr>
                            <a:rPr lang="en-US" altLang="zh-CN" sz="2400" b="0" i="1" dirty="0" smtClean="0">
                              <a:latin typeface="Cambria Math" panose="02040503050406030204" pitchFamily="18" charset="0"/>
                            </a:rPr>
                          </m:ctrlPr>
                        </m:fPr>
                        <m:num>
                          <m:r>
                            <a:rPr lang="en-US" altLang="zh-CN" sz="2400" b="0" i="1" dirty="0" smtClean="0">
                              <a:latin typeface="Cambria Math" panose="02040503050406030204" pitchFamily="18" charset="0"/>
                            </a:rPr>
                            <m:t>𝑛</m:t>
                          </m:r>
                          <m:d>
                            <m:dPr>
                              <m:ctrlPr>
                                <a:rPr lang="en-US" altLang="zh-CN" sz="2400" b="0" i="1" dirty="0" smtClean="0">
                                  <a:latin typeface="Cambria Math" panose="02040503050406030204" pitchFamily="18" charset="0"/>
                                </a:rPr>
                              </m:ctrlPr>
                            </m:dPr>
                            <m:e>
                              <m:sSup>
                                <m:sSupPr>
                                  <m:ctrlPr>
                                    <a:rPr lang="en-US" altLang="zh-CN" sz="2400" b="0" i="1" dirty="0" smtClean="0">
                                      <a:latin typeface="Cambria Math" panose="02040503050406030204" pitchFamily="18" charset="0"/>
                                    </a:rPr>
                                  </m:ctrlPr>
                                </m:sSupPr>
                                <m:e>
                                  <m:acc>
                                    <m:accPr>
                                      <m:chr m:val="⃗"/>
                                      <m:ctrlPr>
                                        <a:rPr lang="en-US" altLang="zh-CN" sz="2400" b="0" i="1" dirty="0" smtClean="0">
                                          <a:latin typeface="Cambria Math" panose="02040503050406030204" pitchFamily="18" charset="0"/>
                                        </a:rPr>
                                      </m:ctrlPr>
                                    </m:accPr>
                                    <m:e>
                                      <m:r>
                                        <m:rPr>
                                          <m:sty m:val="p"/>
                                        </m:rPr>
                                        <a:rPr lang="en-US" altLang="zh-CN" sz="2400" b="0" i="0" dirty="0" smtClean="0">
                                          <a:latin typeface="Cambria Math" panose="02040503050406030204" pitchFamily="18" charset="0"/>
                                        </a:rPr>
                                        <m:t>r</m:t>
                                      </m:r>
                                    </m:e>
                                  </m:acc>
                                </m:e>
                                <m:sup>
                                  <m:r>
                                    <a:rPr lang="en-US" altLang="zh-CN" sz="2400" b="0" i="1" dirty="0" smtClean="0">
                                      <a:latin typeface="Cambria Math" panose="02040503050406030204" pitchFamily="18" charset="0"/>
                                    </a:rPr>
                                    <m:t>′</m:t>
                                  </m:r>
                                </m:sup>
                              </m:sSup>
                            </m:e>
                          </m:d>
                        </m:num>
                        <m:den>
                          <m:d>
                            <m:dPr>
                              <m:begChr m:val="|"/>
                              <m:endChr m:val="|"/>
                              <m:ctrlPr>
                                <a:rPr lang="en-US" altLang="zh-CN" sz="2400" i="1" dirty="0">
                                  <a:latin typeface="Cambria Math" panose="02040503050406030204" pitchFamily="18" charset="0"/>
                                </a:rPr>
                              </m:ctrlPr>
                            </m:dPr>
                            <m:e>
                              <m:acc>
                                <m:accPr>
                                  <m:chr m:val="⃗"/>
                                  <m:ctrlPr>
                                    <a:rPr lang="en-US" altLang="zh-CN" sz="2400" i="1" dirty="0">
                                      <a:latin typeface="Cambria Math" panose="02040503050406030204" pitchFamily="18" charset="0"/>
                                    </a:rPr>
                                  </m:ctrlPr>
                                </m:accPr>
                                <m:e>
                                  <m:r>
                                    <a:rPr lang="en-US" altLang="zh-CN" sz="2400" i="1" dirty="0">
                                      <a:latin typeface="Cambria Math" panose="02040503050406030204" pitchFamily="18" charset="0"/>
                                    </a:rPr>
                                    <m:t>𝑟</m:t>
                                  </m:r>
                                </m:e>
                              </m:acc>
                              <m:r>
                                <a:rPr lang="en-US" altLang="zh-CN" sz="2400" i="1" dirty="0">
                                  <a:latin typeface="Cambria Math" panose="02040503050406030204" pitchFamily="18" charset="0"/>
                                </a:rPr>
                                <m:t>−</m:t>
                              </m:r>
                              <m:sSup>
                                <m:sSupPr>
                                  <m:ctrlPr>
                                    <a:rPr lang="en-US" altLang="zh-CN" sz="2400" i="1" dirty="0">
                                      <a:latin typeface="Cambria Math" panose="02040503050406030204" pitchFamily="18" charset="0"/>
                                    </a:rPr>
                                  </m:ctrlPr>
                                </m:sSupPr>
                                <m:e>
                                  <m:acc>
                                    <m:accPr>
                                      <m:chr m:val="⃗"/>
                                      <m:ctrlPr>
                                        <a:rPr lang="en-US" altLang="zh-CN" sz="2400" i="1" dirty="0">
                                          <a:latin typeface="Cambria Math" panose="02040503050406030204" pitchFamily="18" charset="0"/>
                                        </a:rPr>
                                      </m:ctrlPr>
                                    </m:accPr>
                                    <m:e>
                                      <m:r>
                                        <a:rPr lang="en-US" altLang="zh-CN" sz="2400" i="1" dirty="0">
                                          <a:latin typeface="Cambria Math" panose="02040503050406030204" pitchFamily="18" charset="0"/>
                                        </a:rPr>
                                        <m:t>𝑟</m:t>
                                      </m:r>
                                    </m:e>
                                  </m:acc>
                                </m:e>
                                <m:sup>
                                  <m:r>
                                    <a:rPr lang="en-US" altLang="zh-CN" sz="2400" i="1" dirty="0">
                                      <a:latin typeface="Cambria Math" panose="02040503050406030204" pitchFamily="18" charset="0"/>
                                    </a:rPr>
                                    <m:t>′</m:t>
                                  </m:r>
                                </m:sup>
                              </m:sSup>
                            </m:e>
                          </m:d>
                        </m:den>
                      </m:f>
                      <m:r>
                        <a:rPr lang="en-US" altLang="zh-CN" sz="2400" b="0" i="1" dirty="0" smtClean="0">
                          <a:latin typeface="Cambria Math" panose="02040503050406030204" pitchFamily="18" charset="0"/>
                        </a:rPr>
                        <m:t>𝑑</m:t>
                      </m:r>
                      <m:sSup>
                        <m:sSupPr>
                          <m:ctrlPr>
                            <a:rPr lang="en-US" altLang="zh-CN" sz="2400" b="0" i="1" dirty="0" smtClean="0">
                              <a:latin typeface="Cambria Math" panose="02040503050406030204" pitchFamily="18" charset="0"/>
                            </a:rPr>
                          </m:ctrlPr>
                        </m:sSupPr>
                        <m:e>
                          <m:acc>
                            <m:accPr>
                              <m:chr m:val="⃗"/>
                              <m:ctrlPr>
                                <a:rPr lang="en-US" altLang="zh-CN" sz="2400" b="0" i="1" dirty="0" smtClean="0">
                                  <a:latin typeface="Cambria Math" panose="02040503050406030204" pitchFamily="18" charset="0"/>
                                </a:rPr>
                              </m:ctrlPr>
                            </m:accPr>
                            <m:e>
                              <m:r>
                                <a:rPr lang="en-US" altLang="zh-CN" sz="2400" b="0" i="1" dirty="0" smtClean="0">
                                  <a:latin typeface="Cambria Math" panose="02040503050406030204" pitchFamily="18" charset="0"/>
                                </a:rPr>
                                <m:t>𝑟</m:t>
                              </m:r>
                            </m:e>
                          </m:acc>
                        </m:e>
                        <m:sup>
                          <m:r>
                            <a:rPr lang="en-US" altLang="zh-CN" sz="2400" b="0" i="1" dirty="0" smtClean="0">
                              <a:latin typeface="Cambria Math" panose="02040503050406030204" pitchFamily="18" charset="0"/>
                            </a:rPr>
                            <m:t>′</m:t>
                          </m:r>
                        </m:sup>
                      </m:sSup>
                      <m:r>
                        <a:rPr lang="en-US" altLang="zh-CN" sz="2400" b="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𝑉</m:t>
                          </m:r>
                        </m:e>
                        <m:sub>
                          <m:r>
                            <a:rPr lang="en-US" altLang="zh-CN" sz="2400" b="0" i="1" dirty="0" smtClean="0">
                              <a:latin typeface="Cambria Math" panose="02040503050406030204" pitchFamily="18" charset="0"/>
                            </a:rPr>
                            <m:t>𝑒𝑥𝑡</m:t>
                          </m:r>
                        </m:sub>
                      </m:sSub>
                      <m:d>
                        <m:dPr>
                          <m:ctrlPr>
                            <a:rPr lang="en-US" altLang="zh-CN" sz="2400" b="0" i="1" dirty="0" smtClean="0">
                              <a:latin typeface="Cambria Math" panose="02040503050406030204" pitchFamily="18" charset="0"/>
                            </a:rPr>
                          </m:ctrlPr>
                        </m:dPr>
                        <m:e>
                          <m:acc>
                            <m:accPr>
                              <m:chr m:val="⃗"/>
                              <m:ctrlPr>
                                <a:rPr lang="en-US" altLang="zh-CN" sz="2400" b="0" i="1" dirty="0" smtClean="0">
                                  <a:latin typeface="Cambria Math" panose="02040503050406030204" pitchFamily="18" charset="0"/>
                                </a:rPr>
                              </m:ctrlPr>
                            </m:accPr>
                            <m:e>
                              <m:r>
                                <a:rPr lang="en-US" altLang="zh-CN" sz="2400" b="0" i="1" dirty="0" smtClean="0">
                                  <a:latin typeface="Cambria Math" panose="02040503050406030204" pitchFamily="18" charset="0"/>
                                </a:rPr>
                                <m:t>𝑟</m:t>
                              </m:r>
                            </m:e>
                          </m:acc>
                        </m:e>
                      </m:d>
                      <m:r>
                        <a:rPr lang="en-US" altLang="zh-CN" sz="2400" b="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𝑉</m:t>
                          </m:r>
                        </m:e>
                        <m:sub>
                          <m:r>
                            <a:rPr lang="en-US" altLang="zh-CN" sz="2400" b="0" i="1" dirty="0" smtClean="0">
                              <a:latin typeface="Cambria Math" panose="02040503050406030204" pitchFamily="18" charset="0"/>
                            </a:rPr>
                            <m:t>𝑥𝑐</m:t>
                          </m:r>
                        </m:sub>
                      </m:sSub>
                      <m:d>
                        <m:dPr>
                          <m:begChr m:val="["/>
                          <m:endChr m:val="]"/>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𝑛</m:t>
                          </m:r>
                          <m:d>
                            <m:dPr>
                              <m:ctrlPr>
                                <a:rPr lang="en-US" altLang="zh-CN" sz="2400" b="0" i="1" dirty="0" smtClean="0">
                                  <a:latin typeface="Cambria Math" panose="02040503050406030204" pitchFamily="18" charset="0"/>
                                </a:rPr>
                              </m:ctrlPr>
                            </m:dPr>
                            <m:e>
                              <m:acc>
                                <m:accPr>
                                  <m:chr m:val="⃗"/>
                                  <m:ctrlPr>
                                    <a:rPr lang="en-US" altLang="zh-CN" sz="2400" b="0" i="1" dirty="0" smtClean="0">
                                      <a:latin typeface="Cambria Math" panose="02040503050406030204" pitchFamily="18" charset="0"/>
                                    </a:rPr>
                                  </m:ctrlPr>
                                </m:accPr>
                                <m:e>
                                  <m:r>
                                    <a:rPr lang="en-US" altLang="zh-CN" sz="2400" b="0" i="1" dirty="0" smtClean="0">
                                      <a:latin typeface="Cambria Math" panose="02040503050406030204" pitchFamily="18" charset="0"/>
                                    </a:rPr>
                                    <m:t>𝑟</m:t>
                                  </m:r>
                                </m:e>
                              </m:acc>
                            </m:e>
                          </m:d>
                        </m:e>
                      </m:d>
                    </m:oMath>
                  </m:oMathPara>
                </a14:m>
                <a:endParaRPr lang="zh-CN" altLang="en-US" sz="2400" dirty="0"/>
              </a:p>
            </p:txBody>
          </p:sp>
        </mc:Choice>
        <mc:Fallback xmlns="">
          <p:sp>
            <p:nvSpPr>
              <p:cNvPr id="6" name="文本框 5">
                <a:extLst>
                  <a:ext uri="{FF2B5EF4-FFF2-40B4-BE49-F238E27FC236}">
                    <a16:creationId xmlns:a16="http://schemas.microsoft.com/office/drawing/2014/main" id="{EECC5784-5BFA-4911-9B8A-74AA738A5B78}"/>
                  </a:ext>
                </a:extLst>
              </p:cNvPr>
              <p:cNvSpPr txBox="1">
                <a:spLocks noRot="1" noChangeAspect="1" noMove="1" noResize="1" noEditPoints="1" noAdjustHandles="1" noChangeArrowheads="1" noChangeShapeType="1" noTextEdit="1"/>
              </p:cNvSpPr>
              <p:nvPr/>
            </p:nvSpPr>
            <p:spPr>
              <a:xfrm>
                <a:off x="535974" y="3155585"/>
                <a:ext cx="7747762" cy="178978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6D8ADCB0-A258-4250-9228-EDDCFFD21D95}"/>
                  </a:ext>
                </a:extLst>
              </p:cNvPr>
              <p:cNvSpPr txBox="1"/>
              <p:nvPr/>
            </p:nvSpPr>
            <p:spPr>
              <a:xfrm>
                <a:off x="535974" y="4814772"/>
                <a:ext cx="8305285" cy="1765420"/>
              </a:xfrm>
              <a:prstGeom prst="rect">
                <a:avLst/>
              </a:prstGeom>
              <a:noFill/>
            </p:spPr>
            <p:txBody>
              <a:bodyPr wrap="square" rtlCol="0">
                <a:spAutoFit/>
              </a:bodyPr>
              <a:lstStyle/>
              <a:p>
                <a:pPr>
                  <a:lnSpc>
                    <a:spcPct val="125000"/>
                  </a:lnSpc>
                </a:pPr>
                <a14:m>
                  <m:oMath xmlns:m="http://schemas.openxmlformats.org/officeDocument/2006/math">
                    <m:r>
                      <a:rPr lang="en-US" altLang="zh-CN" sz="2400" b="0" i="1" dirty="0" smtClean="0">
                        <a:latin typeface="Cambria Math" panose="02040503050406030204" pitchFamily="18" charset="0"/>
                      </a:rPr>
                      <m:t>∫</m:t>
                    </m:r>
                    <m:f>
                      <m:fPr>
                        <m:ctrlPr>
                          <a:rPr lang="en-US" altLang="zh-CN" sz="2400" b="0" i="1" dirty="0" smtClean="0">
                            <a:latin typeface="Cambria Math" panose="02040503050406030204" pitchFamily="18" charset="0"/>
                          </a:rPr>
                        </m:ctrlPr>
                      </m:fPr>
                      <m:num>
                        <m:r>
                          <a:rPr lang="en-US" altLang="zh-CN" sz="2400" b="0" i="1" dirty="0" smtClean="0">
                            <a:latin typeface="Cambria Math" panose="02040503050406030204" pitchFamily="18" charset="0"/>
                          </a:rPr>
                          <m:t>𝑛</m:t>
                        </m:r>
                        <m:d>
                          <m:dPr>
                            <m:ctrlPr>
                              <a:rPr lang="en-US" altLang="zh-CN" sz="2400" b="0" i="1" dirty="0" smtClean="0">
                                <a:latin typeface="Cambria Math" panose="02040503050406030204" pitchFamily="18" charset="0"/>
                              </a:rPr>
                            </m:ctrlPr>
                          </m:dPr>
                          <m:e>
                            <m:sSup>
                              <m:sSupPr>
                                <m:ctrlPr>
                                  <a:rPr lang="en-US" altLang="zh-CN" sz="2400" b="0" i="1" dirty="0" smtClean="0">
                                    <a:latin typeface="Cambria Math" panose="02040503050406030204" pitchFamily="18" charset="0"/>
                                  </a:rPr>
                                </m:ctrlPr>
                              </m:sSupPr>
                              <m:e>
                                <m:acc>
                                  <m:accPr>
                                    <m:chr m:val="⃗"/>
                                    <m:ctrlPr>
                                      <a:rPr lang="en-US" altLang="zh-CN" sz="2400" b="0" i="1" dirty="0" smtClean="0">
                                        <a:latin typeface="Cambria Math" panose="02040503050406030204" pitchFamily="18" charset="0"/>
                                      </a:rPr>
                                    </m:ctrlPr>
                                  </m:accPr>
                                  <m:e>
                                    <m:r>
                                      <m:rPr>
                                        <m:sty m:val="p"/>
                                      </m:rPr>
                                      <a:rPr lang="en-US" altLang="zh-CN" sz="2400" b="0" i="0" dirty="0" smtClean="0">
                                        <a:latin typeface="Cambria Math" panose="02040503050406030204" pitchFamily="18" charset="0"/>
                                      </a:rPr>
                                      <m:t>r</m:t>
                                    </m:r>
                                  </m:e>
                                </m:acc>
                              </m:e>
                              <m:sup>
                                <m:r>
                                  <a:rPr lang="en-US" altLang="zh-CN" sz="2400" b="0" i="1" dirty="0" smtClean="0">
                                    <a:latin typeface="Cambria Math" panose="02040503050406030204" pitchFamily="18" charset="0"/>
                                  </a:rPr>
                                  <m:t>′</m:t>
                                </m:r>
                              </m:sup>
                            </m:sSup>
                          </m:e>
                        </m:d>
                      </m:num>
                      <m:den>
                        <m:d>
                          <m:dPr>
                            <m:begChr m:val="|"/>
                            <m:endChr m:val="|"/>
                            <m:ctrlPr>
                              <a:rPr lang="en-US" altLang="zh-CN" sz="2400" i="1" dirty="0">
                                <a:latin typeface="Cambria Math" panose="02040503050406030204" pitchFamily="18" charset="0"/>
                              </a:rPr>
                            </m:ctrlPr>
                          </m:dPr>
                          <m:e>
                            <m:acc>
                              <m:accPr>
                                <m:chr m:val="⃗"/>
                                <m:ctrlPr>
                                  <a:rPr lang="en-US" altLang="zh-CN" sz="2400" i="1" dirty="0">
                                    <a:latin typeface="Cambria Math" panose="02040503050406030204" pitchFamily="18" charset="0"/>
                                  </a:rPr>
                                </m:ctrlPr>
                              </m:accPr>
                              <m:e>
                                <m:r>
                                  <a:rPr lang="en-US" altLang="zh-CN" sz="2400" i="1" dirty="0">
                                    <a:latin typeface="Cambria Math" panose="02040503050406030204" pitchFamily="18" charset="0"/>
                                  </a:rPr>
                                  <m:t>𝑟</m:t>
                                </m:r>
                              </m:e>
                            </m:acc>
                            <m:r>
                              <a:rPr lang="en-US" altLang="zh-CN" sz="2400" i="1" dirty="0">
                                <a:latin typeface="Cambria Math" panose="02040503050406030204" pitchFamily="18" charset="0"/>
                              </a:rPr>
                              <m:t>−</m:t>
                            </m:r>
                            <m:sSup>
                              <m:sSupPr>
                                <m:ctrlPr>
                                  <a:rPr lang="en-US" altLang="zh-CN" sz="2400" i="1" dirty="0">
                                    <a:latin typeface="Cambria Math" panose="02040503050406030204" pitchFamily="18" charset="0"/>
                                  </a:rPr>
                                </m:ctrlPr>
                              </m:sSupPr>
                              <m:e>
                                <m:acc>
                                  <m:accPr>
                                    <m:chr m:val="⃗"/>
                                    <m:ctrlPr>
                                      <a:rPr lang="en-US" altLang="zh-CN" sz="2400" i="1" dirty="0">
                                        <a:latin typeface="Cambria Math" panose="02040503050406030204" pitchFamily="18" charset="0"/>
                                      </a:rPr>
                                    </m:ctrlPr>
                                  </m:accPr>
                                  <m:e>
                                    <m:r>
                                      <a:rPr lang="en-US" altLang="zh-CN" sz="2400" i="1" dirty="0">
                                        <a:latin typeface="Cambria Math" panose="02040503050406030204" pitchFamily="18" charset="0"/>
                                      </a:rPr>
                                      <m:t>𝑟</m:t>
                                    </m:r>
                                  </m:e>
                                </m:acc>
                              </m:e>
                              <m:sup>
                                <m:r>
                                  <a:rPr lang="en-US" altLang="zh-CN" sz="2400" i="1" dirty="0">
                                    <a:latin typeface="Cambria Math" panose="02040503050406030204" pitchFamily="18" charset="0"/>
                                  </a:rPr>
                                  <m:t>′</m:t>
                                </m:r>
                              </m:sup>
                            </m:sSup>
                          </m:e>
                        </m:d>
                      </m:den>
                    </m:f>
                    <m:r>
                      <a:rPr lang="en-US" altLang="zh-CN" sz="2400" b="0" i="1" dirty="0" smtClean="0">
                        <a:latin typeface="Cambria Math" panose="02040503050406030204" pitchFamily="18" charset="0"/>
                      </a:rPr>
                      <m:t>𝑑</m:t>
                    </m:r>
                    <m:sSup>
                      <m:sSupPr>
                        <m:ctrlPr>
                          <a:rPr lang="en-US" altLang="zh-CN" sz="2400" b="0" i="1" dirty="0" smtClean="0">
                            <a:latin typeface="Cambria Math" panose="02040503050406030204" pitchFamily="18" charset="0"/>
                          </a:rPr>
                        </m:ctrlPr>
                      </m:sSupPr>
                      <m:e>
                        <m:acc>
                          <m:accPr>
                            <m:chr m:val="⃗"/>
                            <m:ctrlPr>
                              <a:rPr lang="en-US" altLang="zh-CN" sz="2400" b="0" i="1" dirty="0" smtClean="0">
                                <a:latin typeface="Cambria Math" panose="02040503050406030204" pitchFamily="18" charset="0"/>
                              </a:rPr>
                            </m:ctrlPr>
                          </m:accPr>
                          <m:e>
                            <m:r>
                              <a:rPr lang="en-US" altLang="zh-CN" sz="2400" b="0" i="1" dirty="0" smtClean="0">
                                <a:latin typeface="Cambria Math" panose="02040503050406030204" pitchFamily="18" charset="0"/>
                              </a:rPr>
                              <m:t>𝑟</m:t>
                            </m:r>
                          </m:e>
                        </m:acc>
                      </m:e>
                      <m:sup>
                        <m:r>
                          <a:rPr lang="en-US" altLang="zh-CN" sz="2400" b="0" i="1" dirty="0" smtClean="0">
                            <a:latin typeface="Cambria Math" panose="02040503050406030204" pitchFamily="18" charset="0"/>
                          </a:rPr>
                          <m:t>′</m:t>
                        </m:r>
                      </m:sup>
                    </m:sSup>
                  </m:oMath>
                </a14:m>
                <a:r>
                  <a:rPr lang="en-US" altLang="zh-CN" sz="2400" b="0" dirty="0"/>
                  <a:t>: </a:t>
                </a:r>
                <a:r>
                  <a:rPr lang="en-US" altLang="zh-CN" sz="2400" b="0" dirty="0" err="1"/>
                  <a:t>Hatree</a:t>
                </a:r>
                <a:r>
                  <a:rPr lang="en-US" altLang="zh-CN" sz="2400" b="0" dirty="0"/>
                  <a:t> potential (electron-electron interaction)</a:t>
                </a:r>
                <a:endParaRPr lang="en-US" altLang="zh-CN" sz="2400" b="0" i="1" dirty="0"/>
              </a:p>
              <a:p>
                <a:pPr>
                  <a:lnSpc>
                    <a:spcPct val="125000"/>
                  </a:lnSpc>
                </a:pPr>
                <a14:m>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𝑉</m:t>
                        </m:r>
                      </m:e>
                      <m:sub>
                        <m:r>
                          <a:rPr lang="en-US" altLang="zh-CN" sz="2400" b="0" i="1" dirty="0" smtClean="0">
                            <a:latin typeface="Cambria Math" panose="02040503050406030204" pitchFamily="18" charset="0"/>
                          </a:rPr>
                          <m:t>𝑥𝑐</m:t>
                        </m:r>
                      </m:sub>
                    </m:sSub>
                    <m:d>
                      <m:dPr>
                        <m:begChr m:val="["/>
                        <m:endChr m:val="]"/>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𝑛</m:t>
                        </m:r>
                        <m:d>
                          <m:dPr>
                            <m:ctrlPr>
                              <a:rPr lang="en-US" altLang="zh-CN" sz="2400" b="0" i="1" dirty="0" smtClean="0">
                                <a:latin typeface="Cambria Math" panose="02040503050406030204" pitchFamily="18" charset="0"/>
                              </a:rPr>
                            </m:ctrlPr>
                          </m:dPr>
                          <m:e>
                            <m:acc>
                              <m:accPr>
                                <m:chr m:val="⃗"/>
                                <m:ctrlPr>
                                  <a:rPr lang="en-US" altLang="zh-CN" sz="2400" b="0" i="1" dirty="0" smtClean="0">
                                    <a:latin typeface="Cambria Math" panose="02040503050406030204" pitchFamily="18" charset="0"/>
                                  </a:rPr>
                                </m:ctrlPr>
                              </m:accPr>
                              <m:e>
                                <m:r>
                                  <a:rPr lang="en-US" altLang="zh-CN" sz="2400" b="0" i="1" dirty="0" smtClean="0">
                                    <a:latin typeface="Cambria Math" panose="02040503050406030204" pitchFamily="18" charset="0"/>
                                  </a:rPr>
                                  <m:t>𝑟</m:t>
                                </m:r>
                              </m:e>
                            </m:acc>
                          </m:e>
                        </m:d>
                      </m:e>
                    </m:d>
                  </m:oMath>
                </a14:m>
                <a:r>
                  <a:rPr lang="en-US" altLang="zh-CN" sz="2400" dirty="0">
                    <a:solidFill>
                      <a:srgbClr val="000000"/>
                    </a:solidFill>
                    <a:ea typeface="ＭＳ Ｐゴシック" charset="0"/>
                    <a:cs typeface="ＭＳ Ｐゴシック" charset="0"/>
                  </a:rPr>
                  <a:t>: Exchange-Correlation Functional (approximation: LDA, GGA; unknown exact form)</a:t>
                </a:r>
                <a:endParaRPr lang="zh-CN" altLang="en-US" sz="2400" dirty="0"/>
              </a:p>
            </p:txBody>
          </p:sp>
        </mc:Choice>
        <mc:Fallback xmlns="">
          <p:sp>
            <p:nvSpPr>
              <p:cNvPr id="7" name="文本框 6">
                <a:extLst>
                  <a:ext uri="{FF2B5EF4-FFF2-40B4-BE49-F238E27FC236}">
                    <a16:creationId xmlns:a16="http://schemas.microsoft.com/office/drawing/2014/main" id="{6D8ADCB0-A258-4250-9228-EDDCFFD21D95}"/>
                  </a:ext>
                </a:extLst>
              </p:cNvPr>
              <p:cNvSpPr txBox="1">
                <a:spLocks noRot="1" noChangeAspect="1" noMove="1" noResize="1" noEditPoints="1" noAdjustHandles="1" noChangeArrowheads="1" noChangeShapeType="1" noTextEdit="1"/>
              </p:cNvSpPr>
              <p:nvPr/>
            </p:nvSpPr>
            <p:spPr>
              <a:xfrm>
                <a:off x="535974" y="4814772"/>
                <a:ext cx="8305285" cy="1765420"/>
              </a:xfrm>
              <a:prstGeom prst="rect">
                <a:avLst/>
              </a:prstGeom>
              <a:blipFill>
                <a:blip r:embed="rId4"/>
                <a:stretch>
                  <a:fillRect l="-1175" r="-441" b="-7266"/>
                </a:stretch>
              </a:blipFill>
            </p:spPr>
            <p:txBody>
              <a:bodyPr/>
              <a:lstStyle/>
              <a:p>
                <a:r>
                  <a:rPr lang="zh-CN" altLang="en-US">
                    <a:noFill/>
                  </a:rPr>
                  <a:t> </a:t>
                </a:r>
              </a:p>
            </p:txBody>
          </p:sp>
        </mc:Fallback>
      </mc:AlternateContent>
      <p:sp>
        <p:nvSpPr>
          <p:cNvPr id="8" name="灯片编号占位符 7">
            <a:extLst>
              <a:ext uri="{FF2B5EF4-FFF2-40B4-BE49-F238E27FC236}">
                <a16:creationId xmlns:a16="http://schemas.microsoft.com/office/drawing/2014/main" id="{F8E643B1-D1AF-4F3E-B74B-79C520499311}"/>
              </a:ext>
            </a:extLst>
          </p:cNvPr>
          <p:cNvSpPr>
            <a:spLocks noGrp="1"/>
          </p:cNvSpPr>
          <p:nvPr>
            <p:ph type="sldNum" sz="quarter" idx="12"/>
          </p:nvPr>
        </p:nvSpPr>
        <p:spPr/>
        <p:txBody>
          <a:bodyPr/>
          <a:lstStyle/>
          <a:p>
            <a:fld id="{B2B508C6-2863-4802-906D-CD9E641C0F18}" type="slidenum">
              <a:rPr lang="zh-CN" altLang="en-US" smtClean="0"/>
              <a:t>40</a:t>
            </a:fld>
            <a:endParaRPr lang="zh-CN" altLang="en-US"/>
          </a:p>
        </p:txBody>
      </p:sp>
    </p:spTree>
    <p:extLst>
      <p:ext uri="{BB962C8B-B14F-4D97-AF65-F5344CB8AC3E}">
        <p14:creationId xmlns:p14="http://schemas.microsoft.com/office/powerpoint/2010/main" val="36806186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40A2A7-8F7D-47BB-BB63-20C7F551CAF2}"/>
              </a:ext>
            </a:extLst>
          </p:cNvPr>
          <p:cNvSpPr>
            <a:spLocks noGrp="1"/>
          </p:cNvSpPr>
          <p:nvPr>
            <p:ph type="title"/>
          </p:nvPr>
        </p:nvSpPr>
        <p:spPr/>
        <p:txBody>
          <a:bodyPr/>
          <a:lstStyle/>
          <a:p>
            <a:r>
              <a:rPr lang="en-US" altLang="zh-CN" dirty="0"/>
              <a:t>A Brief Introduction on DFT</a:t>
            </a:r>
            <a:endParaRPr lang="zh-CN" altLang="en-US" dirty="0"/>
          </a:p>
        </p:txBody>
      </p:sp>
      <p:sp>
        <p:nvSpPr>
          <p:cNvPr id="3" name="内容占位符 2">
            <a:extLst>
              <a:ext uri="{FF2B5EF4-FFF2-40B4-BE49-F238E27FC236}">
                <a16:creationId xmlns:a16="http://schemas.microsoft.com/office/drawing/2014/main" id="{7CFACB58-0782-4BFB-AA66-07C2466E1AD5}"/>
              </a:ext>
            </a:extLst>
          </p:cNvPr>
          <p:cNvSpPr>
            <a:spLocks noGrp="1"/>
          </p:cNvSpPr>
          <p:nvPr>
            <p:ph idx="1"/>
          </p:nvPr>
        </p:nvSpPr>
        <p:spPr>
          <a:xfrm>
            <a:off x="628650" y="1590846"/>
            <a:ext cx="7886700" cy="631825"/>
          </a:xfrm>
        </p:spPr>
        <p:txBody>
          <a:bodyPr/>
          <a:lstStyle/>
          <a:p>
            <a:pPr marL="0" indent="0">
              <a:buNone/>
            </a:pPr>
            <a:r>
              <a:rPr lang="zh-CN" altLang="en-US" dirty="0"/>
              <a:t>▪ </a:t>
            </a:r>
            <a:r>
              <a:rPr lang="en-US" altLang="zh-CN" dirty="0"/>
              <a:t>Self-consistent Kohn-Sham Equations</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7E1F4C8-A938-4FE6-9C48-8CE6F444FF1D}"/>
                  </a:ext>
                </a:extLst>
              </p:cNvPr>
              <p:cNvSpPr txBox="1"/>
              <p:nvPr/>
            </p:nvSpPr>
            <p:spPr>
              <a:xfrm>
                <a:off x="1476633" y="2357607"/>
                <a:ext cx="6734432" cy="4912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𝑉</m:t>
                          </m:r>
                        </m:e>
                        <m:sub>
                          <m:r>
                            <a:rPr lang="en-US" altLang="zh-CN" sz="2400" i="1">
                              <a:latin typeface="Cambria Math" panose="02040503050406030204" pitchFamily="18" charset="0"/>
                            </a:rPr>
                            <m:t>𝑒𝑓𝑓</m:t>
                          </m:r>
                        </m:sub>
                      </m:sSub>
                      <m:d>
                        <m:dPr>
                          <m:ctrlPr>
                            <a:rPr lang="en-US" altLang="zh-CN" sz="2400" i="1">
                              <a:latin typeface="Cambria Math" panose="02040503050406030204" pitchFamily="18" charset="0"/>
                            </a:rPr>
                          </m:ctrlPr>
                        </m:dPr>
                        <m:e>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𝑟</m:t>
                              </m:r>
                            </m:e>
                          </m:acc>
                        </m:e>
                      </m:d>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𝑉</m:t>
                          </m:r>
                        </m:e>
                        <m:sub>
                          <m:r>
                            <a:rPr lang="en-US" altLang="zh-CN" sz="2400" i="1">
                              <a:latin typeface="Cambria Math" panose="02040503050406030204" pitchFamily="18" charset="0"/>
                            </a:rPr>
                            <m:t>𝑒𝑥𝑡</m:t>
                          </m:r>
                        </m:sub>
                      </m:sSub>
                      <m:d>
                        <m:dPr>
                          <m:ctrlPr>
                            <a:rPr lang="en-US" altLang="zh-CN" sz="2400" i="1">
                              <a:latin typeface="Cambria Math" panose="02040503050406030204" pitchFamily="18" charset="0"/>
                            </a:rPr>
                          </m:ctrlPr>
                        </m:dPr>
                        <m:e>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𝑟</m:t>
                              </m:r>
                            </m:e>
                          </m:acc>
                        </m:e>
                      </m:d>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𝑉</m:t>
                          </m:r>
                        </m:e>
                        <m:sub>
                          <m:r>
                            <a:rPr lang="en-US" altLang="zh-CN" sz="2400" i="1">
                              <a:latin typeface="Cambria Math" panose="02040503050406030204" pitchFamily="18" charset="0"/>
                            </a:rPr>
                            <m:t>𝐻𝑎𝑡𝑟𝑒𝑒</m:t>
                          </m:r>
                        </m:sub>
                      </m:sSub>
                      <m:d>
                        <m:dPr>
                          <m:ctrlPr>
                            <a:rPr lang="en-US" altLang="zh-CN" sz="2400" i="1">
                              <a:latin typeface="Cambria Math" panose="02040503050406030204" pitchFamily="18" charset="0"/>
                            </a:rPr>
                          </m:ctrlPr>
                        </m:dPr>
                        <m:e>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𝑟</m:t>
                              </m:r>
                            </m:e>
                          </m:acc>
                        </m:e>
                      </m:d>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𝑉</m:t>
                          </m:r>
                        </m:e>
                        <m:sub>
                          <m:r>
                            <a:rPr lang="en-US" altLang="zh-CN" sz="2400" i="1">
                              <a:latin typeface="Cambria Math" panose="02040503050406030204" pitchFamily="18" charset="0"/>
                            </a:rPr>
                            <m:t>𝑥𝑐</m:t>
                          </m:r>
                        </m:sub>
                      </m:sSub>
                      <m:d>
                        <m:dPr>
                          <m:begChr m:val="["/>
                          <m:endChr m:val="]"/>
                          <m:ctrlPr>
                            <a:rPr lang="en-US" altLang="zh-CN" sz="2400" i="1">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b="0" i="1" smtClean="0">
                                  <a:latin typeface="Cambria Math" panose="02040503050406030204" pitchFamily="18" charset="0"/>
                                </a:rPr>
                                <m:t>↑</m:t>
                              </m:r>
                            </m:sub>
                          </m:sSub>
                          <m:d>
                            <m:dPr>
                              <m:ctrlPr>
                                <a:rPr lang="en-US" altLang="zh-CN" sz="2400" i="1">
                                  <a:latin typeface="Cambria Math" panose="02040503050406030204" pitchFamily="18" charset="0"/>
                                </a:rPr>
                              </m:ctrlPr>
                            </m:dPr>
                            <m:e>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𝑟</m:t>
                                  </m:r>
                                </m:e>
                              </m:acc>
                            </m:e>
                          </m:d>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b="0" i="1" smtClean="0">
                                  <a:latin typeface="Cambria Math" panose="02040503050406030204" pitchFamily="18" charset="0"/>
                                </a:rPr>
                                <m:t>↓</m:t>
                              </m:r>
                            </m:sub>
                          </m:sSub>
                          <m:d>
                            <m:dPr>
                              <m:ctrlPr>
                                <a:rPr lang="en-US" altLang="zh-CN" sz="2400" i="1">
                                  <a:latin typeface="Cambria Math" panose="02040503050406030204" pitchFamily="18" charset="0"/>
                                </a:rPr>
                              </m:ctrlPr>
                            </m:dPr>
                            <m:e>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𝑟</m:t>
                                  </m:r>
                                </m:e>
                              </m:acc>
                            </m:e>
                          </m:d>
                        </m:e>
                      </m:d>
                      <m:r>
                        <a:rPr lang="en-US" altLang="zh-CN" sz="2400" i="1">
                          <a:latin typeface="Cambria Math" panose="02040503050406030204" pitchFamily="18" charset="0"/>
                        </a:rPr>
                        <m:t> </m:t>
                      </m:r>
                    </m:oMath>
                  </m:oMathPara>
                </a14:m>
                <a:endParaRPr lang="en-US" altLang="zh-CN" sz="2400" i="1" dirty="0">
                  <a:latin typeface="Cambria Math" panose="02040503050406030204" pitchFamily="18" charset="0"/>
                </a:endParaRPr>
              </a:p>
            </p:txBody>
          </p:sp>
        </mc:Choice>
        <mc:Fallback xmlns="">
          <p:sp>
            <p:nvSpPr>
              <p:cNvPr id="6" name="文本框 5">
                <a:extLst>
                  <a:ext uri="{FF2B5EF4-FFF2-40B4-BE49-F238E27FC236}">
                    <a16:creationId xmlns:a16="http://schemas.microsoft.com/office/drawing/2014/main" id="{77E1F4C8-A938-4FE6-9C48-8CE6F444FF1D}"/>
                  </a:ext>
                </a:extLst>
              </p:cNvPr>
              <p:cNvSpPr txBox="1">
                <a:spLocks noRot="1" noChangeAspect="1" noMove="1" noResize="1" noEditPoints="1" noAdjustHandles="1" noChangeArrowheads="1" noChangeShapeType="1" noTextEdit="1"/>
              </p:cNvSpPr>
              <p:nvPr/>
            </p:nvSpPr>
            <p:spPr>
              <a:xfrm>
                <a:off x="1476633" y="2357607"/>
                <a:ext cx="6734432" cy="491288"/>
              </a:xfrm>
              <a:prstGeom prst="rect">
                <a:avLst/>
              </a:prstGeom>
              <a:blipFill>
                <a:blip r:embed="rId3"/>
                <a:stretch>
                  <a:fillRect t="-17500" r="-1357"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ACD242AA-6B54-42B7-A187-E61CCB18B860}"/>
                  </a:ext>
                </a:extLst>
              </p:cNvPr>
              <p:cNvSpPr txBox="1"/>
              <p:nvPr/>
            </p:nvSpPr>
            <p:spPr>
              <a:xfrm>
                <a:off x="1359242" y="3898056"/>
                <a:ext cx="3039763" cy="11308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𝑛</m:t>
                          </m:r>
                        </m:e>
                        <m:sup>
                          <m:r>
                            <a:rPr lang="en-US" altLang="zh-CN" sz="2400" b="0" i="1" smtClean="0">
                              <a:latin typeface="Cambria Math" panose="02040503050406030204" pitchFamily="18" charset="0"/>
                            </a:rPr>
                            <m:t>𝜎</m:t>
                          </m:r>
                        </m:sup>
                      </m:sSup>
                      <m:d>
                        <m:dPr>
                          <m:ctrlPr>
                            <a:rPr lang="en-US" altLang="zh-CN" sz="2400" b="0" i="1" smtClean="0">
                              <a:latin typeface="Cambria Math" panose="02040503050406030204" pitchFamily="18" charset="0"/>
                            </a:rPr>
                          </m:ctrlPr>
                        </m:dPr>
                        <m:e>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𝑟</m:t>
                              </m:r>
                            </m:e>
                          </m:acc>
                        </m:e>
                      </m:d>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𝑁</m:t>
                          </m:r>
                        </m:sup>
                        <m:e>
                          <m:sSup>
                            <m:sSupPr>
                              <m:ctrlPr>
                                <a:rPr lang="en-US" altLang="zh-CN" sz="2400" b="0" i="1" smtClean="0">
                                  <a:latin typeface="Cambria Math" panose="02040503050406030204" pitchFamily="18" charset="0"/>
                                </a:rPr>
                              </m:ctrlPr>
                            </m:sSupPr>
                            <m:e>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𝜓</m:t>
                                      </m:r>
                                    </m:e>
                                    <m:sub>
                                      <m:r>
                                        <a:rPr lang="en-US" altLang="zh-CN" sz="2400" b="0" i="1" smtClean="0">
                                          <a:latin typeface="Cambria Math" panose="02040503050406030204" pitchFamily="18" charset="0"/>
                                        </a:rPr>
                                        <m:t>𝑖</m:t>
                                      </m:r>
                                    </m:sub>
                                  </m:sSub>
                                  <m:d>
                                    <m:dPr>
                                      <m:ctrlPr>
                                        <a:rPr lang="en-US" altLang="zh-CN" sz="2400" b="0" i="1" smtClean="0">
                                          <a:latin typeface="Cambria Math" panose="02040503050406030204" pitchFamily="18" charset="0"/>
                                        </a:rPr>
                                      </m:ctrlPr>
                                    </m:dPr>
                                    <m:e>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𝑟</m:t>
                                          </m:r>
                                        </m:e>
                                      </m:acc>
                                    </m:e>
                                  </m:d>
                                </m:e>
                              </m:d>
                            </m:e>
                            <m:sup>
                              <m:r>
                                <a:rPr lang="en-US" altLang="zh-CN" sz="2400" b="0" i="1" smtClean="0">
                                  <a:latin typeface="Cambria Math" panose="02040503050406030204" pitchFamily="18" charset="0"/>
                                </a:rPr>
                                <m:t>2</m:t>
                              </m:r>
                            </m:sup>
                          </m:sSup>
                        </m:e>
                      </m:nary>
                    </m:oMath>
                  </m:oMathPara>
                </a14:m>
                <a:endParaRPr lang="zh-CN" altLang="en-US" sz="2400" dirty="0"/>
              </a:p>
            </p:txBody>
          </p:sp>
        </mc:Choice>
        <mc:Fallback xmlns="">
          <p:sp>
            <p:nvSpPr>
              <p:cNvPr id="8" name="文本框 7">
                <a:extLst>
                  <a:ext uri="{FF2B5EF4-FFF2-40B4-BE49-F238E27FC236}">
                    <a16:creationId xmlns:a16="http://schemas.microsoft.com/office/drawing/2014/main" id="{ACD242AA-6B54-42B7-A187-E61CCB18B860}"/>
                  </a:ext>
                </a:extLst>
              </p:cNvPr>
              <p:cNvSpPr txBox="1">
                <a:spLocks noRot="1" noChangeAspect="1" noMove="1" noResize="1" noEditPoints="1" noAdjustHandles="1" noChangeArrowheads="1" noChangeShapeType="1" noTextEdit="1"/>
              </p:cNvSpPr>
              <p:nvPr/>
            </p:nvSpPr>
            <p:spPr>
              <a:xfrm>
                <a:off x="1359242" y="3898056"/>
                <a:ext cx="3039763" cy="113082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831459A9-4CA2-45C1-BA12-1B9ABF2FC5A1}"/>
                  </a:ext>
                </a:extLst>
              </p:cNvPr>
              <p:cNvSpPr txBox="1"/>
              <p:nvPr/>
            </p:nvSpPr>
            <p:spPr>
              <a:xfrm>
                <a:off x="1309815" y="2983831"/>
                <a:ext cx="5214553" cy="91422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den>
                          </m:f>
                          <m:sSup>
                            <m:sSupPr>
                              <m:ctrlPr>
                                <a:rPr lang="en-US" altLang="zh-CN" sz="2400" b="0" i="1" smtClean="0">
                                  <a:latin typeface="Cambria Math" panose="02040503050406030204" pitchFamily="18" charset="0"/>
                                </a:rPr>
                              </m:ctrlPr>
                            </m:sSupPr>
                            <m:e>
                              <m:r>
                                <m:rPr>
                                  <m:sty m:val="p"/>
                                </m:rPr>
                                <a:rPr lang="en-US" altLang="zh-CN" sz="2400" b="0" i="0" smtClean="0">
                                  <a:latin typeface="Cambria Math" panose="02040503050406030204" pitchFamily="18" charset="0"/>
                                </a:rPr>
                                <m:t>∇</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𝑉</m:t>
                              </m:r>
                            </m:e>
                            <m:sub>
                              <m:r>
                                <a:rPr lang="en-US" altLang="zh-CN" sz="2400" b="0" i="1" smtClean="0">
                                  <a:latin typeface="Cambria Math" panose="02040503050406030204" pitchFamily="18" charset="0"/>
                                </a:rPr>
                                <m:t>𝑒𝑓𝑓</m:t>
                              </m:r>
                            </m:sub>
                            <m:sup>
                              <m:r>
                                <a:rPr lang="en-US" altLang="zh-CN" sz="2400" b="0" i="1" smtClean="0">
                                  <a:latin typeface="Cambria Math" panose="02040503050406030204" pitchFamily="18" charset="0"/>
                                </a:rPr>
                                <m:t>𝜎</m:t>
                              </m:r>
                            </m:sup>
                          </m:sSubSup>
                          <m:d>
                            <m:dPr>
                              <m:ctrlPr>
                                <a:rPr lang="en-US" altLang="zh-CN" sz="2400" b="0" i="1" smtClean="0">
                                  <a:latin typeface="Cambria Math" panose="02040503050406030204" pitchFamily="18" charset="0"/>
                                </a:rPr>
                              </m:ctrlPr>
                            </m:dPr>
                            <m:e>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𝑟</m:t>
                                  </m:r>
                                </m:e>
                              </m:acc>
                            </m:e>
                          </m:d>
                        </m:e>
                      </m:d>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𝜓</m:t>
                          </m:r>
                        </m:e>
                        <m:sub>
                          <m:r>
                            <a:rPr lang="en-US" altLang="zh-CN" sz="2400" b="0" i="1" smtClean="0">
                              <a:latin typeface="Cambria Math" panose="02040503050406030204" pitchFamily="18" charset="0"/>
                            </a:rPr>
                            <m:t>𝑖</m:t>
                          </m:r>
                        </m:sub>
                        <m:sup>
                          <m:r>
                            <a:rPr lang="en-US" altLang="zh-CN" sz="2400" b="0" i="1" smtClean="0">
                              <a:latin typeface="Cambria Math" panose="02040503050406030204" pitchFamily="18" charset="0"/>
                            </a:rPr>
                            <m:t>𝜎</m:t>
                          </m:r>
                        </m:sup>
                      </m:sSubSup>
                      <m:d>
                        <m:dPr>
                          <m:ctrlPr>
                            <a:rPr lang="en-US" altLang="zh-CN" sz="2400" b="0" i="1" smtClean="0">
                              <a:latin typeface="Cambria Math" panose="02040503050406030204" pitchFamily="18" charset="0"/>
                            </a:rPr>
                          </m:ctrlPr>
                        </m:dPr>
                        <m:e>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𝑟</m:t>
                              </m:r>
                            </m:e>
                          </m:acc>
                        </m:e>
                      </m:d>
                      <m:r>
                        <a:rPr lang="en-US" altLang="zh-CN" sz="2400" b="0" i="1" smtClean="0">
                          <a:latin typeface="Cambria Math" panose="02040503050406030204" pitchFamily="18" charset="0"/>
                        </a:rPr>
                        <m:t>=</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𝜀</m:t>
                          </m:r>
                        </m:e>
                        <m:sub>
                          <m:r>
                            <a:rPr lang="en-US" altLang="zh-CN" sz="2400" b="0" i="1" smtClean="0">
                              <a:latin typeface="Cambria Math" panose="02040503050406030204" pitchFamily="18" charset="0"/>
                            </a:rPr>
                            <m:t>𝑖</m:t>
                          </m:r>
                        </m:sub>
                        <m:sup>
                          <m:r>
                            <a:rPr lang="en-US" altLang="zh-CN" sz="2400" b="0" i="1" smtClean="0">
                              <a:latin typeface="Cambria Math" panose="02040503050406030204" pitchFamily="18" charset="0"/>
                            </a:rPr>
                            <m:t>𝜎</m:t>
                          </m:r>
                        </m:sup>
                      </m:sSubSup>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𝜓</m:t>
                          </m:r>
                        </m:e>
                        <m:sub>
                          <m:r>
                            <a:rPr lang="en-US" altLang="zh-CN" sz="2400" b="0" i="1" smtClean="0">
                              <a:latin typeface="Cambria Math" panose="02040503050406030204" pitchFamily="18" charset="0"/>
                            </a:rPr>
                            <m:t>𝑖</m:t>
                          </m:r>
                        </m:sub>
                        <m:sup>
                          <m:r>
                            <a:rPr lang="en-US" altLang="zh-CN" sz="2400" b="0" i="1" smtClean="0">
                              <a:latin typeface="Cambria Math" panose="02040503050406030204" pitchFamily="18" charset="0"/>
                            </a:rPr>
                            <m:t>𝜎</m:t>
                          </m:r>
                        </m:sup>
                      </m:sSubSup>
                      <m:d>
                        <m:dPr>
                          <m:ctrlPr>
                            <a:rPr lang="en-US" altLang="zh-CN" sz="2400" b="0" i="1" smtClean="0">
                              <a:latin typeface="Cambria Math" panose="02040503050406030204" pitchFamily="18" charset="0"/>
                            </a:rPr>
                          </m:ctrlPr>
                        </m:dPr>
                        <m:e>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𝑟</m:t>
                              </m:r>
                            </m:e>
                          </m:acc>
                        </m:e>
                      </m:d>
                    </m:oMath>
                  </m:oMathPara>
                </a14:m>
                <a:endParaRPr lang="zh-CN" altLang="en-US" sz="2400" dirty="0"/>
              </a:p>
            </p:txBody>
          </p:sp>
        </mc:Choice>
        <mc:Fallback xmlns="">
          <p:sp>
            <p:nvSpPr>
              <p:cNvPr id="10" name="文本框 9">
                <a:extLst>
                  <a:ext uri="{FF2B5EF4-FFF2-40B4-BE49-F238E27FC236}">
                    <a16:creationId xmlns:a16="http://schemas.microsoft.com/office/drawing/2014/main" id="{831459A9-4CA2-45C1-BA12-1B9ABF2FC5A1}"/>
                  </a:ext>
                </a:extLst>
              </p:cNvPr>
              <p:cNvSpPr txBox="1">
                <a:spLocks noRot="1" noChangeAspect="1" noMove="1" noResize="1" noEditPoints="1" noAdjustHandles="1" noChangeArrowheads="1" noChangeShapeType="1" noTextEdit="1"/>
              </p:cNvSpPr>
              <p:nvPr/>
            </p:nvSpPr>
            <p:spPr>
              <a:xfrm>
                <a:off x="1309815" y="2983831"/>
                <a:ext cx="5214553" cy="914225"/>
              </a:xfrm>
              <a:prstGeom prst="rect">
                <a:avLst/>
              </a:prstGeom>
              <a:blipFill>
                <a:blip r:embed="rId5"/>
                <a:stretch>
                  <a:fillRect/>
                </a:stretch>
              </a:blipFill>
            </p:spPr>
            <p:txBody>
              <a:bodyPr/>
              <a:lstStyle/>
              <a:p>
                <a:r>
                  <a:rPr lang="zh-CN" altLang="en-US">
                    <a:noFill/>
                  </a:rPr>
                  <a:t> </a:t>
                </a:r>
              </a:p>
            </p:txBody>
          </p:sp>
        </mc:Fallback>
      </mc:AlternateContent>
      <p:sp>
        <p:nvSpPr>
          <p:cNvPr id="11" name="左大括号 10">
            <a:extLst>
              <a:ext uri="{FF2B5EF4-FFF2-40B4-BE49-F238E27FC236}">
                <a16:creationId xmlns:a16="http://schemas.microsoft.com/office/drawing/2014/main" id="{204AE340-3D9B-4BDC-8246-8603127931FD}"/>
              </a:ext>
            </a:extLst>
          </p:cNvPr>
          <p:cNvSpPr/>
          <p:nvPr/>
        </p:nvSpPr>
        <p:spPr>
          <a:xfrm>
            <a:off x="1161535" y="2490386"/>
            <a:ext cx="197707" cy="2150076"/>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内容占位符 2">
                <a:extLst>
                  <a:ext uri="{FF2B5EF4-FFF2-40B4-BE49-F238E27FC236}">
                    <a16:creationId xmlns:a16="http://schemas.microsoft.com/office/drawing/2014/main" id="{C8EB03D4-7D19-4BF8-88F2-5DE0B4F063A8}"/>
                  </a:ext>
                </a:extLst>
              </p:cNvPr>
              <p:cNvSpPr txBox="1">
                <a:spLocks/>
              </p:cNvSpPr>
              <p:nvPr/>
            </p:nvSpPr>
            <p:spPr>
              <a:xfrm>
                <a:off x="628650" y="5127273"/>
                <a:ext cx="8119934" cy="11308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zh-CN" altLang="en-US" dirty="0"/>
                  <a:t>▪ </a:t>
                </a:r>
                <a:r>
                  <a:rPr lang="en-US" altLang="zh-CN" dirty="0"/>
                  <a:t>Initial guess (</a:t>
                </a:r>
                <a14:m>
                  <m:oMath xmlns:m="http://schemas.openxmlformats.org/officeDocument/2006/math">
                    <m:sSub>
                      <m:sSubPr>
                        <m:ctrlPr>
                          <a:rPr lang="en-US" altLang="zh-CN" sz="2800" b="0" i="1" smtClean="0">
                            <a:latin typeface="Cambria Math" panose="02040503050406030204" pitchFamily="18" charset="0"/>
                          </a:rPr>
                        </m:ctrlPr>
                      </m:sSubPr>
                      <m:e>
                        <m:r>
                          <a:rPr lang="en-US" altLang="zh-CN" sz="2800" i="1">
                            <a:latin typeface="Cambria Math" panose="02040503050406030204" pitchFamily="18" charset="0"/>
                          </a:rPr>
                          <m:t>𝑛</m:t>
                        </m:r>
                      </m:e>
                      <m:sub>
                        <m:r>
                          <a:rPr lang="en-US" altLang="zh-CN" sz="2800" b="0" i="1" smtClean="0">
                            <a:latin typeface="Cambria Math" panose="02040503050406030204" pitchFamily="18" charset="0"/>
                          </a:rPr>
                          <m:t>↑</m:t>
                        </m:r>
                      </m:sub>
                    </m:sSub>
                    <m:d>
                      <m:dPr>
                        <m:ctrlPr>
                          <a:rPr lang="en-US" altLang="zh-CN" sz="2800" i="1">
                            <a:latin typeface="Cambria Math" panose="02040503050406030204" pitchFamily="18" charset="0"/>
                          </a:rPr>
                        </m:ctrlPr>
                      </m:dPr>
                      <m:e>
                        <m:acc>
                          <m:accPr>
                            <m:chr m:val="⃗"/>
                            <m:ctrlPr>
                              <a:rPr lang="en-US" altLang="zh-CN" sz="2800" i="1">
                                <a:latin typeface="Cambria Math" panose="02040503050406030204" pitchFamily="18" charset="0"/>
                              </a:rPr>
                            </m:ctrlPr>
                          </m:accPr>
                          <m:e>
                            <m:r>
                              <a:rPr lang="en-US" altLang="zh-CN" sz="2800" i="1">
                                <a:latin typeface="Cambria Math" panose="02040503050406030204" pitchFamily="18" charset="0"/>
                              </a:rPr>
                              <m:t>𝑟</m:t>
                            </m:r>
                          </m:e>
                        </m:acc>
                      </m:e>
                    </m:d>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𝑛</m:t>
                        </m:r>
                      </m:e>
                      <m:sub>
                        <m:r>
                          <a:rPr lang="en-US" altLang="zh-CN" sz="2800" b="0" i="1" smtClean="0">
                            <a:latin typeface="Cambria Math" panose="02040503050406030204" pitchFamily="18" charset="0"/>
                          </a:rPr>
                          <m:t>↓</m:t>
                        </m:r>
                      </m:sub>
                    </m:sSub>
                    <m:d>
                      <m:dPr>
                        <m:ctrlPr>
                          <a:rPr lang="en-US" altLang="zh-CN" sz="2800" i="1">
                            <a:latin typeface="Cambria Math" panose="02040503050406030204" pitchFamily="18" charset="0"/>
                          </a:rPr>
                        </m:ctrlPr>
                      </m:dPr>
                      <m:e>
                        <m:acc>
                          <m:accPr>
                            <m:chr m:val="⃗"/>
                            <m:ctrlPr>
                              <a:rPr lang="en-US" altLang="zh-CN" sz="2800" i="1">
                                <a:latin typeface="Cambria Math" panose="02040503050406030204" pitchFamily="18" charset="0"/>
                              </a:rPr>
                            </m:ctrlPr>
                          </m:accPr>
                          <m:e>
                            <m:r>
                              <a:rPr lang="en-US" altLang="zh-CN" sz="2800" i="1">
                                <a:latin typeface="Cambria Math" panose="02040503050406030204" pitchFamily="18" charset="0"/>
                              </a:rPr>
                              <m:t>𝑟</m:t>
                            </m:r>
                          </m:e>
                        </m:acc>
                      </m:e>
                    </m:d>
                  </m:oMath>
                </a14:m>
                <a:r>
                  <a:rPr lang="en-US" altLang="zh-CN" dirty="0"/>
                  <a:t>) </a:t>
                </a:r>
                <a14:m>
                  <m:oMath xmlns:m="http://schemas.openxmlformats.org/officeDocument/2006/math">
                    <m:r>
                      <a:rPr lang="en-US" altLang="zh-CN" b="0" i="1" smtClean="0">
                        <a:latin typeface="Cambria Math" panose="02040503050406030204" pitchFamily="18" charset="0"/>
                      </a:rPr>
                      <m:t>⇒</m:t>
                    </m:r>
                  </m:oMath>
                </a14:m>
                <a:r>
                  <a:rPr lang="en-US" altLang="zh-CN" dirty="0"/>
                  <a:t> Self-consistent Solution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m:t>
                        </m:r>
                      </m:sub>
                    </m:sSub>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𝑟</m:t>
                            </m:r>
                          </m:e>
                        </m:acc>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m:t>
                        </m:r>
                      </m:sub>
                    </m:sSub>
                    <m:d>
                      <m:dPr>
                        <m:ctrlPr>
                          <a:rPr lang="en-US" altLang="zh-CN" i="1">
                            <a:latin typeface="Cambria Math" panose="02040503050406030204" pitchFamily="18" charset="0"/>
                          </a:rPr>
                        </m:ctrlPr>
                      </m:d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𝑟</m:t>
                            </m:r>
                          </m:e>
                        </m:acc>
                      </m:e>
                    </m:d>
                  </m:oMath>
                </a14:m>
                <a:r>
                  <a:rPr lang="en-US" altLang="zh-CN" dirty="0"/>
                  <a:t> </a:t>
                </a:r>
                <a14:m>
                  <m:oMath xmlns:m="http://schemas.openxmlformats.org/officeDocument/2006/math">
                    <m:r>
                      <a:rPr lang="en-US" altLang="zh-CN" i="1">
                        <a:latin typeface="Cambria Math" panose="02040503050406030204" pitchFamily="18" charset="0"/>
                      </a:rPr>
                      <m:t>⇒</m:t>
                    </m:r>
                  </m:oMath>
                </a14:m>
                <a:r>
                  <a:rPr lang="en-US" altLang="zh-CN" dirty="0"/>
                  <a:t> All ground state properties</a:t>
                </a:r>
              </a:p>
            </p:txBody>
          </p:sp>
        </mc:Choice>
        <mc:Fallback xmlns="">
          <p:sp>
            <p:nvSpPr>
              <p:cNvPr id="12" name="内容占位符 2">
                <a:extLst>
                  <a:ext uri="{FF2B5EF4-FFF2-40B4-BE49-F238E27FC236}">
                    <a16:creationId xmlns:a16="http://schemas.microsoft.com/office/drawing/2014/main" id="{C8EB03D4-7D19-4BF8-88F2-5DE0B4F063A8}"/>
                  </a:ext>
                </a:extLst>
              </p:cNvPr>
              <p:cNvSpPr txBox="1">
                <a:spLocks noRot="1" noChangeAspect="1" noMove="1" noResize="1" noEditPoints="1" noAdjustHandles="1" noChangeArrowheads="1" noChangeShapeType="1" noTextEdit="1"/>
              </p:cNvSpPr>
              <p:nvPr/>
            </p:nvSpPr>
            <p:spPr>
              <a:xfrm>
                <a:off x="628650" y="5127273"/>
                <a:ext cx="8119934" cy="1130822"/>
              </a:xfrm>
              <a:prstGeom prst="rect">
                <a:avLst/>
              </a:prstGeom>
              <a:blipFill>
                <a:blip r:embed="rId6"/>
                <a:stretch>
                  <a:fillRect l="-1502" t="-538" r="-1952" b="-13978"/>
                </a:stretch>
              </a:blipFill>
            </p:spPr>
            <p:txBody>
              <a:bodyPr/>
              <a:lstStyle/>
              <a:p>
                <a:r>
                  <a:rPr lang="zh-CN" altLang="en-US">
                    <a:noFill/>
                  </a:rPr>
                  <a:t> </a:t>
                </a:r>
              </a:p>
            </p:txBody>
          </p:sp>
        </mc:Fallback>
      </mc:AlternateContent>
      <p:sp>
        <p:nvSpPr>
          <p:cNvPr id="18" name="灯片编号占位符 17">
            <a:extLst>
              <a:ext uri="{FF2B5EF4-FFF2-40B4-BE49-F238E27FC236}">
                <a16:creationId xmlns:a16="http://schemas.microsoft.com/office/drawing/2014/main" id="{FDE6F68B-476B-445B-B5DA-4654460E5A6E}"/>
              </a:ext>
            </a:extLst>
          </p:cNvPr>
          <p:cNvSpPr>
            <a:spLocks noGrp="1"/>
          </p:cNvSpPr>
          <p:nvPr>
            <p:ph type="sldNum" sz="quarter" idx="12"/>
          </p:nvPr>
        </p:nvSpPr>
        <p:spPr/>
        <p:txBody>
          <a:bodyPr/>
          <a:lstStyle/>
          <a:p>
            <a:fld id="{B2B508C6-2863-4802-906D-CD9E641C0F18}" type="slidenum">
              <a:rPr lang="zh-CN" altLang="en-US" smtClean="0"/>
              <a:t>41</a:t>
            </a:fld>
            <a:endParaRPr lang="zh-CN" altLang="en-US"/>
          </a:p>
        </p:txBody>
      </p:sp>
    </p:spTree>
    <p:extLst>
      <p:ext uri="{BB962C8B-B14F-4D97-AF65-F5344CB8AC3E}">
        <p14:creationId xmlns:p14="http://schemas.microsoft.com/office/powerpoint/2010/main" val="3770833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C5A025-1707-4052-AD34-383418CA2B7A}"/>
              </a:ext>
            </a:extLst>
          </p:cNvPr>
          <p:cNvSpPr>
            <a:spLocks noGrp="1"/>
          </p:cNvSpPr>
          <p:nvPr>
            <p:ph type="title"/>
          </p:nvPr>
        </p:nvSpPr>
        <p:spPr/>
        <p:txBody>
          <a:bodyPr/>
          <a:lstStyle/>
          <a:p>
            <a:r>
              <a:rPr lang="en-US" altLang="zh-CN" dirty="0"/>
              <a:t>A Brief Introduction on DFT</a:t>
            </a:r>
            <a:endParaRPr lang="zh-CN" altLang="en-US" dirty="0"/>
          </a:p>
        </p:txBody>
      </p:sp>
      <p:sp>
        <p:nvSpPr>
          <p:cNvPr id="3" name="内容占位符 2">
            <a:extLst>
              <a:ext uri="{FF2B5EF4-FFF2-40B4-BE49-F238E27FC236}">
                <a16:creationId xmlns:a16="http://schemas.microsoft.com/office/drawing/2014/main" id="{634CDE81-D276-4ED0-97AF-E2A9D7B6EE33}"/>
              </a:ext>
            </a:extLst>
          </p:cNvPr>
          <p:cNvSpPr>
            <a:spLocks noGrp="1"/>
          </p:cNvSpPr>
          <p:nvPr>
            <p:ph idx="1"/>
          </p:nvPr>
        </p:nvSpPr>
        <p:spPr/>
        <p:txBody>
          <a:bodyPr>
            <a:normAutofit lnSpcReduction="10000"/>
          </a:bodyPr>
          <a:lstStyle/>
          <a:p>
            <a:pPr marL="0" indent="0">
              <a:lnSpc>
                <a:spcPct val="125000"/>
              </a:lnSpc>
              <a:buNone/>
            </a:pPr>
            <a:r>
              <a:rPr lang="zh-CN" altLang="en-US" dirty="0"/>
              <a:t>▪ </a:t>
            </a:r>
            <a:r>
              <a:rPr lang="en-US" altLang="zh-CN" dirty="0"/>
              <a:t>What can be solved: Most ground-state properties.</a:t>
            </a:r>
          </a:p>
          <a:p>
            <a:pPr marL="0" indent="0">
              <a:lnSpc>
                <a:spcPct val="125000"/>
              </a:lnSpc>
              <a:buNone/>
            </a:pPr>
            <a:endParaRPr lang="en-US" altLang="zh-CN" dirty="0"/>
          </a:p>
          <a:p>
            <a:pPr marL="0" indent="0">
              <a:lnSpc>
                <a:spcPct val="125000"/>
              </a:lnSpc>
              <a:buNone/>
            </a:pPr>
            <a:r>
              <a:rPr lang="zh-CN" altLang="en-US" dirty="0"/>
              <a:t>▪ </a:t>
            </a:r>
            <a:r>
              <a:rPr lang="en-US" altLang="zh-CN" dirty="0"/>
              <a:t>Limitations:</a:t>
            </a:r>
          </a:p>
          <a:p>
            <a:pPr marL="0" indent="0">
              <a:lnSpc>
                <a:spcPct val="125000"/>
              </a:lnSpc>
              <a:buNone/>
            </a:pPr>
            <a:r>
              <a:rPr lang="en-US" altLang="zh-CN" dirty="0"/>
              <a:t>   • Self-interaction is not totally excluded in KS-DFT.</a:t>
            </a:r>
          </a:p>
          <a:p>
            <a:pPr marL="0" indent="0">
              <a:lnSpc>
                <a:spcPct val="125000"/>
              </a:lnSpc>
              <a:buNone/>
            </a:pPr>
            <a:r>
              <a:rPr lang="en-US" altLang="zh-CN" dirty="0"/>
              <a:t>   • Underestimated band gaps. (Time-dependent DFT)</a:t>
            </a:r>
          </a:p>
          <a:p>
            <a:pPr marL="0" indent="0">
              <a:lnSpc>
                <a:spcPct val="125000"/>
              </a:lnSpc>
              <a:buNone/>
            </a:pPr>
            <a:r>
              <a:rPr lang="en-US" altLang="zh-CN" dirty="0"/>
              <a:t>   • Not dealing with strongly-correlated systems well. (</a:t>
            </a:r>
            <a:r>
              <a:rPr lang="en-US" altLang="zh-CN" dirty="0" err="1"/>
              <a:t>DFT+Hubbard</a:t>
            </a:r>
            <a:r>
              <a:rPr lang="en-US" altLang="zh-CN" dirty="0"/>
              <a:t> U)</a:t>
            </a:r>
          </a:p>
        </p:txBody>
      </p:sp>
      <p:sp>
        <p:nvSpPr>
          <p:cNvPr id="6" name="灯片编号占位符 5">
            <a:extLst>
              <a:ext uri="{FF2B5EF4-FFF2-40B4-BE49-F238E27FC236}">
                <a16:creationId xmlns:a16="http://schemas.microsoft.com/office/drawing/2014/main" id="{9DFC84EB-4D1A-4E5E-82C4-B2A6EEC46B21}"/>
              </a:ext>
            </a:extLst>
          </p:cNvPr>
          <p:cNvSpPr>
            <a:spLocks noGrp="1"/>
          </p:cNvSpPr>
          <p:nvPr>
            <p:ph type="sldNum" sz="quarter" idx="12"/>
          </p:nvPr>
        </p:nvSpPr>
        <p:spPr/>
        <p:txBody>
          <a:bodyPr/>
          <a:lstStyle/>
          <a:p>
            <a:fld id="{B2B508C6-2863-4802-906D-CD9E641C0F18}" type="slidenum">
              <a:rPr lang="zh-CN" altLang="en-US" smtClean="0"/>
              <a:t>42</a:t>
            </a:fld>
            <a:endParaRPr lang="zh-CN" altLang="en-US"/>
          </a:p>
        </p:txBody>
      </p:sp>
    </p:spTree>
    <p:extLst>
      <p:ext uri="{BB962C8B-B14F-4D97-AF65-F5344CB8AC3E}">
        <p14:creationId xmlns:p14="http://schemas.microsoft.com/office/powerpoint/2010/main" val="30722728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D9078-C5D5-DA6B-4C1F-1402D0913543}"/>
              </a:ext>
            </a:extLst>
          </p:cNvPr>
          <p:cNvSpPr>
            <a:spLocks noGrp="1"/>
          </p:cNvSpPr>
          <p:nvPr>
            <p:ph type="title"/>
          </p:nvPr>
        </p:nvSpPr>
        <p:spPr/>
        <p:txBody>
          <a:bodyPr>
            <a:normAutofit/>
          </a:bodyPr>
          <a:lstStyle/>
          <a:p>
            <a:r>
              <a:rPr lang="zh-CN" altLang="en-US" sz="3200" spc="150" dirty="0"/>
              <a:t>密度泛函理论计算参数设置</a:t>
            </a:r>
            <a:endParaRPr lang="zh-CN" altLang="en-US" sz="3200" dirty="0"/>
          </a:p>
        </p:txBody>
      </p:sp>
      <p:sp>
        <p:nvSpPr>
          <p:cNvPr id="3" name="内容占位符 2">
            <a:extLst>
              <a:ext uri="{FF2B5EF4-FFF2-40B4-BE49-F238E27FC236}">
                <a16:creationId xmlns:a16="http://schemas.microsoft.com/office/drawing/2014/main" id="{DF67047D-09B8-74D7-DF86-EF1400AB43C7}"/>
              </a:ext>
            </a:extLst>
          </p:cNvPr>
          <p:cNvSpPr>
            <a:spLocks noGrp="1"/>
          </p:cNvSpPr>
          <p:nvPr>
            <p:ph idx="1"/>
          </p:nvPr>
        </p:nvSpPr>
        <p:spPr>
          <a:xfrm>
            <a:off x="628650" y="1435713"/>
            <a:ext cx="7886700" cy="5101121"/>
          </a:xfrm>
        </p:spPr>
        <p:txBody>
          <a:bodyPr>
            <a:normAutofit/>
          </a:bodyPr>
          <a:lstStyle/>
          <a:p>
            <a:pPr>
              <a:lnSpc>
                <a:spcPct val="110000"/>
              </a:lnSpc>
              <a:buFont typeface="Calibri" panose="020F0502020204030204" pitchFamily="34" charset="0"/>
              <a:buChar char="▪"/>
            </a:pPr>
            <a:r>
              <a:rPr lang="zh-CN" altLang="en-US" sz="2200" dirty="0"/>
              <a:t>软件包：</a:t>
            </a:r>
            <a:r>
              <a:rPr lang="en-US" altLang="zh-CN" sz="2200" dirty="0"/>
              <a:t>VASP(Vienna Ab-initio Simulation Package)</a:t>
            </a:r>
            <a:r>
              <a:rPr lang="zh-CN" altLang="en-US" sz="2200" dirty="0"/>
              <a:t> ；</a:t>
            </a:r>
            <a:endParaRPr lang="en-US" altLang="zh-CN" sz="2200" dirty="0"/>
          </a:p>
          <a:p>
            <a:pPr>
              <a:lnSpc>
                <a:spcPct val="110000"/>
              </a:lnSpc>
              <a:buFont typeface="Calibri" panose="020F0502020204030204" pitchFamily="34" charset="0"/>
              <a:buChar char="▪"/>
            </a:pPr>
            <a:r>
              <a:rPr lang="zh-CN" altLang="en-US" sz="2200" dirty="0"/>
              <a:t>价电子：考虑</a:t>
            </a:r>
            <a:r>
              <a:rPr lang="en-US" altLang="zh-CN" sz="2200" dirty="0"/>
              <a:t>Ni 3p, 4s, 3d</a:t>
            </a:r>
            <a:r>
              <a:rPr lang="zh-CN" altLang="en-US" sz="2200" dirty="0"/>
              <a:t>， </a:t>
            </a:r>
            <a:r>
              <a:rPr lang="en-US" altLang="zh-CN" sz="2200" dirty="0"/>
              <a:t>I</a:t>
            </a:r>
            <a:r>
              <a:rPr lang="zh-CN" altLang="en-US" sz="2200" dirty="0"/>
              <a:t> </a:t>
            </a:r>
            <a:r>
              <a:rPr lang="en-US" altLang="zh-CN" sz="2200" dirty="0"/>
              <a:t>5s, 5p</a:t>
            </a:r>
            <a:r>
              <a:rPr lang="zh-CN" altLang="en-US" sz="2200" dirty="0"/>
              <a:t>，价电子的波函数用</a:t>
            </a:r>
            <a:r>
              <a:rPr lang="en-US" altLang="zh-CN" sz="2200" dirty="0"/>
              <a:t>PAW</a:t>
            </a:r>
            <a:r>
              <a:rPr lang="zh-CN" altLang="en-US" sz="2200" dirty="0"/>
              <a:t>赝势处理；</a:t>
            </a:r>
            <a:endParaRPr lang="en-US" altLang="zh-CN" sz="2200" dirty="0"/>
          </a:p>
          <a:p>
            <a:pPr>
              <a:lnSpc>
                <a:spcPct val="110000"/>
              </a:lnSpc>
              <a:buFont typeface="Calibri" panose="020F0502020204030204" pitchFamily="34" charset="0"/>
              <a:buChar char="▪"/>
            </a:pPr>
            <a:r>
              <a:rPr lang="zh-CN" altLang="en-US" sz="2200" dirty="0"/>
              <a:t>选用</a:t>
            </a:r>
            <a:r>
              <a:rPr lang="en-US" altLang="zh-CN" sz="2200" dirty="0"/>
              <a:t>PBE</a:t>
            </a:r>
            <a:r>
              <a:rPr lang="zh-CN" altLang="en-US" sz="2200" dirty="0"/>
              <a:t>泛函</a:t>
            </a:r>
            <a:r>
              <a:rPr lang="en-US" altLang="zh-CN" sz="2200" dirty="0"/>
              <a:t>+U=5 eV</a:t>
            </a:r>
            <a:r>
              <a:rPr lang="zh-CN" altLang="en-US" sz="2200" dirty="0"/>
              <a:t>；</a:t>
            </a:r>
            <a:endParaRPr lang="en-US" altLang="zh-CN" sz="2200" dirty="0"/>
          </a:p>
          <a:p>
            <a:pPr>
              <a:lnSpc>
                <a:spcPct val="110000"/>
              </a:lnSpc>
              <a:buFont typeface="Calibri" panose="020F0502020204030204" pitchFamily="34" charset="0"/>
              <a:buChar char="▪"/>
            </a:pPr>
            <a:r>
              <a:rPr lang="zh-CN" altLang="en-US" sz="2200" dirty="0"/>
              <a:t>平面波截断能</a:t>
            </a:r>
            <a:r>
              <a:rPr lang="en-US" altLang="zh-CN" sz="2200" dirty="0"/>
              <a:t>500 eV</a:t>
            </a:r>
            <a:r>
              <a:rPr lang="zh-CN" altLang="en-US" sz="2200" dirty="0"/>
              <a:t>；</a:t>
            </a:r>
            <a:endParaRPr lang="en-US" altLang="zh-CN" sz="2200" dirty="0"/>
          </a:p>
          <a:p>
            <a:pPr>
              <a:lnSpc>
                <a:spcPct val="110000"/>
              </a:lnSpc>
              <a:buFont typeface="Calibri" panose="020F0502020204030204" pitchFamily="34" charset="0"/>
              <a:buChar char="▪"/>
            </a:pPr>
            <a:r>
              <a:rPr lang="zh-CN" altLang="en-US" sz="2200" dirty="0"/>
              <a:t>离子弛豫收敛条件是原子受力小于</a:t>
            </a:r>
            <a:r>
              <a:rPr lang="en-US" altLang="zh-CN" sz="2200" dirty="0"/>
              <a:t>0.01eV/Å</a:t>
            </a:r>
            <a:r>
              <a:rPr lang="zh-CN" altLang="en-US" sz="2200" dirty="0"/>
              <a:t>，电子迭代收敛条件是两步间体系总能与能带结构能量变化均小于</a:t>
            </a:r>
            <a:r>
              <a:rPr lang="en-US" altLang="zh-CN" sz="2200" dirty="0"/>
              <a:t>10</a:t>
            </a:r>
            <a:r>
              <a:rPr lang="en-US" altLang="zh-CN" sz="2200" baseline="30000" dirty="0"/>
              <a:t>-4</a:t>
            </a:r>
            <a:r>
              <a:rPr lang="en-US" altLang="zh-CN" sz="2200" dirty="0"/>
              <a:t> eV</a:t>
            </a:r>
            <a:r>
              <a:rPr lang="zh-CN" altLang="en-US" sz="2200" dirty="0"/>
              <a:t>；</a:t>
            </a:r>
            <a:endParaRPr lang="en-US" altLang="zh-CN" sz="2200" dirty="0"/>
          </a:p>
          <a:p>
            <a:pPr>
              <a:lnSpc>
                <a:spcPct val="110000"/>
              </a:lnSpc>
              <a:buFont typeface="Calibri" panose="020F0502020204030204" pitchFamily="34" charset="0"/>
              <a:buChar char="▪"/>
            </a:pPr>
            <a:r>
              <a:rPr lang="en-US" altLang="zh-CN" sz="2200" dirty="0"/>
              <a:t>Slab</a:t>
            </a:r>
            <a:r>
              <a:rPr lang="zh-CN" altLang="en-US" sz="2200" dirty="0"/>
              <a:t>模型使用真空厚度约</a:t>
            </a:r>
            <a:r>
              <a:rPr lang="en-US" altLang="zh-CN" sz="2200" dirty="0"/>
              <a:t>20Å</a:t>
            </a:r>
            <a:r>
              <a:rPr lang="zh-CN" altLang="en-US" sz="2200" dirty="0"/>
              <a:t>；</a:t>
            </a:r>
            <a:endParaRPr lang="en-US" altLang="zh-CN" sz="2200" dirty="0"/>
          </a:p>
          <a:p>
            <a:pPr>
              <a:lnSpc>
                <a:spcPct val="110000"/>
              </a:lnSpc>
              <a:buFont typeface="Calibri" panose="020F0502020204030204" pitchFamily="34" charset="0"/>
              <a:buChar char="▪"/>
            </a:pPr>
            <a:r>
              <a:rPr lang="zh-CN" altLang="en-US" sz="2200" dirty="0"/>
              <a:t>弛豫结构的自洽计算中 </a:t>
            </a:r>
            <a:r>
              <a:rPr lang="en-US" altLang="zh-CN" sz="2200" dirty="0" err="1"/>
              <a:t>Monkhorst</a:t>
            </a:r>
            <a:r>
              <a:rPr lang="en-US" altLang="zh-CN" sz="2200" dirty="0"/>
              <a:t>-Pack </a:t>
            </a:r>
            <a:r>
              <a:rPr lang="zh-CN" altLang="en-US" sz="2200" dirty="0"/>
              <a:t>方法产生的、</a:t>
            </a:r>
            <a:r>
              <a:rPr lang="el-GR" altLang="zh-CN" sz="2200" dirty="0"/>
              <a:t>Γ</a:t>
            </a:r>
            <a:r>
              <a:rPr lang="zh-CN" altLang="en-US" sz="2200" dirty="0"/>
              <a:t>点在中心的 </a:t>
            </a:r>
            <a:r>
              <a:rPr lang="en-US" altLang="zh-CN" sz="2200" dirty="0"/>
              <a:t>k </a:t>
            </a:r>
            <a:r>
              <a:rPr lang="zh-CN" altLang="en-US" sz="2200" dirty="0"/>
              <a:t>格点</a:t>
            </a:r>
            <a:r>
              <a:rPr lang="en-US" altLang="zh-CN" sz="2200" dirty="0"/>
              <a:t>(</a:t>
            </a:r>
            <a:r>
              <a:rPr lang="zh-CN" altLang="en-US" sz="2200" dirty="0"/>
              <a:t>物质有三角晶格</a:t>
            </a:r>
            <a:r>
              <a:rPr lang="en-US" altLang="zh-CN" sz="2200" dirty="0"/>
              <a:t>). </a:t>
            </a:r>
          </a:p>
        </p:txBody>
      </p:sp>
      <p:sp>
        <p:nvSpPr>
          <p:cNvPr id="4" name="日期占位符 3">
            <a:extLst>
              <a:ext uri="{FF2B5EF4-FFF2-40B4-BE49-F238E27FC236}">
                <a16:creationId xmlns:a16="http://schemas.microsoft.com/office/drawing/2014/main" id="{1268C510-74AD-45BC-27A0-64D58E3369A7}"/>
              </a:ext>
            </a:extLst>
          </p:cNvPr>
          <p:cNvSpPr>
            <a:spLocks noGrp="1"/>
          </p:cNvSpPr>
          <p:nvPr>
            <p:ph type="dt" sz="half" idx="10"/>
          </p:nvPr>
        </p:nvSpPr>
        <p:spPr/>
        <p:txBody>
          <a:bodyPr/>
          <a:lstStyle/>
          <a:p>
            <a:fld id="{A9A88CC7-0C1A-42B2-A342-4EA0E3F2798F}" type="datetime1">
              <a:rPr lang="zh-CN" altLang="en-US" smtClean="0"/>
              <a:t>2022/6/9</a:t>
            </a:fld>
            <a:endParaRPr lang="zh-CN" altLang="en-US"/>
          </a:p>
        </p:txBody>
      </p:sp>
      <p:sp>
        <p:nvSpPr>
          <p:cNvPr id="5" name="灯片编号占位符 4">
            <a:extLst>
              <a:ext uri="{FF2B5EF4-FFF2-40B4-BE49-F238E27FC236}">
                <a16:creationId xmlns:a16="http://schemas.microsoft.com/office/drawing/2014/main" id="{F47AF9E8-B290-2C5D-F1A3-C0841D718A6B}"/>
              </a:ext>
            </a:extLst>
          </p:cNvPr>
          <p:cNvSpPr>
            <a:spLocks noGrp="1"/>
          </p:cNvSpPr>
          <p:nvPr>
            <p:ph type="sldNum" sz="quarter" idx="12"/>
          </p:nvPr>
        </p:nvSpPr>
        <p:spPr/>
        <p:txBody>
          <a:bodyPr/>
          <a:lstStyle/>
          <a:p>
            <a:fld id="{369A006E-F448-4933-A880-62625ED68BDC}" type="slidenum">
              <a:rPr lang="zh-CN" altLang="en-US" smtClean="0"/>
              <a:pPr/>
              <a:t>43</a:t>
            </a:fld>
            <a:endParaRPr lang="zh-CN" altLang="en-US" dirty="0"/>
          </a:p>
        </p:txBody>
      </p:sp>
    </p:spTree>
    <p:extLst>
      <p:ext uri="{BB962C8B-B14F-4D97-AF65-F5344CB8AC3E}">
        <p14:creationId xmlns:p14="http://schemas.microsoft.com/office/powerpoint/2010/main" val="39994094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EDF66-EBB6-6C57-66B4-12DBF0CA602E}"/>
              </a:ext>
            </a:extLst>
          </p:cNvPr>
          <p:cNvSpPr>
            <a:spLocks noGrp="1"/>
          </p:cNvSpPr>
          <p:nvPr>
            <p:ph type="title"/>
          </p:nvPr>
        </p:nvSpPr>
        <p:spPr/>
        <p:txBody>
          <a:bodyPr>
            <a:normAutofit/>
          </a:bodyPr>
          <a:lstStyle/>
          <a:p>
            <a:r>
              <a:rPr lang="zh-CN" altLang="en-US" sz="3200" dirty="0"/>
              <a:t>四态法与蒙特卡洛模拟</a:t>
            </a:r>
          </a:p>
        </p:txBody>
      </p:sp>
      <p:sp>
        <p:nvSpPr>
          <p:cNvPr id="3" name="内容占位符 2">
            <a:extLst>
              <a:ext uri="{FF2B5EF4-FFF2-40B4-BE49-F238E27FC236}">
                <a16:creationId xmlns:a16="http://schemas.microsoft.com/office/drawing/2014/main" id="{72A6BAC1-8489-7ABB-2FF4-5FE8FD9D7FE0}"/>
              </a:ext>
            </a:extLst>
          </p:cNvPr>
          <p:cNvSpPr>
            <a:spLocks noGrp="1"/>
          </p:cNvSpPr>
          <p:nvPr>
            <p:ph idx="1"/>
          </p:nvPr>
        </p:nvSpPr>
        <p:spPr>
          <a:xfrm>
            <a:off x="628650" y="1702467"/>
            <a:ext cx="7886700" cy="775188"/>
          </a:xfrm>
        </p:spPr>
        <p:txBody>
          <a:bodyPr>
            <a:normAutofit/>
          </a:bodyPr>
          <a:lstStyle/>
          <a:p>
            <a:pPr>
              <a:buFont typeface="Calibri" panose="020F0502020204030204" pitchFamily="34" charset="0"/>
              <a:buChar char="▪"/>
            </a:pPr>
            <a:r>
              <a:rPr lang="zh-CN" altLang="en-US" sz="2200" dirty="0"/>
              <a:t>各向异性海森堡模型中单层</a:t>
            </a:r>
            <a:r>
              <a:rPr lang="en-US" altLang="zh-CN" sz="2200" dirty="0"/>
              <a:t>NiI</a:t>
            </a:r>
            <a:r>
              <a:rPr lang="en-US" altLang="zh-CN" sz="2200" baseline="-25000" dirty="0"/>
              <a:t>2</a:t>
            </a:r>
            <a:r>
              <a:rPr lang="zh-CN" altLang="en-US" sz="2200" dirty="0"/>
              <a:t>的哈密顿量：</a:t>
            </a:r>
          </a:p>
        </p:txBody>
      </p:sp>
      <p:sp>
        <p:nvSpPr>
          <p:cNvPr id="4" name="日期占位符 3">
            <a:extLst>
              <a:ext uri="{FF2B5EF4-FFF2-40B4-BE49-F238E27FC236}">
                <a16:creationId xmlns:a16="http://schemas.microsoft.com/office/drawing/2014/main" id="{52A21752-FEFF-561F-D7F4-1D5BD8749D38}"/>
              </a:ext>
            </a:extLst>
          </p:cNvPr>
          <p:cNvSpPr>
            <a:spLocks noGrp="1"/>
          </p:cNvSpPr>
          <p:nvPr>
            <p:ph type="dt" sz="half" idx="10"/>
          </p:nvPr>
        </p:nvSpPr>
        <p:spPr/>
        <p:txBody>
          <a:bodyPr/>
          <a:lstStyle/>
          <a:p>
            <a:fld id="{A9A88CC7-0C1A-42B2-A342-4EA0E3F2798F}" type="datetime1">
              <a:rPr lang="zh-CN" altLang="en-US" smtClean="0"/>
              <a:t>2022/6/9</a:t>
            </a:fld>
            <a:endParaRPr lang="zh-CN" altLang="en-US"/>
          </a:p>
        </p:txBody>
      </p:sp>
      <p:sp>
        <p:nvSpPr>
          <p:cNvPr id="5" name="灯片编号占位符 4">
            <a:extLst>
              <a:ext uri="{FF2B5EF4-FFF2-40B4-BE49-F238E27FC236}">
                <a16:creationId xmlns:a16="http://schemas.microsoft.com/office/drawing/2014/main" id="{9040E44B-4CB1-5087-876E-AE26D1AF144D}"/>
              </a:ext>
            </a:extLst>
          </p:cNvPr>
          <p:cNvSpPr>
            <a:spLocks noGrp="1"/>
          </p:cNvSpPr>
          <p:nvPr>
            <p:ph type="sldNum" sz="quarter" idx="12"/>
          </p:nvPr>
        </p:nvSpPr>
        <p:spPr/>
        <p:txBody>
          <a:bodyPr/>
          <a:lstStyle/>
          <a:p>
            <a:fld id="{369A006E-F448-4933-A880-62625ED68BDC}" type="slidenum">
              <a:rPr lang="zh-CN" altLang="en-US" smtClean="0"/>
              <a:pPr/>
              <a:t>44</a:t>
            </a:fld>
            <a:endParaRPr lang="zh-CN" altLang="en-US"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67F885E-7973-6DC6-4341-79EDFBEAD5D8}"/>
                  </a:ext>
                </a:extLst>
              </p:cNvPr>
              <p:cNvSpPr txBox="1"/>
              <p:nvPr/>
            </p:nvSpPr>
            <p:spPr>
              <a:xfrm>
                <a:off x="1301261" y="2514454"/>
                <a:ext cx="5627078" cy="914546"/>
              </a:xfrm>
              <a:prstGeom prst="rect">
                <a:avLst/>
              </a:prstGeom>
              <a:noFill/>
            </p:spPr>
            <p:txBody>
              <a:bodyPr wrap="square">
                <a:spAutoFit/>
              </a:bodyPr>
              <a:lstStyle/>
              <a:p>
                <a:pPr algn="ctr"/>
                <a14:m>
                  <m:oMath xmlns:m="http://schemas.openxmlformats.org/officeDocument/2006/math">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𝐻</m:t>
                        </m:r>
                      </m:e>
                    </m:acc>
                    <m:r>
                      <a:rPr lang="en-US" altLang="zh-CN" sz="2400" b="0" i="1" dirty="0" smtClean="0">
                        <a:latin typeface="Cambria Math" panose="02040503050406030204" pitchFamily="18" charset="0"/>
                      </a:rPr>
                      <m:t>=</m:t>
                    </m:r>
                    <m:f>
                      <m:fPr>
                        <m:ctrlPr>
                          <a:rPr lang="en-US" altLang="zh-CN" sz="2400" b="0" i="1" dirty="0" smtClean="0">
                            <a:latin typeface="Cambria Math" panose="02040503050406030204" pitchFamily="18" charset="0"/>
                          </a:rPr>
                        </m:ctrlPr>
                      </m:fPr>
                      <m:num>
                        <m:r>
                          <a:rPr lang="en-US" altLang="zh-CN" sz="2400" b="0" i="1" dirty="0" smtClean="0">
                            <a:latin typeface="Cambria Math" panose="02040503050406030204" pitchFamily="18" charset="0"/>
                          </a:rPr>
                          <m:t>1</m:t>
                        </m:r>
                      </m:num>
                      <m:den>
                        <m:r>
                          <a:rPr lang="en-US" altLang="zh-CN" sz="2400" b="0" i="1" dirty="0" smtClean="0">
                            <a:latin typeface="Cambria Math" panose="02040503050406030204" pitchFamily="18" charset="0"/>
                          </a:rPr>
                          <m:t>2</m:t>
                        </m:r>
                      </m:den>
                    </m:f>
                    <m:nary>
                      <m:naryPr>
                        <m:chr m:val="∑"/>
                        <m:supHide m:val="on"/>
                        <m:ctrlPr>
                          <a:rPr lang="en-US" altLang="zh-CN" sz="2400" b="0" i="1" dirty="0" smtClean="0">
                            <a:latin typeface="Cambria Math" panose="02040503050406030204" pitchFamily="18" charset="0"/>
                          </a:rPr>
                        </m:ctrlPr>
                      </m:naryPr>
                      <m:sub>
                        <m:eqArr>
                          <m:eqArrPr>
                            <m:ctrlPr>
                              <a:rPr lang="en-US" altLang="zh-CN" sz="2400" b="0" i="1" dirty="0" smtClean="0">
                                <a:latin typeface="Cambria Math" panose="02040503050406030204" pitchFamily="18" charset="0"/>
                              </a:rPr>
                            </m:ctrlPr>
                          </m:eqArrPr>
                          <m:e>
                            <m:r>
                              <a:rPr lang="en-US" altLang="zh-CN" sz="2400" b="0" i="1" dirty="0" smtClean="0">
                                <a:latin typeface="Cambria Math" panose="02040503050406030204" pitchFamily="18" charset="0"/>
                              </a:rPr>
                              <m:t>𝑖</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𝑗</m:t>
                            </m:r>
                          </m:e>
                          <m:e>
                            <m:r>
                              <a:rPr lang="en-US" altLang="zh-CN" sz="2400" b="0" i="1" dirty="0" smtClean="0">
                                <a:latin typeface="Cambria Math" panose="02040503050406030204" pitchFamily="18" charset="0"/>
                              </a:rPr>
                              <m:t>𝑖</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𝑗</m:t>
                            </m:r>
                          </m:e>
                        </m:eqArr>
                      </m:sub>
                      <m:sup/>
                      <m:e>
                        <m:acc>
                          <m:accPr>
                            <m:chr m:val="⃗"/>
                            <m:ctrlPr>
                              <a:rPr lang="en-US" altLang="zh-CN" sz="2400" b="0" i="1" dirty="0" smtClean="0">
                                <a:latin typeface="Cambria Math" panose="02040503050406030204" pitchFamily="18" charset="0"/>
                              </a:rPr>
                            </m:ctrlPr>
                          </m:accPr>
                          <m:e>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𝑆</m:t>
                                </m:r>
                              </m:e>
                              <m:sub>
                                <m:r>
                                  <a:rPr lang="en-US" altLang="zh-CN" sz="2400" b="0" i="1" dirty="0" smtClean="0">
                                    <a:latin typeface="Cambria Math" panose="02040503050406030204" pitchFamily="18" charset="0"/>
                                  </a:rPr>
                                  <m:t>𝑖</m:t>
                                </m:r>
                              </m:sub>
                            </m:sSub>
                          </m:e>
                        </m:acc>
                        <m:r>
                          <a:rPr lang="en-US" altLang="zh-CN" sz="2400" i="1" dirty="0">
                            <a:latin typeface="Cambria Math" panose="02040503050406030204" pitchFamily="18" charset="0"/>
                          </a:rPr>
                          <m:t>·</m:t>
                        </m:r>
                        <m:acc>
                          <m:accPr>
                            <m:chr m:val="⃗"/>
                            <m:ctrlPr>
                              <a:rPr lang="en-US" altLang="zh-CN" sz="2400" b="0" i="1" dirty="0" smtClean="0">
                                <a:latin typeface="Cambria Math" panose="02040503050406030204" pitchFamily="18" charset="0"/>
                              </a:rPr>
                            </m:ctrlPr>
                          </m:accPr>
                          <m:e>
                            <m:acc>
                              <m:accPr>
                                <m:chr m:val="⃗"/>
                                <m:ctrlPr>
                                  <a:rPr lang="en-US" altLang="zh-CN" sz="2400" b="0" i="1" dirty="0" smtClean="0">
                                    <a:latin typeface="Cambria Math" panose="02040503050406030204" pitchFamily="18" charset="0"/>
                                  </a:rPr>
                                </m:ctrlPr>
                              </m:accPr>
                              <m:e>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𝐽</m:t>
                                    </m:r>
                                  </m:e>
                                  <m:sub>
                                    <m:r>
                                      <a:rPr lang="en-US" altLang="zh-CN" sz="2400" b="0" i="1" dirty="0" smtClean="0">
                                        <a:latin typeface="Cambria Math" panose="02040503050406030204" pitchFamily="18" charset="0"/>
                                      </a:rPr>
                                      <m:t>𝑖𝑗</m:t>
                                    </m:r>
                                  </m:sub>
                                </m:sSub>
                              </m:e>
                            </m:acc>
                          </m:e>
                        </m:acc>
                        <m:r>
                          <a:rPr lang="en-US" altLang="zh-CN" sz="2400" i="1" dirty="0">
                            <a:latin typeface="Cambria Math" panose="02040503050406030204" pitchFamily="18" charset="0"/>
                          </a:rPr>
                          <m:t>·</m:t>
                        </m:r>
                        <m:acc>
                          <m:accPr>
                            <m:chr m:val="⃗"/>
                            <m:ctrlPr>
                              <a:rPr lang="en-US" altLang="zh-CN" sz="2400" b="0" i="1" dirty="0" smtClean="0">
                                <a:latin typeface="Cambria Math" panose="02040503050406030204" pitchFamily="18" charset="0"/>
                              </a:rPr>
                            </m:ctrlPr>
                          </m:accPr>
                          <m:e>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𝑆</m:t>
                                </m:r>
                              </m:e>
                              <m:sub>
                                <m:r>
                                  <a:rPr lang="en-US" altLang="zh-CN" sz="2400" b="0" i="1" dirty="0" smtClean="0">
                                    <a:latin typeface="Cambria Math" panose="02040503050406030204" pitchFamily="18" charset="0"/>
                                  </a:rPr>
                                  <m:t>𝑗</m:t>
                                </m:r>
                              </m:sub>
                            </m:sSub>
                          </m:e>
                        </m:acc>
                      </m:e>
                    </m:nary>
                    <m:r>
                      <a:rPr lang="en-US" altLang="zh-CN" sz="2400" b="0" i="1" dirty="0" smtClean="0">
                        <a:latin typeface="Cambria Math" panose="02040503050406030204" pitchFamily="18" charset="0"/>
                      </a:rPr>
                      <m:t>+</m:t>
                    </m:r>
                    <m:nary>
                      <m:naryPr>
                        <m:chr m:val="∑"/>
                        <m:supHide m:val="on"/>
                        <m:ctrlPr>
                          <a:rPr lang="en-US" altLang="zh-CN" sz="2400" b="0" i="1" dirty="0" smtClean="0">
                            <a:latin typeface="Cambria Math" panose="02040503050406030204" pitchFamily="18" charset="0"/>
                          </a:rPr>
                        </m:ctrlPr>
                      </m:naryPr>
                      <m:sub>
                        <m:r>
                          <a:rPr lang="en-US" altLang="zh-CN" sz="2400" b="0" i="1" dirty="0" smtClean="0">
                            <a:latin typeface="Cambria Math" panose="02040503050406030204" pitchFamily="18" charset="0"/>
                          </a:rPr>
                          <m:t>𝑖</m:t>
                        </m:r>
                      </m:sub>
                      <m:sup/>
                      <m:e>
                        <m:acc>
                          <m:accPr>
                            <m:chr m:val="⃗"/>
                            <m:ctrlPr>
                              <a:rPr lang="en-US" altLang="zh-CN" sz="2400" b="0" i="1" dirty="0" smtClean="0">
                                <a:latin typeface="Cambria Math" panose="02040503050406030204" pitchFamily="18" charset="0"/>
                              </a:rPr>
                            </m:ctrlPr>
                          </m:accPr>
                          <m:e>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𝑆</m:t>
                                </m:r>
                              </m:e>
                              <m:sub>
                                <m:r>
                                  <a:rPr lang="en-US" altLang="zh-CN" sz="2400" b="0" i="1" dirty="0" smtClean="0">
                                    <a:latin typeface="Cambria Math" panose="02040503050406030204" pitchFamily="18" charset="0"/>
                                  </a:rPr>
                                  <m:t>𝑖</m:t>
                                </m:r>
                              </m:sub>
                            </m:sSub>
                          </m:e>
                        </m:acc>
                        <m:r>
                          <a:rPr lang="en-US" altLang="zh-CN" sz="2400" i="1" dirty="0">
                            <a:latin typeface="Cambria Math" panose="02040503050406030204" pitchFamily="18" charset="0"/>
                          </a:rPr>
                          <m:t>·</m:t>
                        </m:r>
                        <m:acc>
                          <m:accPr>
                            <m:chr m:val="⃗"/>
                            <m:ctrlPr>
                              <a:rPr lang="en-US" altLang="zh-CN" sz="2400" b="0" i="1" dirty="0" smtClean="0">
                                <a:latin typeface="Cambria Math" panose="02040503050406030204" pitchFamily="18" charset="0"/>
                              </a:rPr>
                            </m:ctrlPr>
                          </m:accPr>
                          <m:e>
                            <m:acc>
                              <m:accPr>
                                <m:chr m:val="⃗"/>
                                <m:ctrlPr>
                                  <a:rPr lang="en-US" altLang="zh-CN" sz="2400" b="0" i="1" dirty="0" smtClean="0">
                                    <a:latin typeface="Cambria Math" panose="02040503050406030204" pitchFamily="18" charset="0"/>
                                  </a:rPr>
                                </m:ctrlPr>
                              </m:accPr>
                              <m:e>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𝐴</m:t>
                                    </m:r>
                                  </m:e>
                                  <m:sub>
                                    <m:r>
                                      <a:rPr lang="en-US" altLang="zh-CN" sz="2400" b="0" i="1" dirty="0" smtClean="0">
                                        <a:latin typeface="Cambria Math" panose="02040503050406030204" pitchFamily="18" charset="0"/>
                                      </a:rPr>
                                      <m:t>𝑖</m:t>
                                    </m:r>
                                  </m:sub>
                                </m:sSub>
                              </m:e>
                            </m:acc>
                          </m:e>
                        </m:acc>
                        <m:r>
                          <a:rPr lang="en-US" altLang="zh-CN" sz="2400" i="1" dirty="0">
                            <a:latin typeface="Cambria Math" panose="02040503050406030204" pitchFamily="18" charset="0"/>
                          </a:rPr>
                          <m:t>·</m:t>
                        </m:r>
                        <m:acc>
                          <m:accPr>
                            <m:chr m:val="⃗"/>
                            <m:ctrlPr>
                              <a:rPr lang="en-US" altLang="zh-CN" sz="2400" b="0" i="1" dirty="0" smtClean="0">
                                <a:latin typeface="Cambria Math" panose="02040503050406030204" pitchFamily="18" charset="0"/>
                              </a:rPr>
                            </m:ctrlPr>
                          </m:accPr>
                          <m:e>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𝑆</m:t>
                                </m:r>
                              </m:e>
                              <m:sub>
                                <m:r>
                                  <a:rPr lang="en-US" altLang="zh-CN" sz="2400" b="0" i="1" dirty="0" smtClean="0">
                                    <a:latin typeface="Cambria Math" panose="02040503050406030204" pitchFamily="18" charset="0"/>
                                  </a:rPr>
                                  <m:t>𝑖</m:t>
                                </m:r>
                              </m:sub>
                            </m:sSub>
                          </m:e>
                        </m:acc>
                      </m:e>
                    </m:nary>
                  </m:oMath>
                </a14:m>
                <a:r>
                  <a:rPr lang="zh-CN" altLang="en-US" sz="2400" dirty="0">
                    <a:latin typeface="微软雅黑" panose="020B0503020204020204" pitchFamily="34" charset="-122"/>
                    <a:ea typeface="微软雅黑" panose="020B0503020204020204" pitchFamily="34" charset="-122"/>
                  </a:rPr>
                  <a:t>，</a:t>
                </a:r>
                <a:endParaRPr lang="zh-CN" altLang="en-US" sz="2400" dirty="0"/>
              </a:p>
            </p:txBody>
          </p:sp>
        </mc:Choice>
        <mc:Fallback xmlns="">
          <p:sp>
            <p:nvSpPr>
              <p:cNvPr id="9" name="文本框 8">
                <a:extLst>
                  <a:ext uri="{FF2B5EF4-FFF2-40B4-BE49-F238E27FC236}">
                    <a16:creationId xmlns:a16="http://schemas.microsoft.com/office/drawing/2014/main" id="{567F885E-7973-6DC6-4341-79EDFBEAD5D8}"/>
                  </a:ext>
                </a:extLst>
              </p:cNvPr>
              <p:cNvSpPr txBox="1">
                <a:spLocks noRot="1" noChangeAspect="1" noMove="1" noResize="1" noEditPoints="1" noAdjustHandles="1" noChangeArrowheads="1" noChangeShapeType="1" noTextEdit="1"/>
              </p:cNvSpPr>
              <p:nvPr/>
            </p:nvSpPr>
            <p:spPr>
              <a:xfrm>
                <a:off x="1301261" y="2514454"/>
                <a:ext cx="5627078" cy="914546"/>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50F81185-1FF1-0775-2608-AD58322F201A}"/>
                  </a:ext>
                </a:extLst>
              </p:cNvPr>
              <p:cNvSpPr txBox="1"/>
              <p:nvPr/>
            </p:nvSpPr>
            <p:spPr>
              <a:xfrm>
                <a:off x="874834" y="3758277"/>
                <a:ext cx="7554058" cy="935321"/>
              </a:xfrm>
              <a:prstGeom prst="rect">
                <a:avLst/>
              </a:prstGeom>
              <a:noFill/>
            </p:spPr>
            <p:txBody>
              <a:bodyPr wrap="square" rtlCol="0">
                <a:spAutoFit/>
              </a:bodyPr>
              <a:lstStyle/>
              <a:p>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仅考虑最近邻相互作用，即</a:t>
                </a:r>
                <a:r>
                  <a:rPr lang="en-US" altLang="zh-CN" sz="22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j</a:t>
                </a:r>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是最近邻</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a:t>
                </a:r>
              </a:p>
              <a:p>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磁参数</a:t>
                </a:r>
                <a14:m>
                  <m:oMath xmlns:m="http://schemas.openxmlformats.org/officeDocument/2006/math">
                    <m:acc>
                      <m:accPr>
                        <m:chr m:val="⃗"/>
                        <m:ctrlPr>
                          <a:rPr lang="en-US" altLang="zh-CN" sz="2200" b="0" i="1" dirty="0" smtClean="0">
                            <a:latin typeface="Cambria Math" panose="02040503050406030204" pitchFamily="18" charset="0"/>
                          </a:rPr>
                        </m:ctrlPr>
                      </m:accPr>
                      <m:e>
                        <m:acc>
                          <m:accPr>
                            <m:chr m:val="⃗"/>
                            <m:ctrlPr>
                              <a:rPr lang="en-US" altLang="zh-CN" sz="2200" b="0" i="1" dirty="0" smtClean="0">
                                <a:latin typeface="Cambria Math" panose="02040503050406030204" pitchFamily="18" charset="0"/>
                              </a:rPr>
                            </m:ctrlPr>
                          </m:accPr>
                          <m:e>
                            <m:sSub>
                              <m:sSubPr>
                                <m:ctrlPr>
                                  <a:rPr lang="en-US" altLang="zh-CN" sz="2200" b="0" i="1" dirty="0" smtClean="0">
                                    <a:latin typeface="Cambria Math" panose="02040503050406030204" pitchFamily="18" charset="0"/>
                                  </a:rPr>
                                </m:ctrlPr>
                              </m:sSubPr>
                              <m:e>
                                <m:r>
                                  <a:rPr lang="en-US" altLang="zh-CN" sz="2200" b="0" i="1" dirty="0" smtClean="0">
                                    <a:latin typeface="Cambria Math" panose="02040503050406030204" pitchFamily="18" charset="0"/>
                                  </a:rPr>
                                  <m:t>𝐽</m:t>
                                </m:r>
                              </m:e>
                              <m:sub>
                                <m:r>
                                  <a:rPr lang="en-US" altLang="zh-CN" sz="2200" b="0" i="1" dirty="0" smtClean="0">
                                    <a:latin typeface="Cambria Math" panose="02040503050406030204" pitchFamily="18" charset="0"/>
                                  </a:rPr>
                                  <m:t>𝑖𝑗</m:t>
                                </m:r>
                              </m:sub>
                            </m:sSub>
                          </m:e>
                        </m:acc>
                      </m:e>
                    </m:acc>
                  </m:oMath>
                </a14:m>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dirty="0"/>
                  <a:t> </a:t>
                </a:r>
                <a14:m>
                  <m:oMath xmlns:m="http://schemas.openxmlformats.org/officeDocument/2006/math">
                    <m:acc>
                      <m:accPr>
                        <m:chr m:val="⃗"/>
                        <m:ctrlPr>
                          <a:rPr lang="en-US" altLang="zh-CN" sz="2200" i="1" dirty="0">
                            <a:latin typeface="Cambria Math" panose="02040503050406030204" pitchFamily="18" charset="0"/>
                          </a:rPr>
                        </m:ctrlPr>
                      </m:accPr>
                      <m:e>
                        <m:acc>
                          <m:accPr>
                            <m:chr m:val="⃗"/>
                            <m:ctrlPr>
                              <a:rPr lang="en-US" altLang="zh-CN" sz="2200" i="1" dirty="0">
                                <a:latin typeface="Cambria Math" panose="02040503050406030204" pitchFamily="18" charset="0"/>
                              </a:rPr>
                            </m:ctrlPr>
                          </m:accPr>
                          <m:e>
                            <m:sSub>
                              <m:sSubPr>
                                <m:ctrlPr>
                                  <a:rPr lang="en-US" altLang="zh-CN" sz="2200" i="1" dirty="0">
                                    <a:latin typeface="Cambria Math" panose="02040503050406030204" pitchFamily="18" charset="0"/>
                                  </a:rPr>
                                </m:ctrlPr>
                              </m:sSubPr>
                              <m:e>
                                <m:r>
                                  <a:rPr lang="en-US" altLang="zh-CN" sz="2200" b="0" i="1" dirty="0" smtClean="0">
                                    <a:latin typeface="Cambria Math" panose="02040503050406030204" pitchFamily="18" charset="0"/>
                                  </a:rPr>
                                  <m:t>𝐴</m:t>
                                </m:r>
                              </m:e>
                              <m:sub>
                                <m:r>
                                  <a:rPr lang="en-US" altLang="zh-CN" sz="2200" i="1" dirty="0">
                                    <a:latin typeface="Cambria Math" panose="02040503050406030204" pitchFamily="18" charset="0"/>
                                  </a:rPr>
                                  <m:t>𝑖𝑗</m:t>
                                </m:r>
                              </m:sub>
                            </m:sSub>
                          </m:e>
                        </m:acc>
                      </m:e>
                    </m:acc>
                  </m:oMath>
                </a14:m>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均是</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3×3</a:t>
                </a:r>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矩阵，可通过四态法求解</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p>
            </p:txBody>
          </p:sp>
        </mc:Choice>
        <mc:Fallback xmlns="">
          <p:sp>
            <p:nvSpPr>
              <p:cNvPr id="10" name="文本框 9">
                <a:extLst>
                  <a:ext uri="{FF2B5EF4-FFF2-40B4-BE49-F238E27FC236}">
                    <a16:creationId xmlns:a16="http://schemas.microsoft.com/office/drawing/2014/main" id="{50F81185-1FF1-0775-2608-AD58322F201A}"/>
                  </a:ext>
                </a:extLst>
              </p:cNvPr>
              <p:cNvSpPr txBox="1">
                <a:spLocks noRot="1" noChangeAspect="1" noMove="1" noResize="1" noEditPoints="1" noAdjustHandles="1" noChangeArrowheads="1" noChangeShapeType="1" noTextEdit="1"/>
              </p:cNvSpPr>
              <p:nvPr/>
            </p:nvSpPr>
            <p:spPr>
              <a:xfrm>
                <a:off x="874834" y="3758277"/>
                <a:ext cx="7554058" cy="935321"/>
              </a:xfrm>
              <a:prstGeom prst="rect">
                <a:avLst/>
              </a:prstGeom>
              <a:blipFill>
                <a:blip r:embed="rId3"/>
                <a:stretch>
                  <a:fillRect l="-1049" t="-4575" b="-91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3352D66-40B2-9298-AB61-0AB005399C60}"/>
                  </a:ext>
                </a:extLst>
              </p:cNvPr>
              <p:cNvSpPr txBox="1"/>
              <p:nvPr/>
            </p:nvSpPr>
            <p:spPr>
              <a:xfrm>
                <a:off x="628649" y="4824429"/>
                <a:ext cx="7389935" cy="1367426"/>
              </a:xfrm>
              <a:prstGeom prst="rect">
                <a:avLst/>
              </a:prstGeom>
              <a:noFill/>
            </p:spPr>
            <p:txBody>
              <a:bodyPr wrap="square" rtlCol="0">
                <a:spAutoFit/>
              </a:bodyPr>
              <a:lstStyle/>
              <a:p>
                <a:pPr marL="285750" indent="-285750">
                  <a:buFont typeface="Calibri" panose="020F0502020204030204" pitchFamily="34" charset="0"/>
                  <a:buChar char="▪"/>
                </a:pPr>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四态法：通过选取合适的</a:t>
                </a:r>
                <a14:m>
                  <m:oMath xmlns:m="http://schemas.openxmlformats.org/officeDocument/2006/math">
                    <m:acc>
                      <m:accPr>
                        <m:chr m:val="⃗"/>
                        <m:ctrlPr>
                          <a:rPr lang="en-US" altLang="zh-CN" sz="2200" i="1" dirty="0">
                            <a:latin typeface="Cambria Math" panose="02040503050406030204" pitchFamily="18" charset="0"/>
                          </a:rPr>
                        </m:ctrlPr>
                      </m:accPr>
                      <m:e>
                        <m:sSub>
                          <m:sSubPr>
                            <m:ctrlPr>
                              <a:rPr lang="en-US" altLang="zh-CN" sz="2200" i="1" dirty="0">
                                <a:latin typeface="Cambria Math" panose="02040503050406030204" pitchFamily="18" charset="0"/>
                              </a:rPr>
                            </m:ctrlPr>
                          </m:sSubPr>
                          <m:e>
                            <m:r>
                              <a:rPr lang="en-US" altLang="zh-CN" sz="2200" i="1" dirty="0">
                                <a:latin typeface="Cambria Math" panose="02040503050406030204" pitchFamily="18" charset="0"/>
                              </a:rPr>
                              <m:t>𝑆</m:t>
                            </m:r>
                          </m:e>
                          <m:sub>
                            <m:r>
                              <a:rPr lang="en-US" altLang="zh-CN" sz="2200" i="1" dirty="0">
                                <a:latin typeface="Cambria Math" panose="02040503050406030204" pitchFamily="18" charset="0"/>
                              </a:rPr>
                              <m:t>𝑖</m:t>
                            </m:r>
                          </m:sub>
                        </m:sSub>
                      </m:e>
                    </m:acc>
                  </m:oMath>
                </a14:m>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dirty="0"/>
                  <a:t> </a:t>
                </a:r>
                <a14:m>
                  <m:oMath xmlns:m="http://schemas.openxmlformats.org/officeDocument/2006/math">
                    <m:acc>
                      <m:accPr>
                        <m:chr m:val="⃗"/>
                        <m:ctrlPr>
                          <a:rPr lang="en-US" altLang="zh-CN" sz="2200" i="1" dirty="0">
                            <a:latin typeface="Cambria Math" panose="02040503050406030204" pitchFamily="18" charset="0"/>
                          </a:rPr>
                        </m:ctrlPr>
                      </m:accPr>
                      <m:e>
                        <m:sSub>
                          <m:sSubPr>
                            <m:ctrlPr>
                              <a:rPr lang="en-US" altLang="zh-CN" sz="2200" i="1" dirty="0">
                                <a:latin typeface="Cambria Math" panose="02040503050406030204" pitchFamily="18" charset="0"/>
                              </a:rPr>
                            </m:ctrlPr>
                          </m:sSubPr>
                          <m:e>
                            <m:r>
                              <a:rPr lang="en-US" altLang="zh-CN" sz="2200" i="1" dirty="0">
                                <a:latin typeface="Cambria Math" panose="02040503050406030204" pitchFamily="18" charset="0"/>
                              </a:rPr>
                              <m:t>𝑆</m:t>
                            </m:r>
                          </m:e>
                          <m:sub>
                            <m:r>
                              <a:rPr lang="en-US" altLang="zh-CN" sz="2200" i="1" dirty="0">
                                <a:latin typeface="Cambria Math" panose="02040503050406030204" pitchFamily="18" charset="0"/>
                              </a:rPr>
                              <m:t>𝑗</m:t>
                            </m:r>
                          </m:sub>
                        </m:sSub>
                      </m:e>
                    </m:acc>
                  </m:oMath>
                </a14:m>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用</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DFT</a:t>
                </a:r>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计算总能，再对总能相加减求解</a:t>
                </a:r>
                <a14:m>
                  <m:oMath xmlns:m="http://schemas.openxmlformats.org/officeDocument/2006/math">
                    <m:acc>
                      <m:accPr>
                        <m:chr m:val="⃗"/>
                        <m:ctrlPr>
                          <a:rPr lang="en-US" altLang="zh-CN" sz="2200" i="1" dirty="0">
                            <a:latin typeface="Cambria Math" panose="02040503050406030204" pitchFamily="18" charset="0"/>
                          </a:rPr>
                        </m:ctrlPr>
                      </m:accPr>
                      <m:e>
                        <m:acc>
                          <m:accPr>
                            <m:chr m:val="⃗"/>
                            <m:ctrlPr>
                              <a:rPr lang="en-US" altLang="zh-CN" sz="2200" i="1" dirty="0">
                                <a:latin typeface="Cambria Math" panose="02040503050406030204" pitchFamily="18" charset="0"/>
                              </a:rPr>
                            </m:ctrlPr>
                          </m:accPr>
                          <m:e>
                            <m:sSub>
                              <m:sSubPr>
                                <m:ctrlPr>
                                  <a:rPr lang="en-US" altLang="zh-CN" sz="2200" i="1" dirty="0">
                                    <a:latin typeface="Cambria Math" panose="02040503050406030204" pitchFamily="18" charset="0"/>
                                  </a:rPr>
                                </m:ctrlPr>
                              </m:sSubPr>
                              <m:e>
                                <m:r>
                                  <a:rPr lang="en-US" altLang="zh-CN" sz="2200" i="1" dirty="0">
                                    <a:latin typeface="Cambria Math" panose="02040503050406030204" pitchFamily="18" charset="0"/>
                                  </a:rPr>
                                  <m:t>𝐽</m:t>
                                </m:r>
                              </m:e>
                              <m:sub>
                                <m:r>
                                  <a:rPr lang="en-US" altLang="zh-CN" sz="2200" i="1" dirty="0">
                                    <a:latin typeface="Cambria Math" panose="02040503050406030204" pitchFamily="18" charset="0"/>
                                  </a:rPr>
                                  <m:t>𝑖𝑗</m:t>
                                </m:r>
                              </m:sub>
                            </m:sSub>
                          </m:e>
                        </m:acc>
                      </m:e>
                    </m:acc>
                  </m:oMath>
                </a14:m>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dirty="0"/>
                  <a:t> </a:t>
                </a:r>
                <a14:m>
                  <m:oMath xmlns:m="http://schemas.openxmlformats.org/officeDocument/2006/math">
                    <m:acc>
                      <m:accPr>
                        <m:chr m:val="⃗"/>
                        <m:ctrlPr>
                          <a:rPr lang="en-US" altLang="zh-CN" sz="2200" i="1" dirty="0">
                            <a:latin typeface="Cambria Math" panose="02040503050406030204" pitchFamily="18" charset="0"/>
                          </a:rPr>
                        </m:ctrlPr>
                      </m:accPr>
                      <m:e>
                        <m:acc>
                          <m:accPr>
                            <m:chr m:val="⃗"/>
                            <m:ctrlPr>
                              <a:rPr lang="en-US" altLang="zh-CN" sz="2200" i="1" dirty="0">
                                <a:latin typeface="Cambria Math" panose="02040503050406030204" pitchFamily="18" charset="0"/>
                              </a:rPr>
                            </m:ctrlPr>
                          </m:accPr>
                          <m:e>
                            <m:sSub>
                              <m:sSubPr>
                                <m:ctrlPr>
                                  <a:rPr lang="en-US" altLang="zh-CN" sz="2200" i="1" dirty="0">
                                    <a:latin typeface="Cambria Math" panose="02040503050406030204" pitchFamily="18" charset="0"/>
                                  </a:rPr>
                                </m:ctrlPr>
                              </m:sSubPr>
                              <m:e>
                                <m:r>
                                  <a:rPr lang="en-US" altLang="zh-CN" sz="2200" i="1" dirty="0">
                                    <a:latin typeface="Cambria Math" panose="02040503050406030204" pitchFamily="18" charset="0"/>
                                  </a:rPr>
                                  <m:t>𝐴</m:t>
                                </m:r>
                              </m:e>
                              <m:sub>
                                <m:r>
                                  <a:rPr lang="en-US" altLang="zh-CN" sz="2200" i="1" dirty="0">
                                    <a:latin typeface="Cambria Math" panose="02040503050406030204" pitchFamily="18" charset="0"/>
                                  </a:rPr>
                                  <m:t>𝑖𝑗</m:t>
                                </m:r>
                              </m:sub>
                            </m:sSub>
                          </m:e>
                        </m:acc>
                      </m:e>
                    </m:acc>
                  </m:oMath>
                </a14:m>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矩阵的元素</a:t>
                </a:r>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体系是三重对称、六重对称体系，只需要任意选取</a:t>
                </a:r>
                <a14:m>
                  <m:oMath xmlns:m="http://schemas.openxmlformats.org/officeDocument/2006/math">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𝐴</m:t>
                        </m:r>
                      </m:e>
                      <m:sub>
                        <m:r>
                          <a:rPr lang="en-US" altLang="zh-CN" sz="2000" i="1">
                            <a:latin typeface="Cambria Math" panose="02040503050406030204" pitchFamily="18" charset="0"/>
                          </a:rPr>
                          <m:t>𝑖𝑖</m:t>
                        </m:r>
                      </m:sub>
                      <m:sup>
                        <m:r>
                          <a:rPr lang="en-US" altLang="zh-CN" sz="2000" i="1">
                            <a:latin typeface="Cambria Math" panose="02040503050406030204" pitchFamily="18" charset="0"/>
                          </a:rPr>
                          <m:t>𝑥𝑥</m:t>
                        </m:r>
                      </m:sup>
                    </m:sSubSup>
                  </m:oMath>
                </a14:m>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，求</a:t>
                </a:r>
                <a14:m>
                  <m:oMath xmlns:m="http://schemas.openxmlformats.org/officeDocument/2006/math">
                    <m:r>
                      <a:rPr lang="en-US" altLang="zh-CN" sz="2200" i="1" dirty="0" smtClean="0">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𝐴</m:t>
                        </m:r>
                      </m:e>
                      <m:sub>
                        <m:r>
                          <a:rPr lang="en-US" altLang="zh-CN" sz="2400" b="0" i="1" smtClean="0">
                            <a:latin typeface="Cambria Math" panose="02040503050406030204" pitchFamily="18" charset="0"/>
                          </a:rPr>
                          <m:t>𝑖𝑖</m:t>
                        </m:r>
                      </m:sub>
                      <m:sup>
                        <m:r>
                          <a:rPr lang="en-US" altLang="zh-CN" sz="2400" i="1">
                            <a:latin typeface="Cambria Math" panose="02040503050406030204" pitchFamily="18" charset="0"/>
                          </a:rPr>
                          <m:t>𝑧𝑧</m:t>
                        </m:r>
                      </m:sup>
                    </m:sSubSup>
                    <m:r>
                      <a:rPr lang="en-US" altLang="zh-CN" sz="2400" b="0" i="1" smtClean="0">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𝐴</m:t>
                        </m:r>
                      </m:e>
                      <m:sub>
                        <m:r>
                          <a:rPr lang="en-US" altLang="zh-CN" sz="2400" b="0" i="1" smtClean="0">
                            <a:latin typeface="Cambria Math" panose="02040503050406030204" pitchFamily="18" charset="0"/>
                          </a:rPr>
                          <m:t>𝑖𝑖</m:t>
                        </m:r>
                      </m:sub>
                      <m:sup>
                        <m:r>
                          <a:rPr lang="en-US" altLang="zh-CN" sz="2400" b="0" i="1" smtClean="0">
                            <a:latin typeface="Cambria Math" panose="02040503050406030204" pitchFamily="18" charset="0"/>
                          </a:rPr>
                          <m:t>𝑥𝑥</m:t>
                        </m:r>
                      </m:sup>
                    </m:sSubSup>
                    <m:r>
                      <a:rPr lang="en-US" altLang="zh-CN" sz="2400" b="0" i="1" smtClean="0">
                        <a:latin typeface="Cambria Math" panose="02040503050406030204" pitchFamily="18" charset="0"/>
                      </a:rPr>
                      <m:t>)</m:t>
                    </m:r>
                  </m:oMath>
                </a14:m>
                <a:r>
                  <a:rPr lang="en-US" altLang="zh-CN" sz="22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20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33352D66-40B2-9298-AB61-0AB005399C60}"/>
                  </a:ext>
                </a:extLst>
              </p:cNvPr>
              <p:cNvSpPr txBox="1">
                <a:spLocks noRot="1" noChangeAspect="1" noMove="1" noResize="1" noEditPoints="1" noAdjustHandles="1" noChangeArrowheads="1" noChangeShapeType="1" noTextEdit="1"/>
              </p:cNvSpPr>
              <p:nvPr/>
            </p:nvSpPr>
            <p:spPr>
              <a:xfrm>
                <a:off x="628649" y="4824429"/>
                <a:ext cx="7389935" cy="1367426"/>
              </a:xfrm>
              <a:prstGeom prst="rect">
                <a:avLst/>
              </a:prstGeom>
              <a:blipFill>
                <a:blip r:embed="rId4"/>
                <a:stretch>
                  <a:fillRect l="-1073" r="-1073" b="-7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362899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65AE17-F1C1-52D5-FAC0-74C8C2FC5263}"/>
              </a:ext>
            </a:extLst>
          </p:cNvPr>
          <p:cNvSpPr>
            <a:spLocks noGrp="1"/>
          </p:cNvSpPr>
          <p:nvPr>
            <p:ph type="title"/>
          </p:nvPr>
        </p:nvSpPr>
        <p:spPr/>
        <p:txBody>
          <a:bodyPr/>
          <a:lstStyle/>
          <a:p>
            <a:r>
              <a:rPr lang="en-US" altLang="zh-CN" dirty="0"/>
              <a:t>Calculating the elements of </a:t>
            </a:r>
            <a:r>
              <a:rPr lang="en-US" altLang="zh-CN" dirty="0" err="1"/>
              <a:t>J</a:t>
            </a:r>
            <a:r>
              <a:rPr lang="en-US" altLang="zh-CN" baseline="-25000" dirty="0" err="1"/>
              <a:t>ij</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70C6173-932C-68E8-1499-7BB5486DBFCB}"/>
                  </a:ext>
                </a:extLst>
              </p:cNvPr>
              <p:cNvSpPr>
                <a:spLocks noGrp="1"/>
              </p:cNvSpPr>
              <p:nvPr>
                <p:ph idx="1"/>
              </p:nvPr>
            </p:nvSpPr>
            <p:spPr/>
            <p:txBody>
              <a:bodyPr>
                <a:normAutofit lnSpcReduction="10000"/>
              </a:bodyPr>
              <a:lstStyle/>
              <a:p>
                <a:r>
                  <a:rPr lang="en-US" altLang="zh-CN" dirty="0"/>
                  <a:t>For specific (</a:t>
                </a:r>
                <a:r>
                  <a:rPr lang="en-US" altLang="zh-CN" dirty="0" err="1"/>
                  <a:t>i,j</a:t>
                </a:r>
                <a:r>
                  <a:rPr lang="en-US" altLang="zh-CN" dirty="0"/>
                  <a:t>) (</a:t>
                </a:r>
                <a:r>
                  <a:rPr lang="en-US" altLang="zh-CN" dirty="0" err="1"/>
                  <a:t>i</a:t>
                </a:r>
                <a:r>
                  <a:rPr lang="zh-CN" altLang="en-US" dirty="0"/>
                  <a:t>≠</a:t>
                </a:r>
                <a:r>
                  <a:rPr lang="en-US" altLang="zh-CN" dirty="0"/>
                  <a:t>j), assume that</a:t>
                </a:r>
              </a:p>
              <a:p>
                <a:endParaRPr lang="en-US" altLang="zh-CN" dirty="0"/>
              </a:p>
              <a:p>
                <a:pPr marL="0" indent="0">
                  <a:buNone/>
                </a:pPr>
                <a:endParaRPr lang="en-US" altLang="zh-CN"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𝐽</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sSubSup>
                                  <m:sSubSupPr>
                                    <m:ctrlPr>
                                      <a:rPr lang="en-US" altLang="zh-CN" i="1">
                                        <a:latin typeface="Cambria Math" panose="02040503050406030204" pitchFamily="18" charset="0"/>
                                      </a:rPr>
                                    </m:ctrlPr>
                                  </m:sSubSupPr>
                                  <m:e>
                                    <m:r>
                                      <m:rPr>
                                        <m:brk m:alnAt="7"/>
                                      </m:rPr>
                                      <a:rPr lang="en-US" altLang="zh-CN" i="1">
                                        <a:latin typeface="Cambria Math" panose="02040503050406030204" pitchFamily="18" charset="0"/>
                                      </a:rPr>
                                      <m:t>𝐽</m:t>
                                    </m:r>
                                  </m:e>
                                  <m:sub>
                                    <m:r>
                                      <m:rPr>
                                        <m:brk m:alnAt="7"/>
                                      </m:rPr>
                                      <a:rPr lang="en-US" altLang="zh-CN" i="1">
                                        <a:latin typeface="Cambria Math" panose="02040503050406030204" pitchFamily="18" charset="0"/>
                                      </a:rPr>
                                      <m:t>𝑖</m:t>
                                    </m:r>
                                    <m:r>
                                      <a:rPr lang="en-US" altLang="zh-CN" i="1">
                                        <a:latin typeface="Cambria Math" panose="02040503050406030204" pitchFamily="18" charset="0"/>
                                      </a:rPr>
                                      <m:t>𝑗</m:t>
                                    </m:r>
                                  </m:sub>
                                  <m:sup>
                                    <m:r>
                                      <m:rPr>
                                        <m:brk m:alnAt="7"/>
                                      </m:rPr>
                                      <a:rPr lang="en-US" altLang="zh-CN" i="1">
                                        <a:latin typeface="Cambria Math" panose="02040503050406030204" pitchFamily="18" charset="0"/>
                                      </a:rPr>
                                      <m:t>𝑥</m:t>
                                    </m:r>
                                    <m:r>
                                      <a:rPr lang="en-US" altLang="zh-CN" i="1">
                                        <a:latin typeface="Cambria Math" panose="02040503050406030204" pitchFamily="18" charset="0"/>
                                      </a:rPr>
                                      <m:t>𝑥</m:t>
                                    </m:r>
                                  </m:sup>
                                </m:sSubSup>
                              </m:e>
                              <m:e>
                                <m:sSubSup>
                                  <m:sSubSupPr>
                                    <m:ctrlPr>
                                      <a:rPr lang="en-US" altLang="zh-CN" i="1">
                                        <a:latin typeface="Cambria Math" panose="02040503050406030204" pitchFamily="18" charset="0"/>
                                      </a:rPr>
                                    </m:ctrlPr>
                                  </m:sSubSupPr>
                                  <m:e>
                                    <m:r>
                                      <m:rPr>
                                        <m:brk m:alnAt="7"/>
                                      </m:rPr>
                                      <a:rPr lang="en-US" altLang="zh-CN" i="1">
                                        <a:latin typeface="Cambria Math" panose="02040503050406030204" pitchFamily="18" charset="0"/>
                                      </a:rPr>
                                      <m:t>𝐽</m:t>
                                    </m:r>
                                  </m:e>
                                  <m:sub>
                                    <m:r>
                                      <m:rPr>
                                        <m:brk m:alnAt="7"/>
                                      </m:rPr>
                                      <a:rPr lang="en-US" altLang="zh-CN" i="1">
                                        <a:latin typeface="Cambria Math" panose="02040503050406030204" pitchFamily="18" charset="0"/>
                                      </a:rPr>
                                      <m:t>𝑖</m:t>
                                    </m:r>
                                    <m:r>
                                      <a:rPr lang="en-US" altLang="zh-CN" i="1">
                                        <a:latin typeface="Cambria Math" panose="02040503050406030204" pitchFamily="18" charset="0"/>
                                      </a:rPr>
                                      <m:t>𝑗</m:t>
                                    </m:r>
                                  </m:sub>
                                  <m:sup>
                                    <m:r>
                                      <m:rPr>
                                        <m:brk m:alnAt="7"/>
                                      </m:rPr>
                                      <a:rPr lang="en-US" altLang="zh-CN" i="1">
                                        <a:latin typeface="Cambria Math" panose="02040503050406030204" pitchFamily="18" charset="0"/>
                                      </a:rPr>
                                      <m:t>𝑥</m:t>
                                    </m:r>
                                    <m:r>
                                      <a:rPr lang="en-US" altLang="zh-CN" i="1">
                                        <a:latin typeface="Cambria Math" panose="02040503050406030204" pitchFamily="18" charset="0"/>
                                      </a:rPr>
                                      <m:t>𝑦</m:t>
                                    </m:r>
                                  </m:sup>
                                </m:sSubSup>
                              </m:e>
                              <m:e>
                                <m:sSubSup>
                                  <m:sSubSupPr>
                                    <m:ctrlPr>
                                      <a:rPr lang="en-US" altLang="zh-CN" i="1">
                                        <a:latin typeface="Cambria Math" panose="02040503050406030204" pitchFamily="18" charset="0"/>
                                      </a:rPr>
                                    </m:ctrlPr>
                                  </m:sSubSupPr>
                                  <m:e>
                                    <m:r>
                                      <m:rPr>
                                        <m:brk m:alnAt="7"/>
                                      </m:rPr>
                                      <a:rPr lang="en-US" altLang="zh-CN" i="1">
                                        <a:latin typeface="Cambria Math" panose="02040503050406030204" pitchFamily="18" charset="0"/>
                                      </a:rPr>
                                      <m:t>𝐽</m:t>
                                    </m:r>
                                  </m:e>
                                  <m:sub>
                                    <m:r>
                                      <m:rPr>
                                        <m:brk m:alnAt="7"/>
                                      </m:rPr>
                                      <a:rPr lang="en-US" altLang="zh-CN" i="1">
                                        <a:latin typeface="Cambria Math" panose="02040503050406030204" pitchFamily="18" charset="0"/>
                                      </a:rPr>
                                      <m:t>𝑖</m:t>
                                    </m:r>
                                    <m:r>
                                      <a:rPr lang="en-US" altLang="zh-CN" i="1">
                                        <a:latin typeface="Cambria Math" panose="02040503050406030204" pitchFamily="18" charset="0"/>
                                      </a:rPr>
                                      <m:t>𝑗</m:t>
                                    </m:r>
                                  </m:sub>
                                  <m:sup>
                                    <m:r>
                                      <m:rPr>
                                        <m:brk m:alnAt="7"/>
                                      </m:rPr>
                                      <a:rPr lang="en-US" altLang="zh-CN" i="1">
                                        <a:latin typeface="Cambria Math" panose="02040503050406030204" pitchFamily="18" charset="0"/>
                                      </a:rPr>
                                      <m:t>𝑥</m:t>
                                    </m:r>
                                    <m:r>
                                      <a:rPr lang="en-US" altLang="zh-CN" i="1">
                                        <a:latin typeface="Cambria Math" panose="02040503050406030204" pitchFamily="18" charset="0"/>
                                      </a:rPr>
                                      <m:t>𝑧</m:t>
                                    </m:r>
                                  </m:sup>
                                </m:sSubSup>
                              </m:e>
                            </m:mr>
                            <m:mr>
                              <m:e>
                                <m:sSubSup>
                                  <m:sSubSupPr>
                                    <m:ctrlPr>
                                      <a:rPr lang="en-US" altLang="zh-CN" i="1">
                                        <a:latin typeface="Cambria Math" panose="02040503050406030204" pitchFamily="18" charset="0"/>
                                      </a:rPr>
                                    </m:ctrlPr>
                                  </m:sSubSupPr>
                                  <m:e>
                                    <m:r>
                                      <m:rPr>
                                        <m:brk m:alnAt="7"/>
                                      </m:rPr>
                                      <a:rPr lang="en-US" altLang="zh-CN" i="1">
                                        <a:latin typeface="Cambria Math" panose="02040503050406030204" pitchFamily="18" charset="0"/>
                                      </a:rPr>
                                      <m:t>𝐽</m:t>
                                    </m:r>
                                  </m:e>
                                  <m:sub>
                                    <m:r>
                                      <m:rPr>
                                        <m:brk m:alnAt="7"/>
                                      </m:rPr>
                                      <a:rPr lang="en-US" altLang="zh-CN" i="1">
                                        <a:latin typeface="Cambria Math" panose="02040503050406030204" pitchFamily="18" charset="0"/>
                                      </a:rPr>
                                      <m:t>𝑖</m:t>
                                    </m:r>
                                    <m:r>
                                      <a:rPr lang="en-US" altLang="zh-CN" i="1">
                                        <a:latin typeface="Cambria Math" panose="02040503050406030204" pitchFamily="18" charset="0"/>
                                      </a:rPr>
                                      <m:t>𝑗</m:t>
                                    </m:r>
                                  </m:sub>
                                  <m:sup>
                                    <m:r>
                                      <a:rPr lang="en-US" altLang="zh-CN" i="1">
                                        <a:latin typeface="Cambria Math" panose="02040503050406030204" pitchFamily="18" charset="0"/>
                                      </a:rPr>
                                      <m:t>𝑦𝑥</m:t>
                                    </m:r>
                                  </m:sup>
                                </m:sSubSup>
                              </m:e>
                              <m:e>
                                <m:sSubSup>
                                  <m:sSubSupPr>
                                    <m:ctrlPr>
                                      <a:rPr lang="en-US" altLang="zh-CN" i="1">
                                        <a:latin typeface="Cambria Math" panose="02040503050406030204" pitchFamily="18" charset="0"/>
                                      </a:rPr>
                                    </m:ctrlPr>
                                  </m:sSubSupPr>
                                  <m:e>
                                    <m:r>
                                      <m:rPr>
                                        <m:brk m:alnAt="7"/>
                                      </m:rPr>
                                      <a:rPr lang="en-US" altLang="zh-CN" i="1">
                                        <a:latin typeface="Cambria Math" panose="02040503050406030204" pitchFamily="18" charset="0"/>
                                      </a:rPr>
                                      <m:t>𝐽</m:t>
                                    </m:r>
                                  </m:e>
                                  <m:sub>
                                    <m:r>
                                      <m:rPr>
                                        <m:brk m:alnAt="7"/>
                                      </m:rPr>
                                      <a:rPr lang="en-US" altLang="zh-CN" i="1">
                                        <a:latin typeface="Cambria Math" panose="02040503050406030204" pitchFamily="18" charset="0"/>
                                      </a:rPr>
                                      <m:t>𝑖</m:t>
                                    </m:r>
                                    <m:r>
                                      <a:rPr lang="en-US" altLang="zh-CN" i="1">
                                        <a:latin typeface="Cambria Math" panose="02040503050406030204" pitchFamily="18" charset="0"/>
                                      </a:rPr>
                                      <m:t>𝑗</m:t>
                                    </m:r>
                                  </m:sub>
                                  <m:sup>
                                    <m:r>
                                      <a:rPr lang="en-US" altLang="zh-CN" i="1">
                                        <a:latin typeface="Cambria Math" panose="02040503050406030204" pitchFamily="18" charset="0"/>
                                      </a:rPr>
                                      <m:t>𝑦𝑦</m:t>
                                    </m:r>
                                  </m:sup>
                                </m:sSubSup>
                              </m:e>
                              <m:e>
                                <m:sSubSup>
                                  <m:sSubSupPr>
                                    <m:ctrlPr>
                                      <a:rPr lang="en-US" altLang="zh-CN" i="1">
                                        <a:latin typeface="Cambria Math" panose="02040503050406030204" pitchFamily="18" charset="0"/>
                                      </a:rPr>
                                    </m:ctrlPr>
                                  </m:sSubSupPr>
                                  <m:e>
                                    <m:r>
                                      <m:rPr>
                                        <m:brk m:alnAt="7"/>
                                      </m:rPr>
                                      <a:rPr lang="en-US" altLang="zh-CN" i="1">
                                        <a:latin typeface="Cambria Math" panose="02040503050406030204" pitchFamily="18" charset="0"/>
                                      </a:rPr>
                                      <m:t>𝐽</m:t>
                                    </m:r>
                                  </m:e>
                                  <m:sub>
                                    <m:r>
                                      <m:rPr>
                                        <m:brk m:alnAt="7"/>
                                      </m:rPr>
                                      <a:rPr lang="en-US" altLang="zh-CN" i="1">
                                        <a:latin typeface="Cambria Math" panose="02040503050406030204" pitchFamily="18" charset="0"/>
                                      </a:rPr>
                                      <m:t>𝑖</m:t>
                                    </m:r>
                                    <m:r>
                                      <a:rPr lang="en-US" altLang="zh-CN" i="1">
                                        <a:latin typeface="Cambria Math" panose="02040503050406030204" pitchFamily="18" charset="0"/>
                                      </a:rPr>
                                      <m:t>𝑗</m:t>
                                    </m:r>
                                  </m:sub>
                                  <m:sup>
                                    <m:r>
                                      <a:rPr lang="en-US" altLang="zh-CN" i="1">
                                        <a:latin typeface="Cambria Math" panose="02040503050406030204" pitchFamily="18" charset="0"/>
                                      </a:rPr>
                                      <m:t>𝑦𝑧</m:t>
                                    </m:r>
                                  </m:sup>
                                </m:sSubSup>
                              </m:e>
                            </m:mr>
                            <m:mr>
                              <m:e>
                                <m:sSubSup>
                                  <m:sSubSupPr>
                                    <m:ctrlPr>
                                      <a:rPr lang="en-US" altLang="zh-CN" i="1">
                                        <a:latin typeface="Cambria Math" panose="02040503050406030204" pitchFamily="18" charset="0"/>
                                      </a:rPr>
                                    </m:ctrlPr>
                                  </m:sSubSupPr>
                                  <m:e>
                                    <m:r>
                                      <m:rPr>
                                        <m:brk m:alnAt="7"/>
                                      </m:rPr>
                                      <a:rPr lang="en-US" altLang="zh-CN" i="1">
                                        <a:latin typeface="Cambria Math" panose="02040503050406030204" pitchFamily="18" charset="0"/>
                                      </a:rPr>
                                      <m:t>𝐽</m:t>
                                    </m:r>
                                  </m:e>
                                  <m:sub>
                                    <m:r>
                                      <m:rPr>
                                        <m:brk m:alnAt="7"/>
                                      </m:rPr>
                                      <a:rPr lang="en-US" altLang="zh-CN" i="1">
                                        <a:latin typeface="Cambria Math" panose="02040503050406030204" pitchFamily="18" charset="0"/>
                                      </a:rPr>
                                      <m:t>𝑖</m:t>
                                    </m:r>
                                    <m:r>
                                      <a:rPr lang="en-US" altLang="zh-CN" i="1">
                                        <a:latin typeface="Cambria Math" panose="02040503050406030204" pitchFamily="18" charset="0"/>
                                      </a:rPr>
                                      <m:t>𝑗</m:t>
                                    </m:r>
                                  </m:sub>
                                  <m:sup>
                                    <m:r>
                                      <a:rPr lang="en-US" altLang="zh-CN" i="1">
                                        <a:latin typeface="Cambria Math" panose="02040503050406030204" pitchFamily="18" charset="0"/>
                                      </a:rPr>
                                      <m:t>𝑧𝑥</m:t>
                                    </m:r>
                                  </m:sup>
                                </m:sSubSup>
                              </m:e>
                              <m:e>
                                <m:sSubSup>
                                  <m:sSubSupPr>
                                    <m:ctrlPr>
                                      <a:rPr lang="en-US" altLang="zh-CN" i="1">
                                        <a:latin typeface="Cambria Math" panose="02040503050406030204" pitchFamily="18" charset="0"/>
                                      </a:rPr>
                                    </m:ctrlPr>
                                  </m:sSubSupPr>
                                  <m:e>
                                    <m:r>
                                      <m:rPr>
                                        <m:brk m:alnAt="7"/>
                                      </m:rPr>
                                      <a:rPr lang="en-US" altLang="zh-CN" i="1">
                                        <a:latin typeface="Cambria Math" panose="02040503050406030204" pitchFamily="18" charset="0"/>
                                      </a:rPr>
                                      <m:t>𝐽</m:t>
                                    </m:r>
                                  </m:e>
                                  <m:sub>
                                    <m:r>
                                      <m:rPr>
                                        <m:brk m:alnAt="7"/>
                                      </m:rPr>
                                      <a:rPr lang="en-US" altLang="zh-CN" i="1">
                                        <a:latin typeface="Cambria Math" panose="02040503050406030204" pitchFamily="18" charset="0"/>
                                      </a:rPr>
                                      <m:t>𝑖</m:t>
                                    </m:r>
                                    <m:r>
                                      <a:rPr lang="en-US" altLang="zh-CN" i="1">
                                        <a:latin typeface="Cambria Math" panose="02040503050406030204" pitchFamily="18" charset="0"/>
                                      </a:rPr>
                                      <m:t>𝑗</m:t>
                                    </m:r>
                                  </m:sub>
                                  <m:sup>
                                    <m:r>
                                      <a:rPr lang="en-US" altLang="zh-CN" i="1">
                                        <a:latin typeface="Cambria Math" panose="02040503050406030204" pitchFamily="18" charset="0"/>
                                      </a:rPr>
                                      <m:t>𝑧𝑦</m:t>
                                    </m:r>
                                  </m:sup>
                                </m:sSubSup>
                              </m:e>
                              <m:e>
                                <m:sSubSup>
                                  <m:sSubSupPr>
                                    <m:ctrlPr>
                                      <a:rPr lang="en-US" altLang="zh-CN" i="1">
                                        <a:latin typeface="Cambria Math" panose="02040503050406030204" pitchFamily="18" charset="0"/>
                                      </a:rPr>
                                    </m:ctrlPr>
                                  </m:sSubSupPr>
                                  <m:e>
                                    <m:r>
                                      <m:rPr>
                                        <m:brk m:alnAt="7"/>
                                      </m:rPr>
                                      <a:rPr lang="en-US" altLang="zh-CN" i="1">
                                        <a:latin typeface="Cambria Math" panose="02040503050406030204" pitchFamily="18" charset="0"/>
                                      </a:rPr>
                                      <m:t>𝐽</m:t>
                                    </m:r>
                                  </m:e>
                                  <m:sub>
                                    <m:r>
                                      <m:rPr>
                                        <m:brk m:alnAt="7"/>
                                      </m:rPr>
                                      <a:rPr lang="en-US" altLang="zh-CN" i="1">
                                        <a:latin typeface="Cambria Math" panose="02040503050406030204" pitchFamily="18" charset="0"/>
                                      </a:rPr>
                                      <m:t>𝑖</m:t>
                                    </m:r>
                                    <m:r>
                                      <a:rPr lang="en-US" altLang="zh-CN" i="1">
                                        <a:latin typeface="Cambria Math" panose="02040503050406030204" pitchFamily="18" charset="0"/>
                                      </a:rPr>
                                      <m:t>𝑗</m:t>
                                    </m:r>
                                  </m:sub>
                                  <m:sup>
                                    <m:r>
                                      <a:rPr lang="en-US" altLang="zh-CN" i="1">
                                        <a:latin typeface="Cambria Math" panose="02040503050406030204" pitchFamily="18" charset="0"/>
                                      </a:rPr>
                                      <m:t>𝑧𝑧</m:t>
                                    </m:r>
                                  </m:sup>
                                </m:sSubSup>
                              </m:e>
                            </m:mr>
                          </m:m>
                        </m:e>
                      </m:d>
                    </m:oMath>
                  </m:oMathPara>
                </a14:m>
                <a:endParaRPr lang="en-US" altLang="zh-CN" dirty="0"/>
              </a:p>
              <a:p>
                <a:pPr marL="0" indent="0">
                  <a:buNone/>
                </a:pPr>
                <a:r>
                  <a:rPr lang="en-US" altLang="zh-CN" dirty="0"/>
                  <a:t>    </a:t>
                </a:r>
              </a:p>
              <a:p>
                <a:pPr marL="0" indent="0">
                  <a:buNone/>
                </a:pPr>
                <a:r>
                  <a:rPr lang="en-US" altLang="zh-CN" dirty="0"/>
                  <a:t>Set </a:t>
                </a:r>
                <a:r>
                  <a:rPr lang="en-US" altLang="zh-CN" dirty="0" err="1"/>
                  <a:t>S</a:t>
                </a:r>
                <a:r>
                  <a:rPr lang="en-US" altLang="zh-CN" baseline="-25000" dirty="0" err="1"/>
                  <a:t>k</a:t>
                </a:r>
                <a:r>
                  <a:rPr lang="zh-CN" altLang="en-US" baseline="-25000" dirty="0"/>
                  <a:t>≠</a:t>
                </a:r>
                <a:r>
                  <a:rPr lang="en-US" altLang="zh-CN" baseline="-25000" dirty="0" err="1"/>
                  <a:t>i,j</a:t>
                </a:r>
                <a:r>
                  <a:rPr lang="en-US" altLang="zh-CN" dirty="0"/>
                  <a:t> parallel to both S</a:t>
                </a:r>
                <a:r>
                  <a:rPr lang="en-US" altLang="zh-CN" baseline="-25000" dirty="0"/>
                  <a:t>i</a:t>
                </a:r>
                <a:r>
                  <a:rPr lang="en-US" altLang="zh-CN" dirty="0"/>
                  <a:t>, </a:t>
                </a:r>
                <a:r>
                  <a:rPr lang="en-US" altLang="zh-CN" dirty="0" err="1"/>
                  <a:t>S</a:t>
                </a:r>
                <a:r>
                  <a:rPr lang="en-US" altLang="zh-CN" baseline="-25000" dirty="0" err="1"/>
                  <a:t>j</a:t>
                </a:r>
                <a:r>
                  <a:rPr lang="en-US" altLang="zh-CN" dirty="0"/>
                  <a:t>, and take </a:t>
                </a:r>
                <a14:m>
                  <m:oMath xmlns:m="http://schemas.openxmlformats.org/officeDocument/2006/math">
                    <m:sSubSup>
                      <m:sSubSupPr>
                        <m:ctrlPr>
                          <a:rPr lang="en-US" altLang="zh-CN" i="1" smtClean="0">
                            <a:latin typeface="Cambria Math" panose="02040503050406030204" pitchFamily="18" charset="0"/>
                          </a:rPr>
                        </m:ctrlPr>
                      </m:sSubSupPr>
                      <m:e>
                        <m:r>
                          <m:rPr>
                            <m:brk m:alnAt="7"/>
                          </m:rPr>
                          <a:rPr lang="en-US" altLang="zh-CN" i="1">
                            <a:latin typeface="Cambria Math" panose="02040503050406030204" pitchFamily="18" charset="0"/>
                          </a:rPr>
                          <m:t>𝐽</m:t>
                        </m:r>
                      </m:e>
                      <m:sub>
                        <m:r>
                          <m:rPr>
                            <m:brk m:alnAt="7"/>
                          </m:rPr>
                          <a:rPr lang="en-US" altLang="zh-CN" i="1">
                            <a:latin typeface="Cambria Math" panose="02040503050406030204" pitchFamily="18" charset="0"/>
                          </a:rPr>
                          <m:t>𝑖</m:t>
                        </m:r>
                        <m:r>
                          <a:rPr lang="en-US" altLang="zh-CN" i="1">
                            <a:latin typeface="Cambria Math" panose="02040503050406030204" pitchFamily="18" charset="0"/>
                          </a:rPr>
                          <m:t>𝑗</m:t>
                        </m:r>
                      </m:sub>
                      <m:sup>
                        <m:r>
                          <m:rPr>
                            <m:brk m:alnAt="7"/>
                          </m:rPr>
                          <a:rPr lang="en-US" altLang="zh-CN" i="1">
                            <a:latin typeface="Cambria Math" panose="02040503050406030204" pitchFamily="18" charset="0"/>
                          </a:rPr>
                          <m:t>𝑥</m:t>
                        </m:r>
                        <m:r>
                          <a:rPr lang="en-US" altLang="zh-CN" i="1">
                            <a:latin typeface="Cambria Math" panose="02040503050406030204" pitchFamily="18" charset="0"/>
                          </a:rPr>
                          <m:t>𝑦</m:t>
                        </m:r>
                      </m:sup>
                    </m:sSubSup>
                  </m:oMath>
                </a14:m>
                <a:r>
                  <a:rPr lang="zh-CN" altLang="en-US" dirty="0"/>
                  <a:t> </a:t>
                </a:r>
                <a:r>
                  <a:rPr lang="en-US" altLang="zh-CN" dirty="0"/>
                  <a:t>for example, set S</a:t>
                </a:r>
                <a:r>
                  <a:rPr lang="en-US" altLang="zh-CN" baseline="-25000" dirty="0"/>
                  <a:t>i</a:t>
                </a:r>
                <a:r>
                  <a:rPr lang="en-US" altLang="zh-CN" dirty="0"/>
                  <a:t>, </a:t>
                </a:r>
                <a:r>
                  <a:rPr lang="en-US" altLang="zh-CN" dirty="0" err="1"/>
                  <a:t>S</a:t>
                </a:r>
                <a:r>
                  <a:rPr lang="en-US" altLang="zh-CN" baseline="-25000" dirty="0" err="1"/>
                  <a:t>j</a:t>
                </a:r>
                <a:r>
                  <a:rPr lang="en-US" altLang="zh-CN" dirty="0"/>
                  <a:t> as in Table 1.</a:t>
                </a:r>
              </a:p>
            </p:txBody>
          </p:sp>
        </mc:Choice>
        <mc:Fallback xmlns="">
          <p:sp>
            <p:nvSpPr>
              <p:cNvPr id="3" name="内容占位符 2">
                <a:extLst>
                  <a:ext uri="{FF2B5EF4-FFF2-40B4-BE49-F238E27FC236}">
                    <a16:creationId xmlns:a16="http://schemas.microsoft.com/office/drawing/2014/main" id="{570C6173-932C-68E8-1499-7BB5486DBFCB}"/>
                  </a:ext>
                </a:extLst>
              </p:cNvPr>
              <p:cNvSpPr>
                <a:spLocks noGrp="1" noRot="1" noChangeAspect="1" noMove="1" noResize="1" noEditPoints="1" noAdjustHandles="1" noChangeArrowheads="1" noChangeShapeType="1" noTextEdit="1"/>
              </p:cNvSpPr>
              <p:nvPr>
                <p:ph idx="1"/>
              </p:nvPr>
            </p:nvSpPr>
            <p:spPr>
              <a:blipFill>
                <a:blip r:embed="rId3"/>
                <a:stretch>
                  <a:fillRect l="-1546" t="-3081" b="-2101"/>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5D8A5B8B-6BB1-850B-FD60-E1C6C19D5EDC}"/>
              </a:ext>
            </a:extLst>
          </p:cNvPr>
          <p:cNvSpPr>
            <a:spLocks noGrp="1"/>
          </p:cNvSpPr>
          <p:nvPr>
            <p:ph type="sldNum" sz="quarter" idx="12"/>
          </p:nvPr>
        </p:nvSpPr>
        <p:spPr/>
        <p:txBody>
          <a:bodyPr/>
          <a:lstStyle/>
          <a:p>
            <a:fld id="{00030411-CC63-48A6-B2CC-74A3F50B8682}" type="slidenum">
              <a:rPr lang="zh-CN" altLang="en-US" smtClean="0"/>
              <a:pPr/>
              <a:t>45</a:t>
            </a:fld>
            <a:endParaRPr lang="zh-CN" altLang="en-US"/>
          </a:p>
        </p:txBody>
      </p:sp>
    </p:spTree>
    <p:extLst>
      <p:ext uri="{BB962C8B-B14F-4D97-AF65-F5344CB8AC3E}">
        <p14:creationId xmlns:p14="http://schemas.microsoft.com/office/powerpoint/2010/main" val="13513722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02BD93-0400-62ED-2EAD-4C4B18918BC4}"/>
              </a:ext>
            </a:extLst>
          </p:cNvPr>
          <p:cNvSpPr>
            <a:spLocks noGrp="1"/>
          </p:cNvSpPr>
          <p:nvPr>
            <p:ph type="title"/>
          </p:nvPr>
        </p:nvSpPr>
        <p:spPr/>
        <p:txBody>
          <a:bodyPr/>
          <a:lstStyle/>
          <a:p>
            <a:r>
              <a:rPr lang="en-US" altLang="zh-CN" dirty="0"/>
              <a:t>Calculating the elements of </a:t>
            </a:r>
            <a:r>
              <a:rPr lang="en-US" altLang="zh-CN" dirty="0" err="1"/>
              <a:t>J</a:t>
            </a:r>
            <a:r>
              <a:rPr lang="en-US" altLang="zh-CN" baseline="-25000" dirty="0" err="1"/>
              <a:t>ij</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0567A76-2883-A43C-5323-04B537C3B35E}"/>
                  </a:ext>
                </a:extLst>
              </p:cNvPr>
              <p:cNvSpPr>
                <a:spLocks noGrp="1"/>
              </p:cNvSpPr>
              <p:nvPr>
                <p:ph idx="1"/>
              </p:nvPr>
            </p:nvSpPr>
            <p:spPr>
              <a:xfrm>
                <a:off x="628650" y="1461268"/>
                <a:ext cx="7886700" cy="1495091"/>
              </a:xfrm>
            </p:spPr>
            <p:txBody>
              <a:bodyPr/>
              <a:lstStyle/>
              <a:p>
                <a:pPr marL="0" indent="0">
                  <a:spcBef>
                    <a:spcPts val="0"/>
                  </a:spcBef>
                  <a:buNone/>
                </a:pPr>
                <a:r>
                  <a:rPr lang="en-US" altLang="zh-CN" dirty="0"/>
                  <a:t>Take </a:t>
                </a:r>
                <a14:m>
                  <m:oMath xmlns:m="http://schemas.openxmlformats.org/officeDocument/2006/math">
                    <m:sSubSup>
                      <m:sSubSupPr>
                        <m:ctrlPr>
                          <a:rPr lang="en-US" altLang="zh-CN" i="1" smtClean="0">
                            <a:latin typeface="Cambria Math" panose="02040503050406030204" pitchFamily="18" charset="0"/>
                          </a:rPr>
                        </m:ctrlPr>
                      </m:sSubSupPr>
                      <m:e>
                        <m:r>
                          <m:rPr>
                            <m:brk m:alnAt="7"/>
                          </m:rPr>
                          <a:rPr lang="en-US" altLang="zh-CN" i="1">
                            <a:latin typeface="Cambria Math" panose="02040503050406030204" pitchFamily="18" charset="0"/>
                          </a:rPr>
                          <m:t>𝐽</m:t>
                        </m:r>
                      </m:e>
                      <m:sub>
                        <m:r>
                          <m:rPr>
                            <m:brk m:alnAt="7"/>
                          </m:rPr>
                          <a:rPr lang="en-US" altLang="zh-CN" i="1">
                            <a:latin typeface="Cambria Math" panose="02040503050406030204" pitchFamily="18" charset="0"/>
                          </a:rPr>
                          <m:t>𝑖</m:t>
                        </m:r>
                        <m:r>
                          <a:rPr lang="en-US" altLang="zh-CN" i="1">
                            <a:latin typeface="Cambria Math" panose="02040503050406030204" pitchFamily="18" charset="0"/>
                          </a:rPr>
                          <m:t>𝑗</m:t>
                        </m:r>
                      </m:sub>
                      <m:sup>
                        <m:r>
                          <m:rPr>
                            <m:brk m:alnAt="7"/>
                          </m:rPr>
                          <a:rPr lang="en-US" altLang="zh-CN" i="1">
                            <a:latin typeface="Cambria Math" panose="02040503050406030204" pitchFamily="18" charset="0"/>
                          </a:rPr>
                          <m:t>𝑥</m:t>
                        </m:r>
                        <m:r>
                          <a:rPr lang="en-US" altLang="zh-CN" i="1">
                            <a:latin typeface="Cambria Math" panose="02040503050406030204" pitchFamily="18" charset="0"/>
                          </a:rPr>
                          <m:t>𝑦</m:t>
                        </m:r>
                      </m:sup>
                    </m:sSubSup>
                  </m:oMath>
                </a14:m>
                <a:r>
                  <a:rPr lang="zh-CN" altLang="en-US" dirty="0"/>
                  <a:t> </a:t>
                </a:r>
                <a:r>
                  <a:rPr lang="en-US" altLang="zh-CN" dirty="0"/>
                  <a:t>for example:</a:t>
                </a:r>
              </a:p>
              <a:p>
                <a:pPr marL="0" indent="0">
                  <a:buNone/>
                </a:pPr>
                <a:r>
                  <a:rPr lang="en-US" altLang="zh-CN" dirty="0"/>
                  <a:t>    Set S</a:t>
                </a:r>
                <a:r>
                  <a:rPr lang="en-US" altLang="zh-CN" baseline="-25000" dirty="0"/>
                  <a:t>i</a:t>
                </a:r>
                <a:r>
                  <a:rPr lang="en-US" altLang="zh-CN" dirty="0"/>
                  <a:t>, </a:t>
                </a:r>
                <a:r>
                  <a:rPr lang="en-US" altLang="zh-CN" dirty="0" err="1"/>
                  <a:t>S</a:t>
                </a:r>
                <a:r>
                  <a:rPr lang="en-US" altLang="zh-CN" baseline="-25000" dirty="0" err="1"/>
                  <a:t>j</a:t>
                </a:r>
                <a:r>
                  <a:rPr lang="en-US" altLang="zh-CN" dirty="0"/>
                  <a:t> as in Table 1 and </a:t>
                </a:r>
                <a:r>
                  <a:rPr lang="en-US" altLang="zh-CN" dirty="0" err="1"/>
                  <a:t>S</a:t>
                </a:r>
                <a:r>
                  <a:rPr lang="en-US" altLang="zh-CN" baseline="-25000" dirty="0" err="1"/>
                  <a:t>k</a:t>
                </a:r>
                <a:r>
                  <a:rPr lang="zh-CN" altLang="en-US" baseline="-25000" dirty="0"/>
                  <a:t>≠</a:t>
                </a:r>
                <a:r>
                  <a:rPr lang="en-US" altLang="zh-CN" baseline="-25000" dirty="0" err="1"/>
                  <a:t>i,j</a:t>
                </a:r>
                <a:r>
                  <a:rPr lang="en-US" altLang="zh-CN" dirty="0"/>
                  <a:t> perpendicular to both of them.</a:t>
                </a:r>
              </a:p>
            </p:txBody>
          </p:sp>
        </mc:Choice>
        <mc:Fallback xmlns="">
          <p:sp>
            <p:nvSpPr>
              <p:cNvPr id="3" name="内容占位符 2">
                <a:extLst>
                  <a:ext uri="{FF2B5EF4-FFF2-40B4-BE49-F238E27FC236}">
                    <a16:creationId xmlns:a16="http://schemas.microsoft.com/office/drawing/2014/main" id="{F0567A76-2883-A43C-5323-04B537C3B35E}"/>
                  </a:ext>
                </a:extLst>
              </p:cNvPr>
              <p:cNvSpPr>
                <a:spLocks noGrp="1" noRot="1" noChangeAspect="1" noMove="1" noResize="1" noEditPoints="1" noAdjustHandles="1" noChangeArrowheads="1" noChangeShapeType="1" noTextEdit="1"/>
              </p:cNvSpPr>
              <p:nvPr>
                <p:ph idx="1"/>
              </p:nvPr>
            </p:nvSpPr>
            <p:spPr>
              <a:xfrm>
                <a:off x="628650" y="1461268"/>
                <a:ext cx="7886700" cy="1495091"/>
              </a:xfrm>
              <a:blipFill>
                <a:blip r:embed="rId2"/>
                <a:stretch>
                  <a:fillRect l="-1546" t="-4898" b="-9388"/>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29B6BB75-7B1B-04C3-D4CC-667CD2C5433C}"/>
              </a:ext>
            </a:extLst>
          </p:cNvPr>
          <p:cNvSpPr>
            <a:spLocks noGrp="1"/>
          </p:cNvSpPr>
          <p:nvPr>
            <p:ph type="sldNum" sz="quarter" idx="12"/>
          </p:nvPr>
        </p:nvSpPr>
        <p:spPr/>
        <p:txBody>
          <a:bodyPr/>
          <a:lstStyle/>
          <a:p>
            <a:fld id="{00030411-CC63-48A6-B2CC-74A3F50B8682}" type="slidenum">
              <a:rPr lang="zh-CN" altLang="en-US" smtClean="0"/>
              <a:pPr/>
              <a:t>46</a:t>
            </a:fld>
            <a:endParaRPr lang="zh-CN" altLang="en-US"/>
          </a:p>
        </p:txBody>
      </p:sp>
      <p:graphicFrame>
        <p:nvGraphicFramePr>
          <p:cNvPr id="5" name="表格 5">
            <a:extLst>
              <a:ext uri="{FF2B5EF4-FFF2-40B4-BE49-F238E27FC236}">
                <a16:creationId xmlns:a16="http://schemas.microsoft.com/office/drawing/2014/main" id="{1C7DE34E-55CF-A7B5-0AF7-B7509BFDF96B}"/>
              </a:ext>
            </a:extLst>
          </p:cNvPr>
          <p:cNvGraphicFramePr>
            <a:graphicFrameLocks noGrp="1"/>
          </p:cNvGraphicFramePr>
          <p:nvPr/>
        </p:nvGraphicFramePr>
        <p:xfrm>
          <a:off x="1472182" y="3327690"/>
          <a:ext cx="5846025" cy="2286000"/>
        </p:xfrm>
        <a:graphic>
          <a:graphicData uri="http://schemas.openxmlformats.org/drawingml/2006/table">
            <a:tbl>
              <a:tblPr firstRow="1" bandRow="1">
                <a:tableStyleId>{5C22544A-7EE6-4342-B048-85BDC9FD1C3A}</a:tableStyleId>
              </a:tblPr>
              <a:tblGrid>
                <a:gridCol w="1948675">
                  <a:extLst>
                    <a:ext uri="{9D8B030D-6E8A-4147-A177-3AD203B41FA5}">
                      <a16:colId xmlns:a16="http://schemas.microsoft.com/office/drawing/2014/main" val="3794156520"/>
                    </a:ext>
                  </a:extLst>
                </a:gridCol>
                <a:gridCol w="1948675">
                  <a:extLst>
                    <a:ext uri="{9D8B030D-6E8A-4147-A177-3AD203B41FA5}">
                      <a16:colId xmlns:a16="http://schemas.microsoft.com/office/drawing/2014/main" val="2501542529"/>
                    </a:ext>
                  </a:extLst>
                </a:gridCol>
                <a:gridCol w="1948675">
                  <a:extLst>
                    <a:ext uri="{9D8B030D-6E8A-4147-A177-3AD203B41FA5}">
                      <a16:colId xmlns:a16="http://schemas.microsoft.com/office/drawing/2014/main" val="552039141"/>
                    </a:ext>
                  </a:extLst>
                </a:gridCol>
              </a:tblGrid>
              <a:tr h="447957">
                <a:tc>
                  <a:txBody>
                    <a:bodyPr/>
                    <a:lstStyle/>
                    <a:p>
                      <a:pPr algn="ctr"/>
                      <a:r>
                        <a:rPr lang="en-US" altLang="zh-CN" sz="2400" dirty="0">
                          <a:solidFill>
                            <a:schemeClr val="tx1"/>
                          </a:solidFill>
                        </a:rPr>
                        <a:t>S</a:t>
                      </a:r>
                      <a:r>
                        <a:rPr lang="en-US" altLang="zh-CN" sz="2400" baseline="-25000" dirty="0">
                          <a:solidFill>
                            <a:schemeClr val="tx1"/>
                          </a:solidFill>
                        </a:rPr>
                        <a:t>i</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err="1">
                          <a:solidFill>
                            <a:schemeClr val="tx1"/>
                          </a:solidFill>
                        </a:rPr>
                        <a:t>S</a:t>
                      </a:r>
                      <a:r>
                        <a:rPr lang="en-US" altLang="zh-CN" sz="2400" baseline="-25000" dirty="0" err="1">
                          <a:solidFill>
                            <a:schemeClr val="tx1"/>
                          </a:solidFill>
                        </a:rPr>
                        <a:t>j</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Energy</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1517994"/>
                  </a:ext>
                </a:extLst>
              </a:tr>
              <a:tr h="445784">
                <a:tc>
                  <a:txBody>
                    <a:bodyPr/>
                    <a:lstStyle/>
                    <a:p>
                      <a:pPr algn="ctr"/>
                      <a:r>
                        <a:rPr lang="en-US" altLang="zh-CN" sz="2400" dirty="0">
                          <a:solidFill>
                            <a:schemeClr val="tx1"/>
                          </a:solidFill>
                        </a:rPr>
                        <a:t>(+S, 0, 0)</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(0, +S, 0)</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E</a:t>
                      </a:r>
                      <a:r>
                        <a:rPr lang="en-US" altLang="zh-CN" sz="2400" baseline="-25000" dirty="0">
                          <a:solidFill>
                            <a:schemeClr val="tx1"/>
                          </a:solidFill>
                        </a:rPr>
                        <a:t>1</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0529364"/>
                  </a:ext>
                </a:extLst>
              </a:tr>
              <a:tr h="4457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rPr>
                        <a:t>(+S, 0, 0)</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rPr>
                        <a:t>(0, -S, 0)</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rPr>
                        <a:t>E</a:t>
                      </a:r>
                      <a:r>
                        <a:rPr lang="en-US" altLang="zh-CN" sz="2400" baseline="-25000" dirty="0">
                          <a:solidFill>
                            <a:schemeClr val="tx1"/>
                          </a:solidFill>
                        </a:rPr>
                        <a:t>2</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9293694"/>
                  </a:ext>
                </a:extLst>
              </a:tr>
              <a:tr h="4457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rPr>
                        <a:t>(-S, 0, 0)</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rPr>
                        <a:t>(0, +S, 0)</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rPr>
                        <a:t>E</a:t>
                      </a:r>
                      <a:r>
                        <a:rPr lang="en-US" altLang="zh-CN" sz="2400" baseline="-25000" dirty="0">
                          <a:solidFill>
                            <a:schemeClr val="tx1"/>
                          </a:solidFill>
                        </a:rPr>
                        <a:t>3</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5434848"/>
                  </a:ext>
                </a:extLst>
              </a:tr>
              <a:tr h="4457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rPr>
                        <a:t>(-S, 0, 0)</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rPr>
                        <a:t>(0, -S, 0)</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rPr>
                        <a:t>E</a:t>
                      </a:r>
                      <a:r>
                        <a:rPr lang="en-US" altLang="zh-CN" sz="2400" baseline="-25000" dirty="0">
                          <a:solidFill>
                            <a:schemeClr val="tx1"/>
                          </a:solidFill>
                        </a:rPr>
                        <a:t>4</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4120356"/>
                  </a:ext>
                </a:extLst>
              </a:tr>
            </a:tbl>
          </a:graphicData>
        </a:graphic>
      </p:graphicFrame>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0F9A2472-EF14-BB53-7B23-DC7AF5C2D1A8}"/>
                  </a:ext>
                </a:extLst>
              </p:cNvPr>
              <p:cNvSpPr txBox="1"/>
              <p:nvPr/>
            </p:nvSpPr>
            <p:spPr>
              <a:xfrm>
                <a:off x="1472183" y="2806608"/>
                <a:ext cx="5846024" cy="548163"/>
              </a:xfrm>
              <a:prstGeom prst="rect">
                <a:avLst/>
              </a:prstGeom>
              <a:noFill/>
            </p:spPr>
            <p:txBody>
              <a:bodyPr wrap="none" rtlCol="0">
                <a:spAutoFit/>
              </a:bodyPr>
              <a:lstStyle/>
              <a:p>
                <a:r>
                  <a:rPr lang="en-US" altLang="zh-CN" sz="2400" dirty="0"/>
                  <a:t>Table 1 Parameters in 4SM calculations of </a:t>
                </a:r>
                <a14:m>
                  <m:oMath xmlns:m="http://schemas.openxmlformats.org/officeDocument/2006/math">
                    <m:sSubSup>
                      <m:sSubSupPr>
                        <m:ctrlPr>
                          <a:rPr lang="en-US" altLang="zh-CN" sz="2400" i="1" smtClean="0">
                            <a:latin typeface="Cambria Math" panose="02040503050406030204" pitchFamily="18" charset="0"/>
                          </a:rPr>
                        </m:ctrlPr>
                      </m:sSubSupPr>
                      <m:e>
                        <m:r>
                          <m:rPr>
                            <m:brk m:alnAt="7"/>
                          </m:rPr>
                          <a:rPr lang="en-US" altLang="zh-CN" sz="2400" i="1">
                            <a:latin typeface="Cambria Math" panose="02040503050406030204" pitchFamily="18" charset="0"/>
                          </a:rPr>
                          <m:t>𝐽</m:t>
                        </m:r>
                      </m:e>
                      <m:sub>
                        <m:r>
                          <m:rPr>
                            <m:brk m:alnAt="7"/>
                          </m:rPr>
                          <a:rPr lang="en-US" altLang="zh-CN" sz="2400" i="1">
                            <a:latin typeface="Cambria Math" panose="02040503050406030204" pitchFamily="18" charset="0"/>
                          </a:rPr>
                          <m:t>𝑖</m:t>
                        </m:r>
                        <m:r>
                          <a:rPr lang="en-US" altLang="zh-CN" sz="2400" i="1">
                            <a:latin typeface="Cambria Math" panose="02040503050406030204" pitchFamily="18" charset="0"/>
                          </a:rPr>
                          <m:t>𝑗</m:t>
                        </m:r>
                      </m:sub>
                      <m:sup>
                        <m:r>
                          <m:rPr>
                            <m:brk m:alnAt="7"/>
                          </m:rPr>
                          <a:rPr lang="en-US" altLang="zh-CN" sz="2400" i="1">
                            <a:latin typeface="Cambria Math" panose="02040503050406030204" pitchFamily="18" charset="0"/>
                          </a:rPr>
                          <m:t>𝑥</m:t>
                        </m:r>
                        <m:r>
                          <a:rPr lang="en-US" altLang="zh-CN" sz="2400" i="1">
                            <a:latin typeface="Cambria Math" panose="02040503050406030204" pitchFamily="18" charset="0"/>
                          </a:rPr>
                          <m:t>𝑦</m:t>
                        </m:r>
                      </m:sup>
                    </m:sSubSup>
                  </m:oMath>
                </a14:m>
                <a:endParaRPr lang="zh-CN" altLang="en-US" sz="2400" dirty="0"/>
              </a:p>
            </p:txBody>
          </p:sp>
        </mc:Choice>
        <mc:Fallback xmlns="">
          <p:sp>
            <p:nvSpPr>
              <p:cNvPr id="6" name="文本框 5">
                <a:extLst>
                  <a:ext uri="{FF2B5EF4-FFF2-40B4-BE49-F238E27FC236}">
                    <a16:creationId xmlns:a16="http://schemas.microsoft.com/office/drawing/2014/main" id="{0F9A2472-EF14-BB53-7B23-DC7AF5C2D1A8}"/>
                  </a:ext>
                </a:extLst>
              </p:cNvPr>
              <p:cNvSpPr txBox="1">
                <a:spLocks noRot="1" noChangeAspect="1" noMove="1" noResize="1" noEditPoints="1" noAdjustHandles="1" noChangeArrowheads="1" noChangeShapeType="1" noTextEdit="1"/>
              </p:cNvSpPr>
              <p:nvPr/>
            </p:nvSpPr>
            <p:spPr>
              <a:xfrm>
                <a:off x="1472183" y="2806608"/>
                <a:ext cx="5846024" cy="548163"/>
              </a:xfrm>
              <a:prstGeom prst="rect">
                <a:avLst/>
              </a:prstGeom>
              <a:blipFill>
                <a:blip r:embed="rId3"/>
                <a:stretch>
                  <a:fillRect l="-1564" t="-4444"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9E1236E9-42CA-12C7-1259-56C28D7DCD1D}"/>
                  </a:ext>
                </a:extLst>
              </p:cNvPr>
              <p:cNvSpPr txBox="1"/>
              <p:nvPr/>
            </p:nvSpPr>
            <p:spPr>
              <a:xfrm>
                <a:off x="2526631" y="5801274"/>
                <a:ext cx="3272589" cy="69160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𝐽</m:t>
                          </m:r>
                        </m:e>
                        <m:sub>
                          <m:r>
                            <a:rPr lang="en-US" altLang="zh-CN" sz="2400" b="0" i="1" smtClean="0">
                              <a:latin typeface="Cambria Math" panose="02040503050406030204" pitchFamily="18" charset="0"/>
                            </a:rPr>
                            <m:t>𝑖𝑗</m:t>
                          </m:r>
                        </m:sub>
                        <m:sup>
                          <m:r>
                            <a:rPr lang="en-US" altLang="zh-CN" sz="2400" b="0" i="1" smtClean="0">
                              <a:latin typeface="Cambria Math" panose="02040503050406030204" pitchFamily="18" charset="0"/>
                            </a:rPr>
                            <m:t>𝑥𝑦</m:t>
                          </m:r>
                        </m:sup>
                      </m:sSubSup>
                      <m:r>
                        <a:rPr lang="en-US" altLang="zh-CN" sz="2400" b="0" i="0" smtClean="0">
                          <a:latin typeface="Cambria Math" panose="02040503050406030204" pitchFamily="18" charset="0"/>
                        </a:rPr>
                        <m:t>=</m:t>
                      </m:r>
                      <m:f>
                        <m:fPr>
                          <m:ctrlPr>
                            <a:rPr lang="en-US" altLang="zh-CN" sz="2400" b="0" i="1" smtClean="0">
                              <a:latin typeface="Cambria Math" panose="02040503050406030204" pitchFamily="18" charset="0"/>
                            </a:rPr>
                          </m:ctrlPr>
                        </m:fPr>
                        <m:num>
                          <m:sSub>
                            <m:sSubPr>
                              <m:ctrlPr>
                                <a:rPr lang="en-US" altLang="zh-CN" sz="2400" b="0" i="1" smtClean="0">
                                  <a:latin typeface="Cambria Math" panose="02040503050406030204" pitchFamily="18" charset="0"/>
                                </a:rPr>
                              </m:ctrlPr>
                            </m:sSubPr>
                            <m:e>
                              <m:r>
                                <m:rPr>
                                  <m:sty m:val="p"/>
                                </m:rPr>
                                <a:rPr lang="en-US" altLang="zh-CN" sz="2400" b="0" i="0" smtClean="0">
                                  <a:latin typeface="Cambria Math" panose="02040503050406030204" pitchFamily="18" charset="0"/>
                                </a:rPr>
                                <m:t>E</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4</m:t>
                              </m:r>
                            </m:sub>
                          </m:sSub>
                        </m:num>
                        <m:den>
                          <m:r>
                            <a:rPr lang="en-US" altLang="zh-CN" sz="2400" b="0" i="1" smtClean="0">
                              <a:latin typeface="Cambria Math" panose="02040503050406030204" pitchFamily="18" charset="0"/>
                            </a:rPr>
                            <m:t>4</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𝑆</m:t>
                              </m:r>
                            </m:e>
                            <m:sup>
                              <m:r>
                                <a:rPr lang="en-US" altLang="zh-CN" sz="2400" b="0" i="1" smtClean="0">
                                  <a:latin typeface="Cambria Math" panose="02040503050406030204" pitchFamily="18" charset="0"/>
                                </a:rPr>
                                <m:t>2</m:t>
                              </m:r>
                            </m:sup>
                          </m:sSup>
                        </m:den>
                      </m:f>
                    </m:oMath>
                  </m:oMathPara>
                </a14:m>
                <a:endParaRPr lang="zh-CN" altLang="en-US" sz="2400" dirty="0"/>
              </a:p>
            </p:txBody>
          </p:sp>
        </mc:Choice>
        <mc:Fallback xmlns="">
          <p:sp>
            <p:nvSpPr>
              <p:cNvPr id="7" name="文本框 6">
                <a:extLst>
                  <a:ext uri="{FF2B5EF4-FFF2-40B4-BE49-F238E27FC236}">
                    <a16:creationId xmlns:a16="http://schemas.microsoft.com/office/drawing/2014/main" id="{9E1236E9-42CA-12C7-1259-56C28D7DCD1D}"/>
                  </a:ext>
                </a:extLst>
              </p:cNvPr>
              <p:cNvSpPr txBox="1">
                <a:spLocks noRot="1" noChangeAspect="1" noMove="1" noResize="1" noEditPoints="1" noAdjustHandles="1" noChangeArrowheads="1" noChangeShapeType="1" noTextEdit="1"/>
              </p:cNvSpPr>
              <p:nvPr/>
            </p:nvSpPr>
            <p:spPr>
              <a:xfrm>
                <a:off x="2526631" y="5801274"/>
                <a:ext cx="3272589" cy="691600"/>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5416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E53920-C1C4-1120-FA42-CE49939A8B1C}"/>
              </a:ext>
            </a:extLst>
          </p:cNvPr>
          <p:cNvSpPr>
            <a:spLocks noGrp="1"/>
          </p:cNvSpPr>
          <p:nvPr>
            <p:ph type="title"/>
          </p:nvPr>
        </p:nvSpPr>
        <p:spPr/>
        <p:txBody>
          <a:bodyPr/>
          <a:lstStyle/>
          <a:p>
            <a:r>
              <a:rPr lang="en-US" altLang="zh-CN" dirty="0"/>
              <a:t>Calculating the elements of </a:t>
            </a:r>
            <a:r>
              <a:rPr lang="en-US" altLang="zh-CN" dirty="0" err="1"/>
              <a:t>A</a:t>
            </a:r>
            <a:r>
              <a:rPr lang="en-US" altLang="zh-CN" baseline="-25000" dirty="0" err="1"/>
              <a:t>ii</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561C1D5-25F7-9AB3-4651-914FE02730F6}"/>
                  </a:ext>
                </a:extLst>
              </p:cNvPr>
              <p:cNvSpPr>
                <a:spLocks noGrp="1"/>
              </p:cNvSpPr>
              <p:nvPr>
                <p:ph idx="1"/>
              </p:nvPr>
            </p:nvSpPr>
            <p:spPr/>
            <p:txBody>
              <a:bodyPr/>
              <a:lstStyle/>
              <a:p>
                <a:pPr marL="0" indent="0">
                  <a:buNone/>
                </a:pPr>
                <a:r>
                  <a:rPr lang="zh-CN" altLang="en-US"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A</a:t>
                </a:r>
                <a:r>
                  <a:rPr lang="en-US" altLang="zh-CN" baseline="-25000" dirty="0" err="1">
                    <a:latin typeface="Calibri" panose="020F0502020204030204" pitchFamily="34" charset="0"/>
                    <a:cs typeface="Calibri" panose="020F0502020204030204" pitchFamily="34" charset="0"/>
                  </a:rPr>
                  <a:t>ii</a:t>
                </a:r>
                <a:r>
                  <a:rPr lang="en-US" altLang="zh-CN" dirty="0">
                    <a:latin typeface="Calibri" panose="020F0502020204030204" pitchFamily="34" charset="0"/>
                    <a:cs typeface="Calibri" panose="020F0502020204030204" pitchFamily="34" charset="0"/>
                  </a:rPr>
                  <a:t> describes the single-ion anisotropy of site </a:t>
                </a:r>
                <a:r>
                  <a:rPr lang="en-US" altLang="zh-CN" dirty="0" err="1">
                    <a:latin typeface="Calibri" panose="020F0502020204030204" pitchFamily="34" charset="0"/>
                    <a:cs typeface="Calibri" panose="020F0502020204030204" pitchFamily="34" charset="0"/>
                  </a:rPr>
                  <a:t>i</a:t>
                </a:r>
                <a:r>
                  <a:rPr lang="en-US" altLang="zh-CN" dirty="0">
                    <a:latin typeface="Calibri" panose="020F0502020204030204" pitchFamily="34" charset="0"/>
                    <a:cs typeface="Calibri" panose="020F0502020204030204" pitchFamily="34" charset="0"/>
                  </a:rPr>
                  <a:t>.</a:t>
                </a:r>
              </a:p>
              <a:p>
                <a:pPr marL="0" indent="0">
                  <a:buNone/>
                </a:pPr>
                <a:endParaRPr lang="en-US" altLang="zh-CN"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𝑖𝑖</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𝐴</m:t>
                                    </m:r>
                                  </m:e>
                                  <m:sub>
                                    <m:r>
                                      <m:rPr>
                                        <m:brk m:alnAt="7"/>
                                      </m:rPr>
                                      <a:rPr lang="en-US" altLang="zh-CN" i="1">
                                        <a:latin typeface="Cambria Math" panose="02040503050406030204" pitchFamily="18" charset="0"/>
                                      </a:rPr>
                                      <m:t>𝑖</m:t>
                                    </m:r>
                                    <m:r>
                                      <a:rPr lang="en-US" altLang="zh-CN" b="0" i="1" smtClean="0">
                                        <a:latin typeface="Cambria Math" panose="02040503050406030204" pitchFamily="18" charset="0"/>
                                      </a:rPr>
                                      <m:t>𝑖</m:t>
                                    </m:r>
                                  </m:sub>
                                  <m:sup>
                                    <m:r>
                                      <m:rPr>
                                        <m:brk m:alnAt="7"/>
                                      </m:rPr>
                                      <a:rPr lang="en-US" altLang="zh-CN" i="1">
                                        <a:latin typeface="Cambria Math" panose="02040503050406030204" pitchFamily="18" charset="0"/>
                                      </a:rPr>
                                      <m:t>𝑥</m:t>
                                    </m:r>
                                    <m:r>
                                      <a:rPr lang="en-US" altLang="zh-CN" i="1">
                                        <a:latin typeface="Cambria Math" panose="02040503050406030204" pitchFamily="18" charset="0"/>
                                      </a:rPr>
                                      <m:t>𝑥</m:t>
                                    </m:r>
                                  </m:sup>
                                </m:sSubSup>
                              </m:e>
                              <m:e>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𝐴</m:t>
                                    </m:r>
                                  </m:e>
                                  <m:sub>
                                    <m:r>
                                      <m:rPr>
                                        <m:brk m:alnAt="7"/>
                                      </m:rPr>
                                      <a:rPr lang="en-US" altLang="zh-CN" i="1">
                                        <a:latin typeface="Cambria Math" panose="02040503050406030204" pitchFamily="18" charset="0"/>
                                      </a:rPr>
                                      <m:t>𝑖</m:t>
                                    </m:r>
                                    <m:r>
                                      <a:rPr lang="en-US" altLang="zh-CN" b="0" i="1" smtClean="0">
                                        <a:latin typeface="Cambria Math" panose="02040503050406030204" pitchFamily="18" charset="0"/>
                                      </a:rPr>
                                      <m:t>𝑖</m:t>
                                    </m:r>
                                  </m:sub>
                                  <m:sup>
                                    <m:r>
                                      <m:rPr>
                                        <m:brk m:alnAt="7"/>
                                      </m:rPr>
                                      <a:rPr lang="en-US" altLang="zh-CN" i="1">
                                        <a:latin typeface="Cambria Math" panose="02040503050406030204" pitchFamily="18" charset="0"/>
                                      </a:rPr>
                                      <m:t>𝑥</m:t>
                                    </m:r>
                                    <m:r>
                                      <a:rPr lang="en-US" altLang="zh-CN" i="1">
                                        <a:latin typeface="Cambria Math" panose="02040503050406030204" pitchFamily="18" charset="0"/>
                                      </a:rPr>
                                      <m:t>𝑦</m:t>
                                    </m:r>
                                  </m:sup>
                                </m:sSubSup>
                              </m:e>
                              <m:e>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𝐴</m:t>
                                    </m:r>
                                  </m:e>
                                  <m:sub>
                                    <m:r>
                                      <m:rPr>
                                        <m:brk m:alnAt="7"/>
                                      </m:rPr>
                                      <a:rPr lang="en-US" altLang="zh-CN" i="1">
                                        <a:latin typeface="Cambria Math" panose="02040503050406030204" pitchFamily="18" charset="0"/>
                                      </a:rPr>
                                      <m:t>𝑖</m:t>
                                    </m:r>
                                    <m:r>
                                      <a:rPr lang="en-US" altLang="zh-CN" b="0" i="1" smtClean="0">
                                        <a:latin typeface="Cambria Math" panose="02040503050406030204" pitchFamily="18" charset="0"/>
                                      </a:rPr>
                                      <m:t>𝑖</m:t>
                                    </m:r>
                                  </m:sub>
                                  <m:sup>
                                    <m:r>
                                      <m:rPr>
                                        <m:brk m:alnAt="7"/>
                                      </m:rPr>
                                      <a:rPr lang="en-US" altLang="zh-CN" i="1">
                                        <a:latin typeface="Cambria Math" panose="02040503050406030204" pitchFamily="18" charset="0"/>
                                      </a:rPr>
                                      <m:t>𝑥</m:t>
                                    </m:r>
                                    <m:r>
                                      <a:rPr lang="en-US" altLang="zh-CN" i="1">
                                        <a:latin typeface="Cambria Math" panose="02040503050406030204" pitchFamily="18" charset="0"/>
                                      </a:rPr>
                                      <m:t>𝑧</m:t>
                                    </m:r>
                                  </m:sup>
                                </m:sSubSup>
                              </m:e>
                            </m:mr>
                            <m:mr>
                              <m:e>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𝐴</m:t>
                                    </m:r>
                                  </m:e>
                                  <m:sub>
                                    <m:r>
                                      <m:rPr>
                                        <m:brk m:alnAt="7"/>
                                      </m:rPr>
                                      <a:rPr lang="en-US" altLang="zh-CN" i="1">
                                        <a:latin typeface="Cambria Math" panose="02040503050406030204" pitchFamily="18" charset="0"/>
                                      </a:rPr>
                                      <m:t>𝑖</m:t>
                                    </m:r>
                                    <m:r>
                                      <a:rPr lang="en-US" altLang="zh-CN" b="0" i="1" smtClean="0">
                                        <a:latin typeface="Cambria Math" panose="02040503050406030204" pitchFamily="18" charset="0"/>
                                      </a:rPr>
                                      <m:t>𝑖</m:t>
                                    </m:r>
                                  </m:sub>
                                  <m:sup>
                                    <m:r>
                                      <a:rPr lang="en-US" altLang="zh-CN" i="1">
                                        <a:latin typeface="Cambria Math" panose="02040503050406030204" pitchFamily="18" charset="0"/>
                                      </a:rPr>
                                      <m:t>𝑦𝑥</m:t>
                                    </m:r>
                                  </m:sup>
                                </m:sSubSup>
                              </m:e>
                              <m:e>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𝑖𝑖</m:t>
                                    </m:r>
                                  </m:sub>
                                  <m:sup>
                                    <m:r>
                                      <a:rPr lang="en-US" altLang="zh-CN" i="1">
                                        <a:latin typeface="Cambria Math" panose="02040503050406030204" pitchFamily="18" charset="0"/>
                                      </a:rPr>
                                      <m:t>𝑦𝑦</m:t>
                                    </m:r>
                                  </m:sup>
                                </m:sSubSup>
                              </m:e>
                              <m:e>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𝐴</m:t>
                                    </m:r>
                                  </m:e>
                                  <m:sub>
                                    <m:r>
                                      <m:rPr>
                                        <m:brk m:alnAt="7"/>
                                      </m:rPr>
                                      <a:rPr lang="en-US" altLang="zh-CN" i="1">
                                        <a:latin typeface="Cambria Math" panose="02040503050406030204" pitchFamily="18" charset="0"/>
                                      </a:rPr>
                                      <m:t>𝑖</m:t>
                                    </m:r>
                                    <m:r>
                                      <a:rPr lang="en-US" altLang="zh-CN" b="0" i="1" smtClean="0">
                                        <a:latin typeface="Cambria Math" panose="02040503050406030204" pitchFamily="18" charset="0"/>
                                      </a:rPr>
                                      <m:t>𝑖</m:t>
                                    </m:r>
                                  </m:sub>
                                  <m:sup>
                                    <m:r>
                                      <a:rPr lang="en-US" altLang="zh-CN" i="1">
                                        <a:latin typeface="Cambria Math" panose="02040503050406030204" pitchFamily="18" charset="0"/>
                                      </a:rPr>
                                      <m:t>𝑦𝑧</m:t>
                                    </m:r>
                                  </m:sup>
                                </m:sSubSup>
                              </m:e>
                            </m:mr>
                            <m:mr>
                              <m:e>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𝐴</m:t>
                                    </m:r>
                                  </m:e>
                                  <m:sub>
                                    <m:r>
                                      <m:rPr>
                                        <m:brk m:alnAt="7"/>
                                      </m:rPr>
                                      <a:rPr lang="en-US" altLang="zh-CN" i="1">
                                        <a:latin typeface="Cambria Math" panose="02040503050406030204" pitchFamily="18" charset="0"/>
                                      </a:rPr>
                                      <m:t>𝑖</m:t>
                                    </m:r>
                                    <m:r>
                                      <a:rPr lang="en-US" altLang="zh-CN" b="0" i="1" smtClean="0">
                                        <a:latin typeface="Cambria Math" panose="02040503050406030204" pitchFamily="18" charset="0"/>
                                      </a:rPr>
                                      <m:t>𝑖</m:t>
                                    </m:r>
                                  </m:sub>
                                  <m:sup>
                                    <m:r>
                                      <a:rPr lang="en-US" altLang="zh-CN" i="1">
                                        <a:latin typeface="Cambria Math" panose="02040503050406030204" pitchFamily="18" charset="0"/>
                                      </a:rPr>
                                      <m:t>𝑧𝑥</m:t>
                                    </m:r>
                                  </m:sup>
                                </m:sSubSup>
                              </m:e>
                              <m:e>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𝐴</m:t>
                                    </m:r>
                                  </m:e>
                                  <m:sub>
                                    <m:r>
                                      <m:rPr>
                                        <m:brk m:alnAt="7"/>
                                      </m:rPr>
                                      <a:rPr lang="en-US" altLang="zh-CN" i="1">
                                        <a:latin typeface="Cambria Math" panose="02040503050406030204" pitchFamily="18" charset="0"/>
                                      </a:rPr>
                                      <m:t>𝑖</m:t>
                                    </m:r>
                                    <m:r>
                                      <a:rPr lang="en-US" altLang="zh-CN" b="0" i="1" smtClean="0">
                                        <a:latin typeface="Cambria Math" panose="02040503050406030204" pitchFamily="18" charset="0"/>
                                      </a:rPr>
                                      <m:t>𝑖</m:t>
                                    </m:r>
                                  </m:sub>
                                  <m:sup>
                                    <m:r>
                                      <a:rPr lang="en-US" altLang="zh-CN" i="1">
                                        <a:latin typeface="Cambria Math" panose="02040503050406030204" pitchFamily="18" charset="0"/>
                                      </a:rPr>
                                      <m:t>𝑧𝑦</m:t>
                                    </m:r>
                                  </m:sup>
                                </m:sSubSup>
                              </m:e>
                              <m:e>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𝐴</m:t>
                                    </m:r>
                                  </m:e>
                                  <m:sub>
                                    <m:r>
                                      <m:rPr>
                                        <m:brk m:alnAt="7"/>
                                      </m:rPr>
                                      <a:rPr lang="en-US" altLang="zh-CN" i="1">
                                        <a:latin typeface="Cambria Math" panose="02040503050406030204" pitchFamily="18" charset="0"/>
                                      </a:rPr>
                                      <m:t>𝑖</m:t>
                                    </m:r>
                                    <m:r>
                                      <a:rPr lang="en-US" altLang="zh-CN" b="0" i="1" smtClean="0">
                                        <a:latin typeface="Cambria Math" panose="02040503050406030204" pitchFamily="18" charset="0"/>
                                      </a:rPr>
                                      <m:t>𝑖</m:t>
                                    </m:r>
                                  </m:sub>
                                  <m:sup>
                                    <m:r>
                                      <a:rPr lang="en-US" altLang="zh-CN" i="1">
                                        <a:latin typeface="Cambria Math" panose="02040503050406030204" pitchFamily="18" charset="0"/>
                                      </a:rPr>
                                      <m:t>𝑧𝑧</m:t>
                                    </m:r>
                                  </m:sup>
                                </m:sSubSup>
                              </m:e>
                            </m:mr>
                          </m:m>
                        </m:e>
                      </m:d>
                    </m:oMath>
                  </m:oMathPara>
                </a14:m>
                <a:endParaRPr lang="en-US" altLang="zh-CN" dirty="0"/>
              </a:p>
              <a:p>
                <a:pPr marL="0" indent="0">
                  <a:buNone/>
                </a:pPr>
                <a:endParaRPr lang="en-US" altLang="zh-CN" dirty="0"/>
              </a:p>
              <a:p>
                <a:pPr marL="0" indent="0">
                  <a:buNone/>
                </a:pPr>
                <a:r>
                  <a:rPr lang="en-US" altLang="zh-CN" dirty="0" err="1"/>
                  <a:t>A</a:t>
                </a:r>
                <a:r>
                  <a:rPr lang="en-US" altLang="zh-CN" baseline="-25000" dirty="0" err="1"/>
                  <a:t>ii</a:t>
                </a:r>
                <a:r>
                  <a:rPr lang="en-US" altLang="zh-CN" dirty="0"/>
                  <a:t> is symmetric for the roles of different components of a single ion are the same in their interaction.</a:t>
                </a:r>
                <a:endParaRPr lang="zh-CN" altLang="en-US" dirty="0"/>
              </a:p>
            </p:txBody>
          </p:sp>
        </mc:Choice>
        <mc:Fallback xmlns="">
          <p:sp>
            <p:nvSpPr>
              <p:cNvPr id="3" name="内容占位符 2">
                <a:extLst>
                  <a:ext uri="{FF2B5EF4-FFF2-40B4-BE49-F238E27FC236}">
                    <a16:creationId xmlns:a16="http://schemas.microsoft.com/office/drawing/2014/main" id="{5561C1D5-25F7-9AB3-4651-914FE02730F6}"/>
                  </a:ext>
                </a:extLst>
              </p:cNvPr>
              <p:cNvSpPr>
                <a:spLocks noGrp="1" noRot="1" noChangeAspect="1" noMove="1" noResize="1" noEditPoints="1" noAdjustHandles="1" noChangeArrowheads="1" noChangeShapeType="1" noTextEdit="1"/>
              </p:cNvSpPr>
              <p:nvPr>
                <p:ph idx="1"/>
              </p:nvPr>
            </p:nvSpPr>
            <p:spPr>
              <a:blipFill>
                <a:blip r:embed="rId2"/>
                <a:stretch>
                  <a:fillRect l="-1546" t="-2241" r="-1700"/>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C1FFF390-F1A5-050D-1B73-6B73B8BC5538}"/>
              </a:ext>
            </a:extLst>
          </p:cNvPr>
          <p:cNvSpPr>
            <a:spLocks noGrp="1"/>
          </p:cNvSpPr>
          <p:nvPr>
            <p:ph type="sldNum" sz="quarter" idx="12"/>
          </p:nvPr>
        </p:nvSpPr>
        <p:spPr/>
        <p:txBody>
          <a:bodyPr/>
          <a:lstStyle/>
          <a:p>
            <a:fld id="{00030411-CC63-48A6-B2CC-74A3F50B8682}" type="slidenum">
              <a:rPr lang="zh-CN" altLang="en-US" smtClean="0"/>
              <a:pPr/>
              <a:t>47</a:t>
            </a:fld>
            <a:endParaRPr lang="zh-CN" altLang="en-US"/>
          </a:p>
        </p:txBody>
      </p:sp>
    </p:spTree>
    <p:extLst>
      <p:ext uri="{BB962C8B-B14F-4D97-AF65-F5344CB8AC3E}">
        <p14:creationId xmlns:p14="http://schemas.microsoft.com/office/powerpoint/2010/main" val="25093496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1A8D9E-EB78-AD3D-20D7-A07C8CE1898B}"/>
              </a:ext>
            </a:extLst>
          </p:cNvPr>
          <p:cNvSpPr>
            <a:spLocks noGrp="1"/>
          </p:cNvSpPr>
          <p:nvPr>
            <p:ph type="title"/>
          </p:nvPr>
        </p:nvSpPr>
        <p:spPr/>
        <p:txBody>
          <a:bodyPr/>
          <a:lstStyle/>
          <a:p>
            <a:r>
              <a:rPr lang="en-US" altLang="zh-CN" dirty="0"/>
              <a:t>Calculating the elements of </a:t>
            </a:r>
            <a:r>
              <a:rPr lang="en-US" altLang="zh-CN" dirty="0" err="1"/>
              <a:t>A</a:t>
            </a:r>
            <a:r>
              <a:rPr lang="en-US" altLang="zh-CN" baseline="-25000" dirty="0" err="1"/>
              <a:t>ii</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5150216-0258-2CEE-9B47-6DB786E57DAA}"/>
                  </a:ext>
                </a:extLst>
              </p:cNvPr>
              <p:cNvSpPr>
                <a:spLocks noGrp="1"/>
              </p:cNvSpPr>
              <p:nvPr>
                <p:ph idx="1"/>
              </p:nvPr>
            </p:nvSpPr>
            <p:spPr>
              <a:xfrm>
                <a:off x="628650" y="1690689"/>
                <a:ext cx="7886700" cy="797259"/>
              </a:xfrm>
            </p:spPr>
            <p:txBody>
              <a:bodyPr>
                <a:normAutofit fontScale="85000" lnSpcReduction="10000"/>
              </a:bodyPr>
              <a:lstStyle/>
              <a:p>
                <a:r>
                  <a:rPr lang="en-US" altLang="zh-CN" dirty="0"/>
                  <a:t>Take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𝑖𝑖</m:t>
                        </m:r>
                      </m:sub>
                      <m:sup>
                        <m:r>
                          <a:rPr lang="en-US" altLang="zh-CN" b="0" i="1" smtClean="0">
                            <a:latin typeface="Cambria Math" panose="02040503050406030204" pitchFamily="18" charset="0"/>
                          </a:rPr>
                          <m:t>𝑥𝑦</m:t>
                        </m:r>
                      </m:sup>
                    </m:sSubSup>
                  </m:oMath>
                </a14:m>
                <a:r>
                  <a:rPr lang="en-US" altLang="zh-CN" dirty="0"/>
                  <a:t>for example, when calculating the not diagonal elements </a:t>
                </a:r>
                <a:r>
                  <a:rPr lang="en-US" altLang="zh-CN" dirty="0" err="1"/>
                  <a:t>A</a:t>
                </a:r>
                <a:r>
                  <a:rPr lang="en-US" altLang="zh-CN" baseline="-25000" dirty="0" err="1"/>
                  <a:t>ii</a:t>
                </a:r>
                <a:r>
                  <a:rPr lang="zh-CN" altLang="en-US" dirty="0"/>
                  <a:t> </a:t>
                </a:r>
                <a:r>
                  <a:rPr lang="en-US" altLang="zh-CN" dirty="0"/>
                  <a:t>set S</a:t>
                </a:r>
                <a:r>
                  <a:rPr lang="en-US" altLang="zh-CN" baseline="-25000" dirty="0"/>
                  <a:t>i</a:t>
                </a:r>
                <a:r>
                  <a:rPr lang="en-US" altLang="zh-CN" dirty="0"/>
                  <a:t> as in Table 2 and </a:t>
                </a:r>
                <a:r>
                  <a:rPr lang="en-US" altLang="zh-CN" dirty="0" err="1"/>
                  <a:t>S</a:t>
                </a:r>
                <a:r>
                  <a:rPr lang="en-US" altLang="zh-CN" baseline="-25000" dirty="0" err="1"/>
                  <a:t>j</a:t>
                </a:r>
                <a:r>
                  <a:rPr lang="zh-CN" altLang="en-US" baseline="-25000" dirty="0"/>
                  <a:t>≠</a:t>
                </a:r>
                <a:r>
                  <a:rPr lang="en-US" altLang="zh-CN" baseline="-25000" dirty="0" err="1"/>
                  <a:t>i</a:t>
                </a:r>
                <a:r>
                  <a:rPr lang="en-US" altLang="zh-CN" dirty="0"/>
                  <a:t> perpendicular to S</a:t>
                </a:r>
                <a:r>
                  <a:rPr lang="en-US" altLang="zh-CN" baseline="-25000" dirty="0"/>
                  <a:t>i</a:t>
                </a:r>
                <a:r>
                  <a:rPr lang="en-US" altLang="zh-CN" dirty="0"/>
                  <a:t>:</a:t>
                </a:r>
              </a:p>
            </p:txBody>
          </p:sp>
        </mc:Choice>
        <mc:Fallback xmlns="">
          <p:sp>
            <p:nvSpPr>
              <p:cNvPr id="3" name="内容占位符 2">
                <a:extLst>
                  <a:ext uri="{FF2B5EF4-FFF2-40B4-BE49-F238E27FC236}">
                    <a16:creationId xmlns:a16="http://schemas.microsoft.com/office/drawing/2014/main" id="{05150216-0258-2CEE-9B47-6DB786E57DAA}"/>
                  </a:ext>
                </a:extLst>
              </p:cNvPr>
              <p:cNvSpPr>
                <a:spLocks noGrp="1" noRot="1" noChangeAspect="1" noMove="1" noResize="1" noEditPoints="1" noAdjustHandles="1" noChangeArrowheads="1" noChangeShapeType="1" noTextEdit="1"/>
              </p:cNvSpPr>
              <p:nvPr>
                <p:ph idx="1"/>
              </p:nvPr>
            </p:nvSpPr>
            <p:spPr>
              <a:xfrm>
                <a:off x="628650" y="1690689"/>
                <a:ext cx="7886700" cy="797259"/>
              </a:xfrm>
              <a:blipFill>
                <a:blip r:embed="rId2"/>
                <a:stretch>
                  <a:fillRect l="-1005" t="-11450" b="-7634"/>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1E8DC336-4349-1482-69AA-02F2088BC18E}"/>
              </a:ext>
            </a:extLst>
          </p:cNvPr>
          <p:cNvSpPr>
            <a:spLocks noGrp="1"/>
          </p:cNvSpPr>
          <p:nvPr>
            <p:ph type="sldNum" sz="quarter" idx="12"/>
          </p:nvPr>
        </p:nvSpPr>
        <p:spPr/>
        <p:txBody>
          <a:bodyPr/>
          <a:lstStyle/>
          <a:p>
            <a:fld id="{00030411-CC63-48A6-B2CC-74A3F50B8682}" type="slidenum">
              <a:rPr lang="zh-CN" altLang="en-US" smtClean="0"/>
              <a:pPr/>
              <a:t>48</a:t>
            </a:fld>
            <a:endParaRPr lang="zh-CN" altLang="en-US"/>
          </a:p>
        </p:txBody>
      </p:sp>
      <mc:AlternateContent xmlns:mc="http://schemas.openxmlformats.org/markup-compatibility/2006" xmlns:a14="http://schemas.microsoft.com/office/drawing/2010/main">
        <mc:Choice Requires="a14">
          <p:graphicFrame>
            <p:nvGraphicFramePr>
              <p:cNvPr id="5" name="表格 5">
                <a:extLst>
                  <a:ext uri="{FF2B5EF4-FFF2-40B4-BE49-F238E27FC236}">
                    <a16:creationId xmlns:a16="http://schemas.microsoft.com/office/drawing/2014/main" id="{6C5D2571-26B1-0981-13E9-62C427E3D4D1}"/>
                  </a:ext>
                </a:extLst>
              </p:cNvPr>
              <p:cNvGraphicFramePr>
                <a:graphicFrameLocks noGrp="1"/>
              </p:cNvGraphicFramePr>
              <p:nvPr/>
            </p:nvGraphicFramePr>
            <p:xfrm>
              <a:off x="628650" y="3002312"/>
              <a:ext cx="7402428" cy="2428496"/>
            </p:xfrm>
            <a:graphic>
              <a:graphicData uri="http://schemas.openxmlformats.org/drawingml/2006/table">
                <a:tbl>
                  <a:tblPr firstRow="1" bandRow="1">
                    <a:tableStyleId>{5C22544A-7EE6-4342-B048-85BDC9FD1C3A}</a:tableStyleId>
                  </a:tblPr>
                  <a:tblGrid>
                    <a:gridCol w="2467476">
                      <a:extLst>
                        <a:ext uri="{9D8B030D-6E8A-4147-A177-3AD203B41FA5}">
                          <a16:colId xmlns:a16="http://schemas.microsoft.com/office/drawing/2014/main" val="3794156520"/>
                        </a:ext>
                      </a:extLst>
                    </a:gridCol>
                    <a:gridCol w="2467476">
                      <a:extLst>
                        <a:ext uri="{9D8B030D-6E8A-4147-A177-3AD203B41FA5}">
                          <a16:colId xmlns:a16="http://schemas.microsoft.com/office/drawing/2014/main" val="2501542529"/>
                        </a:ext>
                      </a:extLst>
                    </a:gridCol>
                    <a:gridCol w="2467476">
                      <a:extLst>
                        <a:ext uri="{9D8B030D-6E8A-4147-A177-3AD203B41FA5}">
                          <a16:colId xmlns:a16="http://schemas.microsoft.com/office/drawing/2014/main" val="552039141"/>
                        </a:ext>
                      </a:extLst>
                    </a:gridCol>
                  </a:tblGrid>
                  <a:tr h="447957">
                    <a:tc>
                      <a:txBody>
                        <a:bodyPr/>
                        <a:lstStyle/>
                        <a:p>
                          <a:pPr algn="ctr"/>
                          <a:r>
                            <a:rPr lang="en-US" altLang="zh-CN" sz="2400" dirty="0">
                              <a:solidFill>
                                <a:schemeClr val="tx1"/>
                              </a:solidFill>
                            </a:rPr>
                            <a:t>S</a:t>
                          </a:r>
                          <a:r>
                            <a:rPr lang="en-US" altLang="zh-CN" sz="2400" baseline="-25000" dirty="0">
                              <a:solidFill>
                                <a:schemeClr val="tx1"/>
                              </a:solidFill>
                            </a:rPr>
                            <a:t>i</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err="1">
                              <a:solidFill>
                                <a:schemeClr val="tx1"/>
                              </a:solidFill>
                            </a:rPr>
                            <a:t>S</a:t>
                          </a:r>
                          <a:r>
                            <a:rPr lang="en-US" altLang="zh-CN" sz="2400" baseline="-25000" dirty="0" err="1">
                              <a:solidFill>
                                <a:schemeClr val="tx1"/>
                              </a:solidFill>
                            </a:rPr>
                            <a:t>j</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Energy</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1517994"/>
                      </a:ext>
                    </a:extLst>
                  </a:tr>
                  <a:tr h="445784">
                    <a:tc>
                      <a:txBody>
                        <a:bodyPr/>
                        <a:lstStyle/>
                        <a:p>
                          <a:pPr algn="ctr"/>
                          <a:r>
                            <a:rPr lang="en-US" altLang="zh-CN" sz="2400" dirty="0">
                              <a:solidFill>
                                <a:schemeClr val="tx1"/>
                              </a:solidFill>
                            </a:rPr>
                            <a:t>(+S/</a:t>
                          </a:r>
                          <a14:m>
                            <m:oMath xmlns:m="http://schemas.openxmlformats.org/officeDocument/2006/math">
                              <m:rad>
                                <m:radPr>
                                  <m:degHide m:val="on"/>
                                  <m:ctrlPr>
                                    <a:rPr lang="en-US" altLang="zh-CN" sz="2400" b="0" i="1" smtClean="0">
                                      <a:solidFill>
                                        <a:schemeClr val="tx1"/>
                                      </a:solidFill>
                                      <a:latin typeface="Cambria Math" panose="02040503050406030204" pitchFamily="18" charset="0"/>
                                    </a:rPr>
                                  </m:ctrlPr>
                                </m:radPr>
                                <m:deg/>
                                <m:e>
                                  <m:r>
                                    <a:rPr lang="en-US" altLang="zh-CN" sz="2400" b="0" i="1" smtClean="0">
                                      <a:solidFill>
                                        <a:schemeClr val="tx1"/>
                                      </a:solidFill>
                                      <a:latin typeface="Cambria Math" panose="02040503050406030204" pitchFamily="18" charset="0"/>
                                    </a:rPr>
                                    <m:t>2</m:t>
                                  </m:r>
                                </m:e>
                              </m:rad>
                            </m:oMath>
                          </a14:m>
                          <a:r>
                            <a:rPr lang="en-US" altLang="zh-CN" sz="2400" dirty="0">
                              <a:solidFill>
                                <a:schemeClr val="tx1"/>
                              </a:solidFill>
                            </a:rPr>
                            <a:t>, +S/</a:t>
                          </a:r>
                          <a14:m>
                            <m:oMath xmlns:m="http://schemas.openxmlformats.org/officeDocument/2006/math">
                              <m:rad>
                                <m:radPr>
                                  <m:degHide m:val="on"/>
                                  <m:ctrlPr>
                                    <a:rPr lang="en-US" altLang="zh-CN" sz="2400" b="0" i="1" smtClean="0">
                                      <a:solidFill>
                                        <a:schemeClr val="tx1"/>
                                      </a:solidFill>
                                      <a:latin typeface="Cambria Math" panose="02040503050406030204" pitchFamily="18" charset="0"/>
                                    </a:rPr>
                                  </m:ctrlPr>
                                </m:radPr>
                                <m:deg/>
                                <m:e>
                                  <m:r>
                                    <a:rPr lang="en-US" altLang="zh-CN" sz="2400" b="0" i="1" smtClean="0">
                                      <a:solidFill>
                                        <a:schemeClr val="tx1"/>
                                      </a:solidFill>
                                      <a:latin typeface="Cambria Math" panose="02040503050406030204" pitchFamily="18" charset="0"/>
                                    </a:rPr>
                                    <m:t>2</m:t>
                                  </m:r>
                                </m:e>
                              </m:rad>
                            </m:oMath>
                          </a14:m>
                          <a:r>
                            <a:rPr lang="en-US" altLang="zh-CN" sz="2400" dirty="0">
                              <a:solidFill>
                                <a:schemeClr val="tx1"/>
                              </a:solidFill>
                            </a:rPr>
                            <a:t>, 0)</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algn="ctr"/>
                          <a:r>
                            <a:rPr lang="en-US" altLang="zh-CN" sz="2400" dirty="0">
                              <a:solidFill>
                                <a:schemeClr val="tx1"/>
                              </a:solidFill>
                            </a:rPr>
                            <a:t>(0, 0, +S)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E</a:t>
                          </a:r>
                          <a:r>
                            <a:rPr lang="en-US" altLang="zh-CN" sz="2400" baseline="-25000" dirty="0">
                              <a:solidFill>
                                <a:schemeClr val="tx1"/>
                              </a:solidFill>
                            </a:rPr>
                            <a:t>1</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0529364"/>
                      </a:ext>
                    </a:extLst>
                  </a:tr>
                  <a:tr h="4457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rPr>
                            <a:t>(+S/</a:t>
                          </a:r>
                          <a14:m>
                            <m:oMath xmlns:m="http://schemas.openxmlformats.org/officeDocument/2006/math">
                              <m:rad>
                                <m:radPr>
                                  <m:degHide m:val="on"/>
                                  <m:ctrlPr>
                                    <a:rPr lang="en-US" altLang="zh-CN" sz="2400" b="0" i="1" smtClean="0">
                                      <a:solidFill>
                                        <a:schemeClr val="tx1"/>
                                      </a:solidFill>
                                      <a:latin typeface="Cambria Math" panose="02040503050406030204" pitchFamily="18" charset="0"/>
                                    </a:rPr>
                                  </m:ctrlPr>
                                </m:radPr>
                                <m:deg/>
                                <m:e>
                                  <m:r>
                                    <a:rPr lang="en-US" altLang="zh-CN" sz="2400" b="0" i="1" smtClean="0">
                                      <a:solidFill>
                                        <a:schemeClr val="tx1"/>
                                      </a:solidFill>
                                      <a:latin typeface="Cambria Math" panose="02040503050406030204" pitchFamily="18" charset="0"/>
                                    </a:rPr>
                                    <m:t>2</m:t>
                                  </m:r>
                                </m:e>
                              </m:rad>
                            </m:oMath>
                          </a14:m>
                          <a:r>
                            <a:rPr lang="en-US" altLang="zh-CN" sz="2400" dirty="0">
                              <a:solidFill>
                                <a:schemeClr val="tx1"/>
                              </a:solidFill>
                            </a:rPr>
                            <a:t>, -S/</a:t>
                          </a:r>
                          <a14:m>
                            <m:oMath xmlns:m="http://schemas.openxmlformats.org/officeDocument/2006/math">
                              <m:rad>
                                <m:radPr>
                                  <m:degHide m:val="on"/>
                                  <m:ctrlPr>
                                    <a:rPr lang="en-US" altLang="zh-CN" sz="2400" b="0" i="1" smtClean="0">
                                      <a:solidFill>
                                        <a:schemeClr val="tx1"/>
                                      </a:solidFill>
                                      <a:latin typeface="Cambria Math" panose="02040503050406030204" pitchFamily="18" charset="0"/>
                                    </a:rPr>
                                  </m:ctrlPr>
                                </m:radPr>
                                <m:deg/>
                                <m:e>
                                  <m:r>
                                    <a:rPr lang="en-US" altLang="zh-CN" sz="2400" b="0" i="1" smtClean="0">
                                      <a:solidFill>
                                        <a:schemeClr val="tx1"/>
                                      </a:solidFill>
                                      <a:latin typeface="Cambria Math" panose="02040503050406030204" pitchFamily="18" charset="0"/>
                                    </a:rPr>
                                    <m:t>2</m:t>
                                  </m:r>
                                </m:e>
                              </m:rad>
                            </m:oMath>
                          </a14:m>
                          <a:r>
                            <a:rPr lang="en-US" altLang="zh-CN" sz="2400" dirty="0">
                              <a:solidFill>
                                <a:schemeClr val="tx1"/>
                              </a:solidFill>
                            </a:rPr>
                            <a:t>, 0)</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rPr>
                            <a:t>(0, 0, +S)</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rPr>
                            <a:t>E</a:t>
                          </a:r>
                          <a:r>
                            <a:rPr lang="en-US" altLang="zh-CN" sz="2400" baseline="-25000" dirty="0">
                              <a:solidFill>
                                <a:schemeClr val="tx1"/>
                              </a:solidFill>
                            </a:rPr>
                            <a:t>2</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9293694"/>
                      </a:ext>
                    </a:extLst>
                  </a:tr>
                  <a:tr h="4457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rPr>
                            <a:t>(-S/</a:t>
                          </a:r>
                          <a14:m>
                            <m:oMath xmlns:m="http://schemas.openxmlformats.org/officeDocument/2006/math">
                              <m:rad>
                                <m:radPr>
                                  <m:degHide m:val="on"/>
                                  <m:ctrlPr>
                                    <a:rPr lang="en-US" altLang="zh-CN" sz="2400" b="0" i="1" smtClean="0">
                                      <a:solidFill>
                                        <a:schemeClr val="tx1"/>
                                      </a:solidFill>
                                      <a:latin typeface="Cambria Math" panose="02040503050406030204" pitchFamily="18" charset="0"/>
                                    </a:rPr>
                                  </m:ctrlPr>
                                </m:radPr>
                                <m:deg/>
                                <m:e>
                                  <m:r>
                                    <a:rPr lang="en-US" altLang="zh-CN" sz="2400" b="0" i="1" smtClean="0">
                                      <a:solidFill>
                                        <a:schemeClr val="tx1"/>
                                      </a:solidFill>
                                      <a:latin typeface="Cambria Math" panose="02040503050406030204" pitchFamily="18" charset="0"/>
                                    </a:rPr>
                                    <m:t>2</m:t>
                                  </m:r>
                                </m:e>
                              </m:rad>
                            </m:oMath>
                          </a14:m>
                          <a:r>
                            <a:rPr lang="en-US" altLang="zh-CN" sz="2400" dirty="0">
                              <a:solidFill>
                                <a:schemeClr val="tx1"/>
                              </a:solidFill>
                            </a:rPr>
                            <a:t>, +S/</a:t>
                          </a:r>
                          <a14:m>
                            <m:oMath xmlns:m="http://schemas.openxmlformats.org/officeDocument/2006/math">
                              <m:rad>
                                <m:radPr>
                                  <m:degHide m:val="on"/>
                                  <m:ctrlPr>
                                    <a:rPr lang="en-US" altLang="zh-CN" sz="2400" b="0" i="1" smtClean="0">
                                      <a:solidFill>
                                        <a:schemeClr val="tx1"/>
                                      </a:solidFill>
                                      <a:latin typeface="Cambria Math" panose="02040503050406030204" pitchFamily="18" charset="0"/>
                                    </a:rPr>
                                  </m:ctrlPr>
                                </m:radPr>
                                <m:deg/>
                                <m:e>
                                  <m:r>
                                    <a:rPr lang="en-US" altLang="zh-CN" sz="2400" b="0" i="1" smtClean="0">
                                      <a:solidFill>
                                        <a:schemeClr val="tx1"/>
                                      </a:solidFill>
                                      <a:latin typeface="Cambria Math" panose="02040503050406030204" pitchFamily="18" charset="0"/>
                                    </a:rPr>
                                    <m:t>2</m:t>
                                  </m:r>
                                </m:e>
                              </m:rad>
                            </m:oMath>
                          </a14:m>
                          <a:r>
                            <a:rPr lang="en-US" altLang="zh-CN" sz="2400" dirty="0">
                              <a:solidFill>
                                <a:schemeClr val="tx1"/>
                              </a:solidFill>
                            </a:rPr>
                            <a:t>, 0)</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r>
                            <a:rPr lang="en-US" altLang="zh-CN" sz="2400" dirty="0">
                              <a:solidFill>
                                <a:schemeClr val="tx1"/>
                              </a:solidFill>
                            </a:rPr>
                            <a:t>(0, 0, +S)</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rPr>
                            <a:t>E</a:t>
                          </a:r>
                          <a:r>
                            <a:rPr lang="en-US" altLang="zh-CN" sz="2400" baseline="-25000" dirty="0">
                              <a:solidFill>
                                <a:schemeClr val="tx1"/>
                              </a:solidFill>
                            </a:rPr>
                            <a:t>3</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5434848"/>
                      </a:ext>
                    </a:extLst>
                  </a:tr>
                  <a:tr h="4457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rPr>
                            <a:t>(-S/</a:t>
                          </a:r>
                          <a14:m>
                            <m:oMath xmlns:m="http://schemas.openxmlformats.org/officeDocument/2006/math">
                              <m:rad>
                                <m:radPr>
                                  <m:degHide m:val="on"/>
                                  <m:ctrlPr>
                                    <a:rPr lang="en-US" altLang="zh-CN" sz="2400" b="0" i="1" smtClean="0">
                                      <a:solidFill>
                                        <a:schemeClr val="tx1"/>
                                      </a:solidFill>
                                      <a:latin typeface="Cambria Math" panose="02040503050406030204" pitchFamily="18" charset="0"/>
                                    </a:rPr>
                                  </m:ctrlPr>
                                </m:radPr>
                                <m:deg/>
                                <m:e>
                                  <m:r>
                                    <a:rPr lang="en-US" altLang="zh-CN" sz="2400" b="0" i="1" smtClean="0">
                                      <a:solidFill>
                                        <a:schemeClr val="tx1"/>
                                      </a:solidFill>
                                      <a:latin typeface="Cambria Math" panose="02040503050406030204" pitchFamily="18" charset="0"/>
                                    </a:rPr>
                                    <m:t>2</m:t>
                                  </m:r>
                                </m:e>
                              </m:rad>
                            </m:oMath>
                          </a14:m>
                          <a:r>
                            <a:rPr lang="en-US" altLang="zh-CN" sz="2400" dirty="0">
                              <a:solidFill>
                                <a:schemeClr val="tx1"/>
                              </a:solidFill>
                            </a:rPr>
                            <a:t>, -S/</a:t>
                          </a:r>
                          <a14:m>
                            <m:oMath xmlns:m="http://schemas.openxmlformats.org/officeDocument/2006/math">
                              <m:rad>
                                <m:radPr>
                                  <m:degHide m:val="on"/>
                                  <m:ctrlPr>
                                    <a:rPr lang="en-US" altLang="zh-CN" sz="2400" b="0" i="1" smtClean="0">
                                      <a:solidFill>
                                        <a:schemeClr val="tx1"/>
                                      </a:solidFill>
                                      <a:latin typeface="Cambria Math" panose="02040503050406030204" pitchFamily="18" charset="0"/>
                                    </a:rPr>
                                  </m:ctrlPr>
                                </m:radPr>
                                <m:deg/>
                                <m:e>
                                  <m:r>
                                    <a:rPr lang="en-US" altLang="zh-CN" sz="2400" b="0" i="1" smtClean="0">
                                      <a:solidFill>
                                        <a:schemeClr val="tx1"/>
                                      </a:solidFill>
                                      <a:latin typeface="Cambria Math" panose="02040503050406030204" pitchFamily="18" charset="0"/>
                                    </a:rPr>
                                    <m:t>2</m:t>
                                  </m:r>
                                </m:e>
                              </m:rad>
                            </m:oMath>
                          </a14:m>
                          <a:r>
                            <a:rPr lang="en-US" altLang="zh-CN" sz="2400" dirty="0">
                              <a:solidFill>
                                <a:schemeClr val="tx1"/>
                              </a:solidFill>
                            </a:rPr>
                            <a:t>, 0)</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r>
                            <a:rPr lang="en-US" altLang="zh-CN" sz="2400" dirty="0">
                              <a:solidFill>
                                <a:schemeClr val="tx1"/>
                              </a:solidFill>
                            </a:rPr>
                            <a:t>(0, 0, +S)</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rPr>
                            <a:t>E</a:t>
                          </a:r>
                          <a:r>
                            <a:rPr lang="en-US" altLang="zh-CN" sz="2400" baseline="-25000" dirty="0">
                              <a:solidFill>
                                <a:schemeClr val="tx1"/>
                              </a:solidFill>
                            </a:rPr>
                            <a:t>4</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4120356"/>
                      </a:ext>
                    </a:extLst>
                  </a:tr>
                </a:tbl>
              </a:graphicData>
            </a:graphic>
          </p:graphicFrame>
        </mc:Choice>
        <mc:Fallback xmlns="">
          <p:graphicFrame>
            <p:nvGraphicFramePr>
              <p:cNvPr id="5" name="表格 5">
                <a:extLst>
                  <a:ext uri="{FF2B5EF4-FFF2-40B4-BE49-F238E27FC236}">
                    <a16:creationId xmlns:a16="http://schemas.microsoft.com/office/drawing/2014/main" id="{6C5D2571-26B1-0981-13E9-62C427E3D4D1}"/>
                  </a:ext>
                </a:extLst>
              </p:cNvPr>
              <p:cNvGraphicFramePr>
                <a:graphicFrameLocks noGrp="1"/>
              </p:cNvGraphicFramePr>
              <p:nvPr>
                <p:extLst>
                  <p:ext uri="{D42A27DB-BD31-4B8C-83A1-F6EECF244321}">
                    <p14:modId xmlns:p14="http://schemas.microsoft.com/office/powerpoint/2010/main" val="227571651"/>
                  </p:ext>
                </p:extLst>
              </p:nvPr>
            </p:nvGraphicFramePr>
            <p:xfrm>
              <a:off x="628650" y="3002312"/>
              <a:ext cx="7402428" cy="2428496"/>
            </p:xfrm>
            <a:graphic>
              <a:graphicData uri="http://schemas.openxmlformats.org/drawingml/2006/table">
                <a:tbl>
                  <a:tblPr firstRow="1" bandRow="1">
                    <a:tableStyleId>{5C22544A-7EE6-4342-B048-85BDC9FD1C3A}</a:tableStyleId>
                  </a:tblPr>
                  <a:tblGrid>
                    <a:gridCol w="2467476">
                      <a:extLst>
                        <a:ext uri="{9D8B030D-6E8A-4147-A177-3AD203B41FA5}">
                          <a16:colId xmlns:a16="http://schemas.microsoft.com/office/drawing/2014/main" val="3794156520"/>
                        </a:ext>
                      </a:extLst>
                    </a:gridCol>
                    <a:gridCol w="2467476">
                      <a:extLst>
                        <a:ext uri="{9D8B030D-6E8A-4147-A177-3AD203B41FA5}">
                          <a16:colId xmlns:a16="http://schemas.microsoft.com/office/drawing/2014/main" val="2501542529"/>
                        </a:ext>
                      </a:extLst>
                    </a:gridCol>
                    <a:gridCol w="2467476">
                      <a:extLst>
                        <a:ext uri="{9D8B030D-6E8A-4147-A177-3AD203B41FA5}">
                          <a16:colId xmlns:a16="http://schemas.microsoft.com/office/drawing/2014/main" val="552039141"/>
                        </a:ext>
                      </a:extLst>
                    </a:gridCol>
                  </a:tblGrid>
                  <a:tr h="457200">
                    <a:tc>
                      <a:txBody>
                        <a:bodyPr/>
                        <a:lstStyle/>
                        <a:p>
                          <a:pPr algn="ctr"/>
                          <a:r>
                            <a:rPr lang="en-US" altLang="zh-CN" sz="2400" dirty="0">
                              <a:solidFill>
                                <a:schemeClr val="tx1"/>
                              </a:solidFill>
                            </a:rPr>
                            <a:t>S</a:t>
                          </a:r>
                          <a:r>
                            <a:rPr lang="en-US" altLang="zh-CN" sz="2400" baseline="-25000" dirty="0">
                              <a:solidFill>
                                <a:schemeClr val="tx1"/>
                              </a:solidFill>
                            </a:rPr>
                            <a:t>i</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err="1">
                              <a:solidFill>
                                <a:schemeClr val="tx1"/>
                              </a:solidFill>
                            </a:rPr>
                            <a:t>S</a:t>
                          </a:r>
                          <a:r>
                            <a:rPr lang="en-US" altLang="zh-CN" sz="2400" baseline="-25000" dirty="0" err="1">
                              <a:solidFill>
                                <a:schemeClr val="tx1"/>
                              </a:solidFill>
                            </a:rPr>
                            <a:t>j</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Energy</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1517994"/>
                      </a:ext>
                    </a:extLst>
                  </a:tr>
                  <a:tr h="492824">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47" t="-101235" r="-200494" b="-328395"/>
                          </a:stretch>
                        </a:blipFill>
                      </a:tcPr>
                    </a:tc>
                    <a:tc rowSpan="4">
                      <a:txBody>
                        <a:bodyPr/>
                        <a:lstStyle/>
                        <a:p>
                          <a:pPr algn="ctr"/>
                          <a:r>
                            <a:rPr lang="en-US" altLang="zh-CN" sz="2400" dirty="0">
                              <a:solidFill>
                                <a:schemeClr val="tx1"/>
                              </a:solidFill>
                            </a:rPr>
                            <a:t>(0, 0, +S)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E</a:t>
                          </a:r>
                          <a:r>
                            <a:rPr lang="en-US" altLang="zh-CN" sz="2400" baseline="-25000" dirty="0">
                              <a:solidFill>
                                <a:schemeClr val="tx1"/>
                              </a:solidFill>
                            </a:rPr>
                            <a:t>1</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0529364"/>
                      </a:ext>
                    </a:extLst>
                  </a:tr>
                  <a:tr h="492824">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47" t="-201235" r="-200494" b="-228395"/>
                          </a:stretch>
                        </a:blip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rPr>
                            <a:t>(0, 0, +S)</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rPr>
                            <a:t>E</a:t>
                          </a:r>
                          <a:r>
                            <a:rPr lang="en-US" altLang="zh-CN" sz="2400" baseline="-25000" dirty="0">
                              <a:solidFill>
                                <a:schemeClr val="tx1"/>
                              </a:solidFill>
                            </a:rPr>
                            <a:t>2</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9293694"/>
                      </a:ext>
                    </a:extLst>
                  </a:tr>
                  <a:tr h="492824">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47" t="-301235" r="-200494" b="-128395"/>
                          </a:stretch>
                        </a:blipFill>
                      </a:tcPr>
                    </a:tc>
                    <a:tc vMerge="1">
                      <a:txBody>
                        <a:bodyPr/>
                        <a:lstStyle/>
                        <a:p>
                          <a:pPr algn="ctr"/>
                          <a:r>
                            <a:rPr lang="en-US" altLang="zh-CN" sz="2400" dirty="0">
                              <a:solidFill>
                                <a:schemeClr val="tx1"/>
                              </a:solidFill>
                            </a:rPr>
                            <a:t>(0, 0, +S)</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rPr>
                            <a:t>E</a:t>
                          </a:r>
                          <a:r>
                            <a:rPr lang="en-US" altLang="zh-CN" sz="2400" baseline="-25000" dirty="0">
                              <a:solidFill>
                                <a:schemeClr val="tx1"/>
                              </a:solidFill>
                            </a:rPr>
                            <a:t>3</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5434848"/>
                      </a:ext>
                    </a:extLst>
                  </a:tr>
                  <a:tr h="492824">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47" t="-401235" r="-200494" b="-28395"/>
                          </a:stretch>
                        </a:blipFill>
                      </a:tcPr>
                    </a:tc>
                    <a:tc vMerge="1">
                      <a:txBody>
                        <a:bodyPr/>
                        <a:lstStyle/>
                        <a:p>
                          <a:pPr algn="ctr"/>
                          <a:r>
                            <a:rPr lang="en-US" altLang="zh-CN" sz="2400" dirty="0">
                              <a:solidFill>
                                <a:schemeClr val="tx1"/>
                              </a:solidFill>
                            </a:rPr>
                            <a:t>(0, 0, +S)</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rPr>
                            <a:t>E</a:t>
                          </a:r>
                          <a:r>
                            <a:rPr lang="en-US" altLang="zh-CN" sz="2400" baseline="-25000" dirty="0">
                              <a:solidFill>
                                <a:schemeClr val="tx1"/>
                              </a:solidFill>
                            </a:rPr>
                            <a:t>4</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4120356"/>
                      </a:ext>
                    </a:extLst>
                  </a:tr>
                </a:tbl>
              </a:graphicData>
            </a:graphic>
          </p:graphicFrame>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A137927-3072-DC44-A389-27501CAA328B}"/>
                  </a:ext>
                </a:extLst>
              </p:cNvPr>
              <p:cNvSpPr txBox="1"/>
              <p:nvPr/>
            </p:nvSpPr>
            <p:spPr>
              <a:xfrm>
                <a:off x="1372099" y="2509895"/>
                <a:ext cx="5915530" cy="506357"/>
              </a:xfrm>
              <a:prstGeom prst="rect">
                <a:avLst/>
              </a:prstGeom>
              <a:noFill/>
            </p:spPr>
            <p:txBody>
              <a:bodyPr wrap="none" rtlCol="0">
                <a:spAutoFit/>
              </a:bodyPr>
              <a:lstStyle/>
              <a:p>
                <a:r>
                  <a:rPr lang="en-US" altLang="zh-CN" sz="2400" dirty="0"/>
                  <a:t>Table 2 Parameters in 4SM calculations of </a:t>
                </a:r>
                <a14:m>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𝐴</m:t>
                        </m:r>
                      </m:e>
                      <m:sub>
                        <m:r>
                          <m:rPr>
                            <m:brk m:alnAt="7"/>
                          </m:rPr>
                          <a:rPr lang="en-US" altLang="zh-CN" sz="2400" i="1">
                            <a:latin typeface="Cambria Math" panose="02040503050406030204" pitchFamily="18" charset="0"/>
                          </a:rPr>
                          <m:t>𝑖</m:t>
                        </m:r>
                        <m:r>
                          <a:rPr lang="en-US" altLang="zh-CN" sz="2400" b="0" i="1" smtClean="0">
                            <a:latin typeface="Cambria Math" panose="02040503050406030204" pitchFamily="18" charset="0"/>
                          </a:rPr>
                          <m:t>𝑖</m:t>
                        </m:r>
                      </m:sub>
                      <m:sup>
                        <m:r>
                          <a:rPr lang="en-US" altLang="zh-CN" sz="2400" b="0" i="1" smtClean="0">
                            <a:latin typeface="Cambria Math" panose="02040503050406030204" pitchFamily="18" charset="0"/>
                          </a:rPr>
                          <m:t>𝑥𝑦</m:t>
                        </m:r>
                      </m:sup>
                    </m:sSubSup>
                  </m:oMath>
                </a14:m>
                <a:endParaRPr lang="zh-CN" altLang="en-US" sz="2400" dirty="0"/>
              </a:p>
            </p:txBody>
          </p:sp>
        </mc:Choice>
        <mc:Fallback xmlns="">
          <p:sp>
            <p:nvSpPr>
              <p:cNvPr id="6" name="文本框 5">
                <a:extLst>
                  <a:ext uri="{FF2B5EF4-FFF2-40B4-BE49-F238E27FC236}">
                    <a16:creationId xmlns:a16="http://schemas.microsoft.com/office/drawing/2014/main" id="{BA137927-3072-DC44-A389-27501CAA328B}"/>
                  </a:ext>
                </a:extLst>
              </p:cNvPr>
              <p:cNvSpPr txBox="1">
                <a:spLocks noRot="1" noChangeAspect="1" noMove="1" noResize="1" noEditPoints="1" noAdjustHandles="1" noChangeArrowheads="1" noChangeShapeType="1" noTextEdit="1"/>
              </p:cNvSpPr>
              <p:nvPr/>
            </p:nvSpPr>
            <p:spPr>
              <a:xfrm>
                <a:off x="1372099" y="2509895"/>
                <a:ext cx="5915530" cy="506357"/>
              </a:xfrm>
              <a:prstGeom prst="rect">
                <a:avLst/>
              </a:prstGeom>
              <a:blipFill>
                <a:blip r:embed="rId4"/>
                <a:stretch>
                  <a:fillRect l="-1546" t="-4819" b="-228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E97F1804-0756-B8A2-1527-C5A5D6A831D3}"/>
                  </a:ext>
                </a:extLst>
              </p:cNvPr>
              <p:cNvSpPr txBox="1"/>
              <p:nvPr/>
            </p:nvSpPr>
            <p:spPr>
              <a:xfrm>
                <a:off x="2526631" y="5801274"/>
                <a:ext cx="3272589" cy="69160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𝐴</m:t>
                          </m:r>
                        </m:e>
                        <m:sub>
                          <m:r>
                            <a:rPr lang="en-US" altLang="zh-CN" sz="2400" i="1">
                              <a:latin typeface="Cambria Math" panose="02040503050406030204" pitchFamily="18" charset="0"/>
                            </a:rPr>
                            <m:t>𝑖𝑖</m:t>
                          </m:r>
                        </m:sub>
                        <m:sup>
                          <m:r>
                            <a:rPr lang="en-US" altLang="zh-CN" sz="2400" i="1">
                              <a:latin typeface="Cambria Math" panose="02040503050406030204" pitchFamily="18" charset="0"/>
                            </a:rPr>
                            <m:t>𝑥𝑦</m:t>
                          </m:r>
                        </m:sup>
                      </m:sSubSup>
                      <m:r>
                        <a:rPr lang="en-US" altLang="zh-CN" sz="2400" b="0" i="0" smtClean="0">
                          <a:latin typeface="Cambria Math" panose="02040503050406030204" pitchFamily="18" charset="0"/>
                        </a:rPr>
                        <m:t>=</m:t>
                      </m:r>
                      <m:f>
                        <m:fPr>
                          <m:ctrlPr>
                            <a:rPr lang="en-US" altLang="zh-CN" sz="2400" b="0" i="1" smtClean="0">
                              <a:latin typeface="Cambria Math" panose="02040503050406030204" pitchFamily="18" charset="0"/>
                            </a:rPr>
                          </m:ctrlPr>
                        </m:fPr>
                        <m:num>
                          <m:sSub>
                            <m:sSubPr>
                              <m:ctrlPr>
                                <a:rPr lang="en-US" altLang="zh-CN" sz="2400" b="0" i="1" smtClean="0">
                                  <a:latin typeface="Cambria Math" panose="02040503050406030204" pitchFamily="18" charset="0"/>
                                </a:rPr>
                              </m:ctrlPr>
                            </m:sSubPr>
                            <m:e>
                              <m:r>
                                <m:rPr>
                                  <m:sty m:val="p"/>
                                </m:rPr>
                                <a:rPr lang="en-US" altLang="zh-CN" sz="2400" b="0" i="0" smtClean="0">
                                  <a:latin typeface="Cambria Math" panose="02040503050406030204" pitchFamily="18" charset="0"/>
                                </a:rPr>
                                <m:t>E</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4</m:t>
                              </m:r>
                            </m:sub>
                          </m:sSub>
                        </m:num>
                        <m:den>
                          <m:r>
                            <a:rPr lang="en-US" altLang="zh-CN" sz="2400" b="0" i="1" smtClean="0">
                              <a:latin typeface="Cambria Math" panose="02040503050406030204" pitchFamily="18" charset="0"/>
                            </a:rPr>
                            <m:t>4</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𝑆</m:t>
                              </m:r>
                            </m:e>
                            <m:sup>
                              <m:r>
                                <a:rPr lang="en-US" altLang="zh-CN" sz="2400" b="0" i="1" smtClean="0">
                                  <a:latin typeface="Cambria Math" panose="02040503050406030204" pitchFamily="18" charset="0"/>
                                </a:rPr>
                                <m:t>2</m:t>
                              </m:r>
                            </m:sup>
                          </m:sSup>
                        </m:den>
                      </m:f>
                    </m:oMath>
                  </m:oMathPara>
                </a14:m>
                <a:endParaRPr lang="zh-CN" altLang="en-US" sz="2400" dirty="0"/>
              </a:p>
            </p:txBody>
          </p:sp>
        </mc:Choice>
        <mc:Fallback xmlns="">
          <p:sp>
            <p:nvSpPr>
              <p:cNvPr id="7" name="文本框 6">
                <a:extLst>
                  <a:ext uri="{FF2B5EF4-FFF2-40B4-BE49-F238E27FC236}">
                    <a16:creationId xmlns:a16="http://schemas.microsoft.com/office/drawing/2014/main" id="{E97F1804-0756-B8A2-1527-C5A5D6A831D3}"/>
                  </a:ext>
                </a:extLst>
              </p:cNvPr>
              <p:cNvSpPr txBox="1">
                <a:spLocks noRot="1" noChangeAspect="1" noMove="1" noResize="1" noEditPoints="1" noAdjustHandles="1" noChangeArrowheads="1" noChangeShapeType="1" noTextEdit="1"/>
              </p:cNvSpPr>
              <p:nvPr/>
            </p:nvSpPr>
            <p:spPr>
              <a:xfrm>
                <a:off x="2526631" y="5801274"/>
                <a:ext cx="3272589" cy="691600"/>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80382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0AEFEA-036C-BCD9-DFE4-EC57906EDA9E}"/>
              </a:ext>
            </a:extLst>
          </p:cNvPr>
          <p:cNvSpPr>
            <a:spLocks noGrp="1"/>
          </p:cNvSpPr>
          <p:nvPr>
            <p:ph type="title"/>
          </p:nvPr>
        </p:nvSpPr>
        <p:spPr/>
        <p:txBody>
          <a:bodyPr/>
          <a:lstStyle/>
          <a:p>
            <a:r>
              <a:rPr kumimoji="0" lang="zh-CN" altLang="en-US"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范德华层状材料</a:t>
            </a:r>
            <a:endParaRPr lang="zh-CN" altLang="en-US" dirty="0"/>
          </a:p>
        </p:txBody>
      </p:sp>
      <p:sp>
        <p:nvSpPr>
          <p:cNvPr id="3" name="内容占位符 2">
            <a:extLst>
              <a:ext uri="{FF2B5EF4-FFF2-40B4-BE49-F238E27FC236}">
                <a16:creationId xmlns:a16="http://schemas.microsoft.com/office/drawing/2014/main" id="{7A4610F9-3431-959D-5BE8-788FDC45E16A}"/>
              </a:ext>
            </a:extLst>
          </p:cNvPr>
          <p:cNvSpPr>
            <a:spLocks noGrp="1"/>
          </p:cNvSpPr>
          <p:nvPr>
            <p:ph idx="1"/>
          </p:nvPr>
        </p:nvSpPr>
        <p:spPr>
          <a:xfrm>
            <a:off x="628650" y="1708395"/>
            <a:ext cx="7886700" cy="4351338"/>
          </a:xfrm>
        </p:spPr>
        <p:txBody>
          <a:bodyPr>
            <a:normAutofit/>
          </a:bodyPr>
          <a:lstStyle/>
          <a:p>
            <a:pPr>
              <a:buFont typeface="Calibri" panose="020F0502020204030204" pitchFamily="34" charset="0"/>
              <a:buChar char="▪"/>
            </a:pPr>
            <a:r>
              <a:rPr lang="zh-CN" altLang="en-US" sz="2400" dirty="0"/>
              <a:t>例如：</a:t>
            </a:r>
            <a:r>
              <a:rPr lang="en-US" altLang="zh-CN" sz="2400" dirty="0"/>
              <a:t>2004</a:t>
            </a:r>
            <a:r>
              <a:rPr lang="zh-CN" altLang="en-US" sz="2400" dirty="0"/>
              <a:t>年</a:t>
            </a:r>
            <a:r>
              <a:rPr lang="en-US" altLang="zh-CN" sz="2400" dirty="0"/>
              <a:t>Andre </a:t>
            </a:r>
            <a:r>
              <a:rPr lang="en-US" altLang="zh-CN" sz="2400" dirty="0" err="1"/>
              <a:t>Geim</a:t>
            </a:r>
            <a:r>
              <a:rPr lang="zh-CN" altLang="en-US" sz="2400" dirty="0"/>
              <a:t>等人发现的石墨烯</a:t>
            </a:r>
            <a:r>
              <a:rPr lang="en-US" altLang="zh-CN" sz="2400" dirty="0"/>
              <a:t>.</a:t>
            </a:r>
            <a:endParaRPr lang="zh-CN" altLang="en-US" sz="2400" dirty="0"/>
          </a:p>
        </p:txBody>
      </p:sp>
      <p:sp>
        <p:nvSpPr>
          <p:cNvPr id="4" name="日期占位符 3">
            <a:extLst>
              <a:ext uri="{FF2B5EF4-FFF2-40B4-BE49-F238E27FC236}">
                <a16:creationId xmlns:a16="http://schemas.microsoft.com/office/drawing/2014/main" id="{5D1F0519-F56F-F4E3-FBF9-22F9B7A264FC}"/>
              </a:ext>
            </a:extLst>
          </p:cNvPr>
          <p:cNvSpPr>
            <a:spLocks noGrp="1"/>
          </p:cNvSpPr>
          <p:nvPr>
            <p:ph type="dt" sz="half" idx="10"/>
          </p:nvPr>
        </p:nvSpPr>
        <p:spPr/>
        <p:txBody>
          <a:bodyPr/>
          <a:lstStyle/>
          <a:p>
            <a:fld id="{A9A88CC7-0C1A-42B2-A342-4EA0E3F2798F}" type="datetime1">
              <a:rPr lang="zh-CN" altLang="en-US" smtClean="0"/>
              <a:t>2022/6/9</a:t>
            </a:fld>
            <a:endParaRPr lang="zh-CN" altLang="en-US"/>
          </a:p>
        </p:txBody>
      </p:sp>
      <p:sp>
        <p:nvSpPr>
          <p:cNvPr id="5" name="灯片编号占位符 4">
            <a:extLst>
              <a:ext uri="{FF2B5EF4-FFF2-40B4-BE49-F238E27FC236}">
                <a16:creationId xmlns:a16="http://schemas.microsoft.com/office/drawing/2014/main" id="{B39ADB47-DEC8-3CFE-FC0A-09367F83CD38}"/>
              </a:ext>
            </a:extLst>
          </p:cNvPr>
          <p:cNvSpPr>
            <a:spLocks noGrp="1"/>
          </p:cNvSpPr>
          <p:nvPr>
            <p:ph type="sldNum" sz="quarter" idx="12"/>
          </p:nvPr>
        </p:nvSpPr>
        <p:spPr/>
        <p:txBody>
          <a:bodyPr/>
          <a:lstStyle/>
          <a:p>
            <a:fld id="{369A006E-F448-4933-A880-62625ED68BDC}" type="slidenum">
              <a:rPr lang="zh-CN" altLang="en-US" smtClean="0"/>
              <a:pPr/>
              <a:t>4</a:t>
            </a:fld>
            <a:endParaRPr lang="zh-CN" altLang="en-US" dirty="0"/>
          </a:p>
        </p:txBody>
      </p:sp>
      <p:pic>
        <p:nvPicPr>
          <p:cNvPr id="7" name="图片 6">
            <a:extLst>
              <a:ext uri="{FF2B5EF4-FFF2-40B4-BE49-F238E27FC236}">
                <a16:creationId xmlns:a16="http://schemas.microsoft.com/office/drawing/2014/main" id="{20AFE831-0DDE-8379-F7A6-5C189C4CE84E}"/>
              </a:ext>
            </a:extLst>
          </p:cNvPr>
          <p:cNvPicPr>
            <a:picLocks noChangeAspect="1"/>
          </p:cNvPicPr>
          <p:nvPr/>
        </p:nvPicPr>
        <p:blipFill>
          <a:blip r:embed="rId3"/>
          <a:stretch>
            <a:fillRect/>
          </a:stretch>
        </p:blipFill>
        <p:spPr>
          <a:xfrm>
            <a:off x="496525" y="3393946"/>
            <a:ext cx="4075475" cy="2203707"/>
          </a:xfrm>
          <a:prstGeom prst="rect">
            <a:avLst/>
          </a:prstGeom>
        </p:spPr>
      </p:pic>
      <p:sp>
        <p:nvSpPr>
          <p:cNvPr id="8" name="文本框 7">
            <a:extLst>
              <a:ext uri="{FF2B5EF4-FFF2-40B4-BE49-F238E27FC236}">
                <a16:creationId xmlns:a16="http://schemas.microsoft.com/office/drawing/2014/main" id="{E10DA479-F4F3-79CE-A197-2E3840BB97B1}"/>
              </a:ext>
            </a:extLst>
          </p:cNvPr>
          <p:cNvSpPr txBox="1"/>
          <p:nvPr/>
        </p:nvSpPr>
        <p:spPr>
          <a:xfrm>
            <a:off x="0" y="2370219"/>
            <a:ext cx="9144000" cy="400110"/>
          </a:xfrm>
          <a:prstGeom prst="rect">
            <a:avLst/>
          </a:prstGeom>
          <a:noFill/>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rPr>
              <a:t>单层石墨烯俯视图及双层石墨烯侧视图</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6317C584-94CA-CAD9-BF20-5D76B692A1F3}"/>
              </a:ext>
            </a:extLst>
          </p:cNvPr>
          <p:cNvPicPr>
            <a:picLocks noChangeAspect="1"/>
          </p:cNvPicPr>
          <p:nvPr/>
        </p:nvPicPr>
        <p:blipFill>
          <a:blip r:embed="rId4"/>
          <a:stretch>
            <a:fillRect/>
          </a:stretch>
        </p:blipFill>
        <p:spPr>
          <a:xfrm>
            <a:off x="4572000" y="3010780"/>
            <a:ext cx="3712942" cy="2808579"/>
          </a:xfrm>
          <a:prstGeom prst="rect">
            <a:avLst/>
          </a:prstGeom>
        </p:spPr>
      </p:pic>
    </p:spTree>
    <p:extLst>
      <p:ext uri="{BB962C8B-B14F-4D97-AF65-F5344CB8AC3E}">
        <p14:creationId xmlns:p14="http://schemas.microsoft.com/office/powerpoint/2010/main" val="2619334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AF8E5-0F5B-C77F-3E54-3863B65F4124}"/>
              </a:ext>
            </a:extLst>
          </p:cNvPr>
          <p:cNvSpPr>
            <a:spLocks noGrp="1"/>
          </p:cNvSpPr>
          <p:nvPr>
            <p:ph type="title"/>
          </p:nvPr>
        </p:nvSpPr>
        <p:spPr/>
        <p:txBody>
          <a:bodyPr/>
          <a:lstStyle/>
          <a:p>
            <a:r>
              <a:rPr lang="en-US" altLang="zh-CN" dirty="0"/>
              <a:t>Calculating the elements of </a:t>
            </a:r>
            <a:r>
              <a:rPr lang="en-US" altLang="zh-CN" dirty="0" err="1"/>
              <a:t>A</a:t>
            </a:r>
            <a:r>
              <a:rPr lang="en-US" altLang="zh-CN" baseline="-25000" dirty="0" err="1"/>
              <a:t>ii</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77CFF76-A407-A478-1948-B39095206D99}"/>
                  </a:ext>
                </a:extLst>
              </p:cNvPr>
              <p:cNvSpPr>
                <a:spLocks noGrp="1"/>
              </p:cNvSpPr>
              <p:nvPr>
                <p:ph idx="1"/>
              </p:nvPr>
            </p:nvSpPr>
            <p:spPr>
              <a:xfrm>
                <a:off x="628650" y="1825625"/>
                <a:ext cx="7886700" cy="1603375"/>
              </a:xfrm>
            </p:spPr>
            <p:txBody>
              <a:bodyPr>
                <a:normAutofit lnSpcReduction="10000"/>
              </a:bodyPr>
              <a:lstStyle/>
              <a:p>
                <a:r>
                  <a:rPr lang="en-US" altLang="zh-CN" dirty="0"/>
                  <a:t>When calculating the diagonal elements of </a:t>
                </a:r>
                <a:r>
                  <a:rPr lang="en-US" altLang="zh-CN" dirty="0" err="1"/>
                  <a:t>A</a:t>
                </a:r>
                <a:r>
                  <a:rPr lang="en-US" altLang="zh-CN" baseline="-25000" dirty="0" err="1"/>
                  <a:t>ii</a:t>
                </a:r>
                <a:r>
                  <a:rPr lang="en-US" altLang="zh-CN" dirty="0"/>
                  <a:t>, the calculation could be simplify by choosing a constant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𝑖𝑖</m:t>
                        </m:r>
                      </m:sub>
                      <m:sup>
                        <m:r>
                          <a:rPr lang="en-US" altLang="zh-CN" b="0" i="1" smtClean="0">
                            <a:latin typeface="Cambria Math" panose="02040503050406030204" pitchFamily="18" charset="0"/>
                          </a:rPr>
                          <m:t>𝑥𝑥</m:t>
                        </m:r>
                      </m:sup>
                    </m:sSubSup>
                  </m:oMath>
                </a14:m>
                <a:r>
                  <a:rPr lang="zh-CN" altLang="en-US" dirty="0"/>
                  <a:t> </a:t>
                </a:r>
                <a:r>
                  <a:rPr lang="en-US" altLang="zh-CN" dirty="0"/>
                  <a:t>and calculating the difference between the rest two elements and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𝐴</m:t>
                        </m:r>
                      </m:e>
                      <m:sub>
                        <m:r>
                          <a:rPr lang="en-US" altLang="zh-CN" i="1">
                            <a:latin typeface="Cambria Math" panose="02040503050406030204" pitchFamily="18" charset="0"/>
                          </a:rPr>
                          <m:t>𝑖𝑖</m:t>
                        </m:r>
                      </m:sub>
                      <m:sup>
                        <m:r>
                          <a:rPr lang="en-US" altLang="zh-CN" i="1">
                            <a:latin typeface="Cambria Math" panose="02040503050406030204" pitchFamily="18" charset="0"/>
                          </a:rPr>
                          <m:t>𝑥𝑥</m:t>
                        </m:r>
                      </m:sup>
                    </m:sSubSup>
                  </m:oMath>
                </a14:m>
                <a:r>
                  <a:rPr lang="en-US" altLang="zh-CN" dirty="0"/>
                  <a:t>, i.e.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𝐴</m:t>
                        </m:r>
                      </m:e>
                      <m:sub>
                        <m:r>
                          <a:rPr lang="en-US" altLang="zh-CN" i="1">
                            <a:latin typeface="Cambria Math" panose="02040503050406030204" pitchFamily="18" charset="0"/>
                          </a:rPr>
                          <m:t>𝑖𝑖</m:t>
                        </m:r>
                      </m:sub>
                      <m:sup>
                        <m:r>
                          <a:rPr lang="en-US" altLang="zh-CN" b="0" i="1" smtClean="0">
                            <a:latin typeface="Cambria Math" panose="02040503050406030204" pitchFamily="18" charset="0"/>
                          </a:rPr>
                          <m:t>𝑦𝑦</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𝐴</m:t>
                        </m:r>
                      </m:e>
                      <m:sub>
                        <m:r>
                          <a:rPr lang="en-US" altLang="zh-CN" i="1">
                            <a:latin typeface="Cambria Math" panose="02040503050406030204" pitchFamily="18" charset="0"/>
                          </a:rPr>
                          <m:t>𝑖𝑖</m:t>
                        </m:r>
                      </m:sub>
                      <m:sup>
                        <m:r>
                          <a:rPr lang="en-US" altLang="zh-CN" i="1">
                            <a:latin typeface="Cambria Math" panose="02040503050406030204" pitchFamily="18" charset="0"/>
                          </a:rPr>
                          <m:t>𝑥𝑥</m:t>
                        </m:r>
                      </m:sup>
                    </m:sSubSup>
                  </m:oMath>
                </a14:m>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𝐴</m:t>
                        </m:r>
                      </m:e>
                      <m:sub>
                        <m:r>
                          <a:rPr lang="en-US" altLang="zh-CN" i="1">
                            <a:latin typeface="Cambria Math" panose="02040503050406030204" pitchFamily="18" charset="0"/>
                          </a:rPr>
                          <m:t>𝑖𝑖</m:t>
                        </m:r>
                      </m:sub>
                      <m:sup>
                        <m:r>
                          <a:rPr lang="en-US" altLang="zh-CN" b="0" i="1" smtClean="0">
                            <a:latin typeface="Cambria Math" panose="02040503050406030204" pitchFamily="18" charset="0"/>
                          </a:rPr>
                          <m:t>𝑧𝑧</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𝐴</m:t>
                        </m:r>
                      </m:e>
                      <m:sub>
                        <m:r>
                          <a:rPr lang="en-US" altLang="zh-CN" i="1">
                            <a:latin typeface="Cambria Math" panose="02040503050406030204" pitchFamily="18" charset="0"/>
                          </a:rPr>
                          <m:t>𝑖𝑖</m:t>
                        </m:r>
                      </m:sub>
                      <m:sup>
                        <m:r>
                          <a:rPr lang="en-US" altLang="zh-CN" i="1">
                            <a:latin typeface="Cambria Math" panose="02040503050406030204" pitchFamily="18" charset="0"/>
                          </a:rPr>
                          <m:t>𝑥𝑥</m:t>
                        </m:r>
                      </m:sup>
                    </m:sSubSup>
                    <m:r>
                      <a:rPr lang="en-US" altLang="zh-CN" b="0" i="0" smtClean="0">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E77CFF76-A407-A478-1948-B39095206D99}"/>
                  </a:ext>
                </a:extLst>
              </p:cNvPr>
              <p:cNvSpPr>
                <a:spLocks noGrp="1" noRot="1" noChangeAspect="1" noMove="1" noResize="1" noEditPoints="1" noAdjustHandles="1" noChangeArrowheads="1" noChangeShapeType="1" noTextEdit="1"/>
              </p:cNvSpPr>
              <p:nvPr>
                <p:ph idx="1"/>
              </p:nvPr>
            </p:nvSpPr>
            <p:spPr>
              <a:xfrm>
                <a:off x="628650" y="1825625"/>
                <a:ext cx="7886700" cy="1603375"/>
              </a:xfrm>
              <a:blipFill>
                <a:blip r:embed="rId2"/>
                <a:stretch>
                  <a:fillRect l="-1391" t="-8333" r="-2396" b="-3788"/>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A767CF08-4BA6-0408-95F4-55EE58AFE816}"/>
              </a:ext>
            </a:extLst>
          </p:cNvPr>
          <p:cNvSpPr>
            <a:spLocks noGrp="1"/>
          </p:cNvSpPr>
          <p:nvPr>
            <p:ph type="sldNum" sz="quarter" idx="12"/>
          </p:nvPr>
        </p:nvSpPr>
        <p:spPr/>
        <p:txBody>
          <a:bodyPr/>
          <a:lstStyle/>
          <a:p>
            <a:fld id="{00030411-CC63-48A6-B2CC-74A3F50B8682}" type="slidenum">
              <a:rPr lang="zh-CN" altLang="en-US" smtClean="0"/>
              <a:pPr/>
              <a:t>49</a:t>
            </a:fld>
            <a:endParaRPr lang="zh-CN" altLang="en-US"/>
          </a:p>
        </p:txBody>
      </p:sp>
      <p:pic>
        <p:nvPicPr>
          <p:cNvPr id="6" name="图片 5">
            <a:extLst>
              <a:ext uri="{FF2B5EF4-FFF2-40B4-BE49-F238E27FC236}">
                <a16:creationId xmlns:a16="http://schemas.microsoft.com/office/drawing/2014/main" id="{C6BDF9D4-4F54-1EE5-FD66-41B33008E189}"/>
              </a:ext>
            </a:extLst>
          </p:cNvPr>
          <p:cNvPicPr>
            <a:picLocks noChangeAspect="1"/>
          </p:cNvPicPr>
          <p:nvPr/>
        </p:nvPicPr>
        <p:blipFill>
          <a:blip r:embed="rId3"/>
          <a:stretch>
            <a:fillRect/>
          </a:stretch>
        </p:blipFill>
        <p:spPr>
          <a:xfrm>
            <a:off x="1523498" y="4356283"/>
            <a:ext cx="6097003" cy="1539524"/>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0FD7E3BE-8407-9291-D380-8B16D916B88B}"/>
                  </a:ext>
                </a:extLst>
              </p:cNvPr>
              <p:cNvSpPr txBox="1"/>
              <p:nvPr/>
            </p:nvSpPr>
            <p:spPr>
              <a:xfrm>
                <a:off x="3091593" y="3653569"/>
                <a:ext cx="2960811" cy="4781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panose="02040503050406030204" pitchFamily="18" charset="0"/>
                            </a:rPr>
                          </m:ctrlPr>
                        </m:sSupPr>
                        <m:e>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𝑥</m:t>
                              </m:r>
                            </m:sup>
                          </m:sSubSup>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2</m:t>
                          </m:r>
                        </m:sup>
                      </m:sSubSup>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𝑦</m:t>
                              </m:r>
                            </m:sup>
                          </m:sSubSup>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𝑧</m:t>
                              </m:r>
                            </m:sup>
                          </m:sSubSup>
                        </m:e>
                        <m:sup>
                          <m:r>
                            <a:rPr lang="en-US" altLang="zh-CN" sz="2400" b="0" i="1" smtClean="0">
                              <a:latin typeface="Cambria Math" panose="02040503050406030204" pitchFamily="18" charset="0"/>
                            </a:rPr>
                            <m:t>2</m:t>
                          </m:r>
                        </m:sup>
                      </m:sSup>
                    </m:oMath>
                  </m:oMathPara>
                </a14:m>
                <a:endParaRPr lang="zh-CN" altLang="en-US" sz="2400" dirty="0"/>
              </a:p>
            </p:txBody>
          </p:sp>
        </mc:Choice>
        <mc:Fallback xmlns="">
          <p:sp>
            <p:nvSpPr>
              <p:cNvPr id="7" name="文本框 6">
                <a:extLst>
                  <a:ext uri="{FF2B5EF4-FFF2-40B4-BE49-F238E27FC236}">
                    <a16:creationId xmlns:a16="http://schemas.microsoft.com/office/drawing/2014/main" id="{0FD7E3BE-8407-9291-D380-8B16D916B88B}"/>
                  </a:ext>
                </a:extLst>
              </p:cNvPr>
              <p:cNvSpPr txBox="1">
                <a:spLocks noRot="1" noChangeAspect="1" noMove="1" noResize="1" noEditPoints="1" noAdjustHandles="1" noChangeArrowheads="1" noChangeShapeType="1" noTextEdit="1"/>
              </p:cNvSpPr>
              <p:nvPr/>
            </p:nvSpPr>
            <p:spPr>
              <a:xfrm>
                <a:off x="3091593" y="3653569"/>
                <a:ext cx="2960811" cy="478144"/>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390796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A745F1-B69C-5C6B-1661-3AC8E4FE3882}"/>
              </a:ext>
            </a:extLst>
          </p:cNvPr>
          <p:cNvSpPr>
            <a:spLocks noGrp="1"/>
          </p:cNvSpPr>
          <p:nvPr>
            <p:ph type="title"/>
          </p:nvPr>
        </p:nvSpPr>
        <p:spPr/>
        <p:txBody>
          <a:bodyPr/>
          <a:lstStyle/>
          <a:p>
            <a:r>
              <a:rPr lang="en-US" altLang="zh-CN" dirty="0"/>
              <a:t>Calculating the elements of </a:t>
            </a:r>
            <a:r>
              <a:rPr lang="en-US" altLang="zh-CN" dirty="0" err="1"/>
              <a:t>A</a:t>
            </a:r>
            <a:r>
              <a:rPr lang="en-US" altLang="zh-CN" baseline="-25000" dirty="0" err="1"/>
              <a:t>ii</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F68632C-9E42-4A7C-567C-432EE728C2A8}"/>
                  </a:ext>
                </a:extLst>
              </p:cNvPr>
              <p:cNvSpPr>
                <a:spLocks noGrp="1"/>
              </p:cNvSpPr>
              <p:nvPr>
                <p:ph idx="1"/>
              </p:nvPr>
            </p:nvSpPr>
            <p:spPr>
              <a:xfrm>
                <a:off x="628650" y="1825625"/>
                <a:ext cx="7886700" cy="965701"/>
              </a:xfrm>
            </p:spPr>
            <p:txBody>
              <a:bodyPr/>
              <a:lstStyle/>
              <a:p>
                <a:r>
                  <a:rPr lang="en-US" altLang="zh-CN" dirty="0"/>
                  <a:t>Take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𝐴</m:t>
                        </m:r>
                      </m:e>
                      <m:sub>
                        <m:r>
                          <a:rPr lang="en-US" altLang="zh-CN" i="1">
                            <a:latin typeface="Cambria Math" panose="02040503050406030204" pitchFamily="18" charset="0"/>
                          </a:rPr>
                          <m:t>𝑖𝑖</m:t>
                        </m:r>
                      </m:sub>
                      <m:sup>
                        <m:r>
                          <a:rPr lang="en-US" altLang="zh-CN" i="1">
                            <a:latin typeface="Cambria Math" panose="02040503050406030204" pitchFamily="18" charset="0"/>
                          </a:rPr>
                          <m:t>𝑦𝑦</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𝐴</m:t>
                        </m:r>
                      </m:e>
                      <m:sub>
                        <m:r>
                          <a:rPr lang="en-US" altLang="zh-CN" i="1">
                            <a:latin typeface="Cambria Math" panose="02040503050406030204" pitchFamily="18" charset="0"/>
                          </a:rPr>
                          <m:t>𝑖𝑖</m:t>
                        </m:r>
                      </m:sub>
                      <m:sup>
                        <m:r>
                          <a:rPr lang="en-US" altLang="zh-CN" i="1">
                            <a:latin typeface="Cambria Math" panose="02040503050406030204" pitchFamily="18" charset="0"/>
                          </a:rPr>
                          <m:t>𝑥𝑥</m:t>
                        </m:r>
                      </m:sup>
                    </m:sSubSup>
                  </m:oMath>
                </a14:m>
                <a:r>
                  <a:rPr lang="en-US" altLang="zh-CN" dirty="0"/>
                  <a:t> for example, set S</a:t>
                </a:r>
                <a:r>
                  <a:rPr lang="en-US" altLang="zh-CN" baseline="-25000" dirty="0"/>
                  <a:t>i</a:t>
                </a:r>
                <a:r>
                  <a:rPr lang="en-US" altLang="zh-CN" dirty="0"/>
                  <a:t> as in Table 3 and </a:t>
                </a:r>
                <a:r>
                  <a:rPr lang="en-US" altLang="zh-CN" dirty="0" err="1"/>
                  <a:t>S</a:t>
                </a:r>
                <a:r>
                  <a:rPr lang="en-US" altLang="zh-CN" baseline="-25000" dirty="0" err="1"/>
                  <a:t>j</a:t>
                </a:r>
                <a:r>
                  <a:rPr lang="zh-CN" altLang="en-US" baseline="-25000" dirty="0"/>
                  <a:t>≠</a:t>
                </a:r>
                <a:r>
                  <a:rPr lang="en-US" altLang="zh-CN" baseline="-25000" dirty="0" err="1"/>
                  <a:t>i</a:t>
                </a:r>
                <a:r>
                  <a:rPr lang="en-US" altLang="zh-CN" dirty="0"/>
                  <a:t> perpendicular to S</a:t>
                </a:r>
                <a:r>
                  <a:rPr lang="en-US" altLang="zh-CN" baseline="-25000" dirty="0"/>
                  <a:t>i</a:t>
                </a:r>
                <a:r>
                  <a:rPr lang="en-US" altLang="zh-CN" dirty="0"/>
                  <a:t>:</a:t>
                </a:r>
                <a:endParaRPr lang="zh-CN" altLang="en-US" dirty="0"/>
              </a:p>
            </p:txBody>
          </p:sp>
        </mc:Choice>
        <mc:Fallback xmlns="">
          <p:sp>
            <p:nvSpPr>
              <p:cNvPr id="3" name="内容占位符 2">
                <a:extLst>
                  <a:ext uri="{FF2B5EF4-FFF2-40B4-BE49-F238E27FC236}">
                    <a16:creationId xmlns:a16="http://schemas.microsoft.com/office/drawing/2014/main" id="{5F68632C-9E42-4A7C-567C-432EE728C2A8}"/>
                  </a:ext>
                </a:extLst>
              </p:cNvPr>
              <p:cNvSpPr>
                <a:spLocks noGrp="1" noRot="1" noChangeAspect="1" noMove="1" noResize="1" noEditPoints="1" noAdjustHandles="1" noChangeArrowheads="1" noChangeShapeType="1" noTextEdit="1"/>
              </p:cNvSpPr>
              <p:nvPr>
                <p:ph idx="1"/>
              </p:nvPr>
            </p:nvSpPr>
            <p:spPr>
              <a:xfrm>
                <a:off x="628650" y="1825625"/>
                <a:ext cx="7886700" cy="965701"/>
              </a:xfrm>
              <a:blipFill>
                <a:blip r:embed="rId2"/>
                <a:stretch>
                  <a:fillRect l="-1391" t="-6918" r="-2318" b="-11321"/>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92E5B63D-0201-0555-D85A-8392B18C52F8}"/>
              </a:ext>
            </a:extLst>
          </p:cNvPr>
          <p:cNvSpPr>
            <a:spLocks noGrp="1"/>
          </p:cNvSpPr>
          <p:nvPr>
            <p:ph type="sldNum" sz="quarter" idx="12"/>
          </p:nvPr>
        </p:nvSpPr>
        <p:spPr/>
        <p:txBody>
          <a:bodyPr/>
          <a:lstStyle/>
          <a:p>
            <a:fld id="{00030411-CC63-48A6-B2CC-74A3F50B8682}" type="slidenum">
              <a:rPr lang="zh-CN" altLang="en-US" smtClean="0"/>
              <a:pPr/>
              <a:t>50</a:t>
            </a:fld>
            <a:endParaRPr lang="zh-CN" altLang="en-US"/>
          </a:p>
        </p:txBody>
      </p:sp>
      <p:graphicFrame>
        <p:nvGraphicFramePr>
          <p:cNvPr id="5" name="表格 5">
            <a:extLst>
              <a:ext uri="{FF2B5EF4-FFF2-40B4-BE49-F238E27FC236}">
                <a16:creationId xmlns:a16="http://schemas.microsoft.com/office/drawing/2014/main" id="{876F9A54-4D7E-AF10-2F4D-F268E2F54F78}"/>
              </a:ext>
            </a:extLst>
          </p:cNvPr>
          <p:cNvGraphicFramePr>
            <a:graphicFrameLocks noGrp="1"/>
          </p:cNvGraphicFramePr>
          <p:nvPr/>
        </p:nvGraphicFramePr>
        <p:xfrm>
          <a:off x="870786" y="3429000"/>
          <a:ext cx="7402428" cy="2286000"/>
        </p:xfrm>
        <a:graphic>
          <a:graphicData uri="http://schemas.openxmlformats.org/drawingml/2006/table">
            <a:tbl>
              <a:tblPr firstRow="1" bandRow="1">
                <a:tableStyleId>{5C22544A-7EE6-4342-B048-85BDC9FD1C3A}</a:tableStyleId>
              </a:tblPr>
              <a:tblGrid>
                <a:gridCol w="2467476">
                  <a:extLst>
                    <a:ext uri="{9D8B030D-6E8A-4147-A177-3AD203B41FA5}">
                      <a16:colId xmlns:a16="http://schemas.microsoft.com/office/drawing/2014/main" val="3794156520"/>
                    </a:ext>
                  </a:extLst>
                </a:gridCol>
                <a:gridCol w="2467476">
                  <a:extLst>
                    <a:ext uri="{9D8B030D-6E8A-4147-A177-3AD203B41FA5}">
                      <a16:colId xmlns:a16="http://schemas.microsoft.com/office/drawing/2014/main" val="2501542529"/>
                    </a:ext>
                  </a:extLst>
                </a:gridCol>
                <a:gridCol w="2467476">
                  <a:extLst>
                    <a:ext uri="{9D8B030D-6E8A-4147-A177-3AD203B41FA5}">
                      <a16:colId xmlns:a16="http://schemas.microsoft.com/office/drawing/2014/main" val="552039141"/>
                    </a:ext>
                  </a:extLst>
                </a:gridCol>
              </a:tblGrid>
              <a:tr h="447957">
                <a:tc>
                  <a:txBody>
                    <a:bodyPr/>
                    <a:lstStyle/>
                    <a:p>
                      <a:pPr algn="ctr"/>
                      <a:r>
                        <a:rPr lang="en-US" altLang="zh-CN" sz="2400" dirty="0">
                          <a:solidFill>
                            <a:schemeClr val="tx1"/>
                          </a:solidFill>
                        </a:rPr>
                        <a:t>S</a:t>
                      </a:r>
                      <a:r>
                        <a:rPr lang="en-US" altLang="zh-CN" sz="2400" baseline="-25000" dirty="0">
                          <a:solidFill>
                            <a:schemeClr val="tx1"/>
                          </a:solidFill>
                        </a:rPr>
                        <a:t>i</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err="1">
                          <a:solidFill>
                            <a:schemeClr val="tx1"/>
                          </a:solidFill>
                        </a:rPr>
                        <a:t>S</a:t>
                      </a:r>
                      <a:r>
                        <a:rPr lang="en-US" altLang="zh-CN" sz="2400" baseline="-25000" dirty="0" err="1">
                          <a:solidFill>
                            <a:schemeClr val="tx1"/>
                          </a:solidFill>
                        </a:rPr>
                        <a:t>j</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Energy</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1517994"/>
                  </a:ext>
                </a:extLst>
              </a:tr>
              <a:tr h="445784">
                <a:tc>
                  <a:txBody>
                    <a:bodyPr/>
                    <a:lstStyle/>
                    <a:p>
                      <a:pPr algn="ctr"/>
                      <a:r>
                        <a:rPr lang="en-US" altLang="zh-CN" sz="2400" dirty="0">
                          <a:solidFill>
                            <a:schemeClr val="tx1"/>
                          </a:solidFill>
                        </a:rPr>
                        <a:t>(0, +S, 0)</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algn="ctr"/>
                      <a:r>
                        <a:rPr lang="en-US" altLang="zh-CN" sz="2400" dirty="0">
                          <a:solidFill>
                            <a:schemeClr val="tx1"/>
                          </a:solidFill>
                        </a:rPr>
                        <a:t>(0, 0, +S)</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E</a:t>
                      </a:r>
                      <a:r>
                        <a:rPr lang="en-US" altLang="zh-CN" sz="2400" baseline="-25000" dirty="0">
                          <a:solidFill>
                            <a:schemeClr val="tx1"/>
                          </a:solidFill>
                        </a:rPr>
                        <a:t>1</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0529364"/>
                  </a:ext>
                </a:extLst>
              </a:tr>
              <a:tr h="4457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rPr>
                        <a:t>(0, -S, 0)</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rPr>
                        <a:t>E</a:t>
                      </a:r>
                      <a:r>
                        <a:rPr lang="en-US" altLang="zh-CN" sz="2400" baseline="-25000" dirty="0">
                          <a:solidFill>
                            <a:schemeClr val="tx1"/>
                          </a:solidFill>
                        </a:rPr>
                        <a:t>2</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9293694"/>
                  </a:ext>
                </a:extLst>
              </a:tr>
              <a:tr h="4457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rPr>
                        <a:t>(+S, 0, 0)</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rPr>
                        <a:t>E</a:t>
                      </a:r>
                      <a:r>
                        <a:rPr lang="en-US" altLang="zh-CN" sz="2400" baseline="-25000" dirty="0">
                          <a:solidFill>
                            <a:schemeClr val="tx1"/>
                          </a:solidFill>
                        </a:rPr>
                        <a:t>3</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5434848"/>
                  </a:ext>
                </a:extLst>
              </a:tr>
              <a:tr h="4457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rPr>
                        <a:t>(-S, 0, 0)</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rPr>
                        <a:t>E</a:t>
                      </a:r>
                      <a:r>
                        <a:rPr lang="en-US" altLang="zh-CN" sz="2400" baseline="-25000" dirty="0">
                          <a:solidFill>
                            <a:schemeClr val="tx1"/>
                          </a:solidFill>
                        </a:rPr>
                        <a:t>4</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4120356"/>
                  </a:ext>
                </a:extLst>
              </a:tr>
            </a:tbl>
          </a:graphicData>
        </a:graphic>
      </p:graphicFrame>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BCFF4F9-8470-5AE2-21CB-8DFDAA9E6C45}"/>
                  </a:ext>
                </a:extLst>
              </p:cNvPr>
              <p:cNvSpPr txBox="1"/>
              <p:nvPr/>
            </p:nvSpPr>
            <p:spPr>
              <a:xfrm>
                <a:off x="1184117" y="2791326"/>
                <a:ext cx="6775766" cy="506357"/>
              </a:xfrm>
              <a:prstGeom prst="rect">
                <a:avLst/>
              </a:prstGeom>
              <a:noFill/>
            </p:spPr>
            <p:txBody>
              <a:bodyPr wrap="none" rtlCol="0">
                <a:spAutoFit/>
              </a:bodyPr>
              <a:lstStyle/>
              <a:p>
                <a:r>
                  <a:rPr lang="en-US" altLang="zh-CN" sz="2400" dirty="0"/>
                  <a:t>Table 3 Parameters in 4SM calculations of </a:t>
                </a:r>
                <a14:m>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𝐴</m:t>
                        </m:r>
                      </m:e>
                      <m:sub>
                        <m:r>
                          <m:rPr>
                            <m:brk m:alnAt="7"/>
                          </m:rPr>
                          <a:rPr lang="en-US" altLang="zh-CN" sz="2400" i="1">
                            <a:latin typeface="Cambria Math" panose="02040503050406030204" pitchFamily="18" charset="0"/>
                          </a:rPr>
                          <m:t>𝑖</m:t>
                        </m:r>
                        <m:r>
                          <a:rPr lang="en-US" altLang="zh-CN" sz="2400" b="0" i="1" smtClean="0">
                            <a:latin typeface="Cambria Math" panose="02040503050406030204" pitchFamily="18" charset="0"/>
                          </a:rPr>
                          <m:t>𝑖</m:t>
                        </m:r>
                      </m:sub>
                      <m:sup>
                        <m:r>
                          <a:rPr lang="en-US" altLang="zh-CN" sz="2400" b="0" i="1" smtClean="0">
                            <a:latin typeface="Cambria Math" panose="02040503050406030204" pitchFamily="18" charset="0"/>
                          </a:rPr>
                          <m:t>𝑦𝑦</m:t>
                        </m:r>
                      </m:sup>
                    </m:sSubSup>
                    <m:r>
                      <a:rPr lang="en-US" altLang="zh-CN" sz="2400" b="0" i="1" smtClean="0">
                        <a:latin typeface="Cambria Math" panose="02040503050406030204" pitchFamily="18" charset="0"/>
                      </a:rPr>
                      <m:t>−</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𝑖𝑖</m:t>
                        </m:r>
                      </m:sub>
                      <m:sup>
                        <m:r>
                          <a:rPr lang="en-US" altLang="zh-CN" sz="2400" b="0" i="1" smtClean="0">
                            <a:latin typeface="Cambria Math" panose="02040503050406030204" pitchFamily="18" charset="0"/>
                          </a:rPr>
                          <m:t>𝑥𝑥</m:t>
                        </m:r>
                      </m:sup>
                    </m:sSubSup>
                  </m:oMath>
                </a14:m>
                <a:endParaRPr lang="zh-CN" altLang="en-US" sz="2400" dirty="0"/>
              </a:p>
            </p:txBody>
          </p:sp>
        </mc:Choice>
        <mc:Fallback xmlns="">
          <p:sp>
            <p:nvSpPr>
              <p:cNvPr id="6" name="文本框 5">
                <a:extLst>
                  <a:ext uri="{FF2B5EF4-FFF2-40B4-BE49-F238E27FC236}">
                    <a16:creationId xmlns:a16="http://schemas.microsoft.com/office/drawing/2014/main" id="{7BCFF4F9-8470-5AE2-21CB-8DFDAA9E6C45}"/>
                  </a:ext>
                </a:extLst>
              </p:cNvPr>
              <p:cNvSpPr txBox="1">
                <a:spLocks noRot="1" noChangeAspect="1" noMove="1" noResize="1" noEditPoints="1" noAdjustHandles="1" noChangeArrowheads="1" noChangeShapeType="1" noTextEdit="1"/>
              </p:cNvSpPr>
              <p:nvPr/>
            </p:nvSpPr>
            <p:spPr>
              <a:xfrm>
                <a:off x="1184117" y="2791326"/>
                <a:ext cx="6775766" cy="506357"/>
              </a:xfrm>
              <a:prstGeom prst="rect">
                <a:avLst/>
              </a:prstGeom>
              <a:blipFill>
                <a:blip r:embed="rId3"/>
                <a:stretch>
                  <a:fillRect l="-1349" t="-4819" b="-228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F107DCED-683B-5957-5A0B-BF0515FB7FBB}"/>
                  </a:ext>
                </a:extLst>
              </p:cNvPr>
              <p:cNvSpPr txBox="1"/>
              <p:nvPr/>
            </p:nvSpPr>
            <p:spPr>
              <a:xfrm>
                <a:off x="1600200" y="5949743"/>
                <a:ext cx="4572000" cy="6090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𝐴</m:t>
                          </m:r>
                        </m:e>
                        <m:sub>
                          <m:r>
                            <a:rPr lang="en-US" altLang="zh-CN" i="1">
                              <a:latin typeface="Cambria Math" panose="02040503050406030204" pitchFamily="18" charset="0"/>
                            </a:rPr>
                            <m:t>𝑖𝑖</m:t>
                          </m:r>
                        </m:sub>
                        <m:sup>
                          <m:r>
                            <a:rPr lang="en-US" altLang="zh-CN" i="1">
                              <a:latin typeface="Cambria Math" panose="02040503050406030204" pitchFamily="18" charset="0"/>
                            </a:rPr>
                            <m:t>𝑦𝑦</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𝐴</m:t>
                          </m:r>
                        </m:e>
                        <m:sub>
                          <m:r>
                            <a:rPr lang="en-US" altLang="zh-CN" i="1">
                              <a:latin typeface="Cambria Math" panose="02040503050406030204" pitchFamily="18" charset="0"/>
                            </a:rPr>
                            <m:t>𝑖𝑖</m:t>
                          </m:r>
                        </m:sub>
                        <m:sup>
                          <m:r>
                            <a:rPr lang="en-US" altLang="zh-CN" i="1">
                              <a:latin typeface="Cambria Math" panose="02040503050406030204" pitchFamily="18" charset="0"/>
                            </a:rPr>
                            <m:t>𝑥𝑥</m:t>
                          </m:r>
                        </m:sup>
                      </m:sSub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4</m:t>
                              </m:r>
                            </m:sub>
                          </m:sSub>
                        </m:num>
                        <m:den>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𝑆</m:t>
                              </m:r>
                            </m:e>
                            <m:sup>
                              <m:r>
                                <a:rPr lang="en-US" altLang="zh-CN" b="0" i="1" smtClean="0">
                                  <a:latin typeface="Cambria Math" panose="02040503050406030204" pitchFamily="18" charset="0"/>
                                </a:rPr>
                                <m:t>2</m:t>
                              </m:r>
                            </m:sup>
                          </m:sSup>
                        </m:den>
                      </m:f>
                    </m:oMath>
                  </m:oMathPara>
                </a14:m>
                <a:endParaRPr lang="zh-CN" altLang="en-US" dirty="0"/>
              </a:p>
            </p:txBody>
          </p:sp>
        </mc:Choice>
        <mc:Fallback xmlns="">
          <p:sp>
            <p:nvSpPr>
              <p:cNvPr id="8" name="文本框 7">
                <a:extLst>
                  <a:ext uri="{FF2B5EF4-FFF2-40B4-BE49-F238E27FC236}">
                    <a16:creationId xmlns:a16="http://schemas.microsoft.com/office/drawing/2014/main" id="{F107DCED-683B-5957-5A0B-BF0515FB7FBB}"/>
                  </a:ext>
                </a:extLst>
              </p:cNvPr>
              <p:cNvSpPr txBox="1">
                <a:spLocks noRot="1" noChangeAspect="1" noMove="1" noResize="1" noEditPoints="1" noAdjustHandles="1" noChangeArrowheads="1" noChangeShapeType="1" noTextEdit="1"/>
              </p:cNvSpPr>
              <p:nvPr/>
            </p:nvSpPr>
            <p:spPr>
              <a:xfrm>
                <a:off x="1600200" y="5949743"/>
                <a:ext cx="4572000" cy="609077"/>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452361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686B40-F127-6ACA-5E82-53991AF42FC6}"/>
              </a:ext>
            </a:extLst>
          </p:cNvPr>
          <p:cNvSpPr>
            <a:spLocks noGrp="1"/>
          </p:cNvSpPr>
          <p:nvPr>
            <p:ph type="title"/>
          </p:nvPr>
        </p:nvSpPr>
        <p:spPr/>
        <p:txBody>
          <a:bodyPr/>
          <a:lstStyle/>
          <a:p>
            <a:r>
              <a:rPr lang="en-US" altLang="zh-CN" dirty="0"/>
              <a:t>Calculating the elements of </a:t>
            </a:r>
            <a:r>
              <a:rPr lang="en-US" altLang="zh-CN" dirty="0" err="1"/>
              <a:t>A</a:t>
            </a:r>
            <a:r>
              <a:rPr lang="en-US" altLang="zh-CN" baseline="-25000" dirty="0" err="1"/>
              <a:t>ii</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FB30D79-371F-AEF8-D76B-D3CC7E82AA4C}"/>
                  </a:ext>
                </a:extLst>
              </p:cNvPr>
              <p:cNvSpPr>
                <a:spLocks noGrp="1"/>
              </p:cNvSpPr>
              <p:nvPr>
                <p:ph idx="1"/>
              </p:nvPr>
            </p:nvSpPr>
            <p:spPr>
              <a:xfrm>
                <a:off x="628650" y="1646729"/>
                <a:ext cx="7886700" cy="2361364"/>
              </a:xfrm>
            </p:spPr>
            <p:txBody>
              <a:bodyPr>
                <a:normAutofit/>
              </a:bodyPr>
              <a:lstStyle/>
              <a:p>
                <a:r>
                  <a:rPr lang="en-US" altLang="zh-CN" dirty="0"/>
                  <a:t>Symmetry-caused simplifying of the calculation:</a:t>
                </a:r>
              </a:p>
              <a:p>
                <a:pPr marL="0" indent="0">
                  <a:buNone/>
                </a:pPr>
                <a:r>
                  <a:rPr lang="en-US" altLang="zh-CN" dirty="0"/>
                  <a:t>For systems with</a:t>
                </a:r>
                <a:r>
                  <a:rPr lang="zh-CN" altLang="en-US" dirty="0"/>
                  <a:t> </a:t>
                </a:r>
                <a:r>
                  <a:rPr lang="en-US" altLang="zh-CN" dirty="0"/>
                  <a:t>3-,</a:t>
                </a:r>
                <a:r>
                  <a:rPr lang="zh-CN" altLang="en-US" dirty="0"/>
                  <a:t> </a:t>
                </a:r>
                <a:r>
                  <a:rPr lang="en-US" altLang="zh-CN" dirty="0"/>
                  <a:t>4-,</a:t>
                </a:r>
                <a:r>
                  <a:rPr lang="zh-CN" altLang="en-US" dirty="0"/>
                  <a:t> </a:t>
                </a:r>
                <a:r>
                  <a:rPr lang="en-US" altLang="zh-CN" dirty="0"/>
                  <a:t>6-</a:t>
                </a:r>
                <a:r>
                  <a:rPr lang="zh-CN" altLang="en-US" dirty="0"/>
                  <a:t> </a:t>
                </a:r>
                <a:r>
                  <a:rPr lang="en-US" altLang="zh-CN" dirty="0"/>
                  <a:t>fold</a:t>
                </a:r>
                <a:r>
                  <a:rPr lang="zh-CN" altLang="en-US" dirty="0"/>
                  <a:t> </a:t>
                </a:r>
                <a:r>
                  <a:rPr lang="en-US" altLang="zh-CN" dirty="0"/>
                  <a:t>rotation</a:t>
                </a:r>
                <a:r>
                  <a:rPr lang="zh-CN" altLang="en-US" dirty="0"/>
                  <a:t> </a:t>
                </a:r>
                <a:r>
                  <a:rPr lang="en-US" altLang="zh-CN" dirty="0"/>
                  <a:t>symmetry around z-axis, the only non-zero element in </a:t>
                </a:r>
                <a:r>
                  <a:rPr lang="en-US" altLang="zh-CN" dirty="0" err="1"/>
                  <a:t>A</a:t>
                </a:r>
                <a:r>
                  <a:rPr lang="en-US" altLang="zh-CN" baseline="-25000" dirty="0" err="1"/>
                  <a:t>ii</a:t>
                </a:r>
                <a:r>
                  <a:rPr lang="en-US" altLang="zh-CN" dirty="0"/>
                  <a:t> matrix is </a:t>
                </a:r>
                <a14:m>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𝐴</m:t>
                        </m:r>
                      </m:e>
                      <m:sub>
                        <m:r>
                          <a:rPr lang="en-US" altLang="zh-CN" i="1">
                            <a:latin typeface="Cambria Math" panose="02040503050406030204" pitchFamily="18" charset="0"/>
                          </a:rPr>
                          <m:t>𝑖𝑖</m:t>
                        </m:r>
                      </m:sub>
                      <m:sup>
                        <m:r>
                          <a:rPr lang="en-US" altLang="zh-CN" b="0" i="1" smtClean="0">
                            <a:latin typeface="Cambria Math" panose="02040503050406030204" pitchFamily="18" charset="0"/>
                          </a:rPr>
                          <m:t>𝑧𝑧</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𝐴</m:t>
                        </m:r>
                      </m:e>
                      <m:sub>
                        <m:r>
                          <a:rPr lang="en-US" altLang="zh-CN" i="1">
                            <a:latin typeface="Cambria Math" panose="02040503050406030204" pitchFamily="18" charset="0"/>
                          </a:rPr>
                          <m:t>𝑖𝑖</m:t>
                        </m:r>
                      </m:sub>
                      <m:sup>
                        <m:r>
                          <a:rPr lang="en-US" altLang="zh-CN" i="1">
                            <a:latin typeface="Cambria Math" panose="02040503050406030204" pitchFamily="18" charset="0"/>
                          </a:rPr>
                          <m:t>𝑥𝑥</m:t>
                        </m:r>
                      </m:sup>
                    </m:sSubSup>
                  </m:oMath>
                </a14:m>
                <a:r>
                  <a:rPr lang="en-US" altLang="zh-CN" dirty="0"/>
                  <a:t>.</a:t>
                </a:r>
              </a:p>
              <a:p>
                <a:pPr marL="0" indent="0">
                  <a:buNone/>
                </a:pPr>
                <a:r>
                  <a:rPr lang="en-US" altLang="zh-CN" dirty="0"/>
                  <a:t>Triangular lattice NiI</a:t>
                </a:r>
                <a:r>
                  <a:rPr lang="en-US" altLang="zh-CN" baseline="-25000" dirty="0"/>
                  <a:t>2</a:t>
                </a:r>
                <a:r>
                  <a:rPr lang="en-US" altLang="zh-CN" dirty="0"/>
                  <a:t> </a:t>
                </a:r>
                <a14:m>
                  <m:oMath xmlns:m="http://schemas.openxmlformats.org/officeDocument/2006/math">
                    <m:r>
                      <a:rPr lang="en-US" altLang="zh-CN" b="0" i="1" smtClean="0">
                        <a:latin typeface="Cambria Math" panose="02040503050406030204" pitchFamily="18" charset="0"/>
                      </a:rPr>
                      <m:t>⇒</m:t>
                    </m:r>
                  </m:oMath>
                </a14:m>
                <a:r>
                  <a:rPr lang="en-US" altLang="zh-CN" dirty="0"/>
                  <a:t> 4SM parameters as below:</a:t>
                </a:r>
              </a:p>
            </p:txBody>
          </p:sp>
        </mc:Choice>
        <mc:Fallback xmlns="">
          <p:sp>
            <p:nvSpPr>
              <p:cNvPr id="3" name="内容占位符 2">
                <a:extLst>
                  <a:ext uri="{FF2B5EF4-FFF2-40B4-BE49-F238E27FC236}">
                    <a16:creationId xmlns:a16="http://schemas.microsoft.com/office/drawing/2014/main" id="{9FB30D79-371F-AEF8-D76B-D3CC7E82AA4C}"/>
                  </a:ext>
                </a:extLst>
              </p:cNvPr>
              <p:cNvSpPr>
                <a:spLocks noGrp="1" noRot="1" noChangeAspect="1" noMove="1" noResize="1" noEditPoints="1" noAdjustHandles="1" noChangeArrowheads="1" noChangeShapeType="1" noTextEdit="1"/>
              </p:cNvSpPr>
              <p:nvPr>
                <p:ph idx="1"/>
              </p:nvPr>
            </p:nvSpPr>
            <p:spPr>
              <a:xfrm>
                <a:off x="628650" y="1646729"/>
                <a:ext cx="7886700" cy="2361364"/>
              </a:xfrm>
              <a:blipFill>
                <a:blip r:embed="rId2"/>
                <a:stretch>
                  <a:fillRect l="-1546" t="-4393" r="-2164" b="-3359"/>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3E4288A5-988F-FA86-5644-C319E9BA9E17}"/>
              </a:ext>
            </a:extLst>
          </p:cNvPr>
          <p:cNvSpPr>
            <a:spLocks noGrp="1"/>
          </p:cNvSpPr>
          <p:nvPr>
            <p:ph type="sldNum" sz="quarter" idx="12"/>
          </p:nvPr>
        </p:nvSpPr>
        <p:spPr/>
        <p:txBody>
          <a:bodyPr/>
          <a:lstStyle/>
          <a:p>
            <a:fld id="{00030411-CC63-48A6-B2CC-74A3F50B8682}" type="slidenum">
              <a:rPr lang="zh-CN" altLang="en-US" smtClean="0"/>
              <a:pPr/>
              <a:t>51</a:t>
            </a:fld>
            <a:endParaRPr lang="zh-CN" altLang="en-US"/>
          </a:p>
        </p:txBody>
      </p:sp>
      <p:graphicFrame>
        <p:nvGraphicFramePr>
          <p:cNvPr id="5" name="表格 5">
            <a:extLst>
              <a:ext uri="{FF2B5EF4-FFF2-40B4-BE49-F238E27FC236}">
                <a16:creationId xmlns:a16="http://schemas.microsoft.com/office/drawing/2014/main" id="{54ECB469-8680-C6FF-1A09-45312E3A6AF0}"/>
              </a:ext>
            </a:extLst>
          </p:cNvPr>
          <p:cNvGraphicFramePr>
            <a:graphicFrameLocks noGrp="1"/>
          </p:cNvGraphicFramePr>
          <p:nvPr/>
        </p:nvGraphicFramePr>
        <p:xfrm>
          <a:off x="628650" y="4162926"/>
          <a:ext cx="7402428" cy="2286000"/>
        </p:xfrm>
        <a:graphic>
          <a:graphicData uri="http://schemas.openxmlformats.org/drawingml/2006/table">
            <a:tbl>
              <a:tblPr firstRow="1" bandRow="1">
                <a:tableStyleId>{5C22544A-7EE6-4342-B048-85BDC9FD1C3A}</a:tableStyleId>
              </a:tblPr>
              <a:tblGrid>
                <a:gridCol w="2467476">
                  <a:extLst>
                    <a:ext uri="{9D8B030D-6E8A-4147-A177-3AD203B41FA5}">
                      <a16:colId xmlns:a16="http://schemas.microsoft.com/office/drawing/2014/main" val="3794156520"/>
                    </a:ext>
                  </a:extLst>
                </a:gridCol>
                <a:gridCol w="2467476">
                  <a:extLst>
                    <a:ext uri="{9D8B030D-6E8A-4147-A177-3AD203B41FA5}">
                      <a16:colId xmlns:a16="http://schemas.microsoft.com/office/drawing/2014/main" val="2501542529"/>
                    </a:ext>
                  </a:extLst>
                </a:gridCol>
                <a:gridCol w="2467476">
                  <a:extLst>
                    <a:ext uri="{9D8B030D-6E8A-4147-A177-3AD203B41FA5}">
                      <a16:colId xmlns:a16="http://schemas.microsoft.com/office/drawing/2014/main" val="552039141"/>
                    </a:ext>
                  </a:extLst>
                </a:gridCol>
              </a:tblGrid>
              <a:tr h="447957">
                <a:tc>
                  <a:txBody>
                    <a:bodyPr/>
                    <a:lstStyle/>
                    <a:p>
                      <a:pPr algn="ctr"/>
                      <a:r>
                        <a:rPr lang="en-US" altLang="zh-CN" sz="2400" dirty="0">
                          <a:solidFill>
                            <a:schemeClr val="tx1"/>
                          </a:solidFill>
                        </a:rPr>
                        <a:t>S</a:t>
                      </a:r>
                      <a:r>
                        <a:rPr lang="en-US" altLang="zh-CN" sz="2400" baseline="-25000" dirty="0">
                          <a:solidFill>
                            <a:schemeClr val="tx1"/>
                          </a:solidFill>
                        </a:rPr>
                        <a:t>i</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err="1">
                          <a:solidFill>
                            <a:schemeClr val="tx1"/>
                          </a:solidFill>
                        </a:rPr>
                        <a:t>S</a:t>
                      </a:r>
                      <a:r>
                        <a:rPr lang="en-US" altLang="zh-CN" sz="2400" baseline="-25000" dirty="0" err="1">
                          <a:solidFill>
                            <a:schemeClr val="tx1"/>
                          </a:solidFill>
                        </a:rPr>
                        <a:t>j</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Energy</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1517994"/>
                  </a:ext>
                </a:extLst>
              </a:tr>
              <a:tr h="445784">
                <a:tc>
                  <a:txBody>
                    <a:bodyPr/>
                    <a:lstStyle/>
                    <a:p>
                      <a:pPr algn="ctr"/>
                      <a:r>
                        <a:rPr lang="en-US" altLang="zh-CN" sz="2400" dirty="0">
                          <a:solidFill>
                            <a:schemeClr val="tx1"/>
                          </a:solidFill>
                        </a:rPr>
                        <a:t>(0, 0, +S)</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algn="ctr"/>
                      <a:r>
                        <a:rPr lang="en-US" altLang="zh-CN" sz="2400" dirty="0">
                          <a:solidFill>
                            <a:schemeClr val="tx1"/>
                          </a:solidFill>
                        </a:rPr>
                        <a:t>(0, +S, 0)</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E</a:t>
                      </a:r>
                      <a:r>
                        <a:rPr lang="en-US" altLang="zh-CN" sz="2400" baseline="-25000" dirty="0">
                          <a:solidFill>
                            <a:schemeClr val="tx1"/>
                          </a:solidFill>
                        </a:rPr>
                        <a:t>1</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0529364"/>
                  </a:ext>
                </a:extLst>
              </a:tr>
              <a:tr h="4457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rPr>
                        <a:t>(0, 0, -S)</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rPr>
                        <a:t>E</a:t>
                      </a:r>
                      <a:r>
                        <a:rPr lang="en-US" altLang="zh-CN" sz="2400" baseline="-25000" dirty="0">
                          <a:solidFill>
                            <a:schemeClr val="tx1"/>
                          </a:solidFill>
                        </a:rPr>
                        <a:t>2</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9293694"/>
                  </a:ext>
                </a:extLst>
              </a:tr>
              <a:tr h="4457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rPr>
                        <a:t>(+S, 0, 0)</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rPr>
                        <a:t>E</a:t>
                      </a:r>
                      <a:r>
                        <a:rPr lang="en-US" altLang="zh-CN" sz="2400" baseline="-25000" dirty="0">
                          <a:solidFill>
                            <a:schemeClr val="tx1"/>
                          </a:solidFill>
                        </a:rPr>
                        <a:t>3</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5434848"/>
                  </a:ext>
                </a:extLst>
              </a:tr>
              <a:tr h="4457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rPr>
                        <a:t>(-S, 0, 0)</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rPr>
                        <a:t>E</a:t>
                      </a:r>
                      <a:r>
                        <a:rPr lang="en-US" altLang="zh-CN" sz="2400" baseline="-25000" dirty="0">
                          <a:solidFill>
                            <a:schemeClr val="tx1"/>
                          </a:solidFill>
                        </a:rPr>
                        <a:t>4</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4120356"/>
                  </a:ext>
                </a:extLst>
              </a:tr>
            </a:tbl>
          </a:graphicData>
        </a:graphic>
      </p:graphicFrame>
    </p:spTree>
    <p:extLst>
      <p:ext uri="{BB962C8B-B14F-4D97-AF65-F5344CB8AC3E}">
        <p14:creationId xmlns:p14="http://schemas.microsoft.com/office/powerpoint/2010/main" val="10135631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7E8B9A-1EF1-B6D6-5D55-030A38698F01}"/>
              </a:ext>
            </a:extLst>
          </p:cNvPr>
          <p:cNvSpPr>
            <a:spLocks noGrp="1"/>
          </p:cNvSpPr>
          <p:nvPr>
            <p:ph type="title"/>
          </p:nvPr>
        </p:nvSpPr>
        <p:spPr/>
        <p:txBody>
          <a:bodyPr>
            <a:normAutofit/>
          </a:bodyPr>
          <a:lstStyle/>
          <a:p>
            <a:r>
              <a:rPr lang="zh-CN" altLang="en-US" sz="3200" dirty="0"/>
              <a:t>四态法与蒙特卡洛模拟</a:t>
            </a:r>
          </a:p>
        </p:txBody>
      </p:sp>
      <p:sp>
        <p:nvSpPr>
          <p:cNvPr id="3" name="内容占位符 2">
            <a:extLst>
              <a:ext uri="{FF2B5EF4-FFF2-40B4-BE49-F238E27FC236}">
                <a16:creationId xmlns:a16="http://schemas.microsoft.com/office/drawing/2014/main" id="{9DD5BF08-3665-4A33-BBDB-27B375E1381B}"/>
              </a:ext>
            </a:extLst>
          </p:cNvPr>
          <p:cNvSpPr>
            <a:spLocks noGrp="1"/>
          </p:cNvSpPr>
          <p:nvPr>
            <p:ph idx="1"/>
          </p:nvPr>
        </p:nvSpPr>
        <p:spPr>
          <a:xfrm>
            <a:off x="284161" y="1645504"/>
            <a:ext cx="3712700" cy="4710847"/>
          </a:xfrm>
        </p:spPr>
        <p:txBody>
          <a:bodyPr>
            <a:normAutofit/>
          </a:bodyPr>
          <a:lstStyle/>
          <a:p>
            <a:pPr>
              <a:lnSpc>
                <a:spcPct val="150000"/>
              </a:lnSpc>
              <a:buFont typeface="Calibri" panose="020F0502020204030204" pitchFamily="34" charset="0"/>
              <a:buChar char="▪"/>
            </a:pPr>
            <a:r>
              <a:rPr lang="en-US" altLang="zh-CN" sz="2200" dirty="0"/>
              <a:t>Metropolis Monte Carlo</a:t>
            </a:r>
            <a:r>
              <a:rPr lang="zh-CN" altLang="en-US" sz="2200" dirty="0"/>
              <a:t>模拟：</a:t>
            </a:r>
            <a:endParaRPr lang="en-US" altLang="zh-CN" sz="2200" dirty="0"/>
          </a:p>
          <a:p>
            <a:pPr marL="0" indent="0">
              <a:lnSpc>
                <a:spcPct val="150000"/>
              </a:lnSpc>
              <a:buNone/>
            </a:pPr>
            <a:r>
              <a:rPr lang="zh-CN" altLang="en-US" sz="2200" dirty="0"/>
              <a:t>    建立能量与自旋构型的关系（选取哈密顿算符）后，利用大量随机数试验计算体系的自旋构型</a:t>
            </a:r>
            <a:r>
              <a:rPr lang="en-US" altLang="zh-CN" sz="2200" dirty="0"/>
              <a:t>.</a:t>
            </a:r>
          </a:p>
        </p:txBody>
      </p:sp>
      <p:sp>
        <p:nvSpPr>
          <p:cNvPr id="4" name="日期占位符 3">
            <a:extLst>
              <a:ext uri="{FF2B5EF4-FFF2-40B4-BE49-F238E27FC236}">
                <a16:creationId xmlns:a16="http://schemas.microsoft.com/office/drawing/2014/main" id="{412F4994-6A51-4F96-44F9-C6146F20B03A}"/>
              </a:ext>
            </a:extLst>
          </p:cNvPr>
          <p:cNvSpPr>
            <a:spLocks noGrp="1"/>
          </p:cNvSpPr>
          <p:nvPr>
            <p:ph type="dt" sz="half" idx="10"/>
          </p:nvPr>
        </p:nvSpPr>
        <p:spPr/>
        <p:txBody>
          <a:bodyPr/>
          <a:lstStyle/>
          <a:p>
            <a:fld id="{A9A88CC7-0C1A-42B2-A342-4EA0E3F2798F}" type="datetime1">
              <a:rPr lang="zh-CN" altLang="en-US" smtClean="0"/>
              <a:t>2022/6/9</a:t>
            </a:fld>
            <a:endParaRPr lang="zh-CN" altLang="en-US"/>
          </a:p>
        </p:txBody>
      </p:sp>
      <p:sp>
        <p:nvSpPr>
          <p:cNvPr id="5" name="灯片编号占位符 4">
            <a:extLst>
              <a:ext uri="{FF2B5EF4-FFF2-40B4-BE49-F238E27FC236}">
                <a16:creationId xmlns:a16="http://schemas.microsoft.com/office/drawing/2014/main" id="{42C89C22-1567-727F-2AFE-C07476C9F354}"/>
              </a:ext>
            </a:extLst>
          </p:cNvPr>
          <p:cNvSpPr>
            <a:spLocks noGrp="1"/>
          </p:cNvSpPr>
          <p:nvPr>
            <p:ph type="sldNum" sz="quarter" idx="12"/>
          </p:nvPr>
        </p:nvSpPr>
        <p:spPr/>
        <p:txBody>
          <a:bodyPr/>
          <a:lstStyle/>
          <a:p>
            <a:fld id="{369A006E-F448-4933-A880-62625ED68BDC}" type="slidenum">
              <a:rPr lang="zh-CN" altLang="en-US" smtClean="0"/>
              <a:pPr/>
              <a:t>52</a:t>
            </a:fld>
            <a:endParaRPr lang="zh-CN" altLang="en-US" dirty="0"/>
          </a:p>
        </p:txBody>
      </p:sp>
      <p:pic>
        <p:nvPicPr>
          <p:cNvPr id="32" name="图片 31">
            <a:extLst>
              <a:ext uri="{FF2B5EF4-FFF2-40B4-BE49-F238E27FC236}">
                <a16:creationId xmlns:a16="http://schemas.microsoft.com/office/drawing/2014/main" id="{9931BDC5-8997-C3B5-F82F-F6A58F3D81E0}"/>
              </a:ext>
            </a:extLst>
          </p:cNvPr>
          <p:cNvPicPr>
            <a:picLocks noChangeAspect="1"/>
          </p:cNvPicPr>
          <p:nvPr/>
        </p:nvPicPr>
        <p:blipFill>
          <a:blip r:embed="rId2"/>
          <a:stretch>
            <a:fillRect/>
          </a:stretch>
        </p:blipFill>
        <p:spPr>
          <a:xfrm>
            <a:off x="4056060" y="1646734"/>
            <a:ext cx="4803779" cy="4554779"/>
          </a:xfrm>
          <a:prstGeom prst="rect">
            <a:avLst/>
          </a:prstGeom>
        </p:spPr>
      </p:pic>
    </p:spTree>
    <p:extLst>
      <p:ext uri="{BB962C8B-B14F-4D97-AF65-F5344CB8AC3E}">
        <p14:creationId xmlns:p14="http://schemas.microsoft.com/office/powerpoint/2010/main" val="42515636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83C8A4-4BF7-B193-E9C4-AEFC22392F67}"/>
              </a:ext>
            </a:extLst>
          </p:cNvPr>
          <p:cNvSpPr>
            <a:spLocks noGrp="1"/>
          </p:cNvSpPr>
          <p:nvPr>
            <p:ph type="title"/>
          </p:nvPr>
        </p:nvSpPr>
        <p:spPr/>
        <p:txBody>
          <a:bodyPr>
            <a:normAutofit/>
          </a:bodyPr>
          <a:lstStyle/>
          <a:p>
            <a:r>
              <a:rPr lang="zh-CN" altLang="en-US" sz="3200" dirty="0"/>
              <a:t>密度泛函理论计算</a:t>
            </a:r>
          </a:p>
        </p:txBody>
      </p:sp>
      <p:sp>
        <p:nvSpPr>
          <p:cNvPr id="3" name="内容占位符 2">
            <a:extLst>
              <a:ext uri="{FF2B5EF4-FFF2-40B4-BE49-F238E27FC236}">
                <a16:creationId xmlns:a16="http://schemas.microsoft.com/office/drawing/2014/main" id="{CD1B3AEC-A6E2-1A1E-87A5-FA9AF418CD5E}"/>
              </a:ext>
            </a:extLst>
          </p:cNvPr>
          <p:cNvSpPr>
            <a:spLocks noGrp="1"/>
          </p:cNvSpPr>
          <p:nvPr>
            <p:ph idx="1"/>
          </p:nvPr>
        </p:nvSpPr>
        <p:spPr>
          <a:xfrm>
            <a:off x="628650" y="1429699"/>
            <a:ext cx="7886700" cy="4794676"/>
          </a:xfrm>
        </p:spPr>
        <p:txBody>
          <a:bodyPr>
            <a:normAutofit fontScale="92500"/>
          </a:bodyPr>
          <a:lstStyle/>
          <a:p>
            <a:pPr>
              <a:lnSpc>
                <a:spcPct val="150000"/>
              </a:lnSpc>
              <a:buFont typeface="Calibri" panose="020F0502020204030204" pitchFamily="34" charset="0"/>
              <a:buChar char="▪"/>
            </a:pPr>
            <a:r>
              <a:rPr lang="zh-CN" altLang="en-US" dirty="0"/>
              <a:t>测试</a:t>
            </a:r>
            <a:r>
              <a:rPr lang="en-US" altLang="zh-CN" dirty="0"/>
              <a:t>k</a:t>
            </a:r>
            <a:r>
              <a:rPr lang="zh-CN" altLang="en-US" dirty="0"/>
              <a:t>点收敛性：</a:t>
            </a:r>
            <a:endParaRPr lang="en-US" altLang="zh-CN" dirty="0"/>
          </a:p>
          <a:p>
            <a:pPr lvl="1">
              <a:lnSpc>
                <a:spcPct val="150000"/>
              </a:lnSpc>
            </a:pPr>
            <a:r>
              <a:rPr lang="zh-CN" altLang="en-US" dirty="0"/>
              <a:t>考察</a:t>
            </a:r>
            <a:r>
              <a:rPr lang="en-US" altLang="zh-CN" dirty="0"/>
              <a:t>FM/AFM</a:t>
            </a:r>
            <a:r>
              <a:rPr lang="zh-CN" altLang="en-US" dirty="0"/>
              <a:t>态需要 </a:t>
            </a:r>
            <a:r>
              <a:rPr lang="en-US" altLang="zh-CN" dirty="0"/>
              <a:t>2×1×1 </a:t>
            </a:r>
            <a:r>
              <a:rPr lang="zh-CN" altLang="en-US" dirty="0"/>
              <a:t>超胞</a:t>
            </a:r>
            <a:r>
              <a:rPr lang="en-US" altLang="zh-CN" dirty="0"/>
              <a:t>.</a:t>
            </a:r>
          </a:p>
          <a:p>
            <a:pPr lvl="1">
              <a:lnSpc>
                <a:spcPct val="150000"/>
              </a:lnSpc>
            </a:pPr>
            <a:r>
              <a:rPr lang="zh-CN" altLang="en-US" dirty="0"/>
              <a:t>考察</a:t>
            </a:r>
            <a:r>
              <a:rPr lang="en-US" altLang="zh-CN" dirty="0"/>
              <a:t>FM/</a:t>
            </a:r>
            <a:r>
              <a:rPr lang="en-US" altLang="zh-CN" dirty="0" err="1"/>
              <a:t>sAFM</a:t>
            </a:r>
            <a:r>
              <a:rPr lang="en-US" altLang="zh-CN" dirty="0"/>
              <a:t>/</a:t>
            </a:r>
            <a:r>
              <a:rPr lang="en-US" altLang="zh-CN" dirty="0" err="1"/>
              <a:t>zAFM</a:t>
            </a:r>
            <a:r>
              <a:rPr lang="zh-CN" altLang="en-US" dirty="0"/>
              <a:t>等更复杂的态需要 </a:t>
            </a:r>
            <a:r>
              <a:rPr lang="en-US" altLang="zh-CN" dirty="0"/>
              <a:t>4×2×1 </a:t>
            </a:r>
            <a:r>
              <a:rPr lang="zh-CN" altLang="en-US" dirty="0"/>
              <a:t>超胞</a:t>
            </a:r>
            <a:r>
              <a:rPr lang="en-US" altLang="zh-CN" dirty="0"/>
              <a:t>.</a:t>
            </a:r>
          </a:p>
          <a:p>
            <a:pPr lvl="1">
              <a:lnSpc>
                <a:spcPct val="150000"/>
              </a:lnSpc>
            </a:pPr>
            <a:r>
              <a:rPr lang="zh-CN" altLang="en-US" dirty="0"/>
              <a:t>计算中设置</a:t>
            </a:r>
            <a:r>
              <a:rPr lang="en-US" altLang="zh-CN" dirty="0"/>
              <a:t>EDIFF=1E-4 (eV) (default)</a:t>
            </a:r>
            <a:r>
              <a:rPr lang="zh-CN" altLang="en-US" dirty="0"/>
              <a:t>，故取收敛标准为将总能误差控制在</a:t>
            </a:r>
            <a:r>
              <a:rPr lang="en-US" altLang="zh-CN" dirty="0"/>
              <a:t>1E-4 eV</a:t>
            </a:r>
            <a:r>
              <a:rPr lang="zh-CN" altLang="en-US" dirty="0"/>
              <a:t>以内</a:t>
            </a:r>
            <a:r>
              <a:rPr lang="en-US" altLang="zh-CN" dirty="0"/>
              <a:t>.</a:t>
            </a:r>
          </a:p>
          <a:p>
            <a:pPr>
              <a:lnSpc>
                <a:spcPct val="150000"/>
              </a:lnSpc>
              <a:buFont typeface="Calibri" panose="020F0502020204030204" pitchFamily="34" charset="0"/>
              <a:buChar char="▪"/>
            </a:pPr>
            <a:r>
              <a:rPr lang="zh-CN" altLang="en-US" dirty="0"/>
              <a:t>步骤：</a:t>
            </a:r>
            <a:endParaRPr lang="en-US" altLang="zh-CN" dirty="0"/>
          </a:p>
          <a:p>
            <a:pPr lvl="1">
              <a:lnSpc>
                <a:spcPct val="150000"/>
              </a:lnSpc>
            </a:pPr>
            <a:r>
              <a:rPr lang="zh-CN" altLang="en-US" dirty="0"/>
              <a:t>根据半导体</a:t>
            </a:r>
            <a:r>
              <a:rPr lang="en-US" altLang="zh-CN" dirty="0" err="1"/>
              <a:t>k·a</a:t>
            </a:r>
            <a:r>
              <a:rPr lang="zh-CN" altLang="en-US" dirty="0"/>
              <a:t>≈</a:t>
            </a:r>
            <a:r>
              <a:rPr lang="en-US" altLang="zh-CN" dirty="0"/>
              <a:t>20Å</a:t>
            </a:r>
            <a:r>
              <a:rPr lang="zh-CN" altLang="en-US" dirty="0"/>
              <a:t>估计</a:t>
            </a:r>
            <a:r>
              <a:rPr lang="en-US" altLang="zh-CN" dirty="0"/>
              <a:t>K</a:t>
            </a:r>
            <a:r>
              <a:rPr lang="zh-CN" altLang="en-US" dirty="0"/>
              <a:t>点数目，在</a:t>
            </a:r>
            <a:r>
              <a:rPr lang="en-US" altLang="zh-CN" dirty="0"/>
              <a:t>FM</a:t>
            </a:r>
            <a:r>
              <a:rPr lang="zh-CN" altLang="en-US" dirty="0"/>
              <a:t>态下弛豫晶格；</a:t>
            </a:r>
            <a:endParaRPr lang="en-US" altLang="zh-CN" dirty="0"/>
          </a:p>
          <a:p>
            <a:pPr lvl="1">
              <a:lnSpc>
                <a:spcPct val="150000"/>
              </a:lnSpc>
            </a:pPr>
            <a:r>
              <a:rPr lang="zh-CN" altLang="en-US" dirty="0"/>
              <a:t>取上一步结构和估计值附近不同</a:t>
            </a:r>
            <a:r>
              <a:rPr lang="en-US" altLang="zh-CN" dirty="0"/>
              <a:t>K</a:t>
            </a:r>
            <a:r>
              <a:rPr lang="zh-CN" altLang="en-US" dirty="0"/>
              <a:t>点做静态计算求能量</a:t>
            </a:r>
            <a:r>
              <a:rPr lang="en-US" altLang="zh-CN" dirty="0"/>
              <a:t>.</a:t>
            </a:r>
          </a:p>
          <a:p>
            <a:pPr marL="0" indent="0">
              <a:lnSpc>
                <a:spcPct val="150000"/>
              </a:lnSpc>
              <a:buNone/>
            </a:pPr>
            <a:endParaRPr lang="en-US" altLang="zh-CN" sz="2400" dirty="0"/>
          </a:p>
          <a:p>
            <a:pPr marL="457200" lvl="1" indent="0">
              <a:lnSpc>
                <a:spcPct val="150000"/>
              </a:lnSpc>
              <a:buNone/>
            </a:pPr>
            <a:endParaRPr lang="en-US" altLang="zh-CN" dirty="0"/>
          </a:p>
        </p:txBody>
      </p:sp>
      <p:sp>
        <p:nvSpPr>
          <p:cNvPr id="4" name="日期占位符 3">
            <a:extLst>
              <a:ext uri="{FF2B5EF4-FFF2-40B4-BE49-F238E27FC236}">
                <a16:creationId xmlns:a16="http://schemas.microsoft.com/office/drawing/2014/main" id="{8A80C092-7106-1F83-6D76-7E7B4325C815}"/>
              </a:ext>
            </a:extLst>
          </p:cNvPr>
          <p:cNvSpPr>
            <a:spLocks noGrp="1"/>
          </p:cNvSpPr>
          <p:nvPr>
            <p:ph type="dt" sz="half" idx="10"/>
          </p:nvPr>
        </p:nvSpPr>
        <p:spPr/>
        <p:txBody>
          <a:bodyPr/>
          <a:lstStyle/>
          <a:p>
            <a:fld id="{A9A88CC7-0C1A-42B2-A342-4EA0E3F2798F}" type="datetime1">
              <a:rPr lang="zh-CN" altLang="en-US" smtClean="0"/>
              <a:t>2022/6/9</a:t>
            </a:fld>
            <a:endParaRPr lang="zh-CN" altLang="en-US"/>
          </a:p>
        </p:txBody>
      </p:sp>
      <p:sp>
        <p:nvSpPr>
          <p:cNvPr id="5" name="灯片编号占位符 4">
            <a:extLst>
              <a:ext uri="{FF2B5EF4-FFF2-40B4-BE49-F238E27FC236}">
                <a16:creationId xmlns:a16="http://schemas.microsoft.com/office/drawing/2014/main" id="{459A25DA-81AD-DFB8-8B49-9E24B3C6DB86}"/>
              </a:ext>
            </a:extLst>
          </p:cNvPr>
          <p:cNvSpPr>
            <a:spLocks noGrp="1"/>
          </p:cNvSpPr>
          <p:nvPr>
            <p:ph type="sldNum" sz="quarter" idx="12"/>
          </p:nvPr>
        </p:nvSpPr>
        <p:spPr/>
        <p:txBody>
          <a:bodyPr/>
          <a:lstStyle/>
          <a:p>
            <a:fld id="{369A006E-F448-4933-A880-62625ED68BDC}" type="slidenum">
              <a:rPr lang="zh-CN" altLang="en-US" smtClean="0"/>
              <a:pPr/>
              <a:t>53</a:t>
            </a:fld>
            <a:endParaRPr lang="zh-CN" altLang="en-US" dirty="0"/>
          </a:p>
        </p:txBody>
      </p:sp>
    </p:spTree>
    <p:extLst>
      <p:ext uri="{BB962C8B-B14F-4D97-AF65-F5344CB8AC3E}">
        <p14:creationId xmlns:p14="http://schemas.microsoft.com/office/powerpoint/2010/main" val="3961946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0AEFEA-036C-BCD9-DFE4-EC57906EDA9E}"/>
              </a:ext>
            </a:extLst>
          </p:cNvPr>
          <p:cNvSpPr>
            <a:spLocks noGrp="1"/>
          </p:cNvSpPr>
          <p:nvPr>
            <p:ph type="title"/>
          </p:nvPr>
        </p:nvSpPr>
        <p:spPr/>
        <p:txBody>
          <a:bodyPr/>
          <a:lstStyle/>
          <a:p>
            <a:r>
              <a:rPr kumimoji="0" lang="zh-CN" altLang="en-US" sz="32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范德华层状材料</a:t>
            </a:r>
            <a:endParaRPr lang="zh-CN" altLang="en-US" dirty="0"/>
          </a:p>
        </p:txBody>
      </p:sp>
      <p:sp>
        <p:nvSpPr>
          <p:cNvPr id="3" name="内容占位符 2">
            <a:extLst>
              <a:ext uri="{FF2B5EF4-FFF2-40B4-BE49-F238E27FC236}">
                <a16:creationId xmlns:a16="http://schemas.microsoft.com/office/drawing/2014/main" id="{7A4610F9-3431-959D-5BE8-788FDC45E16A}"/>
              </a:ext>
            </a:extLst>
          </p:cNvPr>
          <p:cNvSpPr>
            <a:spLocks noGrp="1"/>
          </p:cNvSpPr>
          <p:nvPr>
            <p:ph idx="1"/>
          </p:nvPr>
        </p:nvSpPr>
        <p:spPr>
          <a:xfrm>
            <a:off x="628650" y="1708395"/>
            <a:ext cx="7886700" cy="639448"/>
          </a:xfrm>
        </p:spPr>
        <p:txBody>
          <a:bodyPr>
            <a:normAutofit/>
          </a:bodyPr>
          <a:lstStyle/>
          <a:p>
            <a:pPr>
              <a:buFont typeface="Calibri" panose="020F0502020204030204" pitchFamily="34" charset="0"/>
              <a:buChar char="▪"/>
            </a:pPr>
            <a:r>
              <a:rPr lang="zh-CN" altLang="en-US" sz="2400" dirty="0"/>
              <a:t>例如：过渡金属卤化物</a:t>
            </a:r>
            <a:r>
              <a:rPr lang="en-US" altLang="zh-CN" sz="2400" dirty="0"/>
              <a:t>CrI</a:t>
            </a:r>
            <a:r>
              <a:rPr lang="en-US" altLang="zh-CN" sz="2400" baseline="-25000" dirty="0"/>
              <a:t>3</a:t>
            </a:r>
            <a:r>
              <a:rPr lang="en-US" altLang="zh-CN" sz="2400" dirty="0"/>
              <a:t>.</a:t>
            </a:r>
            <a:endParaRPr lang="zh-CN" altLang="en-US" sz="2400" dirty="0"/>
          </a:p>
        </p:txBody>
      </p:sp>
      <p:sp>
        <p:nvSpPr>
          <p:cNvPr id="4" name="日期占位符 3">
            <a:extLst>
              <a:ext uri="{FF2B5EF4-FFF2-40B4-BE49-F238E27FC236}">
                <a16:creationId xmlns:a16="http://schemas.microsoft.com/office/drawing/2014/main" id="{5D1F0519-F56F-F4E3-FBF9-22F9B7A264FC}"/>
              </a:ext>
            </a:extLst>
          </p:cNvPr>
          <p:cNvSpPr>
            <a:spLocks noGrp="1"/>
          </p:cNvSpPr>
          <p:nvPr>
            <p:ph type="dt" sz="half" idx="10"/>
          </p:nvPr>
        </p:nvSpPr>
        <p:spPr/>
        <p:txBody>
          <a:bodyPr/>
          <a:lstStyle/>
          <a:p>
            <a:fld id="{A9A88CC7-0C1A-42B2-A342-4EA0E3F2798F}" type="datetime1">
              <a:rPr lang="zh-CN" altLang="en-US" smtClean="0"/>
              <a:t>2022/6/9</a:t>
            </a:fld>
            <a:endParaRPr lang="zh-CN" altLang="en-US"/>
          </a:p>
        </p:txBody>
      </p:sp>
      <p:sp>
        <p:nvSpPr>
          <p:cNvPr id="5" name="灯片编号占位符 4">
            <a:extLst>
              <a:ext uri="{FF2B5EF4-FFF2-40B4-BE49-F238E27FC236}">
                <a16:creationId xmlns:a16="http://schemas.microsoft.com/office/drawing/2014/main" id="{B39ADB47-DEC8-3CFE-FC0A-09367F83CD38}"/>
              </a:ext>
            </a:extLst>
          </p:cNvPr>
          <p:cNvSpPr>
            <a:spLocks noGrp="1"/>
          </p:cNvSpPr>
          <p:nvPr>
            <p:ph type="sldNum" sz="quarter" idx="12"/>
          </p:nvPr>
        </p:nvSpPr>
        <p:spPr/>
        <p:txBody>
          <a:bodyPr/>
          <a:lstStyle/>
          <a:p>
            <a:fld id="{369A006E-F448-4933-A880-62625ED68BDC}" type="slidenum">
              <a:rPr lang="zh-CN" altLang="en-US" smtClean="0"/>
              <a:pPr/>
              <a:t>5</a:t>
            </a:fld>
            <a:endParaRPr lang="zh-CN" altLang="en-US" dirty="0"/>
          </a:p>
        </p:txBody>
      </p:sp>
      <p:sp>
        <p:nvSpPr>
          <p:cNvPr id="8" name="文本框 7">
            <a:extLst>
              <a:ext uri="{FF2B5EF4-FFF2-40B4-BE49-F238E27FC236}">
                <a16:creationId xmlns:a16="http://schemas.microsoft.com/office/drawing/2014/main" id="{E10DA479-F4F3-79CE-A197-2E3840BB97B1}"/>
              </a:ext>
            </a:extLst>
          </p:cNvPr>
          <p:cNvSpPr txBox="1"/>
          <p:nvPr/>
        </p:nvSpPr>
        <p:spPr>
          <a:xfrm>
            <a:off x="0" y="2236734"/>
            <a:ext cx="9144000" cy="400110"/>
          </a:xfrm>
          <a:prstGeom prst="rect">
            <a:avLst/>
          </a:prstGeom>
          <a:noFill/>
        </p:spPr>
        <p:txBody>
          <a:bodyPr wrap="square" rtlCol="0">
            <a:spAutoFit/>
          </a:bodyPr>
          <a:lstStyle/>
          <a:p>
            <a:pPr algn="ct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CrI</a:t>
            </a:r>
            <a:r>
              <a:rPr lang="en-US" altLang="zh-CN" sz="2000"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a:latin typeface="微软雅黑" panose="020B0503020204020204" pitchFamily="34" charset="-122"/>
                <a:ea typeface="微软雅黑" panose="020B0503020204020204" pitchFamily="34" charset="-122"/>
              </a:rPr>
              <a:t>俯视图及侧视图</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BC020FEF-1CCB-FF6F-0AC0-B15FB2EA3DBF}"/>
              </a:ext>
            </a:extLst>
          </p:cNvPr>
          <p:cNvPicPr>
            <a:picLocks noChangeAspect="1"/>
          </p:cNvPicPr>
          <p:nvPr/>
        </p:nvPicPr>
        <p:blipFill>
          <a:blip r:embed="rId2"/>
          <a:stretch>
            <a:fillRect/>
          </a:stretch>
        </p:blipFill>
        <p:spPr>
          <a:xfrm>
            <a:off x="335388" y="3041309"/>
            <a:ext cx="5036432" cy="2613928"/>
          </a:xfrm>
          <a:prstGeom prst="rect">
            <a:avLst/>
          </a:prstGeom>
        </p:spPr>
      </p:pic>
      <p:pic>
        <p:nvPicPr>
          <p:cNvPr id="13" name="图片 12">
            <a:extLst>
              <a:ext uri="{FF2B5EF4-FFF2-40B4-BE49-F238E27FC236}">
                <a16:creationId xmlns:a16="http://schemas.microsoft.com/office/drawing/2014/main" id="{3E2649CD-587F-C046-2935-D73EC8978CAF}"/>
              </a:ext>
            </a:extLst>
          </p:cNvPr>
          <p:cNvPicPr>
            <a:picLocks noChangeAspect="1"/>
          </p:cNvPicPr>
          <p:nvPr/>
        </p:nvPicPr>
        <p:blipFill>
          <a:blip r:embed="rId3"/>
          <a:stretch>
            <a:fillRect/>
          </a:stretch>
        </p:blipFill>
        <p:spPr>
          <a:xfrm>
            <a:off x="5625731" y="2620277"/>
            <a:ext cx="2301861" cy="3779761"/>
          </a:xfrm>
          <a:prstGeom prst="rect">
            <a:avLst/>
          </a:prstGeom>
        </p:spPr>
      </p:pic>
    </p:spTree>
    <p:extLst>
      <p:ext uri="{BB962C8B-B14F-4D97-AF65-F5344CB8AC3E}">
        <p14:creationId xmlns:p14="http://schemas.microsoft.com/office/powerpoint/2010/main" val="2484831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861417-96D0-965B-C091-A6F2BE24D22C}"/>
              </a:ext>
            </a:extLst>
          </p:cNvPr>
          <p:cNvSpPr>
            <a:spLocks noGrp="1"/>
          </p:cNvSpPr>
          <p:nvPr>
            <p:ph type="title"/>
          </p:nvPr>
        </p:nvSpPr>
        <p:spPr/>
        <p:txBody>
          <a:bodyPr>
            <a:normAutofit/>
          </a:bodyPr>
          <a:lstStyle/>
          <a:p>
            <a:r>
              <a:rPr lang="zh-CN" altLang="en-US" sz="3200" dirty="0"/>
              <a:t>磁电多铁材料</a:t>
            </a:r>
          </a:p>
        </p:txBody>
      </p:sp>
      <p:sp>
        <p:nvSpPr>
          <p:cNvPr id="3" name="内容占位符 2">
            <a:extLst>
              <a:ext uri="{FF2B5EF4-FFF2-40B4-BE49-F238E27FC236}">
                <a16:creationId xmlns:a16="http://schemas.microsoft.com/office/drawing/2014/main" id="{E8610A9B-5C41-FCB7-65AD-E8B682A83B7A}"/>
              </a:ext>
            </a:extLst>
          </p:cNvPr>
          <p:cNvSpPr>
            <a:spLocks noGrp="1"/>
          </p:cNvSpPr>
          <p:nvPr>
            <p:ph idx="1"/>
          </p:nvPr>
        </p:nvSpPr>
        <p:spPr>
          <a:xfrm>
            <a:off x="628650" y="1471757"/>
            <a:ext cx="7886700" cy="1573044"/>
          </a:xfrm>
        </p:spPr>
        <p:txBody>
          <a:bodyPr>
            <a:normAutofit/>
          </a:bodyPr>
          <a:lstStyle/>
          <a:p>
            <a:pPr>
              <a:buFont typeface="Calibri" panose="020F0502020204030204" pitchFamily="34" charset="0"/>
              <a:buChar char="▪"/>
            </a:pPr>
            <a:r>
              <a:rPr lang="zh-CN" altLang="en-US" sz="2400" dirty="0"/>
              <a:t>磁性（不一定是铁磁）与铁电性同时存在于在材料的同一个相中</a:t>
            </a:r>
            <a:r>
              <a:rPr lang="en-US" altLang="zh-CN" sz="2400" dirty="0"/>
              <a:t>.</a:t>
            </a:r>
          </a:p>
          <a:p>
            <a:pPr>
              <a:buFont typeface="Calibri" panose="020F0502020204030204" pitchFamily="34" charset="0"/>
              <a:buChar char="▪"/>
            </a:pPr>
            <a:r>
              <a:rPr lang="zh-CN" altLang="en-US" sz="2400" dirty="0"/>
              <a:t>有望实现用电场控制材料磁性；制造低能耗，高响应速度的器件</a:t>
            </a:r>
            <a:r>
              <a:rPr lang="en-US" altLang="zh-CN" sz="2400" dirty="0"/>
              <a:t>.</a:t>
            </a:r>
            <a:endParaRPr lang="zh-CN" altLang="en-US" sz="2400" dirty="0"/>
          </a:p>
        </p:txBody>
      </p:sp>
      <p:sp>
        <p:nvSpPr>
          <p:cNvPr id="4" name="日期占位符 3">
            <a:extLst>
              <a:ext uri="{FF2B5EF4-FFF2-40B4-BE49-F238E27FC236}">
                <a16:creationId xmlns:a16="http://schemas.microsoft.com/office/drawing/2014/main" id="{4E88B826-2D11-89FC-5D83-38307148DE38}"/>
              </a:ext>
            </a:extLst>
          </p:cNvPr>
          <p:cNvSpPr>
            <a:spLocks noGrp="1"/>
          </p:cNvSpPr>
          <p:nvPr>
            <p:ph type="dt" sz="half" idx="10"/>
          </p:nvPr>
        </p:nvSpPr>
        <p:spPr/>
        <p:txBody>
          <a:bodyPr/>
          <a:lstStyle/>
          <a:p>
            <a:fld id="{A9A88CC7-0C1A-42B2-A342-4EA0E3F2798F}" type="datetime1">
              <a:rPr lang="zh-CN" altLang="en-US" smtClean="0"/>
              <a:t>2022/6/9</a:t>
            </a:fld>
            <a:endParaRPr lang="zh-CN" altLang="en-US"/>
          </a:p>
        </p:txBody>
      </p:sp>
      <p:sp>
        <p:nvSpPr>
          <p:cNvPr id="5" name="灯片编号占位符 4">
            <a:extLst>
              <a:ext uri="{FF2B5EF4-FFF2-40B4-BE49-F238E27FC236}">
                <a16:creationId xmlns:a16="http://schemas.microsoft.com/office/drawing/2014/main" id="{893E5F26-D550-4ABC-59FC-0AE29B2A1967}"/>
              </a:ext>
            </a:extLst>
          </p:cNvPr>
          <p:cNvSpPr>
            <a:spLocks noGrp="1"/>
          </p:cNvSpPr>
          <p:nvPr>
            <p:ph type="sldNum" sz="quarter" idx="12"/>
          </p:nvPr>
        </p:nvSpPr>
        <p:spPr/>
        <p:txBody>
          <a:bodyPr/>
          <a:lstStyle/>
          <a:p>
            <a:fld id="{369A006E-F448-4933-A880-62625ED68BDC}" type="slidenum">
              <a:rPr lang="zh-CN" altLang="en-US" smtClean="0"/>
              <a:pPr/>
              <a:t>6</a:t>
            </a:fld>
            <a:endParaRPr lang="zh-CN" altLang="en-US" dirty="0"/>
          </a:p>
        </p:txBody>
      </p:sp>
      <p:pic>
        <p:nvPicPr>
          <p:cNvPr id="7" name="图片 6">
            <a:extLst>
              <a:ext uri="{FF2B5EF4-FFF2-40B4-BE49-F238E27FC236}">
                <a16:creationId xmlns:a16="http://schemas.microsoft.com/office/drawing/2014/main" id="{898AEAC8-3F7D-C0F2-8AA1-9324A6C2E575}"/>
              </a:ext>
            </a:extLst>
          </p:cNvPr>
          <p:cNvPicPr>
            <a:picLocks noChangeAspect="1"/>
          </p:cNvPicPr>
          <p:nvPr/>
        </p:nvPicPr>
        <p:blipFill>
          <a:blip r:embed="rId3"/>
          <a:stretch>
            <a:fillRect/>
          </a:stretch>
        </p:blipFill>
        <p:spPr>
          <a:xfrm>
            <a:off x="937112" y="3401237"/>
            <a:ext cx="3497874" cy="2598678"/>
          </a:xfrm>
          <a:prstGeom prst="rect">
            <a:avLst/>
          </a:prstGeom>
        </p:spPr>
      </p:pic>
      <p:sp>
        <p:nvSpPr>
          <p:cNvPr id="8" name="文本框 7">
            <a:extLst>
              <a:ext uri="{FF2B5EF4-FFF2-40B4-BE49-F238E27FC236}">
                <a16:creationId xmlns:a16="http://schemas.microsoft.com/office/drawing/2014/main" id="{E88D62FD-5EDE-1ED4-A450-11522B1426A2}"/>
              </a:ext>
            </a:extLst>
          </p:cNvPr>
          <p:cNvSpPr txBox="1"/>
          <p:nvPr/>
        </p:nvSpPr>
        <p:spPr>
          <a:xfrm>
            <a:off x="1123217" y="3085356"/>
            <a:ext cx="3125665"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FM+FE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多铁材料</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C</a:t>
            </a:r>
            <a:r>
              <a:rPr lang="en-US" altLang="zh-CN" sz="2000" baseline="-25000" dirty="0">
                <a:latin typeface="微软雅黑" panose="020B0503020204020204" pitchFamily="34" charset="-122"/>
                <a:ea typeface="微软雅黑" panose="020B0503020204020204" pitchFamily="34" charset="-122"/>
                <a:cs typeface="Times New Roman" panose="02020603050405020304" pitchFamily="18" charset="0"/>
              </a:rPr>
              <a:t>6</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H</a:t>
            </a:r>
            <a:r>
              <a:rPr lang="en-US" altLang="zh-CN" sz="2000" baseline="-25000" dirty="0">
                <a:latin typeface="微软雅黑" panose="020B0503020204020204" pitchFamily="34" charset="-122"/>
                <a:ea typeface="微软雅黑" panose="020B0503020204020204" pitchFamily="34" charset="-122"/>
                <a:cs typeface="Times New Roman" panose="02020603050405020304" pitchFamily="18" charset="0"/>
              </a:rPr>
              <a:t>8</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CF9139F7-7FBF-6807-CDF4-AF8ACE3AAB1E}"/>
              </a:ext>
            </a:extLst>
          </p:cNvPr>
          <p:cNvSpPr txBox="1"/>
          <p:nvPr/>
        </p:nvSpPr>
        <p:spPr>
          <a:xfrm>
            <a:off x="628650" y="5961853"/>
            <a:ext cx="3991160" cy="707886"/>
          </a:xfrm>
          <a:prstGeom prst="rect">
            <a:avLst/>
          </a:prstGeom>
          <a:noFill/>
        </p:spPr>
        <p:txBody>
          <a:bodyPr wrap="square" rtlCol="0">
            <a:spAutoFit/>
          </a:bodyPr>
          <a:lstStyle/>
          <a:p>
            <a:r>
              <a:rPr lang="de-DE" altLang="zh-CN" sz="2000" dirty="0">
                <a:latin typeface="Times New Roman" panose="02020603050405020304" pitchFamily="18" charset="0"/>
                <a:cs typeface="Times New Roman" panose="02020603050405020304" pitchFamily="18" charset="0"/>
              </a:rPr>
              <a:t>Z. Tu et al., J. Phys. Chem. Lett. 8, 1973 (2017).</a:t>
            </a:r>
            <a:endParaRPr lang="zh-CN" altLang="en-US" sz="2000"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1F729141-1CB1-1813-3CBF-7F7CFD28ABCC}"/>
              </a:ext>
            </a:extLst>
          </p:cNvPr>
          <p:cNvSpPr txBox="1"/>
          <p:nvPr/>
        </p:nvSpPr>
        <p:spPr>
          <a:xfrm>
            <a:off x="5263513" y="3037415"/>
            <a:ext cx="3125665"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AFM+FE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多铁材料</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BiFeO</a:t>
            </a:r>
            <a:r>
              <a:rPr lang="en-US" altLang="zh-CN" sz="2000" baseline="-25000" dirty="0">
                <a:latin typeface="微软雅黑" panose="020B0503020204020204" pitchFamily="34" charset="-122"/>
                <a:ea typeface="微软雅黑" panose="020B0503020204020204" pitchFamily="34" charset="-122"/>
                <a:cs typeface="Times New Roman" panose="02020603050405020304" pitchFamily="18" charset="0"/>
              </a:rPr>
              <a:t>3</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3" name="图片 12">
            <a:extLst>
              <a:ext uri="{FF2B5EF4-FFF2-40B4-BE49-F238E27FC236}">
                <a16:creationId xmlns:a16="http://schemas.microsoft.com/office/drawing/2014/main" id="{9A602E7F-673D-CEF2-1662-B9F15FC16CFE}"/>
              </a:ext>
            </a:extLst>
          </p:cNvPr>
          <p:cNvPicPr>
            <a:picLocks noChangeAspect="1"/>
          </p:cNvPicPr>
          <p:nvPr/>
        </p:nvPicPr>
        <p:blipFill>
          <a:blip r:embed="rId4"/>
          <a:stretch>
            <a:fillRect/>
          </a:stretch>
        </p:blipFill>
        <p:spPr>
          <a:xfrm>
            <a:off x="4928272" y="3550990"/>
            <a:ext cx="3497874" cy="2554441"/>
          </a:xfrm>
          <a:prstGeom prst="rect">
            <a:avLst/>
          </a:prstGeom>
        </p:spPr>
      </p:pic>
    </p:spTree>
    <p:extLst>
      <p:ext uri="{BB962C8B-B14F-4D97-AF65-F5344CB8AC3E}">
        <p14:creationId xmlns:p14="http://schemas.microsoft.com/office/powerpoint/2010/main" val="4103733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649944-8A34-0710-46CE-618AC33632C3}"/>
              </a:ext>
            </a:extLst>
          </p:cNvPr>
          <p:cNvSpPr>
            <a:spLocks noGrp="1"/>
          </p:cNvSpPr>
          <p:nvPr>
            <p:ph type="title"/>
          </p:nvPr>
        </p:nvSpPr>
        <p:spPr/>
        <p:txBody>
          <a:bodyPr>
            <a:normAutofit/>
          </a:bodyPr>
          <a:lstStyle/>
          <a:p>
            <a:r>
              <a:rPr lang="zh-CN" altLang="en-US" sz="3200" dirty="0"/>
              <a:t>挑战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D9CCD90-BD4C-DACC-CF91-D5BED393AABD}"/>
                  </a:ext>
                </a:extLst>
              </p:cNvPr>
              <p:cNvSpPr>
                <a:spLocks noGrp="1"/>
              </p:cNvSpPr>
              <p:nvPr>
                <p:ph idx="1"/>
              </p:nvPr>
            </p:nvSpPr>
            <p:spPr>
              <a:xfrm>
                <a:off x="628650" y="1344980"/>
                <a:ext cx="7886700" cy="4812080"/>
              </a:xfrm>
            </p:spPr>
            <p:txBody>
              <a:bodyPr>
                <a:noAutofit/>
              </a:bodyPr>
              <a:lstStyle/>
              <a:p>
                <a:pPr>
                  <a:lnSpc>
                    <a:spcPct val="150000"/>
                  </a:lnSpc>
                  <a:buFont typeface="Calibri" panose="020F0502020204030204" pitchFamily="34" charset="0"/>
                  <a:buChar char="▪"/>
                </a:pPr>
                <a:r>
                  <a:rPr lang="zh-CN" altLang="en-US" sz="2400" dirty="0"/>
                  <a:t>具有强磁电耦合的范德华磁电多铁材料或可用于制备具有优良性能的器件</a:t>
                </a:r>
                <a:r>
                  <a:rPr lang="en-US" altLang="zh-CN" sz="2400" dirty="0"/>
                  <a:t>.</a:t>
                </a:r>
              </a:p>
              <a:p>
                <a:pPr>
                  <a:lnSpc>
                    <a:spcPct val="150000"/>
                  </a:lnSpc>
                  <a:buFont typeface="Calibri" panose="020F0502020204030204" pitchFamily="34" charset="0"/>
                  <a:buChar char="▪"/>
                </a:pPr>
                <a:r>
                  <a:rPr lang="en-US" altLang="zh-CN" sz="2400" dirty="0" err="1"/>
                  <a:t>Mermin</a:t>
                </a:r>
                <a:r>
                  <a:rPr lang="en-US" altLang="zh-CN" sz="2400" dirty="0"/>
                  <a:t>-Wagner</a:t>
                </a:r>
                <a:r>
                  <a:rPr lang="zh-CN" altLang="en-US" sz="2400" dirty="0"/>
                  <a:t>定理：各向同性的一维、二维体系中长程磁有序会被热涨落破坏；</a:t>
                </a:r>
                <a:endParaRPr lang="en-US" altLang="zh-CN" sz="2400" dirty="0"/>
              </a:p>
              <a:p>
                <a:pPr marL="0" indent="0">
                  <a:lnSpc>
                    <a:spcPct val="150000"/>
                  </a:lnSpc>
                  <a:buNone/>
                </a:pPr>
                <a:r>
                  <a:rPr lang="zh-CN" altLang="en-US" sz="2400" dirty="0"/>
                  <a:t>   </a:t>
                </a:r>
                <a14:m>
                  <m:oMath xmlns:m="http://schemas.openxmlformats.org/officeDocument/2006/math">
                    <m:r>
                      <a:rPr lang="en-US" altLang="zh-CN" sz="2400" b="0" i="1" smtClean="0">
                        <a:latin typeface="Cambria Math" panose="02040503050406030204" pitchFamily="18" charset="0"/>
                      </a:rPr>
                      <m:t>⇒</m:t>
                    </m:r>
                  </m:oMath>
                </a14:m>
                <a:r>
                  <a:rPr lang="zh-CN" altLang="en-US" sz="2400" dirty="0"/>
                  <a:t> 需在各向异性材料体系中寻找二维磁性材料</a:t>
                </a:r>
                <a:r>
                  <a:rPr lang="en-US" altLang="zh-CN" sz="2400" dirty="0"/>
                  <a:t>.</a:t>
                </a:r>
              </a:p>
              <a:p>
                <a:pPr>
                  <a:lnSpc>
                    <a:spcPct val="150000"/>
                  </a:lnSpc>
                  <a:buFont typeface="Calibri" panose="020F0502020204030204" pitchFamily="34" charset="0"/>
                  <a:buChar char="▪"/>
                </a:pPr>
                <a:r>
                  <a:rPr lang="zh-CN" altLang="en-US" sz="2400" dirty="0"/>
                  <a:t>磁性和铁电性的形成机制存在竞争，磁电多铁材料少；</a:t>
                </a:r>
                <a:endParaRPr lang="en-US" altLang="zh-CN" sz="2400" dirty="0"/>
              </a:p>
              <a:p>
                <a:pPr marL="0" indent="0">
                  <a:lnSpc>
                    <a:spcPct val="150000"/>
                  </a:lnSpc>
                  <a:buNone/>
                </a:pPr>
                <a:r>
                  <a:rPr lang="en-US" altLang="zh-CN" sz="2400" b="0" dirty="0"/>
                  <a:t>    </a:t>
                </a:r>
                <a14:m>
                  <m:oMath xmlns:m="http://schemas.openxmlformats.org/officeDocument/2006/math">
                    <m:r>
                      <a:rPr lang="en-US" altLang="zh-CN" sz="2400" b="0" i="1" smtClean="0">
                        <a:latin typeface="Cambria Math" panose="02040503050406030204" pitchFamily="18" charset="0"/>
                      </a:rPr>
                      <m:t>⇒</m:t>
                    </m:r>
                  </m:oMath>
                </a14:m>
                <a:r>
                  <a:rPr lang="en-US" altLang="zh-CN" sz="2400" dirty="0"/>
                  <a:t> </a:t>
                </a:r>
                <a:r>
                  <a:rPr lang="zh-CN" altLang="en-US" sz="2400" dirty="0"/>
                  <a:t>磁性</a:t>
                </a:r>
                <a:r>
                  <a:rPr lang="en-US" altLang="zh-CN" sz="2400" dirty="0"/>
                  <a:t>/</a:t>
                </a:r>
                <a:r>
                  <a:rPr lang="zh-CN" altLang="en-US" sz="2400" dirty="0"/>
                  <a:t>铁电性有其它起源的体系</a:t>
                </a:r>
                <a:r>
                  <a:rPr lang="en-US" altLang="zh-CN" sz="2400" dirty="0"/>
                  <a:t>.</a:t>
                </a:r>
              </a:p>
              <a:p>
                <a:pPr>
                  <a:lnSpc>
                    <a:spcPct val="150000"/>
                  </a:lnSpc>
                  <a:buFont typeface="Calibri" panose="020F0502020204030204" pitchFamily="34" charset="0"/>
                  <a:buChar char="▪"/>
                </a:pPr>
                <a:r>
                  <a:rPr lang="zh-CN" altLang="en-US" sz="2400" dirty="0"/>
                  <a:t>强磁电耦合：</a:t>
                </a:r>
                <a:r>
                  <a:rPr lang="en-US" altLang="zh-CN" sz="2400" dirty="0"/>
                  <a:t>II</a:t>
                </a:r>
                <a:r>
                  <a:rPr lang="zh-CN" altLang="en-US" sz="2400" dirty="0"/>
                  <a:t>型磁电多铁材料，铁电来源于磁性</a:t>
                </a:r>
                <a:r>
                  <a:rPr lang="en-US" altLang="zh-CN" sz="2400" dirty="0"/>
                  <a:t>.</a:t>
                </a:r>
              </a:p>
            </p:txBody>
          </p:sp>
        </mc:Choice>
        <mc:Fallback xmlns="">
          <p:sp>
            <p:nvSpPr>
              <p:cNvPr id="3" name="内容占位符 2">
                <a:extLst>
                  <a:ext uri="{FF2B5EF4-FFF2-40B4-BE49-F238E27FC236}">
                    <a16:creationId xmlns:a16="http://schemas.microsoft.com/office/drawing/2014/main" id="{ED9CCD90-BD4C-DACC-CF91-D5BED393AABD}"/>
                  </a:ext>
                </a:extLst>
              </p:cNvPr>
              <p:cNvSpPr>
                <a:spLocks noGrp="1" noRot="1" noChangeAspect="1" noMove="1" noResize="1" noEditPoints="1" noAdjustHandles="1" noChangeArrowheads="1" noChangeShapeType="1" noTextEdit="1"/>
              </p:cNvSpPr>
              <p:nvPr>
                <p:ph idx="1"/>
              </p:nvPr>
            </p:nvSpPr>
            <p:spPr>
              <a:xfrm>
                <a:off x="628650" y="1344980"/>
                <a:ext cx="7886700" cy="4812080"/>
              </a:xfrm>
              <a:blipFill>
                <a:blip r:embed="rId3"/>
                <a:stretch>
                  <a:fillRect l="-1236" b="-8112"/>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04FD542F-2AE8-1F2E-9395-E3898F1AAC27}"/>
              </a:ext>
            </a:extLst>
          </p:cNvPr>
          <p:cNvSpPr>
            <a:spLocks noGrp="1"/>
          </p:cNvSpPr>
          <p:nvPr>
            <p:ph type="dt" sz="half" idx="10"/>
          </p:nvPr>
        </p:nvSpPr>
        <p:spPr/>
        <p:txBody>
          <a:bodyPr/>
          <a:lstStyle/>
          <a:p>
            <a:fld id="{A9A88CC7-0C1A-42B2-A342-4EA0E3F2798F}" type="datetime1">
              <a:rPr lang="zh-CN" altLang="en-US" smtClean="0"/>
              <a:t>2022/6/9</a:t>
            </a:fld>
            <a:endParaRPr lang="zh-CN" altLang="en-US"/>
          </a:p>
        </p:txBody>
      </p:sp>
      <p:sp>
        <p:nvSpPr>
          <p:cNvPr id="5" name="灯片编号占位符 4">
            <a:extLst>
              <a:ext uri="{FF2B5EF4-FFF2-40B4-BE49-F238E27FC236}">
                <a16:creationId xmlns:a16="http://schemas.microsoft.com/office/drawing/2014/main" id="{AC7F0389-9169-CFA3-D256-66775E688C63}"/>
              </a:ext>
            </a:extLst>
          </p:cNvPr>
          <p:cNvSpPr>
            <a:spLocks noGrp="1"/>
          </p:cNvSpPr>
          <p:nvPr>
            <p:ph type="sldNum" sz="quarter" idx="12"/>
          </p:nvPr>
        </p:nvSpPr>
        <p:spPr/>
        <p:txBody>
          <a:bodyPr/>
          <a:lstStyle/>
          <a:p>
            <a:fld id="{369A006E-F448-4933-A880-62625ED68BDC}" type="slidenum">
              <a:rPr lang="zh-CN" altLang="en-US" smtClean="0"/>
              <a:pPr/>
              <a:t>7</a:t>
            </a:fld>
            <a:endParaRPr lang="zh-CN" altLang="en-US" dirty="0"/>
          </a:p>
        </p:txBody>
      </p:sp>
    </p:spTree>
    <p:extLst>
      <p:ext uri="{BB962C8B-B14F-4D97-AF65-F5344CB8AC3E}">
        <p14:creationId xmlns:p14="http://schemas.microsoft.com/office/powerpoint/2010/main" val="1212489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861417-96D0-965B-C091-A6F2BE24D22C}"/>
              </a:ext>
            </a:extLst>
          </p:cNvPr>
          <p:cNvSpPr>
            <a:spLocks noGrp="1"/>
          </p:cNvSpPr>
          <p:nvPr>
            <p:ph type="title"/>
          </p:nvPr>
        </p:nvSpPr>
        <p:spPr/>
        <p:txBody>
          <a:bodyPr>
            <a:normAutofit/>
          </a:bodyPr>
          <a:lstStyle/>
          <a:p>
            <a:r>
              <a:rPr lang="en-US" altLang="zh-CN" sz="3200" dirty="0"/>
              <a:t>NiI</a:t>
            </a:r>
            <a:r>
              <a:rPr lang="en-US" altLang="zh-CN" sz="3200" baseline="-25000" dirty="0"/>
              <a:t>2</a:t>
            </a:r>
            <a:r>
              <a:rPr lang="zh-CN" altLang="en-US" sz="3200" dirty="0"/>
              <a:t>性质简介</a:t>
            </a:r>
          </a:p>
        </p:txBody>
      </p:sp>
      <p:sp>
        <p:nvSpPr>
          <p:cNvPr id="4" name="日期占位符 3">
            <a:extLst>
              <a:ext uri="{FF2B5EF4-FFF2-40B4-BE49-F238E27FC236}">
                <a16:creationId xmlns:a16="http://schemas.microsoft.com/office/drawing/2014/main" id="{4E88B826-2D11-89FC-5D83-38307148DE38}"/>
              </a:ext>
            </a:extLst>
          </p:cNvPr>
          <p:cNvSpPr>
            <a:spLocks noGrp="1"/>
          </p:cNvSpPr>
          <p:nvPr>
            <p:ph type="dt" sz="half" idx="10"/>
          </p:nvPr>
        </p:nvSpPr>
        <p:spPr/>
        <p:txBody>
          <a:bodyPr/>
          <a:lstStyle/>
          <a:p>
            <a:fld id="{A9A88CC7-0C1A-42B2-A342-4EA0E3F2798F}" type="datetime1">
              <a:rPr lang="zh-CN" altLang="en-US" smtClean="0"/>
              <a:t>2022/6/9</a:t>
            </a:fld>
            <a:endParaRPr lang="zh-CN" altLang="en-US"/>
          </a:p>
        </p:txBody>
      </p:sp>
      <p:sp>
        <p:nvSpPr>
          <p:cNvPr id="5" name="灯片编号占位符 4">
            <a:extLst>
              <a:ext uri="{FF2B5EF4-FFF2-40B4-BE49-F238E27FC236}">
                <a16:creationId xmlns:a16="http://schemas.microsoft.com/office/drawing/2014/main" id="{893E5F26-D550-4ABC-59FC-0AE29B2A1967}"/>
              </a:ext>
            </a:extLst>
          </p:cNvPr>
          <p:cNvSpPr>
            <a:spLocks noGrp="1"/>
          </p:cNvSpPr>
          <p:nvPr>
            <p:ph type="sldNum" sz="quarter" idx="12"/>
          </p:nvPr>
        </p:nvSpPr>
        <p:spPr/>
        <p:txBody>
          <a:bodyPr/>
          <a:lstStyle/>
          <a:p>
            <a:fld id="{369A006E-F448-4933-A880-62625ED68BDC}" type="slidenum">
              <a:rPr lang="zh-CN" altLang="en-US" smtClean="0"/>
              <a:pPr/>
              <a:t>8</a:t>
            </a:fld>
            <a:endParaRPr lang="zh-CN" altLang="en-US" dirty="0"/>
          </a:p>
        </p:txBody>
      </p:sp>
      <p:pic>
        <p:nvPicPr>
          <p:cNvPr id="6" name="图片 5">
            <a:extLst>
              <a:ext uri="{FF2B5EF4-FFF2-40B4-BE49-F238E27FC236}">
                <a16:creationId xmlns:a16="http://schemas.microsoft.com/office/drawing/2014/main" id="{BCDEA1FE-82D9-6B6F-CD2E-7EDC31EACD52}"/>
              </a:ext>
            </a:extLst>
          </p:cNvPr>
          <p:cNvPicPr>
            <a:picLocks noChangeAspect="1"/>
          </p:cNvPicPr>
          <p:nvPr/>
        </p:nvPicPr>
        <p:blipFill>
          <a:blip r:embed="rId2"/>
          <a:stretch>
            <a:fillRect/>
          </a:stretch>
        </p:blipFill>
        <p:spPr>
          <a:xfrm>
            <a:off x="0" y="2100575"/>
            <a:ext cx="9144000" cy="3184989"/>
          </a:xfrm>
          <a:prstGeom prst="rect">
            <a:avLst/>
          </a:prstGeom>
        </p:spPr>
      </p:pic>
    </p:spTree>
    <p:extLst>
      <p:ext uri="{BB962C8B-B14F-4D97-AF65-F5344CB8AC3E}">
        <p14:creationId xmlns:p14="http://schemas.microsoft.com/office/powerpoint/2010/main" val="334691266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1607</TotalTime>
  <Words>3926</Words>
  <Application>Microsoft Office PowerPoint</Application>
  <PresentationFormat>全屏显示(4:3)</PresentationFormat>
  <Paragraphs>586</Paragraphs>
  <Slides>54</Slides>
  <Notes>29</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54</vt:i4>
      </vt:variant>
    </vt:vector>
  </HeadingPairs>
  <TitlesOfParts>
    <vt:vector size="70" baseType="lpstr">
      <vt:lpstr>CMR12</vt:lpstr>
      <vt:lpstr>STIXGeneral-Regular</vt:lpstr>
      <vt:lpstr>TimesNewRomanPSMT</vt:lpstr>
      <vt:lpstr>等线</vt:lpstr>
      <vt:lpstr>SimSun</vt:lpstr>
      <vt:lpstr>微软雅黑</vt:lpstr>
      <vt:lpstr>Arial</vt:lpstr>
      <vt:lpstr>Calibri</vt:lpstr>
      <vt:lpstr>Calibri Light</vt:lpstr>
      <vt:lpstr>Cambria Math</vt:lpstr>
      <vt:lpstr>Corbel</vt:lpstr>
      <vt:lpstr>MinionPro-It</vt:lpstr>
      <vt:lpstr>MinionPro-Regular</vt:lpstr>
      <vt:lpstr>Tahoma</vt:lpstr>
      <vt:lpstr>Times New Roman</vt:lpstr>
      <vt:lpstr>Office 主题​​</vt:lpstr>
      <vt:lpstr>二维范德华磁电多铁材料的设计</vt:lpstr>
      <vt:lpstr>概要</vt:lpstr>
      <vt:lpstr>一、研究背景</vt:lpstr>
      <vt:lpstr>范德华层状材料</vt:lpstr>
      <vt:lpstr>范德华层状材料</vt:lpstr>
      <vt:lpstr>范德华层状材料</vt:lpstr>
      <vt:lpstr>磁电多铁材料</vt:lpstr>
      <vt:lpstr>挑战</vt:lpstr>
      <vt:lpstr>NiI2性质简介</vt:lpstr>
      <vt:lpstr>NiI2性质简介：磁结构</vt:lpstr>
      <vt:lpstr>NiI2性质简介：相变</vt:lpstr>
      <vt:lpstr>NiI2性质简介：自旋电流模型</vt:lpstr>
      <vt:lpstr>螺旋磁性材料常用研究手段</vt:lpstr>
      <vt:lpstr>二、理论方法</vt:lpstr>
      <vt:lpstr>理论方法简介</vt:lpstr>
      <vt:lpstr>四态法与蒙特卡洛模拟</vt:lpstr>
      <vt:lpstr>三、结果与讨论</vt:lpstr>
      <vt:lpstr>密度泛函理论计算</vt:lpstr>
      <vt:lpstr>密度泛函理论计算</vt:lpstr>
      <vt:lpstr>密度泛函理论计算</vt:lpstr>
      <vt:lpstr>密度泛函理论计算</vt:lpstr>
      <vt:lpstr>密度泛函理论计算</vt:lpstr>
      <vt:lpstr>密度泛函理论计算</vt:lpstr>
      <vt:lpstr>密度泛函理论计算</vt:lpstr>
      <vt:lpstr>蒙特卡洛模拟</vt:lpstr>
      <vt:lpstr>蒙特卡洛模拟</vt:lpstr>
      <vt:lpstr>蒙特卡洛模拟</vt:lpstr>
      <vt:lpstr>蒙特卡洛模拟</vt:lpstr>
      <vt:lpstr>蒙特卡洛模拟</vt:lpstr>
      <vt:lpstr>四、总结与展望</vt:lpstr>
      <vt:lpstr>结论</vt:lpstr>
      <vt:lpstr>可以优化的内容</vt:lpstr>
      <vt:lpstr>Backup Slides</vt:lpstr>
      <vt:lpstr>微磁学模拟</vt:lpstr>
      <vt:lpstr>A Brief Introduction on DFT</vt:lpstr>
      <vt:lpstr>A Brief Introduction on DFT</vt:lpstr>
      <vt:lpstr>A Brief Introduction on DFT</vt:lpstr>
      <vt:lpstr>A Brief Introduction on DFT</vt:lpstr>
      <vt:lpstr>PowerPoint 演示文稿</vt:lpstr>
      <vt:lpstr>PowerPoint 演示文稿</vt:lpstr>
      <vt:lpstr>A Brief Introduction on DFT</vt:lpstr>
      <vt:lpstr>A Brief Introduction on DFT</vt:lpstr>
      <vt:lpstr>A Brief Introduction on DFT</vt:lpstr>
      <vt:lpstr>密度泛函理论计算参数设置</vt:lpstr>
      <vt:lpstr>四态法与蒙特卡洛模拟</vt:lpstr>
      <vt:lpstr>Calculating the elements of Jij</vt:lpstr>
      <vt:lpstr>Calculating the elements of Jij</vt:lpstr>
      <vt:lpstr>Calculating the elements of Aii</vt:lpstr>
      <vt:lpstr>Calculating the elements of Aii</vt:lpstr>
      <vt:lpstr>Calculating the elements of Aii</vt:lpstr>
      <vt:lpstr>Calculating the elements of Aii</vt:lpstr>
      <vt:lpstr>Calculating the elements of Aii</vt:lpstr>
      <vt:lpstr>四态法与蒙特卡洛模拟</vt:lpstr>
      <vt:lpstr>密度泛函理论计算</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二维范德华磁电多铁材料的设计</dc:title>
  <dc:creator>13-ad023TU</dc:creator>
  <cp:lastModifiedBy>13-ad023TU</cp:lastModifiedBy>
  <cp:revision>73</cp:revision>
  <dcterms:created xsi:type="dcterms:W3CDTF">2022-05-27T06:08:19Z</dcterms:created>
  <dcterms:modified xsi:type="dcterms:W3CDTF">2022-06-09T02:02:56Z</dcterms:modified>
</cp:coreProperties>
</file>