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75" r:id="rId3"/>
    <p:sldId id="257" r:id="rId4"/>
    <p:sldId id="259" r:id="rId5"/>
    <p:sldId id="258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74" r:id="rId18"/>
    <p:sldId id="269" r:id="rId19"/>
    <p:sldId id="270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0" autoAdjust="0"/>
    <p:restoredTop sz="94660"/>
  </p:normalViewPr>
  <p:slideViewPr>
    <p:cSldViewPr snapToGrid="0">
      <p:cViewPr>
        <p:scale>
          <a:sx n="33" d="100"/>
          <a:sy n="33" d="100"/>
        </p:scale>
        <p:origin x="1574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5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3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5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8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2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0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D02679-E0A5-7822-A9C5-4A51E67E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 altLang="ko-KR"/>
              <a:t>Artificial Intelligence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185AB-F53C-3267-2671-24D696993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Machine Learning &amp; Deep Learning</a:t>
            </a:r>
            <a:endParaRPr lang="ko-KR" altLang="en-US"/>
          </a:p>
        </p:txBody>
      </p:sp>
      <p:pic>
        <p:nvPicPr>
          <p:cNvPr id="6" name="Graphic 32" descr="Head with Gears">
            <a:extLst>
              <a:ext uri="{FF2B5EF4-FFF2-40B4-BE49-F238E27FC236}">
                <a16:creationId xmlns:a16="http://schemas.microsoft.com/office/drawing/2014/main" id="{5E65D6EA-D6F7-BB00-A24A-B25841BD5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7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6CCFF-8023-30D9-ECE2-0B0AF901E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43ADD-6B6A-D22C-DF7E-96DB6125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100"/>
              <a:t>Recurrent Neural Network</a:t>
            </a:r>
            <a:endParaRPr lang="ko-KR" altLang="en-US" sz="3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E276BC-A78A-9E80-E2AC-A6A831E67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064" y="2639380"/>
                <a:ext cx="3205049" cy="32297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ko-KR" altLang="en-US" sz="1700" dirty="0"/>
                  <a:t>여기서 사용하는 파라미터</a:t>
                </a:r>
                <a:r>
                  <a:rPr lang="en-US" altLang="ko-KR" sz="17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700" i="1" dirty="0" err="1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en-US" altLang="ko-KR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7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700" i="1" dirty="0" err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700" dirty="0"/>
                  <a:t>)</a:t>
                </a:r>
                <a:r>
                  <a:rPr lang="ko-KR" altLang="en-US" sz="1700" dirty="0"/>
                  <a:t>는 모든 시점에서 동일하다</a:t>
                </a:r>
                <a:r>
                  <a:rPr lang="en-US" altLang="ko-KR" sz="1700" dirty="0"/>
                  <a:t>.</a:t>
                </a:r>
              </a:p>
              <a:p>
                <a:pPr>
                  <a:lnSpc>
                    <a:spcPct val="104000"/>
                  </a:lnSpc>
                </a:pPr>
                <a:r>
                  <a:rPr lang="ko-KR" altLang="en-US" sz="1700" dirty="0"/>
                  <a:t>은닉층을 구하는 함수는 </a:t>
                </a:r>
                <a:r>
                  <a:rPr lang="en-US" altLang="ko-KR" sz="1700" dirty="0"/>
                  <a:t>tanh, </a:t>
                </a:r>
                <a:r>
                  <a:rPr lang="ko-KR" altLang="en-US" sz="1700" dirty="0"/>
                  <a:t>최종적으로 분류 문제를 풀 때 사용하는 함수는 </a:t>
                </a:r>
                <a:r>
                  <a:rPr lang="en-US" altLang="ko-KR" sz="1700" dirty="0" err="1"/>
                  <a:t>softmax</a:t>
                </a:r>
                <a:r>
                  <a:rPr lang="ko-KR" altLang="en-US" sz="1700" dirty="0"/>
                  <a:t>를 이용한 예시였고</a:t>
                </a:r>
                <a:r>
                  <a:rPr lang="en-US" altLang="ko-KR" sz="1700" dirty="0"/>
                  <a:t>, </a:t>
                </a:r>
                <a:r>
                  <a:rPr lang="ko-KR" altLang="en-US" sz="1700" dirty="0"/>
                  <a:t>다른 활성화 함수를 써도 무방하다</a:t>
                </a:r>
                <a:r>
                  <a:rPr lang="en-US" altLang="ko-KR" sz="17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E276BC-A78A-9E80-E2AC-A6A831E67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064" y="2639380"/>
                <a:ext cx="3205049" cy="3229714"/>
              </a:xfrm>
              <a:blipFill>
                <a:blip r:embed="rId2"/>
                <a:stretch>
                  <a:fillRect r="-13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4E286EE8-2A51-C93A-C3A1-E3384873F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7" y="1188509"/>
            <a:ext cx="6892560" cy="41355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6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21CF3-E67D-228C-EDC0-C681A0918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9B50DC-07C0-386F-2562-BF9DBC87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100"/>
              <a:t>Recurrent Neural Network</a:t>
            </a:r>
            <a:endParaRPr lang="ko-KR" altLang="en-US" sz="31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4E06F-7E8A-806A-B87E-A65DB873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ko-KR" altLang="en-US"/>
              <a:t>순환 신경망 구조의 종류</a:t>
            </a:r>
            <a:endParaRPr lang="en-US" altLang="ko-KR"/>
          </a:p>
          <a:p>
            <a:pPr lvl="1"/>
            <a:r>
              <a:rPr lang="ko-KR" altLang="en-US"/>
              <a:t>순차적으로 입력하고</a:t>
            </a:r>
            <a:r>
              <a:rPr lang="en-US" altLang="ko-KR"/>
              <a:t>, </a:t>
            </a:r>
            <a:r>
              <a:rPr lang="ko-KR" altLang="en-US"/>
              <a:t>순차적으로 예측하는 것이 가능</a:t>
            </a:r>
            <a:endParaRPr lang="en-US" altLang="ko-KR"/>
          </a:p>
          <a:p>
            <a:pPr lvl="1"/>
            <a:r>
              <a:rPr lang="ko-KR" altLang="en-US"/>
              <a:t>순차적인 입력의 길이</a:t>
            </a:r>
            <a:r>
              <a:rPr lang="en-US" altLang="ko-KR"/>
              <a:t>, </a:t>
            </a:r>
            <a:r>
              <a:rPr lang="ko-KR" altLang="en-US"/>
              <a:t>순차적인 예측의 길이에 따라 다음과 같이 구분됨</a:t>
            </a:r>
            <a:r>
              <a:rPr lang="en-US" altLang="ko-KR"/>
              <a:t>.</a:t>
            </a:r>
          </a:p>
        </p:txBody>
      </p:sp>
      <p:pic>
        <p:nvPicPr>
          <p:cNvPr id="5" name="그림 4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6EF2EFA8-DFF2-F412-EA98-2F99AB0DE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2"/>
          <a:stretch/>
        </p:blipFill>
        <p:spPr>
          <a:xfrm>
            <a:off x="4653447" y="1980936"/>
            <a:ext cx="6892560" cy="25506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5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5BE10-50A3-7ACE-FC17-4EE7B536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E612-0FFA-5D63-5F55-C5D128C7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6CA20EFA-FE66-82A3-3E17-64B852BC9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81" y="2041184"/>
            <a:ext cx="7227197" cy="42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E5046-7097-D0B0-E0D0-DB4FA64D7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294F-689A-DD79-F3A3-88A5281C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CBF648C-9A3C-5333-765D-B0685F0DF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92" y="2108200"/>
            <a:ext cx="7463941" cy="4097338"/>
          </a:xfrm>
        </p:spPr>
      </p:pic>
    </p:spTree>
    <p:extLst>
      <p:ext uri="{BB962C8B-B14F-4D97-AF65-F5344CB8AC3E}">
        <p14:creationId xmlns:p14="http://schemas.microsoft.com/office/powerpoint/2010/main" val="424950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D5BC9-8CA2-02CB-05E1-1CB4DA709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D813C5-26C5-DCC2-B559-8C2EB08A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700" spc="-50"/>
              <a:t>Recurrent Neural Network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1EFF84-3096-91BF-13FC-2A82E3F5DC62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atinLnBrk="0">
              <a:spcAft>
                <a:spcPts val="600"/>
              </a:spcAft>
              <a:buFont typeface="Calibri" panose="020F0502020204030204" pitchFamily="34" charset="0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동시에 매칭되는</a:t>
            </a:r>
            <a:b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경우를 말함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내용 개체 틀 4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FFEAA4CA-C25D-B7DB-49EF-D1589A99F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7" y="1343591"/>
            <a:ext cx="6892560" cy="38253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1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79A63-1DFE-B167-20CD-0652879AC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7C50AE-3873-B725-C165-3D02C2B0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100"/>
              <a:t>Recurrent Neural Network</a:t>
            </a:r>
            <a:endParaRPr lang="ko-KR" altLang="en-US" sz="3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485EF1-F0AE-7629-E0EC-92D91ED0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ko-KR" altLang="en-US" dirty="0"/>
              <a:t>순차적으로 매칭되는 경우를 말함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내용 개체 틀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AF04A546-D470-20D3-49E8-EC09BD60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7" y="1378054"/>
            <a:ext cx="6892560" cy="37564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B0F89-563B-E468-165B-B7E651664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9ECC0-1353-4E12-D44B-C41DBCD5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100"/>
              <a:t>Recurrent Neural Network</a:t>
            </a:r>
            <a:endParaRPr lang="ko-KR" altLang="en-US" sz="3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A6FDC-B57F-77C4-920D-F43D115F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altLang="ko-KR" dirty="0"/>
              <a:t>Encoder / Decoder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/>
              <a:t>Encoder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입력된 문장을 요약</a:t>
            </a:r>
            <a:endParaRPr lang="en-US" altLang="ko-KR" dirty="0"/>
          </a:p>
          <a:p>
            <a:pPr lvl="1"/>
            <a:r>
              <a:rPr lang="en-US" altLang="ko-KR" dirty="0"/>
              <a:t>Decoder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출력 단어를 예측</a:t>
            </a:r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4F7537F-26CC-4F97-9698-2185F264D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1"/>
          <a:stretch/>
        </p:blipFill>
        <p:spPr>
          <a:xfrm>
            <a:off x="4653447" y="1668839"/>
            <a:ext cx="6892560" cy="31748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8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E1473-1E23-6031-40B8-EE72688A4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1E0F80-9AC3-1605-5F85-ED7F305A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100"/>
              <a:t>Recurrent Neural Network</a:t>
            </a:r>
            <a:endParaRPr lang="ko-KR" altLang="en-US" sz="3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098D7-CC43-B5AB-80C6-D1789613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Sequence to Sequence (seq2seq)</a:t>
            </a:r>
          </a:p>
          <a:p>
            <a:pPr lvl="1"/>
            <a:r>
              <a:rPr lang="ko-KR" altLang="en-US" dirty="0"/>
              <a:t>다만 한계점도 명확</a:t>
            </a:r>
            <a:endParaRPr lang="en-US" altLang="ko-KR" dirty="0"/>
          </a:p>
          <a:p>
            <a:pPr lvl="1"/>
            <a:r>
              <a:rPr lang="en-US" altLang="ko-KR" dirty="0"/>
              <a:t>Decoder</a:t>
            </a:r>
            <a:r>
              <a:rPr lang="ko-KR" altLang="en-US" dirty="0"/>
              <a:t>가 단어를 예측할 때</a:t>
            </a:r>
            <a:r>
              <a:rPr lang="en-US" altLang="ko-KR" dirty="0"/>
              <a:t>, encode</a:t>
            </a:r>
            <a:r>
              <a:rPr lang="ko-KR" altLang="en-US" dirty="0"/>
              <a:t>의 마지막 시점 </a:t>
            </a:r>
            <a:r>
              <a:rPr lang="ko-KR" altLang="en-US" dirty="0" err="1"/>
              <a:t>은닉층</a:t>
            </a:r>
            <a:r>
              <a:rPr lang="ko-KR" altLang="en-US" dirty="0"/>
              <a:t> 정보</a:t>
            </a:r>
            <a:r>
              <a:rPr lang="en-US" altLang="ko-KR" dirty="0"/>
              <a:t>(contest vector, C)</a:t>
            </a:r>
            <a:r>
              <a:rPr lang="ko-KR" altLang="en-US" dirty="0"/>
              <a:t>만을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단어 예측 시 더 중요하게 집중해야 하는 </a:t>
            </a:r>
            <a:r>
              <a:rPr lang="en-US" altLang="ko-KR" dirty="0"/>
              <a:t>encoder </a:t>
            </a:r>
            <a:r>
              <a:rPr lang="ko-KR" altLang="en-US" dirty="0"/>
              <a:t>부분 단어가 다른데 이를 반영할 수 없다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12CCC0F-C46B-A073-3CD7-7AE6D9E83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6"/>
          <a:stretch/>
        </p:blipFill>
        <p:spPr>
          <a:xfrm>
            <a:off x="4653447" y="1708596"/>
            <a:ext cx="6892560" cy="30953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2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EE2B-73E3-0F23-997C-66CE35934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F2126-0D82-36F9-72EC-21235906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0FFCB5-708A-1CFA-3DBF-366DE8912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096656"/>
              </a:xfrm>
            </p:spPr>
            <p:txBody>
              <a:bodyPr/>
              <a:lstStyle/>
              <a:p>
                <a:r>
                  <a:rPr lang="en-US" altLang="ko-KR" dirty="0"/>
                  <a:t>RNN </a:t>
                </a:r>
                <a:r>
                  <a:rPr lang="ko-KR" altLang="en-US" dirty="0"/>
                  <a:t>학습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순환 신경망은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시점까지의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과거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정보를 활용하여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Parameters</a:t>
                </a:r>
                <a:endParaRPr lang="en-US" altLang="ko-KR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해당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파라미터는 매 시점마다 공유하는 구조</a:t>
                </a:r>
                <a:r>
                  <a:rPr lang="en-US" altLang="ko-KR" dirty="0"/>
                  <a:t>(parameter sharing)</a:t>
                </a:r>
              </a:p>
              <a:p>
                <a:pPr lvl="1"/>
                <a:r>
                  <a:rPr lang="ko-KR" altLang="en-US" dirty="0"/>
                  <a:t>매 시점 파라미터를 구성하는 값이 같다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최적의 파라미터를 매 시점 적용했을 때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가 최소가 되도록 하는 방향으로 찾게 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0FFCB5-708A-1CFA-3DBF-366DE8912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0966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9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A757C-6782-26E0-161B-306BE8AC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10675-9C02-5733-9AC5-93E36DB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FD40C0-5912-F9E1-FB97-6902D577A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096656"/>
              </a:xfrm>
            </p:spPr>
            <p:txBody>
              <a:bodyPr/>
              <a:lstStyle/>
              <a:p>
                <a:r>
                  <a:rPr lang="en-US" altLang="ko-KR" dirty="0"/>
                  <a:t>RNN </a:t>
                </a:r>
                <a:r>
                  <a:rPr lang="ko-KR" altLang="en-US" dirty="0"/>
                  <a:t>학습</a:t>
                </a:r>
                <a:endParaRPr lang="en-US" altLang="ko-KR" dirty="0"/>
              </a:p>
              <a:p>
                <a:r>
                  <a:rPr lang="en-US" altLang="ko-KR" dirty="0"/>
                  <a:t>1. Loss </a:t>
                </a:r>
                <a:r>
                  <a:rPr lang="ko-KR" altLang="en-US" dirty="0"/>
                  <a:t>계산하기 </a:t>
                </a:r>
                <a:r>
                  <a:rPr lang="en-US" altLang="ko-KR" dirty="0"/>
                  <a:t>: Forward propagation</a:t>
                </a:r>
              </a:p>
              <a:p>
                <a:pPr lvl="1"/>
                <a:r>
                  <a:rPr lang="ko-KR" altLang="en-US" dirty="0"/>
                  <a:t>특정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Loss</a:t>
                </a:r>
                <a:r>
                  <a:rPr lang="ko-KR" altLang="en-US" dirty="0"/>
                  <a:t>가 얼마인지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2. Gradient</a:t>
                </a:r>
                <a:r>
                  <a:rPr lang="ko-KR" altLang="en-US" dirty="0"/>
                  <a:t> 계산하기 </a:t>
                </a:r>
                <a:r>
                  <a:rPr lang="en-US" altLang="ko-KR" dirty="0"/>
                  <a:t>: Backward propagation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Loss</a:t>
                </a:r>
                <a:r>
                  <a:rPr lang="ko-KR" altLang="en-US" dirty="0"/>
                  <a:t>에 얼마나 영향을 미치는지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3. Parameter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Update(</a:t>
                </a:r>
                <a:r>
                  <a:rPr lang="ko-KR" altLang="en-US" dirty="0"/>
                  <a:t>학습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어떻게 더 좋은 수치로 업데이트 할지</a:t>
                </a:r>
                <a:r>
                  <a:rPr lang="en-US" altLang="ko-KR" dirty="0"/>
                  <a:t>?</a:t>
                </a:r>
              </a:p>
              <a:p>
                <a:pPr lvl="1"/>
                <a:r>
                  <a:rPr lang="ko-KR" altLang="en-US" dirty="0"/>
                  <a:t>방향</a:t>
                </a:r>
                <a:r>
                  <a:rPr lang="en-US" altLang="ko-KR" dirty="0"/>
                  <a:t>: Loss</a:t>
                </a:r>
                <a:r>
                  <a:rPr lang="ko-KR" altLang="en-US" dirty="0"/>
                  <a:t>를 줄이는 방향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학습정도 </a:t>
                </a:r>
                <a:r>
                  <a:rPr lang="en-US" altLang="ko-KR" dirty="0"/>
                  <a:t>: Gradient</a:t>
                </a:r>
                <a:r>
                  <a:rPr lang="ko-KR" altLang="en-US" dirty="0"/>
                  <a:t>만큼 </a:t>
                </a:r>
                <a:r>
                  <a:rPr lang="en-US" altLang="ko-KR" dirty="0"/>
                  <a:t>-&gt; Gradient Decent </a:t>
                </a:r>
                <a:r>
                  <a:rPr lang="ko-KR" altLang="en-US" dirty="0"/>
                  <a:t>방법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FD40C0-5912-F9E1-FB97-6902D577A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0966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2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B895310-90BB-3F80-F238-3FA096E0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D29FC42-120B-F48A-7312-0232C8AE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시계열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Recurrent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인공 신경망</a:t>
            </a:r>
            <a:r>
              <a:rPr lang="en-US" altLang="ko-KR" dirty="0"/>
              <a:t>(DNN)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br>
              <a:rPr lang="en-US" altLang="ko-KR" dirty="0"/>
            </a:br>
            <a:r>
              <a:rPr lang="en-US" altLang="ko-KR" dirty="0"/>
              <a:t>      - </a:t>
            </a:r>
            <a:r>
              <a:rPr lang="ko-KR" altLang="en-US" dirty="0"/>
              <a:t>순환 신경망 구조</a:t>
            </a:r>
            <a:br>
              <a:rPr lang="en-US" altLang="ko-KR" dirty="0"/>
            </a:br>
            <a:r>
              <a:rPr lang="en-US" altLang="ko-KR" dirty="0"/>
              <a:t>      - </a:t>
            </a:r>
            <a:r>
              <a:rPr lang="ko-KR" altLang="en-US" dirty="0"/>
              <a:t>순환 신경망 학습</a:t>
            </a:r>
            <a:br>
              <a:rPr lang="en-US" altLang="ko-KR" dirty="0"/>
            </a:br>
            <a:r>
              <a:rPr lang="en-US" altLang="ko-KR" dirty="0"/>
              <a:t>      - </a:t>
            </a:r>
            <a:r>
              <a:rPr lang="ko-KR" altLang="en-US" dirty="0"/>
              <a:t>순환</a:t>
            </a:r>
            <a:r>
              <a:rPr lang="en-US" altLang="ko-KR" dirty="0"/>
              <a:t> </a:t>
            </a:r>
            <a:r>
              <a:rPr lang="ko-KR" altLang="en-US" dirty="0"/>
              <a:t>신경망 한계점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42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2A664-B319-CFF2-F4AE-0661A536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pic>
        <p:nvPicPr>
          <p:cNvPr id="5" name="내용 개체 틀 4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B0059440-0D2B-9437-69AE-E4C2D2F9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440"/>
            <a:ext cx="6329506" cy="3760788"/>
          </a:xfr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6C8D909C-5466-3DE4-F786-910F2DEAF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03" y="2123440"/>
            <a:ext cx="567509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0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332CA-DE96-66D5-C582-18E00B0F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 데이터</a:t>
            </a:r>
            <a:r>
              <a:rPr lang="en-US" altLang="ko-KR" dirty="0"/>
              <a:t>(Time Series Data)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80176-3A9B-31F2-A349-3D13BA0A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56697"/>
          </a:xfrm>
        </p:spPr>
        <p:txBody>
          <a:bodyPr/>
          <a:lstStyle/>
          <a:p>
            <a:r>
              <a:rPr lang="ko-KR" altLang="en-US" dirty="0"/>
              <a:t>데이터 종류</a:t>
            </a:r>
            <a:endParaRPr lang="en-US" altLang="ko-KR" dirty="0"/>
          </a:p>
          <a:p>
            <a:pPr lvl="1"/>
            <a:r>
              <a:rPr lang="ko-KR" altLang="en-US" dirty="0" err="1"/>
              <a:t>단변량</a:t>
            </a:r>
            <a:r>
              <a:rPr lang="ko-KR" altLang="en-US" dirty="0"/>
              <a:t> 데이터 </a:t>
            </a:r>
            <a:r>
              <a:rPr lang="en-US" altLang="ko-KR" dirty="0"/>
              <a:t>: </a:t>
            </a:r>
            <a:r>
              <a:rPr lang="ko-KR" altLang="en-US" dirty="0"/>
              <a:t>변수가 한 개인 데이터</a:t>
            </a:r>
            <a:endParaRPr lang="en-US" altLang="ko-KR" dirty="0"/>
          </a:p>
          <a:p>
            <a:pPr lvl="1"/>
            <a:r>
              <a:rPr lang="ko-KR" altLang="en-US" dirty="0" err="1"/>
              <a:t>다변량</a:t>
            </a:r>
            <a:r>
              <a:rPr lang="ko-KR" altLang="en-US" dirty="0"/>
              <a:t> 데이터 </a:t>
            </a:r>
            <a:r>
              <a:rPr lang="en-US" altLang="ko-KR" dirty="0"/>
              <a:t>: </a:t>
            </a:r>
            <a:r>
              <a:rPr lang="ko-KR" altLang="en-US" dirty="0"/>
              <a:t>변수가 여러 개인 데이터</a:t>
            </a:r>
            <a:endParaRPr lang="en-US" altLang="ko-KR" dirty="0"/>
          </a:p>
          <a:p>
            <a:pPr lvl="1"/>
            <a:r>
              <a:rPr lang="ko-KR" altLang="en-US" dirty="0"/>
              <a:t>이미지 데이터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sz="1500" dirty="0"/>
              <a:t>모델을 만들 때 독립 데이터의 경우 관측치들의 순서는 그리 중요하지는 않다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ko-KR" altLang="en-US" sz="1500" dirty="0"/>
              <a:t>하지만 시간에 따라 데이터를 얻은 경우에는 순서가 굉장히 </a:t>
            </a:r>
            <a:r>
              <a:rPr lang="ko-KR" altLang="en-US" sz="1500" dirty="0" err="1"/>
              <a:t>중요해진다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ko-KR" altLang="en-US" sz="1500" dirty="0"/>
              <a:t>순서에 따라 얻어진 데이터를 시퀀스 데이터라고 하고 시계열 데이터는 시퀀스 데이터의 대표적인 형태이다</a:t>
            </a:r>
            <a:r>
              <a:rPr lang="en-US" altLang="ko-KR" sz="1500" dirty="0"/>
              <a:t>.</a:t>
            </a:r>
          </a:p>
          <a:p>
            <a:r>
              <a:rPr lang="ko-KR" altLang="en-US" dirty="0"/>
              <a:t>시계열</a:t>
            </a:r>
            <a:r>
              <a:rPr lang="en-US" altLang="ko-KR" dirty="0"/>
              <a:t> </a:t>
            </a:r>
            <a:r>
              <a:rPr lang="ko-KR" altLang="en-US" dirty="0"/>
              <a:t>데이터 정의</a:t>
            </a:r>
            <a:endParaRPr lang="en-US" altLang="ko-KR" dirty="0"/>
          </a:p>
          <a:p>
            <a:pPr lvl="1"/>
            <a:r>
              <a:rPr lang="ko-KR" altLang="en-US" dirty="0"/>
              <a:t>시계열 데이터 </a:t>
            </a:r>
            <a:r>
              <a:rPr lang="en-US" altLang="ko-KR" dirty="0"/>
              <a:t>: </a:t>
            </a:r>
            <a:r>
              <a:rPr lang="ko-KR" altLang="en-US" dirty="0"/>
              <a:t>시간의 흐름에 따라 순서대로 관측되어 시간의 영향을 받는 데이터</a:t>
            </a:r>
            <a:endParaRPr lang="en-US" altLang="ko-KR" dirty="0"/>
          </a:p>
          <a:p>
            <a:pPr lvl="1"/>
            <a:r>
              <a:rPr lang="ko-KR" altLang="en-US" dirty="0"/>
              <a:t>현재 상태가 과거의 상태에 영향을 받는다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75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71225E-0727-0FB6-23DC-EB2A4C7D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100" dirty="0"/>
              <a:t>Deep </a:t>
            </a:r>
            <a:br>
              <a:rPr lang="en-US" altLang="ko-KR" sz="3100" dirty="0"/>
            </a:br>
            <a:r>
              <a:rPr lang="en-US" altLang="ko-KR" sz="3100" dirty="0"/>
              <a:t>Neural Network</a:t>
            </a:r>
            <a:endParaRPr lang="ko-KR" altLang="en-US" sz="31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31175-00FA-441D-4BBD-FB049204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</a:t>
            </a:r>
            <a:r>
              <a:rPr lang="en-US" altLang="ko-KR" dirty="0"/>
              <a:t>(DNN)</a:t>
            </a:r>
          </a:p>
          <a:p>
            <a:pPr marL="0" indent="0">
              <a:buNone/>
            </a:pPr>
            <a:r>
              <a:rPr lang="ko-KR" altLang="en-US" dirty="0"/>
              <a:t>이전 시점 정보에 영향을 받지 않는다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4D686C3-0F05-7B3F-8B76-C81692BA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7" y="1403901"/>
            <a:ext cx="6892560" cy="37047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EEED-87BD-0357-60CB-07A92699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E04BBA-5034-8990-C1FE-0D9EE6D9D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순환 신경망이란</a:t>
                </a:r>
                <a:r>
                  <a:rPr lang="en-US" altLang="ko-KR" dirty="0"/>
                  <a:t>?</a:t>
                </a:r>
              </a:p>
              <a:p>
                <a:pPr lvl="1"/>
                <a:r>
                  <a:rPr lang="ko-KR" altLang="en-US" dirty="0"/>
                  <a:t>이전 시점 정보들을 반영하여 시계열 데이터 모델링에 적합한 인공신경망 모델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반응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 err="1"/>
                  <a:t>은닉층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설명 변수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 </a:t>
                </a:r>
                <a:r>
                  <a:rPr lang="ko-KR" altLang="en-US" dirty="0"/>
                  <a:t>시점의 </a:t>
                </a:r>
                <a:r>
                  <a:rPr lang="en-US" altLang="ko-KR" dirty="0"/>
                  <a:t>y </a:t>
                </a:r>
                <a:r>
                  <a:rPr lang="ko-KR" altLang="en-US" dirty="0"/>
                  <a:t>값을 알고 싶을 때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시점의 </a:t>
                </a:r>
                <a:r>
                  <a:rPr lang="ko-KR" altLang="en-US" dirty="0" err="1"/>
                  <a:t>정보뿐만</a:t>
                </a:r>
                <a:r>
                  <a:rPr lang="ko-KR" altLang="en-US" dirty="0"/>
                  <a:t> 아니라 </a:t>
                </a:r>
                <a:r>
                  <a:rPr lang="en-US" altLang="ko-KR" dirty="0"/>
                  <a:t>t-1 </a:t>
                </a:r>
                <a:r>
                  <a:rPr lang="ko-KR" altLang="en-US" dirty="0"/>
                  <a:t>시점</a:t>
                </a:r>
                <a:r>
                  <a:rPr lang="en-US" altLang="ko-KR" dirty="0"/>
                  <a:t>, t-2 </a:t>
                </a:r>
                <a:r>
                  <a:rPr lang="ko-KR" altLang="en-US" dirty="0"/>
                  <a:t>시점의 정보까지 모두 반영하여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시점의</a:t>
                </a:r>
                <a:r>
                  <a:rPr lang="en-US" altLang="ko-KR" dirty="0"/>
                  <a:t> y</a:t>
                </a:r>
                <a:r>
                  <a:rPr lang="ko-KR" altLang="en-US" dirty="0"/>
                  <a:t>를 알아내는 방법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E04BBA-5034-8990-C1FE-0D9EE6D9D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36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FBACF-C8C1-B79B-39EE-16D72B58D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AA8C8-5EB4-7883-9F52-A7F9A1F0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8366E9-13F6-1758-0A0A-F05F9586A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순환 신경망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이전 시점 정보를 반영</a:t>
                </a:r>
                <a:endParaRPr lang="en-US" altLang="ko-KR" dirty="0"/>
              </a:p>
              <a:p>
                <a:r>
                  <a:rPr lang="ko-KR" altLang="en-US" dirty="0"/>
                  <a:t>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조합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8366E9-13F6-1758-0A0A-F05F9586A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BFF8BBF6-7A6C-407E-2FFF-0F7158933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11" y="2641601"/>
            <a:ext cx="3010320" cy="552527"/>
          </a:xfrm>
          <a:prstGeom prst="rect">
            <a:avLst/>
          </a:prstGeom>
        </p:spPr>
      </p:pic>
      <p:pic>
        <p:nvPicPr>
          <p:cNvPr id="7" name="그림 6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658ADE6E-1ABF-9B53-8603-9E81976B7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11" y="4237934"/>
            <a:ext cx="2734057" cy="1352739"/>
          </a:xfrm>
          <a:prstGeom prst="rect">
            <a:avLst/>
          </a:prstGeom>
        </p:spPr>
      </p:pic>
      <p:pic>
        <p:nvPicPr>
          <p:cNvPr id="9" name="그림 8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D34A317D-24BE-8B02-51C2-0E6720CC2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08" y="2360494"/>
            <a:ext cx="6517712" cy="28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B37CA-3C97-CFBB-0787-1C25025E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74686B-4BDB-AD20-1E1A-1A254400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100"/>
              <a:t>Recurrent Neural Network</a:t>
            </a:r>
            <a:endParaRPr lang="ko-KR" altLang="en-US" sz="3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130AB-9D72-B774-FE88-4EA23CD4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현재</a:t>
            </a:r>
            <a:r>
              <a:rPr lang="en-US" altLang="ko-KR" dirty="0"/>
              <a:t>(t </a:t>
            </a:r>
            <a:r>
              <a:rPr lang="ko-KR" altLang="en-US" dirty="0"/>
              <a:t>시점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br>
              <a:rPr lang="en-US" altLang="ko-KR" dirty="0"/>
            </a:br>
            <a:r>
              <a:rPr lang="ko-KR" altLang="en-US" dirty="0"/>
              <a:t>반응 변수 </a:t>
            </a:r>
            <a:r>
              <a:rPr lang="en-US" altLang="ko-KR" dirty="0"/>
              <a:t>y</a:t>
            </a:r>
            <a:r>
              <a:rPr lang="ko-KR" altLang="en-US" dirty="0"/>
              <a:t>를 도출하기</a:t>
            </a:r>
            <a:br>
              <a:rPr lang="en-US" altLang="ko-KR" dirty="0"/>
            </a:br>
            <a:r>
              <a:rPr lang="ko-KR" altLang="en-US" dirty="0"/>
              <a:t>위해서 이전 </a:t>
            </a:r>
            <a:r>
              <a:rPr lang="en-US" altLang="ko-KR" dirty="0"/>
              <a:t>(t – 1), (t – 2)</a:t>
            </a:r>
            <a:br>
              <a:rPr lang="en-US" altLang="ko-KR" dirty="0"/>
            </a:br>
            <a:r>
              <a:rPr lang="ko-KR" altLang="en-US" dirty="0"/>
              <a:t>시점의 데이터를 이용한 것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0AF8461-A604-6F5A-141C-4B136E5C3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7" y="1240203"/>
            <a:ext cx="6892560" cy="40321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8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F9C01-F3C3-BB97-BE5D-AC7F6DCE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4FBBF24-0ADB-98A7-1D78-3C42B4574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49" y="2108200"/>
            <a:ext cx="6287228" cy="3760788"/>
          </a:xfrm>
        </p:spPr>
      </p:pic>
    </p:spTree>
    <p:extLst>
      <p:ext uri="{BB962C8B-B14F-4D97-AF65-F5344CB8AC3E}">
        <p14:creationId xmlns:p14="http://schemas.microsoft.com/office/powerpoint/2010/main" val="34958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3DC9A-4893-CF89-22CD-22B5D625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pic>
        <p:nvPicPr>
          <p:cNvPr id="5" name="내용 개체 틀 4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253CA393-9E9F-C996-D672-804CBCDAB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38" y="2108200"/>
            <a:ext cx="6352978" cy="3695619"/>
          </a:xfrm>
        </p:spPr>
      </p:pic>
    </p:spTree>
    <p:extLst>
      <p:ext uri="{BB962C8B-B14F-4D97-AF65-F5344CB8AC3E}">
        <p14:creationId xmlns:p14="http://schemas.microsoft.com/office/powerpoint/2010/main" val="352880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553</Words>
  <Application>Microsoft Office PowerPoint</Application>
  <PresentationFormat>와이드스크린</PresentationFormat>
  <Paragraphs>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Malgun Gothic Semilight</vt:lpstr>
      <vt:lpstr>Malgun Gothic</vt:lpstr>
      <vt:lpstr>Calibri</vt:lpstr>
      <vt:lpstr>Cambria Math</vt:lpstr>
      <vt:lpstr>RetrospectVTI</vt:lpstr>
      <vt:lpstr>Artificial Intelligence</vt:lpstr>
      <vt:lpstr>목차</vt:lpstr>
      <vt:lpstr>시계열 데이터(Time Series Data)</vt:lpstr>
      <vt:lpstr>Deep 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제명 유</dc:creator>
  <cp:lastModifiedBy>제명 유</cp:lastModifiedBy>
  <cp:revision>9</cp:revision>
  <dcterms:created xsi:type="dcterms:W3CDTF">2024-02-03T10:41:42Z</dcterms:created>
  <dcterms:modified xsi:type="dcterms:W3CDTF">2024-02-06T04:02:54Z</dcterms:modified>
</cp:coreProperties>
</file>