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7" r:id="rId2"/>
    <p:sldId id="279" r:id="rId3"/>
    <p:sldId id="280" r:id="rId4"/>
    <p:sldId id="262" r:id="rId5"/>
    <p:sldId id="333" r:id="rId6"/>
    <p:sldId id="259" r:id="rId7"/>
    <p:sldId id="350" r:id="rId8"/>
    <p:sldId id="310" r:id="rId9"/>
    <p:sldId id="347" r:id="rId10"/>
    <p:sldId id="351" r:id="rId11"/>
    <p:sldId id="352" r:id="rId12"/>
    <p:sldId id="353" r:id="rId13"/>
    <p:sldId id="354" r:id="rId14"/>
    <p:sldId id="355" r:id="rId15"/>
    <p:sldId id="356" r:id="rId16"/>
    <p:sldId id="315" r:id="rId17"/>
    <p:sldId id="357" r:id="rId18"/>
    <p:sldId id="358" r:id="rId19"/>
    <p:sldId id="359" r:id="rId20"/>
    <p:sldId id="360" r:id="rId21"/>
    <p:sldId id="325" r:id="rId22"/>
    <p:sldId id="361" r:id="rId23"/>
    <p:sldId id="331" r:id="rId24"/>
  </p:sldIdLst>
  <p:sldSz cx="9144000" cy="6858000" type="screen4x3"/>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740969824@qq.com" initials="7" lastIdx="1" clrIdx="0">
    <p:extLst>
      <p:ext uri="{19B8F6BF-5375-455C-9EA6-DF929625EA0E}">
        <p15:presenceInfo xmlns:p15="http://schemas.microsoft.com/office/powerpoint/2012/main" userId="8fd6ad04f1a1d0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54" autoAdjust="0"/>
    <p:restoredTop sz="84981" autoAdjust="0"/>
  </p:normalViewPr>
  <p:slideViewPr>
    <p:cSldViewPr snapToGrid="0" showGuides="1">
      <p:cViewPr varScale="1">
        <p:scale>
          <a:sx n="61" d="100"/>
          <a:sy n="61" d="100"/>
        </p:scale>
        <p:origin x="58" y="317"/>
      </p:cViewPr>
      <p:guideLst>
        <p:guide orient="horz" pos="1162"/>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2021/6/12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2459749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3056635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3020573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2827163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1535053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2991172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3719095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3278434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extLst>
      <p:ext uri="{BB962C8B-B14F-4D97-AF65-F5344CB8AC3E}">
        <p14:creationId xmlns:p14="http://schemas.microsoft.com/office/powerpoint/2010/main" val="18716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extLst>
      <p:ext uri="{BB962C8B-B14F-4D97-AF65-F5344CB8AC3E}">
        <p14:creationId xmlns:p14="http://schemas.microsoft.com/office/powerpoint/2010/main" val="4218376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26224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312062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1687855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3478603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8AF6F278-ABF0-48CA-ADF0-1D43CCA8A181}"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6799FB-52B8-4698-BECF-01ADD9E846BE}" type="slidenum">
              <a:rPr lang="zh-CN" altLang="en-US" smtClean="0"/>
              <a:t>‹#›</a:t>
            </a:fld>
            <a:endParaRPr lang="zh-CN" altLang="en-US"/>
          </a:p>
        </p:txBody>
      </p:sp>
      <p:sp>
        <p:nvSpPr>
          <p:cNvPr id="7" name="矩形 6">
            <a:extLst>
              <a:ext uri="{FF2B5EF4-FFF2-40B4-BE49-F238E27FC236}">
                <a16:creationId xmlns:a16="http://schemas.microsoft.com/office/drawing/2014/main" id="{BD623D83-E2A8-4D3F-811F-9DA8DA5A0060}"/>
              </a:ext>
            </a:extLst>
          </p:cNvPr>
          <p:cNvSpPr/>
          <p:nvPr userDrawn="1"/>
        </p:nvSpPr>
        <p:spPr>
          <a:xfrm>
            <a:off x="7488494" y="5407352"/>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a:extLst>
              <a:ext uri="{FF2B5EF4-FFF2-40B4-BE49-F238E27FC236}">
                <a16:creationId xmlns:a16="http://schemas.microsoft.com/office/drawing/2014/main" id="{9BA20394-4E92-4CFF-8460-5E5F892C023F}"/>
              </a:ext>
            </a:extLst>
          </p:cNvPr>
          <p:cNvSpPr/>
          <p:nvPr userDrawn="1"/>
        </p:nvSpPr>
        <p:spPr>
          <a:xfrm>
            <a:off x="165508" y="235196"/>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a:extLst>
              <a:ext uri="{FF2B5EF4-FFF2-40B4-BE49-F238E27FC236}">
                <a16:creationId xmlns:a16="http://schemas.microsoft.com/office/drawing/2014/main" id="{CF3B1382-C2B6-4A78-AC70-E5FB5018C6F3}"/>
              </a:ext>
            </a:extLst>
          </p:cNvPr>
          <p:cNvSpPr/>
          <p:nvPr userDrawn="1"/>
        </p:nvSpPr>
        <p:spPr>
          <a:xfrm>
            <a:off x="184354" y="5387032"/>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B98DFBC0-340E-4E3E-AE22-7BE154B8B660}"/>
              </a:ext>
            </a:extLst>
          </p:cNvPr>
          <p:cNvSpPr/>
          <p:nvPr userDrawn="1"/>
        </p:nvSpPr>
        <p:spPr>
          <a:xfrm>
            <a:off x="7488494" y="235196"/>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圆角矩形 7">
            <a:extLst>
              <a:ext uri="{FF2B5EF4-FFF2-40B4-BE49-F238E27FC236}">
                <a16:creationId xmlns:a16="http://schemas.microsoft.com/office/drawing/2014/main" id="{A65551B7-532D-49E9-8D41-1778D936C0EE}"/>
              </a:ext>
            </a:extLst>
          </p:cNvPr>
          <p:cNvSpPr/>
          <p:nvPr userDrawn="1"/>
        </p:nvSpPr>
        <p:spPr>
          <a:xfrm>
            <a:off x="302342" y="374650"/>
            <a:ext cx="8536858" cy="6169025"/>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16" name="图片 15" descr="徽标&#10;&#10;描述已自动生成">
            <a:extLst>
              <a:ext uri="{FF2B5EF4-FFF2-40B4-BE49-F238E27FC236}">
                <a16:creationId xmlns:a16="http://schemas.microsoft.com/office/drawing/2014/main" id="{06A4D7F9-7391-4F03-A07B-B260B803E20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03856" y="623231"/>
            <a:ext cx="1152147" cy="814113"/>
          </a:xfrm>
          <a:prstGeom prst="rect">
            <a:avLst/>
          </a:prstGeom>
        </p:spPr>
      </p:pic>
    </p:spTree>
    <p:extLst>
      <p:ext uri="{BB962C8B-B14F-4D97-AF65-F5344CB8AC3E}">
        <p14:creationId xmlns:p14="http://schemas.microsoft.com/office/powerpoint/2010/main" val="333792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076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7895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6568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416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8AF6F278-ABF0-48CA-ADF0-1D43CCA8A181}" type="datetimeFigureOut">
              <a:rPr lang="zh-CN" altLang="en-US" smtClean="0"/>
              <a:t>2021/6/12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6799FB-52B8-4698-BECF-01ADD9E846BE}" type="slidenum">
              <a:rPr lang="zh-CN" altLang="en-US" smtClean="0"/>
              <a:t>‹#›</a:t>
            </a:fld>
            <a:endParaRPr lang="zh-CN" altLang="en-US"/>
          </a:p>
        </p:txBody>
      </p:sp>
      <p:sp>
        <p:nvSpPr>
          <p:cNvPr id="7" name="矩形 6">
            <a:extLst>
              <a:ext uri="{FF2B5EF4-FFF2-40B4-BE49-F238E27FC236}">
                <a16:creationId xmlns:a16="http://schemas.microsoft.com/office/drawing/2014/main" id="{BD623D83-E2A8-4D3F-811F-9DA8DA5A0060}"/>
              </a:ext>
            </a:extLst>
          </p:cNvPr>
          <p:cNvSpPr/>
          <p:nvPr userDrawn="1"/>
        </p:nvSpPr>
        <p:spPr>
          <a:xfrm>
            <a:off x="7488494" y="5407352"/>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a:extLst>
              <a:ext uri="{FF2B5EF4-FFF2-40B4-BE49-F238E27FC236}">
                <a16:creationId xmlns:a16="http://schemas.microsoft.com/office/drawing/2014/main" id="{9BA20394-4E92-4CFF-8460-5E5F892C023F}"/>
              </a:ext>
            </a:extLst>
          </p:cNvPr>
          <p:cNvSpPr/>
          <p:nvPr userDrawn="1"/>
        </p:nvSpPr>
        <p:spPr>
          <a:xfrm>
            <a:off x="165508" y="235196"/>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a:extLst>
              <a:ext uri="{FF2B5EF4-FFF2-40B4-BE49-F238E27FC236}">
                <a16:creationId xmlns:a16="http://schemas.microsoft.com/office/drawing/2014/main" id="{CF3B1382-C2B6-4A78-AC70-E5FB5018C6F3}"/>
              </a:ext>
            </a:extLst>
          </p:cNvPr>
          <p:cNvSpPr/>
          <p:nvPr userDrawn="1"/>
        </p:nvSpPr>
        <p:spPr>
          <a:xfrm>
            <a:off x="184354" y="5387032"/>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B98DFBC0-340E-4E3E-AE22-7BE154B8B660}"/>
              </a:ext>
            </a:extLst>
          </p:cNvPr>
          <p:cNvSpPr/>
          <p:nvPr userDrawn="1"/>
        </p:nvSpPr>
        <p:spPr>
          <a:xfrm>
            <a:off x="7488494" y="235196"/>
            <a:ext cx="1471152" cy="1272048"/>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圆角矩形 7">
            <a:extLst>
              <a:ext uri="{FF2B5EF4-FFF2-40B4-BE49-F238E27FC236}">
                <a16:creationId xmlns:a16="http://schemas.microsoft.com/office/drawing/2014/main" id="{A65551B7-532D-49E9-8D41-1778D936C0EE}"/>
              </a:ext>
            </a:extLst>
          </p:cNvPr>
          <p:cNvSpPr/>
          <p:nvPr userDrawn="1"/>
        </p:nvSpPr>
        <p:spPr>
          <a:xfrm>
            <a:off x="302342" y="374650"/>
            <a:ext cx="8536858" cy="6169025"/>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16" name="图片 15" descr="徽标&#10;&#10;描述已自动生成">
            <a:extLst>
              <a:ext uri="{FF2B5EF4-FFF2-40B4-BE49-F238E27FC236}">
                <a16:creationId xmlns:a16="http://schemas.microsoft.com/office/drawing/2014/main" id="{06A4D7F9-7391-4F03-A07B-B260B803E20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03856" y="623231"/>
            <a:ext cx="1152147" cy="814113"/>
          </a:xfrm>
          <a:prstGeom prst="rect">
            <a:avLst/>
          </a:prstGeom>
        </p:spPr>
      </p:pic>
    </p:spTree>
    <p:extLst>
      <p:ext uri="{BB962C8B-B14F-4D97-AF65-F5344CB8AC3E}">
        <p14:creationId xmlns:p14="http://schemas.microsoft.com/office/powerpoint/2010/main" val="2391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979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190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003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563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150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879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0456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2021/6/12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4450061"/>
      </p:ext>
    </p:extLst>
  </p:cSld>
  <p:clrMap bg1="lt1" tx1="dk1" bg2="lt2" tx2="dk2" accent1="accent1" accent2="accent2" accent3="accent3" accent4="accent4" accent5="accent5" accent6="accent6" hlink="hlink" folHlink="folHlink"/>
  <p:sldLayoutIdLst>
    <p:sldLayoutId id="2147483698" r:id="rId1"/>
    <p:sldLayoutId id="2147483697"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47EA8E34-74A9-429A-8E85-6109A376960E}"/>
              </a:ext>
            </a:extLst>
          </p:cNvPr>
          <p:cNvSpPr txBox="1"/>
          <p:nvPr/>
        </p:nvSpPr>
        <p:spPr>
          <a:xfrm>
            <a:off x="1439190" y="1888924"/>
            <a:ext cx="6480554" cy="646331"/>
          </a:xfrm>
          <a:prstGeom prst="rect">
            <a:avLst/>
          </a:prstGeom>
          <a:noFill/>
        </p:spPr>
        <p:txBody>
          <a:bodyPr wrap="square" rtlCol="0">
            <a:spAutoFit/>
          </a:bodyPr>
          <a:lstStyle/>
          <a:p>
            <a:pPr algn="ctr"/>
            <a:r>
              <a:rPr lang="zh-CN" altLang="en-US" sz="3600" dirty="0">
                <a:solidFill>
                  <a:srgbClr val="1C4885"/>
                </a:solidFill>
                <a:latin typeface="微软雅黑" panose="020B0503020204020204" pitchFamily="34" charset="-122"/>
                <a:ea typeface="微软雅黑" panose="020B0503020204020204" pitchFamily="34" charset="-122"/>
              </a:rPr>
              <a:t>数据挖掘导论论文阅读报告</a:t>
            </a:r>
            <a:endParaRPr lang="en-US" altLang="zh-CN" sz="3600" dirty="0">
              <a:solidFill>
                <a:srgbClr val="1C4885"/>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D0D8AE7B-ACA8-43B8-A342-DAA45A6B823B}"/>
              </a:ext>
            </a:extLst>
          </p:cNvPr>
          <p:cNvSpPr txBox="1"/>
          <p:nvPr/>
        </p:nvSpPr>
        <p:spPr>
          <a:xfrm>
            <a:off x="2179202" y="4098847"/>
            <a:ext cx="5000529" cy="646331"/>
          </a:xfrm>
          <a:prstGeom prst="rect">
            <a:avLst/>
          </a:prstGeom>
          <a:noFill/>
        </p:spPr>
        <p:txBody>
          <a:bodyPr wrap="square" rtlCol="0">
            <a:spAutoFit/>
          </a:bodyPr>
          <a:lstStyle/>
          <a:p>
            <a:pPr algn="ctr"/>
            <a:r>
              <a:rPr lang="zh-CN" altLang="en-US" dirty="0">
                <a:solidFill>
                  <a:schemeClr val="tx1">
                    <a:lumMod val="85000"/>
                    <a:lumOff val="15000"/>
                  </a:schemeClr>
                </a:solidFill>
                <a:latin typeface="+mn-ea"/>
              </a:rPr>
              <a:t>指导老师：李石坚</a:t>
            </a:r>
            <a:endParaRPr lang="en-US" altLang="zh-CN" dirty="0">
              <a:solidFill>
                <a:schemeClr val="tx1">
                  <a:lumMod val="85000"/>
                  <a:lumOff val="15000"/>
                </a:schemeClr>
              </a:solidFill>
              <a:latin typeface="+mn-ea"/>
            </a:endParaRPr>
          </a:p>
          <a:p>
            <a:pPr algn="ctr"/>
            <a:endParaRPr lang="en-US" altLang="zh-CN" dirty="0">
              <a:solidFill>
                <a:schemeClr val="tx1">
                  <a:lumMod val="85000"/>
                  <a:lumOff val="15000"/>
                </a:schemeClr>
              </a:solidFill>
              <a:latin typeface="+mn-ea"/>
            </a:endParaRPr>
          </a:p>
        </p:txBody>
      </p:sp>
      <p:sp>
        <p:nvSpPr>
          <p:cNvPr id="24" name="文本框 23">
            <a:extLst>
              <a:ext uri="{FF2B5EF4-FFF2-40B4-BE49-F238E27FC236}">
                <a16:creationId xmlns:a16="http://schemas.microsoft.com/office/drawing/2014/main" id="{E09BE029-82BA-4BA8-8172-F8C6599D1E96}"/>
              </a:ext>
            </a:extLst>
          </p:cNvPr>
          <p:cNvSpPr txBox="1"/>
          <p:nvPr/>
        </p:nvSpPr>
        <p:spPr>
          <a:xfrm>
            <a:off x="2013158" y="2943601"/>
            <a:ext cx="5065609" cy="954107"/>
          </a:xfrm>
          <a:prstGeom prst="rect">
            <a:avLst/>
          </a:prstGeom>
          <a:noFill/>
        </p:spPr>
        <p:txBody>
          <a:bodyPr wrap="square" rtlCol="0">
            <a:spAutoFit/>
          </a:bodyPr>
          <a:lstStyle/>
          <a:p>
            <a:pPr algn="ctr"/>
            <a:r>
              <a:rPr lang="en-US" altLang="zh-CN" sz="2800" dirty="0">
                <a:solidFill>
                  <a:srgbClr val="1C4885"/>
                </a:solidFill>
                <a:latin typeface="微软雅黑" panose="020B0503020204020204" pitchFamily="34" charset="-122"/>
                <a:ea typeface="微软雅黑" panose="020B0503020204020204" pitchFamily="34" charset="-122"/>
              </a:rPr>
              <a:t>node2vec</a:t>
            </a:r>
            <a:r>
              <a:rPr lang="zh-CN" altLang="en-US" sz="2800" dirty="0">
                <a:solidFill>
                  <a:srgbClr val="1C4885"/>
                </a:solidFill>
                <a:latin typeface="微软雅黑" panose="020B0503020204020204" pitchFamily="34" charset="-122"/>
                <a:ea typeface="微软雅黑" panose="020B0503020204020204" pitchFamily="34" charset="-122"/>
              </a:rPr>
              <a:t>：</a:t>
            </a:r>
            <a:r>
              <a:rPr lang="en-US" altLang="zh-CN" sz="2800" dirty="0">
                <a:solidFill>
                  <a:srgbClr val="1C4885"/>
                </a:solidFill>
                <a:latin typeface="微软雅黑" panose="020B0503020204020204" pitchFamily="34" charset="-122"/>
                <a:ea typeface="微软雅黑" panose="020B0503020204020204" pitchFamily="34" charset="-122"/>
              </a:rPr>
              <a:t>Scalable Feature Learning for Networks </a:t>
            </a:r>
            <a:endParaRPr lang="zh-CN" altLang="en-US" sz="2800" dirty="0">
              <a:solidFill>
                <a:srgbClr val="1C488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54837" y="4667043"/>
            <a:ext cx="6268915" cy="369332"/>
          </a:xfrm>
          <a:prstGeom prst="rect">
            <a:avLst/>
          </a:prstGeom>
          <a:noFill/>
        </p:spPr>
        <p:txBody>
          <a:bodyPr wrap="square" rtlCol="0">
            <a:spAutoFit/>
          </a:bodyPr>
          <a:lstStyle/>
          <a:p>
            <a:r>
              <a:rPr lang="zh-CN" altLang="en-US" dirty="0"/>
              <a:t>报告人：张溢弛</a:t>
            </a: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en-US" altLang="zh-CN" sz="2100" dirty="0">
                <a:latin typeface="微软雅黑" panose="020B0503020204020204" pitchFamily="34" charset="-122"/>
                <a:ea typeface="微软雅黑" panose="020B0503020204020204" pitchFamily="34" charset="-122"/>
              </a:rPr>
              <a:t>node2vec</a:t>
            </a:r>
            <a:r>
              <a:rPr lang="zh-CN" altLang="en-US" sz="2100" dirty="0">
                <a:latin typeface="微软雅黑" panose="020B0503020204020204" pitchFamily="34" charset="-122"/>
                <a:ea typeface="微软雅黑" panose="020B0503020204020204" pitchFamily="34" charset="-122"/>
              </a:rPr>
              <a:t>的假设</a:t>
            </a:r>
          </a:p>
        </p:txBody>
      </p:sp>
      <p:sp>
        <p:nvSpPr>
          <p:cNvPr id="5" name="文本框 4">
            <a:extLst>
              <a:ext uri="{FF2B5EF4-FFF2-40B4-BE49-F238E27FC236}">
                <a16:creationId xmlns:a16="http://schemas.microsoft.com/office/drawing/2014/main" id="{45D93A7F-9BA7-4DA0-A1C9-049BC9F552BB}"/>
              </a:ext>
            </a:extLst>
          </p:cNvPr>
          <p:cNvSpPr txBox="1"/>
          <p:nvPr/>
        </p:nvSpPr>
        <p:spPr>
          <a:xfrm>
            <a:off x="817685" y="2267211"/>
            <a:ext cx="7073712"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为了让问题更容易处理，</a:t>
            </a:r>
            <a:r>
              <a:rPr lang="en-US" altLang="zh-CN" dirty="0"/>
              <a:t>node2vec</a:t>
            </a:r>
            <a:r>
              <a:rPr lang="zh-CN" altLang="en-US" dirty="0"/>
              <a:t>对上述目标函数提出了如下假设：</a:t>
            </a:r>
            <a:endParaRPr lang="en-US" altLang="zh-CN" dirty="0"/>
          </a:p>
          <a:p>
            <a:pPr marL="742950" lvl="1" indent="-285750">
              <a:buFont typeface="Arial" panose="020B0604020202020204" pitchFamily="34" charset="0"/>
              <a:buChar char="•"/>
            </a:pPr>
            <a:r>
              <a:rPr lang="zh-CN" altLang="en-US" dirty="0"/>
              <a:t>条件独立假设</a:t>
            </a:r>
            <a:endParaRPr lang="en-US" altLang="zh-CN" dirty="0"/>
          </a:p>
          <a:p>
            <a:pPr marL="742950" lvl="1" indent="-285750">
              <a:buFont typeface="Arial" panose="020B0604020202020204" pitchFamily="34" charset="0"/>
              <a:buChar char="•"/>
            </a:pPr>
            <a:r>
              <a:rPr lang="zh-CN" altLang="en-US" dirty="0"/>
              <a:t>对称特征空间假设</a:t>
            </a:r>
            <a:endParaRPr lang="en-US" altLang="zh-CN" dirty="0"/>
          </a:p>
          <a:p>
            <a:pPr lvl="1"/>
            <a:endParaRPr lang="zh-CN" altLang="en-US" dirty="0"/>
          </a:p>
          <a:p>
            <a:pPr marL="285750" indent="-285750">
              <a:buFont typeface="Arial" panose="020B0604020202020204" pitchFamily="34" charset="0"/>
              <a:buChar char="•"/>
            </a:pPr>
            <a:r>
              <a:rPr lang="zh-CN" altLang="en-US" dirty="0"/>
              <a:t>条件独立假设是指一个节点</a:t>
            </a:r>
            <a:r>
              <a:rPr lang="en-US" altLang="zh-CN" dirty="0"/>
              <a:t>u</a:t>
            </a:r>
            <a:r>
              <a:rPr lang="zh-CN" altLang="en-US" dirty="0"/>
              <a:t>的</a:t>
            </a:r>
            <a:r>
              <a:rPr lang="zh-CN" altLang="en-US" b="1" dirty="0"/>
              <a:t>所有邻居节点被观测到的概率是独立的</a:t>
            </a:r>
            <a:r>
              <a:rPr lang="zh-CN" altLang="en-US" dirty="0"/>
              <a:t>，因此有：</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3" name="图片 2">
            <a:extLst>
              <a:ext uri="{FF2B5EF4-FFF2-40B4-BE49-F238E27FC236}">
                <a16:creationId xmlns:a16="http://schemas.microsoft.com/office/drawing/2014/main" id="{77B98FD2-8C05-402B-BE17-65D6B8635A7D}"/>
              </a:ext>
            </a:extLst>
          </p:cNvPr>
          <p:cNvPicPr>
            <a:picLocks noChangeAspect="1"/>
          </p:cNvPicPr>
          <p:nvPr/>
        </p:nvPicPr>
        <p:blipFill>
          <a:blip r:embed="rId3"/>
          <a:stretch>
            <a:fillRect/>
          </a:stretch>
        </p:blipFill>
        <p:spPr>
          <a:xfrm>
            <a:off x="1802841" y="4484587"/>
            <a:ext cx="5086474" cy="990166"/>
          </a:xfrm>
          <a:prstGeom prst="rect">
            <a:avLst/>
          </a:prstGeom>
        </p:spPr>
      </p:pic>
    </p:spTree>
    <p:extLst>
      <p:ext uri="{BB962C8B-B14F-4D97-AF65-F5344CB8AC3E}">
        <p14:creationId xmlns:p14="http://schemas.microsoft.com/office/powerpoint/2010/main" val="621936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en-US" altLang="zh-CN" sz="2100" dirty="0">
                <a:latin typeface="微软雅黑" panose="020B0503020204020204" pitchFamily="34" charset="-122"/>
                <a:ea typeface="微软雅黑" panose="020B0503020204020204" pitchFamily="34" charset="-122"/>
              </a:rPr>
              <a:t>node2vec</a:t>
            </a:r>
            <a:r>
              <a:rPr lang="zh-CN" altLang="en-US" sz="2100" dirty="0">
                <a:latin typeface="微软雅黑" panose="020B0503020204020204" pitchFamily="34" charset="-122"/>
                <a:ea typeface="微软雅黑" panose="020B0503020204020204" pitchFamily="34" charset="-122"/>
              </a:rPr>
              <a:t>的假设</a:t>
            </a:r>
          </a:p>
        </p:txBody>
      </p:sp>
      <p:sp>
        <p:nvSpPr>
          <p:cNvPr id="5" name="文本框 4">
            <a:extLst>
              <a:ext uri="{FF2B5EF4-FFF2-40B4-BE49-F238E27FC236}">
                <a16:creationId xmlns:a16="http://schemas.microsoft.com/office/drawing/2014/main" id="{45D93A7F-9BA7-4DA0-A1C9-049BC9F552BB}"/>
              </a:ext>
            </a:extLst>
          </p:cNvPr>
          <p:cNvSpPr txBox="1"/>
          <p:nvPr/>
        </p:nvSpPr>
        <p:spPr>
          <a:xfrm>
            <a:off x="817685" y="1943844"/>
            <a:ext cx="7073712"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对称空间假设：</a:t>
            </a:r>
            <a:r>
              <a:rPr lang="en-US" altLang="zh-CN" dirty="0"/>
              <a:t>node2vec</a:t>
            </a:r>
            <a:r>
              <a:rPr lang="zh-CN" altLang="en-US" dirty="0"/>
              <a:t>认为一个节点和其邻居节点对于是否出现这一事件起到的作用是一样的，也就是具有一定的对称性，因此</a:t>
            </a:r>
            <a:r>
              <a:rPr lang="en-US" altLang="zh-CN" dirty="0"/>
              <a:t>node2vec</a:t>
            </a:r>
            <a:r>
              <a:rPr lang="zh-CN" altLang="en-US" dirty="0"/>
              <a:t>使用了</a:t>
            </a:r>
            <a:r>
              <a:rPr lang="en-US" altLang="zh-CN" dirty="0" err="1"/>
              <a:t>softmax</a:t>
            </a:r>
            <a:r>
              <a:rPr lang="zh-CN" altLang="en-US" dirty="0"/>
              <a:t>和特征向量的内积进行归一化并用其作为一个邻居节点在领域中出现的概率</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7" name="图片 6">
            <a:extLst>
              <a:ext uri="{FF2B5EF4-FFF2-40B4-BE49-F238E27FC236}">
                <a16:creationId xmlns:a16="http://schemas.microsoft.com/office/drawing/2014/main" id="{8B245937-5907-4001-9478-2ACC0E936FE5}"/>
              </a:ext>
            </a:extLst>
          </p:cNvPr>
          <p:cNvPicPr>
            <a:picLocks noChangeAspect="1"/>
          </p:cNvPicPr>
          <p:nvPr/>
        </p:nvPicPr>
        <p:blipFill>
          <a:blip r:embed="rId3"/>
          <a:stretch>
            <a:fillRect/>
          </a:stretch>
        </p:blipFill>
        <p:spPr>
          <a:xfrm>
            <a:off x="2162811" y="3110732"/>
            <a:ext cx="4606995" cy="918881"/>
          </a:xfrm>
          <a:prstGeom prst="rect">
            <a:avLst/>
          </a:prstGeom>
        </p:spPr>
      </p:pic>
      <p:sp>
        <p:nvSpPr>
          <p:cNvPr id="8" name="文本框 7">
            <a:extLst>
              <a:ext uri="{FF2B5EF4-FFF2-40B4-BE49-F238E27FC236}">
                <a16:creationId xmlns:a16="http://schemas.microsoft.com/office/drawing/2014/main" id="{2ED4405E-CEA7-4AA2-92A5-DA833A824D7E}"/>
              </a:ext>
            </a:extLst>
          </p:cNvPr>
          <p:cNvSpPr txBox="1"/>
          <p:nvPr/>
        </p:nvSpPr>
        <p:spPr>
          <a:xfrm>
            <a:off x="817685" y="4154118"/>
            <a:ext cx="707371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这样一来，我们令</a:t>
            </a:r>
            <a:endParaRPr lang="en-US" altLang="zh-CN" dirty="0"/>
          </a:p>
          <a:p>
            <a:pPr marL="285750" indent="-285750">
              <a:buFont typeface="Arial" panose="020B0604020202020204" pitchFamily="34" charset="0"/>
              <a:buChar char="•"/>
            </a:pPr>
            <a:endParaRPr lang="en-US" altLang="zh-CN" dirty="0"/>
          </a:p>
          <a:p>
            <a:r>
              <a:rPr lang="zh-CN" altLang="en-US" dirty="0"/>
              <a:t>就可以将问题化简为：</a:t>
            </a:r>
          </a:p>
        </p:txBody>
      </p:sp>
      <p:pic>
        <p:nvPicPr>
          <p:cNvPr id="9" name="图片 8">
            <a:extLst>
              <a:ext uri="{FF2B5EF4-FFF2-40B4-BE49-F238E27FC236}">
                <a16:creationId xmlns:a16="http://schemas.microsoft.com/office/drawing/2014/main" id="{C3E0A6A8-6AA2-43AC-A97E-5CDA98BA557A}"/>
              </a:ext>
            </a:extLst>
          </p:cNvPr>
          <p:cNvPicPr>
            <a:picLocks noChangeAspect="1"/>
          </p:cNvPicPr>
          <p:nvPr/>
        </p:nvPicPr>
        <p:blipFill>
          <a:blip r:embed="rId4"/>
          <a:stretch>
            <a:fillRect/>
          </a:stretch>
        </p:blipFill>
        <p:spPr>
          <a:xfrm>
            <a:off x="3315098" y="3898499"/>
            <a:ext cx="4015504" cy="830795"/>
          </a:xfrm>
          <a:prstGeom prst="rect">
            <a:avLst/>
          </a:prstGeom>
        </p:spPr>
      </p:pic>
      <p:pic>
        <p:nvPicPr>
          <p:cNvPr id="10" name="图片 9">
            <a:extLst>
              <a:ext uri="{FF2B5EF4-FFF2-40B4-BE49-F238E27FC236}">
                <a16:creationId xmlns:a16="http://schemas.microsoft.com/office/drawing/2014/main" id="{FCF5855D-5965-44DE-BBBA-3C5758084DCF}"/>
              </a:ext>
            </a:extLst>
          </p:cNvPr>
          <p:cNvPicPr>
            <a:picLocks noChangeAspect="1"/>
          </p:cNvPicPr>
          <p:nvPr/>
        </p:nvPicPr>
        <p:blipFill>
          <a:blip r:embed="rId5"/>
          <a:stretch>
            <a:fillRect/>
          </a:stretch>
        </p:blipFill>
        <p:spPr>
          <a:xfrm>
            <a:off x="2073275" y="5056624"/>
            <a:ext cx="4562531" cy="953544"/>
          </a:xfrm>
          <a:prstGeom prst="rect">
            <a:avLst/>
          </a:prstGeom>
        </p:spPr>
      </p:pic>
    </p:spTree>
    <p:extLst>
      <p:ext uri="{BB962C8B-B14F-4D97-AF65-F5344CB8AC3E}">
        <p14:creationId xmlns:p14="http://schemas.microsoft.com/office/powerpoint/2010/main" val="3331736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随机游走的策略</a:t>
            </a:r>
          </a:p>
        </p:txBody>
      </p:sp>
      <p:sp>
        <p:nvSpPr>
          <p:cNvPr id="3" name="文本框 2">
            <a:extLst>
              <a:ext uri="{FF2B5EF4-FFF2-40B4-BE49-F238E27FC236}">
                <a16:creationId xmlns:a16="http://schemas.microsoft.com/office/drawing/2014/main" id="{3D34FD27-9C5E-4C6F-A12F-E287BCC04E1D}"/>
              </a:ext>
            </a:extLst>
          </p:cNvPr>
          <p:cNvSpPr txBox="1"/>
          <p:nvPr/>
        </p:nvSpPr>
        <p:spPr>
          <a:xfrm>
            <a:off x="926926" y="2141951"/>
            <a:ext cx="677658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传统的随机游走方式：</a:t>
            </a:r>
            <a:r>
              <a:rPr lang="en-US" altLang="zh-CN" dirty="0"/>
              <a:t>DFS</a:t>
            </a:r>
            <a:r>
              <a:rPr lang="zh-CN" altLang="en-US" dirty="0"/>
              <a:t>和</a:t>
            </a:r>
            <a:r>
              <a:rPr lang="en-US" altLang="zh-CN" dirty="0"/>
              <a:t>BFS</a:t>
            </a:r>
          </a:p>
          <a:p>
            <a:pPr marL="742950" lvl="1" indent="-285750">
              <a:buFont typeface="Arial" panose="020B0604020202020204" pitchFamily="34" charset="0"/>
              <a:buChar char="•"/>
            </a:pPr>
            <a:r>
              <a:rPr lang="en-US" altLang="zh-CN" dirty="0"/>
              <a:t>DFS</a:t>
            </a:r>
            <a:r>
              <a:rPr lang="zh-CN" altLang="en-US" dirty="0"/>
              <a:t>一般会跑的离初始节点越来越远，可以反映出一个节点邻居的宏观特性</a:t>
            </a:r>
            <a:endParaRPr lang="en-US" altLang="zh-CN" dirty="0"/>
          </a:p>
          <a:p>
            <a:pPr marL="742950" lvl="1" indent="-285750">
              <a:buFont typeface="Arial" panose="020B0604020202020204" pitchFamily="34" charset="0"/>
              <a:buChar char="•"/>
            </a:pPr>
            <a:r>
              <a:rPr lang="en-US" altLang="zh-CN" dirty="0"/>
              <a:t>BFS</a:t>
            </a:r>
            <a:r>
              <a:rPr lang="zh-CN" altLang="en-US" dirty="0"/>
              <a:t>倾向于在初始节点的周围游走，可以反映出一个节点的邻居的微观特性</a:t>
            </a:r>
          </a:p>
          <a:p>
            <a:pPr marL="742950" lvl="1" indent="-285750">
              <a:buFont typeface="Arial" panose="020B0604020202020204" pitchFamily="34" charset="0"/>
              <a:buChar char="•"/>
            </a:pPr>
            <a:endParaRPr lang="zh-CN" altLang="en-US" dirty="0"/>
          </a:p>
        </p:txBody>
      </p:sp>
      <p:pic>
        <p:nvPicPr>
          <p:cNvPr id="11" name="图片 10">
            <a:extLst>
              <a:ext uri="{FF2B5EF4-FFF2-40B4-BE49-F238E27FC236}">
                <a16:creationId xmlns:a16="http://schemas.microsoft.com/office/drawing/2014/main" id="{3AAD4417-62C7-424D-BC53-2106C0109338}"/>
              </a:ext>
            </a:extLst>
          </p:cNvPr>
          <p:cNvPicPr>
            <a:picLocks noChangeAspect="1"/>
          </p:cNvPicPr>
          <p:nvPr/>
        </p:nvPicPr>
        <p:blipFill>
          <a:blip r:embed="rId3"/>
          <a:stretch>
            <a:fillRect/>
          </a:stretch>
        </p:blipFill>
        <p:spPr>
          <a:xfrm>
            <a:off x="1919426" y="3896277"/>
            <a:ext cx="5784081" cy="2164268"/>
          </a:xfrm>
          <a:prstGeom prst="rect">
            <a:avLst/>
          </a:prstGeom>
        </p:spPr>
      </p:pic>
    </p:spTree>
    <p:extLst>
      <p:ext uri="{BB962C8B-B14F-4D97-AF65-F5344CB8AC3E}">
        <p14:creationId xmlns:p14="http://schemas.microsoft.com/office/powerpoint/2010/main" val="3501206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随机游走的策略</a:t>
            </a:r>
          </a:p>
        </p:txBody>
      </p:sp>
      <p:sp>
        <p:nvSpPr>
          <p:cNvPr id="3" name="文本框 2">
            <a:extLst>
              <a:ext uri="{FF2B5EF4-FFF2-40B4-BE49-F238E27FC236}">
                <a16:creationId xmlns:a16="http://schemas.microsoft.com/office/drawing/2014/main" id="{3D34FD27-9C5E-4C6F-A12F-E287BCC04E1D}"/>
              </a:ext>
            </a:extLst>
          </p:cNvPr>
          <p:cNvSpPr txBox="1"/>
          <p:nvPr/>
        </p:nvSpPr>
        <p:spPr>
          <a:xfrm>
            <a:off x="926926" y="2141951"/>
            <a:ext cx="6776581"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node2vec</a:t>
            </a:r>
            <a:r>
              <a:rPr lang="zh-CN" altLang="en-US" dirty="0"/>
              <a:t>提出的偏见随机游走：</a:t>
            </a:r>
            <a:endParaRPr lang="en-US" altLang="zh-CN" dirty="0"/>
          </a:p>
          <a:p>
            <a:pPr marL="742950" lvl="1" indent="-285750">
              <a:buFont typeface="Arial" panose="020B0604020202020204" pitchFamily="34" charset="0"/>
              <a:buChar char="•"/>
            </a:pPr>
            <a:r>
              <a:rPr lang="zh-CN" altLang="en-US" dirty="0"/>
              <a:t>二阶随机游走策略，按一定概率选择下一个节点</a:t>
            </a:r>
            <a:endParaRPr lang="en-US" altLang="zh-CN" dirty="0"/>
          </a:p>
          <a:p>
            <a:pPr marL="742950" lvl="1" indent="-285750">
              <a:buFont typeface="Arial" panose="020B0604020202020204" pitchFamily="34" charset="0"/>
              <a:buChar char="•"/>
            </a:pPr>
            <a:r>
              <a:rPr lang="zh-CN" altLang="en-US" dirty="0"/>
              <a:t>选择节点的概率取决于：</a:t>
            </a:r>
            <a:endParaRPr lang="en-US" altLang="zh-CN" dirty="0"/>
          </a:p>
          <a:p>
            <a:pPr marL="1200150" lvl="2" indent="-285750">
              <a:buFont typeface="Arial" panose="020B0604020202020204" pitchFamily="34" charset="0"/>
              <a:buChar char="•"/>
            </a:pPr>
            <a:r>
              <a:rPr lang="zh-CN" altLang="en-US" dirty="0"/>
              <a:t>当前节点上一个节点的情况</a:t>
            </a:r>
            <a:endParaRPr lang="en-US" altLang="zh-CN" dirty="0"/>
          </a:p>
          <a:p>
            <a:pPr marL="1200150" lvl="2" indent="-285750">
              <a:buFont typeface="Arial" panose="020B0604020202020204" pitchFamily="34" charset="0"/>
              <a:buChar char="•"/>
            </a:pPr>
            <a:r>
              <a:rPr lang="zh-CN" altLang="en-US" dirty="0"/>
              <a:t>边本身的权重</a:t>
            </a:r>
          </a:p>
        </p:txBody>
      </p:sp>
      <p:pic>
        <p:nvPicPr>
          <p:cNvPr id="4" name="图片 3">
            <a:extLst>
              <a:ext uri="{FF2B5EF4-FFF2-40B4-BE49-F238E27FC236}">
                <a16:creationId xmlns:a16="http://schemas.microsoft.com/office/drawing/2014/main" id="{8CBC871C-8DAC-4E1E-87D7-266FABFA1A60}"/>
              </a:ext>
            </a:extLst>
          </p:cNvPr>
          <p:cNvPicPr>
            <a:picLocks noChangeAspect="1"/>
          </p:cNvPicPr>
          <p:nvPr/>
        </p:nvPicPr>
        <p:blipFill>
          <a:blip r:embed="rId3"/>
          <a:stretch>
            <a:fillRect/>
          </a:stretch>
        </p:blipFill>
        <p:spPr>
          <a:xfrm>
            <a:off x="1997682" y="3619279"/>
            <a:ext cx="4635068" cy="1831139"/>
          </a:xfrm>
          <a:prstGeom prst="rect">
            <a:avLst/>
          </a:prstGeom>
        </p:spPr>
      </p:pic>
    </p:spTree>
    <p:extLst>
      <p:ext uri="{BB962C8B-B14F-4D97-AF65-F5344CB8AC3E}">
        <p14:creationId xmlns:p14="http://schemas.microsoft.com/office/powerpoint/2010/main" val="3427890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随机游走的策略</a:t>
            </a:r>
          </a:p>
        </p:txBody>
      </p:sp>
      <p:sp>
        <p:nvSpPr>
          <p:cNvPr id="3" name="文本框 2">
            <a:extLst>
              <a:ext uri="{FF2B5EF4-FFF2-40B4-BE49-F238E27FC236}">
                <a16:creationId xmlns:a16="http://schemas.microsoft.com/office/drawing/2014/main" id="{3D34FD27-9C5E-4C6F-A12F-E287BCC04E1D}"/>
              </a:ext>
            </a:extLst>
          </p:cNvPr>
          <p:cNvSpPr txBox="1"/>
          <p:nvPr/>
        </p:nvSpPr>
        <p:spPr>
          <a:xfrm>
            <a:off x="939452" y="1818785"/>
            <a:ext cx="6776581"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a:t>
            </a:r>
            <a:r>
              <a:rPr lang="zh-CN" altLang="en-US" dirty="0"/>
              <a:t>被称为返回参数，控制了随机游走回到原本节点的概率，</a:t>
            </a:r>
            <a:r>
              <a:rPr lang="zh-CN" altLang="en-US" b="1" dirty="0"/>
              <a:t>对应</a:t>
            </a:r>
            <a:r>
              <a:rPr lang="en-US" altLang="zh-CN" b="1" dirty="0"/>
              <a:t>BFS</a:t>
            </a:r>
          </a:p>
          <a:p>
            <a:pPr marL="285750" indent="-285750">
              <a:buFont typeface="Arial" panose="020B0604020202020204" pitchFamily="34" charset="0"/>
              <a:buChar char="•"/>
            </a:pPr>
            <a:r>
              <a:rPr lang="en-US" altLang="zh-CN" dirty="0"/>
              <a:t>q</a:t>
            </a:r>
            <a:r>
              <a:rPr lang="zh-CN" altLang="en-US" dirty="0"/>
              <a:t>被称为离开参数，控制了向远处节点游走的概率，对应</a:t>
            </a:r>
            <a:r>
              <a:rPr lang="en-US" altLang="zh-CN" dirty="0"/>
              <a:t>DFS</a:t>
            </a:r>
          </a:p>
          <a:p>
            <a:pPr marL="285750" indent="-285750">
              <a:buFont typeface="Arial" panose="020B0604020202020204" pitchFamily="34" charset="0"/>
              <a:buChar char="•"/>
            </a:pPr>
            <a:r>
              <a:rPr lang="zh-CN" altLang="en-US" dirty="0"/>
              <a:t>整个策略是在</a:t>
            </a:r>
            <a:r>
              <a:rPr lang="en-US" altLang="zh-CN" dirty="0"/>
              <a:t>DFS</a:t>
            </a:r>
            <a:r>
              <a:rPr lang="zh-CN" altLang="en-US" dirty="0"/>
              <a:t>和</a:t>
            </a:r>
            <a:r>
              <a:rPr lang="en-US" altLang="zh-CN" dirty="0"/>
              <a:t>BFS</a:t>
            </a:r>
            <a:r>
              <a:rPr lang="zh-CN" altLang="en-US" dirty="0"/>
              <a:t>之间采取某种平衡，也提供了参数化的控制方式，可以根据不同的需求进行</a:t>
            </a:r>
            <a:r>
              <a:rPr lang="zh-CN" altLang="en-US" b="1" dirty="0"/>
              <a:t>调参</a:t>
            </a:r>
          </a:p>
        </p:txBody>
      </p:sp>
      <p:pic>
        <p:nvPicPr>
          <p:cNvPr id="5" name="图片 4">
            <a:extLst>
              <a:ext uri="{FF2B5EF4-FFF2-40B4-BE49-F238E27FC236}">
                <a16:creationId xmlns:a16="http://schemas.microsoft.com/office/drawing/2014/main" id="{2F20717D-EF1B-4940-B31A-A4A37CCF166C}"/>
              </a:ext>
            </a:extLst>
          </p:cNvPr>
          <p:cNvPicPr>
            <a:picLocks noChangeAspect="1"/>
          </p:cNvPicPr>
          <p:nvPr/>
        </p:nvPicPr>
        <p:blipFill>
          <a:blip r:embed="rId3"/>
          <a:stretch>
            <a:fillRect/>
          </a:stretch>
        </p:blipFill>
        <p:spPr>
          <a:xfrm>
            <a:off x="1939309" y="3296113"/>
            <a:ext cx="5265381" cy="3298547"/>
          </a:xfrm>
          <a:prstGeom prst="rect">
            <a:avLst/>
          </a:prstGeom>
        </p:spPr>
      </p:pic>
    </p:spTree>
    <p:extLst>
      <p:ext uri="{BB962C8B-B14F-4D97-AF65-F5344CB8AC3E}">
        <p14:creationId xmlns:p14="http://schemas.microsoft.com/office/powerpoint/2010/main" val="4140669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算法伪代码</a:t>
            </a:r>
          </a:p>
        </p:txBody>
      </p:sp>
      <p:pic>
        <p:nvPicPr>
          <p:cNvPr id="4" name="图片 3">
            <a:extLst>
              <a:ext uri="{FF2B5EF4-FFF2-40B4-BE49-F238E27FC236}">
                <a16:creationId xmlns:a16="http://schemas.microsoft.com/office/drawing/2014/main" id="{A6706A1A-083C-49D2-91CD-A4CC57308F76}"/>
              </a:ext>
            </a:extLst>
          </p:cNvPr>
          <p:cNvPicPr>
            <a:picLocks noChangeAspect="1"/>
          </p:cNvPicPr>
          <p:nvPr/>
        </p:nvPicPr>
        <p:blipFill>
          <a:blip r:embed="rId3"/>
          <a:stretch>
            <a:fillRect/>
          </a:stretch>
        </p:blipFill>
        <p:spPr>
          <a:xfrm>
            <a:off x="2556425" y="455882"/>
            <a:ext cx="6202042" cy="5544085"/>
          </a:xfrm>
          <a:prstGeom prst="rect">
            <a:avLst/>
          </a:prstGeom>
        </p:spPr>
      </p:pic>
      <p:sp>
        <p:nvSpPr>
          <p:cNvPr id="7" name="文本框 6">
            <a:extLst>
              <a:ext uri="{FF2B5EF4-FFF2-40B4-BE49-F238E27FC236}">
                <a16:creationId xmlns:a16="http://schemas.microsoft.com/office/drawing/2014/main" id="{4D640D95-AFB0-45D3-9E1B-4FBB7DB51A55}"/>
              </a:ext>
            </a:extLst>
          </p:cNvPr>
          <p:cNvSpPr txBox="1"/>
          <p:nvPr/>
        </p:nvSpPr>
        <p:spPr>
          <a:xfrm>
            <a:off x="475989" y="2367419"/>
            <a:ext cx="2080435"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node2vec</a:t>
            </a:r>
            <a:r>
              <a:rPr lang="zh-CN" altLang="en-US" dirty="0"/>
              <a:t>提供了一种半监督的特征学习方法</a:t>
            </a:r>
          </a:p>
        </p:txBody>
      </p:sp>
    </p:spTree>
    <p:extLst>
      <p:ext uri="{BB962C8B-B14F-4D97-AF65-F5344CB8AC3E}">
        <p14:creationId xmlns:p14="http://schemas.microsoft.com/office/powerpoint/2010/main" val="2799468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415476" y="2672859"/>
            <a:ext cx="1194134" cy="119413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a:solidFill>
                  <a:schemeClr val="bg1"/>
                </a:solidFill>
                <a:latin typeface="FuturaBookC" pitchFamily="2" charset="-52"/>
              </a:rPr>
              <a:t>4</a:t>
            </a:r>
            <a:endParaRPr lang="zh-CN" altLang="en-US" sz="10350" b="1" dirty="0">
              <a:solidFill>
                <a:schemeClr val="bg1"/>
              </a:solidFill>
              <a:latin typeface="FuturaBookC" pitchFamily="2" charset="-52"/>
            </a:endParaRPr>
          </a:p>
        </p:txBody>
      </p:sp>
      <p:cxnSp>
        <p:nvCxnSpPr>
          <p:cNvPr id="9" name="直接连接符 8"/>
          <p:cNvCxnSpPr/>
          <p:nvPr/>
        </p:nvCxnSpPr>
        <p:spPr>
          <a:xfrm>
            <a:off x="3497665" y="3428999"/>
            <a:ext cx="83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205339" y="3592255"/>
            <a:ext cx="6131349" cy="523220"/>
          </a:xfrm>
          <a:prstGeom prst="rect">
            <a:avLst/>
          </a:prstGeom>
          <a:noFill/>
        </p:spPr>
        <p:txBody>
          <a:bodyPr wrap="square" rtlCol="0">
            <a:spAutoFit/>
          </a:bodyPr>
          <a:lstStyle/>
          <a:p>
            <a:r>
              <a:rPr lang="en-US" altLang="zh-CN" sz="2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Experiments</a:t>
            </a:r>
          </a:p>
        </p:txBody>
      </p:sp>
      <p:sp>
        <p:nvSpPr>
          <p:cNvPr id="11" name="文本框 10"/>
          <p:cNvSpPr txBox="1"/>
          <p:nvPr/>
        </p:nvSpPr>
        <p:spPr>
          <a:xfrm>
            <a:off x="3205339" y="2672858"/>
            <a:ext cx="4042484" cy="600164"/>
          </a:xfrm>
          <a:prstGeom prst="rect">
            <a:avLst/>
          </a:prstGeom>
          <a:noFill/>
        </p:spPr>
        <p:txBody>
          <a:bodyPr wrap="square" rtlCol="0">
            <a:spAutoFit/>
          </a:bodyPr>
          <a:lstStyle/>
          <a:p>
            <a:r>
              <a:rPr lang="zh-CN" altLang="en-US" sz="3300" dirty="0">
                <a:solidFill>
                  <a:srgbClr val="1C4885"/>
                </a:solidFill>
                <a:latin typeface="微软雅黑" panose="020B0503020204020204" pitchFamily="34" charset="-122"/>
                <a:ea typeface="微软雅黑" panose="020B0503020204020204" pitchFamily="34" charset="-122"/>
              </a:rPr>
              <a:t>实验结果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算法性能</a:t>
            </a:r>
          </a:p>
        </p:txBody>
      </p:sp>
      <p:sp>
        <p:nvSpPr>
          <p:cNvPr id="3" name="文本框 2">
            <a:extLst>
              <a:ext uri="{FF2B5EF4-FFF2-40B4-BE49-F238E27FC236}">
                <a16:creationId xmlns:a16="http://schemas.microsoft.com/office/drawing/2014/main" id="{35DFD3AB-C2EB-456F-88DD-3D842089D3BB}"/>
              </a:ext>
            </a:extLst>
          </p:cNvPr>
          <p:cNvSpPr txBox="1"/>
          <p:nvPr/>
        </p:nvSpPr>
        <p:spPr>
          <a:xfrm>
            <a:off x="817685" y="2442575"/>
            <a:ext cx="6973504"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论文使用</a:t>
            </a:r>
            <a:r>
              <a:rPr lang="en-US" altLang="zh-CN" dirty="0"/>
              <a:t>node2vec</a:t>
            </a:r>
            <a:r>
              <a:rPr lang="zh-CN" altLang="en-US" dirty="0"/>
              <a:t>算法和其他一系列算法在多标签节点分类和链接预测任务中进行了比较，其他算法包括：</a:t>
            </a:r>
            <a:endParaRPr lang="en-US" altLang="zh-CN" dirty="0"/>
          </a:p>
          <a:p>
            <a:pPr marL="742950" lvl="1" indent="-285750">
              <a:buFont typeface="Arial" panose="020B0604020202020204" pitchFamily="34" charset="0"/>
              <a:buChar char="•"/>
            </a:pPr>
            <a:r>
              <a:rPr lang="zh-CN" altLang="en-US" dirty="0"/>
              <a:t>谱聚类</a:t>
            </a:r>
            <a:endParaRPr lang="en-US" altLang="zh-CN" dirty="0"/>
          </a:p>
          <a:p>
            <a:pPr marL="742950" lvl="1" indent="-285750">
              <a:buFont typeface="Arial" panose="020B0604020202020204" pitchFamily="34" charset="0"/>
              <a:buChar char="•"/>
            </a:pPr>
            <a:r>
              <a:rPr lang="en-US" altLang="zh-CN" dirty="0" err="1"/>
              <a:t>DeepWalk</a:t>
            </a:r>
            <a:endParaRPr lang="en-US" altLang="zh-CN" dirty="0"/>
          </a:p>
          <a:p>
            <a:pPr marL="742950" lvl="1" indent="-285750">
              <a:buFont typeface="Arial" panose="020B0604020202020204" pitchFamily="34" charset="0"/>
              <a:buChar char="•"/>
            </a:pPr>
            <a:r>
              <a:rPr lang="en-US" altLang="zh-CN" dirty="0"/>
              <a:t>LINE</a:t>
            </a:r>
          </a:p>
          <a:p>
            <a:pPr marL="285750" indent="-285750">
              <a:buFont typeface="Arial" panose="020B0604020202020204" pitchFamily="34" charset="0"/>
              <a:buChar char="•"/>
            </a:pPr>
            <a:r>
              <a:rPr lang="zh-CN" altLang="en-US" dirty="0"/>
              <a:t>使用的数据集包括</a:t>
            </a:r>
            <a:endParaRPr lang="en-US" altLang="zh-CN" dirty="0"/>
          </a:p>
          <a:p>
            <a:pPr marL="742950" lvl="1" indent="-285750">
              <a:buFont typeface="Arial" panose="020B0604020202020204" pitchFamily="34" charset="0"/>
              <a:buChar char="•"/>
            </a:pPr>
            <a:r>
              <a:rPr lang="en-US" altLang="zh-CN" dirty="0" err="1"/>
              <a:t>BlogCatalog</a:t>
            </a:r>
            <a:endParaRPr lang="en-US" altLang="zh-CN" dirty="0"/>
          </a:p>
          <a:p>
            <a:pPr marL="742950" lvl="1" indent="-285750">
              <a:buFont typeface="Arial" panose="020B0604020202020204" pitchFamily="34" charset="0"/>
              <a:buChar char="•"/>
            </a:pPr>
            <a:r>
              <a:rPr lang="en-US" altLang="zh-CN" dirty="0"/>
              <a:t>PPI</a:t>
            </a:r>
          </a:p>
          <a:p>
            <a:pPr marL="742950" lvl="1" indent="-285750">
              <a:buFont typeface="Arial" panose="020B0604020202020204" pitchFamily="34" charset="0"/>
              <a:buChar char="•"/>
            </a:pPr>
            <a:r>
              <a:rPr lang="en-US" altLang="zh-CN" dirty="0"/>
              <a:t>Wikipedia</a:t>
            </a:r>
            <a:endParaRPr lang="zh-CN" altLang="en-US" dirty="0"/>
          </a:p>
        </p:txBody>
      </p:sp>
    </p:spTree>
    <p:extLst>
      <p:ext uri="{BB962C8B-B14F-4D97-AF65-F5344CB8AC3E}">
        <p14:creationId xmlns:p14="http://schemas.microsoft.com/office/powerpoint/2010/main" val="3850249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算法性能</a:t>
            </a:r>
          </a:p>
        </p:txBody>
      </p:sp>
      <p:sp>
        <p:nvSpPr>
          <p:cNvPr id="3" name="文本框 2">
            <a:extLst>
              <a:ext uri="{FF2B5EF4-FFF2-40B4-BE49-F238E27FC236}">
                <a16:creationId xmlns:a16="http://schemas.microsoft.com/office/drawing/2014/main" id="{35DFD3AB-C2EB-456F-88DD-3D842089D3BB}"/>
              </a:ext>
            </a:extLst>
          </p:cNvPr>
          <p:cNvSpPr txBox="1"/>
          <p:nvPr/>
        </p:nvSpPr>
        <p:spPr>
          <a:xfrm>
            <a:off x="817685" y="1859117"/>
            <a:ext cx="697350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最终得到的</a:t>
            </a:r>
            <a:r>
              <a:rPr lang="en-US" altLang="zh-CN" dirty="0"/>
              <a:t>F1-Score</a:t>
            </a:r>
            <a:r>
              <a:rPr lang="zh-CN" altLang="en-US" dirty="0"/>
              <a:t>结果如下：</a:t>
            </a:r>
          </a:p>
        </p:txBody>
      </p:sp>
      <p:pic>
        <p:nvPicPr>
          <p:cNvPr id="4" name="图片 3">
            <a:extLst>
              <a:ext uri="{FF2B5EF4-FFF2-40B4-BE49-F238E27FC236}">
                <a16:creationId xmlns:a16="http://schemas.microsoft.com/office/drawing/2014/main" id="{2C392E32-CDC4-4AB5-A392-1A1DD3E84CE2}"/>
              </a:ext>
            </a:extLst>
          </p:cNvPr>
          <p:cNvPicPr>
            <a:picLocks noChangeAspect="1"/>
          </p:cNvPicPr>
          <p:nvPr/>
        </p:nvPicPr>
        <p:blipFill>
          <a:blip r:embed="rId3"/>
          <a:stretch>
            <a:fillRect/>
          </a:stretch>
        </p:blipFill>
        <p:spPr>
          <a:xfrm>
            <a:off x="817684" y="2323392"/>
            <a:ext cx="7624857" cy="4274827"/>
          </a:xfrm>
          <a:prstGeom prst="rect">
            <a:avLst/>
          </a:prstGeom>
        </p:spPr>
      </p:pic>
    </p:spTree>
    <p:extLst>
      <p:ext uri="{BB962C8B-B14F-4D97-AF65-F5344CB8AC3E}">
        <p14:creationId xmlns:p14="http://schemas.microsoft.com/office/powerpoint/2010/main" val="3408964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算法性能</a:t>
            </a:r>
          </a:p>
        </p:txBody>
      </p:sp>
      <p:pic>
        <p:nvPicPr>
          <p:cNvPr id="5" name="图片 4">
            <a:extLst>
              <a:ext uri="{FF2B5EF4-FFF2-40B4-BE49-F238E27FC236}">
                <a16:creationId xmlns:a16="http://schemas.microsoft.com/office/drawing/2014/main" id="{2FA28E7B-4B38-4B21-A2F1-E1859BB8C2C4}"/>
              </a:ext>
            </a:extLst>
          </p:cNvPr>
          <p:cNvPicPr>
            <a:picLocks noChangeAspect="1"/>
          </p:cNvPicPr>
          <p:nvPr/>
        </p:nvPicPr>
        <p:blipFill>
          <a:blip r:embed="rId3"/>
          <a:stretch>
            <a:fillRect/>
          </a:stretch>
        </p:blipFill>
        <p:spPr>
          <a:xfrm>
            <a:off x="1297563" y="2037480"/>
            <a:ext cx="6584078" cy="2384207"/>
          </a:xfrm>
          <a:prstGeom prst="rect">
            <a:avLst/>
          </a:prstGeom>
        </p:spPr>
      </p:pic>
      <p:sp>
        <p:nvSpPr>
          <p:cNvPr id="7" name="文本框 6">
            <a:extLst>
              <a:ext uri="{FF2B5EF4-FFF2-40B4-BE49-F238E27FC236}">
                <a16:creationId xmlns:a16="http://schemas.microsoft.com/office/drawing/2014/main" id="{389C959C-955A-461A-A419-BFF1A5D2DA15}"/>
              </a:ext>
            </a:extLst>
          </p:cNvPr>
          <p:cNvSpPr txBox="1"/>
          <p:nvPr/>
        </p:nvSpPr>
        <p:spPr>
          <a:xfrm>
            <a:off x="1703540" y="5060515"/>
            <a:ext cx="637574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可以看到</a:t>
            </a:r>
            <a:r>
              <a:rPr lang="en-US" altLang="zh-CN" dirty="0"/>
              <a:t>node2vec</a:t>
            </a:r>
            <a:r>
              <a:rPr lang="zh-CN" altLang="en-US" dirty="0"/>
              <a:t>的算法准确度有了比较大的提升</a:t>
            </a:r>
          </a:p>
        </p:txBody>
      </p:sp>
    </p:spTree>
    <p:extLst>
      <p:ext uri="{BB962C8B-B14F-4D97-AF65-F5344CB8AC3E}">
        <p14:creationId xmlns:p14="http://schemas.microsoft.com/office/powerpoint/2010/main" val="2641981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DA3F82F-14FA-45F1-9997-32F63A845908}"/>
              </a:ext>
            </a:extLst>
          </p:cNvPr>
          <p:cNvSpPr/>
          <p:nvPr/>
        </p:nvSpPr>
        <p:spPr>
          <a:xfrm>
            <a:off x="4547009" y="1195109"/>
            <a:ext cx="1326004" cy="369332"/>
          </a:xfrm>
          <a:prstGeom prst="rect">
            <a:avLst/>
          </a:prstGeom>
        </p:spPr>
        <p:txBody>
          <a:bodyPr wrap="none">
            <a:spAutoFit/>
          </a:bodyPr>
          <a:lstStyle/>
          <a:p>
            <a:r>
              <a:rPr lang="en-US" altLang="zh-CN" dirty="0">
                <a:solidFill>
                  <a:schemeClr val="bg1">
                    <a:lumMod val="65000"/>
                  </a:schemeClr>
                </a:solidFill>
                <a:latin typeface="Times New Roman" panose="02020603050405020304" pitchFamily="18" charset="0"/>
                <a:ea typeface="思源黑体 CN ExtraLight" panose="020B0200000000000000" pitchFamily="34" charset="-122"/>
                <a:cs typeface="Times New Roman" panose="02020603050405020304" pitchFamily="18" charset="0"/>
              </a:rPr>
              <a:t>Introduction</a:t>
            </a:r>
            <a:endParaRPr lang="zh-CN" altLang="en-US" dirty="0">
              <a:solidFill>
                <a:schemeClr val="bg1">
                  <a:lumMod val="65000"/>
                </a:schemeClr>
              </a:solidFill>
              <a:latin typeface="Times New Roman" panose="02020603050405020304" pitchFamily="18" charset="0"/>
              <a:ea typeface="思源黑体 CN ExtraLight" panose="020B0200000000000000"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1B413CC9-0242-419D-AC3B-75832B8D346A}"/>
              </a:ext>
            </a:extLst>
          </p:cNvPr>
          <p:cNvSpPr/>
          <p:nvPr/>
        </p:nvSpPr>
        <p:spPr>
          <a:xfrm>
            <a:off x="4627159" y="2253326"/>
            <a:ext cx="1947969" cy="369332"/>
          </a:xfrm>
          <a:prstGeom prst="rect">
            <a:avLst/>
          </a:prstGeom>
        </p:spPr>
        <p:txBody>
          <a:bodyPr wrap="none">
            <a:spAutoFit/>
          </a:bodyPr>
          <a:lstStyle/>
          <a:p>
            <a:r>
              <a:rPr lang="en-US" altLang="zh-CN" dirty="0">
                <a:solidFill>
                  <a:schemeClr val="bg1">
                    <a:lumMod val="65000"/>
                  </a:schemeClr>
                </a:solidFill>
                <a:latin typeface="Times New Roman" panose="02020603050405020304" pitchFamily="18" charset="0"/>
                <a:ea typeface="思源黑体 CN ExtraLight" panose="020B0200000000000000" pitchFamily="34" charset="-122"/>
                <a:cs typeface="Times New Roman" panose="02020603050405020304" pitchFamily="18" charset="0"/>
              </a:rPr>
              <a:t>Paper Contribution</a:t>
            </a:r>
            <a:endParaRPr lang="zh-CN" altLang="en-US" dirty="0">
              <a:solidFill>
                <a:schemeClr val="bg1">
                  <a:lumMod val="65000"/>
                </a:schemeClr>
              </a:solidFill>
              <a:latin typeface="Times New Roman" panose="02020603050405020304" pitchFamily="18" charset="0"/>
              <a:ea typeface="思源黑体 CN ExtraLight" panose="020B0200000000000000"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0E614A84-7A83-4A51-A3ED-208538A31B58}"/>
              </a:ext>
            </a:extLst>
          </p:cNvPr>
          <p:cNvSpPr/>
          <p:nvPr/>
        </p:nvSpPr>
        <p:spPr>
          <a:xfrm>
            <a:off x="4639859" y="3362631"/>
            <a:ext cx="1447832" cy="369332"/>
          </a:xfrm>
          <a:prstGeom prst="rect">
            <a:avLst/>
          </a:prstGeom>
        </p:spPr>
        <p:txBody>
          <a:bodyPr wrap="none">
            <a:spAutoFit/>
          </a:bodyPr>
          <a:lstStyle/>
          <a:p>
            <a:r>
              <a:rPr lang="en-US" altLang="zh-CN" dirty="0">
                <a:solidFill>
                  <a:schemeClr val="bg1">
                    <a:lumMod val="65000"/>
                  </a:schemeClr>
                </a:solidFill>
                <a:latin typeface="Times New Roman" panose="02020603050405020304" pitchFamily="18" charset="0"/>
                <a:ea typeface="思源黑体 CN ExtraLight" panose="020B0200000000000000" pitchFamily="34" charset="-122"/>
                <a:cs typeface="Times New Roman" panose="02020603050405020304" pitchFamily="18" charset="0"/>
              </a:rPr>
              <a:t>Main Method</a:t>
            </a:r>
            <a:endParaRPr lang="zh-CN" altLang="en-US" dirty="0">
              <a:solidFill>
                <a:schemeClr val="bg1">
                  <a:lumMod val="65000"/>
                </a:schemeClr>
              </a:solidFill>
              <a:latin typeface="Times New Roman" panose="02020603050405020304" pitchFamily="18" charset="0"/>
              <a:ea typeface="思源黑体 CN ExtraLight" panose="020B0200000000000000"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3D149EBF-AC6E-4CB0-A5A9-CBAC75BD91D4}"/>
              </a:ext>
            </a:extLst>
          </p:cNvPr>
          <p:cNvSpPr/>
          <p:nvPr/>
        </p:nvSpPr>
        <p:spPr>
          <a:xfrm>
            <a:off x="4639859" y="4506677"/>
            <a:ext cx="1261884" cy="369332"/>
          </a:xfrm>
          <a:prstGeom prst="rect">
            <a:avLst/>
          </a:prstGeom>
        </p:spPr>
        <p:txBody>
          <a:bodyPr wrap="none">
            <a:spAutoFit/>
          </a:bodyPr>
          <a:lstStyle/>
          <a:p>
            <a:r>
              <a:rPr lang="en-US" altLang="zh-CN" dirty="0">
                <a:solidFill>
                  <a:schemeClr val="bg1">
                    <a:lumMod val="65000"/>
                  </a:schemeClr>
                </a:solidFill>
                <a:latin typeface="Times New Roman" panose="02020603050405020304" pitchFamily="18" charset="0"/>
                <a:ea typeface="思源黑体 CN ExtraLight" panose="020B0200000000000000" pitchFamily="34" charset="-122"/>
                <a:cs typeface="Times New Roman" panose="02020603050405020304" pitchFamily="18" charset="0"/>
              </a:rPr>
              <a:t>Experiment</a:t>
            </a:r>
            <a:endParaRPr lang="zh-CN" altLang="en-US" dirty="0">
              <a:solidFill>
                <a:schemeClr val="bg1">
                  <a:lumMod val="65000"/>
                </a:schemeClr>
              </a:solidFill>
              <a:latin typeface="Times New Roman" panose="02020603050405020304" pitchFamily="18" charset="0"/>
              <a:ea typeface="思源黑体 CN ExtraLight" panose="020B0200000000000000"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F854AAE2-A0ED-408C-8C4C-F341EB35AA4E}"/>
              </a:ext>
            </a:extLst>
          </p:cNvPr>
          <p:cNvSpPr/>
          <p:nvPr/>
        </p:nvSpPr>
        <p:spPr>
          <a:xfrm>
            <a:off x="4534309" y="746592"/>
            <a:ext cx="1620957" cy="523220"/>
          </a:xfrm>
          <a:prstGeom prst="rect">
            <a:avLst/>
          </a:prstGeom>
        </p:spPr>
        <p:txBody>
          <a:bodyPr wrap="none">
            <a:spAutoFit/>
          </a:bodyPr>
          <a:lstStyle/>
          <a:p>
            <a:pPr>
              <a:defRPr/>
            </a:pPr>
            <a:r>
              <a:rPr lang="zh-CN" altLang="en-US" sz="2800" dirty="0">
                <a:solidFill>
                  <a:schemeClr val="tx1">
                    <a:lumMod val="75000"/>
                    <a:lumOff val="25000"/>
                  </a:schemeClr>
                </a:solidFill>
                <a:latin typeface="Times New Roman" panose="02020603050405020304" pitchFamily="18" charset="0"/>
                <a:ea typeface="思源黑体 CN Light" panose="020B0300000000000000" pitchFamily="34" charset="-122"/>
                <a:cs typeface="Times New Roman" panose="02020603050405020304" pitchFamily="18" charset="0"/>
              </a:rPr>
              <a:t>论文背景</a:t>
            </a:r>
            <a:endParaRPr lang="en-US" altLang="zh-CN" sz="2800" dirty="0">
              <a:solidFill>
                <a:schemeClr val="tx1">
                  <a:lumMod val="75000"/>
                  <a:lumOff val="25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A93EB2D2-BD40-46F3-A20A-9B4C2A634186}"/>
              </a:ext>
            </a:extLst>
          </p:cNvPr>
          <p:cNvSpPr/>
          <p:nvPr/>
        </p:nvSpPr>
        <p:spPr>
          <a:xfrm>
            <a:off x="4614459" y="1843722"/>
            <a:ext cx="2339102" cy="523220"/>
          </a:xfrm>
          <a:prstGeom prst="rect">
            <a:avLst/>
          </a:prstGeom>
        </p:spPr>
        <p:txBody>
          <a:bodyPr wrap="none">
            <a:spAutoFit/>
          </a:bodyPr>
          <a:lstStyle/>
          <a:p>
            <a:pPr>
              <a:defRPr/>
            </a:pPr>
            <a:r>
              <a:rPr lang="zh-CN" altLang="en-US" sz="2800" dirty="0">
                <a:solidFill>
                  <a:schemeClr val="tx1">
                    <a:lumMod val="75000"/>
                    <a:lumOff val="25000"/>
                  </a:schemeClr>
                </a:solidFill>
                <a:latin typeface="Times New Roman" panose="02020603050405020304" pitchFamily="18" charset="0"/>
                <a:ea typeface="思源黑体 CN Light" panose="020B0300000000000000" pitchFamily="34" charset="-122"/>
                <a:cs typeface="Times New Roman" panose="02020603050405020304" pitchFamily="18" charset="0"/>
              </a:rPr>
              <a:t>论文工作成果</a:t>
            </a:r>
            <a:endParaRPr lang="en-US" altLang="zh-CN" sz="2800" dirty="0">
              <a:solidFill>
                <a:schemeClr val="tx1">
                  <a:lumMod val="75000"/>
                  <a:lumOff val="25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4FAACF2E-2333-47F3-8480-F3A7A3DF1185}"/>
              </a:ext>
            </a:extLst>
          </p:cNvPr>
          <p:cNvSpPr/>
          <p:nvPr/>
        </p:nvSpPr>
        <p:spPr>
          <a:xfrm>
            <a:off x="4627159" y="2948687"/>
            <a:ext cx="2564420" cy="523220"/>
          </a:xfrm>
          <a:prstGeom prst="rect">
            <a:avLst/>
          </a:prstGeom>
        </p:spPr>
        <p:txBody>
          <a:bodyPr wrap="none">
            <a:spAutoFit/>
          </a:bodyPr>
          <a:lstStyle/>
          <a:p>
            <a:pPr>
              <a:defRPr/>
            </a:pPr>
            <a:r>
              <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node2vec</a:t>
            </a:r>
            <a:r>
              <a:rPr lang="zh-CN" altLang="en-US" sz="2800" dirty="0">
                <a:solidFill>
                  <a:schemeClr val="tx1">
                    <a:lumMod val="75000"/>
                    <a:lumOff val="25000"/>
                  </a:schemeClr>
                </a:solidFill>
                <a:latin typeface="思源黑体 CN Light" panose="020B0300000000000000" pitchFamily="34" charset="-122"/>
                <a:ea typeface="思源黑体 CN Light" panose="020B0300000000000000" pitchFamily="34" charset="-122"/>
              </a:rPr>
              <a:t>算法</a:t>
            </a:r>
            <a:endParaRPr lang="en-US" altLang="zh-CN" sz="28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20" name="矩形 19">
            <a:extLst>
              <a:ext uri="{FF2B5EF4-FFF2-40B4-BE49-F238E27FC236}">
                <a16:creationId xmlns:a16="http://schemas.microsoft.com/office/drawing/2014/main" id="{2D705C11-362D-4882-AE66-ACD5BABA7A9C}"/>
              </a:ext>
            </a:extLst>
          </p:cNvPr>
          <p:cNvSpPr/>
          <p:nvPr/>
        </p:nvSpPr>
        <p:spPr>
          <a:xfrm>
            <a:off x="4627159" y="4054751"/>
            <a:ext cx="1620957" cy="523220"/>
          </a:xfrm>
          <a:prstGeom prst="rect">
            <a:avLst/>
          </a:prstGeom>
        </p:spPr>
        <p:txBody>
          <a:bodyPr wrap="none">
            <a:spAutoFit/>
          </a:bodyPr>
          <a:lstStyle/>
          <a:p>
            <a:pPr>
              <a:defRPr/>
            </a:pPr>
            <a:r>
              <a:rPr lang="zh-CN" altLang="en-US" sz="2800" dirty="0">
                <a:solidFill>
                  <a:schemeClr val="tx1">
                    <a:lumMod val="75000"/>
                    <a:lumOff val="25000"/>
                  </a:schemeClr>
                </a:solidFill>
                <a:latin typeface="Times New Roman" panose="02020603050405020304" pitchFamily="18" charset="0"/>
                <a:ea typeface="思源黑体 CN Light" panose="020B0300000000000000" pitchFamily="34" charset="-122"/>
                <a:cs typeface="Times New Roman" panose="02020603050405020304" pitchFamily="18" charset="0"/>
              </a:rPr>
              <a:t>实验结果</a:t>
            </a:r>
            <a:endParaRPr lang="en-US" altLang="zh-CN" sz="2800" dirty="0">
              <a:solidFill>
                <a:schemeClr val="tx1">
                  <a:lumMod val="75000"/>
                  <a:lumOff val="25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E7075A7F-322C-45AB-B182-A8EF6644F5FF}"/>
              </a:ext>
            </a:extLst>
          </p:cNvPr>
          <p:cNvSpPr txBox="1"/>
          <p:nvPr/>
        </p:nvSpPr>
        <p:spPr>
          <a:xfrm>
            <a:off x="3752568" y="603241"/>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1</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25" name="矩形 24">
            <a:extLst>
              <a:ext uri="{FF2B5EF4-FFF2-40B4-BE49-F238E27FC236}">
                <a16:creationId xmlns:a16="http://schemas.microsoft.com/office/drawing/2014/main" id="{5C144087-E51A-4B15-9827-3768BFCBE2F6}"/>
              </a:ext>
            </a:extLst>
          </p:cNvPr>
          <p:cNvSpPr/>
          <p:nvPr/>
        </p:nvSpPr>
        <p:spPr>
          <a:xfrm>
            <a:off x="233680" y="233680"/>
            <a:ext cx="2342573" cy="6390639"/>
          </a:xfrm>
          <a:prstGeom prst="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9C31AC9F-384C-4456-9D73-CCCDC494E411}"/>
              </a:ext>
            </a:extLst>
          </p:cNvPr>
          <p:cNvSpPr txBox="1"/>
          <p:nvPr/>
        </p:nvSpPr>
        <p:spPr>
          <a:xfrm>
            <a:off x="3832718" y="1706693"/>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2</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28" name="文本框 27">
            <a:extLst>
              <a:ext uri="{FF2B5EF4-FFF2-40B4-BE49-F238E27FC236}">
                <a16:creationId xmlns:a16="http://schemas.microsoft.com/office/drawing/2014/main" id="{2B048FA4-ECBC-46A2-BD5C-AD16C43AF3C5}"/>
              </a:ext>
            </a:extLst>
          </p:cNvPr>
          <p:cNvSpPr txBox="1"/>
          <p:nvPr/>
        </p:nvSpPr>
        <p:spPr>
          <a:xfrm>
            <a:off x="3845418" y="2814819"/>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3</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29" name="文本框 28">
            <a:extLst>
              <a:ext uri="{FF2B5EF4-FFF2-40B4-BE49-F238E27FC236}">
                <a16:creationId xmlns:a16="http://schemas.microsoft.com/office/drawing/2014/main" id="{8F796DE6-F068-42B0-B98B-DFC6590F4DC8}"/>
              </a:ext>
            </a:extLst>
          </p:cNvPr>
          <p:cNvSpPr txBox="1"/>
          <p:nvPr/>
        </p:nvSpPr>
        <p:spPr>
          <a:xfrm>
            <a:off x="3845418" y="3924044"/>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4</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
        <p:nvSpPr>
          <p:cNvPr id="31" name="文本框 30">
            <a:extLst>
              <a:ext uri="{FF2B5EF4-FFF2-40B4-BE49-F238E27FC236}">
                <a16:creationId xmlns:a16="http://schemas.microsoft.com/office/drawing/2014/main" id="{093776A7-E0DE-41EB-8DEA-4C5EBC015415}"/>
              </a:ext>
            </a:extLst>
          </p:cNvPr>
          <p:cNvSpPr txBox="1"/>
          <p:nvPr/>
        </p:nvSpPr>
        <p:spPr>
          <a:xfrm>
            <a:off x="983597" y="2591905"/>
            <a:ext cx="671909" cy="1631216"/>
          </a:xfrm>
          <a:prstGeom prst="rect">
            <a:avLst/>
          </a:prstGeom>
          <a:noFill/>
        </p:spPr>
        <p:txBody>
          <a:bodyPr wrap="square" rtlCol="0">
            <a:spAutoFit/>
          </a:bodyPr>
          <a:lstStyle/>
          <a:p>
            <a:pPr algn="dist"/>
            <a:r>
              <a:rPr lang="zh-CN" altLang="en-US" sz="5000" dirty="0">
                <a:solidFill>
                  <a:schemeClr val="bg1"/>
                </a:solidFill>
                <a:latin typeface="微软雅黑" panose="020B0503020204020204" pitchFamily="34" charset="-122"/>
                <a:ea typeface="微软雅黑" panose="020B0503020204020204" pitchFamily="34" charset="-122"/>
              </a:rPr>
              <a:t>目录</a:t>
            </a:r>
          </a:p>
        </p:txBody>
      </p:sp>
      <p:sp>
        <p:nvSpPr>
          <p:cNvPr id="32" name="矩形 31">
            <a:extLst>
              <a:ext uri="{FF2B5EF4-FFF2-40B4-BE49-F238E27FC236}">
                <a16:creationId xmlns:a16="http://schemas.microsoft.com/office/drawing/2014/main" id="{7415D32A-215D-4FAC-8312-003A700ED75E}"/>
              </a:ext>
            </a:extLst>
          </p:cNvPr>
          <p:cNvSpPr/>
          <p:nvPr/>
        </p:nvSpPr>
        <p:spPr>
          <a:xfrm>
            <a:off x="4627159" y="5612530"/>
            <a:ext cx="2364750" cy="369332"/>
          </a:xfrm>
          <a:prstGeom prst="rect">
            <a:avLst/>
          </a:prstGeom>
        </p:spPr>
        <p:txBody>
          <a:bodyPr wrap="none">
            <a:spAutoFit/>
          </a:bodyPr>
          <a:lstStyle/>
          <a:p>
            <a:r>
              <a:rPr lang="en-US" altLang="zh-CN" dirty="0">
                <a:solidFill>
                  <a:schemeClr val="bg1">
                    <a:lumMod val="65000"/>
                  </a:schemeClr>
                </a:solidFill>
                <a:latin typeface="Times New Roman" panose="02020603050405020304" pitchFamily="18" charset="0"/>
                <a:ea typeface="思源黑体 CN ExtraLight" panose="020B0200000000000000" pitchFamily="34" charset="-122"/>
                <a:cs typeface="Times New Roman" panose="02020603050405020304" pitchFamily="18" charset="0"/>
              </a:rPr>
              <a:t>Summary and Question</a:t>
            </a:r>
            <a:endParaRPr lang="zh-CN" altLang="en-US" dirty="0">
              <a:solidFill>
                <a:schemeClr val="bg1">
                  <a:lumMod val="65000"/>
                </a:schemeClr>
              </a:solidFill>
              <a:latin typeface="Times New Roman" panose="02020603050405020304" pitchFamily="18" charset="0"/>
              <a:ea typeface="思源黑体 CN ExtraLight" panose="020B0200000000000000" pitchFamily="34" charset="-122"/>
              <a:cs typeface="Times New Roman" panose="02020603050405020304" pitchFamily="18" charset="0"/>
            </a:endParaRPr>
          </a:p>
        </p:txBody>
      </p:sp>
      <p:sp>
        <p:nvSpPr>
          <p:cNvPr id="33" name="矩形 32">
            <a:extLst>
              <a:ext uri="{FF2B5EF4-FFF2-40B4-BE49-F238E27FC236}">
                <a16:creationId xmlns:a16="http://schemas.microsoft.com/office/drawing/2014/main" id="{51F2F370-4018-4542-96CA-D3CE0BCAE868}"/>
              </a:ext>
            </a:extLst>
          </p:cNvPr>
          <p:cNvSpPr/>
          <p:nvPr/>
        </p:nvSpPr>
        <p:spPr>
          <a:xfrm>
            <a:off x="4614459" y="5160604"/>
            <a:ext cx="1980029" cy="523220"/>
          </a:xfrm>
          <a:prstGeom prst="rect">
            <a:avLst/>
          </a:prstGeom>
        </p:spPr>
        <p:txBody>
          <a:bodyPr wrap="none">
            <a:spAutoFit/>
          </a:bodyPr>
          <a:lstStyle/>
          <a:p>
            <a:pPr>
              <a:defRPr/>
            </a:pPr>
            <a:r>
              <a:rPr lang="zh-CN" altLang="en-US" sz="2800" dirty="0">
                <a:solidFill>
                  <a:schemeClr val="tx1">
                    <a:lumMod val="75000"/>
                    <a:lumOff val="25000"/>
                  </a:schemeClr>
                </a:solidFill>
                <a:latin typeface="Times New Roman" panose="02020603050405020304" pitchFamily="18" charset="0"/>
                <a:ea typeface="思源黑体 CN Light" panose="020B0300000000000000" pitchFamily="34" charset="-122"/>
                <a:cs typeface="Times New Roman" panose="02020603050405020304" pitchFamily="18" charset="0"/>
              </a:rPr>
              <a:t>总结与展望</a:t>
            </a:r>
            <a:endParaRPr lang="en-US" altLang="zh-CN" sz="2800" dirty="0">
              <a:solidFill>
                <a:schemeClr val="tx1">
                  <a:lumMod val="75000"/>
                  <a:lumOff val="25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p:txBody>
      </p:sp>
      <p:sp>
        <p:nvSpPr>
          <p:cNvPr id="34" name="文本框 33">
            <a:extLst>
              <a:ext uri="{FF2B5EF4-FFF2-40B4-BE49-F238E27FC236}">
                <a16:creationId xmlns:a16="http://schemas.microsoft.com/office/drawing/2014/main" id="{448F4309-F1DF-4A94-8986-0A4248B35661}"/>
              </a:ext>
            </a:extLst>
          </p:cNvPr>
          <p:cNvSpPr txBox="1"/>
          <p:nvPr/>
        </p:nvSpPr>
        <p:spPr>
          <a:xfrm>
            <a:off x="3832718" y="5029897"/>
            <a:ext cx="596900" cy="1015663"/>
          </a:xfrm>
          <a:prstGeom prst="rect">
            <a:avLst/>
          </a:prstGeom>
          <a:noFill/>
        </p:spPr>
        <p:txBody>
          <a:bodyPr wrap="square" rtlCol="0">
            <a:spAutoFit/>
          </a:bodyPr>
          <a:lstStyle/>
          <a:p>
            <a:pPr algn="ctr"/>
            <a:r>
              <a:rPr lang="en-US" altLang="zh-CN" sz="6000" dirty="0">
                <a:solidFill>
                  <a:srgbClr val="034C9C"/>
                </a:solidFill>
                <a:latin typeface="思源宋体 CN Heavy" panose="02020900000000000000" pitchFamily="18" charset="-122"/>
                <a:ea typeface="思源宋体 CN Heavy" panose="02020900000000000000" pitchFamily="18" charset="-122"/>
              </a:rPr>
              <a:t>5</a:t>
            </a:r>
            <a:endParaRPr lang="zh-CN" altLang="en-US" sz="6000" dirty="0">
              <a:solidFill>
                <a:srgbClr val="034C9C"/>
              </a:solidFill>
              <a:latin typeface="思源宋体 CN Heavy" panose="02020900000000000000" pitchFamily="18" charset="-122"/>
              <a:ea typeface="思源宋体 CN Heavy" panose="02020900000000000000" pitchFamily="18" charset="-122"/>
            </a:endParaRPr>
          </a:p>
        </p:txBody>
      </p:sp>
    </p:spTree>
    <p:extLst>
      <p:ext uri="{BB962C8B-B14F-4D97-AF65-F5344CB8AC3E}">
        <p14:creationId xmlns:p14="http://schemas.microsoft.com/office/powerpoint/2010/main" val="3912195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en-US" altLang="zh-CN" sz="2100" dirty="0">
                <a:latin typeface="微软雅黑" panose="020B0503020204020204" pitchFamily="34" charset="-122"/>
                <a:ea typeface="微软雅黑" panose="020B0503020204020204" pitchFamily="34" charset="-122"/>
              </a:rPr>
              <a:t>Scalability</a:t>
            </a:r>
            <a:r>
              <a:rPr lang="zh-CN" altLang="en-US" sz="2100" dirty="0">
                <a:latin typeface="微软雅黑" panose="020B0503020204020204" pitchFamily="34" charset="-122"/>
                <a:ea typeface="微软雅黑" panose="020B0503020204020204" pitchFamily="34" charset="-122"/>
              </a:rPr>
              <a:t>探究</a:t>
            </a:r>
          </a:p>
        </p:txBody>
      </p:sp>
      <p:pic>
        <p:nvPicPr>
          <p:cNvPr id="3" name="图片 2">
            <a:extLst>
              <a:ext uri="{FF2B5EF4-FFF2-40B4-BE49-F238E27FC236}">
                <a16:creationId xmlns:a16="http://schemas.microsoft.com/office/drawing/2014/main" id="{342E2719-EAFD-4D9C-9D3D-53809C3928B4}"/>
              </a:ext>
            </a:extLst>
          </p:cNvPr>
          <p:cNvPicPr>
            <a:picLocks noChangeAspect="1"/>
          </p:cNvPicPr>
          <p:nvPr/>
        </p:nvPicPr>
        <p:blipFill>
          <a:blip r:embed="rId3"/>
          <a:stretch>
            <a:fillRect/>
          </a:stretch>
        </p:blipFill>
        <p:spPr>
          <a:xfrm>
            <a:off x="1344570" y="1674335"/>
            <a:ext cx="5898391" cy="4305673"/>
          </a:xfrm>
          <a:prstGeom prst="rect">
            <a:avLst/>
          </a:prstGeom>
        </p:spPr>
      </p:pic>
    </p:spTree>
    <p:extLst>
      <p:ext uri="{BB962C8B-B14F-4D97-AF65-F5344CB8AC3E}">
        <p14:creationId xmlns:p14="http://schemas.microsoft.com/office/powerpoint/2010/main" val="2465310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415476" y="2672859"/>
            <a:ext cx="1194134" cy="119413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a:solidFill>
                  <a:schemeClr val="bg1"/>
                </a:solidFill>
                <a:latin typeface="FuturaBookC" pitchFamily="2" charset="-52"/>
              </a:rPr>
              <a:t>5</a:t>
            </a:r>
            <a:endParaRPr lang="zh-CN" altLang="en-US" sz="10350" b="1" dirty="0">
              <a:solidFill>
                <a:schemeClr val="bg1"/>
              </a:solidFill>
              <a:latin typeface="FuturaBookC" pitchFamily="2" charset="-52"/>
            </a:endParaRPr>
          </a:p>
        </p:txBody>
      </p:sp>
      <p:cxnSp>
        <p:nvCxnSpPr>
          <p:cNvPr id="9" name="直接连接符 8"/>
          <p:cNvCxnSpPr/>
          <p:nvPr/>
        </p:nvCxnSpPr>
        <p:spPr>
          <a:xfrm>
            <a:off x="3497665" y="3428999"/>
            <a:ext cx="83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109366" y="3605383"/>
            <a:ext cx="6131349" cy="523220"/>
          </a:xfrm>
          <a:prstGeom prst="rect">
            <a:avLst/>
          </a:prstGeom>
          <a:noFill/>
        </p:spPr>
        <p:txBody>
          <a:bodyPr wrap="square" rtlCol="0">
            <a:spAutoFit/>
          </a:bodyPr>
          <a:lstStyle/>
          <a:p>
            <a:r>
              <a:rPr lang="en-US" altLang="zh-CN" sz="2800" dirty="0">
                <a:latin typeface="Times New Roman" panose="02020603050405020304" pitchFamily="18" charset="0"/>
                <a:ea typeface="思源黑体 CN ExtraLight" panose="020B0200000000000000" pitchFamily="34" charset="-122"/>
                <a:cs typeface="Times New Roman" panose="02020603050405020304" pitchFamily="18" charset="0"/>
              </a:rPr>
              <a:t>Summary and Question</a:t>
            </a:r>
            <a:endParaRPr lang="zh-CN" altLang="en-US" sz="2800" dirty="0">
              <a:latin typeface="Times New Roman" panose="02020603050405020304" pitchFamily="18" charset="0"/>
              <a:ea typeface="思源黑体 CN ExtraLight" panose="020B0200000000000000" pitchFamily="34" charset="-122"/>
              <a:cs typeface="Times New Roman" panose="02020603050405020304" pitchFamily="18" charset="0"/>
            </a:endParaRPr>
          </a:p>
        </p:txBody>
      </p:sp>
      <p:sp>
        <p:nvSpPr>
          <p:cNvPr id="6" name="文本框 5"/>
          <p:cNvSpPr txBox="1"/>
          <p:nvPr/>
        </p:nvSpPr>
        <p:spPr>
          <a:xfrm>
            <a:off x="3205339" y="2672858"/>
            <a:ext cx="4042484" cy="600164"/>
          </a:xfrm>
          <a:prstGeom prst="rect">
            <a:avLst/>
          </a:prstGeom>
          <a:noFill/>
        </p:spPr>
        <p:txBody>
          <a:bodyPr wrap="square" rtlCol="0">
            <a:spAutoFit/>
          </a:bodyPr>
          <a:lstStyle/>
          <a:p>
            <a:r>
              <a:rPr lang="zh-CN" altLang="en-US" sz="3300" dirty="0">
                <a:solidFill>
                  <a:srgbClr val="1C4885"/>
                </a:solidFill>
                <a:latin typeface="微软雅黑" panose="020B0503020204020204" pitchFamily="34" charset="-122"/>
                <a:ea typeface="微软雅黑" panose="020B0503020204020204" pitchFamily="34" charset="-122"/>
              </a:rPr>
              <a:t>总结与展望</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总结</a:t>
            </a:r>
          </a:p>
        </p:txBody>
      </p:sp>
      <p:sp>
        <p:nvSpPr>
          <p:cNvPr id="4" name="文本框 3">
            <a:extLst>
              <a:ext uri="{FF2B5EF4-FFF2-40B4-BE49-F238E27FC236}">
                <a16:creationId xmlns:a16="http://schemas.microsoft.com/office/drawing/2014/main" id="{E63B58FB-E3C8-4057-A7CE-C87FA7EC62AD}"/>
              </a:ext>
            </a:extLst>
          </p:cNvPr>
          <p:cNvSpPr txBox="1"/>
          <p:nvPr/>
        </p:nvSpPr>
        <p:spPr>
          <a:xfrm>
            <a:off x="817685" y="2292263"/>
            <a:ext cx="7011082"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本文提出了一种新的偏见游走策略并在此基础上产生了一种新的图特征学习算法，而是否学习到了好的特征表示直接决定了一个机器学习算法是否可以</a:t>
            </a:r>
            <a:r>
              <a:rPr lang="en-US" altLang="zh-CN" dirty="0"/>
              <a:t>work</a:t>
            </a:r>
          </a:p>
          <a:p>
            <a:pPr marL="285750" indent="-285750">
              <a:buFont typeface="Arial" panose="020B0604020202020204" pitchFamily="34" charset="0"/>
              <a:buChar char="•"/>
            </a:pPr>
            <a:r>
              <a:rPr lang="en-US" altLang="zh-CN" dirty="0"/>
              <a:t>node2vec</a:t>
            </a:r>
            <a:r>
              <a:rPr lang="zh-CN" altLang="en-US" dirty="0"/>
              <a:t>在原本的随机游走算法基础上提出了带权重的二阶游走策略，获得了更好的性能</a:t>
            </a:r>
            <a:endParaRPr lang="en-US" altLang="zh-CN" dirty="0"/>
          </a:p>
          <a:p>
            <a:pPr marL="285750" indent="-285750">
              <a:buFont typeface="Arial" panose="020B0604020202020204" pitchFamily="34" charset="0"/>
              <a:buChar char="•"/>
            </a:pPr>
            <a:r>
              <a:rPr lang="zh-CN" altLang="en-US" dirty="0"/>
              <a:t>这实际上也体现了机器学习和数据挖掘中的</a:t>
            </a:r>
            <a:r>
              <a:rPr lang="en-US" altLang="zh-CN" dirty="0"/>
              <a:t>trade-off</a:t>
            </a:r>
            <a:r>
              <a:rPr lang="zh-CN" altLang="en-US"/>
              <a:t>思想，即将多种方法进行组合获得更好的效果</a:t>
            </a:r>
            <a:endParaRPr lang="zh-CN" altLang="en-US" dirty="0"/>
          </a:p>
        </p:txBody>
      </p:sp>
    </p:spTree>
    <p:extLst>
      <p:ext uri="{BB962C8B-B14F-4D97-AF65-F5344CB8AC3E}">
        <p14:creationId xmlns:p14="http://schemas.microsoft.com/office/powerpoint/2010/main" val="1564582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039195" y="2417739"/>
            <a:ext cx="5065610" cy="646331"/>
          </a:xfrm>
          <a:prstGeom prst="rect">
            <a:avLst/>
          </a:prstGeom>
          <a:noFill/>
        </p:spPr>
        <p:txBody>
          <a:bodyPr wrap="square" rtlCol="0">
            <a:spAutoFit/>
          </a:bodyPr>
          <a:lstStyle/>
          <a:p>
            <a:pPr algn="dist"/>
            <a:r>
              <a:rPr lang="zh-CN" altLang="en-US" sz="3600" dirty="0">
                <a:solidFill>
                  <a:srgbClr val="1C4885"/>
                </a:solidFill>
                <a:latin typeface="FZZhengHeiS-DB-GB" panose="02000000000000000000" pitchFamily="2" charset="0"/>
                <a:ea typeface="FZZhengHeiS-DB-GB" panose="02000000000000000000" pitchFamily="2" charset="0"/>
              </a:rPr>
              <a:t>感谢您的观看！</a:t>
            </a:r>
          </a:p>
        </p:txBody>
      </p:sp>
      <p:cxnSp>
        <p:nvCxnSpPr>
          <p:cNvPr id="11" name="直接连接符 10"/>
          <p:cNvCxnSpPr/>
          <p:nvPr/>
        </p:nvCxnSpPr>
        <p:spPr>
          <a:xfrm>
            <a:off x="4051197" y="3679043"/>
            <a:ext cx="10416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39196" y="3064070"/>
            <a:ext cx="5065609" cy="523220"/>
          </a:xfrm>
          <a:prstGeom prst="rect">
            <a:avLst/>
          </a:prstGeom>
          <a:noFill/>
        </p:spPr>
        <p:txBody>
          <a:bodyPr wrap="square" rtlCol="0">
            <a:spAutoFit/>
          </a:bodyPr>
          <a:lstStyle/>
          <a:p>
            <a:pPr algn="ctr"/>
            <a:r>
              <a:rPr lang="en-US" altLang="zh-CN" sz="2800" dirty="0">
                <a:solidFill>
                  <a:srgbClr val="1C4885"/>
                </a:solidFill>
                <a:latin typeface="Times New Roman" panose="02020603050405020304" pitchFamily="18" charset="0"/>
                <a:ea typeface="微软雅黑" panose="020B0503020204020204" pitchFamily="34" charset="-122"/>
                <a:cs typeface="Times New Roman" panose="02020603050405020304" pitchFamily="18" charset="0"/>
              </a:rPr>
              <a:t>Thank You</a:t>
            </a:r>
            <a:endParaRPr lang="zh-CN" altLang="en-US" sz="2800" dirty="0">
              <a:solidFill>
                <a:srgbClr val="1C4885"/>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3071674" y="4233621"/>
            <a:ext cx="4714043" cy="995594"/>
          </a:xfrm>
          <a:prstGeom prst="rect">
            <a:avLst/>
          </a:prstGeom>
          <a:noFill/>
        </p:spPr>
        <p:txBody>
          <a:bodyPr wrap="square" rtlCol="0">
            <a:spAutoFit/>
          </a:bodyPr>
          <a:lstStyle/>
          <a:p>
            <a:pPr>
              <a:lnSpc>
                <a:spcPct val="175000"/>
              </a:lnSpc>
            </a:pPr>
            <a:r>
              <a:rPr lang="zh-CN" altLang="en-US" dirty="0">
                <a:solidFill>
                  <a:srgbClr val="002060"/>
                </a:solidFill>
                <a:latin typeface="微软雅黑" panose="020B0503020204020204" pitchFamily="34" charset="-122"/>
                <a:ea typeface="微软雅黑" panose="020B0503020204020204" pitchFamily="34" charset="-122"/>
              </a:rPr>
              <a:t>汇报人：张溢弛、张琦、聂俊哲</a:t>
            </a:r>
            <a:endParaRPr lang="en-US" altLang="zh-CN" dirty="0">
              <a:solidFill>
                <a:srgbClr val="002060"/>
              </a:solidFill>
              <a:latin typeface="微软雅黑" panose="020B0503020204020204" pitchFamily="34" charset="-122"/>
              <a:ea typeface="微软雅黑" panose="020B0503020204020204" pitchFamily="34" charset="-122"/>
            </a:endParaRPr>
          </a:p>
          <a:p>
            <a:pPr>
              <a:lnSpc>
                <a:spcPct val="175000"/>
              </a:lnSpc>
            </a:pPr>
            <a:r>
              <a:rPr lang="zh-CN" altLang="en-US" dirty="0">
                <a:solidFill>
                  <a:srgbClr val="002060"/>
                </a:solidFill>
                <a:latin typeface="微软雅黑" panose="020B0503020204020204" pitchFamily="34" charset="-122"/>
                <a:ea typeface="微软雅黑" panose="020B0503020204020204" pitchFamily="34" charset="-122"/>
              </a:rPr>
              <a:t>时间：</a:t>
            </a:r>
            <a:r>
              <a:rPr lang="en-US" altLang="zh-CN" dirty="0">
                <a:solidFill>
                  <a:srgbClr val="002060"/>
                </a:solidFill>
                <a:latin typeface="微软雅黑" panose="020B0503020204020204" pitchFamily="34" charset="-122"/>
                <a:ea typeface="微软雅黑" panose="020B0503020204020204" pitchFamily="34" charset="-122"/>
              </a:rPr>
              <a:t>2021</a:t>
            </a:r>
            <a:r>
              <a:rPr lang="zh-CN" altLang="en-US" dirty="0">
                <a:solidFill>
                  <a:srgbClr val="002060"/>
                </a:solidFill>
                <a:latin typeface="微软雅黑" panose="020B0503020204020204" pitchFamily="34" charset="-122"/>
                <a:ea typeface="微软雅黑" panose="020B0503020204020204" pitchFamily="34" charset="-122"/>
              </a:rPr>
              <a:t>年</a:t>
            </a:r>
            <a:r>
              <a:rPr lang="en-US" altLang="zh-CN" dirty="0">
                <a:solidFill>
                  <a:srgbClr val="002060"/>
                </a:solidFill>
                <a:latin typeface="微软雅黑" panose="020B0503020204020204" pitchFamily="34" charset="-122"/>
                <a:ea typeface="微软雅黑" panose="020B0503020204020204" pitchFamily="34" charset="-122"/>
              </a:rPr>
              <a:t>6</a:t>
            </a:r>
            <a:r>
              <a:rPr lang="zh-CN" altLang="en-US" dirty="0">
                <a:solidFill>
                  <a:srgbClr val="002060"/>
                </a:solidFill>
                <a:latin typeface="微软雅黑" panose="020B0503020204020204" pitchFamily="34" charset="-122"/>
                <a:ea typeface="微软雅黑" panose="020B0503020204020204" pitchFamily="34" charset="-122"/>
              </a:rPr>
              <a:t>月</a:t>
            </a:r>
            <a:r>
              <a:rPr lang="en-US" altLang="zh-CN" dirty="0">
                <a:solidFill>
                  <a:srgbClr val="002060"/>
                </a:solidFill>
                <a:latin typeface="微软雅黑" panose="020B0503020204020204" pitchFamily="34" charset="-122"/>
                <a:ea typeface="微软雅黑" panose="020B0503020204020204" pitchFamily="34" charset="-122"/>
              </a:rPr>
              <a:t>10</a:t>
            </a:r>
            <a:r>
              <a:rPr lang="zh-CN" altLang="en-US" dirty="0">
                <a:solidFill>
                  <a:srgbClr val="002060"/>
                </a:solidFill>
                <a:latin typeface="微软雅黑" panose="020B0503020204020204" pitchFamily="34" charset="-122"/>
                <a:ea typeface="微软雅黑" panose="020B0503020204020204" pitchFamily="34" charset="-122"/>
              </a:rPr>
              <a:t>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1ACD620D-70BB-4582-BDFE-D90AF72ADC1D}"/>
              </a:ext>
            </a:extLst>
          </p:cNvPr>
          <p:cNvSpPr/>
          <p:nvPr/>
        </p:nvSpPr>
        <p:spPr>
          <a:xfrm>
            <a:off x="1415476" y="2672859"/>
            <a:ext cx="1194134" cy="119413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a:solidFill>
                  <a:schemeClr val="bg1"/>
                </a:solidFill>
                <a:latin typeface="FuturaBookC" pitchFamily="2" charset="-52"/>
              </a:rPr>
              <a:t>1</a:t>
            </a:r>
            <a:endParaRPr lang="zh-CN" altLang="en-US" sz="10350" b="1" dirty="0">
              <a:solidFill>
                <a:schemeClr val="bg1"/>
              </a:solidFill>
              <a:latin typeface="FuturaBookC" pitchFamily="2" charset="-52"/>
            </a:endParaRPr>
          </a:p>
        </p:txBody>
      </p:sp>
      <p:sp>
        <p:nvSpPr>
          <p:cNvPr id="5" name="文本框 4">
            <a:extLst>
              <a:ext uri="{FF2B5EF4-FFF2-40B4-BE49-F238E27FC236}">
                <a16:creationId xmlns:a16="http://schemas.microsoft.com/office/drawing/2014/main" id="{5C43545C-94CA-45FB-B3C0-D84839B373E8}"/>
              </a:ext>
            </a:extLst>
          </p:cNvPr>
          <p:cNvSpPr txBox="1"/>
          <p:nvPr/>
        </p:nvSpPr>
        <p:spPr>
          <a:xfrm>
            <a:off x="3205339" y="2672858"/>
            <a:ext cx="4042484" cy="600164"/>
          </a:xfrm>
          <a:prstGeom prst="rect">
            <a:avLst/>
          </a:prstGeom>
          <a:noFill/>
        </p:spPr>
        <p:txBody>
          <a:bodyPr wrap="square" rtlCol="0">
            <a:spAutoFit/>
          </a:bodyPr>
          <a:lstStyle/>
          <a:p>
            <a:r>
              <a:rPr lang="zh-CN" altLang="en-US" sz="3300" dirty="0">
                <a:solidFill>
                  <a:srgbClr val="1C4885"/>
                </a:solidFill>
                <a:latin typeface="微软雅黑" panose="020B0503020204020204" pitchFamily="34" charset="-122"/>
                <a:ea typeface="微软雅黑" panose="020B0503020204020204" pitchFamily="34" charset="-122"/>
              </a:rPr>
              <a:t>论文背景</a:t>
            </a:r>
          </a:p>
        </p:txBody>
      </p:sp>
      <p:sp>
        <p:nvSpPr>
          <p:cNvPr id="7" name="文本框 6">
            <a:extLst>
              <a:ext uri="{FF2B5EF4-FFF2-40B4-BE49-F238E27FC236}">
                <a16:creationId xmlns:a16="http://schemas.microsoft.com/office/drawing/2014/main" id="{7277D765-D815-4701-8646-F5248BF32D3F}"/>
              </a:ext>
            </a:extLst>
          </p:cNvPr>
          <p:cNvSpPr txBox="1"/>
          <p:nvPr/>
        </p:nvSpPr>
        <p:spPr>
          <a:xfrm>
            <a:off x="3205339" y="3584977"/>
            <a:ext cx="4726319" cy="523220"/>
          </a:xfrm>
          <a:prstGeom prst="rect">
            <a:avLst/>
          </a:prstGeom>
          <a:noFill/>
        </p:spPr>
        <p:txBody>
          <a:bodyPr wrap="square" rtlCol="0">
            <a:spAutoFit/>
          </a:bodyPr>
          <a:lstStyle/>
          <a:p>
            <a:r>
              <a:rPr lang="en-US" altLang="zh-CN" sz="2800" dirty="0">
                <a:latin typeface="Times New Roman" panose="02020603050405020304" pitchFamily="18" charset="0"/>
                <a:ea typeface="思源黑体 CN ExtraLight" panose="020B0200000000000000" pitchFamily="34" charset="-122"/>
                <a:cs typeface="Times New Roman" panose="02020603050405020304" pitchFamily="18" charset="0"/>
              </a:rPr>
              <a:t>Introduction</a:t>
            </a:r>
            <a:endParaRPr lang="zh-CN" altLang="en-US" sz="2800" dirty="0">
              <a:latin typeface="Times New Roman" panose="02020603050405020304" pitchFamily="18" charset="0"/>
              <a:ea typeface="思源黑体 CN ExtraLight" panose="020B0200000000000000"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6C297397-6034-4550-B477-8221B19419DE}"/>
              </a:ext>
            </a:extLst>
          </p:cNvPr>
          <p:cNvCxnSpPr/>
          <p:nvPr/>
        </p:nvCxnSpPr>
        <p:spPr>
          <a:xfrm>
            <a:off x="3497665" y="3428999"/>
            <a:ext cx="83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84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2739" y="1164695"/>
            <a:ext cx="2129588" cy="415498"/>
          </a:xfrm>
          <a:prstGeom prst="rect">
            <a:avLst/>
          </a:prstGeom>
          <a:noFill/>
        </p:spPr>
        <p:txBody>
          <a:bodyPr wrap="square" rtlCol="0">
            <a:spAutoFit/>
          </a:bodyPr>
          <a:lstStyle/>
          <a:p>
            <a:pPr algn="ctr"/>
            <a:r>
              <a:rPr lang="zh-CN" altLang="en-US" sz="2100" dirty="0">
                <a:solidFill>
                  <a:schemeClr val="tx1">
                    <a:lumMod val="85000"/>
                    <a:lumOff val="15000"/>
                  </a:schemeClr>
                </a:solidFill>
                <a:latin typeface="微软雅黑" panose="020B0503020204020204" pitchFamily="34" charset="-122"/>
                <a:ea typeface="微软雅黑" panose="020B0503020204020204" pitchFamily="34" charset="-122"/>
              </a:rPr>
              <a:t>论文背景</a:t>
            </a:r>
          </a:p>
        </p:txBody>
      </p:sp>
      <p:sp>
        <p:nvSpPr>
          <p:cNvPr id="5" name="文本框 4"/>
          <p:cNvSpPr txBox="1"/>
          <p:nvPr/>
        </p:nvSpPr>
        <p:spPr>
          <a:xfrm>
            <a:off x="597310" y="1520772"/>
            <a:ext cx="2060163" cy="276999"/>
          </a:xfrm>
          <a:prstGeom prst="rect">
            <a:avLst/>
          </a:prstGeom>
          <a:noFill/>
        </p:spPr>
        <p:txBody>
          <a:bodyPr wrap="square" rtlCol="0">
            <a:spAutoFit/>
          </a:bodyPr>
          <a:lstStyle/>
          <a:p>
            <a:pPr algn="ctr"/>
            <a:r>
              <a:rPr lang="en-US" altLang="zh-CN" sz="1200" dirty="0">
                <a:solidFill>
                  <a:schemeClr val="tx1">
                    <a:lumMod val="85000"/>
                    <a:lumOff val="15000"/>
                  </a:schemeClr>
                </a:solidFill>
                <a:latin typeface="Times New Roman" panose="02020603050405020304" pitchFamily="18" charset="0"/>
                <a:ea typeface="锐字逼格青春粗黑体简2.0" panose="02010604000000000000" pitchFamily="2" charset="-122"/>
                <a:cs typeface="Times New Roman" panose="02020603050405020304" pitchFamily="18" charset="0"/>
              </a:rPr>
              <a:t>Research Topic Background</a:t>
            </a:r>
            <a:endParaRPr lang="zh-CN" altLang="en-US" sz="1200" dirty="0">
              <a:solidFill>
                <a:schemeClr val="tx1">
                  <a:lumMod val="85000"/>
                  <a:lumOff val="15000"/>
                </a:schemeClr>
              </a:solidFill>
              <a:latin typeface="Times New Roman" panose="02020603050405020304" pitchFamily="18" charset="0"/>
              <a:ea typeface="锐字逼格青春粗黑体简2.0" panose="02010604000000000000" pitchFamily="2" charset="-122"/>
              <a:cs typeface="Times New Roman" panose="02020603050405020304" pitchFamily="18" charset="0"/>
            </a:endParaRPr>
          </a:p>
        </p:txBody>
      </p:sp>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6D233462-A513-4ACC-8F15-6A2B89C5795D}"/>
              </a:ext>
            </a:extLst>
          </p:cNvPr>
          <p:cNvGrpSpPr/>
          <p:nvPr/>
        </p:nvGrpSpPr>
        <p:grpSpPr>
          <a:xfrm>
            <a:off x="1715084" y="4751285"/>
            <a:ext cx="6975801" cy="942020"/>
            <a:chOff x="1291377" y="2089100"/>
            <a:chExt cx="6975801" cy="942020"/>
          </a:xfrm>
        </p:grpSpPr>
        <p:grpSp>
          <p:nvGrpSpPr>
            <p:cNvPr id="27" name="组合 26"/>
            <p:cNvGrpSpPr/>
            <p:nvPr/>
          </p:nvGrpSpPr>
          <p:grpSpPr>
            <a:xfrm>
              <a:off x="1291377" y="2089100"/>
              <a:ext cx="1021894" cy="741434"/>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1" name="矩形 30"/>
            <p:cNvSpPr/>
            <p:nvPr/>
          </p:nvSpPr>
          <p:spPr>
            <a:xfrm>
              <a:off x="1381286" y="2206763"/>
              <a:ext cx="6885892" cy="824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文本框 39"/>
            <p:cNvSpPr txBox="1"/>
            <p:nvPr/>
          </p:nvSpPr>
          <p:spPr>
            <a:xfrm>
              <a:off x="1517533" y="2335704"/>
              <a:ext cx="774290" cy="553998"/>
            </a:xfrm>
            <a:prstGeom prst="rect">
              <a:avLst/>
            </a:prstGeom>
            <a:noFill/>
          </p:spPr>
          <p:txBody>
            <a:bodyPr wrap="square" rtlCol="0">
              <a:spAutoFit/>
            </a:bodyPr>
            <a:lstStyle/>
            <a:p>
              <a:pPr algn="ctr"/>
              <a:r>
                <a:rPr lang="en-US" altLang="zh-CN" sz="3000" dirty="0">
                  <a:solidFill>
                    <a:schemeClr val="tx1">
                      <a:lumMod val="85000"/>
                      <a:lumOff val="15000"/>
                    </a:schemeClr>
                  </a:solidFill>
                  <a:latin typeface="FuturaBookC" pitchFamily="2" charset="-52"/>
                </a:rPr>
                <a:t>03</a:t>
              </a:r>
              <a:endParaRPr lang="zh-CN" altLang="en-US" sz="3000" dirty="0">
                <a:solidFill>
                  <a:schemeClr val="tx1">
                    <a:lumMod val="85000"/>
                    <a:lumOff val="15000"/>
                  </a:schemeClr>
                </a:solidFill>
                <a:latin typeface="FuturaBookC" pitchFamily="2" charset="-52"/>
              </a:endParaRPr>
            </a:p>
          </p:txBody>
        </p:sp>
        <p:sp>
          <p:nvSpPr>
            <p:cNvPr id="43" name="文本框 42"/>
            <p:cNvSpPr txBox="1"/>
            <p:nvPr/>
          </p:nvSpPr>
          <p:spPr>
            <a:xfrm>
              <a:off x="2350799" y="2352836"/>
              <a:ext cx="5765226" cy="646331"/>
            </a:xfrm>
            <a:prstGeom prst="rect">
              <a:avLst/>
            </a:prstGeom>
            <a:noFill/>
          </p:spPr>
          <p:txBody>
            <a:bodyPr wrap="square" rtlCol="0">
              <a:spAutoFit/>
            </a:bodyPr>
            <a:lstStyle/>
            <a:p>
              <a:pPr algn="just"/>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传统方法</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依赖于手工特征和谱图理论，存在</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可解释性差或计算量大的缺点</a:t>
              </a:r>
            </a:p>
          </p:txBody>
        </p:sp>
      </p:grpSp>
      <p:grpSp>
        <p:nvGrpSpPr>
          <p:cNvPr id="26" name="组合 25">
            <a:extLst>
              <a:ext uri="{FF2B5EF4-FFF2-40B4-BE49-F238E27FC236}">
                <a16:creationId xmlns:a16="http://schemas.microsoft.com/office/drawing/2014/main" id="{646E2E0A-5831-4A71-A974-042E47D1B402}"/>
              </a:ext>
            </a:extLst>
          </p:cNvPr>
          <p:cNvGrpSpPr/>
          <p:nvPr/>
        </p:nvGrpSpPr>
        <p:grpSpPr>
          <a:xfrm>
            <a:off x="1484130" y="3455265"/>
            <a:ext cx="6975801" cy="942020"/>
            <a:chOff x="1291377" y="2089100"/>
            <a:chExt cx="6975801" cy="942020"/>
          </a:xfrm>
        </p:grpSpPr>
        <p:grpSp>
          <p:nvGrpSpPr>
            <p:cNvPr id="30" name="组合 29">
              <a:extLst>
                <a:ext uri="{FF2B5EF4-FFF2-40B4-BE49-F238E27FC236}">
                  <a16:creationId xmlns:a16="http://schemas.microsoft.com/office/drawing/2014/main" id="{BFE72E9D-D8CA-4D4E-B739-AC42A4F55DB9}"/>
                </a:ext>
              </a:extLst>
            </p:cNvPr>
            <p:cNvGrpSpPr/>
            <p:nvPr/>
          </p:nvGrpSpPr>
          <p:grpSpPr>
            <a:xfrm>
              <a:off x="1291377" y="2089100"/>
              <a:ext cx="1021894" cy="741434"/>
              <a:chOff x="6177683" y="1666134"/>
              <a:chExt cx="1362525" cy="988578"/>
            </a:xfrm>
            <a:solidFill>
              <a:srgbClr val="1C4885"/>
            </a:solidFill>
          </p:grpSpPr>
          <p:sp>
            <p:nvSpPr>
              <p:cNvPr id="49" name="矩形 48">
                <a:extLst>
                  <a:ext uri="{FF2B5EF4-FFF2-40B4-BE49-F238E27FC236}">
                    <a16:creationId xmlns:a16="http://schemas.microsoft.com/office/drawing/2014/main" id="{131588DD-8EE0-4B4F-8254-C65BBDAD4BBD}"/>
                  </a:ext>
                </a:extLst>
              </p:cNvPr>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a:extLst>
                  <a:ext uri="{FF2B5EF4-FFF2-40B4-BE49-F238E27FC236}">
                    <a16:creationId xmlns:a16="http://schemas.microsoft.com/office/drawing/2014/main" id="{512C9435-7032-4AEC-9DD1-329ED118BC90}"/>
                  </a:ext>
                </a:extLst>
              </p:cNvPr>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46" name="矩形 45">
              <a:extLst>
                <a:ext uri="{FF2B5EF4-FFF2-40B4-BE49-F238E27FC236}">
                  <a16:creationId xmlns:a16="http://schemas.microsoft.com/office/drawing/2014/main" id="{865BEC93-0198-4AE0-A972-B2C459A7C715}"/>
                </a:ext>
              </a:extLst>
            </p:cNvPr>
            <p:cNvSpPr/>
            <p:nvPr/>
          </p:nvSpPr>
          <p:spPr>
            <a:xfrm>
              <a:off x="1381286" y="2206763"/>
              <a:ext cx="6885892" cy="824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文本框 46">
              <a:extLst>
                <a:ext uri="{FF2B5EF4-FFF2-40B4-BE49-F238E27FC236}">
                  <a16:creationId xmlns:a16="http://schemas.microsoft.com/office/drawing/2014/main" id="{C02335F9-8CAE-497D-9B69-40A6C59952E3}"/>
                </a:ext>
              </a:extLst>
            </p:cNvPr>
            <p:cNvSpPr txBox="1"/>
            <p:nvPr/>
          </p:nvSpPr>
          <p:spPr>
            <a:xfrm>
              <a:off x="1517533" y="2335704"/>
              <a:ext cx="774290" cy="553998"/>
            </a:xfrm>
            <a:prstGeom prst="rect">
              <a:avLst/>
            </a:prstGeom>
            <a:noFill/>
          </p:spPr>
          <p:txBody>
            <a:bodyPr wrap="square" rtlCol="0">
              <a:spAutoFit/>
            </a:bodyPr>
            <a:lstStyle/>
            <a:p>
              <a:pPr algn="ctr"/>
              <a:r>
                <a:rPr lang="en-US" altLang="zh-CN" sz="3000" dirty="0">
                  <a:solidFill>
                    <a:schemeClr val="tx1">
                      <a:lumMod val="85000"/>
                      <a:lumOff val="15000"/>
                    </a:schemeClr>
                  </a:solidFill>
                  <a:latin typeface="FuturaBookC" pitchFamily="2" charset="-52"/>
                </a:rPr>
                <a:t>02</a:t>
              </a:r>
              <a:endParaRPr lang="zh-CN" altLang="en-US" sz="3000" dirty="0">
                <a:solidFill>
                  <a:schemeClr val="tx1">
                    <a:lumMod val="85000"/>
                    <a:lumOff val="15000"/>
                  </a:schemeClr>
                </a:solidFill>
                <a:latin typeface="FuturaBookC" pitchFamily="2" charset="-52"/>
              </a:endParaRPr>
            </a:p>
          </p:txBody>
        </p:sp>
        <p:sp>
          <p:nvSpPr>
            <p:cNvPr id="48" name="文本框 47">
              <a:extLst>
                <a:ext uri="{FF2B5EF4-FFF2-40B4-BE49-F238E27FC236}">
                  <a16:creationId xmlns:a16="http://schemas.microsoft.com/office/drawing/2014/main" id="{B1A00F40-EE32-4A97-A120-B35583BCA77C}"/>
                </a:ext>
              </a:extLst>
            </p:cNvPr>
            <p:cNvSpPr txBox="1"/>
            <p:nvPr/>
          </p:nvSpPr>
          <p:spPr>
            <a:xfrm>
              <a:off x="2313271" y="2428037"/>
              <a:ext cx="5675316" cy="369332"/>
            </a:xfrm>
            <a:prstGeom prst="rect">
              <a:avLst/>
            </a:prstGeom>
            <a:noFill/>
          </p:spPr>
          <p:txBody>
            <a:bodyPr wrap="square" rtlCol="0">
              <a:spAutoFit/>
            </a:bodyPr>
            <a:lstStyle/>
            <a:p>
              <a:pPr algn="just"/>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相比于结构化数据，图结构难以直接提取特征表示</a:t>
              </a:r>
            </a:p>
          </p:txBody>
        </p:sp>
      </p:grpSp>
      <p:grpSp>
        <p:nvGrpSpPr>
          <p:cNvPr id="51" name="组合 50">
            <a:extLst>
              <a:ext uri="{FF2B5EF4-FFF2-40B4-BE49-F238E27FC236}">
                <a16:creationId xmlns:a16="http://schemas.microsoft.com/office/drawing/2014/main" id="{A3B07167-C763-4848-92F1-E46735384808}"/>
              </a:ext>
            </a:extLst>
          </p:cNvPr>
          <p:cNvGrpSpPr/>
          <p:nvPr/>
        </p:nvGrpSpPr>
        <p:grpSpPr>
          <a:xfrm>
            <a:off x="1257974" y="2219137"/>
            <a:ext cx="7281758" cy="942020"/>
            <a:chOff x="1291377" y="2089100"/>
            <a:chExt cx="7281758" cy="942020"/>
          </a:xfrm>
        </p:grpSpPr>
        <p:grpSp>
          <p:nvGrpSpPr>
            <p:cNvPr id="52" name="组合 51">
              <a:extLst>
                <a:ext uri="{FF2B5EF4-FFF2-40B4-BE49-F238E27FC236}">
                  <a16:creationId xmlns:a16="http://schemas.microsoft.com/office/drawing/2014/main" id="{4EDF2E82-003A-4D05-9522-63BB445B98CA}"/>
                </a:ext>
              </a:extLst>
            </p:cNvPr>
            <p:cNvGrpSpPr/>
            <p:nvPr/>
          </p:nvGrpSpPr>
          <p:grpSpPr>
            <a:xfrm>
              <a:off x="1291377" y="2089100"/>
              <a:ext cx="1021894" cy="741434"/>
              <a:chOff x="6177683" y="1666134"/>
              <a:chExt cx="1362525" cy="988578"/>
            </a:xfrm>
            <a:solidFill>
              <a:srgbClr val="1C4885"/>
            </a:solidFill>
          </p:grpSpPr>
          <p:sp>
            <p:nvSpPr>
              <p:cNvPr id="56" name="矩形 55">
                <a:extLst>
                  <a:ext uri="{FF2B5EF4-FFF2-40B4-BE49-F238E27FC236}">
                    <a16:creationId xmlns:a16="http://schemas.microsoft.com/office/drawing/2014/main" id="{D3BC6091-969D-4FD1-B55C-39161301C884}"/>
                  </a:ext>
                </a:extLst>
              </p:cNvPr>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矩形 56">
                <a:extLst>
                  <a:ext uri="{FF2B5EF4-FFF2-40B4-BE49-F238E27FC236}">
                    <a16:creationId xmlns:a16="http://schemas.microsoft.com/office/drawing/2014/main" id="{6FAA8400-43E2-4CD0-AF1B-DB4F928A4931}"/>
                  </a:ext>
                </a:extLst>
              </p:cNvPr>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3" name="矩形 52">
              <a:extLst>
                <a:ext uri="{FF2B5EF4-FFF2-40B4-BE49-F238E27FC236}">
                  <a16:creationId xmlns:a16="http://schemas.microsoft.com/office/drawing/2014/main" id="{B607933B-D1D6-47AD-A047-241E3DF90749}"/>
                </a:ext>
              </a:extLst>
            </p:cNvPr>
            <p:cNvSpPr/>
            <p:nvPr/>
          </p:nvSpPr>
          <p:spPr>
            <a:xfrm>
              <a:off x="1381286" y="2206763"/>
              <a:ext cx="6885892" cy="824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文本框 53">
              <a:extLst>
                <a:ext uri="{FF2B5EF4-FFF2-40B4-BE49-F238E27FC236}">
                  <a16:creationId xmlns:a16="http://schemas.microsoft.com/office/drawing/2014/main" id="{E728E087-603F-4BAC-8AF7-962DED87E40A}"/>
                </a:ext>
              </a:extLst>
            </p:cNvPr>
            <p:cNvSpPr txBox="1"/>
            <p:nvPr/>
          </p:nvSpPr>
          <p:spPr>
            <a:xfrm>
              <a:off x="1517533" y="2335704"/>
              <a:ext cx="774290" cy="553998"/>
            </a:xfrm>
            <a:prstGeom prst="rect">
              <a:avLst/>
            </a:prstGeom>
            <a:noFill/>
          </p:spPr>
          <p:txBody>
            <a:bodyPr wrap="square" rtlCol="0">
              <a:spAutoFit/>
            </a:bodyPr>
            <a:lstStyle/>
            <a:p>
              <a:pPr algn="ctr"/>
              <a:r>
                <a:rPr lang="en-US" altLang="zh-CN" sz="3000" dirty="0">
                  <a:solidFill>
                    <a:schemeClr val="tx1">
                      <a:lumMod val="85000"/>
                      <a:lumOff val="15000"/>
                    </a:schemeClr>
                  </a:solidFill>
                  <a:latin typeface="FuturaBookC" pitchFamily="2" charset="-52"/>
                </a:rPr>
                <a:t>01</a:t>
              </a:r>
              <a:endParaRPr lang="zh-CN" altLang="en-US" sz="3000" dirty="0">
                <a:solidFill>
                  <a:schemeClr val="tx1">
                    <a:lumMod val="85000"/>
                    <a:lumOff val="15000"/>
                  </a:schemeClr>
                </a:solidFill>
                <a:latin typeface="FuturaBookC" pitchFamily="2" charset="-52"/>
              </a:endParaRPr>
            </a:p>
          </p:txBody>
        </p:sp>
        <p:sp>
          <p:nvSpPr>
            <p:cNvPr id="55" name="文本框 54">
              <a:extLst>
                <a:ext uri="{FF2B5EF4-FFF2-40B4-BE49-F238E27FC236}">
                  <a16:creationId xmlns:a16="http://schemas.microsoft.com/office/drawing/2014/main" id="{85261C19-3A2F-49F0-870F-6813F8D61948}"/>
                </a:ext>
              </a:extLst>
            </p:cNvPr>
            <p:cNvSpPr txBox="1"/>
            <p:nvPr/>
          </p:nvSpPr>
          <p:spPr>
            <a:xfrm>
              <a:off x="2313271" y="2428037"/>
              <a:ext cx="6259864" cy="369332"/>
            </a:xfrm>
            <a:prstGeom prst="rect">
              <a:avLst/>
            </a:prstGeom>
            <a:noFill/>
          </p:spPr>
          <p:txBody>
            <a:bodyPr wrap="square" rtlCol="0">
              <a:spAutoFit/>
            </a:bodyPr>
            <a:lstStyle/>
            <a:p>
              <a:pPr algn="just"/>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分类、回归、聚类等任务首先需要</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获取样本的特征表示</a:t>
              </a:r>
            </a:p>
          </p:txBody>
        </p:sp>
      </p:grpSp>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075523"/>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134208"/>
            <a:ext cx="4970554"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图嵌入</a:t>
            </a:r>
            <a:r>
              <a:rPr lang="en-US" altLang="zh-CN" sz="2100" dirty="0">
                <a:latin typeface="微软雅黑" panose="020B0503020204020204" pitchFamily="34" charset="-122"/>
                <a:ea typeface="微软雅黑" panose="020B0503020204020204" pitchFamily="34" charset="-122"/>
              </a:rPr>
              <a:t>Graph Embedding</a:t>
            </a:r>
            <a:r>
              <a:rPr lang="zh-CN" altLang="en-US" sz="2100" dirty="0">
                <a:latin typeface="微软雅黑" panose="020B0503020204020204" pitchFamily="34" charset="-122"/>
                <a:ea typeface="微软雅黑" panose="020B0503020204020204" pitchFamily="34" charset="-122"/>
              </a:rPr>
              <a:t>和随机游走</a:t>
            </a:r>
          </a:p>
        </p:txBody>
      </p:sp>
      <p:sp>
        <p:nvSpPr>
          <p:cNvPr id="7" name="文本框 6">
            <a:extLst>
              <a:ext uri="{FF2B5EF4-FFF2-40B4-BE49-F238E27FC236}">
                <a16:creationId xmlns:a16="http://schemas.microsoft.com/office/drawing/2014/main" id="{22BD6D3B-9FAD-4179-902A-0BEACD2ED41D}"/>
              </a:ext>
            </a:extLst>
          </p:cNvPr>
          <p:cNvSpPr txBox="1"/>
          <p:nvPr/>
        </p:nvSpPr>
        <p:spPr>
          <a:xfrm>
            <a:off x="817685" y="2242203"/>
            <a:ext cx="6963508"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图嵌入是指将一个图结构表示成一个低维向量</a:t>
            </a:r>
            <a:endParaRPr lang="en-US" altLang="zh-CN" b="1" dirty="0"/>
          </a:p>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传统方法：</a:t>
            </a:r>
            <a:endParaRPr lang="en-US" altLang="zh-CN" dirty="0"/>
          </a:p>
          <a:p>
            <a:pPr marL="742950" lvl="1" indent="-285750">
              <a:buFont typeface="Arial" panose="020B0604020202020204" pitchFamily="34" charset="0"/>
              <a:buChar char="•"/>
            </a:pPr>
            <a:r>
              <a:rPr lang="zh-CN" altLang="en-US" dirty="0"/>
              <a:t>基于人造特征和手工提取的方法：可解释性差</a:t>
            </a:r>
            <a:endParaRPr lang="en-US" altLang="zh-CN" dirty="0"/>
          </a:p>
          <a:p>
            <a:pPr marL="742950" lvl="1" indent="-285750">
              <a:buFont typeface="Arial" panose="020B0604020202020204" pitchFamily="34" charset="0"/>
              <a:buChar char="•"/>
            </a:pPr>
            <a:r>
              <a:rPr lang="zh-CN" altLang="en-US" dirty="0"/>
              <a:t>基于谱图理论和降维的方法：计算量过大</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随机游走采样：一种新的图嵌入方法，是一种随机算法，可以降低算法的复杂度</a:t>
            </a:r>
            <a:endParaRPr lang="en-US" altLang="zh-CN" dirty="0"/>
          </a:p>
          <a:p>
            <a:pPr marL="742950" lvl="1" indent="-285750">
              <a:buFont typeface="Arial" panose="020B0604020202020204" pitchFamily="34" charset="0"/>
              <a:buChar char="•"/>
            </a:pPr>
            <a:r>
              <a:rPr lang="zh-CN" altLang="en-US" dirty="0"/>
              <a:t>已经提出的有</a:t>
            </a:r>
            <a:r>
              <a:rPr lang="en-US" altLang="zh-CN" dirty="0"/>
              <a:t>Line</a:t>
            </a:r>
            <a:r>
              <a:rPr lang="zh-CN" altLang="en-US" dirty="0"/>
              <a:t>和</a:t>
            </a:r>
            <a:r>
              <a:rPr lang="en-US" altLang="zh-CN" dirty="0" err="1"/>
              <a:t>DeepWalk</a:t>
            </a:r>
            <a:r>
              <a:rPr lang="zh-CN" altLang="en-US" dirty="0"/>
              <a:t>等等</a:t>
            </a:r>
            <a:endParaRPr lang="en-US" altLang="zh-CN" dirty="0"/>
          </a:p>
          <a:p>
            <a:pPr marL="742950" lvl="1" indent="-285750">
              <a:buFont typeface="Arial" panose="020B0604020202020204" pitchFamily="34" charset="0"/>
              <a:buChar char="•"/>
            </a:pPr>
            <a:r>
              <a:rPr lang="zh-CN" altLang="en-US" dirty="0"/>
              <a:t>本论文</a:t>
            </a:r>
            <a:r>
              <a:rPr lang="en-US" altLang="zh-CN" dirty="0"/>
              <a:t>node2vec</a:t>
            </a:r>
            <a:r>
              <a:rPr lang="zh-CN" altLang="en-US" dirty="0"/>
              <a:t>在已有算法的基础上提出了新的采样方法</a:t>
            </a:r>
            <a:endParaRPr lang="en-US" altLang="zh-CN" dirty="0"/>
          </a:p>
        </p:txBody>
      </p:sp>
    </p:spTree>
    <p:extLst>
      <p:ext uri="{BB962C8B-B14F-4D97-AF65-F5344CB8AC3E}">
        <p14:creationId xmlns:p14="http://schemas.microsoft.com/office/powerpoint/2010/main" val="208520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415476" y="2672859"/>
            <a:ext cx="1194134" cy="119413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a:solidFill>
                  <a:schemeClr val="bg1"/>
                </a:solidFill>
                <a:latin typeface="FuturaBookC" pitchFamily="2" charset="-52"/>
              </a:rPr>
              <a:t>2</a:t>
            </a:r>
            <a:endParaRPr lang="zh-CN" altLang="en-US" sz="10350" b="1" dirty="0">
              <a:solidFill>
                <a:schemeClr val="bg1"/>
              </a:solidFill>
              <a:latin typeface="FuturaBookC" pitchFamily="2" charset="-52"/>
            </a:endParaRPr>
          </a:p>
        </p:txBody>
      </p:sp>
      <p:cxnSp>
        <p:nvCxnSpPr>
          <p:cNvPr id="9" name="直接连接符 8"/>
          <p:cNvCxnSpPr/>
          <p:nvPr/>
        </p:nvCxnSpPr>
        <p:spPr>
          <a:xfrm>
            <a:off x="3497665" y="3428999"/>
            <a:ext cx="83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205339" y="3584977"/>
            <a:ext cx="6622313" cy="523220"/>
          </a:xfrm>
          <a:prstGeom prst="rect">
            <a:avLst/>
          </a:prstGeom>
          <a:noFill/>
        </p:spPr>
        <p:txBody>
          <a:bodyPr wrap="square" rtlCol="0">
            <a:spAutoFit/>
          </a:bodyPr>
          <a:lstStyle/>
          <a:p>
            <a:r>
              <a:rPr lang="en-US" altLang="zh-CN" sz="2800" dirty="0">
                <a:latin typeface="Times New Roman" panose="02020603050405020304" pitchFamily="18" charset="0"/>
                <a:ea typeface="思源黑体 CN ExtraLight" panose="020B0200000000000000" pitchFamily="34" charset="-122"/>
                <a:cs typeface="Times New Roman" panose="02020603050405020304" pitchFamily="18" charset="0"/>
              </a:rPr>
              <a:t>Paper Contribution</a:t>
            </a:r>
            <a:endParaRPr lang="zh-CN" altLang="en-US" sz="2800" dirty="0">
              <a:latin typeface="Times New Roman" panose="02020603050405020304" pitchFamily="18" charset="0"/>
              <a:ea typeface="思源黑体 CN ExtraLight" panose="020B0200000000000000"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5C43545C-94CA-45FB-B3C0-D84839B373E8}"/>
              </a:ext>
            </a:extLst>
          </p:cNvPr>
          <p:cNvSpPr txBox="1"/>
          <p:nvPr/>
        </p:nvSpPr>
        <p:spPr>
          <a:xfrm>
            <a:off x="3205339" y="2669762"/>
            <a:ext cx="4042484" cy="600164"/>
          </a:xfrm>
          <a:prstGeom prst="rect">
            <a:avLst/>
          </a:prstGeom>
          <a:noFill/>
        </p:spPr>
        <p:txBody>
          <a:bodyPr wrap="square" rtlCol="0">
            <a:spAutoFit/>
          </a:bodyPr>
          <a:lstStyle/>
          <a:p>
            <a:r>
              <a:rPr lang="zh-CN" altLang="en-US" sz="3300" dirty="0">
                <a:solidFill>
                  <a:srgbClr val="1C4885"/>
                </a:solidFill>
                <a:latin typeface="微软雅黑" panose="020B0503020204020204" pitchFamily="34" charset="-122"/>
                <a:ea typeface="微软雅黑" panose="020B0503020204020204" pitchFamily="34" charset="-122"/>
              </a:rPr>
              <a:t>论文成果</a:t>
            </a:r>
          </a:p>
        </p:txBody>
      </p:sp>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84784" y="1075523"/>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134208"/>
            <a:ext cx="4970554"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论文的成果</a:t>
            </a:r>
          </a:p>
        </p:txBody>
      </p:sp>
      <p:sp>
        <p:nvSpPr>
          <p:cNvPr id="9" name="文本框 8">
            <a:extLst>
              <a:ext uri="{FF2B5EF4-FFF2-40B4-BE49-F238E27FC236}">
                <a16:creationId xmlns:a16="http://schemas.microsoft.com/office/drawing/2014/main" id="{841804A1-B414-45B9-8229-A2A274105690}"/>
              </a:ext>
            </a:extLst>
          </p:cNvPr>
          <p:cNvSpPr txBox="1"/>
          <p:nvPr/>
        </p:nvSpPr>
        <p:spPr>
          <a:xfrm>
            <a:off x="1014608" y="2129425"/>
            <a:ext cx="6951945"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提出了</a:t>
            </a:r>
            <a:r>
              <a:rPr lang="en-US" altLang="zh-CN" dirty="0"/>
              <a:t>node2vec</a:t>
            </a:r>
            <a:r>
              <a:rPr lang="zh-CN" altLang="en-US" dirty="0"/>
              <a:t>这种图特征学习算法，并使用</a:t>
            </a:r>
            <a:r>
              <a:rPr lang="en-US" altLang="zh-CN" dirty="0"/>
              <a:t>SGD</a:t>
            </a:r>
            <a:r>
              <a:rPr lang="zh-CN" altLang="en-US" dirty="0"/>
              <a:t>来优化一个</a:t>
            </a:r>
            <a:r>
              <a:rPr lang="en-US" altLang="zh-CN" dirty="0"/>
              <a:t>neighborhood preserving</a:t>
            </a:r>
            <a:r>
              <a:rPr lang="zh-CN" altLang="en-US" dirty="0"/>
              <a:t>的目标函数</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展示了</a:t>
            </a:r>
            <a:r>
              <a:rPr lang="en-US" altLang="zh-CN" dirty="0"/>
              <a:t>node2vec</a:t>
            </a:r>
            <a:r>
              <a:rPr lang="zh-CN" altLang="en-US" dirty="0"/>
              <a:t>如何提供发现符合不同等价的表示的灵活性</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将</a:t>
            </a:r>
            <a:r>
              <a:rPr lang="en-US" altLang="zh-CN" dirty="0"/>
              <a:t>node2vec</a:t>
            </a:r>
            <a:r>
              <a:rPr lang="zh-CN" altLang="en-US" dirty="0"/>
              <a:t>和其他的特征学习方法在考虑邻域保留程度的目标函数上进行了一定的扩展</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在多项图学习子任务中对</a:t>
            </a:r>
            <a:r>
              <a:rPr lang="en-US" altLang="zh-CN" dirty="0"/>
              <a:t>node2vec</a:t>
            </a:r>
            <a:r>
              <a:rPr lang="zh-CN" altLang="en-US" dirty="0"/>
              <a:t>算法进行了评价</a:t>
            </a:r>
            <a:endParaRPr lang="en-US" altLang="zh-CN" dirty="0"/>
          </a:p>
          <a:p>
            <a:pPr marL="742950" lvl="1" indent="-285750">
              <a:buFont typeface="Arial" panose="020B0604020202020204" pitchFamily="34" charset="0"/>
              <a:buChar char="•"/>
            </a:pPr>
            <a:r>
              <a:rPr lang="zh-CN" altLang="en-US" dirty="0"/>
              <a:t>节点分类</a:t>
            </a:r>
            <a:endParaRPr lang="en-US" altLang="zh-CN" dirty="0"/>
          </a:p>
          <a:p>
            <a:pPr marL="742950" lvl="1" indent="-285750">
              <a:buFont typeface="Arial" panose="020B0604020202020204" pitchFamily="34" charset="0"/>
              <a:buChar char="•"/>
            </a:pPr>
            <a:r>
              <a:rPr lang="zh-CN" altLang="en-US" dirty="0"/>
              <a:t>链接预测</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576479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415476" y="2672859"/>
            <a:ext cx="1194134" cy="119413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a:solidFill>
                  <a:schemeClr val="bg1"/>
                </a:solidFill>
                <a:latin typeface="FuturaBookC" pitchFamily="2" charset="-52"/>
              </a:rPr>
              <a:t>3</a:t>
            </a:r>
            <a:endParaRPr lang="zh-CN" altLang="en-US" sz="10350" b="1" dirty="0">
              <a:solidFill>
                <a:schemeClr val="bg1"/>
              </a:solidFill>
              <a:latin typeface="FuturaBookC" pitchFamily="2" charset="-52"/>
            </a:endParaRPr>
          </a:p>
        </p:txBody>
      </p:sp>
      <p:cxnSp>
        <p:nvCxnSpPr>
          <p:cNvPr id="9" name="直接连接符 8"/>
          <p:cNvCxnSpPr/>
          <p:nvPr/>
        </p:nvCxnSpPr>
        <p:spPr>
          <a:xfrm>
            <a:off x="3497665" y="3428999"/>
            <a:ext cx="8343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84612" y="3605383"/>
            <a:ext cx="6094715" cy="523220"/>
          </a:xfrm>
          <a:prstGeom prst="rect">
            <a:avLst/>
          </a:prstGeom>
          <a:noFill/>
        </p:spPr>
        <p:txBody>
          <a:bodyPr wrap="square" rtlCol="0">
            <a:spAutoFit/>
          </a:bodyPr>
          <a:lstStyle/>
          <a:p>
            <a:pPr algn="ctr"/>
            <a:r>
              <a:rPr lang="en-US" altLang="zh-CN" sz="2800" dirty="0">
                <a:solidFill>
                  <a:schemeClr val="tx1">
                    <a:lumMod val="85000"/>
                    <a:lumOff val="15000"/>
                  </a:schemeClr>
                </a:solidFill>
                <a:latin typeface="Times New Roman" panose="02020603050405020304" pitchFamily="18" charset="0"/>
                <a:ea typeface="锐字逼格青春粗黑体简2.0" panose="02010604000000000000" pitchFamily="2" charset="-122"/>
                <a:cs typeface="Times New Roman" panose="02020603050405020304" pitchFamily="18" charset="0"/>
              </a:rPr>
              <a:t>Main Method</a:t>
            </a:r>
          </a:p>
        </p:txBody>
      </p:sp>
      <p:sp>
        <p:nvSpPr>
          <p:cNvPr id="6" name="文本框 5"/>
          <p:cNvSpPr txBox="1"/>
          <p:nvPr/>
        </p:nvSpPr>
        <p:spPr>
          <a:xfrm>
            <a:off x="3205339" y="2672858"/>
            <a:ext cx="4042484" cy="600164"/>
          </a:xfrm>
          <a:prstGeom prst="rect">
            <a:avLst/>
          </a:prstGeom>
          <a:noFill/>
        </p:spPr>
        <p:txBody>
          <a:bodyPr wrap="square" rtlCol="0">
            <a:spAutoFit/>
          </a:bodyPr>
          <a:lstStyle/>
          <a:p>
            <a:r>
              <a:rPr lang="en-US" altLang="zh-CN" sz="3300" dirty="0">
                <a:solidFill>
                  <a:srgbClr val="1C4885"/>
                </a:solidFill>
                <a:latin typeface="微软雅黑" panose="020B0503020204020204" pitchFamily="34" charset="-122"/>
                <a:ea typeface="微软雅黑" panose="020B0503020204020204" pitchFamily="34" charset="-122"/>
              </a:rPr>
              <a:t>node2vec</a:t>
            </a:r>
            <a:r>
              <a:rPr lang="zh-CN" altLang="en-US" sz="3300" dirty="0">
                <a:solidFill>
                  <a:srgbClr val="1C4885"/>
                </a:solidFill>
                <a:latin typeface="微软雅黑" panose="020B0503020204020204" pitchFamily="34" charset="-122"/>
                <a:ea typeface="微软雅黑" panose="020B0503020204020204" pitchFamily="34" charset="-122"/>
              </a:rPr>
              <a:t>算法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97310" y="1200152"/>
            <a:ext cx="0" cy="474183"/>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7685" y="1229494"/>
            <a:ext cx="4295852"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问题的定义与表示</a:t>
            </a:r>
          </a:p>
        </p:txBody>
      </p:sp>
      <p:sp>
        <p:nvSpPr>
          <p:cNvPr id="5" name="文本框 4">
            <a:extLst>
              <a:ext uri="{FF2B5EF4-FFF2-40B4-BE49-F238E27FC236}">
                <a16:creationId xmlns:a16="http://schemas.microsoft.com/office/drawing/2014/main" id="{45D93A7F-9BA7-4DA0-A1C9-049BC9F552BB}"/>
              </a:ext>
            </a:extLst>
          </p:cNvPr>
          <p:cNvSpPr txBox="1"/>
          <p:nvPr/>
        </p:nvSpPr>
        <p:spPr>
          <a:xfrm>
            <a:off x="817685" y="2267211"/>
            <a:ext cx="7073712" cy="369331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node2vec</a:t>
            </a:r>
            <a:r>
              <a:rPr lang="zh-CN" altLang="en-US" dirty="0"/>
              <a:t>实际上将图特征的学习</a:t>
            </a:r>
            <a:r>
              <a:rPr lang="zh-CN" altLang="en-US" b="1" dirty="0"/>
              <a:t>转化成了一个似然最大化的问题</a:t>
            </a:r>
            <a:endParaRPr lang="en-US" altLang="zh-CN" b="1"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我们的目标是要学习一个映射函数，将图中的每一个节点</a:t>
            </a:r>
            <a:r>
              <a:rPr lang="en-US" altLang="zh-CN" dirty="0"/>
              <a:t>v</a:t>
            </a:r>
            <a:r>
              <a:rPr lang="zh-CN" altLang="en-US" dirty="0"/>
              <a:t>映射成一个</a:t>
            </a:r>
            <a:r>
              <a:rPr lang="en-US" altLang="zh-CN" dirty="0"/>
              <a:t>d</a:t>
            </a:r>
            <a:r>
              <a:rPr lang="zh-CN" altLang="en-US" dirty="0"/>
              <a:t>维度的嵌入向量</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此外我们还定义</a:t>
            </a:r>
            <a:r>
              <a:rPr lang="en-US" altLang="zh-CN" dirty="0"/>
              <a:t>N_S(u)</a:t>
            </a:r>
            <a:r>
              <a:rPr lang="zh-CN" altLang="en-US" dirty="0"/>
              <a:t>来表示节点</a:t>
            </a:r>
            <a:r>
              <a:rPr lang="en-US" altLang="zh-CN" dirty="0"/>
              <a:t>u</a:t>
            </a:r>
            <a:r>
              <a:rPr lang="zh-CN" altLang="en-US" dirty="0"/>
              <a:t>的基于采样策略</a:t>
            </a:r>
            <a:r>
              <a:rPr lang="en-US" altLang="zh-CN" dirty="0"/>
              <a:t>S</a:t>
            </a:r>
            <a:r>
              <a:rPr lang="zh-CN" altLang="en-US" dirty="0"/>
              <a:t>的邻居节点集合。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我们的目标实际上就是将该目标函数根据节点 </a:t>
            </a:r>
            <a:r>
              <a:rPr lang="en-US" altLang="zh-CN" dirty="0"/>
              <a:t>u</a:t>
            </a:r>
            <a:r>
              <a:rPr lang="zh-CN" altLang="en-US" dirty="0"/>
              <a:t>的特征表示，最大化节点</a:t>
            </a:r>
            <a:r>
              <a:rPr lang="en-US" altLang="zh-CN" dirty="0"/>
              <a:t>u</a:t>
            </a:r>
            <a:r>
              <a:rPr lang="zh-CN" altLang="en-US" dirty="0"/>
              <a:t>的网络观测邻域，因此</a:t>
            </a:r>
            <a:r>
              <a:rPr lang="en-US" altLang="zh-CN" dirty="0"/>
              <a:t>node2vec</a:t>
            </a:r>
            <a:r>
              <a:rPr lang="zh-CN" altLang="en-US" dirty="0"/>
              <a:t>的总体目标函数可以表示为：</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10" name="图片 9">
            <a:extLst>
              <a:ext uri="{FF2B5EF4-FFF2-40B4-BE49-F238E27FC236}">
                <a16:creationId xmlns:a16="http://schemas.microsoft.com/office/drawing/2014/main" id="{E145F629-1044-4B18-99C2-4FF500278E49}"/>
              </a:ext>
            </a:extLst>
          </p:cNvPr>
          <p:cNvPicPr>
            <a:picLocks noChangeAspect="1"/>
          </p:cNvPicPr>
          <p:nvPr/>
        </p:nvPicPr>
        <p:blipFill>
          <a:blip r:embed="rId3"/>
          <a:stretch>
            <a:fillRect/>
          </a:stretch>
        </p:blipFill>
        <p:spPr>
          <a:xfrm>
            <a:off x="2023769" y="5298510"/>
            <a:ext cx="4846528" cy="990152"/>
          </a:xfrm>
          <a:prstGeom prst="rect">
            <a:avLst/>
          </a:prstGeom>
        </p:spPr>
      </p:pic>
    </p:spTree>
    <p:extLst>
      <p:ext uri="{BB962C8B-B14F-4D97-AF65-F5344CB8AC3E}">
        <p14:creationId xmlns:p14="http://schemas.microsoft.com/office/powerpoint/2010/main" val="1201708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2733</TotalTime>
  <Words>903</Words>
  <Application>Microsoft Office PowerPoint</Application>
  <PresentationFormat>全屏显示(4:3)</PresentationFormat>
  <Paragraphs>140</Paragraphs>
  <Slides>23</Slides>
  <Notes>22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FuturaBookC</vt:lpstr>
      <vt:lpstr>FZZhengHeiS-DB-GB</vt:lpstr>
      <vt:lpstr>等线</vt:lpstr>
      <vt:lpstr>等线 Light</vt:lpstr>
      <vt:lpstr>锐字逼格青春粗黑体简2.0</vt:lpstr>
      <vt:lpstr>思源黑体 CN ExtraLight</vt:lpstr>
      <vt:lpstr>思源黑体 CN Light</vt:lpstr>
      <vt:lpstr>思源宋体 CN Heavy</vt:lpstr>
      <vt:lpstr>微软雅黑</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740969824@qq.com</cp:lastModifiedBy>
  <cp:revision>270</cp:revision>
  <dcterms:created xsi:type="dcterms:W3CDTF">2018-02-27T12:12:58Z</dcterms:created>
  <dcterms:modified xsi:type="dcterms:W3CDTF">2021-06-12T15:31:52Z</dcterms:modified>
</cp:coreProperties>
</file>