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43"/>
  </p:notesMasterIdLst>
  <p:sldIdLst>
    <p:sldId id="257" r:id="rId2"/>
    <p:sldId id="335" r:id="rId3"/>
    <p:sldId id="337" r:id="rId4"/>
    <p:sldId id="338" r:id="rId5"/>
    <p:sldId id="339" r:id="rId6"/>
    <p:sldId id="346" r:id="rId7"/>
    <p:sldId id="340" r:id="rId8"/>
    <p:sldId id="341" r:id="rId9"/>
    <p:sldId id="342" r:id="rId10"/>
    <p:sldId id="343" r:id="rId11"/>
    <p:sldId id="344" r:id="rId12"/>
    <p:sldId id="347" r:id="rId13"/>
    <p:sldId id="364" r:id="rId14"/>
    <p:sldId id="348" r:id="rId15"/>
    <p:sldId id="353" r:id="rId16"/>
    <p:sldId id="352" r:id="rId17"/>
    <p:sldId id="354" r:id="rId18"/>
    <p:sldId id="355" r:id="rId19"/>
    <p:sldId id="358" r:id="rId20"/>
    <p:sldId id="359" r:id="rId21"/>
    <p:sldId id="349" r:id="rId22"/>
    <p:sldId id="345" r:id="rId23"/>
    <p:sldId id="363" r:id="rId24"/>
    <p:sldId id="356" r:id="rId25"/>
    <p:sldId id="360" r:id="rId26"/>
    <p:sldId id="361" r:id="rId27"/>
    <p:sldId id="362" r:id="rId28"/>
    <p:sldId id="365" r:id="rId29"/>
    <p:sldId id="350" r:id="rId30"/>
    <p:sldId id="351" r:id="rId31"/>
    <p:sldId id="357" r:id="rId32"/>
    <p:sldId id="366" r:id="rId33"/>
    <p:sldId id="367" r:id="rId34"/>
    <p:sldId id="368" r:id="rId35"/>
    <p:sldId id="369" r:id="rId36"/>
    <p:sldId id="371" r:id="rId37"/>
    <p:sldId id="372" r:id="rId38"/>
    <p:sldId id="370" r:id="rId39"/>
    <p:sldId id="373" r:id="rId40"/>
    <p:sldId id="375" r:id="rId41"/>
    <p:sldId id="376"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867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669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982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856C-F3AE-A24B-9EE2-DD933214F5C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C03CDE4-A72C-3B4D-8573-22B7463ED1E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F779F49-BBF1-E142-8E75-E61B56D457BB}"/>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5" name="Footer Placeholder 4">
            <a:extLst>
              <a:ext uri="{FF2B5EF4-FFF2-40B4-BE49-F238E27FC236}">
                <a16:creationId xmlns:a16="http://schemas.microsoft.com/office/drawing/2014/main" id="{97624EC0-3284-B746-BC68-FBE541985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23913-AB4A-A149-B1D4-D0921BB41225}"/>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15667575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2C9B-2EE0-0646-948F-2613053CE7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6B673-0E8D-1D4E-A2E3-FB7FDF396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30ECA-5C08-9641-8E3A-7FACA8183C4C}"/>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5" name="Footer Placeholder 4">
            <a:extLst>
              <a:ext uri="{FF2B5EF4-FFF2-40B4-BE49-F238E27FC236}">
                <a16:creationId xmlns:a16="http://schemas.microsoft.com/office/drawing/2014/main" id="{5CDB55B2-9EAC-534C-9013-5AC3565D5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8C1D6-7DDE-4048-BA6C-3D128FCB9416}"/>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22367831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313320-8977-A441-8250-40E926B26D0F}"/>
              </a:ext>
            </a:extLst>
          </p:cNvPr>
          <p:cNvSpPr>
            <a:spLocks noGrp="1"/>
          </p:cNvSpPr>
          <p:nvPr>
            <p:ph type="title" orient="vert"/>
          </p:nvPr>
        </p:nvSpPr>
        <p:spPr>
          <a:xfrm>
            <a:off x="6543675" y="365125"/>
            <a:ext cx="1971675" cy="516209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73C29A-D409-2F43-9298-396E509A7F9F}"/>
              </a:ext>
            </a:extLst>
          </p:cNvPr>
          <p:cNvSpPr>
            <a:spLocks noGrp="1"/>
          </p:cNvSpPr>
          <p:nvPr>
            <p:ph type="body" orient="vert" idx="1"/>
          </p:nvPr>
        </p:nvSpPr>
        <p:spPr>
          <a:xfrm>
            <a:off x="628650" y="365125"/>
            <a:ext cx="5800725" cy="51620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8A100-4873-054D-B30C-D519DC07B3BF}"/>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5" name="Footer Placeholder 4">
            <a:extLst>
              <a:ext uri="{FF2B5EF4-FFF2-40B4-BE49-F238E27FC236}">
                <a16:creationId xmlns:a16="http://schemas.microsoft.com/office/drawing/2014/main" id="{6B3F9591-3851-EA47-8937-001A9ACF0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795AE-AAC2-4544-8022-6381AED7A53B}"/>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30114833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extLst>
      <p:ext uri="{BB962C8B-B14F-4D97-AF65-F5344CB8AC3E}">
        <p14:creationId xmlns:p14="http://schemas.microsoft.com/office/powerpoint/2010/main" val="95625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F376-C37E-DC49-8E14-0374FC54A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6B65E-DA19-E24E-805C-B490200C2826}"/>
              </a:ext>
            </a:extLst>
          </p:cNvPr>
          <p:cNvSpPr>
            <a:spLocks noGrp="1"/>
          </p:cNvSpPr>
          <p:nvPr>
            <p:ph idx="1"/>
          </p:nvPr>
        </p:nvSpPr>
        <p:spPr>
          <a:xfrm>
            <a:off x="628650" y="1825625"/>
            <a:ext cx="7886700" cy="379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A9FD7B7-A807-9741-8726-08E08F3EFAD8}"/>
              </a:ext>
            </a:extLst>
          </p:cNvPr>
          <p:cNvSpPr>
            <a:spLocks noGrp="1"/>
          </p:cNvSpPr>
          <p:nvPr>
            <p:ph type="dt" sz="half" idx="10"/>
          </p:nvPr>
        </p:nvSpPr>
        <p:spPr>
          <a:xfrm>
            <a:off x="628650" y="5662084"/>
            <a:ext cx="2057400" cy="365125"/>
          </a:xfrm>
        </p:spPr>
        <p:txBody>
          <a:bodyPr/>
          <a:lstStyle/>
          <a:p>
            <a:fld id="{12252FC5-827D-8646-8876-0791B7E3A3DB}" type="datetimeFigureOut">
              <a:rPr lang="en-US" smtClean="0"/>
              <a:t>4/11/2022</a:t>
            </a:fld>
            <a:endParaRPr lang="en-US"/>
          </a:p>
        </p:txBody>
      </p:sp>
      <p:sp>
        <p:nvSpPr>
          <p:cNvPr id="5" name="Footer Placeholder 4">
            <a:extLst>
              <a:ext uri="{FF2B5EF4-FFF2-40B4-BE49-F238E27FC236}">
                <a16:creationId xmlns:a16="http://schemas.microsoft.com/office/drawing/2014/main" id="{3625452B-8E97-5940-B60E-B107ACBFA4CD}"/>
              </a:ext>
            </a:extLst>
          </p:cNvPr>
          <p:cNvSpPr>
            <a:spLocks noGrp="1"/>
          </p:cNvSpPr>
          <p:nvPr>
            <p:ph type="ftr" sz="quarter" idx="11"/>
          </p:nvPr>
        </p:nvSpPr>
        <p:spPr>
          <a:xfrm>
            <a:off x="3028950" y="5662084"/>
            <a:ext cx="3086100" cy="365125"/>
          </a:xfrm>
        </p:spPr>
        <p:txBody>
          <a:bodyPr/>
          <a:lstStyle/>
          <a:p>
            <a:endParaRPr lang="en-US"/>
          </a:p>
        </p:txBody>
      </p:sp>
      <p:sp>
        <p:nvSpPr>
          <p:cNvPr id="6" name="Slide Number Placeholder 5">
            <a:extLst>
              <a:ext uri="{FF2B5EF4-FFF2-40B4-BE49-F238E27FC236}">
                <a16:creationId xmlns:a16="http://schemas.microsoft.com/office/drawing/2014/main" id="{3AA7415C-2D1B-7348-B1E6-90EE2704C8CA}"/>
              </a:ext>
            </a:extLst>
          </p:cNvPr>
          <p:cNvSpPr>
            <a:spLocks noGrp="1"/>
          </p:cNvSpPr>
          <p:nvPr>
            <p:ph type="sldNum" sz="quarter" idx="12"/>
          </p:nvPr>
        </p:nvSpPr>
        <p:spPr>
          <a:xfrm>
            <a:off x="6457950" y="5662084"/>
            <a:ext cx="2057400" cy="365125"/>
          </a:xfrm>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23122584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177B-AF73-0D45-849A-CAC249ADFDD6}"/>
              </a:ext>
            </a:extLst>
          </p:cNvPr>
          <p:cNvSpPr>
            <a:spLocks noGrp="1"/>
          </p:cNvSpPr>
          <p:nvPr>
            <p:ph type="title"/>
          </p:nvPr>
        </p:nvSpPr>
        <p:spPr>
          <a:xfrm>
            <a:off x="623888" y="1105582"/>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8ACB3BB-0611-5541-9296-86D0FEFFFC42}"/>
              </a:ext>
            </a:extLst>
          </p:cNvPr>
          <p:cNvSpPr>
            <a:spLocks noGrp="1"/>
          </p:cNvSpPr>
          <p:nvPr>
            <p:ph type="body" idx="1"/>
          </p:nvPr>
        </p:nvSpPr>
        <p:spPr>
          <a:xfrm>
            <a:off x="623888" y="3985307"/>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B52AA-4262-6743-860E-0E8C81E65DA4}"/>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5" name="Footer Placeholder 4">
            <a:extLst>
              <a:ext uri="{FF2B5EF4-FFF2-40B4-BE49-F238E27FC236}">
                <a16:creationId xmlns:a16="http://schemas.microsoft.com/office/drawing/2014/main" id="{5D8D13F4-91DD-114B-B4D5-844268789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F46BB-AFB2-5648-A2C5-52120E7BC0EC}"/>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28174334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5775-3A52-5B4F-A1C0-BB7D813EEE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CA840E-CA80-7744-88A1-C166A4E2792B}"/>
              </a:ext>
            </a:extLst>
          </p:cNvPr>
          <p:cNvSpPr>
            <a:spLocks noGrp="1"/>
          </p:cNvSpPr>
          <p:nvPr>
            <p:ph sz="half" idx="1"/>
          </p:nvPr>
        </p:nvSpPr>
        <p:spPr>
          <a:xfrm>
            <a:off x="628650" y="1825625"/>
            <a:ext cx="3886200" cy="3685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E39CD3-DAD0-C449-A342-F3FFB1F3078D}"/>
              </a:ext>
            </a:extLst>
          </p:cNvPr>
          <p:cNvSpPr>
            <a:spLocks noGrp="1"/>
          </p:cNvSpPr>
          <p:nvPr>
            <p:ph sz="half" idx="2"/>
          </p:nvPr>
        </p:nvSpPr>
        <p:spPr>
          <a:xfrm>
            <a:off x="4629150" y="1825625"/>
            <a:ext cx="3886200" cy="3685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4BD780-858B-1E4D-B61B-A13B41511CD3}"/>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6" name="Footer Placeholder 5">
            <a:extLst>
              <a:ext uri="{FF2B5EF4-FFF2-40B4-BE49-F238E27FC236}">
                <a16:creationId xmlns:a16="http://schemas.microsoft.com/office/drawing/2014/main" id="{AD7A20AE-A6D9-AF45-B209-BB24BCA45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A9AC2-1F86-6547-8E7A-325E1A17D07E}"/>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20537667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A95B-E776-794A-AC12-2A814A4AD02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490FC9-4706-CF48-A728-D70D4D7CFDC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C3525-EF00-1842-977D-9A806CC4EFE9}"/>
              </a:ext>
            </a:extLst>
          </p:cNvPr>
          <p:cNvSpPr>
            <a:spLocks noGrp="1"/>
          </p:cNvSpPr>
          <p:nvPr>
            <p:ph sz="half" idx="2"/>
          </p:nvPr>
        </p:nvSpPr>
        <p:spPr>
          <a:xfrm>
            <a:off x="629842" y="2505075"/>
            <a:ext cx="3868340" cy="3022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6A27DA-DFC9-C841-8A9B-F2C3CB4089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377710D-BA84-C14F-A741-63D7FDAC6777}"/>
              </a:ext>
            </a:extLst>
          </p:cNvPr>
          <p:cNvSpPr>
            <a:spLocks noGrp="1"/>
          </p:cNvSpPr>
          <p:nvPr>
            <p:ph sz="quarter" idx="4"/>
          </p:nvPr>
        </p:nvSpPr>
        <p:spPr>
          <a:xfrm>
            <a:off x="4629150" y="2505075"/>
            <a:ext cx="3887391" cy="3022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B22FA7-EFA7-F247-B4AE-D2A972A2EA7B}"/>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8" name="Footer Placeholder 7">
            <a:extLst>
              <a:ext uri="{FF2B5EF4-FFF2-40B4-BE49-F238E27FC236}">
                <a16:creationId xmlns:a16="http://schemas.microsoft.com/office/drawing/2014/main" id="{A3F9B6C3-E754-DF45-B295-00AF6043B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EFA12B-5A3E-6543-A716-97C1A92E4D9A}"/>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26236424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7DDE-44B2-2442-B91A-BCA3166FE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7C2E9-7873-DC42-8AAC-BF0C6C4F72E9}"/>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4" name="Footer Placeholder 3">
            <a:extLst>
              <a:ext uri="{FF2B5EF4-FFF2-40B4-BE49-F238E27FC236}">
                <a16:creationId xmlns:a16="http://schemas.microsoft.com/office/drawing/2014/main" id="{06FB96BB-06DF-1741-A13D-2EB18F380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3E7952-7E26-4849-8837-914D99FC0D37}"/>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12374816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411F1-3F2A-0341-B525-724183A90B8A}"/>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3" name="Footer Placeholder 2">
            <a:extLst>
              <a:ext uri="{FF2B5EF4-FFF2-40B4-BE49-F238E27FC236}">
                <a16:creationId xmlns:a16="http://schemas.microsoft.com/office/drawing/2014/main" id="{21B58D28-12DE-064C-9845-17EF9CB3C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E633CA-0858-FE4A-914A-299593B406F5}"/>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239402125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706A-2C1C-594B-BBA8-45BDA8E8C2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D9B3020-9455-8C4F-8F9A-E1BCA3E1A407}"/>
              </a:ext>
            </a:extLst>
          </p:cNvPr>
          <p:cNvSpPr>
            <a:spLocks noGrp="1"/>
          </p:cNvSpPr>
          <p:nvPr>
            <p:ph idx="1"/>
          </p:nvPr>
        </p:nvSpPr>
        <p:spPr>
          <a:xfrm>
            <a:off x="3887391" y="987426"/>
            <a:ext cx="4629150" cy="45561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8B01FF-F104-D642-B888-125064B31A78}"/>
              </a:ext>
            </a:extLst>
          </p:cNvPr>
          <p:cNvSpPr>
            <a:spLocks noGrp="1"/>
          </p:cNvSpPr>
          <p:nvPr>
            <p:ph type="body" sz="half" idx="2"/>
          </p:nvPr>
        </p:nvSpPr>
        <p:spPr>
          <a:xfrm>
            <a:off x="629841" y="2057400"/>
            <a:ext cx="2949178" cy="348615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8F632E6-3FAD-BC49-B0DE-E38A65CE0D88}"/>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6" name="Footer Placeholder 5">
            <a:extLst>
              <a:ext uri="{FF2B5EF4-FFF2-40B4-BE49-F238E27FC236}">
                <a16:creationId xmlns:a16="http://schemas.microsoft.com/office/drawing/2014/main" id="{8DCE4951-EE70-4444-B0D1-C673DD23D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98D36-56AB-8E46-9093-D1736A3B623F}"/>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13138672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95DD-B24E-044A-9708-F0167F0260C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0315C27-A028-FF4A-9097-FC0A9237CFDD}"/>
              </a:ext>
            </a:extLst>
          </p:cNvPr>
          <p:cNvSpPr>
            <a:spLocks noGrp="1"/>
          </p:cNvSpPr>
          <p:nvPr>
            <p:ph type="pic" idx="1"/>
          </p:nvPr>
        </p:nvSpPr>
        <p:spPr>
          <a:xfrm>
            <a:off x="3887391" y="457200"/>
            <a:ext cx="4629150" cy="507818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095EFABB-7E81-D741-960A-86F53BB0FEA4}"/>
              </a:ext>
            </a:extLst>
          </p:cNvPr>
          <p:cNvSpPr>
            <a:spLocks noGrp="1"/>
          </p:cNvSpPr>
          <p:nvPr>
            <p:ph type="body" sz="half" idx="2"/>
          </p:nvPr>
        </p:nvSpPr>
        <p:spPr>
          <a:xfrm>
            <a:off x="629841" y="2057400"/>
            <a:ext cx="2949178" cy="34779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E0BA733-B4D7-E846-96C9-74E1DA01B519}"/>
              </a:ext>
            </a:extLst>
          </p:cNvPr>
          <p:cNvSpPr>
            <a:spLocks noGrp="1"/>
          </p:cNvSpPr>
          <p:nvPr>
            <p:ph type="dt" sz="half" idx="10"/>
          </p:nvPr>
        </p:nvSpPr>
        <p:spPr/>
        <p:txBody>
          <a:bodyPr/>
          <a:lstStyle/>
          <a:p>
            <a:fld id="{12252FC5-827D-8646-8876-0791B7E3A3DB}" type="datetimeFigureOut">
              <a:rPr lang="en-US" smtClean="0"/>
              <a:t>4/11/2022</a:t>
            </a:fld>
            <a:endParaRPr lang="en-US"/>
          </a:p>
        </p:txBody>
      </p:sp>
      <p:sp>
        <p:nvSpPr>
          <p:cNvPr id="6" name="Footer Placeholder 5">
            <a:extLst>
              <a:ext uri="{FF2B5EF4-FFF2-40B4-BE49-F238E27FC236}">
                <a16:creationId xmlns:a16="http://schemas.microsoft.com/office/drawing/2014/main" id="{4F89D700-7549-BE42-A6E4-C1E82F8D9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2F70F-A4DC-134D-9CE5-7A8A6A4EF8DC}"/>
              </a:ext>
            </a:extLst>
          </p:cNvPr>
          <p:cNvSpPr>
            <a:spLocks noGrp="1"/>
          </p:cNvSpPr>
          <p:nvPr>
            <p:ph type="sldNum" sz="quarter" idx="12"/>
          </p:nvPr>
        </p:nvSpPr>
        <p:spPr/>
        <p:txBody>
          <a:bodyPr/>
          <a:lstStyle/>
          <a:p>
            <a:fld id="{1665395A-6574-BD4B-BBCC-A933BDE08EB5}" type="slidenum">
              <a:rPr lang="en-US" smtClean="0"/>
              <a:t>‹#›</a:t>
            </a:fld>
            <a:endParaRPr lang="en-US"/>
          </a:p>
        </p:txBody>
      </p:sp>
    </p:spTree>
    <p:extLst>
      <p:ext uri="{BB962C8B-B14F-4D97-AF65-F5344CB8AC3E}">
        <p14:creationId xmlns:p14="http://schemas.microsoft.com/office/powerpoint/2010/main" val="26865931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TIGERS do their part.&#10;Track Symptoms&#10;Isolate&#10;Get Tested&#10;Exercise Caution&#10;Report">
            <a:extLst>
              <a:ext uri="{FF2B5EF4-FFF2-40B4-BE49-F238E27FC236}">
                <a16:creationId xmlns:a16="http://schemas.microsoft.com/office/drawing/2014/main" id="{D672529F-3D7F-7741-87FC-B7870733BBDB}"/>
              </a:ext>
            </a:extLst>
          </p:cNvPr>
          <p:cNvPicPr>
            <a:picLocks noChangeAspect="1"/>
          </p:cNvPicPr>
          <p:nvPr/>
        </p:nvPicPr>
        <p:blipFill>
          <a:blip r:embed="rId14"/>
          <a:stretch>
            <a:fillRect/>
          </a:stretch>
        </p:blipFill>
        <p:spPr>
          <a:xfrm>
            <a:off x="-311" y="-712381"/>
            <a:ext cx="9144311" cy="7570381"/>
          </a:xfrm>
          <a:prstGeom prst="rect">
            <a:avLst/>
          </a:prstGeom>
        </p:spPr>
      </p:pic>
      <p:sp>
        <p:nvSpPr>
          <p:cNvPr id="2" name="Title Placeholder 1">
            <a:extLst>
              <a:ext uri="{FF2B5EF4-FFF2-40B4-BE49-F238E27FC236}">
                <a16:creationId xmlns:a16="http://schemas.microsoft.com/office/drawing/2014/main" id="{5E86F448-AD7F-BB4B-9E81-54D7193A44F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55A9BA-2941-A545-9A31-1AE7DC265B51}"/>
              </a:ext>
            </a:extLst>
          </p:cNvPr>
          <p:cNvSpPr>
            <a:spLocks noGrp="1"/>
          </p:cNvSpPr>
          <p:nvPr>
            <p:ph type="body" idx="1"/>
          </p:nvPr>
        </p:nvSpPr>
        <p:spPr>
          <a:xfrm>
            <a:off x="628650" y="1825626"/>
            <a:ext cx="7886700" cy="37097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B21F2-3CEA-554C-BEA3-93580103AF1D}"/>
              </a:ext>
            </a:extLst>
          </p:cNvPr>
          <p:cNvSpPr>
            <a:spLocks noGrp="1"/>
          </p:cNvSpPr>
          <p:nvPr>
            <p:ph type="dt" sz="half" idx="2"/>
          </p:nvPr>
        </p:nvSpPr>
        <p:spPr>
          <a:xfrm>
            <a:off x="628650" y="5605236"/>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2252FC5-827D-8646-8876-0791B7E3A3DB}" type="datetimeFigureOut">
              <a:rPr lang="en-US" smtClean="0"/>
              <a:t>4/11/2022</a:t>
            </a:fld>
            <a:endParaRPr lang="en-US"/>
          </a:p>
        </p:txBody>
      </p:sp>
      <p:sp>
        <p:nvSpPr>
          <p:cNvPr id="5" name="Footer Placeholder 4">
            <a:extLst>
              <a:ext uri="{FF2B5EF4-FFF2-40B4-BE49-F238E27FC236}">
                <a16:creationId xmlns:a16="http://schemas.microsoft.com/office/drawing/2014/main" id="{38658AFC-A5C1-7446-881B-3A03D60A6DCE}"/>
              </a:ext>
            </a:extLst>
          </p:cNvPr>
          <p:cNvSpPr>
            <a:spLocks noGrp="1"/>
          </p:cNvSpPr>
          <p:nvPr>
            <p:ph type="ftr" sz="quarter" idx="3"/>
          </p:nvPr>
        </p:nvSpPr>
        <p:spPr>
          <a:xfrm>
            <a:off x="3028950" y="5605236"/>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528A77-9B0E-4B4E-8D11-6458E8712466}"/>
              </a:ext>
            </a:extLst>
          </p:cNvPr>
          <p:cNvSpPr>
            <a:spLocks noGrp="1"/>
          </p:cNvSpPr>
          <p:nvPr>
            <p:ph type="sldNum" sz="quarter" idx="4"/>
          </p:nvPr>
        </p:nvSpPr>
        <p:spPr>
          <a:xfrm>
            <a:off x="6457950" y="5605236"/>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5395A-6574-BD4B-BBCC-A933BDE08EB5}" type="slidenum">
              <a:rPr lang="en-US" smtClean="0"/>
              <a:t>‹#›</a:t>
            </a:fld>
            <a:endParaRPr lang="en-US"/>
          </a:p>
        </p:txBody>
      </p:sp>
    </p:spTree>
    <p:extLst>
      <p:ext uri="{BB962C8B-B14F-4D97-AF65-F5344CB8AC3E}">
        <p14:creationId xmlns:p14="http://schemas.microsoft.com/office/powerpoint/2010/main" val="48956379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p:nvPr/>
        </p:nvSpPr>
        <p:spPr>
          <a:xfrm>
            <a:off x="821575" y="2111125"/>
            <a:ext cx="7636500" cy="2281800"/>
          </a:xfrm>
          <a:prstGeom prst="rect">
            <a:avLst/>
          </a:prstGeom>
          <a:noFill/>
          <a:ln>
            <a:noFill/>
          </a:ln>
        </p:spPr>
        <p:txBody>
          <a:bodyPr lIns="91425" tIns="91425" rIns="91425" bIns="91425" anchor="b" anchorCtr="0">
            <a:noAutofit/>
          </a:bodyPr>
          <a:lstStyle/>
          <a:p>
            <a:pPr lvl="0" rtl="0">
              <a:spcBef>
                <a:spcPts val="0"/>
              </a:spcBef>
              <a:buNone/>
            </a:pPr>
            <a:r>
              <a:rPr lang="en" sz="4800" b="1" dirty="0">
                <a:solidFill>
                  <a:srgbClr val="FF0000"/>
                </a:solidFill>
              </a:rPr>
              <a:t>AN</a:t>
            </a:r>
            <a:r>
              <a:rPr lang="en" sz="4800" b="1" dirty="0">
                <a:solidFill>
                  <a:srgbClr val="3A81BA"/>
                </a:solidFill>
              </a:rPr>
              <a:t>alysis </a:t>
            </a:r>
            <a:r>
              <a:rPr lang="en" sz="4800" b="1" dirty="0">
                <a:solidFill>
                  <a:srgbClr val="FF0000"/>
                </a:solidFill>
              </a:rPr>
              <a:t>O</a:t>
            </a:r>
            <a:r>
              <a:rPr lang="en" sz="4800" b="1" dirty="0">
                <a:solidFill>
                  <a:srgbClr val="3A81BA"/>
                </a:solidFill>
              </a:rPr>
              <a:t>f </a:t>
            </a:r>
            <a:r>
              <a:rPr lang="en" sz="4800" b="1" dirty="0">
                <a:solidFill>
                  <a:srgbClr val="FF0000"/>
                </a:solidFill>
              </a:rPr>
              <a:t>VA</a:t>
            </a:r>
            <a:r>
              <a:rPr lang="en" sz="4800" b="1" dirty="0">
                <a:solidFill>
                  <a:srgbClr val="3A81BA"/>
                </a:solidFill>
              </a:rPr>
              <a:t>riance</a:t>
            </a:r>
          </a:p>
          <a:p>
            <a:pPr lvl="0" rtl="0">
              <a:spcBef>
                <a:spcPts val="0"/>
              </a:spcBef>
              <a:buNone/>
            </a:pPr>
            <a:endParaRPr sz="4800" b="1" dirty="0">
              <a:solidFill>
                <a:srgbClr val="3A81BA"/>
              </a:solidFill>
            </a:endParaRPr>
          </a:p>
        </p:txBody>
      </p:sp>
      <p:sp>
        <p:nvSpPr>
          <p:cNvPr id="35" name="Shape 35"/>
          <p:cNvSpPr txBox="1"/>
          <p:nvPr/>
        </p:nvSpPr>
        <p:spPr>
          <a:xfrm>
            <a:off x="721900" y="5456999"/>
            <a:ext cx="7776900" cy="1023600"/>
          </a:xfrm>
          <a:prstGeom prst="rect">
            <a:avLst/>
          </a:prstGeom>
          <a:noFill/>
          <a:ln>
            <a:noFill/>
          </a:ln>
        </p:spPr>
        <p:txBody>
          <a:bodyPr lIns="91425" tIns="91425" rIns="91425" bIns="91425" anchor="t" anchorCtr="0">
            <a:noAutofit/>
          </a:bodyPr>
          <a:lstStyle/>
          <a:p>
            <a:pPr lvl="0" rtl="0">
              <a:spcBef>
                <a:spcPts val="0"/>
              </a:spcBef>
              <a:buNone/>
            </a:pP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Pooled variance vs individual</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pPr>
                  <a:buNone/>
                </a:pPr>
                <a14:m>
                  <m:oMathPara xmlns:m="http://schemas.openxmlformats.org/officeDocument/2006/math">
                    <m:oMathParaPr>
                      <m:jc m:val="centerGroup"/>
                    </m:oMathParaPr>
                    <m:oMath xmlns:m="http://schemas.openxmlformats.org/officeDocument/2006/math">
                      <m:sSubSup>
                        <m:sSubSupPr>
                          <m:ctrlPr>
                            <a:rPr lang="en-US" sz="2000" i="1" smtClean="0">
                              <a:solidFill>
                                <a:schemeClr val="accent1"/>
                              </a:solidFill>
                              <a:latin typeface="Cambria Math" panose="02040503050406030204" pitchFamily="18" charset="0"/>
                            </a:rPr>
                          </m:ctrlPr>
                        </m:sSubSupPr>
                        <m:e>
                          <m:r>
                            <a:rPr lang="en-US" sz="2000" i="1">
                              <a:solidFill>
                                <a:schemeClr val="accent1"/>
                              </a:solidFill>
                              <a:latin typeface="Cambria Math" panose="02040503050406030204" pitchFamily="18" charset="0"/>
                            </a:rPr>
                            <m:t>𝑠</m:t>
                          </m:r>
                        </m:e>
                        <m:sub>
                          <m:r>
                            <a:rPr lang="en-US" sz="2000" i="1">
                              <a:solidFill>
                                <a:schemeClr val="accent1"/>
                              </a:solidFill>
                              <a:latin typeface="Cambria Math" panose="02040503050406030204" pitchFamily="18" charset="0"/>
                            </a:rPr>
                            <m:t>𝑝</m:t>
                          </m:r>
                        </m:sub>
                        <m:sup>
                          <m:r>
                            <a:rPr lang="en-US" sz="2000" i="1">
                              <a:solidFill>
                                <a:schemeClr val="accent1"/>
                              </a:solidFill>
                              <a:latin typeface="Cambria Math" panose="02040503050406030204" pitchFamily="18" charset="0"/>
                            </a:rPr>
                            <m:t>2</m:t>
                          </m:r>
                        </m:sup>
                      </m:sSubSup>
                      <m:r>
                        <a:rPr lang="en-US" sz="2000" i="1">
                          <a:solidFill>
                            <a:schemeClr val="accent1"/>
                          </a:solidFill>
                          <a:latin typeface="Cambria Math" panose="02040503050406030204" pitchFamily="18" charset="0"/>
                        </a:rPr>
                        <m:t>=</m:t>
                      </m:r>
                      <m:f>
                        <m:fPr>
                          <m:ctrlPr>
                            <a:rPr lang="en-US" sz="2000" i="1">
                              <a:solidFill>
                                <a:schemeClr val="accent1"/>
                              </a:solidFill>
                              <a:latin typeface="Cambria Math" panose="02040503050406030204" pitchFamily="18" charset="0"/>
                            </a:rPr>
                          </m:ctrlPr>
                        </m:fPr>
                        <m:num>
                          <m:r>
                            <a:rPr lang="en-US" sz="2000" i="1">
                              <a:solidFill>
                                <a:schemeClr val="accent1"/>
                              </a:solidFill>
                              <a:latin typeface="Cambria Math" panose="02040503050406030204" pitchFamily="18" charset="0"/>
                            </a:rPr>
                            <m:t>𝑆</m:t>
                          </m:r>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𝑆</m:t>
                              </m:r>
                            </m:e>
                            <m:sub>
                              <m:r>
                                <a:rPr lang="en-US" sz="2000" i="1">
                                  <a:solidFill>
                                    <a:schemeClr val="accent1"/>
                                  </a:solidFill>
                                  <a:latin typeface="Cambria Math" panose="02040503050406030204" pitchFamily="18" charset="0"/>
                                </a:rPr>
                                <m:t>𝑝</m:t>
                              </m:r>
                            </m:sub>
                          </m:sSub>
                        </m:num>
                        <m:den>
                          <m:r>
                            <a:rPr lang="en-US" sz="2000" i="1">
                              <a:solidFill>
                                <a:schemeClr val="accent1"/>
                              </a:solidFill>
                              <a:latin typeface="Cambria Math" panose="02040503050406030204" pitchFamily="18" charset="0"/>
                            </a:rPr>
                            <m:t>𝑑</m:t>
                          </m:r>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𝑓</m:t>
                              </m:r>
                            </m:e>
                            <m:sub>
                              <m:r>
                                <a:rPr lang="en-US" sz="2000" i="1">
                                  <a:solidFill>
                                    <a:schemeClr val="accent1"/>
                                  </a:solidFill>
                                  <a:latin typeface="Cambria Math" panose="02040503050406030204" pitchFamily="18" charset="0"/>
                                </a:rPr>
                                <m:t>𝑝</m:t>
                              </m:r>
                            </m:sub>
                          </m:sSub>
                        </m:den>
                      </m:f>
                      <m:r>
                        <a:rPr lang="en-US" sz="2000" b="0" i="1" smtClean="0">
                          <a:solidFill>
                            <a:schemeClr val="accent1"/>
                          </a:solidFill>
                          <a:latin typeface="Cambria Math" panose="02040503050406030204" pitchFamily="18" charset="0"/>
                        </a:rPr>
                        <m:t>=</m:t>
                      </m:r>
                      <m:f>
                        <m:fPr>
                          <m:ctrlPr>
                            <a:rPr lang="en-US" sz="2000" i="1">
                              <a:solidFill>
                                <a:schemeClr val="accent1"/>
                              </a:solidFill>
                              <a:latin typeface="Cambria Math" panose="02040503050406030204" pitchFamily="18" charset="0"/>
                            </a:rPr>
                          </m:ctrlPr>
                        </m:fPr>
                        <m:num>
                          <m:r>
                            <a:rPr lang="en-US" sz="2000" i="1">
                              <a:solidFill>
                                <a:schemeClr val="accent1"/>
                              </a:solidFill>
                              <a:latin typeface="Cambria Math" panose="02040503050406030204" pitchFamily="18" charset="0"/>
                            </a:rPr>
                            <m:t>𝑆</m:t>
                          </m:r>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𝑆</m:t>
                              </m:r>
                            </m:e>
                            <m:sub>
                              <m:r>
                                <a:rPr lang="en-US" sz="2000" i="1">
                                  <a:solidFill>
                                    <a:schemeClr val="accent1"/>
                                  </a:solidFill>
                                  <a:latin typeface="Cambria Math" panose="02040503050406030204" pitchFamily="18" charset="0"/>
                                </a:rPr>
                                <m:t>𝑝</m:t>
                              </m:r>
                            </m:sub>
                          </m:sSub>
                        </m:num>
                        <m:den>
                          <m:r>
                            <a:rPr lang="en-US" sz="2000" b="0" i="1" smtClean="0">
                              <a:solidFill>
                                <a:schemeClr val="accent1"/>
                              </a:solidFill>
                              <a:latin typeface="Cambria Math" panose="02040503050406030204" pitchFamily="18" charset="0"/>
                            </a:rPr>
                            <m:t>𝑛</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𝑔𝑟𝑜𝑢𝑝𝑠</m:t>
                          </m:r>
                        </m:den>
                      </m:f>
                      <m:r>
                        <a:rPr lang="en-US" sz="2000" b="0" i="1" smtClean="0">
                          <a:solidFill>
                            <a:schemeClr val="accent1"/>
                          </a:solidFill>
                          <a:latin typeface="Cambria Math" panose="02040503050406030204" pitchFamily="18" charset="0"/>
                        </a:rPr>
                        <m:t>=</m:t>
                      </m:r>
                      <m:f>
                        <m:fPr>
                          <m:ctrlPr>
                            <a:rPr lang="en-US" sz="2000" b="0" i="1" smtClean="0">
                              <a:solidFill>
                                <a:schemeClr val="accent1"/>
                              </a:solidFill>
                              <a:latin typeface="Cambria Math" panose="02040503050406030204" pitchFamily="18" charset="0"/>
                            </a:rPr>
                          </m:ctrlPr>
                        </m:fPr>
                        <m:num>
                          <m:r>
                            <a:rPr lang="en-US" sz="2000" b="0" i="1" smtClean="0">
                              <a:solidFill>
                                <a:schemeClr val="accent1"/>
                              </a:solidFill>
                              <a:latin typeface="Cambria Math" panose="02040503050406030204" pitchFamily="18" charset="0"/>
                            </a:rPr>
                            <m:t>10,212.7</m:t>
                          </m:r>
                        </m:num>
                        <m:den>
                          <m:r>
                            <a:rPr lang="en-US" sz="2000" b="0" i="1" smtClean="0">
                              <a:solidFill>
                                <a:schemeClr val="accent1"/>
                              </a:solidFill>
                              <a:latin typeface="Cambria Math" panose="02040503050406030204" pitchFamily="18" charset="0"/>
                            </a:rPr>
                            <m:t>(3896−7)</m:t>
                          </m:r>
                        </m:den>
                      </m:f>
                    </m:oMath>
                  </m:oMathPara>
                </a14:m>
                <a:endParaRPr lang="en-US" sz="2000" dirty="0">
                  <a:solidFill>
                    <a:srgbClr val="00B050"/>
                  </a:solidFill>
                </a:endParaRPr>
              </a:p>
              <a:p>
                <a:pPr>
                  <a:buNone/>
                </a:pPr>
                <a:endParaRPr lang="en-US" sz="2000" dirty="0">
                  <a:solidFill>
                    <a:srgbClr val="00B050"/>
                  </a:solidFill>
                </a:endParaRPr>
              </a:p>
              <a:p>
                <a:pPr>
                  <a:buNone/>
                </a:pPr>
                <a14:m>
                  <m:oMathPara xmlns:m="http://schemas.openxmlformats.org/officeDocument/2006/math">
                    <m:oMathParaPr>
                      <m:jc m:val="centerGroup"/>
                    </m:oMathParaPr>
                    <m:oMath xmlns:m="http://schemas.openxmlformats.org/officeDocument/2006/math">
                      <m:sSubSup>
                        <m:sSubSupPr>
                          <m:ctrlPr>
                            <a:rPr lang="en-US" sz="2000" i="1">
                              <a:solidFill>
                                <a:schemeClr val="accent1"/>
                              </a:solidFill>
                              <a:latin typeface="Cambria Math" panose="02040503050406030204" pitchFamily="18" charset="0"/>
                            </a:rPr>
                          </m:ctrlPr>
                        </m:sSubSupPr>
                        <m:e>
                          <m:r>
                            <a:rPr lang="en-US" sz="2000" i="1">
                              <a:solidFill>
                                <a:schemeClr val="accent1"/>
                              </a:solidFill>
                              <a:latin typeface="Cambria Math" panose="02040503050406030204" pitchFamily="18" charset="0"/>
                            </a:rPr>
                            <m:t>𝑠</m:t>
                          </m:r>
                        </m:e>
                        <m:sub>
                          <m:r>
                            <a:rPr lang="en-US" sz="2000" i="1">
                              <a:solidFill>
                                <a:schemeClr val="accent1"/>
                              </a:solidFill>
                              <a:latin typeface="Cambria Math" panose="02040503050406030204" pitchFamily="18" charset="0"/>
                            </a:rPr>
                            <m:t>𝑝</m:t>
                          </m:r>
                        </m:sub>
                        <m:sup>
                          <m:r>
                            <a:rPr lang="en-US" sz="2000" i="1">
                              <a:solidFill>
                                <a:schemeClr val="accent1"/>
                              </a:solidFill>
                              <a:latin typeface="Cambria Math" panose="02040503050406030204" pitchFamily="18" charset="0"/>
                            </a:rPr>
                            <m:t>2</m:t>
                          </m:r>
                        </m:sup>
                      </m:sSubSup>
                      <m:r>
                        <a:rPr lang="en-US" sz="2000" i="1">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2.626</m:t>
                      </m:r>
                    </m:oMath>
                  </m:oMathPara>
                </a14:m>
                <a:endParaRPr lang="en-US" sz="2000" dirty="0"/>
              </a:p>
              <a:p>
                <a:r>
                  <a:rPr lang="en-US" sz="2000" dirty="0"/>
                  <a:t>Each group also has its individual variance given by</a:t>
                </a:r>
              </a:p>
              <a:p>
                <a:pPr>
                  <a:buNone/>
                </a:pPr>
                <a14:m>
                  <m:oMathPara xmlns:m="http://schemas.openxmlformats.org/officeDocument/2006/math">
                    <m:oMathParaPr>
                      <m:jc m:val="centerGroup"/>
                    </m:oMathParaPr>
                    <m:oMath xmlns:m="http://schemas.openxmlformats.org/officeDocument/2006/math">
                      <m:sSubSup>
                        <m:sSubSupPr>
                          <m:ctrlPr>
                            <a:rPr lang="en-US" sz="2000" i="1">
                              <a:solidFill>
                                <a:schemeClr val="accent1"/>
                              </a:solidFill>
                              <a:latin typeface="Cambria Math" panose="02040503050406030204" pitchFamily="18" charset="0"/>
                            </a:rPr>
                          </m:ctrlPr>
                        </m:sSubSupPr>
                        <m:e>
                          <m:r>
                            <a:rPr lang="en-US" sz="2000" i="1">
                              <a:solidFill>
                                <a:schemeClr val="accent1"/>
                              </a:solidFill>
                              <a:latin typeface="Cambria Math" panose="02040503050406030204" pitchFamily="18" charset="0"/>
                            </a:rPr>
                            <m:t>𝑠</m:t>
                          </m:r>
                        </m:e>
                        <m:sub>
                          <m:r>
                            <a:rPr lang="en-US" sz="2000" b="0" i="1" smtClean="0">
                              <a:solidFill>
                                <a:schemeClr val="accent1"/>
                              </a:solidFill>
                              <a:latin typeface="Cambria Math" panose="02040503050406030204" pitchFamily="18" charset="0"/>
                            </a:rPr>
                            <m:t>𝑖</m:t>
                          </m:r>
                        </m:sub>
                        <m:sup>
                          <m:r>
                            <a:rPr lang="en-US" sz="2000" i="1">
                              <a:solidFill>
                                <a:schemeClr val="accent1"/>
                              </a:solidFill>
                              <a:latin typeface="Cambria Math" panose="02040503050406030204" pitchFamily="18" charset="0"/>
                            </a:rPr>
                            <m:t>2</m:t>
                          </m:r>
                        </m:sup>
                      </m:sSubSup>
                      <m:r>
                        <a:rPr lang="en-US" sz="2000" i="1">
                          <a:solidFill>
                            <a:schemeClr val="accent1"/>
                          </a:solidFill>
                          <a:latin typeface="Cambria Math" panose="02040503050406030204" pitchFamily="18" charset="0"/>
                        </a:rPr>
                        <m:t>=</m:t>
                      </m:r>
                      <m:f>
                        <m:fPr>
                          <m:ctrlPr>
                            <a:rPr lang="en-US" sz="2000" i="1">
                              <a:solidFill>
                                <a:schemeClr val="accent1"/>
                              </a:solidFill>
                              <a:latin typeface="Cambria Math" panose="02040503050406030204" pitchFamily="18" charset="0"/>
                            </a:rPr>
                          </m:ctrlPr>
                        </m:fPr>
                        <m:num>
                          <m:r>
                            <a:rPr lang="en-US" sz="2000" i="1">
                              <a:solidFill>
                                <a:schemeClr val="accent1"/>
                              </a:solidFill>
                              <a:latin typeface="Cambria Math" panose="02040503050406030204" pitchFamily="18" charset="0"/>
                            </a:rPr>
                            <m:t>𝑆</m:t>
                          </m:r>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𝑆</m:t>
                              </m:r>
                            </m:e>
                            <m:sub>
                              <m:r>
                                <a:rPr lang="en-US" sz="2000" b="0" i="1" smtClean="0">
                                  <a:solidFill>
                                    <a:schemeClr val="accent1"/>
                                  </a:solidFill>
                                  <a:latin typeface="Cambria Math" panose="02040503050406030204" pitchFamily="18" charset="0"/>
                                </a:rPr>
                                <m:t>𝑖</m:t>
                              </m:r>
                            </m:sub>
                          </m:sSub>
                        </m:num>
                        <m:den>
                          <m:r>
                            <a:rPr lang="en-US" sz="2000" i="1">
                              <a:solidFill>
                                <a:schemeClr val="accent1"/>
                              </a:solidFill>
                              <a:latin typeface="Cambria Math" panose="02040503050406030204" pitchFamily="18" charset="0"/>
                            </a:rPr>
                            <m:t>𝑑</m:t>
                          </m:r>
                          <m:sSub>
                            <m:sSubPr>
                              <m:ctrlPr>
                                <a:rPr lang="en-US" sz="2000" i="1" smtClean="0">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𝑓</m:t>
                              </m:r>
                            </m:e>
                            <m:sub>
                              <m:r>
                                <a:rPr lang="en-US" sz="2000" b="0" i="1" smtClean="0">
                                  <a:solidFill>
                                    <a:schemeClr val="accent1"/>
                                  </a:solidFill>
                                  <a:latin typeface="Cambria Math" panose="02040503050406030204" pitchFamily="18" charset="0"/>
                                </a:rPr>
                                <m:t>𝑖</m:t>
                              </m:r>
                            </m:sub>
                          </m:sSub>
                        </m:den>
                      </m:f>
                    </m:oMath>
                  </m:oMathPara>
                </a14:m>
                <a:endParaRPr lang="en-US" sz="2000" dirty="0"/>
              </a:p>
              <a:p>
                <a:pPr>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29062795"/>
              </p:ext>
            </p:extLst>
          </p:nvPr>
        </p:nvGraphicFramePr>
        <p:xfrm>
          <a:off x="312128" y="4374634"/>
          <a:ext cx="8519744" cy="741680"/>
        </p:xfrm>
        <a:graphic>
          <a:graphicData uri="http://schemas.openxmlformats.org/drawingml/2006/table">
            <a:tbl>
              <a:tblPr firstRow="1" bandRow="1">
                <a:tableStyleId>{5C22544A-7EE6-4342-B048-85BDC9FD1C3A}</a:tableStyleId>
              </a:tblPr>
              <a:tblGrid>
                <a:gridCol w="1064968">
                  <a:extLst>
                    <a:ext uri="{9D8B030D-6E8A-4147-A177-3AD203B41FA5}">
                      <a16:colId xmlns:a16="http://schemas.microsoft.com/office/drawing/2014/main" val="1486625763"/>
                    </a:ext>
                  </a:extLst>
                </a:gridCol>
                <a:gridCol w="1064968">
                  <a:extLst>
                    <a:ext uri="{9D8B030D-6E8A-4147-A177-3AD203B41FA5}">
                      <a16:colId xmlns:a16="http://schemas.microsoft.com/office/drawing/2014/main" val="2114226872"/>
                    </a:ext>
                  </a:extLst>
                </a:gridCol>
                <a:gridCol w="1064968">
                  <a:extLst>
                    <a:ext uri="{9D8B030D-6E8A-4147-A177-3AD203B41FA5}">
                      <a16:colId xmlns:a16="http://schemas.microsoft.com/office/drawing/2014/main" val="1729583491"/>
                    </a:ext>
                  </a:extLst>
                </a:gridCol>
                <a:gridCol w="1064968">
                  <a:extLst>
                    <a:ext uri="{9D8B030D-6E8A-4147-A177-3AD203B41FA5}">
                      <a16:colId xmlns:a16="http://schemas.microsoft.com/office/drawing/2014/main" val="2698911219"/>
                    </a:ext>
                  </a:extLst>
                </a:gridCol>
                <a:gridCol w="1064968">
                  <a:extLst>
                    <a:ext uri="{9D8B030D-6E8A-4147-A177-3AD203B41FA5}">
                      <a16:colId xmlns:a16="http://schemas.microsoft.com/office/drawing/2014/main" val="2590373970"/>
                    </a:ext>
                  </a:extLst>
                </a:gridCol>
                <a:gridCol w="1064968">
                  <a:extLst>
                    <a:ext uri="{9D8B030D-6E8A-4147-A177-3AD203B41FA5}">
                      <a16:colId xmlns:a16="http://schemas.microsoft.com/office/drawing/2014/main" val="1267972433"/>
                    </a:ext>
                  </a:extLst>
                </a:gridCol>
                <a:gridCol w="1064968">
                  <a:extLst>
                    <a:ext uri="{9D8B030D-6E8A-4147-A177-3AD203B41FA5}">
                      <a16:colId xmlns:a16="http://schemas.microsoft.com/office/drawing/2014/main" val="1134674552"/>
                    </a:ext>
                  </a:extLst>
                </a:gridCol>
                <a:gridCol w="1064968">
                  <a:extLst>
                    <a:ext uri="{9D8B030D-6E8A-4147-A177-3AD203B41FA5}">
                      <a16:colId xmlns:a16="http://schemas.microsoft.com/office/drawing/2014/main" val="3161956867"/>
                    </a:ext>
                  </a:extLst>
                </a:gridCol>
              </a:tblGrid>
              <a:tr h="370840">
                <a:tc>
                  <a:txBody>
                    <a:bodyPr/>
                    <a:lstStyle/>
                    <a:p>
                      <a:pPr algn="ctr"/>
                      <a:r>
                        <a:rPr lang="en-US" sz="1000" dirty="0"/>
                        <a:t>Location</a:t>
                      </a:r>
                    </a:p>
                  </a:txBody>
                  <a:tcPr anchor="ctr"/>
                </a:tc>
                <a:tc>
                  <a:txBody>
                    <a:bodyPr/>
                    <a:lstStyle/>
                    <a:p>
                      <a:pPr algn="ctr"/>
                      <a:r>
                        <a:rPr lang="en-US" sz="1000" dirty="0"/>
                        <a:t>EVANGELINE</a:t>
                      </a:r>
                    </a:p>
                  </a:txBody>
                  <a:tcPr anchor="ctr"/>
                </a:tc>
                <a:tc>
                  <a:txBody>
                    <a:bodyPr/>
                    <a:lstStyle/>
                    <a:p>
                      <a:pPr algn="ctr"/>
                      <a:r>
                        <a:rPr lang="en-US" sz="1000" dirty="0"/>
                        <a:t>JEFF DAVIS</a:t>
                      </a:r>
                    </a:p>
                  </a:txBody>
                  <a:tcPr anchor="ctr"/>
                </a:tc>
                <a:tc>
                  <a:txBody>
                    <a:bodyPr/>
                    <a:lstStyle/>
                    <a:p>
                      <a:pPr algn="ctr"/>
                      <a:r>
                        <a:rPr lang="en-US" sz="1000" dirty="0"/>
                        <a:t>LAKE ARTHUR</a:t>
                      </a:r>
                    </a:p>
                  </a:txBody>
                  <a:tcPr anchor="ctr"/>
                </a:tc>
                <a:tc>
                  <a:txBody>
                    <a:bodyPr/>
                    <a:lstStyle/>
                    <a:p>
                      <a:pPr algn="ctr"/>
                      <a:r>
                        <a:rPr lang="en-US" sz="1000" dirty="0"/>
                        <a:t>MOWATA</a:t>
                      </a:r>
                    </a:p>
                  </a:txBody>
                  <a:tcPr anchor="ctr"/>
                </a:tc>
                <a:tc>
                  <a:txBody>
                    <a:bodyPr/>
                    <a:lstStyle/>
                    <a:p>
                      <a:pPr algn="ctr"/>
                      <a:r>
                        <a:rPr lang="en-US" sz="1000" dirty="0"/>
                        <a:t>RRS</a:t>
                      </a:r>
                    </a:p>
                  </a:txBody>
                  <a:tcPr anchor="ctr"/>
                </a:tc>
                <a:tc>
                  <a:txBody>
                    <a:bodyPr/>
                    <a:lstStyle/>
                    <a:p>
                      <a:pPr algn="ctr"/>
                      <a:r>
                        <a:rPr lang="en-US" sz="1000" dirty="0"/>
                        <a:t>ST JOE</a:t>
                      </a:r>
                    </a:p>
                  </a:txBody>
                  <a:tcPr anchor="ctr"/>
                </a:tc>
                <a:tc>
                  <a:txBody>
                    <a:bodyPr/>
                    <a:lstStyle/>
                    <a:p>
                      <a:pPr algn="ctr"/>
                      <a:r>
                        <a:rPr lang="en-US" sz="1000" dirty="0"/>
                        <a:t>ST LANDRY</a:t>
                      </a:r>
                    </a:p>
                  </a:txBody>
                  <a:tcPr anchor="ctr"/>
                </a:tc>
                <a:extLst>
                  <a:ext uri="{0D108BD9-81ED-4DB2-BD59-A6C34878D82A}">
                    <a16:rowId xmlns:a16="http://schemas.microsoft.com/office/drawing/2014/main" val="3255101514"/>
                  </a:ext>
                </a:extLst>
              </a:tr>
              <a:tr h="370840">
                <a:tc>
                  <a:txBody>
                    <a:bodyPr/>
                    <a:lstStyle/>
                    <a:p>
                      <a:pPr algn="ctr"/>
                      <a:r>
                        <a:rPr lang="en-US" sz="1000" dirty="0"/>
                        <a:t>Variance</a:t>
                      </a:r>
                    </a:p>
                  </a:txBody>
                  <a:tcPr anchor="ctr"/>
                </a:tc>
                <a:tc>
                  <a:txBody>
                    <a:bodyPr/>
                    <a:lstStyle/>
                    <a:p>
                      <a:pPr algn="ctr"/>
                      <a:r>
                        <a:rPr lang="en-US" sz="1000" dirty="0"/>
                        <a:t>3.233728</a:t>
                      </a:r>
                    </a:p>
                  </a:txBody>
                  <a:tcPr anchor="ctr"/>
                </a:tc>
                <a:tc>
                  <a:txBody>
                    <a:bodyPr/>
                    <a:lstStyle/>
                    <a:p>
                      <a:pPr algn="ctr"/>
                      <a:r>
                        <a:rPr lang="en-US" sz="1000" dirty="0"/>
                        <a:t>2.861315</a:t>
                      </a:r>
                      <a:r>
                        <a:rPr lang="en-US" sz="1000" baseline="0" dirty="0"/>
                        <a:t> </a:t>
                      </a:r>
                      <a:endParaRPr lang="en-US" sz="1000" dirty="0"/>
                    </a:p>
                  </a:txBody>
                  <a:tcPr anchor="ctr"/>
                </a:tc>
                <a:tc>
                  <a:txBody>
                    <a:bodyPr/>
                    <a:lstStyle/>
                    <a:p>
                      <a:pPr algn="ctr"/>
                      <a:r>
                        <a:rPr lang="en-US" sz="1000" dirty="0"/>
                        <a:t>2.397257</a:t>
                      </a:r>
                    </a:p>
                  </a:txBody>
                  <a:tcPr anchor="ctr"/>
                </a:tc>
                <a:tc>
                  <a:txBody>
                    <a:bodyPr/>
                    <a:lstStyle/>
                    <a:p>
                      <a:pPr algn="ctr"/>
                      <a:r>
                        <a:rPr lang="en-US" sz="1000" dirty="0"/>
                        <a:t>2.412199</a:t>
                      </a:r>
                    </a:p>
                  </a:txBody>
                  <a:tcPr anchor="ctr"/>
                </a:tc>
                <a:tc>
                  <a:txBody>
                    <a:bodyPr/>
                    <a:lstStyle/>
                    <a:p>
                      <a:pPr algn="ctr"/>
                      <a:r>
                        <a:rPr lang="en-US" sz="1000" dirty="0"/>
                        <a:t>1.556565</a:t>
                      </a:r>
                    </a:p>
                  </a:txBody>
                  <a:tcPr anchor="ctr"/>
                </a:tc>
                <a:tc>
                  <a:txBody>
                    <a:bodyPr/>
                    <a:lstStyle/>
                    <a:p>
                      <a:pPr algn="ctr"/>
                      <a:r>
                        <a:rPr lang="en-US" sz="1000" dirty="0"/>
                        <a:t>4.684628</a:t>
                      </a:r>
                    </a:p>
                  </a:txBody>
                  <a:tcPr anchor="ctr"/>
                </a:tc>
                <a:tc>
                  <a:txBody>
                    <a:bodyPr/>
                    <a:lstStyle/>
                    <a:p>
                      <a:pPr algn="ctr"/>
                      <a:r>
                        <a:rPr lang="en-US" sz="1000" dirty="0"/>
                        <a:t>3.286910</a:t>
                      </a:r>
                    </a:p>
                  </a:txBody>
                  <a:tcPr anchor="ctr"/>
                </a:tc>
                <a:extLst>
                  <a:ext uri="{0D108BD9-81ED-4DB2-BD59-A6C34878D82A}">
                    <a16:rowId xmlns:a16="http://schemas.microsoft.com/office/drawing/2014/main" val="1587558583"/>
                  </a:ext>
                </a:extLst>
              </a:tr>
            </a:tbl>
          </a:graphicData>
        </a:graphic>
      </p:graphicFrame>
    </p:spTree>
    <p:extLst>
      <p:ext uri="{BB962C8B-B14F-4D97-AF65-F5344CB8AC3E}">
        <p14:creationId xmlns:p14="http://schemas.microsoft.com/office/powerpoint/2010/main" val="415715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Homoscedasticity</a:t>
            </a:r>
          </a:p>
        </p:txBody>
      </p:sp>
      <p:sp>
        <p:nvSpPr>
          <p:cNvPr id="3" name="Text Placeholder 2"/>
          <p:cNvSpPr>
            <a:spLocks noGrp="1"/>
          </p:cNvSpPr>
          <p:nvPr>
            <p:ph idx="1"/>
          </p:nvPr>
        </p:nvSpPr>
        <p:spPr/>
        <p:txBody>
          <a:bodyPr/>
          <a:lstStyle/>
          <a:p>
            <a:pPr algn="just"/>
            <a:r>
              <a:rPr lang="en-US" dirty="0"/>
              <a:t>When using pooled variances, we assume that the underlying variance of the different groups is the same. This assumption is called </a:t>
            </a:r>
            <a:r>
              <a:rPr lang="en-US" dirty="0">
                <a:solidFill>
                  <a:schemeClr val="accent1"/>
                </a:solidFill>
              </a:rPr>
              <a:t>Homoscedasticity. </a:t>
            </a:r>
          </a:p>
          <a:p>
            <a:pPr>
              <a:buNone/>
            </a:pPr>
            <a:endParaRPr lang="en-US" dirty="0"/>
          </a:p>
          <a:p>
            <a:pPr algn="ctr">
              <a:buNone/>
            </a:pPr>
            <a:r>
              <a:rPr lang="en-US" dirty="0">
                <a:solidFill>
                  <a:schemeClr val="accent1"/>
                </a:solidFill>
              </a:rPr>
              <a:t>Homo (</a:t>
            </a:r>
            <a:r>
              <a:rPr lang="el-GR" dirty="0">
                <a:solidFill>
                  <a:schemeClr val="accent1"/>
                </a:solidFill>
              </a:rPr>
              <a:t>όμοιο) </a:t>
            </a:r>
            <a:r>
              <a:rPr lang="en-US" dirty="0">
                <a:solidFill>
                  <a:schemeClr val="accent1"/>
                </a:solidFill>
              </a:rPr>
              <a:t>= same</a:t>
            </a:r>
          </a:p>
          <a:p>
            <a:pPr algn="ctr">
              <a:buNone/>
            </a:pPr>
            <a:r>
              <a:rPr lang="en-US" dirty="0" err="1">
                <a:solidFill>
                  <a:schemeClr val="accent1"/>
                </a:solidFill>
              </a:rPr>
              <a:t>Scedastic</a:t>
            </a:r>
            <a:r>
              <a:rPr lang="en-US" dirty="0">
                <a:solidFill>
                  <a:schemeClr val="accent1"/>
                </a:solidFill>
              </a:rPr>
              <a:t> (</a:t>
            </a:r>
            <a:r>
              <a:rPr lang="el-GR" dirty="0">
                <a:solidFill>
                  <a:schemeClr val="accent1"/>
                </a:solidFill>
              </a:rPr>
              <a:t>σκεδαστός) </a:t>
            </a:r>
            <a:r>
              <a:rPr lang="en-US" dirty="0">
                <a:solidFill>
                  <a:schemeClr val="accent1"/>
                </a:solidFill>
              </a:rPr>
              <a:t>= able to be scattered</a:t>
            </a:r>
          </a:p>
          <a:p>
            <a:pPr>
              <a:buNone/>
            </a:pPr>
            <a:endParaRPr lang="en-US" dirty="0">
              <a:solidFill>
                <a:schemeClr val="accent1"/>
              </a:solidFill>
            </a:endParaRPr>
          </a:p>
          <a:p>
            <a:pPr algn="just"/>
            <a:r>
              <a:rPr lang="en-US" dirty="0">
                <a:solidFill>
                  <a:schemeClr val="tx1"/>
                </a:solidFill>
              </a:rPr>
              <a:t>More on this idea later (opposite is heteroscedasticity) </a:t>
            </a:r>
          </a:p>
        </p:txBody>
      </p:sp>
    </p:spTree>
    <p:extLst>
      <p:ext uri="{BB962C8B-B14F-4D97-AF65-F5344CB8AC3E}">
        <p14:creationId xmlns:p14="http://schemas.microsoft.com/office/powerpoint/2010/main" val="378689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ANOVA Steps</a:t>
            </a:r>
          </a:p>
        </p:txBody>
      </p:sp>
      <p:sp>
        <p:nvSpPr>
          <p:cNvPr id="3" name="Text Placeholder 2"/>
          <p:cNvSpPr>
            <a:spLocks noGrp="1"/>
          </p:cNvSpPr>
          <p:nvPr>
            <p:ph idx="1"/>
          </p:nvPr>
        </p:nvSpPr>
        <p:spPr/>
        <p:txBody>
          <a:bodyPr/>
          <a:lstStyle/>
          <a:p>
            <a:pPr marL="514350" indent="-514350">
              <a:buFont typeface="+mj-lt"/>
              <a:buAutoNum type="arabicPeriod"/>
            </a:pPr>
            <a:r>
              <a:rPr lang="en-US" dirty="0"/>
              <a:t>We will be computing three sums of squares (between, within, total)</a:t>
            </a:r>
          </a:p>
          <a:p>
            <a:pPr marL="514350" indent="-514350">
              <a:buFont typeface="+mj-lt"/>
              <a:buAutoNum type="arabicPeriod"/>
            </a:pPr>
            <a:endParaRPr lang="en-US" dirty="0"/>
          </a:p>
          <a:p>
            <a:pPr marL="514350" indent="-514350">
              <a:buFont typeface="+mj-lt"/>
              <a:buAutoNum type="arabicPeriod"/>
            </a:pPr>
            <a:r>
              <a:rPr lang="en-US" dirty="0"/>
              <a:t>We will be dividing with specific degrees of freedom to get the means</a:t>
            </a:r>
          </a:p>
          <a:p>
            <a:pPr marL="514350" indent="-514350">
              <a:buFont typeface="+mj-lt"/>
              <a:buAutoNum type="arabicPeriod"/>
            </a:pPr>
            <a:endParaRPr lang="en-US" dirty="0"/>
          </a:p>
          <a:p>
            <a:pPr marL="514350" indent="-514350">
              <a:buFont typeface="+mj-lt"/>
              <a:buAutoNum type="arabicPeriod"/>
            </a:pPr>
            <a:r>
              <a:rPr lang="en-US" dirty="0"/>
              <a:t>We will compute the ratio of the means</a:t>
            </a:r>
          </a:p>
          <a:p>
            <a:pPr marL="514350" indent="-514350">
              <a:buFont typeface="+mj-lt"/>
              <a:buAutoNum type="arabicPeriod"/>
            </a:pPr>
            <a:endParaRPr lang="en-US" dirty="0"/>
          </a:p>
          <a:p>
            <a:pPr marL="514350" indent="-514350">
              <a:buFont typeface="+mj-lt"/>
              <a:buAutoNum type="arabicPeriod"/>
            </a:pPr>
            <a:r>
              <a:rPr lang="en-US" dirty="0"/>
              <a:t>We will find what is the probability of observing that ratio using an F statistic (with a one-sided test)</a:t>
            </a:r>
          </a:p>
        </p:txBody>
      </p:sp>
    </p:spTree>
    <p:extLst>
      <p:ext uri="{BB962C8B-B14F-4D97-AF65-F5344CB8AC3E}">
        <p14:creationId xmlns:p14="http://schemas.microsoft.com/office/powerpoint/2010/main" val="38561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ANOVA Variability</a:t>
            </a:r>
          </a:p>
        </p:txBody>
      </p:sp>
      <mc:AlternateContent xmlns:mc="http://schemas.openxmlformats.org/markup-compatibility/2006">
        <mc:Choice xmlns:a14="http://schemas.microsoft.com/office/drawing/2010/main" Requires="a14">
          <p:sp>
            <p:nvSpPr>
              <p:cNvPr id="3" name="Text Placeholder 2"/>
              <p:cNvSpPr>
                <a:spLocks noGrp="1"/>
              </p:cNvSpPr>
              <p:nvPr>
                <p:ph idx="1"/>
              </p:nvPr>
            </p:nvSpPr>
            <p:spPr/>
            <p:txBody>
              <a:bodyPr/>
              <a:lstStyle/>
              <a:p>
                <a:pPr algn="just"/>
                <a:r>
                  <a:rPr lang="en-US" dirty="0"/>
                  <a:t>What ANOVA is checking is the ratio of the variability observed </a:t>
                </a:r>
                <a:r>
                  <a:rPr lang="en-US" dirty="0">
                    <a:solidFill>
                      <a:schemeClr val="accent1"/>
                    </a:solidFill>
                  </a:rPr>
                  <a:t>between the groups</a:t>
                </a:r>
                <a:r>
                  <a:rPr lang="en-US" dirty="0"/>
                  <a:t> compared to the variability </a:t>
                </a:r>
                <a:r>
                  <a:rPr lang="en-US" dirty="0">
                    <a:solidFill>
                      <a:schemeClr val="accent1"/>
                    </a:solidFill>
                  </a:rPr>
                  <a:t>within the groups</a:t>
                </a:r>
                <a:r>
                  <a:rPr lang="en-US" dirty="0"/>
                  <a:t> . </a:t>
                </a:r>
              </a:p>
              <a:p>
                <a:pPr algn="just"/>
                <a:endParaRPr lang="en-US" dirty="0"/>
              </a:p>
              <a:p>
                <a:pPr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𝑉𝑎𝑟𝑖𝑎𝑏𝑖𝑙𝑖𝑡𝑦</m:t>
                          </m:r>
                          <m:r>
                            <a:rPr lang="en-US" b="0" i="1" smtClean="0">
                              <a:latin typeface="Cambria Math" panose="02040503050406030204" pitchFamily="18" charset="0"/>
                            </a:rPr>
                            <m:t> </m:t>
                          </m:r>
                          <m:r>
                            <a:rPr lang="en-US" b="0" i="1" smtClean="0">
                              <a:latin typeface="Cambria Math" panose="02040503050406030204" pitchFamily="18" charset="0"/>
                            </a:rPr>
                            <m:t>𝐵𝑒𝑡𝑤𝑒𝑒𝑛</m:t>
                          </m:r>
                          <m:r>
                            <a:rPr lang="en-US" b="0" i="1" smtClean="0">
                              <a:latin typeface="Cambria Math" panose="02040503050406030204" pitchFamily="18" charset="0"/>
                            </a:rPr>
                            <m:t> </m:t>
                          </m:r>
                          <m:r>
                            <a:rPr lang="en-US" b="0" i="1" smtClean="0">
                              <a:latin typeface="Cambria Math" panose="02040503050406030204" pitchFamily="18" charset="0"/>
                            </a:rPr>
                            <m:t>𝐺𝑟𝑜𝑢𝑝𝑠</m:t>
                          </m:r>
                        </m:num>
                        <m:den>
                          <m:r>
                            <a:rPr lang="en-US" b="0" i="1" smtClean="0">
                              <a:latin typeface="Cambria Math" panose="02040503050406030204" pitchFamily="18" charset="0"/>
                            </a:rPr>
                            <m:t>𝑉𝑎𝑟𝑖𝑎𝑏𝑖𝑙𝑖𝑡𝑦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𝑊𝑖𝑡h𝑖𝑛</m:t>
                          </m:r>
                          <m:r>
                            <a:rPr lang="en-US" b="0" i="1" smtClean="0">
                              <a:latin typeface="Cambria Math" panose="02040503050406030204" pitchFamily="18" charset="0"/>
                            </a:rPr>
                            <m:t> </m:t>
                          </m:r>
                          <m:r>
                            <a:rPr lang="en-US" b="0" i="1" smtClean="0">
                              <a:latin typeface="Cambria Math" panose="02040503050406030204" pitchFamily="18" charset="0"/>
                            </a:rPr>
                            <m:t>𝐺𝑟𝑜𝑢𝑝𝑠</m:t>
                          </m:r>
                        </m:den>
                      </m:f>
                    </m:oMath>
                  </m:oMathPara>
                </a14:m>
                <a:endParaRPr lang="en-US" dirty="0"/>
              </a:p>
              <a:p>
                <a:pPr algn="just">
                  <a:buNone/>
                </a:pPr>
                <a:endParaRPr lang="en-US" dirty="0"/>
              </a:p>
              <a:p>
                <a:pPr algn="just"/>
                <a:r>
                  <a:rPr lang="en-US" dirty="0"/>
                  <a:t>If the samples “look like each other” then the variability between will be much smaller than the variability within, leading to a small fraction.</a:t>
                </a:r>
              </a:p>
              <a:p>
                <a:pPr algn="just">
                  <a:buNone/>
                </a:pPr>
                <a:endParaRPr lang="en-US" dirty="0"/>
              </a:p>
              <a:p>
                <a:pPr algn="just">
                  <a:buNone/>
                </a:pPr>
                <a:endParaRPr lang="en-US" dirty="0"/>
              </a:p>
              <a:p>
                <a:pPr>
                  <a:buNone/>
                </a:pPr>
                <a:endParaRPr lang="en-US" dirty="0"/>
              </a:p>
              <a:p>
                <a:pPr>
                  <a:buNone/>
                </a:pPr>
                <a:endParaRPr lang="en-US" dirty="0"/>
              </a:p>
            </p:txBody>
          </p:sp>
        </mc:Choice>
        <mc:Fallback>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r="-927"/>
                </a:stretch>
              </a:blipFill>
            </p:spPr>
            <p:txBody>
              <a:bodyPr/>
              <a:lstStyle/>
              <a:p>
                <a:r>
                  <a:rPr lang="en-US">
                    <a:noFill/>
                  </a:rPr>
                  <a:t> </a:t>
                </a:r>
              </a:p>
            </p:txBody>
          </p:sp>
        </mc:Fallback>
      </mc:AlternateContent>
    </p:spTree>
    <p:extLst>
      <p:ext uri="{BB962C8B-B14F-4D97-AF65-F5344CB8AC3E}">
        <p14:creationId xmlns:p14="http://schemas.microsoft.com/office/powerpoint/2010/main" val="2353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ANOVA TABLE</a:t>
            </a:r>
          </a:p>
        </p:txBody>
      </p:sp>
      <p:sp>
        <p:nvSpPr>
          <p:cNvPr id="7" name="Text Placeholder 6"/>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40081832"/>
              </p:ext>
            </p:extLst>
          </p:nvPr>
        </p:nvGraphicFramePr>
        <p:xfrm>
          <a:off x="838200" y="1600200"/>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4213352002"/>
                    </a:ext>
                  </a:extLst>
                </a:gridCol>
                <a:gridCol w="1244600">
                  <a:extLst>
                    <a:ext uri="{9D8B030D-6E8A-4147-A177-3AD203B41FA5}">
                      <a16:colId xmlns:a16="http://schemas.microsoft.com/office/drawing/2014/main" val="4016840666"/>
                    </a:ext>
                  </a:extLst>
                </a:gridCol>
                <a:gridCol w="1244600">
                  <a:extLst>
                    <a:ext uri="{9D8B030D-6E8A-4147-A177-3AD203B41FA5}">
                      <a16:colId xmlns:a16="http://schemas.microsoft.com/office/drawing/2014/main" val="3367939395"/>
                    </a:ext>
                  </a:extLst>
                </a:gridCol>
                <a:gridCol w="1244600">
                  <a:extLst>
                    <a:ext uri="{9D8B030D-6E8A-4147-A177-3AD203B41FA5}">
                      <a16:colId xmlns:a16="http://schemas.microsoft.com/office/drawing/2014/main" val="1735271816"/>
                    </a:ext>
                  </a:extLst>
                </a:gridCol>
                <a:gridCol w="1244600">
                  <a:extLst>
                    <a:ext uri="{9D8B030D-6E8A-4147-A177-3AD203B41FA5}">
                      <a16:colId xmlns:a16="http://schemas.microsoft.com/office/drawing/2014/main" val="1669903759"/>
                    </a:ext>
                  </a:extLst>
                </a:gridCol>
                <a:gridCol w="1244600">
                  <a:extLst>
                    <a:ext uri="{9D8B030D-6E8A-4147-A177-3AD203B41FA5}">
                      <a16:colId xmlns:a16="http://schemas.microsoft.com/office/drawing/2014/main" val="2513290502"/>
                    </a:ext>
                  </a:extLst>
                </a:gridCol>
              </a:tblGrid>
              <a:tr h="800100">
                <a:tc>
                  <a:txBody>
                    <a:bodyPr/>
                    <a:lstStyle/>
                    <a:p>
                      <a:pPr marL="0" marR="0" algn="ctr" fontAlgn="b">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567426111"/>
                  </a:ext>
                </a:extLst>
              </a:tr>
              <a:tr h="800100">
                <a:tc>
                  <a:txBody>
                    <a:bodyPr/>
                    <a:lstStyle/>
                    <a:p>
                      <a:pPr marL="0" marR="0" algn="ctr" fontAlgn="b">
                        <a:lnSpc>
                          <a:spcPct val="107000"/>
                        </a:lnSpc>
                        <a:spcBef>
                          <a:spcPts val="0"/>
                        </a:spcBef>
                        <a:spcAft>
                          <a:spcPts val="0"/>
                        </a:spcAft>
                      </a:pPr>
                      <a:r>
                        <a:rPr lang="en-US" sz="1600" dirty="0">
                          <a:effectLst/>
                        </a:rPr>
                        <a:t>Between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chemeClr val="tx1"/>
                          </a:solidFill>
                          <a:effectLst/>
                        </a:rPr>
                        <a:t>1490.73218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&lt;.0001</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405722652"/>
                  </a:ext>
                </a:extLst>
              </a:tr>
              <a:tr h="800100">
                <a:tc>
                  <a:txBody>
                    <a:bodyPr/>
                    <a:lstStyle/>
                    <a:p>
                      <a:pPr marL="0" marR="0" algn="ctr" fontAlgn="b">
                        <a:lnSpc>
                          <a:spcPct val="107000"/>
                        </a:lnSpc>
                        <a:spcBef>
                          <a:spcPts val="0"/>
                        </a:spcBef>
                        <a:spcAft>
                          <a:spcPts val="0"/>
                        </a:spcAft>
                      </a:pPr>
                      <a:r>
                        <a:rPr lang="en-US" sz="1600" dirty="0">
                          <a:effectLst/>
                        </a:rPr>
                        <a:t>Within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10212.69974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2.62605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1795097824"/>
                  </a:ext>
                </a:extLst>
              </a:tr>
              <a:tr h="800100">
                <a:tc>
                  <a:txBody>
                    <a:bodyPr/>
                    <a:lstStyle/>
                    <a:p>
                      <a:pPr marL="0" marR="0" algn="ctr" fontAlgn="b">
                        <a:lnSpc>
                          <a:spcPct val="107000"/>
                        </a:lnSpc>
                        <a:spcBef>
                          <a:spcPts val="0"/>
                        </a:spcBef>
                        <a:spcAft>
                          <a:spcPts val="0"/>
                        </a:spcAft>
                      </a:pPr>
                      <a:r>
                        <a:rPr lang="en-US" sz="1600" dirty="0">
                          <a:effectLst/>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2149625602"/>
                  </a:ext>
                </a:extLst>
              </a:tr>
            </a:tbl>
          </a:graphicData>
        </a:graphic>
      </p:graphicFrame>
    </p:spTree>
    <p:extLst>
      <p:ext uri="{BB962C8B-B14F-4D97-AF65-F5344CB8AC3E}">
        <p14:creationId xmlns:p14="http://schemas.microsoft.com/office/powerpoint/2010/main" val="66238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Between groups DF</a:t>
            </a:r>
            <a:r>
              <a:rPr lang="en-US" baseline="-25000" dirty="0">
                <a:solidFill>
                  <a:schemeClr val="accent1"/>
                </a:solidFill>
              </a:rPr>
              <a:t>B</a:t>
            </a:r>
            <a:endParaRPr lang="en-US"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68335741"/>
              </p:ext>
            </p:extLst>
          </p:nvPr>
        </p:nvGraphicFramePr>
        <p:xfrm>
          <a:off x="838200" y="2483644"/>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3001159915"/>
                    </a:ext>
                  </a:extLst>
                </a:gridCol>
                <a:gridCol w="1244600">
                  <a:extLst>
                    <a:ext uri="{9D8B030D-6E8A-4147-A177-3AD203B41FA5}">
                      <a16:colId xmlns:a16="http://schemas.microsoft.com/office/drawing/2014/main" val="307670858"/>
                    </a:ext>
                  </a:extLst>
                </a:gridCol>
                <a:gridCol w="1244600">
                  <a:extLst>
                    <a:ext uri="{9D8B030D-6E8A-4147-A177-3AD203B41FA5}">
                      <a16:colId xmlns:a16="http://schemas.microsoft.com/office/drawing/2014/main" val="924458689"/>
                    </a:ext>
                  </a:extLst>
                </a:gridCol>
                <a:gridCol w="1244600">
                  <a:extLst>
                    <a:ext uri="{9D8B030D-6E8A-4147-A177-3AD203B41FA5}">
                      <a16:colId xmlns:a16="http://schemas.microsoft.com/office/drawing/2014/main" val="414139911"/>
                    </a:ext>
                  </a:extLst>
                </a:gridCol>
                <a:gridCol w="1244600">
                  <a:extLst>
                    <a:ext uri="{9D8B030D-6E8A-4147-A177-3AD203B41FA5}">
                      <a16:colId xmlns:a16="http://schemas.microsoft.com/office/drawing/2014/main" val="2894436291"/>
                    </a:ext>
                  </a:extLst>
                </a:gridCol>
                <a:gridCol w="1244600">
                  <a:extLst>
                    <a:ext uri="{9D8B030D-6E8A-4147-A177-3AD203B41FA5}">
                      <a16:colId xmlns:a16="http://schemas.microsoft.com/office/drawing/2014/main" val="1136791681"/>
                    </a:ext>
                  </a:extLst>
                </a:gridCol>
              </a:tblGrid>
              <a:tr h="800100">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076915872"/>
                  </a:ext>
                </a:extLst>
              </a:tr>
              <a:tr h="800100">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1490.73218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358055567"/>
                  </a:ext>
                </a:extLst>
              </a:tr>
              <a:tr h="800100">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10212.69974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2.62605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2483980004"/>
                  </a:ext>
                </a:extLst>
              </a:tr>
              <a:tr h="800100">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1672693440"/>
                  </a:ext>
                </a:extLst>
              </a:tr>
            </a:tbl>
          </a:graphicData>
        </a:graphic>
      </p:graphicFrame>
    </p:spTree>
    <p:extLst>
      <p:ext uri="{BB962C8B-B14F-4D97-AF65-F5344CB8AC3E}">
        <p14:creationId xmlns:p14="http://schemas.microsoft.com/office/powerpoint/2010/main" val="60165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Between groups DF</a:t>
            </a:r>
            <a:r>
              <a:rPr lang="en-US" baseline="-25000" dirty="0">
                <a:solidFill>
                  <a:schemeClr val="accent1"/>
                </a:solidFill>
              </a:rPr>
              <a:t>B</a:t>
            </a:r>
            <a:endParaRPr lang="en-US" dirty="0">
              <a:solidFill>
                <a:schemeClr val="accent1"/>
              </a:solidFill>
            </a:endParaRPr>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pPr algn="just"/>
                <a:r>
                  <a:rPr lang="en-US" dirty="0"/>
                  <a:t>This basically computes the degrees of freedom for our experiment, and it is equal to the number of different groups minus one.</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𝐵</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𝑔𝑟𝑜𝑢𝑝𝑠</m:t>
                      </m:r>
                      <m:r>
                        <a:rPr lang="en-US" b="0" i="1" smtClean="0">
                          <a:solidFill>
                            <a:schemeClr val="accent1"/>
                          </a:solidFill>
                          <a:latin typeface="Cambria Math" panose="02040503050406030204" pitchFamily="18" charset="0"/>
                        </a:rPr>
                        <m:t>−1=7−1=6</m:t>
                      </m:r>
                    </m:oMath>
                  </m:oMathPara>
                </a14:m>
                <a:endParaRPr lang="en-US" dirty="0">
                  <a:solidFill>
                    <a:schemeClr val="accent1"/>
                  </a:solidFill>
                </a:endParaRPr>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r="-927"/>
                </a:stretch>
              </a:blipFill>
            </p:spPr>
            <p:txBody>
              <a:bodyPr/>
              <a:lstStyle/>
              <a:p>
                <a:r>
                  <a:rPr lang="en-US">
                    <a:noFill/>
                  </a:rPr>
                  <a:t> </a:t>
                </a:r>
              </a:p>
            </p:txBody>
          </p:sp>
        </mc:Fallback>
      </mc:AlternateContent>
    </p:spTree>
    <p:extLst>
      <p:ext uri="{BB962C8B-B14F-4D97-AF65-F5344CB8AC3E}">
        <p14:creationId xmlns:p14="http://schemas.microsoft.com/office/powerpoint/2010/main" val="5854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Within groups DF</a:t>
            </a:r>
            <a:r>
              <a:rPr lang="en-US" baseline="-25000" dirty="0">
                <a:solidFill>
                  <a:schemeClr val="accent1"/>
                </a:solidFill>
              </a:rPr>
              <a:t>W</a:t>
            </a:r>
            <a:endParaRPr lang="en-US"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15863388"/>
              </p:ext>
            </p:extLst>
          </p:nvPr>
        </p:nvGraphicFramePr>
        <p:xfrm>
          <a:off x="838200" y="2483644"/>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3215489181"/>
                    </a:ext>
                  </a:extLst>
                </a:gridCol>
                <a:gridCol w="1244600">
                  <a:extLst>
                    <a:ext uri="{9D8B030D-6E8A-4147-A177-3AD203B41FA5}">
                      <a16:colId xmlns:a16="http://schemas.microsoft.com/office/drawing/2014/main" val="2889134050"/>
                    </a:ext>
                  </a:extLst>
                </a:gridCol>
                <a:gridCol w="1244600">
                  <a:extLst>
                    <a:ext uri="{9D8B030D-6E8A-4147-A177-3AD203B41FA5}">
                      <a16:colId xmlns:a16="http://schemas.microsoft.com/office/drawing/2014/main" val="2449568934"/>
                    </a:ext>
                  </a:extLst>
                </a:gridCol>
                <a:gridCol w="1244600">
                  <a:extLst>
                    <a:ext uri="{9D8B030D-6E8A-4147-A177-3AD203B41FA5}">
                      <a16:colId xmlns:a16="http://schemas.microsoft.com/office/drawing/2014/main" val="229668764"/>
                    </a:ext>
                  </a:extLst>
                </a:gridCol>
                <a:gridCol w="1244600">
                  <a:extLst>
                    <a:ext uri="{9D8B030D-6E8A-4147-A177-3AD203B41FA5}">
                      <a16:colId xmlns:a16="http://schemas.microsoft.com/office/drawing/2014/main" val="578154517"/>
                    </a:ext>
                  </a:extLst>
                </a:gridCol>
                <a:gridCol w="1244600">
                  <a:extLst>
                    <a:ext uri="{9D8B030D-6E8A-4147-A177-3AD203B41FA5}">
                      <a16:colId xmlns:a16="http://schemas.microsoft.com/office/drawing/2014/main" val="3931141839"/>
                    </a:ext>
                  </a:extLst>
                </a:gridCol>
              </a:tblGrid>
              <a:tr h="800100">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482375852"/>
                  </a:ext>
                </a:extLst>
              </a:tr>
              <a:tr h="800100">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1490.73218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508473438"/>
                  </a:ext>
                </a:extLst>
              </a:tr>
              <a:tr h="800100">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3889</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10212.69974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2.62605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2330490999"/>
                  </a:ext>
                </a:extLst>
              </a:tr>
              <a:tr h="800100">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3113880971"/>
                  </a:ext>
                </a:extLst>
              </a:tr>
            </a:tbl>
          </a:graphicData>
        </a:graphic>
      </p:graphicFrame>
    </p:spTree>
    <p:extLst>
      <p:ext uri="{BB962C8B-B14F-4D97-AF65-F5344CB8AC3E}">
        <p14:creationId xmlns:p14="http://schemas.microsoft.com/office/powerpoint/2010/main" val="90423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Within groups DF</a:t>
            </a:r>
            <a:r>
              <a:rPr lang="en-US" baseline="-25000" dirty="0">
                <a:solidFill>
                  <a:schemeClr val="accent1"/>
                </a:solidFill>
              </a:rPr>
              <a:t>W</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r>
                  <a:rPr lang="en-US" dirty="0"/>
                  <a:t>This is basically the pooled degrees of freedom for our analysis:</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𝑊</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𝑑</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𝑓</m:t>
                          </m:r>
                        </m:e>
                        <m:sub>
                          <m:r>
                            <a:rPr lang="en-US" b="0" i="1" smtClean="0">
                              <a:solidFill>
                                <a:schemeClr val="accent1"/>
                              </a:solidFill>
                              <a:latin typeface="Cambria Math" panose="02040503050406030204" pitchFamily="18" charset="0"/>
                            </a:rPr>
                            <m:t>1</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𝑑</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𝑓</m:t>
                          </m:r>
                        </m:e>
                        <m:sub>
                          <m:r>
                            <a:rPr lang="en-US" b="0" i="1" smtClean="0">
                              <a:solidFill>
                                <a:schemeClr val="accent1"/>
                              </a:solidFill>
                              <a:latin typeface="Cambria Math" panose="02040503050406030204" pitchFamily="18" charset="0"/>
                            </a:rPr>
                            <m:t>2</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𝑑</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𝑓</m:t>
                          </m:r>
                        </m:e>
                        <m:sub>
                          <m:r>
                            <a:rPr lang="en-US" b="0" i="1" smtClean="0">
                              <a:solidFill>
                                <a:schemeClr val="accent1"/>
                              </a:solidFill>
                              <a:latin typeface="Cambria Math" panose="02040503050406030204" pitchFamily="18" charset="0"/>
                            </a:rPr>
                            <m:t>7</m:t>
                          </m:r>
                        </m:sub>
                      </m:sSub>
                    </m:oMath>
                  </m:oMathPara>
                </a14:m>
                <a:endParaRPr lang="en-US" dirty="0">
                  <a:solidFill>
                    <a:schemeClr val="accent1"/>
                  </a:solidFill>
                </a:endParaRPr>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𝑊</m:t>
                          </m:r>
                        </m:sub>
                      </m:sSub>
                      <m:r>
                        <a:rPr lang="en-US" b="0" i="1" smtClean="0">
                          <a:solidFill>
                            <a:schemeClr val="accent1"/>
                          </a:solidFill>
                          <a:latin typeface="Cambria Math" panose="02040503050406030204" pitchFamily="18" charset="0"/>
                        </a:rPr>
                        <m:t>=</m:t>
                      </m:r>
                      <m:d>
                        <m:dPr>
                          <m:ctrlPr>
                            <a:rPr lang="en-US" b="0" i="1" smtClean="0">
                              <a:solidFill>
                                <a:schemeClr val="accent1"/>
                              </a:solidFill>
                              <a:latin typeface="Cambria Math" panose="02040503050406030204" pitchFamily="18" charset="0"/>
                            </a:rPr>
                          </m:ctrlPr>
                        </m:dPr>
                        <m:e>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𝑛</m:t>
                              </m:r>
                            </m:e>
                            <m:sub>
                              <m:r>
                                <a:rPr lang="en-US" b="0" i="1" smtClean="0">
                                  <a:solidFill>
                                    <a:schemeClr val="accent1"/>
                                  </a:solidFill>
                                  <a:latin typeface="Cambria Math" panose="02040503050406030204" pitchFamily="18" charset="0"/>
                                </a:rPr>
                                <m:t>1</m:t>
                              </m:r>
                            </m:sub>
                          </m:sSub>
                          <m:r>
                            <a:rPr lang="en-US" b="0" i="1" smtClean="0">
                              <a:solidFill>
                                <a:schemeClr val="accent1"/>
                              </a:solidFill>
                              <a:latin typeface="Cambria Math" panose="02040503050406030204" pitchFamily="18" charset="0"/>
                            </a:rPr>
                            <m:t>−1</m:t>
                          </m:r>
                        </m:e>
                      </m:d>
                      <m:r>
                        <a:rPr lang="en-US" b="0" i="1" smtClean="0">
                          <a:solidFill>
                            <a:schemeClr val="accent1"/>
                          </a:solidFill>
                          <a:latin typeface="Cambria Math" panose="02040503050406030204" pitchFamily="18" charset="0"/>
                        </a:rPr>
                        <m:t>+</m:t>
                      </m:r>
                      <m:d>
                        <m:dPr>
                          <m:ctrlPr>
                            <a:rPr lang="en-US" b="0" i="1" smtClean="0">
                              <a:solidFill>
                                <a:schemeClr val="accent1"/>
                              </a:solidFill>
                              <a:latin typeface="Cambria Math" panose="02040503050406030204" pitchFamily="18" charset="0"/>
                            </a:rPr>
                          </m:ctrlPr>
                        </m:dPr>
                        <m:e>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𝑛</m:t>
                              </m:r>
                            </m:e>
                            <m:sub>
                              <m:r>
                                <a:rPr lang="en-US" b="0" i="1" smtClean="0">
                                  <a:solidFill>
                                    <a:schemeClr val="accent1"/>
                                  </a:solidFill>
                                  <a:latin typeface="Cambria Math" panose="02040503050406030204" pitchFamily="18" charset="0"/>
                                </a:rPr>
                                <m:t>2</m:t>
                              </m:r>
                            </m:sub>
                          </m:sSub>
                          <m:r>
                            <a:rPr lang="en-US" b="0" i="1" smtClean="0">
                              <a:solidFill>
                                <a:schemeClr val="accent1"/>
                              </a:solidFill>
                              <a:latin typeface="Cambria Math" panose="02040503050406030204" pitchFamily="18" charset="0"/>
                            </a:rPr>
                            <m:t>−1</m:t>
                          </m:r>
                        </m:e>
                      </m:d>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𝑛</m:t>
                          </m:r>
                        </m:e>
                        <m:sub>
                          <m:r>
                            <a:rPr lang="en-US" b="0" i="1" smtClean="0">
                              <a:solidFill>
                                <a:schemeClr val="accent1"/>
                              </a:solidFill>
                              <a:latin typeface="Cambria Math" panose="02040503050406030204" pitchFamily="18" charset="0"/>
                            </a:rPr>
                            <m:t>7</m:t>
                          </m:r>
                        </m:sub>
                      </m:sSub>
                      <m:r>
                        <a:rPr lang="en-US" b="0" i="1" smtClean="0">
                          <a:solidFill>
                            <a:schemeClr val="accent1"/>
                          </a:solidFill>
                          <a:latin typeface="Cambria Math" panose="02040503050406030204" pitchFamily="18" charset="0"/>
                        </a:rPr>
                        <m:t>−1)</m:t>
                      </m:r>
                    </m:oMath>
                  </m:oMathPara>
                </a14:m>
                <a:endParaRPr lang="en-US" dirty="0">
                  <a:solidFill>
                    <a:schemeClr val="accent1"/>
                  </a:solidFill>
                </a:endParaRPr>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𝑊</m:t>
                          </m:r>
                        </m:sub>
                      </m:sSub>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𝑛</m:t>
                          </m:r>
                        </m:e>
                        <m:sub>
                          <m:r>
                            <a:rPr lang="en-US" b="0" i="1" smtClean="0">
                              <a:solidFill>
                                <a:schemeClr val="accent1"/>
                              </a:solidFill>
                              <a:latin typeface="Cambria Math" panose="02040503050406030204" pitchFamily="18" charset="0"/>
                            </a:rPr>
                            <m:t>1</m:t>
                          </m:r>
                        </m:sub>
                      </m:sSub>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𝑛</m:t>
                          </m:r>
                        </m:e>
                        <m:sub>
                          <m:r>
                            <a:rPr lang="en-US" b="0" i="1" smtClean="0">
                              <a:solidFill>
                                <a:schemeClr val="accent1"/>
                              </a:solidFill>
                              <a:latin typeface="Cambria Math" panose="02040503050406030204" pitchFamily="18" charset="0"/>
                            </a:rPr>
                            <m:t>2</m:t>
                          </m:r>
                        </m:sub>
                      </m:sSub>
                      <m:r>
                        <a:rPr lang="en-US" b="0" i="1" smtClean="0">
                          <a:solidFill>
                            <a:schemeClr val="accent1"/>
                          </a:solidFill>
                          <a:latin typeface="Cambria Math" panose="02040503050406030204" pitchFamily="18" charset="0"/>
                        </a:rPr>
                        <m:t>+…</m:t>
                      </m:r>
                      <m:r>
                        <a:rPr lang="en-US" b="0" i="0"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n</m:t>
                          </m:r>
                        </m:e>
                        <m:sub>
                          <m:r>
                            <a:rPr lang="en-US" b="0" i="0" smtClean="0">
                              <a:solidFill>
                                <a:schemeClr val="accent1"/>
                              </a:solidFill>
                              <a:latin typeface="Cambria Math" panose="02040503050406030204" pitchFamily="18" charset="0"/>
                            </a:rPr>
                            <m:t>7</m:t>
                          </m:r>
                        </m:sub>
                      </m:sSub>
                      <m:r>
                        <a:rPr lang="en-US" b="0" i="0" smtClean="0">
                          <a:solidFill>
                            <a:schemeClr val="accent1"/>
                          </a:solidFill>
                          <a:latin typeface="Cambria Math" panose="02040503050406030204" pitchFamily="18" charset="0"/>
                        </a:rPr>
                        <m:t>−1−1−…−1</m:t>
                      </m:r>
                    </m:oMath>
                  </m:oMathPara>
                </a14:m>
                <a:endParaRPr lang="en-US" b="0" dirty="0">
                  <a:solidFill>
                    <a:schemeClr val="accent1"/>
                  </a:solidFill>
                </a:endParaRPr>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𝑊</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−7=</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𝑔𝑟𝑜𝑢𝑝𝑠</m:t>
                      </m:r>
                    </m:oMath>
                  </m:oMathPara>
                </a14:m>
                <a:endParaRPr lang="en-US" dirty="0">
                  <a:solidFill>
                    <a:schemeClr val="accent1"/>
                  </a:solidFill>
                </a:endParaRPr>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𝑊</m:t>
                          </m:r>
                        </m:sub>
                      </m:sSub>
                      <m:r>
                        <a:rPr lang="en-US" b="0" i="1" smtClean="0">
                          <a:solidFill>
                            <a:schemeClr val="accent1"/>
                          </a:solidFill>
                          <a:latin typeface="Cambria Math" panose="02040503050406030204" pitchFamily="18" charset="0"/>
                        </a:rPr>
                        <m:t>=3896−7=3889</m:t>
                      </m:r>
                    </m:oMath>
                  </m:oMathPara>
                </a14:m>
                <a:endParaRPr lang="en-US" dirty="0">
                  <a:solidFill>
                    <a:schemeClr val="accent1"/>
                  </a:solidFill>
                </a:endParaRPr>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a:stretch>
              </a:blipFill>
            </p:spPr>
            <p:txBody>
              <a:bodyPr/>
              <a:lstStyle/>
              <a:p>
                <a:r>
                  <a:rPr lang="en-US">
                    <a:noFill/>
                  </a:rPr>
                  <a:t> </a:t>
                </a:r>
              </a:p>
            </p:txBody>
          </p:sp>
        </mc:Fallback>
      </mc:AlternateContent>
    </p:spTree>
    <p:extLst>
      <p:ext uri="{BB962C8B-B14F-4D97-AF65-F5344CB8AC3E}">
        <p14:creationId xmlns:p14="http://schemas.microsoft.com/office/powerpoint/2010/main" val="214693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Total DF</a:t>
            </a:r>
            <a:r>
              <a:rPr lang="en-US" baseline="-25000" dirty="0">
                <a:solidFill>
                  <a:schemeClr val="accent1"/>
                </a:solidFill>
              </a:rPr>
              <a:t>T</a:t>
            </a:r>
            <a:endParaRPr lang="en-US"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00673519"/>
              </p:ext>
            </p:extLst>
          </p:nvPr>
        </p:nvGraphicFramePr>
        <p:xfrm>
          <a:off x="838200" y="2483644"/>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3859906915"/>
                    </a:ext>
                  </a:extLst>
                </a:gridCol>
                <a:gridCol w="1244600">
                  <a:extLst>
                    <a:ext uri="{9D8B030D-6E8A-4147-A177-3AD203B41FA5}">
                      <a16:colId xmlns:a16="http://schemas.microsoft.com/office/drawing/2014/main" val="1443323665"/>
                    </a:ext>
                  </a:extLst>
                </a:gridCol>
                <a:gridCol w="1244600">
                  <a:extLst>
                    <a:ext uri="{9D8B030D-6E8A-4147-A177-3AD203B41FA5}">
                      <a16:colId xmlns:a16="http://schemas.microsoft.com/office/drawing/2014/main" val="597059769"/>
                    </a:ext>
                  </a:extLst>
                </a:gridCol>
                <a:gridCol w="1244600">
                  <a:extLst>
                    <a:ext uri="{9D8B030D-6E8A-4147-A177-3AD203B41FA5}">
                      <a16:colId xmlns:a16="http://schemas.microsoft.com/office/drawing/2014/main" val="750781842"/>
                    </a:ext>
                  </a:extLst>
                </a:gridCol>
                <a:gridCol w="1244600">
                  <a:extLst>
                    <a:ext uri="{9D8B030D-6E8A-4147-A177-3AD203B41FA5}">
                      <a16:colId xmlns:a16="http://schemas.microsoft.com/office/drawing/2014/main" val="2858349820"/>
                    </a:ext>
                  </a:extLst>
                </a:gridCol>
                <a:gridCol w="1244600">
                  <a:extLst>
                    <a:ext uri="{9D8B030D-6E8A-4147-A177-3AD203B41FA5}">
                      <a16:colId xmlns:a16="http://schemas.microsoft.com/office/drawing/2014/main" val="437918940"/>
                    </a:ext>
                  </a:extLst>
                </a:gridCol>
              </a:tblGrid>
              <a:tr h="800100">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396296802"/>
                  </a:ext>
                </a:extLst>
              </a:tr>
              <a:tr h="800100">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1490.73218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916999884"/>
                  </a:ext>
                </a:extLst>
              </a:tr>
              <a:tr h="800100">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10212.69974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2.62605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2406676453"/>
                  </a:ext>
                </a:extLst>
              </a:tr>
              <a:tr h="800100">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3895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277808943"/>
                  </a:ext>
                </a:extLst>
              </a:tr>
            </a:tbl>
          </a:graphicData>
        </a:graphic>
      </p:graphicFrame>
    </p:spTree>
    <p:extLst>
      <p:ext uri="{BB962C8B-B14F-4D97-AF65-F5344CB8AC3E}">
        <p14:creationId xmlns:p14="http://schemas.microsoft.com/office/powerpoint/2010/main" val="219806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From two samples to many</a:t>
            </a:r>
          </a:p>
        </p:txBody>
      </p:sp>
      <p:sp>
        <p:nvSpPr>
          <p:cNvPr id="3" name="Text Placeholder 2"/>
          <p:cNvSpPr>
            <a:spLocks noGrp="1"/>
          </p:cNvSpPr>
          <p:nvPr>
            <p:ph idx="1"/>
          </p:nvPr>
        </p:nvSpPr>
        <p:spPr/>
        <p:txBody>
          <a:bodyPr/>
          <a:lstStyle/>
          <a:p>
            <a:r>
              <a:rPr lang="en-US" dirty="0"/>
              <a:t>So far, we have only worked with at most two samples and the possible comparisons. Useful techniques but few applications.</a:t>
            </a:r>
          </a:p>
          <a:p>
            <a:pPr>
              <a:buNone/>
            </a:pPr>
            <a:endParaRPr lang="en-US" dirty="0"/>
          </a:p>
          <a:p>
            <a:r>
              <a:rPr lang="en-US" dirty="0"/>
              <a:t>What do you do when more than one samples need to be compared?</a:t>
            </a:r>
          </a:p>
          <a:p>
            <a:pPr>
              <a:buNone/>
            </a:pPr>
            <a:endParaRPr lang="en-US" dirty="0"/>
          </a:p>
          <a:p>
            <a:pPr algn="ctr">
              <a:buNone/>
            </a:pPr>
            <a:r>
              <a:rPr lang="en-US" i="1" dirty="0">
                <a:solidFill>
                  <a:srgbClr val="FF0000"/>
                </a:solidFill>
              </a:rPr>
              <a:t>Compute all pairwise comparisons!</a:t>
            </a:r>
          </a:p>
          <a:p>
            <a:pPr algn="ctr">
              <a:buNone/>
            </a:pPr>
            <a:r>
              <a:rPr lang="en-US" i="1" dirty="0">
                <a:solidFill>
                  <a:srgbClr val="FF0000"/>
                </a:solidFill>
              </a:rPr>
              <a:t>Yes but … </a:t>
            </a:r>
          </a:p>
          <a:p>
            <a:pPr>
              <a:buNone/>
            </a:pPr>
            <a:endParaRPr lang="en-US" dirty="0"/>
          </a:p>
        </p:txBody>
      </p:sp>
    </p:spTree>
    <p:extLst>
      <p:ext uri="{BB962C8B-B14F-4D97-AF65-F5344CB8AC3E}">
        <p14:creationId xmlns:p14="http://schemas.microsoft.com/office/powerpoint/2010/main" val="144824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Total DF</a:t>
            </a:r>
            <a:r>
              <a:rPr lang="en-US" baseline="-25000" dirty="0">
                <a:solidFill>
                  <a:schemeClr val="accent1"/>
                </a:solidFill>
              </a:rPr>
              <a:t>T</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r>
                  <a:rPr lang="en-US" dirty="0"/>
                  <a:t>The total degrees of freedom is given by the total number of observations minus 1 as usual. </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𝑇</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−1=3896−1=3895</m:t>
                      </m:r>
                    </m:oMath>
                  </m:oMathPara>
                </a14:m>
                <a:endParaRPr lang="en-US" dirty="0">
                  <a:solidFill>
                    <a:schemeClr val="accent1"/>
                  </a:solidFill>
                </a:endParaRPr>
              </a:p>
              <a:p>
                <a:pPr>
                  <a:buNone/>
                </a:pPr>
                <a:endParaRPr lang="en-US" dirty="0"/>
              </a:p>
              <a:p>
                <a:r>
                  <a:rPr lang="en-US" dirty="0"/>
                  <a:t>Notice also that by design:</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𝑇</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𝐵</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𝐷</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𝑊</m:t>
                          </m:r>
                        </m:sub>
                      </m:sSub>
                    </m:oMath>
                  </m:oMathPara>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a:stretch>
              </a:blipFill>
            </p:spPr>
            <p:txBody>
              <a:bodyPr/>
              <a:lstStyle/>
              <a:p>
                <a:r>
                  <a:rPr lang="en-US">
                    <a:noFill/>
                  </a:rPr>
                  <a:t> </a:t>
                </a:r>
              </a:p>
            </p:txBody>
          </p:sp>
        </mc:Fallback>
      </mc:AlternateContent>
    </p:spTree>
    <p:extLst>
      <p:ext uri="{BB962C8B-B14F-4D97-AF65-F5344CB8AC3E}">
        <p14:creationId xmlns:p14="http://schemas.microsoft.com/office/powerpoint/2010/main" val="21185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Between groups SS (SSB)</a:t>
            </a:r>
          </a:p>
        </p:txBody>
      </p:sp>
      <p:graphicFrame>
        <p:nvGraphicFramePr>
          <p:cNvPr id="6" name="Table 5"/>
          <p:cNvGraphicFramePr>
            <a:graphicFrameLocks noGrp="1"/>
          </p:cNvGraphicFramePr>
          <p:nvPr>
            <p:extLst>
              <p:ext uri="{D42A27DB-BD31-4B8C-83A1-F6EECF244321}">
                <p14:modId xmlns:p14="http://schemas.microsoft.com/office/powerpoint/2010/main" val="985456549"/>
              </p:ext>
            </p:extLst>
          </p:nvPr>
        </p:nvGraphicFramePr>
        <p:xfrm>
          <a:off x="838200" y="2483644"/>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3833842374"/>
                    </a:ext>
                  </a:extLst>
                </a:gridCol>
                <a:gridCol w="1244600">
                  <a:extLst>
                    <a:ext uri="{9D8B030D-6E8A-4147-A177-3AD203B41FA5}">
                      <a16:colId xmlns:a16="http://schemas.microsoft.com/office/drawing/2014/main" val="3779501368"/>
                    </a:ext>
                  </a:extLst>
                </a:gridCol>
                <a:gridCol w="1244600">
                  <a:extLst>
                    <a:ext uri="{9D8B030D-6E8A-4147-A177-3AD203B41FA5}">
                      <a16:colId xmlns:a16="http://schemas.microsoft.com/office/drawing/2014/main" val="1074811758"/>
                    </a:ext>
                  </a:extLst>
                </a:gridCol>
                <a:gridCol w="1244600">
                  <a:extLst>
                    <a:ext uri="{9D8B030D-6E8A-4147-A177-3AD203B41FA5}">
                      <a16:colId xmlns:a16="http://schemas.microsoft.com/office/drawing/2014/main" val="3244506601"/>
                    </a:ext>
                  </a:extLst>
                </a:gridCol>
                <a:gridCol w="1244600">
                  <a:extLst>
                    <a:ext uri="{9D8B030D-6E8A-4147-A177-3AD203B41FA5}">
                      <a16:colId xmlns:a16="http://schemas.microsoft.com/office/drawing/2014/main" val="3835193769"/>
                    </a:ext>
                  </a:extLst>
                </a:gridCol>
                <a:gridCol w="1244600">
                  <a:extLst>
                    <a:ext uri="{9D8B030D-6E8A-4147-A177-3AD203B41FA5}">
                      <a16:colId xmlns:a16="http://schemas.microsoft.com/office/drawing/2014/main" val="3773609137"/>
                    </a:ext>
                  </a:extLst>
                </a:gridCol>
              </a:tblGrid>
              <a:tr h="800100">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459066290"/>
                  </a:ext>
                </a:extLst>
              </a:tr>
              <a:tr h="800100">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1490.73218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301896114"/>
                  </a:ext>
                </a:extLst>
              </a:tr>
              <a:tr h="800100">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10212.69974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2.62605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3080131578"/>
                  </a:ext>
                </a:extLst>
              </a:tr>
              <a:tr h="800100">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478216306"/>
                  </a:ext>
                </a:extLst>
              </a:tr>
            </a:tbl>
          </a:graphicData>
        </a:graphic>
      </p:graphicFrame>
    </p:spTree>
    <p:extLst>
      <p:ext uri="{BB962C8B-B14F-4D97-AF65-F5344CB8AC3E}">
        <p14:creationId xmlns:p14="http://schemas.microsoft.com/office/powerpoint/2010/main" val="2441122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Between groups SS (SSB)</a:t>
            </a:r>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pPr>
                  <a:buNone/>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𝑆𝑆𝐵</m:t>
                      </m:r>
                      <m:r>
                        <a:rPr lang="en-US" i="1" dirty="0" smtClean="0">
                          <a:solidFill>
                            <a:schemeClr val="accent1"/>
                          </a:solidFill>
                          <a:latin typeface="Cambria Math" panose="02040503050406030204" pitchFamily="18" charset="0"/>
                        </a:rPr>
                        <m:t>=</m:t>
                      </m:r>
                      <m:nary>
                        <m:naryPr>
                          <m:chr m:val="∑"/>
                          <m:ctrlPr>
                            <a:rPr lang="en-US" i="1" dirty="0" smtClean="0">
                              <a:solidFill>
                                <a:schemeClr val="accent1"/>
                              </a:solidFill>
                              <a:latin typeface="Cambria Math" panose="02040503050406030204" pitchFamily="18" charset="0"/>
                            </a:rPr>
                          </m:ctrlPr>
                        </m:naryPr>
                        <m:sub>
                          <m:r>
                            <m:rPr>
                              <m:brk m:alnAt="23"/>
                            </m:rPr>
                            <a:rPr lang="en-US" b="0" i="1" dirty="0" smtClean="0">
                              <a:solidFill>
                                <a:schemeClr val="accent1"/>
                              </a:solidFill>
                              <a:latin typeface="Cambria Math" panose="02040503050406030204" pitchFamily="18" charset="0"/>
                            </a:rPr>
                            <m:t>𝑖</m:t>
                          </m:r>
                          <m:r>
                            <a:rPr lang="en-US" b="0" i="1" dirty="0" smtClean="0">
                              <a:solidFill>
                                <a:schemeClr val="accent1"/>
                              </a:solidFill>
                              <a:latin typeface="Cambria Math" panose="02040503050406030204" pitchFamily="18" charset="0"/>
                            </a:rPr>
                            <m:t>=1</m:t>
                          </m:r>
                        </m:sub>
                        <m:sup>
                          <m:r>
                            <a:rPr lang="en-US" b="0" i="1" dirty="0" smtClean="0">
                              <a:solidFill>
                                <a:schemeClr val="accent1"/>
                              </a:solidFill>
                              <a:latin typeface="Cambria Math" panose="02040503050406030204" pitchFamily="18" charset="0"/>
                            </a:rPr>
                            <m:t>7</m:t>
                          </m:r>
                        </m:sup>
                        <m:e>
                          <m:sSub>
                            <m:sSubPr>
                              <m:ctrlPr>
                                <a:rPr lang="en-US" b="0"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𝑛</m:t>
                              </m:r>
                            </m:e>
                            <m:sub>
                              <m:r>
                                <a:rPr lang="en-US" b="0" i="1" dirty="0" smtClean="0">
                                  <a:solidFill>
                                    <a:schemeClr val="accent1"/>
                                  </a:solidFill>
                                  <a:latin typeface="Cambria Math" panose="02040503050406030204" pitchFamily="18" charset="0"/>
                                </a:rPr>
                                <m:t>𝑖</m:t>
                              </m:r>
                            </m:sub>
                          </m:sSub>
                          <m:r>
                            <a:rPr lang="en-US" b="0" i="1" dirty="0" smtClean="0">
                              <a:solidFill>
                                <a:schemeClr val="accent1"/>
                              </a:solidFill>
                              <a:latin typeface="Cambria Math" panose="02040503050406030204" pitchFamily="18" charset="0"/>
                            </a:rPr>
                            <m:t>∗</m:t>
                          </m:r>
                          <m:sSup>
                            <m:sSupPr>
                              <m:ctrlPr>
                                <a:rPr lang="en-US" b="0" i="1" dirty="0" smtClean="0">
                                  <a:solidFill>
                                    <a:schemeClr val="accent1"/>
                                  </a:solidFill>
                                  <a:latin typeface="Cambria Math" panose="02040503050406030204" pitchFamily="18" charset="0"/>
                                </a:rPr>
                              </m:ctrlPr>
                            </m:sSupPr>
                            <m:e>
                              <m:d>
                                <m:dPr>
                                  <m:ctrlPr>
                                    <a:rPr lang="en-US" b="0" i="1" dirty="0" smtClean="0">
                                      <a:solidFill>
                                        <a:schemeClr val="accent1"/>
                                      </a:solidFill>
                                      <a:latin typeface="Cambria Math" panose="02040503050406030204" pitchFamily="18" charset="0"/>
                                    </a:rPr>
                                  </m:ctrlPr>
                                </m:dPr>
                                <m:e>
                                  <m:sSub>
                                    <m:sSubPr>
                                      <m:ctrlPr>
                                        <a:rPr lang="en-US" b="0" i="1" dirty="0" smtClean="0">
                                          <a:solidFill>
                                            <a:schemeClr val="accent1"/>
                                          </a:solidFill>
                                          <a:latin typeface="Cambria Math" panose="02040503050406030204" pitchFamily="18" charset="0"/>
                                        </a:rPr>
                                      </m:ctrlPr>
                                    </m:sSubPr>
                                    <m:e>
                                      <m:acc>
                                        <m:accPr>
                                          <m:chr m:val="̅"/>
                                          <m:ctrlPr>
                                            <a:rPr lang="en-US" b="0" i="1" dirty="0" smtClean="0">
                                              <a:solidFill>
                                                <a:schemeClr val="accent1"/>
                                              </a:solidFill>
                                              <a:latin typeface="Cambria Math" panose="02040503050406030204" pitchFamily="18" charset="0"/>
                                            </a:rPr>
                                          </m:ctrlPr>
                                        </m:accPr>
                                        <m:e>
                                          <m:r>
                                            <a:rPr lang="en-US" b="0" i="1" dirty="0" smtClean="0">
                                              <a:solidFill>
                                                <a:schemeClr val="accent1"/>
                                              </a:solidFill>
                                              <a:latin typeface="Cambria Math" panose="02040503050406030204" pitchFamily="18" charset="0"/>
                                            </a:rPr>
                                            <m:t>𝑥</m:t>
                                          </m:r>
                                        </m:e>
                                      </m:acc>
                                    </m:e>
                                    <m:sub>
                                      <m:r>
                                        <a:rPr lang="en-US" b="0" i="1" dirty="0" smtClean="0">
                                          <a:solidFill>
                                            <a:schemeClr val="accent1"/>
                                          </a:solidFill>
                                          <a:latin typeface="Cambria Math" panose="02040503050406030204" pitchFamily="18" charset="0"/>
                                        </a:rPr>
                                        <m:t>𝑖</m:t>
                                      </m:r>
                                    </m:sub>
                                  </m:sSub>
                                  <m:r>
                                    <a:rPr lang="en-US" b="0" i="1" dirty="0" smtClean="0">
                                      <a:solidFill>
                                        <a:schemeClr val="accent1"/>
                                      </a:solidFill>
                                      <a:latin typeface="Cambria Math" panose="02040503050406030204" pitchFamily="18" charset="0"/>
                                    </a:rPr>
                                    <m:t>−</m:t>
                                  </m:r>
                                  <m:acc>
                                    <m:accPr>
                                      <m:chr m:val="̅"/>
                                      <m:ctrlPr>
                                        <a:rPr lang="en-US" b="0" i="1" dirty="0" smtClean="0">
                                          <a:solidFill>
                                            <a:schemeClr val="accent1"/>
                                          </a:solidFill>
                                          <a:latin typeface="Cambria Math" panose="02040503050406030204" pitchFamily="18" charset="0"/>
                                        </a:rPr>
                                      </m:ctrlPr>
                                    </m:accPr>
                                    <m:e>
                                      <m:r>
                                        <a:rPr lang="en-US" b="0" i="1" dirty="0" smtClean="0">
                                          <a:solidFill>
                                            <a:schemeClr val="accent1"/>
                                          </a:solidFill>
                                          <a:latin typeface="Cambria Math" panose="02040503050406030204" pitchFamily="18" charset="0"/>
                                        </a:rPr>
                                        <m:t>𝑥</m:t>
                                      </m:r>
                                    </m:e>
                                  </m:acc>
                                </m:e>
                              </m:d>
                            </m:e>
                            <m:sup>
                              <m:r>
                                <a:rPr lang="en-US" b="0" i="1" dirty="0" smtClean="0">
                                  <a:solidFill>
                                    <a:schemeClr val="accent1"/>
                                  </a:solidFill>
                                  <a:latin typeface="Cambria Math" panose="02040503050406030204" pitchFamily="18" charset="0"/>
                                </a:rPr>
                                <m:t>2</m:t>
                              </m:r>
                            </m:sup>
                          </m:sSup>
                        </m:e>
                      </m:nary>
                    </m:oMath>
                  </m:oMathPara>
                </a14:m>
                <a:endParaRPr lang="en-US" dirty="0"/>
              </a:p>
              <a:p>
                <a:pPr>
                  <a:buNone/>
                </a:pPr>
                <a:endParaRPr lang="en-US" dirty="0"/>
              </a:p>
              <a:p>
                <a:r>
                  <a:rPr lang="en-US" dirty="0"/>
                  <a:t>Where </a:t>
                </a:r>
                <a14:m>
                  <m:oMath xmlns:m="http://schemas.openxmlformats.org/officeDocument/2006/math">
                    <m:acc>
                      <m:accPr>
                        <m:chr m:val="̅"/>
                        <m:ctrlPr>
                          <a:rPr lang="en-US" i="1" smtClean="0">
                            <a:solidFill>
                              <a:schemeClr val="accent1"/>
                            </a:solidFill>
                            <a:latin typeface="Cambria Math" panose="02040503050406030204" pitchFamily="18" charset="0"/>
                          </a:rPr>
                        </m:ctrlPr>
                      </m:accPr>
                      <m:e>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𝑥</m:t>
                            </m:r>
                          </m:e>
                          <m:sub>
                            <m:r>
                              <a:rPr lang="en-US" b="0" i="1" smtClean="0">
                                <a:solidFill>
                                  <a:schemeClr val="accent1"/>
                                </a:solidFill>
                                <a:latin typeface="Cambria Math" panose="02040503050406030204" pitchFamily="18" charset="0"/>
                              </a:rPr>
                              <m:t>𝑖</m:t>
                            </m:r>
                          </m:sub>
                        </m:sSub>
                      </m:e>
                    </m:acc>
                  </m:oMath>
                </a14:m>
                <a:r>
                  <a:rPr lang="en-US" dirty="0"/>
                  <a:t>  is the mean of each group, </a:t>
                </a:r>
                <a14:m>
                  <m:oMath xmlns:m="http://schemas.openxmlformats.org/officeDocument/2006/math">
                    <m:acc>
                      <m:accPr>
                        <m:chr m:val="̅"/>
                        <m:ctrlPr>
                          <a:rPr lang="en-US" b="0"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𝑥</m:t>
                        </m:r>
                      </m:e>
                    </m:acc>
                  </m:oMath>
                </a14:m>
                <a:r>
                  <a:rPr lang="en-US" dirty="0"/>
                  <a:t> is the total mean and </a:t>
                </a:r>
                <a14:m>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𝑛</m:t>
                        </m:r>
                      </m:e>
                      <m:sub>
                        <m:r>
                          <a:rPr lang="en-US" b="0" i="1" smtClean="0">
                            <a:solidFill>
                              <a:schemeClr val="accent1"/>
                            </a:solidFill>
                            <a:latin typeface="Cambria Math" panose="02040503050406030204" pitchFamily="18" charset="0"/>
                          </a:rPr>
                          <m:t>𝑖</m:t>
                        </m:r>
                      </m:sub>
                    </m:sSub>
                  </m:oMath>
                </a14:m>
                <a:r>
                  <a:rPr lang="en-US" dirty="0"/>
                  <a:t> is the size of each group.</a:t>
                </a:r>
              </a:p>
              <a:p>
                <a:pPr>
                  <a:buNone/>
                </a:pPr>
                <a:endParaRPr lang="en-US" dirty="0"/>
              </a:p>
              <a:p>
                <a:r>
                  <a:rPr lang="en-US" dirty="0"/>
                  <a:t>So :</a:t>
                </a:r>
              </a:p>
              <a:p>
                <a:pPr algn="ctr">
                  <a:buNone/>
                </a:pPr>
                <a:r>
                  <a:rPr lang="en-US" i="1" dirty="0">
                    <a:solidFill>
                      <a:schemeClr val="accent1"/>
                    </a:solidFill>
                    <a:latin typeface="Cambria Math" panose="02040503050406030204" pitchFamily="18" charset="0"/>
                  </a:rPr>
                  <a:t>SSB</a:t>
                </a:r>
                <a14:m>
                  <m:oMath xmlns:m="http://schemas.openxmlformats.org/officeDocument/2006/math">
                    <m:r>
                      <a:rPr lang="en-US" b="0" i="1" smtClean="0">
                        <a:solidFill>
                          <a:schemeClr val="accent1"/>
                        </a:solidFill>
                        <a:latin typeface="Cambria Math" panose="02040503050406030204" pitchFamily="18" charset="0"/>
                      </a:rPr>
                      <m:t> =708∗</m:t>
                    </m:r>
                    <m:sSup>
                      <m:sSupPr>
                        <m:ctrlPr>
                          <a:rPr lang="en-US" b="0" i="1" smtClean="0">
                            <a:solidFill>
                              <a:schemeClr val="accent1"/>
                            </a:solidFill>
                            <a:latin typeface="Cambria Math" panose="02040503050406030204" pitchFamily="18" charset="0"/>
                          </a:rPr>
                        </m:ctrlPr>
                      </m:sSupPr>
                      <m:e>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7.399498−7.6272</m:t>
                            </m:r>
                          </m:e>
                        </m:d>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+706∗</m:t>
                    </m:r>
                    <m:sSup>
                      <m:sSupPr>
                        <m:ctrlPr>
                          <a:rPr lang="en-US" b="0" i="1" smtClean="0">
                            <a:solidFill>
                              <a:schemeClr val="accent1"/>
                            </a:solidFill>
                            <a:latin typeface="Cambria Math" panose="02040503050406030204" pitchFamily="18" charset="0"/>
                          </a:rPr>
                        </m:ctrlPr>
                      </m:sSupPr>
                      <m:e>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7.455853−7.6272</m:t>
                            </m:r>
                          </m:e>
                        </m:d>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+…+179∗</m:t>
                    </m:r>
                    <m:sSup>
                      <m:sSupPr>
                        <m:ctrlPr>
                          <a:rPr lang="en-US" b="0" i="1" smtClean="0">
                            <a:solidFill>
                              <a:schemeClr val="accent1"/>
                            </a:solidFill>
                            <a:latin typeface="Cambria Math" panose="02040503050406030204" pitchFamily="18" charset="0"/>
                          </a:rPr>
                        </m:ctrlPr>
                      </m:sSupPr>
                      <m:e>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6.714983−7.62672</m:t>
                            </m:r>
                          </m:e>
                        </m:d>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+170∗</m:t>
                    </m:r>
                    <m:sSup>
                      <m:sSupPr>
                        <m:ctrlPr>
                          <a:rPr lang="en-US" b="0" i="1" smtClean="0">
                            <a:solidFill>
                              <a:schemeClr val="accent1"/>
                            </a:solidFill>
                            <a:latin typeface="Cambria Math" panose="02040503050406030204" pitchFamily="18" charset="0"/>
                          </a:rPr>
                        </m:ctrlPr>
                      </m:sSupPr>
                      <m:e>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8.24080−7.6272</m:t>
                            </m:r>
                          </m:e>
                        </m:d>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r>
                      <m:rPr>
                        <m:nor/>
                      </m:rPr>
                      <a:rPr lang="en-US" b="0" i="0" smtClean="0">
                        <a:solidFill>
                          <a:schemeClr val="accent1"/>
                        </a:solidFill>
                        <a:latin typeface="Cambria Math" panose="02040503050406030204" pitchFamily="18" charset="0"/>
                      </a:rPr>
                      <m:t>1490.73218</m:t>
                    </m:r>
                  </m:oMath>
                </a14:m>
                <a:endParaRPr lang="en-US" dirty="0">
                  <a:solidFill>
                    <a:schemeClr val="accent1"/>
                  </a:solidFill>
                </a:endParaRPr>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r="-1623" b="-12058"/>
                </a:stretch>
              </a:blipFill>
            </p:spPr>
            <p:txBody>
              <a:bodyPr/>
              <a:lstStyle/>
              <a:p>
                <a:r>
                  <a:rPr lang="en-US">
                    <a:noFill/>
                  </a:rPr>
                  <a:t> </a:t>
                </a:r>
              </a:p>
            </p:txBody>
          </p:sp>
        </mc:Fallback>
      </mc:AlternateContent>
    </p:spTree>
    <p:extLst>
      <p:ext uri="{BB962C8B-B14F-4D97-AF65-F5344CB8AC3E}">
        <p14:creationId xmlns:p14="http://schemas.microsoft.com/office/powerpoint/2010/main" val="24936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Between groups SS (SSB)</a:t>
            </a:r>
            <a:endParaRPr lang="en-US" dirty="0"/>
          </a:p>
        </p:txBody>
      </p:sp>
      <p:sp>
        <p:nvSpPr>
          <p:cNvPr id="3" name="Text Placeholder 2"/>
          <p:cNvSpPr>
            <a:spLocks noGrp="1"/>
          </p:cNvSpPr>
          <p:nvPr>
            <p:ph idx="1"/>
          </p:nvPr>
        </p:nvSpPr>
        <p:spPr/>
        <p:txBody>
          <a:bodyPr/>
          <a:lstStyle/>
          <a:p>
            <a:r>
              <a:rPr lang="en-US" dirty="0"/>
              <a:t>This summation represents the variability of the model which comes from the different groups.</a:t>
            </a:r>
          </a:p>
          <a:p>
            <a:endParaRPr lang="en-US" dirty="0"/>
          </a:p>
          <a:p>
            <a:r>
              <a:rPr lang="en-US" dirty="0"/>
              <a:t>Once again, if we believe that our samples look the same this summation should be relatively small.  </a:t>
            </a:r>
          </a:p>
        </p:txBody>
      </p:sp>
    </p:spTree>
    <p:extLst>
      <p:ext uri="{BB962C8B-B14F-4D97-AF65-F5344CB8AC3E}">
        <p14:creationId xmlns:p14="http://schemas.microsoft.com/office/powerpoint/2010/main" val="19753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Total SS (SST)</a:t>
            </a:r>
          </a:p>
        </p:txBody>
      </p:sp>
      <p:graphicFrame>
        <p:nvGraphicFramePr>
          <p:cNvPr id="4" name="Table 3"/>
          <p:cNvGraphicFramePr>
            <a:graphicFrameLocks noGrp="1"/>
          </p:cNvGraphicFramePr>
          <p:nvPr>
            <p:extLst>
              <p:ext uri="{D42A27DB-BD31-4B8C-83A1-F6EECF244321}">
                <p14:modId xmlns:p14="http://schemas.microsoft.com/office/powerpoint/2010/main" val="2787112242"/>
              </p:ext>
            </p:extLst>
          </p:nvPr>
        </p:nvGraphicFramePr>
        <p:xfrm>
          <a:off x="838200" y="2483644"/>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386602979"/>
                    </a:ext>
                  </a:extLst>
                </a:gridCol>
                <a:gridCol w="1244600">
                  <a:extLst>
                    <a:ext uri="{9D8B030D-6E8A-4147-A177-3AD203B41FA5}">
                      <a16:colId xmlns:a16="http://schemas.microsoft.com/office/drawing/2014/main" val="3375181021"/>
                    </a:ext>
                  </a:extLst>
                </a:gridCol>
                <a:gridCol w="1244600">
                  <a:extLst>
                    <a:ext uri="{9D8B030D-6E8A-4147-A177-3AD203B41FA5}">
                      <a16:colId xmlns:a16="http://schemas.microsoft.com/office/drawing/2014/main" val="4063982154"/>
                    </a:ext>
                  </a:extLst>
                </a:gridCol>
                <a:gridCol w="1244600">
                  <a:extLst>
                    <a:ext uri="{9D8B030D-6E8A-4147-A177-3AD203B41FA5}">
                      <a16:colId xmlns:a16="http://schemas.microsoft.com/office/drawing/2014/main" val="3153008496"/>
                    </a:ext>
                  </a:extLst>
                </a:gridCol>
                <a:gridCol w="1244600">
                  <a:extLst>
                    <a:ext uri="{9D8B030D-6E8A-4147-A177-3AD203B41FA5}">
                      <a16:colId xmlns:a16="http://schemas.microsoft.com/office/drawing/2014/main" val="2688567617"/>
                    </a:ext>
                  </a:extLst>
                </a:gridCol>
                <a:gridCol w="1244600">
                  <a:extLst>
                    <a:ext uri="{9D8B030D-6E8A-4147-A177-3AD203B41FA5}">
                      <a16:colId xmlns:a16="http://schemas.microsoft.com/office/drawing/2014/main" val="3043583178"/>
                    </a:ext>
                  </a:extLst>
                </a:gridCol>
              </a:tblGrid>
              <a:tr h="800100">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764203573"/>
                  </a:ext>
                </a:extLst>
              </a:tr>
              <a:tr h="800100">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1490.73218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208175162"/>
                  </a:ext>
                </a:extLst>
              </a:tr>
              <a:tr h="800100">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chemeClr val="tx1"/>
                          </a:solidFill>
                          <a:effectLst/>
                        </a:rPr>
                        <a:t>10212.69974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2.62605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1443571563"/>
                  </a:ext>
                </a:extLst>
              </a:tr>
              <a:tr h="800100">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11703.43192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3995693401"/>
                  </a:ext>
                </a:extLst>
              </a:tr>
            </a:tbl>
          </a:graphicData>
        </a:graphic>
      </p:graphicFrame>
    </p:spTree>
    <p:extLst>
      <p:ext uri="{BB962C8B-B14F-4D97-AF65-F5344CB8AC3E}">
        <p14:creationId xmlns:p14="http://schemas.microsoft.com/office/powerpoint/2010/main" val="61383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Total SS (SST)</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𝑆𝑆𝑇</m:t>
                      </m:r>
                      <m:r>
                        <a:rPr lang="en-US" b="0" i="1" smtClean="0">
                          <a:solidFill>
                            <a:schemeClr val="accent1"/>
                          </a:solidFill>
                          <a:latin typeface="Cambria Math" panose="02040503050406030204" pitchFamily="18" charset="0"/>
                        </a:rPr>
                        <m:t>=</m:t>
                      </m:r>
                      <m:nary>
                        <m:naryPr>
                          <m:chr m:val="∑"/>
                          <m:supHide m:val="on"/>
                          <m:ctrlPr>
                            <a:rPr lang="en-US" b="0" i="1" smtClean="0">
                              <a:solidFill>
                                <a:schemeClr val="accent1"/>
                              </a:solidFill>
                              <a:latin typeface="Cambria Math" panose="02040503050406030204" pitchFamily="18" charset="0"/>
                            </a:rPr>
                          </m:ctrlPr>
                        </m:naryPr>
                        <m:sub>
                          <m:r>
                            <m:rPr>
                              <m:brk m:alnAt="7"/>
                            </m:rP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𝑙𝑙</m:t>
                          </m:r>
                          <m:r>
                            <a:rPr lang="en-US" b="0" i="1" smtClean="0">
                              <a:solidFill>
                                <a:schemeClr val="accent1"/>
                              </a:solidFill>
                              <a:latin typeface="Cambria Math" panose="02040503050406030204" pitchFamily="18" charset="0"/>
                            </a:rPr>
                            <m:t> </m:t>
                          </m:r>
                          <m:sSub>
                            <m:sSubPr>
                              <m:ctrlPr>
                                <a:rPr lang="en-US" b="0" i="1" smtClean="0">
                                  <a:solidFill>
                                    <a:schemeClr val="accent1"/>
                                  </a:solidFill>
                                  <a:latin typeface="Cambria Math" panose="02040503050406030204" pitchFamily="18" charset="0"/>
                                </a:rPr>
                              </m:ctrlPr>
                            </m:sSubPr>
                            <m:e>
                              <m:r>
                                <m:rPr>
                                  <m:brk m:alnAt="7"/>
                                </m:rPr>
                                <a:rPr lang="en-US" b="0" i="1" smtClean="0">
                                  <a:solidFill>
                                    <a:schemeClr val="accent1"/>
                                  </a:solidFill>
                                  <a:latin typeface="Cambria Math" panose="02040503050406030204" pitchFamily="18" charset="0"/>
                                </a:rPr>
                                <m:t>𝑥</m:t>
                              </m:r>
                            </m:e>
                            <m:sub>
                              <m:r>
                                <m:rPr>
                                  <m:brk m:alnAt="7"/>
                                </m:rPr>
                                <a:rPr lang="en-US" b="0" i="1" smtClean="0">
                                  <a:solidFill>
                                    <a:schemeClr val="accent1"/>
                                  </a:solidFill>
                                  <a:latin typeface="Cambria Math" panose="02040503050406030204" pitchFamily="18" charset="0"/>
                                </a:rPr>
                                <m:t>𝑖</m:t>
                              </m:r>
                            </m:sub>
                          </m:sSub>
                        </m:sub>
                        <m:sup/>
                        <m:e>
                          <m:sSup>
                            <m:sSupPr>
                              <m:ctrlPr>
                                <a:rPr lang="en-US" b="0" i="1" smtClean="0">
                                  <a:solidFill>
                                    <a:schemeClr val="accent1"/>
                                  </a:solidFill>
                                  <a:latin typeface="Cambria Math" panose="02040503050406030204" pitchFamily="18" charset="0"/>
                                </a:rPr>
                              </m:ctrlPr>
                            </m:sSupPr>
                            <m:e>
                              <m:d>
                                <m:dPr>
                                  <m:ctrlPr>
                                    <a:rPr lang="en-US" b="0" i="1" smtClean="0">
                                      <a:solidFill>
                                        <a:schemeClr val="accent1"/>
                                      </a:solidFill>
                                      <a:latin typeface="Cambria Math" panose="02040503050406030204" pitchFamily="18" charset="0"/>
                                    </a:rPr>
                                  </m:ctrlPr>
                                </m:dPr>
                                <m:e>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𝑥</m:t>
                                      </m:r>
                                    </m:e>
                                    <m:sub>
                                      <m:r>
                                        <a:rPr lang="en-US" b="0" i="1" smtClean="0">
                                          <a:solidFill>
                                            <a:schemeClr val="accent1"/>
                                          </a:solidFill>
                                          <a:latin typeface="Cambria Math" panose="02040503050406030204" pitchFamily="18" charset="0"/>
                                        </a:rPr>
                                        <m:t>𝑖</m:t>
                                      </m:r>
                                    </m:sub>
                                  </m:sSub>
                                  <m:r>
                                    <a:rPr lang="en-US" b="0" i="1" smtClean="0">
                                      <a:solidFill>
                                        <a:schemeClr val="accent1"/>
                                      </a:solidFill>
                                      <a:latin typeface="Cambria Math" panose="02040503050406030204" pitchFamily="18" charset="0"/>
                                    </a:rPr>
                                    <m:t>−</m:t>
                                  </m:r>
                                  <m:acc>
                                    <m:accPr>
                                      <m:chr m:val="̅"/>
                                      <m:ctrlPr>
                                        <a:rPr lang="en-US" b="0"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𝑥</m:t>
                                      </m:r>
                                    </m:e>
                                  </m:acc>
                                </m:e>
                              </m:d>
                            </m:e>
                            <m:sup>
                              <m:r>
                                <a:rPr lang="en-US" b="0" i="1" smtClean="0">
                                  <a:solidFill>
                                    <a:schemeClr val="accent1"/>
                                  </a:solidFill>
                                  <a:latin typeface="Cambria Math" panose="02040503050406030204" pitchFamily="18" charset="0"/>
                                </a:rPr>
                                <m:t>2</m:t>
                              </m:r>
                            </m:sup>
                          </m:sSup>
                        </m:e>
                      </m:nary>
                    </m:oMath>
                  </m:oMathPara>
                </a14:m>
                <a:endParaRPr lang="en-US" dirty="0"/>
              </a:p>
              <a:p>
                <a:pPr>
                  <a:buNone/>
                </a:pPr>
                <a:endParaRPr lang="en-US" dirty="0"/>
              </a:p>
              <a:p>
                <a:r>
                  <a:rPr lang="en-US" dirty="0"/>
                  <a:t>Where </a:t>
                </a:r>
                <a14:m>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𝑥</m:t>
                        </m:r>
                      </m:e>
                      <m:sub>
                        <m:r>
                          <a:rPr lang="en-US" b="0" i="1" smtClean="0">
                            <a:solidFill>
                              <a:schemeClr val="accent1"/>
                            </a:solidFill>
                            <a:latin typeface="Cambria Math" panose="02040503050406030204" pitchFamily="18" charset="0"/>
                          </a:rPr>
                          <m:t>𝑖</m:t>
                        </m:r>
                      </m:sub>
                    </m:sSub>
                  </m:oMath>
                </a14:m>
                <a:r>
                  <a:rPr lang="en-US" dirty="0"/>
                  <a:t> are all the values in the totality of the dataset and </a:t>
                </a:r>
                <a14:m>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𝑥</m:t>
                        </m:r>
                      </m:e>
                    </m:acc>
                  </m:oMath>
                </a14:m>
                <a:r>
                  <a:rPr lang="en-US" dirty="0"/>
                  <a:t> is the average of the whole dataset. This is basically, the sum of squares, if we did not distinguish in different groups. </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𝑆𝑆𝑇</m:t>
                      </m:r>
                      <m:r>
                        <a:rPr lang="en-US" b="0" i="1" smtClean="0">
                          <a:solidFill>
                            <a:schemeClr val="accent1"/>
                          </a:solidFill>
                          <a:latin typeface="Cambria Math" panose="02040503050406030204" pitchFamily="18" charset="0"/>
                        </a:rPr>
                        <m:t>=11703.43192</m:t>
                      </m:r>
                    </m:oMath>
                  </m:oMathPara>
                </a14:m>
                <a:endParaRPr lang="en-US" dirty="0">
                  <a:solidFill>
                    <a:schemeClr val="accent1"/>
                  </a:solidFill>
                </a:endParaRPr>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en-US">
                    <a:noFill/>
                  </a:rPr>
                  <a:t> </a:t>
                </a:r>
              </a:p>
            </p:txBody>
          </p:sp>
        </mc:Fallback>
      </mc:AlternateContent>
    </p:spTree>
    <p:extLst>
      <p:ext uri="{BB962C8B-B14F-4D97-AF65-F5344CB8AC3E}">
        <p14:creationId xmlns:p14="http://schemas.microsoft.com/office/powerpoint/2010/main" val="421718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Within SS (SSW)</a:t>
            </a:r>
          </a:p>
        </p:txBody>
      </p:sp>
      <p:graphicFrame>
        <p:nvGraphicFramePr>
          <p:cNvPr id="4" name="Table 3"/>
          <p:cNvGraphicFramePr>
            <a:graphicFrameLocks noGrp="1"/>
          </p:cNvGraphicFramePr>
          <p:nvPr>
            <p:extLst>
              <p:ext uri="{D42A27DB-BD31-4B8C-83A1-F6EECF244321}">
                <p14:modId xmlns:p14="http://schemas.microsoft.com/office/powerpoint/2010/main" val="1897179256"/>
              </p:ext>
            </p:extLst>
          </p:nvPr>
        </p:nvGraphicFramePr>
        <p:xfrm>
          <a:off x="838200" y="2483644"/>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3977734742"/>
                    </a:ext>
                  </a:extLst>
                </a:gridCol>
                <a:gridCol w="1244600">
                  <a:extLst>
                    <a:ext uri="{9D8B030D-6E8A-4147-A177-3AD203B41FA5}">
                      <a16:colId xmlns:a16="http://schemas.microsoft.com/office/drawing/2014/main" val="2095311558"/>
                    </a:ext>
                  </a:extLst>
                </a:gridCol>
                <a:gridCol w="1244600">
                  <a:extLst>
                    <a:ext uri="{9D8B030D-6E8A-4147-A177-3AD203B41FA5}">
                      <a16:colId xmlns:a16="http://schemas.microsoft.com/office/drawing/2014/main" val="457607378"/>
                    </a:ext>
                  </a:extLst>
                </a:gridCol>
                <a:gridCol w="1244600">
                  <a:extLst>
                    <a:ext uri="{9D8B030D-6E8A-4147-A177-3AD203B41FA5}">
                      <a16:colId xmlns:a16="http://schemas.microsoft.com/office/drawing/2014/main" val="4137702123"/>
                    </a:ext>
                  </a:extLst>
                </a:gridCol>
                <a:gridCol w="1244600">
                  <a:extLst>
                    <a:ext uri="{9D8B030D-6E8A-4147-A177-3AD203B41FA5}">
                      <a16:colId xmlns:a16="http://schemas.microsoft.com/office/drawing/2014/main" val="554721862"/>
                    </a:ext>
                  </a:extLst>
                </a:gridCol>
                <a:gridCol w="1244600">
                  <a:extLst>
                    <a:ext uri="{9D8B030D-6E8A-4147-A177-3AD203B41FA5}">
                      <a16:colId xmlns:a16="http://schemas.microsoft.com/office/drawing/2014/main" val="3409132239"/>
                    </a:ext>
                  </a:extLst>
                </a:gridCol>
              </a:tblGrid>
              <a:tr h="800100">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608900826"/>
                  </a:ext>
                </a:extLst>
              </a:tr>
              <a:tr h="800100">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1490.73218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393814386"/>
                  </a:ext>
                </a:extLst>
              </a:tr>
              <a:tr h="800100">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10212.69974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2.62605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2358905394"/>
                  </a:ext>
                </a:extLst>
              </a:tr>
              <a:tr h="800100">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3241456426"/>
                  </a:ext>
                </a:extLst>
              </a:tr>
            </a:tbl>
          </a:graphicData>
        </a:graphic>
      </p:graphicFrame>
    </p:spTree>
    <p:extLst>
      <p:ext uri="{BB962C8B-B14F-4D97-AF65-F5344CB8AC3E}">
        <p14:creationId xmlns:p14="http://schemas.microsoft.com/office/powerpoint/2010/main" val="1361850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Within SS (SSW)</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𝑆𝑆𝑊</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𝑆𝑆𝑇</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𝑆𝑆𝐵</m:t>
                      </m:r>
                    </m:oMath>
                  </m:oMathPara>
                </a14:m>
                <a:endParaRPr lang="en-US" dirty="0">
                  <a:solidFill>
                    <a:schemeClr val="accent1"/>
                  </a:solidFill>
                </a:endParaRPr>
              </a:p>
              <a:p>
                <a:pPr>
                  <a:buNone/>
                </a:pPr>
                <a:endParaRPr lang="en-US" dirty="0">
                  <a:solidFill>
                    <a:schemeClr val="accent1"/>
                  </a:solidFill>
                </a:endParaRPr>
              </a:p>
              <a:p>
                <a:r>
                  <a:rPr lang="en-US" dirty="0">
                    <a:solidFill>
                      <a:schemeClr val="tx1"/>
                    </a:solidFill>
                  </a:rPr>
                  <a:t>The within sum of squares is nothing more than the total sum of squares minus the between sum of squares. This represents the variability of the system coming from within each group. </a:t>
                </a:r>
              </a:p>
              <a:p>
                <a:endParaRPr lang="en-US" dirty="0">
                  <a:solidFill>
                    <a:schemeClr val="tx1"/>
                  </a:solidFill>
                </a:endParaRPr>
              </a:p>
              <a:p>
                <a:r>
                  <a:rPr lang="en-US" dirty="0">
                    <a:solidFill>
                      <a:schemeClr val="tx1"/>
                    </a:solidFill>
                  </a:rPr>
                  <a:t>If we believe the null hypothesis this should be large relatively to the SSB</a:t>
                </a:r>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r="-309"/>
                </a:stretch>
              </a:blipFill>
            </p:spPr>
            <p:txBody>
              <a:bodyPr/>
              <a:lstStyle/>
              <a:p>
                <a:r>
                  <a:rPr lang="en-US">
                    <a:noFill/>
                  </a:rPr>
                  <a:t> </a:t>
                </a:r>
              </a:p>
            </p:txBody>
          </p:sp>
        </mc:Fallback>
      </mc:AlternateContent>
    </p:spTree>
    <p:extLst>
      <p:ext uri="{BB962C8B-B14F-4D97-AF65-F5344CB8AC3E}">
        <p14:creationId xmlns:p14="http://schemas.microsoft.com/office/powerpoint/2010/main" val="83463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Computing the means</a:t>
            </a:r>
          </a:p>
        </p:txBody>
      </p:sp>
      <p:sp>
        <p:nvSpPr>
          <p:cNvPr id="3" name="Text Placeholder 2"/>
          <p:cNvSpPr>
            <a:spLocks noGrp="1"/>
          </p:cNvSpPr>
          <p:nvPr>
            <p:ph idx="1"/>
          </p:nvPr>
        </p:nvSpPr>
        <p:spPr/>
        <p:txBody>
          <a:bodyPr/>
          <a:lstStyle/>
          <a:p>
            <a:pPr algn="just"/>
            <a:r>
              <a:rPr lang="en-US" dirty="0"/>
              <a:t>Dividing SSB and SSW as they are will always lead to a very small ratio. This is because of the computation involved and the fact that there are many more factors in SSW than in SSB. </a:t>
            </a:r>
            <a:r>
              <a:rPr lang="en-US" dirty="0">
                <a:solidFill>
                  <a:schemeClr val="accent1"/>
                </a:solidFill>
              </a:rPr>
              <a:t>Thus, we need to normalize by computing some sort of averages for both. </a:t>
            </a:r>
          </a:p>
          <a:p>
            <a:pPr>
              <a:buNone/>
            </a:pPr>
            <a:endParaRPr lang="en-US" dirty="0"/>
          </a:p>
          <a:p>
            <a:pPr>
              <a:buNone/>
            </a:pPr>
            <a:endParaRPr lang="en-US" dirty="0"/>
          </a:p>
        </p:txBody>
      </p:sp>
    </p:spTree>
    <p:extLst>
      <p:ext uri="{BB962C8B-B14F-4D97-AF65-F5344CB8AC3E}">
        <p14:creationId xmlns:p14="http://schemas.microsoft.com/office/powerpoint/2010/main" val="40964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Between groups mean (MSB)</a:t>
            </a:r>
          </a:p>
        </p:txBody>
      </p:sp>
      <p:graphicFrame>
        <p:nvGraphicFramePr>
          <p:cNvPr id="4" name="Table 3"/>
          <p:cNvGraphicFramePr>
            <a:graphicFrameLocks noGrp="1"/>
          </p:cNvGraphicFramePr>
          <p:nvPr>
            <p:extLst>
              <p:ext uri="{D42A27DB-BD31-4B8C-83A1-F6EECF244321}">
                <p14:modId xmlns:p14="http://schemas.microsoft.com/office/powerpoint/2010/main" val="828326615"/>
              </p:ext>
            </p:extLst>
          </p:nvPr>
        </p:nvGraphicFramePr>
        <p:xfrm>
          <a:off x="838200" y="2483644"/>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4117100613"/>
                    </a:ext>
                  </a:extLst>
                </a:gridCol>
                <a:gridCol w="1244600">
                  <a:extLst>
                    <a:ext uri="{9D8B030D-6E8A-4147-A177-3AD203B41FA5}">
                      <a16:colId xmlns:a16="http://schemas.microsoft.com/office/drawing/2014/main" val="4290340865"/>
                    </a:ext>
                  </a:extLst>
                </a:gridCol>
                <a:gridCol w="1244600">
                  <a:extLst>
                    <a:ext uri="{9D8B030D-6E8A-4147-A177-3AD203B41FA5}">
                      <a16:colId xmlns:a16="http://schemas.microsoft.com/office/drawing/2014/main" val="3790525573"/>
                    </a:ext>
                  </a:extLst>
                </a:gridCol>
                <a:gridCol w="1244600">
                  <a:extLst>
                    <a:ext uri="{9D8B030D-6E8A-4147-A177-3AD203B41FA5}">
                      <a16:colId xmlns:a16="http://schemas.microsoft.com/office/drawing/2014/main" val="2934483257"/>
                    </a:ext>
                  </a:extLst>
                </a:gridCol>
                <a:gridCol w="1244600">
                  <a:extLst>
                    <a:ext uri="{9D8B030D-6E8A-4147-A177-3AD203B41FA5}">
                      <a16:colId xmlns:a16="http://schemas.microsoft.com/office/drawing/2014/main" val="4038127440"/>
                    </a:ext>
                  </a:extLst>
                </a:gridCol>
                <a:gridCol w="1244600">
                  <a:extLst>
                    <a:ext uri="{9D8B030D-6E8A-4147-A177-3AD203B41FA5}">
                      <a16:colId xmlns:a16="http://schemas.microsoft.com/office/drawing/2014/main" val="530695835"/>
                    </a:ext>
                  </a:extLst>
                </a:gridCol>
              </a:tblGrid>
              <a:tr h="800100">
                <a:tc>
                  <a:txBody>
                    <a:bodyPr/>
                    <a:lstStyle/>
                    <a:p>
                      <a:pPr marL="0" marR="0" algn="ctr" fontAlgn="b">
                        <a:lnSpc>
                          <a:spcPct val="107000"/>
                        </a:lnSpc>
                        <a:spcBef>
                          <a:spcPts val="0"/>
                        </a:spcBef>
                        <a:spcAft>
                          <a:spcPts val="0"/>
                        </a:spcAft>
                      </a:pPr>
                      <a:r>
                        <a:rPr lang="en-US" sz="1600">
                          <a:effectLst/>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388734945"/>
                  </a:ext>
                </a:extLst>
              </a:tr>
              <a:tr h="800100">
                <a:tc>
                  <a:txBody>
                    <a:bodyPr/>
                    <a:lstStyle/>
                    <a:p>
                      <a:pPr marL="0" marR="0" algn="ctr" fontAlgn="b">
                        <a:lnSpc>
                          <a:spcPct val="107000"/>
                        </a:lnSpc>
                        <a:spcBef>
                          <a:spcPts val="0"/>
                        </a:spcBef>
                        <a:spcAft>
                          <a:spcPts val="0"/>
                        </a:spcAft>
                      </a:pPr>
                      <a:r>
                        <a:rPr lang="en-US" sz="16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1490.73218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248.45536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247458956"/>
                  </a:ext>
                </a:extLst>
              </a:tr>
              <a:tr h="800100">
                <a:tc>
                  <a:txBody>
                    <a:bodyPr/>
                    <a:lstStyle/>
                    <a:p>
                      <a:pPr marL="0" marR="0" algn="ctr" fontAlgn="b">
                        <a:lnSpc>
                          <a:spcPct val="107000"/>
                        </a:lnSpc>
                        <a:spcBef>
                          <a:spcPts val="0"/>
                        </a:spcBef>
                        <a:spcAft>
                          <a:spcPts val="0"/>
                        </a:spcAft>
                      </a:pPr>
                      <a:r>
                        <a:rPr lang="en-US" sz="1600">
                          <a:effectLst/>
                        </a:rPr>
                        <a:t>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3889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10212.69974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2.62605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1973170347"/>
                  </a:ext>
                </a:extLst>
              </a:tr>
              <a:tr h="800100">
                <a:tc>
                  <a:txBody>
                    <a:bodyPr/>
                    <a:lstStyle/>
                    <a:p>
                      <a:pPr marL="0" marR="0" algn="ctr" fontAlgn="b">
                        <a:lnSpc>
                          <a:spcPct val="107000"/>
                        </a:lnSpc>
                        <a:spcBef>
                          <a:spcPts val="0"/>
                        </a:spcBef>
                        <a:spcAft>
                          <a:spcPts val="0"/>
                        </a:spcAft>
                      </a:pPr>
                      <a:r>
                        <a:rPr lang="en-US" sz="1600">
                          <a:effectLst/>
                        </a:rPr>
                        <a:t>Corrected 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483840761"/>
                  </a:ext>
                </a:extLst>
              </a:tr>
            </a:tbl>
          </a:graphicData>
        </a:graphic>
      </p:graphicFrame>
    </p:spTree>
    <p:extLst>
      <p:ext uri="{BB962C8B-B14F-4D97-AF65-F5344CB8AC3E}">
        <p14:creationId xmlns:p14="http://schemas.microsoft.com/office/powerpoint/2010/main" val="246075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Rice </a:t>
            </a:r>
            <a:r>
              <a:rPr lang="en-US">
                <a:solidFill>
                  <a:schemeClr val="accent1"/>
                </a:solidFill>
              </a:rPr>
              <a:t>Yield by </a:t>
            </a:r>
            <a:r>
              <a:rPr lang="en-US" dirty="0">
                <a:solidFill>
                  <a:schemeClr val="accent1"/>
                </a:solidFill>
              </a:rPr>
              <a:t>location</a:t>
            </a:r>
          </a:p>
        </p:txBody>
      </p:sp>
      <p:sp>
        <p:nvSpPr>
          <p:cNvPr id="3" name="Text Placeholder 2"/>
          <p:cNvSpPr>
            <a:spLocks noGrp="1"/>
          </p:cNvSpPr>
          <p:nvPr>
            <p:ph idx="1"/>
          </p:nvPr>
        </p:nvSpPr>
        <p:spPr/>
        <p:txBody>
          <a:bodyPr/>
          <a:lstStyle/>
          <a:p>
            <a:r>
              <a:rPr lang="en-US" dirty="0"/>
              <a:t>The following boxplot shows the average yield for rice in 7 research locations in Louisiana (in thousands of pounds)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697" y="2522926"/>
            <a:ext cx="5104856" cy="3379022"/>
          </a:xfrm>
          <a:prstGeom prst="rect">
            <a:avLst/>
          </a:prstGeom>
        </p:spPr>
      </p:pic>
    </p:spTree>
    <p:extLst>
      <p:ext uri="{BB962C8B-B14F-4D97-AF65-F5344CB8AC3E}">
        <p14:creationId xmlns:p14="http://schemas.microsoft.com/office/powerpoint/2010/main" val="1710771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Between groups mean (MSB)</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r>
                  <a:rPr lang="en-US" dirty="0"/>
                  <a:t>To find the between groups mean, we compute the ratio:</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𝑀𝑆𝐵</m:t>
                      </m:r>
                      <m:r>
                        <a:rPr lang="en-US" b="0" i="1" smtClean="0">
                          <a:solidFill>
                            <a:schemeClr val="accent1"/>
                          </a:solidFill>
                          <a:latin typeface="Cambria Math" panose="02040503050406030204" pitchFamily="18" charset="0"/>
                        </a:rPr>
                        <m:t>=</m:t>
                      </m:r>
                      <m:f>
                        <m:fPr>
                          <m:ctrlPr>
                            <a:rPr lang="en-US" i="1" dirty="0" smtClean="0">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𝑆𝑆𝐵</m:t>
                          </m:r>
                        </m:num>
                        <m:den>
                          <m:r>
                            <a:rPr lang="en-US" i="1">
                              <a:solidFill>
                                <a:schemeClr val="accent1"/>
                              </a:solidFill>
                              <a:latin typeface="Cambria Math" panose="02040503050406030204" pitchFamily="18" charset="0"/>
                            </a:rPr>
                            <m:t>𝐷</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𝐹</m:t>
                              </m:r>
                            </m:e>
                            <m:sub>
                              <m:r>
                                <a:rPr lang="en-US" i="1">
                                  <a:solidFill>
                                    <a:schemeClr val="accent1"/>
                                  </a:solidFill>
                                  <a:latin typeface="Cambria Math" panose="02040503050406030204" pitchFamily="18" charset="0"/>
                                </a:rPr>
                                <m:t>𝐵</m:t>
                              </m:r>
                            </m:sub>
                          </m:sSub>
                        </m:den>
                      </m:f>
                      <m:r>
                        <a:rPr lang="en-US" b="0" i="1" dirty="0" smtClean="0">
                          <a:solidFill>
                            <a:schemeClr val="accent1"/>
                          </a:solidFill>
                          <a:latin typeface="Cambria Math" panose="02040503050406030204" pitchFamily="18" charset="0"/>
                        </a:rPr>
                        <m:t>=</m:t>
                      </m:r>
                      <m:f>
                        <m:fPr>
                          <m:ctrlPr>
                            <a:rPr lang="en-US" b="0" i="1" dirty="0" smtClean="0">
                              <a:solidFill>
                                <a:schemeClr val="accent1"/>
                              </a:solidFill>
                              <a:latin typeface="Cambria Math" panose="02040503050406030204" pitchFamily="18" charset="0"/>
                            </a:rPr>
                          </m:ctrlPr>
                        </m:fPr>
                        <m:num>
                          <m:r>
                            <a:rPr lang="en-US" b="0" i="1" dirty="0" smtClean="0">
                              <a:solidFill>
                                <a:schemeClr val="accent1"/>
                              </a:solidFill>
                              <a:latin typeface="Cambria Math" panose="02040503050406030204" pitchFamily="18" charset="0"/>
                            </a:rPr>
                            <m:t>1490.73218</m:t>
                          </m:r>
                        </m:num>
                        <m:den>
                          <m:r>
                            <a:rPr lang="en-US" b="0" i="1" dirty="0" smtClean="0">
                              <a:solidFill>
                                <a:schemeClr val="accent1"/>
                              </a:solidFill>
                              <a:latin typeface="Cambria Math" panose="02040503050406030204" pitchFamily="18" charset="0"/>
                            </a:rPr>
                            <m:t>6</m:t>
                          </m:r>
                        </m:den>
                      </m:f>
                      <m:r>
                        <a:rPr lang="en-US" b="0" i="1" dirty="0" smtClean="0">
                          <a:solidFill>
                            <a:schemeClr val="accent1"/>
                          </a:solidFill>
                          <a:latin typeface="Cambria Math" panose="02040503050406030204" pitchFamily="18" charset="0"/>
                        </a:rPr>
                        <m:t>=248.45536</m:t>
                      </m:r>
                    </m:oMath>
                  </m:oMathPara>
                </a14:m>
                <a:endParaRPr lang="en-US" dirty="0">
                  <a:solidFill>
                    <a:schemeClr val="accent1"/>
                  </a:solidFill>
                </a:endParaRPr>
              </a:p>
              <a:p>
                <a:pPr>
                  <a:buNone/>
                </a:pPr>
                <a:endParaRPr lang="en-US" dirty="0"/>
              </a:p>
              <a:p>
                <a:pPr>
                  <a:buNone/>
                </a:pPr>
                <a:endParaRPr lang="en-US" dirty="0"/>
              </a:p>
              <a:p>
                <a:pPr>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a:stretch>
              </a:blipFill>
            </p:spPr>
            <p:txBody>
              <a:bodyPr/>
              <a:lstStyle/>
              <a:p>
                <a:r>
                  <a:rPr lang="en-US">
                    <a:noFill/>
                  </a:rPr>
                  <a:t> </a:t>
                </a:r>
              </a:p>
            </p:txBody>
          </p:sp>
        </mc:Fallback>
      </mc:AlternateContent>
    </p:spTree>
    <p:extLst>
      <p:ext uri="{BB962C8B-B14F-4D97-AF65-F5344CB8AC3E}">
        <p14:creationId xmlns:p14="http://schemas.microsoft.com/office/powerpoint/2010/main" val="63834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Within groups mean (MSW)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99020318"/>
              </p:ext>
            </p:extLst>
          </p:nvPr>
        </p:nvGraphicFramePr>
        <p:xfrm>
          <a:off x="838200" y="2483644"/>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1445207810"/>
                    </a:ext>
                  </a:extLst>
                </a:gridCol>
                <a:gridCol w="1244600">
                  <a:extLst>
                    <a:ext uri="{9D8B030D-6E8A-4147-A177-3AD203B41FA5}">
                      <a16:colId xmlns:a16="http://schemas.microsoft.com/office/drawing/2014/main" val="2071839984"/>
                    </a:ext>
                  </a:extLst>
                </a:gridCol>
                <a:gridCol w="1244600">
                  <a:extLst>
                    <a:ext uri="{9D8B030D-6E8A-4147-A177-3AD203B41FA5}">
                      <a16:colId xmlns:a16="http://schemas.microsoft.com/office/drawing/2014/main" val="2127793157"/>
                    </a:ext>
                  </a:extLst>
                </a:gridCol>
                <a:gridCol w="1244600">
                  <a:extLst>
                    <a:ext uri="{9D8B030D-6E8A-4147-A177-3AD203B41FA5}">
                      <a16:colId xmlns:a16="http://schemas.microsoft.com/office/drawing/2014/main" val="1434350041"/>
                    </a:ext>
                  </a:extLst>
                </a:gridCol>
                <a:gridCol w="1244600">
                  <a:extLst>
                    <a:ext uri="{9D8B030D-6E8A-4147-A177-3AD203B41FA5}">
                      <a16:colId xmlns:a16="http://schemas.microsoft.com/office/drawing/2014/main" val="4198963601"/>
                    </a:ext>
                  </a:extLst>
                </a:gridCol>
                <a:gridCol w="1244600">
                  <a:extLst>
                    <a:ext uri="{9D8B030D-6E8A-4147-A177-3AD203B41FA5}">
                      <a16:colId xmlns:a16="http://schemas.microsoft.com/office/drawing/2014/main" val="1503954211"/>
                    </a:ext>
                  </a:extLst>
                </a:gridCol>
              </a:tblGrid>
              <a:tr h="800100">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834332685"/>
                  </a:ext>
                </a:extLst>
              </a:tr>
              <a:tr h="800100">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1490.73218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985037231"/>
                  </a:ext>
                </a:extLst>
              </a:tr>
              <a:tr h="800100">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10212.69974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2.62605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1197038628"/>
                  </a:ext>
                </a:extLst>
              </a:tr>
              <a:tr h="800100">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2319743004"/>
                  </a:ext>
                </a:extLst>
              </a:tr>
            </a:tbl>
          </a:graphicData>
        </a:graphic>
      </p:graphicFrame>
    </p:spTree>
    <p:extLst>
      <p:ext uri="{BB962C8B-B14F-4D97-AF65-F5344CB8AC3E}">
        <p14:creationId xmlns:p14="http://schemas.microsoft.com/office/powerpoint/2010/main" val="198782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Within groups mean (MSW)</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r>
                  <a:rPr lang="en-US" dirty="0"/>
                  <a:t>To find the within groups mean, we compute the ratio:</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i="1">
                          <a:solidFill>
                            <a:schemeClr val="accent1"/>
                          </a:solidFill>
                          <a:latin typeface="Cambria Math" panose="02040503050406030204" pitchFamily="18" charset="0"/>
                        </a:rPr>
                        <m:t>𝑀𝑆</m:t>
                      </m:r>
                      <m:r>
                        <a:rPr lang="en-US" b="0" i="1" smtClean="0">
                          <a:solidFill>
                            <a:schemeClr val="accent1"/>
                          </a:solidFill>
                          <a:latin typeface="Cambria Math" panose="02040503050406030204" pitchFamily="18" charset="0"/>
                        </a:rPr>
                        <m:t>𝑊</m:t>
                      </m:r>
                      <m:r>
                        <a:rPr lang="en-US" i="1">
                          <a:solidFill>
                            <a:schemeClr val="accent1"/>
                          </a:solidFill>
                          <a:latin typeface="Cambria Math" panose="02040503050406030204" pitchFamily="18" charset="0"/>
                        </a:rPr>
                        <m:t>=</m:t>
                      </m:r>
                      <m:f>
                        <m:fPr>
                          <m:ctrlPr>
                            <a:rPr lang="en-US" i="1" dirty="0">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𝑆𝑆</m:t>
                          </m:r>
                          <m:r>
                            <a:rPr lang="en-US" b="0" i="1" smtClean="0">
                              <a:solidFill>
                                <a:schemeClr val="accent1"/>
                              </a:solidFill>
                              <a:latin typeface="Cambria Math" panose="02040503050406030204" pitchFamily="18" charset="0"/>
                            </a:rPr>
                            <m:t>𝑊</m:t>
                          </m:r>
                        </m:num>
                        <m:den>
                          <m:r>
                            <a:rPr lang="en-US" i="1">
                              <a:solidFill>
                                <a:schemeClr val="accent1"/>
                              </a:solidFill>
                              <a:latin typeface="Cambria Math" panose="02040503050406030204" pitchFamily="18" charset="0"/>
                            </a:rPr>
                            <m:t>𝐷</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𝐹</m:t>
                              </m:r>
                            </m:e>
                            <m:sub>
                              <m:r>
                                <a:rPr lang="en-US" b="0" i="1" smtClean="0">
                                  <a:solidFill>
                                    <a:schemeClr val="accent1"/>
                                  </a:solidFill>
                                  <a:latin typeface="Cambria Math" panose="02040503050406030204" pitchFamily="18" charset="0"/>
                                </a:rPr>
                                <m:t>𝑊</m:t>
                              </m:r>
                            </m:sub>
                          </m:sSub>
                        </m:den>
                      </m:f>
                      <m:r>
                        <a:rPr lang="en-US" i="1" dirty="0">
                          <a:solidFill>
                            <a:schemeClr val="accent1"/>
                          </a:solidFill>
                          <a:latin typeface="Cambria Math" panose="02040503050406030204" pitchFamily="18" charset="0"/>
                        </a:rPr>
                        <m:t>=</m:t>
                      </m:r>
                      <m:f>
                        <m:fPr>
                          <m:ctrlPr>
                            <a:rPr lang="en-US" i="1" dirty="0" smtClean="0">
                              <a:solidFill>
                                <a:schemeClr val="accent1"/>
                              </a:solidFill>
                              <a:latin typeface="Cambria Math" panose="02040503050406030204" pitchFamily="18" charset="0"/>
                            </a:rPr>
                          </m:ctrlPr>
                        </m:fPr>
                        <m:num>
                          <m:r>
                            <a:rPr lang="en-US" i="1" dirty="0">
                              <a:solidFill>
                                <a:schemeClr val="accent1"/>
                              </a:solidFill>
                              <a:latin typeface="Cambria Math" panose="02040503050406030204" pitchFamily="18" charset="0"/>
                            </a:rPr>
                            <m:t>1</m:t>
                          </m:r>
                          <m:r>
                            <a:rPr lang="en-US" b="0" i="1" dirty="0" smtClean="0">
                              <a:solidFill>
                                <a:schemeClr val="accent1"/>
                              </a:solidFill>
                              <a:latin typeface="Cambria Math" panose="02040503050406030204" pitchFamily="18" charset="0"/>
                            </a:rPr>
                            <m:t>0212.69974</m:t>
                          </m:r>
                        </m:num>
                        <m:den>
                          <m:r>
                            <a:rPr lang="en-US" b="0" i="1" dirty="0" smtClean="0">
                              <a:solidFill>
                                <a:schemeClr val="accent1"/>
                              </a:solidFill>
                              <a:latin typeface="Cambria Math" panose="02040503050406030204" pitchFamily="18" charset="0"/>
                            </a:rPr>
                            <m:t>3889</m:t>
                          </m:r>
                        </m:den>
                      </m:f>
                      <m:r>
                        <a:rPr lang="en-US" i="1" dirty="0">
                          <a:solidFill>
                            <a:schemeClr val="accent1"/>
                          </a:solidFill>
                          <a:latin typeface="Cambria Math" panose="02040503050406030204" pitchFamily="18" charset="0"/>
                        </a:rPr>
                        <m:t>=</m:t>
                      </m:r>
                      <m:r>
                        <a:rPr lang="en-US" b="0" i="1" dirty="0" smtClean="0">
                          <a:solidFill>
                            <a:schemeClr val="accent1"/>
                          </a:solidFill>
                          <a:latin typeface="Cambria Math" panose="02040503050406030204" pitchFamily="18" charset="0"/>
                        </a:rPr>
                        <m:t>2.62605</m:t>
                      </m:r>
                    </m:oMath>
                  </m:oMathPara>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a:stretch>
              </a:blipFill>
            </p:spPr>
            <p:txBody>
              <a:bodyPr/>
              <a:lstStyle/>
              <a:p>
                <a:r>
                  <a:rPr lang="en-US">
                    <a:noFill/>
                  </a:rPr>
                  <a:t> </a:t>
                </a:r>
              </a:p>
            </p:txBody>
          </p:sp>
        </mc:Fallback>
      </mc:AlternateContent>
    </p:spTree>
    <p:extLst>
      <p:ext uri="{BB962C8B-B14F-4D97-AF65-F5344CB8AC3E}">
        <p14:creationId xmlns:p14="http://schemas.microsoft.com/office/powerpoint/2010/main" val="3546517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Variability ratio F</a:t>
            </a:r>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r>
                  <a:rPr lang="en-US" dirty="0"/>
                  <a:t>The F value cell, is nothing more than the computation </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𝐹</m:t>
                      </m:r>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𝑣𝑎𝑟𝑖𝑎𝑏𝑖𝑙𝑖𝑡𝑦</m:t>
                          </m:r>
                          <m:r>
                            <a:rPr lang="en-US" i="1">
                              <a:solidFill>
                                <a:schemeClr val="accent1"/>
                              </a:solidFill>
                              <a:latin typeface="Cambria Math" panose="02040503050406030204" pitchFamily="18" charset="0"/>
                            </a:rPr>
                            <m:t> </m:t>
                          </m:r>
                          <m:r>
                            <a:rPr lang="en-US" i="1">
                              <a:solidFill>
                                <a:schemeClr val="accent1"/>
                              </a:solidFill>
                              <a:latin typeface="Cambria Math" panose="02040503050406030204" pitchFamily="18" charset="0"/>
                            </a:rPr>
                            <m:t>𝑏𝑒𝑡𝑤𝑒𝑒𝑛</m:t>
                          </m:r>
                        </m:num>
                        <m:den>
                          <m:r>
                            <a:rPr lang="en-US" i="1">
                              <a:solidFill>
                                <a:schemeClr val="accent1"/>
                              </a:solidFill>
                              <a:latin typeface="Cambria Math" panose="02040503050406030204" pitchFamily="18" charset="0"/>
                            </a:rPr>
                            <m:t>𝑣𝑎𝑟𝑖𝑎𝑏𝑖𝑙𝑖𝑡𝑦</m:t>
                          </m:r>
                          <m:r>
                            <a:rPr lang="en-US" i="1">
                              <a:solidFill>
                                <a:schemeClr val="accent1"/>
                              </a:solidFill>
                              <a:latin typeface="Cambria Math" panose="02040503050406030204" pitchFamily="18" charset="0"/>
                            </a:rPr>
                            <m:t> </m:t>
                          </m:r>
                          <m:r>
                            <a:rPr lang="en-US" i="1">
                              <a:solidFill>
                                <a:schemeClr val="accent1"/>
                              </a:solidFill>
                              <a:latin typeface="Cambria Math" panose="02040503050406030204" pitchFamily="18" charset="0"/>
                            </a:rPr>
                            <m:t>𝑤𝑖𝑡h𝑖𝑛</m:t>
                          </m:r>
                        </m:den>
                      </m:f>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𝑀𝑆𝐵</m:t>
                          </m:r>
                        </m:num>
                        <m:den>
                          <m:r>
                            <a:rPr lang="en-US" b="0" i="1" smtClean="0">
                              <a:solidFill>
                                <a:schemeClr val="accent1"/>
                              </a:solidFill>
                              <a:latin typeface="Cambria Math" panose="02040503050406030204" pitchFamily="18" charset="0"/>
                            </a:rPr>
                            <m:t>𝑀𝑆𝑊</m:t>
                          </m:r>
                        </m:den>
                      </m:f>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248.45536</m:t>
                          </m:r>
                        </m:num>
                        <m:den>
                          <m:r>
                            <a:rPr lang="en-US" b="0" i="1" smtClean="0">
                              <a:solidFill>
                                <a:schemeClr val="accent1"/>
                              </a:solidFill>
                              <a:latin typeface="Cambria Math" panose="02040503050406030204" pitchFamily="18" charset="0"/>
                            </a:rPr>
                            <m:t>2.62605</m:t>
                          </m:r>
                        </m:den>
                      </m:f>
                    </m:oMath>
                  </m:oMathPara>
                </a14:m>
                <a:endParaRPr lang="en-US" dirty="0">
                  <a:solidFill>
                    <a:schemeClr val="accent1"/>
                  </a:solidFill>
                </a:endParaRPr>
              </a:p>
              <a:p>
                <a:pPr>
                  <a:buNone/>
                </a:pPr>
                <a:endParaRPr lang="en-US" dirty="0">
                  <a:solidFill>
                    <a:schemeClr val="accent1"/>
                  </a:solidFill>
                </a:endParaRPr>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𝐹</m:t>
                      </m:r>
                      <m:r>
                        <a:rPr lang="en-US" b="0" i="1" smtClean="0">
                          <a:solidFill>
                            <a:schemeClr val="accent1"/>
                          </a:solidFill>
                          <a:latin typeface="Cambria Math" panose="02040503050406030204" pitchFamily="18" charset="0"/>
                        </a:rPr>
                        <m:t>=94.61</m:t>
                      </m:r>
                    </m:oMath>
                  </m:oMathPara>
                </a14:m>
                <a:endParaRPr lang="en-US" dirty="0"/>
              </a:p>
              <a:p>
                <a:pPr>
                  <a:buNone/>
                </a:pPr>
                <a:endParaRPr lang="en-US" dirty="0"/>
              </a:p>
              <a:p>
                <a:pPr>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a:stretch>
              </a:blipFill>
            </p:spPr>
            <p:txBody>
              <a:bodyPr/>
              <a:lstStyle/>
              <a:p>
                <a:r>
                  <a:rPr lang="en-US">
                    <a:noFill/>
                  </a:rPr>
                  <a:t> </a:t>
                </a:r>
              </a:p>
            </p:txBody>
          </p:sp>
        </mc:Fallback>
      </mc:AlternateContent>
    </p:spTree>
    <p:extLst>
      <p:ext uri="{BB962C8B-B14F-4D97-AF65-F5344CB8AC3E}">
        <p14:creationId xmlns:p14="http://schemas.microsoft.com/office/powerpoint/2010/main" val="3849610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Variability ratio F</a:t>
            </a:r>
            <a:endParaRPr lang="en-US" dirty="0"/>
          </a:p>
        </p:txBody>
      </p:sp>
      <p:sp>
        <p:nvSpPr>
          <p:cNvPr id="3" name="Text Placeholder 2"/>
          <p:cNvSpPr>
            <a:spLocks noGrp="1"/>
          </p:cNvSpPr>
          <p:nvPr>
            <p:ph idx="1"/>
          </p:nvPr>
        </p:nvSpPr>
        <p:spPr/>
        <p:txBody>
          <a:bodyPr/>
          <a:lstStyle/>
          <a:p>
            <a:pPr algn="just"/>
            <a:r>
              <a:rPr lang="en-US" dirty="0"/>
              <a:t>When we were talking about the analysis of variance for two proportions, we discussed that the ratio of sums of squares follows a specific F distribution, namely:</a:t>
            </a:r>
          </a:p>
          <a:p>
            <a:pPr>
              <a:buNone/>
            </a:pPr>
            <a:r>
              <a:rPr lang="en-US" dirty="0"/>
              <a:t> </a:t>
            </a:r>
          </a:p>
          <a:p>
            <a:pPr algn="ctr">
              <a:buNone/>
            </a:pPr>
            <a:r>
              <a:rPr lang="en-US" dirty="0">
                <a:solidFill>
                  <a:schemeClr val="accent1"/>
                </a:solidFill>
              </a:rPr>
              <a:t>F(</a:t>
            </a:r>
            <a:r>
              <a:rPr lang="en-US" dirty="0" err="1">
                <a:solidFill>
                  <a:schemeClr val="accent1"/>
                </a:solidFill>
              </a:rPr>
              <a:t>df</a:t>
            </a:r>
            <a:r>
              <a:rPr lang="en-US" dirty="0">
                <a:solidFill>
                  <a:schemeClr val="accent1"/>
                </a:solidFill>
              </a:rPr>
              <a:t> of enumerator, </a:t>
            </a:r>
            <a:r>
              <a:rPr lang="en-US" dirty="0" err="1">
                <a:solidFill>
                  <a:schemeClr val="accent1"/>
                </a:solidFill>
              </a:rPr>
              <a:t>df</a:t>
            </a:r>
            <a:r>
              <a:rPr lang="en-US" dirty="0">
                <a:solidFill>
                  <a:schemeClr val="accent1"/>
                </a:solidFill>
              </a:rPr>
              <a:t> of denominator)</a:t>
            </a:r>
          </a:p>
          <a:p>
            <a:pPr algn="ctr">
              <a:buNone/>
            </a:pPr>
            <a:endParaRPr lang="en-US" dirty="0">
              <a:solidFill>
                <a:schemeClr val="accent1"/>
              </a:solidFill>
            </a:endParaRPr>
          </a:p>
          <a:p>
            <a:pPr algn="just"/>
            <a:r>
              <a:rPr lang="en-US" dirty="0">
                <a:solidFill>
                  <a:schemeClr val="tx1"/>
                </a:solidFill>
              </a:rPr>
              <a:t>Thus, our ratio follows an F distribution with parameters </a:t>
            </a:r>
            <a:r>
              <a:rPr lang="en-US" dirty="0">
                <a:solidFill>
                  <a:schemeClr val="accent1"/>
                </a:solidFill>
              </a:rPr>
              <a:t>F(DF</a:t>
            </a:r>
            <a:r>
              <a:rPr lang="en-US" baseline="-25000" dirty="0">
                <a:solidFill>
                  <a:schemeClr val="accent1"/>
                </a:solidFill>
              </a:rPr>
              <a:t>B,</a:t>
            </a:r>
            <a:r>
              <a:rPr lang="en-US" dirty="0">
                <a:solidFill>
                  <a:schemeClr val="accent1"/>
                </a:solidFill>
              </a:rPr>
              <a:t> DF</a:t>
            </a:r>
            <a:r>
              <a:rPr lang="en-US" baseline="-25000" dirty="0">
                <a:solidFill>
                  <a:schemeClr val="accent1"/>
                </a:solidFill>
              </a:rPr>
              <a:t>W</a:t>
            </a:r>
            <a:r>
              <a:rPr lang="en-US" dirty="0">
                <a:solidFill>
                  <a:schemeClr val="accent1"/>
                </a:solidFill>
              </a:rPr>
              <a:t>)=F(6,3889)</a:t>
            </a:r>
            <a:endParaRPr lang="en-US" sz="20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dirty="0">
              <a:solidFill>
                <a:schemeClr val="tx1"/>
              </a:solidFill>
            </a:endParaRPr>
          </a:p>
        </p:txBody>
      </p:sp>
    </p:spTree>
    <p:extLst>
      <p:ext uri="{BB962C8B-B14F-4D97-AF65-F5344CB8AC3E}">
        <p14:creationId xmlns:p14="http://schemas.microsoft.com/office/powerpoint/2010/main" val="26924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F distribution</a:t>
            </a:r>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normAutofit fontScale="85000" lnSpcReduction="20000"/>
              </a:bodyPr>
              <a:lstStyle/>
              <a:p>
                <a:pPr>
                  <a:buNone/>
                </a:pPr>
                <a:r>
                  <a:rPr lang="en-US" dirty="0"/>
                  <a:t>F(6,3889) looks like:</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After 5 is practically zero, so it is no wonder that </a:t>
                </a:r>
              </a:p>
              <a:p>
                <a:pPr>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𝑃</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𝐹</m:t>
                          </m:r>
                          <m:r>
                            <a:rPr lang="en-US" b="0" i="1" smtClean="0">
                              <a:solidFill>
                                <a:schemeClr val="accent1"/>
                              </a:solidFill>
                              <a:latin typeface="Cambria Math" panose="02040503050406030204" pitchFamily="18" charset="0"/>
                            </a:rPr>
                            <m:t>&gt;94.61</m:t>
                          </m:r>
                        </m:e>
                      </m:d>
                      <m:r>
                        <a:rPr lang="en-US" b="0" i="1" smtClean="0">
                          <a:solidFill>
                            <a:schemeClr val="accent1"/>
                          </a:solidFill>
                          <a:latin typeface="Cambria Math" panose="02040503050406030204" pitchFamily="18" charset="0"/>
                        </a:rPr>
                        <m:t>&lt;0.0001</m:t>
                      </m:r>
                    </m:oMath>
                  </m:oMathPara>
                </a14:m>
                <a:endParaRPr lang="en-US" dirty="0">
                  <a:solidFill>
                    <a:schemeClr val="accent1"/>
                  </a:solidFill>
                </a:endParaRPr>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618" t="-257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330" y="2226557"/>
            <a:ext cx="4106091" cy="2719298"/>
          </a:xfrm>
          <a:prstGeom prst="rect">
            <a:avLst/>
          </a:prstGeom>
        </p:spPr>
      </p:pic>
    </p:spTree>
    <p:extLst>
      <p:ext uri="{BB962C8B-B14F-4D97-AF65-F5344CB8AC3E}">
        <p14:creationId xmlns:p14="http://schemas.microsoft.com/office/powerpoint/2010/main" val="17332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F distribution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idx="1"/>
              </p:nvPr>
            </p:nvSpPr>
            <p:spPr/>
            <p:txBody>
              <a:bodyPr/>
              <a:lstStyle/>
              <a:p>
                <a:r>
                  <a:rPr lang="en-US" dirty="0"/>
                  <a:t>Recall that if we wanted a two-sided computation, we should also compute the other ratio i.e., </a:t>
                </a:r>
                <a14:m>
                  <m:oMath xmlns:m="http://schemas.openxmlformats.org/officeDocument/2006/math">
                    <m:r>
                      <a:rPr lang="en-US" b="0" i="1" smtClean="0">
                        <a:solidFill>
                          <a:schemeClr val="accent1"/>
                        </a:solidFill>
                        <a:latin typeface="Cambria Math" panose="02040503050406030204" pitchFamily="18" charset="0"/>
                      </a:rPr>
                      <m:t>𝐹</m:t>
                    </m:r>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1</m:t>
                        </m:r>
                      </m:num>
                      <m:den>
                        <m:r>
                          <a:rPr lang="en-US" b="0" i="1" smtClean="0">
                            <a:solidFill>
                              <a:schemeClr val="accent1"/>
                            </a:solidFill>
                            <a:latin typeface="Cambria Math" panose="02040503050406030204" pitchFamily="18" charset="0"/>
                          </a:rPr>
                          <m:t>94.61</m:t>
                        </m:r>
                      </m:den>
                    </m:f>
                    <m:r>
                      <a:rPr lang="en-US" b="0" i="1" smtClean="0">
                        <a:solidFill>
                          <a:schemeClr val="accent1"/>
                        </a:solidFill>
                        <a:latin typeface="Cambria Math" panose="02040503050406030204" pitchFamily="18" charset="0"/>
                      </a:rPr>
                      <m:t>=0.01056</m:t>
                    </m:r>
                  </m:oMath>
                </a14:m>
                <a:endParaRPr lang="en-US" dirty="0">
                  <a:solidFill>
                    <a:schemeClr val="accent1"/>
                  </a:solidFill>
                </a:endParaRPr>
              </a:p>
              <a:p>
                <a:r>
                  <a:rPr lang="en-US" dirty="0"/>
                  <a:t>And the corresponding mirror distribution </a:t>
                </a:r>
              </a:p>
              <a:p>
                <a:pPr marL="0" indent="0" algn="ctr">
                  <a:buNone/>
                </a:pPr>
                <a:r>
                  <a:rPr lang="en-US" dirty="0">
                    <a:solidFill>
                      <a:schemeClr val="accent1"/>
                    </a:solidFill>
                  </a:rPr>
                  <a:t>F(3889,6) </a:t>
                </a:r>
              </a:p>
            </p:txBody>
          </p:sp>
        </mc:Choice>
        <mc:Fallback>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a:stretch>
              </a:blipFill>
            </p:spPr>
            <p:txBody>
              <a:bodyPr/>
              <a:lstStyle/>
              <a:p>
                <a:r>
                  <a:rPr lang="en-US">
                    <a:noFill/>
                  </a:rPr>
                  <a:t> </a:t>
                </a:r>
              </a:p>
            </p:txBody>
          </p:sp>
        </mc:Fallback>
      </mc:AlternateContent>
    </p:spTree>
    <p:extLst>
      <p:ext uri="{BB962C8B-B14F-4D97-AF65-F5344CB8AC3E}">
        <p14:creationId xmlns:p14="http://schemas.microsoft.com/office/powerpoint/2010/main" val="380687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F distribution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a:buNone/>
                </a:pPr>
                <a:endParaRPr lang="en-US" dirty="0"/>
              </a:p>
              <a:p>
                <a:r>
                  <a:rPr lang="en-US" dirty="0"/>
                  <a:t>We are then computing </a:t>
                </a:r>
                <a14:m>
                  <m:oMath xmlns:m="http://schemas.openxmlformats.org/officeDocument/2006/math">
                    <m:r>
                      <a:rPr lang="en-US" i="1">
                        <a:solidFill>
                          <a:schemeClr val="accent1"/>
                        </a:solidFill>
                        <a:latin typeface="Cambria Math" panose="02040503050406030204" pitchFamily="18" charset="0"/>
                      </a:rPr>
                      <m:t>𝑃</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𝐹</m:t>
                        </m:r>
                        <m:r>
                          <a:rPr lang="en-US" i="1">
                            <a:solidFill>
                              <a:schemeClr val="accent1"/>
                            </a:solidFill>
                            <a:latin typeface="Cambria Math" panose="02040503050406030204" pitchFamily="18" charset="0"/>
                          </a:rPr>
                          <m:t>&lt;0.01056</m:t>
                        </m:r>
                        <m:r>
                          <m:rPr>
                            <m:nor/>
                          </m:rPr>
                          <a:rPr lang="en-US" dirty="0">
                            <a:solidFill>
                              <a:schemeClr val="accent1"/>
                            </a:solidFill>
                          </a:rPr>
                          <m:t> </m:t>
                        </m:r>
                      </m:e>
                    </m:d>
                    <m:r>
                      <a:rPr lang="en-US" b="0" i="0" dirty="0" smtClean="0">
                        <a:solidFill>
                          <a:schemeClr val="accent1"/>
                        </a:solidFill>
                        <a:latin typeface="Cambria Math" panose="02040503050406030204" pitchFamily="18" charset="0"/>
                      </a:rPr>
                      <m:t> </m:t>
                    </m:r>
                  </m:oMath>
                </a14:m>
                <a:r>
                  <a:rPr lang="en-US" dirty="0"/>
                  <a:t>which is the area under the curve to the left of the red line so again practically zero. </a:t>
                </a:r>
              </a:p>
              <a:p>
                <a:pPr marL="0" indent="0" algn="ctr">
                  <a:buNone/>
                </a:pPr>
                <a:r>
                  <a:rPr lang="en-US" dirty="0">
                    <a:solidFill>
                      <a:srgbClr val="FF0000"/>
                    </a:solidFill>
                  </a:rPr>
                  <a:t>But this is NOT done in an ANOVA setting!</a:t>
                </a:r>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b="-3055"/>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876" y="1417637"/>
            <a:ext cx="4761251" cy="3153184"/>
          </a:xfrm>
          <a:prstGeom prst="rect">
            <a:avLst/>
          </a:prstGeom>
        </p:spPr>
      </p:pic>
    </p:spTree>
    <p:extLst>
      <p:ext uri="{BB962C8B-B14F-4D97-AF65-F5344CB8AC3E}">
        <p14:creationId xmlns:p14="http://schemas.microsoft.com/office/powerpoint/2010/main" val="289299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Verdict</a:t>
            </a:r>
          </a:p>
        </p:txBody>
      </p:sp>
      <p:sp>
        <p:nvSpPr>
          <p:cNvPr id="3" name="Tex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pPr algn="ctr">
              <a:buNone/>
            </a:pPr>
            <a:r>
              <a:rPr lang="en-US" i="1" dirty="0">
                <a:solidFill>
                  <a:srgbClr val="FF0000"/>
                </a:solidFill>
              </a:rPr>
              <a:t>SAS computes the summed probabilities and outputs a p value very small utilizing a one-sided ANOVA test.</a:t>
            </a:r>
          </a:p>
        </p:txBody>
      </p:sp>
      <p:graphicFrame>
        <p:nvGraphicFramePr>
          <p:cNvPr id="4" name="Table 3"/>
          <p:cNvGraphicFramePr>
            <a:graphicFrameLocks noGrp="1"/>
          </p:cNvGraphicFramePr>
          <p:nvPr>
            <p:extLst>
              <p:ext uri="{D42A27DB-BD31-4B8C-83A1-F6EECF244321}">
                <p14:modId xmlns:p14="http://schemas.microsoft.com/office/powerpoint/2010/main" val="3214831809"/>
              </p:ext>
            </p:extLst>
          </p:nvPr>
        </p:nvGraphicFramePr>
        <p:xfrm>
          <a:off x="838200" y="1600200"/>
          <a:ext cx="7467600" cy="32004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54910802"/>
                    </a:ext>
                  </a:extLst>
                </a:gridCol>
                <a:gridCol w="1244600">
                  <a:extLst>
                    <a:ext uri="{9D8B030D-6E8A-4147-A177-3AD203B41FA5}">
                      <a16:colId xmlns:a16="http://schemas.microsoft.com/office/drawing/2014/main" val="1198356503"/>
                    </a:ext>
                  </a:extLst>
                </a:gridCol>
                <a:gridCol w="1244600">
                  <a:extLst>
                    <a:ext uri="{9D8B030D-6E8A-4147-A177-3AD203B41FA5}">
                      <a16:colId xmlns:a16="http://schemas.microsoft.com/office/drawing/2014/main" val="871615068"/>
                    </a:ext>
                  </a:extLst>
                </a:gridCol>
                <a:gridCol w="1244600">
                  <a:extLst>
                    <a:ext uri="{9D8B030D-6E8A-4147-A177-3AD203B41FA5}">
                      <a16:colId xmlns:a16="http://schemas.microsoft.com/office/drawing/2014/main" val="2982644220"/>
                    </a:ext>
                  </a:extLst>
                </a:gridCol>
                <a:gridCol w="1244600">
                  <a:extLst>
                    <a:ext uri="{9D8B030D-6E8A-4147-A177-3AD203B41FA5}">
                      <a16:colId xmlns:a16="http://schemas.microsoft.com/office/drawing/2014/main" val="3983178722"/>
                    </a:ext>
                  </a:extLst>
                </a:gridCol>
                <a:gridCol w="1244600">
                  <a:extLst>
                    <a:ext uri="{9D8B030D-6E8A-4147-A177-3AD203B41FA5}">
                      <a16:colId xmlns:a16="http://schemas.microsoft.com/office/drawing/2014/main" val="1038790521"/>
                    </a:ext>
                  </a:extLst>
                </a:gridCol>
              </a:tblGrid>
              <a:tr h="800100">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453792722"/>
                  </a:ext>
                </a:extLst>
              </a:tr>
              <a:tr h="800100">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1490.73218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248.45536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94.61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rgbClr val="FF0000"/>
                          </a:solidFill>
                          <a:effectLst/>
                        </a:rPr>
                        <a:t>&lt;.0001</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760475806"/>
                  </a:ext>
                </a:extLst>
              </a:tr>
              <a:tr h="800100">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10212.69974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2.62605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305315584"/>
                  </a:ext>
                </a:extLst>
              </a:tr>
              <a:tr h="800100">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3895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11703.43192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2991202309"/>
                  </a:ext>
                </a:extLst>
              </a:tr>
            </a:tbl>
          </a:graphicData>
        </a:graphic>
      </p:graphicFrame>
    </p:spTree>
    <p:extLst>
      <p:ext uri="{BB962C8B-B14F-4D97-AF65-F5344CB8AC3E}">
        <p14:creationId xmlns:p14="http://schemas.microsoft.com/office/powerpoint/2010/main" val="24281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Verdict</a:t>
            </a:r>
            <a:endParaRPr lang="en-US" dirty="0"/>
          </a:p>
        </p:txBody>
      </p:sp>
      <p:sp>
        <p:nvSpPr>
          <p:cNvPr id="3" name="Text Placeholder 2"/>
          <p:cNvSpPr>
            <a:spLocks noGrp="1"/>
          </p:cNvSpPr>
          <p:nvPr>
            <p:ph idx="1"/>
          </p:nvPr>
        </p:nvSpPr>
        <p:spPr/>
        <p:txBody>
          <a:bodyPr/>
          <a:lstStyle/>
          <a:p>
            <a:pPr algn="just"/>
            <a:r>
              <a:rPr lang="en-US" dirty="0"/>
              <a:t>As we see the p value is much smaller than 0.05 so we </a:t>
            </a:r>
            <a:r>
              <a:rPr lang="en-US" dirty="0">
                <a:solidFill>
                  <a:schemeClr val="accent1"/>
                </a:solidFill>
              </a:rPr>
              <a:t>reject the null hypothesis</a:t>
            </a:r>
            <a:r>
              <a:rPr lang="en-US" dirty="0"/>
              <a:t>. This can be translated to:</a:t>
            </a:r>
          </a:p>
          <a:p>
            <a:pPr algn="just">
              <a:buNone/>
            </a:pPr>
            <a:endParaRPr lang="en-US" dirty="0"/>
          </a:p>
          <a:p>
            <a:pPr algn="just"/>
            <a:r>
              <a:rPr lang="en-US" dirty="0">
                <a:solidFill>
                  <a:schemeClr val="accent1"/>
                </a:solidFill>
              </a:rPr>
              <a:t>The data shows that at least one location has a different average yield from the rest. </a:t>
            </a:r>
          </a:p>
          <a:p>
            <a:pPr algn="just">
              <a:buNone/>
            </a:pPr>
            <a:endParaRPr lang="en-US" dirty="0"/>
          </a:p>
          <a:p>
            <a:pPr algn="just">
              <a:buNone/>
            </a:pPr>
            <a:endParaRPr lang="en-US" dirty="0"/>
          </a:p>
          <a:p>
            <a:pPr>
              <a:buNone/>
            </a:pPr>
            <a:endParaRPr lang="en-US" dirty="0"/>
          </a:p>
        </p:txBody>
      </p:sp>
    </p:spTree>
    <p:extLst>
      <p:ext uri="{BB962C8B-B14F-4D97-AF65-F5344CB8AC3E}">
        <p14:creationId xmlns:p14="http://schemas.microsoft.com/office/powerpoint/2010/main" val="98914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Rice </a:t>
            </a:r>
            <a:r>
              <a:rPr lang="en-US">
                <a:solidFill>
                  <a:schemeClr val="accent1"/>
                </a:solidFill>
              </a:rPr>
              <a:t>Yield by </a:t>
            </a:r>
            <a:r>
              <a:rPr lang="en-US" dirty="0">
                <a:solidFill>
                  <a:schemeClr val="accent1"/>
                </a:solidFill>
              </a:rPr>
              <a:t>location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r>
                  <a:rPr lang="en-US" dirty="0">
                    <a:solidFill>
                      <a:schemeClr val="accent1"/>
                    </a:solidFill>
                  </a:rPr>
                  <a:t>Is there a location with different average yield?</a:t>
                </a:r>
              </a:p>
              <a:p>
                <a:pPr>
                  <a:buNone/>
                </a:pPr>
                <a:endParaRPr lang="en-US" dirty="0"/>
              </a:p>
              <a:p>
                <a:pPr algn="just"/>
                <a:r>
                  <a:rPr lang="en-US" dirty="0"/>
                  <a:t>To do pairwise comparisons, we need to perform </a:t>
                </a:r>
                <a14:m>
                  <m:oMath xmlns:m="http://schemas.openxmlformats.org/officeDocument/2006/math">
                    <m:d>
                      <m:dPr>
                        <m:ctrlPr>
                          <a:rPr lang="en-US" i="1" smtClean="0">
                            <a:solidFill>
                              <a:schemeClr val="accent1"/>
                            </a:solidFill>
                            <a:latin typeface="Cambria Math" panose="02040503050406030204" pitchFamily="18" charset="0"/>
                          </a:rPr>
                        </m:ctrlPr>
                      </m:dPr>
                      <m:e>
                        <m:f>
                          <m:fPr>
                            <m:type m:val="noBar"/>
                            <m:ctrlPr>
                              <a:rPr lang="en-US"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7</m:t>
                            </m:r>
                          </m:num>
                          <m:den>
                            <m:r>
                              <a:rPr lang="en-US" b="0" i="1" smtClean="0">
                                <a:solidFill>
                                  <a:schemeClr val="accent1"/>
                                </a:solidFill>
                                <a:latin typeface="Cambria Math" panose="02040503050406030204" pitchFamily="18" charset="0"/>
                              </a:rPr>
                              <m:t>2</m:t>
                            </m:r>
                          </m:den>
                        </m:f>
                      </m:e>
                    </m:d>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7!</m:t>
                        </m:r>
                      </m:num>
                      <m:den>
                        <m:r>
                          <a:rPr lang="en-US" b="0" i="1" smtClean="0">
                            <a:solidFill>
                              <a:schemeClr val="accent1"/>
                            </a:solidFill>
                            <a:latin typeface="Cambria Math" panose="02040503050406030204" pitchFamily="18" charset="0"/>
                          </a:rPr>
                          <m:t>2!∗5!</m:t>
                        </m:r>
                      </m:den>
                    </m:f>
                    <m:r>
                      <a:rPr lang="en-US" b="0" i="1" smtClean="0">
                        <a:solidFill>
                          <a:schemeClr val="accent1"/>
                        </a:solidFill>
                        <a:latin typeface="Cambria Math" panose="02040503050406030204" pitchFamily="18" charset="0"/>
                      </a:rPr>
                      <m:t>=21</m:t>
                    </m:r>
                  </m:oMath>
                </a14:m>
                <a:r>
                  <a:rPr lang="en-US" dirty="0">
                    <a:solidFill>
                      <a:schemeClr val="accent1"/>
                    </a:solidFill>
                  </a:rPr>
                  <a:t> </a:t>
                </a:r>
                <a:r>
                  <a:rPr lang="en-US" dirty="0"/>
                  <a:t>t-tests. Doable but we are overlooking something!</a:t>
                </a:r>
              </a:p>
              <a:p>
                <a:pPr algn="just">
                  <a:buNone/>
                </a:pPr>
                <a:endParaRPr lang="en-US" dirty="0"/>
              </a:p>
              <a:p>
                <a:pPr algn="just"/>
                <a:r>
                  <a:rPr lang="en-US" dirty="0"/>
                  <a:t>We are not trying to compare them pairwise, we want to find out if there are locations different from the others as a whole, </a:t>
                </a:r>
                <a:r>
                  <a:rPr lang="en-US" dirty="0">
                    <a:solidFill>
                      <a:schemeClr val="accent1"/>
                    </a:solidFill>
                  </a:rPr>
                  <a:t>not one by one</a:t>
                </a:r>
                <a:r>
                  <a:rPr lang="en-US" dirty="0"/>
                  <a:t>.</a:t>
                </a:r>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r="-927"/>
                </a:stretch>
              </a:blipFill>
            </p:spPr>
            <p:txBody>
              <a:bodyPr/>
              <a:lstStyle/>
              <a:p>
                <a:r>
                  <a:rPr lang="en-US">
                    <a:noFill/>
                  </a:rPr>
                  <a:t> </a:t>
                </a:r>
              </a:p>
            </p:txBody>
          </p:sp>
        </mc:Fallback>
      </mc:AlternateContent>
    </p:spTree>
    <p:extLst>
      <p:ext uri="{BB962C8B-B14F-4D97-AF65-F5344CB8AC3E}">
        <p14:creationId xmlns:p14="http://schemas.microsoft.com/office/powerpoint/2010/main" val="71508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Remark</a:t>
            </a:r>
          </a:p>
        </p:txBody>
      </p:sp>
      <p:sp>
        <p:nvSpPr>
          <p:cNvPr id="3" name="Text Placeholder 2"/>
          <p:cNvSpPr>
            <a:spLocks noGrp="1"/>
          </p:cNvSpPr>
          <p:nvPr>
            <p:ph idx="1"/>
          </p:nvPr>
        </p:nvSpPr>
        <p:spPr/>
        <p:txBody>
          <a:bodyPr/>
          <a:lstStyle/>
          <a:p>
            <a:r>
              <a:rPr lang="en-US" dirty="0"/>
              <a:t>Notice that the ANOVA process </a:t>
            </a:r>
            <a:r>
              <a:rPr lang="en-US" dirty="0">
                <a:solidFill>
                  <a:schemeClr val="accent1"/>
                </a:solidFill>
              </a:rPr>
              <a:t>DOES NOT </a:t>
            </a:r>
            <a:r>
              <a:rPr lang="en-US" dirty="0">
                <a:solidFill>
                  <a:schemeClr val="tx1"/>
                </a:solidFill>
              </a:rPr>
              <a:t>tell us which groups are different from the whole. It just tells us that at least one is. </a:t>
            </a:r>
          </a:p>
          <a:p>
            <a:endParaRPr lang="en-US" dirty="0">
              <a:solidFill>
                <a:schemeClr val="tx1"/>
              </a:solidFill>
            </a:endParaRPr>
          </a:p>
          <a:p>
            <a:r>
              <a:rPr lang="en-US" dirty="0">
                <a:solidFill>
                  <a:schemeClr val="tx1"/>
                </a:solidFill>
              </a:rPr>
              <a:t>To compute which group is different, we need to do comparisons one by one. But! We need to somehow use the totality of data to do inferences not each pair separately. </a:t>
            </a:r>
            <a:endParaRPr lang="en-US" dirty="0">
              <a:solidFill>
                <a:schemeClr val="accent1"/>
              </a:solidFill>
            </a:endParaRPr>
          </a:p>
        </p:txBody>
      </p:sp>
    </p:spTree>
    <p:extLst>
      <p:ext uri="{BB962C8B-B14F-4D97-AF65-F5344CB8AC3E}">
        <p14:creationId xmlns:p14="http://schemas.microsoft.com/office/powerpoint/2010/main" val="11016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Summary table</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863953071"/>
                  </p:ext>
                </p:extLst>
              </p:nvPr>
            </p:nvGraphicFramePr>
            <p:xfrm>
              <a:off x="457200" y="1943574"/>
              <a:ext cx="8229600" cy="3408307"/>
            </p:xfrm>
            <a:graphic>
              <a:graphicData uri="http://schemas.openxmlformats.org/drawingml/2006/table">
                <a:tbl>
                  <a:tblPr firstRow="1" bandRow="1">
                    <a:tableStyleId>{5C22544A-7EE6-4342-B048-85BDC9FD1C3A}</a:tableStyleId>
                  </a:tblPr>
                  <a:tblGrid>
                    <a:gridCol w="901337">
                      <a:extLst>
                        <a:ext uri="{9D8B030D-6E8A-4147-A177-3AD203B41FA5}">
                          <a16:colId xmlns:a16="http://schemas.microsoft.com/office/drawing/2014/main" val="3796822140"/>
                        </a:ext>
                      </a:extLst>
                    </a:gridCol>
                    <a:gridCol w="1270029">
                      <a:extLst>
                        <a:ext uri="{9D8B030D-6E8A-4147-A177-3AD203B41FA5}">
                          <a16:colId xmlns:a16="http://schemas.microsoft.com/office/drawing/2014/main" val="1856223142"/>
                        </a:ext>
                      </a:extLst>
                    </a:gridCol>
                    <a:gridCol w="2230817">
                      <a:extLst>
                        <a:ext uri="{9D8B030D-6E8A-4147-A177-3AD203B41FA5}">
                          <a16:colId xmlns:a16="http://schemas.microsoft.com/office/drawing/2014/main" val="3473771189"/>
                        </a:ext>
                      </a:extLst>
                    </a:gridCol>
                    <a:gridCol w="1632857">
                      <a:extLst>
                        <a:ext uri="{9D8B030D-6E8A-4147-A177-3AD203B41FA5}">
                          <a16:colId xmlns:a16="http://schemas.microsoft.com/office/drawing/2014/main" val="786083646"/>
                        </a:ext>
                      </a:extLst>
                    </a:gridCol>
                    <a:gridCol w="1554480">
                      <a:extLst>
                        <a:ext uri="{9D8B030D-6E8A-4147-A177-3AD203B41FA5}">
                          <a16:colId xmlns:a16="http://schemas.microsoft.com/office/drawing/2014/main" val="1776318450"/>
                        </a:ext>
                      </a:extLst>
                    </a:gridCol>
                    <a:gridCol w="640080">
                      <a:extLst>
                        <a:ext uri="{9D8B030D-6E8A-4147-A177-3AD203B41FA5}">
                          <a16:colId xmlns:a16="http://schemas.microsoft.com/office/drawing/2014/main" val="3932725342"/>
                        </a:ext>
                      </a:extLst>
                    </a:gridCol>
                  </a:tblGrid>
                  <a:tr h="784197">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08407018"/>
                      </a:ext>
                    </a:extLst>
                  </a:tr>
                  <a:tr h="784197">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DF</a:t>
                          </a:r>
                          <a:r>
                            <a:rPr lang="en-US" sz="1600" baseline="-25000" dirty="0">
                              <a:effectLst/>
                            </a:rPr>
                            <a:t>B</a:t>
                          </a:r>
                          <a:r>
                            <a:rPr lang="en-US" sz="1600" baseline="0" dirty="0">
                              <a:effectLst/>
                            </a:rPr>
                            <a:t>= #gr - 1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solidFill>
                                <a:schemeClr val="tx1"/>
                              </a:solidFill>
                            </a:rPr>
                            <a:t>SSB=</a:t>
                          </a:r>
                        </a:p>
                        <a:p>
                          <a:pPr marL="0" marR="0" algn="ctr" fontAlgn="b">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nary>
                                  <m:naryPr>
                                    <m:chr m:val="∑"/>
                                    <m:subHide m:val="on"/>
                                    <m:supHide m:val="on"/>
                                    <m:ctrlPr>
                                      <a:rPr lang="en-US" sz="1600" i="1" dirty="0" smtClean="0">
                                        <a:solidFill>
                                          <a:schemeClr val="tx1"/>
                                        </a:solidFill>
                                        <a:latin typeface="Cambria Math" panose="02040503050406030204" pitchFamily="18" charset="0"/>
                                      </a:rPr>
                                    </m:ctrlPr>
                                  </m:naryPr>
                                  <m:sub/>
                                  <m:sup/>
                                  <m:e>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𝑛</m:t>
                                        </m:r>
                                      </m:e>
                                      <m:sub>
                                        <m:r>
                                          <a:rPr lang="en-US" sz="1600" b="0" i="1" dirty="0" smtClean="0">
                                            <a:solidFill>
                                              <a:schemeClr val="tx1"/>
                                            </a:solidFill>
                                            <a:latin typeface="Cambria Math" panose="02040503050406030204" pitchFamily="18" charset="0"/>
                                          </a:rPr>
                                          <m:t>𝑖</m:t>
                                        </m:r>
                                      </m:sub>
                                    </m:sSub>
                                    <m:r>
                                      <a:rPr lang="en-US" sz="1600" b="0" i="1" dirty="0" smtClean="0">
                                        <a:solidFill>
                                          <a:schemeClr val="tx1"/>
                                        </a:solidFill>
                                        <a:latin typeface="Cambria Math" panose="02040503050406030204" pitchFamily="18" charset="0"/>
                                      </a:rPr>
                                      <m:t>∗</m:t>
                                    </m:r>
                                    <m:sSup>
                                      <m:sSupPr>
                                        <m:ctrlPr>
                                          <a:rPr lang="en-US" sz="1600" b="0" i="1" dirty="0" smtClean="0">
                                            <a:solidFill>
                                              <a:schemeClr val="tx1"/>
                                            </a:solidFill>
                                            <a:latin typeface="Cambria Math" panose="02040503050406030204" pitchFamily="18" charset="0"/>
                                          </a:rPr>
                                        </m:ctrlPr>
                                      </m:sSupPr>
                                      <m:e>
                                        <m:d>
                                          <m:dPr>
                                            <m:ctrlPr>
                                              <a:rPr lang="en-US" sz="1600" b="0" i="1" dirty="0" smtClean="0">
                                                <a:solidFill>
                                                  <a:schemeClr val="tx1"/>
                                                </a:solidFill>
                                                <a:latin typeface="Cambria Math" panose="02040503050406030204" pitchFamily="18" charset="0"/>
                                              </a:rPr>
                                            </m:ctrlPr>
                                          </m:dPr>
                                          <m:e>
                                            <m:sSub>
                                              <m:sSubPr>
                                                <m:ctrlPr>
                                                  <a:rPr lang="en-US" sz="1600" b="0" i="1" dirty="0" smtClean="0">
                                                    <a:solidFill>
                                                      <a:schemeClr val="tx1"/>
                                                    </a:solidFill>
                                                    <a:latin typeface="Cambria Math" panose="02040503050406030204" pitchFamily="18" charset="0"/>
                                                  </a:rPr>
                                                </m:ctrlPr>
                                              </m:sSubPr>
                                              <m:e>
                                                <m:acc>
                                                  <m:accPr>
                                                    <m:chr m:val="̅"/>
                                                    <m:ctrlPr>
                                                      <a:rPr lang="en-US" sz="1600" b="0" i="1" dirty="0" smtClean="0">
                                                        <a:solidFill>
                                                          <a:schemeClr val="tx1"/>
                                                        </a:solidFill>
                                                        <a:latin typeface="Cambria Math" panose="02040503050406030204" pitchFamily="18" charset="0"/>
                                                      </a:rPr>
                                                    </m:ctrlPr>
                                                  </m:accPr>
                                                  <m:e>
                                                    <m:r>
                                                      <a:rPr lang="en-US" sz="1600" b="0" i="1" dirty="0" smtClean="0">
                                                        <a:solidFill>
                                                          <a:schemeClr val="tx1"/>
                                                        </a:solidFill>
                                                        <a:latin typeface="Cambria Math" panose="02040503050406030204" pitchFamily="18" charset="0"/>
                                                      </a:rPr>
                                                      <m:t>𝑥</m:t>
                                                    </m:r>
                                                  </m:e>
                                                </m:acc>
                                              </m:e>
                                              <m:sub>
                                                <m:r>
                                                  <a:rPr lang="en-US" sz="1600" b="0" i="1" dirty="0" smtClean="0">
                                                    <a:solidFill>
                                                      <a:schemeClr val="tx1"/>
                                                    </a:solidFill>
                                                    <a:latin typeface="Cambria Math" panose="02040503050406030204" pitchFamily="18" charset="0"/>
                                                  </a:rPr>
                                                  <m:t>𝑖</m:t>
                                                </m:r>
                                              </m:sub>
                                            </m:sSub>
                                            <m:r>
                                              <a:rPr lang="en-US" sz="1600" b="0" i="1" dirty="0" smtClean="0">
                                                <a:solidFill>
                                                  <a:schemeClr val="tx1"/>
                                                </a:solidFill>
                                                <a:latin typeface="Cambria Math" panose="02040503050406030204" pitchFamily="18" charset="0"/>
                                              </a:rPr>
                                              <m:t>−</m:t>
                                            </m:r>
                                            <m:acc>
                                              <m:accPr>
                                                <m:chr m:val="̅"/>
                                                <m:ctrlPr>
                                                  <a:rPr lang="en-US" sz="1600" b="0" i="1" dirty="0" smtClean="0">
                                                    <a:solidFill>
                                                      <a:schemeClr val="tx1"/>
                                                    </a:solidFill>
                                                    <a:latin typeface="Cambria Math" panose="02040503050406030204" pitchFamily="18" charset="0"/>
                                                  </a:rPr>
                                                </m:ctrlPr>
                                              </m:accPr>
                                              <m:e>
                                                <m:r>
                                                  <a:rPr lang="en-US" sz="1600" b="0" i="1" dirty="0" smtClean="0">
                                                    <a:solidFill>
                                                      <a:schemeClr val="tx1"/>
                                                    </a:solidFill>
                                                    <a:latin typeface="Cambria Math" panose="02040503050406030204" pitchFamily="18" charset="0"/>
                                                  </a:rPr>
                                                  <m:t>𝑥</m:t>
                                                </m:r>
                                              </m:e>
                                            </m:acc>
                                          </m:e>
                                        </m:d>
                                      </m:e>
                                      <m:sup>
                                        <m:r>
                                          <a:rPr lang="en-US" sz="1600" b="0" i="1" dirty="0" smtClean="0">
                                            <a:solidFill>
                                              <a:schemeClr val="tx1"/>
                                            </a:solidFill>
                                            <a:latin typeface="Cambria Math" panose="02040503050406030204" pitchFamily="18" charset="0"/>
                                          </a:rPr>
                                          <m:t>2</m:t>
                                        </m:r>
                                      </m:sup>
                                    </m:sSup>
                                  </m:e>
                                </m:nary>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MSB=SSB/DF</a:t>
                          </a:r>
                          <a:r>
                            <a:rPr lang="en-US" sz="1600" baseline="-25000" dirty="0">
                              <a:effectLst/>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F=MSB/MSW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p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949226774"/>
                      </a:ext>
                    </a:extLst>
                  </a:tr>
                  <a:tr h="784197">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DF</a:t>
                          </a:r>
                          <a:r>
                            <a:rPr lang="en-US" sz="1600" baseline="-25000" dirty="0">
                              <a:effectLst/>
                            </a:rPr>
                            <a:t>W</a:t>
                          </a:r>
                          <a:r>
                            <a:rPr lang="en-US" sz="1600" baseline="0" dirty="0">
                              <a:effectLst/>
                            </a:rPr>
                            <a:t>= n - #gr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SSW=SST-SSB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MSW=SSW/DF</a:t>
                          </a:r>
                          <a:r>
                            <a:rPr lang="en-US" sz="1600" baseline="-25000" dirty="0">
                              <a:effectLst/>
                            </a:rPr>
                            <a:t>W</a:t>
                          </a:r>
                          <a:r>
                            <a:rPr lang="en-US" sz="16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1413978938"/>
                      </a:ext>
                    </a:extLst>
                  </a:tr>
                  <a:tr h="784197">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DF</a:t>
                          </a:r>
                          <a:r>
                            <a:rPr lang="en-US" sz="1600" baseline="-25000" dirty="0">
                              <a:effectLst/>
                            </a:rPr>
                            <a:t>T</a:t>
                          </a:r>
                          <a:r>
                            <a:rPr lang="en-US" sz="1600" baseline="0" dirty="0">
                              <a:effectLst/>
                            </a:rPr>
                            <a:t>=n-1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SST=</a:t>
                          </a:r>
                        </a:p>
                        <a:p>
                          <a:pPr marL="0" marR="0" algn="ctr" fontAlgn="b">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nary>
                                  <m:naryPr>
                                    <m:chr m:val="∑"/>
                                    <m:supHide m:val="on"/>
                                    <m:ctrlPr>
                                      <a:rPr lang="en-US" sz="1600" b="0" i="1" smtClean="0">
                                        <a:solidFill>
                                          <a:schemeClr val="tx1"/>
                                        </a:solidFill>
                                        <a:latin typeface="Cambria Math" panose="02040503050406030204" pitchFamily="18" charset="0"/>
                                      </a:rPr>
                                    </m:ctrlPr>
                                  </m:naryPr>
                                  <m:sub>
                                    <m:r>
                                      <m:rPr>
                                        <m:brk m:alnAt="7"/>
                                      </m:rP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𝑙𝑙</m:t>
                                    </m:r>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m:rPr>
                                            <m:brk m:alnAt="7"/>
                                          </m:rPr>
                                          <a:rPr lang="en-US" sz="1600" b="0" i="1" smtClean="0">
                                            <a:solidFill>
                                              <a:schemeClr val="tx1"/>
                                            </a:solidFill>
                                            <a:latin typeface="Cambria Math" panose="02040503050406030204" pitchFamily="18" charset="0"/>
                                          </a:rPr>
                                          <m:t>𝑥</m:t>
                                        </m:r>
                                      </m:e>
                                      <m:sub>
                                        <m:r>
                                          <m:rPr>
                                            <m:brk m:alnAt="7"/>
                                          </m:rPr>
                                          <a:rPr lang="en-US" sz="1600" b="0" i="1" smtClean="0">
                                            <a:solidFill>
                                              <a:schemeClr val="tx1"/>
                                            </a:solidFill>
                                            <a:latin typeface="Cambria Math" panose="02040503050406030204" pitchFamily="18" charset="0"/>
                                          </a:rPr>
                                          <m:t>𝑖</m:t>
                                        </m:r>
                                      </m:sub>
                                    </m:sSub>
                                  </m:sub>
                                  <m:sup/>
                                  <m:e>
                                    <m:sSup>
                                      <m:sSupPr>
                                        <m:ctrlPr>
                                          <a:rPr lang="en-US" sz="1600" b="0" i="1" smtClean="0">
                                            <a:solidFill>
                                              <a:schemeClr val="tx1"/>
                                            </a:solidFill>
                                            <a:latin typeface="Cambria Math" panose="02040503050406030204" pitchFamily="18" charset="0"/>
                                          </a:rPr>
                                        </m:ctrlPr>
                                      </m:sSupPr>
                                      <m:e>
                                        <m:d>
                                          <m:dPr>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𝑥</m:t>
                                                </m:r>
                                              </m:e>
                                              <m:sub>
                                                <m:r>
                                                  <a:rPr lang="en-US" sz="1600" b="0" i="1" smtClean="0">
                                                    <a:solidFill>
                                                      <a:schemeClr val="tx1"/>
                                                    </a:solidFill>
                                                    <a:latin typeface="Cambria Math" panose="02040503050406030204" pitchFamily="18" charset="0"/>
                                                  </a:rPr>
                                                  <m:t>𝑖</m:t>
                                                </m:r>
                                              </m:sub>
                                            </m:sSub>
                                            <m:r>
                                              <a:rPr lang="en-US" sz="1600" b="0" i="1" smtClean="0">
                                                <a:solidFill>
                                                  <a:schemeClr val="tx1"/>
                                                </a:solidFill>
                                                <a:latin typeface="Cambria Math" panose="02040503050406030204" pitchFamily="18" charset="0"/>
                                              </a:rPr>
                                              <m:t>−</m:t>
                                            </m:r>
                                            <m:acc>
                                              <m:accPr>
                                                <m:chr m:val="̅"/>
                                                <m:ctrlPr>
                                                  <a:rPr lang="en-US" sz="1600" b="0" i="1" smtClean="0">
                                                    <a:solidFill>
                                                      <a:schemeClr val="tx1"/>
                                                    </a:solidFill>
                                                    <a:latin typeface="Cambria Math" panose="02040503050406030204" pitchFamily="18" charset="0"/>
                                                  </a:rPr>
                                                </m:ctrlPr>
                                              </m:accPr>
                                              <m:e>
                                                <m:r>
                                                  <a:rPr lang="en-US" sz="1600" b="0" i="1" smtClean="0">
                                                    <a:solidFill>
                                                      <a:schemeClr val="tx1"/>
                                                    </a:solidFill>
                                                    <a:latin typeface="Cambria Math" panose="02040503050406030204" pitchFamily="18" charset="0"/>
                                                  </a:rPr>
                                                  <m:t>𝑥</m:t>
                                                </m:r>
                                              </m:e>
                                            </m:acc>
                                          </m:e>
                                        </m:d>
                                      </m:e>
                                      <m:sup>
                                        <m:r>
                                          <a:rPr lang="en-US" sz="1600" b="0" i="1" smtClean="0">
                                            <a:solidFill>
                                              <a:schemeClr val="tx1"/>
                                            </a:solidFill>
                                            <a:latin typeface="Cambria Math" panose="02040503050406030204" pitchFamily="18" charset="0"/>
                                          </a:rPr>
                                          <m:t>2</m:t>
                                        </m:r>
                                      </m:sup>
                                    </m:sSup>
                                  </m:e>
                                </m:nary>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64501828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863953071"/>
                  </p:ext>
                </p:extLst>
              </p:nvPr>
            </p:nvGraphicFramePr>
            <p:xfrm>
              <a:off x="457200" y="1943574"/>
              <a:ext cx="8229600" cy="3408307"/>
            </p:xfrm>
            <a:graphic>
              <a:graphicData uri="http://schemas.openxmlformats.org/drawingml/2006/table">
                <a:tbl>
                  <a:tblPr firstRow="1" bandRow="1">
                    <a:tableStyleId>{5C22544A-7EE6-4342-B048-85BDC9FD1C3A}</a:tableStyleId>
                  </a:tblPr>
                  <a:tblGrid>
                    <a:gridCol w="901337">
                      <a:extLst>
                        <a:ext uri="{9D8B030D-6E8A-4147-A177-3AD203B41FA5}">
                          <a16:colId xmlns:a16="http://schemas.microsoft.com/office/drawing/2014/main" val="3796822140"/>
                        </a:ext>
                      </a:extLst>
                    </a:gridCol>
                    <a:gridCol w="1270029">
                      <a:extLst>
                        <a:ext uri="{9D8B030D-6E8A-4147-A177-3AD203B41FA5}">
                          <a16:colId xmlns:a16="http://schemas.microsoft.com/office/drawing/2014/main" val="1856223142"/>
                        </a:ext>
                      </a:extLst>
                    </a:gridCol>
                    <a:gridCol w="2230817">
                      <a:extLst>
                        <a:ext uri="{9D8B030D-6E8A-4147-A177-3AD203B41FA5}">
                          <a16:colId xmlns:a16="http://schemas.microsoft.com/office/drawing/2014/main" val="3473771189"/>
                        </a:ext>
                      </a:extLst>
                    </a:gridCol>
                    <a:gridCol w="1632857">
                      <a:extLst>
                        <a:ext uri="{9D8B030D-6E8A-4147-A177-3AD203B41FA5}">
                          <a16:colId xmlns:a16="http://schemas.microsoft.com/office/drawing/2014/main" val="786083646"/>
                        </a:ext>
                      </a:extLst>
                    </a:gridCol>
                    <a:gridCol w="1554480">
                      <a:extLst>
                        <a:ext uri="{9D8B030D-6E8A-4147-A177-3AD203B41FA5}">
                          <a16:colId xmlns:a16="http://schemas.microsoft.com/office/drawing/2014/main" val="1776318450"/>
                        </a:ext>
                      </a:extLst>
                    </a:gridCol>
                    <a:gridCol w="640080">
                      <a:extLst>
                        <a:ext uri="{9D8B030D-6E8A-4147-A177-3AD203B41FA5}">
                          <a16:colId xmlns:a16="http://schemas.microsoft.com/office/drawing/2014/main" val="3932725342"/>
                        </a:ext>
                      </a:extLst>
                    </a:gridCol>
                  </a:tblGrid>
                  <a:tr h="784197">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F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a:effectLst/>
                            </a:rPr>
                            <a:t>Pr &gt;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08407018"/>
                      </a:ext>
                    </a:extLst>
                  </a:tr>
                  <a:tr h="902272">
                    <a:tc>
                      <a:txBody>
                        <a:bodyPr/>
                        <a:lstStyle/>
                        <a:p>
                          <a:pPr marL="0" marR="0" algn="ctr" fontAlgn="b">
                            <a:lnSpc>
                              <a:spcPct val="107000"/>
                            </a:lnSpc>
                            <a:spcBef>
                              <a:spcPts val="0"/>
                            </a:spcBef>
                            <a:spcAft>
                              <a:spcPts val="0"/>
                            </a:spcAft>
                          </a:pPr>
                          <a:r>
                            <a:rPr lang="en-US" sz="1600">
                              <a:effectLst/>
                            </a:rPr>
                            <a:t>Between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DF</a:t>
                          </a:r>
                          <a:r>
                            <a:rPr lang="en-US" sz="1600" baseline="-25000" dirty="0">
                              <a:effectLst/>
                            </a:rPr>
                            <a:t>B</a:t>
                          </a:r>
                          <a:r>
                            <a:rPr lang="en-US" sz="1600" baseline="0" dirty="0">
                              <a:effectLst/>
                            </a:rPr>
                            <a:t>= #gr - 1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endParaRPr lang="en-US"/>
                        </a:p>
                      </a:txBody>
                      <a:tcPr marL="9525" marR="9525" marT="9525" marB="0" anchor="ctr">
                        <a:blipFill>
                          <a:blip r:embed="rId3"/>
                          <a:stretch>
                            <a:fillRect l="-97814" t="-87838" r="-172951" b="-193243"/>
                          </a:stretch>
                        </a:blipFill>
                      </a:tcPr>
                    </a:tc>
                    <a:tc>
                      <a:txBody>
                        <a:bodyPr/>
                        <a:lstStyle/>
                        <a:p>
                          <a:pPr marL="0" marR="0" algn="ctr" fontAlgn="b">
                            <a:lnSpc>
                              <a:spcPct val="107000"/>
                            </a:lnSpc>
                            <a:spcBef>
                              <a:spcPts val="0"/>
                            </a:spcBef>
                            <a:spcAft>
                              <a:spcPts val="0"/>
                            </a:spcAft>
                          </a:pPr>
                          <a:r>
                            <a:rPr lang="en-US" sz="1600" dirty="0">
                              <a:effectLst/>
                            </a:rPr>
                            <a:t>MSB=SSB/DF</a:t>
                          </a:r>
                          <a:r>
                            <a:rPr lang="en-US" sz="1600" baseline="-25000" dirty="0">
                              <a:effectLst/>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F=MSB/MSW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p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2949226774"/>
                      </a:ext>
                    </a:extLst>
                  </a:tr>
                  <a:tr h="784197">
                    <a:tc>
                      <a:txBody>
                        <a:bodyPr/>
                        <a:lstStyle/>
                        <a:p>
                          <a:pPr marL="0" marR="0" algn="ctr" fontAlgn="b">
                            <a:lnSpc>
                              <a:spcPct val="107000"/>
                            </a:lnSpc>
                            <a:spcBef>
                              <a:spcPts val="0"/>
                            </a:spcBef>
                            <a:spcAft>
                              <a:spcPts val="0"/>
                            </a:spcAft>
                          </a:pPr>
                          <a:r>
                            <a:rPr lang="en-US" sz="1600">
                              <a:effectLst/>
                            </a:rPr>
                            <a:t>Within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DF</a:t>
                          </a:r>
                          <a:r>
                            <a:rPr lang="en-US" sz="1600" baseline="-25000" dirty="0">
                              <a:effectLst/>
                            </a:rPr>
                            <a:t>W</a:t>
                          </a:r>
                          <a:r>
                            <a:rPr lang="en-US" sz="1600" baseline="0" dirty="0">
                              <a:effectLst/>
                            </a:rPr>
                            <a:t>= n - #gr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SSW=SST-SSB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MSW=SSW/DF</a:t>
                          </a:r>
                          <a:r>
                            <a:rPr lang="en-US" sz="1600" baseline="-25000" dirty="0">
                              <a:effectLst/>
                            </a:rPr>
                            <a:t>W</a:t>
                          </a:r>
                          <a:r>
                            <a:rPr lang="en-US" sz="16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extLst>
                      <a:ext uri="{0D108BD9-81ED-4DB2-BD59-A6C34878D82A}">
                        <a16:rowId xmlns:a16="http://schemas.microsoft.com/office/drawing/2014/main" val="1413978938"/>
                      </a:ext>
                    </a:extLst>
                  </a:tr>
                  <a:tr h="937641">
                    <a:tc>
                      <a:txBody>
                        <a:bodyPr/>
                        <a:lstStyle/>
                        <a:p>
                          <a:pPr marL="0" marR="0" algn="ctr" fontAlgn="b">
                            <a:lnSpc>
                              <a:spcPct val="107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fontAlgn="b">
                            <a:lnSpc>
                              <a:spcPct val="107000"/>
                            </a:lnSpc>
                            <a:spcBef>
                              <a:spcPts val="0"/>
                            </a:spcBef>
                            <a:spcAft>
                              <a:spcPts val="0"/>
                            </a:spcAft>
                          </a:pPr>
                          <a:r>
                            <a:rPr lang="en-US" sz="1600" dirty="0">
                              <a:effectLst/>
                            </a:rPr>
                            <a:t>DF</a:t>
                          </a:r>
                          <a:r>
                            <a:rPr lang="en-US" sz="1600" baseline="-25000" dirty="0">
                              <a:effectLst/>
                            </a:rPr>
                            <a:t>T</a:t>
                          </a:r>
                          <a:r>
                            <a:rPr lang="en-US" sz="1600" baseline="0" dirty="0">
                              <a:effectLst/>
                            </a:rPr>
                            <a:t>=n-1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endParaRPr lang="en-US"/>
                        </a:p>
                      </a:txBody>
                      <a:tcPr marL="9525" marR="9525" marT="9525" marB="0" anchor="ctr">
                        <a:blipFill>
                          <a:blip r:embed="rId3"/>
                          <a:stretch>
                            <a:fillRect l="-97814" t="-264286" r="-172951" b="-1948"/>
                          </a:stretch>
                        </a:blipFill>
                      </a:tcPr>
                    </a:tc>
                    <a:tc>
                      <a:txBody>
                        <a:bodyPr/>
                        <a:lstStyle/>
                        <a:p>
                          <a:pPr>
                            <a:lnSpc>
                              <a:spcPct val="107000"/>
                            </a:lnSpc>
                          </a:pPr>
                          <a:endParaRPr lang="en-US" sz="1100" dirty="0">
                            <a:effectLst/>
                            <a:latin typeface="Calibri" panose="020F0502020204030204" pitchFamily="34" charset="0"/>
                          </a:endParaRPr>
                        </a:p>
                      </a:txBody>
                      <a:tcPr marL="9525" marR="9525" marT="9525" marB="0" anchor="ctr"/>
                    </a:tc>
                    <a:tc>
                      <a:txBody>
                        <a:bodyPr/>
                        <a:lstStyle/>
                        <a:p>
                          <a:pPr>
                            <a:lnSpc>
                              <a:spcPct val="107000"/>
                            </a:lnSpc>
                          </a:pPr>
                          <a:endParaRPr lang="en-US" sz="1100">
                            <a:effectLst/>
                            <a:latin typeface="Calibri" panose="020F0502020204030204" pitchFamily="34" charset="0"/>
                          </a:endParaRPr>
                        </a:p>
                      </a:txBody>
                      <a:tcPr marL="9525" marR="9525" marT="9525" marB="0" anchor="ctr"/>
                    </a:tc>
                    <a:tc>
                      <a:txBody>
                        <a:bodyPr/>
                        <a:lstStyle/>
                        <a:p>
                          <a:pPr>
                            <a:lnSpc>
                              <a:spcPct val="107000"/>
                            </a:lnSpc>
                          </a:pPr>
                          <a:endParaRPr lang="en-US" sz="1100"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645018281"/>
                      </a:ext>
                    </a:extLst>
                  </a:tr>
                </a:tbl>
              </a:graphicData>
            </a:graphic>
          </p:graphicFrame>
        </mc:Fallback>
      </mc:AlternateContent>
    </p:spTree>
    <p:extLst>
      <p:ext uri="{BB962C8B-B14F-4D97-AF65-F5344CB8AC3E}">
        <p14:creationId xmlns:p14="http://schemas.microsoft.com/office/powerpoint/2010/main" val="373125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Hypothesis Testing</a:t>
            </a:r>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r>
                  <a:rPr lang="en-US" dirty="0"/>
                  <a:t>Let </a:t>
                </a:r>
                <a:r>
                  <a:rPr lang="el-GR" dirty="0"/>
                  <a:t>μ</a:t>
                </a:r>
                <a:r>
                  <a:rPr lang="en-US" baseline="-25000" dirty="0"/>
                  <a:t>1</a:t>
                </a:r>
                <a:r>
                  <a:rPr lang="en-US" dirty="0"/>
                  <a:t> ,</a:t>
                </a:r>
                <a:r>
                  <a:rPr lang="el-GR" dirty="0"/>
                  <a:t> μ</a:t>
                </a:r>
                <a:r>
                  <a:rPr lang="en-US" baseline="-25000" dirty="0"/>
                  <a:t>2</a:t>
                </a:r>
                <a:r>
                  <a:rPr lang="en-US" dirty="0"/>
                  <a:t> ,</a:t>
                </a:r>
                <a:r>
                  <a:rPr lang="el-GR" dirty="0"/>
                  <a:t> μ</a:t>
                </a:r>
                <a:r>
                  <a:rPr lang="en-US" baseline="-25000" dirty="0"/>
                  <a:t>3</a:t>
                </a:r>
                <a:r>
                  <a:rPr lang="en-US" dirty="0"/>
                  <a:t> ,</a:t>
                </a:r>
                <a:r>
                  <a:rPr lang="el-GR" dirty="0"/>
                  <a:t> μ</a:t>
                </a:r>
                <a:r>
                  <a:rPr lang="en-US" baseline="-25000" dirty="0"/>
                  <a:t>4</a:t>
                </a:r>
                <a:r>
                  <a:rPr lang="en-US" dirty="0"/>
                  <a:t> ,</a:t>
                </a:r>
                <a:r>
                  <a:rPr lang="el-GR" dirty="0"/>
                  <a:t> μ</a:t>
                </a:r>
                <a:r>
                  <a:rPr lang="en-US" baseline="-25000" dirty="0"/>
                  <a:t>5</a:t>
                </a:r>
                <a:r>
                  <a:rPr lang="en-US" dirty="0"/>
                  <a:t> ,</a:t>
                </a:r>
                <a:r>
                  <a:rPr lang="el-GR" dirty="0"/>
                  <a:t> μ</a:t>
                </a:r>
                <a:r>
                  <a:rPr lang="en-US" baseline="-25000" dirty="0"/>
                  <a:t>6</a:t>
                </a:r>
                <a:r>
                  <a:rPr lang="en-US" dirty="0"/>
                  <a:t> ,</a:t>
                </a:r>
                <a:r>
                  <a:rPr lang="el-GR" dirty="0"/>
                  <a:t> μ</a:t>
                </a:r>
                <a:r>
                  <a:rPr lang="en-US" baseline="-25000" dirty="0"/>
                  <a:t>7</a:t>
                </a:r>
                <a:r>
                  <a:rPr lang="en-US" dirty="0"/>
                  <a:t> the averages for each location. What we want to test is if there is a difference as a whole. So:</a:t>
                </a:r>
              </a:p>
              <a:p>
                <a:pPr>
                  <a:buNone/>
                </a:pPr>
                <a:endParaRPr lang="en-US" dirty="0"/>
              </a:p>
              <a:p>
                <a:pPr algn="ctr">
                  <a:buNone/>
                </a:pPr>
                <a:r>
                  <a:rPr lang="en-US" dirty="0">
                    <a:solidFill>
                      <a:schemeClr val="accent1"/>
                    </a:solidFill>
                  </a:rPr>
                  <a:t>H</a:t>
                </a:r>
                <a:r>
                  <a:rPr lang="en-US" baseline="-25000" dirty="0">
                    <a:solidFill>
                      <a:schemeClr val="accent1"/>
                    </a:solidFill>
                  </a:rPr>
                  <a:t>0</a:t>
                </a:r>
                <a:r>
                  <a:rPr lang="en-US" dirty="0">
                    <a:solidFill>
                      <a:schemeClr val="accent1"/>
                    </a:solidFill>
                  </a:rPr>
                  <a:t>: </a:t>
                </a:r>
                <a14:m>
                  <m:oMath xmlns:m="http://schemas.openxmlformats.org/officeDocument/2006/math">
                    <m:sSub>
                      <m:sSubPr>
                        <m:ctrlPr>
                          <a:rPr lang="en-US" i="1">
                            <a:solidFill>
                              <a:schemeClr val="accent1"/>
                            </a:solidFill>
                            <a:latin typeface="Cambria Math" panose="02040503050406030204" pitchFamily="18" charset="0"/>
                          </a:rPr>
                        </m:ctrlPr>
                      </m:sSubPr>
                      <m:e>
                        <m:r>
                          <m:rPr>
                            <m:sty m:val="p"/>
                          </m:rPr>
                          <a:rPr lang="el-GR" i="1">
                            <a:solidFill>
                              <a:schemeClr val="accent1"/>
                            </a:solidFill>
                            <a:latin typeface="Cambria Math" panose="02040503050406030204" pitchFamily="18" charset="0"/>
                          </a:rPr>
                          <m:t>μ</m:t>
                        </m:r>
                      </m:e>
                      <m:sub>
                        <m:r>
                          <a:rPr lang="en-US" i="1">
                            <a:solidFill>
                              <a:schemeClr val="accent1"/>
                            </a:solidFill>
                            <a:latin typeface="Cambria Math" panose="02040503050406030204" pitchFamily="18" charset="0"/>
                          </a:rPr>
                          <m:t>1</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m:rPr>
                            <m:sty m:val="p"/>
                          </m:rPr>
                          <a:rPr lang="el-GR" i="1">
                            <a:solidFill>
                              <a:schemeClr val="accent1"/>
                            </a:solidFill>
                            <a:latin typeface="Cambria Math" panose="02040503050406030204" pitchFamily="18" charset="0"/>
                          </a:rPr>
                          <m:t>μ</m:t>
                        </m:r>
                      </m:e>
                      <m:sub>
                        <m:r>
                          <a:rPr lang="en-US" i="1">
                            <a:solidFill>
                              <a:schemeClr val="accent1"/>
                            </a:solidFill>
                            <a:latin typeface="Cambria Math" panose="02040503050406030204" pitchFamily="18" charset="0"/>
                          </a:rPr>
                          <m:t>2</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m:rPr>
                            <m:sty m:val="p"/>
                          </m:rPr>
                          <a:rPr lang="el-GR" i="1">
                            <a:solidFill>
                              <a:schemeClr val="accent1"/>
                            </a:solidFill>
                            <a:latin typeface="Cambria Math" panose="02040503050406030204" pitchFamily="18" charset="0"/>
                          </a:rPr>
                          <m:t>μ</m:t>
                        </m:r>
                      </m:e>
                      <m:sub>
                        <m:r>
                          <a:rPr lang="en-US" i="1">
                            <a:solidFill>
                              <a:schemeClr val="accent1"/>
                            </a:solidFill>
                            <a:latin typeface="Cambria Math" panose="02040503050406030204" pitchFamily="18" charset="0"/>
                          </a:rPr>
                          <m:t>3</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m:rPr>
                            <m:sty m:val="p"/>
                          </m:rPr>
                          <a:rPr lang="el-GR" i="1">
                            <a:solidFill>
                              <a:schemeClr val="accent1"/>
                            </a:solidFill>
                            <a:latin typeface="Cambria Math" panose="02040503050406030204" pitchFamily="18" charset="0"/>
                          </a:rPr>
                          <m:t>μ</m:t>
                        </m:r>
                      </m:e>
                      <m:sub>
                        <m:r>
                          <a:rPr lang="en-US" i="1">
                            <a:solidFill>
                              <a:schemeClr val="accent1"/>
                            </a:solidFill>
                            <a:latin typeface="Cambria Math" panose="02040503050406030204" pitchFamily="18" charset="0"/>
                          </a:rPr>
                          <m:t>4</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m:rPr>
                            <m:sty m:val="p"/>
                          </m:rPr>
                          <a:rPr lang="el-GR" i="1">
                            <a:solidFill>
                              <a:schemeClr val="accent1"/>
                            </a:solidFill>
                            <a:latin typeface="Cambria Math" panose="02040503050406030204" pitchFamily="18" charset="0"/>
                          </a:rPr>
                          <m:t>μ</m:t>
                        </m:r>
                      </m:e>
                      <m:sub>
                        <m:r>
                          <a:rPr lang="en-US" i="1">
                            <a:solidFill>
                              <a:schemeClr val="accent1"/>
                            </a:solidFill>
                            <a:latin typeface="Cambria Math" panose="02040503050406030204" pitchFamily="18" charset="0"/>
                          </a:rPr>
                          <m:t>5</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m:rPr>
                            <m:sty m:val="p"/>
                          </m:rPr>
                          <a:rPr lang="el-GR" i="1">
                            <a:solidFill>
                              <a:schemeClr val="accent1"/>
                            </a:solidFill>
                            <a:latin typeface="Cambria Math" panose="02040503050406030204" pitchFamily="18" charset="0"/>
                          </a:rPr>
                          <m:t>μ</m:t>
                        </m:r>
                      </m:e>
                      <m:sub>
                        <m:r>
                          <a:rPr lang="en-US" i="1">
                            <a:solidFill>
                              <a:schemeClr val="accent1"/>
                            </a:solidFill>
                            <a:latin typeface="Cambria Math" panose="02040503050406030204" pitchFamily="18" charset="0"/>
                          </a:rPr>
                          <m:t>6</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m:rPr>
                            <m:sty m:val="p"/>
                          </m:rPr>
                          <a:rPr lang="el-GR" i="1">
                            <a:solidFill>
                              <a:schemeClr val="accent1"/>
                            </a:solidFill>
                            <a:latin typeface="Cambria Math" panose="02040503050406030204" pitchFamily="18" charset="0"/>
                          </a:rPr>
                          <m:t>μ</m:t>
                        </m:r>
                      </m:e>
                      <m:sub>
                        <m:r>
                          <a:rPr lang="en-US" i="1">
                            <a:solidFill>
                              <a:schemeClr val="accent1"/>
                            </a:solidFill>
                            <a:latin typeface="Cambria Math" panose="02040503050406030204" pitchFamily="18" charset="0"/>
                          </a:rPr>
                          <m:t>7</m:t>
                        </m:r>
                      </m:sub>
                    </m:sSub>
                  </m:oMath>
                </a14:m>
                <a:endParaRPr lang="en-US" dirty="0">
                  <a:solidFill>
                    <a:schemeClr val="accent1"/>
                  </a:solidFill>
                </a:endParaRPr>
              </a:p>
              <a:p>
                <a:pPr algn="ctr">
                  <a:buNone/>
                </a:pPr>
                <a:endParaRPr lang="en-US" dirty="0">
                  <a:solidFill>
                    <a:schemeClr val="accent1"/>
                  </a:solidFill>
                </a:endParaRPr>
              </a:p>
              <a:p>
                <a:pPr algn="ctr">
                  <a:buNone/>
                </a:pPr>
                <a:r>
                  <a:rPr lang="en-US" dirty="0">
                    <a:solidFill>
                      <a:schemeClr val="accent1"/>
                    </a:solidFill>
                  </a:rPr>
                  <a:t>H</a:t>
                </a:r>
                <a:r>
                  <a:rPr lang="en-US" baseline="-25000" dirty="0">
                    <a:solidFill>
                      <a:schemeClr val="accent1"/>
                    </a:solidFill>
                  </a:rPr>
                  <a:t>A</a:t>
                </a:r>
                <a:r>
                  <a:rPr lang="en-US" dirty="0">
                    <a:solidFill>
                      <a:schemeClr val="accent1"/>
                    </a:solidFill>
                  </a:rPr>
                  <a:t>: At least one of the equalities is not true</a:t>
                </a:r>
              </a:p>
              <a:p>
                <a:pPr>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773" t="-1768"/>
                </a:stretch>
              </a:blipFill>
            </p:spPr>
            <p:txBody>
              <a:bodyPr/>
              <a:lstStyle/>
              <a:p>
                <a:r>
                  <a:rPr lang="en-US">
                    <a:noFill/>
                  </a:rPr>
                  <a:t> </a:t>
                </a:r>
              </a:p>
            </p:txBody>
          </p:sp>
        </mc:Fallback>
      </mc:AlternateContent>
    </p:spTree>
    <p:extLst>
      <p:ext uri="{BB962C8B-B14F-4D97-AF65-F5344CB8AC3E}">
        <p14:creationId xmlns:p14="http://schemas.microsoft.com/office/powerpoint/2010/main" val="57192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Statistic</a:t>
            </a:r>
          </a:p>
        </p:txBody>
      </p:sp>
      <p:sp>
        <p:nvSpPr>
          <p:cNvPr id="3" name="Text Placeholder 2"/>
          <p:cNvSpPr>
            <a:spLocks noGrp="1"/>
          </p:cNvSpPr>
          <p:nvPr>
            <p:ph idx="1"/>
          </p:nvPr>
        </p:nvSpPr>
        <p:spPr/>
        <p:txBody>
          <a:bodyPr/>
          <a:lstStyle/>
          <a:p>
            <a:pPr algn="just"/>
            <a:r>
              <a:rPr lang="en-US" dirty="0"/>
              <a:t>What we will be using eventually is a ratio of two computations following </a:t>
            </a:r>
            <a:r>
              <a:rPr lang="en-US" dirty="0">
                <a:solidFill>
                  <a:schemeClr val="accent1"/>
                </a:solidFill>
              </a:rPr>
              <a:t>chi-squared</a:t>
            </a:r>
            <a:r>
              <a:rPr lang="en-US" dirty="0"/>
              <a:t> distributions. Thus, the right statistic will be the </a:t>
            </a:r>
            <a:r>
              <a:rPr lang="en-US" dirty="0">
                <a:solidFill>
                  <a:schemeClr val="accent1"/>
                </a:solidFill>
              </a:rPr>
              <a:t>F</a:t>
            </a:r>
            <a:r>
              <a:rPr lang="en-US" dirty="0"/>
              <a:t>. But there is a long way to get there!</a:t>
            </a:r>
          </a:p>
          <a:p>
            <a:pPr>
              <a:buNone/>
            </a:pPr>
            <a:endParaRPr lang="en-US" dirty="0"/>
          </a:p>
          <a:p>
            <a:pPr algn="ctr">
              <a:buNone/>
            </a:pPr>
            <a:r>
              <a:rPr lang="en-US" i="1" dirty="0">
                <a:solidFill>
                  <a:srgbClr val="FF0000"/>
                </a:solidFill>
              </a:rPr>
              <a:t>Fear not, statistical programs will do it for us!</a:t>
            </a:r>
          </a:p>
        </p:txBody>
      </p:sp>
    </p:spTree>
    <p:extLst>
      <p:ext uri="{BB962C8B-B14F-4D97-AF65-F5344CB8AC3E}">
        <p14:creationId xmlns:p14="http://schemas.microsoft.com/office/powerpoint/2010/main" val="151554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Preliminary computations</a:t>
            </a:r>
          </a:p>
        </p:txBody>
      </p:sp>
      <p:sp>
        <p:nvSpPr>
          <p:cNvPr id="3" name="Text Placeholder 2"/>
          <p:cNvSpPr>
            <a:spLocks noGrp="1"/>
          </p:cNvSpPr>
          <p:nvPr>
            <p:ph idx="1"/>
          </p:nvPr>
        </p:nvSpPr>
        <p:spPr/>
        <p:txBody>
          <a:bodyPr>
            <a:normAutofit lnSpcReduction="1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solidFill>
                  <a:srgbClr val="00B050"/>
                </a:solidFill>
              </a:rPr>
              <a:t>This is the pooled sum of squares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039127922"/>
                  </p:ext>
                </p:extLst>
              </p:nvPr>
            </p:nvGraphicFramePr>
            <p:xfrm>
              <a:off x="457200" y="1766276"/>
              <a:ext cx="8141675" cy="3556445"/>
            </p:xfrm>
            <a:graphic>
              <a:graphicData uri="http://schemas.openxmlformats.org/drawingml/2006/table">
                <a:tbl>
                  <a:tblPr firstRow="1" bandRow="1">
                    <a:tableStyleId>{5C22544A-7EE6-4342-B048-85BDC9FD1C3A}</a:tableStyleId>
                  </a:tblPr>
                  <a:tblGrid>
                    <a:gridCol w="1628335">
                      <a:extLst>
                        <a:ext uri="{9D8B030D-6E8A-4147-A177-3AD203B41FA5}">
                          <a16:colId xmlns:a16="http://schemas.microsoft.com/office/drawing/2014/main" val="702656511"/>
                        </a:ext>
                      </a:extLst>
                    </a:gridCol>
                    <a:gridCol w="1628335">
                      <a:extLst>
                        <a:ext uri="{9D8B030D-6E8A-4147-A177-3AD203B41FA5}">
                          <a16:colId xmlns:a16="http://schemas.microsoft.com/office/drawing/2014/main" val="3490612012"/>
                        </a:ext>
                      </a:extLst>
                    </a:gridCol>
                    <a:gridCol w="1628335">
                      <a:extLst>
                        <a:ext uri="{9D8B030D-6E8A-4147-A177-3AD203B41FA5}">
                          <a16:colId xmlns:a16="http://schemas.microsoft.com/office/drawing/2014/main" val="4252035704"/>
                        </a:ext>
                      </a:extLst>
                    </a:gridCol>
                    <a:gridCol w="1628335">
                      <a:extLst>
                        <a:ext uri="{9D8B030D-6E8A-4147-A177-3AD203B41FA5}">
                          <a16:colId xmlns:a16="http://schemas.microsoft.com/office/drawing/2014/main" val="561372302"/>
                        </a:ext>
                      </a:extLst>
                    </a:gridCol>
                    <a:gridCol w="1628335">
                      <a:extLst>
                        <a:ext uri="{9D8B030D-6E8A-4147-A177-3AD203B41FA5}">
                          <a16:colId xmlns:a16="http://schemas.microsoft.com/office/drawing/2014/main" val="709897682"/>
                        </a:ext>
                      </a:extLst>
                    </a:gridCol>
                  </a:tblGrid>
                  <a:tr h="370840">
                    <a:tc>
                      <a:txBody>
                        <a:bodyPr/>
                        <a:lstStyle/>
                        <a:p>
                          <a:pPr algn="ctr"/>
                          <a:r>
                            <a:rPr lang="en-US" dirty="0"/>
                            <a:t>Location</a:t>
                          </a:r>
                        </a:p>
                      </a:txBody>
                      <a:tcPr anchor="ctr"/>
                    </a:tc>
                    <a:tc>
                      <a:txBody>
                        <a:bodyPr/>
                        <a:lstStyle/>
                        <a:p>
                          <a:pPr algn="ctr"/>
                          <a:r>
                            <a:rPr lang="en-US" dirty="0"/>
                            <a:t>n</a:t>
                          </a:r>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e>
                                </m:nary>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𝑺𝑺</m:t>
                                </m:r>
                                <m:r>
                                  <a:rPr lang="en-US" b="1" i="1" smtClean="0">
                                    <a:latin typeface="Cambria Math" panose="02040503050406030204" pitchFamily="18" charset="0"/>
                                  </a:rPr>
                                  <m:t>=</m:t>
                                </m:r>
                                <m:nary>
                                  <m:naryPr>
                                    <m:chr m:val="∑"/>
                                    <m:subHide m:val="on"/>
                                    <m:supHide m:val="on"/>
                                    <m:ctrlPr>
                                      <a:rPr lang="en-US" b="1" i="1" smtClean="0">
                                        <a:latin typeface="Cambria Math" panose="02040503050406030204" pitchFamily="18" charset="0"/>
                                      </a:rPr>
                                    </m:ctrlPr>
                                  </m:naryPr>
                                  <m:sub/>
                                  <m:sup/>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e>
                                        </m:d>
                                      </m:e>
                                      <m:sup>
                                        <m:r>
                                          <a:rPr lang="en-US" b="1" i="1" smtClean="0">
                                            <a:latin typeface="Cambria Math" panose="02040503050406030204" pitchFamily="18" charset="0"/>
                                          </a:rPr>
                                          <m:t>𝟐</m:t>
                                        </m:r>
                                      </m:sup>
                                    </m:sSup>
                                  </m:e>
                                </m:nary>
                              </m:oMath>
                            </m:oMathPara>
                          </a14:m>
                          <a:endParaRPr lang="en-US" dirty="0"/>
                        </a:p>
                      </a:txBody>
                      <a:tcPr anchor="ctr"/>
                    </a:tc>
                    <a:extLst>
                      <a:ext uri="{0D108BD9-81ED-4DB2-BD59-A6C34878D82A}">
                        <a16:rowId xmlns:a16="http://schemas.microsoft.com/office/drawing/2014/main" val="2949501054"/>
                      </a:ext>
                    </a:extLst>
                  </a:tr>
                  <a:tr h="370840">
                    <a:tc>
                      <a:txBody>
                        <a:bodyPr/>
                        <a:lstStyle/>
                        <a:p>
                          <a:pPr algn="ctr"/>
                          <a:r>
                            <a:rPr lang="en-US" dirty="0"/>
                            <a:t>EVANGELINE</a:t>
                          </a:r>
                        </a:p>
                      </a:txBody>
                      <a:tcPr anchor="ctr"/>
                    </a:tc>
                    <a:tc>
                      <a:txBody>
                        <a:bodyPr/>
                        <a:lstStyle/>
                        <a:p>
                          <a:pPr algn="ctr"/>
                          <a:r>
                            <a:rPr lang="en-US" dirty="0"/>
                            <a:t>708</a:t>
                          </a:r>
                        </a:p>
                      </a:txBody>
                      <a:tcPr anchor="ctr"/>
                    </a:tc>
                    <a:tc>
                      <a:txBody>
                        <a:bodyPr/>
                        <a:lstStyle/>
                        <a:p>
                          <a:pPr algn="ctr"/>
                          <a:r>
                            <a:rPr lang="en-US" dirty="0"/>
                            <a:t>5238.844</a:t>
                          </a:r>
                        </a:p>
                      </a:txBody>
                      <a:tcPr anchor="ctr"/>
                    </a:tc>
                    <a:tc>
                      <a:txBody>
                        <a:bodyPr/>
                        <a:lstStyle/>
                        <a:p>
                          <a:pPr algn="ctr"/>
                          <a:r>
                            <a:rPr lang="en-US" dirty="0"/>
                            <a:t>7.399498</a:t>
                          </a:r>
                        </a:p>
                      </a:txBody>
                      <a:tcPr anchor="ctr"/>
                    </a:tc>
                    <a:tc>
                      <a:txBody>
                        <a:bodyPr/>
                        <a:lstStyle/>
                        <a:p>
                          <a:pPr algn="ctr"/>
                          <a:r>
                            <a:rPr lang="en-US" dirty="0"/>
                            <a:t>2286.2459</a:t>
                          </a:r>
                        </a:p>
                      </a:txBody>
                      <a:tcPr anchor="ctr"/>
                    </a:tc>
                    <a:extLst>
                      <a:ext uri="{0D108BD9-81ED-4DB2-BD59-A6C34878D82A}">
                        <a16:rowId xmlns:a16="http://schemas.microsoft.com/office/drawing/2014/main" val="556673533"/>
                      </a:ext>
                    </a:extLst>
                  </a:tr>
                  <a:tr h="370840">
                    <a:tc>
                      <a:txBody>
                        <a:bodyPr/>
                        <a:lstStyle/>
                        <a:p>
                          <a:pPr algn="ctr"/>
                          <a:r>
                            <a:rPr lang="en-US" dirty="0"/>
                            <a:t>JEFF DAVIS</a:t>
                          </a:r>
                        </a:p>
                      </a:txBody>
                      <a:tcPr anchor="ctr"/>
                    </a:tc>
                    <a:tc>
                      <a:txBody>
                        <a:bodyPr/>
                        <a:lstStyle/>
                        <a:p>
                          <a:pPr algn="ctr"/>
                          <a:r>
                            <a:rPr lang="en-US" dirty="0"/>
                            <a:t>706</a:t>
                          </a:r>
                        </a:p>
                      </a:txBody>
                      <a:tcPr anchor="ctr"/>
                    </a:tc>
                    <a:tc>
                      <a:txBody>
                        <a:bodyPr/>
                        <a:lstStyle/>
                        <a:p>
                          <a:pPr algn="ctr"/>
                          <a:r>
                            <a:rPr lang="en-US" dirty="0"/>
                            <a:t>5263.832</a:t>
                          </a:r>
                        </a:p>
                      </a:txBody>
                      <a:tcPr anchor="ctr"/>
                    </a:tc>
                    <a:tc>
                      <a:txBody>
                        <a:bodyPr/>
                        <a:lstStyle/>
                        <a:p>
                          <a:pPr algn="ctr"/>
                          <a:r>
                            <a:rPr lang="en-US" dirty="0"/>
                            <a:t>7.455853</a:t>
                          </a:r>
                        </a:p>
                      </a:txBody>
                      <a:tcPr anchor="ctr"/>
                    </a:tc>
                    <a:tc>
                      <a:txBody>
                        <a:bodyPr/>
                        <a:lstStyle/>
                        <a:p>
                          <a:pPr algn="ctr"/>
                          <a:r>
                            <a:rPr lang="en-US" dirty="0"/>
                            <a:t>2017.2273</a:t>
                          </a:r>
                        </a:p>
                      </a:txBody>
                      <a:tcPr anchor="ctr"/>
                    </a:tc>
                    <a:extLst>
                      <a:ext uri="{0D108BD9-81ED-4DB2-BD59-A6C34878D82A}">
                        <a16:rowId xmlns:a16="http://schemas.microsoft.com/office/drawing/2014/main" val="122679086"/>
                      </a:ext>
                    </a:extLst>
                  </a:tr>
                  <a:tr h="370840">
                    <a:tc>
                      <a:txBody>
                        <a:bodyPr/>
                        <a:lstStyle/>
                        <a:p>
                          <a:pPr algn="ctr"/>
                          <a:r>
                            <a:rPr lang="en-US" dirty="0"/>
                            <a:t>LAKE ARTHUR</a:t>
                          </a:r>
                        </a:p>
                      </a:txBody>
                      <a:tcPr anchor="ctr"/>
                    </a:tc>
                    <a:tc>
                      <a:txBody>
                        <a:bodyPr/>
                        <a:lstStyle/>
                        <a:p>
                          <a:pPr algn="ctr"/>
                          <a:r>
                            <a:rPr lang="en-US" dirty="0"/>
                            <a:t>711</a:t>
                          </a:r>
                        </a:p>
                      </a:txBody>
                      <a:tcPr anchor="ctr"/>
                    </a:tc>
                    <a:tc>
                      <a:txBody>
                        <a:bodyPr/>
                        <a:lstStyle/>
                        <a:p>
                          <a:pPr algn="ctr"/>
                          <a:r>
                            <a:rPr lang="en-US" dirty="0"/>
                            <a:t>5211.150</a:t>
                          </a:r>
                        </a:p>
                      </a:txBody>
                      <a:tcPr anchor="ctr"/>
                    </a:tc>
                    <a:tc>
                      <a:txBody>
                        <a:bodyPr/>
                        <a:lstStyle/>
                        <a:p>
                          <a:pPr algn="ctr"/>
                          <a:r>
                            <a:rPr lang="en-US" dirty="0"/>
                            <a:t>7.329325</a:t>
                          </a:r>
                        </a:p>
                      </a:txBody>
                      <a:tcPr anchor="ctr"/>
                    </a:tc>
                    <a:tc>
                      <a:txBody>
                        <a:bodyPr/>
                        <a:lstStyle/>
                        <a:p>
                          <a:pPr algn="ctr"/>
                          <a:r>
                            <a:rPr lang="en-US" dirty="0"/>
                            <a:t>1702.0525</a:t>
                          </a:r>
                        </a:p>
                      </a:txBody>
                      <a:tcPr anchor="ctr"/>
                    </a:tc>
                    <a:extLst>
                      <a:ext uri="{0D108BD9-81ED-4DB2-BD59-A6C34878D82A}">
                        <a16:rowId xmlns:a16="http://schemas.microsoft.com/office/drawing/2014/main" val="4278256430"/>
                      </a:ext>
                    </a:extLst>
                  </a:tr>
                  <a:tr h="370840">
                    <a:tc>
                      <a:txBody>
                        <a:bodyPr/>
                        <a:lstStyle/>
                        <a:p>
                          <a:pPr algn="ctr"/>
                          <a:r>
                            <a:rPr lang="en-US" dirty="0"/>
                            <a:t>MOWATA</a:t>
                          </a:r>
                        </a:p>
                      </a:txBody>
                      <a:tcPr anchor="ctr"/>
                    </a:tc>
                    <a:tc>
                      <a:txBody>
                        <a:bodyPr/>
                        <a:lstStyle/>
                        <a:p>
                          <a:pPr algn="ctr"/>
                          <a:r>
                            <a:rPr lang="en-US" dirty="0"/>
                            <a:t>711</a:t>
                          </a:r>
                        </a:p>
                      </a:txBody>
                      <a:tcPr anchor="ctr"/>
                    </a:tc>
                    <a:tc>
                      <a:txBody>
                        <a:bodyPr/>
                        <a:lstStyle/>
                        <a:p>
                          <a:pPr algn="ctr"/>
                          <a:r>
                            <a:rPr lang="en-US" dirty="0"/>
                            <a:t>5136.738</a:t>
                          </a:r>
                        </a:p>
                      </a:txBody>
                      <a:tcPr anchor="ctr"/>
                    </a:tc>
                    <a:tc>
                      <a:txBody>
                        <a:bodyPr/>
                        <a:lstStyle/>
                        <a:p>
                          <a:pPr algn="ctr"/>
                          <a:r>
                            <a:rPr lang="en-US" dirty="0"/>
                            <a:t>7.224666</a:t>
                          </a:r>
                        </a:p>
                      </a:txBody>
                      <a:tcPr anchor="ctr"/>
                    </a:tc>
                    <a:tc>
                      <a:txBody>
                        <a:bodyPr/>
                        <a:lstStyle/>
                        <a:p>
                          <a:pPr algn="ctr"/>
                          <a:r>
                            <a:rPr lang="en-US" dirty="0"/>
                            <a:t>1712.6612</a:t>
                          </a:r>
                        </a:p>
                      </a:txBody>
                      <a:tcPr anchor="ctr"/>
                    </a:tc>
                    <a:extLst>
                      <a:ext uri="{0D108BD9-81ED-4DB2-BD59-A6C34878D82A}">
                        <a16:rowId xmlns:a16="http://schemas.microsoft.com/office/drawing/2014/main" val="1421709668"/>
                      </a:ext>
                    </a:extLst>
                  </a:tr>
                  <a:tr h="370840">
                    <a:tc>
                      <a:txBody>
                        <a:bodyPr/>
                        <a:lstStyle/>
                        <a:p>
                          <a:pPr algn="ctr"/>
                          <a:r>
                            <a:rPr lang="en-US" dirty="0"/>
                            <a:t>RRS</a:t>
                          </a:r>
                        </a:p>
                      </a:txBody>
                      <a:tcPr anchor="ctr"/>
                    </a:tc>
                    <a:tc>
                      <a:txBody>
                        <a:bodyPr/>
                        <a:lstStyle/>
                        <a:p>
                          <a:pPr algn="ctr"/>
                          <a:r>
                            <a:rPr lang="en-US" dirty="0"/>
                            <a:t>711</a:t>
                          </a:r>
                        </a:p>
                      </a:txBody>
                      <a:tcPr anchor="ctr"/>
                    </a:tc>
                    <a:tc>
                      <a:txBody>
                        <a:bodyPr/>
                        <a:lstStyle/>
                        <a:p>
                          <a:pPr algn="ctr"/>
                          <a:r>
                            <a:rPr lang="en-US" dirty="0"/>
                            <a:t>6298.932</a:t>
                          </a:r>
                        </a:p>
                      </a:txBody>
                      <a:tcPr anchor="ctr"/>
                    </a:tc>
                    <a:tc>
                      <a:txBody>
                        <a:bodyPr/>
                        <a:lstStyle/>
                        <a:p>
                          <a:pPr algn="ctr"/>
                          <a:r>
                            <a:rPr lang="en-US" dirty="0"/>
                            <a:t>8.859257</a:t>
                          </a:r>
                        </a:p>
                      </a:txBody>
                      <a:tcPr anchor="ctr"/>
                    </a:tc>
                    <a:tc>
                      <a:txBody>
                        <a:bodyPr/>
                        <a:lstStyle/>
                        <a:p>
                          <a:pPr algn="ctr"/>
                          <a:r>
                            <a:rPr lang="en-US" dirty="0"/>
                            <a:t>1105.1614</a:t>
                          </a:r>
                        </a:p>
                      </a:txBody>
                      <a:tcPr anchor="ctr"/>
                    </a:tc>
                    <a:extLst>
                      <a:ext uri="{0D108BD9-81ED-4DB2-BD59-A6C34878D82A}">
                        <a16:rowId xmlns:a16="http://schemas.microsoft.com/office/drawing/2014/main" val="3788929719"/>
                      </a:ext>
                    </a:extLst>
                  </a:tr>
                  <a:tr h="370840">
                    <a:tc>
                      <a:txBody>
                        <a:bodyPr/>
                        <a:lstStyle/>
                        <a:p>
                          <a:pPr algn="ctr"/>
                          <a:r>
                            <a:rPr lang="en-US" dirty="0"/>
                            <a:t>ST JOE</a:t>
                          </a:r>
                        </a:p>
                      </a:txBody>
                      <a:tcPr anchor="ctr"/>
                    </a:tc>
                    <a:tc>
                      <a:txBody>
                        <a:bodyPr/>
                        <a:lstStyle/>
                        <a:p>
                          <a:pPr algn="ctr"/>
                          <a:r>
                            <a:rPr lang="en-US" dirty="0"/>
                            <a:t>179</a:t>
                          </a:r>
                        </a:p>
                      </a:txBody>
                      <a:tcPr anchor="ctr"/>
                    </a:tc>
                    <a:tc>
                      <a:txBody>
                        <a:bodyPr/>
                        <a:lstStyle/>
                        <a:p>
                          <a:pPr algn="ctr"/>
                          <a:r>
                            <a:rPr lang="en-US" dirty="0"/>
                            <a:t>1201.982</a:t>
                          </a:r>
                        </a:p>
                      </a:txBody>
                      <a:tcPr anchor="ctr"/>
                    </a:tc>
                    <a:tc>
                      <a:txBody>
                        <a:bodyPr/>
                        <a:lstStyle/>
                        <a:p>
                          <a:pPr algn="ctr"/>
                          <a:r>
                            <a:rPr lang="en-US" dirty="0"/>
                            <a:t>6.714983</a:t>
                          </a:r>
                        </a:p>
                      </a:txBody>
                      <a:tcPr anchor="ctr"/>
                    </a:tc>
                    <a:tc>
                      <a:txBody>
                        <a:bodyPr/>
                        <a:lstStyle/>
                        <a:p>
                          <a:pPr algn="ctr"/>
                          <a:r>
                            <a:rPr lang="en-US" dirty="0"/>
                            <a:t>833.8638</a:t>
                          </a:r>
                        </a:p>
                      </a:txBody>
                      <a:tcPr anchor="ctr"/>
                    </a:tc>
                    <a:extLst>
                      <a:ext uri="{0D108BD9-81ED-4DB2-BD59-A6C34878D82A}">
                        <a16:rowId xmlns:a16="http://schemas.microsoft.com/office/drawing/2014/main" val="1891951000"/>
                      </a:ext>
                    </a:extLst>
                  </a:tr>
                  <a:tr h="370840">
                    <a:tc>
                      <a:txBody>
                        <a:bodyPr/>
                        <a:lstStyle/>
                        <a:p>
                          <a:pPr algn="ctr"/>
                          <a:r>
                            <a:rPr lang="en-US" dirty="0"/>
                            <a:t>ST LANDRY</a:t>
                          </a:r>
                        </a:p>
                      </a:txBody>
                      <a:tcPr anchor="ctr"/>
                    </a:tc>
                    <a:tc>
                      <a:txBody>
                        <a:bodyPr/>
                        <a:lstStyle/>
                        <a:p>
                          <a:pPr algn="ctr"/>
                          <a:r>
                            <a:rPr lang="en-US" dirty="0"/>
                            <a:t>170</a:t>
                          </a:r>
                        </a:p>
                      </a:txBody>
                      <a:tcPr anchor="ctr"/>
                    </a:tc>
                    <a:tc>
                      <a:txBody>
                        <a:bodyPr/>
                        <a:lstStyle/>
                        <a:p>
                          <a:pPr algn="ctr"/>
                          <a:r>
                            <a:rPr lang="en-US" dirty="0"/>
                            <a:t>1364.094</a:t>
                          </a:r>
                        </a:p>
                      </a:txBody>
                      <a:tcPr anchor="ctr"/>
                    </a:tc>
                    <a:tc>
                      <a:txBody>
                        <a:bodyPr/>
                        <a:lstStyle/>
                        <a:p>
                          <a:pPr algn="ctr"/>
                          <a:r>
                            <a:rPr lang="en-US" dirty="0"/>
                            <a:t>8.024080</a:t>
                          </a:r>
                        </a:p>
                      </a:txBody>
                      <a:tcPr anchor="ctr"/>
                    </a:tc>
                    <a:tc>
                      <a:txBody>
                        <a:bodyPr/>
                        <a:lstStyle/>
                        <a:p>
                          <a:pPr algn="ctr"/>
                          <a:r>
                            <a:rPr lang="en-US" dirty="0"/>
                            <a:t>555.4877</a:t>
                          </a:r>
                        </a:p>
                      </a:txBody>
                      <a:tcPr anchor="ctr"/>
                    </a:tc>
                    <a:extLst>
                      <a:ext uri="{0D108BD9-81ED-4DB2-BD59-A6C34878D82A}">
                        <a16:rowId xmlns:a16="http://schemas.microsoft.com/office/drawing/2014/main" val="3907590282"/>
                      </a:ext>
                    </a:extLst>
                  </a:tr>
                  <a:tr h="370840">
                    <a:tc>
                      <a:txBody>
                        <a:bodyPr/>
                        <a:lstStyle/>
                        <a:p>
                          <a:pPr algn="ctr"/>
                          <a:r>
                            <a:rPr lang="en-US" dirty="0"/>
                            <a:t>Total</a:t>
                          </a:r>
                        </a:p>
                      </a:txBody>
                      <a:tcPr anchor="ctr"/>
                    </a:tc>
                    <a:tc>
                      <a:txBody>
                        <a:bodyPr/>
                        <a:lstStyle/>
                        <a:p>
                          <a:pPr algn="ctr"/>
                          <a:r>
                            <a:rPr lang="en-US" dirty="0">
                              <a:solidFill>
                                <a:srgbClr val="FF0000"/>
                              </a:solidFill>
                            </a:rPr>
                            <a:t>3896</a:t>
                          </a:r>
                        </a:p>
                      </a:txBody>
                      <a:tcPr anchor="ctr"/>
                    </a:tc>
                    <a:tc>
                      <a:txBody>
                        <a:bodyPr/>
                        <a:lstStyle/>
                        <a:p>
                          <a:pPr algn="ctr"/>
                          <a:r>
                            <a:rPr lang="en-US" dirty="0">
                              <a:solidFill>
                                <a:srgbClr val="FF0000"/>
                              </a:solidFill>
                            </a:rPr>
                            <a:t>29715.57</a:t>
                          </a:r>
                        </a:p>
                      </a:txBody>
                      <a:tcPr anchor="ctr"/>
                    </a:tc>
                    <a:tc>
                      <a:txBody>
                        <a:bodyPr/>
                        <a:lstStyle/>
                        <a:p>
                          <a:pPr algn="ctr"/>
                          <a:r>
                            <a:rPr lang="en-US" dirty="0">
                              <a:solidFill>
                                <a:srgbClr val="FF0000"/>
                              </a:solidFill>
                            </a:rPr>
                            <a:t>7.6272</a:t>
                          </a:r>
                        </a:p>
                      </a:txBody>
                      <a:tcPr anchor="ctr"/>
                    </a:tc>
                    <a:tc>
                      <a:txBody>
                        <a:bodyPr/>
                        <a:lstStyle/>
                        <a:p>
                          <a:pPr algn="ctr"/>
                          <a:r>
                            <a:rPr lang="en-US" dirty="0">
                              <a:solidFill>
                                <a:srgbClr val="00B050"/>
                              </a:solidFill>
                            </a:rPr>
                            <a:t>10212.7</a:t>
                          </a:r>
                        </a:p>
                      </a:txBody>
                      <a:tcPr anchor="ctr"/>
                    </a:tc>
                    <a:extLst>
                      <a:ext uri="{0D108BD9-81ED-4DB2-BD59-A6C34878D82A}">
                        <a16:rowId xmlns:a16="http://schemas.microsoft.com/office/drawing/2014/main" val="407173938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039127922"/>
                  </p:ext>
                </p:extLst>
              </p:nvPr>
            </p:nvGraphicFramePr>
            <p:xfrm>
              <a:off x="457200" y="1766276"/>
              <a:ext cx="8141675" cy="3574860"/>
            </p:xfrm>
            <a:graphic>
              <a:graphicData uri="http://schemas.openxmlformats.org/drawingml/2006/table">
                <a:tbl>
                  <a:tblPr firstRow="1" bandRow="1">
                    <a:tableStyleId>{5C22544A-7EE6-4342-B048-85BDC9FD1C3A}</a:tableStyleId>
                  </a:tblPr>
                  <a:tblGrid>
                    <a:gridCol w="1628335">
                      <a:extLst>
                        <a:ext uri="{9D8B030D-6E8A-4147-A177-3AD203B41FA5}">
                          <a16:colId xmlns:a16="http://schemas.microsoft.com/office/drawing/2014/main" val="702656511"/>
                        </a:ext>
                      </a:extLst>
                    </a:gridCol>
                    <a:gridCol w="1628335">
                      <a:extLst>
                        <a:ext uri="{9D8B030D-6E8A-4147-A177-3AD203B41FA5}">
                          <a16:colId xmlns:a16="http://schemas.microsoft.com/office/drawing/2014/main" val="3490612012"/>
                        </a:ext>
                      </a:extLst>
                    </a:gridCol>
                    <a:gridCol w="1628335">
                      <a:extLst>
                        <a:ext uri="{9D8B030D-6E8A-4147-A177-3AD203B41FA5}">
                          <a16:colId xmlns:a16="http://schemas.microsoft.com/office/drawing/2014/main" val="4252035704"/>
                        </a:ext>
                      </a:extLst>
                    </a:gridCol>
                    <a:gridCol w="1628335">
                      <a:extLst>
                        <a:ext uri="{9D8B030D-6E8A-4147-A177-3AD203B41FA5}">
                          <a16:colId xmlns:a16="http://schemas.microsoft.com/office/drawing/2014/main" val="561372302"/>
                        </a:ext>
                      </a:extLst>
                    </a:gridCol>
                    <a:gridCol w="1628335">
                      <a:extLst>
                        <a:ext uri="{9D8B030D-6E8A-4147-A177-3AD203B41FA5}">
                          <a16:colId xmlns:a16="http://schemas.microsoft.com/office/drawing/2014/main" val="709897682"/>
                        </a:ext>
                      </a:extLst>
                    </a:gridCol>
                  </a:tblGrid>
                  <a:tr h="608140">
                    <a:tc>
                      <a:txBody>
                        <a:bodyPr/>
                        <a:lstStyle/>
                        <a:p>
                          <a:pPr algn="ctr"/>
                          <a:r>
                            <a:rPr lang="en-US" dirty="0" smtClean="0"/>
                            <a:t>Location</a:t>
                          </a:r>
                          <a:endParaRPr lang="en-US" dirty="0"/>
                        </a:p>
                      </a:txBody>
                      <a:tcPr anchor="ctr"/>
                    </a:tc>
                    <a:tc>
                      <a:txBody>
                        <a:bodyPr/>
                        <a:lstStyle/>
                        <a:p>
                          <a:pPr algn="ctr"/>
                          <a:r>
                            <a:rPr lang="en-US" dirty="0" smtClean="0"/>
                            <a:t>n</a:t>
                          </a:r>
                          <a:endParaRPr lang="en-US" dirty="0"/>
                        </a:p>
                      </a:txBody>
                      <a:tcPr anchor="ctr"/>
                    </a:tc>
                    <a:tc>
                      <a:txBody>
                        <a:bodyPr/>
                        <a:lstStyle/>
                        <a:p>
                          <a:endParaRPr lang="en-US"/>
                        </a:p>
                      </a:txBody>
                      <a:tcPr anchor="ctr">
                        <a:blipFill>
                          <a:blip r:embed="rId2"/>
                          <a:stretch>
                            <a:fillRect l="-200000" t="-116000" r="-200746" b="-492000"/>
                          </a:stretch>
                        </a:blipFill>
                      </a:tcPr>
                    </a:tc>
                    <a:tc>
                      <a:txBody>
                        <a:bodyPr/>
                        <a:lstStyle/>
                        <a:p>
                          <a:endParaRPr lang="en-US"/>
                        </a:p>
                      </a:txBody>
                      <a:tcPr anchor="ctr">
                        <a:blipFill>
                          <a:blip r:embed="rId2"/>
                          <a:stretch>
                            <a:fillRect l="-301124" t="-116000" r="-101498" b="-492000"/>
                          </a:stretch>
                        </a:blipFill>
                      </a:tcPr>
                    </a:tc>
                    <a:tc>
                      <a:txBody>
                        <a:bodyPr/>
                        <a:lstStyle/>
                        <a:p>
                          <a:endParaRPr lang="en-US"/>
                        </a:p>
                      </a:txBody>
                      <a:tcPr anchor="ctr">
                        <a:blipFill>
                          <a:blip r:embed="rId2"/>
                          <a:stretch>
                            <a:fillRect l="-401124" t="-116000" r="-1498" b="-492000"/>
                          </a:stretch>
                        </a:blipFill>
                      </a:tcPr>
                    </a:tc>
                    <a:extLst>
                      <a:ext uri="{0D108BD9-81ED-4DB2-BD59-A6C34878D82A}">
                        <a16:rowId xmlns:a16="http://schemas.microsoft.com/office/drawing/2014/main" val="2949501054"/>
                      </a:ext>
                    </a:extLst>
                  </a:tr>
                  <a:tr h="370840">
                    <a:tc>
                      <a:txBody>
                        <a:bodyPr/>
                        <a:lstStyle/>
                        <a:p>
                          <a:pPr algn="ctr"/>
                          <a:r>
                            <a:rPr lang="en-US" dirty="0" smtClean="0"/>
                            <a:t>EVANGELINE</a:t>
                          </a:r>
                          <a:endParaRPr lang="en-US" dirty="0"/>
                        </a:p>
                      </a:txBody>
                      <a:tcPr anchor="ctr"/>
                    </a:tc>
                    <a:tc>
                      <a:txBody>
                        <a:bodyPr/>
                        <a:lstStyle/>
                        <a:p>
                          <a:pPr algn="ctr"/>
                          <a:r>
                            <a:rPr lang="en-US" dirty="0" smtClean="0"/>
                            <a:t>708</a:t>
                          </a:r>
                          <a:endParaRPr lang="en-US" dirty="0"/>
                        </a:p>
                      </a:txBody>
                      <a:tcPr anchor="ctr"/>
                    </a:tc>
                    <a:tc>
                      <a:txBody>
                        <a:bodyPr/>
                        <a:lstStyle/>
                        <a:p>
                          <a:pPr algn="ctr"/>
                          <a:r>
                            <a:rPr lang="en-US" dirty="0" smtClean="0"/>
                            <a:t>5238.844</a:t>
                          </a:r>
                          <a:endParaRPr lang="en-US" dirty="0"/>
                        </a:p>
                      </a:txBody>
                      <a:tcPr anchor="ctr"/>
                    </a:tc>
                    <a:tc>
                      <a:txBody>
                        <a:bodyPr/>
                        <a:lstStyle/>
                        <a:p>
                          <a:pPr algn="ctr"/>
                          <a:r>
                            <a:rPr lang="en-US" dirty="0" smtClean="0"/>
                            <a:t>7.399498</a:t>
                          </a:r>
                          <a:endParaRPr lang="en-US" dirty="0"/>
                        </a:p>
                      </a:txBody>
                      <a:tcPr anchor="ctr"/>
                    </a:tc>
                    <a:tc>
                      <a:txBody>
                        <a:bodyPr/>
                        <a:lstStyle/>
                        <a:p>
                          <a:pPr algn="ctr"/>
                          <a:r>
                            <a:rPr lang="en-US" dirty="0" smtClean="0"/>
                            <a:t>2286.2459</a:t>
                          </a:r>
                        </a:p>
                      </a:txBody>
                      <a:tcPr anchor="ctr"/>
                    </a:tc>
                    <a:extLst>
                      <a:ext uri="{0D108BD9-81ED-4DB2-BD59-A6C34878D82A}">
                        <a16:rowId xmlns:a16="http://schemas.microsoft.com/office/drawing/2014/main" val="556673533"/>
                      </a:ext>
                    </a:extLst>
                  </a:tr>
                  <a:tr h="370840">
                    <a:tc>
                      <a:txBody>
                        <a:bodyPr/>
                        <a:lstStyle/>
                        <a:p>
                          <a:pPr algn="ctr"/>
                          <a:r>
                            <a:rPr lang="en-US" dirty="0" smtClean="0"/>
                            <a:t>JEFF DAVIS</a:t>
                          </a:r>
                          <a:endParaRPr lang="en-US" dirty="0"/>
                        </a:p>
                      </a:txBody>
                      <a:tcPr anchor="ctr"/>
                    </a:tc>
                    <a:tc>
                      <a:txBody>
                        <a:bodyPr/>
                        <a:lstStyle/>
                        <a:p>
                          <a:pPr algn="ctr"/>
                          <a:r>
                            <a:rPr lang="en-US" dirty="0" smtClean="0"/>
                            <a:t>706</a:t>
                          </a:r>
                          <a:endParaRPr lang="en-US" dirty="0"/>
                        </a:p>
                      </a:txBody>
                      <a:tcPr anchor="ctr"/>
                    </a:tc>
                    <a:tc>
                      <a:txBody>
                        <a:bodyPr/>
                        <a:lstStyle/>
                        <a:p>
                          <a:pPr algn="ctr"/>
                          <a:r>
                            <a:rPr lang="en-US" dirty="0" smtClean="0"/>
                            <a:t>5263.832</a:t>
                          </a:r>
                          <a:endParaRPr lang="en-US" dirty="0"/>
                        </a:p>
                      </a:txBody>
                      <a:tcPr anchor="ctr"/>
                    </a:tc>
                    <a:tc>
                      <a:txBody>
                        <a:bodyPr/>
                        <a:lstStyle/>
                        <a:p>
                          <a:pPr algn="ctr"/>
                          <a:r>
                            <a:rPr lang="en-US" dirty="0" smtClean="0"/>
                            <a:t>7.455853</a:t>
                          </a:r>
                          <a:endParaRPr lang="en-US" dirty="0"/>
                        </a:p>
                      </a:txBody>
                      <a:tcPr anchor="ctr"/>
                    </a:tc>
                    <a:tc>
                      <a:txBody>
                        <a:bodyPr/>
                        <a:lstStyle/>
                        <a:p>
                          <a:pPr algn="ctr"/>
                          <a:r>
                            <a:rPr lang="en-US" dirty="0" smtClean="0"/>
                            <a:t>2017.2273</a:t>
                          </a:r>
                        </a:p>
                      </a:txBody>
                      <a:tcPr anchor="ctr"/>
                    </a:tc>
                    <a:extLst>
                      <a:ext uri="{0D108BD9-81ED-4DB2-BD59-A6C34878D82A}">
                        <a16:rowId xmlns:a16="http://schemas.microsoft.com/office/drawing/2014/main" val="122679086"/>
                      </a:ext>
                    </a:extLst>
                  </a:tr>
                  <a:tr h="370840">
                    <a:tc>
                      <a:txBody>
                        <a:bodyPr/>
                        <a:lstStyle/>
                        <a:p>
                          <a:pPr algn="ctr"/>
                          <a:r>
                            <a:rPr lang="en-US" dirty="0" smtClean="0"/>
                            <a:t>LAKE ARTHUR</a:t>
                          </a:r>
                          <a:endParaRPr lang="en-US" dirty="0"/>
                        </a:p>
                      </a:txBody>
                      <a:tcPr anchor="ctr"/>
                    </a:tc>
                    <a:tc>
                      <a:txBody>
                        <a:bodyPr/>
                        <a:lstStyle/>
                        <a:p>
                          <a:pPr algn="ctr"/>
                          <a:r>
                            <a:rPr lang="en-US" dirty="0" smtClean="0"/>
                            <a:t>711</a:t>
                          </a:r>
                          <a:endParaRPr lang="en-US" dirty="0"/>
                        </a:p>
                      </a:txBody>
                      <a:tcPr anchor="ctr"/>
                    </a:tc>
                    <a:tc>
                      <a:txBody>
                        <a:bodyPr/>
                        <a:lstStyle/>
                        <a:p>
                          <a:pPr algn="ctr"/>
                          <a:r>
                            <a:rPr lang="en-US" dirty="0" smtClean="0"/>
                            <a:t>5211.150</a:t>
                          </a:r>
                          <a:endParaRPr lang="en-US" dirty="0"/>
                        </a:p>
                      </a:txBody>
                      <a:tcPr anchor="ctr"/>
                    </a:tc>
                    <a:tc>
                      <a:txBody>
                        <a:bodyPr/>
                        <a:lstStyle/>
                        <a:p>
                          <a:pPr algn="ctr"/>
                          <a:r>
                            <a:rPr lang="en-US" dirty="0" smtClean="0"/>
                            <a:t>7.329325</a:t>
                          </a:r>
                          <a:endParaRPr lang="en-US" dirty="0"/>
                        </a:p>
                      </a:txBody>
                      <a:tcPr anchor="ctr"/>
                    </a:tc>
                    <a:tc>
                      <a:txBody>
                        <a:bodyPr/>
                        <a:lstStyle/>
                        <a:p>
                          <a:pPr algn="ctr"/>
                          <a:r>
                            <a:rPr lang="en-US" dirty="0" smtClean="0"/>
                            <a:t>1702.0525</a:t>
                          </a:r>
                        </a:p>
                      </a:txBody>
                      <a:tcPr anchor="ctr"/>
                    </a:tc>
                    <a:extLst>
                      <a:ext uri="{0D108BD9-81ED-4DB2-BD59-A6C34878D82A}">
                        <a16:rowId xmlns:a16="http://schemas.microsoft.com/office/drawing/2014/main" val="4278256430"/>
                      </a:ext>
                    </a:extLst>
                  </a:tr>
                  <a:tr h="370840">
                    <a:tc>
                      <a:txBody>
                        <a:bodyPr/>
                        <a:lstStyle/>
                        <a:p>
                          <a:pPr algn="ctr"/>
                          <a:r>
                            <a:rPr lang="en-US" dirty="0" smtClean="0"/>
                            <a:t>MOWATA</a:t>
                          </a:r>
                          <a:endParaRPr lang="en-US" dirty="0"/>
                        </a:p>
                      </a:txBody>
                      <a:tcPr anchor="ctr"/>
                    </a:tc>
                    <a:tc>
                      <a:txBody>
                        <a:bodyPr/>
                        <a:lstStyle/>
                        <a:p>
                          <a:pPr algn="ctr"/>
                          <a:r>
                            <a:rPr lang="en-US" dirty="0" smtClean="0"/>
                            <a:t>711</a:t>
                          </a:r>
                          <a:endParaRPr lang="en-US" dirty="0"/>
                        </a:p>
                      </a:txBody>
                      <a:tcPr anchor="ctr"/>
                    </a:tc>
                    <a:tc>
                      <a:txBody>
                        <a:bodyPr/>
                        <a:lstStyle/>
                        <a:p>
                          <a:pPr algn="ctr"/>
                          <a:r>
                            <a:rPr lang="en-US" dirty="0" smtClean="0"/>
                            <a:t>5136.738</a:t>
                          </a:r>
                          <a:endParaRPr lang="en-US" dirty="0"/>
                        </a:p>
                      </a:txBody>
                      <a:tcPr anchor="ctr"/>
                    </a:tc>
                    <a:tc>
                      <a:txBody>
                        <a:bodyPr/>
                        <a:lstStyle/>
                        <a:p>
                          <a:pPr algn="ctr"/>
                          <a:r>
                            <a:rPr lang="en-US" dirty="0" smtClean="0"/>
                            <a:t>7.224666</a:t>
                          </a:r>
                          <a:endParaRPr lang="en-US" dirty="0"/>
                        </a:p>
                      </a:txBody>
                      <a:tcPr anchor="ctr"/>
                    </a:tc>
                    <a:tc>
                      <a:txBody>
                        <a:bodyPr/>
                        <a:lstStyle/>
                        <a:p>
                          <a:pPr algn="ctr"/>
                          <a:r>
                            <a:rPr lang="en-US" dirty="0" smtClean="0"/>
                            <a:t>1712.6612</a:t>
                          </a:r>
                        </a:p>
                      </a:txBody>
                      <a:tcPr anchor="ctr"/>
                    </a:tc>
                    <a:extLst>
                      <a:ext uri="{0D108BD9-81ED-4DB2-BD59-A6C34878D82A}">
                        <a16:rowId xmlns:a16="http://schemas.microsoft.com/office/drawing/2014/main" val="1421709668"/>
                      </a:ext>
                    </a:extLst>
                  </a:tr>
                  <a:tr h="370840">
                    <a:tc>
                      <a:txBody>
                        <a:bodyPr/>
                        <a:lstStyle/>
                        <a:p>
                          <a:pPr algn="ctr"/>
                          <a:r>
                            <a:rPr lang="en-US" dirty="0" smtClean="0"/>
                            <a:t>RRS</a:t>
                          </a:r>
                          <a:endParaRPr lang="en-US" dirty="0"/>
                        </a:p>
                      </a:txBody>
                      <a:tcPr anchor="ctr"/>
                    </a:tc>
                    <a:tc>
                      <a:txBody>
                        <a:bodyPr/>
                        <a:lstStyle/>
                        <a:p>
                          <a:pPr algn="ctr"/>
                          <a:r>
                            <a:rPr lang="en-US" dirty="0" smtClean="0"/>
                            <a:t>711</a:t>
                          </a:r>
                          <a:endParaRPr lang="en-US" dirty="0"/>
                        </a:p>
                      </a:txBody>
                      <a:tcPr anchor="ctr"/>
                    </a:tc>
                    <a:tc>
                      <a:txBody>
                        <a:bodyPr/>
                        <a:lstStyle/>
                        <a:p>
                          <a:pPr algn="ctr"/>
                          <a:r>
                            <a:rPr lang="en-US" dirty="0" smtClean="0"/>
                            <a:t>6298.932</a:t>
                          </a:r>
                          <a:endParaRPr lang="en-US" dirty="0"/>
                        </a:p>
                      </a:txBody>
                      <a:tcPr anchor="ctr"/>
                    </a:tc>
                    <a:tc>
                      <a:txBody>
                        <a:bodyPr/>
                        <a:lstStyle/>
                        <a:p>
                          <a:pPr algn="ctr"/>
                          <a:r>
                            <a:rPr lang="en-US" dirty="0" smtClean="0"/>
                            <a:t>8.859257</a:t>
                          </a:r>
                          <a:endParaRPr lang="en-US" dirty="0"/>
                        </a:p>
                      </a:txBody>
                      <a:tcPr anchor="ctr"/>
                    </a:tc>
                    <a:tc>
                      <a:txBody>
                        <a:bodyPr/>
                        <a:lstStyle/>
                        <a:p>
                          <a:pPr algn="ctr"/>
                          <a:r>
                            <a:rPr lang="en-US" dirty="0" smtClean="0"/>
                            <a:t>1105.1614</a:t>
                          </a:r>
                        </a:p>
                      </a:txBody>
                      <a:tcPr anchor="ctr"/>
                    </a:tc>
                    <a:extLst>
                      <a:ext uri="{0D108BD9-81ED-4DB2-BD59-A6C34878D82A}">
                        <a16:rowId xmlns:a16="http://schemas.microsoft.com/office/drawing/2014/main" val="3788929719"/>
                      </a:ext>
                    </a:extLst>
                  </a:tr>
                  <a:tr h="370840">
                    <a:tc>
                      <a:txBody>
                        <a:bodyPr/>
                        <a:lstStyle/>
                        <a:p>
                          <a:pPr algn="ctr"/>
                          <a:r>
                            <a:rPr lang="en-US" dirty="0" smtClean="0"/>
                            <a:t>ST JOE</a:t>
                          </a:r>
                          <a:endParaRPr lang="en-US" dirty="0"/>
                        </a:p>
                      </a:txBody>
                      <a:tcPr anchor="ctr"/>
                    </a:tc>
                    <a:tc>
                      <a:txBody>
                        <a:bodyPr/>
                        <a:lstStyle/>
                        <a:p>
                          <a:pPr algn="ctr"/>
                          <a:r>
                            <a:rPr lang="en-US" dirty="0" smtClean="0"/>
                            <a:t>179</a:t>
                          </a:r>
                          <a:endParaRPr lang="en-US" dirty="0"/>
                        </a:p>
                      </a:txBody>
                      <a:tcPr anchor="ctr"/>
                    </a:tc>
                    <a:tc>
                      <a:txBody>
                        <a:bodyPr/>
                        <a:lstStyle/>
                        <a:p>
                          <a:pPr algn="ctr"/>
                          <a:r>
                            <a:rPr lang="en-US" dirty="0" smtClean="0"/>
                            <a:t>1201.982</a:t>
                          </a:r>
                          <a:endParaRPr lang="en-US" dirty="0"/>
                        </a:p>
                      </a:txBody>
                      <a:tcPr anchor="ctr"/>
                    </a:tc>
                    <a:tc>
                      <a:txBody>
                        <a:bodyPr/>
                        <a:lstStyle/>
                        <a:p>
                          <a:pPr algn="ctr"/>
                          <a:r>
                            <a:rPr lang="en-US" dirty="0" smtClean="0"/>
                            <a:t>6.714983</a:t>
                          </a:r>
                          <a:endParaRPr lang="en-US" dirty="0"/>
                        </a:p>
                      </a:txBody>
                      <a:tcPr anchor="ctr"/>
                    </a:tc>
                    <a:tc>
                      <a:txBody>
                        <a:bodyPr/>
                        <a:lstStyle/>
                        <a:p>
                          <a:pPr algn="ctr"/>
                          <a:r>
                            <a:rPr lang="en-US" dirty="0" smtClean="0"/>
                            <a:t>833.8638</a:t>
                          </a:r>
                        </a:p>
                      </a:txBody>
                      <a:tcPr anchor="ctr"/>
                    </a:tc>
                    <a:extLst>
                      <a:ext uri="{0D108BD9-81ED-4DB2-BD59-A6C34878D82A}">
                        <a16:rowId xmlns:a16="http://schemas.microsoft.com/office/drawing/2014/main" val="1891951000"/>
                      </a:ext>
                    </a:extLst>
                  </a:tr>
                  <a:tr h="370840">
                    <a:tc>
                      <a:txBody>
                        <a:bodyPr/>
                        <a:lstStyle/>
                        <a:p>
                          <a:pPr algn="ctr"/>
                          <a:r>
                            <a:rPr lang="en-US" dirty="0" smtClean="0"/>
                            <a:t>ST LANDRY</a:t>
                          </a:r>
                          <a:endParaRPr lang="en-US" dirty="0"/>
                        </a:p>
                      </a:txBody>
                      <a:tcPr anchor="ctr"/>
                    </a:tc>
                    <a:tc>
                      <a:txBody>
                        <a:bodyPr/>
                        <a:lstStyle/>
                        <a:p>
                          <a:pPr algn="ctr"/>
                          <a:r>
                            <a:rPr lang="en-US" dirty="0" smtClean="0"/>
                            <a:t>170</a:t>
                          </a:r>
                          <a:endParaRPr lang="en-US" dirty="0"/>
                        </a:p>
                      </a:txBody>
                      <a:tcPr anchor="ctr"/>
                    </a:tc>
                    <a:tc>
                      <a:txBody>
                        <a:bodyPr/>
                        <a:lstStyle/>
                        <a:p>
                          <a:pPr algn="ctr"/>
                          <a:r>
                            <a:rPr lang="en-US" dirty="0" smtClean="0"/>
                            <a:t>1364.094</a:t>
                          </a:r>
                          <a:endParaRPr lang="en-US" dirty="0"/>
                        </a:p>
                      </a:txBody>
                      <a:tcPr anchor="ctr"/>
                    </a:tc>
                    <a:tc>
                      <a:txBody>
                        <a:bodyPr/>
                        <a:lstStyle/>
                        <a:p>
                          <a:pPr algn="ctr"/>
                          <a:r>
                            <a:rPr lang="en-US" dirty="0" smtClean="0"/>
                            <a:t>8.024080</a:t>
                          </a:r>
                          <a:endParaRPr lang="en-US" dirty="0"/>
                        </a:p>
                      </a:txBody>
                      <a:tcPr anchor="ctr"/>
                    </a:tc>
                    <a:tc>
                      <a:txBody>
                        <a:bodyPr/>
                        <a:lstStyle/>
                        <a:p>
                          <a:pPr algn="ctr"/>
                          <a:r>
                            <a:rPr lang="en-US" dirty="0" smtClean="0"/>
                            <a:t>555.4877</a:t>
                          </a:r>
                        </a:p>
                      </a:txBody>
                      <a:tcPr anchor="ctr"/>
                    </a:tc>
                    <a:extLst>
                      <a:ext uri="{0D108BD9-81ED-4DB2-BD59-A6C34878D82A}">
                        <a16:rowId xmlns:a16="http://schemas.microsoft.com/office/drawing/2014/main" val="3907590282"/>
                      </a:ext>
                    </a:extLst>
                  </a:tr>
                  <a:tr h="370840">
                    <a:tc>
                      <a:txBody>
                        <a:bodyPr/>
                        <a:lstStyle/>
                        <a:p>
                          <a:pPr algn="ctr"/>
                          <a:r>
                            <a:rPr lang="en-US" dirty="0" smtClean="0"/>
                            <a:t>Total</a:t>
                          </a:r>
                          <a:endParaRPr lang="en-US" dirty="0"/>
                        </a:p>
                      </a:txBody>
                      <a:tcPr anchor="ctr"/>
                    </a:tc>
                    <a:tc>
                      <a:txBody>
                        <a:bodyPr/>
                        <a:lstStyle/>
                        <a:p>
                          <a:pPr algn="ctr"/>
                          <a:r>
                            <a:rPr lang="en-US" dirty="0" smtClean="0">
                              <a:solidFill>
                                <a:srgbClr val="FF0000"/>
                              </a:solidFill>
                            </a:rPr>
                            <a:t>3896</a:t>
                          </a:r>
                          <a:endParaRPr lang="en-US" dirty="0">
                            <a:solidFill>
                              <a:srgbClr val="FF0000"/>
                            </a:solidFill>
                          </a:endParaRPr>
                        </a:p>
                      </a:txBody>
                      <a:tcPr anchor="ctr"/>
                    </a:tc>
                    <a:tc>
                      <a:txBody>
                        <a:bodyPr/>
                        <a:lstStyle/>
                        <a:p>
                          <a:pPr algn="ctr"/>
                          <a:r>
                            <a:rPr lang="en-US" dirty="0" smtClean="0">
                              <a:solidFill>
                                <a:srgbClr val="FF0000"/>
                              </a:solidFill>
                            </a:rPr>
                            <a:t>29715.57</a:t>
                          </a:r>
                          <a:endParaRPr lang="en-US" dirty="0">
                            <a:solidFill>
                              <a:srgbClr val="FF0000"/>
                            </a:solidFill>
                          </a:endParaRPr>
                        </a:p>
                      </a:txBody>
                      <a:tcPr anchor="ctr"/>
                    </a:tc>
                    <a:tc>
                      <a:txBody>
                        <a:bodyPr/>
                        <a:lstStyle/>
                        <a:p>
                          <a:pPr algn="ctr"/>
                          <a:r>
                            <a:rPr lang="en-US" dirty="0" smtClean="0">
                              <a:solidFill>
                                <a:srgbClr val="FF0000"/>
                              </a:solidFill>
                            </a:rPr>
                            <a:t>7.6272</a:t>
                          </a:r>
                          <a:endParaRPr lang="en-US" dirty="0">
                            <a:solidFill>
                              <a:srgbClr val="FF0000"/>
                            </a:solidFill>
                          </a:endParaRPr>
                        </a:p>
                      </a:txBody>
                      <a:tcPr anchor="ctr"/>
                    </a:tc>
                    <a:tc>
                      <a:txBody>
                        <a:bodyPr/>
                        <a:lstStyle/>
                        <a:p>
                          <a:pPr algn="ctr"/>
                          <a:r>
                            <a:rPr lang="en-US" dirty="0" smtClean="0">
                              <a:solidFill>
                                <a:srgbClr val="00B050"/>
                              </a:solidFill>
                            </a:rPr>
                            <a:t>10212.7</a:t>
                          </a:r>
                        </a:p>
                      </a:txBody>
                      <a:tcPr anchor="ctr"/>
                    </a:tc>
                    <a:extLst>
                      <a:ext uri="{0D108BD9-81ED-4DB2-BD59-A6C34878D82A}">
                        <a16:rowId xmlns:a16="http://schemas.microsoft.com/office/drawing/2014/main" val="4071739387"/>
                      </a:ext>
                    </a:extLst>
                  </a:tr>
                </a:tbl>
              </a:graphicData>
            </a:graphic>
          </p:graphicFrame>
        </mc:Fallback>
      </mc:AlternateContent>
    </p:spTree>
    <p:extLst>
      <p:ext uri="{BB962C8B-B14F-4D97-AF65-F5344CB8AC3E}">
        <p14:creationId xmlns:p14="http://schemas.microsoft.com/office/powerpoint/2010/main" val="211381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Pooled Sum of Squares</a:t>
            </a:r>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p:txBody>
              <a:bodyPr/>
              <a:lstStyle/>
              <a:p>
                <a:pPr>
                  <a:buNone/>
                </a:pPr>
                <a:r>
                  <a:rPr lang="en-US" dirty="0"/>
                  <a:t>As we recall the variance is given by:</a:t>
                </a:r>
              </a:p>
              <a:p>
                <a:pPr>
                  <a:buNone/>
                </a:pPr>
                <a14:m>
                  <m:oMathPara xmlns:m="http://schemas.openxmlformats.org/officeDocument/2006/math">
                    <m:oMathParaPr>
                      <m:jc m:val="centerGroup"/>
                    </m:oMathParaPr>
                    <m:oMath xmlns:m="http://schemas.openxmlformats.org/officeDocument/2006/math">
                      <m:sSup>
                        <m:sSupPr>
                          <m:ctrlPr>
                            <a:rPr lang="en-US" i="1" smtClean="0">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𝑠</m:t>
                          </m:r>
                        </m:e>
                        <m:sup>
                          <m:r>
                            <a:rPr lang="en-US" i="1">
                              <a:solidFill>
                                <a:schemeClr val="accent1"/>
                              </a:solidFill>
                              <a:latin typeface="Cambria Math" panose="02040503050406030204" pitchFamily="18" charset="0"/>
                            </a:rPr>
                            <m:t>2</m:t>
                          </m:r>
                        </m:sup>
                      </m:sSup>
                      <m:r>
                        <a:rPr lang="en-US" i="1">
                          <a:solidFill>
                            <a:schemeClr val="accent1"/>
                          </a:solidFill>
                          <a:latin typeface="Cambria Math" panose="02040503050406030204" pitchFamily="18" charset="0"/>
                        </a:rPr>
                        <m:t>=</m:t>
                      </m:r>
                      <m:f>
                        <m:fPr>
                          <m:ctrlPr>
                            <a:rPr lang="en-US" i="1">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𝑆𝑆</m:t>
                          </m:r>
                        </m:num>
                        <m:den>
                          <m:r>
                            <a:rPr lang="en-US" i="1">
                              <a:solidFill>
                                <a:schemeClr val="accent1"/>
                              </a:solidFill>
                              <a:latin typeface="Cambria Math" panose="02040503050406030204" pitchFamily="18" charset="0"/>
                            </a:rPr>
                            <m:t>𝑑𝑓</m:t>
                          </m:r>
                        </m:den>
                      </m:f>
                    </m:oMath>
                  </m:oMathPara>
                </a14:m>
                <a:endParaRPr lang="en-US" dirty="0"/>
              </a:p>
              <a:p>
                <a:pPr>
                  <a:buNone/>
                </a:pPr>
                <a:endParaRPr lang="en-US" dirty="0"/>
              </a:p>
              <a:p>
                <a:pPr>
                  <a:buNone/>
                </a:pPr>
                <a:r>
                  <a:rPr lang="en-US" dirty="0"/>
                  <a:t>In the case of two samples the pooled variance was</a:t>
                </a:r>
              </a:p>
              <a:p>
                <a:pPr>
                  <a:buNone/>
                </a:pPr>
                <a:endParaRPr lang="en-US" dirty="0"/>
              </a:p>
              <a:p>
                <a:pPr>
                  <a:buNone/>
                </a:pPr>
                <a14:m>
                  <m:oMathPara xmlns:m="http://schemas.openxmlformats.org/officeDocument/2006/math">
                    <m:oMathParaPr>
                      <m:jc m:val="centerGroup"/>
                    </m:oMathParaPr>
                    <m:oMath xmlns:m="http://schemas.openxmlformats.org/officeDocument/2006/math">
                      <m:sSubSup>
                        <m:sSubSupPr>
                          <m:ctrlPr>
                            <a:rPr lang="en-US" i="1">
                              <a:solidFill>
                                <a:schemeClr val="accent1"/>
                              </a:solidFill>
                              <a:latin typeface="Cambria Math" panose="02040503050406030204" pitchFamily="18" charset="0"/>
                            </a:rPr>
                          </m:ctrlPr>
                        </m:sSubSupPr>
                        <m:e>
                          <m:r>
                            <a:rPr lang="en-US" i="1">
                              <a:solidFill>
                                <a:schemeClr val="accent1"/>
                              </a:solidFill>
                              <a:latin typeface="Cambria Math" panose="02040503050406030204" pitchFamily="18" charset="0"/>
                            </a:rPr>
                            <m:t>𝑠</m:t>
                          </m:r>
                        </m:e>
                        <m:sub>
                          <m:r>
                            <a:rPr lang="en-US" i="1">
                              <a:solidFill>
                                <a:schemeClr val="accent1"/>
                              </a:solidFill>
                              <a:latin typeface="Cambria Math" panose="02040503050406030204" pitchFamily="18" charset="0"/>
                            </a:rPr>
                            <m:t>𝑝</m:t>
                          </m:r>
                        </m:sub>
                        <m:sup>
                          <m:r>
                            <a:rPr lang="en-US" i="1">
                              <a:solidFill>
                                <a:schemeClr val="accent1"/>
                              </a:solidFill>
                              <a:latin typeface="Cambria Math" panose="02040503050406030204" pitchFamily="18" charset="0"/>
                            </a:rPr>
                            <m:t>2</m:t>
                          </m:r>
                        </m:sup>
                      </m:sSubSup>
                      <m:r>
                        <a:rPr lang="en-US" i="1">
                          <a:solidFill>
                            <a:schemeClr val="accent1"/>
                          </a:solidFill>
                          <a:latin typeface="Cambria Math" panose="02040503050406030204" pitchFamily="18" charset="0"/>
                        </a:rPr>
                        <m:t>=</m:t>
                      </m:r>
                      <m:f>
                        <m:fPr>
                          <m:ctrlPr>
                            <a:rPr lang="en-US" i="1">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𝑆</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𝑆</m:t>
                              </m:r>
                            </m:e>
                            <m:sub>
                              <m:r>
                                <a:rPr lang="en-US" i="1">
                                  <a:solidFill>
                                    <a:schemeClr val="accent1"/>
                                  </a:solidFill>
                                  <a:latin typeface="Cambria Math" panose="02040503050406030204" pitchFamily="18" charset="0"/>
                                </a:rPr>
                                <m:t>𝑝</m:t>
                              </m:r>
                            </m:sub>
                          </m:sSub>
                        </m:num>
                        <m:den>
                          <m:r>
                            <a:rPr lang="en-US" i="1">
                              <a:solidFill>
                                <a:schemeClr val="accent1"/>
                              </a:solidFill>
                              <a:latin typeface="Cambria Math" panose="02040503050406030204" pitchFamily="18" charset="0"/>
                            </a:rPr>
                            <m:t>𝑑</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𝑓</m:t>
                              </m:r>
                            </m:e>
                            <m:sub>
                              <m:r>
                                <a:rPr lang="en-US" i="1">
                                  <a:solidFill>
                                    <a:schemeClr val="accent1"/>
                                  </a:solidFill>
                                  <a:latin typeface="Cambria Math" panose="02040503050406030204" pitchFamily="18" charset="0"/>
                                </a:rPr>
                                <m:t>𝑝</m:t>
                              </m:r>
                            </m:sub>
                          </m:sSub>
                        </m:den>
                      </m:f>
                      <m:r>
                        <a:rPr lang="en-US" i="1">
                          <a:solidFill>
                            <a:schemeClr val="accent1"/>
                          </a:solidFill>
                          <a:latin typeface="Cambria Math" panose="02040503050406030204" pitchFamily="18" charset="0"/>
                        </a:rPr>
                        <m:t>=</m:t>
                      </m:r>
                      <m:f>
                        <m:fPr>
                          <m:ctrlPr>
                            <a:rPr lang="en-US" i="1">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𝑆</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𝑆</m:t>
                              </m:r>
                            </m:e>
                            <m:sub>
                              <m:r>
                                <a:rPr lang="en-US" i="1">
                                  <a:solidFill>
                                    <a:schemeClr val="accent1"/>
                                  </a:solidFill>
                                  <a:latin typeface="Cambria Math" panose="02040503050406030204" pitchFamily="18" charset="0"/>
                                </a:rPr>
                                <m:t>1</m:t>
                              </m:r>
                            </m:sub>
                          </m:sSub>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𝑆</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𝑆</m:t>
                              </m:r>
                            </m:e>
                            <m:sub>
                              <m:r>
                                <a:rPr lang="en-US" i="1">
                                  <a:solidFill>
                                    <a:schemeClr val="accent1"/>
                                  </a:solidFill>
                                  <a:latin typeface="Cambria Math" panose="02040503050406030204" pitchFamily="18" charset="0"/>
                                </a:rPr>
                                <m:t>2</m:t>
                              </m:r>
                            </m:sub>
                          </m:sSub>
                        </m:num>
                        <m:den>
                          <m:r>
                            <a:rPr lang="en-US" i="1">
                              <a:solidFill>
                                <a:schemeClr val="accent1"/>
                              </a:solidFill>
                              <a:latin typeface="Cambria Math" panose="02040503050406030204" pitchFamily="18" charset="0"/>
                            </a:rPr>
                            <m:t>𝑑</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𝑓</m:t>
                              </m:r>
                            </m:e>
                            <m:sub>
                              <m:r>
                                <a:rPr lang="en-US" i="1">
                                  <a:solidFill>
                                    <a:schemeClr val="accent1"/>
                                  </a:solidFill>
                                  <a:latin typeface="Cambria Math" panose="02040503050406030204" pitchFamily="18" charset="0"/>
                                </a:rPr>
                                <m:t>1</m:t>
                              </m:r>
                            </m:sub>
                          </m:sSub>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𝑑</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𝑓</m:t>
                              </m:r>
                            </m:e>
                            <m:sub>
                              <m:r>
                                <a:rPr lang="en-US" i="1">
                                  <a:solidFill>
                                    <a:schemeClr val="accent1"/>
                                  </a:solidFill>
                                  <a:latin typeface="Cambria Math" panose="02040503050406030204" pitchFamily="18" charset="0"/>
                                </a:rPr>
                                <m:t>2</m:t>
                              </m:r>
                            </m:sub>
                          </m:sSub>
                        </m:den>
                      </m:f>
                    </m:oMath>
                  </m:oMathPara>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blipFill>
                <a:blip r:embed="rId2"/>
                <a:stretch>
                  <a:fillRect l="-927" t="-1768"/>
                </a:stretch>
              </a:blipFill>
            </p:spPr>
            <p:txBody>
              <a:bodyPr/>
              <a:lstStyle/>
              <a:p>
                <a:r>
                  <a:rPr lang="en-US">
                    <a:noFill/>
                  </a:rPr>
                  <a:t> </a:t>
                </a:r>
              </a:p>
            </p:txBody>
          </p:sp>
        </mc:Fallback>
      </mc:AlternateContent>
    </p:spTree>
    <p:extLst>
      <p:ext uri="{BB962C8B-B14F-4D97-AF65-F5344CB8AC3E}">
        <p14:creationId xmlns:p14="http://schemas.microsoft.com/office/powerpoint/2010/main" val="405637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Pooled variance, degrees of freedom</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idx="1"/>
              </p:nvPr>
            </p:nvSpPr>
            <p:spPr>
              <a:xfrm>
                <a:off x="628649" y="1825625"/>
                <a:ext cx="8017409" cy="3790597"/>
              </a:xfrm>
            </p:spPr>
            <p:txBody>
              <a:bodyPr>
                <a:normAutofit lnSpcReduction="10000"/>
              </a:bodyPr>
              <a:lstStyle/>
              <a:p>
                <a:r>
                  <a:rPr lang="en-US" dirty="0"/>
                  <a:t>So now we generalize to 7 groups and get:</a:t>
                </a:r>
              </a:p>
              <a:p>
                <a:pPr>
                  <a:buNone/>
                </a:pPr>
                <a:endParaRPr lang="en-US" dirty="0"/>
              </a:p>
              <a:p>
                <a:pPr>
                  <a:buNone/>
                </a:pPr>
                <a14:m>
                  <m:oMathPara xmlns:m="http://schemas.openxmlformats.org/officeDocument/2006/math">
                    <m:oMathParaPr>
                      <m:jc m:val="center"/>
                    </m:oMathParaPr>
                    <m:oMath xmlns:m="http://schemas.openxmlformats.org/officeDocument/2006/math">
                      <m:sSubSup>
                        <m:sSubSupPr>
                          <m:ctrlPr>
                            <a:rPr lang="en-US" i="1">
                              <a:solidFill>
                                <a:schemeClr val="accent1"/>
                              </a:solidFill>
                              <a:latin typeface="Cambria Math" panose="02040503050406030204" pitchFamily="18" charset="0"/>
                            </a:rPr>
                          </m:ctrlPr>
                        </m:sSubSupPr>
                        <m:e>
                          <m:r>
                            <a:rPr lang="en-US" i="1">
                              <a:solidFill>
                                <a:schemeClr val="accent1"/>
                              </a:solidFill>
                              <a:latin typeface="Cambria Math" panose="02040503050406030204" pitchFamily="18" charset="0"/>
                            </a:rPr>
                            <m:t>𝑠</m:t>
                          </m:r>
                        </m:e>
                        <m:sub>
                          <m:r>
                            <a:rPr lang="en-US" i="1">
                              <a:solidFill>
                                <a:schemeClr val="accent1"/>
                              </a:solidFill>
                              <a:latin typeface="Cambria Math" panose="02040503050406030204" pitchFamily="18" charset="0"/>
                            </a:rPr>
                            <m:t>𝑝</m:t>
                          </m:r>
                        </m:sub>
                        <m:sup>
                          <m:r>
                            <a:rPr lang="en-US" i="1">
                              <a:solidFill>
                                <a:schemeClr val="accent1"/>
                              </a:solidFill>
                              <a:latin typeface="Cambria Math" panose="02040503050406030204" pitchFamily="18" charset="0"/>
                            </a:rPr>
                            <m:t>2</m:t>
                          </m:r>
                        </m:sup>
                      </m:sSubSup>
                      <m:r>
                        <a:rPr lang="en-US" i="1">
                          <a:solidFill>
                            <a:schemeClr val="accent1"/>
                          </a:solidFill>
                          <a:latin typeface="Cambria Math" panose="02040503050406030204" pitchFamily="18" charset="0"/>
                        </a:rPr>
                        <m:t>=</m:t>
                      </m:r>
                      <m:f>
                        <m:fPr>
                          <m:ctrlPr>
                            <a:rPr lang="en-US" i="1">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𝑆</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𝑆</m:t>
                              </m:r>
                            </m:e>
                            <m:sub>
                              <m:r>
                                <a:rPr lang="en-US" i="1">
                                  <a:solidFill>
                                    <a:schemeClr val="accent1"/>
                                  </a:solidFill>
                                  <a:latin typeface="Cambria Math" panose="02040503050406030204" pitchFamily="18" charset="0"/>
                                </a:rPr>
                                <m:t>𝑝</m:t>
                              </m:r>
                            </m:sub>
                          </m:sSub>
                        </m:num>
                        <m:den>
                          <m:r>
                            <a:rPr lang="en-US" i="1">
                              <a:solidFill>
                                <a:schemeClr val="accent1"/>
                              </a:solidFill>
                              <a:latin typeface="Cambria Math" panose="02040503050406030204" pitchFamily="18" charset="0"/>
                            </a:rPr>
                            <m:t>𝑑</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𝑓</m:t>
                              </m:r>
                            </m:e>
                            <m:sub>
                              <m:r>
                                <a:rPr lang="en-US" i="1">
                                  <a:solidFill>
                                    <a:schemeClr val="accent1"/>
                                  </a:solidFill>
                                  <a:latin typeface="Cambria Math" panose="02040503050406030204" pitchFamily="18" charset="0"/>
                                </a:rPr>
                                <m:t>𝑝</m:t>
                              </m:r>
                            </m:sub>
                          </m:sSub>
                        </m:den>
                      </m:f>
                      <m:r>
                        <a:rPr lang="en-US" i="1">
                          <a:solidFill>
                            <a:schemeClr val="accent1"/>
                          </a:solidFill>
                          <a:latin typeface="Cambria Math" panose="02040503050406030204" pitchFamily="18" charset="0"/>
                        </a:rPr>
                        <m:t>=</m:t>
                      </m:r>
                      <m:f>
                        <m:fPr>
                          <m:ctrlPr>
                            <a:rPr lang="en-US" i="1">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𝑆</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𝑆</m:t>
                              </m:r>
                            </m:e>
                            <m:sub>
                              <m:r>
                                <a:rPr lang="en-US" i="1">
                                  <a:solidFill>
                                    <a:schemeClr val="accent1"/>
                                  </a:solidFill>
                                  <a:latin typeface="Cambria Math" panose="02040503050406030204" pitchFamily="18" charset="0"/>
                                </a:rPr>
                                <m:t>1</m:t>
                              </m:r>
                            </m:sub>
                          </m:sSub>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𝑆</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𝑆</m:t>
                              </m:r>
                            </m:e>
                            <m:sub>
                              <m:r>
                                <a:rPr lang="en-US" i="1">
                                  <a:solidFill>
                                    <a:schemeClr val="accent1"/>
                                  </a:solidFill>
                                  <a:latin typeface="Cambria Math" panose="02040503050406030204" pitchFamily="18" charset="0"/>
                                </a:rPr>
                                <m:t>2</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𝑆</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𝑆</m:t>
                              </m:r>
                            </m:e>
                            <m:sub>
                              <m:r>
                                <a:rPr lang="en-US" b="0" i="1" smtClean="0">
                                  <a:solidFill>
                                    <a:schemeClr val="accent1"/>
                                  </a:solidFill>
                                  <a:latin typeface="Cambria Math" panose="02040503050406030204" pitchFamily="18" charset="0"/>
                                </a:rPr>
                                <m:t>3</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𝑆</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𝑆</m:t>
                              </m:r>
                            </m:e>
                            <m:sub>
                              <m:r>
                                <a:rPr lang="en-US" b="0" i="1" smtClean="0">
                                  <a:solidFill>
                                    <a:schemeClr val="accent1"/>
                                  </a:solidFill>
                                  <a:latin typeface="Cambria Math" panose="02040503050406030204" pitchFamily="18" charset="0"/>
                                </a:rPr>
                                <m:t>4</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𝑆</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𝑆</m:t>
                              </m:r>
                            </m:e>
                            <m:sub>
                              <m:r>
                                <a:rPr lang="en-US" b="0" i="1" smtClean="0">
                                  <a:solidFill>
                                    <a:schemeClr val="accent1"/>
                                  </a:solidFill>
                                  <a:latin typeface="Cambria Math" panose="02040503050406030204" pitchFamily="18" charset="0"/>
                                </a:rPr>
                                <m:t>5</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𝑆</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𝑆</m:t>
                              </m:r>
                            </m:e>
                            <m:sub>
                              <m:r>
                                <a:rPr lang="en-US" b="0" i="1" smtClean="0">
                                  <a:solidFill>
                                    <a:schemeClr val="accent1"/>
                                  </a:solidFill>
                                  <a:latin typeface="Cambria Math" panose="02040503050406030204" pitchFamily="18" charset="0"/>
                                </a:rPr>
                                <m:t>6</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𝑆</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𝑆</m:t>
                              </m:r>
                            </m:e>
                            <m:sub>
                              <m:r>
                                <a:rPr lang="en-US" b="0" i="1" smtClean="0">
                                  <a:solidFill>
                                    <a:schemeClr val="accent1"/>
                                  </a:solidFill>
                                  <a:latin typeface="Cambria Math" panose="02040503050406030204" pitchFamily="18" charset="0"/>
                                </a:rPr>
                                <m:t>7</m:t>
                              </m:r>
                            </m:sub>
                          </m:sSub>
                        </m:num>
                        <m:den>
                          <m:r>
                            <a:rPr lang="en-US" i="1">
                              <a:solidFill>
                                <a:schemeClr val="accent1"/>
                              </a:solidFill>
                              <a:latin typeface="Cambria Math" panose="02040503050406030204" pitchFamily="18" charset="0"/>
                            </a:rPr>
                            <m:t>𝑑</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𝑓</m:t>
                              </m:r>
                            </m:e>
                            <m:sub>
                              <m:r>
                                <a:rPr lang="en-US" i="1">
                                  <a:solidFill>
                                    <a:schemeClr val="accent1"/>
                                  </a:solidFill>
                                  <a:latin typeface="Cambria Math" panose="02040503050406030204" pitchFamily="18" charset="0"/>
                                </a:rPr>
                                <m:t>1</m:t>
                              </m:r>
                            </m:sub>
                          </m:sSub>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𝑑</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𝑓</m:t>
                              </m:r>
                            </m:e>
                            <m:sub>
                              <m:r>
                                <a:rPr lang="en-US" i="1">
                                  <a:solidFill>
                                    <a:schemeClr val="accent1"/>
                                  </a:solidFill>
                                  <a:latin typeface="Cambria Math" panose="02040503050406030204" pitchFamily="18" charset="0"/>
                                </a:rPr>
                                <m:t>2</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𝑑</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𝑓</m:t>
                              </m:r>
                            </m:e>
                            <m:sub>
                              <m:r>
                                <a:rPr lang="en-US" b="0" i="1" smtClean="0">
                                  <a:solidFill>
                                    <a:schemeClr val="accent1"/>
                                  </a:solidFill>
                                  <a:latin typeface="Cambria Math" panose="02040503050406030204" pitchFamily="18" charset="0"/>
                                </a:rPr>
                                <m:t>3</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𝑑</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𝑓</m:t>
                              </m:r>
                            </m:e>
                            <m:sub>
                              <m:r>
                                <a:rPr lang="en-US" b="0" i="1" smtClean="0">
                                  <a:solidFill>
                                    <a:schemeClr val="accent1"/>
                                  </a:solidFill>
                                  <a:latin typeface="Cambria Math" panose="02040503050406030204" pitchFamily="18" charset="0"/>
                                </a:rPr>
                                <m:t>4</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𝑑</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𝑓</m:t>
                              </m:r>
                            </m:e>
                            <m:sub>
                              <m:r>
                                <a:rPr lang="en-US" b="0" i="1" smtClean="0">
                                  <a:solidFill>
                                    <a:schemeClr val="accent1"/>
                                  </a:solidFill>
                                  <a:latin typeface="Cambria Math" panose="02040503050406030204" pitchFamily="18" charset="0"/>
                                </a:rPr>
                                <m:t>5</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𝑑</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𝑓</m:t>
                              </m:r>
                            </m:e>
                            <m:sub>
                              <m:r>
                                <a:rPr lang="en-US" b="0" i="1" smtClean="0">
                                  <a:solidFill>
                                    <a:schemeClr val="accent1"/>
                                  </a:solidFill>
                                  <a:latin typeface="Cambria Math" panose="02040503050406030204" pitchFamily="18" charset="0"/>
                                </a:rPr>
                                <m:t>6</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𝑑</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𝑓</m:t>
                              </m:r>
                            </m:e>
                            <m:sub>
                              <m:r>
                                <a:rPr lang="en-US" b="0" i="1" smtClean="0">
                                  <a:solidFill>
                                    <a:schemeClr val="accent1"/>
                                  </a:solidFill>
                                  <a:latin typeface="Cambria Math" panose="02040503050406030204" pitchFamily="18" charset="0"/>
                                </a:rPr>
                                <m:t>7</m:t>
                              </m:r>
                            </m:sub>
                          </m:sSub>
                        </m:den>
                      </m:f>
                    </m:oMath>
                  </m:oMathPara>
                </a14:m>
                <a:endParaRPr lang="en-US" dirty="0"/>
              </a:p>
              <a:p>
                <a:pPr>
                  <a:buNone/>
                </a:pPr>
                <a:endParaRPr lang="en-US" dirty="0"/>
              </a:p>
              <a:p>
                <a:pPr algn="just"/>
                <a:r>
                  <a:rPr lang="en-US" dirty="0"/>
                  <a:t>The enumerator is nothing more than the pooled sum, and the denominator is the pooled degrees of freedom which is thus:</a:t>
                </a:r>
              </a:p>
              <a:p>
                <a:pPr>
                  <a:buNone/>
                </a:pPr>
                <a:endParaRPr lang="en-US" dirty="0"/>
              </a:p>
              <a:p>
                <a:pPr>
                  <a:buNone/>
                </a:pPr>
                <a14:m>
                  <m:oMathPara xmlns:m="http://schemas.openxmlformats.org/officeDocument/2006/math">
                    <m:oMathParaPr>
                      <m:jc m:val="centerGroup"/>
                    </m:oMathParaPr>
                    <m:oMath xmlns:m="http://schemas.openxmlformats.org/officeDocument/2006/math">
                      <m:r>
                        <a:rPr lang="en-US" sz="1700" b="0" i="1" smtClean="0">
                          <a:solidFill>
                            <a:schemeClr val="accent1"/>
                          </a:solidFill>
                          <a:latin typeface="Cambria Math" panose="02040503050406030204" pitchFamily="18" charset="0"/>
                        </a:rPr>
                        <m:t>𝑑</m:t>
                      </m:r>
                      <m:sSub>
                        <m:sSubPr>
                          <m:ctrlPr>
                            <a:rPr lang="en-US" sz="1700" b="0" i="1" smtClean="0">
                              <a:solidFill>
                                <a:schemeClr val="accent1"/>
                              </a:solidFill>
                              <a:latin typeface="Cambria Math" panose="02040503050406030204" pitchFamily="18" charset="0"/>
                            </a:rPr>
                          </m:ctrlPr>
                        </m:sSubPr>
                        <m:e>
                          <m:r>
                            <a:rPr lang="en-US" sz="1700" b="0" i="1" smtClean="0">
                              <a:solidFill>
                                <a:schemeClr val="accent1"/>
                              </a:solidFill>
                              <a:latin typeface="Cambria Math" panose="02040503050406030204" pitchFamily="18" charset="0"/>
                            </a:rPr>
                            <m:t>𝑓</m:t>
                          </m:r>
                        </m:e>
                        <m:sub>
                          <m:r>
                            <a:rPr lang="en-US" sz="1700" b="0" i="1" smtClean="0">
                              <a:solidFill>
                                <a:schemeClr val="accent1"/>
                              </a:solidFill>
                              <a:latin typeface="Cambria Math" panose="02040503050406030204" pitchFamily="18" charset="0"/>
                            </a:rPr>
                            <m:t>𝑝</m:t>
                          </m:r>
                        </m:sub>
                      </m:sSub>
                      <m:r>
                        <a:rPr lang="en-US" sz="1700" b="0" i="1" smtClean="0">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𝑑</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𝑓</m:t>
                          </m:r>
                        </m:e>
                        <m:sub>
                          <m:r>
                            <a:rPr lang="en-US" sz="1700" i="1">
                              <a:solidFill>
                                <a:schemeClr val="accent1"/>
                              </a:solidFill>
                              <a:latin typeface="Cambria Math" panose="02040503050406030204" pitchFamily="18" charset="0"/>
                            </a:rPr>
                            <m:t>1</m:t>
                          </m:r>
                        </m:sub>
                      </m:sSub>
                      <m:r>
                        <a:rPr lang="en-US" sz="1700" i="1">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𝑑</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𝑓</m:t>
                          </m:r>
                        </m:e>
                        <m:sub>
                          <m:r>
                            <a:rPr lang="en-US" sz="1700" i="1">
                              <a:solidFill>
                                <a:schemeClr val="accent1"/>
                              </a:solidFill>
                              <a:latin typeface="Cambria Math" panose="02040503050406030204" pitchFamily="18" charset="0"/>
                            </a:rPr>
                            <m:t>2</m:t>
                          </m:r>
                        </m:sub>
                      </m:sSub>
                      <m:r>
                        <a:rPr lang="en-US" sz="1700" i="1">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𝑑</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𝑓</m:t>
                          </m:r>
                        </m:e>
                        <m:sub>
                          <m:r>
                            <a:rPr lang="en-US" sz="1700" i="1">
                              <a:solidFill>
                                <a:schemeClr val="accent1"/>
                              </a:solidFill>
                              <a:latin typeface="Cambria Math" panose="02040503050406030204" pitchFamily="18" charset="0"/>
                            </a:rPr>
                            <m:t>3</m:t>
                          </m:r>
                        </m:sub>
                      </m:sSub>
                      <m:r>
                        <a:rPr lang="en-US" sz="1700" i="1">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𝑑</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𝑓</m:t>
                          </m:r>
                        </m:e>
                        <m:sub>
                          <m:r>
                            <a:rPr lang="en-US" sz="1700" i="1">
                              <a:solidFill>
                                <a:schemeClr val="accent1"/>
                              </a:solidFill>
                              <a:latin typeface="Cambria Math" panose="02040503050406030204" pitchFamily="18" charset="0"/>
                            </a:rPr>
                            <m:t>4</m:t>
                          </m:r>
                        </m:sub>
                      </m:sSub>
                      <m:r>
                        <a:rPr lang="en-US" sz="1700" i="1">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𝑑</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𝑓</m:t>
                          </m:r>
                        </m:e>
                        <m:sub>
                          <m:r>
                            <a:rPr lang="en-US" sz="1700" i="1">
                              <a:solidFill>
                                <a:schemeClr val="accent1"/>
                              </a:solidFill>
                              <a:latin typeface="Cambria Math" panose="02040503050406030204" pitchFamily="18" charset="0"/>
                            </a:rPr>
                            <m:t>5</m:t>
                          </m:r>
                        </m:sub>
                      </m:sSub>
                      <m:r>
                        <a:rPr lang="en-US" sz="1700" i="1">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𝑑</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𝑓</m:t>
                          </m:r>
                        </m:e>
                        <m:sub>
                          <m:r>
                            <a:rPr lang="en-US" sz="1700" i="1">
                              <a:solidFill>
                                <a:schemeClr val="accent1"/>
                              </a:solidFill>
                              <a:latin typeface="Cambria Math" panose="02040503050406030204" pitchFamily="18" charset="0"/>
                            </a:rPr>
                            <m:t>6</m:t>
                          </m:r>
                        </m:sub>
                      </m:sSub>
                      <m:r>
                        <a:rPr lang="en-US" sz="1700" i="1">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𝑑</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𝑓</m:t>
                          </m:r>
                        </m:e>
                        <m:sub>
                          <m:r>
                            <a:rPr lang="en-US" sz="1700" i="1">
                              <a:solidFill>
                                <a:schemeClr val="accent1"/>
                              </a:solidFill>
                              <a:latin typeface="Cambria Math" panose="02040503050406030204" pitchFamily="18" charset="0"/>
                            </a:rPr>
                            <m:t>7</m:t>
                          </m:r>
                        </m:sub>
                      </m:sSub>
                    </m:oMath>
                  </m:oMathPara>
                </a14:m>
                <a:endParaRPr lang="en-US" sz="1700" dirty="0"/>
              </a:p>
              <a:p>
                <a:pPr>
                  <a:buNone/>
                </a:pPr>
                <a14:m>
                  <m:oMathPara xmlns:m="http://schemas.openxmlformats.org/officeDocument/2006/math">
                    <m:oMathParaPr>
                      <m:jc m:val="centerGroup"/>
                    </m:oMathParaPr>
                    <m:oMath xmlns:m="http://schemas.openxmlformats.org/officeDocument/2006/math">
                      <m:r>
                        <a:rPr lang="en-US" sz="1700" b="0" i="1" smtClean="0">
                          <a:solidFill>
                            <a:schemeClr val="accent1"/>
                          </a:solidFill>
                          <a:latin typeface="Cambria Math" panose="02040503050406030204" pitchFamily="18" charset="0"/>
                        </a:rPr>
                        <m:t>𝑑</m:t>
                      </m:r>
                      <m:sSub>
                        <m:sSubPr>
                          <m:ctrlPr>
                            <a:rPr lang="en-US" sz="1700" b="0" i="1" smtClean="0">
                              <a:solidFill>
                                <a:schemeClr val="accent1"/>
                              </a:solidFill>
                              <a:latin typeface="Cambria Math" panose="02040503050406030204" pitchFamily="18" charset="0"/>
                            </a:rPr>
                          </m:ctrlPr>
                        </m:sSubPr>
                        <m:e>
                          <m:r>
                            <a:rPr lang="en-US" sz="1700" b="0" i="1" smtClean="0">
                              <a:solidFill>
                                <a:schemeClr val="accent1"/>
                              </a:solidFill>
                              <a:latin typeface="Cambria Math" panose="02040503050406030204" pitchFamily="18" charset="0"/>
                            </a:rPr>
                            <m:t>𝑓</m:t>
                          </m:r>
                        </m:e>
                        <m:sub>
                          <m:r>
                            <a:rPr lang="en-US" sz="1700" b="0" i="1" smtClean="0">
                              <a:solidFill>
                                <a:schemeClr val="accent1"/>
                              </a:solidFill>
                              <a:latin typeface="Cambria Math" panose="02040503050406030204" pitchFamily="18" charset="0"/>
                            </a:rPr>
                            <m:t>𝑝</m:t>
                          </m:r>
                        </m:sub>
                      </m:sSub>
                      <m:r>
                        <a:rPr lang="en-US" sz="1700" b="0" i="1" smtClean="0">
                          <a:solidFill>
                            <a:schemeClr val="accent1"/>
                          </a:solidFill>
                          <a:latin typeface="Cambria Math" panose="02040503050406030204" pitchFamily="18" charset="0"/>
                        </a:rPr>
                        <m:t>=</m:t>
                      </m:r>
                      <m:d>
                        <m:dPr>
                          <m:ctrlPr>
                            <a:rPr lang="en-US" sz="1700" b="0" i="1" smtClean="0">
                              <a:solidFill>
                                <a:schemeClr val="accent1"/>
                              </a:solidFill>
                              <a:latin typeface="Cambria Math" panose="02040503050406030204" pitchFamily="18" charset="0"/>
                            </a:rPr>
                          </m:ctrlPr>
                        </m:dPr>
                        <m:e>
                          <m:sSub>
                            <m:sSubPr>
                              <m:ctrlPr>
                                <a:rPr lang="en-US" sz="1700" b="0" i="1" smtClean="0">
                                  <a:solidFill>
                                    <a:schemeClr val="accent1"/>
                                  </a:solidFill>
                                  <a:latin typeface="Cambria Math" panose="02040503050406030204" pitchFamily="18" charset="0"/>
                                </a:rPr>
                              </m:ctrlPr>
                            </m:sSubPr>
                            <m:e>
                              <m:r>
                                <a:rPr lang="en-US" sz="1700" b="0" i="1" smtClean="0">
                                  <a:solidFill>
                                    <a:schemeClr val="accent1"/>
                                  </a:solidFill>
                                  <a:latin typeface="Cambria Math" panose="02040503050406030204" pitchFamily="18" charset="0"/>
                                </a:rPr>
                                <m:t>𝑛</m:t>
                              </m:r>
                            </m:e>
                            <m:sub>
                              <m:r>
                                <a:rPr lang="en-US" sz="1700" b="0" i="1" smtClean="0">
                                  <a:solidFill>
                                    <a:schemeClr val="accent1"/>
                                  </a:solidFill>
                                  <a:latin typeface="Cambria Math" panose="02040503050406030204" pitchFamily="18" charset="0"/>
                                </a:rPr>
                                <m:t>1</m:t>
                              </m:r>
                            </m:sub>
                          </m:sSub>
                          <m:r>
                            <a:rPr lang="en-US" sz="1700" b="0" i="1" smtClean="0">
                              <a:solidFill>
                                <a:schemeClr val="accent1"/>
                              </a:solidFill>
                              <a:latin typeface="Cambria Math" panose="02040503050406030204" pitchFamily="18" charset="0"/>
                            </a:rPr>
                            <m:t>−1</m:t>
                          </m:r>
                        </m:e>
                      </m:d>
                      <m:r>
                        <a:rPr lang="en-US" sz="1700" b="0" i="1" smtClean="0">
                          <a:solidFill>
                            <a:schemeClr val="accent1"/>
                          </a:solidFill>
                          <a:latin typeface="Cambria Math" panose="02040503050406030204" pitchFamily="18" charset="0"/>
                        </a:rPr>
                        <m:t>+</m:t>
                      </m:r>
                      <m:d>
                        <m:dPr>
                          <m:ctrlPr>
                            <a:rPr lang="en-US" sz="1700" i="1">
                              <a:solidFill>
                                <a:schemeClr val="accent1"/>
                              </a:solidFill>
                              <a:latin typeface="Cambria Math" panose="02040503050406030204" pitchFamily="18" charset="0"/>
                            </a:rPr>
                          </m:ctrlPr>
                        </m:dPr>
                        <m:e>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b="0" i="1" smtClean="0">
                                  <a:solidFill>
                                    <a:schemeClr val="accent1"/>
                                  </a:solidFill>
                                  <a:latin typeface="Cambria Math" panose="02040503050406030204" pitchFamily="18" charset="0"/>
                                </a:rPr>
                                <m:t>2</m:t>
                              </m:r>
                            </m:sub>
                          </m:sSub>
                          <m:r>
                            <a:rPr lang="en-US" sz="1700" i="1">
                              <a:solidFill>
                                <a:schemeClr val="accent1"/>
                              </a:solidFill>
                              <a:latin typeface="Cambria Math" panose="02040503050406030204" pitchFamily="18" charset="0"/>
                            </a:rPr>
                            <m:t>−1</m:t>
                          </m:r>
                        </m:e>
                      </m:d>
                      <m:r>
                        <a:rPr lang="en-US" sz="1700" i="1">
                          <a:solidFill>
                            <a:schemeClr val="accent1"/>
                          </a:solidFill>
                          <a:latin typeface="Cambria Math" panose="02040503050406030204" pitchFamily="18" charset="0"/>
                        </a:rPr>
                        <m:t>+</m:t>
                      </m:r>
                      <m:d>
                        <m:dPr>
                          <m:ctrlPr>
                            <a:rPr lang="en-US" sz="1700" i="1">
                              <a:solidFill>
                                <a:schemeClr val="accent1"/>
                              </a:solidFill>
                              <a:latin typeface="Cambria Math" panose="02040503050406030204" pitchFamily="18" charset="0"/>
                            </a:rPr>
                          </m:ctrlPr>
                        </m:dPr>
                        <m:e>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b="0" i="1" smtClean="0">
                                  <a:solidFill>
                                    <a:schemeClr val="accent1"/>
                                  </a:solidFill>
                                  <a:latin typeface="Cambria Math" panose="02040503050406030204" pitchFamily="18" charset="0"/>
                                </a:rPr>
                                <m:t>3</m:t>
                              </m:r>
                            </m:sub>
                          </m:sSub>
                          <m:r>
                            <a:rPr lang="en-US" sz="1700" i="1">
                              <a:solidFill>
                                <a:schemeClr val="accent1"/>
                              </a:solidFill>
                              <a:latin typeface="Cambria Math" panose="02040503050406030204" pitchFamily="18" charset="0"/>
                            </a:rPr>
                            <m:t>−1</m:t>
                          </m:r>
                        </m:e>
                      </m:d>
                      <m:r>
                        <a:rPr lang="en-US" sz="1700" i="1">
                          <a:solidFill>
                            <a:schemeClr val="accent1"/>
                          </a:solidFill>
                          <a:latin typeface="Cambria Math" panose="02040503050406030204" pitchFamily="18" charset="0"/>
                        </a:rPr>
                        <m:t>+</m:t>
                      </m:r>
                      <m:d>
                        <m:dPr>
                          <m:ctrlPr>
                            <a:rPr lang="en-US" sz="1700" i="1">
                              <a:solidFill>
                                <a:schemeClr val="accent1"/>
                              </a:solidFill>
                              <a:latin typeface="Cambria Math" panose="02040503050406030204" pitchFamily="18" charset="0"/>
                            </a:rPr>
                          </m:ctrlPr>
                        </m:dPr>
                        <m:e>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b="0" i="1" smtClean="0">
                                  <a:solidFill>
                                    <a:schemeClr val="accent1"/>
                                  </a:solidFill>
                                  <a:latin typeface="Cambria Math" panose="02040503050406030204" pitchFamily="18" charset="0"/>
                                </a:rPr>
                                <m:t>4</m:t>
                              </m:r>
                            </m:sub>
                          </m:sSub>
                          <m:r>
                            <a:rPr lang="en-US" sz="1700" i="1">
                              <a:solidFill>
                                <a:schemeClr val="accent1"/>
                              </a:solidFill>
                              <a:latin typeface="Cambria Math" panose="02040503050406030204" pitchFamily="18" charset="0"/>
                            </a:rPr>
                            <m:t>−1</m:t>
                          </m:r>
                        </m:e>
                      </m:d>
                      <m:r>
                        <a:rPr lang="en-US" sz="1700" i="1">
                          <a:solidFill>
                            <a:schemeClr val="accent1"/>
                          </a:solidFill>
                          <a:latin typeface="Cambria Math" panose="02040503050406030204" pitchFamily="18" charset="0"/>
                        </a:rPr>
                        <m:t>+</m:t>
                      </m:r>
                      <m:d>
                        <m:dPr>
                          <m:ctrlPr>
                            <a:rPr lang="en-US" sz="1700" i="1">
                              <a:solidFill>
                                <a:schemeClr val="accent1"/>
                              </a:solidFill>
                              <a:latin typeface="Cambria Math" panose="02040503050406030204" pitchFamily="18" charset="0"/>
                            </a:rPr>
                          </m:ctrlPr>
                        </m:dPr>
                        <m:e>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b="0" i="1" smtClean="0">
                                  <a:solidFill>
                                    <a:schemeClr val="accent1"/>
                                  </a:solidFill>
                                  <a:latin typeface="Cambria Math" panose="02040503050406030204" pitchFamily="18" charset="0"/>
                                </a:rPr>
                                <m:t>5</m:t>
                              </m:r>
                            </m:sub>
                          </m:sSub>
                          <m:r>
                            <a:rPr lang="en-US" sz="1700" i="1">
                              <a:solidFill>
                                <a:schemeClr val="accent1"/>
                              </a:solidFill>
                              <a:latin typeface="Cambria Math" panose="02040503050406030204" pitchFamily="18" charset="0"/>
                            </a:rPr>
                            <m:t>−1</m:t>
                          </m:r>
                        </m:e>
                      </m:d>
                      <m:r>
                        <a:rPr lang="en-US" sz="1700" i="1">
                          <a:solidFill>
                            <a:schemeClr val="accent1"/>
                          </a:solidFill>
                          <a:latin typeface="Cambria Math" panose="02040503050406030204" pitchFamily="18" charset="0"/>
                        </a:rPr>
                        <m:t>+</m:t>
                      </m:r>
                      <m:d>
                        <m:dPr>
                          <m:ctrlPr>
                            <a:rPr lang="en-US" sz="1700" i="1">
                              <a:solidFill>
                                <a:schemeClr val="accent1"/>
                              </a:solidFill>
                              <a:latin typeface="Cambria Math" panose="02040503050406030204" pitchFamily="18" charset="0"/>
                            </a:rPr>
                          </m:ctrlPr>
                        </m:dPr>
                        <m:e>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b="0" i="1" smtClean="0">
                                  <a:solidFill>
                                    <a:schemeClr val="accent1"/>
                                  </a:solidFill>
                                  <a:latin typeface="Cambria Math" panose="02040503050406030204" pitchFamily="18" charset="0"/>
                                </a:rPr>
                                <m:t>6</m:t>
                              </m:r>
                            </m:sub>
                          </m:sSub>
                          <m:r>
                            <a:rPr lang="en-US" sz="1700" i="1">
                              <a:solidFill>
                                <a:schemeClr val="accent1"/>
                              </a:solidFill>
                              <a:latin typeface="Cambria Math" panose="02040503050406030204" pitchFamily="18" charset="0"/>
                            </a:rPr>
                            <m:t>−1</m:t>
                          </m:r>
                        </m:e>
                      </m:d>
                      <m:r>
                        <a:rPr lang="en-US" sz="1700" i="1">
                          <a:solidFill>
                            <a:schemeClr val="accent1"/>
                          </a:solidFill>
                          <a:latin typeface="Cambria Math" panose="02040503050406030204" pitchFamily="18" charset="0"/>
                        </a:rPr>
                        <m:t>+</m:t>
                      </m:r>
                      <m:d>
                        <m:dPr>
                          <m:ctrlPr>
                            <a:rPr lang="en-US" sz="1700" i="1">
                              <a:solidFill>
                                <a:schemeClr val="accent1"/>
                              </a:solidFill>
                              <a:latin typeface="Cambria Math" panose="02040503050406030204" pitchFamily="18" charset="0"/>
                            </a:rPr>
                          </m:ctrlPr>
                        </m:dPr>
                        <m:e>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b="0" i="1" smtClean="0">
                                  <a:solidFill>
                                    <a:schemeClr val="accent1"/>
                                  </a:solidFill>
                                  <a:latin typeface="Cambria Math" panose="02040503050406030204" pitchFamily="18" charset="0"/>
                                </a:rPr>
                                <m:t>7</m:t>
                              </m:r>
                            </m:sub>
                          </m:sSub>
                          <m:r>
                            <a:rPr lang="en-US" sz="1700" i="1">
                              <a:solidFill>
                                <a:schemeClr val="accent1"/>
                              </a:solidFill>
                              <a:latin typeface="Cambria Math" panose="02040503050406030204" pitchFamily="18" charset="0"/>
                            </a:rPr>
                            <m:t>−1</m:t>
                          </m:r>
                        </m:e>
                      </m:d>
                    </m:oMath>
                  </m:oMathPara>
                </a14:m>
                <a:endParaRPr lang="en-US" sz="1700" dirty="0"/>
              </a:p>
              <a:p>
                <a:pPr>
                  <a:buNone/>
                </a:pPr>
                <a14:m>
                  <m:oMathPara xmlns:m="http://schemas.openxmlformats.org/officeDocument/2006/math">
                    <m:oMathParaPr>
                      <m:jc m:val="centerGroup"/>
                    </m:oMathParaPr>
                    <m:oMath xmlns:m="http://schemas.openxmlformats.org/officeDocument/2006/math">
                      <m:r>
                        <a:rPr lang="en-US" sz="1700" b="0" i="1" smtClean="0">
                          <a:solidFill>
                            <a:schemeClr val="accent1"/>
                          </a:solidFill>
                          <a:latin typeface="Cambria Math" panose="02040503050406030204" pitchFamily="18" charset="0"/>
                        </a:rPr>
                        <m:t>𝑑</m:t>
                      </m:r>
                      <m:sSub>
                        <m:sSubPr>
                          <m:ctrlPr>
                            <a:rPr lang="en-US" sz="1700" b="0" i="1" smtClean="0">
                              <a:solidFill>
                                <a:schemeClr val="accent1"/>
                              </a:solidFill>
                              <a:latin typeface="Cambria Math" panose="02040503050406030204" pitchFamily="18" charset="0"/>
                            </a:rPr>
                          </m:ctrlPr>
                        </m:sSubPr>
                        <m:e>
                          <m:r>
                            <a:rPr lang="en-US" sz="1700" b="0" i="1" smtClean="0">
                              <a:solidFill>
                                <a:schemeClr val="accent1"/>
                              </a:solidFill>
                              <a:latin typeface="Cambria Math" panose="02040503050406030204" pitchFamily="18" charset="0"/>
                            </a:rPr>
                            <m:t>𝑓</m:t>
                          </m:r>
                        </m:e>
                        <m:sub>
                          <m:r>
                            <a:rPr lang="en-US" sz="1700" b="0" i="1" smtClean="0">
                              <a:solidFill>
                                <a:schemeClr val="accent1"/>
                              </a:solidFill>
                              <a:latin typeface="Cambria Math" panose="02040503050406030204" pitchFamily="18" charset="0"/>
                            </a:rPr>
                            <m:t>𝑝</m:t>
                          </m:r>
                        </m:sub>
                      </m:sSub>
                      <m:r>
                        <a:rPr lang="en-US" sz="1700" i="1">
                          <a:solidFill>
                            <a:schemeClr val="accent1"/>
                          </a:solidFill>
                          <a:latin typeface="Cambria Math" panose="02040503050406030204" pitchFamily="18" charset="0"/>
                        </a:rPr>
                        <m:t>=</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i="1">
                              <a:solidFill>
                                <a:schemeClr val="accent1"/>
                              </a:solidFill>
                              <a:latin typeface="Cambria Math" panose="02040503050406030204" pitchFamily="18" charset="0"/>
                            </a:rPr>
                            <m:t>1</m:t>
                          </m:r>
                        </m:sub>
                      </m:sSub>
                      <m:r>
                        <a:rPr lang="en-US" sz="1700" i="1">
                          <a:solidFill>
                            <a:schemeClr val="accent1"/>
                          </a:solidFill>
                          <a:latin typeface="Cambria Math" panose="02040503050406030204" pitchFamily="18" charset="0"/>
                        </a:rPr>
                        <m:t>+</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i="1">
                              <a:solidFill>
                                <a:schemeClr val="accent1"/>
                              </a:solidFill>
                              <a:latin typeface="Cambria Math" panose="02040503050406030204" pitchFamily="18" charset="0"/>
                            </a:rPr>
                            <m:t>2</m:t>
                          </m:r>
                        </m:sub>
                      </m:sSub>
                      <m:r>
                        <a:rPr lang="en-US" sz="1700" i="1">
                          <a:solidFill>
                            <a:schemeClr val="accent1"/>
                          </a:solidFill>
                          <a:latin typeface="Cambria Math" panose="02040503050406030204" pitchFamily="18" charset="0"/>
                        </a:rPr>
                        <m:t>+</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i="1">
                              <a:solidFill>
                                <a:schemeClr val="accent1"/>
                              </a:solidFill>
                              <a:latin typeface="Cambria Math" panose="02040503050406030204" pitchFamily="18" charset="0"/>
                            </a:rPr>
                            <m:t>3</m:t>
                          </m:r>
                        </m:sub>
                      </m:sSub>
                      <m:r>
                        <a:rPr lang="en-US" sz="1700" i="1">
                          <a:solidFill>
                            <a:schemeClr val="accent1"/>
                          </a:solidFill>
                          <a:latin typeface="Cambria Math" panose="02040503050406030204" pitchFamily="18" charset="0"/>
                        </a:rPr>
                        <m:t>+</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i="1">
                              <a:solidFill>
                                <a:schemeClr val="accent1"/>
                              </a:solidFill>
                              <a:latin typeface="Cambria Math" panose="02040503050406030204" pitchFamily="18" charset="0"/>
                            </a:rPr>
                            <m:t>4</m:t>
                          </m:r>
                        </m:sub>
                      </m:sSub>
                      <m:r>
                        <a:rPr lang="en-US" sz="1700" i="1">
                          <a:solidFill>
                            <a:schemeClr val="accent1"/>
                          </a:solidFill>
                          <a:latin typeface="Cambria Math" panose="02040503050406030204" pitchFamily="18" charset="0"/>
                        </a:rPr>
                        <m:t>+</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i="1">
                              <a:solidFill>
                                <a:schemeClr val="accent1"/>
                              </a:solidFill>
                              <a:latin typeface="Cambria Math" panose="02040503050406030204" pitchFamily="18" charset="0"/>
                            </a:rPr>
                            <m:t>5</m:t>
                          </m:r>
                        </m:sub>
                      </m:sSub>
                      <m:r>
                        <a:rPr lang="en-US" sz="1700" i="1">
                          <a:solidFill>
                            <a:schemeClr val="accent1"/>
                          </a:solidFill>
                          <a:latin typeface="Cambria Math" panose="02040503050406030204" pitchFamily="18" charset="0"/>
                        </a:rPr>
                        <m:t>+</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i="1">
                              <a:solidFill>
                                <a:schemeClr val="accent1"/>
                              </a:solidFill>
                              <a:latin typeface="Cambria Math" panose="02040503050406030204" pitchFamily="18" charset="0"/>
                            </a:rPr>
                            <m:t>6</m:t>
                          </m:r>
                        </m:sub>
                      </m:sSub>
                      <m:r>
                        <a:rPr lang="en-US" sz="1700" i="1">
                          <a:solidFill>
                            <a:schemeClr val="accent1"/>
                          </a:solidFill>
                          <a:latin typeface="Cambria Math" panose="02040503050406030204" pitchFamily="18" charset="0"/>
                        </a:rPr>
                        <m:t>+</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𝑛</m:t>
                          </m:r>
                        </m:e>
                        <m:sub>
                          <m:r>
                            <a:rPr lang="en-US" sz="1700" i="1">
                              <a:solidFill>
                                <a:schemeClr val="accent1"/>
                              </a:solidFill>
                              <a:latin typeface="Cambria Math" panose="02040503050406030204" pitchFamily="18" charset="0"/>
                            </a:rPr>
                            <m:t>7</m:t>
                          </m:r>
                        </m:sub>
                      </m:sSub>
                      <m:r>
                        <a:rPr lang="en-US" sz="1700" i="1">
                          <a:solidFill>
                            <a:schemeClr val="accent1"/>
                          </a:solidFill>
                          <a:latin typeface="Cambria Math" panose="02040503050406030204" pitchFamily="18" charset="0"/>
                        </a:rPr>
                        <m:t>−7</m:t>
                      </m:r>
                    </m:oMath>
                  </m:oMathPara>
                </a14:m>
                <a:endParaRPr lang="en-US" sz="1700" i="1" dirty="0">
                  <a:solidFill>
                    <a:schemeClr val="accent1"/>
                  </a:solidFill>
                  <a:latin typeface="Cambria Math" panose="02040503050406030204" pitchFamily="18" charset="0"/>
                </a:endParaRPr>
              </a:p>
              <a:p>
                <a:pPr>
                  <a:buNone/>
                </a:pPr>
                <a14:m>
                  <m:oMathPara xmlns:m="http://schemas.openxmlformats.org/officeDocument/2006/math">
                    <m:oMathParaPr>
                      <m:jc m:val="centerGroup"/>
                    </m:oMathParaPr>
                    <m:oMath xmlns:m="http://schemas.openxmlformats.org/officeDocument/2006/math">
                      <m:r>
                        <a:rPr lang="en-US" sz="1700" i="1">
                          <a:solidFill>
                            <a:schemeClr val="accent1"/>
                          </a:solidFill>
                          <a:latin typeface="Cambria Math" panose="02040503050406030204" pitchFamily="18" charset="0"/>
                        </a:rPr>
                        <m:t>𝑑</m:t>
                      </m:r>
                      <m:sSub>
                        <m:sSubPr>
                          <m:ctrlPr>
                            <a:rPr lang="en-US" sz="1700" i="1">
                              <a:solidFill>
                                <a:schemeClr val="accent1"/>
                              </a:solidFill>
                              <a:latin typeface="Cambria Math" panose="02040503050406030204" pitchFamily="18" charset="0"/>
                            </a:rPr>
                          </m:ctrlPr>
                        </m:sSubPr>
                        <m:e>
                          <m:r>
                            <a:rPr lang="en-US" sz="1700" i="1">
                              <a:solidFill>
                                <a:schemeClr val="accent1"/>
                              </a:solidFill>
                              <a:latin typeface="Cambria Math" panose="02040503050406030204" pitchFamily="18" charset="0"/>
                            </a:rPr>
                            <m:t>𝑓</m:t>
                          </m:r>
                        </m:e>
                        <m:sub>
                          <m:r>
                            <a:rPr lang="en-US" sz="1700" i="1">
                              <a:solidFill>
                                <a:schemeClr val="accent1"/>
                              </a:solidFill>
                              <a:latin typeface="Cambria Math" panose="02040503050406030204" pitchFamily="18" charset="0"/>
                            </a:rPr>
                            <m:t>𝑝</m:t>
                          </m:r>
                        </m:sub>
                      </m:sSub>
                      <m:r>
                        <a:rPr lang="en-US" sz="1700" b="0" i="1" smtClean="0">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𝑛</m:t>
                      </m:r>
                      <m:r>
                        <a:rPr lang="en-US" sz="1700" i="1">
                          <a:solidFill>
                            <a:schemeClr val="accent1"/>
                          </a:solidFill>
                          <a:latin typeface="Cambria Math" panose="02040503050406030204" pitchFamily="18" charset="0"/>
                        </a:rPr>
                        <m:t>−#</m:t>
                      </m:r>
                      <m:r>
                        <a:rPr lang="en-US" sz="1700" i="1">
                          <a:solidFill>
                            <a:schemeClr val="accent1"/>
                          </a:solidFill>
                          <a:latin typeface="Cambria Math" panose="02040503050406030204" pitchFamily="18" charset="0"/>
                        </a:rPr>
                        <m:t>𝑔𝑟𝑜𝑢𝑝𝑠</m:t>
                      </m:r>
                    </m:oMath>
                  </m:oMathPara>
                </a14:m>
                <a:endParaRPr lang="en-US" sz="1700" dirty="0">
                  <a:solidFill>
                    <a:schemeClr val="accent1"/>
                  </a:solidFill>
                </a:endParaRPr>
              </a:p>
              <a:p>
                <a:pPr>
                  <a:buNone/>
                </a:pPr>
                <a:endParaRPr lang="en-US" sz="1800" dirty="0"/>
              </a:p>
            </p:txBody>
          </p:sp>
        </mc:Choice>
        <mc:Fallback>
          <p:sp>
            <p:nvSpPr>
              <p:cNvPr id="3" name="Text Placeholder 2"/>
              <p:cNvSpPr>
                <a:spLocks noGrp="1" noRot="1" noChangeAspect="1" noMove="1" noResize="1" noEditPoints="1" noAdjustHandles="1" noChangeArrowheads="1" noChangeShapeType="1" noTextEdit="1"/>
              </p:cNvSpPr>
              <p:nvPr>
                <p:ph idx="1"/>
              </p:nvPr>
            </p:nvSpPr>
            <p:spPr>
              <a:xfrm>
                <a:off x="628649" y="1825625"/>
                <a:ext cx="8017409" cy="3790597"/>
              </a:xfrm>
              <a:blipFill>
                <a:blip r:embed="rId3"/>
                <a:stretch>
                  <a:fillRect l="-760" t="-2412" r="-913"/>
                </a:stretch>
              </a:blipFill>
            </p:spPr>
            <p:txBody>
              <a:bodyPr/>
              <a:lstStyle/>
              <a:p>
                <a:r>
                  <a:rPr lang="en-US">
                    <a:noFill/>
                  </a:rPr>
                  <a:t> </a:t>
                </a:r>
              </a:p>
            </p:txBody>
          </p:sp>
        </mc:Fallback>
      </mc:AlternateContent>
    </p:spTree>
    <p:extLst>
      <p:ext uri="{BB962C8B-B14F-4D97-AF65-F5344CB8AC3E}">
        <p14:creationId xmlns:p14="http://schemas.microsoft.com/office/powerpoint/2010/main" val="217972243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xkc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5E63B41F-26EE-4BC8-865D-F55C678EAB75}" vid="{788EA13F-68C7-4951-9286-9758A82E870C}"/>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615</TotalTime>
  <Words>1809</Words>
  <Application>Microsoft Office PowerPoint</Application>
  <PresentationFormat>On-screen Show (4:3)</PresentationFormat>
  <Paragraphs>474</Paragraphs>
  <Slides>41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 Math</vt:lpstr>
      <vt:lpstr>xkcd</vt:lpstr>
      <vt:lpstr>Theme1</vt:lpstr>
      <vt:lpstr>PowerPoint Presentation</vt:lpstr>
      <vt:lpstr>From two samples to many</vt:lpstr>
      <vt:lpstr>Rice Yield by location</vt:lpstr>
      <vt:lpstr>Rice Yield by location</vt:lpstr>
      <vt:lpstr>Hypothesis Testing</vt:lpstr>
      <vt:lpstr>Statistic</vt:lpstr>
      <vt:lpstr>Preliminary computations</vt:lpstr>
      <vt:lpstr>Pooled Sum of Squares</vt:lpstr>
      <vt:lpstr>Pooled variance, degrees of freedom</vt:lpstr>
      <vt:lpstr>Pooled variance vs individual</vt:lpstr>
      <vt:lpstr>Homoscedasticity</vt:lpstr>
      <vt:lpstr>ANOVA Steps</vt:lpstr>
      <vt:lpstr>ANOVA Variability</vt:lpstr>
      <vt:lpstr>ANOVA TABLE</vt:lpstr>
      <vt:lpstr>The Between groups DFB</vt:lpstr>
      <vt:lpstr>The Between groups DFB</vt:lpstr>
      <vt:lpstr>The Within groups DFW</vt:lpstr>
      <vt:lpstr>The Within groups DFW</vt:lpstr>
      <vt:lpstr>The Total DFT</vt:lpstr>
      <vt:lpstr>The Total DFT</vt:lpstr>
      <vt:lpstr>The Between groups SS (SSB)</vt:lpstr>
      <vt:lpstr>The Between groups SS (SSB)</vt:lpstr>
      <vt:lpstr>The Between groups SS (SSB)</vt:lpstr>
      <vt:lpstr>The Total SS (SST)</vt:lpstr>
      <vt:lpstr>The Total SS (SST)</vt:lpstr>
      <vt:lpstr>The Within SS (SSW)</vt:lpstr>
      <vt:lpstr>The Within SS (SSW)</vt:lpstr>
      <vt:lpstr>Computing the means</vt:lpstr>
      <vt:lpstr>The Between groups mean (MSB)</vt:lpstr>
      <vt:lpstr>The Between groups mean (MSB)</vt:lpstr>
      <vt:lpstr>The Within groups mean (MSW)</vt:lpstr>
      <vt:lpstr>The Within groups mean (MSW)</vt:lpstr>
      <vt:lpstr>The Variability ratio F</vt:lpstr>
      <vt:lpstr>The Variability ratio F</vt:lpstr>
      <vt:lpstr>The F distribution</vt:lpstr>
      <vt:lpstr>The F distribution</vt:lpstr>
      <vt:lpstr>The F distribution</vt:lpstr>
      <vt:lpstr>Verdict</vt:lpstr>
      <vt:lpstr>Verdict</vt:lpstr>
      <vt:lpstr>Remark</vt:lpstr>
      <vt:lpstr>Summary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Thanos Gentimis</dc:creator>
  <cp:lastModifiedBy>Gentimis, Thanos</cp:lastModifiedBy>
  <cp:revision>48</cp:revision>
  <cp:lastPrinted>2018-04-01T21:03:55Z</cp:lastPrinted>
  <dcterms:modified xsi:type="dcterms:W3CDTF">2022-04-11T14:48:44Z</dcterms:modified>
</cp:coreProperties>
</file>