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9144000"/>
  <p:notesSz cx="7102475" cy="102330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4" roundtripDataSignature="AMtx7mg8Hd2iOEbnbrJFg04rVo6+qi3L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7739" cy="511651"/>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3092" y="0"/>
            <a:ext cx="3077739" cy="511651"/>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92188"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10248" y="4860687"/>
            <a:ext cx="5681980" cy="460486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719598"/>
            <a:ext cx="3077739" cy="511651"/>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3092" y="9719598"/>
            <a:ext cx="3077739" cy="511651"/>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s-CO"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p:nvPr>
            <p:ph idx="2" type="sldImg"/>
          </p:nvPr>
        </p:nvSpPr>
        <p:spPr>
          <a:xfrm>
            <a:off x="992188"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1:notes"/>
          <p:cNvSpPr txBox="1"/>
          <p:nvPr>
            <p:ph idx="1" type="body"/>
          </p:nvPr>
        </p:nvSpPr>
        <p:spPr>
          <a:xfrm>
            <a:off x="710248" y="4860687"/>
            <a:ext cx="5681980" cy="4604861"/>
          </a:xfrm>
          <a:prstGeom prst="rect">
            <a:avLst/>
          </a:prstGeom>
          <a:noFill/>
          <a:ln>
            <a:noFill/>
          </a:ln>
        </p:spPr>
        <p:txBody>
          <a:bodyPr anchorCtr="0" anchor="t" bIns="49525" lIns="99050" spcFirstLastPara="1" rIns="99050" wrap="square" tIns="495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91" name="Google Shape;91;p1:notes"/>
          <p:cNvSpPr txBox="1"/>
          <p:nvPr>
            <p:ph idx="12" type="sldNum"/>
          </p:nvPr>
        </p:nvSpPr>
        <p:spPr>
          <a:xfrm>
            <a:off x="4023092" y="9719598"/>
            <a:ext cx="3077739" cy="511651"/>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SzPts val="1300"/>
              <a:buNone/>
            </a:pPr>
            <a:fld id="{00000000-1234-1234-1234-123412341234}" type="slidenum">
              <a:rPr b="0" i="0" lang="es-CO"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p:nvPr>
            <p:ph idx="2" type="sldImg"/>
          </p:nvPr>
        </p:nvSpPr>
        <p:spPr>
          <a:xfrm>
            <a:off x="992188"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2:notes"/>
          <p:cNvSpPr txBox="1"/>
          <p:nvPr>
            <p:ph idx="1" type="body"/>
          </p:nvPr>
        </p:nvSpPr>
        <p:spPr>
          <a:xfrm>
            <a:off x="710248" y="4860687"/>
            <a:ext cx="5681980" cy="4604861"/>
          </a:xfrm>
          <a:prstGeom prst="rect">
            <a:avLst/>
          </a:prstGeom>
          <a:noFill/>
          <a:ln>
            <a:noFill/>
          </a:ln>
        </p:spPr>
        <p:txBody>
          <a:bodyPr anchorCtr="0" anchor="t" bIns="49525" lIns="99050" spcFirstLastPara="1" rIns="99050" wrap="square" tIns="495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99" name="Google Shape;99;p2:notes"/>
          <p:cNvSpPr txBox="1"/>
          <p:nvPr>
            <p:ph idx="12" type="sldNum"/>
          </p:nvPr>
        </p:nvSpPr>
        <p:spPr>
          <a:xfrm>
            <a:off x="4023092" y="9719598"/>
            <a:ext cx="3077739" cy="511651"/>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SzPts val="1300"/>
              <a:buNone/>
            </a:pPr>
            <a:fld id="{00000000-1234-1234-1234-123412341234}" type="slidenum">
              <a:rPr lang="es-CO"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p:nvPr>
            <p:ph idx="2" type="sldImg"/>
          </p:nvPr>
        </p:nvSpPr>
        <p:spPr>
          <a:xfrm>
            <a:off x="992188"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3:notes"/>
          <p:cNvSpPr txBox="1"/>
          <p:nvPr>
            <p:ph idx="1" type="body"/>
          </p:nvPr>
        </p:nvSpPr>
        <p:spPr>
          <a:xfrm>
            <a:off x="710248" y="4860687"/>
            <a:ext cx="5681980" cy="4604861"/>
          </a:xfrm>
          <a:prstGeom prst="rect">
            <a:avLst/>
          </a:prstGeom>
          <a:noFill/>
          <a:ln>
            <a:noFill/>
          </a:ln>
        </p:spPr>
        <p:txBody>
          <a:bodyPr anchorCtr="0" anchor="t" bIns="49525" lIns="99050" spcFirstLastPara="1" rIns="99050" wrap="square" tIns="495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07" name="Google Shape;107;p3:notes"/>
          <p:cNvSpPr txBox="1"/>
          <p:nvPr>
            <p:ph idx="12" type="sldNum"/>
          </p:nvPr>
        </p:nvSpPr>
        <p:spPr>
          <a:xfrm>
            <a:off x="4023092" y="9719598"/>
            <a:ext cx="3077739" cy="511651"/>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SzPts val="1300"/>
              <a:buNone/>
            </a:pPr>
            <a:fld id="{00000000-1234-1234-1234-123412341234}" type="slidenum">
              <a:rPr lang="es-CO"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p:nvPr>
            <p:ph idx="2" type="sldImg"/>
          </p:nvPr>
        </p:nvSpPr>
        <p:spPr>
          <a:xfrm>
            <a:off x="992188"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4:notes"/>
          <p:cNvSpPr txBox="1"/>
          <p:nvPr>
            <p:ph idx="1" type="body"/>
          </p:nvPr>
        </p:nvSpPr>
        <p:spPr>
          <a:xfrm>
            <a:off x="710248" y="4860687"/>
            <a:ext cx="5682000" cy="4605000"/>
          </a:xfrm>
          <a:prstGeom prst="rect">
            <a:avLst/>
          </a:prstGeom>
          <a:noFill/>
          <a:ln>
            <a:noFill/>
          </a:ln>
        </p:spPr>
        <p:txBody>
          <a:bodyPr anchorCtr="0" anchor="t" bIns="49525" lIns="99050" spcFirstLastPara="1" rIns="99050" wrap="square" tIns="495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37" name="Google Shape;137;p4:notes"/>
          <p:cNvSpPr txBox="1"/>
          <p:nvPr>
            <p:ph idx="12" type="sldNum"/>
          </p:nvPr>
        </p:nvSpPr>
        <p:spPr>
          <a:xfrm>
            <a:off x="4023092" y="9719598"/>
            <a:ext cx="3077700" cy="511800"/>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SzPts val="1300"/>
              <a:buNone/>
            </a:pPr>
            <a:fld id="{00000000-1234-1234-1234-123412341234}" type="slidenum">
              <a:rPr lang="es-CO"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9b0084ecc4_1_65:notes"/>
          <p:cNvSpPr/>
          <p:nvPr>
            <p:ph idx="2" type="sldImg"/>
          </p:nvPr>
        </p:nvSpPr>
        <p:spPr>
          <a:xfrm>
            <a:off x="992188"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9b0084ecc4_1_65:notes"/>
          <p:cNvSpPr txBox="1"/>
          <p:nvPr>
            <p:ph idx="1" type="body"/>
          </p:nvPr>
        </p:nvSpPr>
        <p:spPr>
          <a:xfrm>
            <a:off x="710248" y="4860687"/>
            <a:ext cx="5682000" cy="46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39b0084ecc4_1_65:notes"/>
          <p:cNvSpPr txBox="1"/>
          <p:nvPr>
            <p:ph idx="12" type="sldNum"/>
          </p:nvPr>
        </p:nvSpPr>
        <p:spPr>
          <a:xfrm>
            <a:off x="4023092" y="9719598"/>
            <a:ext cx="3077700" cy="511800"/>
          </a:xfrm>
          <a:prstGeom prst="rect">
            <a:avLst/>
          </a:prstGeom>
        </p:spPr>
        <p:txBody>
          <a:bodyPr anchorCtr="0" anchor="b" bIns="49525" lIns="99050" spcFirstLastPara="1" rIns="99050" wrap="square" tIns="49525">
            <a:noAutofit/>
          </a:bodyPr>
          <a:lstStyle/>
          <a:p>
            <a:pPr indent="0" lvl="0" marL="0" rtl="0" algn="r">
              <a:spcBef>
                <a:spcPts val="0"/>
              </a:spcBef>
              <a:spcAft>
                <a:spcPts val="0"/>
              </a:spcAft>
              <a:buClr>
                <a:srgbClr val="000000"/>
              </a:buClr>
              <a:buSzPts val="1300"/>
              <a:buFont typeface="Arial"/>
              <a:buNone/>
            </a:pPr>
            <a:fld id="{00000000-1234-1234-1234-123412341234}" type="slidenum">
              <a:rPr lang="es-CO"/>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9b0084ecc4_1_132:notes"/>
          <p:cNvSpPr/>
          <p:nvPr>
            <p:ph idx="2" type="sldImg"/>
          </p:nvPr>
        </p:nvSpPr>
        <p:spPr>
          <a:xfrm>
            <a:off x="992188"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9b0084ecc4_1_132:notes"/>
          <p:cNvSpPr txBox="1"/>
          <p:nvPr>
            <p:ph idx="1" type="body"/>
          </p:nvPr>
        </p:nvSpPr>
        <p:spPr>
          <a:xfrm>
            <a:off x="710248" y="4860687"/>
            <a:ext cx="5682000" cy="46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39b0084ecc4_1_132:notes"/>
          <p:cNvSpPr txBox="1"/>
          <p:nvPr>
            <p:ph idx="12" type="sldNum"/>
          </p:nvPr>
        </p:nvSpPr>
        <p:spPr>
          <a:xfrm>
            <a:off x="4023092" y="9719598"/>
            <a:ext cx="3077700" cy="511800"/>
          </a:xfrm>
          <a:prstGeom prst="rect">
            <a:avLst/>
          </a:prstGeom>
        </p:spPr>
        <p:txBody>
          <a:bodyPr anchorCtr="0" anchor="b" bIns="49525" lIns="99050" spcFirstLastPara="1" rIns="99050" wrap="square" tIns="49525">
            <a:noAutofit/>
          </a:bodyPr>
          <a:lstStyle/>
          <a:p>
            <a:pPr indent="0" lvl="0" marL="0" rtl="0" algn="r">
              <a:spcBef>
                <a:spcPts val="0"/>
              </a:spcBef>
              <a:spcAft>
                <a:spcPts val="0"/>
              </a:spcAft>
              <a:buClr>
                <a:srgbClr val="000000"/>
              </a:buClr>
              <a:buSzPts val="1300"/>
              <a:buFont typeface="Arial"/>
              <a:buNone/>
            </a:pPr>
            <a:fld id="{00000000-1234-1234-1234-123412341234}" type="slidenum">
              <a:rPr lang="es-CO"/>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5:notes"/>
          <p:cNvSpPr/>
          <p:nvPr>
            <p:ph idx="2" type="sldImg"/>
          </p:nvPr>
        </p:nvSpPr>
        <p:spPr>
          <a:xfrm>
            <a:off x="992188"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5:notes"/>
          <p:cNvSpPr txBox="1"/>
          <p:nvPr>
            <p:ph idx="1" type="body"/>
          </p:nvPr>
        </p:nvSpPr>
        <p:spPr>
          <a:xfrm>
            <a:off x="710248" y="4860687"/>
            <a:ext cx="5681980" cy="4604861"/>
          </a:xfrm>
          <a:prstGeom prst="rect">
            <a:avLst/>
          </a:prstGeom>
          <a:noFill/>
          <a:ln>
            <a:noFill/>
          </a:ln>
        </p:spPr>
        <p:txBody>
          <a:bodyPr anchorCtr="0" anchor="t" bIns="49525" lIns="99050" spcFirstLastPara="1" rIns="99050" wrap="square" tIns="49525">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93" name="Google Shape;193;p5:notes"/>
          <p:cNvSpPr txBox="1"/>
          <p:nvPr>
            <p:ph idx="12" type="sldNum"/>
          </p:nvPr>
        </p:nvSpPr>
        <p:spPr>
          <a:xfrm>
            <a:off x="4023092" y="9719598"/>
            <a:ext cx="3077739" cy="511651"/>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SzPts val="1300"/>
              <a:buNone/>
            </a:pPr>
            <a:fld id="{00000000-1234-1234-1234-123412341234}" type="slidenum">
              <a:rPr lang="es-CO"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9b0084ecc4_1_160:notes"/>
          <p:cNvSpPr/>
          <p:nvPr>
            <p:ph idx="2" type="sldImg"/>
          </p:nvPr>
        </p:nvSpPr>
        <p:spPr>
          <a:xfrm>
            <a:off x="992188"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9b0084ecc4_1_160:notes"/>
          <p:cNvSpPr txBox="1"/>
          <p:nvPr>
            <p:ph idx="1" type="body"/>
          </p:nvPr>
        </p:nvSpPr>
        <p:spPr>
          <a:xfrm>
            <a:off x="710248" y="4860687"/>
            <a:ext cx="5682000" cy="46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39b0084ecc4_1_160:notes"/>
          <p:cNvSpPr txBox="1"/>
          <p:nvPr>
            <p:ph idx="12" type="sldNum"/>
          </p:nvPr>
        </p:nvSpPr>
        <p:spPr>
          <a:xfrm>
            <a:off x="4023092" y="9719598"/>
            <a:ext cx="3077700" cy="511800"/>
          </a:xfrm>
          <a:prstGeom prst="rect">
            <a:avLst/>
          </a:prstGeom>
        </p:spPr>
        <p:txBody>
          <a:bodyPr anchorCtr="0" anchor="b" bIns="49525" lIns="99050" spcFirstLastPara="1" rIns="99050" wrap="square" tIns="49525">
            <a:noAutofit/>
          </a:bodyPr>
          <a:lstStyle/>
          <a:p>
            <a:pPr indent="0" lvl="0" marL="0" rtl="0" algn="r">
              <a:spcBef>
                <a:spcPts val="0"/>
              </a:spcBef>
              <a:spcAft>
                <a:spcPts val="0"/>
              </a:spcAft>
              <a:buClr>
                <a:srgbClr val="000000"/>
              </a:buClr>
              <a:buSzPts val="1300"/>
              <a:buFont typeface="Arial"/>
              <a:buNone/>
            </a:pPr>
            <a:fld id="{00000000-1234-1234-1234-123412341234}" type="slidenum">
              <a:rPr lang="es-CO"/>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6:notes"/>
          <p:cNvSpPr txBox="1"/>
          <p:nvPr>
            <p:ph idx="1" type="body"/>
          </p:nvPr>
        </p:nvSpPr>
        <p:spPr>
          <a:xfrm>
            <a:off x="710248" y="4860687"/>
            <a:ext cx="5681980" cy="460486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1" name="Google Shape;211;p6:notes"/>
          <p:cNvSpPr/>
          <p:nvPr>
            <p:ph idx="2" type="sldImg"/>
          </p:nvPr>
        </p:nvSpPr>
        <p:spPr>
          <a:xfrm>
            <a:off x="992188"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9"/>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7" name="Google Shape;17;p9"/>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8" name="Google Shape;18;p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cxnSp>
        <p:nvCxnSpPr>
          <p:cNvPr id="21" name="Google Shape;21;p9"/>
          <p:cNvCxnSpPr/>
          <p:nvPr/>
        </p:nvCxnSpPr>
        <p:spPr>
          <a:xfrm>
            <a:off x="539552" y="6237312"/>
            <a:ext cx="7992888" cy="0"/>
          </a:xfrm>
          <a:prstGeom prst="straightConnector1">
            <a:avLst/>
          </a:prstGeom>
          <a:noFill/>
          <a:ln cap="flat" cmpd="sng" w="9525">
            <a:solidFill>
              <a:srgbClr val="4A7DBA"/>
            </a:solidFill>
            <a:prstDash val="solid"/>
            <a:round/>
            <a:headEnd len="sm" w="sm" type="none"/>
            <a:tailEnd len="sm" w="sm" type="none"/>
          </a:ln>
        </p:spPr>
      </p:cxnSp>
      <p:cxnSp>
        <p:nvCxnSpPr>
          <p:cNvPr id="22" name="Google Shape;22;p9"/>
          <p:cNvCxnSpPr/>
          <p:nvPr/>
        </p:nvCxnSpPr>
        <p:spPr>
          <a:xfrm>
            <a:off x="539552" y="980728"/>
            <a:ext cx="7992888" cy="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6" name="Shape 76"/>
        <p:cNvGrpSpPr/>
        <p:nvPr/>
      </p:nvGrpSpPr>
      <p:grpSpPr>
        <a:xfrm>
          <a:off x="0" y="0"/>
          <a:ext cx="0" cy="0"/>
          <a:chOff x="0" y="0"/>
          <a:chExt cx="0" cy="0"/>
        </a:xfrm>
      </p:grpSpPr>
      <p:sp>
        <p:nvSpPr>
          <p:cNvPr id="77" name="Google Shape;77;p18"/>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78" name="Google Shape;78;p18"/>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9" name="Google Shape;79;p1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0" name="Google Shape;80;p1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2" name="Shape 82"/>
        <p:cNvGrpSpPr/>
        <p:nvPr/>
      </p:nvGrpSpPr>
      <p:grpSpPr>
        <a:xfrm>
          <a:off x="0" y="0"/>
          <a:ext cx="0" cy="0"/>
          <a:chOff x="0" y="0"/>
          <a:chExt cx="0" cy="0"/>
        </a:xfrm>
      </p:grpSpPr>
      <p:sp>
        <p:nvSpPr>
          <p:cNvPr id="83" name="Google Shape;83;p19"/>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84" name="Google Shape;84;p19"/>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5" name="Google Shape;85;p1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6" name="Google Shape;86;p1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 name="Google Shape;8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3" name="Shape 23"/>
        <p:cNvGrpSpPr/>
        <p:nvPr/>
      </p:nvGrpSpPr>
      <p:grpSpPr>
        <a:xfrm>
          <a:off x="0" y="0"/>
          <a:ext cx="0" cy="0"/>
          <a:chOff x="0" y="0"/>
          <a:chExt cx="0" cy="0"/>
        </a:xfrm>
      </p:grpSpPr>
      <p:sp>
        <p:nvSpPr>
          <p:cNvPr id="24" name="Google Shape;24;p1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5" name="Google Shape;25;p10"/>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6" name="Google Shape;26;p1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1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cxnSp>
        <p:nvCxnSpPr>
          <p:cNvPr id="29" name="Google Shape;29;p10"/>
          <p:cNvCxnSpPr/>
          <p:nvPr/>
        </p:nvCxnSpPr>
        <p:spPr>
          <a:xfrm>
            <a:off x="467544" y="1484784"/>
            <a:ext cx="7992888" cy="0"/>
          </a:xfrm>
          <a:prstGeom prst="straightConnector1">
            <a:avLst/>
          </a:prstGeom>
          <a:noFill/>
          <a:ln cap="flat" cmpd="sng" w="9525">
            <a:solidFill>
              <a:srgbClr val="4A7DBA"/>
            </a:solidFill>
            <a:prstDash val="solid"/>
            <a:round/>
            <a:headEnd len="sm" w="sm" type="none"/>
            <a:tailEnd len="sm" w="sm" type="none"/>
          </a:ln>
        </p:spPr>
      </p:cxnSp>
      <p:cxnSp>
        <p:nvCxnSpPr>
          <p:cNvPr id="30" name="Google Shape;30;p10"/>
          <p:cNvCxnSpPr/>
          <p:nvPr/>
        </p:nvCxnSpPr>
        <p:spPr>
          <a:xfrm>
            <a:off x="467544" y="6237312"/>
            <a:ext cx="7992888" cy="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1" name="Shape 31"/>
        <p:cNvGrpSpPr/>
        <p:nvPr/>
      </p:nvGrpSpPr>
      <p:grpSpPr>
        <a:xfrm>
          <a:off x="0" y="0"/>
          <a:ext cx="0" cy="0"/>
          <a:chOff x="0" y="0"/>
          <a:chExt cx="0" cy="0"/>
        </a:xfrm>
      </p:grpSpPr>
      <p:sp>
        <p:nvSpPr>
          <p:cNvPr id="32" name="Google Shape;32;p11"/>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33" name="Google Shape;33;p11"/>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4" name="Google Shape;34;p1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1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Google Shape;36;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7" name="Shape 37"/>
        <p:cNvGrpSpPr/>
        <p:nvPr/>
      </p:nvGrpSpPr>
      <p:grpSpPr>
        <a:xfrm>
          <a:off x="0" y="0"/>
          <a:ext cx="0" cy="0"/>
          <a:chOff x="0" y="0"/>
          <a:chExt cx="0" cy="0"/>
        </a:xfrm>
      </p:grpSpPr>
      <p:sp>
        <p:nvSpPr>
          <p:cNvPr id="38" name="Google Shape;38;p1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39" name="Google Shape;39;p12"/>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12"/>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Google Shape;41;p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1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4" name="Shape 44"/>
        <p:cNvGrpSpPr/>
        <p:nvPr/>
      </p:nvGrpSpPr>
      <p:grpSpPr>
        <a:xfrm>
          <a:off x="0" y="0"/>
          <a:ext cx="0" cy="0"/>
          <a:chOff x="0" y="0"/>
          <a:chExt cx="0" cy="0"/>
        </a:xfrm>
      </p:grpSpPr>
      <p:sp>
        <p:nvSpPr>
          <p:cNvPr id="45" name="Google Shape;45;p1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46" name="Google Shape;46;p13"/>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7" name="Google Shape;47;p13"/>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8" name="Google Shape;48;p13"/>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9" name="Google Shape;49;p13"/>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0" name="Google Shape;50;p1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Google Shape;51;p1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53" name="Shape 53"/>
        <p:cNvGrpSpPr/>
        <p:nvPr/>
      </p:nvGrpSpPr>
      <p:grpSpPr>
        <a:xfrm>
          <a:off x="0" y="0"/>
          <a:ext cx="0" cy="0"/>
          <a:chOff x="0" y="0"/>
          <a:chExt cx="0" cy="0"/>
        </a:xfrm>
      </p:grpSpPr>
      <p:sp>
        <p:nvSpPr>
          <p:cNvPr id="54" name="Google Shape;54;p1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55" name="Google Shape;55;p1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1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8" name="Shape 58"/>
        <p:cNvGrpSpPr/>
        <p:nvPr/>
      </p:nvGrpSpPr>
      <p:grpSpPr>
        <a:xfrm>
          <a:off x="0" y="0"/>
          <a:ext cx="0" cy="0"/>
          <a:chOff x="0" y="0"/>
          <a:chExt cx="0" cy="0"/>
        </a:xfrm>
      </p:grpSpPr>
      <p:sp>
        <p:nvSpPr>
          <p:cNvPr id="59" name="Google Shape;59;p1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1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Google Shape;61;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2" name="Shape 62"/>
        <p:cNvGrpSpPr/>
        <p:nvPr/>
      </p:nvGrpSpPr>
      <p:grpSpPr>
        <a:xfrm>
          <a:off x="0" y="0"/>
          <a:ext cx="0" cy="0"/>
          <a:chOff x="0" y="0"/>
          <a:chExt cx="0" cy="0"/>
        </a:xfrm>
      </p:grpSpPr>
      <p:sp>
        <p:nvSpPr>
          <p:cNvPr id="63" name="Google Shape;63;p16"/>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4" name="Google Shape;64;p16"/>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5" name="Google Shape;65;p16"/>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6" name="Google Shape;66;p1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9" name="Shape 69"/>
        <p:cNvGrpSpPr/>
        <p:nvPr/>
      </p:nvGrpSpPr>
      <p:grpSpPr>
        <a:xfrm>
          <a:off x="0" y="0"/>
          <a:ext cx="0" cy="0"/>
          <a:chOff x="0" y="0"/>
          <a:chExt cx="0" cy="0"/>
        </a:xfrm>
      </p:grpSpPr>
      <p:sp>
        <p:nvSpPr>
          <p:cNvPr id="70" name="Google Shape;70;p17"/>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71" name="Google Shape;71;p17"/>
          <p:cNvSpPr/>
          <p:nvPr>
            <p:ph idx="2" type="pic"/>
          </p:nvPr>
        </p:nvSpPr>
        <p:spPr>
          <a:xfrm>
            <a:off x="1792288" y="612775"/>
            <a:ext cx="5486400" cy="4114800"/>
          </a:xfrm>
          <a:prstGeom prst="rect">
            <a:avLst/>
          </a:prstGeom>
          <a:noFill/>
          <a:ln>
            <a:noFill/>
          </a:ln>
        </p:spPr>
      </p:sp>
      <p:sp>
        <p:nvSpPr>
          <p:cNvPr id="72" name="Google Shape;72;p17"/>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73" name="Google Shape;73;p1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4" name="Google Shape;74;p1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 name="Google Shape;75;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8"/>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txBox="1"/>
          <p:nvPr>
            <p:ph type="ctrTitle"/>
          </p:nvPr>
        </p:nvSpPr>
        <p:spPr>
          <a:xfrm>
            <a:off x="645840" y="980728"/>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0"/>
              <a:buFont typeface="Calibri"/>
              <a:buNone/>
            </a:pPr>
            <a:r>
              <a:rPr lang="es-CO" sz="4000"/>
              <a:t>Galaxy Guardian</a:t>
            </a:r>
            <a:endParaRPr b="0" i="0" sz="4000" u="none" cap="none" strike="noStrike">
              <a:solidFill>
                <a:schemeClr val="dk1"/>
              </a:solidFill>
              <a:latin typeface="Calibri"/>
              <a:ea typeface="Calibri"/>
              <a:cs typeface="Calibri"/>
              <a:sym typeface="Calibri"/>
            </a:endParaRPr>
          </a:p>
        </p:txBody>
      </p:sp>
      <p:sp>
        <p:nvSpPr>
          <p:cNvPr id="94" name="Google Shape;94;p1"/>
          <p:cNvSpPr txBox="1"/>
          <p:nvPr>
            <p:ph idx="1" type="subTitle"/>
          </p:nvPr>
        </p:nvSpPr>
        <p:spPr>
          <a:xfrm>
            <a:off x="971600" y="2276872"/>
            <a:ext cx="7304856" cy="17526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rgbClr val="888888"/>
              </a:buClr>
              <a:buSzPts val="2170"/>
              <a:buFont typeface="Arial"/>
              <a:buNone/>
            </a:pPr>
            <a:r>
              <a:rPr b="0" i="0" lang="es-CO" sz="2170" u="none" cap="none" strike="noStrike">
                <a:solidFill>
                  <a:srgbClr val="888888"/>
                </a:solidFill>
                <a:latin typeface="Calibri"/>
                <a:ea typeface="Calibri"/>
                <a:cs typeface="Calibri"/>
                <a:sym typeface="Calibri"/>
              </a:rPr>
              <a:t>FACULTAD DE INGENIERÍA</a:t>
            </a:r>
            <a:endParaRPr/>
          </a:p>
          <a:p>
            <a:pPr indent="0" lvl="0" marL="0" marR="0" rtl="0" algn="ctr">
              <a:lnSpc>
                <a:spcPct val="80000"/>
              </a:lnSpc>
              <a:spcBef>
                <a:spcPts val="434"/>
              </a:spcBef>
              <a:spcAft>
                <a:spcPts val="0"/>
              </a:spcAft>
              <a:buClr>
                <a:srgbClr val="888888"/>
              </a:buClr>
              <a:buSzPts val="2170"/>
              <a:buFont typeface="Arial"/>
              <a:buNone/>
            </a:pPr>
            <a:r>
              <a:rPr b="0" i="0" lang="es-CO" sz="2170" u="none" cap="none" strike="noStrike">
                <a:solidFill>
                  <a:srgbClr val="888888"/>
                </a:solidFill>
                <a:latin typeface="Calibri"/>
                <a:ea typeface="Calibri"/>
                <a:cs typeface="Calibri"/>
                <a:sym typeface="Calibri"/>
              </a:rPr>
              <a:t>UNIVERSIDAD DE ANTIOQUIA</a:t>
            </a:r>
            <a:endParaRPr/>
          </a:p>
          <a:p>
            <a:pPr indent="0" lvl="0" marL="0" marR="0" rtl="0" algn="ctr">
              <a:lnSpc>
                <a:spcPct val="80000"/>
              </a:lnSpc>
              <a:spcBef>
                <a:spcPts val="434"/>
              </a:spcBef>
              <a:spcAft>
                <a:spcPts val="0"/>
              </a:spcAft>
              <a:buClr>
                <a:srgbClr val="888888"/>
              </a:buClr>
              <a:buSzPts val="2170"/>
              <a:buFont typeface="Arial"/>
              <a:buNone/>
            </a:pPr>
            <a:r>
              <a:rPr lang="es-CO" sz="2170"/>
              <a:t>Programa de Ingeniería Electrónica</a:t>
            </a:r>
            <a:endParaRPr sz="2170"/>
          </a:p>
          <a:p>
            <a:pPr indent="0" lvl="0" marL="0" marR="0" rtl="0" algn="ctr">
              <a:lnSpc>
                <a:spcPct val="80000"/>
              </a:lnSpc>
              <a:spcBef>
                <a:spcPts val="434"/>
              </a:spcBef>
              <a:spcAft>
                <a:spcPts val="0"/>
              </a:spcAft>
              <a:buClr>
                <a:srgbClr val="888888"/>
              </a:buClr>
              <a:buSzPts val="2170"/>
              <a:buFont typeface="Arial"/>
              <a:buNone/>
            </a:pPr>
            <a:r>
              <a:t/>
            </a:r>
            <a:endParaRPr sz="2170"/>
          </a:p>
          <a:p>
            <a:pPr indent="0" lvl="0" marL="0" marR="0" rtl="0" algn="ctr">
              <a:lnSpc>
                <a:spcPct val="80000"/>
              </a:lnSpc>
              <a:spcBef>
                <a:spcPts val="434"/>
              </a:spcBef>
              <a:spcAft>
                <a:spcPts val="0"/>
              </a:spcAft>
              <a:buClr>
                <a:srgbClr val="888888"/>
              </a:buClr>
              <a:buSzPts val="2170"/>
              <a:buFont typeface="Arial"/>
              <a:buNone/>
            </a:pPr>
            <a:r>
              <a:rPr lang="es-CO" sz="2170"/>
              <a:t>Primer trabajo </a:t>
            </a:r>
            <a:endParaRPr sz="2170"/>
          </a:p>
          <a:p>
            <a:pPr indent="0" lvl="0" marL="0" marR="0" rtl="0" algn="ctr">
              <a:lnSpc>
                <a:spcPct val="80000"/>
              </a:lnSpc>
              <a:spcBef>
                <a:spcPts val="434"/>
              </a:spcBef>
              <a:spcAft>
                <a:spcPts val="0"/>
              </a:spcAft>
              <a:buClr>
                <a:srgbClr val="888888"/>
              </a:buClr>
              <a:buSzPts val="2170"/>
              <a:buFont typeface="Arial"/>
              <a:buNone/>
            </a:pPr>
            <a:r>
              <a:t/>
            </a:r>
            <a:endParaRPr/>
          </a:p>
          <a:p>
            <a:pPr indent="0" lvl="0" marL="0" marR="0" rtl="0" algn="ctr">
              <a:lnSpc>
                <a:spcPct val="80000"/>
              </a:lnSpc>
              <a:spcBef>
                <a:spcPts val="434"/>
              </a:spcBef>
              <a:spcAft>
                <a:spcPts val="0"/>
              </a:spcAft>
              <a:buClr>
                <a:srgbClr val="888888"/>
              </a:buClr>
              <a:buSzPts val="2170"/>
              <a:buFont typeface="Arial"/>
              <a:buNone/>
            </a:pPr>
            <a:r>
              <a:t/>
            </a:r>
            <a:endParaRPr b="0" i="0" sz="2170" u="none" cap="none" strike="noStrike">
              <a:solidFill>
                <a:srgbClr val="888888"/>
              </a:solidFill>
              <a:latin typeface="Calibri"/>
              <a:ea typeface="Calibri"/>
              <a:cs typeface="Calibri"/>
              <a:sym typeface="Calibri"/>
            </a:endParaRPr>
          </a:p>
          <a:p>
            <a:pPr indent="0" lvl="0" marL="0" marR="0" rtl="0" algn="ctr">
              <a:lnSpc>
                <a:spcPct val="80000"/>
              </a:lnSpc>
              <a:spcBef>
                <a:spcPts val="496"/>
              </a:spcBef>
              <a:spcAft>
                <a:spcPts val="0"/>
              </a:spcAft>
              <a:buClr>
                <a:srgbClr val="888888"/>
              </a:buClr>
              <a:buSzPts val="2480"/>
              <a:buFont typeface="Arial"/>
              <a:buNone/>
            </a:pPr>
            <a:r>
              <a:t/>
            </a:r>
            <a:endParaRPr b="0" i="0" sz="2480" u="none" cap="none" strike="noStrike">
              <a:solidFill>
                <a:srgbClr val="888888"/>
              </a:solidFill>
              <a:latin typeface="Calibri"/>
              <a:ea typeface="Calibri"/>
              <a:cs typeface="Calibri"/>
              <a:sym typeface="Calibri"/>
            </a:endParaRPr>
          </a:p>
        </p:txBody>
      </p:sp>
      <p:sp>
        <p:nvSpPr>
          <p:cNvPr id="95" name="Google Shape;95;p1"/>
          <p:cNvSpPr txBox="1"/>
          <p:nvPr/>
        </p:nvSpPr>
        <p:spPr>
          <a:xfrm>
            <a:off x="1331640" y="4628728"/>
            <a:ext cx="6400800" cy="1752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2400"/>
              <a:buFont typeface="Arial"/>
              <a:buNone/>
            </a:pPr>
            <a:r>
              <a:rPr lang="es-CO" sz="2400">
                <a:solidFill>
                  <a:srgbClr val="888888"/>
                </a:solidFill>
                <a:latin typeface="Calibri"/>
                <a:ea typeface="Calibri"/>
                <a:cs typeface="Calibri"/>
                <a:sym typeface="Calibri"/>
              </a:rPr>
              <a:t>Juan Diego Cabrera Moncada</a:t>
            </a:r>
            <a:endParaRPr sz="2400">
              <a:solidFill>
                <a:srgbClr val="888888"/>
              </a:solidFill>
              <a:latin typeface="Calibri"/>
              <a:ea typeface="Calibri"/>
              <a:cs typeface="Calibri"/>
              <a:sym typeface="Calibri"/>
            </a:endParaRPr>
          </a:p>
          <a:p>
            <a:pPr indent="0" lvl="0" marL="0" marR="0" rtl="0" algn="ctr">
              <a:lnSpc>
                <a:spcPct val="100000"/>
              </a:lnSpc>
              <a:spcBef>
                <a:spcPts val="0"/>
              </a:spcBef>
              <a:spcAft>
                <a:spcPts val="0"/>
              </a:spcAft>
              <a:buClr>
                <a:srgbClr val="888888"/>
              </a:buClr>
              <a:buSzPts val="2400"/>
              <a:buFont typeface="Arial"/>
              <a:buNone/>
            </a:pPr>
            <a:r>
              <a:rPr lang="es-CO" sz="2400">
                <a:solidFill>
                  <a:srgbClr val="888888"/>
                </a:solidFill>
                <a:latin typeface="Calibri"/>
                <a:ea typeface="Calibri"/>
                <a:cs typeface="Calibri"/>
                <a:sym typeface="Calibri"/>
              </a:rPr>
              <a:t>Santiago Pereira Ramírez</a:t>
            </a:r>
            <a:endParaRPr sz="2400">
              <a:solidFill>
                <a:srgbClr val="888888"/>
              </a:solidFill>
              <a:latin typeface="Calibri"/>
              <a:ea typeface="Calibri"/>
              <a:cs typeface="Calibri"/>
              <a:sym typeface="Calibri"/>
            </a:endParaRPr>
          </a:p>
          <a:p>
            <a:pPr indent="0" lvl="0" marL="0" marR="0" rtl="0" algn="ctr">
              <a:lnSpc>
                <a:spcPct val="100000"/>
              </a:lnSpc>
              <a:spcBef>
                <a:spcPts val="480"/>
              </a:spcBef>
              <a:spcAft>
                <a:spcPts val="0"/>
              </a:spcAft>
              <a:buClr>
                <a:srgbClr val="888888"/>
              </a:buClr>
              <a:buSzPts val="2400"/>
              <a:buFont typeface="Arial"/>
              <a:buNone/>
            </a:pPr>
            <a:r>
              <a:rPr lang="es-CO" sz="2400">
                <a:solidFill>
                  <a:srgbClr val="888888"/>
                </a:solidFill>
                <a:latin typeface="Calibri"/>
                <a:ea typeface="Calibri"/>
                <a:cs typeface="Calibri"/>
                <a:sym typeface="Calibri"/>
              </a:rPr>
              <a:t>juan.cabrera@udea.edu.co</a:t>
            </a:r>
            <a:endParaRPr sz="2400">
              <a:solidFill>
                <a:srgbClr val="888888"/>
              </a:solidFill>
              <a:latin typeface="Calibri"/>
              <a:ea typeface="Calibri"/>
              <a:cs typeface="Calibri"/>
              <a:sym typeface="Calibri"/>
            </a:endParaRPr>
          </a:p>
          <a:p>
            <a:pPr indent="0" lvl="0" marL="0" marR="0" rtl="0" algn="ctr">
              <a:lnSpc>
                <a:spcPct val="100000"/>
              </a:lnSpc>
              <a:spcBef>
                <a:spcPts val="480"/>
              </a:spcBef>
              <a:spcAft>
                <a:spcPts val="0"/>
              </a:spcAft>
              <a:buClr>
                <a:srgbClr val="888888"/>
              </a:buClr>
              <a:buSzPts val="2400"/>
              <a:buFont typeface="Arial"/>
              <a:buNone/>
            </a:pPr>
            <a:r>
              <a:rPr lang="es-CO" sz="2400">
                <a:solidFill>
                  <a:srgbClr val="888888"/>
                </a:solidFill>
                <a:latin typeface="Calibri"/>
                <a:ea typeface="Calibri"/>
                <a:cs typeface="Calibri"/>
                <a:sym typeface="Calibri"/>
              </a:rPr>
              <a:t>santiago.pereira@udea.edu.co</a:t>
            </a:r>
            <a:endParaRPr sz="2400">
              <a:solidFill>
                <a:srgbClr val="888888"/>
              </a:solidFill>
              <a:latin typeface="Calibri"/>
              <a:ea typeface="Calibri"/>
              <a:cs typeface="Calibri"/>
              <a:sym typeface="Calibri"/>
            </a:endParaRPr>
          </a:p>
          <a:p>
            <a:pPr indent="0" lvl="0" marL="0" marR="0" rtl="0" algn="ctr">
              <a:lnSpc>
                <a:spcPct val="100000"/>
              </a:lnSpc>
              <a:spcBef>
                <a:spcPts val="640"/>
              </a:spcBef>
              <a:spcAft>
                <a:spcPts val="0"/>
              </a:spcAft>
              <a:buClr>
                <a:schemeClr val="dk1"/>
              </a:buClr>
              <a:buSzPts val="3200"/>
              <a:buFont typeface="Arial"/>
              <a:buNone/>
            </a:pPr>
            <a:r>
              <a:t/>
            </a:r>
            <a:endParaRPr b="0" i="0" sz="3200" u="none" cap="none" strike="noStrike">
              <a:solidFill>
                <a:srgbClr val="88888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nvSpPr>
        <p:spPr>
          <a:xfrm>
            <a:off x="609600" y="4270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290"/>
              <a:buFont typeface="Calibri"/>
              <a:buNone/>
            </a:pPr>
            <a:r>
              <a:rPr b="0" i="0" lang="es-CO" sz="4290" u="none" cap="none" strike="noStrike">
                <a:solidFill>
                  <a:schemeClr val="dk1"/>
                </a:solidFill>
                <a:latin typeface="Calibri"/>
                <a:ea typeface="Calibri"/>
                <a:cs typeface="Calibri"/>
                <a:sym typeface="Calibri"/>
              </a:rPr>
              <a:t>Descripción del Problema</a:t>
            </a:r>
            <a:endParaRPr b="0" i="0" sz="4290" u="none" cap="none" strike="noStrike">
              <a:solidFill>
                <a:schemeClr val="dk1"/>
              </a:solidFill>
              <a:latin typeface="Calibri"/>
              <a:ea typeface="Calibri"/>
              <a:cs typeface="Calibri"/>
              <a:sym typeface="Calibri"/>
            </a:endParaRPr>
          </a:p>
        </p:txBody>
      </p:sp>
      <p:sp>
        <p:nvSpPr>
          <p:cNvPr id="102" name="Google Shape;102;p2"/>
          <p:cNvSpPr txBox="1"/>
          <p:nvPr/>
        </p:nvSpPr>
        <p:spPr>
          <a:xfrm>
            <a:off x="1079400" y="2060850"/>
            <a:ext cx="7290000" cy="30159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800"/>
              <a:buFont typeface="Arial"/>
              <a:buChar char="•"/>
            </a:pPr>
            <a:r>
              <a:rPr lang="es-CO" sz="1800">
                <a:solidFill>
                  <a:schemeClr val="dk1"/>
                </a:solidFill>
                <a:latin typeface="Calibri"/>
                <a:ea typeface="Calibri"/>
                <a:cs typeface="Calibri"/>
                <a:sym typeface="Calibri"/>
              </a:rPr>
              <a:t>Interacción natural entre una persona y un entorno digital usando el movimiento de su mano, sin controles físicos o contacto directo.</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lang="es-CO" sz="1800">
                <a:solidFill>
                  <a:schemeClr val="dk1"/>
                </a:solidFill>
                <a:latin typeface="Calibri"/>
                <a:ea typeface="Calibri"/>
                <a:cs typeface="Calibri"/>
                <a:sym typeface="Calibri"/>
              </a:rPr>
              <a:t>Detectar y segmentar la mano del usuario en tiempo real usando visión por PC, para reconocer su posición y forma dentro del entorno del juego.</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lang="es-CO" sz="1800">
                <a:solidFill>
                  <a:schemeClr val="dk1"/>
                </a:solidFill>
                <a:latin typeface="Calibri"/>
                <a:ea typeface="Calibri"/>
                <a:cs typeface="Calibri"/>
                <a:sym typeface="Calibri"/>
              </a:rPr>
              <a:t>Referencias:</a:t>
            </a:r>
            <a:endParaRPr b="0" i="0" sz="1400" u="none" cap="none" strike="noStrike">
              <a:solidFill>
                <a:srgbClr val="000000"/>
              </a:solidFill>
              <a:latin typeface="Arial"/>
              <a:ea typeface="Arial"/>
              <a:cs typeface="Arial"/>
              <a:sym typeface="Arial"/>
            </a:endParaRPr>
          </a:p>
          <a:p>
            <a:pPr indent="-285750" lvl="2" marL="1200150" marR="0" rtl="0" algn="l">
              <a:lnSpc>
                <a:spcPct val="100000"/>
              </a:lnSpc>
              <a:spcBef>
                <a:spcPts val="0"/>
              </a:spcBef>
              <a:spcAft>
                <a:spcPts val="0"/>
              </a:spcAft>
              <a:buClr>
                <a:schemeClr val="dk1"/>
              </a:buClr>
              <a:buSzPts val="1800"/>
              <a:buFont typeface="Noto Sans Symbols"/>
              <a:buChar char="➢"/>
            </a:pPr>
            <a:r>
              <a:rPr b="0" i="0" lang="es-CO" sz="1800" u="none" cap="none" strike="noStrike">
                <a:solidFill>
                  <a:schemeClr val="dk1"/>
                </a:solidFill>
                <a:latin typeface="Calibri"/>
                <a:ea typeface="Calibri"/>
                <a:cs typeface="Calibri"/>
                <a:sym typeface="Calibri"/>
              </a:rPr>
              <a:t>	</a:t>
            </a:r>
            <a:r>
              <a:rPr lang="es-CO" sz="1800">
                <a:solidFill>
                  <a:schemeClr val="dk1"/>
                </a:solidFill>
                <a:latin typeface="Calibri"/>
                <a:ea typeface="Calibri"/>
                <a:cs typeface="Calibri"/>
                <a:sym typeface="Calibri"/>
              </a:rPr>
              <a:t>Identificación y seguimiento de objetos dinámicos mediante cámara y LiDAR -&gt; Contexto y otras técnicas</a:t>
            </a:r>
            <a:endParaRPr b="0" i="0" sz="1400" u="none" cap="none" strike="noStrike">
              <a:solidFill>
                <a:srgbClr val="000000"/>
              </a:solidFill>
              <a:latin typeface="Arial"/>
              <a:ea typeface="Arial"/>
              <a:cs typeface="Arial"/>
              <a:sym typeface="Arial"/>
            </a:endParaRPr>
          </a:p>
          <a:p>
            <a:pPr indent="-285750" lvl="2" marL="1200150" marR="0" rtl="0" algn="l">
              <a:lnSpc>
                <a:spcPct val="100000"/>
              </a:lnSpc>
              <a:spcBef>
                <a:spcPts val="0"/>
              </a:spcBef>
              <a:spcAft>
                <a:spcPts val="0"/>
              </a:spcAft>
              <a:buClr>
                <a:schemeClr val="dk1"/>
              </a:buClr>
              <a:buSzPts val="1800"/>
              <a:buFont typeface="Noto Sans Symbols"/>
              <a:buChar char="➢"/>
            </a:pPr>
            <a:r>
              <a:rPr b="0" i="0" lang="es-CO" sz="1800" u="none" cap="none" strike="noStrike">
                <a:solidFill>
                  <a:schemeClr val="dk1"/>
                </a:solidFill>
                <a:latin typeface="Calibri"/>
                <a:ea typeface="Calibri"/>
                <a:cs typeface="Calibri"/>
                <a:sym typeface="Calibri"/>
              </a:rPr>
              <a:t>	</a:t>
            </a:r>
            <a:r>
              <a:rPr lang="es-CO" sz="1800">
                <a:solidFill>
                  <a:schemeClr val="dk1"/>
                </a:solidFill>
                <a:latin typeface="Calibri"/>
                <a:ea typeface="Calibri"/>
                <a:cs typeface="Calibri"/>
                <a:sym typeface="Calibri"/>
              </a:rPr>
              <a:t>Estudio de técnicas de suavización de imágenes basadas en modelos dispersos -&gt; Filtrado Gaussiano</a:t>
            </a:r>
            <a:endParaRPr b="0" i="0" sz="1400" u="none" cap="none" strike="noStrike">
              <a:solidFill>
                <a:srgbClr val="000000"/>
              </a:solidFill>
              <a:latin typeface="Arial"/>
              <a:ea typeface="Arial"/>
              <a:cs typeface="Arial"/>
              <a:sym typeface="Arial"/>
            </a:endParaRPr>
          </a:p>
          <a:p>
            <a:pPr indent="-285750" lvl="2" marL="1200150" marR="0" rtl="0" algn="l">
              <a:lnSpc>
                <a:spcPct val="100000"/>
              </a:lnSpc>
              <a:spcBef>
                <a:spcPts val="0"/>
              </a:spcBef>
              <a:spcAft>
                <a:spcPts val="0"/>
              </a:spcAft>
              <a:buClr>
                <a:schemeClr val="dk1"/>
              </a:buClr>
              <a:buSzPts val="1800"/>
              <a:buFont typeface="Noto Sans Symbols"/>
              <a:buChar char="➢"/>
            </a:pPr>
            <a:r>
              <a:rPr b="0" i="0" lang="es-CO" sz="1800" u="none" cap="none" strike="noStrike">
                <a:solidFill>
                  <a:schemeClr val="dk1"/>
                </a:solidFill>
                <a:latin typeface="Calibri"/>
                <a:ea typeface="Calibri"/>
                <a:cs typeface="Calibri"/>
                <a:sym typeface="Calibri"/>
              </a:rPr>
              <a:t>	</a:t>
            </a:r>
            <a:r>
              <a:rPr lang="es-CO" sz="1800">
                <a:solidFill>
                  <a:schemeClr val="dk1"/>
                </a:solidFill>
                <a:latin typeface="Calibri"/>
                <a:ea typeface="Calibri"/>
                <a:cs typeface="Calibri"/>
                <a:sym typeface="Calibri"/>
              </a:rPr>
              <a:t>Detección y seguimiento de objetos con cámaras en movimiento -&gt; Segmentación</a:t>
            </a:r>
            <a:endParaRPr b="0" i="0" sz="1800" u="none" cap="none" strike="noStrike">
              <a:solidFill>
                <a:schemeClr val="dk1"/>
              </a:solidFill>
              <a:latin typeface="Calibri"/>
              <a:ea typeface="Calibri"/>
              <a:cs typeface="Calibri"/>
              <a:sym typeface="Calibri"/>
            </a:endParaRPr>
          </a:p>
        </p:txBody>
      </p:sp>
      <p:sp>
        <p:nvSpPr>
          <p:cNvPr id="103" name="Google Shape;103;p2"/>
          <p:cNvSpPr txBox="1"/>
          <p:nvPr/>
        </p:nvSpPr>
        <p:spPr>
          <a:xfrm>
            <a:off x="4355976" y="6381328"/>
            <a:ext cx="460132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rgbClr val="FF0000"/>
                </a:solidFill>
                <a:latin typeface="Calibri"/>
                <a:ea typeface="Calibri"/>
                <a:cs typeface="Calibri"/>
                <a:sym typeface="Calibri"/>
              </a:rPr>
              <a:t>Nota: </a:t>
            </a:r>
            <a:r>
              <a:rPr b="0" i="0" lang="es-CO" sz="1050" u="none" cap="none" strike="noStrike">
                <a:solidFill>
                  <a:schemeClr val="dk1"/>
                </a:solidFill>
                <a:latin typeface="Calibri"/>
                <a:ea typeface="Calibri"/>
                <a:cs typeface="Calibri"/>
                <a:sym typeface="Calibri"/>
              </a:rPr>
              <a:t>el que coloque párrafos en la presentación tendrá -0.2 en la definitiva</a:t>
            </a:r>
            <a:endParaRPr b="0" i="0" sz="105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nvSpPr>
        <p:spPr>
          <a:xfrm>
            <a:off x="395536" y="332656"/>
            <a:ext cx="8390245"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290"/>
              <a:buFont typeface="Calibri"/>
              <a:buNone/>
            </a:pPr>
            <a:r>
              <a:rPr b="0" i="0" lang="es-CO" sz="4190" u="none" cap="none" strike="noStrike">
                <a:solidFill>
                  <a:schemeClr val="dk1"/>
                </a:solidFill>
                <a:latin typeface="Calibri"/>
                <a:ea typeface="Calibri"/>
                <a:cs typeface="Calibri"/>
                <a:sym typeface="Calibri"/>
              </a:rPr>
              <a:t>Propuesta de Solución: Ruta seguida</a:t>
            </a:r>
            <a:endParaRPr b="0" i="0" sz="4190" u="none" cap="none" strike="noStrike">
              <a:solidFill>
                <a:schemeClr val="dk1"/>
              </a:solidFill>
              <a:latin typeface="Calibri"/>
              <a:ea typeface="Calibri"/>
              <a:cs typeface="Calibri"/>
              <a:sym typeface="Calibri"/>
            </a:endParaRPr>
          </a:p>
        </p:txBody>
      </p:sp>
      <p:sp>
        <p:nvSpPr>
          <p:cNvPr id="110" name="Google Shape;110;p3"/>
          <p:cNvSpPr txBox="1"/>
          <p:nvPr/>
        </p:nvSpPr>
        <p:spPr>
          <a:xfrm>
            <a:off x="1043608" y="1747120"/>
            <a:ext cx="7416823"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Conceptos del procesado de imágenes que se utilizaron, ejm, morfología, transformaciones, segmentación por histograma, etc.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Diagrama de flujo de la solución propuesta </a:t>
            </a:r>
            <a:r>
              <a:rPr b="0" i="0" lang="es-CO" sz="1800" u="sng" cap="none" strike="noStrike">
                <a:solidFill>
                  <a:schemeClr val="dk1"/>
                </a:solidFill>
                <a:latin typeface="Calibri"/>
                <a:ea typeface="Calibri"/>
                <a:cs typeface="Calibri"/>
                <a:sym typeface="Calibri"/>
              </a:rPr>
              <a:t>conceptualmente</a:t>
            </a:r>
            <a:endParaRPr b="0" i="0" sz="1800" u="sng" cap="none" strike="noStrike">
              <a:solidFill>
                <a:schemeClr val="dk1"/>
              </a:solidFill>
              <a:latin typeface="Calibri"/>
              <a:ea typeface="Calibri"/>
              <a:cs typeface="Calibri"/>
              <a:sym typeface="Calibri"/>
            </a:endParaRPr>
          </a:p>
        </p:txBody>
      </p:sp>
      <p:sp>
        <p:nvSpPr>
          <p:cNvPr id="111" name="Google Shape;111;p3"/>
          <p:cNvSpPr/>
          <p:nvPr/>
        </p:nvSpPr>
        <p:spPr>
          <a:xfrm>
            <a:off x="366475" y="3153225"/>
            <a:ext cx="1442400" cy="66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CO">
                <a:latin typeface="Calibri"/>
                <a:ea typeface="Calibri"/>
                <a:cs typeface="Calibri"/>
                <a:sym typeface="Calibri"/>
              </a:rPr>
              <a:t>Captura de la imagen</a:t>
            </a:r>
            <a:endParaRPr>
              <a:latin typeface="Calibri"/>
              <a:ea typeface="Calibri"/>
              <a:cs typeface="Calibri"/>
              <a:sym typeface="Calibri"/>
            </a:endParaRPr>
          </a:p>
        </p:txBody>
      </p:sp>
      <p:cxnSp>
        <p:nvCxnSpPr>
          <p:cNvPr id="112" name="Google Shape;112;p3"/>
          <p:cNvCxnSpPr/>
          <p:nvPr/>
        </p:nvCxnSpPr>
        <p:spPr>
          <a:xfrm>
            <a:off x="1808875" y="3479925"/>
            <a:ext cx="299400" cy="0"/>
          </a:xfrm>
          <a:prstGeom prst="straightConnector1">
            <a:avLst/>
          </a:prstGeom>
          <a:noFill/>
          <a:ln cap="flat" cmpd="sng" w="9525">
            <a:solidFill>
              <a:schemeClr val="dk2"/>
            </a:solidFill>
            <a:prstDash val="solid"/>
            <a:round/>
            <a:headEnd len="med" w="med" type="none"/>
            <a:tailEnd len="med" w="med" type="triangle"/>
          </a:ln>
        </p:spPr>
      </p:cxnSp>
      <p:sp>
        <p:nvSpPr>
          <p:cNvPr id="113" name="Google Shape;113;p3"/>
          <p:cNvSpPr/>
          <p:nvPr/>
        </p:nvSpPr>
        <p:spPr>
          <a:xfrm>
            <a:off x="2108275" y="3146475"/>
            <a:ext cx="1442400" cy="66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CO">
                <a:latin typeface="Calibri"/>
                <a:ea typeface="Calibri"/>
                <a:cs typeface="Calibri"/>
                <a:sym typeface="Calibri"/>
              </a:rPr>
              <a:t>Conversion de color de BGR a RGB</a:t>
            </a:r>
            <a:endParaRPr>
              <a:latin typeface="Calibri"/>
              <a:ea typeface="Calibri"/>
              <a:cs typeface="Calibri"/>
              <a:sym typeface="Calibri"/>
            </a:endParaRPr>
          </a:p>
        </p:txBody>
      </p:sp>
      <p:cxnSp>
        <p:nvCxnSpPr>
          <p:cNvPr id="114" name="Google Shape;114;p3"/>
          <p:cNvCxnSpPr/>
          <p:nvPr/>
        </p:nvCxnSpPr>
        <p:spPr>
          <a:xfrm>
            <a:off x="3550675" y="3486675"/>
            <a:ext cx="299400" cy="0"/>
          </a:xfrm>
          <a:prstGeom prst="straightConnector1">
            <a:avLst/>
          </a:prstGeom>
          <a:noFill/>
          <a:ln cap="flat" cmpd="sng" w="9525">
            <a:solidFill>
              <a:schemeClr val="dk2"/>
            </a:solidFill>
            <a:prstDash val="solid"/>
            <a:round/>
            <a:headEnd len="med" w="med" type="none"/>
            <a:tailEnd len="med" w="med" type="triangle"/>
          </a:ln>
        </p:spPr>
      </p:cxnSp>
      <p:sp>
        <p:nvSpPr>
          <p:cNvPr id="115" name="Google Shape;115;p3"/>
          <p:cNvSpPr/>
          <p:nvPr/>
        </p:nvSpPr>
        <p:spPr>
          <a:xfrm>
            <a:off x="3850075" y="3146475"/>
            <a:ext cx="1442400" cy="66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CO">
                <a:latin typeface="Calibri"/>
                <a:ea typeface="Calibri"/>
                <a:cs typeface="Calibri"/>
                <a:sym typeface="Calibri"/>
              </a:rPr>
              <a:t>Detección</a:t>
            </a:r>
            <a:r>
              <a:rPr lang="es-CO">
                <a:latin typeface="Calibri"/>
                <a:ea typeface="Calibri"/>
                <a:cs typeface="Calibri"/>
                <a:sym typeface="Calibri"/>
              </a:rPr>
              <a:t> de landmarks</a:t>
            </a:r>
            <a:endParaRPr>
              <a:latin typeface="Calibri"/>
              <a:ea typeface="Calibri"/>
              <a:cs typeface="Calibri"/>
              <a:sym typeface="Calibri"/>
            </a:endParaRPr>
          </a:p>
        </p:txBody>
      </p:sp>
      <p:cxnSp>
        <p:nvCxnSpPr>
          <p:cNvPr id="116" name="Google Shape;116;p3"/>
          <p:cNvCxnSpPr/>
          <p:nvPr/>
        </p:nvCxnSpPr>
        <p:spPr>
          <a:xfrm>
            <a:off x="5292475" y="3486675"/>
            <a:ext cx="299400" cy="0"/>
          </a:xfrm>
          <a:prstGeom prst="straightConnector1">
            <a:avLst/>
          </a:prstGeom>
          <a:noFill/>
          <a:ln cap="flat" cmpd="sng" w="9525">
            <a:solidFill>
              <a:schemeClr val="dk2"/>
            </a:solidFill>
            <a:prstDash val="solid"/>
            <a:round/>
            <a:headEnd len="med" w="med" type="none"/>
            <a:tailEnd len="med" w="med" type="triangle"/>
          </a:ln>
        </p:spPr>
      </p:cxnSp>
      <p:sp>
        <p:nvSpPr>
          <p:cNvPr id="117" name="Google Shape;117;p3"/>
          <p:cNvSpPr/>
          <p:nvPr/>
        </p:nvSpPr>
        <p:spPr>
          <a:xfrm>
            <a:off x="5591875" y="3153225"/>
            <a:ext cx="2176800" cy="66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CO">
                <a:latin typeface="Calibri"/>
                <a:ea typeface="Calibri"/>
                <a:cs typeface="Calibri"/>
                <a:sym typeface="Calibri"/>
              </a:rPr>
              <a:t>Generacion de mascara binaria(Mano=Blanco, fondo=negro)</a:t>
            </a:r>
            <a:endParaRPr>
              <a:latin typeface="Calibri"/>
              <a:ea typeface="Calibri"/>
              <a:cs typeface="Calibri"/>
              <a:sym typeface="Calibri"/>
            </a:endParaRPr>
          </a:p>
        </p:txBody>
      </p:sp>
      <p:cxnSp>
        <p:nvCxnSpPr>
          <p:cNvPr id="118" name="Google Shape;118;p3"/>
          <p:cNvCxnSpPr/>
          <p:nvPr/>
        </p:nvCxnSpPr>
        <p:spPr>
          <a:xfrm>
            <a:off x="7768675" y="3486675"/>
            <a:ext cx="299400" cy="0"/>
          </a:xfrm>
          <a:prstGeom prst="straightConnector1">
            <a:avLst/>
          </a:prstGeom>
          <a:noFill/>
          <a:ln cap="flat" cmpd="sng" w="9525">
            <a:solidFill>
              <a:schemeClr val="dk2"/>
            </a:solidFill>
            <a:prstDash val="solid"/>
            <a:round/>
            <a:headEnd len="med" w="med" type="none"/>
            <a:tailEnd len="med" w="med" type="triangle"/>
          </a:ln>
        </p:spPr>
      </p:cxnSp>
      <p:sp>
        <p:nvSpPr>
          <p:cNvPr id="119" name="Google Shape;119;p3"/>
          <p:cNvSpPr/>
          <p:nvPr/>
        </p:nvSpPr>
        <p:spPr>
          <a:xfrm>
            <a:off x="366475" y="4165225"/>
            <a:ext cx="1442400" cy="82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CO">
                <a:latin typeface="Calibri"/>
                <a:ea typeface="Calibri"/>
                <a:cs typeface="Calibri"/>
                <a:sym typeface="Calibri"/>
              </a:rPr>
              <a:t>Dibujo de contornos y </a:t>
            </a:r>
            <a:r>
              <a:rPr lang="es-CO">
                <a:latin typeface="Calibri"/>
                <a:ea typeface="Calibri"/>
                <a:cs typeface="Calibri"/>
                <a:sym typeface="Calibri"/>
              </a:rPr>
              <a:t>polígonos </a:t>
            </a:r>
            <a:r>
              <a:rPr lang="es-CO">
                <a:latin typeface="Calibri"/>
                <a:ea typeface="Calibri"/>
                <a:cs typeface="Calibri"/>
                <a:sym typeface="Calibri"/>
              </a:rPr>
              <a:t>(dedos y palma)</a:t>
            </a:r>
            <a:endParaRPr>
              <a:latin typeface="Calibri"/>
              <a:ea typeface="Calibri"/>
              <a:cs typeface="Calibri"/>
              <a:sym typeface="Calibri"/>
            </a:endParaRPr>
          </a:p>
        </p:txBody>
      </p:sp>
      <p:cxnSp>
        <p:nvCxnSpPr>
          <p:cNvPr id="120" name="Google Shape;120;p3"/>
          <p:cNvCxnSpPr/>
          <p:nvPr/>
        </p:nvCxnSpPr>
        <p:spPr>
          <a:xfrm>
            <a:off x="67075" y="4586875"/>
            <a:ext cx="299400" cy="0"/>
          </a:xfrm>
          <a:prstGeom prst="straightConnector1">
            <a:avLst/>
          </a:prstGeom>
          <a:noFill/>
          <a:ln cap="flat" cmpd="sng" w="9525">
            <a:solidFill>
              <a:schemeClr val="dk2"/>
            </a:solidFill>
            <a:prstDash val="solid"/>
            <a:round/>
            <a:headEnd len="med" w="med" type="none"/>
            <a:tailEnd len="med" w="med" type="triangle"/>
          </a:ln>
        </p:spPr>
      </p:cxnSp>
      <p:cxnSp>
        <p:nvCxnSpPr>
          <p:cNvPr id="121" name="Google Shape;121;p3"/>
          <p:cNvCxnSpPr/>
          <p:nvPr/>
        </p:nvCxnSpPr>
        <p:spPr>
          <a:xfrm>
            <a:off x="1808875" y="4586875"/>
            <a:ext cx="299400" cy="0"/>
          </a:xfrm>
          <a:prstGeom prst="straightConnector1">
            <a:avLst/>
          </a:prstGeom>
          <a:noFill/>
          <a:ln cap="flat" cmpd="sng" w="9525">
            <a:solidFill>
              <a:schemeClr val="dk2"/>
            </a:solidFill>
            <a:prstDash val="solid"/>
            <a:round/>
            <a:headEnd len="med" w="med" type="none"/>
            <a:tailEnd len="med" w="med" type="triangle"/>
          </a:ln>
        </p:spPr>
      </p:cxnSp>
      <p:sp>
        <p:nvSpPr>
          <p:cNvPr id="122" name="Google Shape;122;p3"/>
          <p:cNvSpPr/>
          <p:nvPr/>
        </p:nvSpPr>
        <p:spPr>
          <a:xfrm>
            <a:off x="2108275" y="4165225"/>
            <a:ext cx="1741800" cy="84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CO">
                <a:latin typeface="Calibri"/>
                <a:ea typeface="Calibri"/>
                <a:cs typeface="Calibri"/>
                <a:sym typeface="Calibri"/>
              </a:rPr>
              <a:t>Cierre </a:t>
            </a:r>
            <a:r>
              <a:rPr lang="es-CO">
                <a:latin typeface="Calibri"/>
                <a:ea typeface="Calibri"/>
                <a:cs typeface="Calibri"/>
                <a:sym typeface="Calibri"/>
              </a:rPr>
              <a:t>morfológico</a:t>
            </a:r>
            <a:r>
              <a:rPr lang="es-CO">
                <a:latin typeface="Calibri"/>
                <a:ea typeface="Calibri"/>
                <a:cs typeface="Calibri"/>
                <a:sym typeface="Calibri"/>
              </a:rPr>
              <a:t>(suavizar y unir regiones)</a:t>
            </a:r>
            <a:endParaRPr>
              <a:latin typeface="Calibri"/>
              <a:ea typeface="Calibri"/>
              <a:cs typeface="Calibri"/>
              <a:sym typeface="Calibri"/>
            </a:endParaRPr>
          </a:p>
        </p:txBody>
      </p:sp>
      <p:cxnSp>
        <p:nvCxnSpPr>
          <p:cNvPr id="123" name="Google Shape;123;p3"/>
          <p:cNvCxnSpPr/>
          <p:nvPr/>
        </p:nvCxnSpPr>
        <p:spPr>
          <a:xfrm>
            <a:off x="3850075" y="4586875"/>
            <a:ext cx="299400" cy="0"/>
          </a:xfrm>
          <a:prstGeom prst="straightConnector1">
            <a:avLst/>
          </a:prstGeom>
          <a:noFill/>
          <a:ln cap="flat" cmpd="sng" w="9525">
            <a:solidFill>
              <a:schemeClr val="dk2"/>
            </a:solidFill>
            <a:prstDash val="solid"/>
            <a:round/>
            <a:headEnd len="med" w="med" type="none"/>
            <a:tailEnd len="med" w="med" type="triangle"/>
          </a:ln>
        </p:spPr>
      </p:cxnSp>
      <p:sp>
        <p:nvSpPr>
          <p:cNvPr id="124" name="Google Shape;124;p3"/>
          <p:cNvSpPr/>
          <p:nvPr/>
        </p:nvSpPr>
        <p:spPr>
          <a:xfrm>
            <a:off x="4149475" y="4176325"/>
            <a:ext cx="1442400" cy="82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CO">
                <a:latin typeface="Calibri"/>
                <a:ea typeface="Calibri"/>
                <a:cs typeface="Calibri"/>
                <a:sym typeface="Calibri"/>
              </a:rPr>
              <a:t>Filtrado Gaussiano</a:t>
            </a:r>
            <a:endParaRPr>
              <a:latin typeface="Calibri"/>
              <a:ea typeface="Calibri"/>
              <a:cs typeface="Calibri"/>
              <a:sym typeface="Calibri"/>
            </a:endParaRPr>
          </a:p>
        </p:txBody>
      </p:sp>
      <p:cxnSp>
        <p:nvCxnSpPr>
          <p:cNvPr id="125" name="Google Shape;125;p3"/>
          <p:cNvCxnSpPr/>
          <p:nvPr/>
        </p:nvCxnSpPr>
        <p:spPr>
          <a:xfrm>
            <a:off x="5591875" y="4586875"/>
            <a:ext cx="299400" cy="0"/>
          </a:xfrm>
          <a:prstGeom prst="straightConnector1">
            <a:avLst/>
          </a:prstGeom>
          <a:noFill/>
          <a:ln cap="flat" cmpd="sng" w="9525">
            <a:solidFill>
              <a:schemeClr val="dk2"/>
            </a:solidFill>
            <a:prstDash val="solid"/>
            <a:round/>
            <a:headEnd len="med" w="med" type="none"/>
            <a:tailEnd len="med" w="med" type="triangle"/>
          </a:ln>
        </p:spPr>
      </p:cxnSp>
      <p:sp>
        <p:nvSpPr>
          <p:cNvPr id="126" name="Google Shape;126;p3"/>
          <p:cNvSpPr/>
          <p:nvPr/>
        </p:nvSpPr>
        <p:spPr>
          <a:xfrm>
            <a:off x="5891275" y="4187425"/>
            <a:ext cx="1442400" cy="82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CO">
                <a:latin typeface="Calibri"/>
                <a:ea typeface="Calibri"/>
                <a:cs typeface="Calibri"/>
                <a:sym typeface="Calibri"/>
              </a:rPr>
              <a:t>Operación</a:t>
            </a:r>
            <a:r>
              <a:rPr lang="es-CO">
                <a:latin typeface="Calibri"/>
                <a:ea typeface="Calibri"/>
                <a:cs typeface="Calibri"/>
                <a:sym typeface="Calibri"/>
              </a:rPr>
              <a:t> Bitwise AND (</a:t>
            </a:r>
            <a:r>
              <a:rPr lang="es-CO">
                <a:latin typeface="Calibri"/>
                <a:ea typeface="Calibri"/>
                <a:cs typeface="Calibri"/>
                <a:sym typeface="Calibri"/>
              </a:rPr>
              <a:t>segmentación</a:t>
            </a:r>
            <a:r>
              <a:rPr lang="es-CO">
                <a:latin typeface="Calibri"/>
                <a:ea typeface="Calibri"/>
                <a:cs typeface="Calibri"/>
                <a:sym typeface="Calibri"/>
              </a:rPr>
              <a:t> de la mano)</a:t>
            </a:r>
            <a:endParaRPr>
              <a:latin typeface="Calibri"/>
              <a:ea typeface="Calibri"/>
              <a:cs typeface="Calibri"/>
              <a:sym typeface="Calibri"/>
            </a:endParaRPr>
          </a:p>
        </p:txBody>
      </p:sp>
      <p:cxnSp>
        <p:nvCxnSpPr>
          <p:cNvPr id="127" name="Google Shape;127;p3"/>
          <p:cNvCxnSpPr/>
          <p:nvPr/>
        </p:nvCxnSpPr>
        <p:spPr>
          <a:xfrm>
            <a:off x="7333675" y="4586875"/>
            <a:ext cx="299400" cy="0"/>
          </a:xfrm>
          <a:prstGeom prst="straightConnector1">
            <a:avLst/>
          </a:prstGeom>
          <a:noFill/>
          <a:ln cap="flat" cmpd="sng" w="9525">
            <a:solidFill>
              <a:schemeClr val="dk2"/>
            </a:solidFill>
            <a:prstDash val="solid"/>
            <a:round/>
            <a:headEnd len="med" w="med" type="none"/>
            <a:tailEnd len="med" w="med" type="triangle"/>
          </a:ln>
        </p:spPr>
      </p:cxnSp>
      <p:cxnSp>
        <p:nvCxnSpPr>
          <p:cNvPr id="128" name="Google Shape;128;p3"/>
          <p:cNvCxnSpPr/>
          <p:nvPr/>
        </p:nvCxnSpPr>
        <p:spPr>
          <a:xfrm>
            <a:off x="67075" y="5567525"/>
            <a:ext cx="299400" cy="0"/>
          </a:xfrm>
          <a:prstGeom prst="straightConnector1">
            <a:avLst/>
          </a:prstGeom>
          <a:noFill/>
          <a:ln cap="flat" cmpd="sng" w="9525">
            <a:solidFill>
              <a:schemeClr val="dk2"/>
            </a:solidFill>
            <a:prstDash val="solid"/>
            <a:round/>
            <a:headEnd len="med" w="med" type="none"/>
            <a:tailEnd len="med" w="med" type="triangle"/>
          </a:ln>
        </p:spPr>
      </p:cxnSp>
      <p:sp>
        <p:nvSpPr>
          <p:cNvPr id="129" name="Google Shape;129;p3"/>
          <p:cNvSpPr/>
          <p:nvPr/>
        </p:nvSpPr>
        <p:spPr>
          <a:xfrm>
            <a:off x="395525" y="5234075"/>
            <a:ext cx="1442400" cy="66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CO">
                <a:latin typeface="Calibri"/>
                <a:ea typeface="Calibri"/>
                <a:cs typeface="Calibri"/>
                <a:sym typeface="Calibri"/>
              </a:rPr>
              <a:t>Realce visual y mezcla con fondo del juego</a:t>
            </a:r>
            <a:endParaRPr>
              <a:latin typeface="Calibri"/>
              <a:ea typeface="Calibri"/>
              <a:cs typeface="Calibri"/>
              <a:sym typeface="Calibri"/>
            </a:endParaRPr>
          </a:p>
        </p:txBody>
      </p:sp>
      <p:cxnSp>
        <p:nvCxnSpPr>
          <p:cNvPr id="130" name="Google Shape;130;p3"/>
          <p:cNvCxnSpPr/>
          <p:nvPr/>
        </p:nvCxnSpPr>
        <p:spPr>
          <a:xfrm>
            <a:off x="1837925" y="5567525"/>
            <a:ext cx="299400" cy="0"/>
          </a:xfrm>
          <a:prstGeom prst="straightConnector1">
            <a:avLst/>
          </a:prstGeom>
          <a:noFill/>
          <a:ln cap="flat" cmpd="sng" w="9525">
            <a:solidFill>
              <a:schemeClr val="dk2"/>
            </a:solidFill>
            <a:prstDash val="solid"/>
            <a:round/>
            <a:headEnd len="med" w="med" type="none"/>
            <a:tailEnd len="med" w="med" type="triangle"/>
          </a:ln>
        </p:spPr>
      </p:cxnSp>
      <p:sp>
        <p:nvSpPr>
          <p:cNvPr id="131" name="Google Shape;131;p3"/>
          <p:cNvSpPr/>
          <p:nvPr/>
        </p:nvSpPr>
        <p:spPr>
          <a:xfrm>
            <a:off x="2137325" y="5234075"/>
            <a:ext cx="1893600" cy="66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CO">
                <a:latin typeface="Calibri"/>
                <a:ea typeface="Calibri"/>
                <a:cs typeface="Calibri"/>
                <a:sym typeface="Calibri"/>
              </a:rPr>
              <a:t>Interacción</a:t>
            </a:r>
            <a:r>
              <a:rPr lang="es-CO">
                <a:latin typeface="Calibri"/>
                <a:ea typeface="Calibri"/>
                <a:cs typeface="Calibri"/>
                <a:sym typeface="Calibri"/>
              </a:rPr>
              <a:t> en </a:t>
            </a:r>
            <a:r>
              <a:rPr lang="es-CO">
                <a:latin typeface="Calibri"/>
                <a:ea typeface="Calibri"/>
                <a:cs typeface="Calibri"/>
                <a:sym typeface="Calibri"/>
              </a:rPr>
              <a:t>tiempo</a:t>
            </a:r>
            <a:r>
              <a:rPr lang="es-CO">
                <a:latin typeface="Calibri"/>
                <a:ea typeface="Calibri"/>
                <a:cs typeface="Calibri"/>
                <a:sym typeface="Calibri"/>
              </a:rPr>
              <a:t> real con los objetos(colisiones)</a:t>
            </a:r>
            <a:endParaRPr>
              <a:latin typeface="Calibri"/>
              <a:ea typeface="Calibri"/>
              <a:cs typeface="Calibri"/>
              <a:sym typeface="Calibri"/>
            </a:endParaRPr>
          </a:p>
        </p:txBody>
      </p:sp>
      <p:cxnSp>
        <p:nvCxnSpPr>
          <p:cNvPr id="132" name="Google Shape;132;p3"/>
          <p:cNvCxnSpPr/>
          <p:nvPr/>
        </p:nvCxnSpPr>
        <p:spPr>
          <a:xfrm>
            <a:off x="4030925" y="5567525"/>
            <a:ext cx="299400" cy="0"/>
          </a:xfrm>
          <a:prstGeom prst="straightConnector1">
            <a:avLst/>
          </a:prstGeom>
          <a:noFill/>
          <a:ln cap="flat" cmpd="sng" w="9525">
            <a:solidFill>
              <a:schemeClr val="dk2"/>
            </a:solidFill>
            <a:prstDash val="solid"/>
            <a:round/>
            <a:headEnd len="med" w="med" type="none"/>
            <a:tailEnd len="med" w="med" type="triangle"/>
          </a:ln>
        </p:spPr>
      </p:cxnSp>
      <p:sp>
        <p:nvSpPr>
          <p:cNvPr id="133" name="Google Shape;133;p3"/>
          <p:cNvSpPr/>
          <p:nvPr/>
        </p:nvSpPr>
        <p:spPr>
          <a:xfrm>
            <a:off x="4330325" y="5234075"/>
            <a:ext cx="1442400" cy="66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CO">
                <a:latin typeface="Calibri"/>
                <a:ea typeface="Calibri"/>
                <a:cs typeface="Calibri"/>
                <a:sym typeface="Calibri"/>
              </a:rPr>
              <a:t>Visualización</a:t>
            </a:r>
            <a:r>
              <a:rPr lang="es-CO">
                <a:latin typeface="Calibri"/>
                <a:ea typeface="Calibri"/>
                <a:cs typeface="Calibri"/>
                <a:sym typeface="Calibri"/>
              </a:rPr>
              <a:t> del resultado final</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4"/>
          <p:cNvSpPr txBox="1"/>
          <p:nvPr/>
        </p:nvSpPr>
        <p:spPr>
          <a:xfrm>
            <a:off x="395536" y="332656"/>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290"/>
              <a:buFont typeface="Calibri"/>
              <a:buNone/>
            </a:pPr>
            <a:r>
              <a:rPr b="0" i="0" lang="es-CO" sz="4290" u="none" cap="none" strike="noStrike">
                <a:solidFill>
                  <a:schemeClr val="dk1"/>
                </a:solidFill>
                <a:latin typeface="Calibri"/>
                <a:ea typeface="Calibri"/>
                <a:cs typeface="Calibri"/>
                <a:sym typeface="Calibri"/>
              </a:rPr>
              <a:t>Propuesta de Solución: Conceptos</a:t>
            </a:r>
            <a:endParaRPr b="0" i="0" sz="4290" u="none" cap="none" strike="noStrike">
              <a:solidFill>
                <a:schemeClr val="dk1"/>
              </a:solidFill>
              <a:latin typeface="Calibri"/>
              <a:ea typeface="Calibri"/>
              <a:cs typeface="Calibri"/>
              <a:sym typeface="Calibri"/>
            </a:endParaRPr>
          </a:p>
        </p:txBody>
      </p:sp>
      <p:sp>
        <p:nvSpPr>
          <p:cNvPr id="140" name="Google Shape;140;p4"/>
          <p:cNvSpPr/>
          <p:nvPr/>
        </p:nvSpPr>
        <p:spPr>
          <a:xfrm>
            <a:off x="77675" y="2289450"/>
            <a:ext cx="3022800" cy="72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CO" sz="1300" u="none" cap="none" strike="noStrike">
                <a:solidFill>
                  <a:srgbClr val="000000"/>
                </a:solidFill>
                <a:latin typeface="Arial"/>
                <a:ea typeface="Arial"/>
                <a:cs typeface="Arial"/>
                <a:sym typeface="Arial"/>
              </a:rPr>
              <a:t>Preprocesado</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s-CO" sz="1300"/>
              <a:t>-&gt; </a:t>
            </a:r>
            <a:r>
              <a:rPr lang="es-CO" sz="1300"/>
              <a:t>Conversión</a:t>
            </a:r>
            <a:r>
              <a:rPr lang="es-CO" sz="1300"/>
              <a:t> BGR a RGB </a:t>
            </a:r>
            <a:endParaRPr sz="1300"/>
          </a:p>
          <a:p>
            <a:pPr indent="0" lvl="0" marL="0" marR="0" rtl="0" algn="l">
              <a:lnSpc>
                <a:spcPct val="100000"/>
              </a:lnSpc>
              <a:spcBef>
                <a:spcPts val="0"/>
              </a:spcBef>
              <a:spcAft>
                <a:spcPts val="0"/>
              </a:spcAft>
              <a:buClr>
                <a:srgbClr val="000000"/>
              </a:buClr>
              <a:buSzPts val="1400"/>
              <a:buFont typeface="Arial"/>
              <a:buNone/>
            </a:pPr>
            <a:r>
              <a:rPr lang="es-CO" sz="1300"/>
              <a:t>-&gt; </a:t>
            </a:r>
            <a:r>
              <a:rPr lang="es-CO" sz="1300"/>
              <a:t>Normalización</a:t>
            </a:r>
            <a:r>
              <a:rPr lang="es-CO" sz="1300"/>
              <a:t> de colores</a:t>
            </a:r>
            <a:endParaRPr sz="1300"/>
          </a:p>
        </p:txBody>
      </p:sp>
      <p:sp>
        <p:nvSpPr>
          <p:cNvPr id="141" name="Google Shape;141;p4"/>
          <p:cNvSpPr/>
          <p:nvPr/>
        </p:nvSpPr>
        <p:spPr>
          <a:xfrm>
            <a:off x="77600" y="3154300"/>
            <a:ext cx="3022800" cy="75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CO" sz="1300" u="none" cap="none" strike="noStrike">
                <a:solidFill>
                  <a:srgbClr val="000000"/>
                </a:solidFill>
                <a:latin typeface="Arial"/>
                <a:ea typeface="Arial"/>
                <a:cs typeface="Arial"/>
                <a:sym typeface="Arial"/>
              </a:rPr>
              <a:t>Segmentado</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s-CO" sz="1300"/>
              <a:t>-&gt; </a:t>
            </a:r>
            <a:r>
              <a:rPr lang="es-CO" sz="1300"/>
              <a:t>operación</a:t>
            </a:r>
            <a:r>
              <a:rPr lang="es-CO" sz="1300"/>
              <a:t> mascar </a:t>
            </a:r>
            <a:r>
              <a:rPr lang="es-CO" sz="1300"/>
              <a:t>binaria</a:t>
            </a:r>
            <a:endParaRPr sz="1300"/>
          </a:p>
          <a:p>
            <a:pPr indent="0" lvl="0" marL="0" marR="0" rtl="0" algn="l">
              <a:lnSpc>
                <a:spcPct val="100000"/>
              </a:lnSpc>
              <a:spcBef>
                <a:spcPts val="0"/>
              </a:spcBef>
              <a:spcAft>
                <a:spcPts val="0"/>
              </a:spcAft>
              <a:buClr>
                <a:srgbClr val="000000"/>
              </a:buClr>
              <a:buSzPts val="1400"/>
              <a:buFont typeface="Arial"/>
              <a:buNone/>
            </a:pPr>
            <a:r>
              <a:rPr lang="es-CO" sz="1300"/>
              <a:t>-&gt; operaciones bitwise</a:t>
            </a:r>
            <a:endParaRPr sz="1300"/>
          </a:p>
          <a:p>
            <a:pPr indent="0" lvl="0" marL="0" marR="0" rtl="0" algn="l">
              <a:lnSpc>
                <a:spcPct val="100000"/>
              </a:lnSpc>
              <a:spcBef>
                <a:spcPts val="0"/>
              </a:spcBef>
              <a:spcAft>
                <a:spcPts val="0"/>
              </a:spcAft>
              <a:buClr>
                <a:srgbClr val="000000"/>
              </a:buClr>
              <a:buSzPts val="1400"/>
              <a:buFont typeface="Arial"/>
              <a:buNone/>
            </a:pPr>
            <a:r>
              <a:rPr lang="es-CO" sz="1300"/>
              <a:t>-&gt;cierre </a:t>
            </a:r>
            <a:r>
              <a:rPr lang="es-CO" sz="1300"/>
              <a:t>morfológico</a:t>
            </a:r>
            <a:endParaRPr sz="1300"/>
          </a:p>
        </p:txBody>
      </p:sp>
      <p:sp>
        <p:nvSpPr>
          <p:cNvPr id="142" name="Google Shape;142;p4"/>
          <p:cNvSpPr/>
          <p:nvPr/>
        </p:nvSpPr>
        <p:spPr>
          <a:xfrm>
            <a:off x="77750" y="4072700"/>
            <a:ext cx="3022800" cy="58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CO" sz="1300" u="none" cap="none" strike="noStrike">
                <a:solidFill>
                  <a:srgbClr val="000000"/>
                </a:solidFill>
                <a:latin typeface="Arial"/>
                <a:ea typeface="Arial"/>
                <a:cs typeface="Arial"/>
                <a:sym typeface="Arial"/>
              </a:rPr>
              <a:t>Extracción de Características</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s-CO" sz="1300"/>
              <a:t>-&gt; </a:t>
            </a:r>
            <a:r>
              <a:rPr lang="es-CO" sz="1300"/>
              <a:t>detección</a:t>
            </a:r>
            <a:r>
              <a:rPr lang="es-CO" sz="1300"/>
              <a:t> de landmarks</a:t>
            </a:r>
            <a:endParaRPr sz="1300"/>
          </a:p>
          <a:p>
            <a:pPr indent="0" lvl="0" marL="0" marR="0" rtl="0" algn="l">
              <a:lnSpc>
                <a:spcPct val="100000"/>
              </a:lnSpc>
              <a:spcBef>
                <a:spcPts val="0"/>
              </a:spcBef>
              <a:spcAft>
                <a:spcPts val="0"/>
              </a:spcAft>
              <a:buClr>
                <a:srgbClr val="000000"/>
              </a:buClr>
              <a:buSzPts val="1400"/>
              <a:buFont typeface="Arial"/>
              <a:buNone/>
            </a:pPr>
            <a:r>
              <a:rPr lang="es-CO" sz="1300"/>
              <a:t>-&gt; </a:t>
            </a:r>
            <a:r>
              <a:rPr lang="es-CO" sz="1300"/>
              <a:t>cálculo</a:t>
            </a:r>
            <a:r>
              <a:rPr lang="es-CO" sz="1300"/>
              <a:t> de la </a:t>
            </a:r>
            <a:r>
              <a:rPr lang="es-CO" sz="1300"/>
              <a:t>posición</a:t>
            </a:r>
            <a:r>
              <a:rPr lang="es-CO" sz="1300"/>
              <a:t> (cx, cy)</a:t>
            </a:r>
            <a:endParaRPr sz="1300"/>
          </a:p>
        </p:txBody>
      </p:sp>
      <p:sp>
        <p:nvSpPr>
          <p:cNvPr id="143" name="Google Shape;143;p4"/>
          <p:cNvSpPr/>
          <p:nvPr/>
        </p:nvSpPr>
        <p:spPr>
          <a:xfrm>
            <a:off x="77600" y="4801650"/>
            <a:ext cx="3022800" cy="58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CO" sz="1300" u="none" cap="none" strike="noStrike">
                <a:solidFill>
                  <a:srgbClr val="000000"/>
                </a:solidFill>
                <a:latin typeface="Arial"/>
                <a:ea typeface="Arial"/>
                <a:cs typeface="Arial"/>
                <a:sym typeface="Arial"/>
              </a:rPr>
              <a:t>Clasificación</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s-CO" sz="1300"/>
              <a:t>-&gt; </a:t>
            </a:r>
            <a:r>
              <a:rPr lang="es-CO" sz="1300"/>
              <a:t>Identificación</a:t>
            </a:r>
            <a:r>
              <a:rPr lang="es-CO" sz="1300"/>
              <a:t> de la mano y dedos</a:t>
            </a:r>
            <a:endParaRPr sz="1300"/>
          </a:p>
        </p:txBody>
      </p:sp>
      <p:sp>
        <p:nvSpPr>
          <p:cNvPr id="144" name="Google Shape;144;p4"/>
          <p:cNvSpPr/>
          <p:nvPr/>
        </p:nvSpPr>
        <p:spPr>
          <a:xfrm>
            <a:off x="77750" y="5530575"/>
            <a:ext cx="3022800" cy="58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CO" sz="1300" u="none" cap="none" strike="noStrike">
                <a:solidFill>
                  <a:srgbClr val="000000"/>
                </a:solidFill>
                <a:latin typeface="Arial"/>
                <a:ea typeface="Arial"/>
                <a:cs typeface="Arial"/>
                <a:sym typeface="Arial"/>
              </a:rPr>
              <a:t>Acción</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s-CO" sz="1300"/>
              <a:t>-&gt; control de objetos del juego </a:t>
            </a:r>
            <a:r>
              <a:rPr lang="es-CO" sz="1300"/>
              <a:t>según</a:t>
            </a:r>
            <a:r>
              <a:rPr lang="es-CO" sz="1300"/>
              <a:t> el movimiento de la mano</a:t>
            </a:r>
            <a:endParaRPr sz="1300"/>
          </a:p>
        </p:txBody>
      </p:sp>
      <p:sp>
        <p:nvSpPr>
          <p:cNvPr id="145" name="Google Shape;145;p4"/>
          <p:cNvSpPr/>
          <p:nvPr/>
        </p:nvSpPr>
        <p:spPr>
          <a:xfrm>
            <a:off x="77750" y="1661175"/>
            <a:ext cx="3022800" cy="45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CO" sz="1300" u="none" cap="none" strike="noStrike">
                <a:solidFill>
                  <a:srgbClr val="000000"/>
                </a:solidFill>
                <a:latin typeface="Arial"/>
                <a:ea typeface="Arial"/>
                <a:cs typeface="Arial"/>
                <a:sym typeface="Arial"/>
              </a:rPr>
              <a:t>Captura de la Imagen</a:t>
            </a:r>
            <a:endParaRPr b="0" i="0" sz="1300" u="none" cap="none" strike="noStrike">
              <a:solidFill>
                <a:srgbClr val="000000"/>
              </a:solidFill>
              <a:latin typeface="Arial"/>
              <a:ea typeface="Arial"/>
              <a:cs typeface="Arial"/>
              <a:sym typeface="Arial"/>
            </a:endParaRPr>
          </a:p>
        </p:txBody>
      </p:sp>
      <p:cxnSp>
        <p:nvCxnSpPr>
          <p:cNvPr id="146" name="Google Shape;146;p4"/>
          <p:cNvCxnSpPr>
            <a:stCxn id="145" idx="2"/>
            <a:endCxn id="140" idx="0"/>
          </p:cNvCxnSpPr>
          <p:nvPr/>
        </p:nvCxnSpPr>
        <p:spPr>
          <a:xfrm>
            <a:off x="1589150" y="2118375"/>
            <a:ext cx="0" cy="171000"/>
          </a:xfrm>
          <a:prstGeom prst="straightConnector1">
            <a:avLst/>
          </a:prstGeom>
          <a:noFill/>
          <a:ln cap="flat" cmpd="sng" w="9525">
            <a:solidFill>
              <a:schemeClr val="dk2"/>
            </a:solidFill>
            <a:prstDash val="solid"/>
            <a:round/>
            <a:headEnd len="sm" w="sm" type="none"/>
            <a:tailEnd len="med" w="med" type="triangle"/>
          </a:ln>
        </p:spPr>
      </p:cxnSp>
      <p:cxnSp>
        <p:nvCxnSpPr>
          <p:cNvPr id="147" name="Google Shape;147;p4"/>
          <p:cNvCxnSpPr>
            <a:stCxn id="140" idx="2"/>
            <a:endCxn id="141" idx="0"/>
          </p:cNvCxnSpPr>
          <p:nvPr/>
        </p:nvCxnSpPr>
        <p:spPr>
          <a:xfrm>
            <a:off x="1589075" y="3012150"/>
            <a:ext cx="0" cy="142200"/>
          </a:xfrm>
          <a:prstGeom prst="straightConnector1">
            <a:avLst/>
          </a:prstGeom>
          <a:noFill/>
          <a:ln cap="flat" cmpd="sng" w="9525">
            <a:solidFill>
              <a:schemeClr val="dk2"/>
            </a:solidFill>
            <a:prstDash val="solid"/>
            <a:round/>
            <a:headEnd len="sm" w="sm" type="none"/>
            <a:tailEnd len="med" w="med" type="triangle"/>
          </a:ln>
        </p:spPr>
      </p:cxnSp>
      <p:cxnSp>
        <p:nvCxnSpPr>
          <p:cNvPr id="148" name="Google Shape;148;p4"/>
          <p:cNvCxnSpPr>
            <a:stCxn id="141" idx="2"/>
            <a:endCxn id="142" idx="0"/>
          </p:cNvCxnSpPr>
          <p:nvPr/>
        </p:nvCxnSpPr>
        <p:spPr>
          <a:xfrm>
            <a:off x="1589000" y="3905800"/>
            <a:ext cx="300" cy="166800"/>
          </a:xfrm>
          <a:prstGeom prst="straightConnector1">
            <a:avLst/>
          </a:prstGeom>
          <a:noFill/>
          <a:ln cap="flat" cmpd="sng" w="9525">
            <a:solidFill>
              <a:schemeClr val="dk2"/>
            </a:solidFill>
            <a:prstDash val="solid"/>
            <a:round/>
            <a:headEnd len="sm" w="sm" type="none"/>
            <a:tailEnd len="med" w="med" type="triangle"/>
          </a:ln>
        </p:spPr>
      </p:cxnSp>
      <p:cxnSp>
        <p:nvCxnSpPr>
          <p:cNvPr id="149" name="Google Shape;149;p4"/>
          <p:cNvCxnSpPr>
            <a:stCxn id="142" idx="2"/>
            <a:endCxn id="143" idx="0"/>
          </p:cNvCxnSpPr>
          <p:nvPr/>
        </p:nvCxnSpPr>
        <p:spPr>
          <a:xfrm>
            <a:off x="1589150" y="4658900"/>
            <a:ext cx="0" cy="142800"/>
          </a:xfrm>
          <a:prstGeom prst="straightConnector1">
            <a:avLst/>
          </a:prstGeom>
          <a:noFill/>
          <a:ln cap="flat" cmpd="sng" w="9525">
            <a:solidFill>
              <a:schemeClr val="dk2"/>
            </a:solidFill>
            <a:prstDash val="solid"/>
            <a:round/>
            <a:headEnd len="sm" w="sm" type="none"/>
            <a:tailEnd len="med" w="med" type="triangle"/>
          </a:ln>
        </p:spPr>
      </p:cxnSp>
      <p:cxnSp>
        <p:nvCxnSpPr>
          <p:cNvPr id="150" name="Google Shape;150;p4"/>
          <p:cNvCxnSpPr>
            <a:stCxn id="143" idx="2"/>
            <a:endCxn id="144" idx="0"/>
          </p:cNvCxnSpPr>
          <p:nvPr/>
        </p:nvCxnSpPr>
        <p:spPr>
          <a:xfrm>
            <a:off x="1589000" y="5387850"/>
            <a:ext cx="300" cy="142800"/>
          </a:xfrm>
          <a:prstGeom prst="straightConnector1">
            <a:avLst/>
          </a:prstGeom>
          <a:noFill/>
          <a:ln cap="flat" cmpd="sng" w="9525">
            <a:solidFill>
              <a:schemeClr val="dk2"/>
            </a:solidFill>
            <a:prstDash val="solid"/>
            <a:round/>
            <a:headEnd len="sm" w="sm" type="none"/>
            <a:tailEnd len="med" w="med" type="triangle"/>
          </a:ln>
        </p:spPr>
      </p:cxnSp>
      <p:sp>
        <p:nvSpPr>
          <p:cNvPr id="151" name="Google Shape;151;p4"/>
          <p:cNvSpPr/>
          <p:nvPr/>
        </p:nvSpPr>
        <p:spPr>
          <a:xfrm>
            <a:off x="3460375" y="1661175"/>
            <a:ext cx="5164800" cy="45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s-CO" sz="1100">
                <a:solidFill>
                  <a:schemeClr val="dk1"/>
                </a:solidFill>
              </a:rPr>
              <a:t>La </a:t>
            </a:r>
            <a:r>
              <a:rPr b="1" lang="es-CO" sz="1100">
                <a:solidFill>
                  <a:schemeClr val="dk1"/>
                </a:solidFill>
              </a:rPr>
              <a:t>captura de la imagen</a:t>
            </a:r>
            <a:r>
              <a:rPr lang="es-CO" sz="1100">
                <a:solidFill>
                  <a:schemeClr val="dk1"/>
                </a:solidFill>
              </a:rPr>
              <a:t> obtiene el flujo visual en tiempo real desde la cámara. Es la base del sistema y su calidad afecta la precisión del reconocimiento. </a:t>
            </a:r>
            <a:endParaRPr b="0" i="0" sz="1300" u="none" cap="none" strike="noStrike">
              <a:solidFill>
                <a:srgbClr val="000000"/>
              </a:solidFill>
              <a:latin typeface="Arial"/>
              <a:ea typeface="Arial"/>
              <a:cs typeface="Arial"/>
              <a:sym typeface="Arial"/>
            </a:endParaRPr>
          </a:p>
        </p:txBody>
      </p:sp>
      <p:cxnSp>
        <p:nvCxnSpPr>
          <p:cNvPr id="152" name="Google Shape;152;p4"/>
          <p:cNvCxnSpPr>
            <a:endCxn id="151" idx="1"/>
          </p:cNvCxnSpPr>
          <p:nvPr/>
        </p:nvCxnSpPr>
        <p:spPr>
          <a:xfrm>
            <a:off x="3110275" y="1875975"/>
            <a:ext cx="350100" cy="13800"/>
          </a:xfrm>
          <a:prstGeom prst="straightConnector1">
            <a:avLst/>
          </a:prstGeom>
          <a:noFill/>
          <a:ln cap="flat" cmpd="sng" w="9525">
            <a:solidFill>
              <a:schemeClr val="dk2"/>
            </a:solidFill>
            <a:prstDash val="solid"/>
            <a:round/>
            <a:headEnd len="med" w="med" type="none"/>
            <a:tailEnd len="med" w="med" type="triangle"/>
          </a:ln>
        </p:spPr>
      </p:cxnSp>
      <p:sp>
        <p:nvSpPr>
          <p:cNvPr id="153" name="Google Shape;153;p4"/>
          <p:cNvSpPr/>
          <p:nvPr/>
        </p:nvSpPr>
        <p:spPr>
          <a:xfrm>
            <a:off x="3460375" y="2290100"/>
            <a:ext cx="5164800" cy="72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s-CO" sz="1100">
                <a:solidFill>
                  <a:schemeClr val="dk1"/>
                </a:solidFill>
              </a:rPr>
              <a:t>En el </a:t>
            </a:r>
            <a:r>
              <a:rPr b="1" lang="es-CO" sz="1100">
                <a:solidFill>
                  <a:schemeClr val="dk1"/>
                </a:solidFill>
              </a:rPr>
              <a:t>preprocesado</a:t>
            </a:r>
            <a:r>
              <a:rPr lang="es-CO" sz="1100">
                <a:solidFill>
                  <a:schemeClr val="dk1"/>
                </a:solidFill>
              </a:rPr>
              <a:t>, se mejora la imagen aplicando técnicas como conversión a escala de grises, filtrado y normalización. Esto elimina ruido y resalta las zonas relevantes antes del análisis.</a:t>
            </a:r>
            <a:endParaRPr sz="1300"/>
          </a:p>
        </p:txBody>
      </p:sp>
      <p:sp>
        <p:nvSpPr>
          <p:cNvPr id="154" name="Google Shape;154;p4"/>
          <p:cNvSpPr/>
          <p:nvPr/>
        </p:nvSpPr>
        <p:spPr>
          <a:xfrm>
            <a:off x="3460375" y="3154300"/>
            <a:ext cx="5164800" cy="75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s-CO" sz="1100">
                <a:solidFill>
                  <a:schemeClr val="dk1"/>
                </a:solidFill>
              </a:rPr>
              <a:t>La </a:t>
            </a:r>
            <a:r>
              <a:rPr b="1" lang="es-CO" sz="1100">
                <a:solidFill>
                  <a:schemeClr val="dk1"/>
                </a:solidFill>
              </a:rPr>
              <a:t>segmentación</a:t>
            </a:r>
            <a:r>
              <a:rPr lang="es-CO" sz="1100">
                <a:solidFill>
                  <a:schemeClr val="dk1"/>
                </a:solidFill>
              </a:rPr>
              <a:t> separa la mano del fondo usando métodos como umbralización por color o histograma. El resultado es una máscara binaria que identifica los píxeles correspondientes a la mano.</a:t>
            </a:r>
            <a:endParaRPr sz="1300"/>
          </a:p>
        </p:txBody>
      </p:sp>
      <p:sp>
        <p:nvSpPr>
          <p:cNvPr id="155" name="Google Shape;155;p4"/>
          <p:cNvSpPr/>
          <p:nvPr/>
        </p:nvSpPr>
        <p:spPr>
          <a:xfrm>
            <a:off x="3460375" y="4072700"/>
            <a:ext cx="5164800" cy="58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s-CO" sz="1100">
                <a:solidFill>
                  <a:schemeClr val="dk1"/>
                </a:solidFill>
              </a:rPr>
              <a:t>La </a:t>
            </a:r>
            <a:r>
              <a:rPr b="1" lang="es-CO" sz="1100">
                <a:solidFill>
                  <a:schemeClr val="dk1"/>
                </a:solidFill>
              </a:rPr>
              <a:t>extracción de características</a:t>
            </a:r>
            <a:r>
              <a:rPr lang="es-CO" sz="1100">
                <a:solidFill>
                  <a:schemeClr val="dk1"/>
                </a:solidFill>
              </a:rPr>
              <a:t> obtiene información cuantitativa como el contorno, número de dedos o centroide. Estas propiedades representan matemáticamente la forma y posición de la mano.</a:t>
            </a:r>
            <a:endParaRPr sz="1300"/>
          </a:p>
        </p:txBody>
      </p:sp>
      <p:sp>
        <p:nvSpPr>
          <p:cNvPr id="156" name="Google Shape;156;p4"/>
          <p:cNvSpPr/>
          <p:nvPr/>
        </p:nvSpPr>
        <p:spPr>
          <a:xfrm>
            <a:off x="3460375" y="4801650"/>
            <a:ext cx="5164800" cy="58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s-CO" sz="1100">
                <a:solidFill>
                  <a:schemeClr val="dk1"/>
                </a:solidFill>
              </a:rPr>
              <a:t>En la </a:t>
            </a:r>
            <a:r>
              <a:rPr b="1" lang="es-CO" sz="1100">
                <a:solidFill>
                  <a:schemeClr val="dk1"/>
                </a:solidFill>
              </a:rPr>
              <a:t>clasificación</a:t>
            </a:r>
            <a:r>
              <a:rPr lang="es-CO" sz="1100">
                <a:solidFill>
                  <a:schemeClr val="dk1"/>
                </a:solidFill>
              </a:rPr>
              <a:t>, las características se comparan con patrones predefinidos o modelos entrenados. Esto permite reconocer qué gesto realiza el usuario en tiempo real.</a:t>
            </a:r>
            <a:endParaRPr sz="1300"/>
          </a:p>
        </p:txBody>
      </p:sp>
      <p:sp>
        <p:nvSpPr>
          <p:cNvPr id="157" name="Google Shape;157;p4"/>
          <p:cNvSpPr/>
          <p:nvPr/>
        </p:nvSpPr>
        <p:spPr>
          <a:xfrm>
            <a:off x="3460375" y="5530600"/>
            <a:ext cx="5164800" cy="58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s-CO" sz="1100">
                <a:solidFill>
                  <a:schemeClr val="dk1"/>
                </a:solidFill>
              </a:rPr>
              <a:t>la </a:t>
            </a:r>
            <a:r>
              <a:rPr b="1" lang="es-CO" sz="1100">
                <a:solidFill>
                  <a:schemeClr val="dk1"/>
                </a:solidFill>
              </a:rPr>
              <a:t>acción</a:t>
            </a:r>
            <a:r>
              <a:rPr lang="es-CO" sz="1100">
                <a:solidFill>
                  <a:schemeClr val="dk1"/>
                </a:solidFill>
              </a:rPr>
              <a:t> traduce el gesto reconocido en una respuesta del sistema, como mover un objeto o seleccionar una opción. Así se logra la interacción sin contacto.</a:t>
            </a:r>
            <a:endParaRPr sz="1300"/>
          </a:p>
        </p:txBody>
      </p:sp>
      <p:cxnSp>
        <p:nvCxnSpPr>
          <p:cNvPr id="158" name="Google Shape;158;p4"/>
          <p:cNvCxnSpPr>
            <a:stCxn id="140" idx="3"/>
            <a:endCxn id="153" idx="1"/>
          </p:cNvCxnSpPr>
          <p:nvPr/>
        </p:nvCxnSpPr>
        <p:spPr>
          <a:xfrm>
            <a:off x="3100475" y="2650800"/>
            <a:ext cx="360000" cy="600"/>
          </a:xfrm>
          <a:prstGeom prst="straightConnector1">
            <a:avLst/>
          </a:prstGeom>
          <a:noFill/>
          <a:ln cap="flat" cmpd="sng" w="9525">
            <a:solidFill>
              <a:schemeClr val="dk2"/>
            </a:solidFill>
            <a:prstDash val="solid"/>
            <a:round/>
            <a:headEnd len="med" w="med" type="none"/>
            <a:tailEnd len="med" w="med" type="triangle"/>
          </a:ln>
        </p:spPr>
      </p:cxnSp>
      <p:cxnSp>
        <p:nvCxnSpPr>
          <p:cNvPr id="159" name="Google Shape;159;p4"/>
          <p:cNvCxnSpPr>
            <a:stCxn id="141" idx="3"/>
            <a:endCxn id="154" idx="1"/>
          </p:cNvCxnSpPr>
          <p:nvPr/>
        </p:nvCxnSpPr>
        <p:spPr>
          <a:xfrm>
            <a:off x="3100400" y="3530050"/>
            <a:ext cx="360000" cy="0"/>
          </a:xfrm>
          <a:prstGeom prst="straightConnector1">
            <a:avLst/>
          </a:prstGeom>
          <a:noFill/>
          <a:ln cap="flat" cmpd="sng" w="9525">
            <a:solidFill>
              <a:schemeClr val="dk2"/>
            </a:solidFill>
            <a:prstDash val="solid"/>
            <a:round/>
            <a:headEnd len="med" w="med" type="none"/>
            <a:tailEnd len="med" w="med" type="triangle"/>
          </a:ln>
        </p:spPr>
      </p:cxnSp>
      <p:cxnSp>
        <p:nvCxnSpPr>
          <p:cNvPr id="160" name="Google Shape;160;p4"/>
          <p:cNvCxnSpPr>
            <a:stCxn id="142" idx="3"/>
            <a:endCxn id="155" idx="1"/>
          </p:cNvCxnSpPr>
          <p:nvPr/>
        </p:nvCxnSpPr>
        <p:spPr>
          <a:xfrm>
            <a:off x="3100550" y="4365800"/>
            <a:ext cx="359700" cy="0"/>
          </a:xfrm>
          <a:prstGeom prst="straightConnector1">
            <a:avLst/>
          </a:prstGeom>
          <a:noFill/>
          <a:ln cap="flat" cmpd="sng" w="9525">
            <a:solidFill>
              <a:schemeClr val="dk2"/>
            </a:solidFill>
            <a:prstDash val="solid"/>
            <a:round/>
            <a:headEnd len="med" w="med" type="none"/>
            <a:tailEnd len="med" w="med" type="triangle"/>
          </a:ln>
        </p:spPr>
      </p:cxnSp>
      <p:cxnSp>
        <p:nvCxnSpPr>
          <p:cNvPr id="161" name="Google Shape;161;p4"/>
          <p:cNvCxnSpPr>
            <a:stCxn id="143" idx="3"/>
            <a:endCxn id="156" idx="1"/>
          </p:cNvCxnSpPr>
          <p:nvPr/>
        </p:nvCxnSpPr>
        <p:spPr>
          <a:xfrm>
            <a:off x="3100400" y="5094750"/>
            <a:ext cx="360000" cy="0"/>
          </a:xfrm>
          <a:prstGeom prst="straightConnector1">
            <a:avLst/>
          </a:prstGeom>
          <a:noFill/>
          <a:ln cap="flat" cmpd="sng" w="9525">
            <a:solidFill>
              <a:schemeClr val="dk2"/>
            </a:solidFill>
            <a:prstDash val="solid"/>
            <a:round/>
            <a:headEnd len="med" w="med" type="none"/>
            <a:tailEnd len="med" w="med" type="triangle"/>
          </a:ln>
        </p:spPr>
      </p:cxnSp>
      <p:cxnSp>
        <p:nvCxnSpPr>
          <p:cNvPr id="162" name="Google Shape;162;p4"/>
          <p:cNvCxnSpPr>
            <a:stCxn id="144" idx="3"/>
            <a:endCxn id="157" idx="1"/>
          </p:cNvCxnSpPr>
          <p:nvPr/>
        </p:nvCxnSpPr>
        <p:spPr>
          <a:xfrm>
            <a:off x="3100550" y="5823675"/>
            <a:ext cx="3597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39b0084ecc4_1_65"/>
          <p:cNvSpPr txBox="1"/>
          <p:nvPr/>
        </p:nvSpPr>
        <p:spPr>
          <a:xfrm>
            <a:off x="395536" y="332656"/>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290"/>
              <a:buFont typeface="Calibri"/>
              <a:buNone/>
            </a:pPr>
            <a:r>
              <a:rPr b="0" i="0" lang="es-CO" sz="4290" u="none" cap="none" strike="noStrike">
                <a:solidFill>
                  <a:schemeClr val="dk1"/>
                </a:solidFill>
                <a:latin typeface="Calibri"/>
                <a:ea typeface="Calibri"/>
                <a:cs typeface="Calibri"/>
                <a:sym typeface="Calibri"/>
              </a:rPr>
              <a:t>Propuesta de Solución: Conceptos</a:t>
            </a:r>
            <a:endParaRPr b="0" i="0" sz="4290" u="none" cap="none" strike="noStrike">
              <a:solidFill>
                <a:schemeClr val="dk1"/>
              </a:solidFill>
              <a:latin typeface="Calibri"/>
              <a:ea typeface="Calibri"/>
              <a:cs typeface="Calibri"/>
              <a:sym typeface="Calibri"/>
            </a:endParaRPr>
          </a:p>
        </p:txBody>
      </p:sp>
      <p:sp>
        <p:nvSpPr>
          <p:cNvPr id="169" name="Google Shape;169;g39b0084ecc4_1_65"/>
          <p:cNvSpPr/>
          <p:nvPr/>
        </p:nvSpPr>
        <p:spPr>
          <a:xfrm>
            <a:off x="0" y="2571663"/>
            <a:ext cx="3022800" cy="72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CO" sz="1300" u="none" cap="none" strike="noStrike">
                <a:solidFill>
                  <a:srgbClr val="000000"/>
                </a:solidFill>
                <a:latin typeface="Arial"/>
                <a:ea typeface="Arial"/>
                <a:cs typeface="Arial"/>
                <a:sym typeface="Arial"/>
              </a:rPr>
              <a:t>Preprocesado</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s-CO" sz="1300"/>
              <a:t>-&gt; Conversión BGR a RGB </a:t>
            </a:r>
            <a:endParaRPr sz="1300"/>
          </a:p>
          <a:p>
            <a:pPr indent="0" lvl="0" marL="0" marR="0" rtl="0" algn="l">
              <a:lnSpc>
                <a:spcPct val="100000"/>
              </a:lnSpc>
              <a:spcBef>
                <a:spcPts val="0"/>
              </a:spcBef>
              <a:spcAft>
                <a:spcPts val="0"/>
              </a:spcAft>
              <a:buClr>
                <a:srgbClr val="000000"/>
              </a:buClr>
              <a:buSzPts val="1400"/>
              <a:buFont typeface="Arial"/>
              <a:buNone/>
            </a:pPr>
            <a:r>
              <a:rPr lang="es-CO" sz="1300"/>
              <a:t>-&gt; Normalización de colores</a:t>
            </a:r>
            <a:endParaRPr sz="1300"/>
          </a:p>
        </p:txBody>
      </p:sp>
      <p:sp>
        <p:nvSpPr>
          <p:cNvPr id="170" name="Google Shape;170;g39b0084ecc4_1_65"/>
          <p:cNvSpPr/>
          <p:nvPr/>
        </p:nvSpPr>
        <p:spPr>
          <a:xfrm>
            <a:off x="77700" y="3745425"/>
            <a:ext cx="3022800" cy="75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CO" sz="1300" u="none" cap="none" strike="noStrike">
                <a:solidFill>
                  <a:srgbClr val="000000"/>
                </a:solidFill>
                <a:latin typeface="Arial"/>
                <a:ea typeface="Arial"/>
                <a:cs typeface="Arial"/>
                <a:sym typeface="Arial"/>
              </a:rPr>
              <a:t>Segmentado</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s-CO" sz="1300"/>
              <a:t>-&gt; operación mascar binaria</a:t>
            </a:r>
            <a:endParaRPr sz="1300"/>
          </a:p>
          <a:p>
            <a:pPr indent="0" lvl="0" marL="0" marR="0" rtl="0" algn="l">
              <a:lnSpc>
                <a:spcPct val="100000"/>
              </a:lnSpc>
              <a:spcBef>
                <a:spcPts val="0"/>
              </a:spcBef>
              <a:spcAft>
                <a:spcPts val="0"/>
              </a:spcAft>
              <a:buClr>
                <a:srgbClr val="000000"/>
              </a:buClr>
              <a:buSzPts val="1400"/>
              <a:buFont typeface="Arial"/>
              <a:buNone/>
            </a:pPr>
            <a:r>
              <a:rPr lang="es-CO" sz="1300"/>
              <a:t>-&gt; operaciones bitwise</a:t>
            </a:r>
            <a:endParaRPr sz="1300"/>
          </a:p>
          <a:p>
            <a:pPr indent="0" lvl="0" marL="0" marR="0" rtl="0" algn="l">
              <a:lnSpc>
                <a:spcPct val="100000"/>
              </a:lnSpc>
              <a:spcBef>
                <a:spcPts val="0"/>
              </a:spcBef>
              <a:spcAft>
                <a:spcPts val="0"/>
              </a:spcAft>
              <a:buClr>
                <a:srgbClr val="000000"/>
              </a:buClr>
              <a:buSzPts val="1400"/>
              <a:buFont typeface="Arial"/>
              <a:buNone/>
            </a:pPr>
            <a:r>
              <a:rPr lang="es-CO" sz="1300"/>
              <a:t>-&gt;cierre morfológico</a:t>
            </a:r>
            <a:endParaRPr sz="1300"/>
          </a:p>
        </p:txBody>
      </p:sp>
      <p:sp>
        <p:nvSpPr>
          <p:cNvPr id="171" name="Google Shape;171;g39b0084ecc4_1_65"/>
          <p:cNvSpPr/>
          <p:nvPr/>
        </p:nvSpPr>
        <p:spPr>
          <a:xfrm>
            <a:off x="77700" y="1661175"/>
            <a:ext cx="3022800" cy="45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CO" sz="1300" u="none" cap="none" strike="noStrike">
                <a:solidFill>
                  <a:srgbClr val="000000"/>
                </a:solidFill>
                <a:latin typeface="Arial"/>
                <a:ea typeface="Arial"/>
                <a:cs typeface="Arial"/>
                <a:sym typeface="Arial"/>
              </a:rPr>
              <a:t>Captura de la Imagen</a:t>
            </a:r>
            <a:endParaRPr b="0" i="0" sz="1300" u="none" cap="none" strike="noStrike">
              <a:solidFill>
                <a:srgbClr val="000000"/>
              </a:solidFill>
              <a:latin typeface="Arial"/>
              <a:ea typeface="Arial"/>
              <a:cs typeface="Arial"/>
              <a:sym typeface="Arial"/>
            </a:endParaRPr>
          </a:p>
        </p:txBody>
      </p:sp>
      <p:sp>
        <p:nvSpPr>
          <p:cNvPr id="172" name="Google Shape;172;g39b0084ecc4_1_65"/>
          <p:cNvSpPr/>
          <p:nvPr/>
        </p:nvSpPr>
        <p:spPr>
          <a:xfrm>
            <a:off x="3460325" y="1661175"/>
            <a:ext cx="5164800" cy="72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s-CO" sz="1300"/>
              <a:t>Cada imagen digital puede representarse como una </a:t>
            </a:r>
            <a:r>
              <a:rPr lang="es-CO" sz="1300"/>
              <a:t>función</a:t>
            </a:r>
            <a:r>
              <a:rPr lang="es-CO" sz="1300"/>
              <a:t> </a:t>
            </a:r>
            <a:r>
              <a:rPr lang="es-CO" sz="1300"/>
              <a:t>bidimensional f(x,y)</a:t>
            </a:r>
            <a:endParaRPr b="0" i="0" sz="1300" u="none" cap="none" strike="noStrike">
              <a:solidFill>
                <a:srgbClr val="000000"/>
              </a:solidFill>
              <a:latin typeface="Arial"/>
              <a:ea typeface="Arial"/>
              <a:cs typeface="Arial"/>
              <a:sym typeface="Arial"/>
            </a:endParaRPr>
          </a:p>
        </p:txBody>
      </p:sp>
      <p:cxnSp>
        <p:nvCxnSpPr>
          <p:cNvPr id="173" name="Google Shape;173;g39b0084ecc4_1_65"/>
          <p:cNvCxnSpPr>
            <a:stCxn id="171" idx="3"/>
            <a:endCxn id="172" idx="1"/>
          </p:cNvCxnSpPr>
          <p:nvPr/>
        </p:nvCxnSpPr>
        <p:spPr>
          <a:xfrm>
            <a:off x="3100500" y="1889775"/>
            <a:ext cx="359700" cy="132900"/>
          </a:xfrm>
          <a:prstGeom prst="straightConnector1">
            <a:avLst/>
          </a:prstGeom>
          <a:noFill/>
          <a:ln cap="flat" cmpd="sng" w="9525">
            <a:solidFill>
              <a:schemeClr val="dk2"/>
            </a:solidFill>
            <a:prstDash val="solid"/>
            <a:round/>
            <a:headEnd len="med" w="med" type="none"/>
            <a:tailEnd len="med" w="med" type="triangle"/>
          </a:ln>
        </p:spPr>
      </p:cxnSp>
      <p:sp>
        <p:nvSpPr>
          <p:cNvPr id="174" name="Google Shape;174;g39b0084ecc4_1_65"/>
          <p:cNvSpPr/>
          <p:nvPr/>
        </p:nvSpPr>
        <p:spPr>
          <a:xfrm>
            <a:off x="3460325" y="2595450"/>
            <a:ext cx="5164800" cy="938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s-CO" sz="1300"/>
              <a:t>- </a:t>
            </a:r>
            <a:r>
              <a:rPr lang="es-CO" sz="1300"/>
              <a:t>Conversión BGR -&gt;RGB: RGB(x,y)=[B(x,y),G(x,y),R(x,y)]^T</a:t>
            </a:r>
            <a:endParaRPr sz="1300"/>
          </a:p>
          <a:p>
            <a:pPr indent="0" lvl="0" marL="0" marR="0" rtl="0" algn="l">
              <a:lnSpc>
                <a:spcPct val="100000"/>
              </a:lnSpc>
              <a:spcBef>
                <a:spcPts val="0"/>
              </a:spcBef>
              <a:spcAft>
                <a:spcPts val="0"/>
              </a:spcAft>
              <a:buClr>
                <a:srgbClr val="000000"/>
              </a:buClr>
              <a:buSzPts val="1400"/>
              <a:buFont typeface="Arial"/>
              <a:buNone/>
            </a:pPr>
            <a:r>
              <a:rPr lang="es-CO" sz="1300"/>
              <a:t>- Normalización de Colores: Igray​(x,y)=0.299R+0.587G+0.114B, asi ya que esa fórmula da más peso al canal verde, reproduciendo mejor cómo percibimos la luminosidad.</a:t>
            </a:r>
            <a:endParaRPr sz="1300"/>
          </a:p>
        </p:txBody>
      </p:sp>
      <p:sp>
        <p:nvSpPr>
          <p:cNvPr id="175" name="Google Shape;175;g39b0084ecc4_1_65"/>
          <p:cNvSpPr/>
          <p:nvPr/>
        </p:nvSpPr>
        <p:spPr>
          <a:xfrm>
            <a:off x="3460475" y="3745425"/>
            <a:ext cx="5164800" cy="157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s-CO" sz="1300"/>
              <a:t>- </a:t>
            </a:r>
            <a:r>
              <a:rPr lang="es-CO" sz="1300"/>
              <a:t>Umbralización Binaria: M(x,y)={1 </a:t>
            </a:r>
            <a:r>
              <a:rPr lang="es-CO" sz="1300">
                <a:solidFill>
                  <a:schemeClr val="dk1"/>
                </a:solidFill>
              </a:rPr>
              <a:t>​si I(x,y)≥T; </a:t>
            </a:r>
            <a:r>
              <a:rPr lang="es-CO" sz="1300"/>
              <a:t>0 si I(x,y)&lt;T​</a:t>
            </a:r>
            <a:endParaRPr sz="1300"/>
          </a:p>
          <a:p>
            <a:pPr indent="0" lvl="0" marL="0" marR="0" rtl="0" algn="l">
              <a:lnSpc>
                <a:spcPct val="100000"/>
              </a:lnSpc>
              <a:spcBef>
                <a:spcPts val="0"/>
              </a:spcBef>
              <a:spcAft>
                <a:spcPts val="0"/>
              </a:spcAft>
              <a:buClr>
                <a:srgbClr val="000000"/>
              </a:buClr>
              <a:buSzPts val="1400"/>
              <a:buFont typeface="Arial"/>
              <a:buNone/>
            </a:pPr>
            <a:r>
              <a:rPr lang="es-CO" sz="1300"/>
              <a:t>- Operación Lógica Bitwise: O(x,y)=I(x,y)∧M(x,y)</a:t>
            </a:r>
            <a:endParaRPr sz="1300"/>
          </a:p>
          <a:p>
            <a:pPr indent="0" lvl="0" marL="0" marR="0" rtl="0" algn="l">
              <a:lnSpc>
                <a:spcPct val="100000"/>
              </a:lnSpc>
              <a:spcBef>
                <a:spcPts val="0"/>
              </a:spcBef>
              <a:spcAft>
                <a:spcPts val="0"/>
              </a:spcAft>
              <a:buClr>
                <a:srgbClr val="000000"/>
              </a:buClr>
              <a:buSzPts val="1400"/>
              <a:buFont typeface="Arial"/>
              <a:buNone/>
            </a:pPr>
            <a:r>
              <a:rPr lang="es-CO" sz="1300"/>
              <a:t>- Operaciones Morfológicas: A∙B=(A⊕B)⊖B, esto quiere decir que </a:t>
            </a:r>
            <a:r>
              <a:rPr lang="es-CO" sz="1300">
                <a:solidFill>
                  <a:schemeClr val="dk1"/>
                </a:solidFill>
              </a:rPr>
              <a:t>el cierre </a:t>
            </a:r>
            <a:r>
              <a:rPr b="1" lang="es-CO" sz="1300">
                <a:solidFill>
                  <a:schemeClr val="dk1"/>
                </a:solidFill>
              </a:rPr>
              <a:t>primero dilata</a:t>
            </a:r>
            <a:r>
              <a:rPr lang="es-CO" sz="1300">
                <a:solidFill>
                  <a:schemeClr val="dk1"/>
                </a:solidFill>
              </a:rPr>
              <a:t> y </a:t>
            </a:r>
            <a:r>
              <a:rPr b="1" lang="es-CO" sz="1300">
                <a:solidFill>
                  <a:schemeClr val="dk1"/>
                </a:solidFill>
              </a:rPr>
              <a:t>luego erosiona</a:t>
            </a:r>
            <a:r>
              <a:rPr lang="es-CO" sz="1300">
                <a:solidFill>
                  <a:schemeClr val="dk1"/>
                </a:solidFill>
              </a:rPr>
              <a:t>, con el mismo kernel, esto con el fin de </a:t>
            </a:r>
            <a:r>
              <a:rPr b="1" lang="es-CO" sz="1300">
                <a:solidFill>
                  <a:schemeClr val="dk1"/>
                </a:solidFill>
              </a:rPr>
              <a:t>eliminar agujeros o espacios pequeños dentro del objeto segmentado</a:t>
            </a:r>
            <a:r>
              <a:rPr lang="es-CO" sz="1300">
                <a:solidFill>
                  <a:schemeClr val="dk1"/>
                </a:solidFill>
              </a:rPr>
              <a:t>, y también </a:t>
            </a:r>
            <a:r>
              <a:rPr b="1" lang="es-CO" sz="1300">
                <a:solidFill>
                  <a:schemeClr val="dk1"/>
                </a:solidFill>
              </a:rPr>
              <a:t>para unir regiones cercanas</a:t>
            </a:r>
            <a:r>
              <a:rPr lang="es-CO" sz="1300">
                <a:solidFill>
                  <a:schemeClr val="dk1"/>
                </a:solidFill>
              </a:rPr>
              <a:t>.</a:t>
            </a:r>
            <a:endParaRPr sz="1300"/>
          </a:p>
          <a:p>
            <a:pPr indent="0" lvl="0" marL="0" marR="0" rtl="0" algn="l">
              <a:lnSpc>
                <a:spcPct val="100000"/>
              </a:lnSpc>
              <a:spcBef>
                <a:spcPts val="0"/>
              </a:spcBef>
              <a:spcAft>
                <a:spcPts val="0"/>
              </a:spcAft>
              <a:buClr>
                <a:srgbClr val="000000"/>
              </a:buClr>
              <a:buSzPts val="1400"/>
              <a:buFont typeface="Arial"/>
              <a:buNone/>
            </a:pPr>
            <a:r>
              <a:t/>
            </a:r>
            <a:endParaRPr sz="1300"/>
          </a:p>
        </p:txBody>
      </p:sp>
      <p:cxnSp>
        <p:nvCxnSpPr>
          <p:cNvPr id="176" name="Google Shape;176;g39b0084ecc4_1_65"/>
          <p:cNvCxnSpPr>
            <a:stCxn id="169" idx="3"/>
            <a:endCxn id="174" idx="1"/>
          </p:cNvCxnSpPr>
          <p:nvPr/>
        </p:nvCxnSpPr>
        <p:spPr>
          <a:xfrm>
            <a:off x="3022800" y="2933013"/>
            <a:ext cx="437400" cy="131700"/>
          </a:xfrm>
          <a:prstGeom prst="straightConnector1">
            <a:avLst/>
          </a:prstGeom>
          <a:noFill/>
          <a:ln cap="flat" cmpd="sng" w="9525">
            <a:solidFill>
              <a:schemeClr val="dk2"/>
            </a:solidFill>
            <a:prstDash val="solid"/>
            <a:round/>
            <a:headEnd len="med" w="med" type="none"/>
            <a:tailEnd len="med" w="med" type="triangle"/>
          </a:ln>
        </p:spPr>
      </p:cxnSp>
      <p:cxnSp>
        <p:nvCxnSpPr>
          <p:cNvPr id="177" name="Google Shape;177;g39b0084ecc4_1_65"/>
          <p:cNvCxnSpPr>
            <a:stCxn id="170" idx="3"/>
            <a:endCxn id="175" idx="1"/>
          </p:cNvCxnSpPr>
          <p:nvPr/>
        </p:nvCxnSpPr>
        <p:spPr>
          <a:xfrm>
            <a:off x="3100500" y="4121175"/>
            <a:ext cx="360000" cy="413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39b0084ecc4_1_132"/>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4290"/>
              <a:buFont typeface="Calibri"/>
              <a:buNone/>
            </a:pPr>
            <a:r>
              <a:rPr lang="es-CO" sz="4290"/>
              <a:t>Propuesta de Solución: Conceptos</a:t>
            </a:r>
            <a:endParaRPr/>
          </a:p>
        </p:txBody>
      </p:sp>
      <p:sp>
        <p:nvSpPr>
          <p:cNvPr id="184" name="Google Shape;184;g39b0084ecc4_1_132"/>
          <p:cNvSpPr/>
          <p:nvPr/>
        </p:nvSpPr>
        <p:spPr>
          <a:xfrm>
            <a:off x="298288" y="3299675"/>
            <a:ext cx="3022800" cy="58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CO" sz="1300" u="none" cap="none" strike="noStrike">
                <a:solidFill>
                  <a:srgbClr val="000000"/>
                </a:solidFill>
                <a:latin typeface="Arial"/>
                <a:ea typeface="Arial"/>
                <a:cs typeface="Arial"/>
                <a:sym typeface="Arial"/>
              </a:rPr>
              <a:t>Extracción de Características</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s-CO" sz="1300"/>
              <a:t>-&gt; detección de landmarks</a:t>
            </a:r>
            <a:endParaRPr sz="1300"/>
          </a:p>
          <a:p>
            <a:pPr indent="0" lvl="0" marL="0" marR="0" rtl="0" algn="l">
              <a:lnSpc>
                <a:spcPct val="100000"/>
              </a:lnSpc>
              <a:spcBef>
                <a:spcPts val="0"/>
              </a:spcBef>
              <a:spcAft>
                <a:spcPts val="0"/>
              </a:spcAft>
              <a:buClr>
                <a:srgbClr val="000000"/>
              </a:buClr>
              <a:buSzPts val="1400"/>
              <a:buFont typeface="Arial"/>
              <a:buNone/>
            </a:pPr>
            <a:r>
              <a:rPr lang="es-CO" sz="1300"/>
              <a:t>-&gt; cálculo de la posición (cx, cy)</a:t>
            </a:r>
            <a:endParaRPr sz="1300"/>
          </a:p>
        </p:txBody>
      </p:sp>
      <p:sp>
        <p:nvSpPr>
          <p:cNvPr id="185" name="Google Shape;185;g39b0084ecc4_1_132"/>
          <p:cNvSpPr/>
          <p:nvPr/>
        </p:nvSpPr>
        <p:spPr>
          <a:xfrm>
            <a:off x="3680925" y="3299675"/>
            <a:ext cx="5164800" cy="169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s-CO" sz="1300"/>
              <a:t>- </a:t>
            </a:r>
            <a:r>
              <a:rPr lang="es-CO" sz="1300"/>
              <a:t>Detección de Landmarks: detecta un conjunto de 21 puntos clave con coordenadas normalizadas (xi​,yi​,zi​).</a:t>
            </a:r>
            <a:endParaRPr sz="1300"/>
          </a:p>
          <a:p>
            <a:pPr indent="0" lvl="0" marL="0" marR="0" rtl="0" algn="l">
              <a:lnSpc>
                <a:spcPct val="100000"/>
              </a:lnSpc>
              <a:spcBef>
                <a:spcPts val="0"/>
              </a:spcBef>
              <a:spcAft>
                <a:spcPts val="0"/>
              </a:spcAft>
              <a:buClr>
                <a:srgbClr val="000000"/>
              </a:buClr>
              <a:buSzPts val="1400"/>
              <a:buFont typeface="Arial"/>
              <a:buNone/>
            </a:pPr>
            <a:r>
              <a:rPr lang="es-CO" sz="1300"/>
              <a:t>- Cálculo del Centroide o Posición Media: (cx​,cy​)=1/N[∑xi, ∑yi​]</a:t>
            </a:r>
            <a:endParaRPr sz="1300"/>
          </a:p>
        </p:txBody>
      </p:sp>
      <p:sp>
        <p:nvSpPr>
          <p:cNvPr id="186" name="Google Shape;186;g39b0084ecc4_1_132"/>
          <p:cNvSpPr/>
          <p:nvPr/>
        </p:nvSpPr>
        <p:spPr>
          <a:xfrm>
            <a:off x="298288" y="1974975"/>
            <a:ext cx="3022800" cy="58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1400"/>
              <a:buFont typeface="Arial"/>
              <a:buNone/>
            </a:pPr>
            <a:r>
              <a:rPr lang="es-CO" sz="1300"/>
              <a:t>       Filtro Gaussiano </a:t>
            </a:r>
            <a:endParaRPr sz="1300"/>
          </a:p>
        </p:txBody>
      </p:sp>
      <p:sp>
        <p:nvSpPr>
          <p:cNvPr id="187" name="Google Shape;187;g39b0084ecc4_1_132"/>
          <p:cNvSpPr/>
          <p:nvPr/>
        </p:nvSpPr>
        <p:spPr>
          <a:xfrm>
            <a:off x="3680925" y="1974975"/>
            <a:ext cx="5164800" cy="1143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s-CO" sz="1300"/>
              <a:t>G(x,y)=(1/2πσ^2)*​exp(−</a:t>
            </a:r>
            <a:r>
              <a:rPr lang="es-CO" sz="1300">
                <a:solidFill>
                  <a:schemeClr val="dk1"/>
                </a:solidFill>
              </a:rPr>
              <a:t>x^2+y^2​/</a:t>
            </a:r>
            <a:r>
              <a:rPr lang="es-CO" sz="1300"/>
              <a:t>2σ^2)</a:t>
            </a:r>
            <a:endParaRPr sz="1300"/>
          </a:p>
          <a:p>
            <a:pPr indent="0" lvl="0" marL="0" marR="0" rtl="0" algn="l">
              <a:lnSpc>
                <a:spcPct val="100000"/>
              </a:lnSpc>
              <a:spcBef>
                <a:spcPts val="0"/>
              </a:spcBef>
              <a:spcAft>
                <a:spcPts val="0"/>
              </a:spcAft>
              <a:buClr>
                <a:srgbClr val="000000"/>
              </a:buClr>
              <a:buSzPts val="1400"/>
              <a:buFont typeface="Arial"/>
              <a:buNone/>
            </a:pPr>
            <a:r>
              <a:rPr lang="es-CO" sz="1300"/>
              <a:t>I′(x,y)=(I∗G)(x,y)=∑∑I(x−i,y−j)G(i,j)</a:t>
            </a:r>
            <a:br>
              <a:rPr lang="es-CO" sz="1300"/>
            </a:br>
            <a:endParaRPr sz="1300"/>
          </a:p>
          <a:p>
            <a:pPr indent="0" lvl="0" marL="0" marR="0" rtl="0" algn="l">
              <a:lnSpc>
                <a:spcPct val="100000"/>
              </a:lnSpc>
              <a:spcBef>
                <a:spcPts val="0"/>
              </a:spcBef>
              <a:spcAft>
                <a:spcPts val="0"/>
              </a:spcAft>
              <a:buClr>
                <a:srgbClr val="000000"/>
              </a:buClr>
              <a:buSzPts val="1400"/>
              <a:buFont typeface="Arial"/>
              <a:buNone/>
            </a:pPr>
            <a:r>
              <a:rPr lang="es-CO" sz="1300"/>
              <a:t>Aquí</a:t>
            </a:r>
            <a:r>
              <a:rPr lang="es-CO" sz="1300"/>
              <a:t> se realiza una convolución entre la imagen y una máscara gaussiana 2D:</a:t>
            </a:r>
            <a:endParaRPr sz="1300"/>
          </a:p>
        </p:txBody>
      </p:sp>
      <p:cxnSp>
        <p:nvCxnSpPr>
          <p:cNvPr id="188" name="Google Shape;188;g39b0084ecc4_1_132"/>
          <p:cNvCxnSpPr>
            <a:stCxn id="186" idx="3"/>
            <a:endCxn id="187" idx="1"/>
          </p:cNvCxnSpPr>
          <p:nvPr/>
        </p:nvCxnSpPr>
        <p:spPr>
          <a:xfrm>
            <a:off x="3321088" y="2268075"/>
            <a:ext cx="359700" cy="278400"/>
          </a:xfrm>
          <a:prstGeom prst="straightConnector1">
            <a:avLst/>
          </a:prstGeom>
          <a:noFill/>
          <a:ln cap="flat" cmpd="sng" w="9525">
            <a:solidFill>
              <a:schemeClr val="dk2"/>
            </a:solidFill>
            <a:prstDash val="solid"/>
            <a:round/>
            <a:headEnd len="med" w="med" type="none"/>
            <a:tailEnd len="med" w="med" type="triangle"/>
          </a:ln>
        </p:spPr>
      </p:cxnSp>
      <p:cxnSp>
        <p:nvCxnSpPr>
          <p:cNvPr id="189" name="Google Shape;189;g39b0084ecc4_1_132"/>
          <p:cNvCxnSpPr>
            <a:stCxn id="184" idx="3"/>
            <a:endCxn id="185" idx="1"/>
          </p:cNvCxnSpPr>
          <p:nvPr/>
        </p:nvCxnSpPr>
        <p:spPr>
          <a:xfrm>
            <a:off x="3321088" y="3592775"/>
            <a:ext cx="359700" cy="555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5"/>
          <p:cNvSpPr txBox="1"/>
          <p:nvPr/>
        </p:nvSpPr>
        <p:spPr>
          <a:xfrm>
            <a:off x="609600" y="4270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290"/>
              <a:buFont typeface="Calibri"/>
              <a:buNone/>
            </a:pPr>
            <a:r>
              <a:rPr b="0" i="0" lang="es-CO" sz="4290" u="none" cap="none" strike="noStrike">
                <a:solidFill>
                  <a:schemeClr val="dk1"/>
                </a:solidFill>
                <a:latin typeface="Calibri"/>
                <a:ea typeface="Calibri"/>
                <a:cs typeface="Calibri"/>
                <a:sym typeface="Calibri"/>
              </a:rPr>
              <a:t>Resultados, Líneas Futuras</a:t>
            </a:r>
            <a:endParaRPr b="0" i="0" sz="4290" u="none" cap="none" strike="noStrike">
              <a:solidFill>
                <a:schemeClr val="dk1"/>
              </a:solidFill>
              <a:latin typeface="Calibri"/>
              <a:ea typeface="Calibri"/>
              <a:cs typeface="Calibri"/>
              <a:sym typeface="Calibri"/>
            </a:endParaRPr>
          </a:p>
        </p:txBody>
      </p:sp>
      <p:sp>
        <p:nvSpPr>
          <p:cNvPr id="196" name="Google Shape;196;p5"/>
          <p:cNvSpPr txBox="1"/>
          <p:nvPr/>
        </p:nvSpPr>
        <p:spPr>
          <a:xfrm>
            <a:off x="827575" y="1670450"/>
            <a:ext cx="7708200" cy="1394100"/>
          </a:xfrm>
          <a:prstGeom prst="rect">
            <a:avLst/>
          </a:prstGeom>
          <a:noFill/>
          <a:ln>
            <a:noFill/>
          </a:ln>
        </p:spPr>
        <p:txBody>
          <a:bodyPr anchorCtr="0" anchor="t" bIns="45700" lIns="91425" spcFirstLastPara="1" rIns="91425" wrap="square" tIns="45700">
            <a:noAutofit/>
          </a:bodyPr>
          <a:lstStyle/>
          <a:p>
            <a:pPr indent="-273050" lvl="0" marL="285750" marR="0" rtl="0" algn="l">
              <a:lnSpc>
                <a:spcPct val="100000"/>
              </a:lnSpc>
              <a:spcBef>
                <a:spcPts val="0"/>
              </a:spcBef>
              <a:spcAft>
                <a:spcPts val="0"/>
              </a:spcAft>
              <a:buClr>
                <a:schemeClr val="dk1"/>
              </a:buClr>
              <a:buSzPts val="1600"/>
              <a:buFont typeface="Arial"/>
              <a:buChar char="•"/>
            </a:pPr>
            <a:r>
              <a:rPr lang="es-CO" sz="1600">
                <a:solidFill>
                  <a:schemeClr val="dk1"/>
                </a:solidFill>
              </a:rPr>
              <a:t>Error promedio de </a:t>
            </a:r>
            <a:r>
              <a:rPr lang="es-CO" sz="1600">
                <a:solidFill>
                  <a:schemeClr val="dk1"/>
                </a:solidFill>
              </a:rPr>
              <a:t>posición</a:t>
            </a:r>
            <a:r>
              <a:rPr lang="es-CO" sz="1600">
                <a:solidFill>
                  <a:schemeClr val="dk1"/>
                </a:solidFill>
              </a:rPr>
              <a:t>(Tracking error): Diferencia promedio de la posición detectada de la mano entre frames consecutivos. Esto quiere decir que mide la estabilidad del seguimiento, en nuestro caso fue de 6.12 pixeles, osea la posición detectada del centro de tu mano varió </a:t>
            </a:r>
            <a:r>
              <a:rPr lang="es-CO" sz="1600">
                <a:solidFill>
                  <a:schemeClr val="dk1"/>
                </a:solidFill>
              </a:rPr>
              <a:t>sólo</a:t>
            </a:r>
            <a:r>
              <a:rPr lang="es-CO" sz="1600">
                <a:solidFill>
                  <a:schemeClr val="dk1"/>
                </a:solidFill>
              </a:rPr>
              <a:t> ~6.1 px entre cuadros consecutivos, lo que indica un seguimiento muy estable.</a:t>
            </a:r>
            <a:endParaRPr i="0" sz="1600" u="none" cap="none" strike="noStrike">
              <a:solidFill>
                <a:srgbClr val="000000"/>
              </a:solidFil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97" name="Google Shape;197;p5"/>
          <p:cNvPicPr preferRelativeResize="0"/>
          <p:nvPr/>
        </p:nvPicPr>
        <p:blipFill>
          <a:blip r:embed="rId3">
            <a:alphaModFix/>
          </a:blip>
          <a:stretch>
            <a:fillRect/>
          </a:stretch>
        </p:blipFill>
        <p:spPr>
          <a:xfrm>
            <a:off x="2216100" y="3164950"/>
            <a:ext cx="4931150" cy="1143000"/>
          </a:xfrm>
          <a:prstGeom prst="rect">
            <a:avLst/>
          </a:prstGeom>
          <a:noFill/>
          <a:ln>
            <a:noFill/>
          </a:ln>
        </p:spPr>
      </p:pic>
      <p:pic>
        <p:nvPicPr>
          <p:cNvPr id="198" name="Google Shape;198;p5"/>
          <p:cNvPicPr preferRelativeResize="0"/>
          <p:nvPr/>
        </p:nvPicPr>
        <p:blipFill>
          <a:blip r:embed="rId4">
            <a:alphaModFix/>
          </a:blip>
          <a:stretch>
            <a:fillRect/>
          </a:stretch>
        </p:blipFill>
        <p:spPr>
          <a:xfrm>
            <a:off x="2857500" y="4984900"/>
            <a:ext cx="3733800" cy="314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39b0084ecc4_1_160"/>
          <p:cNvSpPr txBox="1"/>
          <p:nvPr/>
        </p:nvSpPr>
        <p:spPr>
          <a:xfrm>
            <a:off x="609600" y="4068225"/>
            <a:ext cx="8229600" cy="20748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800"/>
              <a:buFont typeface="Arial"/>
              <a:buChar char="•"/>
            </a:pPr>
            <a:r>
              <a:rPr lang="es-CO" sz="1800">
                <a:solidFill>
                  <a:schemeClr val="dk1"/>
                </a:solidFill>
                <a:latin typeface="Calibri"/>
                <a:ea typeface="Calibri"/>
                <a:cs typeface="Calibri"/>
                <a:sym typeface="Calibri"/>
              </a:rPr>
              <a:t>Líneas</a:t>
            </a:r>
            <a:r>
              <a:rPr b="0" i="0" lang="es-CO" sz="1800" u="none" cap="none" strike="noStrike">
                <a:solidFill>
                  <a:schemeClr val="dk1"/>
                </a:solidFill>
                <a:latin typeface="Calibri"/>
                <a:ea typeface="Calibri"/>
                <a:cs typeface="Calibri"/>
                <a:sym typeface="Calibri"/>
              </a:rPr>
              <a:t> futuras: tres líneas de </a:t>
            </a:r>
            <a:r>
              <a:rPr lang="es-CO" sz="1800">
                <a:solidFill>
                  <a:schemeClr val="dk1"/>
                </a:solidFill>
                <a:latin typeface="Calibri"/>
                <a:ea typeface="Calibri"/>
                <a:cs typeface="Calibri"/>
                <a:sym typeface="Calibri"/>
              </a:rPr>
              <a:t>cómo</a:t>
            </a:r>
            <a:r>
              <a:rPr b="0" i="0" lang="es-CO" sz="1800" u="none" cap="none" strike="noStrike">
                <a:solidFill>
                  <a:schemeClr val="dk1"/>
                </a:solidFill>
                <a:latin typeface="Calibri"/>
                <a:ea typeface="Calibri"/>
                <a:cs typeface="Calibri"/>
                <a:sym typeface="Calibri"/>
              </a:rPr>
              <a:t> se puede mejorar su propuesta y como:</a:t>
            </a:r>
            <a:endParaRPr b="0" i="0" sz="1400" u="none" cap="none" strike="noStrike">
              <a:solidFill>
                <a:srgbClr val="000000"/>
              </a:solidFill>
              <a:latin typeface="Arial"/>
              <a:ea typeface="Arial"/>
              <a:cs typeface="Arial"/>
              <a:sym typeface="Arial"/>
            </a:endParaRPr>
          </a:p>
          <a:p>
            <a:pPr indent="-285750" lvl="2" marL="1200150" marR="0" rtl="0" algn="l">
              <a:lnSpc>
                <a:spcPct val="100000"/>
              </a:lnSpc>
              <a:spcBef>
                <a:spcPts val="0"/>
              </a:spcBef>
              <a:spcAft>
                <a:spcPts val="0"/>
              </a:spcAft>
              <a:buClr>
                <a:schemeClr val="dk1"/>
              </a:buClr>
              <a:buSzPts val="1800"/>
              <a:buFont typeface="Noto Sans Symbols"/>
              <a:buChar char="➢"/>
            </a:pPr>
            <a:r>
              <a:rPr b="0" i="0" lang="es-CO" sz="1800" u="none" cap="none" strike="noStrike">
                <a:solidFill>
                  <a:schemeClr val="dk1"/>
                </a:solidFill>
                <a:latin typeface="Calibri"/>
                <a:ea typeface="Calibri"/>
                <a:cs typeface="Calibri"/>
                <a:sym typeface="Calibri"/>
              </a:rPr>
              <a:t>	</a:t>
            </a:r>
            <a:r>
              <a:rPr lang="es-CO" sz="1800">
                <a:solidFill>
                  <a:schemeClr val="dk1"/>
                </a:solidFill>
                <a:latin typeface="Calibri"/>
                <a:ea typeface="Calibri"/>
                <a:cs typeface="Calibri"/>
                <a:sym typeface="Calibri"/>
              </a:rPr>
              <a:t>Optimización de precisión, esto quiere decir Reducción de ruido con filtros adaptativos o de mediana.</a:t>
            </a:r>
            <a:endParaRPr b="0" i="0" sz="1800" u="none" cap="none" strike="noStrike">
              <a:solidFill>
                <a:schemeClr val="dk1"/>
              </a:solidFill>
              <a:latin typeface="Calibri"/>
              <a:ea typeface="Calibri"/>
              <a:cs typeface="Calibri"/>
              <a:sym typeface="Calibri"/>
            </a:endParaRPr>
          </a:p>
          <a:p>
            <a:pPr indent="-285750" lvl="2" marL="1200150" marR="0" rtl="0" algn="l">
              <a:lnSpc>
                <a:spcPct val="100000"/>
              </a:lnSpc>
              <a:spcBef>
                <a:spcPts val="0"/>
              </a:spcBef>
              <a:spcAft>
                <a:spcPts val="0"/>
              </a:spcAft>
              <a:buClr>
                <a:schemeClr val="dk1"/>
              </a:buClr>
              <a:buSzPts val="1800"/>
              <a:buFont typeface="Noto Sans Symbols"/>
              <a:buChar char="➢"/>
            </a:pPr>
            <a:r>
              <a:rPr b="0" i="0" lang="es-CO" sz="1800" u="none" cap="none" strike="noStrike">
                <a:solidFill>
                  <a:schemeClr val="dk1"/>
                </a:solidFill>
                <a:latin typeface="Calibri"/>
                <a:ea typeface="Calibri"/>
                <a:cs typeface="Calibri"/>
                <a:sym typeface="Calibri"/>
              </a:rPr>
              <a:t>	</a:t>
            </a:r>
            <a:r>
              <a:rPr lang="es-CO" sz="1800">
                <a:solidFill>
                  <a:schemeClr val="dk1"/>
                </a:solidFill>
                <a:latin typeface="Calibri"/>
                <a:ea typeface="Calibri"/>
                <a:cs typeface="Calibri"/>
                <a:sym typeface="Calibri"/>
              </a:rPr>
              <a:t>Mayor robustez, </a:t>
            </a:r>
            <a:r>
              <a:rPr lang="es-CO" sz="1800">
                <a:solidFill>
                  <a:schemeClr val="dk1"/>
                </a:solidFill>
                <a:latin typeface="Calibri"/>
                <a:ea typeface="Calibri"/>
                <a:cs typeface="Calibri"/>
                <a:sym typeface="Calibri"/>
              </a:rPr>
              <a:t>ósea</a:t>
            </a:r>
            <a:r>
              <a:rPr lang="es-CO" sz="1800">
                <a:solidFill>
                  <a:schemeClr val="dk1"/>
                </a:solidFill>
                <a:latin typeface="Calibri"/>
                <a:ea typeface="Calibri"/>
                <a:cs typeface="Calibri"/>
                <a:sym typeface="Calibri"/>
              </a:rPr>
              <a:t> detección de fondo dinámico o múltiples manos.</a:t>
            </a:r>
            <a:endParaRPr b="0" i="0" sz="1800" u="none" cap="none" strike="noStrike">
              <a:solidFill>
                <a:schemeClr val="dk1"/>
              </a:solidFill>
              <a:latin typeface="Calibri"/>
              <a:ea typeface="Calibri"/>
              <a:cs typeface="Calibri"/>
              <a:sym typeface="Calibri"/>
            </a:endParaRPr>
          </a:p>
          <a:p>
            <a:pPr indent="-285750" lvl="2" marL="1200150" marR="0" rtl="0" algn="l">
              <a:lnSpc>
                <a:spcPct val="100000"/>
              </a:lnSpc>
              <a:spcBef>
                <a:spcPts val="0"/>
              </a:spcBef>
              <a:spcAft>
                <a:spcPts val="0"/>
              </a:spcAft>
              <a:buClr>
                <a:schemeClr val="dk1"/>
              </a:buClr>
              <a:buSzPts val="1800"/>
              <a:buFont typeface="Noto Sans Symbols"/>
              <a:buChar char="➢"/>
            </a:pPr>
            <a:r>
              <a:rPr b="0" i="0" lang="es-CO" sz="1800" u="none" cap="none" strike="noStrike">
                <a:solidFill>
                  <a:schemeClr val="dk1"/>
                </a:solidFill>
                <a:latin typeface="Calibri"/>
                <a:ea typeface="Calibri"/>
                <a:cs typeface="Calibri"/>
                <a:sym typeface="Calibri"/>
              </a:rPr>
              <a:t>	</a:t>
            </a:r>
            <a:r>
              <a:rPr lang="es-CO" sz="1800">
                <a:solidFill>
                  <a:schemeClr val="dk1"/>
                </a:solidFill>
                <a:latin typeface="Calibri"/>
                <a:ea typeface="Calibri"/>
                <a:cs typeface="Calibri"/>
                <a:sym typeface="Calibri"/>
              </a:rPr>
              <a:t>Integración con otros dispositivos, como lo </a:t>
            </a:r>
            <a:r>
              <a:rPr lang="es-CO" sz="1800">
                <a:solidFill>
                  <a:schemeClr val="dk1"/>
                </a:solidFill>
                <a:latin typeface="Calibri"/>
                <a:ea typeface="Calibri"/>
                <a:cs typeface="Calibri"/>
                <a:sym typeface="Calibri"/>
              </a:rPr>
              <a:t>sería</a:t>
            </a:r>
            <a:r>
              <a:rPr lang="es-CO" sz="1800">
                <a:solidFill>
                  <a:schemeClr val="dk1"/>
                </a:solidFill>
                <a:latin typeface="Calibri"/>
                <a:ea typeface="Calibri"/>
                <a:cs typeface="Calibri"/>
                <a:sym typeface="Calibri"/>
              </a:rPr>
              <a:t> con realidad aumentada o gafas VR.</a:t>
            </a:r>
            <a:endParaRPr b="0" i="0" sz="1800" u="none" cap="none" strike="noStrike">
              <a:solidFill>
                <a:schemeClr val="dk1"/>
              </a:solidFill>
              <a:latin typeface="Calibri"/>
              <a:ea typeface="Calibri"/>
              <a:cs typeface="Calibri"/>
              <a:sym typeface="Calibri"/>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5" name="Google Shape;205;g39b0084ecc4_1_160"/>
          <p:cNvSpPr txBox="1"/>
          <p:nvPr/>
        </p:nvSpPr>
        <p:spPr>
          <a:xfrm>
            <a:off x="609600" y="4270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290"/>
              <a:buFont typeface="Calibri"/>
              <a:buNone/>
            </a:pPr>
            <a:r>
              <a:rPr b="0" i="0" lang="es-CO" sz="4290" u="none" cap="none" strike="noStrike">
                <a:solidFill>
                  <a:schemeClr val="dk1"/>
                </a:solidFill>
                <a:latin typeface="Calibri"/>
                <a:ea typeface="Calibri"/>
                <a:cs typeface="Calibri"/>
                <a:sym typeface="Calibri"/>
              </a:rPr>
              <a:t>Resultados, Líneas Futuras</a:t>
            </a:r>
            <a:endParaRPr b="0" i="0" sz="4290" u="none" cap="none" strike="noStrike">
              <a:solidFill>
                <a:schemeClr val="dk1"/>
              </a:solidFill>
              <a:latin typeface="Calibri"/>
              <a:ea typeface="Calibri"/>
              <a:cs typeface="Calibri"/>
              <a:sym typeface="Calibri"/>
            </a:endParaRPr>
          </a:p>
        </p:txBody>
      </p:sp>
      <p:pic>
        <p:nvPicPr>
          <p:cNvPr id="206" name="Google Shape;206;g39b0084ecc4_1_160"/>
          <p:cNvPicPr preferRelativeResize="0"/>
          <p:nvPr/>
        </p:nvPicPr>
        <p:blipFill>
          <a:blip r:embed="rId3">
            <a:alphaModFix/>
          </a:blip>
          <a:stretch>
            <a:fillRect/>
          </a:stretch>
        </p:blipFill>
        <p:spPr>
          <a:xfrm>
            <a:off x="5765391" y="1570038"/>
            <a:ext cx="2922534" cy="2340954"/>
          </a:xfrm>
          <a:prstGeom prst="rect">
            <a:avLst/>
          </a:prstGeom>
          <a:noFill/>
          <a:ln>
            <a:noFill/>
          </a:ln>
        </p:spPr>
      </p:pic>
      <p:pic>
        <p:nvPicPr>
          <p:cNvPr id="207" name="Google Shape;207;g39b0084ecc4_1_160"/>
          <p:cNvPicPr preferRelativeResize="0"/>
          <p:nvPr/>
        </p:nvPicPr>
        <p:blipFill>
          <a:blip r:embed="rId4">
            <a:alphaModFix/>
          </a:blip>
          <a:stretch>
            <a:fillRect/>
          </a:stretch>
        </p:blipFill>
        <p:spPr>
          <a:xfrm>
            <a:off x="2535141" y="1653779"/>
            <a:ext cx="2922534" cy="2330721"/>
          </a:xfrm>
          <a:prstGeom prst="rect">
            <a:avLst/>
          </a:prstGeom>
          <a:noFill/>
          <a:ln>
            <a:noFill/>
          </a:ln>
        </p:spPr>
      </p:pic>
      <p:sp>
        <p:nvSpPr>
          <p:cNvPr id="208" name="Google Shape;208;g39b0084ecc4_1_160"/>
          <p:cNvSpPr txBox="1"/>
          <p:nvPr/>
        </p:nvSpPr>
        <p:spPr>
          <a:xfrm>
            <a:off x="670425" y="2313025"/>
            <a:ext cx="1648800" cy="855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1" lang="es-CO" sz="1900">
                <a:solidFill>
                  <a:schemeClr val="dk1"/>
                </a:solidFill>
                <a:latin typeface="Calibri"/>
                <a:ea typeface="Calibri"/>
                <a:cs typeface="Calibri"/>
                <a:sym typeface="Calibri"/>
              </a:rPr>
              <a:t>Resultados visuales</a:t>
            </a:r>
            <a:endParaRPr b="1" i="1" sz="1900" u="none" cap="none" strike="noStrike">
              <a:solidFill>
                <a:schemeClr val="dk1"/>
              </a:solidFill>
              <a:latin typeface="Calibri"/>
              <a:ea typeface="Calibri"/>
              <a:cs typeface="Calibri"/>
              <a:sym typeface="Calibri"/>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0" i="0" lang="es-CO" sz="4400" u="none" cap="none" strike="noStrike">
                <a:solidFill>
                  <a:schemeClr val="dk1"/>
                </a:solidFill>
                <a:latin typeface="Calibri"/>
                <a:ea typeface="Calibri"/>
                <a:cs typeface="Calibri"/>
                <a:sym typeface="Calibri"/>
              </a:rPr>
              <a:t>Bibliografía y webgrafía</a:t>
            </a:r>
            <a:endParaRPr b="0" i="0" sz="4400" u="none" cap="none" strike="noStrike">
              <a:solidFill>
                <a:schemeClr val="dk1"/>
              </a:solidFill>
              <a:latin typeface="Calibri"/>
              <a:ea typeface="Calibri"/>
              <a:cs typeface="Calibri"/>
              <a:sym typeface="Calibri"/>
            </a:endParaRPr>
          </a:p>
        </p:txBody>
      </p:sp>
      <p:sp>
        <p:nvSpPr>
          <p:cNvPr id="214" name="Google Shape;214;p6"/>
          <p:cNvSpPr txBox="1"/>
          <p:nvPr/>
        </p:nvSpPr>
        <p:spPr>
          <a:xfrm>
            <a:off x="457200" y="1487225"/>
            <a:ext cx="8229600" cy="4128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s-CO" sz="1200">
                <a:solidFill>
                  <a:schemeClr val="dk1"/>
                </a:solidFill>
              </a:rPr>
              <a:t>Bibliografía</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CO" sz="1200">
                <a:solidFill>
                  <a:schemeClr val="dk1"/>
                </a:solidFill>
              </a:rPr>
              <a:t>[1] L.P. Yaroslavsky, K.O. Egiazarian, and J.T. Astola. Transform domain image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CO" sz="1200">
                <a:solidFill>
                  <a:schemeClr val="dk1"/>
                </a:solidFill>
              </a:rPr>
              <a:t>restoration methods: review, comparison, and interpretation. In Society of Photo-Optical</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CO" sz="1200">
                <a:solidFill>
                  <a:schemeClr val="dk1"/>
                </a:solidFill>
              </a:rPr>
              <a:t>Instrumentation Engineers (SPIE) Conference Series, 4304 :155–169, 2001</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CO" sz="1200">
                <a:solidFill>
                  <a:schemeClr val="dk1"/>
                </a:solidFill>
              </a:rPr>
              <a:t>[2] A. Kumar Boyat y B. Kumar Joshi. A review paper: Noise models inn digital image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CO" sz="1200">
                <a:solidFill>
                  <a:schemeClr val="dk1"/>
                </a:solidFill>
              </a:rPr>
              <a:t>processing. Signal &amp; Image Processing: An International Journal (SIPIJ) Vol.6, No.2, April</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CO" sz="1200">
                <a:solidFill>
                  <a:schemeClr val="dk1"/>
                </a:solidFill>
              </a:rPr>
              <a:t>2015.</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CO" sz="1200">
                <a:solidFill>
                  <a:schemeClr val="dk1"/>
                </a:solidFill>
              </a:rPr>
              <a:t>[3] Fernández Mc Cann, D. S. (2023). Procesamiento digital de imágenes - Un enfoque práctico. Otras publicaciones Universidad de Antioquia.</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CO" sz="1200">
                <a:solidFill>
                  <a:schemeClr val="dk1"/>
                </a:solidFill>
              </a:rPr>
              <a:t>[4] E. Woods, R., &amp; C. Gonzalez, R. (2018). Digital image processing (4a ed.). Pearson.</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CO" sz="1200">
                <a:solidFill>
                  <a:schemeClr val="dk1"/>
                </a:solidFill>
              </a:rPr>
              <a:t>[5] Blokdyk, G. (2020). Artificial vision. A complete guide. Emereo Publishing.</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s-CO" sz="1200">
                <a:solidFill>
                  <a:schemeClr val="dk1"/>
                </a:solidFill>
              </a:rPr>
              <a:t>Webgrafía</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CO" sz="1200">
                <a:solidFill>
                  <a:schemeClr val="dk1"/>
                </a:solidFill>
              </a:rPr>
              <a:t>[1] López Paredes, H. (2011, septiembre). Detección y seguimiento de objetos con cámaras en movimiento. Arantxa UAM. http://arantxa.ii.uam.es/~jms/pfcsteleco/lecturas/20110930HectorLopezParedes.pdf</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CO" sz="1200">
                <a:solidFill>
                  <a:schemeClr val="dk1"/>
                </a:solidFill>
              </a:rPr>
              <a:t>[2] Sánchez Tarquino, J. E. (2019). Estudio de técnicas de suavización de imágenes basadas en modelos dispersos. Unibague Repositorios. https://repositorio.unibague.edu.co/server/api/core/bitstreams/0816e77f-f2e3-48db-b365-7cc6a0ec9585/content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CO" sz="1200">
                <a:solidFill>
                  <a:schemeClr val="dk1"/>
                </a:solidFill>
              </a:rPr>
              <a:t>[3] Millán Valbuena, J. L. (2020, junio). Identificación y seguimiento de objetos dinámicos mediante cámara y LiDAR. Universidad Politécnica de Madrid. https://oa.upm.es/63779/1/TFM_JOSE_LUIS_MILLAN_VALBUENA.pdf</a:t>
            </a:r>
            <a:endParaRPr sz="1200">
              <a:solidFill>
                <a:schemeClr val="dk1"/>
              </a:solidFill>
            </a:endParaRPr>
          </a:p>
          <a:p>
            <a:pPr indent="0" lvl="0" marL="0" marR="0" rtl="0" algn="l">
              <a:lnSpc>
                <a:spcPct val="100000"/>
              </a:lnSpc>
              <a:spcBef>
                <a:spcPts val="0"/>
              </a:spcBef>
              <a:spcAft>
                <a:spcPts val="0"/>
              </a:spcAft>
              <a:buNone/>
            </a:pPr>
            <a:r>
              <a:t/>
            </a:r>
            <a:endParaRPr sz="600">
              <a:solidFill>
                <a:schemeClr val="dk1"/>
              </a:solidFill>
              <a:latin typeface="Calibri"/>
              <a:ea typeface="Calibri"/>
              <a:cs typeface="Calibri"/>
              <a:sym typeface="Calibri"/>
            </a:endParaRPr>
          </a:p>
          <a:p>
            <a:pPr indent="-171450" lvl="0" marL="285750" marR="0" rtl="0" algn="l">
              <a:lnSpc>
                <a:spcPct val="100000"/>
              </a:lnSpc>
              <a:spcBef>
                <a:spcPts val="0"/>
              </a:spcBef>
              <a:spcAft>
                <a:spcPts val="0"/>
              </a:spcAft>
              <a:buClr>
                <a:schemeClr val="dk1"/>
              </a:buClr>
              <a:buSzPts val="1800"/>
              <a:buFont typeface="Arial"/>
              <a:buNone/>
            </a:pPr>
            <a:r>
              <a:t/>
            </a:r>
            <a:endParaRPr b="0" i="0" sz="6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David Fernández</dc:creator>
</cp:coreProperties>
</file>