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102475" cy="102330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RSd3sisBLvEtluwo1BcFXF5M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i="0" lang="es-CO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b0084ecc4_1_65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b0084ecc4_1_65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9b0084ecc4_1_65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b0084ecc4_1_132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b0084ecc4_1_132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9b0084ecc4_1_132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s-CO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b0084ecc4_1_160:notes"/>
          <p:cNvSpPr/>
          <p:nvPr>
            <p:ph idx="2" type="sldImg"/>
          </p:nvPr>
        </p:nvSpPr>
        <p:spPr>
          <a:xfrm>
            <a:off x="992188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9b0084ecc4_1_160:notes"/>
          <p:cNvSpPr txBox="1"/>
          <p:nvPr>
            <p:ph idx="1" type="body"/>
          </p:nvPr>
        </p:nvSpPr>
        <p:spPr>
          <a:xfrm>
            <a:off x="710248" y="4860687"/>
            <a:ext cx="5682000" cy="46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9b0084ecc4_1_160:notes"/>
          <p:cNvSpPr txBox="1"/>
          <p:nvPr>
            <p:ph idx="12" type="sldNum"/>
          </p:nvPr>
        </p:nvSpPr>
        <p:spPr>
          <a:xfrm>
            <a:off x="4023092" y="9719598"/>
            <a:ext cx="3077700" cy="511800"/>
          </a:xfrm>
          <a:prstGeom prst="rect">
            <a:avLst/>
          </a:prstGeom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992188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1" name="Google Shape;21;p9"/>
          <p:cNvCxnSpPr/>
          <p:nvPr/>
        </p:nvCxnSpPr>
        <p:spPr>
          <a:xfrm>
            <a:off x="539552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9"/>
          <p:cNvCxnSpPr/>
          <p:nvPr/>
        </p:nvCxnSpPr>
        <p:spPr>
          <a:xfrm>
            <a:off x="539552" y="980728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9" name="Google Shape;29;p10"/>
          <p:cNvCxnSpPr/>
          <p:nvPr/>
        </p:nvCxnSpPr>
        <p:spPr>
          <a:xfrm>
            <a:off x="467544" y="1484784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0"/>
          <p:cNvCxnSpPr/>
          <p:nvPr/>
        </p:nvCxnSpPr>
        <p:spPr>
          <a:xfrm>
            <a:off x="467544" y="6237312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45840" y="9807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CO" sz="4000"/>
              <a:t>Galaxy Guardian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971600" y="2276872"/>
            <a:ext cx="730485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FACULTAD DE INGENIERÍA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b="0" i="0" lang="es-CO" sz="217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UNIVERSIDAD DE ANTIOQUIA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/>
              <a:t>Programa de Ingeniería Electrónica</a:t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t/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rPr lang="es-CO" sz="2170"/>
              <a:t>Primer trabajo </a:t>
            </a:r>
            <a:endParaRPr sz="2170"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888888"/>
              </a:buClr>
              <a:buSzPts val="2170"/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331640" y="462872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 Diego Cabrera Moncada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Santiago Pereira Ramírez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juan.cabrera@udea.edu.co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CO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santiago.pereira@udea.edu.co</a:t>
            </a: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Problema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79400" y="2060850"/>
            <a:ext cx="72900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Interacción natural entre una persona y un entorno digital usando el movimiento de su mano, sin controles físicos o contacto directo.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Detectar y segmentar la mano del usuario en tiempo real usando visión por PC, para reconocer su posición y forma dentro del entorno del juego.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y seguimiento de objetos dinámicos mediante cámara y LiDAR -&gt; Contexto y otras técnicas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Estudio de técnicas de suavización de imágenes basadas en modelos dispersos -&gt; Filtrado Gaussiano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y seguimiento de objetos con cámaras en movimiento -&gt; Segmentación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355976" y="6381328"/>
            <a:ext cx="46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Nota: </a:t>
            </a:r>
            <a:r>
              <a:rPr b="0" i="0" lang="es-CO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que coloque párrafos en la presentación tendrá -0.2 en la definitiva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95536" y="332656"/>
            <a:ext cx="839024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1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Ruta seguida</a:t>
            </a:r>
            <a:endParaRPr b="0" i="0" sz="41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043608" y="1747120"/>
            <a:ext cx="7416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Conceptos del procesado de imágenes que se utilizaron, ejm, morfología, transformaciones, segmentación por histograma,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flujo de la solución propuesta </a:t>
            </a:r>
            <a:r>
              <a:rPr b="0" i="0" lang="es-CO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conceptualmente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66475" y="315322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Captura de la imagen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1808875" y="34799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3"/>
          <p:cNvSpPr/>
          <p:nvPr/>
        </p:nvSpPr>
        <p:spPr>
          <a:xfrm>
            <a:off x="2108275" y="31464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Conversion de color de BGR a RGB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3550675" y="34866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3"/>
          <p:cNvSpPr/>
          <p:nvPr/>
        </p:nvSpPr>
        <p:spPr>
          <a:xfrm>
            <a:off x="3850075" y="31464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Detección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de landmarks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5292475" y="34866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3"/>
          <p:cNvSpPr/>
          <p:nvPr/>
        </p:nvSpPr>
        <p:spPr>
          <a:xfrm>
            <a:off x="5591875" y="3153225"/>
            <a:ext cx="21768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Generacion de mascara binaria (Mano=Blanco, fondo=negro)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7768675" y="34866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3"/>
          <p:cNvSpPr/>
          <p:nvPr/>
        </p:nvSpPr>
        <p:spPr>
          <a:xfrm>
            <a:off x="366475" y="4165225"/>
            <a:ext cx="1442400" cy="8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Dibujo de contornos y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polígonos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(Dedos y palma)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670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3"/>
          <p:cNvCxnSpPr/>
          <p:nvPr/>
        </p:nvCxnSpPr>
        <p:spPr>
          <a:xfrm>
            <a:off x="18088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3"/>
          <p:cNvSpPr/>
          <p:nvPr/>
        </p:nvSpPr>
        <p:spPr>
          <a:xfrm>
            <a:off x="2108275" y="4165225"/>
            <a:ext cx="1741800" cy="84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Cierre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morfológico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(Suavizar y unir regiones)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38500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3"/>
          <p:cNvSpPr/>
          <p:nvPr/>
        </p:nvSpPr>
        <p:spPr>
          <a:xfrm>
            <a:off x="4149475" y="4176325"/>
            <a:ext cx="1442400" cy="8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Filtrado Gaussiano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55918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3"/>
          <p:cNvSpPr/>
          <p:nvPr/>
        </p:nvSpPr>
        <p:spPr>
          <a:xfrm>
            <a:off x="5891275" y="4187425"/>
            <a:ext cx="1442400" cy="8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Bitwise AND (S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egmentación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de la mano)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7333675" y="45868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>
            <a:off x="67075" y="55675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3"/>
          <p:cNvSpPr/>
          <p:nvPr/>
        </p:nvSpPr>
        <p:spPr>
          <a:xfrm>
            <a:off x="395525" y="52340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Realce visual y mezcla con fondo del juego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1837925" y="55675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3"/>
          <p:cNvSpPr/>
          <p:nvPr/>
        </p:nvSpPr>
        <p:spPr>
          <a:xfrm>
            <a:off x="2137325" y="5234075"/>
            <a:ext cx="18936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Interacción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real con los objetos (Colisiones)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3"/>
          <p:cNvCxnSpPr/>
          <p:nvPr/>
        </p:nvCxnSpPr>
        <p:spPr>
          <a:xfrm>
            <a:off x="4030925" y="556752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3"/>
          <p:cNvSpPr/>
          <p:nvPr/>
        </p:nvSpPr>
        <p:spPr>
          <a:xfrm>
            <a:off x="4330325" y="5234075"/>
            <a:ext cx="1442400" cy="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Visualización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 del resultado final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Conceptos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77675" y="2289450"/>
            <a:ext cx="3022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Conversión</a:t>
            </a:r>
            <a:r>
              <a:rPr lang="es-CO" sz="1300"/>
              <a:t> BGR a RGB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Normalización</a:t>
            </a:r>
            <a:r>
              <a:rPr lang="es-CO" sz="1300"/>
              <a:t> de colores</a:t>
            </a:r>
            <a:endParaRPr sz="1300"/>
          </a:p>
        </p:txBody>
      </p:sp>
      <p:sp>
        <p:nvSpPr>
          <p:cNvPr id="141" name="Google Shape;141;p4"/>
          <p:cNvSpPr/>
          <p:nvPr/>
        </p:nvSpPr>
        <p:spPr>
          <a:xfrm>
            <a:off x="77600" y="3154300"/>
            <a:ext cx="30228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operación</a:t>
            </a:r>
            <a:r>
              <a:rPr lang="es-CO" sz="1300"/>
              <a:t> máscara </a:t>
            </a:r>
            <a:r>
              <a:rPr lang="es-CO" sz="1300"/>
              <a:t>binaria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operaciones bitwise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Cierre </a:t>
            </a:r>
            <a:r>
              <a:rPr lang="es-CO" sz="1300"/>
              <a:t>morfológico</a:t>
            </a:r>
            <a:endParaRPr sz="1300"/>
          </a:p>
        </p:txBody>
      </p:sp>
      <p:sp>
        <p:nvSpPr>
          <p:cNvPr id="142" name="Google Shape;142;p4"/>
          <p:cNvSpPr/>
          <p:nvPr/>
        </p:nvSpPr>
        <p:spPr>
          <a:xfrm>
            <a:off x="77750" y="4072700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Extracción de Características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detección</a:t>
            </a:r>
            <a:r>
              <a:rPr lang="es-CO" sz="1300"/>
              <a:t> de landmarks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cálculo</a:t>
            </a:r>
            <a:r>
              <a:rPr lang="es-CO" sz="1300"/>
              <a:t> de la </a:t>
            </a:r>
            <a:r>
              <a:rPr lang="es-CO" sz="1300"/>
              <a:t>posición</a:t>
            </a:r>
            <a:r>
              <a:rPr lang="es-CO" sz="1300"/>
              <a:t> (cx, cy)</a:t>
            </a:r>
            <a:endParaRPr sz="1300"/>
          </a:p>
        </p:txBody>
      </p:sp>
      <p:sp>
        <p:nvSpPr>
          <p:cNvPr id="143" name="Google Shape;143;p4"/>
          <p:cNvSpPr/>
          <p:nvPr/>
        </p:nvSpPr>
        <p:spPr>
          <a:xfrm>
            <a:off x="77600" y="4801650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</a:t>
            </a:r>
            <a:r>
              <a:rPr lang="es-CO" sz="1300"/>
              <a:t>Identificación</a:t>
            </a:r>
            <a:r>
              <a:rPr lang="es-CO" sz="1300"/>
              <a:t> de la mano y dedos</a:t>
            </a:r>
            <a:endParaRPr sz="1300"/>
          </a:p>
        </p:txBody>
      </p:sp>
      <p:sp>
        <p:nvSpPr>
          <p:cNvPr id="144" name="Google Shape;144;p4"/>
          <p:cNvSpPr/>
          <p:nvPr/>
        </p:nvSpPr>
        <p:spPr>
          <a:xfrm>
            <a:off x="77750" y="5530575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Control de objetos del juego </a:t>
            </a:r>
            <a:r>
              <a:rPr lang="es-CO" sz="1300"/>
              <a:t>según</a:t>
            </a:r>
            <a:r>
              <a:rPr lang="es-CO" sz="1300"/>
              <a:t> el movimiento de la mano</a:t>
            </a:r>
            <a:endParaRPr sz="1300"/>
          </a:p>
        </p:txBody>
      </p:sp>
      <p:sp>
        <p:nvSpPr>
          <p:cNvPr id="145" name="Google Shape;145;p4"/>
          <p:cNvSpPr/>
          <p:nvPr/>
        </p:nvSpPr>
        <p:spPr>
          <a:xfrm>
            <a:off x="77750" y="1661175"/>
            <a:ext cx="3022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de la Imagen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4"/>
          <p:cNvCxnSpPr>
            <a:stCxn id="145" idx="2"/>
            <a:endCxn id="140" idx="0"/>
          </p:cNvCxnSpPr>
          <p:nvPr/>
        </p:nvCxnSpPr>
        <p:spPr>
          <a:xfrm>
            <a:off x="1589150" y="2118375"/>
            <a:ext cx="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4"/>
          <p:cNvCxnSpPr>
            <a:stCxn id="140" idx="2"/>
            <a:endCxn id="141" idx="0"/>
          </p:cNvCxnSpPr>
          <p:nvPr/>
        </p:nvCxnSpPr>
        <p:spPr>
          <a:xfrm>
            <a:off x="1589075" y="3012150"/>
            <a:ext cx="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4"/>
          <p:cNvCxnSpPr>
            <a:stCxn id="141" idx="2"/>
            <a:endCxn id="142" idx="0"/>
          </p:cNvCxnSpPr>
          <p:nvPr/>
        </p:nvCxnSpPr>
        <p:spPr>
          <a:xfrm>
            <a:off x="1589000" y="3905800"/>
            <a:ext cx="3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>
            <a:stCxn id="142" idx="2"/>
            <a:endCxn id="143" idx="0"/>
          </p:cNvCxnSpPr>
          <p:nvPr/>
        </p:nvCxnSpPr>
        <p:spPr>
          <a:xfrm>
            <a:off x="1589150" y="4658900"/>
            <a:ext cx="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4"/>
          <p:cNvCxnSpPr>
            <a:stCxn id="143" idx="2"/>
            <a:endCxn id="144" idx="0"/>
          </p:cNvCxnSpPr>
          <p:nvPr/>
        </p:nvCxnSpPr>
        <p:spPr>
          <a:xfrm>
            <a:off x="1589000" y="5387850"/>
            <a:ext cx="3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4"/>
          <p:cNvSpPr/>
          <p:nvPr/>
        </p:nvSpPr>
        <p:spPr>
          <a:xfrm>
            <a:off x="3460375" y="1661175"/>
            <a:ext cx="5164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Obtener el flujo visual en tiempo real desde la cámara -&gt; Base del sistema y su calidad afecta la precisión del reconocimiento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4"/>
          <p:cNvCxnSpPr>
            <a:endCxn id="151" idx="1"/>
          </p:cNvCxnSpPr>
          <p:nvPr/>
        </p:nvCxnSpPr>
        <p:spPr>
          <a:xfrm>
            <a:off x="3110275" y="1875975"/>
            <a:ext cx="350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4"/>
          <p:cNvSpPr/>
          <p:nvPr/>
        </p:nvSpPr>
        <p:spPr>
          <a:xfrm>
            <a:off x="3460375" y="2290100"/>
            <a:ext cx="5164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Eliminar ruido y resaltar zonas relevantes para el análisis</a:t>
            </a:r>
            <a:endParaRPr sz="1500"/>
          </a:p>
        </p:txBody>
      </p:sp>
      <p:sp>
        <p:nvSpPr>
          <p:cNvPr id="154" name="Google Shape;154;p4"/>
          <p:cNvSpPr/>
          <p:nvPr/>
        </p:nvSpPr>
        <p:spPr>
          <a:xfrm>
            <a:off x="3460375" y="3154300"/>
            <a:ext cx="51648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Separar la mano del fondo con umbralización por color o histograma -&gt; Resultado: Máscara binaria</a:t>
            </a:r>
            <a:endParaRPr sz="1500"/>
          </a:p>
        </p:txBody>
      </p:sp>
      <p:sp>
        <p:nvSpPr>
          <p:cNvPr id="155" name="Google Shape;155;p4"/>
          <p:cNvSpPr/>
          <p:nvPr/>
        </p:nvSpPr>
        <p:spPr>
          <a:xfrm>
            <a:off x="3460375" y="4072700"/>
            <a:ext cx="5164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Obtener información cuantitativa como el contorno, número de dedos o centroide -&gt; Expresar en fórmulas forma y posición de la mano</a:t>
            </a:r>
            <a:endParaRPr sz="1500"/>
          </a:p>
        </p:txBody>
      </p:sp>
      <p:sp>
        <p:nvSpPr>
          <p:cNvPr id="156" name="Google Shape;156;p4"/>
          <p:cNvSpPr/>
          <p:nvPr/>
        </p:nvSpPr>
        <p:spPr>
          <a:xfrm>
            <a:off x="3460375" y="4801650"/>
            <a:ext cx="5164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Clasificación de características -&gt; Identificación de patrones de la mano y gestos del usuario</a:t>
            </a:r>
            <a:endParaRPr sz="1500"/>
          </a:p>
        </p:txBody>
      </p:sp>
      <p:sp>
        <p:nvSpPr>
          <p:cNvPr id="157" name="Google Shape;157;p4"/>
          <p:cNvSpPr/>
          <p:nvPr/>
        </p:nvSpPr>
        <p:spPr>
          <a:xfrm>
            <a:off x="3460375" y="5530600"/>
            <a:ext cx="5164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Traducción de gestos en respuestas del sistema -&gt; Movimiento de la nave</a:t>
            </a:r>
            <a:endParaRPr sz="1500"/>
          </a:p>
        </p:txBody>
      </p:sp>
      <p:cxnSp>
        <p:nvCxnSpPr>
          <p:cNvPr id="158" name="Google Shape;158;p4"/>
          <p:cNvCxnSpPr>
            <a:stCxn id="140" idx="3"/>
            <a:endCxn id="153" idx="1"/>
          </p:cNvCxnSpPr>
          <p:nvPr/>
        </p:nvCxnSpPr>
        <p:spPr>
          <a:xfrm>
            <a:off x="3100475" y="2650800"/>
            <a:ext cx="3600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4"/>
          <p:cNvCxnSpPr>
            <a:stCxn id="141" idx="3"/>
            <a:endCxn id="154" idx="1"/>
          </p:cNvCxnSpPr>
          <p:nvPr/>
        </p:nvCxnSpPr>
        <p:spPr>
          <a:xfrm>
            <a:off x="3100400" y="353005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4"/>
          <p:cNvCxnSpPr>
            <a:stCxn id="142" idx="3"/>
            <a:endCxn id="155" idx="1"/>
          </p:cNvCxnSpPr>
          <p:nvPr/>
        </p:nvCxnSpPr>
        <p:spPr>
          <a:xfrm>
            <a:off x="3100550" y="4365800"/>
            <a:ext cx="3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4"/>
          <p:cNvCxnSpPr>
            <a:stCxn id="143" idx="3"/>
            <a:endCxn id="156" idx="1"/>
          </p:cNvCxnSpPr>
          <p:nvPr/>
        </p:nvCxnSpPr>
        <p:spPr>
          <a:xfrm>
            <a:off x="3100400" y="5094750"/>
            <a:ext cx="36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4"/>
          <p:cNvCxnSpPr>
            <a:stCxn id="144" idx="3"/>
            <a:endCxn id="157" idx="1"/>
          </p:cNvCxnSpPr>
          <p:nvPr/>
        </p:nvCxnSpPr>
        <p:spPr>
          <a:xfrm>
            <a:off x="3100550" y="5823675"/>
            <a:ext cx="3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b0084ecc4_1_65"/>
          <p:cNvSpPr txBox="1"/>
          <p:nvPr/>
        </p:nvSpPr>
        <p:spPr>
          <a:xfrm>
            <a:off x="395536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Solución: Conceptos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9b0084ecc4_1_65"/>
          <p:cNvSpPr/>
          <p:nvPr/>
        </p:nvSpPr>
        <p:spPr>
          <a:xfrm>
            <a:off x="0" y="2571663"/>
            <a:ext cx="3022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Conversión BGR a RGB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Normalización de colores</a:t>
            </a:r>
            <a:endParaRPr sz="1300"/>
          </a:p>
        </p:txBody>
      </p:sp>
      <p:sp>
        <p:nvSpPr>
          <p:cNvPr id="170" name="Google Shape;170;g39b0084ecc4_1_65"/>
          <p:cNvSpPr/>
          <p:nvPr/>
        </p:nvSpPr>
        <p:spPr>
          <a:xfrm>
            <a:off x="77700" y="3745425"/>
            <a:ext cx="3022800" cy="75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Segmentado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Operación mascar binaria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Operaciones bitwise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Cierre morfológico</a:t>
            </a:r>
            <a:endParaRPr sz="1300"/>
          </a:p>
        </p:txBody>
      </p:sp>
      <p:sp>
        <p:nvSpPr>
          <p:cNvPr id="171" name="Google Shape;171;g39b0084ecc4_1_65"/>
          <p:cNvSpPr/>
          <p:nvPr/>
        </p:nvSpPr>
        <p:spPr>
          <a:xfrm>
            <a:off x="77700" y="1661175"/>
            <a:ext cx="3022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de la Imagen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9b0084ecc4_1_65"/>
          <p:cNvSpPr/>
          <p:nvPr/>
        </p:nvSpPr>
        <p:spPr>
          <a:xfrm>
            <a:off x="3460325" y="1661175"/>
            <a:ext cx="5164800" cy="72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Cada imagen digital puede representarse como una </a:t>
            </a:r>
            <a:r>
              <a:rPr lang="es-CO" sz="1300"/>
              <a:t>función</a:t>
            </a:r>
            <a:r>
              <a:rPr lang="es-CO" sz="1300"/>
              <a:t> </a:t>
            </a:r>
            <a:r>
              <a:rPr lang="es-CO" sz="1300"/>
              <a:t>bidimensional f(x,y)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39b0084ecc4_1_65"/>
          <p:cNvCxnSpPr>
            <a:stCxn id="171" idx="3"/>
            <a:endCxn id="172" idx="1"/>
          </p:cNvCxnSpPr>
          <p:nvPr/>
        </p:nvCxnSpPr>
        <p:spPr>
          <a:xfrm>
            <a:off x="3100500" y="1889775"/>
            <a:ext cx="3597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g39b0084ecc4_1_65"/>
          <p:cNvSpPr/>
          <p:nvPr/>
        </p:nvSpPr>
        <p:spPr>
          <a:xfrm>
            <a:off x="3460325" y="2595450"/>
            <a:ext cx="5164800" cy="9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</a:t>
            </a:r>
            <a:r>
              <a:rPr lang="es-CO" sz="1300"/>
              <a:t>Conversión BGR -&gt;RGB: RGB(x,y)=[B(x,y),G(x,y),R(x,y)]^T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Normalización de Colores: Igray​(x,y)=0.299R+0.587G+0.114B</a:t>
            </a:r>
            <a:br>
              <a:rPr lang="es-CO" sz="1300"/>
            </a:br>
            <a:r>
              <a:rPr lang="es-CO" sz="1300"/>
              <a:t>- Más peso al canal verde</a:t>
            </a:r>
            <a:endParaRPr sz="1300"/>
          </a:p>
        </p:txBody>
      </p:sp>
      <p:sp>
        <p:nvSpPr>
          <p:cNvPr id="175" name="Google Shape;175;g39b0084ecc4_1_65"/>
          <p:cNvSpPr/>
          <p:nvPr/>
        </p:nvSpPr>
        <p:spPr>
          <a:xfrm>
            <a:off x="3460475" y="3745425"/>
            <a:ext cx="5164800" cy="15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</a:t>
            </a:r>
            <a:r>
              <a:rPr lang="es-CO" sz="1300"/>
              <a:t>Umbralización Binaria: M(x,y)={1 </a:t>
            </a:r>
            <a:r>
              <a:rPr lang="es-CO" sz="1300">
                <a:solidFill>
                  <a:schemeClr val="dk1"/>
                </a:solidFill>
              </a:rPr>
              <a:t>​si I(x,y)≥T; </a:t>
            </a:r>
            <a:r>
              <a:rPr lang="es-CO" sz="1300"/>
              <a:t>0 si I(x,y)&lt;T​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Operación Lógica Bitwise: O(x,y)=I(x,y)∧M(x,y)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Operaciones Morfológicas: A∙B=(A⊕B)⊖B -&gt; Dilatar, después erosionar</a:t>
            </a:r>
            <a:r>
              <a:rPr lang="es-CO" sz="1300">
                <a:solidFill>
                  <a:schemeClr val="dk1"/>
                </a:solidFill>
              </a:rPr>
              <a:t> -&gt; </a:t>
            </a:r>
            <a:r>
              <a:rPr b="1" lang="es-CO" sz="1300">
                <a:solidFill>
                  <a:schemeClr val="dk1"/>
                </a:solidFill>
              </a:rPr>
              <a:t>Eliminar espacios pequeños dentro del objeto segmentado</a:t>
            </a:r>
            <a:r>
              <a:rPr lang="es-CO" sz="1300">
                <a:solidFill>
                  <a:schemeClr val="dk1"/>
                </a:solidFill>
              </a:rPr>
              <a:t> y </a:t>
            </a:r>
            <a:r>
              <a:rPr b="1" lang="es-CO" sz="1300">
                <a:solidFill>
                  <a:schemeClr val="dk1"/>
                </a:solidFill>
              </a:rPr>
              <a:t>unir regiones cercanas</a:t>
            </a:r>
            <a:r>
              <a:rPr lang="es-CO" sz="1300">
                <a:solidFill>
                  <a:schemeClr val="dk1"/>
                </a:solidFill>
              </a:rPr>
              <a:t>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176" name="Google Shape;176;g39b0084ecc4_1_65"/>
          <p:cNvCxnSpPr>
            <a:stCxn id="169" idx="3"/>
            <a:endCxn id="174" idx="1"/>
          </p:cNvCxnSpPr>
          <p:nvPr/>
        </p:nvCxnSpPr>
        <p:spPr>
          <a:xfrm>
            <a:off x="3022800" y="2933013"/>
            <a:ext cx="4374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39b0084ecc4_1_65"/>
          <p:cNvCxnSpPr>
            <a:stCxn id="170" idx="3"/>
            <a:endCxn id="175" idx="1"/>
          </p:cNvCxnSpPr>
          <p:nvPr/>
        </p:nvCxnSpPr>
        <p:spPr>
          <a:xfrm>
            <a:off x="3100500" y="4121175"/>
            <a:ext cx="3600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b0084ecc4_1_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lang="es-CO" sz="4290"/>
              <a:t>Propuesta de Solución: Conceptos</a:t>
            </a:r>
            <a:endParaRPr/>
          </a:p>
        </p:txBody>
      </p:sp>
      <p:sp>
        <p:nvSpPr>
          <p:cNvPr id="184" name="Google Shape;184;g39b0084ecc4_1_132"/>
          <p:cNvSpPr/>
          <p:nvPr/>
        </p:nvSpPr>
        <p:spPr>
          <a:xfrm>
            <a:off x="298288" y="3299675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Extracción de Características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Detección de landmarks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-&gt; Cálculo de la posición (cx, cy)</a:t>
            </a:r>
            <a:endParaRPr sz="1300"/>
          </a:p>
        </p:txBody>
      </p:sp>
      <p:sp>
        <p:nvSpPr>
          <p:cNvPr id="185" name="Google Shape;185;g39b0084ecc4_1_132"/>
          <p:cNvSpPr/>
          <p:nvPr/>
        </p:nvSpPr>
        <p:spPr>
          <a:xfrm>
            <a:off x="3680925" y="3299675"/>
            <a:ext cx="5164800" cy="169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</a:t>
            </a:r>
            <a:r>
              <a:rPr lang="es-CO" sz="1300"/>
              <a:t>Detección de Landmarks: detecta un conjunto de 21 puntos clave con coordenadas normalizadas (xi​,yi​,zi​).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- Cálculo del Centroide o Posición Media: (cx​,cy​)=1/N[∑xi, ∑yi​]</a:t>
            </a:r>
            <a:endParaRPr sz="1300"/>
          </a:p>
        </p:txBody>
      </p:sp>
      <p:sp>
        <p:nvSpPr>
          <p:cNvPr id="186" name="Google Shape;186;g39b0084ecc4_1_132"/>
          <p:cNvSpPr/>
          <p:nvPr/>
        </p:nvSpPr>
        <p:spPr>
          <a:xfrm>
            <a:off x="298288" y="1974975"/>
            <a:ext cx="3022800" cy="58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       Filtro Gaussiano </a:t>
            </a:r>
            <a:endParaRPr sz="1300"/>
          </a:p>
        </p:txBody>
      </p:sp>
      <p:sp>
        <p:nvSpPr>
          <p:cNvPr id="187" name="Google Shape;187;g39b0084ecc4_1_132"/>
          <p:cNvSpPr/>
          <p:nvPr/>
        </p:nvSpPr>
        <p:spPr>
          <a:xfrm>
            <a:off x="3680925" y="1974975"/>
            <a:ext cx="5164800" cy="11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G(x,y)=(1/2πσ^2)*​exp(−</a:t>
            </a:r>
            <a:r>
              <a:rPr lang="es-CO" sz="1300">
                <a:solidFill>
                  <a:schemeClr val="dk1"/>
                </a:solidFill>
              </a:rPr>
              <a:t>x^2+y^2​/</a:t>
            </a:r>
            <a:r>
              <a:rPr lang="es-CO" sz="1300"/>
              <a:t>2σ^2)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I′(x,y)=(I∗G)(x,y)=∑∑I(x−i,y−j)G(i,j)</a:t>
            </a:r>
            <a:br>
              <a:rPr lang="es-CO" sz="1300"/>
            </a:b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300"/>
              <a:t>Aquí</a:t>
            </a:r>
            <a:r>
              <a:rPr lang="es-CO" sz="1300"/>
              <a:t> se realiza una convolución entre la imagen y una máscara gaussiana 2D:</a:t>
            </a:r>
            <a:endParaRPr sz="1300"/>
          </a:p>
        </p:txBody>
      </p:sp>
      <p:cxnSp>
        <p:nvCxnSpPr>
          <p:cNvPr id="188" name="Google Shape;188;g39b0084ecc4_1_132"/>
          <p:cNvCxnSpPr>
            <a:stCxn id="186" idx="3"/>
            <a:endCxn id="187" idx="1"/>
          </p:cNvCxnSpPr>
          <p:nvPr/>
        </p:nvCxnSpPr>
        <p:spPr>
          <a:xfrm>
            <a:off x="3321088" y="2268075"/>
            <a:ext cx="3597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39b0084ecc4_1_132"/>
          <p:cNvCxnSpPr>
            <a:stCxn id="184" idx="3"/>
            <a:endCxn id="185" idx="1"/>
          </p:cNvCxnSpPr>
          <p:nvPr/>
        </p:nvCxnSpPr>
        <p:spPr>
          <a:xfrm>
            <a:off x="3321088" y="3592775"/>
            <a:ext cx="3597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827575" y="1670450"/>
            <a:ext cx="7708200" cy="1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Error promedio de </a:t>
            </a:r>
            <a:r>
              <a:rPr lang="es-CO" sz="1500">
                <a:solidFill>
                  <a:schemeClr val="dk1"/>
                </a:solidFill>
              </a:rPr>
              <a:t>posición </a:t>
            </a:r>
            <a:r>
              <a:rPr lang="es-CO" sz="1500">
                <a:solidFill>
                  <a:schemeClr val="dk1"/>
                </a:solidFill>
              </a:rPr>
              <a:t>(Tracking error): Diferencia promedio de la posición detectada de la mano entre frames consecutivos. 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Rango: 5.8 a 6.9 pixeles -&gt; Precisión estable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σ = 0.4 pixeles -&gt; Sin desviaciones significativas</a:t>
            </a:r>
            <a:endParaRPr sz="1500">
              <a:solidFill>
                <a:schemeClr val="dk1"/>
              </a:solidFill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3758525"/>
            <a:ext cx="3175675" cy="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0" y="4862925"/>
            <a:ext cx="3733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8075" y="3422370"/>
            <a:ext cx="4054325" cy="265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b0084ecc4_1_160"/>
          <p:cNvSpPr txBox="1"/>
          <p:nvPr/>
        </p:nvSpPr>
        <p:spPr>
          <a:xfrm>
            <a:off x="609600" y="4068225"/>
            <a:ext cx="82296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Líneas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futuras: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 precisión -&gt; Filtros de reducción de ruido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 robustez -&gt; Detección de fondo dinámico o múltiples manos.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con otros dispositivos-&gt; VR o 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9b0084ecc4_1_16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90"/>
              <a:buFont typeface="Calibri"/>
              <a:buNone/>
            </a:pPr>
            <a:r>
              <a:rPr b="0" i="0" lang="es-CO" sz="42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Resultados, Líneas Futuras</a:t>
            </a:r>
            <a:endParaRPr b="0" i="0" sz="42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39b0084ecc4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391" y="1570038"/>
            <a:ext cx="2922534" cy="234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9b0084ecc4_1_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141" y="1653779"/>
            <a:ext cx="2922534" cy="23307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9b0084ecc4_1_160"/>
          <p:cNvSpPr txBox="1"/>
          <p:nvPr/>
        </p:nvSpPr>
        <p:spPr>
          <a:xfrm>
            <a:off x="670425" y="2313025"/>
            <a:ext cx="1648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visuales</a:t>
            </a:r>
            <a:endParaRPr b="1" i="1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O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 y webgrafía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457200" y="1487225"/>
            <a:ext cx="82296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200">
                <a:solidFill>
                  <a:schemeClr val="dk1"/>
                </a:solidFill>
              </a:rPr>
              <a:t>Bibliografía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[1] L.P. Yaroslavsky, K.O. Egiazarian, and J.T. Astola. Transform domain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restoration methods: review, comparison, and interpretation. In Society of Photo-Optical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Instrumentation Engineers (SPIE) Conference Series, 4304 :155–169, 2001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[2] A. Kumar Boyat y B. Kumar Joshi. A review paper: Noise models inn digital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processing. Signal &amp; Image Processing: An International Journal (SIPIJ) Vol.6, No.2, April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2015.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[3] Fernández Mc Cann, D. S. (2023). Procesamiento digital de imágenes - Un enfoque práctico. Otras publicaciones Universidad de Antioquia.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[4] E. Woods, R., &amp; C. Gonzalez, R. (2018). Digital image processing (4a ed.). Pearson.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[5] Blokdyk, G. (2020). Artificial vision. A complete guide. Emereo Publishing.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200">
                <a:solidFill>
                  <a:schemeClr val="dk1"/>
                </a:solidFill>
              </a:rPr>
              <a:t>Webgrafía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[1] López Paredes, H. (2011, septiembre). Detección y seguimiento de objetos con cámaras en movimiento. Arantxa UAM. http://arantxa.ii.uam.es/~jms/pfcsteleco/lecturas/20110930HectorLopezParedes.pdf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[2] Sánchez Tarquino, J. E. (2019). Estudio de técnicas de suavización de imágenes basadas en modelos dispersos. Unibague Repositorios. https://repositorio.unibague.edu.co/server/api/core/bitstreams/0816e77f-f2e3-48db-b365-7cc6a0ec9585/content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200">
                <a:solidFill>
                  <a:schemeClr val="dk1"/>
                </a:solidFill>
              </a:rPr>
              <a:t>[3] Millán Valbuena, J. L. (2020, junio). Identificación y seguimiento de objetos dinámicos mediante cámara y LiDAR. Universidad Politécnica de Madrid. https://oa.upm.es/63779/1/TFM_JOSE_LUIS_MILLAN_VALBUENA.pdf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Fernández</dc:creator>
</cp:coreProperties>
</file>