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9" r:id="rId5"/>
    <p:sldId id="286" r:id="rId6"/>
    <p:sldId id="292" r:id="rId7"/>
    <p:sldId id="299" r:id="rId8"/>
    <p:sldId id="297" r:id="rId9"/>
    <p:sldId id="300" r:id="rId10"/>
    <p:sldId id="296" r:id="rId11"/>
    <p:sldId id="301" r:id="rId12"/>
    <p:sldId id="270" r:id="rId13"/>
    <p:sldId id="293" r:id="rId14"/>
    <p:sldId id="273" r:id="rId15"/>
    <p:sldId id="271" r:id="rId16"/>
    <p:sldId id="288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667" y="31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30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CFA5F72-8C3C-47C4-BAAE-AAD53B502F6D}" type="datetime1">
              <a:rPr lang="es-ES" smtClean="0"/>
              <a:t>12/12/2024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FA8C659-3DDB-48CB-A056-6A658A161B7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4E63C5-A243-470D-8390-8C4D5E642375}" type="datetime1">
              <a:rPr lang="es-ES" smtClean="0"/>
              <a:t>12/12/2024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dirty="0"/>
              <a:t>Segundo nivel</a:t>
            </a:r>
          </a:p>
          <a:p>
            <a:pPr lvl="2" rtl="0"/>
            <a:r>
              <a:rPr lang="es-ES" dirty="0"/>
              <a:t>Tercer nivel</a:t>
            </a:r>
          </a:p>
          <a:p>
            <a:pPr lvl="3" rtl="0"/>
            <a:r>
              <a:rPr lang="es-ES" dirty="0"/>
              <a:t>Cuarto nivel</a:t>
            </a:r>
          </a:p>
          <a:p>
            <a:pPr lvl="4" rtl="0"/>
            <a:r>
              <a:rPr lang="es-ES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A004F4-F240-48F9-8AE1-486585C7F00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19A0E-AF63-AE48-7EBD-99E195597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18098AD2-30AC-7EB6-C0F3-565C489A7F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C3EE7FA9-DA37-5CD2-71C7-F995C393D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9BB6459-9143-78A1-0C1D-6D2820AF35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9620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417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5137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2744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908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E6264-5AC2-0F3E-8271-76130ABD3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916B0600-8681-F3C1-3848-02613077A3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6C5DFC1C-544C-62AD-DF03-9A75346C6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711E34EA-F877-53C8-4860-65EB82B68E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2618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F489A-2690-C11D-E679-5BD790AA7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3416D307-0F49-A09F-2A24-9D289CB910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237490F9-9662-D0C0-8D5D-B9251BE35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AC5EBEB5-9BE0-9103-68A8-4C4CD7BE25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382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21F8B-675C-083B-A35F-BE455D935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493715B3-BAAC-9405-0FC2-0FE48B7D7B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B685DF8D-D7CB-852B-B947-46BB949B5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9750A187-2382-6F0D-0B9C-2722607884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9754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A4CF3-EA95-0D29-E530-160E72E54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C614AECE-00EF-6A5B-B17B-82809E2DFF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0911D5CB-67DD-5544-1368-7C9999723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5757F59B-5F1A-C8FC-9001-FEA5183AF6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6573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480F6-B413-86F6-9F17-A4FA98C6E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71EA3E33-2C4B-1237-7FE6-5DC0E5AFA5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4ACBF26A-80C4-7F94-E8B5-5A61F56EA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EAC7FACE-64C7-4CE6-D6C9-92E8FB991B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2474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rtlCol="0"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088917-CCAE-4D7C-A02D-EE615348765B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s contenidos e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to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514390-AA99-469E-94F5-F9F16EB7B61C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979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i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D3692-D545-40A3-8F5F-282FE444CA26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9" name="Marcador de posición de imagen 28">
            <a:extLst>
              <a:ext uri="{FF2B5EF4-FFF2-40B4-BE49-F238E27FC236}">
                <a16:creationId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0" name="Marcador de posición de imagen 28">
            <a:extLst>
              <a:ext uri="{FF2B5EF4-FFF2-40B4-BE49-F238E27FC236}">
                <a16:creationId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1" name="Marcador de posición de imagen 28">
            <a:extLst>
              <a:ext uri="{FF2B5EF4-FFF2-40B4-BE49-F238E27FC236}">
                <a16:creationId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2" name="Marcador de posición de imagen 28">
            <a:extLst>
              <a:ext uri="{FF2B5EF4-FFF2-40B4-BE49-F238E27FC236}">
                <a16:creationId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3" name="Marcador de posición de imagen 28">
            <a:extLst>
              <a:ext uri="{FF2B5EF4-FFF2-40B4-BE49-F238E27FC236}">
                <a16:creationId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4" name="Marcador de posición de imagen 28">
            <a:extLst>
              <a:ext uri="{FF2B5EF4-FFF2-40B4-BE49-F238E27FC236}">
                <a16:creationId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ción con la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0" name="objeto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07662E-7206-4E96-AE8A-89CABBF854F4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75339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n con ley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to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CBFC3C-42EC-4460-9D76-96F1E8E0B662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objeto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2" name="Marcador de posición de imagen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imagen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4" name="Marcador de posición de texto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posición de imagen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6" name="Marcador de posición de texto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9438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312EB9-9729-4FAD-8373-A418D3DF724C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207C4C-07E3-4EE8-9931-EEC16BF49252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70FF08-5F54-4A2C-A787-F7D6BFBFC462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5B1BDD-7000-4F3F-B9E7-17979A7FBD75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D5CFD7-B49D-4B10-8EA3-A285AD2A605F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224B15-5D30-4E4C-8F83-05B8C13D4DDB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BD9BA1-E6FD-4A95-80AB-D864C087A0FC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AFC51-B778-437C-AF2E-CFBBBFE133F8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7E9567B-DF5D-4470-94BE-7DF002E86266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interior, lavabo, edificio, espejo&#10;&#10;Descripción generada automáticamente">
            <a:extLst>
              <a:ext uri="{FF2B5EF4-FFF2-40B4-BE49-F238E27FC236}">
                <a16:creationId xmlns:a16="http://schemas.microsoft.com/office/drawing/2014/main" id="{D0214670-E99A-F7F1-0EAB-CB521DA45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" y="0"/>
            <a:ext cx="12189460" cy="6858000"/>
          </a:xfrm>
          <a:prstGeom prst="rect">
            <a:avLst/>
          </a:prstGeom>
        </p:spPr>
      </p:pic>
      <p:sp>
        <p:nvSpPr>
          <p:cNvPr id="4" name="objeto 3" descr="Personas con documento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12525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>
          <a:xfrm>
            <a:off x="1524000" y="1674796"/>
            <a:ext cx="9144000" cy="2492767"/>
          </a:xfrm>
        </p:spPr>
        <p:txBody>
          <a:bodyPr rtlCol="0">
            <a:normAutofit fontScale="90000"/>
          </a:bodyPr>
          <a:lstStyle/>
          <a:p>
            <a:pPr rtl="0">
              <a:lnSpc>
                <a:spcPct val="125000"/>
              </a:lnSpc>
            </a:pPr>
            <a:r>
              <a:rPr lang="es-ES" sz="5000" dirty="0">
                <a:solidFill>
                  <a:schemeClr val="bg1"/>
                </a:solidFill>
              </a:rPr>
              <a:t>APARTAMENTO INTELIGENTE MULTIFUNCIONAL</a:t>
            </a:r>
            <a:br>
              <a:rPr lang="es-ES" sz="5000" dirty="0">
                <a:solidFill>
                  <a:schemeClr val="bg1"/>
                </a:solidFill>
              </a:rPr>
            </a:br>
            <a:r>
              <a:rPr lang="es-ES" sz="5000" dirty="0">
                <a:solidFill>
                  <a:schemeClr val="bg1"/>
                </a:solidFill>
              </a:rPr>
              <a:t>DOMOSYNC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Gray">
          <a:xfrm>
            <a:off x="8495071" y="5584722"/>
            <a:ext cx="3588773" cy="1160207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 fontScale="62500" lnSpcReduction="20000"/>
          </a:bodyPr>
          <a:lstStyle/>
          <a:p>
            <a:pPr rtl="0"/>
            <a:r>
              <a:rPr lang="es-ES" sz="2500" b="1" i="1" spc="65" dirty="0">
                <a:solidFill>
                  <a:schemeClr val="accent1"/>
                </a:solidFill>
                <a:cs typeface="Arial"/>
              </a:rPr>
              <a:t>Juan Diego Cabrera Moncada</a:t>
            </a:r>
          </a:p>
          <a:p>
            <a:pPr rtl="0"/>
            <a:r>
              <a:rPr lang="es-ES" dirty="0"/>
              <a:t>Leyder Homero Marcillo Mera</a:t>
            </a:r>
          </a:p>
          <a:p>
            <a:pPr rtl="0"/>
            <a:r>
              <a:rPr lang="es-ES" sz="2500" b="1" i="1" spc="65" dirty="0">
                <a:solidFill>
                  <a:schemeClr val="accent1"/>
                </a:solidFill>
                <a:cs typeface="Arial"/>
              </a:rPr>
              <a:t>Santiago José Vargas Higuera</a:t>
            </a:r>
          </a:p>
          <a:p>
            <a:pPr rtl="0"/>
            <a:r>
              <a:rPr lang="es-ES" dirty="0"/>
              <a:t>Santiago Pereira Ramírez</a:t>
            </a:r>
            <a:endParaRPr lang="es-ES" sz="2500" b="1" i="1" spc="65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6" name="objeto 7" descr="Rectángulo beig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4217255" y="3367131"/>
            <a:ext cx="3780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33E25-B07D-5538-D179-24FF9D4DF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Marcador de posición de imagen 20" descr="Apretón de manos de dos personas">
            <a:extLst>
              <a:ext uri="{FF2B5EF4-FFF2-40B4-BE49-F238E27FC236}">
                <a16:creationId xmlns:a16="http://schemas.microsoft.com/office/drawing/2014/main" id="{76A27537-4415-A4BD-7314-2393EFF0B6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to 3" descr="Rectángulo azul">
            <a:extLst>
              <a:ext uri="{FF2B5EF4-FFF2-40B4-BE49-F238E27FC236}">
                <a16:creationId xmlns:a16="http://schemas.microsoft.com/office/drawing/2014/main" id="{D6BC2CA9-EEE2-6423-B8A4-554047F95D3B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4376F3A-3F54-30F0-8FAE-43572A6F7A34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8317456" y="2300984"/>
            <a:ext cx="3353001" cy="1922438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es-ES" sz="2000" b="1" dirty="0">
                <a:solidFill>
                  <a:schemeClr val="bg1"/>
                </a:solidFill>
              </a:rPr>
              <a:t>Tolerancia a fallos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Luces de la casa y sistema de acceso desvinculados por MCU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E06096BD-FBE6-2064-94A5-D3078B39E6E4}"/>
              </a:ext>
            </a:extLst>
          </p:cNvPr>
          <p:cNvSpPr>
            <a:spLocks noGrp="1"/>
          </p:cNvSpPr>
          <p:nvPr>
            <p:ph sz="half" idx="14"/>
          </p:nvPr>
        </p:nvSpPr>
        <p:spPr bwMode="white">
          <a:xfrm>
            <a:off x="4681317" y="2313121"/>
            <a:ext cx="3148965" cy="1922438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es-ES" sz="2000" b="1" dirty="0">
                <a:solidFill>
                  <a:schemeClr val="bg1"/>
                </a:solidFill>
              </a:rPr>
              <a:t>Usabilidad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Uso de interfaz en </a:t>
            </a:r>
            <a:r>
              <a:rPr lang="es-ES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Labview</a:t>
            </a:r>
            <a:endParaRPr lang="es-ES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Visualización de notificaciones en pantalla LCD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9A9F5CB-1317-642E-35C8-FA6CA492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10</a:t>
            </a:fld>
            <a:endParaRPr lang="es-ES" sz="100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787AD31-7BF2-F1A3-7AF4-F2E90A347975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REQUISITOS NO FUNCIONALES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7CC9EE7-E4BB-AC98-4925-1E96A502A036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175030" y="2313120"/>
            <a:ext cx="3148965" cy="2146629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es-ES" sz="2000" b="1" dirty="0">
                <a:solidFill>
                  <a:schemeClr val="bg1"/>
                </a:solidFill>
              </a:rPr>
              <a:t>Escalabilidad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Posibilidad de adaptación del sistema para más habitaciones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Base de datos con gran capacidad de almacenamiento</a:t>
            </a:r>
          </a:p>
          <a:p>
            <a:pPr marR="5080" rtl="0">
              <a:lnSpc>
                <a:spcPct val="120000"/>
              </a:lnSpc>
              <a:spcBef>
                <a:spcPts val="600"/>
              </a:spcBef>
            </a:pPr>
            <a:endParaRPr lang="es-E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pic>
        <p:nvPicPr>
          <p:cNvPr id="36" name="Marcador de posición de imagen 35" descr="Icono comprobación">
            <a:extLst>
              <a:ext uri="{FF2B5EF4-FFF2-40B4-BE49-F238E27FC236}">
                <a16:creationId xmlns:a16="http://schemas.microsoft.com/office/drawing/2014/main" id="{749A160C-BBDA-3B64-B90E-1156644569F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676154" y="2289870"/>
            <a:ext cx="576000" cy="576000"/>
          </a:xfrm>
        </p:spPr>
      </p:pic>
      <p:pic>
        <p:nvPicPr>
          <p:cNvPr id="38" name="Marcador de posición de imagen 37" descr="Icono comprobación">
            <a:extLst>
              <a:ext uri="{FF2B5EF4-FFF2-40B4-BE49-F238E27FC236}">
                <a16:creationId xmlns:a16="http://schemas.microsoft.com/office/drawing/2014/main" id="{AD7B8E51-1BFC-9105-4D38-F4623C7A79A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216111" y="2289870"/>
            <a:ext cx="576000" cy="576000"/>
          </a:xfrm>
        </p:spPr>
      </p:pic>
      <p:pic>
        <p:nvPicPr>
          <p:cNvPr id="40" name="Marcador de posición de imagen 39" descr="Icono comprobación">
            <a:extLst>
              <a:ext uri="{FF2B5EF4-FFF2-40B4-BE49-F238E27FC236}">
                <a16:creationId xmlns:a16="http://schemas.microsoft.com/office/drawing/2014/main" id="{D2CF1308-156A-A869-C6E2-7A530DAF1975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7852983" y="2289870"/>
            <a:ext cx="576000" cy="576000"/>
          </a:xfrm>
        </p:spPr>
      </p:pic>
      <p:sp>
        <p:nvSpPr>
          <p:cNvPr id="24" name="objeto 5" descr="Rectángulo beige">
            <a:extLst>
              <a:ext uri="{FF2B5EF4-FFF2-40B4-BE49-F238E27FC236}">
                <a16:creationId xmlns:a16="http://schemas.microsoft.com/office/drawing/2014/main" id="{5A87AB0E-A426-F4FA-225C-CBB58B2965A8}"/>
              </a:ext>
            </a:extLst>
          </p:cNvPr>
          <p:cNvSpPr/>
          <p:nvPr/>
        </p:nvSpPr>
        <p:spPr bwMode="ltGray">
          <a:xfrm>
            <a:off x="929705" y="1339122"/>
            <a:ext cx="46512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568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 descr="Personas que debaten algo">
            <a:extLst>
              <a:ext uri="{FF2B5EF4-FFF2-40B4-BE49-F238E27FC236}">
                <a16:creationId xmlns:a16="http://schemas.microsoft.com/office/drawing/2014/main" id="{AA6A75DC-BE31-480B-B034-B1DF7AFA50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15389"/>
            <a:ext cx="12192000" cy="3742611"/>
          </a:xfrm>
        </p:spPr>
      </p:pic>
      <p:sp>
        <p:nvSpPr>
          <p:cNvPr id="12" name="objeto 3" descr="Rectángulo azul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2400" y="3115389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13" name="Elipse 12" descr="Óvalo beige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68" y="365125"/>
            <a:ext cx="10515600" cy="1325563"/>
          </a:xfrm>
        </p:spPr>
        <p:txBody>
          <a:bodyPr rtlCol="0"/>
          <a:lstStyle/>
          <a:p>
            <a:pPr rtl="0"/>
            <a:r>
              <a:rPr lang="es-ES" dirty="0"/>
              <a:t>PROTOTIPO Y PRODUCCIÓN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3C1E99-672F-46AE-BB08-DD22B0928366}"/>
              </a:ext>
            </a:extLst>
          </p:cNvPr>
          <p:cNvSpPr>
            <a:spLocks noGrp="1"/>
          </p:cNvSpPr>
          <p:nvPr>
            <p:ph type="body" idx="1"/>
          </p:nvPr>
        </p:nvSpPr>
        <p:spPr bwMode="white">
          <a:xfrm>
            <a:off x="2153349" y="1985963"/>
            <a:ext cx="3789362" cy="823912"/>
          </a:xfrm>
        </p:spPr>
        <p:txBody>
          <a:bodyPr rtlCol="0"/>
          <a:lstStyle/>
          <a:p>
            <a:pPr rtl="0"/>
            <a:r>
              <a:rPr lang="es-ES" dirty="0"/>
              <a:t>Costos de prototipo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 bwMode="white">
          <a:xfrm>
            <a:off x="1753410" y="3434047"/>
            <a:ext cx="4052750" cy="2755616"/>
          </a:xfrm>
        </p:spPr>
        <p:txBody>
          <a:bodyPr rtlCol="0">
            <a:normAutofit fontScale="92500" lnSpcReduction="20000"/>
          </a:bodyPr>
          <a:lstStyle/>
          <a:p>
            <a:pPr rtl="0"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s-ES" sz="1800" i="1" dirty="0">
                <a:solidFill>
                  <a:srgbClr val="FFFFFF"/>
                </a:solidFill>
                <a:cs typeface="Arial"/>
              </a:rPr>
              <a:t>Pantalla LCD</a:t>
            </a:r>
            <a:r>
              <a:rPr lang="es-ES" sz="1800" i="1" spc="-5" dirty="0">
                <a:solidFill>
                  <a:srgbClr val="FFFFFF"/>
                </a:solidFill>
                <a:cs typeface="Arial"/>
              </a:rPr>
              <a:t>:</a:t>
            </a:r>
            <a:r>
              <a:rPr lang="es-ES" sz="1800" i="1" spc="-45" dirty="0">
                <a:solidFill>
                  <a:srgbClr val="FFFFFF"/>
                </a:solidFill>
                <a:cs typeface="Arial"/>
              </a:rPr>
              <a:t> </a:t>
            </a:r>
            <a:r>
              <a:rPr lang="es-ES" sz="1800" b="1" i="1" spc="-5" dirty="0">
                <a:solidFill>
                  <a:schemeClr val="accent1"/>
                </a:solidFill>
                <a:cs typeface="Arial"/>
              </a:rPr>
              <a:t>$30.000</a:t>
            </a:r>
            <a:endParaRPr lang="es-ES" sz="1800" i="1" dirty="0">
              <a:solidFill>
                <a:schemeClr val="accent1"/>
              </a:solidFill>
              <a:cs typeface="Arial"/>
            </a:endParaRP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es-ES" sz="1800" i="1" spc="-5" dirty="0">
                <a:solidFill>
                  <a:srgbClr val="FFFFFF"/>
                </a:solidFill>
                <a:cs typeface="Arial"/>
              </a:rPr>
              <a:t>Teclado matricial: </a:t>
            </a:r>
            <a:r>
              <a:rPr lang="es-ES" sz="1800" b="1" i="1" spc="-5" dirty="0">
                <a:solidFill>
                  <a:schemeClr val="accent1"/>
                </a:solidFill>
                <a:cs typeface="Arial"/>
              </a:rPr>
              <a:t>$17.000</a:t>
            </a: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es-ES" sz="1800" i="1" spc="-5" dirty="0">
                <a:solidFill>
                  <a:srgbClr val="FFFFFF"/>
                </a:solidFill>
                <a:cs typeface="Arial"/>
              </a:rPr>
              <a:t>Sensórica para luces</a:t>
            </a:r>
            <a:r>
              <a:rPr lang="es-ES" sz="1800" i="1" spc="-35" dirty="0">
                <a:solidFill>
                  <a:srgbClr val="FFFFFF"/>
                </a:solidFill>
                <a:cs typeface="Arial"/>
              </a:rPr>
              <a:t>:</a:t>
            </a:r>
            <a:r>
              <a:rPr lang="es-ES" sz="1800" i="1" spc="-15" dirty="0">
                <a:solidFill>
                  <a:srgbClr val="FFFFFF"/>
                </a:solidFill>
                <a:cs typeface="Arial"/>
              </a:rPr>
              <a:t> </a:t>
            </a:r>
            <a:r>
              <a:rPr lang="es-ES" sz="1800" b="1" i="1" spc="-5" dirty="0">
                <a:solidFill>
                  <a:schemeClr val="accent1"/>
                </a:solidFill>
                <a:cs typeface="Arial"/>
              </a:rPr>
              <a:t>$21.600</a:t>
            </a:r>
          </a:p>
          <a:p>
            <a:pPr marR="775335" rtl="0">
              <a:lnSpc>
                <a:spcPct val="125000"/>
              </a:lnSpc>
              <a:buClr>
                <a:schemeClr val="accent1"/>
              </a:buClr>
            </a:pPr>
            <a:r>
              <a:rPr lang="es-ES" sz="1800" i="1" dirty="0">
                <a:solidFill>
                  <a:srgbClr val="FFFFFF"/>
                </a:solidFill>
                <a:cs typeface="Arial"/>
              </a:rPr>
              <a:t>Control de temperatura: </a:t>
            </a:r>
            <a:r>
              <a:rPr lang="es-ES" sz="1800" b="1" i="1" spc="-5" dirty="0">
                <a:solidFill>
                  <a:schemeClr val="accent1"/>
                </a:solidFill>
                <a:cs typeface="Arial"/>
              </a:rPr>
              <a:t>$45.000</a:t>
            </a: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es-ES" sz="1800" i="1" spc="-25" dirty="0" err="1">
                <a:solidFill>
                  <a:srgbClr val="FFFFFF"/>
                </a:solidFill>
                <a:cs typeface="Arial"/>
              </a:rPr>
              <a:t>MCUs</a:t>
            </a:r>
            <a:r>
              <a:rPr lang="es-ES" sz="1800" i="1" dirty="0">
                <a:solidFill>
                  <a:srgbClr val="FFFFFF"/>
                </a:solidFill>
                <a:cs typeface="Arial"/>
              </a:rPr>
              <a:t>:</a:t>
            </a:r>
            <a:r>
              <a:rPr lang="es-ES" sz="1800" i="1" spc="-60" dirty="0">
                <a:solidFill>
                  <a:srgbClr val="FFFFFF"/>
                </a:solidFill>
                <a:cs typeface="Arial"/>
              </a:rPr>
              <a:t> </a:t>
            </a:r>
            <a:r>
              <a:rPr lang="es-ES" sz="1800" b="1" i="1" spc="-5" dirty="0">
                <a:solidFill>
                  <a:schemeClr val="accent1"/>
                </a:solidFill>
                <a:cs typeface="Arial"/>
              </a:rPr>
              <a:t>$112.000</a:t>
            </a:r>
          </a:p>
          <a:p>
            <a:pPr>
              <a:lnSpc>
                <a:spcPct val="125000"/>
              </a:lnSpc>
              <a:buClr>
                <a:schemeClr val="accent1"/>
              </a:buClr>
            </a:pPr>
            <a:r>
              <a:rPr lang="es-ES" sz="1800" i="1" spc="-25" dirty="0">
                <a:solidFill>
                  <a:srgbClr val="FFFFFF"/>
                </a:solidFill>
                <a:cs typeface="Arial"/>
              </a:rPr>
              <a:t>Motores, fuentes y cableado</a:t>
            </a:r>
            <a:r>
              <a:rPr lang="es-ES" sz="1800" i="1" dirty="0">
                <a:solidFill>
                  <a:srgbClr val="FFFFFF"/>
                </a:solidFill>
                <a:cs typeface="Arial"/>
              </a:rPr>
              <a:t>:</a:t>
            </a:r>
            <a:r>
              <a:rPr lang="es-ES" sz="1800" i="1" spc="-60" dirty="0">
                <a:solidFill>
                  <a:srgbClr val="FFFFFF"/>
                </a:solidFill>
                <a:cs typeface="Arial"/>
              </a:rPr>
              <a:t> </a:t>
            </a:r>
            <a:r>
              <a:rPr lang="es-ES" sz="1800" b="1" i="1" spc="-5" dirty="0">
                <a:solidFill>
                  <a:schemeClr val="accent1"/>
                </a:solidFill>
                <a:cs typeface="Arial"/>
              </a:rPr>
              <a:t>$85.100</a:t>
            </a: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endParaRPr lang="es-ES" sz="1800" b="1" i="1" spc="-5" dirty="0">
              <a:solidFill>
                <a:schemeClr val="accent1"/>
              </a:solidFill>
              <a:cs typeface="Arial"/>
            </a:endParaRP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endParaRPr lang="es-ES" sz="1800" b="1" i="1" spc="-5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8A73375-FA03-4191-8AD5-B40CD9B59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white"/>
        <p:txBody>
          <a:bodyPr rtlCol="0"/>
          <a:lstStyle/>
          <a:p>
            <a:pPr rtl="0"/>
            <a:r>
              <a:rPr lang="es-ES" dirty="0"/>
              <a:t>Producción en masa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E0C6FDF-5982-4E37-B65D-F7B05D0FFB52}"/>
              </a:ext>
            </a:extLst>
          </p:cNvPr>
          <p:cNvSpPr>
            <a:spLocks noGrp="1"/>
          </p:cNvSpPr>
          <p:nvPr>
            <p:ph sz="quarter" idx="4"/>
          </p:nvPr>
        </p:nvSpPr>
        <p:spPr bwMode="white"/>
        <p:txBody>
          <a:bodyPr rtlCol="0">
            <a:normAutofit/>
          </a:bodyPr>
          <a:lstStyle/>
          <a:p>
            <a:pPr rtl="0"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s-ES" sz="1800" i="1" spc="-5" dirty="0">
                <a:solidFill>
                  <a:srgbClr val="FFFFFF"/>
                </a:solidFill>
                <a:cs typeface="Arial"/>
              </a:rPr>
              <a:t>Modularidad del diseño</a:t>
            </a:r>
            <a:endParaRPr lang="es-ES" sz="1800" b="1" i="1" spc="-5" dirty="0">
              <a:solidFill>
                <a:schemeClr val="accent1"/>
              </a:solidFill>
              <a:cs typeface="Arial"/>
            </a:endParaRP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es-ES" sz="1800" i="1" dirty="0">
                <a:solidFill>
                  <a:srgbClr val="FFFFFF"/>
                </a:solidFill>
                <a:cs typeface="Arial"/>
              </a:rPr>
              <a:t>Costos adaptables al usuario (</a:t>
            </a:r>
            <a:r>
              <a:rPr lang="es-ES" sz="1800" i="1">
                <a:solidFill>
                  <a:srgbClr val="FFFFFF"/>
                </a:solidFill>
                <a:cs typeface="Arial"/>
              </a:rPr>
              <a:t>Plan básico 1, 2 </a:t>
            </a:r>
            <a:r>
              <a:rPr lang="es-ES" sz="1800" i="1" dirty="0">
                <a:solidFill>
                  <a:srgbClr val="FFFFFF"/>
                </a:solidFill>
                <a:cs typeface="Arial"/>
              </a:rPr>
              <a:t>y Premium)</a:t>
            </a:r>
            <a:endParaRPr lang="es-ES" sz="1800" b="1" i="1" spc="-5" dirty="0">
              <a:solidFill>
                <a:schemeClr val="accent1"/>
              </a:solidFill>
              <a:cs typeface="Arial"/>
            </a:endParaRP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es-ES" sz="1800" i="1" dirty="0">
                <a:solidFill>
                  <a:srgbClr val="FFFFFF"/>
                </a:solidFill>
                <a:cs typeface="Arial"/>
              </a:rPr>
              <a:t>Costos de instalación y configuración (200k a 400k) </a:t>
            </a:r>
            <a:endParaRPr lang="es-ES" sz="1800" b="1" i="1" spc="-5" dirty="0">
              <a:solidFill>
                <a:schemeClr val="accent1"/>
              </a:solidFill>
              <a:cs typeface="Arial"/>
            </a:endParaRP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es-ES" sz="1800" i="1" dirty="0">
                <a:solidFill>
                  <a:srgbClr val="FFFFFF"/>
                </a:solidFill>
                <a:cs typeface="Arial"/>
              </a:rPr>
              <a:t>Garantía de 3 meses</a:t>
            </a:r>
            <a:endParaRPr lang="es-ES" sz="1800" i="1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11</a:t>
            </a:fld>
            <a:endParaRPr lang="es-ES" sz="1000" dirty="0"/>
          </a:p>
        </p:txBody>
      </p:sp>
      <p:sp>
        <p:nvSpPr>
          <p:cNvPr id="9" name="objeto 5" descr="Rectángulo beig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>
            <a:off x="915637" y="1346384"/>
            <a:ext cx="48708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5B371-F992-4547-B936-23F16F44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444" y="417362"/>
            <a:ext cx="3932237" cy="1302111"/>
          </a:xfrm>
        </p:spPr>
        <p:txBody>
          <a:bodyPr rtlCol="0"/>
          <a:lstStyle/>
          <a:p>
            <a:pPr rtl="0"/>
            <a:r>
              <a:rPr lang="es-ES" dirty="0"/>
              <a:t>EL EQUIPO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B07B54-E3ED-4BBF-91BB-9F611C440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ltGray">
          <a:xfrm>
            <a:off x="7055713" y="764187"/>
            <a:ext cx="4531709" cy="1431234"/>
          </a:xfr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  <a:spcBef>
                <a:spcPts val="425"/>
              </a:spcBef>
            </a:pPr>
            <a:r>
              <a:rPr lang="es-ES" sz="2400" b="1" dirty="0">
                <a:solidFill>
                  <a:schemeClr val="bg1"/>
                </a:solidFill>
                <a:latin typeface="+mj-lt"/>
              </a:rPr>
              <a:t>Leyder Marcillo</a:t>
            </a:r>
          </a:p>
          <a:p>
            <a:pPr marR="417195" rtl="0">
              <a:lnSpc>
                <a:spcPct val="1071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Manejo de pantalla LCD y sistema de acceso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C89DD8-AB5B-4556-B381-45F1AC07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8676" y="6124914"/>
            <a:ext cx="357116" cy="365125"/>
          </a:xfrm>
        </p:spPr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12</a:t>
            </a:fld>
            <a:endParaRPr lang="es-ES" sz="1000" dirty="0"/>
          </a:p>
        </p:txBody>
      </p:sp>
      <p:pic>
        <p:nvPicPr>
          <p:cNvPr id="15" name="Marcador de posición de imagen 14" descr="Icono comprobación">
            <a:extLst>
              <a:ext uri="{FF2B5EF4-FFF2-40B4-BE49-F238E27FC236}">
                <a16:creationId xmlns:a16="http://schemas.microsoft.com/office/drawing/2014/main" id="{2BB6FD49-92B0-4DC9-AC1D-17947DECCCB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1238" y="708853"/>
            <a:ext cx="576000" cy="576000"/>
          </a:xfrm>
        </p:spPr>
      </p:pic>
      <p:pic>
        <p:nvPicPr>
          <p:cNvPr id="17" name="Marcador de posición de imagen 16" descr="Icono comprobación">
            <a:extLst>
              <a:ext uri="{FF2B5EF4-FFF2-40B4-BE49-F238E27FC236}">
                <a16:creationId xmlns:a16="http://schemas.microsoft.com/office/drawing/2014/main" id="{B35AF671-FB05-4C5C-AD79-E7C03FDFC8C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0475" y="1859375"/>
            <a:ext cx="576000" cy="576001"/>
          </a:xfrm>
        </p:spPr>
      </p:pic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81D93562-F631-4ADB-AB50-4D5ECF40F8A1}"/>
              </a:ext>
            </a:extLst>
          </p:cNvPr>
          <p:cNvSpPr>
            <a:spLocks noGrp="1"/>
          </p:cNvSpPr>
          <p:nvPr>
            <p:ph type="body" sz="half" idx="23"/>
          </p:nvPr>
        </p:nvSpPr>
        <p:spPr bwMode="ltGray">
          <a:xfrm>
            <a:off x="7055712" y="1985555"/>
            <a:ext cx="4531709" cy="1431234"/>
          </a:xfr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  <a:spcBef>
                <a:spcPts val="425"/>
              </a:spcBef>
            </a:pPr>
            <a:r>
              <a:rPr lang="es-ES" sz="2400" b="1" dirty="0">
                <a:solidFill>
                  <a:schemeClr val="bg1"/>
                </a:solidFill>
                <a:latin typeface="+mj-lt"/>
              </a:rPr>
              <a:t>Juan Diego Cabrera</a:t>
            </a:r>
          </a:p>
          <a:p>
            <a:pPr marR="417195" rtl="0">
              <a:lnSpc>
                <a:spcPct val="1071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Control de temperatura, comunicación entre </a:t>
            </a:r>
            <a:r>
              <a:rPr lang="es-ES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MCUs</a:t>
            </a:r>
            <a:r>
              <a:rPr lang="es-E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y sistema de acceso</a:t>
            </a:r>
          </a:p>
        </p:txBody>
      </p:sp>
      <p:pic>
        <p:nvPicPr>
          <p:cNvPr id="19" name="Marcador de posición de imagen 18" descr="Icono comprobación">
            <a:extLst>
              <a:ext uri="{FF2B5EF4-FFF2-40B4-BE49-F238E27FC236}">
                <a16:creationId xmlns:a16="http://schemas.microsoft.com/office/drawing/2014/main" id="{D0EA9FF8-E112-4BA0-B552-7EC47F1032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0475" y="3341644"/>
            <a:ext cx="576000" cy="576001"/>
          </a:xfrm>
        </p:spPr>
      </p:pic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F254C44F-43DD-4310-BB15-9C29C646DB24}"/>
              </a:ext>
            </a:extLst>
          </p:cNvPr>
          <p:cNvSpPr>
            <a:spLocks noGrp="1"/>
          </p:cNvSpPr>
          <p:nvPr>
            <p:ph type="body" sz="half" idx="25"/>
          </p:nvPr>
        </p:nvSpPr>
        <p:spPr bwMode="ltGray">
          <a:xfrm>
            <a:off x="7055712" y="3369088"/>
            <a:ext cx="4889361" cy="1431234"/>
          </a:xfr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  <a:spcBef>
                <a:spcPts val="425"/>
              </a:spcBef>
            </a:pPr>
            <a:r>
              <a:rPr lang="es-ES" sz="2400" b="1" dirty="0">
                <a:solidFill>
                  <a:schemeClr val="bg1"/>
                </a:solidFill>
                <a:latin typeface="+mj-lt"/>
              </a:rPr>
              <a:t>Santiago Pereira</a:t>
            </a:r>
          </a:p>
          <a:p>
            <a:pPr marR="417195" rtl="0">
              <a:lnSpc>
                <a:spcPct val="1071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Detección y procesamiento de audio, organización de banderas de sensórica y sistema de acceso</a:t>
            </a:r>
          </a:p>
        </p:txBody>
      </p:sp>
      <p:sp>
        <p:nvSpPr>
          <p:cNvPr id="8" name="objeto 13" descr="Rectángulo beige">
            <a:extLst>
              <a:ext uri="{FF2B5EF4-FFF2-40B4-BE49-F238E27FC236}">
                <a16:creationId xmlns:a16="http://schemas.microsoft.com/office/drawing/2014/main" id="{DFB86A96-0959-48CB-911E-06E243290C23}"/>
              </a:ext>
            </a:extLst>
          </p:cNvPr>
          <p:cNvSpPr/>
          <p:nvPr/>
        </p:nvSpPr>
        <p:spPr>
          <a:xfrm>
            <a:off x="919594" y="1786728"/>
            <a:ext cx="3402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pic>
        <p:nvPicPr>
          <p:cNvPr id="5" name="Marcador de posición de imagen 18" descr="Icono comprobación">
            <a:extLst>
              <a:ext uri="{FF2B5EF4-FFF2-40B4-BE49-F238E27FC236}">
                <a16:creationId xmlns:a16="http://schemas.microsoft.com/office/drawing/2014/main" id="{C89C1208-B04E-A27E-8C62-30C6B0DA0E9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513090" y="4618748"/>
            <a:ext cx="576000" cy="57600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E0A03D9-FB7F-52A0-1F4D-1CF8E9B2B2A2}"/>
              </a:ext>
            </a:extLst>
          </p:cNvPr>
          <p:cNvSpPr txBox="1"/>
          <p:nvPr/>
        </p:nvSpPr>
        <p:spPr>
          <a:xfrm>
            <a:off x="7055712" y="4638157"/>
            <a:ext cx="4889361" cy="974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10000"/>
              </a:lnSpc>
              <a:spcBef>
                <a:spcPts val="425"/>
              </a:spcBef>
            </a:pPr>
            <a:r>
              <a:rPr lang="es-ES" sz="2400" b="1" dirty="0">
                <a:solidFill>
                  <a:schemeClr val="bg1"/>
                </a:solidFill>
                <a:latin typeface="+mj-lt"/>
              </a:rPr>
              <a:t>Santiago Vargas</a:t>
            </a:r>
          </a:p>
          <a:p>
            <a:pPr marR="417195" rtl="0">
              <a:lnSpc>
                <a:spcPct val="1071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Integración con </a:t>
            </a:r>
            <a:r>
              <a:rPr lang="es-ES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Labview</a:t>
            </a:r>
            <a:r>
              <a:rPr lang="es-E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, manejo de sensórica digital y puerta de la habitación</a:t>
            </a:r>
            <a:endParaRPr lang="es-CO" sz="1500" dirty="0"/>
          </a:p>
        </p:txBody>
      </p:sp>
      <p:pic>
        <p:nvPicPr>
          <p:cNvPr id="18" name="Imagen 17" descr="Imagen que contiene hombre, persona, computer, computadora&#10;&#10;Descripción generada automáticamente">
            <a:extLst>
              <a:ext uri="{FF2B5EF4-FFF2-40B4-BE49-F238E27FC236}">
                <a16:creationId xmlns:a16="http://schemas.microsoft.com/office/drawing/2014/main" id="{E4B2A8CB-1C18-0DC0-D3DE-75F426F11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5" y="2268305"/>
            <a:ext cx="5889924" cy="36327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1381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99CC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, Pizarra&#10;&#10;Descripción generada automáticamente">
            <a:extLst>
              <a:ext uri="{FF2B5EF4-FFF2-40B4-BE49-F238E27FC236}">
                <a16:creationId xmlns:a16="http://schemas.microsoft.com/office/drawing/2014/main" id="{AC08DCCA-0357-5278-96B5-6E440E66F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341439"/>
            <a:ext cx="12192000" cy="4485874"/>
          </a:xfrm>
          <a:prstGeom prst="rect">
            <a:avLst/>
          </a:prstGeom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s-ES" sz="2500" b="1" i="1" spc="70" dirty="0" err="1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DomoSync</a:t>
            </a:r>
            <a:endParaRPr lang="es-ES" sz="2500" b="1" i="1" spc="70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 rtl="0">
              <a:buFont typeface="Arial" panose="020B0604020202020204" pitchFamily="34" charset="0"/>
              <a:buNone/>
            </a:pPr>
            <a:r>
              <a:rPr lang="es-ES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domosync@gmail.com</a:t>
            </a:r>
          </a:p>
          <a:p>
            <a:pPr marL="0" marR="5080" indent="0" rtl="0">
              <a:buFont typeface="Arial" panose="020B0604020202020204" pitchFamily="34" charset="0"/>
              <a:buNone/>
            </a:pPr>
            <a:r>
              <a:rPr lang="es-ES" sz="2500" b="1" i="1" spc="45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600-000-0000</a:t>
            </a:r>
            <a:endParaRPr lang="es-E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 rtl="0">
              <a:lnSpc>
                <a:spcPct val="125000"/>
              </a:lnSpc>
              <a:buFont typeface="Arial" panose="020B0604020202020204" pitchFamily="34" charset="0"/>
              <a:buNone/>
            </a:pPr>
            <a:endParaRPr lang="es-E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to 6" descr="Rectángulo beig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 bwMode="ltGray">
          <a:xfrm>
            <a:off x="931203" y="2894901"/>
            <a:ext cx="3312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38200" y="1701559"/>
            <a:ext cx="4859215" cy="1325563"/>
          </a:xfrm>
        </p:spPr>
        <p:txBody>
          <a:bodyPr rtlCol="0">
            <a:normAutofit/>
          </a:bodyPr>
          <a:lstStyle/>
          <a:p>
            <a:pPr rtl="0"/>
            <a:r>
              <a:rPr lang="es-ES" sz="5000" dirty="0">
                <a:solidFill>
                  <a:schemeClr val="bg1"/>
                </a:solidFill>
              </a:rPr>
              <a:t>¡GRACIAS!</a:t>
            </a:r>
            <a:endParaRPr lang="es-ES" sz="5000" dirty="0"/>
          </a:p>
        </p:txBody>
      </p:sp>
      <p:pic>
        <p:nvPicPr>
          <p:cNvPr id="11" name="Gráfico 10" descr="Icono de persona">
            <a:extLst>
              <a:ext uri="{FF2B5EF4-FFF2-40B4-BE49-F238E27FC236}">
                <a16:creationId xmlns:a16="http://schemas.microsoft.com/office/drawing/2014/main" id="{623730AD-04DB-4D31-90B9-486007BC4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12" name="Gráfico 11" descr="Icono de correo electrónico">
            <a:extLst>
              <a:ext uri="{FF2B5EF4-FFF2-40B4-BE49-F238E27FC236}">
                <a16:creationId xmlns:a16="http://schemas.microsoft.com/office/drawing/2014/main" id="{A19DD78C-1BBA-435D-AB9C-910A5A3B5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pic>
        <p:nvPicPr>
          <p:cNvPr id="13" name="Gráfico 12" descr="Icono de teléfono">
            <a:extLst>
              <a:ext uri="{FF2B5EF4-FFF2-40B4-BE49-F238E27FC236}">
                <a16:creationId xmlns:a16="http://schemas.microsoft.com/office/drawing/2014/main" id="{E1FE68E0-BC77-4B86-BF40-6A4FF5062F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5237" y="4451380"/>
            <a:ext cx="342900" cy="342900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A39DE2-464A-46AF-92D8-7786B35D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es-ES" noProof="0" smtClean="0"/>
              <a:t>13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8E2CCF5-D265-3363-6168-319A3E8DE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59182" cy="6858000"/>
          </a:xfrm>
          <a:prstGeom prst="rect">
            <a:avLst/>
          </a:prstGeom>
        </p:spPr>
      </p:pic>
      <p:sp>
        <p:nvSpPr>
          <p:cNvPr id="5" name="objeto 3" descr="Rectángulo beig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12" name="objeto 3" descr="Personas con documentos">
            <a:extLst>
              <a:ext uri="{FF2B5EF4-FFF2-40B4-BE49-F238E27FC236}">
                <a16:creationId xmlns:a16="http://schemas.microsoft.com/office/drawing/2014/main" id="{C334ED6F-9654-DD89-BB91-EECD3FA5B3BB}"/>
              </a:ext>
            </a:extLst>
          </p:cNvPr>
          <p:cNvSpPr/>
          <p:nvPr/>
        </p:nvSpPr>
        <p:spPr bwMode="ltGray">
          <a:xfrm>
            <a:off x="-90435" y="-1"/>
            <a:ext cx="12384542" cy="6953459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6" name="objeto 6" descr="Rectángulo azul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848141" y="1692008"/>
            <a:ext cx="6343859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588827" y="2345818"/>
            <a:ext cx="5165558" cy="833856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NUESTRA GRAN IDEA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2</a:t>
            </a:fld>
            <a:endParaRPr lang="es-ES" sz="1000" dirty="0"/>
          </a:p>
        </p:txBody>
      </p:sp>
      <p:sp>
        <p:nvSpPr>
          <p:cNvPr id="7" name="objeto 9" descr="Rectángulo beig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 bwMode="white">
          <a:xfrm flipV="1">
            <a:off x="6539750" y="2956512"/>
            <a:ext cx="4929093" cy="45719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 bwMode="white">
          <a:xfrm>
            <a:off x="6188242" y="3217631"/>
            <a:ext cx="5181600" cy="16033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endParaRPr lang="es-ES" sz="1800" i="1" spc="-2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9C6F968-0991-7744-6E5C-19BCF3B559E0}"/>
              </a:ext>
            </a:extLst>
          </p:cNvPr>
          <p:cNvSpPr txBox="1"/>
          <p:nvPr/>
        </p:nvSpPr>
        <p:spPr>
          <a:xfrm>
            <a:off x="6539751" y="3237394"/>
            <a:ext cx="5181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5080" indent="-285750" rtl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Automatización integral</a:t>
            </a:r>
          </a:p>
          <a:p>
            <a:pPr marL="285750" marR="5080" indent="-285750" rtl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Eficiencia y confort</a:t>
            </a:r>
          </a:p>
          <a:p>
            <a:pPr marL="285750" marR="5080" indent="-285750" rtl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Aplicaciones versátiles</a:t>
            </a: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Rectángulo azul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objeto 3" descr="Rectángulo azul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9" name="Elipse 8" descr="Óvalo beige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838200" y="329956"/>
            <a:ext cx="10515600" cy="1325563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DIAGRAMA DE BLOQUES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3</a:t>
            </a:fld>
            <a:endParaRPr lang="es-ES" sz="1000" dirty="0"/>
          </a:p>
        </p:txBody>
      </p:sp>
      <p:sp>
        <p:nvSpPr>
          <p:cNvPr id="11" name="objeto 5" descr="Rectángulo beig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947607" y="1324564"/>
            <a:ext cx="676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cxnSp>
        <p:nvCxnSpPr>
          <p:cNvPr id="12" name="Conector recto 11" descr="Línea">
            <a:extLst>
              <a:ext uri="{FF2B5EF4-FFF2-40B4-BE49-F238E27FC236}">
                <a16:creationId xmlns:a16="http://schemas.microsoft.com/office/drawing/2014/main" id="{0D4D8421-B427-472B-95AE-FBBC914ACC5F}"/>
              </a:ext>
            </a:extLst>
          </p:cNvPr>
          <p:cNvCxnSpPr/>
          <p:nvPr/>
        </p:nvCxnSpPr>
        <p:spPr>
          <a:xfrm>
            <a:off x="6096000" y="4558596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F1E3AF60-4C21-913B-1163-09F2B29A8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171" y="1470064"/>
            <a:ext cx="7521592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5C86F-5C3E-B920-D483-5C65C95BD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DCAF9F9-8C6E-8537-3CF3-1EC83F90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4</a:t>
            </a:fld>
            <a:endParaRPr lang="es-ES" sz="10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A9EE877-BBF2-BA3C-2E37-2891D130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126574"/>
            <a:ext cx="5046652" cy="13255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DIAGRAMA DE FLUJO – PICO DE SENSÓRICA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920F975-BEF1-388C-00AD-12C59C223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7972"/>
            <a:ext cx="5747282" cy="55804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52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67302-5C45-3D71-20B2-510163B23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C69C618-92D7-6C03-2E20-E41AE90F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5</a:t>
            </a:fld>
            <a:endParaRPr lang="es-ES" sz="10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39BA567-33D4-8EBA-F287-74321C092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126574"/>
            <a:ext cx="5046652" cy="13255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DIAGRAMA DE FLUJO – PICO DE SENSÓRICA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3F8C013E-3C4E-62AC-8657-E04039833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438" y="334597"/>
            <a:ext cx="4928542" cy="58403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657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63598-B129-6C74-2A8A-323C3D4A0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341445E-8953-A1FF-778A-02489F1F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6</a:t>
            </a:fld>
            <a:endParaRPr lang="es-ES" sz="10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9DE1B17-FA01-5DCD-3519-247C8935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126574"/>
            <a:ext cx="5046652" cy="13255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DIAGRAMA DE FLUJO – PICO DE SENSÓRICA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62E67490-220F-134E-73DF-BF7B4AEEB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595" y="1452137"/>
            <a:ext cx="6913365" cy="44947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500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22F61-510F-259E-DFB6-7B461196F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6689ABE-9B9C-3443-126C-578328B1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7</a:t>
            </a:fld>
            <a:endParaRPr lang="es-ES" sz="10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2B2E9E6-79BB-6216-D5BD-DEE3590A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2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DIAGRAMA DE FLUJO – PICO PRINCIPAL</a:t>
            </a:r>
          </a:p>
        </p:txBody>
      </p:sp>
      <p:sp>
        <p:nvSpPr>
          <p:cNvPr id="29" name="objeto 27" descr="Rectángulo beige">
            <a:extLst>
              <a:ext uri="{FF2B5EF4-FFF2-40B4-BE49-F238E27FC236}">
                <a16:creationId xmlns:a16="http://schemas.microsoft.com/office/drawing/2014/main" id="{E25BA3CC-F3B8-7871-E8B6-7846EBB9FE2F}"/>
              </a:ext>
            </a:extLst>
          </p:cNvPr>
          <p:cNvSpPr/>
          <p:nvPr/>
        </p:nvSpPr>
        <p:spPr>
          <a:xfrm>
            <a:off x="947015" y="1341198"/>
            <a:ext cx="2844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CE4A8D-7E17-32AC-BD0C-6E1A75114354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5B1C3A0C-5238-1E6E-E099-25E1BA9C41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 descr="Imagen que contiene pizarrón, doble&#10;&#10;Descripción generada automáticamente">
            <a:extLst>
              <a:ext uri="{FF2B5EF4-FFF2-40B4-BE49-F238E27FC236}">
                <a16:creationId xmlns:a16="http://schemas.microsoft.com/office/drawing/2014/main" id="{26C7E58C-F962-BAE1-B252-371624E7B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37" y="1750827"/>
            <a:ext cx="5612130" cy="43268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4ADC208B-B6EE-5E9E-8874-DAA4FA1A0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634" y="1671746"/>
            <a:ext cx="5612130" cy="438632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895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196A9-A5C3-65B4-1470-380B70162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DB7DD80-8505-6C83-BB07-290F04C9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8</a:t>
            </a:fld>
            <a:endParaRPr lang="es-ES" sz="10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8E1FA3-391B-B7CF-90EC-D5D358AD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2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DIAGRAMA DE FLUJO – PICO PRINCIPAL</a:t>
            </a:r>
          </a:p>
        </p:txBody>
      </p:sp>
      <p:sp>
        <p:nvSpPr>
          <p:cNvPr id="29" name="objeto 27" descr="Rectángulo beige">
            <a:extLst>
              <a:ext uri="{FF2B5EF4-FFF2-40B4-BE49-F238E27FC236}">
                <a16:creationId xmlns:a16="http://schemas.microsoft.com/office/drawing/2014/main" id="{E4D15345-942C-0188-F6E0-81DF5CC037FA}"/>
              </a:ext>
            </a:extLst>
          </p:cNvPr>
          <p:cNvSpPr/>
          <p:nvPr/>
        </p:nvSpPr>
        <p:spPr>
          <a:xfrm>
            <a:off x="947015" y="1341198"/>
            <a:ext cx="2844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CC8C59-896C-435C-45A5-2E89925ED7C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789E088-6AAC-FB4C-D5D8-B29AE5CB9E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Imagen 6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3C508FB-06D3-8D90-3BBC-9A80B073C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" y="1690688"/>
            <a:ext cx="5551170" cy="44926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EC1199D9-20D7-8E14-9290-AC804245A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00" y="1667946"/>
            <a:ext cx="5622290" cy="44926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82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Marcador de posición de imagen 20" descr="Apretón de manos de dos personas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to 3" descr="Rectángulo azul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3" name="Elipse 22" descr="Óvalo bei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8479502" y="1776079"/>
            <a:ext cx="3353001" cy="1922438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es-ES" sz="1900" b="1" dirty="0">
                <a:solidFill>
                  <a:schemeClr val="bg1"/>
                </a:solidFill>
              </a:rPr>
              <a:t>Sistema de acceso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Base de datos incorporada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Cambio de contraseña habilitado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2AF9D9A5-149E-4118-AAE3-8EF91B9C5B7D}"/>
              </a:ext>
            </a:extLst>
          </p:cNvPr>
          <p:cNvSpPr>
            <a:spLocks noGrp="1"/>
          </p:cNvSpPr>
          <p:nvPr>
            <p:ph sz="half" idx="14"/>
          </p:nvPr>
        </p:nvSpPr>
        <p:spPr bwMode="white">
          <a:xfrm>
            <a:off x="4843363" y="1788216"/>
            <a:ext cx="3148965" cy="1922438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es-ES" sz="1900" b="1" dirty="0">
                <a:solidFill>
                  <a:schemeClr val="bg1"/>
                </a:solidFill>
              </a:rPr>
              <a:t>Control de luces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Con detección de aplausos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Con detección de iluminación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Con detección de presencia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9</a:t>
            </a:fld>
            <a:endParaRPr lang="es-ES" sz="100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 rtlCol="0"/>
          <a:lstStyle/>
          <a:p>
            <a:pPr rtl="0"/>
            <a:r>
              <a:rPr lang="es-ES" dirty="0"/>
              <a:t>REQUISITOS FUNCIONALES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6" y="1788215"/>
            <a:ext cx="3148965" cy="2146629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es-ES" sz="1900" b="1" dirty="0">
                <a:solidFill>
                  <a:schemeClr val="bg1"/>
                </a:solidFill>
              </a:rPr>
              <a:t>Control de temperatura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Gestión de consumo de energía del ventilador</a:t>
            </a:r>
            <a:endParaRPr lang="es-E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DBCC020E-50A1-4B26-95EE-F180516D8BD8}"/>
              </a:ext>
            </a:extLst>
          </p:cNvPr>
          <p:cNvSpPr>
            <a:spLocks noGrp="1"/>
          </p:cNvSpPr>
          <p:nvPr>
            <p:ph sz="half" idx="16"/>
          </p:nvPr>
        </p:nvSpPr>
        <p:spPr bwMode="white">
          <a:xfrm>
            <a:off x="8479502" y="3934846"/>
            <a:ext cx="3148965" cy="1922438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es-ES" sz="1900" b="1" dirty="0">
                <a:solidFill>
                  <a:schemeClr val="bg1"/>
                </a:solidFill>
              </a:rPr>
              <a:t>Control de puertas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Puerta principal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Puerta de la habitación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72176240-9D71-46A9-959A-FFCF84DC04A3}"/>
              </a:ext>
            </a:extLst>
          </p:cNvPr>
          <p:cNvSpPr>
            <a:spLocks noGrp="1"/>
          </p:cNvSpPr>
          <p:nvPr>
            <p:ph sz="half" idx="17"/>
          </p:nvPr>
        </p:nvSpPr>
        <p:spPr bwMode="white">
          <a:xfrm>
            <a:off x="4843363" y="3849455"/>
            <a:ext cx="3278847" cy="2560969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es-ES" sz="1900" b="1" spc="-30" dirty="0">
                <a:solidFill>
                  <a:schemeClr val="bg1"/>
                </a:solidFill>
              </a:rPr>
              <a:t>Interfaz gráfica en </a:t>
            </a:r>
            <a:r>
              <a:rPr lang="es-ES" sz="1900" b="1" spc="-30" dirty="0" err="1">
                <a:solidFill>
                  <a:schemeClr val="bg1"/>
                </a:solidFill>
              </a:rPr>
              <a:t>Labview</a:t>
            </a:r>
            <a:endParaRPr lang="es-ES" sz="1900" b="1" spc="-30" dirty="0">
              <a:solidFill>
                <a:schemeClr val="bg1"/>
              </a:solidFill>
            </a:endParaRP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Complemento funcional de visualización de estado de luces y de acceso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77C0FED8-C734-4A93-8023-C7053E036A1E}"/>
              </a:ext>
            </a:extLst>
          </p:cNvPr>
          <p:cNvSpPr>
            <a:spLocks noGrp="1"/>
          </p:cNvSpPr>
          <p:nvPr>
            <p:ph sz="half" idx="18"/>
          </p:nvPr>
        </p:nvSpPr>
        <p:spPr bwMode="white">
          <a:xfrm>
            <a:off x="1337076" y="3849455"/>
            <a:ext cx="3259789" cy="2377977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es-ES" sz="1900" b="1" dirty="0">
                <a:solidFill>
                  <a:schemeClr val="bg1"/>
                </a:solidFill>
              </a:rPr>
              <a:t>Visualización de notificaciones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Estado de luces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Estado de último acceso</a:t>
            </a:r>
          </a:p>
          <a:p>
            <a:pPr marL="0" indent="0" rtl="0">
              <a:lnSpc>
                <a:spcPct val="100000"/>
              </a:lnSpc>
              <a:spcBef>
                <a:spcPts val="600"/>
              </a:spcBef>
              <a:buNone/>
            </a:pPr>
            <a:endParaRPr lang="es-ES" dirty="0"/>
          </a:p>
        </p:txBody>
      </p:sp>
      <p:pic>
        <p:nvPicPr>
          <p:cNvPr id="36" name="Marcador de posición de imagen 35" descr="Icono comprobación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764965"/>
            <a:ext cx="576000" cy="576000"/>
          </a:xfrm>
        </p:spPr>
      </p:pic>
      <p:pic>
        <p:nvPicPr>
          <p:cNvPr id="38" name="Marcador de posición de imagen 37" descr="Icono comprobación">
            <a:extLst>
              <a:ext uri="{FF2B5EF4-FFF2-40B4-BE49-F238E27FC236}">
                <a16:creationId xmlns:a16="http://schemas.microsoft.com/office/drawing/2014/main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1764965"/>
            <a:ext cx="576000" cy="576000"/>
          </a:xfrm>
        </p:spPr>
      </p:pic>
      <p:pic>
        <p:nvPicPr>
          <p:cNvPr id="40" name="Marcador de posición de imagen 39" descr="Icono comprobación">
            <a:extLst>
              <a:ext uri="{FF2B5EF4-FFF2-40B4-BE49-F238E27FC236}">
                <a16:creationId xmlns:a16="http://schemas.microsoft.com/office/drawing/2014/main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1764965"/>
            <a:ext cx="576000" cy="576000"/>
          </a:xfrm>
        </p:spPr>
      </p:pic>
      <p:pic>
        <p:nvPicPr>
          <p:cNvPr id="34" name="Marcador de posición de imagen 33" descr="Icono comprobación">
            <a:extLst>
              <a:ext uri="{FF2B5EF4-FFF2-40B4-BE49-F238E27FC236}">
                <a16:creationId xmlns:a16="http://schemas.microsoft.com/office/drawing/2014/main" id="{EA6876F1-58FD-4237-BE75-C15655445F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3877469"/>
            <a:ext cx="576000" cy="576000"/>
          </a:xfrm>
        </p:spPr>
      </p:pic>
      <p:pic>
        <p:nvPicPr>
          <p:cNvPr id="42" name="Marcador de posición de imagen 41" descr="Icono comprobación">
            <a:extLst>
              <a:ext uri="{FF2B5EF4-FFF2-40B4-BE49-F238E27FC236}">
                <a16:creationId xmlns:a16="http://schemas.microsoft.com/office/drawing/2014/main" id="{C9B2F2DF-F5C3-47DD-B3B0-43E328A2AAA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3877468"/>
            <a:ext cx="576000" cy="576000"/>
          </a:xfrm>
        </p:spPr>
      </p:pic>
      <p:sp>
        <p:nvSpPr>
          <p:cNvPr id="24" name="objeto 5" descr="Rectángulo beig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929705" y="1339122"/>
            <a:ext cx="46512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pic>
        <p:nvPicPr>
          <p:cNvPr id="32" name="Marcador de posición de imagen 31" descr="Icono comprobación">
            <a:extLst>
              <a:ext uri="{FF2B5EF4-FFF2-40B4-BE49-F238E27FC236}">
                <a16:creationId xmlns:a16="http://schemas.microsoft.com/office/drawing/2014/main" id="{6054A700-8461-40AD-8429-6C9F6EEEEC4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3877468"/>
            <a:ext cx="576000" cy="576000"/>
          </a:xfrm>
        </p:spPr>
      </p:pic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9238_TF23188392" id="{F1A4FF75-0337-499B-B5AB-B2509398CEA7}" vid="{0D7670FE-5D26-47F2-BB16-139DDA547B5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1946EF-A3EA-4ECB-8D9A-56C36FFF4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servicios profesionales</Template>
  <TotalTime>490</TotalTime>
  <Words>350</Words>
  <Application>Microsoft Office PowerPoint</Application>
  <PresentationFormat>Panorámica</PresentationFormat>
  <Paragraphs>93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Arial </vt:lpstr>
      <vt:lpstr>Calibri</vt:lpstr>
      <vt:lpstr>Gill Sans MT</vt:lpstr>
      <vt:lpstr>Wingdings</vt:lpstr>
      <vt:lpstr>Tema de Office</vt:lpstr>
      <vt:lpstr>APARTAMENTO INTELIGENTE MULTIFUNCIONAL DOMOSYNC</vt:lpstr>
      <vt:lpstr>NUESTRA GRAN IDEA</vt:lpstr>
      <vt:lpstr>DIAGRAMA DE BLOQUES</vt:lpstr>
      <vt:lpstr>DIAGRAMA DE FLUJO – PICO DE SENSÓRICA</vt:lpstr>
      <vt:lpstr>DIAGRAMA DE FLUJO – PICO DE SENSÓRICA</vt:lpstr>
      <vt:lpstr>DIAGRAMA DE FLUJO – PICO DE SENSÓRICA</vt:lpstr>
      <vt:lpstr>DIAGRAMA DE FLUJO – PICO PRINCIPAL</vt:lpstr>
      <vt:lpstr>DIAGRAMA DE FLUJO – PICO PRINCIPAL</vt:lpstr>
      <vt:lpstr>REQUISITOS FUNCIONALES</vt:lpstr>
      <vt:lpstr>REQUISITOS NO FUNCIONALES</vt:lpstr>
      <vt:lpstr>PROTOTIPO Y PRODUCCIÓN</vt:lpstr>
      <vt:lpstr>EL EQUIPO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juangenbaiter@gmail.com</dc:creator>
  <cp:lastModifiedBy>juangenbaiter@gmail.com</cp:lastModifiedBy>
  <cp:revision>12</cp:revision>
  <dcterms:created xsi:type="dcterms:W3CDTF">2024-12-10T09:04:01Z</dcterms:created>
  <dcterms:modified xsi:type="dcterms:W3CDTF">2024-12-12T20:03:04Z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