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BM Plex Mono Bold" charset="1" panose="020B0809050203000203"/>
      <p:regular r:id="rId22"/>
    </p:embeddedFont>
    <p:embeddedFont>
      <p:font typeface="Arimo" charset="1" panose="020B0604020202020204"/>
      <p:regular r:id="rId23"/>
    </p:embeddedFont>
    <p:embeddedFont>
      <p:font typeface="Dreaming Outloud Script Italics" charset="1" panose="00000500000000000000"/>
      <p:regular r:id="rId24"/>
    </p:embeddedFont>
    <p:embeddedFont>
      <p:font typeface="Joint"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2.png" Type="http://schemas.openxmlformats.org/officeDocument/2006/relationships/image"/><Relationship Id="rId5"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notesSlides/notesSlide9.xml" Type="http://schemas.openxmlformats.org/officeDocument/2006/relationships/notesSlide"/><Relationship Id="rId3" Target="../media/image30.png" Type="http://schemas.openxmlformats.org/officeDocument/2006/relationships/image"/><Relationship Id="rId4" Target="../media/image1.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0.png" Type="http://schemas.openxmlformats.org/officeDocument/2006/relationships/image"/><Relationship Id="rId4" Target="../media/image25.png" Type="http://schemas.openxmlformats.org/officeDocument/2006/relationships/image"/><Relationship Id="rId5"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14" Target="../media/image47.png" Type="http://schemas.openxmlformats.org/officeDocument/2006/relationships/image"/><Relationship Id="rId15" Target="../media/image48.svg" Type="http://schemas.openxmlformats.org/officeDocument/2006/relationships/image"/><Relationship Id="rId16" Target="../media/image49.png" Type="http://schemas.openxmlformats.org/officeDocument/2006/relationships/image"/><Relationship Id="rId17" Target="../media/image50.svg" Type="http://schemas.openxmlformats.org/officeDocument/2006/relationships/image"/><Relationship Id="rId18" Target="../media/image51.png" Type="http://schemas.openxmlformats.org/officeDocument/2006/relationships/image"/><Relationship Id="rId19" Target="../media/image52.svg" Type="http://schemas.openxmlformats.org/officeDocument/2006/relationships/image"/><Relationship Id="rId2" Target="../notesSlides/notesSlide11.xml" Type="http://schemas.openxmlformats.org/officeDocument/2006/relationships/notesSlide"/><Relationship Id="rId20" Target="../media/image53.png" Type="http://schemas.openxmlformats.org/officeDocument/2006/relationships/image"/><Relationship Id="rId21" Target="../media/image54.svg" Type="http://schemas.openxmlformats.org/officeDocument/2006/relationships/image"/><Relationship Id="rId22" Target="../media/image55.png" Type="http://schemas.openxmlformats.org/officeDocument/2006/relationships/image"/><Relationship Id="rId23" Target="../media/image56.svg" Type="http://schemas.openxmlformats.org/officeDocument/2006/relationships/image"/><Relationship Id="rId24" Target="../media/image57.png" Type="http://schemas.openxmlformats.org/officeDocument/2006/relationships/image"/><Relationship Id="rId25" Target="../media/image58.svg" Type="http://schemas.openxmlformats.org/officeDocument/2006/relationships/image"/><Relationship Id="rId26" Target="../media/image59.png" Type="http://schemas.openxmlformats.org/officeDocument/2006/relationships/image"/><Relationship Id="rId27" Target="../media/image60.svg" Type="http://schemas.openxmlformats.org/officeDocument/2006/relationships/image"/><Relationship Id="rId28" Target="../media/image61.png" Type="http://schemas.openxmlformats.org/officeDocument/2006/relationships/image"/><Relationship Id="rId29" Target="../media/image62.svg" Type="http://schemas.openxmlformats.org/officeDocument/2006/relationships/image"/><Relationship Id="rId3" Target="../media/image37.png" Type="http://schemas.openxmlformats.org/officeDocument/2006/relationships/image"/><Relationship Id="rId30" Target="../media/image63.png" Type="http://schemas.openxmlformats.org/officeDocument/2006/relationships/image"/><Relationship Id="rId31" Target="../media/image64.svg" Type="http://schemas.openxmlformats.org/officeDocument/2006/relationships/image"/><Relationship Id="rId32" Target="../media/image65.png" Type="http://schemas.openxmlformats.org/officeDocument/2006/relationships/image"/><Relationship Id="rId33" Target="../media/image66.svg" Type="http://schemas.openxmlformats.org/officeDocument/2006/relationships/image"/><Relationship Id="rId34" Target="../media/image67.png" Type="http://schemas.openxmlformats.org/officeDocument/2006/relationships/image"/><Relationship Id="rId35" Target="../media/image68.svg" Type="http://schemas.openxmlformats.org/officeDocument/2006/relationships/image"/><Relationship Id="rId36" Target="../media/image69.png" Type="http://schemas.openxmlformats.org/officeDocument/2006/relationships/image"/><Relationship Id="rId37" Target="../media/image70.svg" Type="http://schemas.openxmlformats.org/officeDocument/2006/relationships/image"/><Relationship Id="rId38" Target="../media/image71.png" Type="http://schemas.openxmlformats.org/officeDocument/2006/relationships/image"/><Relationship Id="rId39" Target="../media/image72.svg" Type="http://schemas.openxmlformats.org/officeDocument/2006/relationships/image"/><Relationship Id="rId4" Target="../media/image38.svg" Type="http://schemas.openxmlformats.org/officeDocument/2006/relationships/image"/><Relationship Id="rId40" Target="../media/image73.png" Type="http://schemas.openxmlformats.org/officeDocument/2006/relationships/image"/><Relationship Id="rId41" Target="../media/image74.svg" Type="http://schemas.openxmlformats.org/officeDocument/2006/relationships/image"/><Relationship Id="rId42" Target="../media/image75.png" Type="http://schemas.openxmlformats.org/officeDocument/2006/relationships/image"/><Relationship Id="rId43" Target="../media/image76.svg" Type="http://schemas.openxmlformats.org/officeDocument/2006/relationships/image"/><Relationship Id="rId44" Target="../media/image77.png" Type="http://schemas.openxmlformats.org/officeDocument/2006/relationships/image"/><Relationship Id="rId45" Target="../media/image78.svg" Type="http://schemas.openxmlformats.org/officeDocument/2006/relationships/image"/><Relationship Id="rId46" Target="../media/image79.png" Type="http://schemas.openxmlformats.org/officeDocument/2006/relationships/image"/><Relationship Id="rId47" Target="../media/image80.svg" Type="http://schemas.openxmlformats.org/officeDocument/2006/relationships/image"/><Relationship Id="rId48" Target="../media/image81.png" Type="http://schemas.openxmlformats.org/officeDocument/2006/relationships/image"/><Relationship Id="rId49" Target="../media/image82.svg" Type="http://schemas.openxmlformats.org/officeDocument/2006/relationships/image"/><Relationship Id="rId5" Target="../media/image6.png" Type="http://schemas.openxmlformats.org/officeDocument/2006/relationships/image"/><Relationship Id="rId50" Target="../media/image83.png" Type="http://schemas.openxmlformats.org/officeDocument/2006/relationships/image"/><Relationship Id="rId51" Target="../media/image84.svg" Type="http://schemas.openxmlformats.org/officeDocument/2006/relationships/image"/><Relationship Id="rId52" Target="../media/image85.png" Type="http://schemas.openxmlformats.org/officeDocument/2006/relationships/image"/><Relationship Id="rId53" Target="../media/image86.svg" Type="http://schemas.openxmlformats.org/officeDocument/2006/relationships/image"/><Relationship Id="rId54" Target="../media/image87.png" Type="http://schemas.openxmlformats.org/officeDocument/2006/relationships/image"/><Relationship Id="rId55" Target="../media/image88.svg" Type="http://schemas.openxmlformats.org/officeDocument/2006/relationships/image"/><Relationship Id="rId56" Target="../media/image89.png" Type="http://schemas.openxmlformats.org/officeDocument/2006/relationships/image"/><Relationship Id="rId57" Target="../media/image90.svg" Type="http://schemas.openxmlformats.org/officeDocument/2006/relationships/image"/><Relationship Id="rId58" Target="../media/image91.png" Type="http://schemas.openxmlformats.org/officeDocument/2006/relationships/image"/><Relationship Id="rId59" Target="../media/image92.svg" Type="http://schemas.openxmlformats.org/officeDocument/2006/relationships/image"/><Relationship Id="rId6" Target="../media/image39.png" Type="http://schemas.openxmlformats.org/officeDocument/2006/relationships/image"/><Relationship Id="rId60" Target="../media/image93.png" Type="http://schemas.openxmlformats.org/officeDocument/2006/relationships/image"/><Relationship Id="rId61" Target="../media/image94.svg" Type="http://schemas.openxmlformats.org/officeDocument/2006/relationships/image"/><Relationship Id="rId62" Target="../media/image95.png" Type="http://schemas.openxmlformats.org/officeDocument/2006/relationships/image"/><Relationship Id="rId63" Target="../media/image96.svg" Type="http://schemas.openxmlformats.org/officeDocument/2006/relationships/image"/><Relationship Id="rId64" Target="../media/image97.png" Type="http://schemas.openxmlformats.org/officeDocument/2006/relationships/image"/><Relationship Id="rId65" Target="../media/image98.svg" Type="http://schemas.openxmlformats.org/officeDocument/2006/relationships/image"/><Relationship Id="rId66" Target="../media/image99.png" Type="http://schemas.openxmlformats.org/officeDocument/2006/relationships/image"/><Relationship Id="rId67" Target="../media/image100.svg" Type="http://schemas.openxmlformats.org/officeDocument/2006/relationships/image"/><Relationship Id="rId68" Target="../media/image101.png" Type="http://schemas.openxmlformats.org/officeDocument/2006/relationships/image"/><Relationship Id="rId69" Target="../media/image102.svg" Type="http://schemas.openxmlformats.org/officeDocument/2006/relationships/image"/><Relationship Id="rId7" Target="../media/image40.svg" Type="http://schemas.openxmlformats.org/officeDocument/2006/relationships/image"/><Relationship Id="rId70" Target="../media/image103.png" Type="http://schemas.openxmlformats.org/officeDocument/2006/relationships/image"/><Relationship Id="rId71" Target="../media/image104.svg" Type="http://schemas.openxmlformats.org/officeDocument/2006/relationships/image"/><Relationship Id="rId72" Target="../media/image105.png" Type="http://schemas.openxmlformats.org/officeDocument/2006/relationships/image"/><Relationship Id="rId73" Target="../media/image106.svg" Type="http://schemas.openxmlformats.org/officeDocument/2006/relationships/image"/><Relationship Id="rId74" Target="../media/image107.png" Type="http://schemas.openxmlformats.org/officeDocument/2006/relationships/image"/><Relationship Id="rId75" Target="../media/image108.svg" Type="http://schemas.openxmlformats.org/officeDocument/2006/relationships/image"/><Relationship Id="rId76" Target="../media/image109.png" Type="http://schemas.openxmlformats.org/officeDocument/2006/relationships/image"/><Relationship Id="rId77" Target="../media/image110.svg" Type="http://schemas.openxmlformats.org/officeDocument/2006/relationships/image"/><Relationship Id="rId78" Target="../media/image111.png" Type="http://schemas.openxmlformats.org/officeDocument/2006/relationships/image"/><Relationship Id="rId79" Target="../media/image112.svg" Type="http://schemas.openxmlformats.org/officeDocument/2006/relationships/image"/><Relationship Id="rId8" Target="../media/image41.png" Type="http://schemas.openxmlformats.org/officeDocument/2006/relationships/image"/><Relationship Id="rId80" Target="../media/image113.png" Type="http://schemas.openxmlformats.org/officeDocument/2006/relationships/image"/><Relationship Id="rId81" Target="../media/image114.svg" Type="http://schemas.openxmlformats.org/officeDocument/2006/relationships/image"/><Relationship Id="rId82" Target="../media/image115.png" Type="http://schemas.openxmlformats.org/officeDocument/2006/relationships/image"/><Relationship Id="rId83" Target="../media/image116.svg" Type="http://schemas.openxmlformats.org/officeDocument/2006/relationships/image"/><Relationship Id="rId84" Target="../media/image117.png" Type="http://schemas.openxmlformats.org/officeDocument/2006/relationships/image"/><Relationship Id="rId85" Target="../media/image118.svg" Type="http://schemas.openxmlformats.org/officeDocument/2006/relationships/image"/><Relationship Id="rId9" Target="../media/image4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notesSlides/notesSlide2.xml" Type="http://schemas.openxmlformats.org/officeDocument/2006/relationships/notesSlide"/><Relationship Id="rId3" Target="../media/image10.png" Type="http://schemas.openxmlformats.org/officeDocument/2006/relationships/image"/><Relationship Id="rId4" Target="../media/image6.png" Type="http://schemas.openxmlformats.org/officeDocument/2006/relationships/image"/><Relationship Id="rId5" Target="../media/image3.png" Type="http://schemas.openxmlformats.org/officeDocument/2006/relationships/image"/><Relationship Id="rId6" Target="../media/image11.png" Type="http://schemas.openxmlformats.org/officeDocument/2006/relationships/image"/><Relationship Id="rId7" Target="../media/image2.pn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2.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0.png" Type="http://schemas.openxmlformats.org/officeDocument/2006/relationships/image"/><Relationship Id="rId4" Target="../media/image22.png" Type="http://schemas.openxmlformats.org/officeDocument/2006/relationships/image"/><Relationship Id="rId5"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3.png" Type="http://schemas.openxmlformats.org/officeDocument/2006/relationships/image"/><Relationship Id="rId4" Target="../media/image2.png" Type="http://schemas.openxmlformats.org/officeDocument/2006/relationships/image"/><Relationship Id="rId5"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25.png" Type="http://schemas.openxmlformats.org/officeDocument/2006/relationships/image"/><Relationship Id="rId4"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4.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8445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10800000">
            <a:off x="13910074" y="303276"/>
            <a:ext cx="3926404" cy="2776250"/>
          </a:xfrm>
          <a:custGeom>
            <a:avLst/>
            <a:gdLst/>
            <a:ahLst/>
            <a:cxnLst/>
            <a:rect r="r" b="b" t="t" l="l"/>
            <a:pathLst>
              <a:path h="2776250" w="3926404">
                <a:moveTo>
                  <a:pt x="0" y="0"/>
                </a:moveTo>
                <a:lnTo>
                  <a:pt x="3926404" y="0"/>
                </a:lnTo>
                <a:lnTo>
                  <a:pt x="3926404" y="2776250"/>
                </a:lnTo>
                <a:lnTo>
                  <a:pt x="0" y="2776250"/>
                </a:lnTo>
                <a:lnTo>
                  <a:pt x="0" y="0"/>
                </a:lnTo>
                <a:close/>
              </a:path>
            </a:pathLst>
          </a:custGeom>
          <a:blipFill>
            <a:blip r:embed="rId3"/>
            <a:stretch>
              <a:fillRect l="0" t="0" r="0" b="0"/>
            </a:stretch>
          </a:blipFill>
        </p:spPr>
      </p:sp>
      <p:sp>
        <p:nvSpPr>
          <p:cNvPr name="Freeform 5" id="5"/>
          <p:cNvSpPr/>
          <p:nvPr/>
        </p:nvSpPr>
        <p:spPr>
          <a:xfrm flipH="true" flipV="false" rot="-10800000">
            <a:off x="451524" y="303276"/>
            <a:ext cx="3926404" cy="2776250"/>
          </a:xfrm>
          <a:custGeom>
            <a:avLst/>
            <a:gdLst/>
            <a:ahLst/>
            <a:cxnLst/>
            <a:rect r="r" b="b" t="t" l="l"/>
            <a:pathLst>
              <a:path h="2776250" w="3926404">
                <a:moveTo>
                  <a:pt x="3926404" y="0"/>
                </a:moveTo>
                <a:lnTo>
                  <a:pt x="0" y="0"/>
                </a:lnTo>
                <a:lnTo>
                  <a:pt x="0" y="2776250"/>
                </a:lnTo>
                <a:lnTo>
                  <a:pt x="3926404" y="2776250"/>
                </a:lnTo>
                <a:lnTo>
                  <a:pt x="3926404" y="0"/>
                </a:lnTo>
                <a:close/>
              </a:path>
            </a:pathLst>
          </a:custGeom>
          <a:blipFill>
            <a:blip r:embed="rId3"/>
            <a:stretch>
              <a:fillRect l="0" t="0" r="0" b="0"/>
            </a:stretch>
          </a:blipFill>
        </p:spPr>
      </p:sp>
      <p:sp>
        <p:nvSpPr>
          <p:cNvPr name="Freeform 6" id="6"/>
          <p:cNvSpPr/>
          <p:nvPr/>
        </p:nvSpPr>
        <p:spPr>
          <a:xfrm flipH="false" flipV="false" rot="5400000">
            <a:off x="14743750" y="3008500"/>
            <a:ext cx="5401198" cy="1013200"/>
          </a:xfrm>
          <a:custGeom>
            <a:avLst/>
            <a:gdLst/>
            <a:ahLst/>
            <a:cxnLst/>
            <a:rect r="r" b="b" t="t" l="l"/>
            <a:pathLst>
              <a:path h="1013200" w="5401198">
                <a:moveTo>
                  <a:pt x="0" y="0"/>
                </a:moveTo>
                <a:lnTo>
                  <a:pt x="5401198" y="0"/>
                </a:lnTo>
                <a:lnTo>
                  <a:pt x="5401198" y="1013200"/>
                </a:lnTo>
                <a:lnTo>
                  <a:pt x="0" y="1013200"/>
                </a:lnTo>
                <a:lnTo>
                  <a:pt x="0" y="0"/>
                </a:lnTo>
                <a:close/>
              </a:path>
            </a:pathLst>
          </a:custGeom>
          <a:blipFill>
            <a:blip r:embed="rId4"/>
            <a:stretch>
              <a:fillRect l="0" t="0" r="0" b="0"/>
            </a:stretch>
          </a:blipFill>
        </p:spPr>
      </p:sp>
      <p:sp>
        <p:nvSpPr>
          <p:cNvPr name="Freeform 7" id="7"/>
          <p:cNvSpPr/>
          <p:nvPr/>
        </p:nvSpPr>
        <p:spPr>
          <a:xfrm flipH="false" flipV="false" rot="-10800000">
            <a:off x="-537348" y="5446000"/>
            <a:ext cx="3723850" cy="1831102"/>
          </a:xfrm>
          <a:custGeom>
            <a:avLst/>
            <a:gdLst/>
            <a:ahLst/>
            <a:cxnLst/>
            <a:rect r="r" b="b" t="t" l="l"/>
            <a:pathLst>
              <a:path h="1831102" w="3723850">
                <a:moveTo>
                  <a:pt x="0" y="0"/>
                </a:moveTo>
                <a:lnTo>
                  <a:pt x="3723850" y="0"/>
                </a:lnTo>
                <a:lnTo>
                  <a:pt x="3723850" y="1831102"/>
                </a:lnTo>
                <a:lnTo>
                  <a:pt x="0" y="1831102"/>
                </a:lnTo>
                <a:lnTo>
                  <a:pt x="0" y="0"/>
                </a:lnTo>
                <a:close/>
              </a:path>
            </a:pathLst>
          </a:custGeom>
          <a:blipFill>
            <a:blip r:embed="rId5"/>
            <a:stretch>
              <a:fillRect l="0" t="-114028" r="0" b="-1"/>
            </a:stretch>
          </a:blipFill>
        </p:spPr>
      </p:sp>
      <p:sp>
        <p:nvSpPr>
          <p:cNvPr name="Freeform 8" id="8"/>
          <p:cNvSpPr/>
          <p:nvPr/>
        </p:nvSpPr>
        <p:spPr>
          <a:xfrm flipH="false" flipV="false" rot="-5400000">
            <a:off x="14385144" y="-741950"/>
            <a:ext cx="3723850" cy="3919098"/>
          </a:xfrm>
          <a:custGeom>
            <a:avLst/>
            <a:gdLst/>
            <a:ahLst/>
            <a:cxnLst/>
            <a:rect r="r" b="b" t="t" l="l"/>
            <a:pathLst>
              <a:path h="3919098" w="3723850">
                <a:moveTo>
                  <a:pt x="0" y="0"/>
                </a:moveTo>
                <a:lnTo>
                  <a:pt x="3723850" y="0"/>
                </a:lnTo>
                <a:lnTo>
                  <a:pt x="3723850" y="3919098"/>
                </a:lnTo>
                <a:lnTo>
                  <a:pt x="0" y="3919098"/>
                </a:lnTo>
                <a:lnTo>
                  <a:pt x="0" y="0"/>
                </a:lnTo>
                <a:close/>
              </a:path>
            </a:pathLst>
          </a:custGeom>
          <a:blipFill>
            <a:blip r:embed="rId5"/>
            <a:stretch>
              <a:fillRect l="0" t="0" r="0" b="0"/>
            </a:stretch>
          </a:blipFill>
        </p:spPr>
      </p:sp>
      <p:sp>
        <p:nvSpPr>
          <p:cNvPr name="Freeform 9" id="9"/>
          <p:cNvSpPr/>
          <p:nvPr/>
        </p:nvSpPr>
        <p:spPr>
          <a:xfrm flipH="false" flipV="false" rot="0">
            <a:off x="0" y="7385842"/>
            <a:ext cx="8609306" cy="2910550"/>
          </a:xfrm>
          <a:custGeom>
            <a:avLst/>
            <a:gdLst/>
            <a:ahLst/>
            <a:cxnLst/>
            <a:rect r="r" b="b" t="t" l="l"/>
            <a:pathLst>
              <a:path h="2910550" w="8609306">
                <a:moveTo>
                  <a:pt x="0" y="0"/>
                </a:moveTo>
                <a:lnTo>
                  <a:pt x="8609306" y="0"/>
                </a:lnTo>
                <a:lnTo>
                  <a:pt x="8609306" y="2910550"/>
                </a:lnTo>
                <a:lnTo>
                  <a:pt x="0" y="2910550"/>
                </a:lnTo>
                <a:lnTo>
                  <a:pt x="0" y="0"/>
                </a:lnTo>
                <a:close/>
              </a:path>
            </a:pathLst>
          </a:custGeom>
          <a:blipFill>
            <a:blip r:embed="rId6"/>
            <a:stretch>
              <a:fillRect l="-2169" t="0" r="0" b="-10502"/>
            </a:stretch>
          </a:blipFill>
        </p:spPr>
      </p:sp>
      <p:sp>
        <p:nvSpPr>
          <p:cNvPr name="Freeform 10" id="10"/>
          <p:cNvSpPr/>
          <p:nvPr/>
        </p:nvSpPr>
        <p:spPr>
          <a:xfrm flipH="false" flipV="false" rot="0">
            <a:off x="4793050" y="6110350"/>
            <a:ext cx="7432248" cy="1917700"/>
          </a:xfrm>
          <a:custGeom>
            <a:avLst/>
            <a:gdLst/>
            <a:ahLst/>
            <a:cxnLst/>
            <a:rect r="r" b="b" t="t" l="l"/>
            <a:pathLst>
              <a:path h="1917700" w="7432248">
                <a:moveTo>
                  <a:pt x="0" y="0"/>
                </a:moveTo>
                <a:lnTo>
                  <a:pt x="7432248" y="0"/>
                </a:lnTo>
                <a:lnTo>
                  <a:pt x="7432248" y="1917700"/>
                </a:lnTo>
                <a:lnTo>
                  <a:pt x="0" y="1917700"/>
                </a:lnTo>
                <a:lnTo>
                  <a:pt x="0" y="0"/>
                </a:lnTo>
                <a:close/>
              </a:path>
            </a:pathLst>
          </a:custGeom>
          <a:blipFill>
            <a:blip r:embed="rId7"/>
            <a:stretch>
              <a:fillRect l="0" t="-24499" r="-5316" b="-3789"/>
            </a:stretch>
          </a:blipFill>
        </p:spPr>
      </p:sp>
      <p:sp>
        <p:nvSpPr>
          <p:cNvPr name="Freeform 11" id="11"/>
          <p:cNvSpPr/>
          <p:nvPr/>
        </p:nvSpPr>
        <p:spPr>
          <a:xfrm flipH="false" flipV="false" rot="-10800000">
            <a:off x="15038848" y="707014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8"/>
            <a:stretch>
              <a:fillRect l="0" t="0" r="0" b="0"/>
            </a:stretch>
          </a:blipFill>
        </p:spPr>
      </p:sp>
      <p:sp>
        <p:nvSpPr>
          <p:cNvPr name="TextBox 12" id="12"/>
          <p:cNvSpPr txBox="true"/>
          <p:nvPr/>
        </p:nvSpPr>
        <p:spPr>
          <a:xfrm rot="0">
            <a:off x="2414726" y="3372230"/>
            <a:ext cx="12790950" cy="4655820"/>
          </a:xfrm>
          <a:prstGeom prst="rect">
            <a:avLst/>
          </a:prstGeom>
        </p:spPr>
        <p:txBody>
          <a:bodyPr anchor="t" rtlCol="false" tIns="0" lIns="0" bIns="0" rIns="0">
            <a:spAutoFit/>
          </a:bodyPr>
          <a:lstStyle/>
          <a:p>
            <a:pPr algn="l">
              <a:lnSpc>
                <a:spcPts val="8100"/>
              </a:lnSpc>
            </a:pPr>
            <a:r>
              <a:rPr lang="en-US" sz="7500">
                <a:solidFill>
                  <a:srgbClr val="1F164D"/>
                </a:solidFill>
                <a:latin typeface="IBM Plex Mono Bold"/>
              </a:rPr>
              <a:t>Flood-fill algorithm in a maze solving robot</a:t>
            </a:r>
          </a:p>
          <a:p>
            <a:pPr algn="l">
              <a:lnSpc>
                <a:spcPts val="11880"/>
              </a:lnSpc>
            </a:pPr>
          </a:p>
        </p:txBody>
      </p:sp>
      <p:sp>
        <p:nvSpPr>
          <p:cNvPr name="TextBox 13" id="13"/>
          <p:cNvSpPr txBox="true"/>
          <p:nvPr/>
        </p:nvSpPr>
        <p:spPr>
          <a:xfrm rot="0">
            <a:off x="9235425" y="6947850"/>
            <a:ext cx="5712150" cy="1045845"/>
          </a:xfrm>
          <a:prstGeom prst="rect">
            <a:avLst/>
          </a:prstGeom>
        </p:spPr>
        <p:txBody>
          <a:bodyPr anchor="t" rtlCol="false" tIns="0" lIns="0" bIns="0" rIns="0">
            <a:spAutoFit/>
          </a:bodyPr>
          <a:lstStyle/>
          <a:p>
            <a:pPr algn="l">
              <a:lnSpc>
                <a:spcPts val="4140"/>
              </a:lnSpc>
            </a:pPr>
            <a:r>
              <a:rPr lang="en-US" sz="3000">
                <a:solidFill>
                  <a:srgbClr val="1F164D"/>
                </a:solidFill>
                <a:latin typeface="Arimo"/>
              </a:rPr>
              <a:t>Made by: Juan Diego Cabrera Moncada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597226" y="-567430"/>
            <a:ext cx="3720248" cy="3915300"/>
          </a:xfrm>
          <a:custGeom>
            <a:avLst/>
            <a:gdLst/>
            <a:ahLst/>
            <a:cxnLst/>
            <a:rect r="r" b="b" t="t" l="l"/>
            <a:pathLst>
              <a:path h="3915300" w="3720248">
                <a:moveTo>
                  <a:pt x="0" y="0"/>
                </a:moveTo>
                <a:lnTo>
                  <a:pt x="3720248" y="0"/>
                </a:lnTo>
                <a:lnTo>
                  <a:pt x="3720248" y="3915300"/>
                </a:lnTo>
                <a:lnTo>
                  <a:pt x="0" y="3915300"/>
                </a:lnTo>
                <a:lnTo>
                  <a:pt x="0" y="0"/>
                </a:lnTo>
                <a:close/>
              </a:path>
            </a:pathLst>
          </a:custGeom>
          <a:blipFill>
            <a:blip r:embed="rId3"/>
            <a:stretch>
              <a:fillRect l="0" t="0" r="0" b="0"/>
            </a:stretch>
          </a:blipFill>
        </p:spPr>
      </p:sp>
      <p:sp>
        <p:nvSpPr>
          <p:cNvPr name="Freeform 5" id="5"/>
          <p:cNvSpPr/>
          <p:nvPr/>
        </p:nvSpPr>
        <p:spPr>
          <a:xfrm flipH="false" flipV="false" rot="-10800000">
            <a:off x="365404" y="9343840"/>
            <a:ext cx="2222302" cy="864466"/>
          </a:xfrm>
          <a:custGeom>
            <a:avLst/>
            <a:gdLst/>
            <a:ahLst/>
            <a:cxnLst/>
            <a:rect r="r" b="b" t="t" l="l"/>
            <a:pathLst>
              <a:path h="864466" w="2222302">
                <a:moveTo>
                  <a:pt x="0" y="0"/>
                </a:moveTo>
                <a:lnTo>
                  <a:pt x="2222302" y="0"/>
                </a:lnTo>
                <a:lnTo>
                  <a:pt x="2222302" y="864466"/>
                </a:lnTo>
                <a:lnTo>
                  <a:pt x="0" y="864466"/>
                </a:lnTo>
                <a:lnTo>
                  <a:pt x="0" y="0"/>
                </a:lnTo>
                <a:close/>
              </a:path>
            </a:pathLst>
          </a:custGeom>
          <a:blipFill>
            <a:blip r:embed="rId4"/>
            <a:stretch>
              <a:fillRect l="0" t="0" r="-107369" b="-3"/>
            </a:stretch>
          </a:blipFill>
        </p:spPr>
      </p:sp>
      <p:sp>
        <p:nvSpPr>
          <p:cNvPr name="Freeform 6" id="6"/>
          <p:cNvSpPr/>
          <p:nvPr/>
        </p:nvSpPr>
        <p:spPr>
          <a:xfrm flipH="false" flipV="false" rot="-10800000">
            <a:off x="365406" y="9098744"/>
            <a:ext cx="2637328" cy="864513"/>
          </a:xfrm>
          <a:custGeom>
            <a:avLst/>
            <a:gdLst/>
            <a:ahLst/>
            <a:cxnLst/>
            <a:rect r="r" b="b" t="t" l="l"/>
            <a:pathLst>
              <a:path h="864513" w="2637328">
                <a:moveTo>
                  <a:pt x="0" y="0"/>
                </a:moveTo>
                <a:lnTo>
                  <a:pt x="2637328" y="0"/>
                </a:lnTo>
                <a:lnTo>
                  <a:pt x="2637328" y="864513"/>
                </a:lnTo>
                <a:lnTo>
                  <a:pt x="0" y="864513"/>
                </a:lnTo>
                <a:lnTo>
                  <a:pt x="0" y="0"/>
                </a:lnTo>
                <a:close/>
              </a:path>
            </a:pathLst>
          </a:custGeom>
          <a:blipFill>
            <a:blip r:embed="rId4"/>
            <a:stretch>
              <a:fillRect l="0" t="2239" r="-74739" b="-2239"/>
            </a:stretch>
          </a:blipFill>
        </p:spPr>
      </p:sp>
      <p:sp>
        <p:nvSpPr>
          <p:cNvPr name="Freeform 7" id="7"/>
          <p:cNvSpPr/>
          <p:nvPr/>
        </p:nvSpPr>
        <p:spPr>
          <a:xfrm flipH="true" flipV="false" rot="0">
            <a:off x="10591798" y="7662400"/>
            <a:ext cx="7708902" cy="2624600"/>
          </a:xfrm>
          <a:custGeom>
            <a:avLst/>
            <a:gdLst/>
            <a:ahLst/>
            <a:cxnLst/>
            <a:rect r="r" b="b" t="t" l="l"/>
            <a:pathLst>
              <a:path h="2624600" w="7708902">
                <a:moveTo>
                  <a:pt x="7708902" y="0"/>
                </a:moveTo>
                <a:lnTo>
                  <a:pt x="0" y="0"/>
                </a:lnTo>
                <a:lnTo>
                  <a:pt x="0" y="2624600"/>
                </a:lnTo>
                <a:lnTo>
                  <a:pt x="7708902" y="2624600"/>
                </a:lnTo>
                <a:lnTo>
                  <a:pt x="7708902" y="0"/>
                </a:lnTo>
                <a:close/>
              </a:path>
            </a:pathLst>
          </a:custGeom>
          <a:blipFill>
            <a:blip r:embed="rId5"/>
            <a:stretch>
              <a:fillRect l="-1979" t="0" r="0" b="-9522"/>
            </a:stretch>
          </a:blipFill>
        </p:spPr>
      </p:sp>
      <p:sp>
        <p:nvSpPr>
          <p:cNvPr name="TextBox 8" id="8"/>
          <p:cNvSpPr txBox="true"/>
          <p:nvPr/>
        </p:nvSpPr>
        <p:spPr>
          <a:xfrm rot="0">
            <a:off x="1531425" y="1584725"/>
            <a:ext cx="95275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Conclusions</a:t>
            </a:r>
          </a:p>
        </p:txBody>
      </p:sp>
      <p:sp>
        <p:nvSpPr>
          <p:cNvPr name="TextBox 9" id="9"/>
          <p:cNvSpPr txBox="true"/>
          <p:nvPr/>
        </p:nvSpPr>
        <p:spPr>
          <a:xfrm rot="0">
            <a:off x="1531425" y="3996850"/>
            <a:ext cx="15380365" cy="4374642"/>
          </a:xfrm>
          <a:prstGeom prst="rect">
            <a:avLst/>
          </a:prstGeom>
        </p:spPr>
        <p:txBody>
          <a:bodyPr anchor="t" rtlCol="false" tIns="0" lIns="0" bIns="0" rIns="0">
            <a:spAutoFit/>
          </a:bodyPr>
          <a:lstStyle/>
          <a:p>
            <a:pPr algn="just">
              <a:lnSpc>
                <a:spcPts val="3863"/>
              </a:lnSpc>
            </a:pPr>
            <a:r>
              <a:rPr lang="en-US" sz="2799">
                <a:solidFill>
                  <a:srgbClr val="1F164D"/>
                </a:solidFill>
                <a:latin typeface="Arimo"/>
              </a:rPr>
              <a:t>Motors’ speed callibration, adjustments via coding, dust and floor conditions obstructs both the effectiveness of the robot’s repositioning and the time computation of the algorithm.</a:t>
            </a:r>
          </a:p>
          <a:p>
            <a:pPr algn="just">
              <a:lnSpc>
                <a:spcPts val="3863"/>
              </a:lnSpc>
            </a:pPr>
            <a:r>
              <a:rPr lang="en-US" sz="2799">
                <a:solidFill>
                  <a:srgbClr val="1F164D"/>
                </a:solidFill>
                <a:latin typeface="Arimo"/>
              </a:rPr>
              <a:t>In comparison with other algorithms to find the shortest path to solve a maze, this algorithm guarantees us to find it efficiently via feedback control implementation based on sensors’ data given and storaged in the 2D representation of the maze.</a:t>
            </a:r>
          </a:p>
          <a:p>
            <a:pPr algn="just">
              <a:lnSpc>
                <a:spcPts val="3863"/>
              </a:lnSpc>
            </a:pPr>
            <a:r>
              <a:rPr lang="en-US" sz="2799">
                <a:solidFill>
                  <a:srgbClr val="1F164D"/>
                </a:solidFill>
                <a:latin typeface="Arimo"/>
              </a:rPr>
              <a:t>The use of an Arduino Nano allows us to reduce the size of the robot in future related implementations and also gives us the opportunity to include more sensors and modules to ensure a better control of the robot’s repositioning and increase its efficiency.</a:t>
            </a:r>
          </a:p>
          <a:p>
            <a:pPr algn="r">
              <a:lnSpc>
                <a:spcPts val="386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AutoShape 4" id="4"/>
          <p:cNvSpPr/>
          <p:nvPr/>
        </p:nvSpPr>
        <p:spPr>
          <a:xfrm rot="16448">
            <a:off x="11737952" y="580576"/>
            <a:ext cx="3981496" cy="0"/>
          </a:xfrm>
          <a:prstGeom prst="line">
            <a:avLst/>
          </a:prstGeom>
          <a:ln cap="rnd" w="9525">
            <a:solidFill>
              <a:srgbClr val="6F79E3"/>
            </a:solidFill>
            <a:prstDash val="solid"/>
            <a:headEnd type="oval" len="lg" w="lg"/>
            <a:tailEnd type="none" len="sm" w="sm"/>
          </a:ln>
        </p:spPr>
      </p:sp>
      <p:grpSp>
        <p:nvGrpSpPr>
          <p:cNvPr name="Group 5" id="5"/>
          <p:cNvGrpSpPr/>
          <p:nvPr/>
        </p:nvGrpSpPr>
        <p:grpSpPr>
          <a:xfrm rot="-10800000">
            <a:off x="13592175" y="439101"/>
            <a:ext cx="4044950" cy="467900"/>
            <a:chOff x="0" y="0"/>
            <a:chExt cx="5393267" cy="623867"/>
          </a:xfrm>
        </p:grpSpPr>
        <p:sp>
          <p:nvSpPr>
            <p:cNvPr name="Freeform 6" id="6"/>
            <p:cNvSpPr/>
            <p:nvPr/>
          </p:nvSpPr>
          <p:spPr>
            <a:xfrm flipH="false" flipV="false" rot="0">
              <a:off x="12700" y="0"/>
              <a:ext cx="5367782" cy="623824"/>
            </a:xfrm>
            <a:custGeom>
              <a:avLst/>
              <a:gdLst/>
              <a:ahLst/>
              <a:cxnLst/>
              <a:rect r="r" b="b" t="t" l="l"/>
              <a:pathLst>
                <a:path h="623824" w="5367782">
                  <a:moveTo>
                    <a:pt x="0" y="598424"/>
                  </a:moveTo>
                  <a:lnTo>
                    <a:pt x="2455291" y="598424"/>
                  </a:lnTo>
                  <a:lnTo>
                    <a:pt x="2455291" y="611124"/>
                  </a:lnTo>
                  <a:lnTo>
                    <a:pt x="2444242" y="604774"/>
                  </a:lnTo>
                  <a:lnTo>
                    <a:pt x="2789809" y="6350"/>
                  </a:lnTo>
                  <a:cubicBezTo>
                    <a:pt x="2792095" y="2413"/>
                    <a:pt x="2796286" y="0"/>
                    <a:pt x="2800858" y="0"/>
                  </a:cubicBezTo>
                  <a:lnTo>
                    <a:pt x="4690491" y="0"/>
                  </a:lnTo>
                  <a:lnTo>
                    <a:pt x="4690491" y="12700"/>
                  </a:lnTo>
                  <a:lnTo>
                    <a:pt x="4690491" y="0"/>
                  </a:lnTo>
                  <a:lnTo>
                    <a:pt x="5367782" y="0"/>
                  </a:lnTo>
                  <a:lnTo>
                    <a:pt x="5367782" y="25400"/>
                  </a:lnTo>
                  <a:lnTo>
                    <a:pt x="4690491" y="25400"/>
                  </a:lnTo>
                  <a:lnTo>
                    <a:pt x="2800858" y="25400"/>
                  </a:lnTo>
                  <a:lnTo>
                    <a:pt x="2800858" y="12700"/>
                  </a:lnTo>
                  <a:lnTo>
                    <a:pt x="2811907" y="19050"/>
                  </a:lnTo>
                  <a:lnTo>
                    <a:pt x="2466340" y="617474"/>
                  </a:lnTo>
                  <a:cubicBezTo>
                    <a:pt x="2464054" y="621411"/>
                    <a:pt x="2459863" y="623824"/>
                    <a:pt x="2455291" y="623824"/>
                  </a:cubicBezTo>
                  <a:lnTo>
                    <a:pt x="0" y="623824"/>
                  </a:lnTo>
                  <a:close/>
                </a:path>
              </a:pathLst>
            </a:custGeom>
            <a:solidFill>
              <a:srgbClr val="C1C1C1"/>
            </a:solidFill>
          </p:spPr>
        </p:sp>
      </p:grpSp>
      <p:sp>
        <p:nvSpPr>
          <p:cNvPr name="Freeform 7" id="7"/>
          <p:cNvSpPr/>
          <p:nvPr/>
        </p:nvSpPr>
        <p:spPr>
          <a:xfrm flipH="false" flipV="false" rot="0">
            <a:off x="8491784" y="9220700"/>
            <a:ext cx="4855918" cy="774202"/>
          </a:xfrm>
          <a:custGeom>
            <a:avLst/>
            <a:gdLst/>
            <a:ahLst/>
            <a:cxnLst/>
            <a:rect r="r" b="b" t="t" l="l"/>
            <a:pathLst>
              <a:path h="774202" w="4855918">
                <a:moveTo>
                  <a:pt x="0" y="0"/>
                </a:moveTo>
                <a:lnTo>
                  <a:pt x="4855918" y="0"/>
                </a:lnTo>
                <a:lnTo>
                  <a:pt x="4855918" y="774202"/>
                </a:lnTo>
                <a:lnTo>
                  <a:pt x="0" y="774202"/>
                </a:lnTo>
                <a:lnTo>
                  <a:pt x="0" y="0"/>
                </a:lnTo>
                <a:close/>
              </a:path>
            </a:pathLst>
          </a:custGeom>
          <a:blipFill>
            <a:blip r:embed="rId3"/>
            <a:stretch>
              <a:fillRect l="0" t="-183038" r="0" b="-32376"/>
            </a:stretch>
          </a:blipFill>
        </p:spPr>
      </p:sp>
      <p:sp>
        <p:nvSpPr>
          <p:cNvPr name="Freeform 8" id="8"/>
          <p:cNvSpPr/>
          <p:nvPr/>
        </p:nvSpPr>
        <p:spPr>
          <a:xfrm flipH="false" flipV="false" rot="-10800000">
            <a:off x="6248400" y="9278750"/>
            <a:ext cx="3011698" cy="658150"/>
          </a:xfrm>
          <a:custGeom>
            <a:avLst/>
            <a:gdLst/>
            <a:ahLst/>
            <a:cxnLst/>
            <a:rect r="r" b="b" t="t" l="l"/>
            <a:pathLst>
              <a:path h="658150" w="3011698">
                <a:moveTo>
                  <a:pt x="0" y="0"/>
                </a:moveTo>
                <a:lnTo>
                  <a:pt x="3011698" y="0"/>
                </a:lnTo>
                <a:lnTo>
                  <a:pt x="3011698" y="658150"/>
                </a:lnTo>
                <a:lnTo>
                  <a:pt x="0" y="658150"/>
                </a:lnTo>
                <a:lnTo>
                  <a:pt x="0" y="0"/>
                </a:lnTo>
                <a:close/>
              </a:path>
            </a:pathLst>
          </a:custGeom>
          <a:blipFill>
            <a:blip r:embed="rId4"/>
            <a:stretch>
              <a:fillRect l="-30369" t="-321818" r="0" b="0"/>
            </a:stretch>
          </a:blipFill>
        </p:spPr>
      </p:sp>
      <p:sp>
        <p:nvSpPr>
          <p:cNvPr name="TextBox 9" id="9"/>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Future Work</a:t>
            </a:r>
          </a:p>
        </p:txBody>
      </p:sp>
      <p:sp>
        <p:nvSpPr>
          <p:cNvPr name="TextBox 10" id="10"/>
          <p:cNvSpPr txBox="true"/>
          <p:nvPr/>
        </p:nvSpPr>
        <p:spPr>
          <a:xfrm rot="0">
            <a:off x="1531425" y="4028123"/>
            <a:ext cx="3775950"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Hardware additions</a:t>
            </a:r>
          </a:p>
        </p:txBody>
      </p:sp>
      <p:sp>
        <p:nvSpPr>
          <p:cNvPr name="TextBox 11" id="11"/>
          <p:cNvSpPr txBox="true"/>
          <p:nvPr/>
        </p:nvSpPr>
        <p:spPr>
          <a:xfrm rot="0">
            <a:off x="7268727" y="4028123"/>
            <a:ext cx="3775950"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Best path for a maze</a:t>
            </a:r>
          </a:p>
        </p:txBody>
      </p:sp>
      <p:sp>
        <p:nvSpPr>
          <p:cNvPr name="TextBox 12" id="12"/>
          <p:cNvSpPr txBox="true"/>
          <p:nvPr/>
        </p:nvSpPr>
        <p:spPr>
          <a:xfrm rot="0">
            <a:off x="1531425" y="5203127"/>
            <a:ext cx="37759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4 ultrasonic sensors</a:t>
            </a:r>
          </a:p>
          <a:p>
            <a:pPr algn="l">
              <a:lnSpc>
                <a:spcPts val="3863"/>
              </a:lnSpc>
            </a:pPr>
            <a:r>
              <a:rPr lang="en-US" sz="2799">
                <a:solidFill>
                  <a:srgbClr val="1F164D"/>
                </a:solidFill>
                <a:latin typeface="Arimo"/>
              </a:rPr>
              <a:t>1 MPU 6050</a:t>
            </a:r>
          </a:p>
        </p:txBody>
      </p:sp>
      <p:sp>
        <p:nvSpPr>
          <p:cNvPr name="TextBox 13" id="13"/>
          <p:cNvSpPr txBox="true"/>
          <p:nvPr/>
        </p:nvSpPr>
        <p:spPr>
          <a:xfrm rot="0">
            <a:off x="7268727" y="5203127"/>
            <a:ext cx="37759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Finding the maze fastest / shortest path</a:t>
            </a:r>
          </a:p>
        </p:txBody>
      </p:sp>
      <p:sp>
        <p:nvSpPr>
          <p:cNvPr name="TextBox 14" id="14"/>
          <p:cNvSpPr txBox="true"/>
          <p:nvPr/>
        </p:nvSpPr>
        <p:spPr>
          <a:xfrm rot="0">
            <a:off x="12512406" y="5095152"/>
            <a:ext cx="4478286" cy="194576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IR sensors as replacements</a:t>
            </a:r>
          </a:p>
          <a:p>
            <a:pPr algn="l">
              <a:lnSpc>
                <a:spcPts val="3863"/>
              </a:lnSpc>
            </a:pPr>
            <a:r>
              <a:rPr lang="en-US" sz="2799">
                <a:solidFill>
                  <a:srgbClr val="1F164D"/>
                </a:solidFill>
                <a:latin typeface="Arimo"/>
              </a:rPr>
              <a:t>Robot resizing</a:t>
            </a:r>
          </a:p>
          <a:p>
            <a:pPr algn="l">
              <a:lnSpc>
                <a:spcPts val="3863"/>
              </a:lnSpc>
            </a:pPr>
            <a:r>
              <a:rPr lang="en-US" sz="2799">
                <a:solidFill>
                  <a:srgbClr val="1F164D"/>
                </a:solidFill>
                <a:latin typeface="Arimo"/>
              </a:rPr>
              <a:t>Reading diagonals</a:t>
            </a:r>
          </a:p>
          <a:p>
            <a:pPr algn="l">
              <a:lnSpc>
                <a:spcPts val="3863"/>
              </a:lnSpc>
            </a:pPr>
            <a:r>
              <a:rPr lang="en-US" sz="2799">
                <a:solidFill>
                  <a:srgbClr val="1F164D"/>
                </a:solidFill>
                <a:latin typeface="Arimo"/>
              </a:rPr>
              <a:t>Proppelers implementation</a:t>
            </a:r>
          </a:p>
        </p:txBody>
      </p:sp>
      <p:sp>
        <p:nvSpPr>
          <p:cNvPr name="TextBox 15" id="15"/>
          <p:cNvSpPr txBox="true"/>
          <p:nvPr/>
        </p:nvSpPr>
        <p:spPr>
          <a:xfrm rot="0">
            <a:off x="12746518" y="3889696"/>
            <a:ext cx="4010063" cy="124167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Robot reconstruction</a:t>
            </a:r>
          </a:p>
        </p:txBody>
      </p:sp>
      <p:sp>
        <p:nvSpPr>
          <p:cNvPr name="Freeform 16" id="16"/>
          <p:cNvSpPr/>
          <p:nvPr/>
        </p:nvSpPr>
        <p:spPr>
          <a:xfrm flipH="false" flipV="false" rot="0">
            <a:off x="7380498" y="3530854"/>
            <a:ext cx="563334" cy="563944"/>
          </a:xfrm>
          <a:custGeom>
            <a:avLst/>
            <a:gdLst/>
            <a:ahLst/>
            <a:cxnLst/>
            <a:rect r="r" b="b" t="t" l="l"/>
            <a:pathLst>
              <a:path h="563944" w="563334">
                <a:moveTo>
                  <a:pt x="0" y="0"/>
                </a:moveTo>
                <a:lnTo>
                  <a:pt x="563334" y="0"/>
                </a:lnTo>
                <a:lnTo>
                  <a:pt x="563334" y="563944"/>
                </a:lnTo>
                <a:lnTo>
                  <a:pt x="0" y="5639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629668" y="3530854"/>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3092378" y="3530854"/>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9959350" y="8724900"/>
            <a:ext cx="7965600" cy="1270000"/>
          </a:xfrm>
          <a:custGeom>
            <a:avLst/>
            <a:gdLst/>
            <a:ahLst/>
            <a:cxnLst/>
            <a:rect r="r" b="b" t="t" l="l"/>
            <a:pathLst>
              <a:path h="1270000" w="7965600">
                <a:moveTo>
                  <a:pt x="0" y="0"/>
                </a:moveTo>
                <a:lnTo>
                  <a:pt x="7965600" y="0"/>
                </a:lnTo>
                <a:lnTo>
                  <a:pt x="7965600" y="1270000"/>
                </a:lnTo>
                <a:lnTo>
                  <a:pt x="0" y="1270000"/>
                </a:lnTo>
                <a:lnTo>
                  <a:pt x="0" y="0"/>
                </a:lnTo>
                <a:close/>
              </a:path>
            </a:pathLst>
          </a:custGeom>
          <a:blipFill>
            <a:blip r:embed="rId3"/>
            <a:stretch>
              <a:fillRect l="0" t="-183037" r="0" b="-32375"/>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464350" y="92079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3"/>
            <a:stretch>
              <a:fillRect l="0" t="0" r="0" b="0"/>
            </a:stretch>
          </a:blipFill>
        </p:spPr>
      </p:sp>
      <p:sp>
        <p:nvSpPr>
          <p:cNvPr name="Freeform 5" id="5"/>
          <p:cNvSpPr/>
          <p:nvPr/>
        </p:nvSpPr>
        <p:spPr>
          <a:xfrm flipH="false" flipV="false" rot="0">
            <a:off x="365400" y="3032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3"/>
            <a:stretch>
              <a:fillRect l="0" t="0" r="0" b="0"/>
            </a:stretch>
          </a:blipFill>
        </p:spPr>
      </p:sp>
      <p:sp>
        <p:nvSpPr>
          <p:cNvPr name="Freeform 6" id="6"/>
          <p:cNvSpPr/>
          <p:nvPr/>
        </p:nvSpPr>
        <p:spPr>
          <a:xfrm flipH="false" flipV="false" rot="0">
            <a:off x="1740050" y="802224"/>
            <a:ext cx="14808048" cy="8682550"/>
          </a:xfrm>
          <a:custGeom>
            <a:avLst/>
            <a:gdLst/>
            <a:ahLst/>
            <a:cxnLst/>
            <a:rect r="r" b="b" t="t" l="l"/>
            <a:pathLst>
              <a:path h="8682550" w="14808048">
                <a:moveTo>
                  <a:pt x="0" y="0"/>
                </a:moveTo>
                <a:lnTo>
                  <a:pt x="14808048" y="0"/>
                </a:lnTo>
                <a:lnTo>
                  <a:pt x="14808048" y="8682550"/>
                </a:lnTo>
                <a:lnTo>
                  <a:pt x="0" y="8682550"/>
                </a:lnTo>
                <a:lnTo>
                  <a:pt x="0" y="0"/>
                </a:lnTo>
                <a:close/>
              </a:path>
            </a:pathLst>
          </a:custGeom>
          <a:blipFill>
            <a:blip r:embed="rId4"/>
            <a:stretch>
              <a:fillRect l="0" t="-1319" r="0" b="1319"/>
            </a:stretch>
          </a:blipFill>
        </p:spPr>
      </p:sp>
      <p:sp>
        <p:nvSpPr>
          <p:cNvPr name="Freeform 7" id="7"/>
          <p:cNvSpPr/>
          <p:nvPr/>
        </p:nvSpPr>
        <p:spPr>
          <a:xfrm flipH="false" flipV="false" rot="0">
            <a:off x="6676328" y="107901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Freeform 8" id="8"/>
          <p:cNvSpPr/>
          <p:nvPr/>
        </p:nvSpPr>
        <p:spPr>
          <a:xfrm flipH="true" flipV="false" rot="-10800000">
            <a:off x="6676328" y="8282118"/>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5"/>
            <a:stretch>
              <a:fillRect l="0" t="0" r="0" b="0"/>
            </a:stretch>
          </a:blipFill>
        </p:spPr>
      </p:sp>
      <p:sp>
        <p:nvSpPr>
          <p:cNvPr name="TextBox 9" id="9"/>
          <p:cNvSpPr txBox="true"/>
          <p:nvPr/>
        </p:nvSpPr>
        <p:spPr>
          <a:xfrm rot="0">
            <a:off x="4688625" y="4568887"/>
            <a:ext cx="8910750" cy="1276350"/>
          </a:xfrm>
          <a:prstGeom prst="rect">
            <a:avLst/>
          </a:prstGeom>
        </p:spPr>
        <p:txBody>
          <a:bodyPr anchor="t" rtlCol="false" tIns="0" lIns="0" bIns="0" rIns="0">
            <a:spAutoFit/>
          </a:bodyPr>
          <a:lstStyle/>
          <a:p>
            <a:pPr algn="ctr">
              <a:lnSpc>
                <a:spcPts val="9599"/>
              </a:lnSpc>
            </a:pPr>
            <a:r>
              <a:rPr lang="en-US" sz="9999">
                <a:solidFill>
                  <a:srgbClr val="1F164D"/>
                </a:solidFill>
                <a:latin typeface="IBM Plex Mono Bold"/>
              </a:rPr>
              <a:t>THANKS!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AutoShape 4" id="4"/>
          <p:cNvSpPr/>
          <p:nvPr/>
        </p:nvSpPr>
        <p:spPr>
          <a:xfrm rot="7348367">
            <a:off x="207455" y="654041"/>
            <a:ext cx="1646908" cy="0"/>
          </a:xfrm>
          <a:prstGeom prst="line">
            <a:avLst/>
          </a:prstGeom>
          <a:ln cap="rnd" w="9525">
            <a:solidFill>
              <a:srgbClr val="E8E8E8"/>
            </a:solidFill>
            <a:prstDash val="solid"/>
            <a:headEnd type="none" len="sm" w="sm"/>
            <a:tailEnd type="oval" len="lg" w="lg"/>
          </a:ln>
        </p:spPr>
      </p:sp>
      <p:sp>
        <p:nvSpPr>
          <p:cNvPr name="AutoShape 5" id="5"/>
          <p:cNvSpPr/>
          <p:nvPr/>
        </p:nvSpPr>
        <p:spPr>
          <a:xfrm rot="7367864">
            <a:off x="-1509681" y="1743314"/>
            <a:ext cx="3229606" cy="0"/>
          </a:xfrm>
          <a:prstGeom prst="line">
            <a:avLst/>
          </a:prstGeom>
          <a:ln cap="rnd" w="9525">
            <a:solidFill>
              <a:srgbClr val="6F79E3"/>
            </a:solidFill>
            <a:prstDash val="solid"/>
            <a:headEnd type="oval" len="lg" w="lg"/>
            <a:tailEnd type="none" len="sm" w="sm"/>
          </a:ln>
        </p:spPr>
      </p:sp>
      <p:sp>
        <p:nvSpPr>
          <p:cNvPr name="Freeform 6" id="6"/>
          <p:cNvSpPr/>
          <p:nvPr/>
        </p:nvSpPr>
        <p:spPr>
          <a:xfrm flipH="false" flipV="false" rot="0">
            <a:off x="7752775" y="6865325"/>
            <a:ext cx="10746950" cy="2895700"/>
          </a:xfrm>
          <a:custGeom>
            <a:avLst/>
            <a:gdLst/>
            <a:ahLst/>
            <a:cxnLst/>
            <a:rect r="r" b="b" t="t" l="l"/>
            <a:pathLst>
              <a:path h="2895700" w="10746950">
                <a:moveTo>
                  <a:pt x="0" y="0"/>
                </a:moveTo>
                <a:lnTo>
                  <a:pt x="10746950" y="0"/>
                </a:lnTo>
                <a:lnTo>
                  <a:pt x="10746950" y="2895700"/>
                </a:lnTo>
                <a:lnTo>
                  <a:pt x="0" y="2895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7561775" y="9358925"/>
            <a:ext cx="3987150" cy="1108900"/>
            <a:chOff x="0" y="0"/>
            <a:chExt cx="5316200" cy="1478533"/>
          </a:xfrm>
        </p:grpSpPr>
        <p:sp>
          <p:nvSpPr>
            <p:cNvPr name="Freeform 8" id="8"/>
            <p:cNvSpPr/>
            <p:nvPr/>
          </p:nvSpPr>
          <p:spPr>
            <a:xfrm flipH="false" flipV="false" rot="0">
              <a:off x="2921" y="6350"/>
              <a:ext cx="5311521" cy="1467612"/>
            </a:xfrm>
            <a:custGeom>
              <a:avLst/>
              <a:gdLst/>
              <a:ahLst/>
              <a:cxnLst/>
              <a:rect r="r" b="b" t="t" l="l"/>
              <a:pathLst>
                <a:path h="1467612" w="5311521">
                  <a:moveTo>
                    <a:pt x="0" y="1451356"/>
                  </a:moveTo>
                  <a:lnTo>
                    <a:pt x="1063498" y="163322"/>
                  </a:lnTo>
                  <a:cubicBezTo>
                    <a:pt x="1065911" y="160401"/>
                    <a:pt x="1069467" y="158750"/>
                    <a:pt x="1073277" y="158750"/>
                  </a:cubicBezTo>
                  <a:lnTo>
                    <a:pt x="2016887" y="158750"/>
                  </a:lnTo>
                  <a:cubicBezTo>
                    <a:pt x="2020316" y="158750"/>
                    <a:pt x="2023491" y="160147"/>
                    <a:pt x="2025904" y="162433"/>
                  </a:cubicBezTo>
                  <a:lnTo>
                    <a:pt x="2437765" y="574294"/>
                  </a:lnTo>
                  <a:lnTo>
                    <a:pt x="2428748" y="583311"/>
                  </a:lnTo>
                  <a:lnTo>
                    <a:pt x="2428748" y="570611"/>
                  </a:lnTo>
                  <a:lnTo>
                    <a:pt x="4967478" y="570611"/>
                  </a:lnTo>
                  <a:lnTo>
                    <a:pt x="4967478" y="583311"/>
                  </a:lnTo>
                  <a:lnTo>
                    <a:pt x="4956429" y="576961"/>
                  </a:lnTo>
                  <a:lnTo>
                    <a:pt x="5289550" y="0"/>
                  </a:lnTo>
                  <a:lnTo>
                    <a:pt x="5311521" y="12700"/>
                  </a:lnTo>
                  <a:lnTo>
                    <a:pt x="4978400" y="589661"/>
                  </a:lnTo>
                  <a:cubicBezTo>
                    <a:pt x="4976114" y="593598"/>
                    <a:pt x="4971923" y="596011"/>
                    <a:pt x="4967351" y="596011"/>
                  </a:cubicBezTo>
                  <a:lnTo>
                    <a:pt x="2428748" y="596011"/>
                  </a:lnTo>
                  <a:cubicBezTo>
                    <a:pt x="2425319" y="596011"/>
                    <a:pt x="2422144" y="594614"/>
                    <a:pt x="2419731" y="592328"/>
                  </a:cubicBezTo>
                  <a:lnTo>
                    <a:pt x="2007870" y="180340"/>
                  </a:lnTo>
                  <a:lnTo>
                    <a:pt x="2016887" y="171323"/>
                  </a:lnTo>
                  <a:lnTo>
                    <a:pt x="2016887" y="184023"/>
                  </a:lnTo>
                  <a:lnTo>
                    <a:pt x="1073277" y="184023"/>
                  </a:lnTo>
                  <a:lnTo>
                    <a:pt x="1073277" y="171450"/>
                  </a:lnTo>
                  <a:lnTo>
                    <a:pt x="1083056" y="179578"/>
                  </a:lnTo>
                  <a:lnTo>
                    <a:pt x="19558" y="1467612"/>
                  </a:lnTo>
                  <a:close/>
                </a:path>
              </a:pathLst>
            </a:custGeom>
            <a:solidFill>
              <a:srgbClr val="E8E8E8"/>
            </a:solidFill>
          </p:spPr>
        </p:sp>
      </p:grpSp>
      <p:sp>
        <p:nvSpPr>
          <p:cNvPr name="AutoShape 9" id="9"/>
          <p:cNvSpPr/>
          <p:nvPr/>
        </p:nvSpPr>
        <p:spPr>
          <a:xfrm rot="5369586">
            <a:off x="16121683" y="9379850"/>
            <a:ext cx="2153334" cy="0"/>
          </a:xfrm>
          <a:prstGeom prst="line">
            <a:avLst/>
          </a:prstGeom>
          <a:ln cap="rnd" w="9525">
            <a:solidFill>
              <a:srgbClr val="6F79E3"/>
            </a:solidFill>
            <a:prstDash val="solid"/>
            <a:headEnd type="oval" len="lg" w="lg"/>
            <a:tailEnd type="none" len="sm" w="sm"/>
          </a:ln>
        </p:spPr>
      </p:sp>
      <p:sp>
        <p:nvSpPr>
          <p:cNvPr name="Freeform 10" id="10"/>
          <p:cNvSpPr/>
          <p:nvPr/>
        </p:nvSpPr>
        <p:spPr>
          <a:xfrm flipH="false" flipV="false" rot="0">
            <a:off x="16049798" y="931684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5"/>
            <a:stretch>
              <a:fillRect l="0" t="0" r="0" b="0"/>
            </a:stretch>
          </a:blipFill>
        </p:spPr>
      </p:sp>
      <p:sp>
        <p:nvSpPr>
          <p:cNvPr name="Freeform 11" id="11"/>
          <p:cNvSpPr/>
          <p:nvPr/>
        </p:nvSpPr>
        <p:spPr>
          <a:xfrm flipH="false" flipV="false" rot="0">
            <a:off x="1445500"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5950614" y="7339876"/>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4358676" y="7340892"/>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2741356" y="7341906"/>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1132158" y="734089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7838634" y="734089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9511794" y="734089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6326902" y="7340892"/>
            <a:ext cx="932014" cy="928972"/>
          </a:xfrm>
          <a:custGeom>
            <a:avLst/>
            <a:gdLst/>
            <a:ahLst/>
            <a:cxnLst/>
            <a:rect r="r" b="b" t="t" l="l"/>
            <a:pathLst>
              <a:path h="928972" w="932014">
                <a:moveTo>
                  <a:pt x="0" y="0"/>
                </a:moveTo>
                <a:lnTo>
                  <a:pt x="932014" y="0"/>
                </a:lnTo>
                <a:lnTo>
                  <a:pt x="932014" y="928972"/>
                </a:lnTo>
                <a:lnTo>
                  <a:pt x="0" y="92897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false" flipV="false" rot="0">
            <a:off x="4705520" y="7358152"/>
            <a:ext cx="928968" cy="895468"/>
          </a:xfrm>
          <a:custGeom>
            <a:avLst/>
            <a:gdLst/>
            <a:ahLst/>
            <a:cxnLst/>
            <a:rect r="r" b="b" t="t" l="l"/>
            <a:pathLst>
              <a:path h="895468" w="928968">
                <a:moveTo>
                  <a:pt x="0" y="0"/>
                </a:moveTo>
                <a:lnTo>
                  <a:pt x="928968" y="0"/>
                </a:lnTo>
                <a:lnTo>
                  <a:pt x="928968" y="895468"/>
                </a:lnTo>
                <a:lnTo>
                  <a:pt x="0" y="89546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0" id="20"/>
          <p:cNvSpPr/>
          <p:nvPr/>
        </p:nvSpPr>
        <p:spPr>
          <a:xfrm flipH="false" flipV="false" rot="0">
            <a:off x="3082110" y="7341906"/>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497278" y="7340892"/>
            <a:ext cx="829472" cy="928972"/>
          </a:xfrm>
          <a:custGeom>
            <a:avLst/>
            <a:gdLst/>
            <a:ahLst/>
            <a:cxnLst/>
            <a:rect r="r" b="b" t="t" l="l"/>
            <a:pathLst>
              <a:path h="928972" w="829472">
                <a:moveTo>
                  <a:pt x="0" y="0"/>
                </a:moveTo>
                <a:lnTo>
                  <a:pt x="829472" y="0"/>
                </a:lnTo>
                <a:lnTo>
                  <a:pt x="829472" y="928972"/>
                </a:lnTo>
                <a:lnTo>
                  <a:pt x="0" y="92897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6001378" y="5766204"/>
            <a:ext cx="829472" cy="927956"/>
          </a:xfrm>
          <a:custGeom>
            <a:avLst/>
            <a:gdLst/>
            <a:ahLst/>
            <a:cxnLst/>
            <a:rect r="r" b="b" t="t" l="l"/>
            <a:pathLst>
              <a:path h="927956" w="829472">
                <a:moveTo>
                  <a:pt x="0" y="0"/>
                </a:moveTo>
                <a:lnTo>
                  <a:pt x="829472" y="0"/>
                </a:lnTo>
                <a:lnTo>
                  <a:pt x="829472" y="927956"/>
                </a:lnTo>
                <a:lnTo>
                  <a:pt x="0" y="92795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false" flipV="false" rot="0">
            <a:off x="14358676" y="5766204"/>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24" id="24"/>
          <p:cNvSpPr/>
          <p:nvPr/>
        </p:nvSpPr>
        <p:spPr>
          <a:xfrm flipH="false" flipV="false" rot="0">
            <a:off x="12741356" y="5795648"/>
            <a:ext cx="929982" cy="871102"/>
          </a:xfrm>
          <a:custGeom>
            <a:avLst/>
            <a:gdLst/>
            <a:ahLst/>
            <a:cxnLst/>
            <a:rect r="r" b="b" t="t" l="l"/>
            <a:pathLst>
              <a:path h="871102" w="929982">
                <a:moveTo>
                  <a:pt x="0" y="0"/>
                </a:moveTo>
                <a:lnTo>
                  <a:pt x="929982" y="0"/>
                </a:lnTo>
                <a:lnTo>
                  <a:pt x="929982" y="871102"/>
                </a:lnTo>
                <a:lnTo>
                  <a:pt x="0" y="871102"/>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25" id="25"/>
          <p:cNvSpPr/>
          <p:nvPr/>
        </p:nvSpPr>
        <p:spPr>
          <a:xfrm flipH="false" flipV="false" rot="0">
            <a:off x="11378868" y="5767220"/>
            <a:ext cx="435548" cy="927956"/>
          </a:xfrm>
          <a:custGeom>
            <a:avLst/>
            <a:gdLst/>
            <a:ahLst/>
            <a:cxnLst/>
            <a:rect r="r" b="b" t="t" l="l"/>
            <a:pathLst>
              <a:path h="927956" w="435548">
                <a:moveTo>
                  <a:pt x="0" y="0"/>
                </a:moveTo>
                <a:lnTo>
                  <a:pt x="435548" y="0"/>
                </a:lnTo>
                <a:lnTo>
                  <a:pt x="435548" y="927956"/>
                </a:lnTo>
                <a:lnTo>
                  <a:pt x="0" y="927956"/>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26" id="26"/>
          <p:cNvSpPr/>
          <p:nvPr/>
        </p:nvSpPr>
        <p:spPr>
          <a:xfrm flipH="false" flipV="false" rot="0">
            <a:off x="9511794" y="5766204"/>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7" id="27"/>
          <p:cNvSpPr/>
          <p:nvPr/>
        </p:nvSpPr>
        <p:spPr>
          <a:xfrm flipH="false" flipV="false" rot="0">
            <a:off x="7838634" y="5767220"/>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8" id="28"/>
          <p:cNvSpPr/>
          <p:nvPr/>
        </p:nvSpPr>
        <p:spPr>
          <a:xfrm flipH="false" flipV="false" rot="0">
            <a:off x="6328932" y="5767220"/>
            <a:ext cx="928968" cy="927956"/>
          </a:xfrm>
          <a:custGeom>
            <a:avLst/>
            <a:gdLst/>
            <a:ahLst/>
            <a:cxnLst/>
            <a:rect r="r" b="b" t="t" l="l"/>
            <a:pathLst>
              <a:path h="927956" w="928968">
                <a:moveTo>
                  <a:pt x="0" y="0"/>
                </a:moveTo>
                <a:lnTo>
                  <a:pt x="928968" y="0"/>
                </a:lnTo>
                <a:lnTo>
                  <a:pt x="928968" y="927956"/>
                </a:lnTo>
                <a:lnTo>
                  <a:pt x="0" y="927956"/>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9" id="29"/>
          <p:cNvSpPr/>
          <p:nvPr/>
        </p:nvSpPr>
        <p:spPr>
          <a:xfrm flipH="false" flipV="false" rot="0">
            <a:off x="4705520" y="5766204"/>
            <a:ext cx="930998" cy="931002"/>
          </a:xfrm>
          <a:custGeom>
            <a:avLst/>
            <a:gdLst/>
            <a:ahLst/>
            <a:cxnLst/>
            <a:rect r="r" b="b" t="t" l="l"/>
            <a:pathLst>
              <a:path h="931002" w="930998">
                <a:moveTo>
                  <a:pt x="0" y="0"/>
                </a:moveTo>
                <a:lnTo>
                  <a:pt x="930998" y="0"/>
                </a:lnTo>
                <a:lnTo>
                  <a:pt x="930998" y="931002"/>
                </a:lnTo>
                <a:lnTo>
                  <a:pt x="0" y="931002"/>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30" id="30"/>
          <p:cNvSpPr/>
          <p:nvPr/>
        </p:nvSpPr>
        <p:spPr>
          <a:xfrm flipH="false" flipV="false" rot="0">
            <a:off x="3082110" y="5767220"/>
            <a:ext cx="929982" cy="927956"/>
          </a:xfrm>
          <a:custGeom>
            <a:avLst/>
            <a:gdLst/>
            <a:ahLst/>
            <a:cxnLst/>
            <a:rect r="r" b="b" t="t" l="l"/>
            <a:pathLst>
              <a:path h="927956" w="929982">
                <a:moveTo>
                  <a:pt x="0" y="0"/>
                </a:moveTo>
                <a:lnTo>
                  <a:pt x="929982" y="0"/>
                </a:lnTo>
                <a:lnTo>
                  <a:pt x="929982" y="927956"/>
                </a:lnTo>
                <a:lnTo>
                  <a:pt x="0" y="927956"/>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31" id="31"/>
          <p:cNvSpPr/>
          <p:nvPr/>
        </p:nvSpPr>
        <p:spPr>
          <a:xfrm flipH="false" flipV="false" rot="0">
            <a:off x="1446514" y="5822044"/>
            <a:ext cx="928968" cy="817292"/>
          </a:xfrm>
          <a:custGeom>
            <a:avLst/>
            <a:gdLst/>
            <a:ahLst/>
            <a:cxnLst/>
            <a:rect r="r" b="b" t="t" l="l"/>
            <a:pathLst>
              <a:path h="817292" w="928968">
                <a:moveTo>
                  <a:pt x="0" y="0"/>
                </a:moveTo>
                <a:lnTo>
                  <a:pt x="928968" y="0"/>
                </a:lnTo>
                <a:lnTo>
                  <a:pt x="928968" y="817292"/>
                </a:lnTo>
                <a:lnTo>
                  <a:pt x="0" y="817292"/>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32" id="32"/>
          <p:cNvSpPr/>
          <p:nvPr/>
        </p:nvSpPr>
        <p:spPr>
          <a:xfrm flipH="false" flipV="false" rot="0">
            <a:off x="15950614"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sp>
        <p:nvSpPr>
          <p:cNvPr name="Freeform 33" id="33"/>
          <p:cNvSpPr/>
          <p:nvPr/>
        </p:nvSpPr>
        <p:spPr>
          <a:xfrm flipH="false" flipV="false" rot="0">
            <a:off x="14415532" y="4300152"/>
            <a:ext cx="816274" cy="929988"/>
          </a:xfrm>
          <a:custGeom>
            <a:avLst/>
            <a:gdLst/>
            <a:ahLst/>
            <a:cxnLst/>
            <a:rect r="r" b="b" t="t" l="l"/>
            <a:pathLst>
              <a:path h="929988" w="816274">
                <a:moveTo>
                  <a:pt x="0" y="0"/>
                </a:moveTo>
                <a:lnTo>
                  <a:pt x="816274" y="0"/>
                </a:lnTo>
                <a:lnTo>
                  <a:pt x="816274" y="929988"/>
                </a:lnTo>
                <a:lnTo>
                  <a:pt x="0" y="929988"/>
                </a:lnTo>
                <a:lnTo>
                  <a:pt x="0" y="0"/>
                </a:lnTo>
                <a:close/>
              </a:path>
            </a:pathLst>
          </a:custGeom>
          <a:blipFill>
            <a:blip r:embed="rId50">
              <a:extLst>
                <a:ext uri="{96DAC541-7B7A-43D3-8B79-37D633B846F1}">
                  <asvg:svgBlip xmlns:asvg="http://schemas.microsoft.com/office/drawing/2016/SVG/main" r:embed="rId51"/>
                </a:ext>
              </a:extLst>
            </a:blip>
            <a:stretch>
              <a:fillRect l="0" t="0" r="0" b="0"/>
            </a:stretch>
          </a:blipFill>
        </p:spPr>
      </p:sp>
      <p:sp>
        <p:nvSpPr>
          <p:cNvPr name="Freeform 34" id="34"/>
          <p:cNvSpPr/>
          <p:nvPr/>
        </p:nvSpPr>
        <p:spPr>
          <a:xfrm flipH="false" flipV="false" rot="0">
            <a:off x="12741356"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52">
              <a:extLst>
                <a:ext uri="{96DAC541-7B7A-43D3-8B79-37D633B846F1}">
                  <asvg:svgBlip xmlns:asvg="http://schemas.microsoft.com/office/drawing/2016/SVG/main" r:embed="rId53"/>
                </a:ext>
              </a:extLst>
            </a:blip>
            <a:stretch>
              <a:fillRect l="0" t="0" r="0" b="0"/>
            </a:stretch>
          </a:blipFill>
        </p:spPr>
      </p:sp>
      <p:sp>
        <p:nvSpPr>
          <p:cNvPr name="Freeform 35" id="35"/>
          <p:cNvSpPr/>
          <p:nvPr/>
        </p:nvSpPr>
        <p:spPr>
          <a:xfrm flipH="false" flipV="false" rot="0">
            <a:off x="11132158" y="430015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54">
              <a:extLst>
                <a:ext uri="{96DAC541-7B7A-43D3-8B79-37D633B846F1}">
                  <asvg:svgBlip xmlns:asvg="http://schemas.microsoft.com/office/drawing/2016/SVG/main" r:embed="rId55"/>
                </a:ext>
              </a:extLst>
            </a:blip>
            <a:stretch>
              <a:fillRect l="0" t="0" r="0" b="0"/>
            </a:stretch>
          </a:blipFill>
        </p:spPr>
      </p:sp>
      <p:sp>
        <p:nvSpPr>
          <p:cNvPr name="Freeform 36" id="36"/>
          <p:cNvSpPr/>
          <p:nvPr/>
        </p:nvSpPr>
        <p:spPr>
          <a:xfrm flipH="false" flipV="false" rot="0">
            <a:off x="9623472" y="4300152"/>
            <a:ext cx="707640" cy="929988"/>
          </a:xfrm>
          <a:custGeom>
            <a:avLst/>
            <a:gdLst/>
            <a:ahLst/>
            <a:cxnLst/>
            <a:rect r="r" b="b" t="t" l="l"/>
            <a:pathLst>
              <a:path h="929988" w="707640">
                <a:moveTo>
                  <a:pt x="0" y="0"/>
                </a:moveTo>
                <a:lnTo>
                  <a:pt x="707640" y="0"/>
                </a:lnTo>
                <a:lnTo>
                  <a:pt x="707640" y="929988"/>
                </a:lnTo>
                <a:lnTo>
                  <a:pt x="0" y="929988"/>
                </a:lnTo>
                <a:lnTo>
                  <a:pt x="0" y="0"/>
                </a:lnTo>
                <a:close/>
              </a:path>
            </a:pathLst>
          </a:custGeom>
          <a:blipFill>
            <a:blip r:embed="rId56">
              <a:extLst>
                <a:ext uri="{96DAC541-7B7A-43D3-8B79-37D633B846F1}">
                  <asvg:svgBlip xmlns:asvg="http://schemas.microsoft.com/office/drawing/2016/SVG/main" r:embed="rId57"/>
                </a:ext>
              </a:extLst>
            </a:blip>
            <a:stretch>
              <a:fillRect l="0" t="0" r="0" b="0"/>
            </a:stretch>
          </a:blipFill>
        </p:spPr>
      </p:sp>
      <p:sp>
        <p:nvSpPr>
          <p:cNvPr name="Freeform 37" id="37"/>
          <p:cNvSpPr/>
          <p:nvPr/>
        </p:nvSpPr>
        <p:spPr>
          <a:xfrm flipH="false" flipV="false" rot="0">
            <a:off x="7838634" y="4299136"/>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58">
              <a:extLst>
                <a:ext uri="{96DAC541-7B7A-43D3-8B79-37D633B846F1}">
                  <asvg:svgBlip xmlns:asvg="http://schemas.microsoft.com/office/drawing/2016/SVG/main" r:embed="rId59"/>
                </a:ext>
              </a:extLst>
            </a:blip>
            <a:stretch>
              <a:fillRect l="0" t="0" r="0" b="0"/>
            </a:stretch>
          </a:blipFill>
        </p:spPr>
      </p:sp>
      <p:sp>
        <p:nvSpPr>
          <p:cNvPr name="Freeform 38" id="38"/>
          <p:cNvSpPr/>
          <p:nvPr/>
        </p:nvSpPr>
        <p:spPr>
          <a:xfrm flipH="false" flipV="false" rot="0">
            <a:off x="6356344" y="4300152"/>
            <a:ext cx="873128" cy="929988"/>
          </a:xfrm>
          <a:custGeom>
            <a:avLst/>
            <a:gdLst/>
            <a:ahLst/>
            <a:cxnLst/>
            <a:rect r="r" b="b" t="t" l="l"/>
            <a:pathLst>
              <a:path h="929988" w="873128">
                <a:moveTo>
                  <a:pt x="0" y="0"/>
                </a:moveTo>
                <a:lnTo>
                  <a:pt x="873128" y="0"/>
                </a:lnTo>
                <a:lnTo>
                  <a:pt x="873128" y="929988"/>
                </a:lnTo>
                <a:lnTo>
                  <a:pt x="0" y="929988"/>
                </a:lnTo>
                <a:lnTo>
                  <a:pt x="0" y="0"/>
                </a:lnTo>
                <a:close/>
              </a:path>
            </a:pathLst>
          </a:custGeom>
          <a:blipFill>
            <a:blip r:embed="rId60">
              <a:extLst>
                <a:ext uri="{96DAC541-7B7A-43D3-8B79-37D633B846F1}">
                  <asvg:svgBlip xmlns:asvg="http://schemas.microsoft.com/office/drawing/2016/SVG/main" r:embed="rId61"/>
                </a:ext>
              </a:extLst>
            </a:blip>
            <a:stretch>
              <a:fillRect l="0" t="0" r="0" b="0"/>
            </a:stretch>
          </a:blipFill>
        </p:spPr>
      </p:sp>
      <p:sp>
        <p:nvSpPr>
          <p:cNvPr name="Freeform 39" id="39"/>
          <p:cNvSpPr/>
          <p:nvPr/>
        </p:nvSpPr>
        <p:spPr>
          <a:xfrm flipH="false" flipV="false" rot="0">
            <a:off x="4705520" y="4300152"/>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2">
              <a:extLst>
                <a:ext uri="{96DAC541-7B7A-43D3-8B79-37D633B846F1}">
                  <asvg:svgBlip xmlns:asvg="http://schemas.microsoft.com/office/drawing/2016/SVG/main" r:embed="rId63"/>
                </a:ext>
              </a:extLst>
            </a:blip>
            <a:stretch>
              <a:fillRect l="0" t="0" r="0" b="0"/>
            </a:stretch>
          </a:blipFill>
        </p:spPr>
      </p:sp>
      <p:sp>
        <p:nvSpPr>
          <p:cNvPr name="Freeform 40" id="40"/>
          <p:cNvSpPr/>
          <p:nvPr/>
        </p:nvSpPr>
        <p:spPr>
          <a:xfrm flipH="false" flipV="false" rot="0">
            <a:off x="3082110" y="4300152"/>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64">
              <a:extLst>
                <a:ext uri="{96DAC541-7B7A-43D3-8B79-37D633B846F1}">
                  <asvg:svgBlip xmlns:asvg="http://schemas.microsoft.com/office/drawing/2016/SVG/main" r:embed="rId65"/>
                </a:ext>
              </a:extLst>
            </a:blip>
            <a:stretch>
              <a:fillRect l="0" t="0" r="0" b="0"/>
            </a:stretch>
          </a:blipFill>
        </p:spPr>
      </p:sp>
      <p:sp>
        <p:nvSpPr>
          <p:cNvPr name="Freeform 41" id="41"/>
          <p:cNvSpPr/>
          <p:nvPr/>
        </p:nvSpPr>
        <p:spPr>
          <a:xfrm flipH="false" flipV="false" rot="0">
            <a:off x="1446514" y="4299136"/>
            <a:ext cx="928968" cy="929988"/>
          </a:xfrm>
          <a:custGeom>
            <a:avLst/>
            <a:gdLst/>
            <a:ahLst/>
            <a:cxnLst/>
            <a:rect r="r" b="b" t="t" l="l"/>
            <a:pathLst>
              <a:path h="929988" w="928968">
                <a:moveTo>
                  <a:pt x="0" y="0"/>
                </a:moveTo>
                <a:lnTo>
                  <a:pt x="928968" y="0"/>
                </a:lnTo>
                <a:lnTo>
                  <a:pt x="928968" y="929988"/>
                </a:lnTo>
                <a:lnTo>
                  <a:pt x="0" y="929988"/>
                </a:lnTo>
                <a:lnTo>
                  <a:pt x="0" y="0"/>
                </a:lnTo>
                <a:close/>
              </a:path>
            </a:pathLst>
          </a:custGeom>
          <a:blipFill>
            <a:blip r:embed="rId66">
              <a:extLst>
                <a:ext uri="{96DAC541-7B7A-43D3-8B79-37D633B846F1}">
                  <asvg:svgBlip xmlns:asvg="http://schemas.microsoft.com/office/drawing/2016/SVG/main" r:embed="rId67"/>
                </a:ext>
              </a:extLst>
            </a:blip>
            <a:stretch>
              <a:fillRect l="0" t="0" r="0" b="0"/>
            </a:stretch>
          </a:blipFill>
        </p:spPr>
      </p:sp>
      <p:sp>
        <p:nvSpPr>
          <p:cNvPr name="Freeform 42" id="42"/>
          <p:cNvSpPr/>
          <p:nvPr/>
        </p:nvSpPr>
        <p:spPr>
          <a:xfrm flipH="false" flipV="false" rot="0">
            <a:off x="15950614"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68">
              <a:extLst>
                <a:ext uri="{96DAC541-7B7A-43D3-8B79-37D633B846F1}">
                  <asvg:svgBlip xmlns:asvg="http://schemas.microsoft.com/office/drawing/2016/SVG/main" r:embed="rId69"/>
                </a:ext>
              </a:extLst>
            </a:blip>
            <a:stretch>
              <a:fillRect l="0" t="0" r="0" b="0"/>
            </a:stretch>
          </a:blipFill>
        </p:spPr>
      </p:sp>
      <p:sp>
        <p:nvSpPr>
          <p:cNvPr name="Freeform 43" id="43"/>
          <p:cNvSpPr/>
          <p:nvPr/>
        </p:nvSpPr>
        <p:spPr>
          <a:xfrm flipH="false" flipV="false" rot="0">
            <a:off x="11132158" y="2871664"/>
            <a:ext cx="929982" cy="929988"/>
          </a:xfrm>
          <a:custGeom>
            <a:avLst/>
            <a:gdLst/>
            <a:ahLst/>
            <a:cxnLst/>
            <a:rect r="r" b="b" t="t" l="l"/>
            <a:pathLst>
              <a:path h="929988" w="929982">
                <a:moveTo>
                  <a:pt x="0" y="0"/>
                </a:moveTo>
                <a:lnTo>
                  <a:pt x="929982" y="0"/>
                </a:lnTo>
                <a:lnTo>
                  <a:pt x="929982" y="929988"/>
                </a:lnTo>
                <a:lnTo>
                  <a:pt x="0" y="929988"/>
                </a:lnTo>
                <a:lnTo>
                  <a:pt x="0" y="0"/>
                </a:lnTo>
                <a:close/>
              </a:path>
            </a:pathLst>
          </a:custGeom>
          <a:blipFill>
            <a:blip r:embed="rId70">
              <a:extLst>
                <a:ext uri="{96DAC541-7B7A-43D3-8B79-37D633B846F1}">
                  <asvg:svgBlip xmlns:asvg="http://schemas.microsoft.com/office/drawing/2016/SVG/main" r:embed="rId71"/>
                </a:ext>
              </a:extLst>
            </a:blip>
            <a:stretch>
              <a:fillRect l="0" t="0" r="0" b="0"/>
            </a:stretch>
          </a:blipFill>
        </p:spPr>
      </p:sp>
      <p:sp>
        <p:nvSpPr>
          <p:cNvPr name="Freeform 44" id="44"/>
          <p:cNvSpPr/>
          <p:nvPr/>
        </p:nvSpPr>
        <p:spPr>
          <a:xfrm flipH="false" flipV="false" rot="0">
            <a:off x="14415532" y="2871664"/>
            <a:ext cx="816274" cy="929988"/>
          </a:xfrm>
          <a:custGeom>
            <a:avLst/>
            <a:gdLst/>
            <a:ahLst/>
            <a:cxnLst/>
            <a:rect r="r" b="b" t="t" l="l"/>
            <a:pathLst>
              <a:path h="929988" w="816274">
                <a:moveTo>
                  <a:pt x="0" y="0"/>
                </a:moveTo>
                <a:lnTo>
                  <a:pt x="816274" y="0"/>
                </a:lnTo>
                <a:lnTo>
                  <a:pt x="816274" y="929988"/>
                </a:lnTo>
                <a:lnTo>
                  <a:pt x="0" y="929988"/>
                </a:lnTo>
                <a:lnTo>
                  <a:pt x="0" y="0"/>
                </a:lnTo>
                <a:close/>
              </a:path>
            </a:pathLst>
          </a:custGeom>
          <a:blipFill>
            <a:blip r:embed="rId72">
              <a:extLst>
                <a:ext uri="{96DAC541-7B7A-43D3-8B79-37D633B846F1}">
                  <asvg:svgBlip xmlns:asvg="http://schemas.microsoft.com/office/drawing/2016/SVG/main" r:embed="rId73"/>
                </a:ext>
              </a:extLst>
            </a:blip>
            <a:stretch>
              <a:fillRect l="0" t="0" r="0" b="0"/>
            </a:stretch>
          </a:blipFill>
        </p:spPr>
      </p:sp>
      <p:sp>
        <p:nvSpPr>
          <p:cNvPr name="Freeform 45" id="45"/>
          <p:cNvSpPr/>
          <p:nvPr/>
        </p:nvSpPr>
        <p:spPr>
          <a:xfrm flipH="false" flipV="false" rot="0">
            <a:off x="12854052" y="2870648"/>
            <a:ext cx="706624" cy="929988"/>
          </a:xfrm>
          <a:custGeom>
            <a:avLst/>
            <a:gdLst/>
            <a:ahLst/>
            <a:cxnLst/>
            <a:rect r="r" b="b" t="t" l="l"/>
            <a:pathLst>
              <a:path h="929988" w="706624">
                <a:moveTo>
                  <a:pt x="0" y="0"/>
                </a:moveTo>
                <a:lnTo>
                  <a:pt x="706624" y="0"/>
                </a:lnTo>
                <a:lnTo>
                  <a:pt x="706624" y="929988"/>
                </a:lnTo>
                <a:lnTo>
                  <a:pt x="0" y="929988"/>
                </a:lnTo>
                <a:lnTo>
                  <a:pt x="0" y="0"/>
                </a:lnTo>
                <a:close/>
              </a:path>
            </a:pathLst>
          </a:custGeom>
          <a:blipFill>
            <a:blip r:embed="rId74">
              <a:extLst>
                <a:ext uri="{96DAC541-7B7A-43D3-8B79-37D633B846F1}">
                  <asvg:svgBlip xmlns:asvg="http://schemas.microsoft.com/office/drawing/2016/SVG/main" r:embed="rId75"/>
                </a:ext>
              </a:extLst>
            </a:blip>
            <a:stretch>
              <a:fillRect l="0" t="0" r="0" b="0"/>
            </a:stretch>
          </a:blipFill>
        </p:spPr>
      </p:sp>
      <p:sp>
        <p:nvSpPr>
          <p:cNvPr name="Freeform 46" id="46"/>
          <p:cNvSpPr/>
          <p:nvPr/>
        </p:nvSpPr>
        <p:spPr>
          <a:xfrm flipH="false" flipV="false" rot="0">
            <a:off x="9512808" y="2870648"/>
            <a:ext cx="928968" cy="928972"/>
          </a:xfrm>
          <a:custGeom>
            <a:avLst/>
            <a:gdLst/>
            <a:ahLst/>
            <a:cxnLst/>
            <a:rect r="r" b="b" t="t" l="l"/>
            <a:pathLst>
              <a:path h="928972" w="928968">
                <a:moveTo>
                  <a:pt x="0" y="0"/>
                </a:moveTo>
                <a:lnTo>
                  <a:pt x="928968" y="0"/>
                </a:lnTo>
                <a:lnTo>
                  <a:pt x="928968" y="928972"/>
                </a:lnTo>
                <a:lnTo>
                  <a:pt x="0" y="928972"/>
                </a:lnTo>
                <a:lnTo>
                  <a:pt x="0" y="0"/>
                </a:lnTo>
                <a:close/>
              </a:path>
            </a:pathLst>
          </a:custGeom>
          <a:blipFill>
            <a:blip r:embed="rId76">
              <a:extLst>
                <a:ext uri="{96DAC541-7B7A-43D3-8B79-37D633B846F1}">
                  <asvg:svgBlip xmlns:asvg="http://schemas.microsoft.com/office/drawing/2016/SVG/main" r:embed="rId77"/>
                </a:ext>
              </a:extLst>
            </a:blip>
            <a:stretch>
              <a:fillRect l="0" t="0" r="0" b="0"/>
            </a:stretch>
          </a:blipFill>
        </p:spPr>
      </p:sp>
      <p:sp>
        <p:nvSpPr>
          <p:cNvPr name="Freeform 47" id="47"/>
          <p:cNvSpPr/>
          <p:nvPr/>
        </p:nvSpPr>
        <p:spPr>
          <a:xfrm flipH="false" flipV="false" rot="0">
            <a:off x="7889398" y="2870648"/>
            <a:ext cx="829472" cy="929988"/>
          </a:xfrm>
          <a:custGeom>
            <a:avLst/>
            <a:gdLst/>
            <a:ahLst/>
            <a:cxnLst/>
            <a:rect r="r" b="b" t="t" l="l"/>
            <a:pathLst>
              <a:path h="929988" w="829472">
                <a:moveTo>
                  <a:pt x="0" y="0"/>
                </a:moveTo>
                <a:lnTo>
                  <a:pt x="829472" y="0"/>
                </a:lnTo>
                <a:lnTo>
                  <a:pt x="829472" y="929988"/>
                </a:lnTo>
                <a:lnTo>
                  <a:pt x="0" y="929988"/>
                </a:lnTo>
                <a:lnTo>
                  <a:pt x="0" y="0"/>
                </a:lnTo>
                <a:close/>
              </a:path>
            </a:pathLst>
          </a:custGeom>
          <a:blipFill>
            <a:blip r:embed="rId78">
              <a:extLst>
                <a:ext uri="{96DAC541-7B7A-43D3-8B79-37D633B846F1}">
                  <asvg:svgBlip xmlns:asvg="http://schemas.microsoft.com/office/drawing/2016/SVG/main" r:embed="rId79"/>
                </a:ext>
              </a:extLst>
            </a:blip>
            <a:stretch>
              <a:fillRect l="0" t="0" r="0" b="0"/>
            </a:stretch>
          </a:blipFill>
        </p:spPr>
      </p:sp>
      <p:sp>
        <p:nvSpPr>
          <p:cNvPr name="Freeform 48" id="48"/>
          <p:cNvSpPr/>
          <p:nvPr/>
        </p:nvSpPr>
        <p:spPr>
          <a:xfrm flipH="false" flipV="false" rot="0">
            <a:off x="3082110" y="2870648"/>
            <a:ext cx="927952" cy="929988"/>
          </a:xfrm>
          <a:custGeom>
            <a:avLst/>
            <a:gdLst/>
            <a:ahLst/>
            <a:cxnLst/>
            <a:rect r="r" b="b" t="t" l="l"/>
            <a:pathLst>
              <a:path h="929988" w="927952">
                <a:moveTo>
                  <a:pt x="0" y="0"/>
                </a:moveTo>
                <a:lnTo>
                  <a:pt x="927952" y="0"/>
                </a:lnTo>
                <a:lnTo>
                  <a:pt x="927952" y="929988"/>
                </a:lnTo>
                <a:lnTo>
                  <a:pt x="0" y="929988"/>
                </a:lnTo>
                <a:lnTo>
                  <a:pt x="0" y="0"/>
                </a:lnTo>
                <a:close/>
              </a:path>
            </a:pathLst>
          </a:custGeom>
          <a:blipFill>
            <a:blip r:embed="rId80">
              <a:extLst>
                <a:ext uri="{96DAC541-7B7A-43D3-8B79-37D633B846F1}">
                  <asvg:svgBlip xmlns:asvg="http://schemas.microsoft.com/office/drawing/2016/SVG/main" r:embed="rId81"/>
                </a:ext>
              </a:extLst>
            </a:blip>
            <a:stretch>
              <a:fillRect l="0" t="0" r="0" b="0"/>
            </a:stretch>
          </a:blipFill>
        </p:spPr>
      </p:sp>
      <p:sp>
        <p:nvSpPr>
          <p:cNvPr name="Freeform 49" id="49"/>
          <p:cNvSpPr/>
          <p:nvPr/>
        </p:nvSpPr>
        <p:spPr>
          <a:xfrm flipH="false" flipV="false" rot="0">
            <a:off x="6327916" y="2870648"/>
            <a:ext cx="929982" cy="928972"/>
          </a:xfrm>
          <a:custGeom>
            <a:avLst/>
            <a:gdLst/>
            <a:ahLst/>
            <a:cxnLst/>
            <a:rect r="r" b="b" t="t" l="l"/>
            <a:pathLst>
              <a:path h="928972" w="929982">
                <a:moveTo>
                  <a:pt x="0" y="0"/>
                </a:moveTo>
                <a:lnTo>
                  <a:pt x="929982" y="0"/>
                </a:lnTo>
                <a:lnTo>
                  <a:pt x="929982" y="928972"/>
                </a:lnTo>
                <a:lnTo>
                  <a:pt x="0" y="928972"/>
                </a:lnTo>
                <a:lnTo>
                  <a:pt x="0" y="0"/>
                </a:lnTo>
                <a:close/>
              </a:path>
            </a:pathLst>
          </a:custGeom>
          <a:blipFill>
            <a:blip r:embed="rId82">
              <a:extLst>
                <a:ext uri="{96DAC541-7B7A-43D3-8B79-37D633B846F1}">
                  <asvg:svgBlip xmlns:asvg="http://schemas.microsoft.com/office/drawing/2016/SVG/main" r:embed="rId83"/>
                </a:ext>
              </a:extLst>
            </a:blip>
            <a:stretch>
              <a:fillRect l="0" t="0" r="0" b="0"/>
            </a:stretch>
          </a:blipFill>
        </p:spPr>
      </p:sp>
      <p:sp>
        <p:nvSpPr>
          <p:cNvPr name="Freeform 50" id="50"/>
          <p:cNvSpPr/>
          <p:nvPr/>
        </p:nvSpPr>
        <p:spPr>
          <a:xfrm flipH="false" flipV="false" rot="0">
            <a:off x="4705520" y="2870648"/>
            <a:ext cx="930998" cy="932018"/>
          </a:xfrm>
          <a:custGeom>
            <a:avLst/>
            <a:gdLst/>
            <a:ahLst/>
            <a:cxnLst/>
            <a:rect r="r" b="b" t="t" l="l"/>
            <a:pathLst>
              <a:path h="932018" w="930998">
                <a:moveTo>
                  <a:pt x="0" y="0"/>
                </a:moveTo>
                <a:lnTo>
                  <a:pt x="930998" y="0"/>
                </a:lnTo>
                <a:lnTo>
                  <a:pt x="930998" y="932018"/>
                </a:lnTo>
                <a:lnTo>
                  <a:pt x="0" y="932018"/>
                </a:lnTo>
                <a:lnTo>
                  <a:pt x="0" y="0"/>
                </a:lnTo>
                <a:close/>
              </a:path>
            </a:pathLst>
          </a:custGeom>
          <a:blipFill>
            <a:blip r:embed="rId84">
              <a:extLst>
                <a:ext uri="{96DAC541-7B7A-43D3-8B79-37D633B846F1}">
                  <asvg:svgBlip xmlns:asvg="http://schemas.microsoft.com/office/drawing/2016/SVG/main" r:embed="rId85"/>
                </a:ext>
              </a:extLst>
            </a:blip>
            <a:stretch>
              <a:fillRect l="0" t="0" r="0" b="0"/>
            </a:stretch>
          </a:blipFill>
        </p:spPr>
      </p:sp>
      <p:sp>
        <p:nvSpPr>
          <p:cNvPr name="TextBox 51" id="51"/>
          <p:cNvSpPr txBox="true"/>
          <p:nvPr/>
        </p:nvSpPr>
        <p:spPr>
          <a:xfrm rot="0">
            <a:off x="1531425" y="886225"/>
            <a:ext cx="15225150" cy="1057800"/>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ICON PACK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999922" y="4678774"/>
            <a:ext cx="4935502" cy="929450"/>
          </a:xfrm>
          <a:custGeom>
            <a:avLst/>
            <a:gdLst/>
            <a:ahLst/>
            <a:cxnLst/>
            <a:rect r="r" b="b" t="t" l="l"/>
            <a:pathLst>
              <a:path h="929450" w="4935502">
                <a:moveTo>
                  <a:pt x="0" y="0"/>
                </a:moveTo>
                <a:lnTo>
                  <a:pt x="4935502" y="0"/>
                </a:lnTo>
                <a:lnTo>
                  <a:pt x="4935502" y="929450"/>
                </a:lnTo>
                <a:lnTo>
                  <a:pt x="0" y="929450"/>
                </a:lnTo>
                <a:lnTo>
                  <a:pt x="0" y="0"/>
                </a:lnTo>
                <a:close/>
              </a:path>
            </a:pathLst>
          </a:custGeom>
          <a:blipFill>
            <a:blip r:embed="rId2"/>
            <a:stretch>
              <a:fillRect l="0" t="0" r="0" b="-30061"/>
            </a:stretch>
          </a:blipFill>
        </p:spPr>
      </p:sp>
      <p:sp>
        <p:nvSpPr>
          <p:cNvPr name="Freeform 5" id="5"/>
          <p:cNvSpPr/>
          <p:nvPr/>
        </p:nvSpPr>
        <p:spPr>
          <a:xfrm flipH="false" flipV="false" rot="5400000">
            <a:off x="-1770098" y="46805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3"/>
            <a:stretch>
              <a:fillRect l="0" t="0" r="0" b="0"/>
            </a:stretch>
          </a:blipFill>
        </p:spPr>
      </p:sp>
      <p:sp>
        <p:nvSpPr>
          <p:cNvPr name="Freeform 6" id="6"/>
          <p:cNvSpPr/>
          <p:nvPr/>
        </p:nvSpPr>
        <p:spPr>
          <a:xfrm flipH="false" flipV="false" rot="0">
            <a:off x="1160609" y="4781816"/>
            <a:ext cx="8166511" cy="3960758"/>
          </a:xfrm>
          <a:custGeom>
            <a:avLst/>
            <a:gdLst/>
            <a:ahLst/>
            <a:cxnLst/>
            <a:rect r="r" b="b" t="t" l="l"/>
            <a:pathLst>
              <a:path h="3960758" w="8166511">
                <a:moveTo>
                  <a:pt x="0" y="0"/>
                </a:moveTo>
                <a:lnTo>
                  <a:pt x="8166511" y="0"/>
                </a:lnTo>
                <a:lnTo>
                  <a:pt x="8166511" y="3960757"/>
                </a:lnTo>
                <a:lnTo>
                  <a:pt x="0" y="3960757"/>
                </a:lnTo>
                <a:lnTo>
                  <a:pt x="0" y="0"/>
                </a:lnTo>
                <a:close/>
              </a:path>
            </a:pathLst>
          </a:custGeom>
          <a:blipFill>
            <a:blip r:embed="rId4"/>
            <a:stretch>
              <a:fillRect l="0" t="0" r="0" b="0"/>
            </a:stretch>
          </a:blipFill>
        </p:spPr>
      </p:sp>
      <p:sp>
        <p:nvSpPr>
          <p:cNvPr name="Freeform 7" id="7"/>
          <p:cNvSpPr/>
          <p:nvPr/>
        </p:nvSpPr>
        <p:spPr>
          <a:xfrm flipH="false" flipV="false" rot="0">
            <a:off x="11348288" y="1881759"/>
            <a:ext cx="3466438" cy="2599829"/>
          </a:xfrm>
          <a:custGeom>
            <a:avLst/>
            <a:gdLst/>
            <a:ahLst/>
            <a:cxnLst/>
            <a:rect r="r" b="b" t="t" l="l"/>
            <a:pathLst>
              <a:path h="2599829" w="3466438">
                <a:moveTo>
                  <a:pt x="0" y="0"/>
                </a:moveTo>
                <a:lnTo>
                  <a:pt x="3466438" y="0"/>
                </a:lnTo>
                <a:lnTo>
                  <a:pt x="3466438" y="2599829"/>
                </a:lnTo>
                <a:lnTo>
                  <a:pt x="0" y="2599829"/>
                </a:lnTo>
                <a:lnTo>
                  <a:pt x="0" y="0"/>
                </a:lnTo>
                <a:close/>
              </a:path>
            </a:pathLst>
          </a:custGeom>
          <a:blipFill>
            <a:blip r:embed="rId5"/>
            <a:stretch>
              <a:fillRect l="0" t="0" r="0" b="0"/>
            </a:stretch>
          </a:blipFill>
        </p:spPr>
      </p:sp>
      <p:sp>
        <p:nvSpPr>
          <p:cNvPr name="TextBox 8" id="8"/>
          <p:cNvSpPr txBox="true"/>
          <p:nvPr/>
        </p:nvSpPr>
        <p:spPr>
          <a:xfrm rot="0">
            <a:off x="5687278" y="933450"/>
            <a:ext cx="5451198"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Introduction</a:t>
            </a:r>
          </a:p>
        </p:txBody>
      </p:sp>
      <p:grpSp>
        <p:nvGrpSpPr>
          <p:cNvPr name="Group 9" id="9"/>
          <p:cNvGrpSpPr/>
          <p:nvPr/>
        </p:nvGrpSpPr>
        <p:grpSpPr>
          <a:xfrm rot="0">
            <a:off x="2558389" y="2675748"/>
            <a:ext cx="5370950" cy="1935412"/>
            <a:chOff x="0" y="0"/>
            <a:chExt cx="7161267" cy="2580550"/>
          </a:xfrm>
        </p:grpSpPr>
        <p:sp>
          <p:nvSpPr>
            <p:cNvPr name="TextBox 10" id="10"/>
            <p:cNvSpPr txBox="true"/>
            <p:nvPr/>
          </p:nvSpPr>
          <p:spPr>
            <a:xfrm rot="0">
              <a:off x="0" y="361950"/>
              <a:ext cx="7161267" cy="1447417"/>
            </a:xfrm>
            <a:prstGeom prst="rect">
              <a:avLst/>
            </a:prstGeom>
          </p:spPr>
          <p:txBody>
            <a:bodyPr anchor="t" rtlCol="false" tIns="0" lIns="0" bIns="0" rIns="0">
              <a:spAutoFit/>
            </a:bodyPr>
            <a:lstStyle/>
            <a:p>
              <a:pPr algn="ctr">
                <a:lnSpc>
                  <a:spcPts val="6863"/>
                </a:lnSpc>
              </a:pPr>
              <a:r>
                <a:rPr lang="en-US" sz="8913">
                  <a:solidFill>
                    <a:srgbClr val="FDB3FD"/>
                  </a:solidFill>
                  <a:latin typeface="Dreaming Outloud Script Italics"/>
                </a:rPr>
                <a:t>Cuchau</a:t>
              </a:r>
            </a:p>
          </p:txBody>
        </p:sp>
        <p:sp>
          <p:nvSpPr>
            <p:cNvPr name="TextBox 11" id="11"/>
            <p:cNvSpPr txBox="true"/>
            <p:nvPr/>
          </p:nvSpPr>
          <p:spPr>
            <a:xfrm rot="0">
              <a:off x="0" y="1175060"/>
              <a:ext cx="7160349" cy="1405490"/>
            </a:xfrm>
            <a:prstGeom prst="rect">
              <a:avLst/>
            </a:prstGeom>
          </p:spPr>
          <p:txBody>
            <a:bodyPr anchor="t" rtlCol="false" tIns="0" lIns="0" bIns="0" rIns="0">
              <a:spAutoFit/>
            </a:bodyPr>
            <a:lstStyle/>
            <a:p>
              <a:pPr algn="ctr">
                <a:lnSpc>
                  <a:spcPts val="5411"/>
                </a:lnSpc>
              </a:pPr>
              <a:r>
                <a:rPr lang="en-US" sz="7412" spc="452">
                  <a:solidFill>
                    <a:srgbClr val="000000"/>
                  </a:solidFill>
                  <a:latin typeface="Joint"/>
                </a:rPr>
                <a:t>Robot</a:t>
              </a:r>
            </a:p>
          </p:txBody>
        </p:sp>
      </p:grpSp>
      <p:sp>
        <p:nvSpPr>
          <p:cNvPr name="TextBox 12" id="12"/>
          <p:cNvSpPr txBox="true"/>
          <p:nvPr/>
        </p:nvSpPr>
        <p:spPr>
          <a:xfrm rot="0">
            <a:off x="9041091" y="4734191"/>
            <a:ext cx="7961857" cy="2598585"/>
          </a:xfrm>
          <a:prstGeom prst="rect">
            <a:avLst/>
          </a:prstGeom>
        </p:spPr>
        <p:txBody>
          <a:bodyPr anchor="t" rtlCol="false" tIns="0" lIns="0" bIns="0" rIns="0">
            <a:spAutoFit/>
          </a:bodyPr>
          <a:lstStyle/>
          <a:p>
            <a:pPr algn="ctr">
              <a:lnSpc>
                <a:spcPts val="4130"/>
              </a:lnSpc>
            </a:pPr>
            <a:r>
              <a:rPr lang="en-US" sz="2992">
                <a:solidFill>
                  <a:srgbClr val="1F164D"/>
                </a:solidFill>
                <a:latin typeface="IBM Plex Mono Bold"/>
              </a:rPr>
              <a:t>Juan Diego </a:t>
            </a:r>
          </a:p>
          <a:p>
            <a:pPr algn="ctr">
              <a:lnSpc>
                <a:spcPts val="4130"/>
              </a:lnSpc>
            </a:pPr>
            <a:r>
              <a:rPr lang="en-US" sz="2992">
                <a:solidFill>
                  <a:srgbClr val="1F164D"/>
                </a:solidFill>
                <a:latin typeface="IBM Plex Mono Bold"/>
              </a:rPr>
              <a:t>Cabrera Moncada</a:t>
            </a:r>
          </a:p>
          <a:p>
            <a:pPr algn="ctr">
              <a:lnSpc>
                <a:spcPts val="4130"/>
              </a:lnSpc>
            </a:pPr>
            <a:r>
              <a:rPr lang="en-US" sz="2992">
                <a:solidFill>
                  <a:srgbClr val="1F164D"/>
                </a:solidFill>
                <a:latin typeface="IBM Plex Mono Bold"/>
              </a:rPr>
              <a:t>Student</a:t>
            </a:r>
          </a:p>
          <a:p>
            <a:pPr algn="ctr">
              <a:lnSpc>
                <a:spcPts val="4130"/>
              </a:lnSpc>
              <a:spcBef>
                <a:spcPct val="0"/>
              </a:spcBef>
            </a:pPr>
            <a:r>
              <a:rPr lang="en-US" sz="2992">
                <a:solidFill>
                  <a:srgbClr val="1F164D"/>
                </a:solidFill>
                <a:latin typeface="IBM Plex Mono Bold"/>
              </a:rPr>
              <a:t>Department of Electronic and Telecommunications Engineering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8445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362250" y="9120700"/>
            <a:ext cx="3469368" cy="919300"/>
          </a:xfrm>
          <a:custGeom>
            <a:avLst/>
            <a:gdLst/>
            <a:ahLst/>
            <a:cxnLst/>
            <a:rect r="r" b="b" t="t" l="l"/>
            <a:pathLst>
              <a:path h="919300" w="3469368">
                <a:moveTo>
                  <a:pt x="0" y="0"/>
                </a:moveTo>
                <a:lnTo>
                  <a:pt x="3469368" y="0"/>
                </a:lnTo>
                <a:lnTo>
                  <a:pt x="3469368" y="919300"/>
                </a:lnTo>
                <a:lnTo>
                  <a:pt x="0" y="919300"/>
                </a:lnTo>
                <a:lnTo>
                  <a:pt x="0" y="0"/>
                </a:lnTo>
                <a:close/>
              </a:path>
            </a:pathLst>
          </a:custGeom>
          <a:blipFill>
            <a:blip r:embed="rId3"/>
            <a:stretch>
              <a:fillRect l="-14130" t="0" r="-6" b="0"/>
            </a:stretch>
          </a:blipFill>
        </p:spPr>
      </p:sp>
      <p:sp>
        <p:nvSpPr>
          <p:cNvPr name="Freeform 5" id="5"/>
          <p:cNvSpPr/>
          <p:nvPr/>
        </p:nvSpPr>
        <p:spPr>
          <a:xfrm flipH="false" flipV="false" rot="-10800000">
            <a:off x="1640048" y="9337398"/>
            <a:ext cx="913752" cy="485900"/>
          </a:xfrm>
          <a:custGeom>
            <a:avLst/>
            <a:gdLst/>
            <a:ahLst/>
            <a:cxnLst/>
            <a:rect r="r" b="b" t="t" l="l"/>
            <a:pathLst>
              <a:path h="485900" w="913752">
                <a:moveTo>
                  <a:pt x="0" y="0"/>
                </a:moveTo>
                <a:lnTo>
                  <a:pt x="913752" y="0"/>
                </a:lnTo>
                <a:lnTo>
                  <a:pt x="913752" y="485900"/>
                </a:lnTo>
                <a:lnTo>
                  <a:pt x="0" y="485900"/>
                </a:lnTo>
                <a:lnTo>
                  <a:pt x="0" y="0"/>
                </a:lnTo>
                <a:close/>
              </a:path>
            </a:pathLst>
          </a:custGeom>
          <a:blipFill>
            <a:blip r:embed="rId4"/>
            <a:stretch>
              <a:fillRect l="0" t="0" r="0" b="0"/>
            </a:stretch>
          </a:blipFill>
        </p:spPr>
      </p:sp>
      <p:sp>
        <p:nvSpPr>
          <p:cNvPr name="Freeform 6" id="6"/>
          <p:cNvSpPr/>
          <p:nvPr/>
        </p:nvSpPr>
        <p:spPr>
          <a:xfrm flipH="false" flipV="false" rot="5400000">
            <a:off x="12676424" y="7994524"/>
            <a:ext cx="5626748" cy="1291100"/>
          </a:xfrm>
          <a:custGeom>
            <a:avLst/>
            <a:gdLst/>
            <a:ahLst/>
            <a:cxnLst/>
            <a:rect r="r" b="b" t="t" l="l"/>
            <a:pathLst>
              <a:path h="1291100" w="5626748">
                <a:moveTo>
                  <a:pt x="0" y="0"/>
                </a:moveTo>
                <a:lnTo>
                  <a:pt x="5626748" y="0"/>
                </a:lnTo>
                <a:lnTo>
                  <a:pt x="5626748" y="1291100"/>
                </a:lnTo>
                <a:lnTo>
                  <a:pt x="0" y="1291100"/>
                </a:lnTo>
                <a:lnTo>
                  <a:pt x="0" y="0"/>
                </a:lnTo>
                <a:close/>
              </a:path>
            </a:pathLst>
          </a:custGeom>
          <a:blipFill>
            <a:blip r:embed="rId5"/>
            <a:stretch>
              <a:fillRect l="0" t="0" r="0" b="-358661"/>
            </a:stretch>
          </a:blipFill>
        </p:spPr>
      </p:sp>
      <p:sp>
        <p:nvSpPr>
          <p:cNvPr name="Freeform 7" id="7"/>
          <p:cNvSpPr/>
          <p:nvPr/>
        </p:nvSpPr>
        <p:spPr>
          <a:xfrm flipH="false" flipV="false" rot="5400000">
            <a:off x="13952776" y="7118224"/>
            <a:ext cx="5626748" cy="2167400"/>
          </a:xfrm>
          <a:custGeom>
            <a:avLst/>
            <a:gdLst/>
            <a:ahLst/>
            <a:cxnLst/>
            <a:rect r="r" b="b" t="t" l="l"/>
            <a:pathLst>
              <a:path h="2167400" w="5626748">
                <a:moveTo>
                  <a:pt x="0" y="0"/>
                </a:moveTo>
                <a:lnTo>
                  <a:pt x="5626748" y="0"/>
                </a:lnTo>
                <a:lnTo>
                  <a:pt x="5626748" y="2167400"/>
                </a:lnTo>
                <a:lnTo>
                  <a:pt x="0" y="2167400"/>
                </a:lnTo>
                <a:lnTo>
                  <a:pt x="0" y="0"/>
                </a:lnTo>
                <a:close/>
              </a:path>
            </a:pathLst>
          </a:custGeom>
          <a:blipFill>
            <a:blip r:embed="rId5"/>
            <a:stretch>
              <a:fillRect l="-2040" t="-152999" r="2039" b="-20223"/>
            </a:stretch>
          </a:blipFill>
        </p:spPr>
      </p:sp>
      <p:sp>
        <p:nvSpPr>
          <p:cNvPr name="Freeform 8" id="8"/>
          <p:cNvSpPr/>
          <p:nvPr/>
        </p:nvSpPr>
        <p:spPr>
          <a:xfrm flipH="false" flipV="false" rot="-10800000">
            <a:off x="8646098" y="299900"/>
            <a:ext cx="7972000" cy="919300"/>
          </a:xfrm>
          <a:custGeom>
            <a:avLst/>
            <a:gdLst/>
            <a:ahLst/>
            <a:cxnLst/>
            <a:rect r="r" b="b" t="t" l="l"/>
            <a:pathLst>
              <a:path h="919300" w="7972000">
                <a:moveTo>
                  <a:pt x="0" y="0"/>
                </a:moveTo>
                <a:lnTo>
                  <a:pt x="7972000" y="0"/>
                </a:lnTo>
                <a:lnTo>
                  <a:pt x="7972000" y="919300"/>
                </a:lnTo>
                <a:lnTo>
                  <a:pt x="0" y="919300"/>
                </a:lnTo>
                <a:lnTo>
                  <a:pt x="0" y="0"/>
                </a:lnTo>
                <a:close/>
              </a:path>
            </a:pathLst>
          </a:custGeom>
          <a:blipFill>
            <a:blip r:embed="rId6"/>
            <a:stretch>
              <a:fillRect l="0" t="0" r="0" b="-79612"/>
            </a:stretch>
          </a:blipFill>
        </p:spPr>
      </p:sp>
      <p:sp>
        <p:nvSpPr>
          <p:cNvPr name="Freeform 9" id="9"/>
          <p:cNvSpPr/>
          <p:nvPr/>
        </p:nvSpPr>
        <p:spPr>
          <a:xfrm flipH="false" flipV="false" rot="-10800000">
            <a:off x="6817002" y="3918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7"/>
            <a:stretch>
              <a:fillRect l="0" t="0" r="0" b="0"/>
            </a:stretch>
          </a:blipFill>
        </p:spPr>
      </p:sp>
      <p:sp>
        <p:nvSpPr>
          <p:cNvPr name="TextBox 10" id="10"/>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Motivation</a:t>
            </a:r>
          </a:p>
        </p:txBody>
      </p:sp>
      <p:sp>
        <p:nvSpPr>
          <p:cNvPr name="TextBox 11" id="11"/>
          <p:cNvSpPr txBox="true"/>
          <p:nvPr/>
        </p:nvSpPr>
        <p:spPr>
          <a:xfrm rot="0">
            <a:off x="3769121" y="4215850"/>
            <a:ext cx="37735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Maze solving as an application problem</a:t>
            </a:r>
          </a:p>
        </p:txBody>
      </p:sp>
      <p:sp>
        <p:nvSpPr>
          <p:cNvPr name="TextBox 12" id="12"/>
          <p:cNvSpPr txBox="true"/>
          <p:nvPr/>
        </p:nvSpPr>
        <p:spPr>
          <a:xfrm rot="0">
            <a:off x="10745329" y="4215850"/>
            <a:ext cx="3773550"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Short time solving mazes</a:t>
            </a:r>
          </a:p>
          <a:p>
            <a:pPr algn="l">
              <a:lnSpc>
                <a:spcPts val="3863"/>
              </a:lnSpc>
            </a:pPr>
            <a:r>
              <a:rPr lang="en-US" sz="2799">
                <a:solidFill>
                  <a:srgbClr val="1F164D"/>
                </a:solidFill>
                <a:latin typeface="Arimo"/>
              </a:rPr>
              <a:t>Recursiveness</a:t>
            </a:r>
          </a:p>
        </p:txBody>
      </p:sp>
      <p:sp>
        <p:nvSpPr>
          <p:cNvPr name="TextBox 13" id="13"/>
          <p:cNvSpPr txBox="true"/>
          <p:nvPr/>
        </p:nvSpPr>
        <p:spPr>
          <a:xfrm rot="0">
            <a:off x="10745321" y="6374513"/>
            <a:ext cx="4098927" cy="1124712"/>
          </a:xfrm>
          <a:prstGeom prst="rect">
            <a:avLst/>
          </a:prstGeom>
        </p:spPr>
        <p:txBody>
          <a:bodyPr anchor="t" rtlCol="false" tIns="0" lIns="0" bIns="0" rIns="0">
            <a:spAutoFit/>
          </a:bodyPr>
          <a:lstStyle/>
          <a:p>
            <a:pPr algn="l">
              <a:lnSpc>
                <a:spcPts val="4554"/>
              </a:lnSpc>
            </a:pPr>
            <a:r>
              <a:rPr lang="en-US" sz="3300">
                <a:solidFill>
                  <a:srgbClr val="1F164D"/>
                </a:solidFill>
                <a:latin typeface="IBM Plex Mono Bold"/>
              </a:rPr>
              <a:t>Feedback analysis</a:t>
            </a:r>
          </a:p>
        </p:txBody>
      </p:sp>
      <p:sp>
        <p:nvSpPr>
          <p:cNvPr name="TextBox 14" id="14"/>
          <p:cNvSpPr txBox="true"/>
          <p:nvPr/>
        </p:nvSpPr>
        <p:spPr>
          <a:xfrm rot="0">
            <a:off x="3769121" y="3127363"/>
            <a:ext cx="4876977" cy="1124712"/>
          </a:xfrm>
          <a:prstGeom prst="rect">
            <a:avLst/>
          </a:prstGeom>
        </p:spPr>
        <p:txBody>
          <a:bodyPr anchor="t" rtlCol="false" tIns="0" lIns="0" bIns="0" rIns="0">
            <a:spAutoFit/>
          </a:bodyPr>
          <a:lstStyle/>
          <a:p>
            <a:pPr algn="l">
              <a:lnSpc>
                <a:spcPts val="4554"/>
              </a:lnSpc>
            </a:pPr>
            <a:r>
              <a:rPr lang="en-US" sz="3300">
                <a:solidFill>
                  <a:srgbClr val="1F164D"/>
                </a:solidFill>
                <a:latin typeface="IBM Plex Mono Bold"/>
              </a:rPr>
              <a:t>Shortest Path Algorithm Research</a:t>
            </a:r>
          </a:p>
        </p:txBody>
      </p:sp>
      <p:sp>
        <p:nvSpPr>
          <p:cNvPr name="TextBox 15" id="15"/>
          <p:cNvSpPr txBox="true"/>
          <p:nvPr/>
        </p:nvSpPr>
        <p:spPr>
          <a:xfrm rot="0">
            <a:off x="3769121" y="6427091"/>
            <a:ext cx="3773550" cy="1072134"/>
          </a:xfrm>
          <a:prstGeom prst="rect">
            <a:avLst/>
          </a:prstGeom>
        </p:spPr>
        <p:txBody>
          <a:bodyPr anchor="t" rtlCol="false" tIns="0" lIns="0" bIns="0" rIns="0">
            <a:spAutoFit/>
          </a:bodyPr>
          <a:lstStyle/>
          <a:p>
            <a:pPr algn="l">
              <a:lnSpc>
                <a:spcPts val="4278"/>
              </a:lnSpc>
            </a:pPr>
            <a:r>
              <a:rPr lang="en-US" sz="3100">
                <a:solidFill>
                  <a:srgbClr val="1F164D"/>
                </a:solidFill>
                <a:latin typeface="IBM Plex Mono Bold"/>
              </a:rPr>
              <a:t>Autonomous navigation</a:t>
            </a:r>
          </a:p>
        </p:txBody>
      </p:sp>
      <p:sp>
        <p:nvSpPr>
          <p:cNvPr name="TextBox 16" id="16"/>
          <p:cNvSpPr txBox="true"/>
          <p:nvPr/>
        </p:nvSpPr>
        <p:spPr>
          <a:xfrm rot="0">
            <a:off x="3769121" y="7463000"/>
            <a:ext cx="4305887"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Sensor data management</a:t>
            </a:r>
          </a:p>
          <a:p>
            <a:pPr algn="l">
              <a:lnSpc>
                <a:spcPts val="3863"/>
              </a:lnSpc>
            </a:pPr>
            <a:r>
              <a:rPr lang="en-US" sz="2799">
                <a:solidFill>
                  <a:srgbClr val="1F164D"/>
                </a:solidFill>
                <a:latin typeface="Arimo"/>
              </a:rPr>
              <a:t>Decision making on path to take</a:t>
            </a:r>
          </a:p>
        </p:txBody>
      </p:sp>
      <p:sp>
        <p:nvSpPr>
          <p:cNvPr name="TextBox 17" id="17"/>
          <p:cNvSpPr txBox="true"/>
          <p:nvPr/>
        </p:nvSpPr>
        <p:spPr>
          <a:xfrm rot="0">
            <a:off x="10745321" y="7438591"/>
            <a:ext cx="4098919"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Adjustments on robot’s pathing based on known data and new info</a:t>
            </a:r>
          </a:p>
        </p:txBody>
      </p:sp>
      <p:sp>
        <p:nvSpPr>
          <p:cNvPr name="TextBox 18" id="18"/>
          <p:cNvSpPr txBox="true"/>
          <p:nvPr/>
        </p:nvSpPr>
        <p:spPr>
          <a:xfrm rot="0">
            <a:off x="10745321" y="3639046"/>
            <a:ext cx="3773550" cy="613029"/>
          </a:xfrm>
          <a:prstGeom prst="rect">
            <a:avLst/>
          </a:prstGeom>
        </p:spPr>
        <p:txBody>
          <a:bodyPr anchor="t" rtlCol="false" tIns="0" lIns="0" bIns="0" rIns="0">
            <a:spAutoFit/>
          </a:bodyPr>
          <a:lstStyle/>
          <a:p>
            <a:pPr algn="l">
              <a:lnSpc>
                <a:spcPts val="4967"/>
              </a:lnSpc>
            </a:pPr>
            <a:r>
              <a:rPr lang="en-US" sz="3600">
                <a:solidFill>
                  <a:srgbClr val="1F164D"/>
                </a:solidFill>
                <a:latin typeface="IBM Plex Mono Bold"/>
              </a:rPr>
              <a:t>Efficiency</a:t>
            </a:r>
          </a:p>
        </p:txBody>
      </p:sp>
      <p:sp>
        <p:nvSpPr>
          <p:cNvPr name="Freeform 19" id="19"/>
          <p:cNvSpPr/>
          <p:nvPr/>
        </p:nvSpPr>
        <p:spPr>
          <a:xfrm flipH="false" flipV="false" rot="0">
            <a:off x="10863498" y="2646754"/>
            <a:ext cx="565180" cy="563328"/>
          </a:xfrm>
          <a:custGeom>
            <a:avLst/>
            <a:gdLst/>
            <a:ahLst/>
            <a:cxnLst/>
            <a:rect r="r" b="b" t="t" l="l"/>
            <a:pathLst>
              <a:path h="563328" w="565180">
                <a:moveTo>
                  <a:pt x="0" y="0"/>
                </a:moveTo>
                <a:lnTo>
                  <a:pt x="565180" y="0"/>
                </a:lnTo>
                <a:lnTo>
                  <a:pt x="565180" y="563328"/>
                </a:lnTo>
                <a:lnTo>
                  <a:pt x="0" y="5633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3891078" y="2652154"/>
            <a:ext cx="563950" cy="563328"/>
          </a:xfrm>
          <a:custGeom>
            <a:avLst/>
            <a:gdLst/>
            <a:ahLst/>
            <a:cxnLst/>
            <a:rect r="r" b="b" t="t" l="l"/>
            <a:pathLst>
              <a:path h="563328" w="563950">
                <a:moveTo>
                  <a:pt x="0" y="0"/>
                </a:moveTo>
                <a:lnTo>
                  <a:pt x="563950" y="0"/>
                </a:lnTo>
                <a:lnTo>
                  <a:pt x="563950" y="563328"/>
                </a:lnTo>
                <a:lnTo>
                  <a:pt x="0" y="5633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3891078" y="5893288"/>
            <a:ext cx="563334" cy="563944"/>
          </a:xfrm>
          <a:custGeom>
            <a:avLst/>
            <a:gdLst/>
            <a:ahLst/>
            <a:cxnLst/>
            <a:rect r="r" b="b" t="t" l="l"/>
            <a:pathLst>
              <a:path h="563944" w="563334">
                <a:moveTo>
                  <a:pt x="0" y="0"/>
                </a:moveTo>
                <a:lnTo>
                  <a:pt x="563334" y="0"/>
                </a:lnTo>
                <a:lnTo>
                  <a:pt x="563334" y="563944"/>
                </a:lnTo>
                <a:lnTo>
                  <a:pt x="0" y="5639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0863498" y="5893288"/>
            <a:ext cx="563950" cy="563944"/>
          </a:xfrm>
          <a:custGeom>
            <a:avLst/>
            <a:gdLst/>
            <a:ahLst/>
            <a:cxnLst/>
            <a:rect r="r" b="b" t="t" l="l"/>
            <a:pathLst>
              <a:path h="563944" w="563950">
                <a:moveTo>
                  <a:pt x="0" y="0"/>
                </a:moveTo>
                <a:lnTo>
                  <a:pt x="563950" y="0"/>
                </a:lnTo>
                <a:lnTo>
                  <a:pt x="563950" y="563944"/>
                </a:lnTo>
                <a:lnTo>
                  <a:pt x="0" y="5639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84723"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5400000">
            <a:off x="14999922" y="4678774"/>
            <a:ext cx="4935502" cy="929450"/>
          </a:xfrm>
          <a:custGeom>
            <a:avLst/>
            <a:gdLst/>
            <a:ahLst/>
            <a:cxnLst/>
            <a:rect r="r" b="b" t="t" l="l"/>
            <a:pathLst>
              <a:path h="929450" w="4935502">
                <a:moveTo>
                  <a:pt x="0" y="0"/>
                </a:moveTo>
                <a:lnTo>
                  <a:pt x="4935502" y="0"/>
                </a:lnTo>
                <a:lnTo>
                  <a:pt x="4935502" y="929450"/>
                </a:lnTo>
                <a:lnTo>
                  <a:pt x="0" y="929450"/>
                </a:lnTo>
                <a:lnTo>
                  <a:pt x="0" y="0"/>
                </a:lnTo>
                <a:close/>
              </a:path>
            </a:pathLst>
          </a:custGeom>
          <a:blipFill>
            <a:blip r:embed="rId3"/>
            <a:stretch>
              <a:fillRect l="0" t="0" r="0" b="-30061"/>
            </a:stretch>
          </a:blipFill>
        </p:spPr>
      </p:sp>
      <p:sp>
        <p:nvSpPr>
          <p:cNvPr name="Freeform 5" id="5"/>
          <p:cNvSpPr/>
          <p:nvPr/>
        </p:nvSpPr>
        <p:spPr>
          <a:xfrm flipH="false" flipV="false" rot="5400000">
            <a:off x="-1770098" y="468056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6" id="6"/>
          <p:cNvSpPr/>
          <p:nvPr/>
        </p:nvSpPr>
        <p:spPr>
          <a:xfrm flipH="false" flipV="false" rot="0">
            <a:off x="1784065" y="2675748"/>
            <a:ext cx="5024317" cy="5854607"/>
          </a:xfrm>
          <a:custGeom>
            <a:avLst/>
            <a:gdLst/>
            <a:ahLst/>
            <a:cxnLst/>
            <a:rect r="r" b="b" t="t" l="l"/>
            <a:pathLst>
              <a:path h="5854607" w="5024317">
                <a:moveTo>
                  <a:pt x="0" y="0"/>
                </a:moveTo>
                <a:lnTo>
                  <a:pt x="5024317" y="0"/>
                </a:lnTo>
                <a:lnTo>
                  <a:pt x="5024317" y="5854607"/>
                </a:lnTo>
                <a:lnTo>
                  <a:pt x="0" y="58546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942363" y="933450"/>
            <a:ext cx="11864552" cy="948309"/>
          </a:xfrm>
          <a:prstGeom prst="rect">
            <a:avLst/>
          </a:prstGeom>
        </p:spPr>
        <p:txBody>
          <a:bodyPr anchor="t" rtlCol="false" tIns="0" lIns="0" bIns="0" rIns="0">
            <a:spAutoFit/>
          </a:bodyPr>
          <a:lstStyle/>
          <a:p>
            <a:pPr algn="ctr">
              <a:lnSpc>
                <a:spcPts val="7727"/>
              </a:lnSpc>
            </a:pPr>
            <a:r>
              <a:rPr lang="en-US" sz="5599">
                <a:solidFill>
                  <a:srgbClr val="1F164D"/>
                </a:solidFill>
                <a:latin typeface="IBM Plex Mono Bold"/>
              </a:rPr>
              <a:t>Problem statement</a:t>
            </a:r>
          </a:p>
        </p:txBody>
      </p:sp>
      <p:sp>
        <p:nvSpPr>
          <p:cNvPr name="TextBox 8" id="8"/>
          <p:cNvSpPr txBox="true"/>
          <p:nvPr/>
        </p:nvSpPr>
        <p:spPr>
          <a:xfrm rot="0">
            <a:off x="7970432" y="3492556"/>
            <a:ext cx="7869109" cy="3262104"/>
          </a:xfrm>
          <a:prstGeom prst="rect">
            <a:avLst/>
          </a:prstGeom>
        </p:spPr>
        <p:txBody>
          <a:bodyPr anchor="t" rtlCol="false" tIns="0" lIns="0" bIns="0" rIns="0">
            <a:spAutoFit/>
          </a:bodyPr>
          <a:lstStyle/>
          <a:p>
            <a:pPr algn="l" marL="676660" indent="-338330" lvl="1">
              <a:lnSpc>
                <a:spcPts val="4325"/>
              </a:lnSpc>
              <a:buFont typeface="Arial"/>
              <a:buChar char="•"/>
            </a:pPr>
            <a:r>
              <a:rPr lang="en-US" sz="3134">
                <a:solidFill>
                  <a:srgbClr val="1F164D"/>
                </a:solidFill>
                <a:latin typeface="Arimo"/>
              </a:rPr>
              <a:t>Representation of initial data</a:t>
            </a:r>
          </a:p>
          <a:p>
            <a:pPr algn="l" marL="676660" indent="-338330" lvl="1">
              <a:lnSpc>
                <a:spcPts val="4325"/>
              </a:lnSpc>
              <a:buFont typeface="Arial"/>
              <a:buChar char="•"/>
            </a:pPr>
            <a:r>
              <a:rPr lang="en-US" sz="3134">
                <a:solidFill>
                  <a:srgbClr val="1F164D"/>
                </a:solidFill>
                <a:latin typeface="Arimo"/>
              </a:rPr>
              <a:t>Sensor usage</a:t>
            </a:r>
          </a:p>
          <a:p>
            <a:pPr algn="l" marL="676660" indent="-338330" lvl="1">
              <a:lnSpc>
                <a:spcPts val="4325"/>
              </a:lnSpc>
              <a:buFont typeface="Arial"/>
              <a:buChar char="•"/>
            </a:pPr>
            <a:r>
              <a:rPr lang="en-US" sz="3134">
                <a:solidFill>
                  <a:srgbClr val="1F164D"/>
                </a:solidFill>
                <a:latin typeface="Arimo"/>
              </a:rPr>
              <a:t>Flood - fill algorithm implementation (Feedback info.)</a:t>
            </a:r>
          </a:p>
          <a:p>
            <a:pPr algn="l" marL="676660" indent="-338330" lvl="1">
              <a:lnSpc>
                <a:spcPts val="4325"/>
              </a:lnSpc>
              <a:buFont typeface="Arial"/>
              <a:buChar char="•"/>
            </a:pPr>
            <a:r>
              <a:rPr lang="en-US" sz="3134">
                <a:solidFill>
                  <a:srgbClr val="1F164D"/>
                </a:solidFill>
                <a:latin typeface="Arimo"/>
              </a:rPr>
              <a:t>Pathing decision making</a:t>
            </a:r>
          </a:p>
          <a:p>
            <a:pPr algn="l" marL="676660" indent="-338330" lvl="1">
              <a:lnSpc>
                <a:spcPts val="4325"/>
              </a:lnSpc>
              <a:buFont typeface="Arial"/>
              <a:buChar char="•"/>
            </a:pPr>
            <a:r>
              <a:rPr lang="en-US" sz="3134">
                <a:solidFill>
                  <a:srgbClr val="1F164D"/>
                </a:solidFill>
                <a:latin typeface="Arimo"/>
              </a:rPr>
              <a:t>Hardware configuration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10800000">
            <a:off x="14346302" y="297950"/>
            <a:ext cx="3500148" cy="812600"/>
          </a:xfrm>
          <a:custGeom>
            <a:avLst/>
            <a:gdLst/>
            <a:ahLst/>
            <a:cxnLst/>
            <a:rect r="r" b="b" t="t" l="l"/>
            <a:pathLst>
              <a:path h="812600" w="3500148">
                <a:moveTo>
                  <a:pt x="0" y="0"/>
                </a:moveTo>
                <a:lnTo>
                  <a:pt x="3500148" y="0"/>
                </a:lnTo>
                <a:lnTo>
                  <a:pt x="3500148" y="812600"/>
                </a:lnTo>
                <a:lnTo>
                  <a:pt x="0" y="812600"/>
                </a:lnTo>
                <a:lnTo>
                  <a:pt x="0" y="0"/>
                </a:lnTo>
                <a:close/>
              </a:path>
            </a:pathLst>
          </a:custGeom>
          <a:blipFill>
            <a:blip r:embed="rId3"/>
            <a:stretch>
              <a:fillRect l="0" t="0" r="0" b="0"/>
            </a:stretch>
          </a:blipFill>
        </p:spPr>
      </p:sp>
      <p:sp>
        <p:nvSpPr>
          <p:cNvPr name="Freeform 5" id="5"/>
          <p:cNvSpPr/>
          <p:nvPr/>
        </p:nvSpPr>
        <p:spPr>
          <a:xfrm flipH="false" flipV="false" rot="-10800000">
            <a:off x="3078548" y="9256660"/>
            <a:ext cx="4935552" cy="728350"/>
          </a:xfrm>
          <a:custGeom>
            <a:avLst/>
            <a:gdLst/>
            <a:ahLst/>
            <a:cxnLst/>
            <a:rect r="r" b="b" t="t" l="l"/>
            <a:pathLst>
              <a:path h="728350" w="4935552">
                <a:moveTo>
                  <a:pt x="0" y="0"/>
                </a:moveTo>
                <a:lnTo>
                  <a:pt x="4935552" y="0"/>
                </a:lnTo>
                <a:lnTo>
                  <a:pt x="4935552" y="728350"/>
                </a:lnTo>
                <a:lnTo>
                  <a:pt x="0" y="728350"/>
                </a:lnTo>
                <a:lnTo>
                  <a:pt x="0" y="0"/>
                </a:lnTo>
                <a:close/>
              </a:path>
            </a:pathLst>
          </a:custGeom>
          <a:blipFill>
            <a:blip r:embed="rId4"/>
            <a:stretch>
              <a:fillRect l="0" t="-38789" r="0" b="-2"/>
            </a:stretch>
          </a:blipFill>
        </p:spPr>
      </p:sp>
      <p:sp>
        <p:nvSpPr>
          <p:cNvPr name="Freeform 6" id="6"/>
          <p:cNvSpPr/>
          <p:nvPr/>
        </p:nvSpPr>
        <p:spPr>
          <a:xfrm flipH="false" flipV="false" rot="0">
            <a:off x="10" y="8971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Freeform 7" id="7"/>
          <p:cNvSpPr/>
          <p:nvPr/>
        </p:nvSpPr>
        <p:spPr>
          <a:xfrm flipH="false" flipV="false" rot="0">
            <a:off x="6000760" y="8971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5"/>
            <a:stretch>
              <a:fillRect l="0" t="0" r="0" b="0"/>
            </a:stretch>
          </a:blipFill>
        </p:spPr>
      </p:sp>
      <p:sp>
        <p:nvSpPr>
          <p:cNvPr name="TextBox 8" id="8"/>
          <p:cNvSpPr txBox="true"/>
          <p:nvPr/>
        </p:nvSpPr>
        <p:spPr>
          <a:xfrm rot="0">
            <a:off x="1531425" y="886225"/>
            <a:ext cx="15225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Materials</a:t>
            </a:r>
          </a:p>
        </p:txBody>
      </p:sp>
      <p:graphicFrame>
        <p:nvGraphicFramePr>
          <p:cNvPr name="Table 9" id="9"/>
          <p:cNvGraphicFramePr>
            <a:graphicFrameLocks noGrp="true"/>
          </p:cNvGraphicFramePr>
          <p:nvPr/>
        </p:nvGraphicFramePr>
        <p:xfrm>
          <a:off x="1439976" y="2383222"/>
          <a:ext cx="15392400" cy="6200775"/>
        </p:xfrm>
        <a:graphic>
          <a:graphicData uri="http://schemas.openxmlformats.org/drawingml/2006/table">
            <a:tbl>
              <a:tblPr/>
              <a:tblGrid>
                <a:gridCol w="6665795"/>
                <a:gridCol w="8726605"/>
              </a:tblGrid>
              <a:tr h="953965">
                <a:tc>
                  <a:txBody>
                    <a:bodyPr anchor="t" rtlCol="false"/>
                    <a:lstStyle/>
                    <a:p>
                      <a:pPr algn="l">
                        <a:lnSpc>
                          <a:spcPts val="3359"/>
                        </a:lnSpc>
                        <a:defRPr/>
                      </a:pPr>
                      <a:r>
                        <a:rPr lang="en-US" sz="2799">
                          <a:solidFill>
                            <a:srgbClr val="1F164D"/>
                          </a:solidFill>
                          <a:latin typeface="IBM Plex Mono Bold"/>
                        </a:rPr>
                        <a:t>ACTUATORS</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4 DC motors, each with one wheel connected.</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SENSORS</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3 ultrasonic sensors (HC-SR04)</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MECHANICAL STRUCTURE</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Robot chassis and a terminal block shield for Nano</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POWER SOURCE</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9v battery and 3 rechargable batteries of 3.7v</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953965">
                <a:tc>
                  <a:txBody>
                    <a:bodyPr anchor="t" rtlCol="false"/>
                    <a:lstStyle/>
                    <a:p>
                      <a:pPr algn="l">
                        <a:lnSpc>
                          <a:spcPts val="3359"/>
                        </a:lnSpc>
                        <a:defRPr/>
                      </a:pPr>
                      <a:r>
                        <a:rPr lang="en-US" sz="2799">
                          <a:solidFill>
                            <a:srgbClr val="1F164D"/>
                          </a:solidFill>
                          <a:latin typeface="IBM Plex Mono Bold"/>
                        </a:rPr>
                        <a:t>MICROCONTROLLER</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Arduino Nano</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r h="1430948">
                <a:tc>
                  <a:txBody>
                    <a:bodyPr anchor="t" rtlCol="false"/>
                    <a:lstStyle/>
                    <a:p>
                      <a:pPr algn="l">
                        <a:lnSpc>
                          <a:spcPts val="3359"/>
                        </a:lnSpc>
                        <a:defRPr/>
                      </a:pPr>
                      <a:r>
                        <a:rPr lang="en-US" sz="2799">
                          <a:solidFill>
                            <a:srgbClr val="1F164D"/>
                          </a:solidFill>
                          <a:latin typeface="IBM Plex Mono Bold"/>
                        </a:rPr>
                        <a:t>DRIVER</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c>
                  <a:txBody>
                    <a:bodyPr anchor="t" rtlCol="false"/>
                    <a:lstStyle/>
                    <a:p>
                      <a:pPr algn="l">
                        <a:lnSpc>
                          <a:spcPts val="3863"/>
                        </a:lnSpc>
                        <a:defRPr/>
                      </a:pPr>
                      <a:r>
                        <a:rPr lang="en-US" sz="2799">
                          <a:solidFill>
                            <a:srgbClr val="1F164D"/>
                          </a:solidFill>
                          <a:latin typeface="Arimo"/>
                        </a:rPr>
                        <a:t>L298N module controlled via digital signals and PWM</a:t>
                      </a:r>
                      <a:endParaRPr lang="en-US" sz="1100"/>
                    </a:p>
                  </a:txBody>
                  <a:tcPr marL="182875" marR="182875" marT="182875" marB="182875" anchor="ctr">
                    <a:lnL cmpd="sng" algn="ctr" cap="flat" w="9525">
                      <a:solidFill>
                        <a:srgbClr val="130994"/>
                      </a:solidFill>
                      <a:prstDash val="solid"/>
                      <a:round/>
                      <a:headEnd type="none" w="med" len="med"/>
                      <a:tailEnd type="none" w="med" len="med"/>
                    </a:lnL>
                    <a:lnR cmpd="sng" algn="ctr" cap="flat" w="9525">
                      <a:solidFill>
                        <a:srgbClr val="130994"/>
                      </a:solidFill>
                      <a:prstDash val="solid"/>
                      <a:round/>
                      <a:headEnd type="none" w="med" len="med"/>
                      <a:tailEnd type="none" w="med" len="med"/>
                    </a:lnR>
                    <a:lnT cmpd="sng" algn="ctr" cap="flat" w="9525">
                      <a:solidFill>
                        <a:srgbClr val="130994"/>
                      </a:solidFill>
                      <a:prstDash val="solid"/>
                      <a:round/>
                      <a:headEnd type="none" w="med" len="med"/>
                      <a:tailEnd type="none" w="med" len="med"/>
                    </a:lnT>
                    <a:lnB cmpd="sng" algn="ctr" cap="flat" w="9525">
                      <a:solidFill>
                        <a:srgbClr val="130994"/>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524700" y="9182546"/>
            <a:ext cx="3293400" cy="764600"/>
          </a:xfrm>
          <a:custGeom>
            <a:avLst/>
            <a:gdLst/>
            <a:ahLst/>
            <a:cxnLst/>
            <a:rect r="r" b="b" t="t" l="l"/>
            <a:pathLst>
              <a:path h="764600" w="3293400">
                <a:moveTo>
                  <a:pt x="0" y="0"/>
                </a:moveTo>
                <a:lnTo>
                  <a:pt x="3293400" y="0"/>
                </a:lnTo>
                <a:lnTo>
                  <a:pt x="3293400" y="764600"/>
                </a:lnTo>
                <a:lnTo>
                  <a:pt x="0" y="764600"/>
                </a:lnTo>
                <a:lnTo>
                  <a:pt x="0" y="0"/>
                </a:lnTo>
                <a:close/>
              </a:path>
            </a:pathLst>
          </a:custGeom>
          <a:blipFill>
            <a:blip r:embed="rId3"/>
            <a:stretch>
              <a:fillRect l="0" t="0" r="0" b="0"/>
            </a:stretch>
          </a:blipFill>
        </p:spPr>
      </p:sp>
      <p:sp>
        <p:nvSpPr>
          <p:cNvPr name="Freeform 5" id="5"/>
          <p:cNvSpPr/>
          <p:nvPr/>
        </p:nvSpPr>
        <p:spPr>
          <a:xfrm flipH="false" flipV="false" rot="-10800000">
            <a:off x="1750700" y="254076"/>
            <a:ext cx="1594624" cy="370200"/>
          </a:xfrm>
          <a:custGeom>
            <a:avLst/>
            <a:gdLst/>
            <a:ahLst/>
            <a:cxnLst/>
            <a:rect r="r" b="b" t="t" l="l"/>
            <a:pathLst>
              <a:path h="370200" w="1594624">
                <a:moveTo>
                  <a:pt x="0" y="0"/>
                </a:moveTo>
                <a:lnTo>
                  <a:pt x="1594624" y="0"/>
                </a:lnTo>
                <a:lnTo>
                  <a:pt x="1594624" y="370200"/>
                </a:lnTo>
                <a:lnTo>
                  <a:pt x="0" y="370200"/>
                </a:lnTo>
                <a:lnTo>
                  <a:pt x="0" y="0"/>
                </a:lnTo>
                <a:close/>
              </a:path>
            </a:pathLst>
          </a:custGeom>
          <a:blipFill>
            <a:blip r:embed="rId3"/>
            <a:stretch>
              <a:fillRect l="0" t="0" r="0" b="0"/>
            </a:stretch>
          </a:blipFill>
        </p:spPr>
      </p:sp>
      <p:sp>
        <p:nvSpPr>
          <p:cNvPr name="Freeform 6" id="6"/>
          <p:cNvSpPr/>
          <p:nvPr/>
        </p:nvSpPr>
        <p:spPr>
          <a:xfrm flipH="true" flipV="false" rot="-5400000">
            <a:off x="14944778" y="7622042"/>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4"/>
            <a:stretch>
              <a:fillRect l="0" t="0" r="0" b="0"/>
            </a:stretch>
          </a:blipFill>
        </p:spPr>
      </p:sp>
      <p:sp>
        <p:nvSpPr>
          <p:cNvPr name="Freeform 7" id="7"/>
          <p:cNvSpPr/>
          <p:nvPr/>
        </p:nvSpPr>
        <p:spPr>
          <a:xfrm flipH="true" flipV="false" rot="0">
            <a:off x="-1978248" y="-228202"/>
            <a:ext cx="4246720" cy="1334750"/>
          </a:xfrm>
          <a:custGeom>
            <a:avLst/>
            <a:gdLst/>
            <a:ahLst/>
            <a:cxnLst/>
            <a:rect r="r" b="b" t="t" l="l"/>
            <a:pathLst>
              <a:path h="1334750" w="4246720">
                <a:moveTo>
                  <a:pt x="4246720" y="0"/>
                </a:moveTo>
                <a:lnTo>
                  <a:pt x="0" y="0"/>
                </a:lnTo>
                <a:lnTo>
                  <a:pt x="0" y="1334750"/>
                </a:lnTo>
                <a:lnTo>
                  <a:pt x="4246720" y="1334750"/>
                </a:lnTo>
                <a:lnTo>
                  <a:pt x="4246720" y="0"/>
                </a:lnTo>
                <a:close/>
              </a:path>
            </a:pathLst>
          </a:custGeom>
          <a:blipFill>
            <a:blip r:embed="rId5"/>
            <a:stretch>
              <a:fillRect l="0" t="0" r="0" b="0"/>
            </a:stretch>
          </a:blipFill>
        </p:spPr>
      </p:sp>
      <p:sp>
        <p:nvSpPr>
          <p:cNvPr name="TextBox 8" id="8"/>
          <p:cNvSpPr txBox="true"/>
          <p:nvPr/>
        </p:nvSpPr>
        <p:spPr>
          <a:xfrm rot="0">
            <a:off x="1445572" y="2773639"/>
            <a:ext cx="5493750"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Physical Model Construction</a:t>
            </a:r>
          </a:p>
        </p:txBody>
      </p:sp>
      <p:sp>
        <p:nvSpPr>
          <p:cNvPr name="TextBox 9" id="9"/>
          <p:cNvSpPr txBox="true"/>
          <p:nvPr/>
        </p:nvSpPr>
        <p:spPr>
          <a:xfrm rot="0">
            <a:off x="1445572" y="6832056"/>
            <a:ext cx="54937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Enabling sensors readings</a:t>
            </a:r>
          </a:p>
          <a:p>
            <a:pPr algn="l">
              <a:lnSpc>
                <a:spcPts val="3863"/>
              </a:lnSpc>
            </a:pPr>
            <a:r>
              <a:rPr lang="en-US" sz="2799">
                <a:solidFill>
                  <a:srgbClr val="1F164D"/>
                </a:solidFill>
                <a:latin typeface="Arimo"/>
              </a:rPr>
              <a:t>Data updating based on sensors</a:t>
            </a:r>
          </a:p>
        </p:txBody>
      </p:sp>
      <p:sp>
        <p:nvSpPr>
          <p:cNvPr name="TextBox 10" id="10"/>
          <p:cNvSpPr txBox="true"/>
          <p:nvPr/>
        </p:nvSpPr>
        <p:spPr>
          <a:xfrm rot="0">
            <a:off x="1445572" y="3790909"/>
            <a:ext cx="5493750" cy="974217"/>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Structure of the robot</a:t>
            </a:r>
          </a:p>
          <a:p>
            <a:pPr algn="l">
              <a:lnSpc>
                <a:spcPts val="3863"/>
              </a:lnSpc>
            </a:pPr>
            <a:r>
              <a:rPr lang="en-US" sz="2799">
                <a:solidFill>
                  <a:srgbClr val="1F164D"/>
                </a:solidFill>
                <a:latin typeface="Arimo"/>
              </a:rPr>
              <a:t>Location of sensors and actuators</a:t>
            </a:r>
          </a:p>
        </p:txBody>
      </p:sp>
      <p:sp>
        <p:nvSpPr>
          <p:cNvPr name="TextBox 11" id="11"/>
          <p:cNvSpPr txBox="true"/>
          <p:nvPr/>
        </p:nvSpPr>
        <p:spPr>
          <a:xfrm rot="0">
            <a:off x="8874639" y="6863595"/>
            <a:ext cx="6862570" cy="1459992"/>
          </a:xfrm>
          <a:prstGeom prst="rect">
            <a:avLst/>
          </a:prstGeom>
        </p:spPr>
        <p:txBody>
          <a:bodyPr anchor="t" rtlCol="false" tIns="0" lIns="0" bIns="0" rIns="0">
            <a:spAutoFit/>
          </a:bodyPr>
          <a:lstStyle/>
          <a:p>
            <a:pPr algn="l">
              <a:lnSpc>
                <a:spcPts val="3863"/>
              </a:lnSpc>
            </a:pPr>
            <a:r>
              <a:rPr lang="en-US" sz="2799">
                <a:solidFill>
                  <a:srgbClr val="1F164D"/>
                </a:solidFill>
                <a:latin typeface="Arimo"/>
              </a:rPr>
              <a:t>Flood - fill algorithm</a:t>
            </a:r>
          </a:p>
          <a:p>
            <a:pPr algn="l">
              <a:lnSpc>
                <a:spcPts val="3863"/>
              </a:lnSpc>
            </a:pPr>
            <a:r>
              <a:rPr lang="en-US" sz="2799">
                <a:solidFill>
                  <a:srgbClr val="1F164D"/>
                </a:solidFill>
                <a:latin typeface="Arimo"/>
              </a:rPr>
              <a:t>Rotation and movement of the robot</a:t>
            </a:r>
          </a:p>
          <a:p>
            <a:pPr algn="l">
              <a:lnSpc>
                <a:spcPts val="3863"/>
              </a:lnSpc>
            </a:pPr>
            <a:r>
              <a:rPr lang="en-US" sz="2799">
                <a:solidFill>
                  <a:srgbClr val="1F164D"/>
                </a:solidFill>
                <a:latin typeface="Arimo"/>
              </a:rPr>
              <a:t>Robot’s position update and goal checking</a:t>
            </a:r>
          </a:p>
        </p:txBody>
      </p:sp>
      <p:sp>
        <p:nvSpPr>
          <p:cNvPr name="TextBox 12" id="12"/>
          <p:cNvSpPr txBox="true"/>
          <p:nvPr/>
        </p:nvSpPr>
        <p:spPr>
          <a:xfrm rot="0">
            <a:off x="8874639" y="3000130"/>
            <a:ext cx="7296761" cy="2338578"/>
          </a:xfrm>
          <a:prstGeom prst="rect">
            <a:avLst/>
          </a:prstGeom>
        </p:spPr>
        <p:txBody>
          <a:bodyPr anchor="t" rtlCol="false" tIns="0" lIns="0" bIns="0" rIns="0">
            <a:spAutoFit/>
          </a:bodyPr>
          <a:lstStyle/>
          <a:p>
            <a:pPr algn="l">
              <a:lnSpc>
                <a:spcPts val="3726"/>
              </a:lnSpc>
            </a:pPr>
            <a:r>
              <a:rPr lang="en-US" sz="2700">
                <a:solidFill>
                  <a:srgbClr val="1F164D"/>
                </a:solidFill>
                <a:latin typeface="Arimo"/>
              </a:rPr>
              <a:t>Maze 2D representation</a:t>
            </a:r>
          </a:p>
          <a:p>
            <a:pPr algn="l">
              <a:lnSpc>
                <a:spcPts val="3726"/>
              </a:lnSpc>
            </a:pPr>
            <a:r>
              <a:rPr lang="en-US" sz="2700">
                <a:solidFill>
                  <a:srgbClr val="1F164D"/>
                </a:solidFill>
                <a:latin typeface="Arimo"/>
              </a:rPr>
              <a:t>Robot’s position and target</a:t>
            </a:r>
          </a:p>
          <a:p>
            <a:pPr algn="l">
              <a:lnSpc>
                <a:spcPts val="3726"/>
              </a:lnSpc>
            </a:pPr>
            <a:r>
              <a:rPr lang="en-US" sz="2700">
                <a:solidFill>
                  <a:srgbClr val="1F164D"/>
                </a:solidFill>
                <a:latin typeface="Arimo"/>
              </a:rPr>
              <a:t>Sensors data parametrization</a:t>
            </a:r>
          </a:p>
          <a:p>
            <a:pPr algn="l">
              <a:lnSpc>
                <a:spcPts val="3726"/>
              </a:lnSpc>
            </a:pPr>
            <a:r>
              <a:rPr lang="en-US" sz="2700">
                <a:solidFill>
                  <a:srgbClr val="1F164D"/>
                </a:solidFill>
                <a:latin typeface="Arimo"/>
              </a:rPr>
              <a:t>Pin assignment</a:t>
            </a:r>
          </a:p>
          <a:p>
            <a:pPr algn="l">
              <a:lnSpc>
                <a:spcPts val="3726"/>
              </a:lnSpc>
            </a:pPr>
            <a:r>
              <a:rPr lang="en-US" sz="2700">
                <a:solidFill>
                  <a:srgbClr val="1F164D"/>
                </a:solidFill>
                <a:latin typeface="Arimo"/>
              </a:rPr>
              <a:t>Motor speed initialization</a:t>
            </a:r>
          </a:p>
        </p:txBody>
      </p:sp>
      <p:sp>
        <p:nvSpPr>
          <p:cNvPr name="TextBox 13" id="13"/>
          <p:cNvSpPr txBox="true"/>
          <p:nvPr/>
        </p:nvSpPr>
        <p:spPr>
          <a:xfrm rot="0">
            <a:off x="1445572" y="180391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01</a:t>
            </a:r>
          </a:p>
        </p:txBody>
      </p:sp>
      <p:sp>
        <p:nvSpPr>
          <p:cNvPr name="TextBox 14" id="14"/>
          <p:cNvSpPr txBox="true"/>
          <p:nvPr/>
        </p:nvSpPr>
        <p:spPr>
          <a:xfrm rot="0">
            <a:off x="1445572" y="506730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03</a:t>
            </a:r>
          </a:p>
        </p:txBody>
      </p:sp>
      <p:sp>
        <p:nvSpPr>
          <p:cNvPr name="TextBox 15" id="15"/>
          <p:cNvSpPr txBox="true"/>
          <p:nvPr/>
        </p:nvSpPr>
        <p:spPr>
          <a:xfrm rot="0">
            <a:off x="8714882" y="1803910"/>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02</a:t>
            </a:r>
          </a:p>
        </p:txBody>
      </p:sp>
      <p:sp>
        <p:nvSpPr>
          <p:cNvPr name="TextBox 16" id="16"/>
          <p:cNvSpPr txBox="true"/>
          <p:nvPr/>
        </p:nvSpPr>
        <p:spPr>
          <a:xfrm rot="0">
            <a:off x="8714882" y="5175301"/>
            <a:ext cx="1645800" cy="807600"/>
          </a:xfrm>
          <a:prstGeom prst="rect">
            <a:avLst/>
          </a:prstGeom>
        </p:spPr>
        <p:txBody>
          <a:bodyPr anchor="t" rtlCol="false" tIns="0" lIns="0" bIns="0" rIns="0">
            <a:spAutoFit/>
          </a:bodyPr>
          <a:lstStyle/>
          <a:p>
            <a:pPr algn="ctr">
              <a:lnSpc>
                <a:spcPts val="6623"/>
              </a:lnSpc>
            </a:pPr>
            <a:r>
              <a:rPr lang="en-US" sz="4800">
                <a:solidFill>
                  <a:srgbClr val="130994"/>
                </a:solidFill>
                <a:latin typeface="IBM Plex Mono Bold"/>
              </a:rPr>
              <a:t>04</a:t>
            </a:r>
          </a:p>
        </p:txBody>
      </p:sp>
      <p:sp>
        <p:nvSpPr>
          <p:cNvPr name="TextBox 17" id="17"/>
          <p:cNvSpPr txBox="true"/>
          <p:nvPr/>
        </p:nvSpPr>
        <p:spPr>
          <a:xfrm rot="0">
            <a:off x="8874639" y="5871937"/>
            <a:ext cx="5996475"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Modules for robot’s control</a:t>
            </a:r>
          </a:p>
        </p:txBody>
      </p:sp>
      <p:sp>
        <p:nvSpPr>
          <p:cNvPr name="TextBox 18" id="18"/>
          <p:cNvSpPr txBox="true"/>
          <p:nvPr/>
        </p:nvSpPr>
        <p:spPr>
          <a:xfrm rot="0">
            <a:off x="8874639" y="2563885"/>
            <a:ext cx="5493750" cy="502920"/>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Data initialization</a:t>
            </a:r>
          </a:p>
        </p:txBody>
      </p:sp>
      <p:sp>
        <p:nvSpPr>
          <p:cNvPr name="TextBox 19" id="19"/>
          <p:cNvSpPr txBox="true"/>
          <p:nvPr/>
        </p:nvSpPr>
        <p:spPr>
          <a:xfrm rot="0">
            <a:off x="6118801" y="584768"/>
            <a:ext cx="4804812" cy="948309"/>
          </a:xfrm>
          <a:prstGeom prst="rect">
            <a:avLst/>
          </a:prstGeom>
        </p:spPr>
        <p:txBody>
          <a:bodyPr anchor="t" rtlCol="false" tIns="0" lIns="0" bIns="0" rIns="0">
            <a:spAutoFit/>
          </a:bodyPr>
          <a:lstStyle/>
          <a:p>
            <a:pPr algn="ctr">
              <a:lnSpc>
                <a:spcPts val="7727"/>
              </a:lnSpc>
            </a:pPr>
            <a:r>
              <a:rPr lang="en-US" sz="5599">
                <a:solidFill>
                  <a:srgbClr val="1F164D"/>
                </a:solidFill>
                <a:latin typeface="IBM Plex Mono Bold"/>
              </a:rPr>
              <a:t>Methods</a:t>
            </a:r>
          </a:p>
        </p:txBody>
      </p:sp>
      <p:sp>
        <p:nvSpPr>
          <p:cNvPr name="TextBox 20" id="20"/>
          <p:cNvSpPr txBox="true"/>
          <p:nvPr/>
        </p:nvSpPr>
        <p:spPr>
          <a:xfrm rot="0">
            <a:off x="1445572" y="5827275"/>
            <a:ext cx="5996475" cy="1026795"/>
          </a:xfrm>
          <a:prstGeom prst="rect">
            <a:avLst/>
          </a:prstGeom>
        </p:spPr>
        <p:txBody>
          <a:bodyPr anchor="t" rtlCol="false" tIns="0" lIns="0" bIns="0" rIns="0">
            <a:spAutoFit/>
          </a:bodyPr>
          <a:lstStyle/>
          <a:p>
            <a:pPr algn="l">
              <a:lnSpc>
                <a:spcPts val="4140"/>
              </a:lnSpc>
            </a:pPr>
            <a:r>
              <a:rPr lang="en-US" sz="3000">
                <a:solidFill>
                  <a:srgbClr val="1F164D"/>
                </a:solidFill>
                <a:latin typeface="IBM Plex Mono Bold"/>
              </a:rPr>
              <a:t>Modules for data acquisition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13113" t="0" r="-13113" b="0"/>
            </a:stretch>
          </a:blipFill>
        </p:spPr>
      </p:sp>
      <p:sp>
        <p:nvSpPr>
          <p:cNvPr name="Freeform 3" id="3"/>
          <p:cNvSpPr/>
          <p:nvPr/>
        </p:nvSpPr>
        <p:spPr>
          <a:xfrm flipH="false" flipV="false" rot="-10800000">
            <a:off x="2068628" y="2527492"/>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4" id="4"/>
          <p:cNvSpPr/>
          <p:nvPr/>
        </p:nvSpPr>
        <p:spPr>
          <a:xfrm flipH="false" flipV="false" rot="7117467">
            <a:off x="13287218" y="-1119402"/>
            <a:ext cx="7605852" cy="4277350"/>
          </a:xfrm>
          <a:custGeom>
            <a:avLst/>
            <a:gdLst/>
            <a:ahLst/>
            <a:cxnLst/>
            <a:rect r="r" b="b" t="t" l="l"/>
            <a:pathLst>
              <a:path h="4277350" w="7605852">
                <a:moveTo>
                  <a:pt x="0" y="0"/>
                </a:moveTo>
                <a:lnTo>
                  <a:pt x="7605852" y="0"/>
                </a:lnTo>
                <a:lnTo>
                  <a:pt x="7605852" y="4277350"/>
                </a:lnTo>
                <a:lnTo>
                  <a:pt x="0" y="4277350"/>
                </a:lnTo>
                <a:lnTo>
                  <a:pt x="0" y="0"/>
                </a:lnTo>
                <a:close/>
              </a:path>
            </a:pathLst>
          </a:custGeom>
          <a:blipFill>
            <a:blip r:embed="rId5"/>
            <a:stretch>
              <a:fillRect l="0" t="0" r="0" b="0"/>
            </a:stretch>
          </a:blipFill>
        </p:spPr>
      </p:sp>
      <p:sp>
        <p:nvSpPr>
          <p:cNvPr name="TextBox 5" id="5"/>
          <p:cNvSpPr txBox="true"/>
          <p:nvPr/>
        </p:nvSpPr>
        <p:spPr>
          <a:xfrm rot="0">
            <a:off x="11921059" y="218650"/>
            <a:ext cx="6136950" cy="2771775"/>
          </a:xfrm>
          <a:prstGeom prst="rect">
            <a:avLst/>
          </a:prstGeom>
        </p:spPr>
        <p:txBody>
          <a:bodyPr anchor="t" rtlCol="false" tIns="0" lIns="0" bIns="0" rIns="0">
            <a:spAutoFit/>
          </a:bodyPr>
          <a:lstStyle/>
          <a:p>
            <a:pPr algn="l">
              <a:lnSpc>
                <a:spcPts val="8280"/>
              </a:lnSpc>
            </a:pPr>
            <a:r>
              <a:rPr lang="en-US" sz="6000">
                <a:solidFill>
                  <a:srgbClr val="000000"/>
                </a:solidFill>
                <a:latin typeface="IBM Plex Mono Bold"/>
              </a:rPr>
              <a:t>Results and Discussion</a:t>
            </a:r>
          </a:p>
          <a:p>
            <a:pPr algn="l">
              <a:lnSpc>
                <a:spcPts val="55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14464350" y="92079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2"/>
            <a:stretch>
              <a:fillRect l="0" t="0" r="0" b="0"/>
            </a:stretch>
          </a:blipFill>
        </p:spPr>
      </p:sp>
      <p:sp>
        <p:nvSpPr>
          <p:cNvPr name="Freeform 5" id="5"/>
          <p:cNvSpPr/>
          <p:nvPr/>
        </p:nvSpPr>
        <p:spPr>
          <a:xfrm flipH="false" flipV="false" rot="0">
            <a:off x="365400" y="303298"/>
            <a:ext cx="3458250" cy="802850"/>
          </a:xfrm>
          <a:custGeom>
            <a:avLst/>
            <a:gdLst/>
            <a:ahLst/>
            <a:cxnLst/>
            <a:rect r="r" b="b" t="t" l="l"/>
            <a:pathLst>
              <a:path h="802850" w="3458250">
                <a:moveTo>
                  <a:pt x="0" y="0"/>
                </a:moveTo>
                <a:lnTo>
                  <a:pt x="3458250" y="0"/>
                </a:lnTo>
                <a:lnTo>
                  <a:pt x="3458250" y="802850"/>
                </a:lnTo>
                <a:lnTo>
                  <a:pt x="0" y="802850"/>
                </a:lnTo>
                <a:lnTo>
                  <a:pt x="0" y="0"/>
                </a:lnTo>
                <a:close/>
              </a:path>
            </a:pathLst>
          </a:custGeom>
          <a:blipFill>
            <a:blip r:embed="rId2"/>
            <a:stretch>
              <a:fillRect l="0" t="0" r="0" b="0"/>
            </a:stretch>
          </a:blipFill>
        </p:spPr>
      </p:sp>
      <p:sp>
        <p:nvSpPr>
          <p:cNvPr name="Freeform 6" id="6"/>
          <p:cNvSpPr/>
          <p:nvPr/>
        </p:nvSpPr>
        <p:spPr>
          <a:xfrm flipH="false" flipV="false" rot="0">
            <a:off x="1740050" y="802224"/>
            <a:ext cx="14808048" cy="8682550"/>
          </a:xfrm>
          <a:custGeom>
            <a:avLst/>
            <a:gdLst/>
            <a:ahLst/>
            <a:cxnLst/>
            <a:rect r="r" b="b" t="t" l="l"/>
            <a:pathLst>
              <a:path h="8682550" w="14808048">
                <a:moveTo>
                  <a:pt x="0" y="0"/>
                </a:moveTo>
                <a:lnTo>
                  <a:pt x="14808048" y="0"/>
                </a:lnTo>
                <a:lnTo>
                  <a:pt x="14808048" y="8682550"/>
                </a:lnTo>
                <a:lnTo>
                  <a:pt x="0" y="8682550"/>
                </a:lnTo>
                <a:lnTo>
                  <a:pt x="0" y="0"/>
                </a:lnTo>
                <a:close/>
              </a:path>
            </a:pathLst>
          </a:custGeom>
          <a:blipFill>
            <a:blip r:embed="rId3"/>
            <a:stretch>
              <a:fillRect l="0" t="-1319" r="0" b="1319"/>
            </a:stretch>
          </a:blipFill>
        </p:spPr>
      </p:sp>
      <p:sp>
        <p:nvSpPr>
          <p:cNvPr name="Freeform 7" id="7"/>
          <p:cNvSpPr/>
          <p:nvPr/>
        </p:nvSpPr>
        <p:spPr>
          <a:xfrm flipH="false" flipV="false" rot="0">
            <a:off x="6676328" y="1079018"/>
            <a:ext cx="4935548" cy="925866"/>
          </a:xfrm>
          <a:custGeom>
            <a:avLst/>
            <a:gdLst/>
            <a:ahLst/>
            <a:cxnLst/>
            <a:rect r="r" b="b" t="t" l="l"/>
            <a:pathLst>
              <a:path h="925866" w="4935548">
                <a:moveTo>
                  <a:pt x="0" y="0"/>
                </a:moveTo>
                <a:lnTo>
                  <a:pt x="4935548" y="0"/>
                </a:lnTo>
                <a:lnTo>
                  <a:pt x="4935548" y="925866"/>
                </a:lnTo>
                <a:lnTo>
                  <a:pt x="0" y="925866"/>
                </a:lnTo>
                <a:lnTo>
                  <a:pt x="0" y="0"/>
                </a:lnTo>
                <a:close/>
              </a:path>
            </a:pathLst>
          </a:custGeom>
          <a:blipFill>
            <a:blip r:embed="rId4"/>
            <a:stretch>
              <a:fillRect l="0" t="0" r="0" b="0"/>
            </a:stretch>
          </a:blipFill>
        </p:spPr>
      </p:sp>
      <p:sp>
        <p:nvSpPr>
          <p:cNvPr name="Freeform 8" id="8"/>
          <p:cNvSpPr/>
          <p:nvPr/>
        </p:nvSpPr>
        <p:spPr>
          <a:xfrm flipH="true" flipV="false" rot="-10800000">
            <a:off x="6676328" y="8282118"/>
            <a:ext cx="4935548" cy="925866"/>
          </a:xfrm>
          <a:custGeom>
            <a:avLst/>
            <a:gdLst/>
            <a:ahLst/>
            <a:cxnLst/>
            <a:rect r="r" b="b" t="t" l="l"/>
            <a:pathLst>
              <a:path h="925866" w="4935548">
                <a:moveTo>
                  <a:pt x="4935548" y="0"/>
                </a:moveTo>
                <a:lnTo>
                  <a:pt x="0" y="0"/>
                </a:lnTo>
                <a:lnTo>
                  <a:pt x="0" y="925866"/>
                </a:lnTo>
                <a:lnTo>
                  <a:pt x="4935548" y="925866"/>
                </a:lnTo>
                <a:lnTo>
                  <a:pt x="4935548" y="0"/>
                </a:lnTo>
                <a:close/>
              </a:path>
            </a:pathLst>
          </a:custGeom>
          <a:blipFill>
            <a:blip r:embed="rId4"/>
            <a:stretch>
              <a:fillRect l="0" t="0" r="0" b="0"/>
            </a:stretch>
          </a:blipFill>
        </p:spPr>
      </p:sp>
      <p:sp>
        <p:nvSpPr>
          <p:cNvPr name="TextBox 9" id="9"/>
          <p:cNvSpPr txBox="true"/>
          <p:nvPr/>
        </p:nvSpPr>
        <p:spPr>
          <a:xfrm rot="0">
            <a:off x="4688625" y="2243009"/>
            <a:ext cx="8910750" cy="1276350"/>
          </a:xfrm>
          <a:prstGeom prst="rect">
            <a:avLst/>
          </a:prstGeom>
        </p:spPr>
        <p:txBody>
          <a:bodyPr anchor="t" rtlCol="false" tIns="0" lIns="0" bIns="0" rIns="0">
            <a:spAutoFit/>
          </a:bodyPr>
          <a:lstStyle/>
          <a:p>
            <a:pPr algn="ctr">
              <a:lnSpc>
                <a:spcPts val="9599"/>
              </a:lnSpc>
            </a:pPr>
            <a:r>
              <a:rPr lang="en-US" sz="9999">
                <a:solidFill>
                  <a:srgbClr val="1F164D"/>
                </a:solidFill>
                <a:latin typeface="IBM Plex Mono Bold"/>
              </a:rPr>
              <a:t>Videos</a:t>
            </a:r>
          </a:p>
        </p:txBody>
      </p:sp>
      <p:sp>
        <p:nvSpPr>
          <p:cNvPr name="TextBox 10" id="10"/>
          <p:cNvSpPr txBox="true"/>
          <p:nvPr/>
        </p:nvSpPr>
        <p:spPr>
          <a:xfrm rot="0">
            <a:off x="3059421" y="3405059"/>
            <a:ext cx="11404929" cy="4291462"/>
          </a:xfrm>
          <a:prstGeom prst="rect">
            <a:avLst/>
          </a:prstGeom>
        </p:spPr>
        <p:txBody>
          <a:bodyPr anchor="t" rtlCol="false" tIns="0" lIns="0" bIns="0" rIns="0">
            <a:spAutoFit/>
          </a:bodyPr>
          <a:lstStyle/>
          <a:p>
            <a:pPr algn="l">
              <a:lnSpc>
                <a:spcPts val="6825"/>
              </a:lnSpc>
            </a:pPr>
            <a:r>
              <a:rPr lang="en-US" sz="4945">
                <a:solidFill>
                  <a:srgbClr val="1F164D"/>
                </a:solidFill>
                <a:latin typeface="Arimo"/>
              </a:rPr>
              <a:t>With no adjustments: https://youtu.be/sXtZGCfCFsg</a:t>
            </a:r>
          </a:p>
          <a:p>
            <a:pPr algn="l">
              <a:lnSpc>
                <a:spcPts val="6825"/>
              </a:lnSpc>
            </a:pPr>
            <a:r>
              <a:rPr lang="en-US" sz="4945">
                <a:solidFill>
                  <a:srgbClr val="1F164D"/>
                </a:solidFill>
                <a:latin typeface="Arimo"/>
              </a:rPr>
              <a:t>With adjustments: https://youtu.be/ZhKnzUS-r1I</a:t>
            </a:r>
          </a:p>
          <a:p>
            <a:pPr algn="l">
              <a:lnSpc>
                <a:spcPts val="682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30994"/>
        </a:solidFill>
      </p:bgPr>
    </p:bg>
    <p:spTree>
      <p:nvGrpSpPr>
        <p:cNvPr id="1" name=""/>
        <p:cNvGrpSpPr/>
        <p:nvPr/>
      </p:nvGrpSpPr>
      <p:grpSpPr>
        <a:xfrm>
          <a:off x="0" y="0"/>
          <a:ext cx="0" cy="0"/>
          <a:chOff x="0" y="0"/>
          <a:chExt cx="0" cy="0"/>
        </a:xfrm>
      </p:grpSpPr>
      <p:grpSp>
        <p:nvGrpSpPr>
          <p:cNvPr name="Group 2" id="2"/>
          <p:cNvGrpSpPr/>
          <p:nvPr/>
        </p:nvGrpSpPr>
        <p:grpSpPr>
          <a:xfrm rot="0">
            <a:off x="365400" y="303300"/>
            <a:ext cx="17557200" cy="9680400"/>
            <a:chOff x="0" y="0"/>
            <a:chExt cx="23409600" cy="12907200"/>
          </a:xfrm>
        </p:grpSpPr>
        <p:sp>
          <p:nvSpPr>
            <p:cNvPr name="Freeform 3" id="3"/>
            <p:cNvSpPr/>
            <p:nvPr/>
          </p:nvSpPr>
          <p:spPr>
            <a:xfrm flipH="false" flipV="false" rot="0">
              <a:off x="0" y="0"/>
              <a:ext cx="23409529" cy="12907137"/>
            </a:xfrm>
            <a:custGeom>
              <a:avLst/>
              <a:gdLst/>
              <a:ahLst/>
              <a:cxnLst/>
              <a:rect r="r" b="b" t="t" l="l"/>
              <a:pathLst>
                <a:path h="12907137" w="23409529">
                  <a:moveTo>
                    <a:pt x="0" y="0"/>
                  </a:moveTo>
                  <a:lnTo>
                    <a:pt x="22830155" y="0"/>
                  </a:lnTo>
                  <a:lnTo>
                    <a:pt x="23409529" y="579374"/>
                  </a:lnTo>
                  <a:lnTo>
                    <a:pt x="23409529" y="12907137"/>
                  </a:lnTo>
                  <a:lnTo>
                    <a:pt x="0" y="12907137"/>
                  </a:lnTo>
                  <a:close/>
                </a:path>
              </a:pathLst>
            </a:custGeom>
            <a:solidFill>
              <a:srgbClr val="F9F9F9"/>
            </a:solidFill>
          </p:spPr>
        </p:sp>
      </p:grpSp>
      <p:sp>
        <p:nvSpPr>
          <p:cNvPr name="Freeform 4" id="4"/>
          <p:cNvSpPr/>
          <p:nvPr/>
        </p:nvSpPr>
        <p:spPr>
          <a:xfrm flipH="false" flipV="false" rot="0">
            <a:off x="352425" y="316975"/>
            <a:ext cx="9505950" cy="752500"/>
          </a:xfrm>
          <a:custGeom>
            <a:avLst/>
            <a:gdLst/>
            <a:ahLst/>
            <a:cxnLst/>
            <a:rect r="r" b="b" t="t" l="l"/>
            <a:pathLst>
              <a:path h="752500" w="9505950">
                <a:moveTo>
                  <a:pt x="0" y="0"/>
                </a:moveTo>
                <a:lnTo>
                  <a:pt x="9505950" y="0"/>
                </a:lnTo>
                <a:lnTo>
                  <a:pt x="9505950" y="752500"/>
                </a:lnTo>
                <a:lnTo>
                  <a:pt x="0" y="7525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12410">
            <a:off x="352408" y="590400"/>
            <a:ext cx="5276884" cy="0"/>
          </a:xfrm>
          <a:prstGeom prst="line">
            <a:avLst/>
          </a:prstGeom>
          <a:ln cap="rnd" w="9525">
            <a:solidFill>
              <a:srgbClr val="6F79E3"/>
            </a:solidFill>
            <a:prstDash val="solid"/>
            <a:headEnd type="none" len="sm" w="sm"/>
            <a:tailEnd type="oval" len="lg" w="lg"/>
          </a:ln>
        </p:spPr>
      </p:sp>
      <p:sp>
        <p:nvSpPr>
          <p:cNvPr name="AutoShape 6" id="6"/>
          <p:cNvSpPr/>
          <p:nvPr/>
        </p:nvSpPr>
        <p:spPr>
          <a:xfrm rot="7499405">
            <a:off x="397397" y="10144050"/>
            <a:ext cx="2558007" cy="0"/>
          </a:xfrm>
          <a:prstGeom prst="line">
            <a:avLst/>
          </a:prstGeom>
          <a:ln cap="rnd" w="9525">
            <a:solidFill>
              <a:srgbClr val="6F79E3"/>
            </a:solidFill>
            <a:prstDash val="solid"/>
            <a:headEnd type="none" len="sm" w="sm"/>
            <a:tailEnd type="oval" len="lg" w="lg"/>
          </a:ln>
        </p:spPr>
      </p:sp>
      <p:sp>
        <p:nvSpPr>
          <p:cNvPr name="AutoShape 7" id="7"/>
          <p:cNvSpPr/>
          <p:nvPr/>
        </p:nvSpPr>
        <p:spPr>
          <a:xfrm rot="7499405">
            <a:off x="-193153" y="10639350"/>
            <a:ext cx="2558007" cy="0"/>
          </a:xfrm>
          <a:prstGeom prst="line">
            <a:avLst/>
          </a:prstGeom>
          <a:ln cap="rnd" w="9525">
            <a:solidFill>
              <a:srgbClr val="433ABA"/>
            </a:solidFill>
            <a:prstDash val="solid"/>
            <a:headEnd type="none" len="sm" w="sm"/>
            <a:tailEnd type="oval" len="lg" w="lg"/>
          </a:ln>
        </p:spPr>
      </p:sp>
      <p:sp>
        <p:nvSpPr>
          <p:cNvPr name="Freeform 8" id="8"/>
          <p:cNvSpPr/>
          <p:nvPr/>
        </p:nvSpPr>
        <p:spPr>
          <a:xfrm flipH="false" flipV="false" rot="0">
            <a:off x="361950" y="8376838"/>
            <a:ext cx="4745052" cy="1624400"/>
          </a:xfrm>
          <a:custGeom>
            <a:avLst/>
            <a:gdLst/>
            <a:ahLst/>
            <a:cxnLst/>
            <a:rect r="r" b="b" t="t" l="l"/>
            <a:pathLst>
              <a:path h="1624400" w="4745052">
                <a:moveTo>
                  <a:pt x="0" y="0"/>
                </a:moveTo>
                <a:lnTo>
                  <a:pt x="4745052" y="0"/>
                </a:lnTo>
                <a:lnTo>
                  <a:pt x="4745052" y="1624400"/>
                </a:lnTo>
                <a:lnTo>
                  <a:pt x="0" y="1624400"/>
                </a:lnTo>
                <a:lnTo>
                  <a:pt x="0" y="0"/>
                </a:lnTo>
                <a:close/>
              </a:path>
            </a:pathLst>
          </a:custGeom>
          <a:blipFill>
            <a:blip r:embed="rId5"/>
            <a:stretch>
              <a:fillRect l="-4009" t="0" r="-6" b="-11098"/>
            </a:stretch>
          </a:blipFill>
        </p:spPr>
      </p:sp>
      <p:sp>
        <p:nvSpPr>
          <p:cNvPr name="Freeform 9" id="9"/>
          <p:cNvSpPr/>
          <p:nvPr/>
        </p:nvSpPr>
        <p:spPr>
          <a:xfrm flipH="false" flipV="false" rot="0">
            <a:off x="7854268" y="3646961"/>
            <a:ext cx="9657352" cy="2993078"/>
          </a:xfrm>
          <a:custGeom>
            <a:avLst/>
            <a:gdLst/>
            <a:ahLst/>
            <a:cxnLst/>
            <a:rect r="r" b="b" t="t" l="l"/>
            <a:pathLst>
              <a:path h="2993078" w="9657352">
                <a:moveTo>
                  <a:pt x="0" y="0"/>
                </a:moveTo>
                <a:lnTo>
                  <a:pt x="9657352" y="0"/>
                </a:lnTo>
                <a:lnTo>
                  <a:pt x="9657352" y="2993078"/>
                </a:lnTo>
                <a:lnTo>
                  <a:pt x="0" y="2993078"/>
                </a:lnTo>
                <a:lnTo>
                  <a:pt x="0" y="0"/>
                </a:lnTo>
                <a:close/>
              </a:path>
            </a:pathLst>
          </a:custGeom>
          <a:blipFill>
            <a:blip r:embed="rId6"/>
            <a:stretch>
              <a:fillRect l="0" t="0" r="0" b="0"/>
            </a:stretch>
          </a:blipFill>
        </p:spPr>
      </p:sp>
      <p:sp>
        <p:nvSpPr>
          <p:cNvPr name="Freeform 10" id="10"/>
          <p:cNvSpPr/>
          <p:nvPr/>
        </p:nvSpPr>
        <p:spPr>
          <a:xfrm flipH="false" flipV="false" rot="0">
            <a:off x="10949238" y="373728"/>
            <a:ext cx="3467412" cy="3097613"/>
          </a:xfrm>
          <a:custGeom>
            <a:avLst/>
            <a:gdLst/>
            <a:ahLst/>
            <a:cxnLst/>
            <a:rect r="r" b="b" t="t" l="l"/>
            <a:pathLst>
              <a:path h="3097613" w="3467412">
                <a:moveTo>
                  <a:pt x="0" y="0"/>
                </a:moveTo>
                <a:lnTo>
                  <a:pt x="3467412" y="0"/>
                </a:lnTo>
                <a:lnTo>
                  <a:pt x="3467412" y="3097612"/>
                </a:lnTo>
                <a:lnTo>
                  <a:pt x="0" y="3097612"/>
                </a:lnTo>
                <a:lnTo>
                  <a:pt x="0" y="0"/>
                </a:lnTo>
                <a:close/>
              </a:path>
            </a:pathLst>
          </a:custGeom>
          <a:blipFill>
            <a:blip r:embed="rId7"/>
            <a:stretch>
              <a:fillRect l="0" t="0" r="0" b="0"/>
            </a:stretch>
          </a:blipFill>
        </p:spPr>
      </p:sp>
      <p:sp>
        <p:nvSpPr>
          <p:cNvPr name="TextBox 11" id="11"/>
          <p:cNvSpPr txBox="true"/>
          <p:nvPr/>
        </p:nvSpPr>
        <p:spPr>
          <a:xfrm rot="0">
            <a:off x="1531425" y="974225"/>
            <a:ext cx="5673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Results</a:t>
            </a:r>
          </a:p>
        </p:txBody>
      </p:sp>
      <p:sp>
        <p:nvSpPr>
          <p:cNvPr name="TextBox 12" id="12"/>
          <p:cNvSpPr txBox="true"/>
          <p:nvPr/>
        </p:nvSpPr>
        <p:spPr>
          <a:xfrm rot="0">
            <a:off x="1028700" y="2007955"/>
            <a:ext cx="6456810" cy="2431542"/>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1F164D"/>
                </a:solidFill>
                <a:latin typeface="Arimo"/>
              </a:rPr>
              <a:t>Comparison with algorithms: Wall following, depth first search, breadth first search.</a:t>
            </a:r>
          </a:p>
          <a:p>
            <a:pPr algn="l" marL="604519" indent="-302260" lvl="1">
              <a:lnSpc>
                <a:spcPts val="3863"/>
              </a:lnSpc>
              <a:buFont typeface="Arial"/>
              <a:buChar char="•"/>
            </a:pPr>
            <a:r>
              <a:rPr lang="en-US" sz="2799">
                <a:solidFill>
                  <a:srgbClr val="1F164D"/>
                </a:solidFill>
                <a:latin typeface="Arimo"/>
              </a:rPr>
              <a:t>Hardware difficulties</a:t>
            </a:r>
          </a:p>
          <a:p>
            <a:pPr algn="l">
              <a:lnSpc>
                <a:spcPts val="3863"/>
              </a:lnSpc>
            </a:pPr>
          </a:p>
        </p:txBody>
      </p:sp>
      <p:sp>
        <p:nvSpPr>
          <p:cNvPr name="TextBox 13" id="13"/>
          <p:cNvSpPr txBox="true"/>
          <p:nvPr/>
        </p:nvSpPr>
        <p:spPr>
          <a:xfrm rot="0">
            <a:off x="1531425" y="4195191"/>
            <a:ext cx="5673150" cy="948309"/>
          </a:xfrm>
          <a:prstGeom prst="rect">
            <a:avLst/>
          </a:prstGeom>
        </p:spPr>
        <p:txBody>
          <a:bodyPr anchor="t" rtlCol="false" tIns="0" lIns="0" bIns="0" rIns="0">
            <a:spAutoFit/>
          </a:bodyPr>
          <a:lstStyle/>
          <a:p>
            <a:pPr algn="l">
              <a:lnSpc>
                <a:spcPts val="7727"/>
              </a:lnSpc>
            </a:pPr>
            <a:r>
              <a:rPr lang="en-US" sz="5599">
                <a:solidFill>
                  <a:srgbClr val="1F164D"/>
                </a:solidFill>
                <a:latin typeface="IBM Plex Mono Bold"/>
              </a:rPr>
              <a:t>Discussion</a:t>
            </a:r>
          </a:p>
        </p:txBody>
      </p:sp>
      <p:sp>
        <p:nvSpPr>
          <p:cNvPr name="TextBox 14" id="14"/>
          <p:cNvSpPr txBox="true"/>
          <p:nvPr/>
        </p:nvSpPr>
        <p:spPr>
          <a:xfrm rot="0">
            <a:off x="1028700" y="5159059"/>
            <a:ext cx="6456810" cy="1945767"/>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1F164D"/>
                </a:solidFill>
                <a:latin typeface="Arimo"/>
              </a:rPr>
              <a:t>Efficiency as an algorithm</a:t>
            </a:r>
          </a:p>
          <a:p>
            <a:pPr algn="l" marL="604519" indent="-302260" lvl="1">
              <a:lnSpc>
                <a:spcPts val="3863"/>
              </a:lnSpc>
              <a:buFont typeface="Arial"/>
              <a:buChar char="•"/>
            </a:pPr>
            <a:r>
              <a:rPr lang="en-US" sz="2799">
                <a:solidFill>
                  <a:srgbClr val="1F164D"/>
                </a:solidFill>
                <a:latin typeface="Arimo"/>
              </a:rPr>
              <a:t>Simplicity in hardware</a:t>
            </a:r>
          </a:p>
          <a:p>
            <a:pPr algn="l" marL="604519" indent="-302260" lvl="1">
              <a:lnSpc>
                <a:spcPts val="3863"/>
              </a:lnSpc>
              <a:buFont typeface="Arial"/>
              <a:buChar char="•"/>
            </a:pPr>
            <a:r>
              <a:rPr lang="en-US" sz="2799">
                <a:solidFill>
                  <a:srgbClr val="1F164D"/>
                </a:solidFill>
                <a:latin typeface="Arimo"/>
              </a:rPr>
              <a:t>Environment conditions</a:t>
            </a:r>
          </a:p>
          <a:p>
            <a:pPr algn="l" marL="604519" indent="-302260" lvl="1">
              <a:lnSpc>
                <a:spcPts val="3863"/>
              </a:lnSpc>
              <a:buFont typeface="Arial"/>
              <a:buChar char="•"/>
            </a:pPr>
            <a:r>
              <a:rPr lang="en-US" sz="2799">
                <a:solidFill>
                  <a:srgbClr val="1F164D"/>
                </a:solidFill>
                <a:latin typeface="Arimo"/>
              </a:rPr>
              <a:t>Methods for callibration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DAGH3OsEPk8</dc:identifier>
  <dcterms:modified xsi:type="dcterms:W3CDTF">2011-08-01T06:04:30Z</dcterms:modified>
  <cp:revision>1</cp:revision>
  <dc:title>Flood-Fill Algorithm for Maze Solving.pptx</dc:title>
</cp:coreProperties>
</file>