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Mono Bold" charset="1" panose="020B0809050203000203"/>
      <p:regular r:id="rId21"/>
    </p:embeddedFont>
    <p:embeddedFont>
      <p:font typeface="Arimo" charset="1" panose="020B0604020202020204"/>
      <p:regular r:id="rId22"/>
    </p:embeddedFont>
    <p:embeddedFont>
      <p:font typeface="Dreaming Outloud Script Italics" charset="1" panose="00000500000000000000"/>
      <p:regular r:id="rId23"/>
    </p:embeddedFont>
    <p:embeddedFont>
      <p:font typeface="Joint" charset="1" panose="00000000000000000000"/>
      <p:regular r:id="rId24"/>
    </p:embeddedFont>
    <p:embeddedFont>
      <p:font typeface="Arimo Bold" charset="1" panose="020B0704020202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fonts/font33.fntdata" Type="http://schemas.openxmlformats.org/officeDocument/2006/relationships/font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28.png" Type="http://schemas.openxmlformats.org/officeDocument/2006/relationships/image"/><Relationship Id="rId4" Target="../media/image1.pn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0.png" Type="http://schemas.openxmlformats.org/officeDocument/2006/relationships/image"/><Relationship Id="rId4" Target="../media/image35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notesSlides/notesSlide11.xml" Type="http://schemas.openxmlformats.org/officeDocument/2006/relationships/notesSlide"/><Relationship Id="rId20" Target="../media/image52.png" Type="http://schemas.openxmlformats.org/officeDocument/2006/relationships/image"/><Relationship Id="rId21" Target="../media/image53.svg" Type="http://schemas.openxmlformats.org/officeDocument/2006/relationships/image"/><Relationship Id="rId22" Target="../media/image54.png" Type="http://schemas.openxmlformats.org/officeDocument/2006/relationships/image"/><Relationship Id="rId23" Target="../media/image55.svg" Type="http://schemas.openxmlformats.org/officeDocument/2006/relationships/image"/><Relationship Id="rId24" Target="../media/image56.png" Type="http://schemas.openxmlformats.org/officeDocument/2006/relationships/image"/><Relationship Id="rId25" Target="../media/image57.svg" Type="http://schemas.openxmlformats.org/officeDocument/2006/relationships/image"/><Relationship Id="rId26" Target="../media/image58.png" Type="http://schemas.openxmlformats.org/officeDocument/2006/relationships/image"/><Relationship Id="rId27" Target="../media/image59.svg" Type="http://schemas.openxmlformats.org/officeDocument/2006/relationships/image"/><Relationship Id="rId28" Target="../media/image60.png" Type="http://schemas.openxmlformats.org/officeDocument/2006/relationships/image"/><Relationship Id="rId29" Target="../media/image61.svg" Type="http://schemas.openxmlformats.org/officeDocument/2006/relationships/image"/><Relationship Id="rId3" Target="../media/image36.png" Type="http://schemas.openxmlformats.org/officeDocument/2006/relationships/image"/><Relationship Id="rId30" Target="../media/image62.png" Type="http://schemas.openxmlformats.org/officeDocument/2006/relationships/image"/><Relationship Id="rId31" Target="../media/image63.svg" Type="http://schemas.openxmlformats.org/officeDocument/2006/relationships/image"/><Relationship Id="rId32" Target="../media/image64.png" Type="http://schemas.openxmlformats.org/officeDocument/2006/relationships/image"/><Relationship Id="rId33" Target="../media/image65.svg" Type="http://schemas.openxmlformats.org/officeDocument/2006/relationships/image"/><Relationship Id="rId34" Target="../media/image66.png" Type="http://schemas.openxmlformats.org/officeDocument/2006/relationships/image"/><Relationship Id="rId35" Target="../media/image67.svg" Type="http://schemas.openxmlformats.org/officeDocument/2006/relationships/image"/><Relationship Id="rId36" Target="../media/image68.png" Type="http://schemas.openxmlformats.org/officeDocument/2006/relationships/image"/><Relationship Id="rId37" Target="../media/image69.svg" Type="http://schemas.openxmlformats.org/officeDocument/2006/relationships/image"/><Relationship Id="rId38" Target="../media/image70.png" Type="http://schemas.openxmlformats.org/officeDocument/2006/relationships/image"/><Relationship Id="rId39" Target="../media/image71.svg" Type="http://schemas.openxmlformats.org/officeDocument/2006/relationships/image"/><Relationship Id="rId4" Target="../media/image37.svg" Type="http://schemas.openxmlformats.org/officeDocument/2006/relationships/image"/><Relationship Id="rId40" Target="../media/image72.png" Type="http://schemas.openxmlformats.org/officeDocument/2006/relationships/image"/><Relationship Id="rId41" Target="../media/image73.svg" Type="http://schemas.openxmlformats.org/officeDocument/2006/relationships/image"/><Relationship Id="rId42" Target="../media/image74.png" Type="http://schemas.openxmlformats.org/officeDocument/2006/relationships/image"/><Relationship Id="rId43" Target="../media/image75.svg" Type="http://schemas.openxmlformats.org/officeDocument/2006/relationships/image"/><Relationship Id="rId44" Target="../media/image76.png" Type="http://schemas.openxmlformats.org/officeDocument/2006/relationships/image"/><Relationship Id="rId45" Target="../media/image77.svg" Type="http://schemas.openxmlformats.org/officeDocument/2006/relationships/image"/><Relationship Id="rId46" Target="../media/image78.png" Type="http://schemas.openxmlformats.org/officeDocument/2006/relationships/image"/><Relationship Id="rId47" Target="../media/image79.svg" Type="http://schemas.openxmlformats.org/officeDocument/2006/relationships/image"/><Relationship Id="rId48" Target="../media/image80.png" Type="http://schemas.openxmlformats.org/officeDocument/2006/relationships/image"/><Relationship Id="rId49" Target="../media/image81.svg" Type="http://schemas.openxmlformats.org/officeDocument/2006/relationships/image"/><Relationship Id="rId5" Target="../media/image6.png" Type="http://schemas.openxmlformats.org/officeDocument/2006/relationships/image"/><Relationship Id="rId50" Target="../media/image82.png" Type="http://schemas.openxmlformats.org/officeDocument/2006/relationships/image"/><Relationship Id="rId51" Target="../media/image83.svg" Type="http://schemas.openxmlformats.org/officeDocument/2006/relationships/image"/><Relationship Id="rId52" Target="../media/image84.png" Type="http://schemas.openxmlformats.org/officeDocument/2006/relationships/image"/><Relationship Id="rId53" Target="../media/image85.svg" Type="http://schemas.openxmlformats.org/officeDocument/2006/relationships/image"/><Relationship Id="rId54" Target="../media/image86.png" Type="http://schemas.openxmlformats.org/officeDocument/2006/relationships/image"/><Relationship Id="rId55" Target="../media/image87.svg" Type="http://schemas.openxmlformats.org/officeDocument/2006/relationships/image"/><Relationship Id="rId56" Target="../media/image88.png" Type="http://schemas.openxmlformats.org/officeDocument/2006/relationships/image"/><Relationship Id="rId57" Target="../media/image89.svg" Type="http://schemas.openxmlformats.org/officeDocument/2006/relationships/image"/><Relationship Id="rId58" Target="../media/image90.png" Type="http://schemas.openxmlformats.org/officeDocument/2006/relationships/image"/><Relationship Id="rId59" Target="../media/image91.svg" Type="http://schemas.openxmlformats.org/officeDocument/2006/relationships/image"/><Relationship Id="rId6" Target="../media/image38.png" Type="http://schemas.openxmlformats.org/officeDocument/2006/relationships/image"/><Relationship Id="rId60" Target="../media/image92.png" Type="http://schemas.openxmlformats.org/officeDocument/2006/relationships/image"/><Relationship Id="rId61" Target="../media/image93.svg" Type="http://schemas.openxmlformats.org/officeDocument/2006/relationships/image"/><Relationship Id="rId62" Target="../media/image94.png" Type="http://schemas.openxmlformats.org/officeDocument/2006/relationships/image"/><Relationship Id="rId63" Target="../media/image95.svg" Type="http://schemas.openxmlformats.org/officeDocument/2006/relationships/image"/><Relationship Id="rId64" Target="../media/image96.png" Type="http://schemas.openxmlformats.org/officeDocument/2006/relationships/image"/><Relationship Id="rId65" Target="../media/image97.svg" Type="http://schemas.openxmlformats.org/officeDocument/2006/relationships/image"/><Relationship Id="rId66" Target="../media/image98.png" Type="http://schemas.openxmlformats.org/officeDocument/2006/relationships/image"/><Relationship Id="rId67" Target="../media/image99.svg" Type="http://schemas.openxmlformats.org/officeDocument/2006/relationships/image"/><Relationship Id="rId68" Target="../media/image100.png" Type="http://schemas.openxmlformats.org/officeDocument/2006/relationships/image"/><Relationship Id="rId69" Target="../media/image101.svg" Type="http://schemas.openxmlformats.org/officeDocument/2006/relationships/image"/><Relationship Id="rId7" Target="../media/image39.svg" Type="http://schemas.openxmlformats.org/officeDocument/2006/relationships/image"/><Relationship Id="rId70" Target="../media/image102.png" Type="http://schemas.openxmlformats.org/officeDocument/2006/relationships/image"/><Relationship Id="rId71" Target="../media/image103.svg" Type="http://schemas.openxmlformats.org/officeDocument/2006/relationships/image"/><Relationship Id="rId72" Target="../media/image104.png" Type="http://schemas.openxmlformats.org/officeDocument/2006/relationships/image"/><Relationship Id="rId73" Target="../media/image105.svg" Type="http://schemas.openxmlformats.org/officeDocument/2006/relationships/image"/><Relationship Id="rId74" Target="../media/image106.png" Type="http://schemas.openxmlformats.org/officeDocument/2006/relationships/image"/><Relationship Id="rId75" Target="../media/image107.svg" Type="http://schemas.openxmlformats.org/officeDocument/2006/relationships/image"/><Relationship Id="rId76" Target="../media/image108.png" Type="http://schemas.openxmlformats.org/officeDocument/2006/relationships/image"/><Relationship Id="rId77" Target="../media/image109.svg" Type="http://schemas.openxmlformats.org/officeDocument/2006/relationships/image"/><Relationship Id="rId78" Target="../media/image110.png" Type="http://schemas.openxmlformats.org/officeDocument/2006/relationships/image"/><Relationship Id="rId79" Target="../media/image111.svg" Type="http://schemas.openxmlformats.org/officeDocument/2006/relationships/image"/><Relationship Id="rId8" Target="../media/image40.png" Type="http://schemas.openxmlformats.org/officeDocument/2006/relationships/image"/><Relationship Id="rId80" Target="../media/image112.png" Type="http://schemas.openxmlformats.org/officeDocument/2006/relationships/image"/><Relationship Id="rId81" Target="../media/image113.svg" Type="http://schemas.openxmlformats.org/officeDocument/2006/relationships/image"/><Relationship Id="rId82" Target="../media/image114.png" Type="http://schemas.openxmlformats.org/officeDocument/2006/relationships/image"/><Relationship Id="rId83" Target="../media/image115.svg" Type="http://schemas.openxmlformats.org/officeDocument/2006/relationships/image"/><Relationship Id="rId84" Target="../media/image116.png" Type="http://schemas.openxmlformats.org/officeDocument/2006/relationships/image"/><Relationship Id="rId85" Target="../media/image117.sv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0.png" Type="http://schemas.openxmlformats.org/officeDocument/2006/relationships/image"/><Relationship Id="rId4" Target="../media/image6.png" Type="http://schemas.openxmlformats.org/officeDocument/2006/relationships/image"/><Relationship Id="rId5" Target="../media/image3.png" Type="http://schemas.openxmlformats.org/officeDocument/2006/relationships/image"/><Relationship Id="rId6" Target="../media/image11.png" Type="http://schemas.openxmlformats.org/officeDocument/2006/relationships/image"/><Relationship Id="rId7" Target="../media/image2.pn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0.png" Type="http://schemas.openxmlformats.org/officeDocument/2006/relationships/image"/><Relationship Id="rId4" Target="../media/image22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0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3.jpeg" Type="http://schemas.openxmlformats.org/officeDocument/2006/relationships/image"/><Relationship Id="rId4" Target="../media/image2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4.png" Type="http://schemas.openxmlformats.org/officeDocument/2006/relationships/image"/><Relationship Id="rId6" Target="../media/image2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10800000">
            <a:off x="13910074" y="303276"/>
            <a:ext cx="3926404" cy="2776250"/>
          </a:xfrm>
          <a:custGeom>
            <a:avLst/>
            <a:gdLst/>
            <a:ahLst/>
            <a:cxnLst/>
            <a:rect r="r" b="b" t="t" l="l"/>
            <a:pathLst>
              <a:path h="2776250" w="3926404">
                <a:moveTo>
                  <a:pt x="0" y="0"/>
                </a:moveTo>
                <a:lnTo>
                  <a:pt x="3926404" y="0"/>
                </a:lnTo>
                <a:lnTo>
                  <a:pt x="3926404" y="2776250"/>
                </a:lnTo>
                <a:lnTo>
                  <a:pt x="0" y="2776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451524" y="303276"/>
            <a:ext cx="3926404" cy="2776250"/>
          </a:xfrm>
          <a:custGeom>
            <a:avLst/>
            <a:gdLst/>
            <a:ahLst/>
            <a:cxnLst/>
            <a:rect r="r" b="b" t="t" l="l"/>
            <a:pathLst>
              <a:path h="2776250" w="3926404">
                <a:moveTo>
                  <a:pt x="3926404" y="0"/>
                </a:moveTo>
                <a:lnTo>
                  <a:pt x="0" y="0"/>
                </a:lnTo>
                <a:lnTo>
                  <a:pt x="0" y="2776250"/>
                </a:lnTo>
                <a:lnTo>
                  <a:pt x="3926404" y="2776250"/>
                </a:lnTo>
                <a:lnTo>
                  <a:pt x="39264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4743750" y="3008500"/>
            <a:ext cx="5401198" cy="1013200"/>
          </a:xfrm>
          <a:custGeom>
            <a:avLst/>
            <a:gdLst/>
            <a:ahLst/>
            <a:cxnLst/>
            <a:rect r="r" b="b" t="t" l="l"/>
            <a:pathLst>
              <a:path h="1013200" w="5401198">
                <a:moveTo>
                  <a:pt x="0" y="0"/>
                </a:moveTo>
                <a:lnTo>
                  <a:pt x="5401198" y="0"/>
                </a:lnTo>
                <a:lnTo>
                  <a:pt x="5401198" y="1013200"/>
                </a:lnTo>
                <a:lnTo>
                  <a:pt x="0" y="1013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537348" y="5446000"/>
            <a:ext cx="3723850" cy="1831102"/>
          </a:xfrm>
          <a:custGeom>
            <a:avLst/>
            <a:gdLst/>
            <a:ahLst/>
            <a:cxnLst/>
            <a:rect r="r" b="b" t="t" l="l"/>
            <a:pathLst>
              <a:path h="1831102" w="3723850">
                <a:moveTo>
                  <a:pt x="0" y="0"/>
                </a:moveTo>
                <a:lnTo>
                  <a:pt x="3723850" y="0"/>
                </a:lnTo>
                <a:lnTo>
                  <a:pt x="3723850" y="1831102"/>
                </a:lnTo>
                <a:lnTo>
                  <a:pt x="0" y="1831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4028" r="0" b="-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4385144" y="-741950"/>
            <a:ext cx="3723850" cy="3919098"/>
          </a:xfrm>
          <a:custGeom>
            <a:avLst/>
            <a:gdLst/>
            <a:ahLst/>
            <a:cxnLst/>
            <a:rect r="r" b="b" t="t" l="l"/>
            <a:pathLst>
              <a:path h="3919098" w="3723850">
                <a:moveTo>
                  <a:pt x="0" y="0"/>
                </a:moveTo>
                <a:lnTo>
                  <a:pt x="3723850" y="0"/>
                </a:lnTo>
                <a:lnTo>
                  <a:pt x="3723850" y="3919098"/>
                </a:lnTo>
                <a:lnTo>
                  <a:pt x="0" y="39190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385842"/>
            <a:ext cx="8609306" cy="2910550"/>
          </a:xfrm>
          <a:custGeom>
            <a:avLst/>
            <a:gdLst/>
            <a:ahLst/>
            <a:cxnLst/>
            <a:rect r="r" b="b" t="t" l="l"/>
            <a:pathLst>
              <a:path h="2910550" w="8609306">
                <a:moveTo>
                  <a:pt x="0" y="0"/>
                </a:moveTo>
                <a:lnTo>
                  <a:pt x="8609306" y="0"/>
                </a:lnTo>
                <a:lnTo>
                  <a:pt x="8609306" y="2910550"/>
                </a:lnTo>
                <a:lnTo>
                  <a:pt x="0" y="2910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9" t="0" r="0" b="-1050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93050" y="6110350"/>
            <a:ext cx="7432248" cy="1917700"/>
          </a:xfrm>
          <a:custGeom>
            <a:avLst/>
            <a:gdLst/>
            <a:ahLst/>
            <a:cxnLst/>
            <a:rect r="r" b="b" t="t" l="l"/>
            <a:pathLst>
              <a:path h="1917700" w="7432248">
                <a:moveTo>
                  <a:pt x="0" y="0"/>
                </a:moveTo>
                <a:lnTo>
                  <a:pt x="7432248" y="0"/>
                </a:lnTo>
                <a:lnTo>
                  <a:pt x="7432248" y="1917700"/>
                </a:lnTo>
                <a:lnTo>
                  <a:pt x="0" y="1917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4499" r="-5316" b="-378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038848" y="7070148"/>
            <a:ext cx="913752" cy="485900"/>
          </a:xfrm>
          <a:custGeom>
            <a:avLst/>
            <a:gdLst/>
            <a:ahLst/>
            <a:cxnLst/>
            <a:rect r="r" b="b" t="t" l="l"/>
            <a:pathLst>
              <a:path h="485900" w="913752">
                <a:moveTo>
                  <a:pt x="0" y="0"/>
                </a:moveTo>
                <a:lnTo>
                  <a:pt x="913752" y="0"/>
                </a:lnTo>
                <a:lnTo>
                  <a:pt x="913752" y="485900"/>
                </a:lnTo>
                <a:lnTo>
                  <a:pt x="0" y="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14726" y="3372230"/>
            <a:ext cx="12790950" cy="465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7500">
                <a:solidFill>
                  <a:srgbClr val="1F164D"/>
                </a:solidFill>
                <a:latin typeface="IBM Plex Mono Bold"/>
              </a:rPr>
              <a:t>Flood-fill algorithm in a maze solving robot</a:t>
            </a:r>
          </a:p>
          <a:p>
            <a:pPr algn="l">
              <a:lnSpc>
                <a:spcPts val="118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235425" y="6947850"/>
            <a:ext cx="5712150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1F164D"/>
                </a:solidFill>
                <a:latin typeface="Arimo"/>
              </a:rPr>
              <a:t>Made by: Juan Diego Cabrera Moncada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AutoShape 4" id="4"/>
          <p:cNvSpPr/>
          <p:nvPr/>
        </p:nvSpPr>
        <p:spPr>
          <a:xfrm rot="16448">
            <a:off x="11737952" y="580576"/>
            <a:ext cx="3981496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13592175" y="439101"/>
            <a:ext cx="4044950" cy="467900"/>
            <a:chOff x="0" y="0"/>
            <a:chExt cx="5393267" cy="623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0"/>
              <a:ext cx="5367782" cy="623824"/>
            </a:xfrm>
            <a:custGeom>
              <a:avLst/>
              <a:gdLst/>
              <a:ahLst/>
              <a:cxnLst/>
              <a:rect r="r" b="b" t="t" l="l"/>
              <a:pathLst>
                <a:path h="623824" w="5367782">
                  <a:moveTo>
                    <a:pt x="0" y="598424"/>
                  </a:moveTo>
                  <a:lnTo>
                    <a:pt x="2455291" y="598424"/>
                  </a:lnTo>
                  <a:lnTo>
                    <a:pt x="2455291" y="611124"/>
                  </a:lnTo>
                  <a:lnTo>
                    <a:pt x="2444242" y="604774"/>
                  </a:lnTo>
                  <a:lnTo>
                    <a:pt x="2789809" y="6350"/>
                  </a:lnTo>
                  <a:cubicBezTo>
                    <a:pt x="2792095" y="2413"/>
                    <a:pt x="2796286" y="0"/>
                    <a:pt x="2800858" y="0"/>
                  </a:cubicBezTo>
                  <a:lnTo>
                    <a:pt x="4690491" y="0"/>
                  </a:lnTo>
                  <a:lnTo>
                    <a:pt x="4690491" y="12700"/>
                  </a:lnTo>
                  <a:lnTo>
                    <a:pt x="4690491" y="0"/>
                  </a:lnTo>
                  <a:lnTo>
                    <a:pt x="5367782" y="0"/>
                  </a:lnTo>
                  <a:lnTo>
                    <a:pt x="5367782" y="25400"/>
                  </a:lnTo>
                  <a:lnTo>
                    <a:pt x="4690491" y="25400"/>
                  </a:lnTo>
                  <a:lnTo>
                    <a:pt x="2800858" y="25400"/>
                  </a:lnTo>
                  <a:lnTo>
                    <a:pt x="2800858" y="12700"/>
                  </a:lnTo>
                  <a:lnTo>
                    <a:pt x="2811907" y="19050"/>
                  </a:lnTo>
                  <a:lnTo>
                    <a:pt x="2466340" y="617474"/>
                  </a:lnTo>
                  <a:cubicBezTo>
                    <a:pt x="2464054" y="621411"/>
                    <a:pt x="2459863" y="623824"/>
                    <a:pt x="2455291" y="623824"/>
                  </a:cubicBezTo>
                  <a:lnTo>
                    <a:pt x="0" y="623824"/>
                  </a:lnTo>
                  <a:close/>
                </a:path>
              </a:pathLst>
            </a:custGeom>
            <a:solidFill>
              <a:srgbClr val="C1C1C1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491784" y="9220700"/>
            <a:ext cx="4855918" cy="774202"/>
          </a:xfrm>
          <a:custGeom>
            <a:avLst/>
            <a:gdLst/>
            <a:ahLst/>
            <a:cxnLst/>
            <a:rect r="r" b="b" t="t" l="l"/>
            <a:pathLst>
              <a:path h="774202" w="4855918">
                <a:moveTo>
                  <a:pt x="0" y="0"/>
                </a:moveTo>
                <a:lnTo>
                  <a:pt x="4855918" y="0"/>
                </a:lnTo>
                <a:lnTo>
                  <a:pt x="4855918" y="774202"/>
                </a:lnTo>
                <a:lnTo>
                  <a:pt x="0" y="774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3038" r="0" b="-323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6248400" y="9278750"/>
            <a:ext cx="3011698" cy="658150"/>
          </a:xfrm>
          <a:custGeom>
            <a:avLst/>
            <a:gdLst/>
            <a:ahLst/>
            <a:cxnLst/>
            <a:rect r="r" b="b" t="t" l="l"/>
            <a:pathLst>
              <a:path h="658150" w="3011698">
                <a:moveTo>
                  <a:pt x="0" y="0"/>
                </a:moveTo>
                <a:lnTo>
                  <a:pt x="3011698" y="0"/>
                </a:lnTo>
                <a:lnTo>
                  <a:pt x="3011698" y="658150"/>
                </a:lnTo>
                <a:lnTo>
                  <a:pt x="0" y="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369" t="-321818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1425" y="886225"/>
            <a:ext cx="1522515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Future 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1425" y="4424350"/>
            <a:ext cx="3775950" cy="70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1F164D"/>
                </a:solidFill>
                <a:latin typeface="IBM Plex Mono Bold"/>
              </a:rPr>
              <a:t>MERKUR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68727" y="4424350"/>
            <a:ext cx="3775950" cy="70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1F164D"/>
                </a:solidFill>
                <a:latin typeface="IBM Plex Mono Bold"/>
              </a:rPr>
              <a:t>VENUS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425" y="5095152"/>
            <a:ext cx="3775950" cy="19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Merkur ist der sonnennächste </a:t>
            </a:r>
            <a:r>
              <a:rPr lang="en-US" sz="2799">
                <a:solidFill>
                  <a:srgbClr val="1F164D"/>
                </a:solidFill>
                <a:latin typeface="Arimo Bold"/>
              </a:rPr>
              <a:t>Planet und der kleinste von allen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68721" y="5095152"/>
            <a:ext cx="3775950" cy="19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Die Venus ist der zweite Planet des Sonnensystems und der drittkleinste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80629" y="5095152"/>
            <a:ext cx="3775950" cy="19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Jupiter ist ein Gasriese und </a:t>
            </a:r>
            <a:r>
              <a:rPr lang="en-US" sz="2799">
                <a:solidFill>
                  <a:srgbClr val="1F164D"/>
                </a:solidFill>
                <a:latin typeface="Arimo Bold"/>
              </a:rPr>
              <a:t>der größte Planet</a:t>
            </a:r>
            <a:r>
              <a:rPr lang="en-US" sz="2799">
                <a:solidFill>
                  <a:srgbClr val="1F164D"/>
                </a:solidFill>
                <a:latin typeface="Arimo"/>
              </a:rPr>
              <a:t> in unserem Sonnensystem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80631" y="4424350"/>
            <a:ext cx="3775950" cy="70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1F164D"/>
                </a:solidFill>
                <a:latin typeface="IBM Plex Mono Bold"/>
              </a:rPr>
              <a:t>JUPITER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380498" y="3530854"/>
            <a:ext cx="563334" cy="563944"/>
          </a:xfrm>
          <a:custGeom>
            <a:avLst/>
            <a:gdLst/>
            <a:ahLst/>
            <a:cxnLst/>
            <a:rect r="r" b="b" t="t" l="l"/>
            <a:pathLst>
              <a:path h="563944" w="563334">
                <a:moveTo>
                  <a:pt x="0" y="0"/>
                </a:moveTo>
                <a:lnTo>
                  <a:pt x="563334" y="0"/>
                </a:lnTo>
                <a:lnTo>
                  <a:pt x="563334" y="563944"/>
                </a:lnTo>
                <a:lnTo>
                  <a:pt x="0" y="5639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29668" y="3530854"/>
            <a:ext cx="563950" cy="563944"/>
          </a:xfrm>
          <a:custGeom>
            <a:avLst/>
            <a:gdLst/>
            <a:ahLst/>
            <a:cxnLst/>
            <a:rect r="r" b="b" t="t" l="l"/>
            <a:pathLst>
              <a:path h="563944" w="563950">
                <a:moveTo>
                  <a:pt x="0" y="0"/>
                </a:moveTo>
                <a:lnTo>
                  <a:pt x="563950" y="0"/>
                </a:lnTo>
                <a:lnTo>
                  <a:pt x="563950" y="563944"/>
                </a:lnTo>
                <a:lnTo>
                  <a:pt x="0" y="5639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092378" y="3530854"/>
            <a:ext cx="563950" cy="563944"/>
          </a:xfrm>
          <a:custGeom>
            <a:avLst/>
            <a:gdLst/>
            <a:ahLst/>
            <a:cxnLst/>
            <a:rect r="r" b="b" t="t" l="l"/>
            <a:pathLst>
              <a:path h="563944" w="563950">
                <a:moveTo>
                  <a:pt x="0" y="0"/>
                </a:moveTo>
                <a:lnTo>
                  <a:pt x="563950" y="0"/>
                </a:lnTo>
                <a:lnTo>
                  <a:pt x="563950" y="563944"/>
                </a:lnTo>
                <a:lnTo>
                  <a:pt x="0" y="5639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959350" y="8724900"/>
            <a:ext cx="7965600" cy="1270000"/>
          </a:xfrm>
          <a:custGeom>
            <a:avLst/>
            <a:gdLst/>
            <a:ahLst/>
            <a:cxnLst/>
            <a:rect r="r" b="b" t="t" l="l"/>
            <a:pathLst>
              <a:path h="1270000" w="7965600">
                <a:moveTo>
                  <a:pt x="0" y="0"/>
                </a:moveTo>
                <a:lnTo>
                  <a:pt x="7965600" y="0"/>
                </a:lnTo>
                <a:lnTo>
                  <a:pt x="79656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3037" r="0" b="-32375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464350" y="9207998"/>
            <a:ext cx="3458250" cy="802850"/>
          </a:xfrm>
          <a:custGeom>
            <a:avLst/>
            <a:gdLst/>
            <a:ahLst/>
            <a:cxnLst/>
            <a:rect r="r" b="b" t="t" l="l"/>
            <a:pathLst>
              <a:path h="802850" w="3458250">
                <a:moveTo>
                  <a:pt x="0" y="0"/>
                </a:moveTo>
                <a:lnTo>
                  <a:pt x="3458250" y="0"/>
                </a:lnTo>
                <a:lnTo>
                  <a:pt x="3458250" y="802850"/>
                </a:lnTo>
                <a:lnTo>
                  <a:pt x="0" y="802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5400" y="303298"/>
            <a:ext cx="3458250" cy="802850"/>
          </a:xfrm>
          <a:custGeom>
            <a:avLst/>
            <a:gdLst/>
            <a:ahLst/>
            <a:cxnLst/>
            <a:rect r="r" b="b" t="t" l="l"/>
            <a:pathLst>
              <a:path h="802850" w="3458250">
                <a:moveTo>
                  <a:pt x="0" y="0"/>
                </a:moveTo>
                <a:lnTo>
                  <a:pt x="3458250" y="0"/>
                </a:lnTo>
                <a:lnTo>
                  <a:pt x="3458250" y="802850"/>
                </a:lnTo>
                <a:lnTo>
                  <a:pt x="0" y="802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0050" y="802224"/>
            <a:ext cx="14808048" cy="8682550"/>
          </a:xfrm>
          <a:custGeom>
            <a:avLst/>
            <a:gdLst/>
            <a:ahLst/>
            <a:cxnLst/>
            <a:rect r="r" b="b" t="t" l="l"/>
            <a:pathLst>
              <a:path h="8682550" w="14808048">
                <a:moveTo>
                  <a:pt x="0" y="0"/>
                </a:moveTo>
                <a:lnTo>
                  <a:pt x="14808048" y="0"/>
                </a:lnTo>
                <a:lnTo>
                  <a:pt x="14808048" y="8682550"/>
                </a:lnTo>
                <a:lnTo>
                  <a:pt x="0" y="8682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19" r="0" b="13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76328" y="107901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800000">
            <a:off x="6676328" y="828211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4935548" y="0"/>
                </a:moveTo>
                <a:lnTo>
                  <a:pt x="0" y="0"/>
                </a:lnTo>
                <a:lnTo>
                  <a:pt x="0" y="925866"/>
                </a:lnTo>
                <a:lnTo>
                  <a:pt x="4935548" y="925866"/>
                </a:lnTo>
                <a:lnTo>
                  <a:pt x="4935548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88625" y="4568887"/>
            <a:ext cx="891075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9999">
                <a:solidFill>
                  <a:srgbClr val="1F164D"/>
                </a:solidFill>
                <a:latin typeface="IBM Plex Mono Bold"/>
              </a:rPr>
              <a:t>THANKS!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AutoShape 4" id="4"/>
          <p:cNvSpPr/>
          <p:nvPr/>
        </p:nvSpPr>
        <p:spPr>
          <a:xfrm rot="7348367">
            <a:off x="207455" y="654041"/>
            <a:ext cx="1646908" cy="0"/>
          </a:xfrm>
          <a:prstGeom prst="line">
            <a:avLst/>
          </a:prstGeom>
          <a:ln cap="rnd" w="9525">
            <a:solidFill>
              <a:srgbClr val="E8E8E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7367864">
            <a:off x="-1509681" y="1743314"/>
            <a:ext cx="3229606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752775" y="6865325"/>
            <a:ext cx="10746950" cy="2895700"/>
          </a:xfrm>
          <a:custGeom>
            <a:avLst/>
            <a:gdLst/>
            <a:ahLst/>
            <a:cxnLst/>
            <a:rect r="r" b="b" t="t" l="l"/>
            <a:pathLst>
              <a:path h="2895700" w="10746950">
                <a:moveTo>
                  <a:pt x="0" y="0"/>
                </a:moveTo>
                <a:lnTo>
                  <a:pt x="10746950" y="0"/>
                </a:lnTo>
                <a:lnTo>
                  <a:pt x="10746950" y="2895700"/>
                </a:lnTo>
                <a:lnTo>
                  <a:pt x="0" y="2895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561775" y="9358925"/>
            <a:ext cx="3987150" cy="1108900"/>
            <a:chOff x="0" y="0"/>
            <a:chExt cx="5316200" cy="14785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921" y="6350"/>
              <a:ext cx="5311521" cy="1467612"/>
            </a:xfrm>
            <a:custGeom>
              <a:avLst/>
              <a:gdLst/>
              <a:ahLst/>
              <a:cxnLst/>
              <a:rect r="r" b="b" t="t" l="l"/>
              <a:pathLst>
                <a:path h="1467612" w="5311521">
                  <a:moveTo>
                    <a:pt x="0" y="1451356"/>
                  </a:moveTo>
                  <a:lnTo>
                    <a:pt x="1063498" y="163322"/>
                  </a:lnTo>
                  <a:cubicBezTo>
                    <a:pt x="1065911" y="160401"/>
                    <a:pt x="1069467" y="158750"/>
                    <a:pt x="1073277" y="158750"/>
                  </a:cubicBezTo>
                  <a:lnTo>
                    <a:pt x="2016887" y="158750"/>
                  </a:lnTo>
                  <a:cubicBezTo>
                    <a:pt x="2020316" y="158750"/>
                    <a:pt x="2023491" y="160147"/>
                    <a:pt x="2025904" y="162433"/>
                  </a:cubicBezTo>
                  <a:lnTo>
                    <a:pt x="2437765" y="574294"/>
                  </a:lnTo>
                  <a:lnTo>
                    <a:pt x="2428748" y="583311"/>
                  </a:lnTo>
                  <a:lnTo>
                    <a:pt x="2428748" y="570611"/>
                  </a:lnTo>
                  <a:lnTo>
                    <a:pt x="4967478" y="570611"/>
                  </a:lnTo>
                  <a:lnTo>
                    <a:pt x="4967478" y="583311"/>
                  </a:lnTo>
                  <a:lnTo>
                    <a:pt x="4956429" y="576961"/>
                  </a:lnTo>
                  <a:lnTo>
                    <a:pt x="5289550" y="0"/>
                  </a:lnTo>
                  <a:lnTo>
                    <a:pt x="5311521" y="12700"/>
                  </a:lnTo>
                  <a:lnTo>
                    <a:pt x="4978400" y="589661"/>
                  </a:lnTo>
                  <a:cubicBezTo>
                    <a:pt x="4976114" y="593598"/>
                    <a:pt x="4971923" y="596011"/>
                    <a:pt x="4967351" y="596011"/>
                  </a:cubicBezTo>
                  <a:lnTo>
                    <a:pt x="2428748" y="596011"/>
                  </a:lnTo>
                  <a:cubicBezTo>
                    <a:pt x="2425319" y="596011"/>
                    <a:pt x="2422144" y="594614"/>
                    <a:pt x="2419731" y="592328"/>
                  </a:cubicBezTo>
                  <a:lnTo>
                    <a:pt x="2007870" y="180340"/>
                  </a:lnTo>
                  <a:lnTo>
                    <a:pt x="2016887" y="171323"/>
                  </a:lnTo>
                  <a:lnTo>
                    <a:pt x="2016887" y="184023"/>
                  </a:lnTo>
                  <a:lnTo>
                    <a:pt x="1073277" y="184023"/>
                  </a:lnTo>
                  <a:lnTo>
                    <a:pt x="1073277" y="171450"/>
                  </a:lnTo>
                  <a:lnTo>
                    <a:pt x="1083056" y="179578"/>
                  </a:lnTo>
                  <a:lnTo>
                    <a:pt x="19558" y="1467612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sp>
        <p:nvSpPr>
          <p:cNvPr name="AutoShape 9" id="9"/>
          <p:cNvSpPr/>
          <p:nvPr/>
        </p:nvSpPr>
        <p:spPr>
          <a:xfrm rot="5369586">
            <a:off x="16121683" y="9379850"/>
            <a:ext cx="215333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049798" y="9316848"/>
            <a:ext cx="913752" cy="485900"/>
          </a:xfrm>
          <a:custGeom>
            <a:avLst/>
            <a:gdLst/>
            <a:ahLst/>
            <a:cxnLst/>
            <a:rect r="r" b="b" t="t" l="l"/>
            <a:pathLst>
              <a:path h="485900" w="913752">
                <a:moveTo>
                  <a:pt x="0" y="0"/>
                </a:moveTo>
                <a:lnTo>
                  <a:pt x="913752" y="0"/>
                </a:lnTo>
                <a:lnTo>
                  <a:pt x="913752" y="485900"/>
                </a:lnTo>
                <a:lnTo>
                  <a:pt x="0" y="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5500" y="2871664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50614" y="7339876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358676" y="7340892"/>
            <a:ext cx="929982" cy="928972"/>
          </a:xfrm>
          <a:custGeom>
            <a:avLst/>
            <a:gdLst/>
            <a:ahLst/>
            <a:cxnLst/>
            <a:rect r="r" b="b" t="t" l="l"/>
            <a:pathLst>
              <a:path h="928972" w="929982">
                <a:moveTo>
                  <a:pt x="0" y="0"/>
                </a:moveTo>
                <a:lnTo>
                  <a:pt x="929982" y="0"/>
                </a:lnTo>
                <a:lnTo>
                  <a:pt x="929982" y="928972"/>
                </a:lnTo>
                <a:lnTo>
                  <a:pt x="0" y="9289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741356" y="7341906"/>
            <a:ext cx="929982" cy="928972"/>
          </a:xfrm>
          <a:custGeom>
            <a:avLst/>
            <a:gdLst/>
            <a:ahLst/>
            <a:cxnLst/>
            <a:rect r="r" b="b" t="t" l="l"/>
            <a:pathLst>
              <a:path h="928972" w="929982">
                <a:moveTo>
                  <a:pt x="0" y="0"/>
                </a:moveTo>
                <a:lnTo>
                  <a:pt x="929982" y="0"/>
                </a:lnTo>
                <a:lnTo>
                  <a:pt x="929982" y="928972"/>
                </a:lnTo>
                <a:lnTo>
                  <a:pt x="0" y="928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132158" y="7340892"/>
            <a:ext cx="928968" cy="929988"/>
          </a:xfrm>
          <a:custGeom>
            <a:avLst/>
            <a:gdLst/>
            <a:ahLst/>
            <a:cxnLst/>
            <a:rect r="r" b="b" t="t" l="l"/>
            <a:pathLst>
              <a:path h="929988" w="928968">
                <a:moveTo>
                  <a:pt x="0" y="0"/>
                </a:moveTo>
                <a:lnTo>
                  <a:pt x="928968" y="0"/>
                </a:lnTo>
                <a:lnTo>
                  <a:pt x="928968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38634" y="7340892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11794" y="7340892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26902" y="7340892"/>
            <a:ext cx="932014" cy="928972"/>
          </a:xfrm>
          <a:custGeom>
            <a:avLst/>
            <a:gdLst/>
            <a:ahLst/>
            <a:cxnLst/>
            <a:rect r="r" b="b" t="t" l="l"/>
            <a:pathLst>
              <a:path h="928972" w="932014">
                <a:moveTo>
                  <a:pt x="0" y="0"/>
                </a:moveTo>
                <a:lnTo>
                  <a:pt x="932014" y="0"/>
                </a:lnTo>
                <a:lnTo>
                  <a:pt x="932014" y="928972"/>
                </a:lnTo>
                <a:lnTo>
                  <a:pt x="0" y="9289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705520" y="7358152"/>
            <a:ext cx="928968" cy="895468"/>
          </a:xfrm>
          <a:custGeom>
            <a:avLst/>
            <a:gdLst/>
            <a:ahLst/>
            <a:cxnLst/>
            <a:rect r="r" b="b" t="t" l="l"/>
            <a:pathLst>
              <a:path h="895468" w="928968">
                <a:moveTo>
                  <a:pt x="0" y="0"/>
                </a:moveTo>
                <a:lnTo>
                  <a:pt x="928968" y="0"/>
                </a:lnTo>
                <a:lnTo>
                  <a:pt x="928968" y="895468"/>
                </a:lnTo>
                <a:lnTo>
                  <a:pt x="0" y="89546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082110" y="7341906"/>
            <a:ext cx="929982" cy="927956"/>
          </a:xfrm>
          <a:custGeom>
            <a:avLst/>
            <a:gdLst/>
            <a:ahLst/>
            <a:cxnLst/>
            <a:rect r="r" b="b" t="t" l="l"/>
            <a:pathLst>
              <a:path h="927956" w="929982">
                <a:moveTo>
                  <a:pt x="0" y="0"/>
                </a:moveTo>
                <a:lnTo>
                  <a:pt x="929982" y="0"/>
                </a:lnTo>
                <a:lnTo>
                  <a:pt x="929982" y="927956"/>
                </a:lnTo>
                <a:lnTo>
                  <a:pt x="0" y="92795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97278" y="7340892"/>
            <a:ext cx="829472" cy="928972"/>
          </a:xfrm>
          <a:custGeom>
            <a:avLst/>
            <a:gdLst/>
            <a:ahLst/>
            <a:cxnLst/>
            <a:rect r="r" b="b" t="t" l="l"/>
            <a:pathLst>
              <a:path h="928972" w="829472">
                <a:moveTo>
                  <a:pt x="0" y="0"/>
                </a:moveTo>
                <a:lnTo>
                  <a:pt x="829472" y="0"/>
                </a:lnTo>
                <a:lnTo>
                  <a:pt x="829472" y="928972"/>
                </a:lnTo>
                <a:lnTo>
                  <a:pt x="0" y="92897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001378" y="5766204"/>
            <a:ext cx="829472" cy="927956"/>
          </a:xfrm>
          <a:custGeom>
            <a:avLst/>
            <a:gdLst/>
            <a:ahLst/>
            <a:cxnLst/>
            <a:rect r="r" b="b" t="t" l="l"/>
            <a:pathLst>
              <a:path h="927956" w="829472">
                <a:moveTo>
                  <a:pt x="0" y="0"/>
                </a:moveTo>
                <a:lnTo>
                  <a:pt x="829472" y="0"/>
                </a:lnTo>
                <a:lnTo>
                  <a:pt x="829472" y="927956"/>
                </a:lnTo>
                <a:lnTo>
                  <a:pt x="0" y="92795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58676" y="5766204"/>
            <a:ext cx="929982" cy="928972"/>
          </a:xfrm>
          <a:custGeom>
            <a:avLst/>
            <a:gdLst/>
            <a:ahLst/>
            <a:cxnLst/>
            <a:rect r="r" b="b" t="t" l="l"/>
            <a:pathLst>
              <a:path h="928972" w="929982">
                <a:moveTo>
                  <a:pt x="0" y="0"/>
                </a:moveTo>
                <a:lnTo>
                  <a:pt x="929982" y="0"/>
                </a:lnTo>
                <a:lnTo>
                  <a:pt x="929982" y="928972"/>
                </a:lnTo>
                <a:lnTo>
                  <a:pt x="0" y="928972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741356" y="5795648"/>
            <a:ext cx="929982" cy="871102"/>
          </a:xfrm>
          <a:custGeom>
            <a:avLst/>
            <a:gdLst/>
            <a:ahLst/>
            <a:cxnLst/>
            <a:rect r="r" b="b" t="t" l="l"/>
            <a:pathLst>
              <a:path h="871102" w="929982">
                <a:moveTo>
                  <a:pt x="0" y="0"/>
                </a:moveTo>
                <a:lnTo>
                  <a:pt x="929982" y="0"/>
                </a:lnTo>
                <a:lnTo>
                  <a:pt x="929982" y="871102"/>
                </a:lnTo>
                <a:lnTo>
                  <a:pt x="0" y="871102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378868" y="5767220"/>
            <a:ext cx="435548" cy="927956"/>
          </a:xfrm>
          <a:custGeom>
            <a:avLst/>
            <a:gdLst/>
            <a:ahLst/>
            <a:cxnLst/>
            <a:rect r="r" b="b" t="t" l="l"/>
            <a:pathLst>
              <a:path h="927956" w="435548">
                <a:moveTo>
                  <a:pt x="0" y="0"/>
                </a:moveTo>
                <a:lnTo>
                  <a:pt x="435548" y="0"/>
                </a:lnTo>
                <a:lnTo>
                  <a:pt x="435548" y="927956"/>
                </a:lnTo>
                <a:lnTo>
                  <a:pt x="0" y="927956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511794" y="5766204"/>
            <a:ext cx="929982" cy="927956"/>
          </a:xfrm>
          <a:custGeom>
            <a:avLst/>
            <a:gdLst/>
            <a:ahLst/>
            <a:cxnLst/>
            <a:rect r="r" b="b" t="t" l="l"/>
            <a:pathLst>
              <a:path h="927956" w="929982">
                <a:moveTo>
                  <a:pt x="0" y="0"/>
                </a:moveTo>
                <a:lnTo>
                  <a:pt x="929982" y="0"/>
                </a:lnTo>
                <a:lnTo>
                  <a:pt x="929982" y="927956"/>
                </a:lnTo>
                <a:lnTo>
                  <a:pt x="0" y="927956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838634" y="5767220"/>
            <a:ext cx="929982" cy="927956"/>
          </a:xfrm>
          <a:custGeom>
            <a:avLst/>
            <a:gdLst/>
            <a:ahLst/>
            <a:cxnLst/>
            <a:rect r="r" b="b" t="t" l="l"/>
            <a:pathLst>
              <a:path h="927956" w="929982">
                <a:moveTo>
                  <a:pt x="0" y="0"/>
                </a:moveTo>
                <a:lnTo>
                  <a:pt x="929982" y="0"/>
                </a:lnTo>
                <a:lnTo>
                  <a:pt x="929982" y="927956"/>
                </a:lnTo>
                <a:lnTo>
                  <a:pt x="0" y="927956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328932" y="5767220"/>
            <a:ext cx="928968" cy="927956"/>
          </a:xfrm>
          <a:custGeom>
            <a:avLst/>
            <a:gdLst/>
            <a:ahLst/>
            <a:cxnLst/>
            <a:rect r="r" b="b" t="t" l="l"/>
            <a:pathLst>
              <a:path h="927956" w="928968">
                <a:moveTo>
                  <a:pt x="0" y="0"/>
                </a:moveTo>
                <a:lnTo>
                  <a:pt x="928968" y="0"/>
                </a:lnTo>
                <a:lnTo>
                  <a:pt x="928968" y="927956"/>
                </a:lnTo>
                <a:lnTo>
                  <a:pt x="0" y="92795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705520" y="5766204"/>
            <a:ext cx="930998" cy="931002"/>
          </a:xfrm>
          <a:custGeom>
            <a:avLst/>
            <a:gdLst/>
            <a:ahLst/>
            <a:cxnLst/>
            <a:rect r="r" b="b" t="t" l="l"/>
            <a:pathLst>
              <a:path h="931002" w="930998">
                <a:moveTo>
                  <a:pt x="0" y="0"/>
                </a:moveTo>
                <a:lnTo>
                  <a:pt x="930998" y="0"/>
                </a:lnTo>
                <a:lnTo>
                  <a:pt x="930998" y="931002"/>
                </a:lnTo>
                <a:lnTo>
                  <a:pt x="0" y="931002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082110" y="5767220"/>
            <a:ext cx="929982" cy="927956"/>
          </a:xfrm>
          <a:custGeom>
            <a:avLst/>
            <a:gdLst/>
            <a:ahLst/>
            <a:cxnLst/>
            <a:rect r="r" b="b" t="t" l="l"/>
            <a:pathLst>
              <a:path h="927956" w="929982">
                <a:moveTo>
                  <a:pt x="0" y="0"/>
                </a:moveTo>
                <a:lnTo>
                  <a:pt x="929982" y="0"/>
                </a:lnTo>
                <a:lnTo>
                  <a:pt x="929982" y="927956"/>
                </a:lnTo>
                <a:lnTo>
                  <a:pt x="0" y="927956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446514" y="5822044"/>
            <a:ext cx="928968" cy="817292"/>
          </a:xfrm>
          <a:custGeom>
            <a:avLst/>
            <a:gdLst/>
            <a:ahLst/>
            <a:cxnLst/>
            <a:rect r="r" b="b" t="t" l="l"/>
            <a:pathLst>
              <a:path h="817292" w="928968">
                <a:moveTo>
                  <a:pt x="0" y="0"/>
                </a:moveTo>
                <a:lnTo>
                  <a:pt x="928968" y="0"/>
                </a:lnTo>
                <a:lnTo>
                  <a:pt x="928968" y="817292"/>
                </a:lnTo>
                <a:lnTo>
                  <a:pt x="0" y="817292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950614" y="4300152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415532" y="4300152"/>
            <a:ext cx="816274" cy="929988"/>
          </a:xfrm>
          <a:custGeom>
            <a:avLst/>
            <a:gdLst/>
            <a:ahLst/>
            <a:cxnLst/>
            <a:rect r="r" b="b" t="t" l="l"/>
            <a:pathLst>
              <a:path h="929988" w="816274">
                <a:moveTo>
                  <a:pt x="0" y="0"/>
                </a:moveTo>
                <a:lnTo>
                  <a:pt x="816274" y="0"/>
                </a:lnTo>
                <a:lnTo>
                  <a:pt x="816274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741356" y="4300152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1132158" y="4300152"/>
            <a:ext cx="928968" cy="929988"/>
          </a:xfrm>
          <a:custGeom>
            <a:avLst/>
            <a:gdLst/>
            <a:ahLst/>
            <a:cxnLst/>
            <a:rect r="r" b="b" t="t" l="l"/>
            <a:pathLst>
              <a:path h="929988" w="928968">
                <a:moveTo>
                  <a:pt x="0" y="0"/>
                </a:moveTo>
                <a:lnTo>
                  <a:pt x="928968" y="0"/>
                </a:lnTo>
                <a:lnTo>
                  <a:pt x="928968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623472" y="4300152"/>
            <a:ext cx="707640" cy="929988"/>
          </a:xfrm>
          <a:custGeom>
            <a:avLst/>
            <a:gdLst/>
            <a:ahLst/>
            <a:cxnLst/>
            <a:rect r="r" b="b" t="t" l="l"/>
            <a:pathLst>
              <a:path h="929988" w="707640">
                <a:moveTo>
                  <a:pt x="0" y="0"/>
                </a:moveTo>
                <a:lnTo>
                  <a:pt x="707640" y="0"/>
                </a:lnTo>
                <a:lnTo>
                  <a:pt x="707640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7838634" y="4299136"/>
            <a:ext cx="928968" cy="929988"/>
          </a:xfrm>
          <a:custGeom>
            <a:avLst/>
            <a:gdLst/>
            <a:ahLst/>
            <a:cxnLst/>
            <a:rect r="r" b="b" t="t" l="l"/>
            <a:pathLst>
              <a:path h="929988" w="928968">
                <a:moveTo>
                  <a:pt x="0" y="0"/>
                </a:moveTo>
                <a:lnTo>
                  <a:pt x="928968" y="0"/>
                </a:lnTo>
                <a:lnTo>
                  <a:pt x="928968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356344" y="4300152"/>
            <a:ext cx="873128" cy="929988"/>
          </a:xfrm>
          <a:custGeom>
            <a:avLst/>
            <a:gdLst/>
            <a:ahLst/>
            <a:cxnLst/>
            <a:rect r="r" b="b" t="t" l="l"/>
            <a:pathLst>
              <a:path h="929988" w="873128">
                <a:moveTo>
                  <a:pt x="0" y="0"/>
                </a:moveTo>
                <a:lnTo>
                  <a:pt x="873128" y="0"/>
                </a:lnTo>
                <a:lnTo>
                  <a:pt x="873128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4705520" y="4300152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082110" y="4300152"/>
            <a:ext cx="928968" cy="929988"/>
          </a:xfrm>
          <a:custGeom>
            <a:avLst/>
            <a:gdLst/>
            <a:ahLst/>
            <a:cxnLst/>
            <a:rect r="r" b="b" t="t" l="l"/>
            <a:pathLst>
              <a:path h="929988" w="928968">
                <a:moveTo>
                  <a:pt x="0" y="0"/>
                </a:moveTo>
                <a:lnTo>
                  <a:pt x="928968" y="0"/>
                </a:lnTo>
                <a:lnTo>
                  <a:pt x="928968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46514" y="4299136"/>
            <a:ext cx="928968" cy="929988"/>
          </a:xfrm>
          <a:custGeom>
            <a:avLst/>
            <a:gdLst/>
            <a:ahLst/>
            <a:cxnLst/>
            <a:rect r="r" b="b" t="t" l="l"/>
            <a:pathLst>
              <a:path h="929988" w="928968">
                <a:moveTo>
                  <a:pt x="0" y="0"/>
                </a:moveTo>
                <a:lnTo>
                  <a:pt x="928968" y="0"/>
                </a:lnTo>
                <a:lnTo>
                  <a:pt x="928968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5950614" y="2871664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1132158" y="2871664"/>
            <a:ext cx="929982" cy="929988"/>
          </a:xfrm>
          <a:custGeom>
            <a:avLst/>
            <a:gdLst/>
            <a:ahLst/>
            <a:cxnLst/>
            <a:rect r="r" b="b" t="t" l="l"/>
            <a:pathLst>
              <a:path h="929988" w="929982">
                <a:moveTo>
                  <a:pt x="0" y="0"/>
                </a:moveTo>
                <a:lnTo>
                  <a:pt x="929982" y="0"/>
                </a:lnTo>
                <a:lnTo>
                  <a:pt x="92998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415532" y="2871664"/>
            <a:ext cx="816274" cy="929988"/>
          </a:xfrm>
          <a:custGeom>
            <a:avLst/>
            <a:gdLst/>
            <a:ahLst/>
            <a:cxnLst/>
            <a:rect r="r" b="b" t="t" l="l"/>
            <a:pathLst>
              <a:path h="929988" w="816274">
                <a:moveTo>
                  <a:pt x="0" y="0"/>
                </a:moveTo>
                <a:lnTo>
                  <a:pt x="816274" y="0"/>
                </a:lnTo>
                <a:lnTo>
                  <a:pt x="816274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2854052" y="2870648"/>
            <a:ext cx="706624" cy="929988"/>
          </a:xfrm>
          <a:custGeom>
            <a:avLst/>
            <a:gdLst/>
            <a:ahLst/>
            <a:cxnLst/>
            <a:rect r="r" b="b" t="t" l="l"/>
            <a:pathLst>
              <a:path h="929988" w="706624">
                <a:moveTo>
                  <a:pt x="0" y="0"/>
                </a:moveTo>
                <a:lnTo>
                  <a:pt x="706624" y="0"/>
                </a:lnTo>
                <a:lnTo>
                  <a:pt x="706624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9512808" y="2870648"/>
            <a:ext cx="928968" cy="928972"/>
          </a:xfrm>
          <a:custGeom>
            <a:avLst/>
            <a:gdLst/>
            <a:ahLst/>
            <a:cxnLst/>
            <a:rect r="r" b="b" t="t" l="l"/>
            <a:pathLst>
              <a:path h="928972" w="928968">
                <a:moveTo>
                  <a:pt x="0" y="0"/>
                </a:moveTo>
                <a:lnTo>
                  <a:pt x="928968" y="0"/>
                </a:lnTo>
                <a:lnTo>
                  <a:pt x="928968" y="928972"/>
                </a:lnTo>
                <a:lnTo>
                  <a:pt x="0" y="928972"/>
                </a:lnTo>
                <a:lnTo>
                  <a:pt x="0" y="0"/>
                </a:lnTo>
                <a:close/>
              </a:path>
            </a:pathLst>
          </a:custGeom>
          <a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7889398" y="2870648"/>
            <a:ext cx="829472" cy="929988"/>
          </a:xfrm>
          <a:custGeom>
            <a:avLst/>
            <a:gdLst/>
            <a:ahLst/>
            <a:cxnLst/>
            <a:rect r="r" b="b" t="t" l="l"/>
            <a:pathLst>
              <a:path h="929988" w="829472">
                <a:moveTo>
                  <a:pt x="0" y="0"/>
                </a:moveTo>
                <a:lnTo>
                  <a:pt x="829472" y="0"/>
                </a:lnTo>
                <a:lnTo>
                  <a:pt x="82947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78">
              <a:extLs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3082110" y="2870648"/>
            <a:ext cx="927952" cy="929988"/>
          </a:xfrm>
          <a:custGeom>
            <a:avLst/>
            <a:gdLst/>
            <a:ahLst/>
            <a:cxnLst/>
            <a:rect r="r" b="b" t="t" l="l"/>
            <a:pathLst>
              <a:path h="929988" w="927952">
                <a:moveTo>
                  <a:pt x="0" y="0"/>
                </a:moveTo>
                <a:lnTo>
                  <a:pt x="927952" y="0"/>
                </a:lnTo>
                <a:lnTo>
                  <a:pt x="927952" y="929988"/>
                </a:lnTo>
                <a:lnTo>
                  <a:pt x="0" y="929988"/>
                </a:lnTo>
                <a:lnTo>
                  <a:pt x="0" y="0"/>
                </a:lnTo>
                <a:close/>
              </a:path>
            </a:pathLst>
          </a:custGeom>
          <a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6327916" y="2870648"/>
            <a:ext cx="929982" cy="928972"/>
          </a:xfrm>
          <a:custGeom>
            <a:avLst/>
            <a:gdLst/>
            <a:ahLst/>
            <a:cxnLst/>
            <a:rect r="r" b="b" t="t" l="l"/>
            <a:pathLst>
              <a:path h="928972" w="929982">
                <a:moveTo>
                  <a:pt x="0" y="0"/>
                </a:moveTo>
                <a:lnTo>
                  <a:pt x="929982" y="0"/>
                </a:lnTo>
                <a:lnTo>
                  <a:pt x="929982" y="928972"/>
                </a:lnTo>
                <a:lnTo>
                  <a:pt x="0" y="928972"/>
                </a:lnTo>
                <a:lnTo>
                  <a:pt x="0" y="0"/>
                </a:lnTo>
                <a:close/>
              </a:path>
            </a:pathLst>
          </a:custGeom>
          <a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4705520" y="2870648"/>
            <a:ext cx="930998" cy="932018"/>
          </a:xfrm>
          <a:custGeom>
            <a:avLst/>
            <a:gdLst/>
            <a:ahLst/>
            <a:cxnLst/>
            <a:rect r="r" b="b" t="t" l="l"/>
            <a:pathLst>
              <a:path h="932018" w="930998">
                <a:moveTo>
                  <a:pt x="0" y="0"/>
                </a:moveTo>
                <a:lnTo>
                  <a:pt x="930998" y="0"/>
                </a:lnTo>
                <a:lnTo>
                  <a:pt x="930998" y="932018"/>
                </a:lnTo>
                <a:lnTo>
                  <a:pt x="0" y="932018"/>
                </a:lnTo>
                <a:lnTo>
                  <a:pt x="0" y="0"/>
                </a:lnTo>
                <a:close/>
              </a:path>
            </a:pathLst>
          </a:custGeom>
          <a:blipFill>
            <a:blip r:embed="rId84">
              <a:extLs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531425" y="886225"/>
            <a:ext cx="15225150" cy="105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ICON PACK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999922" y="4678774"/>
            <a:ext cx="4935502" cy="929450"/>
          </a:xfrm>
          <a:custGeom>
            <a:avLst/>
            <a:gdLst/>
            <a:ahLst/>
            <a:cxnLst/>
            <a:rect r="r" b="b" t="t" l="l"/>
            <a:pathLst>
              <a:path h="929450" w="4935502">
                <a:moveTo>
                  <a:pt x="0" y="0"/>
                </a:moveTo>
                <a:lnTo>
                  <a:pt x="4935502" y="0"/>
                </a:lnTo>
                <a:lnTo>
                  <a:pt x="4935502" y="929450"/>
                </a:lnTo>
                <a:lnTo>
                  <a:pt x="0" y="929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00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770098" y="468056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0609" y="4781816"/>
            <a:ext cx="8166511" cy="3960758"/>
          </a:xfrm>
          <a:custGeom>
            <a:avLst/>
            <a:gdLst/>
            <a:ahLst/>
            <a:cxnLst/>
            <a:rect r="r" b="b" t="t" l="l"/>
            <a:pathLst>
              <a:path h="3960758" w="8166511">
                <a:moveTo>
                  <a:pt x="0" y="0"/>
                </a:moveTo>
                <a:lnTo>
                  <a:pt x="8166511" y="0"/>
                </a:lnTo>
                <a:lnTo>
                  <a:pt x="8166511" y="3960757"/>
                </a:lnTo>
                <a:lnTo>
                  <a:pt x="0" y="3960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48288" y="1881759"/>
            <a:ext cx="3466438" cy="2599829"/>
          </a:xfrm>
          <a:custGeom>
            <a:avLst/>
            <a:gdLst/>
            <a:ahLst/>
            <a:cxnLst/>
            <a:rect r="r" b="b" t="t" l="l"/>
            <a:pathLst>
              <a:path h="2599829" w="3466438">
                <a:moveTo>
                  <a:pt x="0" y="0"/>
                </a:moveTo>
                <a:lnTo>
                  <a:pt x="3466438" y="0"/>
                </a:lnTo>
                <a:lnTo>
                  <a:pt x="3466438" y="2599829"/>
                </a:lnTo>
                <a:lnTo>
                  <a:pt x="0" y="259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87278" y="933450"/>
            <a:ext cx="5451198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Introduction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58389" y="2675748"/>
            <a:ext cx="5370950" cy="1935412"/>
            <a:chOff x="0" y="0"/>
            <a:chExt cx="7161267" cy="258055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61950"/>
              <a:ext cx="7161267" cy="1447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63"/>
                </a:lnSpc>
              </a:pPr>
              <a:r>
                <a:rPr lang="en-US" sz="8913">
                  <a:solidFill>
                    <a:srgbClr val="FDB3FD"/>
                  </a:solidFill>
                  <a:latin typeface="Dreaming Outloud Script Italics"/>
                </a:rPr>
                <a:t>Cuchau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175060"/>
              <a:ext cx="7160349" cy="1405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11"/>
                </a:lnSpc>
              </a:pPr>
              <a:r>
                <a:rPr lang="en-US" sz="7412" spc="452">
                  <a:solidFill>
                    <a:srgbClr val="000000"/>
                  </a:solidFill>
                  <a:latin typeface="Joint"/>
                </a:rPr>
                <a:t>Robot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041091" y="4734191"/>
            <a:ext cx="7961857" cy="259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0"/>
              </a:lnSpc>
            </a:pPr>
            <a:r>
              <a:rPr lang="en-US" sz="2992">
                <a:solidFill>
                  <a:srgbClr val="1F164D"/>
                </a:solidFill>
                <a:latin typeface="IBM Plex Mono Bold"/>
              </a:rPr>
              <a:t>Juan Diego </a:t>
            </a:r>
          </a:p>
          <a:p>
            <a:pPr algn="ctr">
              <a:lnSpc>
                <a:spcPts val="4130"/>
              </a:lnSpc>
            </a:pPr>
            <a:r>
              <a:rPr lang="en-US" sz="2992">
                <a:solidFill>
                  <a:srgbClr val="1F164D"/>
                </a:solidFill>
                <a:latin typeface="IBM Plex Mono Bold"/>
              </a:rPr>
              <a:t>Cabrera Moncada</a:t>
            </a:r>
          </a:p>
          <a:p>
            <a:pPr algn="ctr">
              <a:lnSpc>
                <a:spcPts val="4130"/>
              </a:lnSpc>
            </a:pPr>
            <a:r>
              <a:rPr lang="en-US" sz="2992">
                <a:solidFill>
                  <a:srgbClr val="1F164D"/>
                </a:solidFill>
                <a:latin typeface="IBM Plex Mono Bold"/>
              </a:rPr>
              <a:t>Student</a:t>
            </a:r>
          </a:p>
          <a:p>
            <a:pPr algn="ctr">
              <a:lnSpc>
                <a:spcPts val="4130"/>
              </a:lnSpc>
              <a:spcBef>
                <a:spcPct val="0"/>
              </a:spcBef>
            </a:pPr>
            <a:r>
              <a:rPr lang="en-US" sz="2992">
                <a:solidFill>
                  <a:srgbClr val="1F164D"/>
                </a:solidFill>
                <a:latin typeface="IBM Plex Mono Bold"/>
              </a:rPr>
              <a:t>Department of Electronic and Telecommunications Engineering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62250" y="9120700"/>
            <a:ext cx="3469368" cy="919300"/>
          </a:xfrm>
          <a:custGeom>
            <a:avLst/>
            <a:gdLst/>
            <a:ahLst/>
            <a:cxnLst/>
            <a:rect r="r" b="b" t="t" l="l"/>
            <a:pathLst>
              <a:path h="919300" w="3469368">
                <a:moveTo>
                  <a:pt x="0" y="0"/>
                </a:moveTo>
                <a:lnTo>
                  <a:pt x="3469368" y="0"/>
                </a:lnTo>
                <a:lnTo>
                  <a:pt x="3469368" y="919300"/>
                </a:lnTo>
                <a:lnTo>
                  <a:pt x="0" y="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130" t="0" r="-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40048" y="9337398"/>
            <a:ext cx="913752" cy="485900"/>
          </a:xfrm>
          <a:custGeom>
            <a:avLst/>
            <a:gdLst/>
            <a:ahLst/>
            <a:cxnLst/>
            <a:rect r="r" b="b" t="t" l="l"/>
            <a:pathLst>
              <a:path h="485900" w="913752">
                <a:moveTo>
                  <a:pt x="0" y="0"/>
                </a:moveTo>
                <a:lnTo>
                  <a:pt x="913752" y="0"/>
                </a:lnTo>
                <a:lnTo>
                  <a:pt x="913752" y="485900"/>
                </a:lnTo>
                <a:lnTo>
                  <a:pt x="0" y="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2676424" y="7994524"/>
            <a:ext cx="5626748" cy="1291100"/>
          </a:xfrm>
          <a:custGeom>
            <a:avLst/>
            <a:gdLst/>
            <a:ahLst/>
            <a:cxnLst/>
            <a:rect r="r" b="b" t="t" l="l"/>
            <a:pathLst>
              <a:path h="1291100" w="5626748">
                <a:moveTo>
                  <a:pt x="0" y="0"/>
                </a:moveTo>
                <a:lnTo>
                  <a:pt x="5626748" y="0"/>
                </a:lnTo>
                <a:lnTo>
                  <a:pt x="5626748" y="1291100"/>
                </a:lnTo>
                <a:lnTo>
                  <a:pt x="0" y="1291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5866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3952776" y="7118224"/>
            <a:ext cx="5626748" cy="2167400"/>
          </a:xfrm>
          <a:custGeom>
            <a:avLst/>
            <a:gdLst/>
            <a:ahLst/>
            <a:cxnLst/>
            <a:rect r="r" b="b" t="t" l="l"/>
            <a:pathLst>
              <a:path h="2167400" w="5626748">
                <a:moveTo>
                  <a:pt x="0" y="0"/>
                </a:moveTo>
                <a:lnTo>
                  <a:pt x="5626748" y="0"/>
                </a:lnTo>
                <a:lnTo>
                  <a:pt x="5626748" y="2167400"/>
                </a:lnTo>
                <a:lnTo>
                  <a:pt x="0" y="216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40" t="-152999" r="2039" b="-2022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8646098" y="299900"/>
            <a:ext cx="7972000" cy="919300"/>
          </a:xfrm>
          <a:custGeom>
            <a:avLst/>
            <a:gdLst/>
            <a:ahLst/>
            <a:cxnLst/>
            <a:rect r="r" b="b" t="t" l="l"/>
            <a:pathLst>
              <a:path h="919300" w="7972000">
                <a:moveTo>
                  <a:pt x="0" y="0"/>
                </a:moveTo>
                <a:lnTo>
                  <a:pt x="7972000" y="0"/>
                </a:lnTo>
                <a:lnTo>
                  <a:pt x="7972000" y="919300"/>
                </a:lnTo>
                <a:lnTo>
                  <a:pt x="0" y="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7961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6817002" y="39186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1425" y="886225"/>
            <a:ext cx="1522515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Motivation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69121" y="4215850"/>
            <a:ext cx="377355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Maze solving as an application problem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45329" y="4215850"/>
            <a:ext cx="3773550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Short time solving mazes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Recursiveness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45321" y="6374513"/>
            <a:ext cx="4098927" cy="112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4"/>
              </a:lnSpc>
            </a:pPr>
            <a:r>
              <a:rPr lang="en-US" sz="3300">
                <a:solidFill>
                  <a:srgbClr val="1F164D"/>
                </a:solidFill>
                <a:latin typeface="IBM Plex Mono Bold"/>
              </a:rPr>
              <a:t>Feedback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69121" y="3127363"/>
            <a:ext cx="4876977" cy="112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4"/>
              </a:lnSpc>
            </a:pPr>
            <a:r>
              <a:rPr lang="en-US" sz="3300">
                <a:solidFill>
                  <a:srgbClr val="1F164D"/>
                </a:solidFill>
                <a:latin typeface="IBM Plex Mono Bold"/>
              </a:rPr>
              <a:t>Shortest Path Algorithm Research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69121" y="6427091"/>
            <a:ext cx="3773550" cy="107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100">
                <a:solidFill>
                  <a:srgbClr val="1F164D"/>
                </a:solidFill>
                <a:latin typeface="IBM Plex Mono Bold"/>
              </a:rPr>
              <a:t>Autonomous navigation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9121" y="7463000"/>
            <a:ext cx="4305887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Sensor data management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Decision making on path to take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45321" y="7438591"/>
            <a:ext cx="4098919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Adjustments on robot’s pathing based on known data and new info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45321" y="3639046"/>
            <a:ext cx="3773550" cy="61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1F164D"/>
                </a:solidFill>
                <a:latin typeface="IBM Plex Mono Bold"/>
              </a:rPr>
              <a:t>Efficiency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863498" y="2646754"/>
            <a:ext cx="565180" cy="563328"/>
          </a:xfrm>
          <a:custGeom>
            <a:avLst/>
            <a:gdLst/>
            <a:ahLst/>
            <a:cxnLst/>
            <a:rect r="r" b="b" t="t" l="l"/>
            <a:pathLst>
              <a:path h="563328" w="565180">
                <a:moveTo>
                  <a:pt x="0" y="0"/>
                </a:moveTo>
                <a:lnTo>
                  <a:pt x="565180" y="0"/>
                </a:lnTo>
                <a:lnTo>
                  <a:pt x="565180" y="563328"/>
                </a:lnTo>
                <a:lnTo>
                  <a:pt x="0" y="5633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891078" y="2652154"/>
            <a:ext cx="563950" cy="563328"/>
          </a:xfrm>
          <a:custGeom>
            <a:avLst/>
            <a:gdLst/>
            <a:ahLst/>
            <a:cxnLst/>
            <a:rect r="r" b="b" t="t" l="l"/>
            <a:pathLst>
              <a:path h="563328" w="563950">
                <a:moveTo>
                  <a:pt x="0" y="0"/>
                </a:moveTo>
                <a:lnTo>
                  <a:pt x="563950" y="0"/>
                </a:lnTo>
                <a:lnTo>
                  <a:pt x="563950" y="563328"/>
                </a:lnTo>
                <a:lnTo>
                  <a:pt x="0" y="563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891078" y="5893288"/>
            <a:ext cx="563334" cy="563944"/>
          </a:xfrm>
          <a:custGeom>
            <a:avLst/>
            <a:gdLst/>
            <a:ahLst/>
            <a:cxnLst/>
            <a:rect r="r" b="b" t="t" l="l"/>
            <a:pathLst>
              <a:path h="563944" w="563334">
                <a:moveTo>
                  <a:pt x="0" y="0"/>
                </a:moveTo>
                <a:lnTo>
                  <a:pt x="563334" y="0"/>
                </a:lnTo>
                <a:lnTo>
                  <a:pt x="563334" y="563944"/>
                </a:lnTo>
                <a:lnTo>
                  <a:pt x="0" y="563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863498" y="5893288"/>
            <a:ext cx="563950" cy="563944"/>
          </a:xfrm>
          <a:custGeom>
            <a:avLst/>
            <a:gdLst/>
            <a:ahLst/>
            <a:cxnLst/>
            <a:rect r="r" b="b" t="t" l="l"/>
            <a:pathLst>
              <a:path h="563944" w="563950">
                <a:moveTo>
                  <a:pt x="0" y="0"/>
                </a:moveTo>
                <a:lnTo>
                  <a:pt x="563950" y="0"/>
                </a:lnTo>
                <a:lnTo>
                  <a:pt x="563950" y="563944"/>
                </a:lnTo>
                <a:lnTo>
                  <a:pt x="0" y="5639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999922" y="4678774"/>
            <a:ext cx="4935502" cy="929450"/>
          </a:xfrm>
          <a:custGeom>
            <a:avLst/>
            <a:gdLst/>
            <a:ahLst/>
            <a:cxnLst/>
            <a:rect r="r" b="b" t="t" l="l"/>
            <a:pathLst>
              <a:path h="929450" w="4935502">
                <a:moveTo>
                  <a:pt x="0" y="0"/>
                </a:moveTo>
                <a:lnTo>
                  <a:pt x="4935502" y="0"/>
                </a:lnTo>
                <a:lnTo>
                  <a:pt x="4935502" y="929450"/>
                </a:lnTo>
                <a:lnTo>
                  <a:pt x="0" y="929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0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770098" y="4680568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84065" y="2675748"/>
            <a:ext cx="5024317" cy="5854607"/>
          </a:xfrm>
          <a:custGeom>
            <a:avLst/>
            <a:gdLst/>
            <a:ahLst/>
            <a:cxnLst/>
            <a:rect r="r" b="b" t="t" l="l"/>
            <a:pathLst>
              <a:path h="5854607" w="5024317">
                <a:moveTo>
                  <a:pt x="0" y="0"/>
                </a:moveTo>
                <a:lnTo>
                  <a:pt x="5024317" y="0"/>
                </a:lnTo>
                <a:lnTo>
                  <a:pt x="5024317" y="5854607"/>
                </a:lnTo>
                <a:lnTo>
                  <a:pt x="0" y="5854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2363" y="933450"/>
            <a:ext cx="11864552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70432" y="3492556"/>
            <a:ext cx="7869109" cy="326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660" indent="-338330" lvl="1">
              <a:lnSpc>
                <a:spcPts val="4325"/>
              </a:lnSpc>
              <a:buFont typeface="Arial"/>
              <a:buChar char="•"/>
            </a:pPr>
            <a:r>
              <a:rPr lang="en-US" sz="3134">
                <a:solidFill>
                  <a:srgbClr val="1F164D"/>
                </a:solidFill>
                <a:latin typeface="Arimo"/>
              </a:rPr>
              <a:t>Representation of initial data</a:t>
            </a:r>
          </a:p>
          <a:p>
            <a:pPr algn="l" marL="676660" indent="-338330" lvl="1">
              <a:lnSpc>
                <a:spcPts val="4325"/>
              </a:lnSpc>
              <a:buFont typeface="Arial"/>
              <a:buChar char="•"/>
            </a:pPr>
            <a:r>
              <a:rPr lang="en-US" sz="3134">
                <a:solidFill>
                  <a:srgbClr val="1F164D"/>
                </a:solidFill>
                <a:latin typeface="Arimo"/>
              </a:rPr>
              <a:t>Sensor usage</a:t>
            </a:r>
          </a:p>
          <a:p>
            <a:pPr algn="l" marL="676660" indent="-338330" lvl="1">
              <a:lnSpc>
                <a:spcPts val="4325"/>
              </a:lnSpc>
              <a:buFont typeface="Arial"/>
              <a:buChar char="•"/>
            </a:pPr>
            <a:r>
              <a:rPr lang="en-US" sz="3134">
                <a:solidFill>
                  <a:srgbClr val="1F164D"/>
                </a:solidFill>
                <a:latin typeface="Arimo"/>
              </a:rPr>
              <a:t>Flood - fill algorithm implementation (Feedback info.)</a:t>
            </a:r>
          </a:p>
          <a:p>
            <a:pPr algn="l" marL="676660" indent="-338330" lvl="1">
              <a:lnSpc>
                <a:spcPts val="4325"/>
              </a:lnSpc>
              <a:buFont typeface="Arial"/>
              <a:buChar char="•"/>
            </a:pPr>
            <a:r>
              <a:rPr lang="en-US" sz="3134">
                <a:solidFill>
                  <a:srgbClr val="1F164D"/>
                </a:solidFill>
                <a:latin typeface="Arimo"/>
              </a:rPr>
              <a:t>Pathing decision making</a:t>
            </a:r>
          </a:p>
          <a:p>
            <a:pPr algn="l" marL="676660" indent="-338330" lvl="1">
              <a:lnSpc>
                <a:spcPts val="4325"/>
              </a:lnSpc>
              <a:buFont typeface="Arial"/>
              <a:buChar char="•"/>
            </a:pPr>
            <a:r>
              <a:rPr lang="en-US" sz="3134">
                <a:solidFill>
                  <a:srgbClr val="1F164D"/>
                </a:solidFill>
                <a:latin typeface="Arimo"/>
              </a:rPr>
              <a:t>Hardware configuration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10800000">
            <a:off x="14346302" y="297950"/>
            <a:ext cx="3500148" cy="812600"/>
          </a:xfrm>
          <a:custGeom>
            <a:avLst/>
            <a:gdLst/>
            <a:ahLst/>
            <a:cxnLst/>
            <a:rect r="r" b="b" t="t" l="l"/>
            <a:pathLst>
              <a:path h="812600" w="3500148">
                <a:moveTo>
                  <a:pt x="0" y="0"/>
                </a:moveTo>
                <a:lnTo>
                  <a:pt x="3500148" y="0"/>
                </a:lnTo>
                <a:lnTo>
                  <a:pt x="3500148" y="812600"/>
                </a:lnTo>
                <a:lnTo>
                  <a:pt x="0" y="812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3078548" y="9256660"/>
            <a:ext cx="4935552" cy="728350"/>
          </a:xfrm>
          <a:custGeom>
            <a:avLst/>
            <a:gdLst/>
            <a:ahLst/>
            <a:cxnLst/>
            <a:rect r="r" b="b" t="t" l="l"/>
            <a:pathLst>
              <a:path h="728350" w="4935552">
                <a:moveTo>
                  <a:pt x="0" y="0"/>
                </a:moveTo>
                <a:lnTo>
                  <a:pt x="4935552" y="0"/>
                </a:lnTo>
                <a:lnTo>
                  <a:pt x="4935552" y="728350"/>
                </a:lnTo>
                <a:lnTo>
                  <a:pt x="0" y="728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789" r="0" b="-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" y="897149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00760" y="897149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886225"/>
            <a:ext cx="1522515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Materials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439976" y="2383222"/>
          <a:ext cx="15392400" cy="6200775"/>
        </p:xfrm>
        <a:graphic>
          <a:graphicData uri="http://schemas.openxmlformats.org/drawingml/2006/table">
            <a:tbl>
              <a:tblPr/>
              <a:tblGrid>
                <a:gridCol w="6665795"/>
                <a:gridCol w="8726605"/>
              </a:tblGrid>
              <a:tr h="9539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IBM Plex Mono Bold"/>
                        </a:rPr>
                        <a:t>ACTUATORS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63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Arimo"/>
                        </a:rPr>
                        <a:t>4 DC motors, each with one wheel connected.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9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IBM Plex Mono Bold"/>
                        </a:rPr>
                        <a:t>SENSORS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63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Arimo"/>
                        </a:rPr>
                        <a:t>3 ultrasonic sensors (HC-SR04)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9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IBM Plex Mono Bold"/>
                        </a:rPr>
                        <a:t>MECHANICAL STRUCTURE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63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Arimo"/>
                        </a:rPr>
                        <a:t>Chasis of the robot and terminal block shield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9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IBM Plex Mono Bold"/>
                        </a:rPr>
                        <a:t>POWER SOURCE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63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Arimo"/>
                        </a:rPr>
                        <a:t>9v battery and 3 rechargable batteries of 3.7v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9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IBM Plex Mono Bold"/>
                        </a:rPr>
                        <a:t>MICROCONTROLLER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63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Arimo"/>
                        </a:rPr>
                        <a:t>Arduino Nano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09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IBM Plex Mono Bold"/>
                        </a:rPr>
                        <a:t>DRIVER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63"/>
                        </a:lnSpc>
                        <a:defRPr/>
                      </a:pPr>
                      <a:r>
                        <a:rPr lang="en-US" sz="2799">
                          <a:solidFill>
                            <a:srgbClr val="1F164D"/>
                          </a:solidFill>
                          <a:latin typeface="Arimo"/>
                        </a:rPr>
                        <a:t>L298N module controlled via digital signals and PWM</a:t>
                      </a:r>
                      <a:endParaRPr lang="en-US" sz="1100"/>
                    </a:p>
                  </a:txBody>
                  <a:tcPr marL="182875" marR="182875" marT="182875" marB="182875" anchor="ctr">
                    <a:lnL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309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524700" y="9182546"/>
            <a:ext cx="3293400" cy="764600"/>
          </a:xfrm>
          <a:custGeom>
            <a:avLst/>
            <a:gdLst/>
            <a:ahLst/>
            <a:cxnLst/>
            <a:rect r="r" b="b" t="t" l="l"/>
            <a:pathLst>
              <a:path h="764600" w="3293400">
                <a:moveTo>
                  <a:pt x="0" y="0"/>
                </a:moveTo>
                <a:lnTo>
                  <a:pt x="3293400" y="0"/>
                </a:lnTo>
                <a:lnTo>
                  <a:pt x="3293400" y="764600"/>
                </a:lnTo>
                <a:lnTo>
                  <a:pt x="0" y="764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0700" y="254076"/>
            <a:ext cx="1594624" cy="370200"/>
          </a:xfrm>
          <a:custGeom>
            <a:avLst/>
            <a:gdLst/>
            <a:ahLst/>
            <a:cxnLst/>
            <a:rect r="r" b="b" t="t" l="l"/>
            <a:pathLst>
              <a:path h="370200" w="1594624">
                <a:moveTo>
                  <a:pt x="0" y="0"/>
                </a:moveTo>
                <a:lnTo>
                  <a:pt x="1594624" y="0"/>
                </a:lnTo>
                <a:lnTo>
                  <a:pt x="1594624" y="370200"/>
                </a:lnTo>
                <a:lnTo>
                  <a:pt x="0" y="370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4944778" y="762204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4935548" y="0"/>
                </a:moveTo>
                <a:lnTo>
                  <a:pt x="0" y="0"/>
                </a:lnTo>
                <a:lnTo>
                  <a:pt x="0" y="925866"/>
                </a:lnTo>
                <a:lnTo>
                  <a:pt x="4935548" y="925866"/>
                </a:lnTo>
                <a:lnTo>
                  <a:pt x="4935548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978248" y="-228202"/>
            <a:ext cx="4246720" cy="1334750"/>
          </a:xfrm>
          <a:custGeom>
            <a:avLst/>
            <a:gdLst/>
            <a:ahLst/>
            <a:cxnLst/>
            <a:rect r="r" b="b" t="t" l="l"/>
            <a:pathLst>
              <a:path h="1334750" w="4246720">
                <a:moveTo>
                  <a:pt x="4246720" y="0"/>
                </a:moveTo>
                <a:lnTo>
                  <a:pt x="0" y="0"/>
                </a:lnTo>
                <a:lnTo>
                  <a:pt x="0" y="1334750"/>
                </a:lnTo>
                <a:lnTo>
                  <a:pt x="4246720" y="1334750"/>
                </a:lnTo>
                <a:lnTo>
                  <a:pt x="424672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5572" y="2773639"/>
            <a:ext cx="549375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1F164D"/>
                </a:solidFill>
                <a:latin typeface="IBM Plex Mono Bold"/>
              </a:rPr>
              <a:t>Physical Model Construction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5572" y="6832056"/>
            <a:ext cx="549375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Enabling sensors readings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Data updating based on sensors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5572" y="3790909"/>
            <a:ext cx="549375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Structure of the robot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Location of sensors and actuators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74639" y="6863595"/>
            <a:ext cx="6862570" cy="145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Flood - fill algorithm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Rotation and movement of the robot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Robot’s position update and goal checking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74639" y="3000130"/>
            <a:ext cx="7296761" cy="2338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6"/>
              </a:lnSpc>
            </a:pPr>
            <a:r>
              <a:rPr lang="en-US" sz="2700">
                <a:solidFill>
                  <a:srgbClr val="1F164D"/>
                </a:solidFill>
                <a:latin typeface="Arimo"/>
              </a:rPr>
              <a:t>Maze 2D representation</a:t>
            </a:r>
          </a:p>
          <a:p>
            <a:pPr algn="l">
              <a:lnSpc>
                <a:spcPts val="3726"/>
              </a:lnSpc>
            </a:pPr>
            <a:r>
              <a:rPr lang="en-US" sz="2700">
                <a:solidFill>
                  <a:srgbClr val="1F164D"/>
                </a:solidFill>
                <a:latin typeface="Arimo"/>
              </a:rPr>
              <a:t>Robot’s position and target</a:t>
            </a:r>
          </a:p>
          <a:p>
            <a:pPr algn="l">
              <a:lnSpc>
                <a:spcPts val="3726"/>
              </a:lnSpc>
            </a:pPr>
            <a:r>
              <a:rPr lang="en-US" sz="2700">
                <a:solidFill>
                  <a:srgbClr val="1F164D"/>
                </a:solidFill>
                <a:latin typeface="Arimo"/>
              </a:rPr>
              <a:t>Sensors data parametrization</a:t>
            </a:r>
          </a:p>
          <a:p>
            <a:pPr algn="l">
              <a:lnSpc>
                <a:spcPts val="3726"/>
              </a:lnSpc>
            </a:pPr>
            <a:r>
              <a:rPr lang="en-US" sz="2700">
                <a:solidFill>
                  <a:srgbClr val="1F164D"/>
                </a:solidFill>
                <a:latin typeface="Arimo"/>
              </a:rPr>
              <a:t>Pin assignment</a:t>
            </a:r>
          </a:p>
          <a:p>
            <a:pPr algn="l">
              <a:lnSpc>
                <a:spcPts val="3726"/>
              </a:lnSpc>
            </a:pPr>
            <a:r>
              <a:rPr lang="en-US" sz="2700">
                <a:solidFill>
                  <a:srgbClr val="1F164D"/>
                </a:solidFill>
                <a:latin typeface="Arimo"/>
              </a:rPr>
              <a:t>Motor speed initialization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5572" y="1803910"/>
            <a:ext cx="1645800" cy="80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130994"/>
                </a:solidFill>
                <a:latin typeface="IBM Plex Mono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5572" y="5067300"/>
            <a:ext cx="1645800" cy="80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130994"/>
                </a:solidFill>
                <a:latin typeface="IBM Plex Mono 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14882" y="1803910"/>
            <a:ext cx="1645800" cy="80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130994"/>
                </a:solidFill>
                <a:latin typeface="IBM Plex Mono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14882" y="5175301"/>
            <a:ext cx="1645800" cy="80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4800">
                <a:solidFill>
                  <a:srgbClr val="130994"/>
                </a:solidFill>
                <a:latin typeface="IBM Plex Mono Bold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74639" y="5871937"/>
            <a:ext cx="5996475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1F164D"/>
                </a:solidFill>
                <a:latin typeface="IBM Plex Mono Bold"/>
              </a:rPr>
              <a:t>Modules for robot’s control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74639" y="2563885"/>
            <a:ext cx="549375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1F164D"/>
                </a:solidFill>
                <a:latin typeface="IBM Plex Mono Bold"/>
              </a:rPr>
              <a:t>Data initialization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18801" y="584768"/>
            <a:ext cx="4804812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Methods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5572" y="5827275"/>
            <a:ext cx="5996475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1F164D"/>
                </a:solidFill>
                <a:latin typeface="IBM Plex Mono Bold"/>
              </a:rPr>
              <a:t>Modules for data acquisition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0" y="-27450"/>
            <a:ext cx="18288002" cy="10314600"/>
          </a:xfrm>
          <a:custGeom>
            <a:avLst/>
            <a:gdLst/>
            <a:ahLst/>
            <a:cxnLst/>
            <a:rect r="r" b="b" t="t" l="l"/>
            <a:pathLst>
              <a:path h="10314600" w="18288002">
                <a:moveTo>
                  <a:pt x="0" y="0"/>
                </a:moveTo>
                <a:lnTo>
                  <a:pt x="18288002" y="0"/>
                </a:lnTo>
                <a:lnTo>
                  <a:pt x="18288002" y="10314600"/>
                </a:lnTo>
                <a:lnTo>
                  <a:pt x="0" y="10314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20" r="0" b="-84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21059" y="218650"/>
            <a:ext cx="6136950" cy="277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>
                <a:solidFill>
                  <a:srgbClr val="000000"/>
                </a:solidFill>
                <a:latin typeface="IBM Plex Mono Bold"/>
              </a:rPr>
              <a:t>Results and Discussion</a:t>
            </a:r>
          </a:p>
          <a:p>
            <a:pPr algn="l">
              <a:lnSpc>
                <a:spcPts val="552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2068628" y="2527492"/>
            <a:ext cx="4935548" cy="925866"/>
          </a:xfrm>
          <a:custGeom>
            <a:avLst/>
            <a:gdLst/>
            <a:ahLst/>
            <a:cxnLst/>
            <a:rect r="r" b="b" t="t" l="l"/>
            <a:pathLst>
              <a:path h="925866" w="4935548">
                <a:moveTo>
                  <a:pt x="0" y="0"/>
                </a:moveTo>
                <a:lnTo>
                  <a:pt x="4935548" y="0"/>
                </a:lnTo>
                <a:lnTo>
                  <a:pt x="4935548" y="925866"/>
                </a:lnTo>
                <a:lnTo>
                  <a:pt x="0" y="92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117467">
            <a:off x="13287218" y="-1119402"/>
            <a:ext cx="7605852" cy="4277350"/>
          </a:xfrm>
          <a:custGeom>
            <a:avLst/>
            <a:gdLst/>
            <a:ahLst/>
            <a:cxnLst/>
            <a:rect r="r" b="b" t="t" l="l"/>
            <a:pathLst>
              <a:path h="4277350" w="7605852">
                <a:moveTo>
                  <a:pt x="0" y="0"/>
                </a:moveTo>
                <a:lnTo>
                  <a:pt x="7605852" y="0"/>
                </a:lnTo>
                <a:lnTo>
                  <a:pt x="7605852" y="4277350"/>
                </a:lnTo>
                <a:lnTo>
                  <a:pt x="0" y="4277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2425" y="316975"/>
            <a:ext cx="9505950" cy="752500"/>
          </a:xfrm>
          <a:custGeom>
            <a:avLst/>
            <a:gdLst/>
            <a:ahLst/>
            <a:cxnLst/>
            <a:rect r="r" b="b" t="t" l="l"/>
            <a:pathLst>
              <a:path h="752500" w="9505950">
                <a:moveTo>
                  <a:pt x="0" y="0"/>
                </a:moveTo>
                <a:lnTo>
                  <a:pt x="9505950" y="0"/>
                </a:lnTo>
                <a:lnTo>
                  <a:pt x="9505950" y="752500"/>
                </a:lnTo>
                <a:lnTo>
                  <a:pt x="0" y="752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2410">
            <a:off x="352408" y="590400"/>
            <a:ext cx="5276884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 rot="7499405">
            <a:off x="397397" y="10144050"/>
            <a:ext cx="2558007" cy="0"/>
          </a:xfrm>
          <a:prstGeom prst="line">
            <a:avLst/>
          </a:prstGeom>
          <a:ln cap="rnd" w="9525">
            <a:solidFill>
              <a:srgbClr val="6F79E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7499405">
            <a:off x="-193153" y="10639350"/>
            <a:ext cx="2558007" cy="0"/>
          </a:xfrm>
          <a:prstGeom prst="line">
            <a:avLst/>
          </a:prstGeom>
          <a:ln cap="rnd" w="9525">
            <a:solidFill>
              <a:srgbClr val="433AB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61950" y="8376838"/>
            <a:ext cx="4745052" cy="1624400"/>
          </a:xfrm>
          <a:custGeom>
            <a:avLst/>
            <a:gdLst/>
            <a:ahLst/>
            <a:cxnLst/>
            <a:rect r="r" b="b" t="t" l="l"/>
            <a:pathLst>
              <a:path h="1624400" w="4745052">
                <a:moveTo>
                  <a:pt x="0" y="0"/>
                </a:moveTo>
                <a:lnTo>
                  <a:pt x="4745052" y="0"/>
                </a:lnTo>
                <a:lnTo>
                  <a:pt x="4745052" y="1624400"/>
                </a:lnTo>
                <a:lnTo>
                  <a:pt x="0" y="162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09" t="0" r="-6" b="-1109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77175" y="1058225"/>
            <a:ext cx="8994450" cy="8170650"/>
          </a:xfrm>
          <a:custGeom>
            <a:avLst/>
            <a:gdLst/>
            <a:ahLst/>
            <a:cxnLst/>
            <a:rect r="r" b="b" t="t" l="l"/>
            <a:pathLst>
              <a:path h="8170650" w="8994450">
                <a:moveTo>
                  <a:pt x="0" y="0"/>
                </a:moveTo>
                <a:lnTo>
                  <a:pt x="8994450" y="0"/>
                </a:lnTo>
                <a:lnTo>
                  <a:pt x="8994450" y="8170650"/>
                </a:lnTo>
                <a:lnTo>
                  <a:pt x="0" y="81706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610" t="0" r="-2424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1425" y="974225"/>
            <a:ext cx="567315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1425" y="2007955"/>
            <a:ext cx="5673150" cy="17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Bilder zeigen große Datenmengen, also denke daran: verwende ein Bild statt eines langen Textes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425" y="3628330"/>
            <a:ext cx="567315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Discussion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1425" y="4662364"/>
            <a:ext cx="5673150" cy="171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1F164D"/>
                </a:solidFill>
                <a:latin typeface="Arimo"/>
              </a:rPr>
              <a:t>Bilder zeigen große Datenmengen, also denke daran: verwende ein Bild statt eines langen Textes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9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400" y="303300"/>
            <a:ext cx="17557200" cy="9680400"/>
            <a:chOff x="0" y="0"/>
            <a:chExt cx="23409600" cy="12907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09529" cy="12907137"/>
            </a:xfrm>
            <a:custGeom>
              <a:avLst/>
              <a:gdLst/>
              <a:ahLst/>
              <a:cxnLst/>
              <a:rect r="r" b="b" t="t" l="l"/>
              <a:pathLst>
                <a:path h="12907137" w="23409529">
                  <a:moveTo>
                    <a:pt x="0" y="0"/>
                  </a:moveTo>
                  <a:lnTo>
                    <a:pt x="22830155" y="0"/>
                  </a:lnTo>
                  <a:lnTo>
                    <a:pt x="23409529" y="579374"/>
                  </a:lnTo>
                  <a:lnTo>
                    <a:pt x="23409529" y="12907137"/>
                  </a:lnTo>
                  <a:lnTo>
                    <a:pt x="0" y="12907137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4597226" y="-567430"/>
            <a:ext cx="3720248" cy="3915300"/>
          </a:xfrm>
          <a:custGeom>
            <a:avLst/>
            <a:gdLst/>
            <a:ahLst/>
            <a:cxnLst/>
            <a:rect r="r" b="b" t="t" l="l"/>
            <a:pathLst>
              <a:path h="3915300" w="3720248">
                <a:moveTo>
                  <a:pt x="0" y="0"/>
                </a:moveTo>
                <a:lnTo>
                  <a:pt x="3720248" y="0"/>
                </a:lnTo>
                <a:lnTo>
                  <a:pt x="3720248" y="3915300"/>
                </a:lnTo>
                <a:lnTo>
                  <a:pt x="0" y="39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365404" y="9343840"/>
            <a:ext cx="2222302" cy="864466"/>
          </a:xfrm>
          <a:custGeom>
            <a:avLst/>
            <a:gdLst/>
            <a:ahLst/>
            <a:cxnLst/>
            <a:rect r="r" b="b" t="t" l="l"/>
            <a:pathLst>
              <a:path h="864466" w="2222302">
                <a:moveTo>
                  <a:pt x="0" y="0"/>
                </a:moveTo>
                <a:lnTo>
                  <a:pt x="2222302" y="0"/>
                </a:lnTo>
                <a:lnTo>
                  <a:pt x="2222302" y="864466"/>
                </a:lnTo>
                <a:lnTo>
                  <a:pt x="0" y="864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7369" b="-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365406" y="9098744"/>
            <a:ext cx="2637328" cy="864513"/>
          </a:xfrm>
          <a:custGeom>
            <a:avLst/>
            <a:gdLst/>
            <a:ahLst/>
            <a:cxnLst/>
            <a:rect r="r" b="b" t="t" l="l"/>
            <a:pathLst>
              <a:path h="864513" w="2637328">
                <a:moveTo>
                  <a:pt x="0" y="0"/>
                </a:moveTo>
                <a:lnTo>
                  <a:pt x="2637328" y="0"/>
                </a:lnTo>
                <a:lnTo>
                  <a:pt x="2637328" y="864513"/>
                </a:lnTo>
                <a:lnTo>
                  <a:pt x="0" y="864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2239" r="-74739" b="-2239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0591798" y="7662400"/>
            <a:ext cx="7708902" cy="2624600"/>
          </a:xfrm>
          <a:custGeom>
            <a:avLst/>
            <a:gdLst/>
            <a:ahLst/>
            <a:cxnLst/>
            <a:rect r="r" b="b" t="t" l="l"/>
            <a:pathLst>
              <a:path h="2624600" w="7708902">
                <a:moveTo>
                  <a:pt x="7708902" y="0"/>
                </a:moveTo>
                <a:lnTo>
                  <a:pt x="0" y="0"/>
                </a:lnTo>
                <a:lnTo>
                  <a:pt x="0" y="2624600"/>
                </a:lnTo>
                <a:lnTo>
                  <a:pt x="7708902" y="2624600"/>
                </a:lnTo>
                <a:lnTo>
                  <a:pt x="7708902" y="0"/>
                </a:lnTo>
                <a:close/>
              </a:path>
            </a:pathLst>
          </a:custGeom>
          <a:blipFill>
            <a:blip r:embed="rId5"/>
            <a:stretch>
              <a:fillRect l="-1979" t="0" r="0" b="-952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584725"/>
            <a:ext cx="952755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1F164D"/>
                </a:solidFill>
                <a:latin typeface="IBM Plex Mono Bold"/>
              </a:rPr>
              <a:t>Conclusions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3996850"/>
            <a:ext cx="9527550" cy="340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1F164D"/>
                </a:solidFill>
                <a:latin typeface="Arimo"/>
              </a:rPr>
              <a:t>1</a:t>
            </a:r>
          </a:p>
          <a:p>
            <a:pPr algn="r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1F164D"/>
                </a:solidFill>
                <a:latin typeface="Arimo"/>
              </a:rPr>
              <a:t>1</a:t>
            </a:r>
          </a:p>
          <a:p>
            <a:pPr algn="r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1F164D"/>
                </a:solidFill>
                <a:latin typeface="Arimo"/>
              </a:rPr>
              <a:t>3</a:t>
            </a:r>
          </a:p>
          <a:p>
            <a:pPr algn="r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1F164D"/>
                </a:solidFill>
                <a:latin typeface="Arimo"/>
              </a:rPr>
              <a:t>4</a:t>
            </a:r>
          </a:p>
          <a:p>
            <a:pPr algn="r" marL="604519" indent="-302260" lvl="1">
              <a:lnSpc>
                <a:spcPts val="3863"/>
              </a:lnSpc>
              <a:buFont typeface="Arial"/>
              <a:buChar char="•"/>
            </a:pPr>
          </a:p>
          <a:p>
            <a:pPr algn="r">
              <a:lnSpc>
                <a:spcPts val="3863"/>
              </a:lnSpc>
            </a:pPr>
          </a:p>
          <a:p>
            <a:pPr algn="r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DAGH3OsEPk8</dc:identifier>
  <dcterms:modified xsi:type="dcterms:W3CDTF">2011-08-01T06:04:30Z</dcterms:modified>
  <cp:revision>1</cp:revision>
  <dc:title>Flood-Fill Algorithm for Maze Solving.pptx</dc:title>
</cp:coreProperties>
</file>