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313" r:id="rId4"/>
    <p:sldId id="260" r:id="rId5"/>
    <p:sldId id="314" r:id="rId6"/>
    <p:sldId id="326" r:id="rId7"/>
    <p:sldId id="327" r:id="rId8"/>
    <p:sldId id="279" r:id="rId9"/>
    <p:sldId id="315" r:id="rId10"/>
    <p:sldId id="316" r:id="rId11"/>
    <p:sldId id="317" r:id="rId12"/>
    <p:sldId id="318" r:id="rId13"/>
    <p:sldId id="319" r:id="rId14"/>
    <p:sldId id="321" r:id="rId15"/>
    <p:sldId id="328" r:id="rId16"/>
    <p:sldId id="329" r:id="rId17"/>
    <p:sldId id="320" r:id="rId18"/>
    <p:sldId id="325" r:id="rId19"/>
    <p:sldId id="322" r:id="rId20"/>
    <p:sldId id="323" r:id="rId21"/>
    <p:sldId id="324" r:id="rId22"/>
    <p:sldId id="331" r:id="rId23"/>
    <p:sldId id="344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1" r:id="rId33"/>
    <p:sldId id="340" r:id="rId34"/>
    <p:sldId id="342" r:id="rId35"/>
    <p:sldId id="343" r:id="rId36"/>
    <p:sldId id="34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0"/>
    <p:restoredTop sz="94659"/>
  </p:normalViewPr>
  <p:slideViewPr>
    <p:cSldViewPr snapToGrid="0" snapToObjects="1">
      <p:cViewPr varScale="1">
        <p:scale>
          <a:sx n="72" d="100"/>
          <a:sy n="72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C764-12BC-0749-99F7-EB400F539031}" type="datetimeFigureOut">
              <a:rPr lang="x-none" smtClean="0"/>
              <a:pPr/>
              <a:t>9/8/2021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BA6E-5018-0E47-8548-F08DD55CC5CA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46041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B21F54F-1AB6-0D43-A8E4-4AB494C92D44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56C413-5687-F443-9C0C-456F94B620C2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7830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0133-C58A-8742-89A3-EA95FD466FBC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0155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58D8-2C24-764F-A910-83365DE946CF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2594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9C6-FD90-BF4D-AFD4-C07DBD043B55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8671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C2C1-57E8-FD46-AAD6-35B0B03D6B70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6504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BAB3-413D-2944-B133-41E70DFB036A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9073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085-EE7E-1748-B0DD-DFAC0CDEDA59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9187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237-4738-7648-8A00-355F4DF8F018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356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5FE3-ABA4-1547-A80B-E5BE463B4A16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985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4F6A-7506-154F-9C4D-BAB1FEB64D32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391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20A-AC60-4B4F-B878-4A6D4FCE2D57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4959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B509295-919F-9744-8916-3ADCCFE7CBD6}" type="datetime1">
              <a:rPr lang="en-US" smtClean="0"/>
              <a:pPr/>
              <a:t>9/8/2021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56C413-5687-F443-9C0C-456F94B620C2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4146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4251EB-D12B-6A4F-B9F5-20D1C378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4643"/>
            <a:ext cx="7772400" cy="2635320"/>
          </a:xfrm>
        </p:spPr>
        <p:txBody>
          <a:bodyPr anchor="ctr">
            <a:norm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Theoretical Ecology</a:t>
            </a:r>
            <a:endParaRPr lang="x-none" sz="2400" b="1" i="1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3001DE-69DE-9548-9BE1-3D85C41A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495" y="3509963"/>
            <a:ext cx="5795010" cy="1459602"/>
          </a:xfrm>
        </p:spPr>
        <p:txBody>
          <a:bodyPr>
            <a:noAutofit/>
          </a:bodyPr>
          <a:lstStyle/>
          <a:p>
            <a:r>
              <a:rPr lang="x-none" sz="3600" b="1" dirty="0"/>
              <a:t>Week 1 </a:t>
            </a:r>
            <a:r>
              <a:rPr lang="en-US" sz="3600" b="1" dirty="0" smtClean="0"/>
              <a:t>(Sept. 28, 2021)</a:t>
            </a:r>
            <a:endParaRPr lang="x-none" sz="3600" b="1" dirty="0"/>
          </a:p>
          <a:p>
            <a:r>
              <a:rPr lang="en-US" sz="3600" b="1" dirty="0"/>
              <a:t>Basic introduction to </a:t>
            </a:r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BC7A4E-7072-5F43-B9AA-D55E0C93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9859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Common variable types</a:t>
            </a:r>
          </a:p>
          <a:p>
            <a:pPr marL="0" indent="271463">
              <a:buNone/>
            </a:pPr>
            <a:r>
              <a:rPr lang="en-US" altLang="zh-TW" sz="2400" u="sng" dirty="0">
                <a:ea typeface="ヒラギノ角ゴ Pro W6"/>
              </a:rPr>
              <a:t>numeric</a:t>
            </a:r>
            <a:r>
              <a:rPr lang="en-US" altLang="zh-TW" sz="2400" dirty="0">
                <a:ea typeface="ヒラギノ角ゴ Pro W6"/>
              </a:rPr>
              <a:t>: numbers such as 10, 3.14, etc.</a:t>
            </a:r>
          </a:p>
          <a:p>
            <a:pPr marL="0" indent="271463">
              <a:buNone/>
            </a:pPr>
            <a:r>
              <a:rPr lang="en-US" altLang="zh-TW" sz="2400" u="sng" dirty="0">
                <a:ea typeface="ヒラギノ角ゴ Pro W6"/>
              </a:rPr>
              <a:t>characters</a:t>
            </a:r>
            <a:r>
              <a:rPr lang="en-US" altLang="zh-TW" sz="2400" dirty="0">
                <a:ea typeface="ヒラギノ角ゴ Pro W6"/>
              </a:rPr>
              <a:t>: strings such as </a:t>
            </a:r>
            <a:r>
              <a:rPr lang="en-US" sz="2400" dirty="0"/>
              <a:t>"Hi", "</a:t>
            </a:r>
            <a:r>
              <a:rPr lang="en-US" sz="2400" dirty="0" err="1"/>
              <a:t>HiHi</a:t>
            </a:r>
            <a:r>
              <a:rPr lang="en-US" sz="2400" dirty="0"/>
              <a:t>", etc.  </a:t>
            </a:r>
            <a:endParaRPr lang="en-US" altLang="zh-TW" sz="2400" dirty="0">
              <a:ea typeface="ヒラギノ角ゴ Pro W6"/>
            </a:endParaRPr>
          </a:p>
          <a:p>
            <a:pPr marL="0" indent="271463">
              <a:buNone/>
            </a:pPr>
            <a:r>
              <a:rPr lang="en-US" sz="2400" u="sng" dirty="0"/>
              <a:t>logical</a:t>
            </a:r>
            <a:r>
              <a:rPr lang="en-US" sz="2400" dirty="0"/>
              <a:t>: TRUE, FALSE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en-US" sz="2400" b="1" dirty="0">
                <a:ea typeface="ヒラギノ角ゴ Pro W6"/>
              </a:rPr>
              <a:t>Use, for example, “</a:t>
            </a:r>
            <a:r>
              <a:rPr lang="en-US" sz="2400" b="1" dirty="0" err="1">
                <a:ea typeface="ヒラギノ角ゴ Pro W6"/>
              </a:rPr>
              <a:t>is.numeric</a:t>
            </a:r>
            <a:r>
              <a:rPr lang="en-US" sz="2400" b="1" dirty="0">
                <a:ea typeface="ヒラギノ角ゴ Pro W6"/>
              </a:rPr>
              <a:t>” to check 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is.numeric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(A)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is.character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(A)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is.logical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(A)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is.logical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is.logical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(A)) </a:t>
            </a:r>
            <a:r>
              <a:rPr lang="en-US" altLang="zh-TW" sz="2400" dirty="0">
                <a:ea typeface="ヒラギノ角ゴ Pro W6"/>
              </a:rPr>
              <a:t>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#Think before you try this</a:t>
            </a:r>
          </a:p>
          <a:p>
            <a:pPr marL="0" indent="271463">
              <a:buNone/>
            </a:pPr>
            <a:endParaRPr lang="zh-TW" altLang="en-US" sz="2400" dirty="0"/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BD755FA-304C-B84E-B787-A4AE1A13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6595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291590"/>
            <a:ext cx="8641743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Common data types</a:t>
            </a:r>
          </a:p>
          <a:p>
            <a:pPr marL="0" indent="271463">
              <a:buNone/>
            </a:pPr>
            <a:r>
              <a:rPr lang="en-US" altLang="zh-TW" sz="2400" u="sng" dirty="0">
                <a:ea typeface="ヒラギノ角ゴ Pro W6"/>
              </a:rPr>
              <a:t>vector</a:t>
            </a:r>
            <a:r>
              <a:rPr lang="en-US" altLang="zh-TW" sz="2400" dirty="0">
                <a:ea typeface="ヒラギノ角ゴ Pro W6"/>
              </a:rPr>
              <a:t>: a collection of elements of the same type</a:t>
            </a:r>
          </a:p>
          <a:p>
            <a:pPr marL="0" indent="271463">
              <a:buNone/>
            </a:pPr>
            <a:r>
              <a:rPr lang="en-US" altLang="zh-TW" sz="2400" u="sng" dirty="0">
                <a:ea typeface="ヒラギノ角ゴ Pro W6"/>
              </a:rPr>
              <a:t>matrix</a:t>
            </a:r>
            <a:r>
              <a:rPr lang="en-US" altLang="zh-TW" sz="2400" dirty="0">
                <a:ea typeface="ヒラギノ角ゴ Pro W6"/>
              </a:rPr>
              <a:t>: all columns must contain the same variable type</a:t>
            </a:r>
            <a:r>
              <a:rPr lang="en-US" sz="2400" dirty="0"/>
              <a:t>  </a:t>
            </a:r>
            <a:endParaRPr lang="en-US" altLang="zh-TW" sz="2400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u="sng" dirty="0" err="1">
                <a:ea typeface="ヒラギノ角ゴ Pro W6"/>
              </a:rPr>
              <a:t>data.frame</a:t>
            </a:r>
            <a:r>
              <a:rPr lang="en-US" altLang="zh-TW" sz="2400" dirty="0">
                <a:ea typeface="ヒラギノ角ゴ Pro W6"/>
              </a:rPr>
              <a:t>: columns can contain different types of variables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sz="2400" u="sng" dirty="0"/>
              <a:t>list</a:t>
            </a:r>
            <a:r>
              <a:rPr lang="en-US" sz="2400" dirty="0"/>
              <a:t>: can hold objects of different types and lengths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en-US" sz="2400" b="1" dirty="0">
                <a:ea typeface="ヒラギノ角ゴ Pro W6"/>
              </a:rPr>
              <a:t>Use, for example, “</a:t>
            </a:r>
            <a:r>
              <a:rPr lang="en-US" sz="2400" b="1" dirty="0" err="1">
                <a:ea typeface="ヒラギノ角ゴ Pro W6"/>
              </a:rPr>
              <a:t>is.vector</a:t>
            </a:r>
            <a:r>
              <a:rPr lang="en-US" sz="2400" b="1" dirty="0">
                <a:ea typeface="ヒラギノ角ゴ Pro W6"/>
              </a:rPr>
              <a:t>” to check 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C = c(1, 2, 3, 4, 5)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is.vector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(C)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#TRUE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is.matrix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(C)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#FALSE</a:t>
            </a:r>
          </a:p>
          <a:p>
            <a:pPr marL="0" indent="271463">
              <a:buNone/>
            </a:pPr>
            <a:endParaRPr lang="zh-TW" altLang="en-US" sz="2400" dirty="0"/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01DE158-AD68-1946-A3CE-766F046C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7014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 lnSpcReduction="10000"/>
          </a:bodyPr>
          <a:lstStyle/>
          <a:p>
            <a:r>
              <a:rPr lang="en-US" altLang="ja-JP" sz="2400" b="1" dirty="0">
                <a:ea typeface="ヒラギノ角ゴ Pro W6"/>
              </a:rPr>
              <a:t>Vectors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c(1, 2, 3, 4, 5)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“c” which stands for ”combine”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c("one", "two", "three")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#A character vector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1:20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“:” for continuous numbers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seq(from=1, to=5, by=0.5)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function “seq”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rep(5, times=10)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function “rep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”</a:t>
            </a:r>
          </a:p>
          <a:p>
            <a:pPr marL="0" indent="271463">
              <a:buNone/>
            </a:pPr>
            <a:endParaRPr lang="x-none" sz="800" dirty="0"/>
          </a:p>
          <a:p>
            <a:r>
              <a:rPr lang="en-US" sz="2400" b="1" dirty="0" smtClean="0">
                <a:ea typeface="ヒラギノ角ゴ Pro W6"/>
              </a:rPr>
              <a:t>Elements </a:t>
            </a:r>
            <a:r>
              <a:rPr lang="en-US" sz="2400" b="1" dirty="0">
                <a:ea typeface="ヒラギノ角ゴ Pro W6"/>
              </a:rPr>
              <a:t>within a vector </a:t>
            </a:r>
            <a:r>
              <a:rPr lang="en-US" sz="2400" b="1" dirty="0" smtClean="0">
                <a:ea typeface="ヒラギノ角ゴ Pro W6"/>
              </a:rPr>
              <a:t>will all belong </a:t>
            </a:r>
            <a:r>
              <a:rPr lang="en-US" sz="2400" b="1" dirty="0">
                <a:ea typeface="ヒラギノ角ゴ Pro W6"/>
              </a:rPr>
              <a:t>to the same data type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V1 = c(1, 2, 3, 4, 5)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</a:rPr>
              <a:t>is.numeric</a:t>
            </a:r>
            <a:r>
              <a:rPr lang="en-US" altLang="zh-TW" sz="2400" dirty="0">
                <a:solidFill>
                  <a:srgbClr val="0070C0"/>
                </a:solidFill>
              </a:rPr>
              <a:t>(V1)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V2 = c(1, 2, ”three", 4, 5)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</a:rPr>
              <a:t>is.numeric</a:t>
            </a:r>
            <a:r>
              <a:rPr lang="en-US" altLang="zh-TW" sz="2400" dirty="0">
                <a:solidFill>
                  <a:srgbClr val="0070C0"/>
                </a:solidFill>
              </a:rPr>
              <a:t>(V2)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#Think before you try this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27609F3-F718-924B-8F7B-B93A5DC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8442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Before we move on, know how to ask R questions!</a:t>
            </a:r>
          </a:p>
          <a:p>
            <a:pPr marL="0" indent="271463">
              <a:buNone/>
            </a:pPr>
            <a:r>
              <a:rPr lang="en-US" altLang="zh-TW" sz="2400" dirty="0">
                <a:ea typeface="ヒラギノ角ゴ Pro W6"/>
              </a:rPr>
              <a:t>Type “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?seq</a:t>
            </a:r>
            <a:r>
              <a:rPr lang="en-US" altLang="zh-TW" sz="2400" dirty="0">
                <a:ea typeface="ヒラギノ角ゴ Pro W6"/>
              </a:rPr>
              <a:t>” in the console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ea typeface="ヒラギノ角ゴ Pro W6"/>
            </a:endParaRPr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5A82B393-5A23-3948-8D44-D877370B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32" y="2673137"/>
            <a:ext cx="7758545" cy="345209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D9E4A98-217B-5F44-9975-4CD1DD5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7072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91590"/>
            <a:ext cx="8601986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Referencing elements of a vector based on position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c(1:5, 7:9, seq(10, 50, by=10))   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V[1:3]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V[c(1, 3, 5)]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V[-2]</a:t>
            </a:r>
            <a:r>
              <a:rPr lang="en-US" altLang="zh-TW" sz="2400" dirty="0">
                <a:ea typeface="ヒラギノ角ゴ Pro W6"/>
              </a:rPr>
              <a:t>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#Negative indexing can be used to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drop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elements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V[2]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&lt;- 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1000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#Can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replace original elements by  				          assigning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new values</a:t>
            </a:r>
          </a:p>
          <a:p>
            <a:pPr marL="0" indent="0">
              <a:buNone/>
            </a:pPr>
            <a:endParaRPr lang="en-US" altLang="ja-JP" sz="2400" b="1" dirty="0"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046554-A908-8C4F-95F0-AC0C5F4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460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Logical operators </a:t>
            </a:r>
          </a:p>
          <a:p>
            <a:pPr marL="0" indent="271463">
              <a:buNone/>
            </a:pPr>
            <a:r>
              <a:rPr lang="en-US" altLang="ja-JP" sz="2400" dirty="0">
                <a:ea typeface="ヒラギノ角ゴ Pro W6"/>
              </a:rPr>
              <a:t>such as:  &lt;,  &lt;=,  &gt;,  &gt;=,  ==,  !=</a:t>
            </a:r>
          </a:p>
          <a:p>
            <a:pPr marL="0" indent="271463">
              <a:buNone/>
            </a:pPr>
            <a:r>
              <a:rPr lang="en-US" altLang="ja-JP" sz="2400" dirty="0">
                <a:ea typeface="ヒラギノ角ゴ Pro W6"/>
              </a:rPr>
              <a:t>use “|” to represent “OR”</a:t>
            </a:r>
          </a:p>
          <a:p>
            <a:pPr marL="0" indent="271463">
              <a:buNone/>
            </a:pPr>
            <a:r>
              <a:rPr lang="en-US" altLang="ja-JP" sz="2400" dirty="0">
                <a:ea typeface="ヒラギノ角ゴ Pro W6"/>
              </a:rPr>
              <a:t>use “&amp;” to represent “AND”</a:t>
            </a:r>
          </a:p>
          <a:p>
            <a:pPr marL="0" indent="271463">
              <a:buNone/>
            </a:pPr>
            <a:r>
              <a:rPr lang="en-US" altLang="ja-JP" sz="2400" dirty="0">
                <a:ea typeface="ヒラギノ角ゴ Pro W6"/>
              </a:rPr>
              <a:t>use “!” to represent “NOT”</a:t>
            </a:r>
          </a:p>
          <a:p>
            <a:pPr marL="0" indent="0">
              <a:buNone/>
            </a:pPr>
            <a:endParaRPr lang="en-US" altLang="ja-JP" sz="2400" b="1" dirty="0">
              <a:ea typeface="ヒラギノ角ゴ Pro W6"/>
            </a:endParaRPr>
          </a:p>
          <a:p>
            <a:r>
              <a:rPr lang="en-US" altLang="ja-JP" sz="2400" b="1" dirty="0">
                <a:ea typeface="ヒラギノ角ゴ Pro W6"/>
              </a:rPr>
              <a:t>Logical vectors</a:t>
            </a:r>
          </a:p>
          <a:p>
            <a:pPr marL="0" indent="234950">
              <a:buNone/>
            </a:pPr>
            <a:r>
              <a:rPr lang="en-US" altLang="ja-JP" sz="2400" dirty="0">
                <a:ea typeface="ヒラギノ角ゴ Pro W6"/>
              </a:rPr>
              <a:t>vectors of TRUE (1) or FALSE (0)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046554-A908-8C4F-95F0-AC0C5F4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15</a:t>
            </a:fld>
            <a:endParaRPr lang="x-none"/>
          </a:p>
        </p:txBody>
      </p:sp>
      <p:pic>
        <p:nvPicPr>
          <p:cNvPr id="6" name="圖片 3" descr="畫面剪輯">
            <a:extLst>
              <a:ext uri="{FF2B5EF4-FFF2-40B4-BE49-F238E27FC236}">
                <a16:creationId xmlns="" xmlns:a16="http://schemas.microsoft.com/office/drawing/2014/main" id="{E0AB9D5F-A58A-8A4F-8F89-67F0DF7B7A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15595"/>
          <a:stretch/>
        </p:blipFill>
        <p:spPr>
          <a:xfrm>
            <a:off x="5600700" y="2023820"/>
            <a:ext cx="3123750" cy="281035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45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Referencing elements of a vector based on logical operators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c(1:5, 7:9, seq(10, 50, by=10))   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 &gt; 6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V[V &gt; 6]</a:t>
            </a:r>
          </a:p>
          <a:p>
            <a:pPr marL="0" indent="271463">
              <a:buNone/>
            </a:pPr>
            <a:endParaRPr lang="en-US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want = V &gt; 6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V[want]</a:t>
            </a:r>
          </a:p>
          <a:p>
            <a:pPr marL="0" indent="271463">
              <a:buNone/>
            </a:pPr>
            <a:endParaRPr lang="en-US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&gt; which(V &gt; 6)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V[which(V &gt; 6)]  </a:t>
            </a:r>
            <a:r>
              <a:rPr lang="en-US" sz="2400" dirty="0">
                <a:ea typeface="ヒラギノ角ゴ Pro W6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#Think about what’s within the brackets</a:t>
            </a:r>
            <a:endParaRPr lang="x-non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046554-A908-8C4F-95F0-AC0C5F4F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4330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Some other exercises: sorting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c(1, 5, 4, 2, 3)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sort(V) 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order(V)  </a:t>
            </a:r>
            <a:r>
              <a:rPr lang="en-US" altLang="zh-TW" sz="2400" dirty="0">
                <a:ea typeface="ヒラギノ角ゴ Pro W6"/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#This gives you: 1, 4, 5, 2, 3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V[order(V)]</a:t>
            </a:r>
          </a:p>
          <a:p>
            <a:pPr marL="0" indent="0">
              <a:buNone/>
            </a:pPr>
            <a:endParaRPr lang="en-US" altLang="ja-JP" sz="2400" b="1" dirty="0">
              <a:ea typeface="ヒラギノ角ゴ Pro W6"/>
            </a:endParaRPr>
          </a:p>
          <a:p>
            <a:r>
              <a:rPr lang="en-US" altLang="ja-JP" sz="2400" b="1" dirty="0">
                <a:ea typeface="ヒラギノ角ゴ Pro W6"/>
              </a:rPr>
              <a:t>Some other exercise: removing missing values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V3 = c("a", "b", NA, "c")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#This is a character vector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ea typeface="ヒラギノ角ゴ Pro W6"/>
              </a:rPr>
              <a:t>is.na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(V3)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#This tells you whether it is NA or not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!</a:t>
            </a:r>
            <a:r>
              <a:rPr lang="en-US" sz="2400" dirty="0" err="1">
                <a:solidFill>
                  <a:srgbClr val="0070C0"/>
                </a:solidFill>
                <a:ea typeface="ヒラギノ角ゴ Pro W6"/>
              </a:rPr>
              <a:t>is.na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(V3)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V3.new = V3[!</a:t>
            </a:r>
            <a:r>
              <a:rPr lang="en-US" sz="2400" dirty="0" err="1">
                <a:solidFill>
                  <a:srgbClr val="0070C0"/>
                </a:solidFill>
                <a:ea typeface="ヒラギノ角ゴ Pro W6"/>
              </a:rPr>
              <a:t>is.na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(V3)]</a:t>
            </a:r>
            <a:endParaRPr lang="x-none" sz="24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D519A21-117E-5E44-9B79-BE6E07BC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17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011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 lnSpcReduction="10000"/>
          </a:bodyPr>
          <a:lstStyle/>
          <a:p>
            <a:r>
              <a:rPr lang="en-US" altLang="ja-JP" sz="2400" b="1" dirty="0">
                <a:ea typeface="ヒラギノ角ゴ Pro W6"/>
              </a:rPr>
              <a:t>Some other exercises: vector </a:t>
            </a:r>
            <a:r>
              <a:rPr lang="en-US" altLang="ja-JP" sz="2400" b="1" dirty="0" smtClean="0">
                <a:ea typeface="ヒラギノ角ゴ Pro W6"/>
              </a:rPr>
              <a:t>arithmetic</a:t>
            </a:r>
            <a:endParaRPr lang="en-US" altLang="ja-JP" sz="2400" b="1" dirty="0">
              <a:ea typeface="ヒラギノ角ゴ Pro W6"/>
            </a:endParaRP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= c(1, 5, 4, 2, 3, 6)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 + 2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V * 3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V^V</a:t>
            </a:r>
            <a:r>
              <a:rPr lang="x-none" sz="2400" dirty="0"/>
              <a:t>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#Think before you try this</a:t>
            </a:r>
          </a:p>
          <a:p>
            <a:pPr marL="0" indent="271463">
              <a:buNone/>
            </a:pPr>
            <a:endParaRPr lang="x-none" sz="2400" dirty="0"/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v</a:t>
            </a:r>
            <a:r>
              <a:rPr lang="x-none" sz="2400" dirty="0">
                <a:solidFill>
                  <a:srgbClr val="0070C0"/>
                </a:solidFill>
              </a:rPr>
              <a:t> = c(1, 2)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 is case-sensitive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V + v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#Shorter vector is “recycled”</a:t>
            </a:r>
          </a:p>
          <a:p>
            <a:pPr marL="0" indent="271463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x-none" sz="2400" dirty="0">
                <a:solidFill>
                  <a:srgbClr val="0070C0"/>
                </a:solidFill>
              </a:rPr>
              <a:t>ean(V)</a:t>
            </a:r>
          </a:p>
          <a:p>
            <a:pPr marL="0" indent="271463">
              <a:buNone/>
            </a:pPr>
            <a:r>
              <a:rPr lang="x-none" sz="2400" dirty="0">
                <a:solidFill>
                  <a:srgbClr val="0070C0"/>
                </a:solidFill>
              </a:rPr>
              <a:t>&gt; sd(V)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sum(V)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#Basic calculations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710CD9-B1F2-0A4D-95AB-A9B216D0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18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96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 lnSpcReduction="10000"/>
          </a:bodyPr>
          <a:lstStyle/>
          <a:p>
            <a:r>
              <a:rPr lang="en-US" altLang="ja-JP" sz="2400" b="1" dirty="0">
                <a:ea typeface="ヒラギノ角ゴ Pro W6"/>
              </a:rPr>
              <a:t>Matrix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M1 = matrix(1,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nrow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=3,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ncol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=3)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function “matrix”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M2 = matrix(c(1:12),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nrow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=4,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ncol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=3,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byrow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=T)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en-US" sz="2400" b="1" dirty="0">
                <a:ea typeface="ヒラギノ角ゴ Pro W6"/>
              </a:rPr>
              <a:t>Some matrix calculations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M2 * 2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#Elementary-wise multiplication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M3 = t(M2)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#Transpose matrix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M2 %*% M3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#Matrix multiplication</a:t>
            </a:r>
          </a:p>
          <a:p>
            <a:pPr marL="0" indent="271463">
              <a:buNone/>
            </a:pPr>
            <a:endParaRPr lang="en-US" altLang="zh-TW" sz="2400" dirty="0"/>
          </a:p>
          <a:p>
            <a:r>
              <a:rPr lang="en-US" sz="2400" b="1" dirty="0">
                <a:ea typeface="ヒラギノ角ゴ Pro W6"/>
              </a:rPr>
              <a:t>Referencing matrix values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M2[1, 2]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#Element at 1st row &amp; 2nd column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M[1, ]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#All elements within the 1st row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F813D20-31BD-9C43-82AA-A22D8446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19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063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7886700" cy="755013"/>
          </a:xfrm>
        </p:spPr>
        <p:txBody>
          <a:bodyPr>
            <a:normAutofit/>
          </a:bodyPr>
          <a:lstStyle/>
          <a:p>
            <a:r>
              <a:rPr lang="x-none" sz="2600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9FFB70-8BC3-F146-A312-1C87DB2E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206740" cy="4885373"/>
          </a:xfrm>
        </p:spPr>
        <p:txBody>
          <a:bodyPr>
            <a:normAutofit/>
          </a:bodyPr>
          <a:lstStyle/>
          <a:p>
            <a:r>
              <a:rPr lang="x-none" sz="2400" dirty="0"/>
              <a:t>A programming language and free software that is compatible with different operational systems</a:t>
            </a:r>
          </a:p>
          <a:p>
            <a:endParaRPr lang="x-none" sz="2400" dirty="0"/>
          </a:p>
          <a:p>
            <a:r>
              <a:rPr lang="x-none" sz="2400" dirty="0"/>
              <a:t>Contains functions for classical and modern statistical data analysis and modeling, as well as graphical functions for data visualization </a:t>
            </a:r>
          </a:p>
          <a:p>
            <a:endParaRPr lang="x-none" sz="2400" dirty="0"/>
          </a:p>
          <a:p>
            <a:r>
              <a:rPr lang="x-none" sz="2400" dirty="0"/>
              <a:t>Many built-in packages and extensible libraries, also a large user base with extensive help facilities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FC2880-F6DD-284F-970A-2F506FF8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422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Data frame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DF1 =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data.frame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(col1 = c(1, 2, 3, 4, 5), 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+  		             col2 = seq(10, 50, by=10),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+		             col3 = c("a", "b", "c", "d", "e"))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en-US" sz="2400" b="1" dirty="0">
                <a:ea typeface="ヒラギノ角ゴ Pro W6"/>
              </a:rPr>
              <a:t>Referencing values within a data frame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</a:rPr>
              <a:t>colnames</a:t>
            </a:r>
            <a:r>
              <a:rPr lang="en-US" altLang="zh-TW" sz="2400" dirty="0">
                <a:solidFill>
                  <a:srgbClr val="0070C0"/>
                </a:solidFill>
              </a:rPr>
              <a:t>(DF1)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#Column names for the data frame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DF1$col1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#Use “$” sign to index column names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DF1[, 1]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#You can still index based on position 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DF1[c(1, 3, 4), c(2, 3)]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>
                <a:solidFill>
                  <a:srgbClr val="0070C0"/>
                </a:solidFill>
              </a:rPr>
              <a:t>DF1[DF1$col3 == 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"b"</a:t>
            </a:r>
            <a:r>
              <a:rPr lang="en-US" altLang="zh-TW" sz="2400" dirty="0">
                <a:solidFill>
                  <a:srgbClr val="0070C0"/>
                </a:solidFill>
              </a:rPr>
              <a:t>, ]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#Think what’s in the bracket</a:t>
            </a:r>
          </a:p>
          <a:p>
            <a:pPr marL="0" indent="271463">
              <a:buNone/>
            </a:pP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16625C7-09AD-554F-801A-9C205B04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20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0279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91590"/>
            <a:ext cx="8857089" cy="543398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ea typeface="ヒラギノ角ゴ Pro W6"/>
              </a:rPr>
              <a:t>Some </a:t>
            </a:r>
            <a:r>
              <a:rPr lang="en-US" altLang="ja-JP" sz="2400" b="1" dirty="0">
                <a:ea typeface="ヒラギノ角ゴ Pro W6"/>
              </a:rPr>
              <a:t>ways to append multiple data frames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DF2 =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data.frame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(col4 = rep(9, times=5), 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+		           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col5 = 2^c(1:5))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DF1 =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cbind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(DF1, DF2)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“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cbind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” to add columns</a:t>
            </a:r>
          </a:p>
          <a:p>
            <a:pPr marL="0" indent="271463">
              <a:buNone/>
            </a:pPr>
            <a:endParaRPr lang="x-none" sz="2400" dirty="0">
              <a:solidFill>
                <a:srgbClr val="0070C0"/>
              </a:solidFill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DF3 = data.frame(col1=6, col2=60, col3=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"f", </a:t>
            </a:r>
            <a:endParaRPr lang="en-US" altLang="zh-TW" sz="2400" dirty="0" smtClean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                               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col4=9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, col5=2^6</a:t>
            </a:r>
            <a:r>
              <a:rPr lang="x-none" sz="2400" dirty="0">
                <a:solidFill>
                  <a:srgbClr val="0070C0"/>
                </a:solidFill>
              </a:rPr>
              <a:t>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x-none" sz="2400" dirty="0">
                <a:solidFill>
                  <a:srgbClr val="0070C0"/>
                </a:solidFill>
              </a:rPr>
              <a:t>DF1 = rbind(DF1, DF3)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“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rbind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” to add rows</a:t>
            </a:r>
          </a:p>
          <a:p>
            <a:pPr marL="0" indent="271463">
              <a:buNone/>
            </a:pPr>
            <a:endParaRPr lang="en-US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DF1$col6 = 3^c(1:6)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#Use “$” to create new columns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  <a:ea typeface="ヒラギノ角ゴ Pro W6"/>
              </a:rPr>
              <a:t>DF1$col7 = DF1$col5 + DF1$col6</a:t>
            </a:r>
            <a:endParaRPr lang="x-none" sz="24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450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Common functions that can be applied to data frames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dim()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nrow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ncol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rownames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colnames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head(); tail()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View()</a:t>
            </a:r>
          </a:p>
          <a:p>
            <a:endParaRPr lang="en-US" altLang="ja-JP" sz="800" b="1" dirty="0" smtClean="0">
              <a:ea typeface="ヒラギノ角ゴ Pro W6"/>
            </a:endParaRPr>
          </a:p>
          <a:p>
            <a:r>
              <a:rPr lang="en-US" altLang="ja-JP" sz="2400" b="1" dirty="0" smtClean="0">
                <a:ea typeface="ヒラギノ角ゴ Pro W6"/>
              </a:rPr>
              <a:t>Common </a:t>
            </a:r>
            <a:r>
              <a:rPr lang="en-US" altLang="ja-JP" sz="2400" b="1" dirty="0">
                <a:ea typeface="ヒラギノ角ゴ Pro W6"/>
              </a:rPr>
              <a:t>functions for vectors and columns of data frames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max(); min(); range()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mean();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sd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length(); summary()</a:t>
            </a:r>
            <a:endParaRPr lang="x-none" sz="2400" dirty="0">
              <a:solidFill>
                <a:srgbClr val="0070C0"/>
              </a:solidFill>
            </a:endParaRPr>
          </a:p>
          <a:p>
            <a:pPr marL="0" indent="276225">
              <a:buNone/>
            </a:pPr>
            <a:endParaRPr lang="x-none" sz="24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4640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23</a:t>
            </a:fld>
            <a:endParaRPr lang="x-none"/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xmlns="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291590"/>
            <a:ext cx="8668247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Exercises 1: BMI of </a:t>
            </a:r>
            <a:r>
              <a:rPr lang="en-US" altLang="ja-JP" sz="2400" b="1" dirty="0" err="1">
                <a:ea typeface="ヒラギノ角ゴ Pro W6"/>
              </a:rPr>
              <a:t>Pokemon</a:t>
            </a:r>
            <a:endParaRPr lang="en-US" altLang="ja-JP" sz="2400" b="1" dirty="0">
              <a:ea typeface="ヒラギノ角ゴ Pro W6"/>
            </a:endParaRPr>
          </a:p>
          <a:p>
            <a:pPr marL="271463" indent="0">
              <a:buNone/>
            </a:pPr>
            <a:r>
              <a:rPr lang="en-US" altLang="zh-TW" sz="2400" dirty="0" smtClean="0"/>
              <a:t>Pikachu</a:t>
            </a:r>
            <a:r>
              <a:rPr lang="en-US" altLang="zh-TW" sz="2400" dirty="0" smtClean="0">
                <a:ea typeface="+mj-ea"/>
              </a:rPr>
              <a:t>, </a:t>
            </a:r>
            <a:r>
              <a:rPr lang="en-US" altLang="zh-TW" sz="2400" dirty="0" err="1" smtClean="0"/>
              <a:t>Squirtle</a:t>
            </a:r>
            <a:r>
              <a:rPr lang="en-US" altLang="zh-TW" sz="2400" dirty="0" smtClean="0">
                <a:ea typeface="+mj-ea"/>
              </a:rPr>
              <a:t>, </a:t>
            </a:r>
            <a:r>
              <a:rPr lang="en-US" altLang="zh-TW" sz="2400" dirty="0" err="1" smtClean="0"/>
              <a:t>Charmander</a:t>
            </a:r>
            <a:r>
              <a:rPr lang="en-US" altLang="zh-TW" sz="2400" dirty="0" smtClean="0">
                <a:ea typeface="+mj-ea"/>
              </a:rPr>
              <a:t>, </a:t>
            </a:r>
            <a:r>
              <a:rPr lang="en-US" altLang="zh-TW" sz="2400" dirty="0" err="1" smtClean="0">
                <a:ea typeface="+mj-ea"/>
              </a:rPr>
              <a:t>Bulbasaur</a:t>
            </a:r>
            <a:r>
              <a:rPr lang="en-US" altLang="zh-TW" sz="2400" dirty="0" smtClean="0">
                <a:ea typeface="+mj-ea"/>
              </a:rPr>
              <a:t>, </a:t>
            </a:r>
            <a:r>
              <a:rPr lang="en-US" altLang="zh-TW" sz="2400" dirty="0">
                <a:ea typeface="+mj-ea"/>
              </a:rPr>
              <a:t>and </a:t>
            </a:r>
            <a:r>
              <a:rPr lang="en-US" altLang="zh-TW" sz="2400" dirty="0" err="1" smtClean="0"/>
              <a:t>Pidgey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ea typeface="+mj-ea"/>
              </a:rPr>
              <a:t>are </a:t>
            </a:r>
            <a:r>
              <a:rPr lang="en-US" altLang="zh-TW" sz="2400" dirty="0" err="1">
                <a:ea typeface="+mj-ea"/>
              </a:rPr>
              <a:t>pokemons</a:t>
            </a:r>
            <a:r>
              <a:rPr lang="en-US" altLang="zh-TW" sz="2400" dirty="0">
                <a:ea typeface="+mj-ea"/>
              </a:rPr>
              <a:t> with height 40, 50, 60, 70, and 30 cm, respectively, and with weight 6.0, 9.0, 8.5, 6.9, 1.5 Kg, respectively. </a:t>
            </a:r>
          </a:p>
          <a:p>
            <a:pPr marL="728663" indent="-457200">
              <a:buAutoNum type="arabicPeriod"/>
            </a:pPr>
            <a:r>
              <a:rPr lang="en-US" altLang="ja-JP" sz="2400" dirty="0" smtClean="0">
                <a:ea typeface="+mj-ea"/>
              </a:rPr>
              <a:t>Create </a:t>
            </a:r>
            <a:r>
              <a:rPr lang="en-US" altLang="ja-JP" sz="2400" dirty="0">
                <a:ea typeface="+mj-ea"/>
              </a:rPr>
              <a:t>a data frame that records the name, height, and weight of these </a:t>
            </a:r>
            <a:r>
              <a:rPr lang="en-US" altLang="ja-JP" sz="2400" dirty="0" err="1">
                <a:ea typeface="+mj-ea"/>
              </a:rPr>
              <a:t>pokemons</a:t>
            </a:r>
            <a:r>
              <a:rPr lang="en-US" altLang="ja-JP" sz="2400" dirty="0">
                <a:ea typeface="+mj-ea"/>
              </a:rPr>
              <a:t>.</a:t>
            </a:r>
          </a:p>
          <a:p>
            <a:pPr marL="728663" indent="-457200">
              <a:buFont typeface="+mj-lt"/>
              <a:buAutoNum type="arabicPeriod"/>
            </a:pPr>
            <a:r>
              <a:rPr lang="en-US" altLang="ja-JP" sz="2400" dirty="0">
                <a:ea typeface="+mj-ea"/>
              </a:rPr>
              <a:t>Create a new column within the data frame that records the BMI of these </a:t>
            </a:r>
            <a:r>
              <a:rPr lang="en-US" altLang="ja-JP" sz="2400" dirty="0" err="1">
                <a:ea typeface="+mj-ea"/>
              </a:rPr>
              <a:t>pokemons</a:t>
            </a:r>
            <a:r>
              <a:rPr lang="en-US" altLang="ja-JP" sz="2400" dirty="0">
                <a:ea typeface="+mj-ea"/>
              </a:rPr>
              <a:t> (BMI = Kg/(m^2)).</a:t>
            </a:r>
          </a:p>
          <a:p>
            <a:pPr marL="271463" indent="0">
              <a:buNone/>
            </a:pPr>
            <a:endParaRPr lang="en-US" altLang="ja-JP" sz="2400" dirty="0">
              <a:ea typeface="+mj-ea"/>
            </a:endParaRPr>
          </a:p>
          <a:p>
            <a:pPr marL="271463" indent="0">
              <a:buNone/>
            </a:pPr>
            <a:endParaRPr lang="en-US" altLang="ja-JP" sz="2400" dirty="0">
              <a:ea typeface="+mj-ea"/>
            </a:endParaRPr>
          </a:p>
          <a:p>
            <a:pPr marL="271463" indent="0">
              <a:buNone/>
            </a:pPr>
            <a:endParaRPr lang="en-US" altLang="ja-JP" sz="2400" dirty="0">
              <a:ea typeface="+mj-ea"/>
            </a:endParaRPr>
          </a:p>
          <a:p>
            <a:pPr marL="271463" indent="0">
              <a:buNone/>
            </a:pPr>
            <a:endParaRPr lang="en-US" altLang="ja-JP" sz="2400" dirty="0"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pic>
        <p:nvPicPr>
          <p:cNvPr id="1026" name="Picture 2" descr="Pikachu artwork by Ken Sugimo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974" y="4900682"/>
            <a:ext cx="1269850" cy="1188720"/>
          </a:xfrm>
          <a:prstGeom prst="rect">
            <a:avLst/>
          </a:prstGeom>
          <a:noFill/>
        </p:spPr>
      </p:pic>
      <p:pic>
        <p:nvPicPr>
          <p:cNvPr id="1028" name="Picture 4" descr="Squir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3680" y="4900682"/>
            <a:ext cx="1188720" cy="1188720"/>
          </a:xfrm>
          <a:prstGeom prst="rect">
            <a:avLst/>
          </a:prstGeom>
          <a:noFill/>
        </p:spPr>
      </p:pic>
      <p:pic>
        <p:nvPicPr>
          <p:cNvPr id="1030" name="Picture 6" descr="Charma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688" y="4900682"/>
            <a:ext cx="1188720" cy="1188720"/>
          </a:xfrm>
          <a:prstGeom prst="rect">
            <a:avLst/>
          </a:prstGeom>
          <a:noFill/>
        </p:spPr>
      </p:pic>
      <p:pic>
        <p:nvPicPr>
          <p:cNvPr id="1032" name="Picture 8" descr="https://assets.pokemon.com/assets/cms2/img/pokedex/detail/0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0700" y="4900682"/>
            <a:ext cx="1188719" cy="1188720"/>
          </a:xfrm>
          <a:prstGeom prst="rect">
            <a:avLst/>
          </a:prstGeom>
          <a:noFill/>
        </p:spPr>
      </p:pic>
      <p:pic>
        <p:nvPicPr>
          <p:cNvPr id="1034" name="Picture 10" descr="https://assets.pokemon.com/assets/cms2/img/pokedex/detail/0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9426" y="4900682"/>
            <a:ext cx="1188719" cy="1188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First step, set working directory using command line 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getwd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()</a:t>
            </a:r>
          </a:p>
          <a:p>
            <a:pPr marL="0" indent="276225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zh-TW" sz="2400" dirty="0" err="1">
                <a:solidFill>
                  <a:srgbClr val="0070C0"/>
                </a:solidFill>
                <a:ea typeface="ヒラギノ角ゴ Pro W6"/>
              </a:rPr>
              <a:t>setwd</a:t>
            </a: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(“path to home folder”)</a:t>
            </a:r>
            <a:endParaRPr lang="x-none" sz="24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3. Data input and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/>
          <a:p>
            <a:fld id="{8256C413-5687-F443-9C0C-456F94B620C2}" type="slidenum">
              <a:rPr lang="x-none" smtClean="0"/>
              <a:pPr/>
              <a:t>24</a:t>
            </a:fld>
            <a:endParaRPr lang="x-none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C3120B4-48D5-8C40-A701-1F4149392CEB}"/>
              </a:ext>
            </a:extLst>
          </p:cNvPr>
          <p:cNvGrpSpPr/>
          <p:nvPr/>
        </p:nvGrpSpPr>
        <p:grpSpPr>
          <a:xfrm>
            <a:off x="1097821" y="3291827"/>
            <a:ext cx="6936927" cy="2034553"/>
            <a:chOff x="1097821" y="2891777"/>
            <a:chExt cx="6936927" cy="2034553"/>
          </a:xfrm>
        </p:grpSpPr>
        <p:pic>
          <p:nvPicPr>
            <p:cNvPr id="6" name="圖片 8">
              <a:extLst>
                <a:ext uri="{FF2B5EF4-FFF2-40B4-BE49-F238E27FC236}">
                  <a16:creationId xmlns="" xmlns:a16="http://schemas.microsoft.com/office/drawing/2014/main" id="{283C05B2-64C8-6D42-ACF3-8C1935B1E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7821" y="3429000"/>
              <a:ext cx="6936927" cy="13687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5E88748A-D84B-1E41-953A-02E3873CEBCC}"/>
                </a:ext>
              </a:extLst>
            </p:cNvPr>
            <p:cNvSpPr txBox="1"/>
            <p:nvPr/>
          </p:nvSpPr>
          <p:spPr>
            <a:xfrm>
              <a:off x="1109253" y="2891777"/>
              <a:ext cx="5908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 uses “</a:t>
              </a:r>
              <a:r>
                <a:rPr lang="x-none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x-none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” for file paths, which is different from Window’s “</a:t>
              </a:r>
              <a:r>
                <a:rPr lang="x-none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\</a:t>
              </a:r>
              <a:r>
                <a:rPr lang="x-none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C6F6508-E8EC-134C-90FE-C874EAB13A3C}"/>
                </a:ext>
              </a:extLst>
            </p:cNvPr>
            <p:cNvSpPr/>
            <p:nvPr/>
          </p:nvSpPr>
          <p:spPr>
            <a:xfrm>
              <a:off x="1133095" y="2891777"/>
              <a:ext cx="6877810" cy="203455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528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Alternatively, set working directory using user interface</a:t>
            </a:r>
          </a:p>
          <a:p>
            <a:pPr marL="0" indent="276225">
              <a:buNone/>
            </a:pPr>
            <a:r>
              <a:rPr lang="en-US" altLang="zh-TW" sz="2400" dirty="0">
                <a:ea typeface="ヒラギノ角ゴ Pro W6"/>
              </a:rPr>
              <a:t>Go to “</a:t>
            </a:r>
            <a:r>
              <a:rPr lang="en-US" altLang="zh-TW" sz="2400" b="1" dirty="0">
                <a:ea typeface="ヒラギノ角ゴ Pro W6"/>
              </a:rPr>
              <a:t>Files</a:t>
            </a:r>
            <a:r>
              <a:rPr lang="en-US" altLang="zh-TW" sz="2400" dirty="0">
                <a:ea typeface="ヒラギノ角ゴ Pro W6"/>
              </a:rPr>
              <a:t>”, navigate to correct folder, click “</a:t>
            </a:r>
            <a:r>
              <a:rPr lang="en-US" altLang="zh-TW" sz="2400" b="1" dirty="0">
                <a:ea typeface="ヒラギノ角ゴ Pro W6"/>
              </a:rPr>
              <a:t>More</a:t>
            </a:r>
            <a:r>
              <a:rPr lang="en-US" altLang="zh-TW" sz="2400" dirty="0">
                <a:ea typeface="ヒラギノ角ゴ Pro W6"/>
              </a:rPr>
              <a:t>”</a:t>
            </a: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3. Data input and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25</a:t>
            </a:fld>
            <a:endParaRPr lang="x-none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8CA1431D-B8BF-5147-829E-1677F1FDE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46" y="2626574"/>
            <a:ext cx="5287785" cy="372977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7656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91590"/>
            <a:ext cx="862849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R </a:t>
            </a:r>
            <a:r>
              <a:rPr lang="en-US" altLang="ja-JP" sz="2400" b="1" dirty="0" smtClean="0">
                <a:ea typeface="ヒラギノ角ゴ Pro W6"/>
              </a:rPr>
              <a:t>usually </a:t>
            </a:r>
            <a:r>
              <a:rPr lang="en-US" altLang="ja-JP" sz="2400" b="1" dirty="0">
                <a:ea typeface="ヒラギノ角ゴ Pro W6"/>
              </a:rPr>
              <a:t>takes in .csv files or .txt files</a:t>
            </a:r>
          </a:p>
          <a:p>
            <a:pPr marL="0" indent="271463">
              <a:buNone/>
            </a:pPr>
            <a:r>
              <a:rPr lang="en-US" altLang="ja-JP" sz="2400" dirty="0">
                <a:ea typeface="ヒラギノ角ゴ Pro W6"/>
              </a:rPr>
              <a:t>The option “header=T” makes the first row as column names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Data =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read.csv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("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filename.csv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", header=T)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Data =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read.table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("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filename.txt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", header=T)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0070C0"/>
              </a:solidFill>
              <a:ea typeface="ヒラギノ角ゴ Pro W6"/>
            </a:endParaRPr>
          </a:p>
          <a:p>
            <a:r>
              <a:rPr lang="en-US" altLang="ja-JP" sz="2400" b="1" dirty="0">
                <a:ea typeface="ヒラギノ角ゴ Pro W6"/>
              </a:rPr>
              <a:t>To output files, use </a:t>
            </a:r>
            <a:r>
              <a:rPr lang="en-US" altLang="ja-JP" sz="2400" b="1" dirty="0" smtClean="0">
                <a:ea typeface="ヒラギノ角ゴ Pro W6"/>
              </a:rPr>
              <a:t>write.csv() or </a:t>
            </a:r>
            <a:r>
              <a:rPr lang="en-US" altLang="ja-JP" sz="2400" b="1" dirty="0" err="1" smtClean="0">
                <a:ea typeface="ヒラギノ角ゴ Pro W6"/>
              </a:rPr>
              <a:t>write.table</a:t>
            </a:r>
            <a:r>
              <a:rPr lang="en-US" altLang="ja-JP" sz="2400" b="1" dirty="0">
                <a:ea typeface="ヒラギノ角ゴ Pro W6"/>
              </a:rPr>
              <a:t>()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write.csv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(Data, file="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mynewdata.csv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")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write.table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(Data, file="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mynewdata.txt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")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3. Data input and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89427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291590"/>
            <a:ext cx="8588734" cy="4632132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Exercise 2: read in data files and perform data screening</a:t>
            </a:r>
          </a:p>
          <a:p>
            <a:pPr marL="728663" indent="-457200">
              <a:buFont typeface="+mj-lt"/>
              <a:buAutoNum type="arabicPeriod"/>
            </a:pPr>
            <a:r>
              <a:rPr lang="en-US" altLang="ja-JP" sz="2400" dirty="0">
                <a:ea typeface="ヒラギノ角ゴ Pro W6"/>
              </a:rPr>
              <a:t>Set you local folder as the working directory, read in the file </a:t>
            </a:r>
            <a:r>
              <a:rPr lang="en-US" altLang="ja-JP" sz="2400" dirty="0" smtClean="0">
                <a:ea typeface="ヒラギノ角ゴ Pro W6"/>
              </a:rPr>
              <a:t>“example_dat.txt</a:t>
            </a:r>
            <a:r>
              <a:rPr lang="en-US" altLang="ja-JP" sz="2400" dirty="0">
                <a:ea typeface="ヒラギノ角ゴ Pro W6"/>
              </a:rPr>
              <a:t>” and save it with the name </a:t>
            </a:r>
            <a:r>
              <a:rPr lang="en-US" altLang="ja-JP" sz="2400" dirty="0" smtClean="0">
                <a:ea typeface="ヒラギノ角ゴ Pro W6"/>
              </a:rPr>
              <a:t>“data”.</a:t>
            </a:r>
            <a:endParaRPr lang="en-US" altLang="ja-JP" sz="2400" dirty="0">
              <a:ea typeface="ヒラギノ角ゴ Pro W6"/>
            </a:endParaRPr>
          </a:p>
          <a:p>
            <a:pPr marL="728663" indent="-457200">
              <a:buFont typeface="+mj-lt"/>
              <a:buAutoNum type="arabicPeriod"/>
            </a:pPr>
            <a:r>
              <a:rPr lang="en-US" altLang="ja-JP" sz="2400" dirty="0">
                <a:ea typeface="ヒラギノ角ゴ Pro W6"/>
              </a:rPr>
              <a:t>Inspect the data with commands mentioned in previous sections, e.g., summary(), head(), dim().</a:t>
            </a:r>
          </a:p>
          <a:p>
            <a:pPr marL="728663" indent="-457200">
              <a:buFont typeface="+mj-lt"/>
              <a:buAutoNum type="arabicPeriod"/>
            </a:pPr>
            <a:r>
              <a:rPr lang="en-US" altLang="ja-JP" sz="2400" dirty="0" err="1">
                <a:ea typeface="ヒラギノ角ゴ Pro W6"/>
              </a:rPr>
              <a:t>Chl.a</a:t>
            </a:r>
            <a:r>
              <a:rPr lang="en-US" altLang="ja-JP" sz="2400" dirty="0">
                <a:ea typeface="ヒラギノ角ゴ Pro W6"/>
              </a:rPr>
              <a:t> shouldn’t be negative! Create a new data named </a:t>
            </a:r>
            <a:r>
              <a:rPr lang="en-US" altLang="ja-JP" sz="2400" dirty="0" smtClean="0">
                <a:ea typeface="ヒラギノ角ゴ Pro W6"/>
              </a:rPr>
              <a:t>“</a:t>
            </a:r>
            <a:r>
              <a:rPr lang="en-US" altLang="ja-JP" sz="2400" dirty="0" err="1" smtClean="0">
                <a:ea typeface="ヒラギノ角ゴ Pro W6"/>
              </a:rPr>
              <a:t>data_new</a:t>
            </a:r>
            <a:r>
              <a:rPr lang="en-US" altLang="ja-JP" sz="2400" dirty="0">
                <a:ea typeface="ヒラギノ角ゴ Pro W6"/>
              </a:rPr>
              <a:t>” with those rows removed.</a:t>
            </a:r>
          </a:p>
          <a:p>
            <a:pPr marL="728663" indent="-457200">
              <a:buFont typeface="+mj-lt"/>
              <a:buAutoNum type="arabicPeriod"/>
            </a:pPr>
            <a:r>
              <a:rPr lang="en-US" altLang="ja-JP" sz="2400" dirty="0">
                <a:ea typeface="ヒラギノ角ゴ Pro W6"/>
              </a:rPr>
              <a:t>Look up the function “apply” using ?apply. Use the function to calculate the mean of all environment variables (i.e., columns 3-9).</a:t>
            </a:r>
          </a:p>
          <a:p>
            <a:pPr marL="728663" indent="-457200">
              <a:buFont typeface="+mj-lt"/>
              <a:buAutoNum type="arabicPeriod"/>
            </a:pPr>
            <a:endParaRPr lang="en-US" altLang="ja-JP" sz="2400" dirty="0"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3. Data input and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27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67296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Common plotting commands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plot(x, y, data)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plot(</a:t>
            </a:r>
            <a:r>
              <a:rPr lang="en-US" altLang="zh-TW" sz="2400" dirty="0" err="1">
                <a:solidFill>
                  <a:srgbClr val="0070C0"/>
                </a:solidFill>
              </a:rPr>
              <a:t>y~x</a:t>
            </a:r>
            <a:r>
              <a:rPr lang="en-US" altLang="zh-TW" sz="2400" dirty="0">
                <a:solidFill>
                  <a:srgbClr val="0070C0"/>
                </a:solidFill>
              </a:rPr>
              <a:t>, data)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hist(x) </a:t>
            </a:r>
            <a:r>
              <a:rPr lang="en-US" altLang="zh-TW" sz="2400" dirty="0" smtClean="0"/>
              <a:t>(Histogram)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barplot</a:t>
            </a:r>
            <a:r>
              <a:rPr lang="en-US" altLang="zh-TW" sz="2400" dirty="0">
                <a:solidFill>
                  <a:srgbClr val="0070C0"/>
                </a:solidFill>
              </a:rPr>
              <a:t>()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Barplot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boxplot()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Boxplot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271463">
              <a:buNone/>
            </a:pPr>
            <a:endParaRPr lang="zh-TW" altLang="en-US" sz="2400" dirty="0"/>
          </a:p>
          <a:p>
            <a:r>
              <a:rPr lang="en-US" altLang="ja-JP" sz="2400" b="1" dirty="0">
                <a:ea typeface="ヒラギノ角ゴ Pro W6"/>
              </a:rPr>
              <a:t>Plot one single variable using “plot(x)”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plot(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.)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0070C0"/>
              </a:solidFill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28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410924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Different ‘type’ within the plot function</a:t>
            </a:r>
            <a:endParaRPr lang="en-US" altLang="zh-TW" sz="2400" dirty="0"/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plot(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., type=‘p’)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#points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plot(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., type=‘l’)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#lines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plot(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., type=‘b’)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#both 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29</a:t>
            </a:fld>
            <a:endParaRPr lang="x-none"/>
          </a:p>
        </p:txBody>
      </p:sp>
      <p:pic>
        <p:nvPicPr>
          <p:cNvPr id="7" name="圖片 8">
            <a:extLst>
              <a:ext uri="{FF2B5EF4-FFF2-40B4-BE49-F238E27FC236}">
                <a16:creationId xmlns="" xmlns:a16="http://schemas.microsoft.com/office/drawing/2014/main" id="{BB3226B4-3972-6E47-AF8B-D0350768F9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046" y="3246783"/>
            <a:ext cx="2661464" cy="31095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2190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7886700" cy="755013"/>
          </a:xfrm>
        </p:spPr>
        <p:txBody>
          <a:bodyPr>
            <a:normAutofit/>
          </a:bodyPr>
          <a:lstStyle/>
          <a:p>
            <a:r>
              <a:rPr lang="x-none" sz="2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9FFB70-8BC3-F146-A312-1C87DB2E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206740" cy="488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400" b="1" dirty="0"/>
              <a:t>1. R and R-studio installation</a:t>
            </a:r>
          </a:p>
          <a:p>
            <a:pPr marL="457200" lvl="1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sz="2400" b="1" dirty="0"/>
              <a:t>2. Basic computation and data format</a:t>
            </a:r>
          </a:p>
          <a:p>
            <a:pPr marL="457200" lvl="1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sz="2400" b="1" dirty="0"/>
              <a:t>3. Data input and processing</a:t>
            </a: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x-none" sz="2400" b="1" dirty="0"/>
              <a:t>4. Data visualization and plotting </a:t>
            </a:r>
          </a:p>
          <a:p>
            <a:pPr marL="0" indent="0">
              <a:buNone/>
            </a:pPr>
            <a:endParaRPr lang="x-none" sz="2400" b="1" dirty="0"/>
          </a:p>
          <a:p>
            <a:pPr marL="0" indent="0">
              <a:buNone/>
            </a:pPr>
            <a:r>
              <a:rPr lang="x-none" sz="2400" b="1" dirty="0"/>
              <a:t>5. Create your own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695E73-F667-D849-ACFB-C1130211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5028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Common plotting arguments</a:t>
            </a:r>
          </a:p>
          <a:p>
            <a:pPr marL="0" indent="271463">
              <a:buNone/>
            </a:pPr>
            <a:r>
              <a:rPr lang="en-US" altLang="zh-TW" sz="2400" dirty="0"/>
              <a:t>main: </a:t>
            </a:r>
            <a:r>
              <a:rPr lang="en-US" altLang="zh-TW" sz="2400" dirty="0" smtClean="0"/>
              <a:t>plot t</a:t>
            </a:r>
            <a:r>
              <a:rPr lang="en-US" altLang="zh-TW" sz="2400" dirty="0" smtClean="0"/>
              <a:t>itle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 err="1"/>
              <a:t>xlab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ylab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x- and y-axis labels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 err="1"/>
              <a:t>xlim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ylim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x- and y-axis range</a:t>
            </a:r>
          </a:p>
          <a:p>
            <a:pPr marL="0" indent="271463">
              <a:buNone/>
            </a:pPr>
            <a:r>
              <a:rPr lang="en-US" altLang="zh-TW" sz="2400" dirty="0" err="1" smtClean="0"/>
              <a:t>lty</a:t>
            </a:r>
            <a:r>
              <a:rPr lang="en-US" altLang="zh-TW" sz="2400" dirty="0" smtClean="0"/>
              <a:t>: line type</a:t>
            </a:r>
            <a:endParaRPr lang="zh-TW" altLang="en-US" sz="2400" dirty="0" smtClean="0"/>
          </a:p>
          <a:p>
            <a:pPr marL="0" indent="271463">
              <a:buNone/>
            </a:pPr>
            <a:r>
              <a:rPr lang="en-US" altLang="zh-TW" sz="2400" dirty="0" err="1" smtClean="0"/>
              <a:t>lwd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line width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 err="1"/>
              <a:t>pch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point symbol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 err="1"/>
              <a:t>cex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symbol/font size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/>
              <a:t>col: </a:t>
            </a:r>
            <a:r>
              <a:rPr lang="en-US" altLang="zh-TW" sz="2400" dirty="0" smtClean="0"/>
              <a:t>symbol/font/line color </a:t>
            </a:r>
            <a:endParaRPr lang="en-US" altLang="zh-TW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30</a:t>
            </a:fld>
            <a:endParaRPr lang="x-none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3F24C6F0-81D0-594C-B1CF-0DF3D9422A6B}"/>
              </a:ext>
            </a:extLst>
          </p:cNvPr>
          <p:cNvSpPr txBox="1">
            <a:spLocks/>
          </p:cNvSpPr>
          <p:nvPr/>
        </p:nvSpPr>
        <p:spPr>
          <a:xfrm>
            <a:off x="1165860" y="1850424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圖片 4" descr="畫面剪輯">
            <a:extLst>
              <a:ext uri="{FF2B5EF4-FFF2-40B4-BE49-F238E27FC236}">
                <a16:creationId xmlns="" xmlns:a16="http://schemas.microsoft.com/office/drawing/2014/main" id="{7FD63B41-3FAB-0849-B0C0-07028E67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33961" y="4696263"/>
            <a:ext cx="1328477" cy="16902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5" descr="畫面剪輯">
            <a:extLst>
              <a:ext uri="{FF2B5EF4-FFF2-40B4-BE49-F238E27FC236}">
                <a16:creationId xmlns="" xmlns:a16="http://schemas.microsoft.com/office/drawing/2014/main" id="{A294E19E-A9D0-2D4D-92F9-A02FC284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961" y="2107876"/>
            <a:ext cx="2369773" cy="240126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直線單箭頭接點 9">
            <a:extLst>
              <a:ext uri="{FF2B5EF4-FFF2-40B4-BE49-F238E27FC236}">
                <a16:creationId xmlns="" xmlns:a16="http://schemas.microsoft.com/office/drawing/2014/main" id="{D28337B5-1815-3843-853F-FB553942BEF9}"/>
              </a:ext>
            </a:extLst>
          </p:cNvPr>
          <p:cNvCxnSpPr>
            <a:cxnSpLocks/>
          </p:cNvCxnSpPr>
          <p:nvPr/>
        </p:nvCxnSpPr>
        <p:spPr>
          <a:xfrm>
            <a:off x="2843808" y="3322582"/>
            <a:ext cx="348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0">
            <a:extLst>
              <a:ext uri="{FF2B5EF4-FFF2-40B4-BE49-F238E27FC236}">
                <a16:creationId xmlns="" xmlns:a16="http://schemas.microsoft.com/office/drawing/2014/main" id="{82495B52-1A91-284C-95A8-491A2BDA7EFE}"/>
              </a:ext>
            </a:extLst>
          </p:cNvPr>
          <p:cNvCxnSpPr>
            <a:cxnSpLocks/>
          </p:cNvCxnSpPr>
          <p:nvPr/>
        </p:nvCxnSpPr>
        <p:spPr>
          <a:xfrm>
            <a:off x="2995826" y="4257113"/>
            <a:ext cx="3296371" cy="5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586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Use plotting arguments to improve your figure</a:t>
            </a:r>
          </a:p>
          <a:p>
            <a:pPr marL="271463" indent="0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plot(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., type='b',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xlab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="Time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",  </a:t>
            </a:r>
          </a:p>
          <a:p>
            <a:pPr marL="271463" indent="0">
              <a:buNone/>
            </a:pP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         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ylab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="Chlorophyll a",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ylim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=c(-0.5, 2), </a:t>
            </a:r>
            <a:endParaRPr lang="en-US" altLang="ja-JP" sz="2400" dirty="0" smtClean="0">
              <a:solidFill>
                <a:srgbClr val="0070C0"/>
              </a:solidFill>
              <a:ea typeface="ヒラギノ角ゴ Pro W6"/>
            </a:endParaRPr>
          </a:p>
          <a:p>
            <a:pPr marL="271463" indent="0">
              <a:buNone/>
            </a:pP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        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lty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=2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,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pch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=19,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cex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=2)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31</a:t>
            </a:fld>
            <a:endParaRPr lang="x-none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3F24C6F0-81D0-594C-B1CF-0DF3D9422A6B}"/>
              </a:ext>
            </a:extLst>
          </p:cNvPr>
          <p:cNvSpPr txBox="1">
            <a:spLocks/>
          </p:cNvSpPr>
          <p:nvPr/>
        </p:nvSpPr>
        <p:spPr>
          <a:xfrm>
            <a:off x="1165860" y="1850424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2140E1C-3EE6-1240-958B-45E041C3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75" b="3136"/>
          <a:stretch/>
        </p:blipFill>
        <p:spPr>
          <a:xfrm>
            <a:off x="1596724" y="3260035"/>
            <a:ext cx="5950551" cy="309631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434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291590"/>
            <a:ext cx="8641743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Adding data to an existing plot</a:t>
            </a:r>
          </a:p>
          <a:p>
            <a:pPr marL="0" indent="271463">
              <a:buNone/>
            </a:pPr>
            <a:r>
              <a:rPr lang="en-US" altLang="zh-TW" sz="2400" dirty="0"/>
              <a:t>points: </a:t>
            </a:r>
            <a:r>
              <a:rPr lang="en-US" altLang="zh-TW" sz="2400" dirty="0" smtClean="0"/>
              <a:t>add points</a:t>
            </a:r>
            <a:endParaRPr lang="zh-TW" altLang="en-US" sz="2400" dirty="0"/>
          </a:p>
          <a:p>
            <a:pPr marL="0" indent="271463">
              <a:lnSpc>
                <a:spcPct val="110000"/>
              </a:lnSpc>
              <a:buNone/>
            </a:pPr>
            <a:r>
              <a:rPr lang="en-US" altLang="zh-TW" sz="2400" dirty="0" err="1"/>
              <a:t>ablines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add lines</a:t>
            </a:r>
            <a:endParaRPr lang="en-US" altLang="zh-TW" sz="2400" dirty="0"/>
          </a:p>
          <a:p>
            <a:pPr marL="0" indent="271463">
              <a:lnSpc>
                <a:spcPct val="110000"/>
              </a:lnSpc>
              <a:buNone/>
            </a:pPr>
            <a:r>
              <a:rPr lang="en-US" altLang="zh-TW" sz="2400" dirty="0"/>
              <a:t>title: </a:t>
            </a:r>
            <a:r>
              <a:rPr lang="en-US" altLang="zh-TW" sz="2400" dirty="0" smtClean="0"/>
              <a:t>add title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/>
              <a:t>text: </a:t>
            </a:r>
            <a:r>
              <a:rPr lang="en-US" altLang="zh-TW" sz="2400" dirty="0" smtClean="0"/>
              <a:t>add text</a:t>
            </a:r>
            <a:endParaRPr lang="zh-TW" altLang="en-US" sz="2400" dirty="0"/>
          </a:p>
          <a:p>
            <a:pPr marL="0" indent="271463">
              <a:buNone/>
            </a:pPr>
            <a:r>
              <a:rPr lang="en-US" altLang="zh-TW" sz="2400" dirty="0"/>
              <a:t>legend: </a:t>
            </a:r>
            <a:r>
              <a:rPr lang="en-US" altLang="zh-TW" sz="2400" dirty="0" smtClean="0"/>
              <a:t>add legend</a:t>
            </a:r>
            <a:endParaRPr lang="en-US" altLang="zh-TW" sz="2400" dirty="0"/>
          </a:p>
          <a:p>
            <a:pPr marL="0" indent="271463">
              <a:buNone/>
            </a:pPr>
            <a:endParaRPr lang="en-US" altLang="zh-TW" sz="2400" dirty="0"/>
          </a:p>
          <a:p>
            <a:pPr marL="271463" indent="0">
              <a:buNone/>
            </a:pPr>
            <a:r>
              <a:rPr lang="en-US" altLang="zh-TW" sz="2200" dirty="0">
                <a:solidFill>
                  <a:srgbClr val="0070C0"/>
                </a:solidFill>
              </a:rPr>
              <a:t>&gt; </a:t>
            </a:r>
            <a:r>
              <a:rPr lang="en-US" altLang="zh-TW" sz="2200" dirty="0" smtClean="0">
                <a:solidFill>
                  <a:srgbClr val="0070C0"/>
                </a:solidFill>
              </a:rPr>
              <a:t>plot(</a:t>
            </a:r>
            <a:r>
              <a:rPr lang="en-US" altLang="zh-TW" sz="2200" dirty="0" err="1" smtClean="0">
                <a:solidFill>
                  <a:srgbClr val="0070C0"/>
                </a:solidFill>
              </a:rPr>
              <a:t>data_new$Chl.a</a:t>
            </a:r>
            <a:r>
              <a:rPr lang="en-US" altLang="zh-TW" sz="2200" dirty="0">
                <a:solidFill>
                  <a:srgbClr val="0070C0"/>
                </a:solidFill>
              </a:rPr>
              <a:t>., type='b', </a:t>
            </a:r>
            <a:r>
              <a:rPr lang="en-US" altLang="zh-TW" sz="2200" dirty="0" err="1">
                <a:solidFill>
                  <a:srgbClr val="0070C0"/>
                </a:solidFill>
              </a:rPr>
              <a:t>xlab</a:t>
            </a:r>
            <a:r>
              <a:rPr lang="en-US" altLang="zh-TW" sz="2200" dirty="0">
                <a:solidFill>
                  <a:srgbClr val="0070C0"/>
                </a:solidFill>
              </a:rPr>
              <a:t>="Time", </a:t>
            </a:r>
            <a:r>
              <a:rPr lang="en-US" altLang="zh-TW" sz="2200" dirty="0" err="1">
                <a:solidFill>
                  <a:srgbClr val="0070C0"/>
                </a:solidFill>
              </a:rPr>
              <a:t>ylab</a:t>
            </a:r>
            <a:r>
              <a:rPr lang="en-US" altLang="zh-TW" sz="2200" dirty="0">
                <a:solidFill>
                  <a:srgbClr val="0070C0"/>
                </a:solidFill>
              </a:rPr>
              <a:t>="Chlorophyll a", </a:t>
            </a:r>
            <a:r>
              <a:rPr lang="en-US" altLang="zh-TW" sz="2200" dirty="0" err="1">
                <a:solidFill>
                  <a:srgbClr val="0070C0"/>
                </a:solidFill>
              </a:rPr>
              <a:t>ylim</a:t>
            </a:r>
            <a:r>
              <a:rPr lang="en-US" altLang="zh-TW" sz="2200" dirty="0">
                <a:solidFill>
                  <a:srgbClr val="0070C0"/>
                </a:solidFill>
              </a:rPr>
              <a:t>=c(-1.5, 2), </a:t>
            </a:r>
            <a:r>
              <a:rPr lang="en-US" altLang="zh-TW" sz="2200" dirty="0" err="1">
                <a:solidFill>
                  <a:srgbClr val="0070C0"/>
                </a:solidFill>
              </a:rPr>
              <a:t>lty</a:t>
            </a:r>
            <a:r>
              <a:rPr lang="en-US" altLang="zh-TW" sz="2200" dirty="0">
                <a:solidFill>
                  <a:srgbClr val="0070C0"/>
                </a:solidFill>
              </a:rPr>
              <a:t>=2, </a:t>
            </a:r>
            <a:r>
              <a:rPr lang="en-US" altLang="zh-TW" sz="2200" dirty="0" err="1">
                <a:solidFill>
                  <a:srgbClr val="0070C0"/>
                </a:solidFill>
              </a:rPr>
              <a:t>pch</a:t>
            </a:r>
            <a:r>
              <a:rPr lang="en-US" altLang="zh-TW" sz="2200" dirty="0">
                <a:solidFill>
                  <a:srgbClr val="0070C0"/>
                </a:solidFill>
              </a:rPr>
              <a:t>=19, </a:t>
            </a:r>
            <a:r>
              <a:rPr lang="en-US" altLang="zh-TW" sz="2200" dirty="0" err="1">
                <a:solidFill>
                  <a:srgbClr val="0070C0"/>
                </a:solidFill>
              </a:rPr>
              <a:t>cex</a:t>
            </a:r>
            <a:r>
              <a:rPr lang="en-US" altLang="zh-TW" sz="2200" dirty="0">
                <a:solidFill>
                  <a:srgbClr val="0070C0"/>
                </a:solidFill>
              </a:rPr>
              <a:t>=2)</a:t>
            </a:r>
          </a:p>
          <a:p>
            <a:pPr marL="0" indent="271463">
              <a:buNone/>
            </a:pPr>
            <a:r>
              <a:rPr lang="en-US" altLang="zh-TW" sz="2200" dirty="0">
                <a:solidFill>
                  <a:srgbClr val="0070C0"/>
                </a:solidFill>
              </a:rPr>
              <a:t>&gt; </a:t>
            </a:r>
            <a:r>
              <a:rPr lang="en-US" altLang="zh-TW" sz="2200" dirty="0" smtClean="0">
                <a:solidFill>
                  <a:srgbClr val="0070C0"/>
                </a:solidFill>
              </a:rPr>
              <a:t>points(</a:t>
            </a:r>
            <a:r>
              <a:rPr lang="en-US" altLang="zh-TW" sz="2200" dirty="0" err="1" smtClean="0">
                <a:solidFill>
                  <a:srgbClr val="0070C0"/>
                </a:solidFill>
              </a:rPr>
              <a:t>data_new$PhycEth</a:t>
            </a:r>
            <a:r>
              <a:rPr lang="en-US" altLang="zh-TW" sz="2200" dirty="0">
                <a:solidFill>
                  <a:srgbClr val="0070C0"/>
                </a:solidFill>
              </a:rPr>
              <a:t>, type='b', </a:t>
            </a:r>
            <a:r>
              <a:rPr lang="en-US" altLang="zh-TW" sz="2200" dirty="0" err="1">
                <a:solidFill>
                  <a:srgbClr val="0070C0"/>
                </a:solidFill>
              </a:rPr>
              <a:t>lty</a:t>
            </a:r>
            <a:r>
              <a:rPr lang="en-US" altLang="zh-TW" sz="2200" dirty="0">
                <a:solidFill>
                  <a:srgbClr val="0070C0"/>
                </a:solidFill>
              </a:rPr>
              <a:t>=1, </a:t>
            </a:r>
            <a:r>
              <a:rPr lang="en-US" altLang="zh-TW" sz="2200" dirty="0" err="1">
                <a:solidFill>
                  <a:srgbClr val="0070C0"/>
                </a:solidFill>
              </a:rPr>
              <a:t>pch</a:t>
            </a:r>
            <a:r>
              <a:rPr lang="en-US" altLang="zh-TW" sz="2200" dirty="0">
                <a:solidFill>
                  <a:srgbClr val="0070C0"/>
                </a:solidFill>
              </a:rPr>
              <a:t>=2, col="red")</a:t>
            </a:r>
          </a:p>
          <a:p>
            <a:pPr marL="0" indent="271463">
              <a:buNone/>
            </a:pPr>
            <a:r>
              <a:rPr lang="en-US" altLang="zh-TW" sz="2200" dirty="0">
                <a:solidFill>
                  <a:srgbClr val="0070C0"/>
                </a:solidFill>
              </a:rPr>
              <a:t>&gt; </a:t>
            </a:r>
            <a:r>
              <a:rPr lang="en-US" altLang="zh-TW" sz="2200" dirty="0" err="1">
                <a:solidFill>
                  <a:srgbClr val="0070C0"/>
                </a:solidFill>
              </a:rPr>
              <a:t>abline</a:t>
            </a:r>
            <a:r>
              <a:rPr lang="en-US" altLang="zh-TW" sz="2200" dirty="0">
                <a:solidFill>
                  <a:srgbClr val="0070C0"/>
                </a:solidFill>
              </a:rPr>
              <a:t>(h=0, </a:t>
            </a:r>
            <a:r>
              <a:rPr lang="en-US" altLang="zh-TW" sz="2200" dirty="0" err="1">
                <a:solidFill>
                  <a:srgbClr val="0070C0"/>
                </a:solidFill>
              </a:rPr>
              <a:t>lty</a:t>
            </a:r>
            <a:r>
              <a:rPr lang="en-US" altLang="zh-TW" sz="2200" dirty="0">
                <a:solidFill>
                  <a:srgbClr val="0070C0"/>
                </a:solidFill>
              </a:rPr>
              <a:t>=1)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32</a:t>
            </a:fld>
            <a:endParaRPr lang="x-none"/>
          </a:p>
        </p:txBody>
      </p:sp>
      <p:sp>
        <p:nvSpPr>
          <p:cNvPr id="9" name="內容版面配置區 2">
            <a:extLst>
              <a:ext uri="{FF2B5EF4-FFF2-40B4-BE49-F238E27FC236}">
                <a16:creationId xmlns="" xmlns:a16="http://schemas.microsoft.com/office/drawing/2014/main" id="{3F24C6F0-81D0-594C-B1CF-0DF3D9422A6B}"/>
              </a:ext>
            </a:extLst>
          </p:cNvPr>
          <p:cNvSpPr txBox="1">
            <a:spLocks/>
          </p:cNvSpPr>
          <p:nvPr/>
        </p:nvSpPr>
        <p:spPr>
          <a:xfrm>
            <a:off x="1165860" y="1850424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="" xmlns:a16="http://schemas.microsoft.com/office/drawing/2014/main" id="{6C2CE74C-E55C-5A44-8934-B90F4240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20" y="1850424"/>
            <a:ext cx="4143460" cy="251739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79722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291590"/>
            <a:ext cx="8989612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Plot the relationship between two variables: plot(</a:t>
            </a:r>
            <a:r>
              <a:rPr lang="en-US" altLang="ja-JP" sz="2400" b="1" dirty="0" err="1">
                <a:ea typeface="ヒラギノ角ゴ Pro W6"/>
              </a:rPr>
              <a:t>y~x</a:t>
            </a:r>
            <a:r>
              <a:rPr lang="en-US" altLang="ja-JP" sz="2400" b="1" dirty="0">
                <a:ea typeface="ヒラギノ角ゴ Pro W6"/>
              </a:rPr>
              <a:t>)</a:t>
            </a:r>
          </a:p>
          <a:p>
            <a:pPr marL="271463" indent="0">
              <a:buNone/>
            </a:pP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&gt; plot(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Chl.a.~Temp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, data=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data_new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, main="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 vs. Temperature",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xlab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="Temperature",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ylab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="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ylim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=c(0, 1.6))</a:t>
            </a:r>
          </a:p>
          <a:p>
            <a:pPr marL="271463" indent="0">
              <a:buNone/>
            </a:pP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&gt; plot(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Chl.a.~Temp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, data=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data_new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, main="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 vs. Temperature",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xlab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="Temperature",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ylab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="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Chl.a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",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ylim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=c(0, 1.6), 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pch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=15, </a:t>
            </a:r>
            <a:r>
              <a:rPr lang="en-US" altLang="ja-JP" sz="2000" dirty="0" err="1" smtClean="0">
                <a:solidFill>
                  <a:srgbClr val="0070C0"/>
                </a:solidFill>
                <a:ea typeface="ヒラギノ角ゴ Pro W6"/>
              </a:rPr>
              <a:t>col</a:t>
            </a:r>
            <a:r>
              <a:rPr lang="en-US" altLang="ja-JP" sz="2000" dirty="0" smtClean="0">
                <a:solidFill>
                  <a:srgbClr val="0070C0"/>
                </a:solidFill>
                <a:ea typeface="ヒラギノ角ゴ Pro W6"/>
              </a:rPr>
              <a:t>="red")</a:t>
            </a:r>
            <a:endParaRPr lang="en-US" altLang="ja-JP" sz="2000" dirty="0">
              <a:solidFill>
                <a:srgbClr val="0070C0"/>
              </a:solidFill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4. Data visualization and plotting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33</a:t>
            </a:fld>
            <a:endParaRPr lang="x-none" dirty="0"/>
          </a:p>
        </p:txBody>
      </p:sp>
      <p:pic>
        <p:nvPicPr>
          <p:cNvPr id="10" name="圖片 5">
            <a:extLst>
              <a:ext uri="{FF2B5EF4-FFF2-40B4-BE49-F238E27FC236}">
                <a16:creationId xmlns="" xmlns:a16="http://schemas.microsoft.com/office/drawing/2014/main" id="{2B6717C1-133B-5842-BD23-9934D74B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69" y="3074178"/>
            <a:ext cx="3305785" cy="3282173"/>
          </a:xfrm>
          <a:prstGeom prst="rect">
            <a:avLst/>
          </a:prstGeom>
        </p:spPr>
      </p:pic>
      <p:pic>
        <p:nvPicPr>
          <p:cNvPr id="11" name="圖片 6">
            <a:extLst>
              <a:ext uri="{FF2B5EF4-FFF2-40B4-BE49-F238E27FC236}">
                <a16:creationId xmlns="" xmlns:a16="http://schemas.microsoft.com/office/drawing/2014/main" id="{D7F20CA2-DE3D-874C-9AB4-692BEC48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15" y="3074178"/>
            <a:ext cx="3305785" cy="3282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456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2400" b="1" dirty="0">
                <a:ea typeface="ヒラギノ角ゴ Pro W6"/>
              </a:rPr>
              <a:t>Basic form:  name </a:t>
            </a:r>
            <a:r>
              <a:rPr lang="en-US" altLang="ja-JP" sz="2400" b="1" dirty="0" smtClean="0">
                <a:ea typeface="ヒラギノ角ゴ Pro W6"/>
              </a:rPr>
              <a:t>&lt;- </a:t>
            </a:r>
            <a:r>
              <a:rPr lang="en-US" altLang="ja-JP" sz="2400" b="1" dirty="0">
                <a:ea typeface="ヒラギノ角ゴ Pro W6"/>
              </a:rPr>
              <a:t>function(arguments){action}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myfunc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&lt;- function(x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, y){sqrt(x^2 + y^2)}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myfunc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(3, 4)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#5</a:t>
            </a:r>
          </a:p>
          <a:p>
            <a:pPr marL="0" indent="271463">
              <a:buNone/>
            </a:pPr>
            <a:endParaRPr lang="en-US" altLang="ja-JP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mysd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&lt;- 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function(x){sqrt(sum((x-mean(x))^2)/(length(x)-1))}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mysd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#0.2774104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sd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(</a:t>
            </a:r>
            <a:r>
              <a:rPr lang="en-US" altLang="ja-JP" sz="2400" dirty="0" err="1" smtClean="0">
                <a:solidFill>
                  <a:srgbClr val="0070C0"/>
                </a:solidFill>
                <a:ea typeface="ヒラギノ角ゴ Pro W6"/>
              </a:rPr>
              <a:t>data_new$Chl.a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.)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#Compare with </a:t>
            </a:r>
            <a:r>
              <a:rPr lang="en-US" altLang="ja-JP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sd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()</a:t>
            </a:r>
          </a:p>
          <a:p>
            <a:pPr marL="0" indent="0">
              <a:buNone/>
            </a:pPr>
            <a:endParaRPr lang="en-US" altLang="ja-JP" sz="2400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myplot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&lt;- 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function(n){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  x = 0:n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  y = x^2 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  plot(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y~x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, type='l’)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myplot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(10)   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#Plot quadratic function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5. Create your own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186505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91590"/>
            <a:ext cx="862849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for-loops:  for(variable in </a:t>
            </a:r>
            <a:r>
              <a:rPr lang="en-US" altLang="ja-JP" sz="2400" b="1" dirty="0" err="1">
                <a:ea typeface="ヒラギノ角ゴ Pro W6"/>
              </a:rPr>
              <a:t>min:max</a:t>
            </a:r>
            <a:r>
              <a:rPr lang="en-US" altLang="ja-JP" sz="2400" b="1" dirty="0">
                <a:ea typeface="ヒラギノ角ゴ Pro W6"/>
              </a:rPr>
              <a:t>){action}</a:t>
            </a:r>
          </a:p>
          <a:p>
            <a:r>
              <a:rPr lang="en-US" altLang="ja-JP" sz="2400" b="1" dirty="0">
                <a:ea typeface="ヒラギノ角ゴ Pro W6"/>
              </a:rPr>
              <a:t>if-statements:  if(criterion){action}</a:t>
            </a:r>
          </a:p>
          <a:p>
            <a:pPr marL="0" indent="271463">
              <a:buNone/>
            </a:pPr>
            <a:r>
              <a:rPr lang="en-US" altLang="ja-JP" sz="2400" dirty="0" smtClean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for(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i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in 1:5){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 if(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i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&lt;= 2){print(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i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* 10)}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 if(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i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 &gt; 2){print(</a:t>
            </a:r>
            <a:r>
              <a:rPr lang="en-US" altLang="ja-JP" sz="2400" dirty="0" err="1">
                <a:solidFill>
                  <a:srgbClr val="0070C0"/>
                </a:solidFill>
                <a:ea typeface="ヒラギノ角ゴ Pro W6"/>
              </a:rPr>
              <a:t>i</a:t>
            </a: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)}</a:t>
            </a:r>
          </a:p>
          <a:p>
            <a:pPr marL="0" indent="271463">
              <a:buNone/>
            </a:pPr>
            <a:r>
              <a:rPr lang="en-US" altLang="ja-JP" sz="2400" dirty="0">
                <a:solidFill>
                  <a:srgbClr val="0070C0"/>
                </a:solidFill>
                <a:ea typeface="ヒラギノ角ゴ Pro W6"/>
              </a:rPr>
              <a:t>+ }</a:t>
            </a:r>
          </a:p>
          <a:p>
            <a:pPr marL="0" indent="271463">
              <a:buNone/>
            </a:pPr>
            <a:endParaRPr lang="en-US" altLang="ja-JP" sz="2400" dirty="0">
              <a:solidFill>
                <a:srgbClr val="0070C0"/>
              </a:solidFill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5. Create your own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91393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91590"/>
            <a:ext cx="862849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ea typeface="ヒラギノ角ゴ Pro W6"/>
              </a:rPr>
              <a:t>Exercise 3: classifying data based on values</a:t>
            </a:r>
          </a:p>
          <a:p>
            <a:pPr marL="234950" indent="0">
              <a:buNone/>
            </a:pPr>
            <a:r>
              <a:rPr lang="en-US" altLang="ja-JP" sz="2400" dirty="0" smtClean="0">
                <a:ea typeface="ヒラギノ角ゴ Pro W6"/>
              </a:rPr>
              <a:t>Add a new column in the data </a:t>
            </a:r>
            <a:r>
              <a:rPr lang="en-US" altLang="ja-JP" sz="2400" dirty="0" err="1" smtClean="0">
                <a:ea typeface="ヒラギノ角ゴ Pro W6"/>
              </a:rPr>
              <a:t>data</a:t>
            </a:r>
            <a:r>
              <a:rPr lang="en-US" altLang="ja-JP" sz="2400" dirty="0" err="1" smtClean="0">
                <a:ea typeface="ヒラギノ角ゴ Pro W6"/>
              </a:rPr>
              <a:t>_new</a:t>
            </a:r>
            <a:r>
              <a:rPr lang="en-US" altLang="ja-JP" sz="2400" dirty="0" smtClean="0">
                <a:ea typeface="ヒラギノ角ゴ Pro W6"/>
              </a:rPr>
              <a:t>, named “category”. The value of this column is 1 if turbidity is less than 10, 2 if between 10 to 15, and 3 if turbidity is greater than 15</a:t>
            </a:r>
          </a:p>
          <a:p>
            <a:pPr marL="0" indent="271463">
              <a:buNone/>
            </a:pPr>
            <a:endParaRPr lang="en-US" altLang="ja-JP" sz="2400" dirty="0">
              <a:solidFill>
                <a:srgbClr val="0070C0"/>
              </a:solidFill>
              <a:ea typeface="ヒラギノ角ゴ Pro W6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5. Create your own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78DEAE6-522E-FC43-BE2D-D9CA09D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36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9139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1. R and R-studio installation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291590"/>
            <a:ext cx="8814021" cy="4885373"/>
          </a:xfrm>
        </p:spPr>
        <p:txBody>
          <a:bodyPr>
            <a:normAutofit/>
          </a:bodyPr>
          <a:lstStyle/>
          <a:p>
            <a:r>
              <a:rPr lang="x-none" sz="2400" b="1" dirty="0"/>
              <a:t>R installation </a:t>
            </a:r>
          </a:p>
          <a:p>
            <a:pPr marL="0" indent="271463">
              <a:buNone/>
            </a:pPr>
            <a:r>
              <a:rPr lang="x-none" sz="2400" dirty="0"/>
              <a:t>1. Go to </a:t>
            </a:r>
            <a:r>
              <a:rPr lang="x-none" sz="2400" dirty="0">
                <a:hlinkClick r:id="rId2"/>
              </a:rPr>
              <a:t>https://cran.r-project.org/</a:t>
            </a:r>
            <a:endParaRPr lang="x-none" sz="2400" dirty="0"/>
          </a:p>
          <a:p>
            <a:pPr marL="0" indent="271463">
              <a:buNone/>
            </a:pPr>
            <a:r>
              <a:rPr lang="x-none" sz="2400" dirty="0"/>
              <a:t>2. Choose a mirror site and the appropriate operating system</a:t>
            </a:r>
          </a:p>
          <a:p>
            <a:pPr marL="0" indent="271463">
              <a:buNone/>
            </a:pPr>
            <a:r>
              <a:rPr lang="x-none" sz="2400" dirty="0"/>
              <a:t>3. Select appropriate version and save executable files</a:t>
            </a:r>
          </a:p>
          <a:p>
            <a:pPr marL="0" indent="271463">
              <a:buNone/>
            </a:pPr>
            <a:r>
              <a:rPr lang="x-none" sz="2400" dirty="0"/>
              <a:t>4. Follow </a:t>
            </a:r>
            <a:r>
              <a:rPr lang="x-none" sz="2400" dirty="0" smtClean="0"/>
              <a:t>instru</a:t>
            </a:r>
            <a:r>
              <a:rPr lang="en-US" sz="2400" dirty="0" smtClean="0"/>
              <a:t>c</a:t>
            </a:r>
            <a:r>
              <a:rPr lang="x-none" sz="2400" dirty="0" smtClean="0"/>
              <a:t>tions </a:t>
            </a:r>
            <a:r>
              <a:rPr lang="x-none" sz="2400" dirty="0"/>
              <a:t>to install R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x-none" sz="2400" b="1" dirty="0"/>
              <a:t>R-studio installation</a:t>
            </a:r>
            <a:endParaRPr lang="x-none" sz="2400" dirty="0"/>
          </a:p>
          <a:p>
            <a:pPr marL="0" indent="271463">
              <a:buNone/>
            </a:pPr>
            <a:r>
              <a:rPr lang="x-none" sz="2400" dirty="0"/>
              <a:t>1. Go to </a:t>
            </a:r>
            <a:r>
              <a:rPr lang="en-US" sz="2400" dirty="0">
                <a:hlinkClick r:id="rId3"/>
              </a:rPr>
              <a:t>https://rstudio.com/products/rstudio/download/</a:t>
            </a:r>
            <a:endParaRPr lang="x-none" sz="2400" dirty="0"/>
          </a:p>
          <a:p>
            <a:pPr marL="0" indent="271463">
              <a:buNone/>
            </a:pPr>
            <a:r>
              <a:rPr lang="x-none" sz="2400" dirty="0"/>
              <a:t>2. Choose appropriate version and save executable files</a:t>
            </a:r>
          </a:p>
          <a:p>
            <a:pPr marL="0" indent="271463">
              <a:buNone/>
            </a:pPr>
            <a:r>
              <a:rPr lang="x-none" sz="2400" dirty="0"/>
              <a:t>3. Follow instructions </a:t>
            </a:r>
            <a:r>
              <a:rPr lang="en-US" sz="2400" dirty="0" smtClean="0"/>
              <a:t>to</a:t>
            </a:r>
            <a:r>
              <a:rPr lang="x-none" sz="2400" dirty="0" smtClean="0"/>
              <a:t> </a:t>
            </a:r>
            <a:r>
              <a:rPr lang="x-none" sz="2400" dirty="0"/>
              <a:t>install </a:t>
            </a:r>
            <a:r>
              <a:rPr lang="en-US" sz="2400" dirty="0" smtClean="0"/>
              <a:t>R-studio</a:t>
            </a:r>
            <a:endParaRPr lang="x-none" sz="2400" dirty="0"/>
          </a:p>
          <a:p>
            <a:pPr marL="0" indent="11113">
              <a:buNone/>
            </a:pPr>
            <a:endParaRPr lang="x-non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FE786F8-EEBF-0046-BEF8-4A4C53A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1766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1. R and R-studio installation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5D24788-820F-9947-AFDF-8940364F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93" y="1203835"/>
            <a:ext cx="6188984" cy="5152516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A6D6F4-E947-B949-8B20-59444A62A2AC}"/>
              </a:ext>
            </a:extLst>
          </p:cNvPr>
          <p:cNvSpPr txBox="1"/>
          <p:nvPr/>
        </p:nvSpPr>
        <p:spPr>
          <a:xfrm>
            <a:off x="2470570" y="256478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246A40-72B3-AA43-9413-88B95DC8582E}"/>
              </a:ext>
            </a:extLst>
          </p:cNvPr>
          <p:cNvSpPr txBox="1"/>
          <p:nvPr/>
        </p:nvSpPr>
        <p:spPr>
          <a:xfrm>
            <a:off x="2367915" y="441579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731BEF-51C2-DC49-B63D-1E1B9DC78438}"/>
              </a:ext>
            </a:extLst>
          </p:cNvPr>
          <p:cNvSpPr txBox="1"/>
          <p:nvPr/>
        </p:nvSpPr>
        <p:spPr>
          <a:xfrm>
            <a:off x="5116830" y="2333952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463186-1E06-6146-B462-E08F9C32FB1B}"/>
              </a:ext>
            </a:extLst>
          </p:cNvPr>
          <p:cNvSpPr txBox="1"/>
          <p:nvPr/>
        </p:nvSpPr>
        <p:spPr>
          <a:xfrm>
            <a:off x="4669155" y="4077683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Files/Plots/Packages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371C1F0-FD4C-5B41-9F41-769E9C48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6377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1. R and R-studio installation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4">
            <a:extLst>
              <a:ext uri="{FF2B5EF4-FFF2-40B4-BE49-F238E27FC236}">
                <a16:creationId xmlns="" xmlns:a16="http://schemas.microsoft.com/office/drawing/2014/main" id="{31C970DA-743B-2042-BF81-4EF4E173B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407983" y="1747296"/>
            <a:ext cx="6316604" cy="43006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A6D6F4-E947-B949-8B20-59444A62A2AC}"/>
              </a:ext>
            </a:extLst>
          </p:cNvPr>
          <p:cNvSpPr txBox="1"/>
          <p:nvPr/>
        </p:nvSpPr>
        <p:spPr>
          <a:xfrm>
            <a:off x="4789170" y="1331797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Tools &gt; Global options</a:t>
            </a:r>
          </a:p>
          <a:p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ustomize appear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x-non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7055A25-56B6-284B-A6BF-D0CE1E0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077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4885373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R console can be used as a </a:t>
            </a:r>
            <a:r>
              <a:rPr lang="en-US" altLang="ja-JP" sz="2400" b="1" dirty="0" smtClean="0">
                <a:ea typeface="ヒラギノ角ゴ Pro W6"/>
              </a:rPr>
              <a:t>built-in </a:t>
            </a:r>
            <a:r>
              <a:rPr lang="en-US" altLang="ja-JP" sz="2400" b="1" dirty="0">
                <a:ea typeface="ヒラギノ角ゴ Pro W6"/>
              </a:rPr>
              <a:t>calculator</a:t>
            </a:r>
          </a:p>
          <a:p>
            <a:r>
              <a:rPr lang="en-US" sz="2400" b="1" dirty="0" smtClean="0">
                <a:ea typeface="ヒラギノ角ゴ Pro W6"/>
              </a:rPr>
              <a:t>H</a:t>
            </a:r>
            <a:r>
              <a:rPr lang="x-none" sz="2400" b="1" dirty="0" smtClean="0">
                <a:ea typeface="ヒラギノ角ゴ Pro W6"/>
              </a:rPr>
              <a:t>ash </a:t>
            </a:r>
            <a:r>
              <a:rPr lang="x-none" sz="2400" b="1" dirty="0">
                <a:ea typeface="ヒラギノ角ゴ Pro W6"/>
              </a:rPr>
              <a:t>sign (#) is a comment character</a:t>
            </a:r>
            <a:endParaRPr lang="en-US" altLang="ja-JP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2 + 3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#5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2 / 3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#0.6666667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sqrt(36)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#6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  <a:r>
              <a:rPr lang="x-none" sz="2400" dirty="0">
                <a:solidFill>
                  <a:srgbClr val="0070C0"/>
                </a:solidFill>
              </a:rPr>
              <a:t>og10(100)   </a:t>
            </a:r>
            <a:r>
              <a:rPr lang="x-non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x-none" sz="2400" b="1" u="sng" dirty="0">
              <a:ea typeface="ヒラギノ角ゴ Pro W6"/>
            </a:endParaRPr>
          </a:p>
          <a:p>
            <a:pPr marL="0" indent="0">
              <a:buNone/>
            </a:pPr>
            <a:endParaRPr lang="x-none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F6B4BFE-77E4-BF45-B43E-10586A62F85C}"/>
              </a:ext>
            </a:extLst>
          </p:cNvPr>
          <p:cNvGrpSpPr/>
          <p:nvPr/>
        </p:nvGrpSpPr>
        <p:grpSpPr>
          <a:xfrm>
            <a:off x="4044102" y="3383267"/>
            <a:ext cx="4717958" cy="2827783"/>
            <a:chOff x="3598332" y="3589209"/>
            <a:chExt cx="4717958" cy="282778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74AC61FF-BFDC-C346-BB58-66EEEABE0C02}"/>
                </a:ext>
              </a:extLst>
            </p:cNvPr>
            <p:cNvGrpSpPr/>
            <p:nvPr/>
          </p:nvGrpSpPr>
          <p:grpSpPr>
            <a:xfrm>
              <a:off x="3598332" y="3589209"/>
              <a:ext cx="4717958" cy="2793493"/>
              <a:chOff x="3598332" y="3589209"/>
              <a:chExt cx="4717958" cy="2793493"/>
            </a:xfrm>
          </p:grpSpPr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FD3CA7C4-1FBA-D940-923F-7C9E2674D7E6}"/>
                  </a:ext>
                </a:extLst>
              </p:cNvPr>
              <p:cNvSpPr txBox="1"/>
              <p:nvPr/>
            </p:nvSpPr>
            <p:spPr>
              <a:xfrm>
                <a:off x="3598332" y="3589209"/>
                <a:ext cx="47179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x-none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x-none" b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&gt;</a:t>
                </a:r>
                <a:r>
                  <a:rPr lang="x-none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” means R is ready to take new command </a:t>
                </a:r>
              </a:p>
              <a:p>
                <a:r>
                  <a:rPr lang="x-none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x-none" b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+</a:t>
                </a:r>
                <a:r>
                  <a:rPr lang="x-none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” means there is a incomplete command </a:t>
                </a:r>
              </a:p>
            </p:txBody>
          </p:sp>
          <p:pic>
            <p:nvPicPr>
              <p:cNvPr id="8" name="圖片 9">
                <a:extLst>
                  <a:ext uri="{FF2B5EF4-FFF2-40B4-BE49-F238E27FC236}">
                    <a16:creationId xmlns="" xmlns:a16="http://schemas.microsoft.com/office/drawing/2014/main" id="{FD68EB9D-9782-514B-9B92-BE1EC0F9F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 r="17481"/>
              <a:stretch/>
            </p:blipFill>
            <p:spPr>
              <a:xfrm>
                <a:off x="3667895" y="4366222"/>
                <a:ext cx="4195945" cy="201648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</p:grp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BD77E87-4815-4B46-AFFE-8D337CB76BD7}"/>
                </a:ext>
              </a:extLst>
            </p:cNvPr>
            <p:cNvSpPr/>
            <p:nvPr/>
          </p:nvSpPr>
          <p:spPr>
            <a:xfrm>
              <a:off x="3622175" y="3589209"/>
              <a:ext cx="4298815" cy="282778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2C3F9B53-8467-5D4F-B9E3-AD207ADD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1303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74BAD-D3B5-FD44-B1A6-5379679B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4885373"/>
          </a:xfrm>
        </p:spPr>
        <p:txBody>
          <a:bodyPr>
            <a:normAutofit/>
          </a:bodyPr>
          <a:lstStyle/>
          <a:p>
            <a:r>
              <a:rPr lang="x-none" sz="2400" b="1" dirty="0">
                <a:ea typeface="ヒラギノ角ゴ Pro W6"/>
              </a:rPr>
              <a:t>To submit a line command</a:t>
            </a:r>
          </a:p>
          <a:p>
            <a:pPr marL="0" indent="0">
              <a:buNone/>
            </a:pPr>
            <a:endParaRPr lang="x-none" sz="2400" dirty="0"/>
          </a:p>
        </p:txBody>
      </p:sp>
      <p:pic>
        <p:nvPicPr>
          <p:cNvPr id="9" name="圖片 10">
            <a:extLst>
              <a:ext uri="{FF2B5EF4-FFF2-40B4-BE49-F238E27FC236}">
                <a16:creationId xmlns="" xmlns:a16="http://schemas.microsoft.com/office/drawing/2014/main" id="{B58B0A7E-F452-8F41-9A3A-068446905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591610" y="1846960"/>
            <a:ext cx="3949350" cy="441969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2C22618-F4AA-E842-8AF4-64CF81B4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8</a:t>
            </a:fld>
            <a:endParaRPr lang="x-none"/>
          </a:p>
        </p:txBody>
      </p:sp>
      <p:pic>
        <p:nvPicPr>
          <p:cNvPr id="13" name="圖片 13">
            <a:extLst>
              <a:ext uri="{FF2B5EF4-FFF2-40B4-BE49-F238E27FC236}">
                <a16:creationId xmlns="" xmlns:a16="http://schemas.microsoft.com/office/drawing/2014/main" id="{11650582-4248-5745-B5CB-A4EC141277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783455" y="2338923"/>
            <a:ext cx="1136687" cy="568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236783-60A9-8348-B6CF-FEAF484ADED4}"/>
              </a:ext>
            </a:extLst>
          </p:cNvPr>
          <p:cNvSpPr txBox="1"/>
          <p:nvPr/>
        </p:nvSpPr>
        <p:spPr>
          <a:xfrm>
            <a:off x="3893722" y="5332767"/>
            <a:ext cx="47798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Way 3: directly type in </a:t>
            </a:r>
            <a:r>
              <a:rPr lang="x-none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hit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  <a:endParaRPr lang="x-none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EB5D8D-0AD2-3140-9C87-CF897EC56674}"/>
              </a:ext>
            </a:extLst>
          </p:cNvPr>
          <p:cNvSpPr txBox="1"/>
          <p:nvPr/>
        </p:nvSpPr>
        <p:spPr>
          <a:xfrm>
            <a:off x="3543300" y="3140765"/>
            <a:ext cx="274037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Way 2: highlight and hit </a:t>
            </a:r>
          </a:p>
          <a:p>
            <a:r>
              <a:rPr lang="x-none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Ctrl + Enter </a:t>
            </a:r>
            <a:r>
              <a:rPr lang="x-none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(Windows)</a:t>
            </a:r>
          </a:p>
          <a:p>
            <a:r>
              <a:rPr lang="x-none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Cmd + Return </a:t>
            </a:r>
            <a:r>
              <a:rPr lang="x-none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(Mac)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CAF7EE0-D96F-704D-98C6-FFDCBF314802}"/>
              </a:ext>
            </a:extLst>
          </p:cNvPr>
          <p:cNvSpPr txBox="1"/>
          <p:nvPr/>
        </p:nvSpPr>
        <p:spPr>
          <a:xfrm>
            <a:off x="5600700" y="2154257"/>
            <a:ext cx="3087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Way 1: highlight and hit </a:t>
            </a:r>
            <a:r>
              <a:rPr lang="x-none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Run</a:t>
            </a:r>
          </a:p>
        </p:txBody>
      </p:sp>
    </p:spTree>
    <p:extLst>
      <p:ext uri="{BB962C8B-B14F-4D97-AF65-F5344CB8AC3E}">
        <p14:creationId xmlns="" xmlns:p14="http://schemas.microsoft.com/office/powerpoint/2010/main" val="38298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BAB6825-97C4-8F40-991F-E50E86E14F3A}"/>
              </a:ext>
            </a:extLst>
          </p:cNvPr>
          <p:cNvCxnSpPr/>
          <p:nvPr/>
        </p:nvCxnSpPr>
        <p:spPr>
          <a:xfrm>
            <a:off x="-148590" y="1051560"/>
            <a:ext cx="9429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6B366D4-A6A4-8942-9D50-3B372B3A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590"/>
            <a:ext cx="8423910" cy="5433984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ea typeface="ヒラギノ角ゴ Pro W6"/>
              </a:rPr>
              <a:t>The assignment operator (“=“ or “&lt;-”)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A &lt;- 10   #assign 10 to an object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called “A”</a:t>
            </a:r>
            <a:endParaRPr lang="en-US" altLang="zh-TW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A = 10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 #same</a:t>
            </a:r>
            <a:endParaRPr lang="en-US" altLang="zh-TW" sz="2400" dirty="0">
              <a:solidFill>
                <a:srgbClr val="0070C0"/>
              </a:solidFill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10 -&gt; A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#Wrong!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10 = A   </a:t>
            </a:r>
            <a:r>
              <a:rPr lang="en-US" sz="2400" dirty="0">
                <a:solidFill>
                  <a:srgbClr val="FF0000"/>
                </a:solidFill>
              </a:rPr>
              <a:t>#Wrong!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B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&lt;-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"Hi"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C </a:t>
            </a:r>
            <a:r>
              <a:rPr lang="en-US" altLang="zh-TW" sz="2400" dirty="0" smtClean="0">
                <a:solidFill>
                  <a:srgbClr val="0070C0"/>
                </a:solidFill>
                <a:ea typeface="ヒラギノ角ゴ Pro W6"/>
              </a:rPr>
              <a:t>&lt;-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c(1, 2, 3, 4, 5)</a:t>
            </a:r>
          </a:p>
          <a:p>
            <a:pPr marL="0" indent="271463">
              <a:buNone/>
            </a:pPr>
            <a:endParaRPr lang="x-none" sz="2400" dirty="0"/>
          </a:p>
          <a:p>
            <a:r>
              <a:rPr lang="en-US" sz="2400" b="1" dirty="0">
                <a:ea typeface="ヒラギノ角ゴ Pro W6"/>
              </a:rPr>
              <a:t>Do not confuse “=“ with “==” (i.e., logical operator)</a:t>
            </a:r>
            <a:endParaRPr lang="x-none" sz="2400" b="1" dirty="0">
              <a:ea typeface="ヒラギノ角ゴ Pro W6"/>
            </a:endParaRP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A == 10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#TRUE</a:t>
            </a:r>
          </a:p>
          <a:p>
            <a:pPr marL="0" indent="271463">
              <a:buNone/>
            </a:pPr>
            <a:r>
              <a:rPr lang="en-US" altLang="zh-TW" sz="2400" dirty="0">
                <a:solidFill>
                  <a:srgbClr val="0070C0"/>
                </a:solidFill>
                <a:ea typeface="ヒラギノ角ゴ Pro W6"/>
              </a:rPr>
              <a:t>&gt; A == 20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 W6"/>
              </a:rPr>
              <a:t>#FALSE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x-none" sz="24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33382C-881A-F946-8CB6-33937D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546"/>
            <a:ext cx="8321040" cy="755013"/>
          </a:xfrm>
        </p:spPr>
        <p:txBody>
          <a:bodyPr>
            <a:noAutofit/>
          </a:bodyPr>
          <a:lstStyle/>
          <a:p>
            <a:r>
              <a:rPr lang="x-none" sz="2600" dirty="0"/>
              <a:t>2. Basic computation and data format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6030716-9ED5-6E42-9DCF-089FD81B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413-5687-F443-9C0C-456F94B620C2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82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7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ursePresentation" id="{523EF00A-9876-DF4A-832D-A5F530FCF818}" vid="{4DD9328B-6F8C-1E4E-9383-67E83D4EB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3968</TotalTime>
  <Words>2162</Words>
  <Application>Microsoft Office PowerPoint</Application>
  <PresentationFormat>如螢幕大小 (4:3)</PresentationFormat>
  <Paragraphs>342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Theme</vt:lpstr>
      <vt:lpstr>Introduction to Theoretical Ecology</vt:lpstr>
      <vt:lpstr>What is R?</vt:lpstr>
      <vt:lpstr>Outline</vt:lpstr>
      <vt:lpstr>1. R and R-studio installation </vt:lpstr>
      <vt:lpstr>1. R and R-studio installation </vt:lpstr>
      <vt:lpstr>1. R and R-studio installation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2. Basic computation and data format </vt:lpstr>
      <vt:lpstr>3. Data input and processing</vt:lpstr>
      <vt:lpstr>3. Data input and processing</vt:lpstr>
      <vt:lpstr>3. Data input and processing</vt:lpstr>
      <vt:lpstr>3. Data input and processing</vt:lpstr>
      <vt:lpstr>4. Data visualization and plotting</vt:lpstr>
      <vt:lpstr>4. Data visualization and plotting</vt:lpstr>
      <vt:lpstr>4. Data visualization and plotting</vt:lpstr>
      <vt:lpstr>4. Data visualization and plotting</vt:lpstr>
      <vt:lpstr>4. Data visualization and plotting</vt:lpstr>
      <vt:lpstr>4. Data visualization and plotting</vt:lpstr>
      <vt:lpstr>5. Create your own function</vt:lpstr>
      <vt:lpstr>5. Create your own function</vt:lpstr>
      <vt:lpstr>5. Create your own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Po-Ju Ke</dc:creator>
  <cp:lastModifiedBy>.</cp:lastModifiedBy>
  <cp:revision>154</cp:revision>
  <dcterms:created xsi:type="dcterms:W3CDTF">2021-02-11T08:08:26Z</dcterms:created>
  <dcterms:modified xsi:type="dcterms:W3CDTF">2021-09-09T00:18:36Z</dcterms:modified>
</cp:coreProperties>
</file>