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6"/>
  </p:notes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18,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032FC-BFA2-87B1-B445-7E72A53C85C4}"/>
              </a:ext>
            </a:extLst>
          </p:cNvPr>
          <p:cNvSpPr>
            <a:spLocks noGrp="1"/>
          </p:cNvSpPr>
          <p:nvPr>
            <p:ph type="title"/>
          </p:nvPr>
        </p:nvSpPr>
        <p:spPr/>
        <p:txBody>
          <a:bodyPr/>
          <a:lstStyle/>
          <a:p>
            <a:r>
              <a:rPr lang="fr-FR" dirty="0" err="1"/>
              <a:t>Priority</a:t>
            </a:r>
            <a:r>
              <a:rPr lang="fr-FR" dirty="0"/>
              <a:t> II.B</a:t>
            </a:r>
          </a:p>
        </p:txBody>
      </p:sp>
      <p:sp>
        <p:nvSpPr>
          <p:cNvPr id="4" name="Espace réservé du numéro de diapositive 3">
            <a:extLst>
              <a:ext uri="{FF2B5EF4-FFF2-40B4-BE49-F238E27FC236}">
                <a16:creationId xmlns:a16="http://schemas.microsoft.com/office/drawing/2014/main" id="{747A04FC-0D2F-3BC2-A301-3E4DB927A6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Image 5">
            <a:extLst>
              <a:ext uri="{FF2B5EF4-FFF2-40B4-BE49-F238E27FC236}">
                <a16:creationId xmlns:a16="http://schemas.microsoft.com/office/drawing/2014/main" id="{217235ED-FBFC-D21F-D1EF-0C2C7A1F8517}"/>
              </a:ext>
            </a:extLst>
          </p:cNvPr>
          <p:cNvPicPr>
            <a:picLocks noChangeAspect="1"/>
          </p:cNvPicPr>
          <p:nvPr/>
        </p:nvPicPr>
        <p:blipFill>
          <a:blip r:embed="rId2"/>
          <a:stretch>
            <a:fillRect/>
          </a:stretch>
        </p:blipFill>
        <p:spPr>
          <a:xfrm>
            <a:off x="471900" y="1794668"/>
            <a:ext cx="6468200" cy="3130609"/>
          </a:xfrm>
          <a:prstGeom prst="rect">
            <a:avLst/>
          </a:prstGeom>
        </p:spPr>
      </p:pic>
    </p:spTree>
    <p:extLst>
      <p:ext uri="{BB962C8B-B14F-4D97-AF65-F5344CB8AC3E}">
        <p14:creationId xmlns:p14="http://schemas.microsoft.com/office/powerpoint/2010/main" val="38722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2662B-CE91-6B66-B43C-67D2B4B2D016}"/>
              </a:ext>
            </a:extLst>
          </p:cNvPr>
          <p:cNvSpPr>
            <a:spLocks noGrp="1"/>
          </p:cNvSpPr>
          <p:nvPr>
            <p:ph type="title"/>
          </p:nvPr>
        </p:nvSpPr>
        <p:spPr/>
        <p:txBody>
          <a:bodyPr/>
          <a:lstStyle/>
          <a:p>
            <a:r>
              <a:rPr lang="fr-FR" dirty="0" err="1"/>
              <a:t>Priority</a:t>
            </a:r>
            <a:r>
              <a:rPr lang="fr-FR" dirty="0"/>
              <a:t> III</a:t>
            </a:r>
          </a:p>
        </p:txBody>
      </p:sp>
      <p:sp>
        <p:nvSpPr>
          <p:cNvPr id="4" name="Espace réservé du numéro de diapositive 3">
            <a:extLst>
              <a:ext uri="{FF2B5EF4-FFF2-40B4-BE49-F238E27FC236}">
                <a16:creationId xmlns:a16="http://schemas.microsoft.com/office/drawing/2014/main" id="{92A04CD7-D5E3-2C04-EB68-C2DDA182EC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Image 5">
            <a:extLst>
              <a:ext uri="{FF2B5EF4-FFF2-40B4-BE49-F238E27FC236}">
                <a16:creationId xmlns:a16="http://schemas.microsoft.com/office/drawing/2014/main" id="{38D5BB06-F0F7-DFF9-3F09-A52289D316DC}"/>
              </a:ext>
            </a:extLst>
          </p:cNvPr>
          <p:cNvPicPr>
            <a:picLocks noChangeAspect="1"/>
          </p:cNvPicPr>
          <p:nvPr/>
        </p:nvPicPr>
        <p:blipFill>
          <a:blip r:embed="rId2"/>
          <a:stretch>
            <a:fillRect/>
          </a:stretch>
        </p:blipFill>
        <p:spPr>
          <a:xfrm>
            <a:off x="471900" y="1788983"/>
            <a:ext cx="7219818" cy="3258266"/>
          </a:xfrm>
          <a:prstGeom prst="rect">
            <a:avLst/>
          </a:prstGeom>
        </p:spPr>
      </p:pic>
    </p:spTree>
    <p:extLst>
      <p:ext uri="{BB962C8B-B14F-4D97-AF65-F5344CB8AC3E}">
        <p14:creationId xmlns:p14="http://schemas.microsoft.com/office/powerpoint/2010/main" val="259863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16855-8C24-C1A5-EAD7-7C5E6CB6EB29}"/>
              </a:ext>
            </a:extLst>
          </p:cNvPr>
          <p:cNvSpPr>
            <a:spLocks noGrp="1"/>
          </p:cNvSpPr>
          <p:nvPr>
            <p:ph type="title"/>
          </p:nvPr>
        </p:nvSpPr>
        <p:spPr/>
        <p:txBody>
          <a:bodyPr/>
          <a:lstStyle/>
          <a:p>
            <a:r>
              <a:rPr lang="fr-FR" dirty="0" err="1"/>
              <a:t>Priority</a:t>
            </a:r>
            <a:r>
              <a:rPr lang="fr-FR" dirty="0"/>
              <a:t> IV</a:t>
            </a:r>
          </a:p>
        </p:txBody>
      </p:sp>
      <p:sp>
        <p:nvSpPr>
          <p:cNvPr id="4" name="Espace réservé du numéro de diapositive 3">
            <a:extLst>
              <a:ext uri="{FF2B5EF4-FFF2-40B4-BE49-F238E27FC236}">
                <a16:creationId xmlns:a16="http://schemas.microsoft.com/office/drawing/2014/main" id="{92B73C01-541E-2890-076F-0C076272D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Image 5">
            <a:extLst>
              <a:ext uri="{FF2B5EF4-FFF2-40B4-BE49-F238E27FC236}">
                <a16:creationId xmlns:a16="http://schemas.microsoft.com/office/drawing/2014/main" id="{F7D14445-C60B-A091-4538-3978ADB49F41}"/>
              </a:ext>
            </a:extLst>
          </p:cNvPr>
          <p:cNvPicPr>
            <a:picLocks noChangeAspect="1"/>
          </p:cNvPicPr>
          <p:nvPr/>
        </p:nvPicPr>
        <p:blipFill>
          <a:blip r:embed="rId2"/>
          <a:stretch>
            <a:fillRect/>
          </a:stretch>
        </p:blipFill>
        <p:spPr>
          <a:xfrm>
            <a:off x="329453" y="1749002"/>
            <a:ext cx="8405975" cy="3230064"/>
          </a:xfrm>
          <a:prstGeom prst="rect">
            <a:avLst/>
          </a:prstGeom>
        </p:spPr>
      </p:pic>
    </p:spTree>
    <p:extLst>
      <p:ext uri="{BB962C8B-B14F-4D97-AF65-F5344CB8AC3E}">
        <p14:creationId xmlns:p14="http://schemas.microsoft.com/office/powerpoint/2010/main" val="43499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Misc</a:t>
            </a:r>
            <a:endParaRPr lang="fr-FR" dirty="0"/>
          </a:p>
        </p:txBody>
      </p:sp>
      <p:sp>
        <p:nvSpPr>
          <p:cNvPr id="3" name="Espace réservé du texte 2">
            <a:extLst>
              <a:ext uri="{FF2B5EF4-FFF2-40B4-BE49-F238E27FC236}">
                <a16:creationId xmlns:a16="http://schemas.microsoft.com/office/drawing/2014/main" id="{B67B3B04-DF1C-0310-6F85-2177B65D145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74467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119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46DFF84C-CA36-512F-A0E0-AAB4F1117E94}"/>
              </a:ext>
            </a:extLst>
          </p:cNvPr>
          <p:cNvPicPr>
            <a:picLocks noChangeAspect="1"/>
          </p:cNvPicPr>
          <p:nvPr/>
        </p:nvPicPr>
        <p:blipFill>
          <a:blip r:embed="rId2"/>
          <a:stretch>
            <a:fillRect/>
          </a:stretch>
        </p:blipFill>
        <p:spPr>
          <a:xfrm>
            <a:off x="652182" y="1773677"/>
            <a:ext cx="7978630" cy="3047115"/>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7798-3B48-AE37-E3F2-0A6CB4079EB8}"/>
              </a:ext>
            </a:extLst>
          </p:cNvPr>
          <p:cNvSpPr>
            <a:spLocks noGrp="1"/>
          </p:cNvSpPr>
          <p:nvPr>
            <p:ph type="title"/>
          </p:nvPr>
        </p:nvSpPr>
        <p:spPr/>
        <p:txBody>
          <a:bodyPr/>
          <a:lstStyle/>
          <a:p>
            <a:r>
              <a:rPr lang="fr-FR" dirty="0"/>
              <a:t>A Word </a:t>
            </a:r>
            <a:r>
              <a:rPr lang="fr-FR" dirty="0" err="1"/>
              <a:t>from</a:t>
            </a:r>
            <a:r>
              <a:rPr lang="fr-FR" dirty="0"/>
              <a:t> the AD</a:t>
            </a:r>
          </a:p>
        </p:txBody>
      </p:sp>
      <p:sp>
        <p:nvSpPr>
          <p:cNvPr id="3" name="Espace réservé du texte 2">
            <a:extLst>
              <a:ext uri="{FF2B5EF4-FFF2-40B4-BE49-F238E27FC236}">
                <a16:creationId xmlns:a16="http://schemas.microsoft.com/office/drawing/2014/main" id="{B081ACAB-7F93-6D10-A0D0-50D85287478E}"/>
              </a:ext>
            </a:extLst>
          </p:cNvPr>
          <p:cNvSpPr>
            <a:spLocks noGrp="1"/>
          </p:cNvSpPr>
          <p:nvPr>
            <p:ph type="body" idx="1"/>
          </p:nvPr>
        </p:nvSpPr>
        <p:spPr/>
        <p:txBody>
          <a:bodyPr/>
          <a:lstStyle/>
          <a:p>
            <a:r>
              <a:rPr lang="fr-FR" dirty="0"/>
              <a:t>Rob</a:t>
            </a:r>
          </a:p>
        </p:txBody>
      </p:sp>
      <p:sp>
        <p:nvSpPr>
          <p:cNvPr id="4" name="Espace réservé du numéro de diapositive 3">
            <a:extLst>
              <a:ext uri="{FF2B5EF4-FFF2-40B4-BE49-F238E27FC236}">
                <a16:creationId xmlns:a16="http://schemas.microsoft.com/office/drawing/2014/main" id="{F82879CE-D7A5-5D83-8A90-7A42AC1C8D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1357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32B5-D346-0342-57C0-4001BFAC376C}"/>
              </a:ext>
            </a:extLst>
          </p:cNvPr>
          <p:cNvSpPr>
            <a:spLocks noGrp="1"/>
          </p:cNvSpPr>
          <p:nvPr>
            <p:ph type="title"/>
          </p:nvPr>
        </p:nvSpPr>
        <p:spPr/>
        <p:txBody>
          <a:bodyPr/>
          <a:lstStyle/>
          <a:p>
            <a:r>
              <a:rPr lang="fr-FR" dirty="0"/>
              <a:t>Initial WG </a:t>
            </a:r>
            <a:r>
              <a:rPr lang="fr-FR" dirty="0" err="1"/>
              <a:t>Priorities</a:t>
            </a:r>
            <a:r>
              <a:rPr lang="fr-FR" dirty="0"/>
              <a:t>: </a:t>
            </a:r>
            <a:r>
              <a:rPr lang="fr-FR" dirty="0" err="1"/>
              <a:t>Reminder</a:t>
            </a:r>
            <a:endParaRPr lang="fr-FR" dirty="0"/>
          </a:p>
        </p:txBody>
      </p:sp>
      <p:sp>
        <p:nvSpPr>
          <p:cNvPr id="3" name="Espace réservé du texte 2">
            <a:extLst>
              <a:ext uri="{FF2B5EF4-FFF2-40B4-BE49-F238E27FC236}">
                <a16:creationId xmlns:a16="http://schemas.microsoft.com/office/drawing/2014/main" id="{83D20BE9-2246-7E23-23A9-3B3575F16427}"/>
              </a:ext>
            </a:extLst>
          </p:cNvPr>
          <p:cNvSpPr>
            <a:spLocks noGrp="1"/>
          </p:cNvSpPr>
          <p:nvPr>
            <p:ph type="body" idx="1"/>
          </p:nvPr>
        </p:nvSpPr>
        <p:spPr/>
        <p:txBody>
          <a:bodyPr/>
          <a:lstStyle/>
          <a:p>
            <a:r>
              <a:rPr lang="en-US" sz="2400" dirty="0"/>
              <a:t>The current topics of focus for the working group are:</a:t>
            </a:r>
          </a:p>
          <a:p>
            <a:endParaRPr lang="en-US" dirty="0"/>
          </a:p>
          <a:p>
            <a:pPr lvl="1"/>
            <a:r>
              <a:rPr lang="en-US" dirty="0"/>
              <a:t>NETCONF/YANG Push integration with Apache Kafka &amp; time series databases (P1)</a:t>
            </a:r>
          </a:p>
          <a:p>
            <a:pPr lvl="1"/>
            <a:r>
              <a:rPr lang="en-US" dirty="0"/>
              <a:t>Anomaly detection (P2.A) and incident management (P2.B) </a:t>
            </a:r>
          </a:p>
          <a:p>
            <a:pPr lvl="1"/>
            <a:r>
              <a:rPr lang="en-US" dirty="0"/>
              <a:t>Issues related to deployment/usage of YANG topology modules (e.g., to model a Digital Map) (P3)</a:t>
            </a:r>
          </a:p>
          <a:p>
            <a:pPr lvl="1"/>
            <a:r>
              <a:rPr lang="en-US" dirty="0"/>
              <a:t>Consider/plan an approach for updating RFC 3535-bis (collecting updated operator requirements for IETF network management solutions) (P4)</a:t>
            </a:r>
            <a:endParaRPr lang="fr-FR" dirty="0"/>
          </a:p>
        </p:txBody>
      </p:sp>
      <p:sp>
        <p:nvSpPr>
          <p:cNvPr id="4" name="Espace réservé du numéro de diapositive 3">
            <a:extLst>
              <a:ext uri="{FF2B5EF4-FFF2-40B4-BE49-F238E27FC236}">
                <a16:creationId xmlns:a16="http://schemas.microsoft.com/office/drawing/2014/main" id="{7D3B7B48-B85D-374C-B1E8-80F35BEBC4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934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5924C-128E-61ED-22BB-87CEE70B1AC7}"/>
              </a:ext>
            </a:extLst>
          </p:cNvPr>
          <p:cNvSpPr>
            <a:spLocks noGrp="1"/>
          </p:cNvSpPr>
          <p:nvPr>
            <p:ph type="title"/>
          </p:nvPr>
        </p:nvSpPr>
        <p:spPr/>
        <p:txBody>
          <a:bodyPr/>
          <a:lstStyle/>
          <a:p>
            <a:r>
              <a:rPr lang="fr-FR" dirty="0" err="1"/>
              <a:t>Priority</a:t>
            </a:r>
            <a:r>
              <a:rPr lang="fr-FR" dirty="0"/>
              <a:t> I</a:t>
            </a:r>
          </a:p>
        </p:txBody>
      </p:sp>
      <p:sp>
        <p:nvSpPr>
          <p:cNvPr id="4" name="Espace réservé du numéro de diapositive 3">
            <a:extLst>
              <a:ext uri="{FF2B5EF4-FFF2-40B4-BE49-F238E27FC236}">
                <a16:creationId xmlns:a16="http://schemas.microsoft.com/office/drawing/2014/main" id="{A37631EC-43E7-8962-93C6-EE7234940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8" name="Image 7">
            <a:extLst>
              <a:ext uri="{FF2B5EF4-FFF2-40B4-BE49-F238E27FC236}">
                <a16:creationId xmlns:a16="http://schemas.microsoft.com/office/drawing/2014/main" id="{0CC9E310-60CA-3247-E541-3DF38738D34C}"/>
              </a:ext>
            </a:extLst>
          </p:cNvPr>
          <p:cNvPicPr>
            <a:picLocks noChangeAspect="1"/>
          </p:cNvPicPr>
          <p:nvPr/>
        </p:nvPicPr>
        <p:blipFill>
          <a:blip r:embed="rId2"/>
          <a:stretch>
            <a:fillRect/>
          </a:stretch>
        </p:blipFill>
        <p:spPr>
          <a:xfrm>
            <a:off x="190943" y="1697724"/>
            <a:ext cx="8248650" cy="3362325"/>
          </a:xfrm>
          <a:prstGeom prst="rect">
            <a:avLst/>
          </a:prstGeom>
        </p:spPr>
      </p:pic>
    </p:spTree>
    <p:extLst>
      <p:ext uri="{BB962C8B-B14F-4D97-AF65-F5344CB8AC3E}">
        <p14:creationId xmlns:p14="http://schemas.microsoft.com/office/powerpoint/2010/main" val="274111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ACF81-D2E5-A0D9-6774-26829BA4CCBB}"/>
              </a:ext>
            </a:extLst>
          </p:cNvPr>
          <p:cNvSpPr>
            <a:spLocks noGrp="1"/>
          </p:cNvSpPr>
          <p:nvPr>
            <p:ph type="title"/>
          </p:nvPr>
        </p:nvSpPr>
        <p:spPr/>
        <p:txBody>
          <a:bodyPr/>
          <a:lstStyle/>
          <a:p>
            <a:r>
              <a:rPr lang="fr-FR" dirty="0" err="1"/>
              <a:t>Priority</a:t>
            </a:r>
            <a:r>
              <a:rPr lang="fr-FR" dirty="0"/>
              <a:t> II.A</a:t>
            </a:r>
          </a:p>
        </p:txBody>
      </p:sp>
      <p:sp>
        <p:nvSpPr>
          <p:cNvPr id="4" name="Espace réservé du numéro de diapositive 3">
            <a:extLst>
              <a:ext uri="{FF2B5EF4-FFF2-40B4-BE49-F238E27FC236}">
                <a16:creationId xmlns:a16="http://schemas.microsoft.com/office/drawing/2014/main" id="{54BFFCF0-80EC-2780-C120-CB8AE57B2C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Image 5">
            <a:extLst>
              <a:ext uri="{FF2B5EF4-FFF2-40B4-BE49-F238E27FC236}">
                <a16:creationId xmlns:a16="http://schemas.microsoft.com/office/drawing/2014/main" id="{968031BF-5BFC-7F68-13A8-B60308AD4B75}"/>
              </a:ext>
            </a:extLst>
          </p:cNvPr>
          <p:cNvPicPr>
            <a:picLocks noChangeAspect="1"/>
          </p:cNvPicPr>
          <p:nvPr/>
        </p:nvPicPr>
        <p:blipFill>
          <a:blip r:embed="rId2"/>
          <a:stretch>
            <a:fillRect/>
          </a:stretch>
        </p:blipFill>
        <p:spPr>
          <a:xfrm>
            <a:off x="338376" y="1827781"/>
            <a:ext cx="8733865" cy="2630935"/>
          </a:xfrm>
          <a:prstGeom prst="rect">
            <a:avLst/>
          </a:prstGeom>
        </p:spPr>
      </p:pic>
    </p:spTree>
    <p:extLst>
      <p:ext uri="{BB962C8B-B14F-4D97-AF65-F5344CB8AC3E}">
        <p14:creationId xmlns:p14="http://schemas.microsoft.com/office/powerpoint/2010/main" val="3612012591"/>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otalTime>10</TotalTime>
  <Words>742</Words>
  <Application>Microsoft Office PowerPoint</Application>
  <PresentationFormat>Affichage à l'écran (16:9)</PresentationFormat>
  <Paragraphs>64</Paragraphs>
  <Slides>13</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13</vt:i4>
      </vt:variant>
    </vt:vector>
  </HeadingPairs>
  <TitlesOfParts>
    <vt:vector size="22"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119 Meeting Tips</vt:lpstr>
      <vt:lpstr>Agenda</vt:lpstr>
      <vt:lpstr>A Word from the AD</vt:lpstr>
      <vt:lpstr>Initial WG Priorities: Reminder</vt:lpstr>
      <vt:lpstr>Priority I</vt:lpstr>
      <vt:lpstr>Priority II.A</vt:lpstr>
      <vt:lpstr>Priority II.B</vt:lpstr>
      <vt:lpstr>Priority III</vt:lpstr>
      <vt:lpstr>Priority IV</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119 Session title </dc:title>
  <dc:creator>BOUCADAIR Mohamed INNOV/NET</dc:creator>
  <cp:lastModifiedBy>BOUCADAIR Mohamed INNOV/NET</cp:lastModifiedBy>
  <cp:revision>4</cp:revision>
  <dcterms:modified xsi:type="dcterms:W3CDTF">2024-03-12T10:14:07Z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