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1"/>
  </p:notesMasterIdLst>
  <p:sldIdLst>
    <p:sldId id="256" r:id="rId3"/>
    <p:sldId id="257" r:id="rId4"/>
    <p:sldId id="260" r:id="rId5"/>
    <p:sldId id="269" r:id="rId6"/>
    <p:sldId id="270" r:id="rId7"/>
    <p:sldId id="268" r:id="rId8"/>
    <p:sldId id="272" r:id="rId9"/>
    <p:sldId id="27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4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br>
              <a:rPr lang="en-US" sz="3600" dirty="0">
                <a:latin typeface="Inter"/>
                <a:ea typeface="Inter"/>
                <a:cs typeface="Inter"/>
                <a:sym typeface="Inter"/>
              </a:rPr>
            </a:br>
            <a:r>
              <a:rPr lang="en-US" sz="2400" dirty="0">
                <a:latin typeface="Inter"/>
                <a:ea typeface="Inter"/>
                <a:cs typeface="Inter"/>
                <a:sym typeface="Inter"/>
              </a:rPr>
              <a:t>Jointly with TEAS WG </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June 04,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dirty="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dirty="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dirty="0">
                <a:solidFill>
                  <a:srgbClr val="434343"/>
                </a:solidFill>
                <a:latin typeface="Inter"/>
                <a:ea typeface="Inter"/>
                <a:cs typeface="Inter"/>
                <a:sym typeface="Inter"/>
              </a:rPr>
              <a:t>As a reminder:</a:t>
            </a:r>
            <a:endParaRPr sz="1000" dirty="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By participating in the IETF, you agree to follow IETF processes and policies.</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Personal information that you provide to IETF will be handled in accordance with the IETF Privacy Statement.</a:t>
            </a:r>
            <a:endParaRPr sz="1000" dirty="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or attendee, you agree to work respectfully with other participants; please contact the </a:t>
            </a:r>
            <a:r>
              <a:rPr lang="en-US" sz="1000" dirty="0" err="1">
                <a:solidFill>
                  <a:srgbClr val="434343"/>
                </a:solidFill>
                <a:latin typeface="Inter"/>
                <a:ea typeface="Inter"/>
                <a:cs typeface="Inter"/>
                <a:sym typeface="Inter"/>
              </a:rPr>
              <a:t>ombudsteam</a:t>
            </a:r>
            <a:r>
              <a:rPr lang="en-US" sz="1000" dirty="0">
                <a:solidFill>
                  <a:srgbClr val="434343"/>
                </a:solidFill>
                <a:latin typeface="Inter"/>
                <a:ea typeface="Inter"/>
                <a:cs typeface="Inter"/>
                <a:sym typeface="Inter"/>
              </a:rPr>
              <a:t> (</a:t>
            </a:r>
            <a:r>
              <a:rPr lang="en-US" sz="1000" dirty="0">
                <a:solidFill>
                  <a:schemeClr val="hlink"/>
                </a:solidFill>
                <a:uFill>
                  <a:noFill/>
                </a:uFill>
                <a:latin typeface="Inter"/>
                <a:ea typeface="Inter"/>
                <a:cs typeface="Inter"/>
                <a:sym typeface="Inter"/>
                <a:hlinkClick r:id="rId3"/>
              </a:rPr>
              <a:t>https://www.ietf.org/contact/ombudsteam/</a:t>
            </a:r>
            <a:r>
              <a:rPr lang="en-US" sz="1000" dirty="0">
                <a:solidFill>
                  <a:srgbClr val="434343"/>
                </a:solidFill>
                <a:latin typeface="Inter"/>
                <a:ea typeface="Inter"/>
                <a:cs typeface="Inter"/>
                <a:sym typeface="Inter"/>
              </a:rPr>
              <a:t>) if you have questions or concerns about this.</a:t>
            </a:r>
            <a:endParaRPr sz="1000" dirty="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dirty="0">
                <a:solidFill>
                  <a:srgbClr val="434343"/>
                </a:solidFill>
                <a:latin typeface="Inter"/>
                <a:ea typeface="Inter"/>
                <a:cs typeface="Inter"/>
                <a:sym typeface="Inter"/>
              </a:rPr>
            </a:br>
            <a:r>
              <a:rPr lang="en-US" sz="1000" dirty="0">
                <a:solidFill>
                  <a:srgbClr val="434343"/>
                </a:solidFill>
                <a:latin typeface="Inter"/>
                <a:ea typeface="Inter"/>
                <a:cs typeface="Inter"/>
                <a:sym typeface="Inter"/>
              </a:rPr>
              <a:t>Definitive information is in the documents listed below and other IETF BCPs. For advice, please talk to WG chairs or ADs:</a:t>
            </a:r>
            <a:endParaRPr sz="1000" dirty="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4"/>
              </a:rPr>
              <a:t>BCP 9</a:t>
            </a:r>
            <a:r>
              <a:rPr lang="en-US" sz="1000" dirty="0">
                <a:solidFill>
                  <a:srgbClr val="434343"/>
                </a:solidFill>
                <a:latin typeface="Inter"/>
                <a:ea typeface="Inter"/>
                <a:cs typeface="Inter"/>
                <a:sym typeface="Inter"/>
              </a:rPr>
              <a:t> (Internet Standards Process)</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(Working Group processes)</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(Anti-Harassment Procedures) </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6"/>
              </a:rPr>
              <a:t>BCP 54</a:t>
            </a:r>
            <a:r>
              <a:rPr lang="en-US" sz="1000" dirty="0">
                <a:solidFill>
                  <a:srgbClr val="434343"/>
                </a:solidFill>
                <a:latin typeface="Inter"/>
                <a:ea typeface="Inter"/>
                <a:cs typeface="Inter"/>
                <a:sym typeface="Inter"/>
              </a:rPr>
              <a:t> (Code of Conduct)</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7"/>
              </a:rPr>
              <a:t>BCP 78</a:t>
            </a:r>
            <a:r>
              <a:rPr lang="en-US" sz="1000" dirty="0">
                <a:solidFill>
                  <a:srgbClr val="434343"/>
                </a:solidFill>
                <a:latin typeface="Inter"/>
                <a:ea typeface="Inter"/>
                <a:cs typeface="Inter"/>
                <a:sym typeface="Inter"/>
              </a:rPr>
              <a:t> (Copyright)</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8"/>
              </a:rPr>
              <a:t>BCP 79</a:t>
            </a:r>
            <a:r>
              <a:rPr lang="en-US" sz="1000" dirty="0">
                <a:solidFill>
                  <a:srgbClr val="434343"/>
                </a:solidFill>
                <a:latin typeface="Inter"/>
                <a:ea typeface="Inter"/>
                <a:cs typeface="Inter"/>
                <a:sym typeface="Inter"/>
              </a:rPr>
              <a:t> (Patents, Participation)</a:t>
            </a:r>
            <a:endParaRPr sz="1000" dirty="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9"/>
              </a:rPr>
              <a:t>https://www.ietf.org/privacy-policy/</a:t>
            </a:r>
            <a:r>
              <a:rPr lang="en-US" sz="1000" dirty="0">
                <a:solidFill>
                  <a:srgbClr val="434343"/>
                </a:solidFill>
                <a:latin typeface="Inter"/>
                <a:ea typeface="Inter"/>
                <a:cs typeface="Inter"/>
                <a:sym typeface="Inter"/>
              </a:rPr>
              <a:t>(Privacy Policy)</a:t>
            </a:r>
            <a:endParaRPr sz="1000" dirty="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Image 4">
            <a:extLst>
              <a:ext uri="{FF2B5EF4-FFF2-40B4-BE49-F238E27FC236}">
                <a16:creationId xmlns:a16="http://schemas.microsoft.com/office/drawing/2014/main" id="{6A949CC6-BAEB-9390-ADB6-21F1C45DFBF9}"/>
              </a:ext>
            </a:extLst>
          </p:cNvPr>
          <p:cNvPicPr>
            <a:picLocks noChangeAspect="1"/>
          </p:cNvPicPr>
          <p:nvPr/>
        </p:nvPicPr>
        <p:blipFill>
          <a:blip r:embed="rId2"/>
          <a:stretch>
            <a:fillRect/>
          </a:stretch>
        </p:blipFill>
        <p:spPr>
          <a:xfrm>
            <a:off x="1371477" y="2097220"/>
            <a:ext cx="5905500" cy="240030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F31F7-51B0-B740-19F2-DBDFBCFD44E2}"/>
              </a:ext>
            </a:extLst>
          </p:cNvPr>
          <p:cNvSpPr>
            <a:spLocks noGrp="1"/>
          </p:cNvSpPr>
          <p:nvPr>
            <p:ph type="title"/>
          </p:nvPr>
        </p:nvSpPr>
        <p:spPr/>
        <p:txBody>
          <a:bodyPr/>
          <a:lstStyle/>
          <a:p>
            <a:r>
              <a:rPr lang="fr-FR" dirty="0"/>
              <a:t>Part I</a:t>
            </a:r>
          </a:p>
        </p:txBody>
      </p:sp>
      <p:sp>
        <p:nvSpPr>
          <p:cNvPr id="4" name="Espace réservé du numéro de diapositive 3">
            <a:extLst>
              <a:ext uri="{FF2B5EF4-FFF2-40B4-BE49-F238E27FC236}">
                <a16:creationId xmlns:a16="http://schemas.microsoft.com/office/drawing/2014/main" id="{957A1BE0-ACF6-DDB7-3B26-5CA960E475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8" name="Image 7">
            <a:extLst>
              <a:ext uri="{FF2B5EF4-FFF2-40B4-BE49-F238E27FC236}">
                <a16:creationId xmlns:a16="http://schemas.microsoft.com/office/drawing/2014/main" id="{A908D30F-4268-3B30-89BC-B2BC21AC88EE}"/>
              </a:ext>
            </a:extLst>
          </p:cNvPr>
          <p:cNvPicPr>
            <a:picLocks noChangeAspect="1"/>
          </p:cNvPicPr>
          <p:nvPr/>
        </p:nvPicPr>
        <p:blipFill>
          <a:blip r:embed="rId2"/>
          <a:stretch>
            <a:fillRect/>
          </a:stretch>
        </p:blipFill>
        <p:spPr>
          <a:xfrm>
            <a:off x="1168072" y="1781605"/>
            <a:ext cx="6488334" cy="3143672"/>
          </a:xfrm>
          <a:prstGeom prst="rect">
            <a:avLst/>
          </a:prstGeom>
        </p:spPr>
      </p:pic>
    </p:spTree>
    <p:extLst>
      <p:ext uri="{BB962C8B-B14F-4D97-AF65-F5344CB8AC3E}">
        <p14:creationId xmlns:p14="http://schemas.microsoft.com/office/powerpoint/2010/main" val="341296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80FCE-1BFC-9CE4-25E0-57B3B2E6726E}"/>
              </a:ext>
            </a:extLst>
          </p:cNvPr>
          <p:cNvSpPr>
            <a:spLocks noGrp="1"/>
          </p:cNvSpPr>
          <p:nvPr>
            <p:ph type="title"/>
          </p:nvPr>
        </p:nvSpPr>
        <p:spPr/>
        <p:txBody>
          <a:bodyPr/>
          <a:lstStyle/>
          <a:p>
            <a:r>
              <a:rPr lang="fr-FR" dirty="0"/>
              <a:t>Part II</a:t>
            </a:r>
          </a:p>
        </p:txBody>
      </p:sp>
      <p:sp>
        <p:nvSpPr>
          <p:cNvPr id="4" name="Espace réservé du numéro de diapositive 3">
            <a:extLst>
              <a:ext uri="{FF2B5EF4-FFF2-40B4-BE49-F238E27FC236}">
                <a16:creationId xmlns:a16="http://schemas.microsoft.com/office/drawing/2014/main" id="{4694F095-2010-EA3B-7684-CF9EAB9E6A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4344183B-44BA-AEAF-BBED-35057DBDDD0F}"/>
              </a:ext>
            </a:extLst>
          </p:cNvPr>
          <p:cNvPicPr>
            <a:picLocks noChangeAspect="1"/>
          </p:cNvPicPr>
          <p:nvPr/>
        </p:nvPicPr>
        <p:blipFill>
          <a:blip r:embed="rId2"/>
          <a:stretch>
            <a:fillRect/>
          </a:stretch>
        </p:blipFill>
        <p:spPr>
          <a:xfrm>
            <a:off x="1185769" y="1875995"/>
            <a:ext cx="6285583" cy="2746592"/>
          </a:xfrm>
          <a:prstGeom prst="rect">
            <a:avLst/>
          </a:prstGeom>
        </p:spPr>
      </p:pic>
    </p:spTree>
    <p:extLst>
      <p:ext uri="{BB962C8B-B14F-4D97-AF65-F5344CB8AC3E}">
        <p14:creationId xmlns:p14="http://schemas.microsoft.com/office/powerpoint/2010/main" val="323307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Spread the Word</a:t>
            </a:r>
          </a:p>
        </p:txBody>
      </p:sp>
      <p:sp>
        <p:nvSpPr>
          <p:cNvPr id="3" name="Espace réservé du texte 2">
            <a:extLst>
              <a:ext uri="{FF2B5EF4-FFF2-40B4-BE49-F238E27FC236}">
                <a16:creationId xmlns:a16="http://schemas.microsoft.com/office/drawing/2014/main" id="{B67B3B04-DF1C-0310-6F85-2177B65D1455}"/>
              </a:ext>
            </a:extLst>
          </p:cNvPr>
          <p:cNvSpPr>
            <a:spLocks noGrp="1"/>
          </p:cNvSpPr>
          <p:nvPr>
            <p:ph type="body" idx="1"/>
          </p:nvPr>
        </p:nvSpPr>
        <p:spPr/>
        <p:txBody>
          <a:bodyPr/>
          <a:lstStyle/>
          <a:p>
            <a:r>
              <a:rPr lang="en-US" dirty="0"/>
              <a:t>Informed Routing ADs about this work</a:t>
            </a:r>
          </a:p>
          <a:p>
            <a:pPr lvl="1"/>
            <a:r>
              <a:rPr lang="en-US" dirty="0"/>
              <a:t>Original work was done in I2RS</a:t>
            </a:r>
          </a:p>
          <a:p>
            <a:endParaRPr lang="en-US" dirty="0"/>
          </a:p>
          <a:p>
            <a:r>
              <a:rPr lang="en-US" dirty="0"/>
              <a:t>Contacted all authors of RFC-8345 to inform them about this effort, invite them to join the discussion and indicate willingness to contribute to whatever plan will be agreed upon here in NMOP</a:t>
            </a:r>
          </a:p>
          <a:p>
            <a:pPr lvl="1"/>
            <a:r>
              <a:rPr lang="en-US" dirty="0"/>
              <a:t>Received positive support from </a:t>
            </a:r>
            <a:r>
              <a:rPr lang="en-US" dirty="0" err="1"/>
              <a:t>Naitin</a:t>
            </a:r>
            <a:r>
              <a:rPr lang="en-US" dirty="0"/>
              <a:t> (but no availability to contribute)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27526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5D978-8470-75CD-920F-04F730C180E8}"/>
              </a:ext>
            </a:extLst>
          </p:cNvPr>
          <p:cNvSpPr>
            <a:spLocks noGrp="1"/>
          </p:cNvSpPr>
          <p:nvPr>
            <p:ph type="title"/>
          </p:nvPr>
        </p:nvSpPr>
        <p:spPr/>
        <p:txBody>
          <a:bodyPr/>
          <a:lstStyle/>
          <a:p>
            <a:r>
              <a:rPr lang="en-US" dirty="0"/>
              <a:t>Experiments &amp; Running Code</a:t>
            </a:r>
          </a:p>
        </p:txBody>
      </p:sp>
      <p:sp>
        <p:nvSpPr>
          <p:cNvPr id="3" name="Espace réservé du texte 2">
            <a:extLst>
              <a:ext uri="{FF2B5EF4-FFF2-40B4-BE49-F238E27FC236}">
                <a16:creationId xmlns:a16="http://schemas.microsoft.com/office/drawing/2014/main" id="{343463F7-6225-C3D3-A498-D25CB21FFCCA}"/>
              </a:ext>
            </a:extLst>
          </p:cNvPr>
          <p:cNvSpPr>
            <a:spLocks noGrp="1"/>
          </p:cNvSpPr>
          <p:nvPr>
            <p:ph type="body" idx="1"/>
          </p:nvPr>
        </p:nvSpPr>
        <p:spPr/>
        <p:txBody>
          <a:bodyPr/>
          <a:lstStyle/>
          <a:p>
            <a:r>
              <a:rPr lang="en-US" dirty="0"/>
              <a:t>Bring your code</a:t>
            </a:r>
          </a:p>
          <a:p>
            <a:r>
              <a:rPr lang="en-US" dirty="0"/>
              <a:t>Propose hackathons</a:t>
            </a:r>
          </a:p>
          <a:p>
            <a:r>
              <a:rPr lang="en-US" dirty="0"/>
              <a:t>Run competing experiments</a:t>
            </a:r>
          </a:p>
          <a:p>
            <a:r>
              <a:rPr lang="en-US" dirty="0"/>
              <a:t>Suggest use cases</a:t>
            </a:r>
          </a:p>
          <a:p>
            <a:r>
              <a:rPr lang="en-US" dirty="0"/>
              <a:t>Challenge claimed issues</a:t>
            </a:r>
          </a:p>
          <a:p>
            <a:endParaRPr lang="en-US" dirty="0"/>
          </a:p>
          <a:p>
            <a:endParaRPr lang="en-US" dirty="0"/>
          </a:p>
        </p:txBody>
      </p:sp>
      <p:sp>
        <p:nvSpPr>
          <p:cNvPr id="4" name="Espace réservé du numéro de diapositive 3">
            <a:extLst>
              <a:ext uri="{FF2B5EF4-FFF2-40B4-BE49-F238E27FC236}">
                <a16:creationId xmlns:a16="http://schemas.microsoft.com/office/drawing/2014/main" id="{EEC653D9-1F9A-FD65-B38C-38802A0AF8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3657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D9BA2-E2B6-7495-31E3-95E73DB3622B}"/>
              </a:ext>
            </a:extLst>
          </p:cNvPr>
          <p:cNvSpPr>
            <a:spLocks noGrp="1"/>
          </p:cNvSpPr>
          <p:nvPr>
            <p:ph type="title"/>
          </p:nvPr>
        </p:nvSpPr>
        <p:spPr/>
        <p:txBody>
          <a:bodyPr/>
          <a:lstStyle/>
          <a:p>
            <a:r>
              <a:rPr lang="fr-FR" dirty="0"/>
              <a:t>Next </a:t>
            </a:r>
            <a:r>
              <a:rPr lang="fr-FR" dirty="0" err="1"/>
              <a:t>Steps</a:t>
            </a:r>
            <a:endParaRPr lang="fr-FR" dirty="0"/>
          </a:p>
        </p:txBody>
      </p:sp>
      <p:sp>
        <p:nvSpPr>
          <p:cNvPr id="3" name="Espace réservé du texte 2">
            <a:extLst>
              <a:ext uri="{FF2B5EF4-FFF2-40B4-BE49-F238E27FC236}">
                <a16:creationId xmlns:a16="http://schemas.microsoft.com/office/drawing/2014/main" id="{0B3A658A-A506-064F-4C76-121B7BE6273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E85285D-60D8-0B5A-1FF6-E5BBA5BA69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78949143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otalTime>54</TotalTime>
  <Words>413</Words>
  <Application>Microsoft Office PowerPoint</Application>
  <PresentationFormat>Affichage à l'écran (16:9)</PresentationFormat>
  <Paragraphs>44</Paragraphs>
  <Slides>8</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8</vt:i4>
      </vt:variant>
    </vt:vector>
  </HeadingPairs>
  <TitlesOfParts>
    <vt:vector size="17"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 Jointly with TEAS WG </vt:lpstr>
      <vt:lpstr>Note Well</vt:lpstr>
      <vt:lpstr>Agenda</vt:lpstr>
      <vt:lpstr>Part I</vt:lpstr>
      <vt:lpstr>Part II</vt:lpstr>
      <vt:lpstr>Spread the Word</vt:lpstr>
      <vt:lpstr>Experiments &amp; Running Code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119 Session title </dc:title>
  <dc:creator>BOUCADAIR Mohamed INNOV/NET</dc:creator>
  <cp:lastModifiedBy>BOUCADAIR Mohamed INNOV/NET</cp:lastModifiedBy>
  <cp:revision>8</cp:revision>
  <dcterms:modified xsi:type="dcterms:W3CDTF">2024-06-04T08:42:38Z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