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21"/>
  </p:notesMasterIdLst>
  <p:sldIdLst>
    <p:sldId id="256" r:id="rId3"/>
    <p:sldId id="257" r:id="rId4"/>
    <p:sldId id="258" r:id="rId5"/>
    <p:sldId id="259" r:id="rId6"/>
    <p:sldId id="260" r:id="rId7"/>
    <p:sldId id="271" r:id="rId8"/>
    <p:sldId id="269" r:id="rId9"/>
    <p:sldId id="270" r:id="rId10"/>
    <p:sldId id="268" r:id="rId11"/>
    <p:sldId id="274" r:id="rId12"/>
    <p:sldId id="273" r:id="rId13"/>
    <p:sldId id="272" r:id="rId14"/>
    <p:sldId id="263" r:id="rId15"/>
    <p:sldId id="262" r:id="rId16"/>
    <p:sldId id="265" r:id="rId17"/>
    <p:sldId id="266" r:id="rId18"/>
    <p:sldId id="267"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23A7E-399E-471A-AF15-99BD7BD17AB6}" v="16" dt="2024-07-09T13:42:56.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ietf.org/en/meeting/120/hackathon#antagonist-anomaly-tagging-on-historical-data" TargetMode="External"/><Relationship Id="rId2" Type="http://schemas.openxmlformats.org/officeDocument/2006/relationships/hyperlink" Target="https://wiki.ietf.org/en/meeting/120/hackathon#validate-configured-subscription-yang-push-publisher-implementations" TargetMode="External"/><Relationship Id="rId1" Type="http://schemas.openxmlformats.org/officeDocument/2006/relationships/slideLayout" Target="../slideLayouts/slideLayout2.xml"/><Relationship Id="rId5" Type="http://schemas.openxmlformats.org/officeDocument/2006/relationships/hyperlink" Target="https://wiki.ietf.org/en/meeting/120/hackathon#implement-find-relationship-solution-with-augmented-by-list-in-ietf-yang-library" TargetMode="External"/><Relationship Id="rId4" Type="http://schemas.openxmlformats.org/officeDocument/2006/relationships/hyperlink" Target="https://wiki.ietf.org/en/meeting/120/hackathon#digital-map-for-isis-and-osp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26,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EF54F-13E9-E460-0BB9-6F4F2630048A}"/>
              </a:ext>
            </a:extLst>
          </p:cNvPr>
          <p:cNvSpPr>
            <a:spLocks noGrp="1"/>
          </p:cNvSpPr>
          <p:nvPr>
            <p:ph type="title"/>
          </p:nvPr>
        </p:nvSpPr>
        <p:spPr/>
        <p:txBody>
          <a:bodyPr/>
          <a:lstStyle/>
          <a:p>
            <a:r>
              <a:rPr lang="fr-FR" dirty="0"/>
              <a:t>IETF#120 Hackathons</a:t>
            </a:r>
          </a:p>
        </p:txBody>
      </p:sp>
      <p:sp>
        <p:nvSpPr>
          <p:cNvPr id="3" name="Espace réservé du texte 2">
            <a:extLst>
              <a:ext uri="{FF2B5EF4-FFF2-40B4-BE49-F238E27FC236}">
                <a16:creationId xmlns:a16="http://schemas.microsoft.com/office/drawing/2014/main" id="{5B886AE0-85A8-44AC-0841-3BB59666FA7E}"/>
              </a:ext>
            </a:extLst>
          </p:cNvPr>
          <p:cNvSpPr>
            <a:spLocks noGrp="1"/>
          </p:cNvSpPr>
          <p:nvPr>
            <p:ph type="body" idx="1"/>
          </p:nvPr>
        </p:nvSpPr>
        <p:spPr/>
        <p:txBody>
          <a:bodyPr/>
          <a:lstStyle/>
          <a:p>
            <a:r>
              <a:rPr lang="en-US" dirty="0">
                <a:hlinkClick r:id="rId2"/>
              </a:rPr>
              <a:t>Validate Configured Subscription YANG-Push Publisher Implementations</a:t>
            </a:r>
            <a:endParaRPr lang="en-US" dirty="0"/>
          </a:p>
          <a:p>
            <a:r>
              <a:rPr lang="en-US" dirty="0">
                <a:hlinkClick r:id="rId3"/>
              </a:rPr>
              <a:t>Antagonist (</a:t>
            </a:r>
            <a:r>
              <a:rPr lang="en-US" dirty="0" err="1">
                <a:hlinkClick r:id="rId3"/>
              </a:rPr>
              <a:t>ANomaly</a:t>
            </a:r>
            <a:r>
              <a:rPr lang="en-US" dirty="0">
                <a:hlinkClick r:id="rId3"/>
              </a:rPr>
              <a:t> </a:t>
            </a:r>
            <a:r>
              <a:rPr lang="en-US" dirty="0" err="1">
                <a:hlinkClick r:id="rId3"/>
              </a:rPr>
              <a:t>TAGging</a:t>
            </a:r>
            <a:r>
              <a:rPr lang="en-US" dirty="0">
                <a:hlinkClick r:id="rId3"/>
              </a:rPr>
              <a:t> ON </a:t>
            </a:r>
            <a:r>
              <a:rPr lang="en-US" dirty="0" err="1">
                <a:hlinkClick r:id="rId3"/>
              </a:rPr>
              <a:t>hISTorical</a:t>
            </a:r>
            <a:r>
              <a:rPr lang="en-US" dirty="0">
                <a:hlinkClick r:id="rId3"/>
              </a:rPr>
              <a:t> data)</a:t>
            </a:r>
            <a:endParaRPr lang="en-US" dirty="0"/>
          </a:p>
          <a:p>
            <a:r>
              <a:rPr lang="fr-FR" dirty="0">
                <a:hlinkClick r:id="rId4"/>
              </a:rPr>
              <a:t>Digital </a:t>
            </a:r>
            <a:r>
              <a:rPr lang="fr-FR" dirty="0" err="1">
                <a:hlinkClick r:id="rId4"/>
              </a:rPr>
              <a:t>Map</a:t>
            </a:r>
            <a:r>
              <a:rPr lang="fr-FR" dirty="0">
                <a:hlinkClick r:id="rId4"/>
              </a:rPr>
              <a:t> for ISIS and OSPF</a:t>
            </a:r>
            <a:endParaRPr lang="fr-FR" dirty="0"/>
          </a:p>
          <a:p>
            <a:r>
              <a:rPr lang="en-US" dirty="0">
                <a:hlinkClick r:id="rId5"/>
              </a:rPr>
              <a:t>Implement find relationship solution with Augmented-by list in ietf-yang-library</a:t>
            </a:r>
            <a:endParaRPr lang="fr-FR" dirty="0"/>
          </a:p>
        </p:txBody>
      </p:sp>
      <p:sp>
        <p:nvSpPr>
          <p:cNvPr id="4" name="Espace réservé du numéro de diapositive 3">
            <a:extLst>
              <a:ext uri="{FF2B5EF4-FFF2-40B4-BE49-F238E27FC236}">
                <a16:creationId xmlns:a16="http://schemas.microsoft.com/office/drawing/2014/main" id="{CFDF7129-DCDD-10EF-9B7B-EA1BD3807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ZoneTexte 4">
            <a:extLst>
              <a:ext uri="{FF2B5EF4-FFF2-40B4-BE49-F238E27FC236}">
                <a16:creationId xmlns:a16="http://schemas.microsoft.com/office/drawing/2014/main" id="{3856129A-94B9-0425-E3E2-66E6DE494147}"/>
              </a:ext>
            </a:extLst>
          </p:cNvPr>
          <p:cNvSpPr txBox="1"/>
          <p:nvPr/>
        </p:nvSpPr>
        <p:spPr>
          <a:xfrm>
            <a:off x="960212" y="4259943"/>
            <a:ext cx="7711888" cy="738664"/>
          </a:xfrm>
          <a:prstGeom prst="rect">
            <a:avLst/>
          </a:prstGeom>
          <a:solidFill>
            <a:schemeClr val="bg1">
              <a:lumMod val="20000"/>
              <a:lumOff val="80000"/>
            </a:schemeClr>
          </a:solidFill>
        </p:spPr>
        <p:txBody>
          <a:bodyPr wrap="square" rtlCol="0">
            <a:spAutoFit/>
          </a:bodyPr>
          <a:lstStyle/>
          <a:p>
            <a:r>
              <a:rPr lang="en-US" i="1" dirty="0"/>
              <a:t>Big thanks to all champions for their dedication and reporting to the WG!</a:t>
            </a:r>
          </a:p>
          <a:p>
            <a:endParaRPr lang="en-US" i="1" dirty="0"/>
          </a:p>
          <a:p>
            <a:r>
              <a:rPr lang="en-US" i="1" dirty="0"/>
              <a:t>@all: Feel free to reach out the teams or propose new experiments</a:t>
            </a:r>
          </a:p>
        </p:txBody>
      </p:sp>
    </p:spTree>
    <p:extLst>
      <p:ext uri="{BB962C8B-B14F-4D97-AF65-F5344CB8AC3E}">
        <p14:creationId xmlns:p14="http://schemas.microsoft.com/office/powerpoint/2010/main" val="5142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6BAB-CB98-9BE6-91AF-3E30D9FD5799}"/>
              </a:ext>
            </a:extLst>
          </p:cNvPr>
          <p:cNvSpPr>
            <a:spLocks noGrp="1"/>
          </p:cNvSpPr>
          <p:nvPr>
            <p:ph type="title"/>
          </p:nvPr>
        </p:nvSpPr>
        <p:spPr/>
        <p:txBody>
          <a:bodyPr/>
          <a:lstStyle/>
          <a:p>
            <a:r>
              <a:rPr lang="fr-FR" dirty="0"/>
              <a:t>Appendix: Session Goals</a:t>
            </a:r>
          </a:p>
        </p:txBody>
      </p:sp>
      <p:sp>
        <p:nvSpPr>
          <p:cNvPr id="3" name="Espace réservé du texte 2">
            <a:extLst>
              <a:ext uri="{FF2B5EF4-FFF2-40B4-BE49-F238E27FC236}">
                <a16:creationId xmlns:a16="http://schemas.microsoft.com/office/drawing/2014/main" id="{5BB83DEF-C1A2-58E3-484D-46A2BC975CB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D5C064F-051D-A914-47C9-B47AFF48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8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32B5-D346-0342-57C0-4001BFAC376C}"/>
              </a:ext>
            </a:extLst>
          </p:cNvPr>
          <p:cNvSpPr>
            <a:spLocks noGrp="1"/>
          </p:cNvSpPr>
          <p:nvPr>
            <p:ph type="title"/>
          </p:nvPr>
        </p:nvSpPr>
        <p:spPr/>
        <p:txBody>
          <a:bodyPr/>
          <a:lstStyle/>
          <a:p>
            <a:r>
              <a:rPr lang="fr-FR" dirty="0"/>
              <a:t>Initial WG </a:t>
            </a:r>
            <a:r>
              <a:rPr lang="fr-FR" dirty="0" err="1"/>
              <a:t>Priorities</a:t>
            </a:r>
            <a:r>
              <a:rPr lang="fr-FR" dirty="0"/>
              <a:t>: </a:t>
            </a:r>
            <a:r>
              <a:rPr lang="fr-FR" dirty="0" err="1"/>
              <a:t>Reminder</a:t>
            </a:r>
            <a:endParaRPr lang="fr-FR" dirty="0"/>
          </a:p>
        </p:txBody>
      </p:sp>
      <p:sp>
        <p:nvSpPr>
          <p:cNvPr id="3" name="Espace réservé du texte 2">
            <a:extLst>
              <a:ext uri="{FF2B5EF4-FFF2-40B4-BE49-F238E27FC236}">
                <a16:creationId xmlns:a16="http://schemas.microsoft.com/office/drawing/2014/main" id="{83D20BE9-2246-7E23-23A9-3B3575F16427}"/>
              </a:ext>
            </a:extLst>
          </p:cNvPr>
          <p:cNvSpPr>
            <a:spLocks noGrp="1"/>
          </p:cNvSpPr>
          <p:nvPr>
            <p:ph type="body" idx="1"/>
          </p:nvPr>
        </p:nvSpPr>
        <p:spPr/>
        <p:txBody>
          <a:bodyPr/>
          <a:lstStyle/>
          <a:p>
            <a:r>
              <a:rPr lang="en-US" sz="2400" dirty="0"/>
              <a:t>The current topics of focus for the working group are:</a:t>
            </a:r>
          </a:p>
          <a:p>
            <a:endParaRPr lang="en-US" dirty="0"/>
          </a:p>
          <a:p>
            <a:pPr lvl="1"/>
            <a:r>
              <a:rPr lang="en-US" dirty="0"/>
              <a:t>NETCONF/YANG Push integration with Apache Kafka &amp; time series databases (P1)</a:t>
            </a:r>
          </a:p>
          <a:p>
            <a:pPr lvl="1"/>
            <a:r>
              <a:rPr lang="en-US" dirty="0"/>
              <a:t>Anomaly detection (P2.A) and incident management (P2.B) </a:t>
            </a:r>
          </a:p>
          <a:p>
            <a:pPr lvl="1"/>
            <a:r>
              <a:rPr lang="en-US" dirty="0"/>
              <a:t>Issues related to deployment/usage of YANG topology modules (e.g., to model a Digital Map) (P3)</a:t>
            </a:r>
          </a:p>
          <a:p>
            <a:pPr lvl="1"/>
            <a:r>
              <a:rPr lang="en-US" dirty="0"/>
              <a:t>Consider/plan an approach for updating RFC 3535-bis (collecting updated operator requirements for IETF network management solutions) (P4)</a:t>
            </a:r>
            <a:endParaRPr lang="fr-FR" dirty="0"/>
          </a:p>
        </p:txBody>
      </p:sp>
      <p:sp>
        <p:nvSpPr>
          <p:cNvPr id="4" name="Espace réservé du numéro de diapositive 3">
            <a:extLst>
              <a:ext uri="{FF2B5EF4-FFF2-40B4-BE49-F238E27FC236}">
                <a16:creationId xmlns:a16="http://schemas.microsoft.com/office/drawing/2014/main" id="{7D3B7B48-B85D-374C-B1E8-80F35BEBC4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934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924C-128E-61ED-22BB-87CEE70B1AC7}"/>
              </a:ext>
            </a:extLst>
          </p:cNvPr>
          <p:cNvSpPr>
            <a:spLocks noGrp="1"/>
          </p:cNvSpPr>
          <p:nvPr>
            <p:ph type="title"/>
          </p:nvPr>
        </p:nvSpPr>
        <p:spPr/>
        <p:txBody>
          <a:bodyPr/>
          <a:lstStyle/>
          <a:p>
            <a:r>
              <a:rPr lang="fr-FR" dirty="0" err="1"/>
              <a:t>Priority</a:t>
            </a:r>
            <a:r>
              <a:rPr lang="fr-FR" dirty="0"/>
              <a:t> I</a:t>
            </a:r>
          </a:p>
        </p:txBody>
      </p:sp>
      <p:sp>
        <p:nvSpPr>
          <p:cNvPr id="4" name="Espace réservé du numéro de diapositive 3">
            <a:extLst>
              <a:ext uri="{FF2B5EF4-FFF2-40B4-BE49-F238E27FC236}">
                <a16:creationId xmlns:a16="http://schemas.microsoft.com/office/drawing/2014/main" id="{A37631EC-43E7-8962-93C6-EE7234940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Image 4">
            <a:extLst>
              <a:ext uri="{FF2B5EF4-FFF2-40B4-BE49-F238E27FC236}">
                <a16:creationId xmlns:a16="http://schemas.microsoft.com/office/drawing/2014/main" id="{DA1DF097-E970-39B4-9EFE-9114E5748C9C}"/>
              </a:ext>
            </a:extLst>
          </p:cNvPr>
          <p:cNvPicPr>
            <a:picLocks noChangeAspect="1"/>
          </p:cNvPicPr>
          <p:nvPr/>
        </p:nvPicPr>
        <p:blipFill>
          <a:blip r:embed="rId2"/>
          <a:stretch>
            <a:fillRect/>
          </a:stretch>
        </p:blipFill>
        <p:spPr>
          <a:xfrm>
            <a:off x="1545589" y="1823477"/>
            <a:ext cx="6074721" cy="3017465"/>
          </a:xfrm>
          <a:prstGeom prst="rect">
            <a:avLst/>
          </a:prstGeom>
        </p:spPr>
      </p:pic>
    </p:spTree>
    <p:extLst>
      <p:ext uri="{BB962C8B-B14F-4D97-AF65-F5344CB8AC3E}">
        <p14:creationId xmlns:p14="http://schemas.microsoft.com/office/powerpoint/2010/main" val="274111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032FC-BFA2-87B1-B445-7E72A53C85C4}"/>
              </a:ext>
            </a:extLst>
          </p:cNvPr>
          <p:cNvSpPr>
            <a:spLocks noGrp="1"/>
          </p:cNvSpPr>
          <p:nvPr>
            <p:ph type="title"/>
          </p:nvPr>
        </p:nvSpPr>
        <p:spPr/>
        <p:txBody>
          <a:bodyPr/>
          <a:lstStyle/>
          <a:p>
            <a:r>
              <a:rPr lang="fr-FR" dirty="0" err="1"/>
              <a:t>Priority</a:t>
            </a:r>
            <a:r>
              <a:rPr lang="fr-FR" dirty="0"/>
              <a:t> II.B</a:t>
            </a:r>
          </a:p>
        </p:txBody>
      </p:sp>
      <p:sp>
        <p:nvSpPr>
          <p:cNvPr id="4" name="Espace réservé du numéro de diapositive 3">
            <a:extLst>
              <a:ext uri="{FF2B5EF4-FFF2-40B4-BE49-F238E27FC236}">
                <a16:creationId xmlns:a16="http://schemas.microsoft.com/office/drawing/2014/main" id="{747A04FC-0D2F-3BC2-A301-3E4DB927A6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Image 4">
            <a:extLst>
              <a:ext uri="{FF2B5EF4-FFF2-40B4-BE49-F238E27FC236}">
                <a16:creationId xmlns:a16="http://schemas.microsoft.com/office/drawing/2014/main" id="{F03B6572-47A5-6283-E80E-CC320D09759E}"/>
              </a:ext>
            </a:extLst>
          </p:cNvPr>
          <p:cNvPicPr>
            <a:picLocks noChangeAspect="1"/>
          </p:cNvPicPr>
          <p:nvPr/>
        </p:nvPicPr>
        <p:blipFill>
          <a:blip r:embed="rId2"/>
          <a:stretch>
            <a:fillRect/>
          </a:stretch>
        </p:blipFill>
        <p:spPr>
          <a:xfrm>
            <a:off x="1427342" y="1684107"/>
            <a:ext cx="4677623" cy="3375942"/>
          </a:xfrm>
          <a:prstGeom prst="rect">
            <a:avLst/>
          </a:prstGeom>
        </p:spPr>
      </p:pic>
    </p:spTree>
    <p:extLst>
      <p:ext uri="{BB962C8B-B14F-4D97-AF65-F5344CB8AC3E}">
        <p14:creationId xmlns:p14="http://schemas.microsoft.com/office/powerpoint/2010/main" val="38722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2662B-CE91-6B66-B43C-67D2B4B2D016}"/>
              </a:ext>
            </a:extLst>
          </p:cNvPr>
          <p:cNvSpPr>
            <a:spLocks noGrp="1"/>
          </p:cNvSpPr>
          <p:nvPr>
            <p:ph type="title"/>
          </p:nvPr>
        </p:nvSpPr>
        <p:spPr/>
        <p:txBody>
          <a:bodyPr/>
          <a:lstStyle/>
          <a:p>
            <a:r>
              <a:rPr lang="fr-FR" dirty="0" err="1"/>
              <a:t>Priority</a:t>
            </a:r>
            <a:r>
              <a:rPr lang="fr-FR" dirty="0"/>
              <a:t> III</a:t>
            </a:r>
          </a:p>
        </p:txBody>
      </p:sp>
      <p:sp>
        <p:nvSpPr>
          <p:cNvPr id="4" name="Espace réservé du numéro de diapositive 3">
            <a:extLst>
              <a:ext uri="{FF2B5EF4-FFF2-40B4-BE49-F238E27FC236}">
                <a16:creationId xmlns:a16="http://schemas.microsoft.com/office/drawing/2014/main" id="{92A04CD7-D5E3-2C04-EB68-C2DDA182EC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Image 4">
            <a:extLst>
              <a:ext uri="{FF2B5EF4-FFF2-40B4-BE49-F238E27FC236}">
                <a16:creationId xmlns:a16="http://schemas.microsoft.com/office/drawing/2014/main" id="{93F25105-2C69-7289-9EBE-0B84BC223747}"/>
              </a:ext>
            </a:extLst>
          </p:cNvPr>
          <p:cNvPicPr>
            <a:picLocks noChangeAspect="1"/>
          </p:cNvPicPr>
          <p:nvPr/>
        </p:nvPicPr>
        <p:blipFill>
          <a:blip r:embed="rId2"/>
          <a:stretch>
            <a:fillRect/>
          </a:stretch>
        </p:blipFill>
        <p:spPr>
          <a:xfrm>
            <a:off x="912087" y="1717834"/>
            <a:ext cx="7781913" cy="3284471"/>
          </a:xfrm>
          <a:prstGeom prst="rect">
            <a:avLst/>
          </a:prstGeom>
        </p:spPr>
      </p:pic>
    </p:spTree>
    <p:extLst>
      <p:ext uri="{BB962C8B-B14F-4D97-AF65-F5344CB8AC3E}">
        <p14:creationId xmlns:p14="http://schemas.microsoft.com/office/powerpoint/2010/main" val="259863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16855-8C24-C1A5-EAD7-7C5E6CB6EB29}"/>
              </a:ext>
            </a:extLst>
          </p:cNvPr>
          <p:cNvSpPr>
            <a:spLocks noGrp="1"/>
          </p:cNvSpPr>
          <p:nvPr>
            <p:ph type="title"/>
          </p:nvPr>
        </p:nvSpPr>
        <p:spPr/>
        <p:txBody>
          <a:bodyPr/>
          <a:lstStyle/>
          <a:p>
            <a:r>
              <a:rPr lang="fr-FR" dirty="0" err="1"/>
              <a:t>Priority</a:t>
            </a:r>
            <a:r>
              <a:rPr lang="fr-FR" dirty="0"/>
              <a:t> IV</a:t>
            </a:r>
          </a:p>
        </p:txBody>
      </p:sp>
      <p:sp>
        <p:nvSpPr>
          <p:cNvPr id="4" name="Espace réservé du numéro de diapositive 3">
            <a:extLst>
              <a:ext uri="{FF2B5EF4-FFF2-40B4-BE49-F238E27FC236}">
                <a16:creationId xmlns:a16="http://schemas.microsoft.com/office/drawing/2014/main" id="{92B73C01-541E-2890-076F-0C076272D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Image 4">
            <a:extLst>
              <a:ext uri="{FF2B5EF4-FFF2-40B4-BE49-F238E27FC236}">
                <a16:creationId xmlns:a16="http://schemas.microsoft.com/office/drawing/2014/main" id="{E7D37A68-D0ED-580F-4377-7FC5832DC71D}"/>
              </a:ext>
            </a:extLst>
          </p:cNvPr>
          <p:cNvPicPr>
            <a:picLocks noChangeAspect="1"/>
          </p:cNvPicPr>
          <p:nvPr/>
        </p:nvPicPr>
        <p:blipFill>
          <a:blip r:embed="rId2"/>
          <a:stretch>
            <a:fillRect/>
          </a:stretch>
        </p:blipFill>
        <p:spPr>
          <a:xfrm>
            <a:off x="823975" y="1729139"/>
            <a:ext cx="7654395" cy="3330910"/>
          </a:xfrm>
          <a:prstGeom prst="rect">
            <a:avLst/>
          </a:prstGeom>
        </p:spPr>
      </p:pic>
    </p:spTree>
    <p:extLst>
      <p:ext uri="{BB962C8B-B14F-4D97-AF65-F5344CB8AC3E}">
        <p14:creationId xmlns:p14="http://schemas.microsoft.com/office/powerpoint/2010/main" val="43499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B1B5D-9BD7-4401-7A63-1162CF303D8C}"/>
              </a:ext>
            </a:extLst>
          </p:cNvPr>
          <p:cNvSpPr>
            <a:spLocks noGrp="1"/>
          </p:cNvSpPr>
          <p:nvPr>
            <p:ph type="title"/>
          </p:nvPr>
        </p:nvSpPr>
        <p:spPr/>
        <p:txBody>
          <a:bodyPr/>
          <a:lstStyle/>
          <a:p>
            <a:r>
              <a:rPr lang="fr-FR" dirty="0" err="1"/>
              <a:t>Misc</a:t>
            </a:r>
            <a:r>
              <a:rPr lang="fr-FR" dirty="0"/>
              <a:t>.</a:t>
            </a:r>
          </a:p>
        </p:txBody>
      </p:sp>
      <p:sp>
        <p:nvSpPr>
          <p:cNvPr id="4" name="Espace réservé du numéro de diapositive 3">
            <a:extLst>
              <a:ext uri="{FF2B5EF4-FFF2-40B4-BE49-F238E27FC236}">
                <a16:creationId xmlns:a16="http://schemas.microsoft.com/office/drawing/2014/main" id="{D43E8CA1-D918-E7CB-4707-DCB078FCE3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Image 5">
            <a:extLst>
              <a:ext uri="{FF2B5EF4-FFF2-40B4-BE49-F238E27FC236}">
                <a16:creationId xmlns:a16="http://schemas.microsoft.com/office/drawing/2014/main" id="{0ACB6023-1A33-14F5-F6A1-8C80B9E7A443}"/>
              </a:ext>
            </a:extLst>
          </p:cNvPr>
          <p:cNvPicPr>
            <a:picLocks noChangeAspect="1"/>
          </p:cNvPicPr>
          <p:nvPr/>
        </p:nvPicPr>
        <p:blipFill>
          <a:blip r:embed="rId2"/>
          <a:stretch>
            <a:fillRect/>
          </a:stretch>
        </p:blipFill>
        <p:spPr>
          <a:xfrm>
            <a:off x="1023057" y="2000027"/>
            <a:ext cx="7097886" cy="2565250"/>
          </a:xfrm>
          <a:prstGeom prst="rect">
            <a:avLst/>
          </a:prstGeom>
        </p:spPr>
      </p:pic>
    </p:spTree>
    <p:extLst>
      <p:ext uri="{BB962C8B-B14F-4D97-AF65-F5344CB8AC3E}">
        <p14:creationId xmlns:p14="http://schemas.microsoft.com/office/powerpoint/2010/main" val="202171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120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E0480E87-A353-DADC-D1B1-AACECF0A1620}"/>
              </a:ext>
            </a:extLst>
          </p:cNvPr>
          <p:cNvPicPr>
            <a:picLocks noChangeAspect="1"/>
          </p:cNvPicPr>
          <p:nvPr/>
        </p:nvPicPr>
        <p:blipFill>
          <a:blip r:embed="rId2"/>
          <a:stretch>
            <a:fillRect/>
          </a:stretch>
        </p:blipFill>
        <p:spPr>
          <a:xfrm>
            <a:off x="847165" y="1748119"/>
            <a:ext cx="7342094" cy="331193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12D77918-8ECB-6E5D-0965-E81951B65AA8}"/>
              </a:ext>
            </a:extLst>
          </p:cNvPr>
          <p:cNvPicPr>
            <a:picLocks noChangeAspect="1"/>
          </p:cNvPicPr>
          <p:nvPr/>
        </p:nvPicPr>
        <p:blipFill>
          <a:blip r:embed="rId2"/>
          <a:stretch>
            <a:fillRect/>
          </a:stretch>
        </p:blipFill>
        <p:spPr>
          <a:xfrm>
            <a:off x="100853" y="2372748"/>
            <a:ext cx="8767482" cy="1783051"/>
          </a:xfrm>
          <a:prstGeom prst="rect">
            <a:avLst/>
          </a:prstGeom>
        </p:spPr>
      </p:pic>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Image 7">
            <a:extLst>
              <a:ext uri="{FF2B5EF4-FFF2-40B4-BE49-F238E27FC236}">
                <a16:creationId xmlns:a16="http://schemas.microsoft.com/office/drawing/2014/main" id="{38D51956-00D8-04E4-45F8-6C5F18AA5497}"/>
              </a:ext>
            </a:extLst>
          </p:cNvPr>
          <p:cNvPicPr>
            <a:picLocks noChangeAspect="1"/>
          </p:cNvPicPr>
          <p:nvPr/>
        </p:nvPicPr>
        <p:blipFill>
          <a:blip r:embed="rId2"/>
          <a:stretch>
            <a:fillRect/>
          </a:stretch>
        </p:blipFill>
        <p:spPr>
          <a:xfrm>
            <a:off x="408572" y="1758324"/>
            <a:ext cx="8222101" cy="3301725"/>
          </a:xfrm>
          <a:prstGeom prst="rect">
            <a:avLst/>
          </a:prstGeom>
        </p:spPr>
      </p:pic>
      <p:sp>
        <p:nvSpPr>
          <p:cNvPr id="12" name="Accolade fermante 11">
            <a:extLst>
              <a:ext uri="{FF2B5EF4-FFF2-40B4-BE49-F238E27FC236}">
                <a16:creationId xmlns:a16="http://schemas.microsoft.com/office/drawing/2014/main" id="{7149D40D-4212-0A4B-3E03-BFC00136F58E}"/>
              </a:ext>
            </a:extLst>
          </p:cNvPr>
          <p:cNvSpPr/>
          <p:nvPr/>
        </p:nvSpPr>
        <p:spPr>
          <a:xfrm>
            <a:off x="4477870" y="3101409"/>
            <a:ext cx="188259" cy="307777"/>
          </a:xfrm>
          <a:prstGeom prst="rightBrace">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13" name="ZoneTexte 12">
            <a:extLst>
              <a:ext uri="{FF2B5EF4-FFF2-40B4-BE49-F238E27FC236}">
                <a16:creationId xmlns:a16="http://schemas.microsoft.com/office/drawing/2014/main" id="{2DD6D868-10B4-CC3E-4827-0FDCBD37AF7B}"/>
              </a:ext>
            </a:extLst>
          </p:cNvPr>
          <p:cNvSpPr txBox="1"/>
          <p:nvPr/>
        </p:nvSpPr>
        <p:spPr>
          <a:xfrm>
            <a:off x="4760259" y="3101409"/>
            <a:ext cx="3933741" cy="307777"/>
          </a:xfrm>
          <a:prstGeom prst="rect">
            <a:avLst/>
          </a:prstGeom>
          <a:noFill/>
        </p:spPr>
        <p:txBody>
          <a:bodyPr wrap="square" rtlCol="0">
            <a:spAutoFit/>
          </a:bodyPr>
          <a:lstStyle/>
          <a:p>
            <a:r>
              <a:rPr lang="fr-FR" b="1" dirty="0">
                <a:solidFill>
                  <a:srgbClr val="00B0F0"/>
                </a:solidFill>
              </a:rPr>
              <a:t>A plan </a:t>
            </a:r>
            <a:r>
              <a:rPr lang="fr-FR" b="1" dirty="0" err="1">
                <a:solidFill>
                  <a:srgbClr val="00B0F0"/>
                </a:solidFill>
              </a:rPr>
              <a:t>will</a:t>
            </a:r>
            <a:r>
              <a:rPr lang="fr-FR" b="1" dirty="0">
                <a:solidFill>
                  <a:srgbClr val="00B0F0"/>
                </a:solidFill>
              </a:rPr>
              <a:t> </a:t>
            </a:r>
            <a:r>
              <a:rPr lang="fr-FR" b="1" dirty="0" err="1">
                <a:solidFill>
                  <a:srgbClr val="00B0F0"/>
                </a:solidFill>
              </a:rPr>
              <a:t>be</a:t>
            </a:r>
            <a:r>
              <a:rPr lang="fr-FR" b="1" dirty="0">
                <a:solidFill>
                  <a:srgbClr val="00B0F0"/>
                </a:solidFill>
              </a:rPr>
              <a:t> </a:t>
            </a:r>
            <a:r>
              <a:rPr lang="fr-FR" b="1" dirty="0" err="1">
                <a:solidFill>
                  <a:srgbClr val="00B0F0"/>
                </a:solidFill>
              </a:rPr>
              <a:t>discussed</a:t>
            </a:r>
            <a:r>
              <a:rPr lang="fr-FR" b="1" dirty="0">
                <a:solidFill>
                  <a:srgbClr val="00B0F0"/>
                </a:solidFill>
              </a:rPr>
              <a:t> </a:t>
            </a:r>
            <a:r>
              <a:rPr lang="fr-FR" b="1" dirty="0" err="1">
                <a:solidFill>
                  <a:srgbClr val="00B0F0"/>
                </a:solidFill>
              </a:rPr>
              <a:t>during</a:t>
            </a:r>
            <a:r>
              <a:rPr lang="fr-FR" b="1" dirty="0">
                <a:solidFill>
                  <a:srgbClr val="00B0F0"/>
                </a:solidFill>
              </a:rPr>
              <a:t> </a:t>
            </a:r>
            <a:r>
              <a:rPr lang="fr-FR" b="1" dirty="0" err="1">
                <a:solidFill>
                  <a:srgbClr val="00B0F0"/>
                </a:solidFill>
              </a:rPr>
              <a:t>this</a:t>
            </a:r>
            <a:r>
              <a:rPr lang="fr-FR" b="1" dirty="0">
                <a:solidFill>
                  <a:srgbClr val="00B0F0"/>
                </a:solidFill>
              </a:rPr>
              <a:t> session</a:t>
            </a: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F3C97-3A33-D850-D416-0B091EB7FBF3}"/>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8E54798A-62ED-9734-A3FA-A24E48218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Image 7">
            <a:extLst>
              <a:ext uri="{FF2B5EF4-FFF2-40B4-BE49-F238E27FC236}">
                <a16:creationId xmlns:a16="http://schemas.microsoft.com/office/drawing/2014/main" id="{551F903C-01AE-4B3F-2FEE-23A34BB49072}"/>
              </a:ext>
            </a:extLst>
          </p:cNvPr>
          <p:cNvPicPr>
            <a:picLocks noChangeAspect="1"/>
          </p:cNvPicPr>
          <p:nvPr/>
        </p:nvPicPr>
        <p:blipFill>
          <a:blip r:embed="rId2"/>
          <a:stretch>
            <a:fillRect/>
          </a:stretch>
        </p:blipFill>
        <p:spPr>
          <a:xfrm>
            <a:off x="80682" y="2504397"/>
            <a:ext cx="8473673" cy="1233886"/>
          </a:xfrm>
          <a:prstGeom prst="rect">
            <a:avLst/>
          </a:prstGeom>
        </p:spPr>
      </p:pic>
    </p:spTree>
    <p:extLst>
      <p:ext uri="{BB962C8B-B14F-4D97-AF65-F5344CB8AC3E}">
        <p14:creationId xmlns:p14="http://schemas.microsoft.com/office/powerpoint/2010/main" val="366403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Image 7">
            <a:extLst>
              <a:ext uri="{FF2B5EF4-FFF2-40B4-BE49-F238E27FC236}">
                <a16:creationId xmlns:a16="http://schemas.microsoft.com/office/drawing/2014/main" id="{B09291F4-29A8-006B-DB58-803654E0FABB}"/>
              </a:ext>
            </a:extLst>
          </p:cNvPr>
          <p:cNvPicPr>
            <a:picLocks noChangeAspect="1"/>
          </p:cNvPicPr>
          <p:nvPr/>
        </p:nvPicPr>
        <p:blipFill>
          <a:blip r:embed="rId2"/>
          <a:stretch>
            <a:fillRect/>
          </a:stretch>
        </p:blipFill>
        <p:spPr>
          <a:xfrm>
            <a:off x="388640" y="1828145"/>
            <a:ext cx="7413952" cy="2423018"/>
          </a:xfrm>
          <a:prstGeom prst="rect">
            <a:avLst/>
          </a:prstGeom>
        </p:spPr>
      </p:pic>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prstGeom prst="rect">
            <a:avLst/>
          </a:prstGeom>
          <a:solidFill>
            <a:schemeClr val="bg1">
              <a:lumMod val="20000"/>
              <a:lumOff val="80000"/>
            </a:schemeClr>
          </a:solidFill>
        </p:spPr>
        <p:txBody>
          <a:bodyPr wrap="square" rtlCol="0">
            <a:spAutoFit/>
          </a:bodyPr>
          <a:lstStyle/>
          <a:p>
            <a:pPr marL="285750" indent="-285750">
              <a:buFont typeface="Arial" panose="020B0604020202020204" pitchFamily="34" charset="0"/>
              <a:buChar char="•"/>
            </a:pPr>
            <a:r>
              <a:rPr lang="fr-FR" i="1" dirty="0" err="1"/>
              <a:t>Another</a:t>
            </a:r>
            <a:r>
              <a:rPr lang="fr-FR" i="1" dirty="0"/>
              <a:t> </a:t>
            </a:r>
            <a:r>
              <a:rPr lang="fr-FR" i="1" dirty="0" err="1"/>
              <a:t>interim</a:t>
            </a:r>
            <a:r>
              <a:rPr lang="fr-FR" i="1" dirty="0"/>
              <a:t> </a:t>
            </a:r>
            <a:r>
              <a:rPr lang="fr-FR" i="1" dirty="0" err="1"/>
              <a:t>is</a:t>
            </a:r>
            <a:r>
              <a:rPr lang="fr-FR" i="1" dirty="0"/>
              <a:t>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IETF#121 (</a:t>
            </a:r>
            <a:r>
              <a:rPr lang="fr-FR" i="1" dirty="0" err="1"/>
              <a:t>likely</a:t>
            </a:r>
            <a:r>
              <a:rPr lang="fr-FR" i="1" dirty="0"/>
              <a:t> on Digital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400800" y="3916290"/>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195738" y="3872422"/>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
        <p:nvSpPr>
          <p:cNvPr id="12" name="Flèche : gauche 11">
            <a:extLst>
              <a:ext uri="{FF2B5EF4-FFF2-40B4-BE49-F238E27FC236}">
                <a16:creationId xmlns:a16="http://schemas.microsoft.com/office/drawing/2014/main" id="{26A20807-2E93-A134-BAA6-3FCD22B75060}"/>
              </a:ext>
            </a:extLst>
          </p:cNvPr>
          <p:cNvSpPr/>
          <p:nvPr/>
        </p:nvSpPr>
        <p:spPr>
          <a:xfrm>
            <a:off x="6274535" y="2701224"/>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103407" y="2664997"/>
            <a:ext cx="1764927" cy="307777"/>
          </a:xfrm>
          <a:prstGeom prst="rect">
            <a:avLst/>
          </a:prstGeom>
          <a:noFill/>
        </p:spPr>
        <p:txBody>
          <a:bodyPr wrap="square" rtlCol="0">
            <a:spAutoFit/>
          </a:bodyPr>
          <a:lstStyle/>
          <a:p>
            <a:r>
              <a:rPr lang="fr-FR" dirty="0" err="1">
                <a:solidFill>
                  <a:srgbClr val="00B0F0"/>
                </a:solidFill>
              </a:rPr>
              <a:t>Anomaly</a:t>
            </a:r>
            <a:r>
              <a:rPr lang="fr-FR" dirty="0">
                <a:solidFill>
                  <a:srgbClr val="00B0F0"/>
                </a:solidFill>
              </a:rPr>
              <a:t> </a:t>
            </a:r>
            <a:r>
              <a:rPr lang="fr-FR" dirty="0" err="1">
                <a:solidFill>
                  <a:srgbClr val="00B0F0"/>
                </a:solidFill>
              </a:rPr>
              <a:t>detection</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otalTime>55</TotalTime>
  <Words>864</Words>
  <Application>Microsoft Office PowerPoint</Application>
  <PresentationFormat>Affichage à l'écran (16:9)</PresentationFormat>
  <Paragraphs>86</Paragraphs>
  <Slides>18</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18</vt:i4>
      </vt:variant>
    </vt:vector>
  </HeadingPairs>
  <TitlesOfParts>
    <vt:vector size="27"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120 Meeting Tips</vt:lpstr>
      <vt:lpstr>Agenda</vt:lpstr>
      <vt:lpstr>Documents Status</vt:lpstr>
      <vt:lpstr>Milestones</vt:lpstr>
      <vt:lpstr>Liaison Statements</vt:lpstr>
      <vt:lpstr>Interim Meetings: Past &amp; Future</vt:lpstr>
      <vt:lpstr>IETF#120 Hackathons</vt:lpstr>
      <vt:lpstr>Misc.</vt:lpstr>
      <vt:lpstr>Appendix: Session Goals</vt:lpstr>
      <vt:lpstr>Initial WG Priorities: Reminder</vt:lpstr>
      <vt:lpstr>Priority I</vt:lpstr>
      <vt:lpstr>Priority II.B</vt:lpstr>
      <vt:lpstr>Priority III</vt:lpstr>
      <vt:lpstr>Priority IV</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119 Session title </dc:title>
  <dc:creator>BOUCADAIR Mohamed INNOV/NET</dc:creator>
  <cp:lastModifiedBy>BOUCADAIR Mohamed INNOV/NET</cp:lastModifiedBy>
  <cp:revision>4</cp:revision>
  <dcterms:modified xsi:type="dcterms:W3CDTF">2024-07-09T13:48:00Z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