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4" r:id="rId1"/>
    <p:sldMasterId id="2147483665" r:id="rId2"/>
  </p:sldMasterIdLst>
  <p:notesMasterIdLst>
    <p:notesMasterId r:id="rId10"/>
  </p:notesMasterIdLst>
  <p:sldIdLst>
    <p:sldId id="256" r:id="rId3"/>
    <p:sldId id="257" r:id="rId4"/>
    <p:sldId id="260" r:id="rId5"/>
    <p:sldId id="269" r:id="rId6"/>
    <p:sldId id="270" r:id="rId7"/>
    <p:sldId id="268" r:id="rId8"/>
    <p:sldId id="271"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62" d="100"/>
          <a:sy n="162" d="100"/>
        </p:scale>
        <p:origin x="144" y="144"/>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‹N°›</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
        <p:cNvGrpSpPr/>
        <p:nvPr/>
      </p:nvGrpSpPr>
      <p:grpSpPr>
        <a:xfrm>
          <a:off x="0" y="0"/>
          <a:ext cx="0" cy="0"/>
          <a:chOff x="0" y="0"/>
          <a:chExt cx="0" cy="0"/>
        </a:xfrm>
      </p:grpSpPr>
      <p:sp>
        <p:nvSpPr>
          <p:cNvPr id="46" name="Google Shape;46;p10"/>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47" name="Google Shape;47;p1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a:endParaRPr/>
          </a:p>
        </p:txBody>
      </p:sp>
      <p:sp>
        <p:nvSpPr>
          <p:cNvPr id="48" name="Google Shape;48;p10"/>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
        <p:nvSpPr>
          <p:cNvPr id="49" name="Google Shape;49;p10"/>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 name="Google Shape;50;p10"/>
          <p:cNvPicPr preferRelativeResize="0"/>
          <p:nvPr/>
        </p:nvPicPr>
        <p:blipFill rotWithShape="1">
          <a:blip r:embed="rId2">
            <a:alphaModFix/>
          </a:blip>
          <a:srcRect/>
          <a:stretch/>
        </p:blipFill>
        <p:spPr>
          <a:xfrm>
            <a:off x="7655588" y="4312262"/>
            <a:ext cx="942131" cy="500344"/>
          </a:xfrm>
          <a:prstGeom prst="rect">
            <a:avLst/>
          </a:prstGeom>
          <a:noFill/>
          <a:ln>
            <a:noFill/>
          </a:ln>
        </p:spPr>
      </p:pic>
      <p:sp>
        <p:nvSpPr>
          <p:cNvPr id="51" name="Google Shape;51;p10"/>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‹N°›</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75" y="1217444"/>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Network Management Operations (</a:t>
            </a:r>
            <a:r>
              <a:rPr lang="en-US" sz="3600" dirty="0" err="1">
                <a:latin typeface="Inter"/>
                <a:ea typeface="Inter"/>
                <a:cs typeface="Inter"/>
                <a:sym typeface="Inter"/>
              </a:rPr>
              <a:t>nmop</a:t>
            </a:r>
            <a:r>
              <a:rPr lang="en-US" sz="3600" dirty="0">
                <a:latin typeface="Inter"/>
                <a:ea typeface="Inter"/>
                <a:cs typeface="Inter"/>
                <a:sym typeface="Inter"/>
              </a:rPr>
              <a:t>) WG</a:t>
            </a:r>
            <a:br>
              <a:rPr lang="en-US" sz="3600" dirty="0">
                <a:latin typeface="Inter"/>
                <a:ea typeface="Inter"/>
                <a:cs typeface="Inter"/>
                <a:sym typeface="Inter"/>
              </a:rPr>
            </a:br>
            <a:r>
              <a:rPr lang="en-US" sz="2400" dirty="0">
                <a:latin typeface="Inter"/>
                <a:ea typeface="Inter"/>
                <a:cs typeface="Inter"/>
                <a:sym typeface="Inter"/>
              </a:rPr>
              <a:t>Jointly with TEAS WG </a:t>
            </a:r>
            <a:endParaRPr sz="3600" dirty="0">
              <a:latin typeface="Inter"/>
              <a:ea typeface="Inter"/>
              <a:cs typeface="Inter"/>
              <a:sym typeface="Inter"/>
            </a:endParaRPr>
          </a:p>
        </p:txBody>
      </p:sp>
      <p:sp>
        <p:nvSpPr>
          <p:cNvPr id="100" name="Google Shape;100;p19"/>
          <p:cNvSpPr txBox="1"/>
          <p:nvPr/>
        </p:nvSpPr>
        <p:spPr>
          <a:xfrm>
            <a:off x="754475" y="2201927"/>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June 04, 2024</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latin typeface="Inter"/>
                <a:ea typeface="Inter"/>
                <a:cs typeface="Inter"/>
                <a:sym typeface="Inter"/>
              </a:rPr>
              <a:t>Internet Engineering Task Force</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 2024 IETF Trust </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Production by Meetecho</a:t>
            </a:r>
            <a:endParaRPr sz="1200">
              <a:latin typeface="Inter"/>
              <a:ea typeface="Inter"/>
              <a:cs typeface="Inter"/>
              <a:sym typeface="Inter"/>
            </a:endParaRPr>
          </a:p>
        </p:txBody>
      </p:sp>
      <p:sp>
        <p:nvSpPr>
          <p:cNvPr id="102" name="Google Shape;102;p19"/>
          <p:cNvSpPr txBox="1"/>
          <p:nvPr/>
        </p:nvSpPr>
        <p:spPr>
          <a:xfrm>
            <a:off x="754475" y="3154800"/>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a:solidFill>
                  <a:srgbClr val="FFF2CC"/>
                </a:solidFill>
                <a:latin typeface="Inter"/>
                <a:ea typeface="Inter"/>
                <a:cs typeface="Inter"/>
                <a:sym typeface="Inter"/>
              </a:rPr>
              <a:t>This session is being recorded</a:t>
            </a:r>
            <a:endParaRPr sz="2400">
              <a:solidFill>
                <a:srgbClr val="FFF2CC"/>
              </a:solidFill>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dirty="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dirty="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dirty="0">
                <a:solidFill>
                  <a:srgbClr val="434343"/>
                </a:solidFill>
                <a:latin typeface="Inter"/>
                <a:ea typeface="Inter"/>
                <a:cs typeface="Inter"/>
                <a:sym typeface="Inter"/>
              </a:rPr>
              <a:t>As a reminder:</a:t>
            </a:r>
            <a:endParaRPr sz="1000" dirty="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dirty="0">
                <a:solidFill>
                  <a:srgbClr val="434343"/>
                </a:solidFill>
                <a:latin typeface="Inter"/>
                <a:ea typeface="Inter"/>
                <a:cs typeface="Inter"/>
                <a:sym typeface="Inter"/>
              </a:rPr>
              <a:t>By participating in the IETF, you agree to follow IETF processes and policies.</a:t>
            </a:r>
            <a:endParaRPr sz="1000" dirty="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dirty="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dirty="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dirty="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dirty="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dirty="0">
                <a:solidFill>
                  <a:srgbClr val="434343"/>
                </a:solidFill>
                <a:latin typeface="Inter"/>
                <a:ea typeface="Inter"/>
                <a:cs typeface="Inter"/>
                <a:sym typeface="Inter"/>
              </a:rPr>
              <a:t>Personal information that you provide to IETF will be handled in accordance with the IETF Privacy Statement.</a:t>
            </a:r>
            <a:endParaRPr sz="1000" dirty="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dirty="0">
                <a:solidFill>
                  <a:srgbClr val="434343"/>
                </a:solidFill>
                <a:latin typeface="Inter"/>
                <a:ea typeface="Inter"/>
                <a:cs typeface="Inter"/>
                <a:sym typeface="Inter"/>
              </a:rPr>
              <a:t>As a participant or attendee, you agree to work respectfully with other participants; please contact the </a:t>
            </a:r>
            <a:r>
              <a:rPr lang="en-US" sz="1000" dirty="0" err="1">
                <a:solidFill>
                  <a:srgbClr val="434343"/>
                </a:solidFill>
                <a:latin typeface="Inter"/>
                <a:ea typeface="Inter"/>
                <a:cs typeface="Inter"/>
                <a:sym typeface="Inter"/>
              </a:rPr>
              <a:t>ombudsteam</a:t>
            </a:r>
            <a:r>
              <a:rPr lang="en-US" sz="1000" dirty="0">
                <a:solidFill>
                  <a:srgbClr val="434343"/>
                </a:solidFill>
                <a:latin typeface="Inter"/>
                <a:ea typeface="Inter"/>
                <a:cs typeface="Inter"/>
                <a:sym typeface="Inter"/>
              </a:rPr>
              <a:t> (</a:t>
            </a:r>
            <a:r>
              <a:rPr lang="en-US" sz="1000" dirty="0">
                <a:solidFill>
                  <a:schemeClr val="hlink"/>
                </a:solidFill>
                <a:uFill>
                  <a:noFill/>
                </a:uFill>
                <a:latin typeface="Inter"/>
                <a:ea typeface="Inter"/>
                <a:cs typeface="Inter"/>
                <a:sym typeface="Inter"/>
                <a:hlinkClick r:id="rId3"/>
              </a:rPr>
              <a:t>https://www.ietf.org/contact/ombudsteam/</a:t>
            </a:r>
            <a:r>
              <a:rPr lang="en-US" sz="1000" dirty="0">
                <a:solidFill>
                  <a:srgbClr val="434343"/>
                </a:solidFill>
                <a:latin typeface="Inter"/>
                <a:ea typeface="Inter"/>
                <a:cs typeface="Inter"/>
                <a:sym typeface="Inter"/>
              </a:rPr>
              <a:t>) if you have questions or concerns about this.</a:t>
            </a:r>
            <a:endParaRPr sz="1000" dirty="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dirty="0">
                <a:solidFill>
                  <a:srgbClr val="434343"/>
                </a:solidFill>
                <a:latin typeface="Inter"/>
                <a:ea typeface="Inter"/>
                <a:cs typeface="Inter"/>
                <a:sym typeface="Inter"/>
              </a:rPr>
            </a:br>
            <a:r>
              <a:rPr lang="en-US" sz="1000" dirty="0">
                <a:solidFill>
                  <a:srgbClr val="434343"/>
                </a:solidFill>
                <a:latin typeface="Inter"/>
                <a:ea typeface="Inter"/>
                <a:cs typeface="Inter"/>
                <a:sym typeface="Inter"/>
              </a:rPr>
              <a:t>Definitive information is in the documents listed below and other IETF BCPs. For advice, please talk to WG chairs or ADs:</a:t>
            </a:r>
            <a:endParaRPr sz="1000" dirty="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dirty="0">
                <a:solidFill>
                  <a:schemeClr val="hlink"/>
                </a:solidFill>
                <a:uFill>
                  <a:noFill/>
                </a:uFill>
                <a:latin typeface="Inter"/>
                <a:ea typeface="Inter"/>
                <a:cs typeface="Inter"/>
                <a:sym typeface="Inter"/>
                <a:hlinkClick r:id="rId4"/>
              </a:rPr>
              <a:t>BCP 9</a:t>
            </a:r>
            <a:r>
              <a:rPr lang="en-US" sz="1000" dirty="0">
                <a:solidFill>
                  <a:srgbClr val="434343"/>
                </a:solidFill>
                <a:latin typeface="Inter"/>
                <a:ea typeface="Inter"/>
                <a:cs typeface="Inter"/>
                <a:sym typeface="Inter"/>
              </a:rPr>
              <a:t> (Internet Standards Process)</a:t>
            </a:r>
            <a:endParaRPr sz="1000" dirty="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dirty="0">
                <a:solidFill>
                  <a:schemeClr val="hlink"/>
                </a:solidFill>
                <a:uFill>
                  <a:noFill/>
                </a:uFill>
                <a:latin typeface="Inter"/>
                <a:ea typeface="Inter"/>
                <a:cs typeface="Inter"/>
                <a:sym typeface="Inter"/>
                <a:hlinkClick r:id="rId5"/>
              </a:rPr>
              <a:t>BCP 25</a:t>
            </a:r>
            <a:r>
              <a:rPr lang="en-US" sz="1000" dirty="0">
                <a:solidFill>
                  <a:srgbClr val="434343"/>
                </a:solidFill>
                <a:latin typeface="Inter"/>
                <a:ea typeface="Inter"/>
                <a:cs typeface="Inter"/>
                <a:sym typeface="Inter"/>
              </a:rPr>
              <a:t> (Working Group processes)</a:t>
            </a:r>
            <a:endParaRPr sz="1000" dirty="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dirty="0">
                <a:solidFill>
                  <a:schemeClr val="hlink"/>
                </a:solidFill>
                <a:uFill>
                  <a:noFill/>
                </a:uFill>
                <a:latin typeface="Inter"/>
                <a:ea typeface="Inter"/>
                <a:cs typeface="Inter"/>
                <a:sym typeface="Inter"/>
                <a:hlinkClick r:id="rId5"/>
              </a:rPr>
              <a:t>BCP 25</a:t>
            </a:r>
            <a:r>
              <a:rPr lang="en-US" sz="1000" dirty="0">
                <a:solidFill>
                  <a:srgbClr val="434343"/>
                </a:solidFill>
                <a:latin typeface="Inter"/>
                <a:ea typeface="Inter"/>
                <a:cs typeface="Inter"/>
                <a:sym typeface="Inter"/>
              </a:rPr>
              <a:t> (Anti-Harassment Procedures) </a:t>
            </a:r>
            <a:endParaRPr sz="1000" dirty="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dirty="0">
                <a:solidFill>
                  <a:schemeClr val="hlink"/>
                </a:solidFill>
                <a:uFill>
                  <a:noFill/>
                </a:uFill>
                <a:latin typeface="Inter"/>
                <a:ea typeface="Inter"/>
                <a:cs typeface="Inter"/>
                <a:sym typeface="Inter"/>
                <a:hlinkClick r:id="rId6"/>
              </a:rPr>
              <a:t>BCP 54</a:t>
            </a:r>
            <a:r>
              <a:rPr lang="en-US" sz="1000" dirty="0">
                <a:solidFill>
                  <a:srgbClr val="434343"/>
                </a:solidFill>
                <a:latin typeface="Inter"/>
                <a:ea typeface="Inter"/>
                <a:cs typeface="Inter"/>
                <a:sym typeface="Inter"/>
              </a:rPr>
              <a:t> (Code of Conduct)</a:t>
            </a:r>
            <a:endParaRPr sz="1000" dirty="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dirty="0">
                <a:solidFill>
                  <a:schemeClr val="hlink"/>
                </a:solidFill>
                <a:uFill>
                  <a:noFill/>
                </a:uFill>
                <a:latin typeface="Inter"/>
                <a:ea typeface="Inter"/>
                <a:cs typeface="Inter"/>
                <a:sym typeface="Inter"/>
                <a:hlinkClick r:id="rId7"/>
              </a:rPr>
              <a:t>BCP 78</a:t>
            </a:r>
            <a:r>
              <a:rPr lang="en-US" sz="1000" dirty="0">
                <a:solidFill>
                  <a:srgbClr val="434343"/>
                </a:solidFill>
                <a:latin typeface="Inter"/>
                <a:ea typeface="Inter"/>
                <a:cs typeface="Inter"/>
                <a:sym typeface="Inter"/>
              </a:rPr>
              <a:t> (Copyright)</a:t>
            </a:r>
            <a:endParaRPr sz="1000" dirty="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dirty="0">
                <a:solidFill>
                  <a:schemeClr val="hlink"/>
                </a:solidFill>
                <a:uFill>
                  <a:noFill/>
                </a:uFill>
                <a:latin typeface="Inter"/>
                <a:ea typeface="Inter"/>
                <a:cs typeface="Inter"/>
                <a:sym typeface="Inter"/>
                <a:hlinkClick r:id="rId8"/>
              </a:rPr>
              <a:t>BCP 79</a:t>
            </a:r>
            <a:r>
              <a:rPr lang="en-US" sz="1000" dirty="0">
                <a:solidFill>
                  <a:srgbClr val="434343"/>
                </a:solidFill>
                <a:latin typeface="Inter"/>
                <a:ea typeface="Inter"/>
                <a:cs typeface="Inter"/>
                <a:sym typeface="Inter"/>
              </a:rPr>
              <a:t> (Patents, Participation)</a:t>
            </a:r>
            <a:endParaRPr sz="1000" dirty="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dirty="0">
                <a:solidFill>
                  <a:schemeClr val="hlink"/>
                </a:solidFill>
                <a:uFill>
                  <a:noFill/>
                </a:uFill>
                <a:latin typeface="Inter"/>
                <a:ea typeface="Inter"/>
                <a:cs typeface="Inter"/>
                <a:sym typeface="Inter"/>
                <a:hlinkClick r:id="rId9"/>
              </a:rPr>
              <a:t>https://www.ietf.org/privacy-policy/</a:t>
            </a:r>
            <a:r>
              <a:rPr lang="en-US" sz="1000" dirty="0">
                <a:solidFill>
                  <a:srgbClr val="434343"/>
                </a:solidFill>
                <a:latin typeface="Inter"/>
                <a:ea typeface="Inter"/>
                <a:cs typeface="Inter"/>
                <a:sym typeface="Inter"/>
              </a:rPr>
              <a:t>(Privacy Policy)</a:t>
            </a:r>
            <a:endParaRPr sz="1000" dirty="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72182-2298-B3BA-EF0F-BD3CF25B7245}"/>
              </a:ext>
            </a:extLst>
          </p:cNvPr>
          <p:cNvSpPr>
            <a:spLocks noGrp="1"/>
          </p:cNvSpPr>
          <p:nvPr>
            <p:ph type="title"/>
          </p:nvPr>
        </p:nvSpPr>
        <p:spPr/>
        <p:txBody>
          <a:bodyPr/>
          <a:lstStyle/>
          <a:p>
            <a:r>
              <a:rPr lang="fr-FR" dirty="0"/>
              <a:t>Agenda</a:t>
            </a:r>
          </a:p>
        </p:txBody>
      </p:sp>
      <p:sp>
        <p:nvSpPr>
          <p:cNvPr id="4" name="Espace réservé du numéro de diapositive 3">
            <a:extLst>
              <a:ext uri="{FF2B5EF4-FFF2-40B4-BE49-F238E27FC236}">
                <a16:creationId xmlns:a16="http://schemas.microsoft.com/office/drawing/2014/main" id="{706FC20A-2180-E869-9E40-A021643902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pic>
        <p:nvPicPr>
          <p:cNvPr id="5" name="Image 4">
            <a:extLst>
              <a:ext uri="{FF2B5EF4-FFF2-40B4-BE49-F238E27FC236}">
                <a16:creationId xmlns:a16="http://schemas.microsoft.com/office/drawing/2014/main" id="{6A949CC6-BAEB-9390-ADB6-21F1C45DFBF9}"/>
              </a:ext>
            </a:extLst>
          </p:cNvPr>
          <p:cNvPicPr>
            <a:picLocks noChangeAspect="1"/>
          </p:cNvPicPr>
          <p:nvPr/>
        </p:nvPicPr>
        <p:blipFill>
          <a:blip r:embed="rId2"/>
          <a:stretch>
            <a:fillRect/>
          </a:stretch>
        </p:blipFill>
        <p:spPr>
          <a:xfrm>
            <a:off x="1371477" y="2097220"/>
            <a:ext cx="5905500" cy="2400300"/>
          </a:xfrm>
          <a:prstGeom prst="rect">
            <a:avLst/>
          </a:prstGeom>
        </p:spPr>
      </p:pic>
    </p:spTree>
    <p:extLst>
      <p:ext uri="{BB962C8B-B14F-4D97-AF65-F5344CB8AC3E}">
        <p14:creationId xmlns:p14="http://schemas.microsoft.com/office/powerpoint/2010/main" val="4281018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CF31F7-51B0-B740-19F2-DBDFBCFD44E2}"/>
              </a:ext>
            </a:extLst>
          </p:cNvPr>
          <p:cNvSpPr>
            <a:spLocks noGrp="1"/>
          </p:cNvSpPr>
          <p:nvPr>
            <p:ph type="title"/>
          </p:nvPr>
        </p:nvSpPr>
        <p:spPr/>
        <p:txBody>
          <a:bodyPr/>
          <a:lstStyle/>
          <a:p>
            <a:r>
              <a:rPr lang="fr-FR" dirty="0"/>
              <a:t>Part I</a:t>
            </a:r>
          </a:p>
        </p:txBody>
      </p:sp>
      <p:sp>
        <p:nvSpPr>
          <p:cNvPr id="4" name="Espace réservé du numéro de diapositive 3">
            <a:extLst>
              <a:ext uri="{FF2B5EF4-FFF2-40B4-BE49-F238E27FC236}">
                <a16:creationId xmlns:a16="http://schemas.microsoft.com/office/drawing/2014/main" id="{957A1BE0-ACF6-DDB7-3B26-5CA960E475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8" name="Image 7">
            <a:extLst>
              <a:ext uri="{FF2B5EF4-FFF2-40B4-BE49-F238E27FC236}">
                <a16:creationId xmlns:a16="http://schemas.microsoft.com/office/drawing/2014/main" id="{A908D30F-4268-3B30-89BC-B2BC21AC88EE}"/>
              </a:ext>
            </a:extLst>
          </p:cNvPr>
          <p:cNvPicPr>
            <a:picLocks noChangeAspect="1"/>
          </p:cNvPicPr>
          <p:nvPr/>
        </p:nvPicPr>
        <p:blipFill>
          <a:blip r:embed="rId2"/>
          <a:stretch>
            <a:fillRect/>
          </a:stretch>
        </p:blipFill>
        <p:spPr>
          <a:xfrm>
            <a:off x="1168072" y="1781605"/>
            <a:ext cx="6488334" cy="3143672"/>
          </a:xfrm>
          <a:prstGeom prst="rect">
            <a:avLst/>
          </a:prstGeom>
        </p:spPr>
      </p:pic>
    </p:spTree>
    <p:extLst>
      <p:ext uri="{BB962C8B-B14F-4D97-AF65-F5344CB8AC3E}">
        <p14:creationId xmlns:p14="http://schemas.microsoft.com/office/powerpoint/2010/main" val="3412960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880FCE-1BFC-9CE4-25E0-57B3B2E6726E}"/>
              </a:ext>
            </a:extLst>
          </p:cNvPr>
          <p:cNvSpPr>
            <a:spLocks noGrp="1"/>
          </p:cNvSpPr>
          <p:nvPr>
            <p:ph type="title"/>
          </p:nvPr>
        </p:nvSpPr>
        <p:spPr/>
        <p:txBody>
          <a:bodyPr/>
          <a:lstStyle/>
          <a:p>
            <a:r>
              <a:rPr lang="fr-FR" dirty="0"/>
              <a:t>Part II</a:t>
            </a:r>
          </a:p>
        </p:txBody>
      </p:sp>
      <p:sp>
        <p:nvSpPr>
          <p:cNvPr id="4" name="Espace réservé du numéro de diapositive 3">
            <a:extLst>
              <a:ext uri="{FF2B5EF4-FFF2-40B4-BE49-F238E27FC236}">
                <a16:creationId xmlns:a16="http://schemas.microsoft.com/office/drawing/2014/main" id="{4694F095-2010-EA3B-7684-CF9EAB9E6A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6" name="Image 5">
            <a:extLst>
              <a:ext uri="{FF2B5EF4-FFF2-40B4-BE49-F238E27FC236}">
                <a16:creationId xmlns:a16="http://schemas.microsoft.com/office/drawing/2014/main" id="{4344183B-44BA-AEAF-BBED-35057DBDDD0F}"/>
              </a:ext>
            </a:extLst>
          </p:cNvPr>
          <p:cNvPicPr>
            <a:picLocks noChangeAspect="1"/>
          </p:cNvPicPr>
          <p:nvPr/>
        </p:nvPicPr>
        <p:blipFill>
          <a:blip r:embed="rId2"/>
          <a:stretch>
            <a:fillRect/>
          </a:stretch>
        </p:blipFill>
        <p:spPr>
          <a:xfrm>
            <a:off x="1185769" y="1875995"/>
            <a:ext cx="6285583" cy="2746592"/>
          </a:xfrm>
          <a:prstGeom prst="rect">
            <a:avLst/>
          </a:prstGeom>
        </p:spPr>
      </p:pic>
    </p:spTree>
    <p:extLst>
      <p:ext uri="{BB962C8B-B14F-4D97-AF65-F5344CB8AC3E}">
        <p14:creationId xmlns:p14="http://schemas.microsoft.com/office/powerpoint/2010/main" val="3233070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A407AD-6D47-FD00-DB11-370AFCFFA6C2}"/>
              </a:ext>
            </a:extLst>
          </p:cNvPr>
          <p:cNvSpPr>
            <a:spLocks noGrp="1"/>
          </p:cNvSpPr>
          <p:nvPr>
            <p:ph type="title"/>
          </p:nvPr>
        </p:nvSpPr>
        <p:spPr/>
        <p:txBody>
          <a:bodyPr/>
          <a:lstStyle/>
          <a:p>
            <a:r>
              <a:rPr lang="fr-FR" dirty="0" err="1"/>
              <a:t>Misc</a:t>
            </a:r>
            <a:endParaRPr lang="fr-FR" dirty="0"/>
          </a:p>
        </p:txBody>
      </p:sp>
      <p:sp>
        <p:nvSpPr>
          <p:cNvPr id="3" name="Espace réservé du texte 2">
            <a:extLst>
              <a:ext uri="{FF2B5EF4-FFF2-40B4-BE49-F238E27FC236}">
                <a16:creationId xmlns:a16="http://schemas.microsoft.com/office/drawing/2014/main" id="{B67B3B04-DF1C-0310-6F85-2177B65D1455}"/>
              </a:ext>
            </a:extLst>
          </p:cNvPr>
          <p:cNvSpPr>
            <a:spLocks noGrp="1"/>
          </p:cNvSpPr>
          <p:nvPr>
            <p:ph type="body" idx="1"/>
          </p:nvPr>
        </p:nvSpPr>
        <p:spPr/>
        <p:txBody>
          <a:bodyPr/>
          <a:lstStyle/>
          <a:p>
            <a:r>
              <a:rPr lang="en-US" dirty="0"/>
              <a:t>Informed Routing ADs about this work</a:t>
            </a:r>
          </a:p>
          <a:p>
            <a:pPr lvl="1"/>
            <a:r>
              <a:rPr lang="en-US" dirty="0"/>
              <a:t>Original work was done in I2RS</a:t>
            </a:r>
          </a:p>
          <a:p>
            <a:endParaRPr lang="en-US" dirty="0"/>
          </a:p>
          <a:p>
            <a:r>
              <a:rPr lang="en-US" dirty="0"/>
              <a:t>Contacted all authors of RFC-8345 to inform them about this effort, invite them to join the discussion, and indicate willingness to contribute to whatever plan will be agreed upon</a:t>
            </a:r>
          </a:p>
        </p:txBody>
      </p:sp>
      <p:sp>
        <p:nvSpPr>
          <p:cNvPr id="4" name="Espace réservé du numéro de diapositive 3">
            <a:extLst>
              <a:ext uri="{FF2B5EF4-FFF2-40B4-BE49-F238E27FC236}">
                <a16:creationId xmlns:a16="http://schemas.microsoft.com/office/drawing/2014/main" id="{624AA405-6699-8D1C-1A29-C407687855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1275268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7D9BA2-E2B6-7495-31E3-95E73DB3622B}"/>
              </a:ext>
            </a:extLst>
          </p:cNvPr>
          <p:cNvSpPr>
            <a:spLocks noGrp="1"/>
          </p:cNvSpPr>
          <p:nvPr>
            <p:ph type="title"/>
          </p:nvPr>
        </p:nvSpPr>
        <p:spPr/>
        <p:txBody>
          <a:bodyPr/>
          <a:lstStyle/>
          <a:p>
            <a:r>
              <a:rPr lang="fr-FR" dirty="0"/>
              <a:t>Next </a:t>
            </a:r>
            <a:r>
              <a:rPr lang="fr-FR" dirty="0" err="1"/>
              <a:t>Steps</a:t>
            </a:r>
            <a:endParaRPr lang="fr-FR" dirty="0"/>
          </a:p>
        </p:txBody>
      </p:sp>
      <p:sp>
        <p:nvSpPr>
          <p:cNvPr id="3" name="Espace réservé du texte 2">
            <a:extLst>
              <a:ext uri="{FF2B5EF4-FFF2-40B4-BE49-F238E27FC236}">
                <a16:creationId xmlns:a16="http://schemas.microsoft.com/office/drawing/2014/main" id="{0B3A658A-A506-064F-4C76-121B7BE6273A}"/>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5E85285D-60D8-0B5A-1FF6-E5BBA5BA69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1789491433"/>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07222825-62ea-40f3-96b5-5375c07996e2}" enabled="1" method="Privileged" siteId="{90c7a20a-f34b-40bf-bc48-b9253b6f5d20}" contentBits="0" removed="0"/>
</clbl:labelList>
</file>

<file path=docProps/app.xml><?xml version="1.0" encoding="utf-8"?>
<Properties xmlns="http://schemas.openxmlformats.org/officeDocument/2006/extended-properties" xmlns:vt="http://schemas.openxmlformats.org/officeDocument/2006/docPropsVTypes">
  <TotalTime>47</TotalTime>
  <Words>378</Words>
  <Application>Microsoft Office PowerPoint</Application>
  <PresentationFormat>Affichage à l'écran (16:9)</PresentationFormat>
  <Paragraphs>36</Paragraphs>
  <Slides>7</Slides>
  <Notes>2</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7</vt:i4>
      </vt:variant>
    </vt:vector>
  </HeadingPairs>
  <TitlesOfParts>
    <vt:vector size="16" baseType="lpstr">
      <vt:lpstr>Arial</vt:lpstr>
      <vt:lpstr>Inter</vt:lpstr>
      <vt:lpstr>Montserrat</vt:lpstr>
      <vt:lpstr>Open Sans</vt:lpstr>
      <vt:lpstr>Open Sans Medium</vt:lpstr>
      <vt:lpstr>Open Sans SemiBold</vt:lpstr>
      <vt:lpstr>Roboto</vt:lpstr>
      <vt:lpstr>Material</vt:lpstr>
      <vt:lpstr>IETF Template</vt:lpstr>
      <vt:lpstr>Network Management Operations (nmop) WG Jointly with TEAS WG </vt:lpstr>
      <vt:lpstr>Note Well</vt:lpstr>
      <vt:lpstr>Agenda</vt:lpstr>
      <vt:lpstr>Part I</vt:lpstr>
      <vt:lpstr>Part II</vt:lpstr>
      <vt:lpstr>Misc</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119 Session title </dc:title>
  <dc:creator>BOUCADAIR Mohamed INNOV/NET</dc:creator>
  <cp:lastModifiedBy>BOUCADAIR Mohamed INNOV/NET</cp:lastModifiedBy>
  <cp:revision>6</cp:revision>
  <dcterms:modified xsi:type="dcterms:W3CDTF">2024-06-03T11:51:44Z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Text">
    <vt:lpwstr>Orange Restricted</vt:lpwstr>
  </property>
</Properties>
</file>