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A263"/>
    <a:srgbClr val="63A2E1"/>
    <a:srgbClr val="B52163"/>
    <a:srgbClr val="21B573"/>
    <a:srgbClr val="0F80FF"/>
    <a:srgbClr val="254061"/>
    <a:srgbClr val="400080"/>
    <a:srgbClr val="FC874C"/>
    <a:srgbClr val="FC7C3E"/>
    <a:srgbClr val="DE4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8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7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7951-7935-414E-96AB-1778767871F6}" type="datetimeFigureOut">
              <a:rPr lang="en-US" smtClean="0"/>
              <a:t>30/04/21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A768-D06F-384B-80B0-7F980E60D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 bwMode="auto">
          <a:xfrm>
            <a:off x="1251002" y="1823827"/>
            <a:ext cx="6811007" cy="551180"/>
          </a:xfrm>
          <a:prstGeom prst="rightArrow">
            <a:avLst/>
          </a:prstGeom>
          <a:solidFill>
            <a:srgbClr val="0F80FF">
              <a:alpha val="50000"/>
            </a:srgbClr>
          </a:solidFill>
          <a:ln w="9525" cap="flat" cmpd="sng" algn="ctr">
            <a:solidFill>
              <a:srgbClr val="0F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err="1" smtClean="0"/>
              <a:t>target_name</a:t>
            </a:r>
            <a:endParaRPr lang="en-US" sz="8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148186" y="1953854"/>
            <a:ext cx="1018330" cy="275590"/>
            <a:chOff x="2817914" y="3068638"/>
            <a:chExt cx="1018330" cy="275590"/>
          </a:xfrm>
          <a:solidFill>
            <a:srgbClr val="108001">
              <a:alpha val="50000"/>
            </a:srgbClr>
          </a:solidFill>
        </p:grpSpPr>
        <p:sp>
          <p:nvSpPr>
            <p:cNvPr id="24" name="Chevron 23"/>
            <p:cNvSpPr/>
            <p:nvPr/>
          </p:nvSpPr>
          <p:spPr bwMode="auto">
            <a:xfrm rot="10800000" flipH="1">
              <a:off x="2817914" y="3068638"/>
              <a:ext cx="1018330" cy="275590"/>
            </a:xfrm>
            <a:prstGeom prst="chevron">
              <a:avLst/>
            </a:prstGeom>
            <a:grpFill/>
            <a:ln w="9525" cap="flat" cmpd="sng" algn="ctr">
              <a:solidFill>
                <a:srgbClr val="10800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50025" y="3098711"/>
              <a:ext cx="9541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kern="1200" dirty="0" err="1">
                  <a:solidFill>
                    <a:srgbClr val="000000"/>
                  </a:solidFill>
                  <a:effectLst/>
                  <a:latin typeface="Arial"/>
                  <a:ea typeface="MS PGothic"/>
                  <a:cs typeface="Times New Roman"/>
                </a:rPr>
                <a:t>forward_primer</a:t>
              </a:r>
              <a:endParaRPr lang="en-GB" sz="800" dirty="0">
                <a:effectLst/>
                <a:latin typeface="Times New Roman"/>
                <a:ea typeface="游明朝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 bwMode="auto">
          <a:xfrm>
            <a:off x="2148185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66" idx="0"/>
          </p:cNvCxnSpPr>
          <p:nvPr/>
        </p:nvCxnSpPr>
        <p:spPr bwMode="auto">
          <a:xfrm>
            <a:off x="3166516" y="1953854"/>
            <a:ext cx="0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" name="Group 55"/>
          <p:cNvGrpSpPr/>
          <p:nvPr/>
        </p:nvGrpSpPr>
        <p:grpSpPr>
          <a:xfrm>
            <a:off x="5962729" y="1953854"/>
            <a:ext cx="983141" cy="275590"/>
            <a:chOff x="5471159" y="3097848"/>
            <a:chExt cx="983141" cy="275590"/>
          </a:xfrm>
          <a:solidFill>
            <a:srgbClr val="108001">
              <a:alpha val="50000"/>
            </a:srgbClr>
          </a:solidFill>
        </p:grpSpPr>
        <p:sp>
          <p:nvSpPr>
            <p:cNvPr id="30" name="Chevron 29"/>
            <p:cNvSpPr/>
            <p:nvPr/>
          </p:nvSpPr>
          <p:spPr bwMode="auto">
            <a:xfrm rot="10800000">
              <a:off x="5471159" y="3097848"/>
              <a:ext cx="983141" cy="275590"/>
            </a:xfrm>
            <a:prstGeom prst="chevron">
              <a:avLst/>
            </a:prstGeom>
            <a:grpFill/>
            <a:ln w="9525" cap="flat" cmpd="sng" algn="ctr">
              <a:solidFill>
                <a:srgbClr val="10800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92088" y="3127920"/>
              <a:ext cx="9412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kern="1200" dirty="0" err="1">
                  <a:solidFill>
                    <a:srgbClr val="000000"/>
                  </a:solidFill>
                  <a:effectLst/>
                  <a:latin typeface="Arial"/>
                  <a:ea typeface="MS PGothic"/>
                  <a:cs typeface="Times New Roman"/>
                </a:rPr>
                <a:t>reverse_primer</a:t>
              </a:r>
              <a:endParaRPr lang="en-GB" sz="800" dirty="0">
                <a:effectLst/>
                <a:latin typeface="Times New Roman"/>
                <a:ea typeface="游明朝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>
            <a:off x="5950092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69" idx="0"/>
          </p:cNvCxnSpPr>
          <p:nvPr/>
        </p:nvCxnSpPr>
        <p:spPr bwMode="auto">
          <a:xfrm>
            <a:off x="6945870" y="1953854"/>
            <a:ext cx="1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7724391" y="2330557"/>
            <a:ext cx="67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arget_end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 bwMode="auto">
          <a:xfrm>
            <a:off x="8062009" y="1953854"/>
            <a:ext cx="0" cy="3767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251003" y="1308750"/>
            <a:ext cx="1279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target_strand</a:t>
            </a:r>
            <a:r>
              <a:rPr lang="en-GB" sz="800" b="1" kern="1200" dirty="0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: forward 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75724" y="2375007"/>
            <a:ext cx="84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guide_location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GB" sz="800" dirty="0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“</a:t>
            </a:r>
            <a:r>
              <a:rPr lang="en-GB" sz="800" kern="1200" dirty="0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cutting site”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4098902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D800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689644" y="1716105"/>
            <a:ext cx="787395" cy="215444"/>
          </a:xfrm>
          <a:prstGeom prst="rect">
            <a:avLst/>
          </a:prstGeom>
          <a:solidFill>
            <a:srgbClr val="FD8008">
              <a:alpha val="50000"/>
            </a:srgbClr>
          </a:solidFill>
          <a:ln>
            <a:solidFill>
              <a:srgbClr val="FD8008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guide_name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5775" y="238135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arget_start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 bwMode="auto">
          <a:xfrm flipH="1">
            <a:off x="1251001" y="1953854"/>
            <a:ext cx="2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/>
          <p:cNvSpPr txBox="1"/>
          <p:nvPr/>
        </p:nvSpPr>
        <p:spPr>
          <a:xfrm>
            <a:off x="1574953" y="2374216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f</a:t>
            </a: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orward_primer_start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64" name="Left Brace 63"/>
          <p:cNvSpPr/>
          <p:nvPr/>
        </p:nvSpPr>
        <p:spPr>
          <a:xfrm rot="5400000">
            <a:off x="4429328" y="-756949"/>
            <a:ext cx="235400" cy="4797687"/>
          </a:xfrm>
          <a:prstGeom prst="leftBrace">
            <a:avLst/>
          </a:prstGeom>
          <a:ln w="12700" cmpd="sng">
            <a:solidFill>
              <a:srgbClr val="FD6FC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6" name="TextBox 65"/>
          <p:cNvSpPr txBox="1"/>
          <p:nvPr/>
        </p:nvSpPr>
        <p:spPr>
          <a:xfrm>
            <a:off x="2615148" y="2560425"/>
            <a:ext cx="1102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forward_primer_end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89494" y="2381357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reverse_primer_start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94503" y="2560425"/>
            <a:ext cx="1102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reverse_primer_end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12302" y="1308750"/>
            <a:ext cx="659155" cy="215444"/>
          </a:xfrm>
          <a:prstGeom prst="rect">
            <a:avLst/>
          </a:prstGeom>
          <a:solidFill>
            <a:srgbClr val="FD6FCF">
              <a:alpha val="50000"/>
            </a:srgbClr>
          </a:solidFill>
          <a:ln>
            <a:solidFill>
              <a:srgbClr val="FD6FCF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dirty="0" err="1">
                <a:solidFill>
                  <a:srgbClr val="000000"/>
                </a:solidFill>
                <a:latin typeface="Arial"/>
                <a:ea typeface="MS PGothic"/>
                <a:cs typeface="Times New Roman"/>
              </a:rPr>
              <a:t>A</a:t>
            </a:r>
            <a:r>
              <a:rPr lang="en-GB" sz="800" b="1" dirty="0" err="1" smtClean="0">
                <a:solidFill>
                  <a:srgbClr val="000000"/>
                </a:solidFill>
                <a:latin typeface="Arial"/>
                <a:ea typeface="MS PGothic"/>
                <a:cs typeface="Times New Roman"/>
              </a:rPr>
              <a:t>mplicon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72" name="Right Arrow 71"/>
          <p:cNvSpPr/>
          <p:nvPr/>
        </p:nvSpPr>
        <p:spPr bwMode="auto">
          <a:xfrm flipH="1">
            <a:off x="1331573" y="4201545"/>
            <a:ext cx="6811007" cy="551180"/>
          </a:xfrm>
          <a:prstGeom prst="rightArrow">
            <a:avLst/>
          </a:prstGeom>
          <a:solidFill>
            <a:srgbClr val="0F80FF">
              <a:alpha val="50000"/>
            </a:srgbClr>
          </a:solidFill>
          <a:ln w="9525" cap="flat" cmpd="sng" algn="ctr">
            <a:solidFill>
              <a:srgbClr val="0F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err="1" smtClean="0"/>
              <a:t>target_name</a:t>
            </a:r>
            <a:endParaRPr lang="en-US" sz="8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2228757" y="4331572"/>
            <a:ext cx="1018330" cy="275590"/>
            <a:chOff x="2817914" y="3068638"/>
            <a:chExt cx="1018330" cy="275590"/>
          </a:xfrm>
          <a:solidFill>
            <a:srgbClr val="108001">
              <a:alpha val="50000"/>
            </a:srgbClr>
          </a:solidFill>
        </p:grpSpPr>
        <p:sp>
          <p:nvSpPr>
            <p:cNvPr id="74" name="Chevron 73"/>
            <p:cNvSpPr/>
            <p:nvPr/>
          </p:nvSpPr>
          <p:spPr bwMode="auto">
            <a:xfrm rot="10800000" flipH="1">
              <a:off x="2817914" y="3068638"/>
              <a:ext cx="1018330" cy="275590"/>
            </a:xfrm>
            <a:prstGeom prst="chevron">
              <a:avLst/>
            </a:prstGeom>
            <a:grpFill/>
            <a:ln w="9525" cap="flat" cmpd="sng" algn="ctr">
              <a:solidFill>
                <a:srgbClr val="10800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50025" y="3098711"/>
              <a:ext cx="9541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kern="1200" dirty="0" err="1">
                  <a:solidFill>
                    <a:srgbClr val="000000"/>
                  </a:solidFill>
                  <a:effectLst/>
                  <a:latin typeface="Arial"/>
                  <a:ea typeface="MS PGothic"/>
                  <a:cs typeface="Times New Roman"/>
                </a:rPr>
                <a:t>forward_primer</a:t>
              </a:r>
              <a:endParaRPr lang="en-GB" sz="800" dirty="0">
                <a:effectLst/>
                <a:latin typeface="Times New Roman"/>
                <a:ea typeface="游明朝"/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 bwMode="auto">
          <a:xfrm>
            <a:off x="2228756" y="4331572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>
            <a:endCxn id="93" idx="0"/>
          </p:cNvCxnSpPr>
          <p:nvPr/>
        </p:nvCxnSpPr>
        <p:spPr bwMode="auto">
          <a:xfrm>
            <a:off x="3247087" y="4331572"/>
            <a:ext cx="0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6043300" y="4331572"/>
            <a:ext cx="983141" cy="275590"/>
            <a:chOff x="5471159" y="3097848"/>
            <a:chExt cx="983141" cy="275590"/>
          </a:xfrm>
          <a:solidFill>
            <a:srgbClr val="108001">
              <a:alpha val="50000"/>
            </a:srgbClr>
          </a:solidFill>
        </p:grpSpPr>
        <p:sp>
          <p:nvSpPr>
            <p:cNvPr id="79" name="Chevron 78"/>
            <p:cNvSpPr/>
            <p:nvPr/>
          </p:nvSpPr>
          <p:spPr bwMode="auto">
            <a:xfrm rot="10800000">
              <a:off x="5471159" y="3097848"/>
              <a:ext cx="983141" cy="275590"/>
            </a:xfrm>
            <a:prstGeom prst="chevron">
              <a:avLst/>
            </a:prstGeom>
            <a:grpFill/>
            <a:ln w="9525" cap="flat" cmpd="sng" algn="ctr">
              <a:solidFill>
                <a:srgbClr val="10800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92088" y="3127920"/>
              <a:ext cx="9412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kern="1200" dirty="0" err="1">
                  <a:solidFill>
                    <a:srgbClr val="000000"/>
                  </a:solidFill>
                  <a:effectLst/>
                  <a:latin typeface="Arial"/>
                  <a:ea typeface="MS PGothic"/>
                  <a:cs typeface="Times New Roman"/>
                </a:rPr>
                <a:t>reverse_primer</a:t>
              </a:r>
              <a:endParaRPr lang="en-GB" sz="800" dirty="0">
                <a:effectLst/>
                <a:latin typeface="Times New Roman"/>
                <a:ea typeface="游明朝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>
            <a:off x="6030663" y="4331572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>
            <a:endCxn id="95" idx="0"/>
          </p:cNvCxnSpPr>
          <p:nvPr/>
        </p:nvCxnSpPr>
        <p:spPr bwMode="auto">
          <a:xfrm>
            <a:off x="7026441" y="4331572"/>
            <a:ext cx="1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10800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804962" y="4708275"/>
            <a:ext cx="67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arget_end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84" name="Straight Arrow Connector 83"/>
          <p:cNvCxnSpPr>
            <a:endCxn id="83" idx="0"/>
          </p:cNvCxnSpPr>
          <p:nvPr/>
        </p:nvCxnSpPr>
        <p:spPr bwMode="auto">
          <a:xfrm>
            <a:off x="8142580" y="4331572"/>
            <a:ext cx="0" cy="3767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1331574" y="3686468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target_strand</a:t>
            </a:r>
            <a:r>
              <a:rPr lang="en-GB" sz="800" b="1" kern="1200" dirty="0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: reverse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56295" y="4752725"/>
            <a:ext cx="846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guide_location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GB" sz="800" dirty="0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“</a:t>
            </a:r>
            <a:r>
              <a:rPr lang="en-GB" sz="800" kern="1200" dirty="0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cutting site”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4179473" y="4331572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D8008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3770215" y="4093823"/>
            <a:ext cx="787395" cy="215444"/>
          </a:xfrm>
          <a:prstGeom prst="rect">
            <a:avLst/>
          </a:prstGeom>
          <a:solidFill>
            <a:srgbClr val="FD8008">
              <a:alpha val="50000"/>
            </a:srgbClr>
          </a:solidFill>
          <a:ln>
            <a:solidFill>
              <a:srgbClr val="FD8008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guide_name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6346" y="4759075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kern="1200" dirty="0" err="1" smtClean="0">
                <a:solidFill>
                  <a:schemeClr val="tx2"/>
                </a:solidFill>
                <a:effectLst/>
                <a:latin typeface="Arial"/>
                <a:ea typeface="MS PGothic"/>
                <a:cs typeface="Times New Roman"/>
              </a:rPr>
              <a:t>arget_start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90" name="Straight Arrow Connector 89"/>
          <p:cNvCxnSpPr>
            <a:endCxn id="89" idx="0"/>
          </p:cNvCxnSpPr>
          <p:nvPr/>
        </p:nvCxnSpPr>
        <p:spPr bwMode="auto">
          <a:xfrm flipH="1">
            <a:off x="1331572" y="4331572"/>
            <a:ext cx="2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1655524" y="4751934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f</a:t>
            </a: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orward_primer_start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2" name="Left Brace 91"/>
          <p:cNvSpPr/>
          <p:nvPr/>
        </p:nvSpPr>
        <p:spPr>
          <a:xfrm rot="5400000">
            <a:off x="4509899" y="1620769"/>
            <a:ext cx="235400" cy="4797687"/>
          </a:xfrm>
          <a:prstGeom prst="leftBrace">
            <a:avLst/>
          </a:prstGeom>
          <a:ln w="12700" cmpd="sng">
            <a:solidFill>
              <a:srgbClr val="FD6FC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3" name="TextBox 92"/>
          <p:cNvSpPr txBox="1"/>
          <p:nvPr/>
        </p:nvSpPr>
        <p:spPr>
          <a:xfrm>
            <a:off x="2695719" y="4938143"/>
            <a:ext cx="1102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forward_primer_end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70065" y="4759075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reverse_primer_start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75074" y="4938143"/>
            <a:ext cx="1102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dirty="0" err="1" smtClean="0">
                <a:solidFill>
                  <a:schemeClr val="tx2"/>
                </a:solidFill>
                <a:latin typeface="Arial"/>
                <a:ea typeface="MS PGothic"/>
                <a:cs typeface="Times New Roman"/>
              </a:rPr>
              <a:t>reverse_primer_end</a:t>
            </a:r>
            <a:endParaRPr lang="en-GB" sz="800" dirty="0">
              <a:solidFill>
                <a:schemeClr val="tx2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92873" y="3686468"/>
            <a:ext cx="659155" cy="215444"/>
          </a:xfrm>
          <a:prstGeom prst="rect">
            <a:avLst/>
          </a:prstGeom>
          <a:solidFill>
            <a:srgbClr val="FD6FCF">
              <a:alpha val="50000"/>
            </a:srgbClr>
          </a:solidFill>
          <a:ln>
            <a:solidFill>
              <a:srgbClr val="FD6FCF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dirty="0" err="1" smtClean="0">
                <a:solidFill>
                  <a:srgbClr val="000000"/>
                </a:solidFill>
                <a:latin typeface="Arial"/>
                <a:ea typeface="MS PGothic"/>
                <a:cs typeface="Times New Roman"/>
              </a:rPr>
              <a:t>Amplicon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36638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1491158" y="3139278"/>
            <a:ext cx="6149438" cy="2697578"/>
          </a:xfrm>
          <a:prstGeom prst="rect">
            <a:avLst/>
          </a:prstGeom>
          <a:solidFill>
            <a:srgbClr val="400080">
              <a:alpha val="5000"/>
            </a:srgbClr>
          </a:solidFill>
          <a:ln>
            <a:solidFill>
              <a:srgbClr val="400080"/>
            </a:solidFill>
          </a:ln>
        </p:spPr>
        <p:txBody>
          <a:bodyPr wrap="square" rtlCol="0">
            <a:noAutofit/>
          </a:bodyPr>
          <a:lstStyle/>
          <a:p>
            <a:pPr eaLnBrk="0" fontAlgn="base" hangingPunct="0">
              <a:spcAft>
                <a:spcPts val="0"/>
              </a:spcAft>
            </a:pPr>
            <a:endParaRPr lang="en-GB" sz="800" dirty="0" smtClean="0">
              <a:effectLst/>
              <a:latin typeface="Times New Roman"/>
              <a:ea typeface="游明朝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1251002" y="1823827"/>
            <a:ext cx="6811007" cy="551180"/>
          </a:xfrm>
          <a:prstGeom prst="rightArrow">
            <a:avLst/>
          </a:prstGeom>
          <a:solidFill>
            <a:srgbClr val="0F80FF">
              <a:alpha val="50000"/>
            </a:srgbClr>
          </a:solidFill>
          <a:ln w="9525" cap="flat" cmpd="sng" algn="ctr">
            <a:solidFill>
              <a:srgbClr val="0F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err="1" smtClean="0">
                <a:solidFill>
                  <a:srgbClr val="0F80FF"/>
                </a:solidFill>
              </a:rPr>
              <a:t>target_name</a:t>
            </a:r>
            <a:endParaRPr lang="en-US" sz="800" b="1" dirty="0">
              <a:solidFill>
                <a:srgbClr val="0F80FF"/>
              </a:solidFill>
            </a:endParaRPr>
          </a:p>
        </p:txBody>
      </p:sp>
      <p:sp>
        <p:nvSpPr>
          <p:cNvPr id="24" name="Chevron 23"/>
          <p:cNvSpPr/>
          <p:nvPr/>
        </p:nvSpPr>
        <p:spPr bwMode="auto">
          <a:xfrm rot="10800000" flipH="1">
            <a:off x="2148186" y="1961670"/>
            <a:ext cx="1018330" cy="275590"/>
          </a:xfrm>
          <a:prstGeom prst="chevron">
            <a:avLst/>
          </a:prstGeom>
          <a:solidFill>
            <a:schemeClr val="accent1">
              <a:lumMod val="50000"/>
              <a:alpha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235009" y="1983926"/>
            <a:ext cx="95410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>
                <a:solidFill>
                  <a:schemeClr val="accent1">
                    <a:lumMod val="50000"/>
                  </a:schemeClr>
                </a:solidFill>
                <a:effectLst/>
                <a:latin typeface="Arial"/>
                <a:ea typeface="MS PGothic"/>
                <a:cs typeface="Times New Roman"/>
              </a:rPr>
              <a:t>forward_primer</a:t>
            </a:r>
            <a:endParaRPr lang="en-GB" sz="800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148185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66" idx="0"/>
          </p:cNvCxnSpPr>
          <p:nvPr/>
        </p:nvCxnSpPr>
        <p:spPr bwMode="auto">
          <a:xfrm>
            <a:off x="3166516" y="1953854"/>
            <a:ext cx="0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Chevron 29"/>
          <p:cNvSpPr/>
          <p:nvPr/>
        </p:nvSpPr>
        <p:spPr bwMode="auto">
          <a:xfrm rot="10800000">
            <a:off x="5962729" y="1961670"/>
            <a:ext cx="983141" cy="275590"/>
          </a:xfrm>
          <a:prstGeom prst="chevron">
            <a:avLst/>
          </a:prstGeom>
          <a:solidFill>
            <a:srgbClr val="254061">
              <a:alpha val="50000"/>
            </a:srgbClr>
          </a:solidFill>
          <a:ln w="9525" cap="flat" cmpd="sng" algn="ctr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800"/>
          </a:p>
        </p:txBody>
      </p:sp>
      <p:sp>
        <p:nvSpPr>
          <p:cNvPr id="31" name="TextBox 30"/>
          <p:cNvSpPr txBox="1"/>
          <p:nvPr/>
        </p:nvSpPr>
        <p:spPr>
          <a:xfrm>
            <a:off x="5948486" y="1983926"/>
            <a:ext cx="94128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>
                <a:solidFill>
                  <a:schemeClr val="accent1">
                    <a:lumMod val="50000"/>
                  </a:schemeClr>
                </a:solidFill>
                <a:effectLst/>
                <a:latin typeface="Arial"/>
                <a:ea typeface="MS PGothic"/>
                <a:cs typeface="Times New Roman"/>
              </a:rPr>
              <a:t>reverse_primer</a:t>
            </a:r>
            <a:endParaRPr lang="en-GB" sz="800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5950092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25406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69" idx="0"/>
          </p:cNvCxnSpPr>
          <p:nvPr/>
        </p:nvCxnSpPr>
        <p:spPr bwMode="auto">
          <a:xfrm>
            <a:off x="6945870" y="1953854"/>
            <a:ext cx="1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25406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7706783" y="2374216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>
                <a:solidFill>
                  <a:srgbClr val="0F80FF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b="1" kern="1200" dirty="0" err="1" smtClean="0">
                <a:solidFill>
                  <a:srgbClr val="0F80FF"/>
                </a:solidFill>
                <a:effectLst/>
                <a:latin typeface="Arial"/>
                <a:ea typeface="MS PGothic"/>
                <a:cs typeface="Times New Roman"/>
              </a:rPr>
              <a:t>arget_end</a:t>
            </a:r>
            <a:endParaRPr lang="en-GB" sz="800" b="1" dirty="0">
              <a:solidFill>
                <a:srgbClr val="0F80FF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 bwMode="auto">
          <a:xfrm>
            <a:off x="8062009" y="2004654"/>
            <a:ext cx="0" cy="36956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208559" y="1308750"/>
            <a:ext cx="1279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target_strand</a:t>
            </a:r>
            <a:r>
              <a:rPr lang="en-GB" sz="800" b="1" kern="1200" dirty="0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: forward 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1085" y="2374216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kern="120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Arial"/>
                <a:ea typeface="MS PGothic"/>
                <a:cs typeface="Times New Roman"/>
              </a:rPr>
              <a:t>guide_location</a:t>
            </a:r>
            <a:endParaRPr lang="en-GB" sz="800" b="1" dirty="0">
              <a:solidFill>
                <a:schemeClr val="accent5">
                  <a:lumMod val="75000"/>
                </a:schemeClr>
              </a:solidFill>
              <a:effectLst/>
              <a:latin typeface="Times New Roman"/>
              <a:ea typeface="游明朝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GB" sz="8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MS PGothic"/>
                <a:cs typeface="Times New Roman"/>
              </a:rPr>
              <a:t>“</a:t>
            </a:r>
            <a:r>
              <a:rPr lang="en-GB" sz="800" b="1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"/>
                <a:ea typeface="MS PGothic"/>
                <a:cs typeface="Times New Roman"/>
              </a:rPr>
              <a:t>cutting site”</a:t>
            </a:r>
            <a:endParaRPr lang="en-GB" sz="800" b="1" dirty="0">
              <a:solidFill>
                <a:schemeClr val="accent5">
                  <a:lumMod val="75000"/>
                </a:schemeClr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4098902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689644" y="1716105"/>
            <a:ext cx="787395" cy="215444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>
                <a:solidFill>
                  <a:schemeClr val="accent5">
                    <a:lumMod val="50000"/>
                  </a:schemeClr>
                </a:solidFill>
                <a:effectLst/>
                <a:latin typeface="Arial"/>
                <a:ea typeface="MS PGothic"/>
                <a:cs typeface="Times New Roman"/>
              </a:rPr>
              <a:t>guide_name</a:t>
            </a:r>
            <a:endParaRPr lang="en-GB" sz="800" dirty="0">
              <a:solidFill>
                <a:schemeClr val="accent5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6439" y="2374216"/>
            <a:ext cx="749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 smtClean="0">
                <a:solidFill>
                  <a:srgbClr val="0F80FF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b="1" kern="1200" dirty="0" err="1" smtClean="0">
                <a:solidFill>
                  <a:srgbClr val="0F80FF"/>
                </a:solidFill>
                <a:effectLst/>
                <a:latin typeface="Arial"/>
                <a:ea typeface="MS PGothic"/>
                <a:cs typeface="Times New Roman"/>
              </a:rPr>
              <a:t>arget_start</a:t>
            </a:r>
            <a:endParaRPr lang="en-GB" sz="800" b="1" dirty="0">
              <a:solidFill>
                <a:srgbClr val="0F80FF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 bwMode="auto">
          <a:xfrm flipH="1">
            <a:off x="1251001" y="1953854"/>
            <a:ext cx="2" cy="42036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Left Brace 63"/>
          <p:cNvSpPr/>
          <p:nvPr/>
        </p:nvSpPr>
        <p:spPr>
          <a:xfrm rot="5400000">
            <a:off x="4429328" y="-756949"/>
            <a:ext cx="235400" cy="4797687"/>
          </a:xfrm>
          <a:prstGeom prst="leftBrace">
            <a:avLst/>
          </a:prstGeom>
          <a:ln w="12700" cmpd="sng">
            <a:solidFill>
              <a:srgbClr val="400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6" name="TextBox 65"/>
          <p:cNvSpPr txBox="1"/>
          <p:nvPr/>
        </p:nvSpPr>
        <p:spPr>
          <a:xfrm>
            <a:off x="2578179" y="2560425"/>
            <a:ext cx="1176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MS PGothic"/>
                <a:cs typeface="Times New Roman"/>
              </a:rPr>
              <a:t>forward_primer_end</a:t>
            </a:r>
            <a:endParaRPr lang="en-GB" sz="800" b="1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57434" y="2374216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MS PGothic"/>
                <a:cs typeface="Times New Roman"/>
              </a:rPr>
              <a:t>reverse_primer_start</a:t>
            </a:r>
            <a:endParaRPr lang="en-GB" sz="800" b="1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12302" y="1308750"/>
            <a:ext cx="659155" cy="215444"/>
          </a:xfrm>
          <a:prstGeom prst="rect">
            <a:avLst/>
          </a:prstGeom>
          <a:solidFill>
            <a:srgbClr val="400080">
              <a:alpha val="50000"/>
            </a:srgbClr>
          </a:solidFill>
          <a:ln>
            <a:solidFill>
              <a:srgbClr val="400080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dirty="0" err="1">
                <a:solidFill>
                  <a:srgbClr val="400080"/>
                </a:solidFill>
                <a:latin typeface="Arial"/>
                <a:ea typeface="MS PGothic"/>
                <a:cs typeface="Times New Roman"/>
              </a:rPr>
              <a:t>A</a:t>
            </a:r>
            <a:r>
              <a:rPr lang="en-GB" sz="800" b="1" dirty="0" err="1" smtClean="0">
                <a:solidFill>
                  <a:srgbClr val="400080"/>
                </a:solidFill>
                <a:latin typeface="Arial"/>
                <a:ea typeface="MS PGothic"/>
                <a:cs typeface="Times New Roman"/>
              </a:rPr>
              <a:t>mplicon</a:t>
            </a:r>
            <a:endParaRPr lang="en-GB" sz="800" dirty="0">
              <a:solidFill>
                <a:srgbClr val="400080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107" name="object 15"/>
          <p:cNvSpPr/>
          <p:nvPr/>
        </p:nvSpPr>
        <p:spPr>
          <a:xfrm>
            <a:off x="2410023" y="3913928"/>
            <a:ext cx="3260099" cy="136006"/>
          </a:xfrm>
          <a:custGeom>
            <a:avLst/>
            <a:gdLst/>
            <a:ahLst/>
            <a:cxnLst/>
            <a:rect l="l" t="t" r="r" b="b"/>
            <a:pathLst>
              <a:path w="4334509" h="139700">
                <a:moveTo>
                  <a:pt x="4304652" y="0"/>
                </a:moveTo>
                <a:lnTo>
                  <a:pt x="29248" y="0"/>
                </a:lnTo>
                <a:lnTo>
                  <a:pt x="17895" y="2307"/>
                </a:lnTo>
                <a:lnTo>
                  <a:pt x="8594" y="8589"/>
                </a:lnTo>
                <a:lnTo>
                  <a:pt x="2309" y="17889"/>
                </a:lnTo>
                <a:lnTo>
                  <a:pt x="0" y="29248"/>
                </a:lnTo>
                <a:lnTo>
                  <a:pt x="0" y="110451"/>
                </a:lnTo>
                <a:lnTo>
                  <a:pt x="2309" y="121810"/>
                </a:lnTo>
                <a:lnTo>
                  <a:pt x="8594" y="131110"/>
                </a:lnTo>
                <a:lnTo>
                  <a:pt x="17895" y="137392"/>
                </a:lnTo>
                <a:lnTo>
                  <a:pt x="29248" y="139700"/>
                </a:lnTo>
                <a:lnTo>
                  <a:pt x="4304652" y="139700"/>
                </a:lnTo>
                <a:lnTo>
                  <a:pt x="4316010" y="137392"/>
                </a:lnTo>
                <a:lnTo>
                  <a:pt x="4325310" y="131110"/>
                </a:lnTo>
                <a:lnTo>
                  <a:pt x="4331593" y="121810"/>
                </a:lnTo>
                <a:lnTo>
                  <a:pt x="4333900" y="110451"/>
                </a:lnTo>
                <a:lnTo>
                  <a:pt x="4333900" y="29248"/>
                </a:lnTo>
                <a:lnTo>
                  <a:pt x="4331593" y="17889"/>
                </a:lnTo>
                <a:lnTo>
                  <a:pt x="4325310" y="8589"/>
                </a:lnTo>
                <a:lnTo>
                  <a:pt x="4316010" y="2307"/>
                </a:lnTo>
                <a:lnTo>
                  <a:pt x="4304652" y="0"/>
                </a:lnTo>
                <a:close/>
              </a:path>
            </a:pathLst>
          </a:custGeom>
          <a:solidFill>
            <a:srgbClr val="E1A263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23"/>
          <p:cNvSpPr/>
          <p:nvPr/>
        </p:nvSpPr>
        <p:spPr>
          <a:xfrm>
            <a:off x="2410021" y="3711823"/>
            <a:ext cx="3260101" cy="139700"/>
          </a:xfrm>
          <a:custGeom>
            <a:avLst/>
            <a:gdLst/>
            <a:ahLst/>
            <a:cxnLst/>
            <a:rect l="l" t="t" r="r" b="b"/>
            <a:pathLst>
              <a:path w="4334509" h="139700">
                <a:moveTo>
                  <a:pt x="4304652" y="0"/>
                </a:moveTo>
                <a:lnTo>
                  <a:pt x="29248" y="0"/>
                </a:lnTo>
                <a:lnTo>
                  <a:pt x="17895" y="2307"/>
                </a:lnTo>
                <a:lnTo>
                  <a:pt x="8594" y="8589"/>
                </a:lnTo>
                <a:lnTo>
                  <a:pt x="2309" y="17889"/>
                </a:lnTo>
                <a:lnTo>
                  <a:pt x="0" y="29248"/>
                </a:lnTo>
                <a:lnTo>
                  <a:pt x="0" y="110451"/>
                </a:lnTo>
                <a:lnTo>
                  <a:pt x="2309" y="121810"/>
                </a:lnTo>
                <a:lnTo>
                  <a:pt x="8594" y="131110"/>
                </a:lnTo>
                <a:lnTo>
                  <a:pt x="17895" y="137392"/>
                </a:lnTo>
                <a:lnTo>
                  <a:pt x="29248" y="139700"/>
                </a:lnTo>
                <a:lnTo>
                  <a:pt x="4304652" y="139700"/>
                </a:lnTo>
                <a:lnTo>
                  <a:pt x="4316010" y="137392"/>
                </a:lnTo>
                <a:lnTo>
                  <a:pt x="4325310" y="131110"/>
                </a:lnTo>
                <a:lnTo>
                  <a:pt x="4331593" y="121810"/>
                </a:lnTo>
                <a:lnTo>
                  <a:pt x="4333900" y="110451"/>
                </a:lnTo>
                <a:lnTo>
                  <a:pt x="4333900" y="29248"/>
                </a:lnTo>
                <a:lnTo>
                  <a:pt x="4331593" y="17889"/>
                </a:lnTo>
                <a:lnTo>
                  <a:pt x="4325310" y="8589"/>
                </a:lnTo>
                <a:lnTo>
                  <a:pt x="4316010" y="2307"/>
                </a:lnTo>
                <a:lnTo>
                  <a:pt x="4304652" y="0"/>
                </a:lnTo>
                <a:close/>
              </a:path>
            </a:pathLst>
          </a:custGeom>
          <a:solidFill>
            <a:srgbClr val="63A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591459" y="3311479"/>
            <a:ext cx="1677964" cy="365415"/>
            <a:chOff x="2315840" y="3488091"/>
            <a:chExt cx="1677964" cy="365415"/>
          </a:xfrm>
        </p:grpSpPr>
        <p:grpSp>
          <p:nvGrpSpPr>
            <p:cNvPr id="4" name="Group 3"/>
            <p:cNvGrpSpPr/>
            <p:nvPr/>
          </p:nvGrpSpPr>
          <p:grpSpPr>
            <a:xfrm>
              <a:off x="2315840" y="3488091"/>
              <a:ext cx="1677964" cy="365415"/>
              <a:chOff x="2247456" y="3401620"/>
              <a:chExt cx="1677964" cy="365415"/>
            </a:xfrm>
          </p:grpSpPr>
          <p:sp>
            <p:nvSpPr>
              <p:cNvPr id="108" name="object 16"/>
              <p:cNvSpPr/>
              <p:nvPr/>
            </p:nvSpPr>
            <p:spPr>
              <a:xfrm flipV="1">
                <a:off x="3072671" y="3668320"/>
                <a:ext cx="77726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1220470">
                    <a:moveTo>
                      <a:pt x="1220076" y="0"/>
                    </a:moveTo>
                    <a:lnTo>
                      <a:pt x="0" y="0"/>
                    </a:lnTo>
                  </a:path>
                </a:pathLst>
              </a:custGeom>
              <a:ln w="40424">
                <a:solidFill>
                  <a:srgbClr val="21B57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7"/>
              <p:cNvSpPr/>
              <p:nvPr/>
            </p:nvSpPr>
            <p:spPr>
              <a:xfrm>
                <a:off x="3849931" y="3661625"/>
                <a:ext cx="75489" cy="105410"/>
              </a:xfrm>
              <a:custGeom>
                <a:avLst/>
                <a:gdLst/>
                <a:ahLst/>
                <a:cxnLst/>
                <a:rect l="l" t="t" r="r" b="b"/>
                <a:pathLst>
                  <a:path w="90804" h="105410">
                    <a:moveTo>
                      <a:pt x="0" y="0"/>
                    </a:moveTo>
                    <a:lnTo>
                      <a:pt x="0" y="104825"/>
                    </a:lnTo>
                    <a:lnTo>
                      <a:pt x="90754" y="524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B57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8"/>
              <p:cNvSpPr/>
              <p:nvPr/>
            </p:nvSpPr>
            <p:spPr>
              <a:xfrm>
                <a:off x="2247456" y="3401620"/>
                <a:ext cx="54913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683895">
                    <a:moveTo>
                      <a:pt x="683488" y="0"/>
                    </a:moveTo>
                    <a:lnTo>
                      <a:pt x="0" y="0"/>
                    </a:lnTo>
                  </a:path>
                </a:pathLst>
              </a:custGeom>
              <a:ln w="40424">
                <a:solidFill>
                  <a:srgbClr val="21B57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9"/>
              <p:cNvSpPr/>
              <p:nvPr/>
            </p:nvSpPr>
            <p:spPr>
              <a:xfrm>
                <a:off x="2849934" y="3465967"/>
                <a:ext cx="190571" cy="229235"/>
              </a:xfrm>
              <a:custGeom>
                <a:avLst/>
                <a:gdLst/>
                <a:ahLst/>
                <a:cxnLst/>
                <a:rect l="l" t="t" r="r" b="b"/>
                <a:pathLst>
                  <a:path w="229235" h="229235">
                    <a:moveTo>
                      <a:pt x="0" y="0"/>
                    </a:moveTo>
                    <a:lnTo>
                      <a:pt x="228752" y="228739"/>
                    </a:lnTo>
                  </a:path>
                </a:pathLst>
              </a:custGeom>
              <a:ln w="40424">
                <a:solidFill>
                  <a:srgbClr val="21B57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3277988" y="3609127"/>
              <a:ext cx="54393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dirty="0">
                  <a:solidFill>
                    <a:srgbClr val="21B573"/>
                  </a:solidFill>
                  <a:latin typeface="Arial"/>
                  <a:ea typeface="MS PGothic"/>
                  <a:cs typeface="Times New Roman"/>
                </a:rPr>
                <a:t>l</a:t>
              </a:r>
              <a:r>
                <a:rPr lang="en-GB" sz="800" b="1" kern="1200" dirty="0" smtClean="0">
                  <a:solidFill>
                    <a:srgbClr val="21B573"/>
                  </a:solidFill>
                  <a:effectLst/>
                  <a:latin typeface="Arial"/>
                  <a:ea typeface="MS PGothic"/>
                  <a:cs typeface="Times New Roman"/>
                </a:rPr>
                <a:t>inker 1</a:t>
              </a:r>
              <a:endParaRPr lang="en-GB" sz="800" dirty="0">
                <a:solidFill>
                  <a:srgbClr val="21B573"/>
                </a:solidFill>
                <a:effectLst/>
                <a:latin typeface="Times New Roman"/>
                <a:ea typeface="游明朝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14515" y="4080436"/>
            <a:ext cx="1677964" cy="365415"/>
            <a:chOff x="5538896" y="4257048"/>
            <a:chExt cx="1677964" cy="365415"/>
          </a:xfrm>
          <a:solidFill>
            <a:srgbClr val="B52163"/>
          </a:solidFill>
        </p:grpSpPr>
        <p:grpSp>
          <p:nvGrpSpPr>
            <p:cNvPr id="120" name="Group 119"/>
            <p:cNvGrpSpPr/>
            <p:nvPr/>
          </p:nvGrpSpPr>
          <p:grpSpPr>
            <a:xfrm flipH="1" flipV="1">
              <a:off x="5538896" y="4257048"/>
              <a:ext cx="1677964" cy="365415"/>
              <a:chOff x="2247456" y="3401620"/>
              <a:chExt cx="1677964" cy="365415"/>
            </a:xfrm>
            <a:grpFill/>
          </p:grpSpPr>
          <p:sp>
            <p:nvSpPr>
              <p:cNvPr id="121" name="object 16"/>
              <p:cNvSpPr/>
              <p:nvPr/>
            </p:nvSpPr>
            <p:spPr>
              <a:xfrm flipV="1">
                <a:off x="3072671" y="3668320"/>
                <a:ext cx="77726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1220470">
                    <a:moveTo>
                      <a:pt x="1220076" y="0"/>
                    </a:moveTo>
                    <a:lnTo>
                      <a:pt x="0" y="0"/>
                    </a:lnTo>
                  </a:path>
                </a:pathLst>
              </a:custGeom>
              <a:grpFill/>
              <a:ln w="40424">
                <a:solidFill>
                  <a:srgbClr val="B52163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DE4A8C"/>
                  </a:solidFill>
                </a:endParaRPr>
              </a:p>
            </p:txBody>
          </p:sp>
          <p:sp>
            <p:nvSpPr>
              <p:cNvPr id="122" name="object 17"/>
              <p:cNvSpPr/>
              <p:nvPr/>
            </p:nvSpPr>
            <p:spPr>
              <a:xfrm>
                <a:off x="3849931" y="3661625"/>
                <a:ext cx="75489" cy="105410"/>
              </a:xfrm>
              <a:custGeom>
                <a:avLst/>
                <a:gdLst/>
                <a:ahLst/>
                <a:cxnLst/>
                <a:rect l="l" t="t" r="r" b="b"/>
                <a:pathLst>
                  <a:path w="90804" h="105410">
                    <a:moveTo>
                      <a:pt x="0" y="0"/>
                    </a:moveTo>
                    <a:lnTo>
                      <a:pt x="0" y="104825"/>
                    </a:lnTo>
                    <a:lnTo>
                      <a:pt x="90754" y="524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B52163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DE4A8C"/>
                  </a:solidFill>
                </a:endParaRPr>
              </a:p>
            </p:txBody>
          </p:sp>
          <p:sp>
            <p:nvSpPr>
              <p:cNvPr id="123" name="object 18"/>
              <p:cNvSpPr/>
              <p:nvPr/>
            </p:nvSpPr>
            <p:spPr>
              <a:xfrm>
                <a:off x="2247456" y="3401620"/>
                <a:ext cx="54913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683895">
                    <a:moveTo>
                      <a:pt x="683488" y="0"/>
                    </a:moveTo>
                    <a:lnTo>
                      <a:pt x="0" y="0"/>
                    </a:lnTo>
                  </a:path>
                </a:pathLst>
              </a:custGeom>
              <a:grpFill/>
              <a:ln w="40424">
                <a:solidFill>
                  <a:srgbClr val="B5216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DE4A8C"/>
                  </a:solidFill>
                </a:endParaRPr>
              </a:p>
            </p:txBody>
          </p:sp>
          <p:sp>
            <p:nvSpPr>
              <p:cNvPr id="124" name="object 19"/>
              <p:cNvSpPr/>
              <p:nvPr/>
            </p:nvSpPr>
            <p:spPr>
              <a:xfrm>
                <a:off x="2849934" y="3465967"/>
                <a:ext cx="190571" cy="229235"/>
              </a:xfrm>
              <a:custGeom>
                <a:avLst/>
                <a:gdLst/>
                <a:ahLst/>
                <a:cxnLst/>
                <a:rect l="l" t="t" r="r" b="b"/>
                <a:pathLst>
                  <a:path w="229235" h="229235">
                    <a:moveTo>
                      <a:pt x="0" y="0"/>
                    </a:moveTo>
                    <a:lnTo>
                      <a:pt x="228752" y="228739"/>
                    </a:lnTo>
                  </a:path>
                </a:pathLst>
              </a:custGeom>
              <a:grpFill/>
              <a:ln w="40424">
                <a:solidFill>
                  <a:srgbClr val="B5216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DE4A8C"/>
                  </a:solidFill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741980" y="4286315"/>
              <a:ext cx="54393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dirty="0" smtClean="0">
                  <a:solidFill>
                    <a:srgbClr val="B52163"/>
                  </a:solidFill>
                  <a:latin typeface="Arial"/>
                  <a:ea typeface="MS PGothic"/>
                  <a:cs typeface="Times New Roman"/>
                </a:rPr>
                <a:t>l</a:t>
              </a:r>
              <a:r>
                <a:rPr lang="en-GB" sz="800" b="1" kern="1200" dirty="0" smtClean="0">
                  <a:solidFill>
                    <a:srgbClr val="B52163"/>
                  </a:solidFill>
                  <a:effectLst/>
                  <a:latin typeface="Arial"/>
                  <a:ea typeface="MS PGothic"/>
                  <a:cs typeface="Times New Roman"/>
                </a:rPr>
                <a:t>inker 2</a:t>
              </a:r>
              <a:endParaRPr lang="en-GB" sz="800" dirty="0">
                <a:solidFill>
                  <a:srgbClr val="B52163"/>
                </a:solidFill>
                <a:effectLst/>
                <a:latin typeface="Times New Roman"/>
                <a:ea typeface="游明朝"/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 flipH="1">
            <a:off x="1491158" y="2237261"/>
            <a:ext cx="657027" cy="902017"/>
          </a:xfrm>
          <a:prstGeom prst="line">
            <a:avLst/>
          </a:prstGeom>
          <a:ln>
            <a:solidFill>
              <a:srgbClr val="40008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945870" y="2237261"/>
            <a:ext cx="694726" cy="902018"/>
          </a:xfrm>
          <a:prstGeom prst="line">
            <a:avLst/>
          </a:prstGeom>
          <a:ln>
            <a:solidFill>
              <a:srgbClr val="40008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699430" y="3647959"/>
            <a:ext cx="183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fr-FR" sz="800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Select </a:t>
            </a:r>
            <a:r>
              <a:rPr lang="fr-FR" sz="800" b="1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TRUE</a:t>
            </a:r>
            <a:r>
              <a:rPr lang="fr-FR" sz="800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 for ‘</a:t>
            </a:r>
            <a:r>
              <a:rPr lang="fr-FR" sz="800" b="1" dirty="0" err="1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refseq_orientation_match</a:t>
            </a:r>
            <a:r>
              <a:rPr lang="fr-FR" sz="800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’ </a:t>
            </a:r>
            <a:r>
              <a:rPr lang="fr-FR" sz="800" dirty="0" err="1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column</a:t>
            </a:r>
            <a:endParaRPr lang="en-GB" sz="800" dirty="0">
              <a:solidFill>
                <a:schemeClr val="tx2"/>
              </a:solidFill>
              <a:effectLst/>
              <a:latin typeface="Arial"/>
              <a:ea typeface="游明朝"/>
              <a:cs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491158" y="4807401"/>
            <a:ext cx="61494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hangingPunct="0"/>
            <a:r>
              <a:rPr lang="en-GB" sz="1000" dirty="0" smtClean="0">
                <a:latin typeface="Arial"/>
                <a:cs typeface="Arial"/>
              </a:rPr>
              <a:t>It is essential to indicate whether the orientation of the </a:t>
            </a:r>
            <a:r>
              <a:rPr lang="en-GB" sz="1000" dirty="0" err="1" smtClean="0">
                <a:latin typeface="Arial"/>
                <a:cs typeface="Arial"/>
              </a:rPr>
              <a:t>amplicon</a:t>
            </a:r>
            <a:r>
              <a:rPr lang="en-GB" sz="1000" dirty="0" smtClean="0">
                <a:latin typeface="Arial"/>
                <a:cs typeface="Arial"/>
              </a:rPr>
              <a:t> is aligned or reverse complemented  with respect to the NCBI whole genome reference sequence (</a:t>
            </a:r>
            <a:r>
              <a:rPr lang="en-GB" sz="1000" dirty="0" err="1" smtClean="0">
                <a:latin typeface="Arial"/>
                <a:cs typeface="Arial"/>
              </a:rPr>
              <a:t>RefSeq</a:t>
            </a:r>
            <a:r>
              <a:rPr lang="en-GB" sz="1000" dirty="0" smtClean="0">
                <a:latin typeface="Arial"/>
                <a:cs typeface="Arial"/>
              </a:rPr>
              <a:t>). If orientations are aligned with the </a:t>
            </a:r>
            <a:r>
              <a:rPr lang="en-GB" sz="1000" dirty="0" err="1" smtClean="0">
                <a:latin typeface="Arial"/>
                <a:cs typeface="Arial"/>
              </a:rPr>
              <a:t>amplicon</a:t>
            </a:r>
            <a:r>
              <a:rPr lang="en-GB" sz="1000" dirty="0" smtClean="0">
                <a:latin typeface="Arial"/>
                <a:cs typeface="Arial"/>
              </a:rPr>
              <a:t> forward primer (extended with linker 1), the user should select “</a:t>
            </a:r>
            <a:r>
              <a:rPr lang="en-GB" sz="1000" b="1" dirty="0" smtClean="0">
                <a:latin typeface="Arial"/>
                <a:cs typeface="Arial"/>
              </a:rPr>
              <a:t>TRUE</a:t>
            </a:r>
            <a:r>
              <a:rPr lang="en-GB" sz="1000" dirty="0" smtClean="0">
                <a:latin typeface="Arial"/>
                <a:cs typeface="Arial"/>
              </a:rPr>
              <a:t>” in  the “</a:t>
            </a:r>
            <a:r>
              <a:rPr lang="fr-FR" sz="1000" b="1" dirty="0" err="1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refseq_orientation_match</a:t>
            </a:r>
            <a:r>
              <a:rPr lang="en-GB" sz="1000" dirty="0" smtClean="0">
                <a:latin typeface="Arial"/>
                <a:cs typeface="Arial"/>
              </a:rPr>
              <a:t>” column.  If instead the </a:t>
            </a:r>
            <a:r>
              <a:rPr lang="en-GB" sz="1000" dirty="0" err="1" smtClean="0">
                <a:latin typeface="Arial"/>
                <a:cs typeface="Arial"/>
              </a:rPr>
              <a:t>amplicon</a:t>
            </a:r>
            <a:r>
              <a:rPr lang="en-GB" sz="1000" dirty="0" smtClean="0">
                <a:latin typeface="Arial"/>
                <a:cs typeface="Arial"/>
              </a:rPr>
              <a:t> forward primer (extended with linker 1) is reverse complemented with respect to the NCBI whole genome </a:t>
            </a:r>
            <a:r>
              <a:rPr lang="en-GB" sz="1000" dirty="0" err="1" smtClean="0">
                <a:latin typeface="Arial"/>
                <a:cs typeface="Arial"/>
              </a:rPr>
              <a:t>RefSeq</a:t>
            </a:r>
            <a:r>
              <a:rPr lang="en-GB" sz="1000" dirty="0" smtClean="0">
                <a:latin typeface="Arial"/>
                <a:cs typeface="Arial"/>
              </a:rPr>
              <a:t>, the user should select “</a:t>
            </a:r>
            <a:r>
              <a:rPr lang="en-GB" sz="1000" b="1" dirty="0" smtClean="0">
                <a:latin typeface="Arial"/>
                <a:cs typeface="Arial"/>
              </a:rPr>
              <a:t>FALSE</a:t>
            </a:r>
            <a:r>
              <a:rPr lang="en-GB" sz="1000" dirty="0" smtClean="0">
                <a:latin typeface="Arial"/>
                <a:cs typeface="Arial"/>
              </a:rPr>
              <a:t>”.</a:t>
            </a:r>
            <a:endParaRPr lang="en-GB" sz="1000" dirty="0">
              <a:solidFill>
                <a:schemeClr val="tx2"/>
              </a:solidFill>
              <a:effectLst/>
              <a:latin typeface="Arial"/>
              <a:ea typeface="游明朝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36481" y="2374216"/>
            <a:ext cx="1223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MS PGothic"/>
                <a:cs typeface="Times New Roman"/>
              </a:rPr>
              <a:t>f</a:t>
            </a:r>
            <a:r>
              <a:rPr lang="en-GB" sz="800" b="1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MS PGothic"/>
                <a:cs typeface="Times New Roman"/>
              </a:rPr>
              <a:t>orward_primer_start</a:t>
            </a:r>
            <a:endParaRPr lang="en-GB" sz="800" b="1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59813" y="2560425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MS PGothic"/>
                <a:cs typeface="Times New Roman"/>
              </a:rPr>
              <a:t>reverse_primer_end</a:t>
            </a:r>
            <a:endParaRPr lang="en-GB" sz="800" b="1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76748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1491158" y="2237261"/>
            <a:ext cx="657027" cy="902017"/>
          </a:xfrm>
          <a:prstGeom prst="line">
            <a:avLst/>
          </a:prstGeom>
          <a:ln>
            <a:solidFill>
              <a:srgbClr val="40008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491158" y="3139278"/>
            <a:ext cx="6149438" cy="2673156"/>
          </a:xfrm>
          <a:prstGeom prst="rect">
            <a:avLst/>
          </a:prstGeom>
          <a:solidFill>
            <a:srgbClr val="400080">
              <a:alpha val="5000"/>
            </a:srgbClr>
          </a:solidFill>
          <a:ln>
            <a:solidFill>
              <a:srgbClr val="400080"/>
            </a:solidFill>
          </a:ln>
        </p:spPr>
        <p:txBody>
          <a:bodyPr wrap="square" rtlCol="0">
            <a:noAutofit/>
          </a:bodyPr>
          <a:lstStyle/>
          <a:p>
            <a:pPr eaLnBrk="0" fontAlgn="base" hangingPunct="0">
              <a:spcAft>
                <a:spcPts val="0"/>
              </a:spcAft>
            </a:pPr>
            <a:endParaRPr lang="en-GB" sz="800" dirty="0" smtClean="0">
              <a:effectLst/>
              <a:latin typeface="Times New Roman"/>
              <a:ea typeface="游明朝"/>
            </a:endParaRPr>
          </a:p>
        </p:txBody>
      </p:sp>
      <p:sp>
        <p:nvSpPr>
          <p:cNvPr id="107" name="object 15"/>
          <p:cNvSpPr/>
          <p:nvPr/>
        </p:nvSpPr>
        <p:spPr>
          <a:xfrm>
            <a:off x="2410023" y="3913928"/>
            <a:ext cx="3260099" cy="136006"/>
          </a:xfrm>
          <a:custGeom>
            <a:avLst/>
            <a:gdLst/>
            <a:ahLst/>
            <a:cxnLst/>
            <a:rect l="l" t="t" r="r" b="b"/>
            <a:pathLst>
              <a:path w="4334509" h="139700">
                <a:moveTo>
                  <a:pt x="4304652" y="0"/>
                </a:moveTo>
                <a:lnTo>
                  <a:pt x="29248" y="0"/>
                </a:lnTo>
                <a:lnTo>
                  <a:pt x="17895" y="2307"/>
                </a:lnTo>
                <a:lnTo>
                  <a:pt x="8594" y="8589"/>
                </a:lnTo>
                <a:lnTo>
                  <a:pt x="2309" y="17889"/>
                </a:lnTo>
                <a:lnTo>
                  <a:pt x="0" y="29248"/>
                </a:lnTo>
                <a:lnTo>
                  <a:pt x="0" y="110451"/>
                </a:lnTo>
                <a:lnTo>
                  <a:pt x="2309" y="121810"/>
                </a:lnTo>
                <a:lnTo>
                  <a:pt x="8594" y="131110"/>
                </a:lnTo>
                <a:lnTo>
                  <a:pt x="17895" y="137392"/>
                </a:lnTo>
                <a:lnTo>
                  <a:pt x="29248" y="139700"/>
                </a:lnTo>
                <a:lnTo>
                  <a:pt x="4304652" y="139700"/>
                </a:lnTo>
                <a:lnTo>
                  <a:pt x="4316010" y="137392"/>
                </a:lnTo>
                <a:lnTo>
                  <a:pt x="4325310" y="131110"/>
                </a:lnTo>
                <a:lnTo>
                  <a:pt x="4331593" y="121810"/>
                </a:lnTo>
                <a:lnTo>
                  <a:pt x="4333900" y="110451"/>
                </a:lnTo>
                <a:lnTo>
                  <a:pt x="4333900" y="29248"/>
                </a:lnTo>
                <a:lnTo>
                  <a:pt x="4331593" y="17889"/>
                </a:lnTo>
                <a:lnTo>
                  <a:pt x="4325310" y="8589"/>
                </a:lnTo>
                <a:lnTo>
                  <a:pt x="4316010" y="2307"/>
                </a:lnTo>
                <a:lnTo>
                  <a:pt x="4304652" y="0"/>
                </a:lnTo>
                <a:close/>
              </a:path>
            </a:pathLst>
          </a:custGeom>
          <a:solidFill>
            <a:srgbClr val="63A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23"/>
          <p:cNvSpPr/>
          <p:nvPr/>
        </p:nvSpPr>
        <p:spPr>
          <a:xfrm>
            <a:off x="2410021" y="3711823"/>
            <a:ext cx="3260101" cy="139700"/>
          </a:xfrm>
          <a:custGeom>
            <a:avLst/>
            <a:gdLst/>
            <a:ahLst/>
            <a:cxnLst/>
            <a:rect l="l" t="t" r="r" b="b"/>
            <a:pathLst>
              <a:path w="4334509" h="139700">
                <a:moveTo>
                  <a:pt x="4304652" y="0"/>
                </a:moveTo>
                <a:lnTo>
                  <a:pt x="29248" y="0"/>
                </a:lnTo>
                <a:lnTo>
                  <a:pt x="17895" y="2307"/>
                </a:lnTo>
                <a:lnTo>
                  <a:pt x="8594" y="8589"/>
                </a:lnTo>
                <a:lnTo>
                  <a:pt x="2309" y="17889"/>
                </a:lnTo>
                <a:lnTo>
                  <a:pt x="0" y="29248"/>
                </a:lnTo>
                <a:lnTo>
                  <a:pt x="0" y="110451"/>
                </a:lnTo>
                <a:lnTo>
                  <a:pt x="2309" y="121810"/>
                </a:lnTo>
                <a:lnTo>
                  <a:pt x="8594" y="131110"/>
                </a:lnTo>
                <a:lnTo>
                  <a:pt x="17895" y="137392"/>
                </a:lnTo>
                <a:lnTo>
                  <a:pt x="29248" y="139700"/>
                </a:lnTo>
                <a:lnTo>
                  <a:pt x="4304652" y="139700"/>
                </a:lnTo>
                <a:lnTo>
                  <a:pt x="4316010" y="137392"/>
                </a:lnTo>
                <a:lnTo>
                  <a:pt x="4325310" y="131110"/>
                </a:lnTo>
                <a:lnTo>
                  <a:pt x="4331593" y="121810"/>
                </a:lnTo>
                <a:lnTo>
                  <a:pt x="4333900" y="110451"/>
                </a:lnTo>
                <a:lnTo>
                  <a:pt x="4333900" y="29248"/>
                </a:lnTo>
                <a:lnTo>
                  <a:pt x="4331593" y="17889"/>
                </a:lnTo>
                <a:lnTo>
                  <a:pt x="4325310" y="8589"/>
                </a:lnTo>
                <a:lnTo>
                  <a:pt x="4316010" y="2307"/>
                </a:lnTo>
                <a:lnTo>
                  <a:pt x="4304652" y="0"/>
                </a:lnTo>
                <a:close/>
              </a:path>
            </a:pathLst>
          </a:custGeom>
          <a:solidFill>
            <a:srgbClr val="E1A263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591459" y="3311479"/>
            <a:ext cx="1677964" cy="365415"/>
            <a:chOff x="2315840" y="3488091"/>
            <a:chExt cx="1677964" cy="365415"/>
          </a:xfrm>
        </p:grpSpPr>
        <p:grpSp>
          <p:nvGrpSpPr>
            <p:cNvPr id="4" name="Group 3"/>
            <p:cNvGrpSpPr/>
            <p:nvPr/>
          </p:nvGrpSpPr>
          <p:grpSpPr>
            <a:xfrm>
              <a:off x="2315840" y="3488091"/>
              <a:ext cx="1677964" cy="365415"/>
              <a:chOff x="2247456" y="3401620"/>
              <a:chExt cx="1677964" cy="365415"/>
            </a:xfrm>
          </p:grpSpPr>
          <p:sp>
            <p:nvSpPr>
              <p:cNvPr id="108" name="object 16"/>
              <p:cNvSpPr/>
              <p:nvPr/>
            </p:nvSpPr>
            <p:spPr>
              <a:xfrm flipV="1">
                <a:off x="3072671" y="3668320"/>
                <a:ext cx="77726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1220470">
                    <a:moveTo>
                      <a:pt x="1220076" y="0"/>
                    </a:moveTo>
                    <a:lnTo>
                      <a:pt x="0" y="0"/>
                    </a:lnTo>
                  </a:path>
                </a:pathLst>
              </a:custGeom>
              <a:ln w="40424">
                <a:solidFill>
                  <a:srgbClr val="21B57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7"/>
              <p:cNvSpPr/>
              <p:nvPr/>
            </p:nvSpPr>
            <p:spPr>
              <a:xfrm>
                <a:off x="3849931" y="3661625"/>
                <a:ext cx="75489" cy="105410"/>
              </a:xfrm>
              <a:custGeom>
                <a:avLst/>
                <a:gdLst/>
                <a:ahLst/>
                <a:cxnLst/>
                <a:rect l="l" t="t" r="r" b="b"/>
                <a:pathLst>
                  <a:path w="90804" h="105410">
                    <a:moveTo>
                      <a:pt x="0" y="0"/>
                    </a:moveTo>
                    <a:lnTo>
                      <a:pt x="0" y="104825"/>
                    </a:lnTo>
                    <a:lnTo>
                      <a:pt x="90754" y="524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B57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8"/>
              <p:cNvSpPr/>
              <p:nvPr/>
            </p:nvSpPr>
            <p:spPr>
              <a:xfrm>
                <a:off x="2247456" y="3401620"/>
                <a:ext cx="54913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683895">
                    <a:moveTo>
                      <a:pt x="683488" y="0"/>
                    </a:moveTo>
                    <a:lnTo>
                      <a:pt x="0" y="0"/>
                    </a:lnTo>
                  </a:path>
                </a:pathLst>
              </a:custGeom>
              <a:ln w="40424">
                <a:solidFill>
                  <a:srgbClr val="21B57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9"/>
              <p:cNvSpPr/>
              <p:nvPr/>
            </p:nvSpPr>
            <p:spPr>
              <a:xfrm>
                <a:off x="2849934" y="3465967"/>
                <a:ext cx="190571" cy="229235"/>
              </a:xfrm>
              <a:custGeom>
                <a:avLst/>
                <a:gdLst/>
                <a:ahLst/>
                <a:cxnLst/>
                <a:rect l="l" t="t" r="r" b="b"/>
                <a:pathLst>
                  <a:path w="229235" h="229235">
                    <a:moveTo>
                      <a:pt x="0" y="0"/>
                    </a:moveTo>
                    <a:lnTo>
                      <a:pt x="228752" y="228739"/>
                    </a:lnTo>
                  </a:path>
                </a:pathLst>
              </a:custGeom>
              <a:ln w="40424">
                <a:solidFill>
                  <a:srgbClr val="21B57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3277988" y="3609127"/>
              <a:ext cx="54393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dirty="0">
                  <a:solidFill>
                    <a:srgbClr val="21B573"/>
                  </a:solidFill>
                  <a:latin typeface="Arial"/>
                  <a:ea typeface="MS PGothic"/>
                  <a:cs typeface="Times New Roman"/>
                </a:rPr>
                <a:t>l</a:t>
              </a:r>
              <a:r>
                <a:rPr lang="en-GB" sz="800" b="1" kern="1200" dirty="0" smtClean="0">
                  <a:solidFill>
                    <a:srgbClr val="21B573"/>
                  </a:solidFill>
                  <a:effectLst/>
                  <a:latin typeface="Arial"/>
                  <a:ea typeface="MS PGothic"/>
                  <a:cs typeface="Times New Roman"/>
                </a:rPr>
                <a:t>inker 1</a:t>
              </a:r>
              <a:endParaRPr lang="en-GB" sz="800" dirty="0">
                <a:solidFill>
                  <a:srgbClr val="21B573"/>
                </a:solidFill>
                <a:effectLst/>
                <a:latin typeface="Times New Roman"/>
                <a:ea typeface="游明朝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14515" y="4080436"/>
            <a:ext cx="1677964" cy="365415"/>
            <a:chOff x="5538896" y="4257048"/>
            <a:chExt cx="1677964" cy="365415"/>
          </a:xfrm>
          <a:solidFill>
            <a:srgbClr val="B52163"/>
          </a:solidFill>
        </p:grpSpPr>
        <p:grpSp>
          <p:nvGrpSpPr>
            <p:cNvPr id="120" name="Group 119"/>
            <p:cNvGrpSpPr/>
            <p:nvPr/>
          </p:nvGrpSpPr>
          <p:grpSpPr>
            <a:xfrm flipH="1" flipV="1">
              <a:off x="5538896" y="4257048"/>
              <a:ext cx="1677964" cy="365415"/>
              <a:chOff x="2247456" y="3401620"/>
              <a:chExt cx="1677964" cy="365415"/>
            </a:xfrm>
            <a:grpFill/>
          </p:grpSpPr>
          <p:sp>
            <p:nvSpPr>
              <p:cNvPr id="121" name="object 16"/>
              <p:cNvSpPr/>
              <p:nvPr/>
            </p:nvSpPr>
            <p:spPr>
              <a:xfrm flipV="1">
                <a:off x="3072671" y="3668320"/>
                <a:ext cx="77726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1220470">
                    <a:moveTo>
                      <a:pt x="1220076" y="0"/>
                    </a:moveTo>
                    <a:lnTo>
                      <a:pt x="0" y="0"/>
                    </a:lnTo>
                  </a:path>
                </a:pathLst>
              </a:custGeom>
              <a:grpFill/>
              <a:ln w="40424">
                <a:solidFill>
                  <a:srgbClr val="B52163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B52163"/>
                  </a:solidFill>
                </a:endParaRPr>
              </a:p>
            </p:txBody>
          </p:sp>
          <p:sp>
            <p:nvSpPr>
              <p:cNvPr id="122" name="object 17"/>
              <p:cNvSpPr/>
              <p:nvPr/>
            </p:nvSpPr>
            <p:spPr>
              <a:xfrm>
                <a:off x="3849931" y="3661625"/>
                <a:ext cx="75489" cy="105410"/>
              </a:xfrm>
              <a:custGeom>
                <a:avLst/>
                <a:gdLst/>
                <a:ahLst/>
                <a:cxnLst/>
                <a:rect l="l" t="t" r="r" b="b"/>
                <a:pathLst>
                  <a:path w="90804" h="105410">
                    <a:moveTo>
                      <a:pt x="0" y="0"/>
                    </a:moveTo>
                    <a:lnTo>
                      <a:pt x="0" y="104825"/>
                    </a:lnTo>
                    <a:lnTo>
                      <a:pt x="90754" y="524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B52163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B52163"/>
                  </a:solidFill>
                </a:endParaRPr>
              </a:p>
            </p:txBody>
          </p:sp>
          <p:sp>
            <p:nvSpPr>
              <p:cNvPr id="123" name="object 18"/>
              <p:cNvSpPr/>
              <p:nvPr/>
            </p:nvSpPr>
            <p:spPr>
              <a:xfrm>
                <a:off x="2247456" y="3401620"/>
                <a:ext cx="54913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683895">
                    <a:moveTo>
                      <a:pt x="683488" y="0"/>
                    </a:moveTo>
                    <a:lnTo>
                      <a:pt x="0" y="0"/>
                    </a:lnTo>
                  </a:path>
                </a:pathLst>
              </a:custGeom>
              <a:grpFill/>
              <a:ln w="40424">
                <a:solidFill>
                  <a:srgbClr val="B5216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B52163"/>
                  </a:solidFill>
                </a:endParaRPr>
              </a:p>
            </p:txBody>
          </p:sp>
          <p:sp>
            <p:nvSpPr>
              <p:cNvPr id="124" name="object 19"/>
              <p:cNvSpPr/>
              <p:nvPr/>
            </p:nvSpPr>
            <p:spPr>
              <a:xfrm>
                <a:off x="2849934" y="3465967"/>
                <a:ext cx="190571" cy="229235"/>
              </a:xfrm>
              <a:custGeom>
                <a:avLst/>
                <a:gdLst/>
                <a:ahLst/>
                <a:cxnLst/>
                <a:rect l="l" t="t" r="r" b="b"/>
                <a:pathLst>
                  <a:path w="229235" h="229235">
                    <a:moveTo>
                      <a:pt x="0" y="0"/>
                    </a:moveTo>
                    <a:lnTo>
                      <a:pt x="228752" y="228739"/>
                    </a:lnTo>
                  </a:path>
                </a:pathLst>
              </a:custGeom>
              <a:grpFill/>
              <a:ln w="40424">
                <a:solidFill>
                  <a:srgbClr val="B5216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B52163"/>
                  </a:solidFill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741980" y="4286315"/>
              <a:ext cx="54393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dirty="0" smtClean="0">
                  <a:solidFill>
                    <a:srgbClr val="B52163"/>
                  </a:solidFill>
                  <a:latin typeface="Arial"/>
                  <a:ea typeface="MS PGothic"/>
                  <a:cs typeface="Times New Roman"/>
                </a:rPr>
                <a:t>l</a:t>
              </a:r>
              <a:r>
                <a:rPr lang="en-GB" sz="800" b="1" kern="1200" dirty="0" smtClean="0">
                  <a:solidFill>
                    <a:srgbClr val="B52163"/>
                  </a:solidFill>
                  <a:effectLst/>
                  <a:latin typeface="Arial"/>
                  <a:ea typeface="MS PGothic"/>
                  <a:cs typeface="Times New Roman"/>
                </a:rPr>
                <a:t>inker 2</a:t>
              </a:r>
              <a:endParaRPr lang="en-GB" sz="800" dirty="0">
                <a:solidFill>
                  <a:srgbClr val="B52163"/>
                </a:solidFill>
                <a:effectLst/>
                <a:latin typeface="Times New Roman"/>
                <a:ea typeface="游明朝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6945870" y="2237261"/>
            <a:ext cx="694726" cy="902018"/>
          </a:xfrm>
          <a:prstGeom prst="line">
            <a:avLst/>
          </a:prstGeom>
          <a:ln>
            <a:solidFill>
              <a:srgbClr val="400080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699430" y="3647959"/>
            <a:ext cx="183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fr-FR" sz="800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Select </a:t>
            </a:r>
            <a:r>
              <a:rPr lang="fr-FR" sz="800" b="1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FALSE </a:t>
            </a:r>
            <a:r>
              <a:rPr lang="fr-FR" sz="800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for ‘</a:t>
            </a:r>
            <a:r>
              <a:rPr lang="fr-FR" sz="800" b="1" dirty="0" err="1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refseq_orientation_match</a:t>
            </a:r>
            <a:r>
              <a:rPr lang="fr-FR" sz="800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’ </a:t>
            </a:r>
            <a:r>
              <a:rPr lang="fr-FR" sz="800" dirty="0" err="1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column</a:t>
            </a:r>
            <a:endParaRPr lang="en-GB" sz="800" dirty="0">
              <a:solidFill>
                <a:schemeClr val="tx2"/>
              </a:solidFill>
              <a:effectLst/>
              <a:latin typeface="Arial"/>
              <a:ea typeface="游明朝"/>
              <a:cs typeface="Arial"/>
            </a:endParaRPr>
          </a:p>
        </p:txBody>
      </p:sp>
      <p:sp>
        <p:nvSpPr>
          <p:cNvPr id="47" name="object 15"/>
          <p:cNvSpPr/>
          <p:nvPr/>
        </p:nvSpPr>
        <p:spPr>
          <a:xfrm>
            <a:off x="2453839" y="5139344"/>
            <a:ext cx="3260099" cy="136006"/>
          </a:xfrm>
          <a:custGeom>
            <a:avLst/>
            <a:gdLst/>
            <a:ahLst/>
            <a:cxnLst/>
            <a:rect l="l" t="t" r="r" b="b"/>
            <a:pathLst>
              <a:path w="4334509" h="139700">
                <a:moveTo>
                  <a:pt x="4304652" y="0"/>
                </a:moveTo>
                <a:lnTo>
                  <a:pt x="29248" y="0"/>
                </a:lnTo>
                <a:lnTo>
                  <a:pt x="17895" y="2307"/>
                </a:lnTo>
                <a:lnTo>
                  <a:pt x="8594" y="8589"/>
                </a:lnTo>
                <a:lnTo>
                  <a:pt x="2309" y="17889"/>
                </a:lnTo>
                <a:lnTo>
                  <a:pt x="0" y="29248"/>
                </a:lnTo>
                <a:lnTo>
                  <a:pt x="0" y="110451"/>
                </a:lnTo>
                <a:lnTo>
                  <a:pt x="2309" y="121810"/>
                </a:lnTo>
                <a:lnTo>
                  <a:pt x="8594" y="131110"/>
                </a:lnTo>
                <a:lnTo>
                  <a:pt x="17895" y="137392"/>
                </a:lnTo>
                <a:lnTo>
                  <a:pt x="29248" y="139700"/>
                </a:lnTo>
                <a:lnTo>
                  <a:pt x="4304652" y="139700"/>
                </a:lnTo>
                <a:lnTo>
                  <a:pt x="4316010" y="137392"/>
                </a:lnTo>
                <a:lnTo>
                  <a:pt x="4325310" y="131110"/>
                </a:lnTo>
                <a:lnTo>
                  <a:pt x="4331593" y="121810"/>
                </a:lnTo>
                <a:lnTo>
                  <a:pt x="4333900" y="110451"/>
                </a:lnTo>
                <a:lnTo>
                  <a:pt x="4333900" y="29248"/>
                </a:lnTo>
                <a:lnTo>
                  <a:pt x="4331593" y="17889"/>
                </a:lnTo>
                <a:lnTo>
                  <a:pt x="4325310" y="8589"/>
                </a:lnTo>
                <a:lnTo>
                  <a:pt x="4316010" y="2307"/>
                </a:lnTo>
                <a:lnTo>
                  <a:pt x="4304652" y="0"/>
                </a:lnTo>
                <a:close/>
              </a:path>
            </a:pathLst>
          </a:custGeom>
          <a:solidFill>
            <a:srgbClr val="63A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3"/>
          <p:cNvSpPr/>
          <p:nvPr/>
        </p:nvSpPr>
        <p:spPr>
          <a:xfrm>
            <a:off x="2453837" y="4937239"/>
            <a:ext cx="3260101" cy="139700"/>
          </a:xfrm>
          <a:custGeom>
            <a:avLst/>
            <a:gdLst/>
            <a:ahLst/>
            <a:cxnLst/>
            <a:rect l="l" t="t" r="r" b="b"/>
            <a:pathLst>
              <a:path w="4334509" h="139700">
                <a:moveTo>
                  <a:pt x="4304652" y="0"/>
                </a:moveTo>
                <a:lnTo>
                  <a:pt x="29248" y="0"/>
                </a:lnTo>
                <a:lnTo>
                  <a:pt x="17895" y="2307"/>
                </a:lnTo>
                <a:lnTo>
                  <a:pt x="8594" y="8589"/>
                </a:lnTo>
                <a:lnTo>
                  <a:pt x="2309" y="17889"/>
                </a:lnTo>
                <a:lnTo>
                  <a:pt x="0" y="29248"/>
                </a:lnTo>
                <a:lnTo>
                  <a:pt x="0" y="110451"/>
                </a:lnTo>
                <a:lnTo>
                  <a:pt x="2309" y="121810"/>
                </a:lnTo>
                <a:lnTo>
                  <a:pt x="8594" y="131110"/>
                </a:lnTo>
                <a:lnTo>
                  <a:pt x="17895" y="137392"/>
                </a:lnTo>
                <a:lnTo>
                  <a:pt x="29248" y="139700"/>
                </a:lnTo>
                <a:lnTo>
                  <a:pt x="4304652" y="139700"/>
                </a:lnTo>
                <a:lnTo>
                  <a:pt x="4316010" y="137392"/>
                </a:lnTo>
                <a:lnTo>
                  <a:pt x="4325310" y="131110"/>
                </a:lnTo>
                <a:lnTo>
                  <a:pt x="4331593" y="121810"/>
                </a:lnTo>
                <a:lnTo>
                  <a:pt x="4333900" y="110451"/>
                </a:lnTo>
                <a:lnTo>
                  <a:pt x="4333900" y="29248"/>
                </a:lnTo>
                <a:lnTo>
                  <a:pt x="4331593" y="17889"/>
                </a:lnTo>
                <a:lnTo>
                  <a:pt x="4325310" y="8589"/>
                </a:lnTo>
                <a:lnTo>
                  <a:pt x="4316010" y="2307"/>
                </a:lnTo>
                <a:lnTo>
                  <a:pt x="4304652" y="0"/>
                </a:lnTo>
                <a:close/>
              </a:path>
            </a:pathLst>
          </a:custGeom>
          <a:solidFill>
            <a:srgbClr val="E1A263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Group 48"/>
          <p:cNvGrpSpPr/>
          <p:nvPr/>
        </p:nvGrpSpPr>
        <p:grpSpPr>
          <a:xfrm>
            <a:off x="1635275" y="4536895"/>
            <a:ext cx="1677964" cy="365415"/>
            <a:chOff x="2315840" y="3488091"/>
            <a:chExt cx="1677964" cy="365415"/>
          </a:xfrm>
          <a:solidFill>
            <a:srgbClr val="B52163"/>
          </a:solidFill>
        </p:grpSpPr>
        <p:grpSp>
          <p:nvGrpSpPr>
            <p:cNvPr id="50" name="Group 49"/>
            <p:cNvGrpSpPr/>
            <p:nvPr/>
          </p:nvGrpSpPr>
          <p:grpSpPr>
            <a:xfrm>
              <a:off x="2315840" y="3488091"/>
              <a:ext cx="1677964" cy="365415"/>
              <a:chOff x="2247456" y="3401620"/>
              <a:chExt cx="1677964" cy="365415"/>
            </a:xfrm>
            <a:grpFill/>
          </p:grpSpPr>
          <p:sp>
            <p:nvSpPr>
              <p:cNvPr id="52" name="object 16"/>
              <p:cNvSpPr/>
              <p:nvPr/>
            </p:nvSpPr>
            <p:spPr>
              <a:xfrm flipV="1">
                <a:off x="3072671" y="3668320"/>
                <a:ext cx="77726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1220470">
                    <a:moveTo>
                      <a:pt x="1220076" y="0"/>
                    </a:moveTo>
                    <a:lnTo>
                      <a:pt x="0" y="0"/>
                    </a:lnTo>
                  </a:path>
                </a:pathLst>
              </a:custGeom>
              <a:grpFill/>
              <a:ln w="40424">
                <a:solidFill>
                  <a:srgbClr val="B52163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B52163"/>
                  </a:solidFill>
                </a:endParaRPr>
              </a:p>
            </p:txBody>
          </p:sp>
          <p:sp>
            <p:nvSpPr>
              <p:cNvPr id="53" name="object 17"/>
              <p:cNvSpPr/>
              <p:nvPr/>
            </p:nvSpPr>
            <p:spPr>
              <a:xfrm>
                <a:off x="3849931" y="3661625"/>
                <a:ext cx="75489" cy="105410"/>
              </a:xfrm>
              <a:custGeom>
                <a:avLst/>
                <a:gdLst/>
                <a:ahLst/>
                <a:cxnLst/>
                <a:rect l="l" t="t" r="r" b="b"/>
                <a:pathLst>
                  <a:path w="90804" h="105410">
                    <a:moveTo>
                      <a:pt x="0" y="0"/>
                    </a:moveTo>
                    <a:lnTo>
                      <a:pt x="0" y="104825"/>
                    </a:lnTo>
                    <a:lnTo>
                      <a:pt x="90754" y="524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B52163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B52163"/>
                  </a:solidFill>
                </a:endParaRPr>
              </a:p>
            </p:txBody>
          </p:sp>
          <p:sp>
            <p:nvSpPr>
              <p:cNvPr id="54" name="object 18"/>
              <p:cNvSpPr/>
              <p:nvPr/>
            </p:nvSpPr>
            <p:spPr>
              <a:xfrm>
                <a:off x="2247456" y="3401620"/>
                <a:ext cx="54913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683895">
                    <a:moveTo>
                      <a:pt x="683488" y="0"/>
                    </a:moveTo>
                    <a:lnTo>
                      <a:pt x="0" y="0"/>
                    </a:lnTo>
                  </a:path>
                </a:pathLst>
              </a:custGeom>
              <a:grpFill/>
              <a:ln w="40424">
                <a:solidFill>
                  <a:srgbClr val="B5216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B52163"/>
                  </a:solidFill>
                </a:endParaRPr>
              </a:p>
            </p:txBody>
          </p:sp>
          <p:sp>
            <p:nvSpPr>
              <p:cNvPr id="55" name="object 19"/>
              <p:cNvSpPr/>
              <p:nvPr/>
            </p:nvSpPr>
            <p:spPr>
              <a:xfrm>
                <a:off x="2849934" y="3465967"/>
                <a:ext cx="190571" cy="229235"/>
              </a:xfrm>
              <a:custGeom>
                <a:avLst/>
                <a:gdLst/>
                <a:ahLst/>
                <a:cxnLst/>
                <a:rect l="l" t="t" r="r" b="b"/>
                <a:pathLst>
                  <a:path w="229235" h="229235">
                    <a:moveTo>
                      <a:pt x="0" y="0"/>
                    </a:moveTo>
                    <a:lnTo>
                      <a:pt x="228752" y="228739"/>
                    </a:lnTo>
                  </a:path>
                </a:pathLst>
              </a:custGeom>
              <a:grpFill/>
              <a:ln w="40424">
                <a:solidFill>
                  <a:srgbClr val="B5216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B52163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277988" y="3609127"/>
              <a:ext cx="54393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dirty="0" smtClean="0">
                  <a:solidFill>
                    <a:srgbClr val="B52163"/>
                  </a:solidFill>
                  <a:latin typeface="Arial"/>
                  <a:ea typeface="MS PGothic"/>
                  <a:cs typeface="Times New Roman"/>
                </a:rPr>
                <a:t>l</a:t>
              </a:r>
              <a:r>
                <a:rPr lang="en-GB" sz="800" b="1" kern="1200" dirty="0" smtClean="0">
                  <a:solidFill>
                    <a:srgbClr val="B52163"/>
                  </a:solidFill>
                  <a:effectLst/>
                  <a:latin typeface="Arial"/>
                  <a:ea typeface="MS PGothic"/>
                  <a:cs typeface="Times New Roman"/>
                </a:rPr>
                <a:t>inker 2</a:t>
              </a:r>
              <a:endParaRPr lang="en-GB" sz="800" dirty="0">
                <a:solidFill>
                  <a:srgbClr val="B52163"/>
                </a:solidFill>
                <a:effectLst/>
                <a:latin typeface="Times New Roman"/>
                <a:ea typeface="游明朝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58331" y="5305852"/>
            <a:ext cx="1677964" cy="365415"/>
            <a:chOff x="5538896" y="4257048"/>
            <a:chExt cx="1677964" cy="365415"/>
          </a:xfrm>
          <a:solidFill>
            <a:srgbClr val="21B573"/>
          </a:solidFill>
        </p:grpSpPr>
        <p:grpSp>
          <p:nvGrpSpPr>
            <p:cNvPr id="57" name="Group 56"/>
            <p:cNvGrpSpPr/>
            <p:nvPr/>
          </p:nvGrpSpPr>
          <p:grpSpPr>
            <a:xfrm flipH="1" flipV="1">
              <a:off x="5538896" y="4257048"/>
              <a:ext cx="1677964" cy="365415"/>
              <a:chOff x="2247456" y="3401620"/>
              <a:chExt cx="1677964" cy="365415"/>
            </a:xfrm>
            <a:grpFill/>
          </p:grpSpPr>
          <p:sp>
            <p:nvSpPr>
              <p:cNvPr id="59" name="object 16"/>
              <p:cNvSpPr/>
              <p:nvPr/>
            </p:nvSpPr>
            <p:spPr>
              <a:xfrm flipV="1">
                <a:off x="3072671" y="3668320"/>
                <a:ext cx="77726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1220470">
                    <a:moveTo>
                      <a:pt x="1220076" y="0"/>
                    </a:moveTo>
                    <a:lnTo>
                      <a:pt x="0" y="0"/>
                    </a:lnTo>
                  </a:path>
                </a:pathLst>
              </a:custGeom>
              <a:grpFill/>
              <a:ln w="40424">
                <a:solidFill>
                  <a:srgbClr val="21B573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21B573"/>
                  </a:solidFill>
                </a:endParaRPr>
              </a:p>
            </p:txBody>
          </p:sp>
          <p:sp>
            <p:nvSpPr>
              <p:cNvPr id="60" name="object 17"/>
              <p:cNvSpPr/>
              <p:nvPr/>
            </p:nvSpPr>
            <p:spPr>
              <a:xfrm>
                <a:off x="3849931" y="3661625"/>
                <a:ext cx="75489" cy="105410"/>
              </a:xfrm>
              <a:custGeom>
                <a:avLst/>
                <a:gdLst/>
                <a:ahLst/>
                <a:cxnLst/>
                <a:rect l="l" t="t" r="r" b="b"/>
                <a:pathLst>
                  <a:path w="90804" h="105410">
                    <a:moveTo>
                      <a:pt x="0" y="0"/>
                    </a:moveTo>
                    <a:lnTo>
                      <a:pt x="0" y="104825"/>
                    </a:lnTo>
                    <a:lnTo>
                      <a:pt x="90754" y="524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21B573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21B573"/>
                  </a:solidFill>
                </a:endParaRPr>
              </a:p>
            </p:txBody>
          </p:sp>
          <p:sp>
            <p:nvSpPr>
              <p:cNvPr id="61" name="object 18"/>
              <p:cNvSpPr/>
              <p:nvPr/>
            </p:nvSpPr>
            <p:spPr>
              <a:xfrm>
                <a:off x="2247456" y="3401620"/>
                <a:ext cx="549130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683895">
                    <a:moveTo>
                      <a:pt x="683488" y="0"/>
                    </a:moveTo>
                    <a:lnTo>
                      <a:pt x="0" y="0"/>
                    </a:lnTo>
                  </a:path>
                </a:pathLst>
              </a:custGeom>
              <a:grpFill/>
              <a:ln w="40424">
                <a:solidFill>
                  <a:srgbClr val="21B57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21B573"/>
                  </a:solidFill>
                </a:endParaRPr>
              </a:p>
            </p:txBody>
          </p:sp>
          <p:sp>
            <p:nvSpPr>
              <p:cNvPr id="62" name="object 19"/>
              <p:cNvSpPr/>
              <p:nvPr/>
            </p:nvSpPr>
            <p:spPr>
              <a:xfrm>
                <a:off x="2849934" y="3465967"/>
                <a:ext cx="190571" cy="229235"/>
              </a:xfrm>
              <a:custGeom>
                <a:avLst/>
                <a:gdLst/>
                <a:ahLst/>
                <a:cxnLst/>
                <a:rect l="l" t="t" r="r" b="b"/>
                <a:pathLst>
                  <a:path w="229235" h="229235">
                    <a:moveTo>
                      <a:pt x="0" y="0"/>
                    </a:moveTo>
                    <a:lnTo>
                      <a:pt x="228752" y="228739"/>
                    </a:lnTo>
                  </a:path>
                </a:pathLst>
              </a:custGeom>
              <a:grpFill/>
              <a:ln w="40424">
                <a:solidFill>
                  <a:srgbClr val="21B573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rgbClr val="21B573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741980" y="4286315"/>
              <a:ext cx="54393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Aft>
                  <a:spcPts val="0"/>
                </a:spcAft>
              </a:pPr>
              <a:r>
                <a:rPr lang="en-GB" sz="800" b="1" dirty="0" smtClean="0">
                  <a:solidFill>
                    <a:srgbClr val="21B573"/>
                  </a:solidFill>
                  <a:latin typeface="Arial"/>
                  <a:ea typeface="MS PGothic"/>
                  <a:cs typeface="Times New Roman"/>
                </a:rPr>
                <a:t>l</a:t>
              </a:r>
              <a:r>
                <a:rPr lang="en-GB" sz="800" b="1" kern="1200" dirty="0" smtClean="0">
                  <a:solidFill>
                    <a:srgbClr val="21B573"/>
                  </a:solidFill>
                  <a:effectLst/>
                  <a:latin typeface="Arial"/>
                  <a:ea typeface="MS PGothic"/>
                  <a:cs typeface="Times New Roman"/>
                </a:rPr>
                <a:t>inker 1</a:t>
              </a:r>
              <a:endParaRPr lang="en-GB" sz="800" dirty="0">
                <a:solidFill>
                  <a:srgbClr val="21B573"/>
                </a:solidFill>
                <a:effectLst/>
                <a:latin typeface="Times New Roman"/>
                <a:ea typeface="游明朝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743246" y="4897183"/>
            <a:ext cx="183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fr-FR" sz="800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Select </a:t>
            </a:r>
            <a:r>
              <a:rPr lang="fr-FR" sz="800" b="1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TRUE </a:t>
            </a:r>
            <a:r>
              <a:rPr lang="fr-FR" sz="800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for ‘</a:t>
            </a:r>
            <a:r>
              <a:rPr lang="fr-FR" sz="800" b="1" dirty="0" err="1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refseq_orientation_match</a:t>
            </a:r>
            <a:r>
              <a:rPr lang="fr-FR" sz="800" dirty="0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’ </a:t>
            </a:r>
            <a:r>
              <a:rPr lang="fr-FR" sz="800" dirty="0" err="1" smtClean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column</a:t>
            </a:r>
            <a:endParaRPr lang="en-GB" sz="800" dirty="0">
              <a:solidFill>
                <a:schemeClr val="tx2"/>
              </a:solidFill>
              <a:effectLst/>
              <a:latin typeface="Arial"/>
              <a:ea typeface="游明朝"/>
              <a:cs typeface="Arial"/>
            </a:endParaRPr>
          </a:p>
        </p:txBody>
      </p:sp>
      <p:sp>
        <p:nvSpPr>
          <p:cNvPr id="77" name="Right Arrow 76"/>
          <p:cNvSpPr/>
          <p:nvPr/>
        </p:nvSpPr>
        <p:spPr bwMode="auto">
          <a:xfrm flipH="1">
            <a:off x="1251002" y="1823827"/>
            <a:ext cx="6811007" cy="551180"/>
          </a:xfrm>
          <a:prstGeom prst="rightArrow">
            <a:avLst/>
          </a:prstGeom>
          <a:solidFill>
            <a:srgbClr val="0F80FF">
              <a:alpha val="50000"/>
            </a:srgbClr>
          </a:solidFill>
          <a:ln w="9525" cap="flat" cmpd="sng" algn="ctr">
            <a:solidFill>
              <a:srgbClr val="0F8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err="1" smtClean="0">
                <a:solidFill>
                  <a:srgbClr val="0F80FF"/>
                </a:solidFill>
              </a:rPr>
              <a:t>target_name</a:t>
            </a:r>
            <a:endParaRPr lang="en-US" sz="800" b="1" dirty="0">
              <a:solidFill>
                <a:srgbClr val="0F80FF"/>
              </a:solidFill>
            </a:endParaRPr>
          </a:p>
        </p:txBody>
      </p:sp>
      <p:sp>
        <p:nvSpPr>
          <p:cNvPr id="78" name="Chevron 77"/>
          <p:cNvSpPr/>
          <p:nvPr/>
        </p:nvSpPr>
        <p:spPr bwMode="auto">
          <a:xfrm rot="10800000" flipH="1">
            <a:off x="2148186" y="1961670"/>
            <a:ext cx="1018330" cy="275590"/>
          </a:xfrm>
          <a:prstGeom prst="chevron">
            <a:avLst/>
          </a:prstGeom>
          <a:solidFill>
            <a:schemeClr val="accent1">
              <a:lumMod val="50000"/>
              <a:alpha val="5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235009" y="1983926"/>
            <a:ext cx="95410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>
                <a:solidFill>
                  <a:schemeClr val="accent1">
                    <a:lumMod val="50000"/>
                  </a:schemeClr>
                </a:solidFill>
                <a:effectLst/>
                <a:latin typeface="Arial"/>
                <a:ea typeface="MS PGothic"/>
                <a:cs typeface="Times New Roman"/>
              </a:rPr>
              <a:t>forward_primer</a:t>
            </a:r>
            <a:endParaRPr lang="en-GB" sz="800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2148185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>
            <a:endCxn id="95" idx="0"/>
          </p:cNvCxnSpPr>
          <p:nvPr/>
        </p:nvCxnSpPr>
        <p:spPr bwMode="auto">
          <a:xfrm>
            <a:off x="3166516" y="1953854"/>
            <a:ext cx="0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Chevron 81"/>
          <p:cNvSpPr/>
          <p:nvPr/>
        </p:nvSpPr>
        <p:spPr bwMode="auto">
          <a:xfrm rot="10800000">
            <a:off x="5962729" y="1961670"/>
            <a:ext cx="983141" cy="275590"/>
          </a:xfrm>
          <a:prstGeom prst="chevron">
            <a:avLst/>
          </a:prstGeom>
          <a:solidFill>
            <a:srgbClr val="254061">
              <a:alpha val="50000"/>
            </a:srgbClr>
          </a:solidFill>
          <a:ln w="9525" cap="flat" cmpd="sng" algn="ctr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800"/>
          </a:p>
        </p:txBody>
      </p:sp>
      <p:sp>
        <p:nvSpPr>
          <p:cNvPr id="83" name="TextBox 82"/>
          <p:cNvSpPr txBox="1"/>
          <p:nvPr/>
        </p:nvSpPr>
        <p:spPr>
          <a:xfrm>
            <a:off x="5948486" y="1983926"/>
            <a:ext cx="94128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>
                <a:solidFill>
                  <a:schemeClr val="accent1">
                    <a:lumMod val="50000"/>
                  </a:schemeClr>
                </a:solidFill>
                <a:effectLst/>
                <a:latin typeface="Arial"/>
                <a:ea typeface="MS PGothic"/>
                <a:cs typeface="Times New Roman"/>
              </a:rPr>
              <a:t>reverse_primer</a:t>
            </a:r>
            <a:endParaRPr lang="en-GB" sz="800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950092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25406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endCxn id="99" idx="0"/>
          </p:cNvCxnSpPr>
          <p:nvPr/>
        </p:nvCxnSpPr>
        <p:spPr bwMode="auto">
          <a:xfrm>
            <a:off x="6945870" y="1953854"/>
            <a:ext cx="1" cy="606571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25406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Box 85"/>
          <p:cNvSpPr txBox="1"/>
          <p:nvPr/>
        </p:nvSpPr>
        <p:spPr>
          <a:xfrm>
            <a:off x="7706783" y="2374216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>
                <a:solidFill>
                  <a:srgbClr val="0F80FF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b="1" kern="1200" dirty="0" err="1" smtClean="0">
                <a:solidFill>
                  <a:srgbClr val="0F80FF"/>
                </a:solidFill>
                <a:effectLst/>
                <a:latin typeface="Arial"/>
                <a:ea typeface="MS PGothic"/>
                <a:cs typeface="Times New Roman"/>
              </a:rPr>
              <a:t>arget_end</a:t>
            </a:r>
            <a:endParaRPr lang="en-GB" sz="800" b="1" dirty="0">
              <a:solidFill>
                <a:srgbClr val="0F80FF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87" name="Straight Arrow Connector 86"/>
          <p:cNvCxnSpPr>
            <a:endCxn id="86" idx="0"/>
          </p:cNvCxnSpPr>
          <p:nvPr/>
        </p:nvCxnSpPr>
        <p:spPr bwMode="auto">
          <a:xfrm>
            <a:off x="8062009" y="2004654"/>
            <a:ext cx="0" cy="36956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1208559" y="1308750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target_strand</a:t>
            </a:r>
            <a:r>
              <a:rPr lang="en-GB" sz="800" b="1" kern="1200" dirty="0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: </a:t>
            </a:r>
            <a:r>
              <a:rPr lang="en-GB" sz="800" b="1" kern="1200" dirty="0" smtClean="0">
                <a:solidFill>
                  <a:srgbClr val="000000"/>
                </a:solidFill>
                <a:effectLst/>
                <a:latin typeface="Arial"/>
                <a:ea typeface="MS PGothic"/>
                <a:cs typeface="Times New Roman"/>
              </a:rPr>
              <a:t>reverse</a:t>
            </a:r>
            <a:endParaRPr lang="en-GB" sz="800" dirty="0">
              <a:effectLst/>
              <a:latin typeface="Times New Roman"/>
              <a:ea typeface="游明朝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41085" y="2374216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kern="120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Arial"/>
                <a:ea typeface="MS PGothic"/>
                <a:cs typeface="Times New Roman"/>
              </a:rPr>
              <a:t>guide_location</a:t>
            </a:r>
            <a:endParaRPr lang="en-GB" sz="800" b="1" dirty="0">
              <a:solidFill>
                <a:schemeClr val="accent5">
                  <a:lumMod val="75000"/>
                </a:schemeClr>
              </a:solidFill>
              <a:effectLst/>
              <a:latin typeface="Times New Roman"/>
              <a:ea typeface="游明朝"/>
            </a:endParaRPr>
          </a:p>
          <a:p>
            <a:pPr algn="ctr" eaLnBrk="0" fontAlgn="base" hangingPunct="0">
              <a:spcAft>
                <a:spcPts val="0"/>
              </a:spcAft>
            </a:pPr>
            <a:r>
              <a:rPr lang="en-GB" sz="8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MS PGothic"/>
                <a:cs typeface="Times New Roman"/>
              </a:rPr>
              <a:t>“</a:t>
            </a:r>
            <a:r>
              <a:rPr lang="en-GB" sz="800" b="1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"/>
                <a:ea typeface="MS PGothic"/>
                <a:cs typeface="Times New Roman"/>
              </a:rPr>
              <a:t>cutting site”</a:t>
            </a:r>
            <a:endParaRPr lang="en-GB" sz="800" b="1" dirty="0">
              <a:solidFill>
                <a:schemeClr val="accent5">
                  <a:lumMod val="75000"/>
                </a:schemeClr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4098902" y="1953854"/>
            <a:ext cx="0" cy="427503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3689644" y="1716105"/>
            <a:ext cx="787395" cy="215444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kern="1200" dirty="0" err="1">
                <a:solidFill>
                  <a:schemeClr val="accent5">
                    <a:lumMod val="50000"/>
                  </a:schemeClr>
                </a:solidFill>
                <a:effectLst/>
                <a:latin typeface="Arial"/>
                <a:ea typeface="MS PGothic"/>
                <a:cs typeface="Times New Roman"/>
              </a:rPr>
              <a:t>guide_name</a:t>
            </a:r>
            <a:endParaRPr lang="en-GB" sz="800" dirty="0">
              <a:solidFill>
                <a:schemeClr val="accent5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6439" y="2374216"/>
            <a:ext cx="749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 smtClean="0">
                <a:solidFill>
                  <a:srgbClr val="0F80FF"/>
                </a:solidFill>
                <a:latin typeface="Arial"/>
                <a:ea typeface="MS PGothic"/>
                <a:cs typeface="Times New Roman"/>
              </a:rPr>
              <a:t>t</a:t>
            </a:r>
            <a:r>
              <a:rPr lang="en-GB" sz="800" b="1" kern="1200" dirty="0" err="1" smtClean="0">
                <a:solidFill>
                  <a:srgbClr val="0F80FF"/>
                </a:solidFill>
                <a:effectLst/>
                <a:latin typeface="Arial"/>
                <a:ea typeface="MS PGothic"/>
                <a:cs typeface="Times New Roman"/>
              </a:rPr>
              <a:t>arget_start</a:t>
            </a:r>
            <a:endParaRPr lang="en-GB" sz="800" b="1" dirty="0">
              <a:solidFill>
                <a:srgbClr val="0F80FF"/>
              </a:solidFill>
              <a:effectLst/>
              <a:latin typeface="Times New Roman"/>
              <a:ea typeface="游明朝"/>
            </a:endParaRPr>
          </a:p>
        </p:txBody>
      </p:sp>
      <p:cxnSp>
        <p:nvCxnSpPr>
          <p:cNvPr id="93" name="Straight Arrow Connector 92"/>
          <p:cNvCxnSpPr>
            <a:endCxn id="92" idx="0"/>
          </p:cNvCxnSpPr>
          <p:nvPr/>
        </p:nvCxnSpPr>
        <p:spPr bwMode="auto">
          <a:xfrm flipH="1">
            <a:off x="1251001" y="1953854"/>
            <a:ext cx="2" cy="42036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0F8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Left Brace 93"/>
          <p:cNvSpPr/>
          <p:nvPr/>
        </p:nvSpPr>
        <p:spPr>
          <a:xfrm rot="5400000">
            <a:off x="4429328" y="-756949"/>
            <a:ext cx="235400" cy="4797687"/>
          </a:xfrm>
          <a:prstGeom prst="leftBrace">
            <a:avLst/>
          </a:prstGeom>
          <a:ln w="12700" cmpd="sng">
            <a:solidFill>
              <a:srgbClr val="400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5" name="TextBox 94"/>
          <p:cNvSpPr txBox="1"/>
          <p:nvPr/>
        </p:nvSpPr>
        <p:spPr>
          <a:xfrm>
            <a:off x="2578179" y="2560425"/>
            <a:ext cx="1176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MS PGothic"/>
                <a:cs typeface="Times New Roman"/>
              </a:rPr>
              <a:t>forward_primer_end</a:t>
            </a:r>
            <a:endParaRPr lang="en-GB" sz="800" b="1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57434" y="2374216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MS PGothic"/>
                <a:cs typeface="Times New Roman"/>
              </a:rPr>
              <a:t>reverse_primer_start</a:t>
            </a:r>
            <a:endParaRPr lang="en-GB" sz="800" b="1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212302" y="1308750"/>
            <a:ext cx="659155" cy="215444"/>
          </a:xfrm>
          <a:prstGeom prst="rect">
            <a:avLst/>
          </a:prstGeom>
          <a:solidFill>
            <a:srgbClr val="400080">
              <a:alpha val="50000"/>
            </a:srgbClr>
          </a:solidFill>
          <a:ln>
            <a:solidFill>
              <a:srgbClr val="400080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en-GB" sz="800" b="1" dirty="0" err="1">
                <a:solidFill>
                  <a:srgbClr val="400080"/>
                </a:solidFill>
                <a:latin typeface="Arial"/>
                <a:ea typeface="MS PGothic"/>
                <a:cs typeface="Times New Roman"/>
              </a:rPr>
              <a:t>A</a:t>
            </a:r>
            <a:r>
              <a:rPr lang="en-GB" sz="800" b="1" dirty="0" err="1" smtClean="0">
                <a:solidFill>
                  <a:srgbClr val="400080"/>
                </a:solidFill>
                <a:latin typeface="Arial"/>
                <a:ea typeface="MS PGothic"/>
                <a:cs typeface="Times New Roman"/>
              </a:rPr>
              <a:t>mplicon</a:t>
            </a:r>
            <a:endParaRPr lang="en-GB" sz="800" dirty="0">
              <a:solidFill>
                <a:srgbClr val="400080"/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36481" y="2374216"/>
            <a:ext cx="1223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>
                <a:solidFill>
                  <a:schemeClr val="accent1">
                    <a:lumMod val="50000"/>
                  </a:schemeClr>
                </a:solidFill>
                <a:latin typeface="Arial"/>
                <a:ea typeface="MS PGothic"/>
                <a:cs typeface="Times New Roman"/>
              </a:rPr>
              <a:t>f</a:t>
            </a:r>
            <a:r>
              <a:rPr lang="en-GB" sz="800" b="1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MS PGothic"/>
                <a:cs typeface="Times New Roman"/>
              </a:rPr>
              <a:t>orward_primer_start</a:t>
            </a:r>
            <a:endParaRPr lang="en-GB" sz="800" b="1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59813" y="2560425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GB" sz="800" b="1" dirty="0" err="1" smtClean="0">
                <a:solidFill>
                  <a:schemeClr val="accent1">
                    <a:lumMod val="50000"/>
                  </a:schemeClr>
                </a:solidFill>
                <a:latin typeface="Arial"/>
                <a:ea typeface="MS PGothic"/>
                <a:cs typeface="Times New Roman"/>
              </a:rPr>
              <a:t>reverse_primer_end</a:t>
            </a:r>
            <a:endParaRPr lang="en-GB" sz="800" b="1" dirty="0">
              <a:solidFill>
                <a:schemeClr val="accent1">
                  <a:lumMod val="50000"/>
                </a:schemeClr>
              </a:solidFill>
              <a:effectLst/>
              <a:latin typeface="Times New Roman"/>
              <a:ea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05425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</TotalTime>
  <Words>200</Words>
  <Application>Microsoft Macintosh PowerPoint</Application>
  <PresentationFormat>On-screen Show 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Pajon</dc:creator>
  <cp:lastModifiedBy>Anne Pajon</cp:lastModifiedBy>
  <cp:revision>31</cp:revision>
  <cp:lastPrinted>2020-06-18T18:30:05Z</cp:lastPrinted>
  <dcterms:created xsi:type="dcterms:W3CDTF">2020-06-18T18:02:01Z</dcterms:created>
  <dcterms:modified xsi:type="dcterms:W3CDTF">2021-04-30T11:10:01Z</dcterms:modified>
</cp:coreProperties>
</file>