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73516" y="438772"/>
            <a:ext cx="8727541" cy="2064190"/>
          </a:xfrm>
        </p:spPr>
        <p:txBody>
          <a:bodyPr/>
          <a:lstStyle/>
          <a:p>
            <a:pPr algn="ctr"/>
            <a:r>
              <a:rPr lang="fr-FR" dirty="0" smtClean="0"/>
              <a:t>Construction d'un « mini catalogue » de vente en ligne avec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70" y="2683362"/>
            <a:ext cx="2143125" cy="21431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144" y="4134610"/>
            <a:ext cx="2428875" cy="18764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178" y="2502962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8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6387" y="292728"/>
            <a:ext cx="8596668" cy="947596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 INTRODUCTION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1409" y="1101334"/>
            <a:ext cx="9426334" cy="2538159"/>
          </a:xfrm>
        </p:spPr>
        <p:txBody>
          <a:bodyPr/>
          <a:lstStyle/>
          <a:p>
            <a:r>
              <a:rPr lang="fr-FR" sz="2400" dirty="0" smtClean="0"/>
              <a:t>Le </a:t>
            </a:r>
            <a:r>
              <a:rPr lang="fr-FR" sz="2400" dirty="0"/>
              <a:t>but de ce cahier des charges est de définir les spécifications fonctionnelles et techniques pour le développement d'un site Web e-commerce utilisant </a:t>
            </a:r>
            <a:r>
              <a:rPr lang="fr-FR" sz="2400" dirty="0" smtClean="0"/>
              <a:t>JavaScript,node.js, </a:t>
            </a:r>
            <a:r>
              <a:rPr lang="fr-FR" sz="2400" dirty="0" err="1" smtClean="0"/>
              <a:t>express,HTML</a:t>
            </a:r>
            <a:r>
              <a:rPr lang="fr-FR" sz="2400" dirty="0" smtClean="0"/>
              <a:t> et CSS. </a:t>
            </a:r>
            <a:r>
              <a:rPr lang="fr-FR" sz="2400" dirty="0"/>
              <a:t>Le site permettra aux utilisateurs de parcourir, </a:t>
            </a:r>
            <a:r>
              <a:rPr lang="fr-FR" sz="2400" dirty="0" smtClean="0"/>
              <a:t>acheter </a:t>
            </a:r>
            <a:r>
              <a:rPr lang="fr-FR" sz="2400" dirty="0"/>
              <a:t>des produits et gérer leur compte.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39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8692" y="233483"/>
            <a:ext cx="8596668" cy="925361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2. Objectifs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3934" y="968721"/>
            <a:ext cx="8966184" cy="4565647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lvl="0"/>
            <a:r>
              <a:rPr lang="fr-FR" dirty="0" smtClean="0"/>
              <a:t>Créer </a:t>
            </a:r>
            <a:r>
              <a:rPr lang="fr-FR" dirty="0"/>
              <a:t>une plateforme e-commerce conviviale et intuitive pour les utilisateurs.</a:t>
            </a:r>
          </a:p>
          <a:p>
            <a:pPr lvl="0"/>
            <a:r>
              <a:rPr lang="fr-FR" dirty="0"/>
              <a:t>Permettre aux utilisateurs de parcourir une large gamme de produits, de les ajouter au panier et de finaliser leur achat en toute sécurité.</a:t>
            </a:r>
          </a:p>
          <a:p>
            <a:pPr lvl="0"/>
            <a:r>
              <a:rPr lang="fr-FR" dirty="0"/>
              <a:t>Fournir un système de gestion des comptes utilisateur </a:t>
            </a:r>
            <a:r>
              <a:rPr lang="fr-FR" dirty="0" smtClean="0"/>
              <a:t>permettant, </a:t>
            </a:r>
            <a:r>
              <a:rPr lang="fr-FR" dirty="0"/>
              <a:t>la connexion, la gestion des informations personnelles et le suivi des commandes.</a:t>
            </a:r>
          </a:p>
          <a:p>
            <a:pPr lvl="0"/>
            <a:r>
              <a:rPr lang="fr-FR" dirty="0" smtClean="0"/>
              <a:t>Implémenter </a:t>
            </a:r>
            <a:r>
              <a:rPr lang="fr-FR" dirty="0"/>
              <a:t>un processus de paiement sécurisé et fiable.</a:t>
            </a:r>
          </a:p>
          <a:p>
            <a:endParaRPr lang="fr-FR" dirty="0"/>
          </a:p>
        </p:txBody>
      </p:sp>
      <p:sp>
        <p:nvSpPr>
          <p:cNvPr id="4" name="Étoile à 7 branches 3"/>
          <p:cNvSpPr/>
          <p:nvPr/>
        </p:nvSpPr>
        <p:spPr>
          <a:xfrm>
            <a:off x="5477347" y="2725677"/>
            <a:ext cx="5830433" cy="435019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sz="2000" dirty="0" smtClean="0"/>
          </a:p>
          <a:p>
            <a:pPr algn="ctr"/>
            <a:r>
              <a:rPr lang="fr-FR" sz="2400" dirty="0" smtClean="0">
                <a:solidFill>
                  <a:schemeClr val="bg2"/>
                </a:solidFill>
              </a:rPr>
              <a:t>Un </a:t>
            </a:r>
            <a:r>
              <a:rPr lang="fr-FR" sz="2400" dirty="0">
                <a:solidFill>
                  <a:schemeClr val="bg2"/>
                </a:solidFill>
              </a:rPr>
              <a:t>site catalogue, également </a:t>
            </a:r>
            <a:r>
              <a:rPr lang="fr-FR" sz="2400" dirty="0" smtClean="0">
                <a:solidFill>
                  <a:schemeClr val="bg2"/>
                </a:solidFill>
              </a:rPr>
              <a:t>est </a:t>
            </a:r>
            <a:r>
              <a:rPr lang="fr-FR" sz="2400" dirty="0">
                <a:solidFill>
                  <a:schemeClr val="bg2"/>
                </a:solidFill>
              </a:rPr>
              <a:t>un </a:t>
            </a:r>
            <a:r>
              <a:rPr lang="fr-FR" sz="2400" b="1" dirty="0">
                <a:solidFill>
                  <a:schemeClr val="bg2"/>
                </a:solidFill>
              </a:rPr>
              <a:t>site qui a pour but de présenter différents produits ou services d'une </a:t>
            </a:r>
            <a:r>
              <a:rPr lang="fr-FR" sz="2400" b="1" dirty="0" smtClean="0">
                <a:solidFill>
                  <a:schemeClr val="bg2"/>
                </a:solidFill>
              </a:rPr>
              <a:t>entreprise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83463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6799" y="84499"/>
            <a:ext cx="8596668" cy="1320800"/>
          </a:xfrm>
        </p:spPr>
        <p:txBody>
          <a:bodyPr/>
          <a:lstStyle/>
          <a:p>
            <a:pPr algn="ctr"/>
            <a:r>
              <a:rPr lang="fr-FR" dirty="0" smtClean="0"/>
              <a:t>3.Spécifications </a:t>
            </a:r>
            <a:r>
              <a:rPr lang="fr-FR" dirty="0"/>
              <a:t>fonctionnelles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0779" y="932507"/>
            <a:ext cx="8990091" cy="5413972"/>
          </a:xfrm>
        </p:spPr>
        <p:txBody>
          <a:bodyPr>
            <a:normAutofit lnSpcReduction="10000"/>
          </a:bodyPr>
          <a:lstStyle/>
          <a:p>
            <a:r>
              <a:rPr lang="fr-FR" sz="2000" b="1" dirty="0" smtClean="0"/>
              <a:t>3.1. </a:t>
            </a:r>
            <a:r>
              <a:rPr lang="fr-FR" sz="2000" b="1" dirty="0"/>
              <a:t>Gestion des produits</a:t>
            </a:r>
          </a:p>
          <a:p>
            <a:pPr lvl="0"/>
            <a:r>
              <a:rPr lang="fr-FR" sz="2000" dirty="0"/>
              <a:t>Ajout, édition et suppression de </a:t>
            </a:r>
            <a:r>
              <a:rPr lang="fr-FR" sz="2000" dirty="0" smtClean="0"/>
              <a:t>produits.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b="1" dirty="0" smtClean="0"/>
              <a:t>3.2. </a:t>
            </a:r>
            <a:r>
              <a:rPr lang="fr-FR" sz="2000" b="1" dirty="0"/>
              <a:t>Gestion des utilisateurs</a:t>
            </a:r>
          </a:p>
          <a:p>
            <a:pPr lvl="0"/>
            <a:r>
              <a:rPr lang="fr-FR" sz="2000" dirty="0"/>
              <a:t>Formulaire d'inscription avec validation des champs.</a:t>
            </a:r>
          </a:p>
          <a:p>
            <a:pPr lvl="0"/>
            <a:r>
              <a:rPr lang="fr-FR" sz="2000" dirty="0"/>
              <a:t>Système de connexion avec gestion des sessions utilisateur.</a:t>
            </a:r>
          </a:p>
          <a:p>
            <a:pPr lvl="0"/>
            <a:r>
              <a:rPr lang="fr-FR" sz="2000" dirty="0"/>
              <a:t>Modification des informations personnelles (adresse, mot de passe, etc.).</a:t>
            </a:r>
          </a:p>
          <a:p>
            <a:pPr lvl="0"/>
            <a:r>
              <a:rPr lang="fr-FR" sz="2000" dirty="0"/>
              <a:t>Historique des commandes avec suivi des statuts de livraison</a:t>
            </a:r>
            <a:r>
              <a:rPr lang="fr-FR" sz="2000" dirty="0" smtClean="0"/>
              <a:t>.</a:t>
            </a:r>
          </a:p>
          <a:p>
            <a:pPr marL="0" lvl="0" indent="0">
              <a:buNone/>
            </a:pPr>
            <a:endParaRPr lang="fr-FR" sz="2000" dirty="0" smtClean="0"/>
          </a:p>
          <a:p>
            <a:r>
              <a:rPr lang="fr-FR" sz="2000" b="1" dirty="0" smtClean="0"/>
              <a:t>3.4. </a:t>
            </a:r>
            <a:r>
              <a:rPr lang="fr-FR" sz="2000" b="1" dirty="0"/>
              <a:t>Processus de paiement</a:t>
            </a:r>
          </a:p>
          <a:p>
            <a:pPr lvl="0"/>
            <a:r>
              <a:rPr lang="fr-FR" sz="2000" dirty="0"/>
              <a:t>Intégration de passerelles de paiement sécurisées (ex: </a:t>
            </a:r>
            <a:r>
              <a:rPr lang="fr-FR" sz="2000" dirty="0" err="1"/>
              <a:t>PayPal</a:t>
            </a:r>
            <a:r>
              <a:rPr lang="fr-FR" sz="2000" dirty="0"/>
              <a:t>, </a:t>
            </a:r>
            <a:r>
              <a:rPr lang="fr-FR" sz="2000" dirty="0" err="1"/>
              <a:t>Stripe</a:t>
            </a:r>
            <a:r>
              <a:rPr lang="fr-FR" sz="2000" dirty="0"/>
              <a:t>).</a:t>
            </a:r>
          </a:p>
          <a:p>
            <a:pPr lvl="0"/>
            <a:r>
              <a:rPr lang="fr-FR" sz="2000" dirty="0"/>
              <a:t>Processus de paiement en plusieurs étapes avec confirmation de commande et réception de confirmation par e-mail.</a:t>
            </a:r>
          </a:p>
          <a:p>
            <a:pPr lvl="0"/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453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4. Spécifications techniques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5101" y="1448554"/>
            <a:ext cx="9316016" cy="5214795"/>
          </a:xfrm>
        </p:spPr>
        <p:txBody>
          <a:bodyPr>
            <a:normAutofit/>
          </a:bodyPr>
          <a:lstStyle/>
          <a:p>
            <a:r>
              <a:rPr lang="fr-FR" sz="2000" b="1" dirty="0" smtClean="0"/>
              <a:t>4.1</a:t>
            </a:r>
            <a:r>
              <a:rPr lang="fr-FR" sz="2000" b="1" dirty="0"/>
              <a:t>. </a:t>
            </a:r>
            <a:r>
              <a:rPr lang="fr-FR" sz="2000" b="1" dirty="0" err="1"/>
              <a:t>Frontend</a:t>
            </a:r>
            <a:endParaRPr lang="fr-FR" sz="2000" b="1" dirty="0"/>
          </a:p>
          <a:p>
            <a:pPr lvl="0"/>
            <a:r>
              <a:rPr lang="fr-FR" sz="2000" dirty="0"/>
              <a:t>Utilisation de HTML5, CSS3 et JavaScript pour le développement de l'interface utilisateur.</a:t>
            </a:r>
          </a:p>
          <a:p>
            <a:pPr lvl="0"/>
            <a:r>
              <a:rPr lang="fr-FR" sz="2000" dirty="0"/>
              <a:t>Framework JavaScript moderne tel que </a:t>
            </a:r>
            <a:r>
              <a:rPr lang="fr-FR" sz="2000" dirty="0" err="1"/>
              <a:t>React</a:t>
            </a:r>
            <a:r>
              <a:rPr lang="fr-FR" sz="2000" dirty="0"/>
              <a:t>, </a:t>
            </a:r>
            <a:r>
              <a:rPr lang="fr-FR" sz="2000" dirty="0" err="1"/>
              <a:t>Angular</a:t>
            </a:r>
            <a:r>
              <a:rPr lang="fr-FR" sz="2000" dirty="0"/>
              <a:t> ou Vue.js pour la construction des composants frontaux.</a:t>
            </a:r>
          </a:p>
          <a:p>
            <a:pPr lvl="0"/>
            <a:r>
              <a:rPr lang="fr-FR" sz="2000" dirty="0"/>
              <a:t>Utilisation de bibliothèques ou de </a:t>
            </a:r>
            <a:r>
              <a:rPr lang="fr-FR" sz="2000" dirty="0" err="1"/>
              <a:t>frameworks</a:t>
            </a:r>
            <a:r>
              <a:rPr lang="fr-FR" sz="2000" dirty="0"/>
              <a:t> CSS pour un design réactif et attrayant.</a:t>
            </a:r>
          </a:p>
          <a:p>
            <a:endParaRPr lang="fr-FR" sz="2000" dirty="0" smtClean="0"/>
          </a:p>
          <a:p>
            <a:r>
              <a:rPr lang="fr-FR" sz="2000" b="1" dirty="0"/>
              <a:t>4.2. </a:t>
            </a:r>
            <a:r>
              <a:rPr lang="fr-FR" sz="2000" b="1" dirty="0" err="1"/>
              <a:t>Backend</a:t>
            </a:r>
            <a:endParaRPr lang="fr-FR" sz="2000" dirty="0"/>
          </a:p>
          <a:p>
            <a:pPr lvl="0"/>
            <a:r>
              <a:rPr lang="fr-FR" sz="2000" dirty="0"/>
              <a:t>Utilisation de Node.js pour le développement du </a:t>
            </a:r>
            <a:r>
              <a:rPr lang="fr-FR" sz="2000" dirty="0" err="1"/>
              <a:t>backend</a:t>
            </a:r>
            <a:r>
              <a:rPr lang="fr-FR" sz="2000" dirty="0"/>
              <a:t>.</a:t>
            </a:r>
          </a:p>
          <a:p>
            <a:pPr lvl="0"/>
            <a:r>
              <a:rPr lang="fr-FR" sz="2000" dirty="0"/>
              <a:t>Framework web tel que Express.js pour la gestion des routes et des requêtes HTTP.</a:t>
            </a:r>
          </a:p>
          <a:p>
            <a:endParaRPr lang="fr-FR" sz="2000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88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/>
              <a:t>5. Conclusion</a:t>
            </a:r>
            <a:br>
              <a:rPr lang="fr-FR" b="1" dirty="0"/>
            </a:b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834" y="1629625"/>
            <a:ext cx="8794168" cy="4411738"/>
          </a:xfrm>
        </p:spPr>
        <p:txBody>
          <a:bodyPr/>
          <a:lstStyle/>
          <a:p>
            <a:r>
              <a:rPr lang="fr-FR" sz="2800" dirty="0" smtClean="0"/>
              <a:t>Ce </a:t>
            </a:r>
            <a:r>
              <a:rPr lang="fr-FR" sz="2800" dirty="0"/>
              <a:t>cahier des charges définit les spécifications fonctionnelles et techniques pour le développement d'un </a:t>
            </a:r>
            <a:r>
              <a:rPr lang="fr-FR" sz="2800" dirty="0" smtClean="0"/>
              <a:t>«</a:t>
            </a:r>
            <a:r>
              <a:rPr lang="fr-FR" sz="2800" dirty="0"/>
              <a:t> mini catalogue » de vente en ligne avec</a:t>
            </a:r>
            <a:r>
              <a:rPr lang="fr-FR" sz="2800" dirty="0" smtClean="0"/>
              <a:t>. </a:t>
            </a:r>
            <a:r>
              <a:rPr lang="fr-FR" sz="2800" dirty="0"/>
              <a:t>En suivant ces directives, l'objectif est de créer une expérience utilisateur optimale tout en assurant la sécurité et la fiabilité de la plateforme.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12288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320</Words>
  <Application>Microsoft Office PowerPoint</Application>
  <PresentationFormat>Grand écran</PresentationFormat>
  <Paragraphs>37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Construction d'un « mini catalogue » de vente en ligne avec</vt:lpstr>
      <vt:lpstr> INTRODUCTION </vt:lpstr>
      <vt:lpstr>2. Objectifs </vt:lpstr>
      <vt:lpstr>3.Spécifications fonctionnelles</vt:lpstr>
      <vt:lpstr>4. Spécifications techniques </vt:lpstr>
      <vt:lpstr>5. Conclusion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d'un catalogue de vente enligne avec</dc:title>
  <dc:creator>Hp</dc:creator>
  <cp:lastModifiedBy>Hp</cp:lastModifiedBy>
  <cp:revision>4</cp:revision>
  <dcterms:created xsi:type="dcterms:W3CDTF">2024-03-04T23:35:45Z</dcterms:created>
  <dcterms:modified xsi:type="dcterms:W3CDTF">2024-03-05T00:01:54Z</dcterms:modified>
</cp:coreProperties>
</file>