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hKx04R3Fok/5PExwSbT1NGPV5K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be8e481c0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cbe8e481c0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be8e481c0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be8e481c0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cbe8e481c0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be8e481c0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be8e481c0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cbe8e481c0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be8e481c0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be8e481c0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cbe8e481c0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be8e481c0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be8e481c0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cbe8e481c0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be8e481c0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cbe8e481c0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be8e481c0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cbe8e481c0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be8e481c0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cbe8e481c0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be8e481c0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cbe8e481c0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be8e481c0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cbe8e481c0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be8e481c0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cbe8e481c0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be8e481c0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cbe8e481c0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be8e481c0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cbe8e481c0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be8e481c0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cbe8e481c0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be8e481c0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cbe8e481c0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bb0f71a1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cbb0f71a1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be8e481c0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cbe8e481c0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be8e481c0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cbe8e481c0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be8e481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cbe8e481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be8e481c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cbe8e481c0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be8e481c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cbe8e481c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be8e481c0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cbe8e481c0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be8e481c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cbe8e481c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be8e481c0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cbe8e481c0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2002631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quora.com/What-is-the-difference-between-panel-data-time-serial-data-and-cross-sectional-data" TargetMode="External"/><Relationship Id="rId4" Type="http://schemas.openxmlformats.org/officeDocument/2006/relationships/hyperlink" Target="https://www.knime.com/sites/default/files/2021-02/slides-l4-ts.pdf" TargetMode="External"/><Relationship Id="rId5" Type="http://schemas.openxmlformats.org/officeDocument/2006/relationships/hyperlink" Target="https://www.alpharithms.com/articles/statistic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753850" y="1332975"/>
            <a:ext cx="102621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Font typeface="Arial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57050" y="4233050"/>
            <a:ext cx="27948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C8C8"/>
              </a:buClr>
              <a:buSzPts val="19900"/>
              <a:buFont typeface="Arial"/>
              <a:buNone/>
            </a:pPr>
            <a:r>
              <a:rPr b="1" lang="en-US" sz="10000">
                <a:solidFill>
                  <a:srgbClr val="C8C8C8"/>
                </a:solidFill>
              </a:rPr>
              <a:t>TW</a:t>
            </a:r>
            <a:r>
              <a:rPr b="1" i="0" lang="en-US" sz="100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0"/>
          </a:p>
        </p:txBody>
      </p:sp>
      <p:sp>
        <p:nvSpPr>
          <p:cNvPr id="90" name="Google Shape;90;p1"/>
          <p:cNvSpPr txBox="1"/>
          <p:nvPr/>
        </p:nvSpPr>
        <p:spPr>
          <a:xfrm>
            <a:off x="557049" y="4210175"/>
            <a:ext cx="11101800" cy="22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</a:rPr>
              <a:t>Working with Time Series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485227" y="3318375"/>
            <a:ext cx="58053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Arial"/>
              <a:buNone/>
            </a:pPr>
            <a:r>
              <a:rPr b="1" lang="en-US" sz="7200">
                <a:solidFill>
                  <a:schemeClr val="accent1"/>
                </a:solidFill>
              </a:rPr>
              <a:t>CSC10108</a:t>
            </a:r>
            <a:endParaRPr sz="7200"/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5215" cy="23569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546850" y="4314550"/>
            <a:ext cx="44691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Presenter: Nam Le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be8e481c0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147" name="Google Shape;147;g2cbe8e481c0_0_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lang="en-US" sz="3200"/>
              <a:t>A </a:t>
            </a:r>
            <a:r>
              <a:rPr b="1" lang="en-US" sz="3200"/>
              <a:t>Time series </a:t>
            </a:r>
            <a:r>
              <a:rPr lang="en-US" sz="3200"/>
              <a:t>is made up by </a:t>
            </a:r>
            <a:r>
              <a:rPr b="1" lang="en-US" sz="3200"/>
              <a:t>dynamic data</a:t>
            </a:r>
            <a:r>
              <a:rPr lang="en-US" sz="3200"/>
              <a:t> collected over time!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=&gt; You should </a:t>
            </a:r>
            <a:r>
              <a:rPr lang="en-US" sz="3200"/>
              <a:t>distinguish</a:t>
            </a:r>
            <a:r>
              <a:rPr lang="en-US" sz="3200"/>
              <a:t> some types of dynamic data below :)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be8e481c0_0_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series data</a:t>
            </a:r>
            <a:endParaRPr/>
          </a:p>
        </p:txBody>
      </p:sp>
      <p:sp>
        <p:nvSpPr>
          <p:cNvPr id="154" name="Google Shape;154;g2cbe8e481c0_0_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2000"/>
              </a:spcBef>
              <a:spcAft>
                <a:spcPts val="0"/>
              </a:spcAft>
              <a:buSzPts val="3200"/>
              <a:buChar char="➢"/>
            </a:pPr>
            <a:r>
              <a:rPr b="1" lang="en-US" sz="3200"/>
              <a:t>Time series data</a:t>
            </a:r>
            <a:r>
              <a:rPr lang="en-US" sz="3200"/>
              <a:t> - It is a collection of observations (behavior) for a </a:t>
            </a:r>
            <a:r>
              <a:rPr b="1" lang="en-US" sz="3200"/>
              <a:t>single</a:t>
            </a:r>
            <a:r>
              <a:rPr lang="en-US" sz="3200"/>
              <a:t> subject (entity) at </a:t>
            </a:r>
            <a:r>
              <a:rPr b="1" lang="en-US" sz="3200"/>
              <a:t>different time intervals</a:t>
            </a:r>
            <a:r>
              <a:rPr lang="en-US" sz="3200"/>
              <a:t> (</a:t>
            </a:r>
            <a:r>
              <a:rPr i="1" lang="en-US" sz="3200"/>
              <a:t>generally equally spaced</a:t>
            </a:r>
            <a:r>
              <a:rPr lang="en-US" sz="3200"/>
              <a:t>)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be8e481c0_0_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series data</a:t>
            </a:r>
            <a:endParaRPr/>
          </a:p>
        </p:txBody>
      </p:sp>
      <p:sp>
        <p:nvSpPr>
          <p:cNvPr id="161" name="Google Shape;161;g2cbe8e481c0_0_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2000"/>
              </a:spcBef>
              <a:spcAft>
                <a:spcPts val="0"/>
              </a:spcAft>
              <a:buSzPts val="3200"/>
              <a:buChar char="-"/>
            </a:pPr>
            <a:r>
              <a:rPr b="1" lang="en-US" sz="3200"/>
              <a:t>Example: </a:t>
            </a:r>
            <a:r>
              <a:rPr lang="en-US" sz="3200"/>
              <a:t>Max Temperature, Humidity and Wind (all three behaviors) in New York City (single entity) collected on First day of every year (multiple intervals of time).</a:t>
            </a:r>
            <a:endParaRPr sz="3200"/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162" name="Google Shape;162;g2cbe8e481c0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150" y="3931500"/>
            <a:ext cx="9667700" cy="26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be8e481c0_0_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Cross-Sectional data</a:t>
            </a:r>
            <a:endParaRPr/>
          </a:p>
        </p:txBody>
      </p:sp>
      <p:sp>
        <p:nvSpPr>
          <p:cNvPr id="169" name="Google Shape;169;g2cbe8e481c0_0_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2000"/>
              </a:spcBef>
              <a:spcAft>
                <a:spcPts val="0"/>
              </a:spcAft>
              <a:buSzPts val="3200"/>
              <a:buChar char="-"/>
            </a:pPr>
            <a:r>
              <a:rPr b="1" lang="en-US" sz="3200"/>
              <a:t>Cross-Sectional data </a:t>
            </a:r>
            <a:r>
              <a:rPr lang="en-US" sz="3200"/>
              <a:t>- Its is a collection of observations (behavior) for </a:t>
            </a:r>
            <a:r>
              <a:rPr b="1" lang="en-US" sz="3200"/>
              <a:t>multiple subjects</a:t>
            </a:r>
            <a:r>
              <a:rPr lang="en-US" sz="3200"/>
              <a:t> (entities) at </a:t>
            </a:r>
            <a:r>
              <a:rPr b="1" lang="en-US" sz="3200"/>
              <a:t>single point in time</a:t>
            </a:r>
            <a:r>
              <a:rPr lang="en-US" sz="3200"/>
              <a:t>.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be8e481c0_0_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Cross-Sectional data</a:t>
            </a:r>
            <a:endParaRPr/>
          </a:p>
        </p:txBody>
      </p:sp>
      <p:sp>
        <p:nvSpPr>
          <p:cNvPr id="176" name="Google Shape;176;g2cbe8e481c0_0_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2000"/>
              </a:spcBef>
              <a:spcAft>
                <a:spcPts val="0"/>
              </a:spcAft>
              <a:buSzPts val="3200"/>
              <a:buChar char="-"/>
            </a:pPr>
            <a:r>
              <a:rPr b="1" lang="en-US" sz="3200"/>
              <a:t>Example: </a:t>
            </a:r>
            <a:r>
              <a:rPr lang="en-US" sz="3200"/>
              <a:t>Max Temperature, Humidity and Wind (all three behaviors) in New York City, SFO, Boston, Chicago (multiple entities) on 1/1/2015 (single instance).</a:t>
            </a:r>
            <a:endParaRPr sz="32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177" name="Google Shape;177;g2cbe8e481c0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050" y="3935525"/>
            <a:ext cx="10239900" cy="2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Panel Data</a:t>
            </a:r>
            <a:endParaRPr/>
          </a:p>
        </p:txBody>
      </p:sp>
      <p:sp>
        <p:nvSpPr>
          <p:cNvPr id="183" name="Google Shape;18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b="1" lang="en-US" sz="3200"/>
              <a:t>Panel data = Longitudinal Data = Cross-sectional Time-series</a:t>
            </a:r>
            <a:endParaRPr b="1" sz="3200"/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lang="en-US" sz="3200"/>
              <a:t>It is a combination of above mentioned types, i.e., collection of observations for </a:t>
            </a:r>
            <a:r>
              <a:rPr b="1" lang="en-US" sz="3200"/>
              <a:t>multiple subjects</a:t>
            </a:r>
            <a:r>
              <a:rPr lang="en-US" sz="3200"/>
              <a:t> at </a:t>
            </a:r>
            <a:r>
              <a:rPr b="1" lang="en-US" sz="3200"/>
              <a:t>multiple instances</a:t>
            </a:r>
            <a:r>
              <a:rPr lang="en-US" sz="3200"/>
              <a:t>.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be8e481c0_0_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Panel Data</a:t>
            </a:r>
            <a:endParaRPr/>
          </a:p>
        </p:txBody>
      </p:sp>
      <p:sp>
        <p:nvSpPr>
          <p:cNvPr id="189" name="Google Shape;189;g2cbe8e481c0_0_1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b="1" lang="en-US" sz="3200"/>
              <a:t>Example</a:t>
            </a:r>
            <a:r>
              <a:rPr lang="en-US" sz="3200"/>
              <a:t>: Max Temperature, Humidity and Wind (all three behaviors) in New York City, SFO, Boston, Chicago (multiple entities) on First day of every year (multiple intervals of time).</a:t>
            </a:r>
            <a:endParaRPr sz="32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190" name="Google Shape;190;g2cbe8e481c0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01" y="3670950"/>
            <a:ext cx="5986986" cy="31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be8e481c0_0_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TS Properties: </a:t>
            </a:r>
            <a:r>
              <a:rPr i="1" lang="en-US"/>
              <a:t>stationarity</a:t>
            </a:r>
            <a:endParaRPr i="1"/>
          </a:p>
        </p:txBody>
      </p:sp>
      <p:sp>
        <p:nvSpPr>
          <p:cNvPr id="196" name="Google Shape;196;g2cbe8e481c0_0_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rPr lang="en-US" sz="3200"/>
              <a:t> Mean and variance don’t change overtime.</a:t>
            </a:r>
            <a:endParaRPr sz="3200"/>
          </a:p>
        </p:txBody>
      </p:sp>
      <p:pic>
        <p:nvPicPr>
          <p:cNvPr id="197" name="Google Shape;197;g2cbe8e481c0_0_96"/>
          <p:cNvPicPr preferRelativeResize="0"/>
          <p:nvPr/>
        </p:nvPicPr>
        <p:blipFill rotWithShape="1">
          <a:blip r:embed="rId3">
            <a:alphaModFix/>
          </a:blip>
          <a:srcRect b="28676" l="6247" r="5763" t="10658"/>
          <a:stretch/>
        </p:blipFill>
        <p:spPr>
          <a:xfrm>
            <a:off x="1364400" y="2471350"/>
            <a:ext cx="9463224" cy="41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be8e481c0_0_1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TS Properties: </a:t>
            </a:r>
            <a:r>
              <a:rPr i="1" lang="en-US"/>
              <a:t>stationarity</a:t>
            </a:r>
            <a:endParaRPr i="1"/>
          </a:p>
        </p:txBody>
      </p:sp>
      <p:pic>
        <p:nvPicPr>
          <p:cNvPr id="203" name="Google Shape;203;g2cbe8e481c0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151" y="1690825"/>
            <a:ext cx="7308900" cy="46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be8e481c0_0_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TS Properties: </a:t>
            </a:r>
            <a:r>
              <a:rPr i="1" lang="en-US"/>
              <a:t>periodicity</a:t>
            </a:r>
            <a:endParaRPr i="1"/>
          </a:p>
        </p:txBody>
      </p:sp>
      <p:sp>
        <p:nvSpPr>
          <p:cNvPr id="209" name="Google Shape;209;g2cbe8e481c0_0_1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rPr lang="en-US" sz="3200"/>
              <a:t> </a:t>
            </a:r>
            <a:r>
              <a:rPr lang="en-US" sz="3200"/>
              <a:t>Periodicity = seasonality = repeated fluc</a:t>
            </a:r>
            <a:r>
              <a:rPr lang="en-US" sz="3200"/>
              <a:t>tuations over time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rPr lang="en-US" sz="3200"/>
              <a:t> Quick introduction to Time Series: Definition, B</a:t>
            </a:r>
            <a:r>
              <a:rPr lang="en-US" sz="3200"/>
              <a:t>asic concepts, Examples, and Applications.</a:t>
            </a:r>
            <a:endParaRPr sz="3200"/>
          </a:p>
          <a:p>
            <a:pPr indent="-2032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rPr lang="en-US" sz="3200"/>
              <a:t> Requirement of this assignment.</a:t>
            </a:r>
            <a:endParaRPr sz="3200"/>
          </a:p>
          <a:p>
            <a:pPr indent="-2032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rPr lang="en-US" sz="3200"/>
              <a:t> Questions &amp; Answer.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be8e481c0_0_1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TS Properties: </a:t>
            </a:r>
            <a:r>
              <a:rPr i="1" lang="en-US"/>
              <a:t>periodicity</a:t>
            </a:r>
            <a:endParaRPr i="1"/>
          </a:p>
        </p:txBody>
      </p:sp>
      <p:sp>
        <p:nvSpPr>
          <p:cNvPr id="215" name="Google Shape;215;g2cbe8e481c0_0_1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t/>
            </a:r>
            <a:endParaRPr/>
          </a:p>
        </p:txBody>
      </p:sp>
      <p:pic>
        <p:nvPicPr>
          <p:cNvPr id="216" name="Google Shape;216;g2cbe8e481c0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6792"/>
            <a:ext cx="12192002" cy="5331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be8e481c0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TS Properties: </a:t>
            </a:r>
            <a:r>
              <a:rPr i="1" lang="en-US"/>
              <a:t>autocorr</a:t>
            </a:r>
            <a:endParaRPr i="1"/>
          </a:p>
        </p:txBody>
      </p:sp>
      <p:sp>
        <p:nvSpPr>
          <p:cNvPr id="222" name="Google Shape;222;g2cbe8e481c0_0_1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 autocorrelation = the correlation of a time series with some </a:t>
            </a:r>
            <a:r>
              <a:rPr lang="en-US"/>
              <a:t>delayed copy of itself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be8e481c0_0_1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TS Properties: </a:t>
            </a:r>
            <a:r>
              <a:rPr i="1" lang="en-US"/>
              <a:t>autocorr</a:t>
            </a:r>
            <a:endParaRPr i="1"/>
          </a:p>
        </p:txBody>
      </p:sp>
      <p:sp>
        <p:nvSpPr>
          <p:cNvPr id="228" name="Google Shape;228;g2cbe8e481c0_0_1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g2cbe8e481c0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413" y="1414038"/>
            <a:ext cx="6899176" cy="517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be8e481c0_0_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Modelling</a:t>
            </a:r>
            <a:endParaRPr i="1"/>
          </a:p>
        </p:txBody>
      </p:sp>
      <p:sp>
        <p:nvSpPr>
          <p:cNvPr id="235" name="Google Shape;235;g2cbe8e481c0_0_14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rPr lang="en-US" sz="3200"/>
              <a:t> You can learn how to use these model</a:t>
            </a:r>
            <a:endParaRPr sz="3200"/>
          </a:p>
          <a:p>
            <a:pPr indent="-3175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Moving average</a:t>
            </a:r>
            <a:endParaRPr/>
          </a:p>
          <a:p>
            <a:pPr indent="-3175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Auto-regressive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be8e481c0_0_1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Modelling: Moving average</a:t>
            </a:r>
            <a:endParaRPr i="1"/>
          </a:p>
        </p:txBody>
      </p:sp>
      <p:sp>
        <p:nvSpPr>
          <p:cNvPr id="241" name="Google Shape;241;g2cbe8e481c0_0_15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t/>
            </a:r>
            <a:endParaRPr/>
          </a:p>
        </p:txBody>
      </p:sp>
      <p:pic>
        <p:nvPicPr>
          <p:cNvPr id="242" name="Google Shape;242;g2cbe8e481c0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063" y="1515450"/>
            <a:ext cx="9497866" cy="53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be8e481c0_0_1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Modelling: Moving average</a:t>
            </a:r>
            <a:endParaRPr i="1"/>
          </a:p>
        </p:txBody>
      </p:sp>
      <p:sp>
        <p:nvSpPr>
          <p:cNvPr id="248" name="Google Shape;248;g2cbe8e481c0_0_16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➢"/>
            </a:pPr>
            <a:r>
              <a:t/>
            </a:r>
            <a:endParaRPr/>
          </a:p>
        </p:txBody>
      </p:sp>
      <p:pic>
        <p:nvPicPr>
          <p:cNvPr id="249" name="Google Shape;249;g2cbe8e481c0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13" y="1496725"/>
            <a:ext cx="9531174" cy="53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bb0f71a1b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About this Assignment </a:t>
            </a:r>
            <a:endParaRPr/>
          </a:p>
        </p:txBody>
      </p:sp>
      <p:sp>
        <p:nvSpPr>
          <p:cNvPr id="255" name="Google Shape;255;g2cbb0f71a1b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b="1" lang="en-US"/>
              <a:t>:) Let’s read the document together.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be8e481c0_0_1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Questions &amp; Answers</a:t>
            </a:r>
            <a:r>
              <a:rPr lang="en-US"/>
              <a:t> </a:t>
            </a:r>
            <a:endParaRPr/>
          </a:p>
        </p:txBody>
      </p:sp>
      <p:sp>
        <p:nvSpPr>
          <p:cNvPr id="261" name="Google Shape;261;g2cbe8e481c0_0_1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b="1" lang="en-US"/>
              <a:t>Student asks</a:t>
            </a:r>
            <a:r>
              <a:rPr lang="en-US"/>
              <a:t>: Can we pass this assignment easily?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b="1" lang="en-US"/>
              <a:t>Teacher answers</a:t>
            </a:r>
            <a:r>
              <a:rPr lang="en-US"/>
              <a:t>: actually…no :D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be8e481c0_0_1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References</a:t>
            </a:r>
            <a:r>
              <a:rPr lang="en-US"/>
              <a:t> </a:t>
            </a:r>
            <a:endParaRPr/>
          </a:p>
        </p:txBody>
      </p:sp>
      <p:sp>
        <p:nvSpPr>
          <p:cNvPr id="267" name="Google Shape;267;g2cbe8e481c0_0_16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What is the difference between panel data, time-serial data, and cross-sectional data?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[2] I</a:t>
            </a:r>
            <a:r>
              <a:rPr lang="en-US" u="sng">
                <a:solidFill>
                  <a:schemeClr val="hlink"/>
                </a:solidFill>
                <a:hlinkClick r:id="rId4"/>
              </a:rPr>
              <a:t>ntroduction to Time Series Analysis, KNIME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[3]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alpharihms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lang="en-US" sz="3200"/>
              <a:t>Real-world conditions are </a:t>
            </a:r>
            <a:r>
              <a:rPr b="1" lang="en-US" sz="3200"/>
              <a:t>constantly changing over time</a:t>
            </a:r>
            <a:r>
              <a:rPr lang="en-US" sz="3200"/>
              <a:t>, so we have the ability to </a:t>
            </a:r>
            <a:r>
              <a:rPr i="1" lang="en-US" sz="3200"/>
              <a:t>assess and predict the effects</a:t>
            </a:r>
            <a:r>
              <a:rPr lang="en-US" sz="3200"/>
              <a:t> of these changes in order to suggest the most appropriate actions to take.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be8e481c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1" name="Google Shape;111;g2cbe8e481c0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/>
              <a:t>So what we need?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 appropriate </a:t>
            </a:r>
            <a:r>
              <a:rPr b="1" lang="en-US"/>
              <a:t>forecasting techniques</a:t>
            </a:r>
            <a:r>
              <a:rPr lang="en-US"/>
              <a:t> to support business, operations, technology, research, etc.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Good </a:t>
            </a:r>
            <a:r>
              <a:rPr lang="en-US"/>
              <a:t>forecasts</a:t>
            </a:r>
            <a:r>
              <a:rPr lang="en-US"/>
              <a:t> = </a:t>
            </a:r>
            <a:r>
              <a:rPr b="1" lang="en-US"/>
              <a:t>more accurate</a:t>
            </a:r>
            <a:r>
              <a:rPr lang="en-US"/>
              <a:t> and </a:t>
            </a:r>
            <a:r>
              <a:rPr b="1" lang="en-US"/>
              <a:t>less biased.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be8e481c0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7" name="Google Shape;117;g2cbe8e481c0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=&gt; Time Series Analysis, using statistical methods, allows</a:t>
            </a:r>
            <a:endParaRPr sz="3200"/>
          </a:p>
          <a:p>
            <a:pPr indent="-4318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b="1" i="1" lang="en-US" sz="3200"/>
              <a:t>enhance comprehension</a:t>
            </a:r>
            <a:endParaRPr b="1" i="1" sz="3200"/>
          </a:p>
          <a:p>
            <a:pPr indent="-4318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b="1" i="1" lang="en-US" sz="3200"/>
              <a:t>and predictions</a:t>
            </a:r>
            <a:r>
              <a:rPr lang="en-US" sz="3200"/>
              <a:t>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on </a:t>
            </a:r>
            <a:r>
              <a:rPr b="1" i="1" lang="en-US" sz="3200"/>
              <a:t>any quantitative variable</a:t>
            </a:r>
            <a:r>
              <a:rPr b="1" lang="en-US" sz="3200"/>
              <a:t> of interest</a:t>
            </a:r>
            <a:r>
              <a:rPr lang="en-US" sz="3200"/>
              <a:t> (</a:t>
            </a:r>
            <a:r>
              <a:rPr i="1" lang="en-US" sz="3200"/>
              <a:t>sales, resources, financial KPIs, logistics, sensors’ measurements, etc.</a:t>
            </a:r>
            <a:r>
              <a:rPr lang="en-US" sz="3200"/>
              <a:t>)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be8e481c0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23" name="Google Shape;123;g2cbe8e481c0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b="1" lang="en-US" sz="3200"/>
              <a:t>Logistic and Transportation</a:t>
            </a:r>
            <a:r>
              <a:rPr lang="en-US" sz="3200"/>
              <a:t>: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Forecasting of shipped packages: workforce planning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be8e481c0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29" name="Google Shape;129;g2cbe8e481c0_0_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b="1" lang="en-US" sz="3200"/>
              <a:t>Logistic and Transportation</a:t>
            </a:r>
            <a:r>
              <a:rPr lang="en-US" sz="3200"/>
              <a:t>:</a:t>
            </a:r>
            <a:endParaRPr sz="3200"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i="1" lang="en-US"/>
              <a:t>Forecasting of shipped packages</a:t>
            </a:r>
            <a:r>
              <a:rPr lang="en-US"/>
              <a:t>: workforce planning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r>
              <a:rPr b="1" lang="en-US" sz="3200"/>
              <a:t>Retail grocery</a:t>
            </a:r>
            <a:r>
              <a:rPr lang="en-US" sz="3200"/>
              <a:t>:</a:t>
            </a:r>
            <a:endParaRPr sz="3200"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i="1" lang="en-US"/>
              <a:t>Forecasting of sales during promotions</a:t>
            </a:r>
            <a:r>
              <a:rPr lang="en-US"/>
              <a:t>: optimizing warehouses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be8e481c0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35" name="Google Shape;135;g2cbe8e481c0_0_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b="1" lang="en-US"/>
              <a:t>Logistic and Transportation</a:t>
            </a:r>
            <a:r>
              <a:rPr lang="en-US"/>
              <a:t>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US"/>
              <a:t>Forecasting of shipped packages</a:t>
            </a:r>
            <a:r>
              <a:rPr lang="en-US"/>
              <a:t>: workforce planning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b="1" lang="en-US"/>
              <a:t>Retail grocery</a:t>
            </a:r>
            <a:r>
              <a:rPr lang="en-US"/>
              <a:t>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US"/>
              <a:t>Forecasting of sales during promotions</a:t>
            </a:r>
            <a:r>
              <a:rPr lang="en-US"/>
              <a:t>: optimizing warehouses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b="1" lang="en-US"/>
              <a:t>Insurance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US"/>
              <a:t>Claims prediction:</a:t>
            </a:r>
            <a:r>
              <a:rPr lang="en-US"/>
              <a:t> determining insurance policies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be8e481c0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41" name="Google Shape;141;g2cbe8e481c0_0_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b="1" lang="en-US"/>
              <a:t>Manufacturing</a:t>
            </a:r>
            <a:r>
              <a:rPr lang="en-US"/>
              <a:t>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US"/>
              <a:t>Predictive Maintenance:</a:t>
            </a:r>
            <a:r>
              <a:rPr lang="en-US"/>
              <a:t> improving operational efficiency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b="1" lang="en-US"/>
              <a:t>Energy &amp; Utilities</a:t>
            </a:r>
            <a:r>
              <a:rPr lang="en-US"/>
              <a:t>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US"/>
              <a:t>Energy load forecasting</a:t>
            </a:r>
            <a:r>
              <a:rPr lang="en-US"/>
              <a:t>: better planning and trading strategies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2020-08-20T21:40:58Z</dcterms:created>
  <dc:creator>Jukka Suomela</dc:creator>
</cp:coreProperties>
</file>