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webextensions/webextension2.xml" ContentType="application/vnd.ms-office.webextension+xml"/>
  <Override PartName="/ppt/notesSlides/notesSlide3.xml" ContentType="application/vnd.openxmlformats-officedocument.presentationml.notesSlide+xml"/>
  <Override PartName="/ppt/webextensions/webextension3.xml" ContentType="application/vnd.ms-office.webextension+xml"/>
  <Override PartName="/ppt/notesSlides/notesSlide4.xml" ContentType="application/vnd.openxmlformats-officedocument.presentationml.notesSlide+xml"/>
  <Override PartName="/ppt/webextensions/webextension4.xml" ContentType="application/vnd.ms-office.webextension+xml"/>
  <Override PartName="/ppt/notesSlides/notesSlide5.xml" ContentType="application/vnd.openxmlformats-officedocument.presentationml.notesSlide+xml"/>
  <Override PartName="/ppt/webextensions/webextension5.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48"/>
  </p:notesMasterIdLst>
  <p:sldIdLst>
    <p:sldId id="256" r:id="rId2"/>
    <p:sldId id="257" r:id="rId3"/>
    <p:sldId id="260" r:id="rId4"/>
    <p:sldId id="261" r:id="rId5"/>
    <p:sldId id="265" r:id="rId6"/>
    <p:sldId id="263" r:id="rId7"/>
    <p:sldId id="264" r:id="rId8"/>
    <p:sldId id="271" r:id="rId9"/>
    <p:sldId id="272" r:id="rId10"/>
    <p:sldId id="274" r:id="rId11"/>
    <p:sldId id="273" r:id="rId12"/>
    <p:sldId id="277" r:id="rId13"/>
    <p:sldId id="280" r:id="rId14"/>
    <p:sldId id="311" r:id="rId15"/>
    <p:sldId id="279" r:id="rId16"/>
    <p:sldId id="281" r:id="rId17"/>
    <p:sldId id="282" r:id="rId18"/>
    <p:sldId id="283" r:id="rId19"/>
    <p:sldId id="284" r:id="rId20"/>
    <p:sldId id="285" r:id="rId21"/>
    <p:sldId id="286" r:id="rId22"/>
    <p:sldId id="290" r:id="rId23"/>
    <p:sldId id="289" r:id="rId24"/>
    <p:sldId id="288" r:id="rId25"/>
    <p:sldId id="287" r:id="rId26"/>
    <p:sldId id="293" r:id="rId27"/>
    <p:sldId id="291" r:id="rId28"/>
    <p:sldId id="314" r:id="rId29"/>
    <p:sldId id="294" r:id="rId30"/>
    <p:sldId id="295" r:id="rId31"/>
    <p:sldId id="296" r:id="rId32"/>
    <p:sldId id="299" r:id="rId33"/>
    <p:sldId id="297" r:id="rId34"/>
    <p:sldId id="298" r:id="rId35"/>
    <p:sldId id="300" r:id="rId36"/>
    <p:sldId id="301" r:id="rId37"/>
    <p:sldId id="309" r:id="rId38"/>
    <p:sldId id="307" r:id="rId39"/>
    <p:sldId id="302" r:id="rId40"/>
    <p:sldId id="305" r:id="rId41"/>
    <p:sldId id="306" r:id="rId42"/>
    <p:sldId id="313" r:id="rId43"/>
    <p:sldId id="303" r:id="rId44"/>
    <p:sldId id="315" r:id="rId45"/>
    <p:sldId id="304" r:id="rId46"/>
    <p:sldId id="31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232A"/>
    <a:srgbClr val="000000"/>
    <a:srgbClr val="2437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94660"/>
  </p:normalViewPr>
  <p:slideViewPr>
    <p:cSldViewPr snapToGrid="0">
      <p:cViewPr varScale="1">
        <p:scale>
          <a:sx n="87" d="100"/>
          <a:sy n="87" d="100"/>
        </p:scale>
        <p:origin x="96"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55893-672A-4932-95C5-EAE53B2173C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453CE98-A7D1-4850-B4E3-8D1CB321D82F}">
      <dgm:prSet/>
      <dgm:spPr/>
      <dgm:t>
        <a:bodyPr/>
        <a:lstStyle/>
        <a:p>
          <a:r>
            <a:rPr lang="en-US" dirty="0"/>
            <a:t>Accurately analyzing accidents can help governments to better the safety of their roads and highways. </a:t>
          </a:r>
        </a:p>
      </dgm:t>
    </dgm:pt>
    <dgm:pt modelId="{40EAD31B-C887-4A82-91AE-9724B57B60C7}" type="parTrans" cxnId="{B4413C7E-0369-4E21-864C-A9F780123D89}">
      <dgm:prSet/>
      <dgm:spPr/>
      <dgm:t>
        <a:bodyPr/>
        <a:lstStyle/>
        <a:p>
          <a:endParaRPr lang="en-US"/>
        </a:p>
      </dgm:t>
    </dgm:pt>
    <dgm:pt modelId="{B87E41FE-DDAF-46E4-A9F9-5DCDD4AAEE27}" type="sibTrans" cxnId="{B4413C7E-0369-4E21-864C-A9F780123D89}">
      <dgm:prSet/>
      <dgm:spPr/>
      <dgm:t>
        <a:bodyPr/>
        <a:lstStyle/>
        <a:p>
          <a:endParaRPr lang="en-US"/>
        </a:p>
      </dgm:t>
    </dgm:pt>
    <dgm:pt modelId="{F5465AFF-3A32-4ACF-AF6E-A8F4FB0E0A0C}">
      <dgm:prSet/>
      <dgm:spPr/>
      <dgm:t>
        <a:bodyPr/>
        <a:lstStyle/>
        <a:p>
          <a:r>
            <a:rPr lang="en-US" dirty="0"/>
            <a:t>Identifying high areas of accidents and high areas of accident severity can highlight areas of concern. </a:t>
          </a:r>
        </a:p>
      </dgm:t>
    </dgm:pt>
    <dgm:pt modelId="{8413F6DA-DFCF-465F-9E2C-094A780F4745}" type="parTrans" cxnId="{69D64BA4-DCF2-4D2F-8DAF-7CA20C2263D9}">
      <dgm:prSet/>
      <dgm:spPr/>
      <dgm:t>
        <a:bodyPr/>
        <a:lstStyle/>
        <a:p>
          <a:endParaRPr lang="en-US"/>
        </a:p>
      </dgm:t>
    </dgm:pt>
    <dgm:pt modelId="{2DBF149C-28EB-439C-9F76-D2D52DB14C8B}" type="sibTrans" cxnId="{69D64BA4-DCF2-4D2F-8DAF-7CA20C2263D9}">
      <dgm:prSet/>
      <dgm:spPr/>
      <dgm:t>
        <a:bodyPr/>
        <a:lstStyle/>
        <a:p>
          <a:endParaRPr lang="en-US"/>
        </a:p>
      </dgm:t>
    </dgm:pt>
    <dgm:pt modelId="{C4EF5A29-A89C-4E9D-92FB-42C046B040FF}">
      <dgm:prSet/>
      <dgm:spPr/>
      <dgm:t>
        <a:bodyPr/>
        <a:lstStyle/>
        <a:p>
          <a:r>
            <a:rPr lang="en-US" dirty="0"/>
            <a:t>It can also be beneficial to insurance companies looking to changer their rates in different areas. </a:t>
          </a:r>
        </a:p>
      </dgm:t>
    </dgm:pt>
    <dgm:pt modelId="{036151D8-BF2D-4BA1-BD05-63A127D97051}" type="parTrans" cxnId="{9B0F2AAC-6968-4836-B8AF-95AB7338F48B}">
      <dgm:prSet/>
      <dgm:spPr/>
      <dgm:t>
        <a:bodyPr/>
        <a:lstStyle/>
        <a:p>
          <a:endParaRPr lang="en-US"/>
        </a:p>
      </dgm:t>
    </dgm:pt>
    <dgm:pt modelId="{933631EF-D242-4B75-B255-B4D2FE2ECDF7}" type="sibTrans" cxnId="{9B0F2AAC-6968-4836-B8AF-95AB7338F48B}">
      <dgm:prSet/>
      <dgm:spPr/>
      <dgm:t>
        <a:bodyPr/>
        <a:lstStyle/>
        <a:p>
          <a:endParaRPr lang="en-US"/>
        </a:p>
      </dgm:t>
    </dgm:pt>
    <dgm:pt modelId="{E43FA864-7F21-497C-8FC7-85BE9D3EF03F}" type="pres">
      <dgm:prSet presAssocID="{48955893-672A-4932-95C5-EAE53B2173C2}" presName="root" presStyleCnt="0">
        <dgm:presLayoutVars>
          <dgm:dir/>
          <dgm:resizeHandles val="exact"/>
        </dgm:presLayoutVars>
      </dgm:prSet>
      <dgm:spPr/>
    </dgm:pt>
    <dgm:pt modelId="{AB3EB529-3AEA-4585-9F10-E74841E16117}" type="pres">
      <dgm:prSet presAssocID="{48955893-672A-4932-95C5-EAE53B2173C2}" presName="container" presStyleCnt="0">
        <dgm:presLayoutVars>
          <dgm:dir/>
          <dgm:resizeHandles val="exact"/>
        </dgm:presLayoutVars>
      </dgm:prSet>
      <dgm:spPr/>
    </dgm:pt>
    <dgm:pt modelId="{EEC39286-A2E2-4303-9944-239110C01FAF}" type="pres">
      <dgm:prSet presAssocID="{C453CE98-A7D1-4850-B4E3-8D1CB321D82F}" presName="compNode" presStyleCnt="0"/>
      <dgm:spPr/>
    </dgm:pt>
    <dgm:pt modelId="{40BAC31F-B323-4D43-8994-B5925E74CD6F}" type="pres">
      <dgm:prSet presAssocID="{C453CE98-A7D1-4850-B4E3-8D1CB321D82F}" presName="iconBgRect" presStyleLbl="bgShp" presStyleIdx="0" presStyleCnt="3"/>
      <dgm:spPr/>
    </dgm:pt>
    <dgm:pt modelId="{5DC3B458-F5D5-48DE-97A4-7379AEC58C5A}" type="pres">
      <dgm:prSet presAssocID="{C453CE98-A7D1-4850-B4E3-8D1CB321D8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8526A61F-6A57-48F3-8236-B00D44C79A5A}" type="pres">
      <dgm:prSet presAssocID="{C453CE98-A7D1-4850-B4E3-8D1CB321D82F}" presName="spaceRect" presStyleCnt="0"/>
      <dgm:spPr/>
    </dgm:pt>
    <dgm:pt modelId="{BB1A9996-2FF3-4163-A3A7-D420DD6998AC}" type="pres">
      <dgm:prSet presAssocID="{C453CE98-A7D1-4850-B4E3-8D1CB321D82F}" presName="textRect" presStyleLbl="revTx" presStyleIdx="0" presStyleCnt="3">
        <dgm:presLayoutVars>
          <dgm:chMax val="1"/>
          <dgm:chPref val="1"/>
        </dgm:presLayoutVars>
      </dgm:prSet>
      <dgm:spPr/>
    </dgm:pt>
    <dgm:pt modelId="{5FA7BF40-71DA-4326-9745-0B3B0A9ADF10}" type="pres">
      <dgm:prSet presAssocID="{B87E41FE-DDAF-46E4-A9F9-5DCDD4AAEE27}" presName="sibTrans" presStyleLbl="sibTrans2D1" presStyleIdx="0" presStyleCnt="0"/>
      <dgm:spPr/>
    </dgm:pt>
    <dgm:pt modelId="{921EB2B2-FC6C-4DD1-A5DB-202E6AF8865C}" type="pres">
      <dgm:prSet presAssocID="{F5465AFF-3A32-4ACF-AF6E-A8F4FB0E0A0C}" presName="compNode" presStyleCnt="0"/>
      <dgm:spPr/>
    </dgm:pt>
    <dgm:pt modelId="{20ACB80F-4801-4AAB-9C03-5BDE064B63C5}" type="pres">
      <dgm:prSet presAssocID="{F5465AFF-3A32-4ACF-AF6E-A8F4FB0E0A0C}" presName="iconBgRect" presStyleLbl="bgShp" presStyleIdx="1" presStyleCnt="3"/>
      <dgm:spPr/>
    </dgm:pt>
    <dgm:pt modelId="{5A778F18-8FFF-47BF-B425-19012278052D}" type="pres">
      <dgm:prSet presAssocID="{F5465AFF-3A32-4ACF-AF6E-A8F4FB0E0A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ADA22636-F783-40D3-952E-E359AC8B0FCD}" type="pres">
      <dgm:prSet presAssocID="{F5465AFF-3A32-4ACF-AF6E-A8F4FB0E0A0C}" presName="spaceRect" presStyleCnt="0"/>
      <dgm:spPr/>
    </dgm:pt>
    <dgm:pt modelId="{B7D33274-871C-4144-A33A-6C3478CF51F7}" type="pres">
      <dgm:prSet presAssocID="{F5465AFF-3A32-4ACF-AF6E-A8F4FB0E0A0C}" presName="textRect" presStyleLbl="revTx" presStyleIdx="1" presStyleCnt="3">
        <dgm:presLayoutVars>
          <dgm:chMax val="1"/>
          <dgm:chPref val="1"/>
        </dgm:presLayoutVars>
      </dgm:prSet>
      <dgm:spPr/>
    </dgm:pt>
    <dgm:pt modelId="{AC79BBF4-2F2A-45C3-A799-9698EAE62D92}" type="pres">
      <dgm:prSet presAssocID="{2DBF149C-28EB-439C-9F76-D2D52DB14C8B}" presName="sibTrans" presStyleLbl="sibTrans2D1" presStyleIdx="0" presStyleCnt="0"/>
      <dgm:spPr/>
    </dgm:pt>
    <dgm:pt modelId="{8917B832-C456-4CE0-8923-7EFEBF539260}" type="pres">
      <dgm:prSet presAssocID="{C4EF5A29-A89C-4E9D-92FB-42C046B040FF}" presName="compNode" presStyleCnt="0"/>
      <dgm:spPr/>
    </dgm:pt>
    <dgm:pt modelId="{8CAF4FC4-C9E7-4404-AB6B-8E3EAFBD17D7}" type="pres">
      <dgm:prSet presAssocID="{C4EF5A29-A89C-4E9D-92FB-42C046B040FF}" presName="iconBgRect" presStyleLbl="bgShp" presStyleIdx="2" presStyleCnt="3"/>
      <dgm:spPr/>
    </dgm:pt>
    <dgm:pt modelId="{AB345B06-9EA8-420F-A3CD-5E2DB47A92E9}" type="pres">
      <dgm:prSet presAssocID="{C4EF5A29-A89C-4E9D-92FB-42C046B040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1010D8BD-3477-4C45-A8C0-064ABE0F3886}" type="pres">
      <dgm:prSet presAssocID="{C4EF5A29-A89C-4E9D-92FB-42C046B040FF}" presName="spaceRect" presStyleCnt="0"/>
      <dgm:spPr/>
    </dgm:pt>
    <dgm:pt modelId="{CA2E1B50-A392-49F6-A752-7B239FC179F2}" type="pres">
      <dgm:prSet presAssocID="{C4EF5A29-A89C-4E9D-92FB-42C046B040FF}" presName="textRect" presStyleLbl="revTx" presStyleIdx="2" presStyleCnt="3">
        <dgm:presLayoutVars>
          <dgm:chMax val="1"/>
          <dgm:chPref val="1"/>
        </dgm:presLayoutVars>
      </dgm:prSet>
      <dgm:spPr/>
    </dgm:pt>
  </dgm:ptLst>
  <dgm:cxnLst>
    <dgm:cxn modelId="{D19B8127-149C-4974-918F-DBF0B49BE49E}" type="presOf" srcId="{C453CE98-A7D1-4850-B4E3-8D1CB321D82F}" destId="{BB1A9996-2FF3-4163-A3A7-D420DD6998AC}" srcOrd="0" destOrd="0" presId="urn:microsoft.com/office/officeart/2018/2/layout/IconCircleList"/>
    <dgm:cxn modelId="{92A3DB35-A468-4880-9C18-660AA45979F3}" type="presOf" srcId="{F5465AFF-3A32-4ACF-AF6E-A8F4FB0E0A0C}" destId="{B7D33274-871C-4144-A33A-6C3478CF51F7}" srcOrd="0" destOrd="0" presId="urn:microsoft.com/office/officeart/2018/2/layout/IconCircleList"/>
    <dgm:cxn modelId="{CEF7373F-F609-4B95-AB5C-92EFFEE8528A}" type="presOf" srcId="{C4EF5A29-A89C-4E9D-92FB-42C046B040FF}" destId="{CA2E1B50-A392-49F6-A752-7B239FC179F2}" srcOrd="0" destOrd="0" presId="urn:microsoft.com/office/officeart/2018/2/layout/IconCircleList"/>
    <dgm:cxn modelId="{B4413C7E-0369-4E21-864C-A9F780123D89}" srcId="{48955893-672A-4932-95C5-EAE53B2173C2}" destId="{C453CE98-A7D1-4850-B4E3-8D1CB321D82F}" srcOrd="0" destOrd="0" parTransId="{40EAD31B-C887-4A82-91AE-9724B57B60C7}" sibTransId="{B87E41FE-DDAF-46E4-A9F9-5DCDD4AAEE27}"/>
    <dgm:cxn modelId="{F70215A4-C349-4765-B342-F8578C38C21C}" type="presOf" srcId="{2DBF149C-28EB-439C-9F76-D2D52DB14C8B}" destId="{AC79BBF4-2F2A-45C3-A799-9698EAE62D92}" srcOrd="0" destOrd="0" presId="urn:microsoft.com/office/officeart/2018/2/layout/IconCircleList"/>
    <dgm:cxn modelId="{69D64BA4-DCF2-4D2F-8DAF-7CA20C2263D9}" srcId="{48955893-672A-4932-95C5-EAE53B2173C2}" destId="{F5465AFF-3A32-4ACF-AF6E-A8F4FB0E0A0C}" srcOrd="1" destOrd="0" parTransId="{8413F6DA-DFCF-465F-9E2C-094A780F4745}" sibTransId="{2DBF149C-28EB-439C-9F76-D2D52DB14C8B}"/>
    <dgm:cxn modelId="{9B0F2AAC-6968-4836-B8AF-95AB7338F48B}" srcId="{48955893-672A-4932-95C5-EAE53B2173C2}" destId="{C4EF5A29-A89C-4E9D-92FB-42C046B040FF}" srcOrd="2" destOrd="0" parTransId="{036151D8-BF2D-4BA1-BD05-63A127D97051}" sibTransId="{933631EF-D242-4B75-B255-B4D2FE2ECDF7}"/>
    <dgm:cxn modelId="{41774DD2-C9F8-4634-BEAA-C7284EFB7525}" type="presOf" srcId="{B87E41FE-DDAF-46E4-A9F9-5DCDD4AAEE27}" destId="{5FA7BF40-71DA-4326-9745-0B3B0A9ADF10}" srcOrd="0" destOrd="0" presId="urn:microsoft.com/office/officeart/2018/2/layout/IconCircleList"/>
    <dgm:cxn modelId="{D320CEFB-4395-46A4-9B36-B13136F3EC8B}" type="presOf" srcId="{48955893-672A-4932-95C5-EAE53B2173C2}" destId="{E43FA864-7F21-497C-8FC7-85BE9D3EF03F}" srcOrd="0" destOrd="0" presId="urn:microsoft.com/office/officeart/2018/2/layout/IconCircleList"/>
    <dgm:cxn modelId="{429091A7-6A1B-4938-B840-1273F7BF44DD}" type="presParOf" srcId="{E43FA864-7F21-497C-8FC7-85BE9D3EF03F}" destId="{AB3EB529-3AEA-4585-9F10-E74841E16117}" srcOrd="0" destOrd="0" presId="urn:microsoft.com/office/officeart/2018/2/layout/IconCircleList"/>
    <dgm:cxn modelId="{1541AF55-C976-4C44-978D-A2061B9A78E7}" type="presParOf" srcId="{AB3EB529-3AEA-4585-9F10-E74841E16117}" destId="{EEC39286-A2E2-4303-9944-239110C01FAF}" srcOrd="0" destOrd="0" presId="urn:microsoft.com/office/officeart/2018/2/layout/IconCircleList"/>
    <dgm:cxn modelId="{D577021B-BCF8-4705-A47F-87CD33643D48}" type="presParOf" srcId="{EEC39286-A2E2-4303-9944-239110C01FAF}" destId="{40BAC31F-B323-4D43-8994-B5925E74CD6F}" srcOrd="0" destOrd="0" presId="urn:microsoft.com/office/officeart/2018/2/layout/IconCircleList"/>
    <dgm:cxn modelId="{34214249-B473-4310-AEAF-7621308BB898}" type="presParOf" srcId="{EEC39286-A2E2-4303-9944-239110C01FAF}" destId="{5DC3B458-F5D5-48DE-97A4-7379AEC58C5A}" srcOrd="1" destOrd="0" presId="urn:microsoft.com/office/officeart/2018/2/layout/IconCircleList"/>
    <dgm:cxn modelId="{0157EF73-19E8-4657-AE2A-A7DED1BFAD4A}" type="presParOf" srcId="{EEC39286-A2E2-4303-9944-239110C01FAF}" destId="{8526A61F-6A57-48F3-8236-B00D44C79A5A}" srcOrd="2" destOrd="0" presId="urn:microsoft.com/office/officeart/2018/2/layout/IconCircleList"/>
    <dgm:cxn modelId="{85A62D50-95C6-4391-983C-F187652A7794}" type="presParOf" srcId="{EEC39286-A2E2-4303-9944-239110C01FAF}" destId="{BB1A9996-2FF3-4163-A3A7-D420DD6998AC}" srcOrd="3" destOrd="0" presId="urn:microsoft.com/office/officeart/2018/2/layout/IconCircleList"/>
    <dgm:cxn modelId="{94BDAA06-BFDD-4BD0-A222-643AA6BF90A2}" type="presParOf" srcId="{AB3EB529-3AEA-4585-9F10-E74841E16117}" destId="{5FA7BF40-71DA-4326-9745-0B3B0A9ADF10}" srcOrd="1" destOrd="0" presId="urn:microsoft.com/office/officeart/2018/2/layout/IconCircleList"/>
    <dgm:cxn modelId="{0BC7E04D-21A4-46D5-8FB5-1D8DED7F1AB5}" type="presParOf" srcId="{AB3EB529-3AEA-4585-9F10-E74841E16117}" destId="{921EB2B2-FC6C-4DD1-A5DB-202E6AF8865C}" srcOrd="2" destOrd="0" presId="urn:microsoft.com/office/officeart/2018/2/layout/IconCircleList"/>
    <dgm:cxn modelId="{4A7A4254-37B8-49D4-A6BE-6DF7EE68AE91}" type="presParOf" srcId="{921EB2B2-FC6C-4DD1-A5DB-202E6AF8865C}" destId="{20ACB80F-4801-4AAB-9C03-5BDE064B63C5}" srcOrd="0" destOrd="0" presId="urn:microsoft.com/office/officeart/2018/2/layout/IconCircleList"/>
    <dgm:cxn modelId="{00B66618-0484-48F2-9097-67FD5903B8B7}" type="presParOf" srcId="{921EB2B2-FC6C-4DD1-A5DB-202E6AF8865C}" destId="{5A778F18-8FFF-47BF-B425-19012278052D}" srcOrd="1" destOrd="0" presId="urn:microsoft.com/office/officeart/2018/2/layout/IconCircleList"/>
    <dgm:cxn modelId="{ED202FE0-367B-4A0E-8D9D-72A2FD3D40CE}" type="presParOf" srcId="{921EB2B2-FC6C-4DD1-A5DB-202E6AF8865C}" destId="{ADA22636-F783-40D3-952E-E359AC8B0FCD}" srcOrd="2" destOrd="0" presId="urn:microsoft.com/office/officeart/2018/2/layout/IconCircleList"/>
    <dgm:cxn modelId="{46812AC0-420C-4CDA-98CD-9EC7D4A1BB05}" type="presParOf" srcId="{921EB2B2-FC6C-4DD1-A5DB-202E6AF8865C}" destId="{B7D33274-871C-4144-A33A-6C3478CF51F7}" srcOrd="3" destOrd="0" presId="urn:microsoft.com/office/officeart/2018/2/layout/IconCircleList"/>
    <dgm:cxn modelId="{B0A1A7DA-9FBA-48F0-9A2A-0BF50869CE01}" type="presParOf" srcId="{AB3EB529-3AEA-4585-9F10-E74841E16117}" destId="{AC79BBF4-2F2A-45C3-A799-9698EAE62D92}" srcOrd="3" destOrd="0" presId="urn:microsoft.com/office/officeart/2018/2/layout/IconCircleList"/>
    <dgm:cxn modelId="{751CCE3A-1D30-4CDB-851F-C65E513787B8}" type="presParOf" srcId="{AB3EB529-3AEA-4585-9F10-E74841E16117}" destId="{8917B832-C456-4CE0-8923-7EFEBF539260}" srcOrd="4" destOrd="0" presId="urn:microsoft.com/office/officeart/2018/2/layout/IconCircleList"/>
    <dgm:cxn modelId="{E2CB4EC4-387E-4450-81FF-79E02B7B05D4}" type="presParOf" srcId="{8917B832-C456-4CE0-8923-7EFEBF539260}" destId="{8CAF4FC4-C9E7-4404-AB6B-8E3EAFBD17D7}" srcOrd="0" destOrd="0" presId="urn:microsoft.com/office/officeart/2018/2/layout/IconCircleList"/>
    <dgm:cxn modelId="{6D9194C9-3C3E-4E96-AC53-FE17A22866BA}" type="presParOf" srcId="{8917B832-C456-4CE0-8923-7EFEBF539260}" destId="{AB345B06-9EA8-420F-A3CD-5E2DB47A92E9}" srcOrd="1" destOrd="0" presId="urn:microsoft.com/office/officeart/2018/2/layout/IconCircleList"/>
    <dgm:cxn modelId="{BCDCE601-3F1D-4D6B-900E-0E012BC49338}" type="presParOf" srcId="{8917B832-C456-4CE0-8923-7EFEBF539260}" destId="{1010D8BD-3477-4C45-A8C0-064ABE0F3886}" srcOrd="2" destOrd="0" presId="urn:microsoft.com/office/officeart/2018/2/layout/IconCircleList"/>
    <dgm:cxn modelId="{6B43E6D6-7176-4EE8-B90F-5F461E85D80B}" type="presParOf" srcId="{8917B832-C456-4CE0-8923-7EFEBF539260}" destId="{CA2E1B50-A392-49F6-A752-7B239FC179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DCC6F2-2AB7-4FC2-96AD-67291C25E940}" type="doc">
      <dgm:prSet loTypeId="urn:microsoft.com/office/officeart/2005/8/layout/hierarchy1" loCatId="hierarchy" qsTypeId="urn:microsoft.com/office/officeart/2005/8/quickstyle/simple2" qsCatId="simple" csTypeId="urn:microsoft.com/office/officeart/2005/8/colors/accent6_2" csCatId="accent6"/>
      <dgm:spPr/>
      <dgm:t>
        <a:bodyPr/>
        <a:lstStyle/>
        <a:p>
          <a:endParaRPr lang="en-US"/>
        </a:p>
      </dgm:t>
    </dgm:pt>
    <dgm:pt modelId="{AF6F9285-68F5-4ABC-874A-2C8D9FF7CF34}">
      <dgm:prSet/>
      <dgm:spPr/>
      <dgm:t>
        <a:bodyPr/>
        <a:lstStyle/>
        <a:p>
          <a:r>
            <a:rPr lang="en-US" dirty="0"/>
            <a:t>The goal of this project is to investigate and determine what causes accidents and what attributes to their level of severity.</a:t>
          </a:r>
        </a:p>
      </dgm:t>
    </dgm:pt>
    <dgm:pt modelId="{93AF77FB-A077-4497-8C18-2C31B4E4F3DA}" type="parTrans" cxnId="{8089E0AC-E953-475C-ACB4-E660959B797A}">
      <dgm:prSet/>
      <dgm:spPr/>
      <dgm:t>
        <a:bodyPr/>
        <a:lstStyle/>
        <a:p>
          <a:endParaRPr lang="en-US"/>
        </a:p>
      </dgm:t>
    </dgm:pt>
    <dgm:pt modelId="{09CE85D1-C8C9-4DFC-B6BC-3F3F1144EBD1}" type="sibTrans" cxnId="{8089E0AC-E953-475C-ACB4-E660959B797A}">
      <dgm:prSet/>
      <dgm:spPr/>
      <dgm:t>
        <a:bodyPr/>
        <a:lstStyle/>
        <a:p>
          <a:endParaRPr lang="en-US"/>
        </a:p>
      </dgm:t>
    </dgm:pt>
    <dgm:pt modelId="{666D6195-715A-4E88-AE9F-05688145D794}">
      <dgm:prSet/>
      <dgm:spPr/>
      <dgm:t>
        <a:bodyPr/>
        <a:lstStyle/>
        <a:p>
          <a:r>
            <a:rPr lang="en-US" dirty="0"/>
            <a:t>Through visualizations and machine learning algorithms, areas of concern will be highlighted, and  the seriousness of accidents will be predicted as accurately as possible. </a:t>
          </a:r>
        </a:p>
      </dgm:t>
    </dgm:pt>
    <dgm:pt modelId="{3A74E783-79D8-40CD-8B16-141AACAFD2E7}" type="parTrans" cxnId="{3B119B52-10A3-41EC-B259-6B9000E94E5B}">
      <dgm:prSet/>
      <dgm:spPr/>
      <dgm:t>
        <a:bodyPr/>
        <a:lstStyle/>
        <a:p>
          <a:endParaRPr lang="en-US"/>
        </a:p>
      </dgm:t>
    </dgm:pt>
    <dgm:pt modelId="{13697CC2-0883-4B03-BCA7-10F97D0A74E0}" type="sibTrans" cxnId="{3B119B52-10A3-41EC-B259-6B9000E94E5B}">
      <dgm:prSet/>
      <dgm:spPr/>
      <dgm:t>
        <a:bodyPr/>
        <a:lstStyle/>
        <a:p>
          <a:endParaRPr lang="en-US"/>
        </a:p>
      </dgm:t>
    </dgm:pt>
    <dgm:pt modelId="{4C90623F-CC13-4857-9157-ED28B2F7BAFD}" type="pres">
      <dgm:prSet presAssocID="{6BDCC6F2-2AB7-4FC2-96AD-67291C25E940}" presName="hierChild1" presStyleCnt="0">
        <dgm:presLayoutVars>
          <dgm:chPref val="1"/>
          <dgm:dir/>
          <dgm:animOne val="branch"/>
          <dgm:animLvl val="lvl"/>
          <dgm:resizeHandles/>
        </dgm:presLayoutVars>
      </dgm:prSet>
      <dgm:spPr/>
    </dgm:pt>
    <dgm:pt modelId="{3C175C3F-23CD-4AC1-BEDB-46A774F54C51}" type="pres">
      <dgm:prSet presAssocID="{AF6F9285-68F5-4ABC-874A-2C8D9FF7CF34}" presName="hierRoot1" presStyleCnt="0"/>
      <dgm:spPr/>
    </dgm:pt>
    <dgm:pt modelId="{ED6F96B9-811A-451E-AB0D-FE0EDF155C5C}" type="pres">
      <dgm:prSet presAssocID="{AF6F9285-68F5-4ABC-874A-2C8D9FF7CF34}" presName="composite" presStyleCnt="0"/>
      <dgm:spPr/>
    </dgm:pt>
    <dgm:pt modelId="{0F6EC181-7D7D-4BCC-A20E-450F78D4EDC2}" type="pres">
      <dgm:prSet presAssocID="{AF6F9285-68F5-4ABC-874A-2C8D9FF7CF34}" presName="background" presStyleLbl="node0" presStyleIdx="0" presStyleCnt="2"/>
      <dgm:spPr>
        <a:solidFill>
          <a:schemeClr val="bg2"/>
        </a:solidFill>
      </dgm:spPr>
    </dgm:pt>
    <dgm:pt modelId="{BE76DA2C-208C-40B7-9CD6-B02473254628}" type="pres">
      <dgm:prSet presAssocID="{AF6F9285-68F5-4ABC-874A-2C8D9FF7CF34}" presName="text" presStyleLbl="fgAcc0" presStyleIdx="0" presStyleCnt="2">
        <dgm:presLayoutVars>
          <dgm:chPref val="3"/>
        </dgm:presLayoutVars>
      </dgm:prSet>
      <dgm:spPr/>
    </dgm:pt>
    <dgm:pt modelId="{ACD12139-32B4-4DDA-A111-515EFA9356E3}" type="pres">
      <dgm:prSet presAssocID="{AF6F9285-68F5-4ABC-874A-2C8D9FF7CF34}" presName="hierChild2" presStyleCnt="0"/>
      <dgm:spPr/>
    </dgm:pt>
    <dgm:pt modelId="{35F27826-5A38-4ECA-83BE-53A211613FAC}" type="pres">
      <dgm:prSet presAssocID="{666D6195-715A-4E88-AE9F-05688145D794}" presName="hierRoot1" presStyleCnt="0"/>
      <dgm:spPr/>
    </dgm:pt>
    <dgm:pt modelId="{58A3A4A6-64BB-4612-AE6C-35FB88FB7FFB}" type="pres">
      <dgm:prSet presAssocID="{666D6195-715A-4E88-AE9F-05688145D794}" presName="composite" presStyleCnt="0"/>
      <dgm:spPr/>
    </dgm:pt>
    <dgm:pt modelId="{A846ED9B-9B00-4D5D-AE1E-EE433099D1AC}" type="pres">
      <dgm:prSet presAssocID="{666D6195-715A-4E88-AE9F-05688145D794}" presName="background" presStyleLbl="node0" presStyleIdx="1" presStyleCnt="2"/>
      <dgm:spPr>
        <a:solidFill>
          <a:schemeClr val="bg2"/>
        </a:solidFill>
      </dgm:spPr>
    </dgm:pt>
    <dgm:pt modelId="{55E00203-E174-4298-953D-BFC22166BEA4}" type="pres">
      <dgm:prSet presAssocID="{666D6195-715A-4E88-AE9F-05688145D794}" presName="text" presStyleLbl="fgAcc0" presStyleIdx="1" presStyleCnt="2">
        <dgm:presLayoutVars>
          <dgm:chPref val="3"/>
        </dgm:presLayoutVars>
      </dgm:prSet>
      <dgm:spPr/>
    </dgm:pt>
    <dgm:pt modelId="{6EAB1F0F-3BAD-46F2-85B8-FD3438C5D37A}" type="pres">
      <dgm:prSet presAssocID="{666D6195-715A-4E88-AE9F-05688145D794}" presName="hierChild2" presStyleCnt="0"/>
      <dgm:spPr/>
    </dgm:pt>
  </dgm:ptLst>
  <dgm:cxnLst>
    <dgm:cxn modelId="{2BD68B62-0E69-4ED9-9F72-FB37E7AECC61}" type="presOf" srcId="{AF6F9285-68F5-4ABC-874A-2C8D9FF7CF34}" destId="{BE76DA2C-208C-40B7-9CD6-B02473254628}" srcOrd="0" destOrd="0" presId="urn:microsoft.com/office/officeart/2005/8/layout/hierarchy1"/>
    <dgm:cxn modelId="{3B119B52-10A3-41EC-B259-6B9000E94E5B}" srcId="{6BDCC6F2-2AB7-4FC2-96AD-67291C25E940}" destId="{666D6195-715A-4E88-AE9F-05688145D794}" srcOrd="1" destOrd="0" parTransId="{3A74E783-79D8-40CD-8B16-141AACAFD2E7}" sibTransId="{13697CC2-0883-4B03-BCA7-10F97D0A74E0}"/>
    <dgm:cxn modelId="{8089E0AC-E953-475C-ACB4-E660959B797A}" srcId="{6BDCC6F2-2AB7-4FC2-96AD-67291C25E940}" destId="{AF6F9285-68F5-4ABC-874A-2C8D9FF7CF34}" srcOrd="0" destOrd="0" parTransId="{93AF77FB-A077-4497-8C18-2C31B4E4F3DA}" sibTransId="{09CE85D1-C8C9-4DFC-B6BC-3F3F1144EBD1}"/>
    <dgm:cxn modelId="{D3BAC4BE-7CC5-43CD-B7D1-64821592B857}" type="presOf" srcId="{6BDCC6F2-2AB7-4FC2-96AD-67291C25E940}" destId="{4C90623F-CC13-4857-9157-ED28B2F7BAFD}" srcOrd="0" destOrd="0" presId="urn:microsoft.com/office/officeart/2005/8/layout/hierarchy1"/>
    <dgm:cxn modelId="{A72294F7-FD19-48AC-8384-00C4E45685AF}" type="presOf" srcId="{666D6195-715A-4E88-AE9F-05688145D794}" destId="{55E00203-E174-4298-953D-BFC22166BEA4}" srcOrd="0" destOrd="0" presId="urn:microsoft.com/office/officeart/2005/8/layout/hierarchy1"/>
    <dgm:cxn modelId="{B8179497-F4D4-4E2A-BC0E-7BF06F0B3B7C}" type="presParOf" srcId="{4C90623F-CC13-4857-9157-ED28B2F7BAFD}" destId="{3C175C3F-23CD-4AC1-BEDB-46A774F54C51}" srcOrd="0" destOrd="0" presId="urn:microsoft.com/office/officeart/2005/8/layout/hierarchy1"/>
    <dgm:cxn modelId="{6D8018DD-9FBA-41E1-92E7-2BBEB933EC57}" type="presParOf" srcId="{3C175C3F-23CD-4AC1-BEDB-46A774F54C51}" destId="{ED6F96B9-811A-451E-AB0D-FE0EDF155C5C}" srcOrd="0" destOrd="0" presId="urn:microsoft.com/office/officeart/2005/8/layout/hierarchy1"/>
    <dgm:cxn modelId="{21C1F3ED-5D50-4E02-8C9B-DAFFCA05D375}" type="presParOf" srcId="{ED6F96B9-811A-451E-AB0D-FE0EDF155C5C}" destId="{0F6EC181-7D7D-4BCC-A20E-450F78D4EDC2}" srcOrd="0" destOrd="0" presId="urn:microsoft.com/office/officeart/2005/8/layout/hierarchy1"/>
    <dgm:cxn modelId="{800535C8-1401-43F5-B36D-5D388D05AD18}" type="presParOf" srcId="{ED6F96B9-811A-451E-AB0D-FE0EDF155C5C}" destId="{BE76DA2C-208C-40B7-9CD6-B02473254628}" srcOrd="1" destOrd="0" presId="urn:microsoft.com/office/officeart/2005/8/layout/hierarchy1"/>
    <dgm:cxn modelId="{1F6E4263-0247-484C-8BFA-F8B7A30D55A4}" type="presParOf" srcId="{3C175C3F-23CD-4AC1-BEDB-46A774F54C51}" destId="{ACD12139-32B4-4DDA-A111-515EFA9356E3}" srcOrd="1" destOrd="0" presId="urn:microsoft.com/office/officeart/2005/8/layout/hierarchy1"/>
    <dgm:cxn modelId="{59DA09E7-C994-44B8-9BA1-4D20006D4771}" type="presParOf" srcId="{4C90623F-CC13-4857-9157-ED28B2F7BAFD}" destId="{35F27826-5A38-4ECA-83BE-53A211613FAC}" srcOrd="1" destOrd="0" presId="urn:microsoft.com/office/officeart/2005/8/layout/hierarchy1"/>
    <dgm:cxn modelId="{7A314F5C-E714-460F-B308-AF7BC55BD67D}" type="presParOf" srcId="{35F27826-5A38-4ECA-83BE-53A211613FAC}" destId="{58A3A4A6-64BB-4612-AE6C-35FB88FB7FFB}" srcOrd="0" destOrd="0" presId="urn:microsoft.com/office/officeart/2005/8/layout/hierarchy1"/>
    <dgm:cxn modelId="{47528F41-CDFC-41A8-BF85-A115D10DBF52}" type="presParOf" srcId="{58A3A4A6-64BB-4612-AE6C-35FB88FB7FFB}" destId="{A846ED9B-9B00-4D5D-AE1E-EE433099D1AC}" srcOrd="0" destOrd="0" presId="urn:microsoft.com/office/officeart/2005/8/layout/hierarchy1"/>
    <dgm:cxn modelId="{1D738081-6C27-4BBD-B10C-A9278D40D235}" type="presParOf" srcId="{58A3A4A6-64BB-4612-AE6C-35FB88FB7FFB}" destId="{55E00203-E174-4298-953D-BFC22166BEA4}" srcOrd="1" destOrd="0" presId="urn:microsoft.com/office/officeart/2005/8/layout/hierarchy1"/>
    <dgm:cxn modelId="{320A6212-B684-4A2E-ADB5-8F3992802948}" type="presParOf" srcId="{35F27826-5A38-4ECA-83BE-53A211613FAC}" destId="{6EAB1F0F-3BAD-46F2-85B8-FD3438C5D3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5B38C5-E022-4AB0-9BA8-56AAB7100AB4}"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50D075A0-6BC4-4C09-8D69-D581420FFAC7}">
      <dgm:prSet/>
      <dgm:spPr/>
      <dgm:t>
        <a:bodyPr/>
        <a:lstStyle/>
        <a:p>
          <a:r>
            <a:rPr lang="en-US" dirty="0"/>
            <a:t>What are the limitations of the current data?</a:t>
          </a:r>
        </a:p>
      </dgm:t>
    </dgm:pt>
    <dgm:pt modelId="{D42D5128-401B-4242-B75A-C7CE8AA8BA6B}" type="parTrans" cxnId="{2A569919-18BA-4E97-9C66-589C5899F3E6}">
      <dgm:prSet/>
      <dgm:spPr/>
      <dgm:t>
        <a:bodyPr/>
        <a:lstStyle/>
        <a:p>
          <a:endParaRPr lang="en-US"/>
        </a:p>
      </dgm:t>
    </dgm:pt>
    <dgm:pt modelId="{F59B93C4-3AB2-47A9-93D9-B552935C9A8E}" type="sibTrans" cxnId="{2A569919-18BA-4E97-9C66-589C5899F3E6}">
      <dgm:prSet/>
      <dgm:spPr/>
      <dgm:t>
        <a:bodyPr/>
        <a:lstStyle/>
        <a:p>
          <a:endParaRPr lang="en-US"/>
        </a:p>
      </dgm:t>
    </dgm:pt>
    <dgm:pt modelId="{00B9DE61-5876-46E9-9364-1FA908302AFE}">
      <dgm:prSet/>
      <dgm:spPr/>
      <dgm:t>
        <a:bodyPr/>
        <a:lstStyle/>
        <a:p>
          <a:r>
            <a:rPr lang="en-US" dirty="0"/>
            <a:t>What things would help this research to be more accurate?</a:t>
          </a:r>
        </a:p>
      </dgm:t>
    </dgm:pt>
    <dgm:pt modelId="{D1FE53C0-D3C5-4D2E-99E2-A0447D040ABB}" type="parTrans" cxnId="{D8DD6278-DF1A-4D80-A9DD-6F273F3F231F}">
      <dgm:prSet/>
      <dgm:spPr/>
      <dgm:t>
        <a:bodyPr/>
        <a:lstStyle/>
        <a:p>
          <a:endParaRPr lang="en-US"/>
        </a:p>
      </dgm:t>
    </dgm:pt>
    <dgm:pt modelId="{64BAECC9-A296-4583-A259-6568FE52F5DD}" type="sibTrans" cxnId="{D8DD6278-DF1A-4D80-A9DD-6F273F3F231F}">
      <dgm:prSet/>
      <dgm:spPr/>
      <dgm:t>
        <a:bodyPr/>
        <a:lstStyle/>
        <a:p>
          <a:endParaRPr lang="en-US"/>
        </a:p>
      </dgm:t>
    </dgm:pt>
    <dgm:pt modelId="{ABDF3CDF-0A68-4996-BF60-4D809FFE7CF4}">
      <dgm:prSet/>
      <dgm:spPr/>
      <dgm:t>
        <a:bodyPr/>
        <a:lstStyle/>
        <a:p>
          <a:r>
            <a:rPr lang="en-US" dirty="0"/>
            <a:t>Can we forecast the number of accidents in upcoming years based on the information available?</a:t>
          </a:r>
        </a:p>
      </dgm:t>
    </dgm:pt>
    <dgm:pt modelId="{82CF12D8-A205-44F2-B663-0BC413FC9AC8}" type="parTrans" cxnId="{FA7C35D2-91DB-4DE8-86A2-579A9B1FC1BD}">
      <dgm:prSet/>
      <dgm:spPr/>
      <dgm:t>
        <a:bodyPr/>
        <a:lstStyle/>
        <a:p>
          <a:endParaRPr lang="en-US"/>
        </a:p>
      </dgm:t>
    </dgm:pt>
    <dgm:pt modelId="{09E7A0CC-F464-47AF-9E1B-745AB95FDD6E}" type="sibTrans" cxnId="{FA7C35D2-91DB-4DE8-86A2-579A9B1FC1BD}">
      <dgm:prSet/>
      <dgm:spPr/>
      <dgm:t>
        <a:bodyPr/>
        <a:lstStyle/>
        <a:p>
          <a:endParaRPr lang="en-US"/>
        </a:p>
      </dgm:t>
    </dgm:pt>
    <dgm:pt modelId="{B9029565-0AB4-47A2-9446-1B9A372401D4}">
      <dgm:prSet/>
      <dgm:spPr/>
      <dgm:t>
        <a:bodyPr/>
        <a:lstStyle/>
        <a:p>
          <a:r>
            <a:rPr lang="en-US" dirty="0"/>
            <a:t>Who does this project benefit?</a:t>
          </a:r>
        </a:p>
      </dgm:t>
    </dgm:pt>
    <dgm:pt modelId="{7A32BEC1-22E5-4256-B963-E14CEBC986B7}" type="parTrans" cxnId="{3A86DBF3-9C3E-4A0D-B32D-619E7322FFEC}">
      <dgm:prSet/>
      <dgm:spPr/>
      <dgm:t>
        <a:bodyPr/>
        <a:lstStyle/>
        <a:p>
          <a:endParaRPr lang="en-US"/>
        </a:p>
      </dgm:t>
    </dgm:pt>
    <dgm:pt modelId="{057D443C-C0FE-4174-BBB8-9AED9CD7CECD}" type="sibTrans" cxnId="{3A86DBF3-9C3E-4A0D-B32D-619E7322FFEC}">
      <dgm:prSet/>
      <dgm:spPr/>
      <dgm:t>
        <a:bodyPr/>
        <a:lstStyle/>
        <a:p>
          <a:endParaRPr lang="en-US"/>
        </a:p>
      </dgm:t>
    </dgm:pt>
    <dgm:pt modelId="{01CB6D92-69B5-4963-B304-B310485760B0}">
      <dgm:prSet/>
      <dgm:spPr/>
      <dgm:t>
        <a:bodyPr/>
        <a:lstStyle/>
        <a:p>
          <a:r>
            <a:rPr lang="en-US" dirty="0"/>
            <a:t>Can we create a machine learning algorithm that correctly predicts the severity of accidents?</a:t>
          </a:r>
        </a:p>
      </dgm:t>
    </dgm:pt>
    <dgm:pt modelId="{797E6CD9-403C-47D0-ACF2-C86B1A1DE81B}" type="parTrans" cxnId="{A4356B38-AD75-4E3D-8F88-69B561D9F155}">
      <dgm:prSet/>
      <dgm:spPr/>
      <dgm:t>
        <a:bodyPr/>
        <a:lstStyle/>
        <a:p>
          <a:endParaRPr lang="en-US"/>
        </a:p>
      </dgm:t>
    </dgm:pt>
    <dgm:pt modelId="{EB6AC284-7A3D-4496-BEDB-EED9437265F9}" type="sibTrans" cxnId="{A4356B38-AD75-4E3D-8F88-69B561D9F155}">
      <dgm:prSet/>
      <dgm:spPr/>
      <dgm:t>
        <a:bodyPr/>
        <a:lstStyle/>
        <a:p>
          <a:endParaRPr lang="en-US"/>
        </a:p>
      </dgm:t>
    </dgm:pt>
    <dgm:pt modelId="{544E59FA-DAB2-4AE8-A346-4DC876F4E11E}">
      <dgm:prSet/>
      <dgm:spPr/>
      <dgm:t>
        <a:bodyPr/>
        <a:lstStyle/>
        <a:p>
          <a:r>
            <a:rPr lang="en-US" dirty="0"/>
            <a:t>When do/did the most accidents happen?</a:t>
          </a:r>
        </a:p>
      </dgm:t>
    </dgm:pt>
    <dgm:pt modelId="{17BD7910-D41B-4160-B334-EB1671280D0F}" type="parTrans" cxnId="{6C442F08-07EA-42EF-A6BC-3A406358BC86}">
      <dgm:prSet/>
      <dgm:spPr/>
      <dgm:t>
        <a:bodyPr/>
        <a:lstStyle/>
        <a:p>
          <a:endParaRPr lang="en-US"/>
        </a:p>
      </dgm:t>
    </dgm:pt>
    <dgm:pt modelId="{7DF10C7E-80D6-4523-97CD-E35CCEC6B77F}" type="sibTrans" cxnId="{6C442F08-07EA-42EF-A6BC-3A406358BC86}">
      <dgm:prSet/>
      <dgm:spPr/>
      <dgm:t>
        <a:bodyPr/>
        <a:lstStyle/>
        <a:p>
          <a:endParaRPr lang="en-US"/>
        </a:p>
      </dgm:t>
    </dgm:pt>
    <dgm:pt modelId="{AAEF22C3-091D-4EEB-BD34-5991311D37BB}">
      <dgm:prSet/>
      <dgm:spPr/>
      <dgm:t>
        <a:bodyPr/>
        <a:lstStyle/>
        <a:p>
          <a:r>
            <a:rPr lang="en-US" dirty="0"/>
            <a:t>How do the available factors contribute to accident seriousness?</a:t>
          </a:r>
        </a:p>
      </dgm:t>
    </dgm:pt>
    <dgm:pt modelId="{E16D1B36-FA50-4BEF-8079-A348AB7AB90C}" type="parTrans" cxnId="{D73CA63F-9678-468B-9B97-3D6256579C6D}">
      <dgm:prSet/>
      <dgm:spPr/>
      <dgm:t>
        <a:bodyPr/>
        <a:lstStyle/>
        <a:p>
          <a:endParaRPr lang="en-US"/>
        </a:p>
      </dgm:t>
    </dgm:pt>
    <dgm:pt modelId="{1CC113EB-C815-4C8D-B527-08EADC4B6109}" type="sibTrans" cxnId="{D73CA63F-9678-468B-9B97-3D6256579C6D}">
      <dgm:prSet/>
      <dgm:spPr/>
      <dgm:t>
        <a:bodyPr/>
        <a:lstStyle/>
        <a:p>
          <a:endParaRPr lang="en-US"/>
        </a:p>
      </dgm:t>
    </dgm:pt>
    <dgm:pt modelId="{6E86839C-1795-4788-A5CD-F78E662253EA}" type="pres">
      <dgm:prSet presAssocID="{B35B38C5-E022-4AB0-9BA8-56AAB7100AB4}" presName="diagram" presStyleCnt="0">
        <dgm:presLayoutVars>
          <dgm:dir/>
          <dgm:resizeHandles val="exact"/>
        </dgm:presLayoutVars>
      </dgm:prSet>
      <dgm:spPr/>
    </dgm:pt>
    <dgm:pt modelId="{E5AFA1CC-69E8-47D9-856E-3EDDC58B4240}" type="pres">
      <dgm:prSet presAssocID="{B9029565-0AB4-47A2-9446-1B9A372401D4}" presName="node" presStyleLbl="node1" presStyleIdx="0" presStyleCnt="7">
        <dgm:presLayoutVars>
          <dgm:bulletEnabled val="1"/>
        </dgm:presLayoutVars>
      </dgm:prSet>
      <dgm:spPr/>
    </dgm:pt>
    <dgm:pt modelId="{3A988511-003A-42DD-BA68-67CB7BB58849}" type="pres">
      <dgm:prSet presAssocID="{057D443C-C0FE-4174-BBB8-9AED9CD7CECD}" presName="sibTrans" presStyleCnt="0"/>
      <dgm:spPr/>
    </dgm:pt>
    <dgm:pt modelId="{985F33FA-DAFE-44C8-B2EE-42E71F96A6C6}" type="pres">
      <dgm:prSet presAssocID="{544E59FA-DAB2-4AE8-A346-4DC876F4E11E}" presName="node" presStyleLbl="node1" presStyleIdx="1" presStyleCnt="7">
        <dgm:presLayoutVars>
          <dgm:bulletEnabled val="1"/>
        </dgm:presLayoutVars>
      </dgm:prSet>
      <dgm:spPr/>
    </dgm:pt>
    <dgm:pt modelId="{00697791-13B4-44FC-A79E-A64BD35537CD}" type="pres">
      <dgm:prSet presAssocID="{7DF10C7E-80D6-4523-97CD-E35CCEC6B77F}" presName="sibTrans" presStyleCnt="0"/>
      <dgm:spPr/>
    </dgm:pt>
    <dgm:pt modelId="{A3866EA6-5B09-4AA6-B6AE-C3EFF74BD57C}" type="pres">
      <dgm:prSet presAssocID="{AAEF22C3-091D-4EEB-BD34-5991311D37BB}" presName="node" presStyleLbl="node1" presStyleIdx="2" presStyleCnt="7" custLinFactNeighborX="6112" custLinFactNeighborY="2716">
        <dgm:presLayoutVars>
          <dgm:bulletEnabled val="1"/>
        </dgm:presLayoutVars>
      </dgm:prSet>
      <dgm:spPr/>
    </dgm:pt>
    <dgm:pt modelId="{EE63F6B1-03C5-4F2C-8259-081E7891867C}" type="pres">
      <dgm:prSet presAssocID="{1CC113EB-C815-4C8D-B527-08EADC4B6109}" presName="sibTrans" presStyleCnt="0"/>
      <dgm:spPr/>
    </dgm:pt>
    <dgm:pt modelId="{E4DE4038-3C59-424E-A8E7-11C090476912}" type="pres">
      <dgm:prSet presAssocID="{01CB6D92-69B5-4963-B304-B310485760B0}" presName="node" presStyleLbl="node1" presStyleIdx="3" presStyleCnt="7">
        <dgm:presLayoutVars>
          <dgm:bulletEnabled val="1"/>
        </dgm:presLayoutVars>
      </dgm:prSet>
      <dgm:spPr/>
    </dgm:pt>
    <dgm:pt modelId="{3BBF561E-F160-42E5-97F4-2AD0E34742B3}" type="pres">
      <dgm:prSet presAssocID="{EB6AC284-7A3D-4496-BEDB-EED9437265F9}" presName="sibTrans" presStyleCnt="0"/>
      <dgm:spPr/>
    </dgm:pt>
    <dgm:pt modelId="{0E0B2607-107E-4408-B434-64935C825D53}" type="pres">
      <dgm:prSet presAssocID="{ABDF3CDF-0A68-4996-BF60-4D809FFE7CF4}" presName="node" presStyleLbl="node1" presStyleIdx="4" presStyleCnt="7">
        <dgm:presLayoutVars>
          <dgm:bulletEnabled val="1"/>
        </dgm:presLayoutVars>
      </dgm:prSet>
      <dgm:spPr/>
    </dgm:pt>
    <dgm:pt modelId="{389046E4-666A-4397-8BAA-D0E1F2DEC3E7}" type="pres">
      <dgm:prSet presAssocID="{09E7A0CC-F464-47AF-9E1B-745AB95FDD6E}" presName="sibTrans" presStyleCnt="0"/>
      <dgm:spPr/>
    </dgm:pt>
    <dgm:pt modelId="{DB7DC84A-B769-450B-B044-1128128F709A}" type="pres">
      <dgm:prSet presAssocID="{50D075A0-6BC4-4C09-8D69-D581420FFAC7}" presName="node" presStyleLbl="node1" presStyleIdx="5" presStyleCnt="7">
        <dgm:presLayoutVars>
          <dgm:bulletEnabled val="1"/>
        </dgm:presLayoutVars>
      </dgm:prSet>
      <dgm:spPr/>
    </dgm:pt>
    <dgm:pt modelId="{80A4DCFC-75A7-43AC-8D0E-E2143843ADC3}" type="pres">
      <dgm:prSet presAssocID="{F59B93C4-3AB2-47A9-93D9-B552935C9A8E}" presName="sibTrans" presStyleCnt="0"/>
      <dgm:spPr/>
    </dgm:pt>
    <dgm:pt modelId="{31B1C25C-B397-432C-9731-1FBD44DBD40D}" type="pres">
      <dgm:prSet presAssocID="{00B9DE61-5876-46E9-9364-1FA908302AFE}" presName="node" presStyleLbl="node1" presStyleIdx="6" presStyleCnt="7">
        <dgm:presLayoutVars>
          <dgm:bulletEnabled val="1"/>
        </dgm:presLayoutVars>
      </dgm:prSet>
      <dgm:spPr/>
    </dgm:pt>
  </dgm:ptLst>
  <dgm:cxnLst>
    <dgm:cxn modelId="{6C442F08-07EA-42EF-A6BC-3A406358BC86}" srcId="{B35B38C5-E022-4AB0-9BA8-56AAB7100AB4}" destId="{544E59FA-DAB2-4AE8-A346-4DC876F4E11E}" srcOrd="1" destOrd="0" parTransId="{17BD7910-D41B-4160-B334-EB1671280D0F}" sibTransId="{7DF10C7E-80D6-4523-97CD-E35CCEC6B77F}"/>
    <dgm:cxn modelId="{2A569919-18BA-4E97-9C66-589C5899F3E6}" srcId="{B35B38C5-E022-4AB0-9BA8-56AAB7100AB4}" destId="{50D075A0-6BC4-4C09-8D69-D581420FFAC7}" srcOrd="5" destOrd="0" parTransId="{D42D5128-401B-4242-B75A-C7CE8AA8BA6B}" sibTransId="{F59B93C4-3AB2-47A9-93D9-B552935C9A8E}"/>
    <dgm:cxn modelId="{4C8DE325-1C09-4ADB-9A35-0BE182074B29}" type="presOf" srcId="{B9029565-0AB4-47A2-9446-1B9A372401D4}" destId="{E5AFA1CC-69E8-47D9-856E-3EDDC58B4240}" srcOrd="0" destOrd="0" presId="urn:microsoft.com/office/officeart/2005/8/layout/default"/>
    <dgm:cxn modelId="{A4356B38-AD75-4E3D-8F88-69B561D9F155}" srcId="{B35B38C5-E022-4AB0-9BA8-56AAB7100AB4}" destId="{01CB6D92-69B5-4963-B304-B310485760B0}" srcOrd="3" destOrd="0" parTransId="{797E6CD9-403C-47D0-ACF2-C86B1A1DE81B}" sibTransId="{EB6AC284-7A3D-4496-BEDB-EED9437265F9}"/>
    <dgm:cxn modelId="{D73CA63F-9678-468B-9B97-3D6256579C6D}" srcId="{B35B38C5-E022-4AB0-9BA8-56AAB7100AB4}" destId="{AAEF22C3-091D-4EEB-BD34-5991311D37BB}" srcOrd="2" destOrd="0" parTransId="{E16D1B36-FA50-4BEF-8079-A348AB7AB90C}" sibTransId="{1CC113EB-C815-4C8D-B527-08EADC4B6109}"/>
    <dgm:cxn modelId="{6A89E867-AA6B-4001-87E6-88E30B18A4AE}" type="presOf" srcId="{00B9DE61-5876-46E9-9364-1FA908302AFE}" destId="{31B1C25C-B397-432C-9731-1FBD44DBD40D}" srcOrd="0" destOrd="0" presId="urn:microsoft.com/office/officeart/2005/8/layout/default"/>
    <dgm:cxn modelId="{1C28EC4E-FAC3-428D-BB03-464C83D6B01A}" type="presOf" srcId="{544E59FA-DAB2-4AE8-A346-4DC876F4E11E}" destId="{985F33FA-DAFE-44C8-B2EE-42E71F96A6C6}" srcOrd="0" destOrd="0" presId="urn:microsoft.com/office/officeart/2005/8/layout/default"/>
    <dgm:cxn modelId="{D8DD6278-DF1A-4D80-A9DD-6F273F3F231F}" srcId="{B35B38C5-E022-4AB0-9BA8-56AAB7100AB4}" destId="{00B9DE61-5876-46E9-9364-1FA908302AFE}" srcOrd="6" destOrd="0" parTransId="{D1FE53C0-D3C5-4D2E-99E2-A0447D040ABB}" sibTransId="{64BAECC9-A296-4583-A259-6568FE52F5DD}"/>
    <dgm:cxn modelId="{772DE778-C181-4FDE-86A3-F88209EDDA98}" type="presOf" srcId="{AAEF22C3-091D-4EEB-BD34-5991311D37BB}" destId="{A3866EA6-5B09-4AA6-B6AE-C3EFF74BD57C}" srcOrd="0" destOrd="0" presId="urn:microsoft.com/office/officeart/2005/8/layout/default"/>
    <dgm:cxn modelId="{90E2977C-F236-46E9-9F93-7548F897E48E}" type="presOf" srcId="{B35B38C5-E022-4AB0-9BA8-56AAB7100AB4}" destId="{6E86839C-1795-4788-A5CD-F78E662253EA}" srcOrd="0" destOrd="0" presId="urn:microsoft.com/office/officeart/2005/8/layout/default"/>
    <dgm:cxn modelId="{5CF07F84-4D35-426F-84FB-3A5D48819BFE}" type="presOf" srcId="{50D075A0-6BC4-4C09-8D69-D581420FFAC7}" destId="{DB7DC84A-B769-450B-B044-1128128F709A}" srcOrd="0" destOrd="0" presId="urn:microsoft.com/office/officeart/2005/8/layout/default"/>
    <dgm:cxn modelId="{5A38E5A4-2E0F-4A4C-B6C2-29A50F5D51C3}" type="presOf" srcId="{01CB6D92-69B5-4963-B304-B310485760B0}" destId="{E4DE4038-3C59-424E-A8E7-11C090476912}" srcOrd="0" destOrd="0" presId="urn:microsoft.com/office/officeart/2005/8/layout/default"/>
    <dgm:cxn modelId="{FA7C35D2-91DB-4DE8-86A2-579A9B1FC1BD}" srcId="{B35B38C5-E022-4AB0-9BA8-56AAB7100AB4}" destId="{ABDF3CDF-0A68-4996-BF60-4D809FFE7CF4}" srcOrd="4" destOrd="0" parTransId="{82CF12D8-A205-44F2-B663-0BC413FC9AC8}" sibTransId="{09E7A0CC-F464-47AF-9E1B-745AB95FDD6E}"/>
    <dgm:cxn modelId="{7F52D3DD-420C-4CAA-BB28-789D59D64C4D}" type="presOf" srcId="{ABDF3CDF-0A68-4996-BF60-4D809FFE7CF4}" destId="{0E0B2607-107E-4408-B434-64935C825D53}" srcOrd="0" destOrd="0" presId="urn:microsoft.com/office/officeart/2005/8/layout/default"/>
    <dgm:cxn modelId="{3A86DBF3-9C3E-4A0D-B32D-619E7322FFEC}" srcId="{B35B38C5-E022-4AB0-9BA8-56AAB7100AB4}" destId="{B9029565-0AB4-47A2-9446-1B9A372401D4}" srcOrd="0" destOrd="0" parTransId="{7A32BEC1-22E5-4256-B963-E14CEBC986B7}" sibTransId="{057D443C-C0FE-4174-BBB8-9AED9CD7CECD}"/>
    <dgm:cxn modelId="{7E5739CE-7F9D-426B-AA5A-2A176291EB5D}" type="presParOf" srcId="{6E86839C-1795-4788-A5CD-F78E662253EA}" destId="{E5AFA1CC-69E8-47D9-856E-3EDDC58B4240}" srcOrd="0" destOrd="0" presId="urn:microsoft.com/office/officeart/2005/8/layout/default"/>
    <dgm:cxn modelId="{8C47FCCD-4E44-4F80-8013-22CB5F141D13}" type="presParOf" srcId="{6E86839C-1795-4788-A5CD-F78E662253EA}" destId="{3A988511-003A-42DD-BA68-67CB7BB58849}" srcOrd="1" destOrd="0" presId="urn:microsoft.com/office/officeart/2005/8/layout/default"/>
    <dgm:cxn modelId="{A2C6B0E5-54BC-419A-8103-5279906587E2}" type="presParOf" srcId="{6E86839C-1795-4788-A5CD-F78E662253EA}" destId="{985F33FA-DAFE-44C8-B2EE-42E71F96A6C6}" srcOrd="2" destOrd="0" presId="urn:microsoft.com/office/officeart/2005/8/layout/default"/>
    <dgm:cxn modelId="{D88F240C-1AA5-4807-9CB7-37DA4A79EA16}" type="presParOf" srcId="{6E86839C-1795-4788-A5CD-F78E662253EA}" destId="{00697791-13B4-44FC-A79E-A64BD35537CD}" srcOrd="3" destOrd="0" presId="urn:microsoft.com/office/officeart/2005/8/layout/default"/>
    <dgm:cxn modelId="{61BB823D-9480-41A5-A6CE-A6194D67A21D}" type="presParOf" srcId="{6E86839C-1795-4788-A5CD-F78E662253EA}" destId="{A3866EA6-5B09-4AA6-B6AE-C3EFF74BD57C}" srcOrd="4" destOrd="0" presId="urn:microsoft.com/office/officeart/2005/8/layout/default"/>
    <dgm:cxn modelId="{8B68C88C-0154-430F-9A6C-9E0E673B8BFA}" type="presParOf" srcId="{6E86839C-1795-4788-A5CD-F78E662253EA}" destId="{EE63F6B1-03C5-4F2C-8259-081E7891867C}" srcOrd="5" destOrd="0" presId="urn:microsoft.com/office/officeart/2005/8/layout/default"/>
    <dgm:cxn modelId="{6845BEAB-737B-44FE-8A48-126729D20B8C}" type="presParOf" srcId="{6E86839C-1795-4788-A5CD-F78E662253EA}" destId="{E4DE4038-3C59-424E-A8E7-11C090476912}" srcOrd="6" destOrd="0" presId="urn:microsoft.com/office/officeart/2005/8/layout/default"/>
    <dgm:cxn modelId="{31D84DB2-7401-4A5A-856F-A956AAA1E0CB}" type="presParOf" srcId="{6E86839C-1795-4788-A5CD-F78E662253EA}" destId="{3BBF561E-F160-42E5-97F4-2AD0E34742B3}" srcOrd="7" destOrd="0" presId="urn:microsoft.com/office/officeart/2005/8/layout/default"/>
    <dgm:cxn modelId="{2E01BE63-FC05-4C1D-80C7-91831573843F}" type="presParOf" srcId="{6E86839C-1795-4788-A5CD-F78E662253EA}" destId="{0E0B2607-107E-4408-B434-64935C825D53}" srcOrd="8" destOrd="0" presId="urn:microsoft.com/office/officeart/2005/8/layout/default"/>
    <dgm:cxn modelId="{6BD24D18-BDCD-4A13-AB60-1A336E97B867}" type="presParOf" srcId="{6E86839C-1795-4788-A5CD-F78E662253EA}" destId="{389046E4-666A-4397-8BAA-D0E1F2DEC3E7}" srcOrd="9" destOrd="0" presId="urn:microsoft.com/office/officeart/2005/8/layout/default"/>
    <dgm:cxn modelId="{8D19C2C2-7C8E-4C73-90A7-8C7F18C15A25}" type="presParOf" srcId="{6E86839C-1795-4788-A5CD-F78E662253EA}" destId="{DB7DC84A-B769-450B-B044-1128128F709A}" srcOrd="10" destOrd="0" presId="urn:microsoft.com/office/officeart/2005/8/layout/default"/>
    <dgm:cxn modelId="{E5C63F84-B21A-4296-B0D3-B38446547D5C}" type="presParOf" srcId="{6E86839C-1795-4788-A5CD-F78E662253EA}" destId="{80A4DCFC-75A7-43AC-8D0E-E2143843ADC3}" srcOrd="11" destOrd="0" presId="urn:microsoft.com/office/officeart/2005/8/layout/default"/>
    <dgm:cxn modelId="{6B02073C-5EBA-421C-864F-CF4D36A01D78}" type="presParOf" srcId="{6E86839C-1795-4788-A5CD-F78E662253EA}" destId="{31B1C25C-B397-432C-9731-1FBD44DBD40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EDE63-63BD-44B4-8266-F9AF3A27E099}"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C738660C-B90D-4F6E-8E14-7BE55677CFA3}">
      <dgm:prSet/>
      <dgm:spPr/>
      <dgm:t>
        <a:bodyPr/>
        <a:lstStyle/>
        <a:p>
          <a:pPr>
            <a:lnSpc>
              <a:spcPct val="100000"/>
            </a:lnSpc>
            <a:defRPr b="1"/>
          </a:pPr>
          <a:r>
            <a:rPr lang="en-US" dirty="0"/>
            <a:t>Government Departments of Transportation</a:t>
          </a:r>
        </a:p>
      </dgm:t>
    </dgm:pt>
    <dgm:pt modelId="{054ED73E-A7D9-4256-8CA7-4E47B54C664A}" type="parTrans" cxnId="{89A99687-59F0-417A-9656-5F8970017312}">
      <dgm:prSet/>
      <dgm:spPr/>
      <dgm:t>
        <a:bodyPr/>
        <a:lstStyle/>
        <a:p>
          <a:endParaRPr lang="en-US"/>
        </a:p>
      </dgm:t>
    </dgm:pt>
    <dgm:pt modelId="{B56DA004-7D3B-4EA7-B249-B09C37087319}" type="sibTrans" cxnId="{89A99687-59F0-417A-9656-5F8970017312}">
      <dgm:prSet/>
      <dgm:spPr/>
      <dgm:t>
        <a:bodyPr/>
        <a:lstStyle/>
        <a:p>
          <a:endParaRPr lang="en-US"/>
        </a:p>
      </dgm:t>
    </dgm:pt>
    <dgm:pt modelId="{8B972EB4-5E9E-403A-89D2-646A6A804101}">
      <dgm:prSet/>
      <dgm:spPr/>
      <dgm:t>
        <a:bodyPr/>
        <a:lstStyle/>
        <a:p>
          <a:pPr>
            <a:lnSpc>
              <a:spcPct val="100000"/>
            </a:lnSpc>
          </a:pPr>
          <a:r>
            <a:rPr lang="en-US" dirty="0"/>
            <a:t>Create safer highways</a:t>
          </a:r>
        </a:p>
      </dgm:t>
    </dgm:pt>
    <dgm:pt modelId="{1342F6DB-6466-4A61-95AB-C44A424B4348}" type="parTrans" cxnId="{7A1070EC-1A99-4677-B2CA-6B5188BFBB46}">
      <dgm:prSet/>
      <dgm:spPr/>
      <dgm:t>
        <a:bodyPr/>
        <a:lstStyle/>
        <a:p>
          <a:endParaRPr lang="en-US"/>
        </a:p>
      </dgm:t>
    </dgm:pt>
    <dgm:pt modelId="{BBDB092A-6AB8-44E9-A05F-424F54BFF8F0}" type="sibTrans" cxnId="{7A1070EC-1A99-4677-B2CA-6B5188BFBB46}">
      <dgm:prSet/>
      <dgm:spPr/>
      <dgm:t>
        <a:bodyPr/>
        <a:lstStyle/>
        <a:p>
          <a:endParaRPr lang="en-US"/>
        </a:p>
      </dgm:t>
    </dgm:pt>
    <dgm:pt modelId="{2257EB81-DF8A-4A11-BA10-B444A5C7307F}">
      <dgm:prSet/>
      <dgm:spPr/>
      <dgm:t>
        <a:bodyPr/>
        <a:lstStyle/>
        <a:p>
          <a:pPr>
            <a:lnSpc>
              <a:spcPct val="100000"/>
            </a:lnSpc>
          </a:pPr>
          <a:r>
            <a:rPr lang="en-US" dirty="0"/>
            <a:t>Prevent fatalities</a:t>
          </a:r>
        </a:p>
      </dgm:t>
    </dgm:pt>
    <dgm:pt modelId="{3945DC73-241D-4049-B3DA-719D6A03E7B7}" type="parTrans" cxnId="{12F9F843-6933-490C-9792-9D414A409BAA}">
      <dgm:prSet/>
      <dgm:spPr/>
      <dgm:t>
        <a:bodyPr/>
        <a:lstStyle/>
        <a:p>
          <a:endParaRPr lang="en-US"/>
        </a:p>
      </dgm:t>
    </dgm:pt>
    <dgm:pt modelId="{EE079B74-06F6-47F9-91E6-694FEF800524}" type="sibTrans" cxnId="{12F9F843-6933-490C-9792-9D414A409BAA}">
      <dgm:prSet/>
      <dgm:spPr/>
      <dgm:t>
        <a:bodyPr/>
        <a:lstStyle/>
        <a:p>
          <a:endParaRPr lang="en-US"/>
        </a:p>
      </dgm:t>
    </dgm:pt>
    <dgm:pt modelId="{3A9AC44B-85AF-476F-8DE0-0DD27A499F89}">
      <dgm:prSet/>
      <dgm:spPr/>
      <dgm:t>
        <a:bodyPr/>
        <a:lstStyle/>
        <a:p>
          <a:pPr>
            <a:lnSpc>
              <a:spcPct val="100000"/>
            </a:lnSpc>
          </a:pPr>
          <a:r>
            <a:rPr lang="en-US" dirty="0"/>
            <a:t>Reduce severity</a:t>
          </a:r>
        </a:p>
      </dgm:t>
    </dgm:pt>
    <dgm:pt modelId="{3A365C32-38CD-4212-87FF-58EB6C971243}" type="parTrans" cxnId="{6029894A-18F2-4EDD-AC50-884F7F06A733}">
      <dgm:prSet/>
      <dgm:spPr/>
      <dgm:t>
        <a:bodyPr/>
        <a:lstStyle/>
        <a:p>
          <a:endParaRPr lang="en-US"/>
        </a:p>
      </dgm:t>
    </dgm:pt>
    <dgm:pt modelId="{D2F850BE-0142-40A2-8451-FF6F118BBE5D}" type="sibTrans" cxnId="{6029894A-18F2-4EDD-AC50-884F7F06A733}">
      <dgm:prSet/>
      <dgm:spPr/>
      <dgm:t>
        <a:bodyPr/>
        <a:lstStyle/>
        <a:p>
          <a:endParaRPr lang="en-US"/>
        </a:p>
      </dgm:t>
    </dgm:pt>
    <dgm:pt modelId="{4C91B28B-4C41-4899-B458-41FE6E28B508}">
      <dgm:prSet/>
      <dgm:spPr/>
      <dgm:t>
        <a:bodyPr/>
        <a:lstStyle/>
        <a:p>
          <a:pPr>
            <a:lnSpc>
              <a:spcPct val="100000"/>
            </a:lnSpc>
          </a:pPr>
          <a:r>
            <a:rPr lang="en-US" dirty="0"/>
            <a:t>Educate the public</a:t>
          </a:r>
        </a:p>
      </dgm:t>
    </dgm:pt>
    <dgm:pt modelId="{F46FA9D1-94AC-4538-A80B-DEFF73AFB06E}" type="parTrans" cxnId="{1FFE00C2-A11D-46EA-BF44-85AF334B81CD}">
      <dgm:prSet/>
      <dgm:spPr/>
      <dgm:t>
        <a:bodyPr/>
        <a:lstStyle/>
        <a:p>
          <a:endParaRPr lang="en-US"/>
        </a:p>
      </dgm:t>
    </dgm:pt>
    <dgm:pt modelId="{CB120491-9F03-4A69-B0CA-AE1B4417E754}" type="sibTrans" cxnId="{1FFE00C2-A11D-46EA-BF44-85AF334B81CD}">
      <dgm:prSet/>
      <dgm:spPr/>
      <dgm:t>
        <a:bodyPr/>
        <a:lstStyle/>
        <a:p>
          <a:endParaRPr lang="en-US"/>
        </a:p>
      </dgm:t>
    </dgm:pt>
    <dgm:pt modelId="{88B4A8DF-321E-41F7-9ACC-22B7E23807BA}" type="pres">
      <dgm:prSet presAssocID="{7FBEDE63-63BD-44B4-8266-F9AF3A27E099}" presName="root" presStyleCnt="0">
        <dgm:presLayoutVars>
          <dgm:dir/>
          <dgm:resizeHandles val="exact"/>
        </dgm:presLayoutVars>
      </dgm:prSet>
      <dgm:spPr/>
    </dgm:pt>
    <dgm:pt modelId="{38AD2FB1-C453-4C9F-8E98-3F765EDDC540}" type="pres">
      <dgm:prSet presAssocID="{C738660C-B90D-4F6E-8E14-7BE55677CFA3}" presName="compNode" presStyleCnt="0"/>
      <dgm:spPr/>
    </dgm:pt>
    <dgm:pt modelId="{7D1AC9AA-66B4-4A70-8DC6-80AB4A43B3C3}" type="pres">
      <dgm:prSet presAssocID="{C738660C-B90D-4F6E-8E14-7BE55677CFA3}"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CDE2085A-F1BE-4839-986F-C97C51E79E90}" type="pres">
      <dgm:prSet presAssocID="{C738660C-B90D-4F6E-8E14-7BE55677CFA3}" presName="iconSpace" presStyleCnt="0"/>
      <dgm:spPr/>
    </dgm:pt>
    <dgm:pt modelId="{2A08189C-11B7-43C8-A9FF-1BAFF22A9C4A}" type="pres">
      <dgm:prSet presAssocID="{C738660C-B90D-4F6E-8E14-7BE55677CFA3}" presName="parTx" presStyleLbl="revTx" presStyleIdx="0" presStyleCnt="2">
        <dgm:presLayoutVars>
          <dgm:chMax val="0"/>
          <dgm:chPref val="0"/>
        </dgm:presLayoutVars>
      </dgm:prSet>
      <dgm:spPr/>
    </dgm:pt>
    <dgm:pt modelId="{C1A5B47A-4EDF-49B4-A1E0-82270A896864}" type="pres">
      <dgm:prSet presAssocID="{C738660C-B90D-4F6E-8E14-7BE55677CFA3}" presName="txSpace" presStyleCnt="0"/>
      <dgm:spPr/>
    </dgm:pt>
    <dgm:pt modelId="{8237FF8B-1C60-4D00-8617-D88B42E8300A}" type="pres">
      <dgm:prSet presAssocID="{C738660C-B90D-4F6E-8E14-7BE55677CFA3}" presName="desTx" presStyleLbl="revTx" presStyleIdx="1" presStyleCnt="2">
        <dgm:presLayoutVars/>
      </dgm:prSet>
      <dgm:spPr/>
    </dgm:pt>
  </dgm:ptLst>
  <dgm:cxnLst>
    <dgm:cxn modelId="{FF0D2C03-C365-458B-8E5D-40CB1EE8215A}" type="presOf" srcId="{C738660C-B90D-4F6E-8E14-7BE55677CFA3}" destId="{2A08189C-11B7-43C8-A9FF-1BAFF22A9C4A}" srcOrd="0" destOrd="0" presId="urn:microsoft.com/office/officeart/2018/5/layout/CenteredIconLabelDescriptionList"/>
    <dgm:cxn modelId="{4FF49308-49E0-4560-A008-D004DBE5BDDA}" type="presOf" srcId="{2257EB81-DF8A-4A11-BA10-B444A5C7307F}" destId="{8237FF8B-1C60-4D00-8617-D88B42E8300A}" srcOrd="0" destOrd="1" presId="urn:microsoft.com/office/officeart/2018/5/layout/CenteredIconLabelDescriptionList"/>
    <dgm:cxn modelId="{9E5C531D-4FDB-4D7C-B407-9102D89AEB10}" type="presOf" srcId="{7FBEDE63-63BD-44B4-8266-F9AF3A27E099}" destId="{88B4A8DF-321E-41F7-9ACC-22B7E23807BA}" srcOrd="0" destOrd="0" presId="urn:microsoft.com/office/officeart/2018/5/layout/CenteredIconLabelDescriptionList"/>
    <dgm:cxn modelId="{12F9F843-6933-490C-9792-9D414A409BAA}" srcId="{C738660C-B90D-4F6E-8E14-7BE55677CFA3}" destId="{2257EB81-DF8A-4A11-BA10-B444A5C7307F}" srcOrd="1" destOrd="0" parTransId="{3945DC73-241D-4049-B3DA-719D6A03E7B7}" sibTransId="{EE079B74-06F6-47F9-91E6-694FEF800524}"/>
    <dgm:cxn modelId="{6029894A-18F2-4EDD-AC50-884F7F06A733}" srcId="{C738660C-B90D-4F6E-8E14-7BE55677CFA3}" destId="{3A9AC44B-85AF-476F-8DE0-0DD27A499F89}" srcOrd="2" destOrd="0" parTransId="{3A365C32-38CD-4212-87FF-58EB6C971243}" sibTransId="{D2F850BE-0142-40A2-8451-FF6F118BBE5D}"/>
    <dgm:cxn modelId="{12450072-BFAF-4AEF-BE73-218EA88C3CFF}" type="presOf" srcId="{4C91B28B-4C41-4899-B458-41FE6E28B508}" destId="{8237FF8B-1C60-4D00-8617-D88B42E8300A}" srcOrd="0" destOrd="3" presId="urn:microsoft.com/office/officeart/2018/5/layout/CenteredIconLabelDescriptionList"/>
    <dgm:cxn modelId="{89A99687-59F0-417A-9656-5F8970017312}" srcId="{7FBEDE63-63BD-44B4-8266-F9AF3A27E099}" destId="{C738660C-B90D-4F6E-8E14-7BE55677CFA3}" srcOrd="0" destOrd="0" parTransId="{054ED73E-A7D9-4256-8CA7-4E47B54C664A}" sibTransId="{B56DA004-7D3B-4EA7-B249-B09C37087319}"/>
    <dgm:cxn modelId="{895273A8-69AE-4931-857A-2279701E3809}" type="presOf" srcId="{3A9AC44B-85AF-476F-8DE0-0DD27A499F89}" destId="{8237FF8B-1C60-4D00-8617-D88B42E8300A}" srcOrd="0" destOrd="2" presId="urn:microsoft.com/office/officeart/2018/5/layout/CenteredIconLabelDescriptionList"/>
    <dgm:cxn modelId="{F10CD1B9-E646-4EBE-A147-F43F431253DF}" type="presOf" srcId="{8B972EB4-5E9E-403A-89D2-646A6A804101}" destId="{8237FF8B-1C60-4D00-8617-D88B42E8300A}" srcOrd="0" destOrd="0" presId="urn:microsoft.com/office/officeart/2018/5/layout/CenteredIconLabelDescriptionList"/>
    <dgm:cxn modelId="{1FFE00C2-A11D-46EA-BF44-85AF334B81CD}" srcId="{C738660C-B90D-4F6E-8E14-7BE55677CFA3}" destId="{4C91B28B-4C41-4899-B458-41FE6E28B508}" srcOrd="3" destOrd="0" parTransId="{F46FA9D1-94AC-4538-A80B-DEFF73AFB06E}" sibTransId="{CB120491-9F03-4A69-B0CA-AE1B4417E754}"/>
    <dgm:cxn modelId="{7A1070EC-1A99-4677-B2CA-6B5188BFBB46}" srcId="{C738660C-B90D-4F6E-8E14-7BE55677CFA3}" destId="{8B972EB4-5E9E-403A-89D2-646A6A804101}" srcOrd="0" destOrd="0" parTransId="{1342F6DB-6466-4A61-95AB-C44A424B4348}" sibTransId="{BBDB092A-6AB8-44E9-A05F-424F54BFF8F0}"/>
    <dgm:cxn modelId="{D1EBA1DE-2570-40F8-B7DB-1A33AEC86890}" type="presParOf" srcId="{88B4A8DF-321E-41F7-9ACC-22B7E23807BA}" destId="{38AD2FB1-C453-4C9F-8E98-3F765EDDC540}" srcOrd="0" destOrd="0" presId="urn:microsoft.com/office/officeart/2018/5/layout/CenteredIconLabelDescriptionList"/>
    <dgm:cxn modelId="{EE9DAECB-4F6B-4996-B546-00B42850D845}" type="presParOf" srcId="{38AD2FB1-C453-4C9F-8E98-3F765EDDC540}" destId="{7D1AC9AA-66B4-4A70-8DC6-80AB4A43B3C3}" srcOrd="0" destOrd="0" presId="urn:microsoft.com/office/officeart/2018/5/layout/CenteredIconLabelDescriptionList"/>
    <dgm:cxn modelId="{084C4A80-B1D0-47FC-952E-C47E1CD9D816}" type="presParOf" srcId="{38AD2FB1-C453-4C9F-8E98-3F765EDDC540}" destId="{CDE2085A-F1BE-4839-986F-C97C51E79E90}" srcOrd="1" destOrd="0" presId="urn:microsoft.com/office/officeart/2018/5/layout/CenteredIconLabelDescriptionList"/>
    <dgm:cxn modelId="{7EDF5C92-D0C3-4842-BD40-E2A8CD8D985B}" type="presParOf" srcId="{38AD2FB1-C453-4C9F-8E98-3F765EDDC540}" destId="{2A08189C-11B7-43C8-A9FF-1BAFF22A9C4A}" srcOrd="2" destOrd="0" presId="urn:microsoft.com/office/officeart/2018/5/layout/CenteredIconLabelDescriptionList"/>
    <dgm:cxn modelId="{49A56425-3D66-41E1-A805-50070C904F0C}" type="presParOf" srcId="{38AD2FB1-C453-4C9F-8E98-3F765EDDC540}" destId="{C1A5B47A-4EDF-49B4-A1E0-82270A896864}" srcOrd="3" destOrd="0" presId="urn:microsoft.com/office/officeart/2018/5/layout/CenteredIconLabelDescriptionList"/>
    <dgm:cxn modelId="{88629E70-CFC5-4586-8939-4F4065EBB0F1}" type="presParOf" srcId="{38AD2FB1-C453-4C9F-8E98-3F765EDDC540}" destId="{8237FF8B-1C60-4D00-8617-D88B42E8300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450F68-A063-488B-9B3C-E0FAC152887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A87EDD-9F61-4676-BA66-75EF462C876A}">
      <dgm:prSet/>
      <dgm:spPr/>
      <dgm:t>
        <a:bodyPr/>
        <a:lstStyle/>
        <a:p>
          <a:pPr>
            <a:lnSpc>
              <a:spcPct val="100000"/>
            </a:lnSpc>
            <a:defRPr cap="all"/>
          </a:pPr>
          <a:r>
            <a:rPr lang="en-US" dirty="0"/>
            <a:t>The following charts display the number of accidents by year, month, season and day of the week. </a:t>
          </a:r>
        </a:p>
      </dgm:t>
    </dgm:pt>
    <dgm:pt modelId="{6E8EB692-2ABF-4617-ACCA-D41D0B42658E}" type="parTrans" cxnId="{90E3B026-B779-4714-BACC-816F58691234}">
      <dgm:prSet/>
      <dgm:spPr/>
      <dgm:t>
        <a:bodyPr/>
        <a:lstStyle/>
        <a:p>
          <a:endParaRPr lang="en-US"/>
        </a:p>
      </dgm:t>
    </dgm:pt>
    <dgm:pt modelId="{EFFC7475-5D09-4267-87E5-A6432D15C638}" type="sibTrans" cxnId="{90E3B026-B779-4714-BACC-816F58691234}">
      <dgm:prSet/>
      <dgm:spPr/>
      <dgm:t>
        <a:bodyPr/>
        <a:lstStyle/>
        <a:p>
          <a:endParaRPr lang="en-US"/>
        </a:p>
      </dgm:t>
    </dgm:pt>
    <dgm:pt modelId="{52D6820B-1E33-4435-AC51-25A67A5BA540}">
      <dgm:prSet/>
      <dgm:spPr/>
      <dgm:t>
        <a:bodyPr/>
        <a:lstStyle/>
        <a:p>
          <a:pPr>
            <a:lnSpc>
              <a:spcPct val="100000"/>
            </a:lnSpc>
            <a:defRPr cap="all"/>
          </a:pPr>
          <a:r>
            <a:rPr lang="en-US" dirty="0"/>
            <a:t>The trends for each time period are displayed for analysis and reviews.</a:t>
          </a:r>
        </a:p>
      </dgm:t>
    </dgm:pt>
    <dgm:pt modelId="{B422D7D6-091A-45EF-8BFF-6EE1AF2324AD}" type="parTrans" cxnId="{1DA3AA6D-87F4-48E0-AC48-20BC8297A411}">
      <dgm:prSet/>
      <dgm:spPr/>
      <dgm:t>
        <a:bodyPr/>
        <a:lstStyle/>
        <a:p>
          <a:endParaRPr lang="en-US"/>
        </a:p>
      </dgm:t>
    </dgm:pt>
    <dgm:pt modelId="{EBEE4578-CFD0-48EF-B2EC-42FC351CC6F7}" type="sibTrans" cxnId="{1DA3AA6D-87F4-48E0-AC48-20BC8297A411}">
      <dgm:prSet/>
      <dgm:spPr/>
      <dgm:t>
        <a:bodyPr/>
        <a:lstStyle/>
        <a:p>
          <a:endParaRPr lang="en-US"/>
        </a:p>
      </dgm:t>
    </dgm:pt>
    <dgm:pt modelId="{FAC6C94E-63F9-43C5-B8B0-F2B58F19E1E0}" type="pres">
      <dgm:prSet presAssocID="{62450F68-A063-488B-9B3C-E0FAC1528872}" presName="root" presStyleCnt="0">
        <dgm:presLayoutVars>
          <dgm:dir/>
          <dgm:resizeHandles val="exact"/>
        </dgm:presLayoutVars>
      </dgm:prSet>
      <dgm:spPr/>
    </dgm:pt>
    <dgm:pt modelId="{86B171D9-4A76-4F9C-A041-B9787812D916}" type="pres">
      <dgm:prSet presAssocID="{7FA87EDD-9F61-4676-BA66-75EF462C876A}" presName="compNode" presStyleCnt="0"/>
      <dgm:spPr/>
    </dgm:pt>
    <dgm:pt modelId="{2D456C53-CDAD-4442-A11E-687D7B301BAC}" type="pres">
      <dgm:prSet presAssocID="{7FA87EDD-9F61-4676-BA66-75EF462C876A}" presName="iconBgRect" presStyleLbl="bgShp" presStyleIdx="0" presStyleCnt="2"/>
      <dgm:spPr>
        <a:prstGeom prst="round2DiagRect">
          <a:avLst>
            <a:gd name="adj1" fmla="val 29727"/>
            <a:gd name="adj2" fmla="val 0"/>
          </a:avLst>
        </a:prstGeom>
      </dgm:spPr>
    </dgm:pt>
    <dgm:pt modelId="{898ED125-BFDA-44A2-B02A-88080024D411}" type="pres">
      <dgm:prSet presAssocID="{7FA87EDD-9F61-4676-BA66-75EF462C87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6C1AC51B-FBE7-4301-84A5-3D47C7D00DA8}" type="pres">
      <dgm:prSet presAssocID="{7FA87EDD-9F61-4676-BA66-75EF462C876A}" presName="spaceRect" presStyleCnt="0"/>
      <dgm:spPr/>
    </dgm:pt>
    <dgm:pt modelId="{B0232066-7B30-4D1C-8688-FC55F5A00E29}" type="pres">
      <dgm:prSet presAssocID="{7FA87EDD-9F61-4676-BA66-75EF462C876A}" presName="textRect" presStyleLbl="revTx" presStyleIdx="0" presStyleCnt="2">
        <dgm:presLayoutVars>
          <dgm:chMax val="1"/>
          <dgm:chPref val="1"/>
        </dgm:presLayoutVars>
      </dgm:prSet>
      <dgm:spPr/>
    </dgm:pt>
    <dgm:pt modelId="{19327942-66F3-4BC0-B071-7D6392A1D750}" type="pres">
      <dgm:prSet presAssocID="{EFFC7475-5D09-4267-87E5-A6432D15C638}" presName="sibTrans" presStyleCnt="0"/>
      <dgm:spPr/>
    </dgm:pt>
    <dgm:pt modelId="{D33940B8-12C7-4B70-8D6A-7BE15E67383F}" type="pres">
      <dgm:prSet presAssocID="{52D6820B-1E33-4435-AC51-25A67A5BA540}" presName="compNode" presStyleCnt="0"/>
      <dgm:spPr/>
    </dgm:pt>
    <dgm:pt modelId="{4D8A80DC-9781-4790-98FB-F62F39EB832C}" type="pres">
      <dgm:prSet presAssocID="{52D6820B-1E33-4435-AC51-25A67A5BA540}" presName="iconBgRect" presStyleLbl="bgShp" presStyleIdx="1" presStyleCnt="2"/>
      <dgm:spPr>
        <a:prstGeom prst="round2DiagRect">
          <a:avLst>
            <a:gd name="adj1" fmla="val 29727"/>
            <a:gd name="adj2" fmla="val 0"/>
          </a:avLst>
        </a:prstGeom>
      </dgm:spPr>
    </dgm:pt>
    <dgm:pt modelId="{17D9A91B-28BE-487C-B986-F9AADF063EA1}" type="pres">
      <dgm:prSet presAssocID="{52D6820B-1E33-4435-AC51-25A67A5BA5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Bar Chart"/>
        </a:ext>
      </dgm:extLst>
    </dgm:pt>
    <dgm:pt modelId="{72AF1019-3471-493A-8D49-3FE450E866B3}" type="pres">
      <dgm:prSet presAssocID="{52D6820B-1E33-4435-AC51-25A67A5BA540}" presName="spaceRect" presStyleCnt="0"/>
      <dgm:spPr/>
    </dgm:pt>
    <dgm:pt modelId="{635E36D3-2E53-4930-836A-163D65DABA9A}" type="pres">
      <dgm:prSet presAssocID="{52D6820B-1E33-4435-AC51-25A67A5BA540}" presName="textRect" presStyleLbl="revTx" presStyleIdx="1" presStyleCnt="2">
        <dgm:presLayoutVars>
          <dgm:chMax val="1"/>
          <dgm:chPref val="1"/>
        </dgm:presLayoutVars>
      </dgm:prSet>
      <dgm:spPr/>
    </dgm:pt>
  </dgm:ptLst>
  <dgm:cxnLst>
    <dgm:cxn modelId="{90E3B026-B779-4714-BACC-816F58691234}" srcId="{62450F68-A063-488B-9B3C-E0FAC1528872}" destId="{7FA87EDD-9F61-4676-BA66-75EF462C876A}" srcOrd="0" destOrd="0" parTransId="{6E8EB692-2ABF-4617-ACCA-D41D0B42658E}" sibTransId="{EFFC7475-5D09-4267-87E5-A6432D15C638}"/>
    <dgm:cxn modelId="{CE09A266-4C33-4054-8D7B-CF36ED7BD021}" type="presOf" srcId="{7FA87EDD-9F61-4676-BA66-75EF462C876A}" destId="{B0232066-7B30-4D1C-8688-FC55F5A00E29}" srcOrd="0" destOrd="0" presId="urn:microsoft.com/office/officeart/2018/5/layout/IconLeafLabelList"/>
    <dgm:cxn modelId="{1DA3AA6D-87F4-48E0-AC48-20BC8297A411}" srcId="{62450F68-A063-488B-9B3C-E0FAC1528872}" destId="{52D6820B-1E33-4435-AC51-25A67A5BA540}" srcOrd="1" destOrd="0" parTransId="{B422D7D6-091A-45EF-8BFF-6EE1AF2324AD}" sibTransId="{EBEE4578-CFD0-48EF-B2EC-42FC351CC6F7}"/>
    <dgm:cxn modelId="{1C59A3A8-95C0-4158-B887-E911724D1FF5}" type="presOf" srcId="{52D6820B-1E33-4435-AC51-25A67A5BA540}" destId="{635E36D3-2E53-4930-836A-163D65DABA9A}" srcOrd="0" destOrd="0" presId="urn:microsoft.com/office/officeart/2018/5/layout/IconLeafLabelList"/>
    <dgm:cxn modelId="{E5CECFE2-F5BC-4A90-9EAB-B1764876DFDA}" type="presOf" srcId="{62450F68-A063-488B-9B3C-E0FAC1528872}" destId="{FAC6C94E-63F9-43C5-B8B0-F2B58F19E1E0}" srcOrd="0" destOrd="0" presId="urn:microsoft.com/office/officeart/2018/5/layout/IconLeafLabelList"/>
    <dgm:cxn modelId="{1C0972CD-0DB7-4E3A-8012-142646AECAB3}" type="presParOf" srcId="{FAC6C94E-63F9-43C5-B8B0-F2B58F19E1E0}" destId="{86B171D9-4A76-4F9C-A041-B9787812D916}" srcOrd="0" destOrd="0" presId="urn:microsoft.com/office/officeart/2018/5/layout/IconLeafLabelList"/>
    <dgm:cxn modelId="{E66CEA42-1DC5-4744-9BA4-574E70830C79}" type="presParOf" srcId="{86B171D9-4A76-4F9C-A041-B9787812D916}" destId="{2D456C53-CDAD-4442-A11E-687D7B301BAC}" srcOrd="0" destOrd="0" presId="urn:microsoft.com/office/officeart/2018/5/layout/IconLeafLabelList"/>
    <dgm:cxn modelId="{44195A2D-6906-4681-BDE6-DBA7442EB2AE}" type="presParOf" srcId="{86B171D9-4A76-4F9C-A041-B9787812D916}" destId="{898ED125-BFDA-44A2-B02A-88080024D411}" srcOrd="1" destOrd="0" presId="urn:microsoft.com/office/officeart/2018/5/layout/IconLeafLabelList"/>
    <dgm:cxn modelId="{FC2EFAF2-A7EF-4084-B144-71457ECD3C1C}" type="presParOf" srcId="{86B171D9-4A76-4F9C-A041-B9787812D916}" destId="{6C1AC51B-FBE7-4301-84A5-3D47C7D00DA8}" srcOrd="2" destOrd="0" presId="urn:microsoft.com/office/officeart/2018/5/layout/IconLeafLabelList"/>
    <dgm:cxn modelId="{77AA6520-9B8A-4EFF-A600-35DE31B65BC2}" type="presParOf" srcId="{86B171D9-4A76-4F9C-A041-B9787812D916}" destId="{B0232066-7B30-4D1C-8688-FC55F5A00E29}" srcOrd="3" destOrd="0" presId="urn:microsoft.com/office/officeart/2018/5/layout/IconLeafLabelList"/>
    <dgm:cxn modelId="{250CAC1D-DDC8-499A-8E90-98CFCC98F0E5}" type="presParOf" srcId="{FAC6C94E-63F9-43C5-B8B0-F2B58F19E1E0}" destId="{19327942-66F3-4BC0-B071-7D6392A1D750}" srcOrd="1" destOrd="0" presId="urn:microsoft.com/office/officeart/2018/5/layout/IconLeafLabelList"/>
    <dgm:cxn modelId="{578A69D4-2BA4-4567-B13A-8917AE55A174}" type="presParOf" srcId="{FAC6C94E-63F9-43C5-B8B0-F2B58F19E1E0}" destId="{D33940B8-12C7-4B70-8D6A-7BE15E67383F}" srcOrd="2" destOrd="0" presId="urn:microsoft.com/office/officeart/2018/5/layout/IconLeafLabelList"/>
    <dgm:cxn modelId="{E0298214-11A2-469B-B686-63D92F135F88}" type="presParOf" srcId="{D33940B8-12C7-4B70-8D6A-7BE15E67383F}" destId="{4D8A80DC-9781-4790-98FB-F62F39EB832C}" srcOrd="0" destOrd="0" presId="urn:microsoft.com/office/officeart/2018/5/layout/IconLeafLabelList"/>
    <dgm:cxn modelId="{8FD4E483-4648-4574-AE7D-74BC84B685DA}" type="presParOf" srcId="{D33940B8-12C7-4B70-8D6A-7BE15E67383F}" destId="{17D9A91B-28BE-487C-B986-F9AADF063EA1}" srcOrd="1" destOrd="0" presId="urn:microsoft.com/office/officeart/2018/5/layout/IconLeafLabelList"/>
    <dgm:cxn modelId="{C78D9DE7-FE6B-40BD-91CF-E18B5AAE5C06}" type="presParOf" srcId="{D33940B8-12C7-4B70-8D6A-7BE15E67383F}" destId="{72AF1019-3471-493A-8D49-3FE450E866B3}" srcOrd="2" destOrd="0" presId="urn:microsoft.com/office/officeart/2018/5/layout/IconLeafLabelList"/>
    <dgm:cxn modelId="{D714B0A4-4C26-4930-AB9B-6416B392E3A3}" type="presParOf" srcId="{D33940B8-12C7-4B70-8D6A-7BE15E67383F}" destId="{635E36D3-2E53-4930-836A-163D65DABA9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5557B8-6D2D-453B-83DE-409516117FD4}" type="doc">
      <dgm:prSet loTypeId="urn:microsoft.com/office/officeart/2005/8/layout/default" loCatId="list" qsTypeId="urn:microsoft.com/office/officeart/2005/8/quickstyle/simple4" qsCatId="simple" csTypeId="urn:microsoft.com/office/officeart/2005/8/colors/accent6_2" csCatId="accent6" phldr="1"/>
      <dgm:spPr/>
      <dgm:t>
        <a:bodyPr/>
        <a:lstStyle/>
        <a:p>
          <a:endParaRPr lang="en-US"/>
        </a:p>
      </dgm:t>
    </dgm:pt>
    <dgm:pt modelId="{14C1A073-C2A4-42BF-ADA3-502C50A23A39}">
      <dgm:prSet phldrT="[Text]" custT="1"/>
      <dgm:spPr/>
      <dgm:t>
        <a:bodyPr/>
        <a:lstStyle/>
        <a:p>
          <a:r>
            <a:rPr lang="en-US" sz="1200" dirty="0"/>
            <a:t>did_police_officer_attend_scene_of_accident </a:t>
          </a:r>
        </a:p>
      </dgm:t>
    </dgm:pt>
    <dgm:pt modelId="{59E26BA0-4FAE-4308-819C-4C48C01E30BF}" type="parTrans" cxnId="{EC5A69E2-5B8F-4B49-808E-E89A31F1AEC7}">
      <dgm:prSet/>
      <dgm:spPr/>
      <dgm:t>
        <a:bodyPr/>
        <a:lstStyle/>
        <a:p>
          <a:endParaRPr lang="en-US"/>
        </a:p>
      </dgm:t>
    </dgm:pt>
    <dgm:pt modelId="{1DE94890-967A-458F-BC03-5164E7141564}" type="sibTrans" cxnId="{EC5A69E2-5B8F-4B49-808E-E89A31F1AEC7}">
      <dgm:prSet/>
      <dgm:spPr/>
      <dgm:t>
        <a:bodyPr/>
        <a:lstStyle/>
        <a:p>
          <a:endParaRPr lang="en-US"/>
        </a:p>
      </dgm:t>
    </dgm:pt>
    <dgm:pt modelId="{5F11A28F-D636-46EE-934D-0BCF1FBF2B13}">
      <dgm:prSet custT="1"/>
      <dgm:spPr/>
      <dgm:t>
        <a:bodyPr/>
        <a:lstStyle/>
        <a:p>
          <a:r>
            <a:rPr lang="en-US" sz="1200" dirty="0"/>
            <a:t>x1st_point_of_impact </a:t>
          </a:r>
        </a:p>
      </dgm:t>
    </dgm:pt>
    <dgm:pt modelId="{0B9A0AF1-303E-4BD8-8791-00DA0AC259A5}" type="parTrans" cxnId="{5B0128F1-A466-4D5A-AB6B-553D49B46F2B}">
      <dgm:prSet/>
      <dgm:spPr/>
      <dgm:t>
        <a:bodyPr/>
        <a:lstStyle/>
        <a:p>
          <a:endParaRPr lang="en-US"/>
        </a:p>
      </dgm:t>
    </dgm:pt>
    <dgm:pt modelId="{9B76B46E-0046-40B4-AC62-017F71A6F32D}" type="sibTrans" cxnId="{5B0128F1-A466-4D5A-AB6B-553D49B46F2B}">
      <dgm:prSet/>
      <dgm:spPr/>
      <dgm:t>
        <a:bodyPr/>
        <a:lstStyle/>
        <a:p>
          <a:endParaRPr lang="en-US"/>
        </a:p>
      </dgm:t>
    </dgm:pt>
    <dgm:pt modelId="{39AE0F91-7FEA-4858-9C0F-25B9FB1F0471}">
      <dgm:prSet custT="1"/>
      <dgm:spPr/>
      <dgm:t>
        <a:bodyPr/>
        <a:lstStyle/>
        <a:p>
          <a:r>
            <a:rPr lang="en-US" sz="1200" dirty="0"/>
            <a:t>number_of_vehicles </a:t>
          </a:r>
        </a:p>
      </dgm:t>
    </dgm:pt>
    <dgm:pt modelId="{3C487BFB-6058-46B7-87F8-2FC6A7C24AA1}" type="parTrans" cxnId="{3EED19FA-333B-4FBA-9B60-0A3DDF734D46}">
      <dgm:prSet/>
      <dgm:spPr/>
      <dgm:t>
        <a:bodyPr/>
        <a:lstStyle/>
        <a:p>
          <a:endParaRPr lang="en-US"/>
        </a:p>
      </dgm:t>
    </dgm:pt>
    <dgm:pt modelId="{08B93560-1AA5-45CB-84FD-8E8B770BFF0D}" type="sibTrans" cxnId="{3EED19FA-333B-4FBA-9B60-0A3DDF734D46}">
      <dgm:prSet/>
      <dgm:spPr/>
      <dgm:t>
        <a:bodyPr/>
        <a:lstStyle/>
        <a:p>
          <a:endParaRPr lang="en-US"/>
        </a:p>
      </dgm:t>
    </dgm:pt>
    <dgm:pt modelId="{2BD9172F-A932-4211-8102-700422CFFBD4}">
      <dgm:prSet custT="1"/>
      <dgm:spPr/>
      <dgm:t>
        <a:bodyPr/>
        <a:lstStyle/>
        <a:p>
          <a:r>
            <a:rPr lang="en-US" sz="1200" dirty="0"/>
            <a:t>speed_limit</a:t>
          </a:r>
        </a:p>
      </dgm:t>
    </dgm:pt>
    <dgm:pt modelId="{164595D1-54C0-4B55-8030-1C9BBC0F415C}" type="parTrans" cxnId="{67F33A68-073B-40BF-B480-3B2898D3ED61}">
      <dgm:prSet/>
      <dgm:spPr/>
      <dgm:t>
        <a:bodyPr/>
        <a:lstStyle/>
        <a:p>
          <a:endParaRPr lang="en-US"/>
        </a:p>
      </dgm:t>
    </dgm:pt>
    <dgm:pt modelId="{2A55DC97-D7C6-4AA8-8483-F7DFC8E62C4D}" type="sibTrans" cxnId="{67F33A68-073B-40BF-B480-3B2898D3ED61}">
      <dgm:prSet/>
      <dgm:spPr/>
      <dgm:t>
        <a:bodyPr/>
        <a:lstStyle/>
        <a:p>
          <a:endParaRPr lang="en-US"/>
        </a:p>
      </dgm:t>
    </dgm:pt>
    <dgm:pt modelId="{7BC1FD6E-984A-4A12-8114-0A0CB40E5ABB}">
      <dgm:prSet custT="1"/>
      <dgm:spPr/>
      <dgm:t>
        <a:bodyPr/>
        <a:lstStyle/>
        <a:p>
          <a:r>
            <a:rPr lang="en-US" sz="1200" dirty="0"/>
            <a:t>urban_or_rural_area </a:t>
          </a:r>
        </a:p>
      </dgm:t>
    </dgm:pt>
    <dgm:pt modelId="{0C372BC1-9B90-406F-8E17-471B0046B811}" type="parTrans" cxnId="{B643FB6B-F663-45AA-92AF-67205F8F5FBD}">
      <dgm:prSet/>
      <dgm:spPr/>
      <dgm:t>
        <a:bodyPr/>
        <a:lstStyle/>
        <a:p>
          <a:endParaRPr lang="en-US"/>
        </a:p>
      </dgm:t>
    </dgm:pt>
    <dgm:pt modelId="{84FBB72F-163F-4187-A4E3-24665812D7D1}" type="sibTrans" cxnId="{B643FB6B-F663-45AA-92AF-67205F8F5FBD}">
      <dgm:prSet/>
      <dgm:spPr/>
      <dgm:t>
        <a:bodyPr/>
        <a:lstStyle/>
        <a:p>
          <a:endParaRPr lang="en-US"/>
        </a:p>
      </dgm:t>
    </dgm:pt>
    <dgm:pt modelId="{247BC01B-6CFE-4BF5-8056-4ACB03B0042C}">
      <dgm:prSet custT="1"/>
      <dgm:spPr/>
      <dgm:t>
        <a:bodyPr/>
        <a:lstStyle/>
        <a:p>
          <a:r>
            <a:rPr lang="en-US" sz="1200" dirty="0"/>
            <a:t>skidding_and_overturning </a:t>
          </a:r>
        </a:p>
      </dgm:t>
    </dgm:pt>
    <dgm:pt modelId="{1A67E047-9069-42EB-8D04-86306C9980C2}" type="parTrans" cxnId="{C2A5338D-D7F8-4461-B8E1-6F1F238B02C1}">
      <dgm:prSet/>
      <dgm:spPr/>
      <dgm:t>
        <a:bodyPr/>
        <a:lstStyle/>
        <a:p>
          <a:endParaRPr lang="en-US"/>
        </a:p>
      </dgm:t>
    </dgm:pt>
    <dgm:pt modelId="{399AF1A6-B8E3-4458-9E21-43ADB0A91B10}" type="sibTrans" cxnId="{C2A5338D-D7F8-4461-B8E1-6F1F238B02C1}">
      <dgm:prSet/>
      <dgm:spPr/>
      <dgm:t>
        <a:bodyPr/>
        <a:lstStyle/>
        <a:p>
          <a:endParaRPr lang="en-US"/>
        </a:p>
      </dgm:t>
    </dgm:pt>
    <dgm:pt modelId="{4581E512-E03E-447B-8566-005B39DB924C}">
      <dgm:prSet custT="1"/>
      <dgm:spPr/>
      <dgm:t>
        <a:bodyPr/>
        <a:lstStyle/>
        <a:p>
          <a:r>
            <a:rPr lang="en-US" sz="1200" dirty="0"/>
            <a:t>vehicle_leaving_carriageway </a:t>
          </a:r>
        </a:p>
      </dgm:t>
    </dgm:pt>
    <dgm:pt modelId="{7AB42EB5-F11E-48F6-9979-22B82A4C5788}" type="parTrans" cxnId="{3412B522-A106-43B9-870A-ED9A5E65675A}">
      <dgm:prSet/>
      <dgm:spPr/>
      <dgm:t>
        <a:bodyPr/>
        <a:lstStyle/>
        <a:p>
          <a:endParaRPr lang="en-US"/>
        </a:p>
      </dgm:t>
    </dgm:pt>
    <dgm:pt modelId="{BDA09093-2A63-46D8-BF1C-07B021D24847}" type="sibTrans" cxnId="{3412B522-A106-43B9-870A-ED9A5E65675A}">
      <dgm:prSet/>
      <dgm:spPr/>
      <dgm:t>
        <a:bodyPr/>
        <a:lstStyle/>
        <a:p>
          <a:endParaRPr lang="en-US"/>
        </a:p>
      </dgm:t>
    </dgm:pt>
    <dgm:pt modelId="{78412786-AE3A-42BB-8D33-9F579A742A4E}">
      <dgm:prSet custT="1"/>
      <dgm:spPr/>
      <dgm:t>
        <a:bodyPr/>
        <a:lstStyle/>
        <a:p>
          <a:r>
            <a:rPr lang="en-US" sz="1200" dirty="0"/>
            <a:t>sex_of_driver </a:t>
          </a:r>
        </a:p>
      </dgm:t>
    </dgm:pt>
    <dgm:pt modelId="{EC70EB64-346A-4A43-BB3B-50DCA1A420B2}" type="parTrans" cxnId="{27D71DDA-D83C-4238-8A3D-39F1FAFA341C}">
      <dgm:prSet/>
      <dgm:spPr/>
      <dgm:t>
        <a:bodyPr/>
        <a:lstStyle/>
        <a:p>
          <a:endParaRPr lang="en-US"/>
        </a:p>
      </dgm:t>
    </dgm:pt>
    <dgm:pt modelId="{BFEEF32E-58C5-4E21-BA95-90324CBAAAE5}" type="sibTrans" cxnId="{27D71DDA-D83C-4238-8A3D-39F1FAFA341C}">
      <dgm:prSet/>
      <dgm:spPr/>
      <dgm:t>
        <a:bodyPr/>
        <a:lstStyle/>
        <a:p>
          <a:endParaRPr lang="en-US"/>
        </a:p>
      </dgm:t>
    </dgm:pt>
    <dgm:pt modelId="{7917748B-F2A0-45CD-AFD4-DCE85F32B746}">
      <dgm:prSet custT="1"/>
      <dgm:spPr/>
      <dgm:t>
        <a:bodyPr/>
        <a:lstStyle/>
        <a:p>
          <a:r>
            <a:rPr lang="en-US" sz="1200" dirty="0"/>
            <a:t>vehicle_type </a:t>
          </a:r>
        </a:p>
      </dgm:t>
    </dgm:pt>
    <dgm:pt modelId="{2D341716-6FF2-4C50-9975-82E526909256}" type="parTrans" cxnId="{9AAA4B46-D82D-4B92-977B-F72A8F3653A0}">
      <dgm:prSet/>
      <dgm:spPr/>
      <dgm:t>
        <a:bodyPr/>
        <a:lstStyle/>
        <a:p>
          <a:endParaRPr lang="en-US"/>
        </a:p>
      </dgm:t>
    </dgm:pt>
    <dgm:pt modelId="{BE471329-6E79-4CBD-9858-EDD4BE6C8D9B}" type="sibTrans" cxnId="{9AAA4B46-D82D-4B92-977B-F72A8F3653A0}">
      <dgm:prSet/>
      <dgm:spPr/>
      <dgm:t>
        <a:bodyPr/>
        <a:lstStyle/>
        <a:p>
          <a:endParaRPr lang="en-US"/>
        </a:p>
      </dgm:t>
    </dgm:pt>
    <dgm:pt modelId="{E6072E7B-F1C0-4B91-8805-0B6EEDF13953}">
      <dgm:prSet custT="1"/>
      <dgm:spPr/>
      <dgm:t>
        <a:bodyPr/>
        <a:lstStyle/>
        <a:p>
          <a:r>
            <a:rPr lang="en-US" sz="1200" dirty="0"/>
            <a:t>vehicle_manoeuvre </a:t>
          </a:r>
        </a:p>
      </dgm:t>
    </dgm:pt>
    <dgm:pt modelId="{72C8A137-2FED-48F1-930E-E75883D5A0CA}" type="parTrans" cxnId="{1549B7CB-6901-41DD-A3AA-A25669E54F9C}">
      <dgm:prSet/>
      <dgm:spPr/>
      <dgm:t>
        <a:bodyPr/>
        <a:lstStyle/>
        <a:p>
          <a:endParaRPr lang="en-US"/>
        </a:p>
      </dgm:t>
    </dgm:pt>
    <dgm:pt modelId="{35E3BF30-D98F-44DD-B0A1-0A0DDDB632B1}" type="sibTrans" cxnId="{1549B7CB-6901-41DD-A3AA-A25669E54F9C}">
      <dgm:prSet/>
      <dgm:spPr/>
      <dgm:t>
        <a:bodyPr/>
        <a:lstStyle/>
        <a:p>
          <a:endParaRPr lang="en-US"/>
        </a:p>
      </dgm:t>
    </dgm:pt>
    <dgm:pt modelId="{71E36763-20B9-48E5-A211-1E6CE400A368}">
      <dgm:prSet custT="1"/>
      <dgm:spPr/>
      <dgm:t>
        <a:bodyPr/>
        <a:lstStyle/>
        <a:p>
          <a:r>
            <a:rPr lang="en-US" sz="1200" dirty="0"/>
            <a:t>engine_capacity_cc </a:t>
          </a:r>
        </a:p>
      </dgm:t>
    </dgm:pt>
    <dgm:pt modelId="{47D465C4-96D3-4D9D-A5F4-1E785A9057E5}" type="parTrans" cxnId="{94E4FAF4-4F5A-4775-B01B-DA03B02BB1CA}">
      <dgm:prSet/>
      <dgm:spPr/>
      <dgm:t>
        <a:bodyPr/>
        <a:lstStyle/>
        <a:p>
          <a:endParaRPr lang="en-US"/>
        </a:p>
      </dgm:t>
    </dgm:pt>
    <dgm:pt modelId="{DCF36918-6460-4B77-A1D8-4658897511B0}" type="sibTrans" cxnId="{94E4FAF4-4F5A-4775-B01B-DA03B02BB1CA}">
      <dgm:prSet/>
      <dgm:spPr/>
      <dgm:t>
        <a:bodyPr/>
        <a:lstStyle/>
        <a:p>
          <a:endParaRPr lang="en-US"/>
        </a:p>
      </dgm:t>
    </dgm:pt>
    <dgm:pt modelId="{1FF73DF0-3A8F-4AA1-9740-E7BFEB4A311F}">
      <dgm:prSet custT="1"/>
      <dgm:spPr/>
      <dgm:t>
        <a:bodyPr/>
        <a:lstStyle/>
        <a:p>
          <a:r>
            <a:rPr lang="en-US" sz="1200" dirty="0"/>
            <a:t>number_of_casualties </a:t>
          </a:r>
        </a:p>
      </dgm:t>
    </dgm:pt>
    <dgm:pt modelId="{7970EA9F-1186-4A35-B547-A153B3A8420D}" type="parTrans" cxnId="{B4F95E53-3DA4-4BE1-8D65-9D7BE710DEBA}">
      <dgm:prSet/>
      <dgm:spPr/>
      <dgm:t>
        <a:bodyPr/>
        <a:lstStyle/>
        <a:p>
          <a:endParaRPr lang="en-US"/>
        </a:p>
      </dgm:t>
    </dgm:pt>
    <dgm:pt modelId="{82F164B3-D584-4CC0-AF7F-0D786DF01AEF}" type="sibTrans" cxnId="{B4F95E53-3DA4-4BE1-8D65-9D7BE710DEBA}">
      <dgm:prSet/>
      <dgm:spPr/>
      <dgm:t>
        <a:bodyPr/>
        <a:lstStyle/>
        <a:p>
          <a:endParaRPr lang="en-US"/>
        </a:p>
      </dgm:t>
    </dgm:pt>
    <dgm:pt modelId="{B2AC5001-AFB3-4AA1-966A-3DAC41DE8695}">
      <dgm:prSet custT="1"/>
      <dgm:spPr/>
      <dgm:t>
        <a:bodyPr/>
        <a:lstStyle/>
        <a:p>
          <a:r>
            <a:rPr lang="en-US" sz="1200" dirty="0"/>
            <a:t>driver_home_area_type </a:t>
          </a:r>
        </a:p>
      </dgm:t>
    </dgm:pt>
    <dgm:pt modelId="{F448F517-BB71-4EE7-ADD1-9A729BE02645}" type="parTrans" cxnId="{457C0000-08BF-4B51-90BD-E1E103F4EC3F}">
      <dgm:prSet/>
      <dgm:spPr/>
      <dgm:t>
        <a:bodyPr/>
        <a:lstStyle/>
        <a:p>
          <a:endParaRPr lang="en-US"/>
        </a:p>
      </dgm:t>
    </dgm:pt>
    <dgm:pt modelId="{FEC6358E-CC4F-48F7-AD2A-611AB1C32354}" type="sibTrans" cxnId="{457C0000-08BF-4B51-90BD-E1E103F4EC3F}">
      <dgm:prSet/>
      <dgm:spPr/>
      <dgm:t>
        <a:bodyPr/>
        <a:lstStyle/>
        <a:p>
          <a:endParaRPr lang="en-US"/>
        </a:p>
      </dgm:t>
    </dgm:pt>
    <dgm:pt modelId="{10D9F06C-B58B-45F9-92C2-8F81E99219A4}">
      <dgm:prSet custT="1"/>
      <dgm:spPr/>
      <dgm:t>
        <a:bodyPr/>
        <a:lstStyle/>
        <a:p>
          <a:r>
            <a:rPr lang="en-US" sz="1200" dirty="0"/>
            <a:t>age_band_of_driver </a:t>
          </a:r>
        </a:p>
      </dgm:t>
    </dgm:pt>
    <dgm:pt modelId="{CE45802C-6ACD-4CBC-9920-EAD3043CAEEA}" type="parTrans" cxnId="{2B7E2235-A4AA-486B-9EDE-06F18DC8AE03}">
      <dgm:prSet/>
      <dgm:spPr/>
      <dgm:t>
        <a:bodyPr/>
        <a:lstStyle/>
        <a:p>
          <a:endParaRPr lang="en-US"/>
        </a:p>
      </dgm:t>
    </dgm:pt>
    <dgm:pt modelId="{5EB7F92A-360D-4CCB-A960-A7C5A4F3F26B}" type="sibTrans" cxnId="{2B7E2235-A4AA-486B-9EDE-06F18DC8AE03}">
      <dgm:prSet/>
      <dgm:spPr/>
      <dgm:t>
        <a:bodyPr/>
        <a:lstStyle/>
        <a:p>
          <a:endParaRPr lang="en-US"/>
        </a:p>
      </dgm:t>
    </dgm:pt>
    <dgm:pt modelId="{41445E2A-7D7C-4CCA-861A-67587849B49C}">
      <dgm:prSet custT="1"/>
      <dgm:spPr/>
      <dgm:t>
        <a:bodyPr/>
        <a:lstStyle/>
        <a:p>
          <a:r>
            <a:rPr lang="en-US" sz="1200" dirty="0"/>
            <a:t>junction_control </a:t>
          </a:r>
        </a:p>
      </dgm:t>
    </dgm:pt>
    <dgm:pt modelId="{8E2B6161-8B61-4F9E-96A2-BD66DA6A16CE}" type="parTrans" cxnId="{56074A14-CF78-4742-9A10-3CD9DA93149E}">
      <dgm:prSet/>
      <dgm:spPr/>
      <dgm:t>
        <a:bodyPr/>
        <a:lstStyle/>
        <a:p>
          <a:endParaRPr lang="en-US"/>
        </a:p>
      </dgm:t>
    </dgm:pt>
    <dgm:pt modelId="{13BF3F56-B2EC-4736-BFA2-37B697310633}" type="sibTrans" cxnId="{56074A14-CF78-4742-9A10-3CD9DA93149E}">
      <dgm:prSet/>
      <dgm:spPr/>
      <dgm:t>
        <a:bodyPr/>
        <a:lstStyle/>
        <a:p>
          <a:endParaRPr lang="en-US"/>
        </a:p>
      </dgm:t>
    </dgm:pt>
    <dgm:pt modelId="{534FC022-7270-4090-B2A0-531A9A0011B0}">
      <dgm:prSet custT="1"/>
      <dgm:spPr/>
      <dgm:t>
        <a:bodyPr/>
        <a:lstStyle/>
        <a:p>
          <a:r>
            <a:rPr lang="en-US" sz="1200" dirty="0"/>
            <a:t>hit_object_off_carriageway</a:t>
          </a:r>
        </a:p>
      </dgm:t>
    </dgm:pt>
    <dgm:pt modelId="{02A538AA-B3A8-4497-A34C-44BCFA574527}" type="parTrans" cxnId="{252098BB-5B14-41CD-ABD4-1508468B382E}">
      <dgm:prSet/>
      <dgm:spPr/>
      <dgm:t>
        <a:bodyPr/>
        <a:lstStyle/>
        <a:p>
          <a:endParaRPr lang="en-US"/>
        </a:p>
      </dgm:t>
    </dgm:pt>
    <dgm:pt modelId="{3EE59F4D-8570-46E1-81D7-EFA89A309885}" type="sibTrans" cxnId="{252098BB-5B14-41CD-ABD4-1508468B382E}">
      <dgm:prSet/>
      <dgm:spPr/>
      <dgm:t>
        <a:bodyPr/>
        <a:lstStyle/>
        <a:p>
          <a:endParaRPr lang="en-US"/>
        </a:p>
      </dgm:t>
    </dgm:pt>
    <dgm:pt modelId="{FC762370-871C-4F56-B281-3B1825319E6E}">
      <dgm:prSet custT="1"/>
      <dgm:spPr/>
      <dgm:t>
        <a:bodyPr/>
        <a:lstStyle/>
        <a:p>
          <a:r>
            <a:rPr lang="en-US" sz="1200" dirty="0"/>
            <a:t>hit_object_in_carriageway </a:t>
          </a:r>
        </a:p>
      </dgm:t>
    </dgm:pt>
    <dgm:pt modelId="{D974D513-E238-4BF9-A0EB-AB4F342E77A2}" type="parTrans" cxnId="{2AE4BE62-C7D5-4111-8C4E-541C71CD30C4}">
      <dgm:prSet/>
      <dgm:spPr/>
      <dgm:t>
        <a:bodyPr/>
        <a:lstStyle/>
        <a:p>
          <a:endParaRPr lang="en-US"/>
        </a:p>
      </dgm:t>
    </dgm:pt>
    <dgm:pt modelId="{C85E9D57-20CB-49D1-8419-9A6BCEC412C0}" type="sibTrans" cxnId="{2AE4BE62-C7D5-4111-8C4E-541C71CD30C4}">
      <dgm:prSet/>
      <dgm:spPr/>
      <dgm:t>
        <a:bodyPr/>
        <a:lstStyle/>
        <a:p>
          <a:endParaRPr lang="en-US"/>
        </a:p>
      </dgm:t>
    </dgm:pt>
    <dgm:pt modelId="{CDFF1AF3-48C5-412A-99E5-0B666371AFBB}">
      <dgm:prSet custT="1"/>
      <dgm:spPr/>
      <dgm:t>
        <a:bodyPr/>
        <a:lstStyle/>
        <a:p>
          <a:r>
            <a:rPr lang="en-US" sz="1200" dirty="0"/>
            <a:t>driver_imd_decile </a:t>
          </a:r>
        </a:p>
      </dgm:t>
    </dgm:pt>
    <dgm:pt modelId="{08F2F222-6E76-4D70-BA0D-0CC97C6E6C31}" type="parTrans" cxnId="{3FF11663-636D-4092-A76D-E52DBA2C4DAF}">
      <dgm:prSet/>
      <dgm:spPr/>
      <dgm:t>
        <a:bodyPr/>
        <a:lstStyle/>
        <a:p>
          <a:endParaRPr lang="en-US"/>
        </a:p>
      </dgm:t>
    </dgm:pt>
    <dgm:pt modelId="{1B49C0DC-7488-4C2A-AE3F-E9F0D844B0C2}" type="sibTrans" cxnId="{3FF11663-636D-4092-A76D-E52DBA2C4DAF}">
      <dgm:prSet/>
      <dgm:spPr/>
      <dgm:t>
        <a:bodyPr/>
        <a:lstStyle/>
        <a:p>
          <a:endParaRPr lang="en-US"/>
        </a:p>
      </dgm:t>
    </dgm:pt>
    <dgm:pt modelId="{B711A6DF-001B-4E23-B0AF-AEEE07F471A8}">
      <dgm:prSet custT="1"/>
      <dgm:spPr/>
      <dgm:t>
        <a:bodyPr/>
        <a:lstStyle/>
        <a:p>
          <a:r>
            <a:rPr lang="en-US" sz="1200" dirty="0"/>
            <a:t>junction_detail </a:t>
          </a:r>
        </a:p>
      </dgm:t>
    </dgm:pt>
    <dgm:pt modelId="{82AE6E9C-C950-4B5B-ACF5-32FF2ED0FA0A}" type="parTrans" cxnId="{DBE68DB4-3958-4C2B-93B9-D5CE3C34F934}">
      <dgm:prSet/>
      <dgm:spPr/>
      <dgm:t>
        <a:bodyPr/>
        <a:lstStyle/>
        <a:p>
          <a:endParaRPr lang="en-US"/>
        </a:p>
      </dgm:t>
    </dgm:pt>
    <dgm:pt modelId="{46E31B33-E36E-449B-A915-E87BF7361D9F}" type="sibTrans" cxnId="{DBE68DB4-3958-4C2B-93B9-D5CE3C34F934}">
      <dgm:prSet/>
      <dgm:spPr/>
      <dgm:t>
        <a:bodyPr/>
        <a:lstStyle/>
        <a:p>
          <a:endParaRPr lang="en-US"/>
        </a:p>
      </dgm:t>
    </dgm:pt>
    <dgm:pt modelId="{6D93BCBD-B84E-4634-B4AD-A05F39C5C656}">
      <dgm:prSet custT="1"/>
      <dgm:spPr/>
      <dgm:t>
        <a:bodyPr/>
        <a:lstStyle/>
        <a:p>
          <a:r>
            <a:rPr lang="en-US" sz="1200" dirty="0"/>
            <a:t>junction_location </a:t>
          </a:r>
        </a:p>
      </dgm:t>
    </dgm:pt>
    <dgm:pt modelId="{01B388F8-A84D-4A5C-98DF-3EF609F0068A}" type="parTrans" cxnId="{56A651D3-C555-4EBD-AB5A-45222C6A21A8}">
      <dgm:prSet/>
      <dgm:spPr/>
      <dgm:t>
        <a:bodyPr/>
        <a:lstStyle/>
        <a:p>
          <a:endParaRPr lang="en-US"/>
        </a:p>
      </dgm:t>
    </dgm:pt>
    <dgm:pt modelId="{92D25DCE-BB2D-48C0-937F-1CCF367F3591}" type="sibTrans" cxnId="{56A651D3-C555-4EBD-AB5A-45222C6A21A8}">
      <dgm:prSet/>
      <dgm:spPr/>
      <dgm:t>
        <a:bodyPr/>
        <a:lstStyle/>
        <a:p>
          <a:endParaRPr lang="en-US"/>
        </a:p>
      </dgm:t>
    </dgm:pt>
    <dgm:pt modelId="{11FC4E87-00CE-4D0D-9CD9-0C4ED6AA56E6}">
      <dgm:prSet custT="1"/>
      <dgm:spPr/>
      <dgm:t>
        <a:bodyPr/>
        <a:lstStyle/>
        <a:p>
          <a:r>
            <a:rPr lang="en-US" sz="1200" dirty="0"/>
            <a:t>propulsion_code </a:t>
          </a:r>
        </a:p>
      </dgm:t>
    </dgm:pt>
    <dgm:pt modelId="{16CB2033-901A-4B0B-B704-6F89D7EF6271}" type="parTrans" cxnId="{5C1337C5-ADB2-4E9A-B125-3968B1B2CB64}">
      <dgm:prSet/>
      <dgm:spPr/>
      <dgm:t>
        <a:bodyPr/>
        <a:lstStyle/>
        <a:p>
          <a:endParaRPr lang="en-US"/>
        </a:p>
      </dgm:t>
    </dgm:pt>
    <dgm:pt modelId="{BBC01334-D44E-4F93-B5BD-1C3219D42A7B}" type="sibTrans" cxnId="{5C1337C5-ADB2-4E9A-B125-3968B1B2CB64}">
      <dgm:prSet/>
      <dgm:spPr/>
      <dgm:t>
        <a:bodyPr/>
        <a:lstStyle/>
        <a:p>
          <a:endParaRPr lang="en-US"/>
        </a:p>
      </dgm:t>
    </dgm:pt>
    <dgm:pt modelId="{61F6795C-D3BA-4A87-A999-0AEA44703028}">
      <dgm:prSet custT="1"/>
      <dgm:spPr/>
      <dgm:t>
        <a:bodyPr/>
        <a:lstStyle/>
        <a:p>
          <a:r>
            <a:rPr lang="en-US" sz="1200" dirty="0"/>
            <a:t>year </a:t>
          </a:r>
        </a:p>
      </dgm:t>
    </dgm:pt>
    <dgm:pt modelId="{25CABDC1-40D1-4BFA-99FE-966CDCE0028B}" type="parTrans" cxnId="{8C3AB7F9-1CFE-4995-AF8A-26380BB0A969}">
      <dgm:prSet/>
      <dgm:spPr/>
      <dgm:t>
        <a:bodyPr/>
        <a:lstStyle/>
        <a:p>
          <a:endParaRPr lang="en-US"/>
        </a:p>
      </dgm:t>
    </dgm:pt>
    <dgm:pt modelId="{414273A8-8F66-4C6B-BEDC-2719E30057B1}" type="sibTrans" cxnId="{8C3AB7F9-1CFE-4995-AF8A-26380BB0A969}">
      <dgm:prSet/>
      <dgm:spPr/>
      <dgm:t>
        <a:bodyPr/>
        <a:lstStyle/>
        <a:p>
          <a:endParaRPr lang="en-US"/>
        </a:p>
      </dgm:t>
    </dgm:pt>
    <dgm:pt modelId="{2F2E233B-6B58-4E71-8D2D-D76436B6B8C1}" type="pres">
      <dgm:prSet presAssocID="{CF5557B8-6D2D-453B-83DE-409516117FD4}" presName="diagram" presStyleCnt="0">
        <dgm:presLayoutVars>
          <dgm:dir/>
          <dgm:resizeHandles val="exact"/>
        </dgm:presLayoutVars>
      </dgm:prSet>
      <dgm:spPr/>
    </dgm:pt>
    <dgm:pt modelId="{535100F3-A2FB-46C8-AD1D-7E1E99AA3121}" type="pres">
      <dgm:prSet presAssocID="{14C1A073-C2A4-42BF-ADA3-502C50A23A39}" presName="node" presStyleLbl="node1" presStyleIdx="0" presStyleCnt="22">
        <dgm:presLayoutVars>
          <dgm:bulletEnabled val="1"/>
        </dgm:presLayoutVars>
      </dgm:prSet>
      <dgm:spPr/>
    </dgm:pt>
    <dgm:pt modelId="{6D994DC4-28B9-448D-887A-CF305CD173FA}" type="pres">
      <dgm:prSet presAssocID="{1DE94890-967A-458F-BC03-5164E7141564}" presName="sibTrans" presStyleCnt="0"/>
      <dgm:spPr/>
    </dgm:pt>
    <dgm:pt modelId="{49AA2305-F3C6-44D6-BF4E-18B7F9121AC1}" type="pres">
      <dgm:prSet presAssocID="{5F11A28F-D636-46EE-934D-0BCF1FBF2B13}" presName="node" presStyleLbl="node1" presStyleIdx="1" presStyleCnt="22">
        <dgm:presLayoutVars>
          <dgm:bulletEnabled val="1"/>
        </dgm:presLayoutVars>
      </dgm:prSet>
      <dgm:spPr/>
    </dgm:pt>
    <dgm:pt modelId="{2EC2620C-2A04-49A0-A53A-2ECAE97E5746}" type="pres">
      <dgm:prSet presAssocID="{9B76B46E-0046-40B4-AC62-017F71A6F32D}" presName="sibTrans" presStyleCnt="0"/>
      <dgm:spPr/>
    </dgm:pt>
    <dgm:pt modelId="{EA942F3C-292B-4D73-A9DB-BD41996A51F1}" type="pres">
      <dgm:prSet presAssocID="{39AE0F91-7FEA-4858-9C0F-25B9FB1F0471}" presName="node" presStyleLbl="node1" presStyleIdx="2" presStyleCnt="22">
        <dgm:presLayoutVars>
          <dgm:bulletEnabled val="1"/>
        </dgm:presLayoutVars>
      </dgm:prSet>
      <dgm:spPr/>
    </dgm:pt>
    <dgm:pt modelId="{E0056641-86C9-446F-A3D6-4376915309CA}" type="pres">
      <dgm:prSet presAssocID="{08B93560-1AA5-45CB-84FD-8E8B770BFF0D}" presName="sibTrans" presStyleCnt="0"/>
      <dgm:spPr/>
    </dgm:pt>
    <dgm:pt modelId="{640D60FD-7BB5-4104-A517-3B6430B4D63E}" type="pres">
      <dgm:prSet presAssocID="{2BD9172F-A932-4211-8102-700422CFFBD4}" presName="node" presStyleLbl="node1" presStyleIdx="3" presStyleCnt="22">
        <dgm:presLayoutVars>
          <dgm:bulletEnabled val="1"/>
        </dgm:presLayoutVars>
      </dgm:prSet>
      <dgm:spPr/>
    </dgm:pt>
    <dgm:pt modelId="{E721BEF2-1798-4403-AF99-62705AB7CBA6}" type="pres">
      <dgm:prSet presAssocID="{2A55DC97-D7C6-4AA8-8483-F7DFC8E62C4D}" presName="sibTrans" presStyleCnt="0"/>
      <dgm:spPr/>
    </dgm:pt>
    <dgm:pt modelId="{50B8B961-E4F1-4E46-BA97-2B4401A3CFB4}" type="pres">
      <dgm:prSet presAssocID="{7BC1FD6E-984A-4A12-8114-0A0CB40E5ABB}" presName="node" presStyleLbl="node1" presStyleIdx="4" presStyleCnt="22">
        <dgm:presLayoutVars>
          <dgm:bulletEnabled val="1"/>
        </dgm:presLayoutVars>
      </dgm:prSet>
      <dgm:spPr/>
    </dgm:pt>
    <dgm:pt modelId="{0BE3F4BC-23F5-4D2E-9F99-6D804D45E8B3}" type="pres">
      <dgm:prSet presAssocID="{84FBB72F-163F-4187-A4E3-24665812D7D1}" presName="sibTrans" presStyleCnt="0"/>
      <dgm:spPr/>
    </dgm:pt>
    <dgm:pt modelId="{F14CB567-C501-4FA0-9034-1289ADD0D7C8}" type="pres">
      <dgm:prSet presAssocID="{247BC01B-6CFE-4BF5-8056-4ACB03B0042C}" presName="node" presStyleLbl="node1" presStyleIdx="5" presStyleCnt="22">
        <dgm:presLayoutVars>
          <dgm:bulletEnabled val="1"/>
        </dgm:presLayoutVars>
      </dgm:prSet>
      <dgm:spPr/>
    </dgm:pt>
    <dgm:pt modelId="{93A0D06B-0D82-4D0E-AB10-421C2DCE8720}" type="pres">
      <dgm:prSet presAssocID="{399AF1A6-B8E3-4458-9E21-43ADB0A91B10}" presName="sibTrans" presStyleCnt="0"/>
      <dgm:spPr/>
    </dgm:pt>
    <dgm:pt modelId="{CFB21B79-7151-476A-AC2E-341CDFEB25DF}" type="pres">
      <dgm:prSet presAssocID="{4581E512-E03E-447B-8566-005B39DB924C}" presName="node" presStyleLbl="node1" presStyleIdx="6" presStyleCnt="22">
        <dgm:presLayoutVars>
          <dgm:bulletEnabled val="1"/>
        </dgm:presLayoutVars>
      </dgm:prSet>
      <dgm:spPr/>
    </dgm:pt>
    <dgm:pt modelId="{7125A743-0C8C-44D9-BD60-3FA7F1BBFA83}" type="pres">
      <dgm:prSet presAssocID="{BDA09093-2A63-46D8-BF1C-07B021D24847}" presName="sibTrans" presStyleCnt="0"/>
      <dgm:spPr/>
    </dgm:pt>
    <dgm:pt modelId="{3779AF70-4742-4D03-9F19-81294E1D5B89}" type="pres">
      <dgm:prSet presAssocID="{78412786-AE3A-42BB-8D33-9F579A742A4E}" presName="node" presStyleLbl="node1" presStyleIdx="7" presStyleCnt="22">
        <dgm:presLayoutVars>
          <dgm:bulletEnabled val="1"/>
        </dgm:presLayoutVars>
      </dgm:prSet>
      <dgm:spPr/>
    </dgm:pt>
    <dgm:pt modelId="{4C5D8F13-BB0B-4A40-A279-36A4A9DCB8C3}" type="pres">
      <dgm:prSet presAssocID="{BFEEF32E-58C5-4E21-BA95-90324CBAAAE5}" presName="sibTrans" presStyleCnt="0"/>
      <dgm:spPr/>
    </dgm:pt>
    <dgm:pt modelId="{6933A4FE-9CC4-4979-A3B4-060ECF75E548}" type="pres">
      <dgm:prSet presAssocID="{7917748B-F2A0-45CD-AFD4-DCE85F32B746}" presName="node" presStyleLbl="node1" presStyleIdx="8" presStyleCnt="22">
        <dgm:presLayoutVars>
          <dgm:bulletEnabled val="1"/>
        </dgm:presLayoutVars>
      </dgm:prSet>
      <dgm:spPr/>
    </dgm:pt>
    <dgm:pt modelId="{3D0F00B0-BB42-4172-B90F-0C388CB70A88}" type="pres">
      <dgm:prSet presAssocID="{BE471329-6E79-4CBD-9858-EDD4BE6C8D9B}" presName="sibTrans" presStyleCnt="0"/>
      <dgm:spPr/>
    </dgm:pt>
    <dgm:pt modelId="{95DFCBE5-020C-4765-AF51-7FA4276DE8C6}" type="pres">
      <dgm:prSet presAssocID="{E6072E7B-F1C0-4B91-8805-0B6EEDF13953}" presName="node" presStyleLbl="node1" presStyleIdx="9" presStyleCnt="22">
        <dgm:presLayoutVars>
          <dgm:bulletEnabled val="1"/>
        </dgm:presLayoutVars>
      </dgm:prSet>
      <dgm:spPr/>
    </dgm:pt>
    <dgm:pt modelId="{3AF3B72E-E15D-433F-B05C-70C94FAC36F8}" type="pres">
      <dgm:prSet presAssocID="{35E3BF30-D98F-44DD-B0A1-0A0DDDB632B1}" presName="sibTrans" presStyleCnt="0"/>
      <dgm:spPr/>
    </dgm:pt>
    <dgm:pt modelId="{9A89DD06-3061-4556-A576-8DACB688AA6F}" type="pres">
      <dgm:prSet presAssocID="{71E36763-20B9-48E5-A211-1E6CE400A368}" presName="node" presStyleLbl="node1" presStyleIdx="10" presStyleCnt="22">
        <dgm:presLayoutVars>
          <dgm:bulletEnabled val="1"/>
        </dgm:presLayoutVars>
      </dgm:prSet>
      <dgm:spPr/>
    </dgm:pt>
    <dgm:pt modelId="{4B48F571-2743-41C7-B236-FB3AF3F8FFBE}" type="pres">
      <dgm:prSet presAssocID="{DCF36918-6460-4B77-A1D8-4658897511B0}" presName="sibTrans" presStyleCnt="0"/>
      <dgm:spPr/>
    </dgm:pt>
    <dgm:pt modelId="{FACAEDEA-8D91-46CA-B953-2FA76B00CBA0}" type="pres">
      <dgm:prSet presAssocID="{1FF73DF0-3A8F-4AA1-9740-E7BFEB4A311F}" presName="node" presStyleLbl="node1" presStyleIdx="11" presStyleCnt="22">
        <dgm:presLayoutVars>
          <dgm:bulletEnabled val="1"/>
        </dgm:presLayoutVars>
      </dgm:prSet>
      <dgm:spPr/>
    </dgm:pt>
    <dgm:pt modelId="{26812C3A-FC93-4B2A-A122-81D8169B379C}" type="pres">
      <dgm:prSet presAssocID="{82F164B3-D584-4CC0-AF7F-0D786DF01AEF}" presName="sibTrans" presStyleCnt="0"/>
      <dgm:spPr/>
    </dgm:pt>
    <dgm:pt modelId="{6EAE953D-5663-490E-8A8D-0CB504D1C81A}" type="pres">
      <dgm:prSet presAssocID="{B2AC5001-AFB3-4AA1-966A-3DAC41DE8695}" presName="node" presStyleLbl="node1" presStyleIdx="12" presStyleCnt="22">
        <dgm:presLayoutVars>
          <dgm:bulletEnabled val="1"/>
        </dgm:presLayoutVars>
      </dgm:prSet>
      <dgm:spPr/>
    </dgm:pt>
    <dgm:pt modelId="{7334DC16-27FF-4EF9-BF19-D2CD961AB756}" type="pres">
      <dgm:prSet presAssocID="{FEC6358E-CC4F-48F7-AD2A-611AB1C32354}" presName="sibTrans" presStyleCnt="0"/>
      <dgm:spPr/>
    </dgm:pt>
    <dgm:pt modelId="{385D3649-D215-455C-9C7B-507298AC5CFE}" type="pres">
      <dgm:prSet presAssocID="{10D9F06C-B58B-45F9-92C2-8F81E99219A4}" presName="node" presStyleLbl="node1" presStyleIdx="13" presStyleCnt="22">
        <dgm:presLayoutVars>
          <dgm:bulletEnabled val="1"/>
        </dgm:presLayoutVars>
      </dgm:prSet>
      <dgm:spPr/>
    </dgm:pt>
    <dgm:pt modelId="{92C4D0C9-EEE3-4C4A-B001-BDB1557C19DB}" type="pres">
      <dgm:prSet presAssocID="{5EB7F92A-360D-4CCB-A960-A7C5A4F3F26B}" presName="sibTrans" presStyleCnt="0"/>
      <dgm:spPr/>
    </dgm:pt>
    <dgm:pt modelId="{E0E25080-6C0B-4AEA-99A1-7C5949152835}" type="pres">
      <dgm:prSet presAssocID="{41445E2A-7D7C-4CCA-861A-67587849B49C}" presName="node" presStyleLbl="node1" presStyleIdx="14" presStyleCnt="22">
        <dgm:presLayoutVars>
          <dgm:bulletEnabled val="1"/>
        </dgm:presLayoutVars>
      </dgm:prSet>
      <dgm:spPr/>
    </dgm:pt>
    <dgm:pt modelId="{E7D6537E-6723-4E3F-BBE5-B65FC47B24CC}" type="pres">
      <dgm:prSet presAssocID="{13BF3F56-B2EC-4736-BFA2-37B697310633}" presName="sibTrans" presStyleCnt="0"/>
      <dgm:spPr/>
    </dgm:pt>
    <dgm:pt modelId="{762476F7-DDAD-4470-8253-C7988B376A79}" type="pres">
      <dgm:prSet presAssocID="{534FC022-7270-4090-B2A0-531A9A0011B0}" presName="node" presStyleLbl="node1" presStyleIdx="15" presStyleCnt="22">
        <dgm:presLayoutVars>
          <dgm:bulletEnabled val="1"/>
        </dgm:presLayoutVars>
      </dgm:prSet>
      <dgm:spPr/>
    </dgm:pt>
    <dgm:pt modelId="{50AF313F-FA90-42F2-B0F5-C300D7C20260}" type="pres">
      <dgm:prSet presAssocID="{3EE59F4D-8570-46E1-81D7-EFA89A309885}" presName="sibTrans" presStyleCnt="0"/>
      <dgm:spPr/>
    </dgm:pt>
    <dgm:pt modelId="{1389FDF5-7D93-40AF-AA69-36463BBD8178}" type="pres">
      <dgm:prSet presAssocID="{FC762370-871C-4F56-B281-3B1825319E6E}" presName="node" presStyleLbl="node1" presStyleIdx="16" presStyleCnt="22">
        <dgm:presLayoutVars>
          <dgm:bulletEnabled val="1"/>
        </dgm:presLayoutVars>
      </dgm:prSet>
      <dgm:spPr/>
    </dgm:pt>
    <dgm:pt modelId="{9FF7CA1A-92AE-4454-A22C-B579F43254F2}" type="pres">
      <dgm:prSet presAssocID="{C85E9D57-20CB-49D1-8419-9A6BCEC412C0}" presName="sibTrans" presStyleCnt="0"/>
      <dgm:spPr/>
    </dgm:pt>
    <dgm:pt modelId="{E7E7E2F4-ABF4-47D9-B02F-A6F32B8236E1}" type="pres">
      <dgm:prSet presAssocID="{CDFF1AF3-48C5-412A-99E5-0B666371AFBB}" presName="node" presStyleLbl="node1" presStyleIdx="17" presStyleCnt="22">
        <dgm:presLayoutVars>
          <dgm:bulletEnabled val="1"/>
        </dgm:presLayoutVars>
      </dgm:prSet>
      <dgm:spPr/>
    </dgm:pt>
    <dgm:pt modelId="{4F0FB471-1507-4640-82E4-CB740858AB54}" type="pres">
      <dgm:prSet presAssocID="{1B49C0DC-7488-4C2A-AE3F-E9F0D844B0C2}" presName="sibTrans" presStyleCnt="0"/>
      <dgm:spPr/>
    </dgm:pt>
    <dgm:pt modelId="{5A2E3F29-B6F3-4C6C-8127-968543AAD871}" type="pres">
      <dgm:prSet presAssocID="{B711A6DF-001B-4E23-B0AF-AEEE07F471A8}" presName="node" presStyleLbl="node1" presStyleIdx="18" presStyleCnt="22">
        <dgm:presLayoutVars>
          <dgm:bulletEnabled val="1"/>
        </dgm:presLayoutVars>
      </dgm:prSet>
      <dgm:spPr/>
    </dgm:pt>
    <dgm:pt modelId="{0B277AB7-8E7C-4C75-BBD4-61A206C0C960}" type="pres">
      <dgm:prSet presAssocID="{46E31B33-E36E-449B-A915-E87BF7361D9F}" presName="sibTrans" presStyleCnt="0"/>
      <dgm:spPr/>
    </dgm:pt>
    <dgm:pt modelId="{2E038262-C01E-450E-BB3B-B9FAF50A212F}" type="pres">
      <dgm:prSet presAssocID="{6D93BCBD-B84E-4634-B4AD-A05F39C5C656}" presName="node" presStyleLbl="node1" presStyleIdx="19" presStyleCnt="22">
        <dgm:presLayoutVars>
          <dgm:bulletEnabled val="1"/>
        </dgm:presLayoutVars>
      </dgm:prSet>
      <dgm:spPr/>
    </dgm:pt>
    <dgm:pt modelId="{018D06AD-EA5D-4172-807A-97D200DF008F}" type="pres">
      <dgm:prSet presAssocID="{92D25DCE-BB2D-48C0-937F-1CCF367F3591}" presName="sibTrans" presStyleCnt="0"/>
      <dgm:spPr/>
    </dgm:pt>
    <dgm:pt modelId="{940D78FD-ED26-4A0F-A4EB-CD5BFBFD54EA}" type="pres">
      <dgm:prSet presAssocID="{11FC4E87-00CE-4D0D-9CD9-0C4ED6AA56E6}" presName="node" presStyleLbl="node1" presStyleIdx="20" presStyleCnt="22">
        <dgm:presLayoutVars>
          <dgm:bulletEnabled val="1"/>
        </dgm:presLayoutVars>
      </dgm:prSet>
      <dgm:spPr/>
    </dgm:pt>
    <dgm:pt modelId="{47E8D175-2670-49FE-88C0-73B8ACB35AE4}" type="pres">
      <dgm:prSet presAssocID="{BBC01334-D44E-4F93-B5BD-1C3219D42A7B}" presName="sibTrans" presStyleCnt="0"/>
      <dgm:spPr/>
    </dgm:pt>
    <dgm:pt modelId="{06669E55-4CBD-4834-82C0-4A737DEDABEA}" type="pres">
      <dgm:prSet presAssocID="{61F6795C-D3BA-4A87-A999-0AEA44703028}" presName="node" presStyleLbl="node1" presStyleIdx="21" presStyleCnt="22">
        <dgm:presLayoutVars>
          <dgm:bulletEnabled val="1"/>
        </dgm:presLayoutVars>
      </dgm:prSet>
      <dgm:spPr/>
    </dgm:pt>
  </dgm:ptLst>
  <dgm:cxnLst>
    <dgm:cxn modelId="{457C0000-08BF-4B51-90BD-E1E103F4EC3F}" srcId="{CF5557B8-6D2D-453B-83DE-409516117FD4}" destId="{B2AC5001-AFB3-4AA1-966A-3DAC41DE8695}" srcOrd="12" destOrd="0" parTransId="{F448F517-BB71-4EE7-ADD1-9A729BE02645}" sibTransId="{FEC6358E-CC4F-48F7-AD2A-611AB1C32354}"/>
    <dgm:cxn modelId="{C3F09E03-EBFE-4C1D-8770-5569EA886AB6}" type="presOf" srcId="{B711A6DF-001B-4E23-B0AF-AEEE07F471A8}" destId="{5A2E3F29-B6F3-4C6C-8127-968543AAD871}" srcOrd="0" destOrd="0" presId="urn:microsoft.com/office/officeart/2005/8/layout/default"/>
    <dgm:cxn modelId="{6FD3C20C-4CC2-465B-A084-80A621EB96F0}" type="presOf" srcId="{61F6795C-D3BA-4A87-A999-0AEA44703028}" destId="{06669E55-4CBD-4834-82C0-4A737DEDABEA}" srcOrd="0" destOrd="0" presId="urn:microsoft.com/office/officeart/2005/8/layout/default"/>
    <dgm:cxn modelId="{56074A14-CF78-4742-9A10-3CD9DA93149E}" srcId="{CF5557B8-6D2D-453B-83DE-409516117FD4}" destId="{41445E2A-7D7C-4CCA-861A-67587849B49C}" srcOrd="14" destOrd="0" parTransId="{8E2B6161-8B61-4F9E-96A2-BD66DA6A16CE}" sibTransId="{13BF3F56-B2EC-4736-BFA2-37B697310633}"/>
    <dgm:cxn modelId="{3F47211E-DB77-4101-9463-227E559AF464}" type="presOf" srcId="{1FF73DF0-3A8F-4AA1-9740-E7BFEB4A311F}" destId="{FACAEDEA-8D91-46CA-B953-2FA76B00CBA0}" srcOrd="0" destOrd="0" presId="urn:microsoft.com/office/officeart/2005/8/layout/default"/>
    <dgm:cxn modelId="{3412B522-A106-43B9-870A-ED9A5E65675A}" srcId="{CF5557B8-6D2D-453B-83DE-409516117FD4}" destId="{4581E512-E03E-447B-8566-005B39DB924C}" srcOrd="6" destOrd="0" parTransId="{7AB42EB5-F11E-48F6-9979-22B82A4C5788}" sibTransId="{BDA09093-2A63-46D8-BF1C-07B021D24847}"/>
    <dgm:cxn modelId="{2B7E2235-A4AA-486B-9EDE-06F18DC8AE03}" srcId="{CF5557B8-6D2D-453B-83DE-409516117FD4}" destId="{10D9F06C-B58B-45F9-92C2-8F81E99219A4}" srcOrd="13" destOrd="0" parTransId="{CE45802C-6ACD-4CBC-9920-EAD3043CAEEA}" sibTransId="{5EB7F92A-360D-4CCB-A960-A7C5A4F3F26B}"/>
    <dgm:cxn modelId="{AEDD6839-6D77-473B-AAA9-FE22F4C6E8AA}" type="presOf" srcId="{CDFF1AF3-48C5-412A-99E5-0B666371AFBB}" destId="{E7E7E2F4-ABF4-47D9-B02F-A6F32B8236E1}" srcOrd="0" destOrd="0" presId="urn:microsoft.com/office/officeart/2005/8/layout/default"/>
    <dgm:cxn modelId="{9D2FB539-7549-46A5-943C-9CC5C8F1D4FB}" type="presOf" srcId="{E6072E7B-F1C0-4B91-8805-0B6EEDF13953}" destId="{95DFCBE5-020C-4765-AF51-7FA4276DE8C6}" srcOrd="0" destOrd="0" presId="urn:microsoft.com/office/officeart/2005/8/layout/default"/>
    <dgm:cxn modelId="{66F0633D-D80A-49FF-941B-A6999E5D20E9}" type="presOf" srcId="{71E36763-20B9-48E5-A211-1E6CE400A368}" destId="{9A89DD06-3061-4556-A576-8DACB688AA6F}" srcOrd="0" destOrd="0" presId="urn:microsoft.com/office/officeart/2005/8/layout/default"/>
    <dgm:cxn modelId="{7658C13E-11D6-4FEB-BA49-8E7CB8898FBC}" type="presOf" srcId="{4581E512-E03E-447B-8566-005B39DB924C}" destId="{CFB21B79-7151-476A-AC2E-341CDFEB25DF}" srcOrd="0" destOrd="0" presId="urn:microsoft.com/office/officeart/2005/8/layout/default"/>
    <dgm:cxn modelId="{DF86255F-AA43-488A-BA2A-1DCE66C69850}" type="presOf" srcId="{39AE0F91-7FEA-4858-9C0F-25B9FB1F0471}" destId="{EA942F3C-292B-4D73-A9DB-BD41996A51F1}" srcOrd="0" destOrd="0" presId="urn:microsoft.com/office/officeart/2005/8/layout/default"/>
    <dgm:cxn modelId="{2AE4BE62-C7D5-4111-8C4E-541C71CD30C4}" srcId="{CF5557B8-6D2D-453B-83DE-409516117FD4}" destId="{FC762370-871C-4F56-B281-3B1825319E6E}" srcOrd="16" destOrd="0" parTransId="{D974D513-E238-4BF9-A0EB-AB4F342E77A2}" sibTransId="{C85E9D57-20CB-49D1-8419-9A6BCEC412C0}"/>
    <dgm:cxn modelId="{3FF11663-636D-4092-A76D-E52DBA2C4DAF}" srcId="{CF5557B8-6D2D-453B-83DE-409516117FD4}" destId="{CDFF1AF3-48C5-412A-99E5-0B666371AFBB}" srcOrd="17" destOrd="0" parTransId="{08F2F222-6E76-4D70-BA0D-0CC97C6E6C31}" sibTransId="{1B49C0DC-7488-4C2A-AE3F-E9F0D844B0C2}"/>
    <dgm:cxn modelId="{D50EDA65-5F3D-4C95-83D3-520C968B0EDA}" type="presOf" srcId="{B2AC5001-AFB3-4AA1-966A-3DAC41DE8695}" destId="{6EAE953D-5663-490E-8A8D-0CB504D1C81A}" srcOrd="0" destOrd="0" presId="urn:microsoft.com/office/officeart/2005/8/layout/default"/>
    <dgm:cxn modelId="{9AAA4B46-D82D-4B92-977B-F72A8F3653A0}" srcId="{CF5557B8-6D2D-453B-83DE-409516117FD4}" destId="{7917748B-F2A0-45CD-AFD4-DCE85F32B746}" srcOrd="8" destOrd="0" parTransId="{2D341716-6FF2-4C50-9975-82E526909256}" sibTransId="{BE471329-6E79-4CBD-9858-EDD4BE6C8D9B}"/>
    <dgm:cxn modelId="{67F33A68-073B-40BF-B480-3B2898D3ED61}" srcId="{CF5557B8-6D2D-453B-83DE-409516117FD4}" destId="{2BD9172F-A932-4211-8102-700422CFFBD4}" srcOrd="3" destOrd="0" parTransId="{164595D1-54C0-4B55-8030-1C9BBC0F415C}" sibTransId="{2A55DC97-D7C6-4AA8-8483-F7DFC8E62C4D}"/>
    <dgm:cxn modelId="{B643FB6B-F663-45AA-92AF-67205F8F5FBD}" srcId="{CF5557B8-6D2D-453B-83DE-409516117FD4}" destId="{7BC1FD6E-984A-4A12-8114-0A0CB40E5ABB}" srcOrd="4" destOrd="0" parTransId="{0C372BC1-9B90-406F-8E17-471B0046B811}" sibTransId="{84FBB72F-163F-4187-A4E3-24665812D7D1}"/>
    <dgm:cxn modelId="{18B9566C-B16F-4403-A651-BB1AC92D715E}" type="presOf" srcId="{2BD9172F-A932-4211-8102-700422CFFBD4}" destId="{640D60FD-7BB5-4104-A517-3B6430B4D63E}" srcOrd="0" destOrd="0" presId="urn:microsoft.com/office/officeart/2005/8/layout/default"/>
    <dgm:cxn modelId="{B4F95E53-3DA4-4BE1-8D65-9D7BE710DEBA}" srcId="{CF5557B8-6D2D-453B-83DE-409516117FD4}" destId="{1FF73DF0-3A8F-4AA1-9740-E7BFEB4A311F}" srcOrd="11" destOrd="0" parTransId="{7970EA9F-1186-4A35-B547-A153B3A8420D}" sibTransId="{82F164B3-D584-4CC0-AF7F-0D786DF01AEF}"/>
    <dgm:cxn modelId="{A2753655-ECA1-4966-B460-1EDAB68A3088}" type="presOf" srcId="{247BC01B-6CFE-4BF5-8056-4ACB03B0042C}" destId="{F14CB567-C501-4FA0-9034-1289ADD0D7C8}" srcOrd="0" destOrd="0" presId="urn:microsoft.com/office/officeart/2005/8/layout/default"/>
    <dgm:cxn modelId="{792E6F78-8C87-49E3-BFC8-88B40B494A00}" type="presOf" srcId="{FC762370-871C-4F56-B281-3B1825319E6E}" destId="{1389FDF5-7D93-40AF-AA69-36463BBD8178}" srcOrd="0" destOrd="0" presId="urn:microsoft.com/office/officeart/2005/8/layout/default"/>
    <dgm:cxn modelId="{0468405A-760E-4817-8274-1851D3ADB91C}" type="presOf" srcId="{11FC4E87-00CE-4D0D-9CD9-0C4ED6AA56E6}" destId="{940D78FD-ED26-4A0F-A4EB-CD5BFBFD54EA}" srcOrd="0" destOrd="0" presId="urn:microsoft.com/office/officeart/2005/8/layout/default"/>
    <dgm:cxn modelId="{D803797A-2B3C-41F3-905D-FF6AE8FCA532}" type="presOf" srcId="{10D9F06C-B58B-45F9-92C2-8F81E99219A4}" destId="{385D3649-D215-455C-9C7B-507298AC5CFE}" srcOrd="0" destOrd="0" presId="urn:microsoft.com/office/officeart/2005/8/layout/default"/>
    <dgm:cxn modelId="{AA8AC45A-228B-4EB0-8B2E-EF64FB3F9460}" type="presOf" srcId="{7BC1FD6E-984A-4A12-8114-0A0CB40E5ABB}" destId="{50B8B961-E4F1-4E46-BA97-2B4401A3CFB4}" srcOrd="0" destOrd="0" presId="urn:microsoft.com/office/officeart/2005/8/layout/default"/>
    <dgm:cxn modelId="{C2A5338D-D7F8-4461-B8E1-6F1F238B02C1}" srcId="{CF5557B8-6D2D-453B-83DE-409516117FD4}" destId="{247BC01B-6CFE-4BF5-8056-4ACB03B0042C}" srcOrd="5" destOrd="0" parTransId="{1A67E047-9069-42EB-8D04-86306C9980C2}" sibTransId="{399AF1A6-B8E3-4458-9E21-43ADB0A91B10}"/>
    <dgm:cxn modelId="{A93F6B8E-AD49-435B-B71E-F3D4A00B1C73}" type="presOf" srcId="{41445E2A-7D7C-4CCA-861A-67587849B49C}" destId="{E0E25080-6C0B-4AEA-99A1-7C5949152835}" srcOrd="0" destOrd="0" presId="urn:microsoft.com/office/officeart/2005/8/layout/default"/>
    <dgm:cxn modelId="{71DA63A1-4486-41E5-8808-F95B0E830E4C}" type="presOf" srcId="{6D93BCBD-B84E-4634-B4AD-A05F39C5C656}" destId="{2E038262-C01E-450E-BB3B-B9FAF50A212F}" srcOrd="0" destOrd="0" presId="urn:microsoft.com/office/officeart/2005/8/layout/default"/>
    <dgm:cxn modelId="{064A00AB-DE57-49DE-9585-5BBE33966217}" type="presOf" srcId="{534FC022-7270-4090-B2A0-531A9A0011B0}" destId="{762476F7-DDAD-4470-8253-C7988B376A79}" srcOrd="0" destOrd="0" presId="urn:microsoft.com/office/officeart/2005/8/layout/default"/>
    <dgm:cxn modelId="{20AB03B4-304B-4F38-8890-261ED82B5B9E}" type="presOf" srcId="{CF5557B8-6D2D-453B-83DE-409516117FD4}" destId="{2F2E233B-6B58-4E71-8D2D-D76436B6B8C1}" srcOrd="0" destOrd="0" presId="urn:microsoft.com/office/officeart/2005/8/layout/default"/>
    <dgm:cxn modelId="{DBE68DB4-3958-4C2B-93B9-D5CE3C34F934}" srcId="{CF5557B8-6D2D-453B-83DE-409516117FD4}" destId="{B711A6DF-001B-4E23-B0AF-AEEE07F471A8}" srcOrd="18" destOrd="0" parTransId="{82AE6E9C-C950-4B5B-ACF5-32FF2ED0FA0A}" sibTransId="{46E31B33-E36E-449B-A915-E87BF7361D9F}"/>
    <dgm:cxn modelId="{252098BB-5B14-41CD-ABD4-1508468B382E}" srcId="{CF5557B8-6D2D-453B-83DE-409516117FD4}" destId="{534FC022-7270-4090-B2A0-531A9A0011B0}" srcOrd="15" destOrd="0" parTransId="{02A538AA-B3A8-4497-A34C-44BCFA574527}" sibTransId="{3EE59F4D-8570-46E1-81D7-EFA89A309885}"/>
    <dgm:cxn modelId="{5A5643BD-FEB8-4F6B-8AFE-70240A92455A}" type="presOf" srcId="{78412786-AE3A-42BB-8D33-9F579A742A4E}" destId="{3779AF70-4742-4D03-9F19-81294E1D5B89}" srcOrd="0" destOrd="0" presId="urn:microsoft.com/office/officeart/2005/8/layout/default"/>
    <dgm:cxn modelId="{10E067C1-A90F-4A9B-B29A-05A464E4D103}" type="presOf" srcId="{14C1A073-C2A4-42BF-ADA3-502C50A23A39}" destId="{535100F3-A2FB-46C8-AD1D-7E1E99AA3121}" srcOrd="0" destOrd="0" presId="urn:microsoft.com/office/officeart/2005/8/layout/default"/>
    <dgm:cxn modelId="{5C1337C5-ADB2-4E9A-B125-3968B1B2CB64}" srcId="{CF5557B8-6D2D-453B-83DE-409516117FD4}" destId="{11FC4E87-00CE-4D0D-9CD9-0C4ED6AA56E6}" srcOrd="20" destOrd="0" parTransId="{16CB2033-901A-4B0B-B704-6F89D7EF6271}" sibTransId="{BBC01334-D44E-4F93-B5BD-1C3219D42A7B}"/>
    <dgm:cxn modelId="{1549B7CB-6901-41DD-A3AA-A25669E54F9C}" srcId="{CF5557B8-6D2D-453B-83DE-409516117FD4}" destId="{E6072E7B-F1C0-4B91-8805-0B6EEDF13953}" srcOrd="9" destOrd="0" parTransId="{72C8A137-2FED-48F1-930E-E75883D5A0CA}" sibTransId="{35E3BF30-D98F-44DD-B0A1-0A0DDDB632B1}"/>
    <dgm:cxn modelId="{56A651D3-C555-4EBD-AB5A-45222C6A21A8}" srcId="{CF5557B8-6D2D-453B-83DE-409516117FD4}" destId="{6D93BCBD-B84E-4634-B4AD-A05F39C5C656}" srcOrd="19" destOrd="0" parTransId="{01B388F8-A84D-4A5C-98DF-3EF609F0068A}" sibTransId="{92D25DCE-BB2D-48C0-937F-1CCF367F3591}"/>
    <dgm:cxn modelId="{AB5322D4-4E53-49BC-89E8-6877F02C8F0D}" type="presOf" srcId="{5F11A28F-D636-46EE-934D-0BCF1FBF2B13}" destId="{49AA2305-F3C6-44D6-BF4E-18B7F9121AC1}" srcOrd="0" destOrd="0" presId="urn:microsoft.com/office/officeart/2005/8/layout/default"/>
    <dgm:cxn modelId="{27D71DDA-D83C-4238-8A3D-39F1FAFA341C}" srcId="{CF5557B8-6D2D-453B-83DE-409516117FD4}" destId="{78412786-AE3A-42BB-8D33-9F579A742A4E}" srcOrd="7" destOrd="0" parTransId="{EC70EB64-346A-4A43-BB3B-50DCA1A420B2}" sibTransId="{BFEEF32E-58C5-4E21-BA95-90324CBAAAE5}"/>
    <dgm:cxn modelId="{EC5A69E2-5B8F-4B49-808E-E89A31F1AEC7}" srcId="{CF5557B8-6D2D-453B-83DE-409516117FD4}" destId="{14C1A073-C2A4-42BF-ADA3-502C50A23A39}" srcOrd="0" destOrd="0" parTransId="{59E26BA0-4FAE-4308-819C-4C48C01E30BF}" sibTransId="{1DE94890-967A-458F-BC03-5164E7141564}"/>
    <dgm:cxn modelId="{D84380E6-ECBE-4DC2-BC02-648CF669F4A8}" type="presOf" srcId="{7917748B-F2A0-45CD-AFD4-DCE85F32B746}" destId="{6933A4FE-9CC4-4979-A3B4-060ECF75E548}" srcOrd="0" destOrd="0" presId="urn:microsoft.com/office/officeart/2005/8/layout/default"/>
    <dgm:cxn modelId="{5B0128F1-A466-4D5A-AB6B-553D49B46F2B}" srcId="{CF5557B8-6D2D-453B-83DE-409516117FD4}" destId="{5F11A28F-D636-46EE-934D-0BCF1FBF2B13}" srcOrd="1" destOrd="0" parTransId="{0B9A0AF1-303E-4BD8-8791-00DA0AC259A5}" sibTransId="{9B76B46E-0046-40B4-AC62-017F71A6F32D}"/>
    <dgm:cxn modelId="{94E4FAF4-4F5A-4775-B01B-DA03B02BB1CA}" srcId="{CF5557B8-6D2D-453B-83DE-409516117FD4}" destId="{71E36763-20B9-48E5-A211-1E6CE400A368}" srcOrd="10" destOrd="0" parTransId="{47D465C4-96D3-4D9D-A5F4-1E785A9057E5}" sibTransId="{DCF36918-6460-4B77-A1D8-4658897511B0}"/>
    <dgm:cxn modelId="{8C3AB7F9-1CFE-4995-AF8A-26380BB0A969}" srcId="{CF5557B8-6D2D-453B-83DE-409516117FD4}" destId="{61F6795C-D3BA-4A87-A999-0AEA44703028}" srcOrd="21" destOrd="0" parTransId="{25CABDC1-40D1-4BFA-99FE-966CDCE0028B}" sibTransId="{414273A8-8F66-4C6B-BEDC-2719E30057B1}"/>
    <dgm:cxn modelId="{3EED19FA-333B-4FBA-9B60-0A3DDF734D46}" srcId="{CF5557B8-6D2D-453B-83DE-409516117FD4}" destId="{39AE0F91-7FEA-4858-9C0F-25B9FB1F0471}" srcOrd="2" destOrd="0" parTransId="{3C487BFB-6058-46B7-87F8-2FC6A7C24AA1}" sibTransId="{08B93560-1AA5-45CB-84FD-8E8B770BFF0D}"/>
    <dgm:cxn modelId="{23C8F224-55FA-46BB-B99E-4CB193AD5AD4}" type="presParOf" srcId="{2F2E233B-6B58-4E71-8D2D-D76436B6B8C1}" destId="{535100F3-A2FB-46C8-AD1D-7E1E99AA3121}" srcOrd="0" destOrd="0" presId="urn:microsoft.com/office/officeart/2005/8/layout/default"/>
    <dgm:cxn modelId="{9E04BA27-0B60-443E-BA53-68377F95AB08}" type="presParOf" srcId="{2F2E233B-6B58-4E71-8D2D-D76436B6B8C1}" destId="{6D994DC4-28B9-448D-887A-CF305CD173FA}" srcOrd="1" destOrd="0" presId="urn:microsoft.com/office/officeart/2005/8/layout/default"/>
    <dgm:cxn modelId="{D982BC6C-79CE-4220-90C8-8A5915CE09BA}" type="presParOf" srcId="{2F2E233B-6B58-4E71-8D2D-D76436B6B8C1}" destId="{49AA2305-F3C6-44D6-BF4E-18B7F9121AC1}" srcOrd="2" destOrd="0" presId="urn:microsoft.com/office/officeart/2005/8/layout/default"/>
    <dgm:cxn modelId="{03290082-D61B-4E8C-9012-6809646AA356}" type="presParOf" srcId="{2F2E233B-6B58-4E71-8D2D-D76436B6B8C1}" destId="{2EC2620C-2A04-49A0-A53A-2ECAE97E5746}" srcOrd="3" destOrd="0" presId="urn:microsoft.com/office/officeart/2005/8/layout/default"/>
    <dgm:cxn modelId="{8D8B5FAD-77F2-4CD6-9C36-2C656FC93C8F}" type="presParOf" srcId="{2F2E233B-6B58-4E71-8D2D-D76436B6B8C1}" destId="{EA942F3C-292B-4D73-A9DB-BD41996A51F1}" srcOrd="4" destOrd="0" presId="urn:microsoft.com/office/officeart/2005/8/layout/default"/>
    <dgm:cxn modelId="{1B589CDE-C49E-4BE6-AC7E-53A0E17BE436}" type="presParOf" srcId="{2F2E233B-6B58-4E71-8D2D-D76436B6B8C1}" destId="{E0056641-86C9-446F-A3D6-4376915309CA}" srcOrd="5" destOrd="0" presId="urn:microsoft.com/office/officeart/2005/8/layout/default"/>
    <dgm:cxn modelId="{2CA01A3A-5055-4769-86B1-BC84D056E175}" type="presParOf" srcId="{2F2E233B-6B58-4E71-8D2D-D76436B6B8C1}" destId="{640D60FD-7BB5-4104-A517-3B6430B4D63E}" srcOrd="6" destOrd="0" presId="urn:microsoft.com/office/officeart/2005/8/layout/default"/>
    <dgm:cxn modelId="{C62D2FBA-5618-4C24-8B8E-70B5BBF124A9}" type="presParOf" srcId="{2F2E233B-6B58-4E71-8D2D-D76436B6B8C1}" destId="{E721BEF2-1798-4403-AF99-62705AB7CBA6}" srcOrd="7" destOrd="0" presId="urn:microsoft.com/office/officeart/2005/8/layout/default"/>
    <dgm:cxn modelId="{42A73A92-4CC9-4064-9C2B-E26F3C07DC4D}" type="presParOf" srcId="{2F2E233B-6B58-4E71-8D2D-D76436B6B8C1}" destId="{50B8B961-E4F1-4E46-BA97-2B4401A3CFB4}" srcOrd="8" destOrd="0" presId="urn:microsoft.com/office/officeart/2005/8/layout/default"/>
    <dgm:cxn modelId="{07726D79-C0CF-4174-B476-739D2A4BC609}" type="presParOf" srcId="{2F2E233B-6B58-4E71-8D2D-D76436B6B8C1}" destId="{0BE3F4BC-23F5-4D2E-9F99-6D804D45E8B3}" srcOrd="9" destOrd="0" presId="urn:microsoft.com/office/officeart/2005/8/layout/default"/>
    <dgm:cxn modelId="{85E1FF9C-CA7B-448A-9EC5-86C39A89C873}" type="presParOf" srcId="{2F2E233B-6B58-4E71-8D2D-D76436B6B8C1}" destId="{F14CB567-C501-4FA0-9034-1289ADD0D7C8}" srcOrd="10" destOrd="0" presId="urn:microsoft.com/office/officeart/2005/8/layout/default"/>
    <dgm:cxn modelId="{954FB45A-0EBF-4DAD-9FDD-B17BCF61306D}" type="presParOf" srcId="{2F2E233B-6B58-4E71-8D2D-D76436B6B8C1}" destId="{93A0D06B-0D82-4D0E-AB10-421C2DCE8720}" srcOrd="11" destOrd="0" presId="urn:microsoft.com/office/officeart/2005/8/layout/default"/>
    <dgm:cxn modelId="{2D6E539F-951D-4668-A1E7-B40A01993F54}" type="presParOf" srcId="{2F2E233B-6B58-4E71-8D2D-D76436B6B8C1}" destId="{CFB21B79-7151-476A-AC2E-341CDFEB25DF}" srcOrd="12" destOrd="0" presId="urn:microsoft.com/office/officeart/2005/8/layout/default"/>
    <dgm:cxn modelId="{1AE58A08-DC96-4C85-BF57-6C27636D7DA0}" type="presParOf" srcId="{2F2E233B-6B58-4E71-8D2D-D76436B6B8C1}" destId="{7125A743-0C8C-44D9-BD60-3FA7F1BBFA83}" srcOrd="13" destOrd="0" presId="urn:microsoft.com/office/officeart/2005/8/layout/default"/>
    <dgm:cxn modelId="{E1E2C1B9-A67A-4F23-B548-C83172DEA348}" type="presParOf" srcId="{2F2E233B-6B58-4E71-8D2D-D76436B6B8C1}" destId="{3779AF70-4742-4D03-9F19-81294E1D5B89}" srcOrd="14" destOrd="0" presId="urn:microsoft.com/office/officeart/2005/8/layout/default"/>
    <dgm:cxn modelId="{0DF8EB02-AED8-40FE-BA6C-BE08D3DCAB07}" type="presParOf" srcId="{2F2E233B-6B58-4E71-8D2D-D76436B6B8C1}" destId="{4C5D8F13-BB0B-4A40-A279-36A4A9DCB8C3}" srcOrd="15" destOrd="0" presId="urn:microsoft.com/office/officeart/2005/8/layout/default"/>
    <dgm:cxn modelId="{473574D2-C0EE-428B-9702-FCE0F72B5529}" type="presParOf" srcId="{2F2E233B-6B58-4E71-8D2D-D76436B6B8C1}" destId="{6933A4FE-9CC4-4979-A3B4-060ECF75E548}" srcOrd="16" destOrd="0" presId="urn:microsoft.com/office/officeart/2005/8/layout/default"/>
    <dgm:cxn modelId="{7301A912-1EC7-4BA8-A525-B06A3A5E7095}" type="presParOf" srcId="{2F2E233B-6B58-4E71-8D2D-D76436B6B8C1}" destId="{3D0F00B0-BB42-4172-B90F-0C388CB70A88}" srcOrd="17" destOrd="0" presId="urn:microsoft.com/office/officeart/2005/8/layout/default"/>
    <dgm:cxn modelId="{164F9DEB-7682-4761-9492-D98666CD1AFF}" type="presParOf" srcId="{2F2E233B-6B58-4E71-8D2D-D76436B6B8C1}" destId="{95DFCBE5-020C-4765-AF51-7FA4276DE8C6}" srcOrd="18" destOrd="0" presId="urn:microsoft.com/office/officeart/2005/8/layout/default"/>
    <dgm:cxn modelId="{DDE71234-28E3-48AB-BD03-32211DF8E948}" type="presParOf" srcId="{2F2E233B-6B58-4E71-8D2D-D76436B6B8C1}" destId="{3AF3B72E-E15D-433F-B05C-70C94FAC36F8}" srcOrd="19" destOrd="0" presId="urn:microsoft.com/office/officeart/2005/8/layout/default"/>
    <dgm:cxn modelId="{E2A41B22-3002-464E-B2A6-F4C243C5ABF4}" type="presParOf" srcId="{2F2E233B-6B58-4E71-8D2D-D76436B6B8C1}" destId="{9A89DD06-3061-4556-A576-8DACB688AA6F}" srcOrd="20" destOrd="0" presId="urn:microsoft.com/office/officeart/2005/8/layout/default"/>
    <dgm:cxn modelId="{67B47A50-D879-4559-A0B6-E3F609BEF0C9}" type="presParOf" srcId="{2F2E233B-6B58-4E71-8D2D-D76436B6B8C1}" destId="{4B48F571-2743-41C7-B236-FB3AF3F8FFBE}" srcOrd="21" destOrd="0" presId="urn:microsoft.com/office/officeart/2005/8/layout/default"/>
    <dgm:cxn modelId="{2F38DC07-827B-4A11-AFBE-06A77554BDFF}" type="presParOf" srcId="{2F2E233B-6B58-4E71-8D2D-D76436B6B8C1}" destId="{FACAEDEA-8D91-46CA-B953-2FA76B00CBA0}" srcOrd="22" destOrd="0" presId="urn:microsoft.com/office/officeart/2005/8/layout/default"/>
    <dgm:cxn modelId="{3416A8BF-FE8B-47B7-AA5F-3B4B048BA6F4}" type="presParOf" srcId="{2F2E233B-6B58-4E71-8D2D-D76436B6B8C1}" destId="{26812C3A-FC93-4B2A-A122-81D8169B379C}" srcOrd="23" destOrd="0" presId="urn:microsoft.com/office/officeart/2005/8/layout/default"/>
    <dgm:cxn modelId="{2C40CAA4-A895-4A7A-9A68-2AE8099EF181}" type="presParOf" srcId="{2F2E233B-6B58-4E71-8D2D-D76436B6B8C1}" destId="{6EAE953D-5663-490E-8A8D-0CB504D1C81A}" srcOrd="24" destOrd="0" presId="urn:microsoft.com/office/officeart/2005/8/layout/default"/>
    <dgm:cxn modelId="{8BE488C6-7CF9-46C3-9C6B-1C536DB37B22}" type="presParOf" srcId="{2F2E233B-6B58-4E71-8D2D-D76436B6B8C1}" destId="{7334DC16-27FF-4EF9-BF19-D2CD961AB756}" srcOrd="25" destOrd="0" presId="urn:microsoft.com/office/officeart/2005/8/layout/default"/>
    <dgm:cxn modelId="{742E96D0-4CC3-4D82-9792-E9D310E86C8D}" type="presParOf" srcId="{2F2E233B-6B58-4E71-8D2D-D76436B6B8C1}" destId="{385D3649-D215-455C-9C7B-507298AC5CFE}" srcOrd="26" destOrd="0" presId="urn:microsoft.com/office/officeart/2005/8/layout/default"/>
    <dgm:cxn modelId="{AA254287-40E1-4052-98D7-B3228C3E6AEF}" type="presParOf" srcId="{2F2E233B-6B58-4E71-8D2D-D76436B6B8C1}" destId="{92C4D0C9-EEE3-4C4A-B001-BDB1557C19DB}" srcOrd="27" destOrd="0" presId="urn:microsoft.com/office/officeart/2005/8/layout/default"/>
    <dgm:cxn modelId="{EC5CE984-2A5C-4354-A724-306CFBC022CE}" type="presParOf" srcId="{2F2E233B-6B58-4E71-8D2D-D76436B6B8C1}" destId="{E0E25080-6C0B-4AEA-99A1-7C5949152835}" srcOrd="28" destOrd="0" presId="urn:microsoft.com/office/officeart/2005/8/layout/default"/>
    <dgm:cxn modelId="{2AF36C49-683A-4E0D-A3C1-92CEB870BAA3}" type="presParOf" srcId="{2F2E233B-6B58-4E71-8D2D-D76436B6B8C1}" destId="{E7D6537E-6723-4E3F-BBE5-B65FC47B24CC}" srcOrd="29" destOrd="0" presId="urn:microsoft.com/office/officeart/2005/8/layout/default"/>
    <dgm:cxn modelId="{27F27AF8-04DB-42FB-847F-CE19B4273AE4}" type="presParOf" srcId="{2F2E233B-6B58-4E71-8D2D-D76436B6B8C1}" destId="{762476F7-DDAD-4470-8253-C7988B376A79}" srcOrd="30" destOrd="0" presId="urn:microsoft.com/office/officeart/2005/8/layout/default"/>
    <dgm:cxn modelId="{CBA53EE8-36B1-47EB-9DDD-AFCAF3BD8954}" type="presParOf" srcId="{2F2E233B-6B58-4E71-8D2D-D76436B6B8C1}" destId="{50AF313F-FA90-42F2-B0F5-C300D7C20260}" srcOrd="31" destOrd="0" presId="urn:microsoft.com/office/officeart/2005/8/layout/default"/>
    <dgm:cxn modelId="{6496485C-E057-46A4-923C-54B641D281C8}" type="presParOf" srcId="{2F2E233B-6B58-4E71-8D2D-D76436B6B8C1}" destId="{1389FDF5-7D93-40AF-AA69-36463BBD8178}" srcOrd="32" destOrd="0" presId="urn:microsoft.com/office/officeart/2005/8/layout/default"/>
    <dgm:cxn modelId="{48ACD139-B466-47B2-901B-CFF399C16376}" type="presParOf" srcId="{2F2E233B-6B58-4E71-8D2D-D76436B6B8C1}" destId="{9FF7CA1A-92AE-4454-A22C-B579F43254F2}" srcOrd="33" destOrd="0" presId="urn:microsoft.com/office/officeart/2005/8/layout/default"/>
    <dgm:cxn modelId="{F9852B77-057F-425A-B798-8B609DD260A2}" type="presParOf" srcId="{2F2E233B-6B58-4E71-8D2D-D76436B6B8C1}" destId="{E7E7E2F4-ABF4-47D9-B02F-A6F32B8236E1}" srcOrd="34" destOrd="0" presId="urn:microsoft.com/office/officeart/2005/8/layout/default"/>
    <dgm:cxn modelId="{44149688-C6BA-4199-A5C4-6E1D36F25DA6}" type="presParOf" srcId="{2F2E233B-6B58-4E71-8D2D-D76436B6B8C1}" destId="{4F0FB471-1507-4640-82E4-CB740858AB54}" srcOrd="35" destOrd="0" presId="urn:microsoft.com/office/officeart/2005/8/layout/default"/>
    <dgm:cxn modelId="{207840F2-95BF-4EAA-8179-4CC2C11EC426}" type="presParOf" srcId="{2F2E233B-6B58-4E71-8D2D-D76436B6B8C1}" destId="{5A2E3F29-B6F3-4C6C-8127-968543AAD871}" srcOrd="36" destOrd="0" presId="urn:microsoft.com/office/officeart/2005/8/layout/default"/>
    <dgm:cxn modelId="{1AC60AB5-8467-46FB-B4CE-E1DB01D818B8}" type="presParOf" srcId="{2F2E233B-6B58-4E71-8D2D-D76436B6B8C1}" destId="{0B277AB7-8E7C-4C75-BBD4-61A206C0C960}" srcOrd="37" destOrd="0" presId="urn:microsoft.com/office/officeart/2005/8/layout/default"/>
    <dgm:cxn modelId="{4309B106-0BE4-4483-A6C5-BBBE2D339855}" type="presParOf" srcId="{2F2E233B-6B58-4E71-8D2D-D76436B6B8C1}" destId="{2E038262-C01E-450E-BB3B-B9FAF50A212F}" srcOrd="38" destOrd="0" presId="urn:microsoft.com/office/officeart/2005/8/layout/default"/>
    <dgm:cxn modelId="{AB18C475-B1AB-44E8-80F3-1E0B75AA96F7}" type="presParOf" srcId="{2F2E233B-6B58-4E71-8D2D-D76436B6B8C1}" destId="{018D06AD-EA5D-4172-807A-97D200DF008F}" srcOrd="39" destOrd="0" presId="urn:microsoft.com/office/officeart/2005/8/layout/default"/>
    <dgm:cxn modelId="{B5B3A0A5-1E5C-4554-BCF2-288ABC0B7744}" type="presParOf" srcId="{2F2E233B-6B58-4E71-8D2D-D76436B6B8C1}" destId="{940D78FD-ED26-4A0F-A4EB-CD5BFBFD54EA}" srcOrd="40" destOrd="0" presId="urn:microsoft.com/office/officeart/2005/8/layout/default"/>
    <dgm:cxn modelId="{0DFC65F0-7727-4BA7-B393-B364E6CCFEA6}" type="presParOf" srcId="{2F2E233B-6B58-4E71-8D2D-D76436B6B8C1}" destId="{47E8D175-2670-49FE-88C0-73B8ACB35AE4}" srcOrd="41" destOrd="0" presId="urn:microsoft.com/office/officeart/2005/8/layout/default"/>
    <dgm:cxn modelId="{8DD2FE0C-319E-4C08-89B3-4ECCEEAE08F6}" type="presParOf" srcId="{2F2E233B-6B58-4E71-8D2D-D76436B6B8C1}" destId="{06669E55-4CBD-4834-82C0-4A737DEDABEA}" srcOrd="4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8223B5-866C-47D7-8FE6-85012E9E4D86}"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07165FD0-C69B-423C-8AFC-1287547A7C32}">
      <dgm:prSet phldrT="[Text]"/>
      <dgm:spPr/>
      <dgm:t>
        <a:bodyPr/>
        <a:lstStyle/>
        <a:p>
          <a:r>
            <a:rPr lang="en-US" b="0" i="0" dirty="0"/>
            <a:t>Junction Control by Junction Detail</a:t>
          </a:r>
          <a:endParaRPr lang="en-US" dirty="0"/>
        </a:p>
      </dgm:t>
    </dgm:pt>
    <dgm:pt modelId="{FBC6441B-9BDA-4B75-BB9D-4AE252677A65}" type="parTrans" cxnId="{50E480D0-55AB-4C37-8E24-CD0F2893A2EE}">
      <dgm:prSet/>
      <dgm:spPr/>
      <dgm:t>
        <a:bodyPr/>
        <a:lstStyle/>
        <a:p>
          <a:endParaRPr lang="en-US"/>
        </a:p>
      </dgm:t>
    </dgm:pt>
    <dgm:pt modelId="{DBB46850-5E23-46C4-BDFF-5C55D9B2A0DC}" type="sibTrans" cxnId="{50E480D0-55AB-4C37-8E24-CD0F2893A2EE}">
      <dgm:prSet/>
      <dgm:spPr/>
      <dgm:t>
        <a:bodyPr/>
        <a:lstStyle/>
        <a:p>
          <a:endParaRPr lang="en-US"/>
        </a:p>
      </dgm:t>
    </dgm:pt>
    <dgm:pt modelId="{5C7FCDF0-CED6-4A0A-9BB9-CACF2593A383}">
      <dgm:prSet phldrT="[Text]"/>
      <dgm:spPr/>
      <dgm:t>
        <a:bodyPr/>
        <a:lstStyle/>
        <a:p>
          <a:r>
            <a:rPr lang="en-US" dirty="0"/>
            <a:t>Junction Control by Junction Location</a:t>
          </a:r>
        </a:p>
      </dgm:t>
    </dgm:pt>
    <dgm:pt modelId="{BAD44C96-C232-4BC4-88C3-7B4FDEA147A7}" type="parTrans" cxnId="{34D283E8-BF56-435B-9900-763E13E67AFC}">
      <dgm:prSet/>
      <dgm:spPr/>
      <dgm:t>
        <a:bodyPr/>
        <a:lstStyle/>
        <a:p>
          <a:endParaRPr lang="en-US"/>
        </a:p>
      </dgm:t>
    </dgm:pt>
    <dgm:pt modelId="{BD921BAF-DBCF-40BF-BE97-13E79398508E}" type="sibTrans" cxnId="{34D283E8-BF56-435B-9900-763E13E67AFC}">
      <dgm:prSet/>
      <dgm:spPr/>
      <dgm:t>
        <a:bodyPr/>
        <a:lstStyle/>
        <a:p>
          <a:endParaRPr lang="en-US"/>
        </a:p>
      </dgm:t>
    </dgm:pt>
    <dgm:pt modelId="{4DFBD302-1F57-412E-8495-C26C7C48882D}">
      <dgm:prSet phldrT="[Text]"/>
      <dgm:spPr/>
      <dgm:t>
        <a:bodyPr/>
        <a:lstStyle/>
        <a:p>
          <a:r>
            <a:rPr lang="en-US" dirty="0"/>
            <a:t>First point of Impact by Junction Detail</a:t>
          </a:r>
        </a:p>
      </dgm:t>
    </dgm:pt>
    <dgm:pt modelId="{728FA250-1485-4115-BA96-9E108D08F6EF}" type="parTrans" cxnId="{277C20B0-A486-4ABC-922D-C07708A4D9EB}">
      <dgm:prSet/>
      <dgm:spPr/>
      <dgm:t>
        <a:bodyPr/>
        <a:lstStyle/>
        <a:p>
          <a:endParaRPr lang="en-US"/>
        </a:p>
      </dgm:t>
    </dgm:pt>
    <dgm:pt modelId="{96CA7DEC-FA1D-4B23-8622-65A101257C97}" type="sibTrans" cxnId="{277C20B0-A486-4ABC-922D-C07708A4D9EB}">
      <dgm:prSet/>
      <dgm:spPr/>
      <dgm:t>
        <a:bodyPr/>
        <a:lstStyle/>
        <a:p>
          <a:endParaRPr lang="en-US"/>
        </a:p>
      </dgm:t>
    </dgm:pt>
    <dgm:pt modelId="{95D3E504-E5B1-420A-8CA6-4FBCD5D3F186}">
      <dgm:prSet phldrT="[Text]"/>
      <dgm:spPr/>
      <dgm:t>
        <a:bodyPr/>
        <a:lstStyle/>
        <a:p>
          <a:r>
            <a:rPr lang="en-US" dirty="0"/>
            <a:t>First point of Impact by Junction Location</a:t>
          </a:r>
        </a:p>
      </dgm:t>
    </dgm:pt>
    <dgm:pt modelId="{23047823-81B5-40E4-8593-035DD8DF6946}" type="parTrans" cxnId="{994808D7-D8BF-49A9-A068-F826CDD041D4}">
      <dgm:prSet/>
      <dgm:spPr/>
      <dgm:t>
        <a:bodyPr/>
        <a:lstStyle/>
        <a:p>
          <a:endParaRPr lang="en-US"/>
        </a:p>
      </dgm:t>
    </dgm:pt>
    <dgm:pt modelId="{E9C81F83-DA83-41A0-9EEA-9F0EB53D0BB5}" type="sibTrans" cxnId="{994808D7-D8BF-49A9-A068-F826CDD041D4}">
      <dgm:prSet/>
      <dgm:spPr/>
      <dgm:t>
        <a:bodyPr/>
        <a:lstStyle/>
        <a:p>
          <a:endParaRPr lang="en-US"/>
        </a:p>
      </dgm:t>
    </dgm:pt>
    <dgm:pt modelId="{2EF407CA-44E8-4D9A-B156-0EDD2BCD2A62}">
      <dgm:prSet phldrT="[Text]"/>
      <dgm:spPr/>
      <dgm:t>
        <a:bodyPr/>
        <a:lstStyle/>
        <a:p>
          <a:r>
            <a:rPr lang="en-US" dirty="0"/>
            <a:t>Junction Control and First Point of Impact</a:t>
          </a:r>
        </a:p>
      </dgm:t>
    </dgm:pt>
    <dgm:pt modelId="{506BC382-1705-4373-9400-3283AE1569FE}" type="parTrans" cxnId="{01AEC205-55F0-4EA7-8093-131E2A199158}">
      <dgm:prSet/>
      <dgm:spPr/>
      <dgm:t>
        <a:bodyPr/>
        <a:lstStyle/>
        <a:p>
          <a:endParaRPr lang="en-US"/>
        </a:p>
      </dgm:t>
    </dgm:pt>
    <dgm:pt modelId="{B66D52F5-BDF8-47C6-8CEC-9BF0772FB3D8}" type="sibTrans" cxnId="{01AEC205-55F0-4EA7-8093-131E2A199158}">
      <dgm:prSet/>
      <dgm:spPr/>
      <dgm:t>
        <a:bodyPr/>
        <a:lstStyle/>
        <a:p>
          <a:endParaRPr lang="en-US"/>
        </a:p>
      </dgm:t>
    </dgm:pt>
    <dgm:pt modelId="{ACAE5ACD-C283-41C1-A17C-0E2A8EFF17F7}" type="pres">
      <dgm:prSet presAssocID="{D38223B5-866C-47D7-8FE6-85012E9E4D86}" presName="Name0" presStyleCnt="0">
        <dgm:presLayoutVars>
          <dgm:chMax val="7"/>
          <dgm:chPref val="7"/>
          <dgm:dir/>
        </dgm:presLayoutVars>
      </dgm:prSet>
      <dgm:spPr/>
    </dgm:pt>
    <dgm:pt modelId="{6825C264-FC71-4309-80C8-633BDBFE3A98}" type="pres">
      <dgm:prSet presAssocID="{D38223B5-866C-47D7-8FE6-85012E9E4D86}" presName="Name1" presStyleCnt="0"/>
      <dgm:spPr/>
    </dgm:pt>
    <dgm:pt modelId="{0909D27A-91E5-4889-85BC-282C23209A60}" type="pres">
      <dgm:prSet presAssocID="{D38223B5-866C-47D7-8FE6-85012E9E4D86}" presName="cycle" presStyleCnt="0"/>
      <dgm:spPr/>
    </dgm:pt>
    <dgm:pt modelId="{18A04C70-7B4D-4D2E-B642-FC30A756A799}" type="pres">
      <dgm:prSet presAssocID="{D38223B5-866C-47D7-8FE6-85012E9E4D86}" presName="srcNode" presStyleLbl="node1" presStyleIdx="0" presStyleCnt="5"/>
      <dgm:spPr/>
    </dgm:pt>
    <dgm:pt modelId="{8A48F1E5-331C-4053-912B-04774EA2E870}" type="pres">
      <dgm:prSet presAssocID="{D38223B5-866C-47D7-8FE6-85012E9E4D86}" presName="conn" presStyleLbl="parChTrans1D2" presStyleIdx="0" presStyleCnt="1"/>
      <dgm:spPr/>
    </dgm:pt>
    <dgm:pt modelId="{B2AB92B3-25C1-4400-BF3B-866683B28127}" type="pres">
      <dgm:prSet presAssocID="{D38223B5-866C-47D7-8FE6-85012E9E4D86}" presName="extraNode" presStyleLbl="node1" presStyleIdx="0" presStyleCnt="5"/>
      <dgm:spPr/>
    </dgm:pt>
    <dgm:pt modelId="{88EA20BE-3BCF-49F8-8380-82861C3D4E1F}" type="pres">
      <dgm:prSet presAssocID="{D38223B5-866C-47D7-8FE6-85012E9E4D86}" presName="dstNode" presStyleLbl="node1" presStyleIdx="0" presStyleCnt="5"/>
      <dgm:spPr/>
    </dgm:pt>
    <dgm:pt modelId="{71971F19-CBEC-45BD-A570-E0C71FF95595}" type="pres">
      <dgm:prSet presAssocID="{07165FD0-C69B-423C-8AFC-1287547A7C32}" presName="text_1" presStyleLbl="node1" presStyleIdx="0" presStyleCnt="5">
        <dgm:presLayoutVars>
          <dgm:bulletEnabled val="1"/>
        </dgm:presLayoutVars>
      </dgm:prSet>
      <dgm:spPr/>
    </dgm:pt>
    <dgm:pt modelId="{B0EEDC24-4774-40DD-A147-0F5382E97278}" type="pres">
      <dgm:prSet presAssocID="{07165FD0-C69B-423C-8AFC-1287547A7C32}" presName="accent_1" presStyleCnt="0"/>
      <dgm:spPr/>
    </dgm:pt>
    <dgm:pt modelId="{6CBBA6FB-763A-45A8-8F12-BDF3A53529BA}" type="pres">
      <dgm:prSet presAssocID="{07165FD0-C69B-423C-8AFC-1287547A7C32}" presName="accentRepeatNode" presStyleLbl="solidFgAcc1" presStyleIdx="0" presStyleCnt="5"/>
      <dgm:spPr/>
    </dgm:pt>
    <dgm:pt modelId="{312A25C9-9455-40B7-B9C5-41C6790B1C51}" type="pres">
      <dgm:prSet presAssocID="{5C7FCDF0-CED6-4A0A-9BB9-CACF2593A383}" presName="text_2" presStyleLbl="node1" presStyleIdx="1" presStyleCnt="5">
        <dgm:presLayoutVars>
          <dgm:bulletEnabled val="1"/>
        </dgm:presLayoutVars>
      </dgm:prSet>
      <dgm:spPr/>
    </dgm:pt>
    <dgm:pt modelId="{ECE8105C-9E8F-437F-9A79-E5E864E11AB6}" type="pres">
      <dgm:prSet presAssocID="{5C7FCDF0-CED6-4A0A-9BB9-CACF2593A383}" presName="accent_2" presStyleCnt="0"/>
      <dgm:spPr/>
    </dgm:pt>
    <dgm:pt modelId="{3ECAAD08-0868-44A6-87C8-DD09C6B06B02}" type="pres">
      <dgm:prSet presAssocID="{5C7FCDF0-CED6-4A0A-9BB9-CACF2593A383}" presName="accentRepeatNode" presStyleLbl="solidFgAcc1" presStyleIdx="1" presStyleCnt="5"/>
      <dgm:spPr/>
    </dgm:pt>
    <dgm:pt modelId="{8DCF662C-1C5C-4207-A80A-A689CB1A5C75}" type="pres">
      <dgm:prSet presAssocID="{4DFBD302-1F57-412E-8495-C26C7C48882D}" presName="text_3" presStyleLbl="node1" presStyleIdx="2" presStyleCnt="5">
        <dgm:presLayoutVars>
          <dgm:bulletEnabled val="1"/>
        </dgm:presLayoutVars>
      </dgm:prSet>
      <dgm:spPr/>
    </dgm:pt>
    <dgm:pt modelId="{2DB40041-54EF-4947-B1E8-614D370B0168}" type="pres">
      <dgm:prSet presAssocID="{4DFBD302-1F57-412E-8495-C26C7C48882D}" presName="accent_3" presStyleCnt="0"/>
      <dgm:spPr/>
    </dgm:pt>
    <dgm:pt modelId="{ECB9159A-5AC3-4B92-BC9B-98F91E752E4E}" type="pres">
      <dgm:prSet presAssocID="{4DFBD302-1F57-412E-8495-C26C7C48882D}" presName="accentRepeatNode" presStyleLbl="solidFgAcc1" presStyleIdx="2" presStyleCnt="5"/>
      <dgm:spPr/>
    </dgm:pt>
    <dgm:pt modelId="{88649F19-A626-49C4-8CCA-4152CEB0A3A1}" type="pres">
      <dgm:prSet presAssocID="{95D3E504-E5B1-420A-8CA6-4FBCD5D3F186}" presName="text_4" presStyleLbl="node1" presStyleIdx="3" presStyleCnt="5">
        <dgm:presLayoutVars>
          <dgm:bulletEnabled val="1"/>
        </dgm:presLayoutVars>
      </dgm:prSet>
      <dgm:spPr/>
    </dgm:pt>
    <dgm:pt modelId="{07EEE292-C109-44E9-B5A8-E79B2088A380}" type="pres">
      <dgm:prSet presAssocID="{95D3E504-E5B1-420A-8CA6-4FBCD5D3F186}" presName="accent_4" presStyleCnt="0"/>
      <dgm:spPr/>
    </dgm:pt>
    <dgm:pt modelId="{7B7FE423-EB9B-4027-A917-C4AA148EDFB2}" type="pres">
      <dgm:prSet presAssocID="{95D3E504-E5B1-420A-8CA6-4FBCD5D3F186}" presName="accentRepeatNode" presStyleLbl="solidFgAcc1" presStyleIdx="3" presStyleCnt="5"/>
      <dgm:spPr/>
    </dgm:pt>
    <dgm:pt modelId="{1B392EAA-1BD5-47F2-81E6-05D81F8CBD29}" type="pres">
      <dgm:prSet presAssocID="{2EF407CA-44E8-4D9A-B156-0EDD2BCD2A62}" presName="text_5" presStyleLbl="node1" presStyleIdx="4" presStyleCnt="5">
        <dgm:presLayoutVars>
          <dgm:bulletEnabled val="1"/>
        </dgm:presLayoutVars>
      </dgm:prSet>
      <dgm:spPr/>
    </dgm:pt>
    <dgm:pt modelId="{15EA39AC-7892-4C7F-9F3B-7CFDA06A88DA}" type="pres">
      <dgm:prSet presAssocID="{2EF407CA-44E8-4D9A-B156-0EDD2BCD2A62}" presName="accent_5" presStyleCnt="0"/>
      <dgm:spPr/>
    </dgm:pt>
    <dgm:pt modelId="{1523D1F6-4A83-473A-820E-F9EB02DF6367}" type="pres">
      <dgm:prSet presAssocID="{2EF407CA-44E8-4D9A-B156-0EDD2BCD2A62}" presName="accentRepeatNode" presStyleLbl="solidFgAcc1" presStyleIdx="4" presStyleCnt="5"/>
      <dgm:spPr/>
    </dgm:pt>
  </dgm:ptLst>
  <dgm:cxnLst>
    <dgm:cxn modelId="{01AEC205-55F0-4EA7-8093-131E2A199158}" srcId="{D38223B5-866C-47D7-8FE6-85012E9E4D86}" destId="{2EF407CA-44E8-4D9A-B156-0EDD2BCD2A62}" srcOrd="4" destOrd="0" parTransId="{506BC382-1705-4373-9400-3283AE1569FE}" sibTransId="{B66D52F5-BDF8-47C6-8CEC-9BF0772FB3D8}"/>
    <dgm:cxn modelId="{3DC3DB0A-7017-4B1B-9769-F404885C001A}" type="presOf" srcId="{DBB46850-5E23-46C4-BDFF-5C55D9B2A0DC}" destId="{8A48F1E5-331C-4053-912B-04774EA2E870}" srcOrd="0" destOrd="0" presId="urn:microsoft.com/office/officeart/2008/layout/VerticalCurvedList"/>
    <dgm:cxn modelId="{8B87FF1B-8BFB-4130-9378-9D33F4B6CE34}" type="presOf" srcId="{4DFBD302-1F57-412E-8495-C26C7C48882D}" destId="{8DCF662C-1C5C-4207-A80A-A689CB1A5C75}" srcOrd="0" destOrd="0" presId="urn:microsoft.com/office/officeart/2008/layout/VerticalCurvedList"/>
    <dgm:cxn modelId="{ECA4B68A-3642-4C83-88AD-B2CC3AF9C736}" type="presOf" srcId="{95D3E504-E5B1-420A-8CA6-4FBCD5D3F186}" destId="{88649F19-A626-49C4-8CCA-4152CEB0A3A1}" srcOrd="0" destOrd="0" presId="urn:microsoft.com/office/officeart/2008/layout/VerticalCurvedList"/>
    <dgm:cxn modelId="{115CB89A-C2AE-4A82-98EA-9193C0B09962}" type="presOf" srcId="{D38223B5-866C-47D7-8FE6-85012E9E4D86}" destId="{ACAE5ACD-C283-41C1-A17C-0E2A8EFF17F7}" srcOrd="0" destOrd="0" presId="urn:microsoft.com/office/officeart/2008/layout/VerticalCurvedList"/>
    <dgm:cxn modelId="{277C20B0-A486-4ABC-922D-C07708A4D9EB}" srcId="{D38223B5-866C-47D7-8FE6-85012E9E4D86}" destId="{4DFBD302-1F57-412E-8495-C26C7C48882D}" srcOrd="2" destOrd="0" parTransId="{728FA250-1485-4115-BA96-9E108D08F6EF}" sibTransId="{96CA7DEC-FA1D-4B23-8622-65A101257C97}"/>
    <dgm:cxn modelId="{961AAFC2-DB83-474F-803E-55D6111E87FD}" type="presOf" srcId="{5C7FCDF0-CED6-4A0A-9BB9-CACF2593A383}" destId="{312A25C9-9455-40B7-B9C5-41C6790B1C51}" srcOrd="0" destOrd="0" presId="urn:microsoft.com/office/officeart/2008/layout/VerticalCurvedList"/>
    <dgm:cxn modelId="{E2DBB9C7-010E-4ACA-83EE-C1FAD98AD77A}" type="presOf" srcId="{2EF407CA-44E8-4D9A-B156-0EDD2BCD2A62}" destId="{1B392EAA-1BD5-47F2-81E6-05D81F8CBD29}" srcOrd="0" destOrd="0" presId="urn:microsoft.com/office/officeart/2008/layout/VerticalCurvedList"/>
    <dgm:cxn modelId="{50E480D0-55AB-4C37-8E24-CD0F2893A2EE}" srcId="{D38223B5-866C-47D7-8FE6-85012E9E4D86}" destId="{07165FD0-C69B-423C-8AFC-1287547A7C32}" srcOrd="0" destOrd="0" parTransId="{FBC6441B-9BDA-4B75-BB9D-4AE252677A65}" sibTransId="{DBB46850-5E23-46C4-BDFF-5C55D9B2A0DC}"/>
    <dgm:cxn modelId="{994808D7-D8BF-49A9-A068-F826CDD041D4}" srcId="{D38223B5-866C-47D7-8FE6-85012E9E4D86}" destId="{95D3E504-E5B1-420A-8CA6-4FBCD5D3F186}" srcOrd="3" destOrd="0" parTransId="{23047823-81B5-40E4-8593-035DD8DF6946}" sibTransId="{E9C81F83-DA83-41A0-9EEA-9F0EB53D0BB5}"/>
    <dgm:cxn modelId="{34D283E8-BF56-435B-9900-763E13E67AFC}" srcId="{D38223B5-866C-47D7-8FE6-85012E9E4D86}" destId="{5C7FCDF0-CED6-4A0A-9BB9-CACF2593A383}" srcOrd="1" destOrd="0" parTransId="{BAD44C96-C232-4BC4-88C3-7B4FDEA147A7}" sibTransId="{BD921BAF-DBCF-40BF-BE97-13E79398508E}"/>
    <dgm:cxn modelId="{82DB00FB-A067-4A2A-8463-C0DFC5E8D5CB}" type="presOf" srcId="{07165FD0-C69B-423C-8AFC-1287547A7C32}" destId="{71971F19-CBEC-45BD-A570-E0C71FF95595}" srcOrd="0" destOrd="0" presId="urn:microsoft.com/office/officeart/2008/layout/VerticalCurvedList"/>
    <dgm:cxn modelId="{4787B720-3C85-48FA-8369-E19379DCAD28}" type="presParOf" srcId="{ACAE5ACD-C283-41C1-A17C-0E2A8EFF17F7}" destId="{6825C264-FC71-4309-80C8-633BDBFE3A98}" srcOrd="0" destOrd="0" presId="urn:microsoft.com/office/officeart/2008/layout/VerticalCurvedList"/>
    <dgm:cxn modelId="{0A9B0EC4-85AA-43DC-A2FF-789793D152D0}" type="presParOf" srcId="{6825C264-FC71-4309-80C8-633BDBFE3A98}" destId="{0909D27A-91E5-4889-85BC-282C23209A60}" srcOrd="0" destOrd="0" presId="urn:microsoft.com/office/officeart/2008/layout/VerticalCurvedList"/>
    <dgm:cxn modelId="{6ED5600D-7094-4F13-A673-C85D591F4ACA}" type="presParOf" srcId="{0909D27A-91E5-4889-85BC-282C23209A60}" destId="{18A04C70-7B4D-4D2E-B642-FC30A756A799}" srcOrd="0" destOrd="0" presId="urn:microsoft.com/office/officeart/2008/layout/VerticalCurvedList"/>
    <dgm:cxn modelId="{61FDB12C-370B-4EB7-A6E2-FF0C6CDAF535}" type="presParOf" srcId="{0909D27A-91E5-4889-85BC-282C23209A60}" destId="{8A48F1E5-331C-4053-912B-04774EA2E870}" srcOrd="1" destOrd="0" presId="urn:microsoft.com/office/officeart/2008/layout/VerticalCurvedList"/>
    <dgm:cxn modelId="{433269B3-CA34-4BFF-A07D-6C95093BF923}" type="presParOf" srcId="{0909D27A-91E5-4889-85BC-282C23209A60}" destId="{B2AB92B3-25C1-4400-BF3B-866683B28127}" srcOrd="2" destOrd="0" presId="urn:microsoft.com/office/officeart/2008/layout/VerticalCurvedList"/>
    <dgm:cxn modelId="{DED774EC-BD9A-4D6E-A6BE-F17892093698}" type="presParOf" srcId="{0909D27A-91E5-4889-85BC-282C23209A60}" destId="{88EA20BE-3BCF-49F8-8380-82861C3D4E1F}" srcOrd="3" destOrd="0" presId="urn:microsoft.com/office/officeart/2008/layout/VerticalCurvedList"/>
    <dgm:cxn modelId="{788010F1-F16B-4D91-87E2-1C88B8735FD0}" type="presParOf" srcId="{6825C264-FC71-4309-80C8-633BDBFE3A98}" destId="{71971F19-CBEC-45BD-A570-E0C71FF95595}" srcOrd="1" destOrd="0" presId="urn:microsoft.com/office/officeart/2008/layout/VerticalCurvedList"/>
    <dgm:cxn modelId="{B45610B2-AB43-4C6F-A7AC-38E38C3E3B4C}" type="presParOf" srcId="{6825C264-FC71-4309-80C8-633BDBFE3A98}" destId="{B0EEDC24-4774-40DD-A147-0F5382E97278}" srcOrd="2" destOrd="0" presId="urn:microsoft.com/office/officeart/2008/layout/VerticalCurvedList"/>
    <dgm:cxn modelId="{D4F579B0-65AD-4D91-ACB2-84A6208E73C9}" type="presParOf" srcId="{B0EEDC24-4774-40DD-A147-0F5382E97278}" destId="{6CBBA6FB-763A-45A8-8F12-BDF3A53529BA}" srcOrd="0" destOrd="0" presId="urn:microsoft.com/office/officeart/2008/layout/VerticalCurvedList"/>
    <dgm:cxn modelId="{AD566B6A-0948-43CA-B99B-DAA917124E13}" type="presParOf" srcId="{6825C264-FC71-4309-80C8-633BDBFE3A98}" destId="{312A25C9-9455-40B7-B9C5-41C6790B1C51}" srcOrd="3" destOrd="0" presId="urn:microsoft.com/office/officeart/2008/layout/VerticalCurvedList"/>
    <dgm:cxn modelId="{4D50619F-E4C6-4B6C-8963-4536DDCC0950}" type="presParOf" srcId="{6825C264-FC71-4309-80C8-633BDBFE3A98}" destId="{ECE8105C-9E8F-437F-9A79-E5E864E11AB6}" srcOrd="4" destOrd="0" presId="urn:microsoft.com/office/officeart/2008/layout/VerticalCurvedList"/>
    <dgm:cxn modelId="{1FEC4760-A7D0-4661-A89D-3D462F2CD81D}" type="presParOf" srcId="{ECE8105C-9E8F-437F-9A79-E5E864E11AB6}" destId="{3ECAAD08-0868-44A6-87C8-DD09C6B06B02}" srcOrd="0" destOrd="0" presId="urn:microsoft.com/office/officeart/2008/layout/VerticalCurvedList"/>
    <dgm:cxn modelId="{87184740-5D43-4FD0-8F29-97DC9A2BC8CD}" type="presParOf" srcId="{6825C264-FC71-4309-80C8-633BDBFE3A98}" destId="{8DCF662C-1C5C-4207-A80A-A689CB1A5C75}" srcOrd="5" destOrd="0" presId="urn:microsoft.com/office/officeart/2008/layout/VerticalCurvedList"/>
    <dgm:cxn modelId="{781E9CC9-F628-4339-8FA2-3214DBC9351B}" type="presParOf" srcId="{6825C264-FC71-4309-80C8-633BDBFE3A98}" destId="{2DB40041-54EF-4947-B1E8-614D370B0168}" srcOrd="6" destOrd="0" presId="urn:microsoft.com/office/officeart/2008/layout/VerticalCurvedList"/>
    <dgm:cxn modelId="{3D7A59C6-0EE0-4354-8385-745845DF6043}" type="presParOf" srcId="{2DB40041-54EF-4947-B1E8-614D370B0168}" destId="{ECB9159A-5AC3-4B92-BC9B-98F91E752E4E}" srcOrd="0" destOrd="0" presId="urn:microsoft.com/office/officeart/2008/layout/VerticalCurvedList"/>
    <dgm:cxn modelId="{8E312998-583A-4DFF-9710-A8DFD71B88C1}" type="presParOf" srcId="{6825C264-FC71-4309-80C8-633BDBFE3A98}" destId="{88649F19-A626-49C4-8CCA-4152CEB0A3A1}" srcOrd="7" destOrd="0" presId="urn:microsoft.com/office/officeart/2008/layout/VerticalCurvedList"/>
    <dgm:cxn modelId="{102BCB32-FE5C-4475-8B4C-3E3F222A3578}" type="presParOf" srcId="{6825C264-FC71-4309-80C8-633BDBFE3A98}" destId="{07EEE292-C109-44E9-B5A8-E79B2088A380}" srcOrd="8" destOrd="0" presId="urn:microsoft.com/office/officeart/2008/layout/VerticalCurvedList"/>
    <dgm:cxn modelId="{DA0719AC-6B47-48AC-90BD-3DDB6FD7EE57}" type="presParOf" srcId="{07EEE292-C109-44E9-B5A8-E79B2088A380}" destId="{7B7FE423-EB9B-4027-A917-C4AA148EDFB2}" srcOrd="0" destOrd="0" presId="urn:microsoft.com/office/officeart/2008/layout/VerticalCurvedList"/>
    <dgm:cxn modelId="{D0CAEA8F-AD6A-420D-8866-EB8A4A662604}" type="presParOf" srcId="{6825C264-FC71-4309-80C8-633BDBFE3A98}" destId="{1B392EAA-1BD5-47F2-81E6-05D81F8CBD29}" srcOrd="9" destOrd="0" presId="urn:microsoft.com/office/officeart/2008/layout/VerticalCurvedList"/>
    <dgm:cxn modelId="{8A27C382-0A0B-40D1-8480-B849D6412FB5}" type="presParOf" srcId="{6825C264-FC71-4309-80C8-633BDBFE3A98}" destId="{15EA39AC-7892-4C7F-9F3B-7CFDA06A88DA}" srcOrd="10" destOrd="0" presId="urn:microsoft.com/office/officeart/2008/layout/VerticalCurvedList"/>
    <dgm:cxn modelId="{06A43237-0345-4A2F-8632-65037C75B569}" type="presParOf" srcId="{15EA39AC-7892-4C7F-9F3B-7CFDA06A88DA}" destId="{1523D1F6-4A83-473A-820E-F9EB02DF636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04FC4E-4606-4C15-861C-992F87894017}" type="doc">
      <dgm:prSet loTypeId="urn:microsoft.com/office/officeart/2005/8/layout/process5" loCatId="process" qsTypeId="urn:microsoft.com/office/officeart/2005/8/quickstyle/simple2" qsCatId="simple" csTypeId="urn:microsoft.com/office/officeart/2005/8/colors/colorful5" csCatId="colorful" phldr="1"/>
      <dgm:spPr/>
      <dgm:t>
        <a:bodyPr/>
        <a:lstStyle/>
        <a:p>
          <a:endParaRPr lang="en-US"/>
        </a:p>
      </dgm:t>
    </dgm:pt>
    <dgm:pt modelId="{B4BC52D3-FCAB-41F6-8797-31BFEB7A15ED}">
      <dgm:prSet/>
      <dgm:spPr/>
      <dgm:t>
        <a:bodyPr/>
        <a:lstStyle/>
        <a:p>
          <a:r>
            <a:rPr lang="en-US" dirty="0"/>
            <a:t>No matter the situation above, the most accidents were involving areas that were uncontrolled. One of the main areas where this happened was in the Junction Detail T or staggered junction.</a:t>
          </a:r>
        </a:p>
      </dgm:t>
    </dgm:pt>
    <dgm:pt modelId="{B8F22715-2F80-4973-9AA4-9D7CAA7C1C43}" type="parTrans" cxnId="{BF91E57D-BDCC-4B94-903A-4C331F717F57}">
      <dgm:prSet/>
      <dgm:spPr/>
      <dgm:t>
        <a:bodyPr/>
        <a:lstStyle/>
        <a:p>
          <a:endParaRPr lang="en-US"/>
        </a:p>
      </dgm:t>
    </dgm:pt>
    <dgm:pt modelId="{15A2433D-0E3B-47CF-8A09-52B20A43D808}" type="sibTrans" cxnId="{BF91E57D-BDCC-4B94-903A-4C331F717F57}">
      <dgm:prSet/>
      <dgm:spPr/>
      <dgm:t>
        <a:bodyPr/>
        <a:lstStyle/>
        <a:p>
          <a:endParaRPr lang="en-US" dirty="0"/>
        </a:p>
      </dgm:t>
    </dgm:pt>
    <dgm:pt modelId="{3BD1AA2D-B178-4512-8359-A7835E4052DC}">
      <dgm:prSet/>
      <dgm:spPr/>
      <dgm:t>
        <a:bodyPr/>
        <a:lstStyle/>
        <a:p>
          <a:r>
            <a:rPr lang="en-US" dirty="0"/>
            <a:t>Other areas of concern include accident locations that included Mid Junctions on roundabouts or main  roads. </a:t>
          </a:r>
        </a:p>
      </dgm:t>
    </dgm:pt>
    <dgm:pt modelId="{B8F60985-DB3B-459C-88F9-39532A3ACE76}" type="parTrans" cxnId="{1ED34B75-1ACE-4BBA-931F-B3F6CF7992DE}">
      <dgm:prSet/>
      <dgm:spPr/>
      <dgm:t>
        <a:bodyPr/>
        <a:lstStyle/>
        <a:p>
          <a:endParaRPr lang="en-US"/>
        </a:p>
      </dgm:t>
    </dgm:pt>
    <dgm:pt modelId="{426B2FC9-38B6-45C9-B44E-811F6683387E}" type="sibTrans" cxnId="{1ED34B75-1ACE-4BBA-931F-B3F6CF7992DE}">
      <dgm:prSet/>
      <dgm:spPr/>
      <dgm:t>
        <a:bodyPr/>
        <a:lstStyle/>
        <a:p>
          <a:endParaRPr lang="en-US" dirty="0"/>
        </a:p>
      </dgm:t>
    </dgm:pt>
    <dgm:pt modelId="{F25B79D5-6E3B-4AB7-9D19-9567B42528A0}">
      <dgm:prSet/>
      <dgm:spPr/>
      <dgm:t>
        <a:bodyPr/>
        <a:lstStyle/>
        <a:p>
          <a:r>
            <a:rPr lang="en-US" dirty="0"/>
            <a:t>No matter the location, detail, or location of impact the common denominator seems to be a lack of signage or control in junction areas.</a:t>
          </a:r>
        </a:p>
      </dgm:t>
    </dgm:pt>
    <dgm:pt modelId="{C67342F5-72B9-4AD2-BCED-15CE856F0BCD}" type="parTrans" cxnId="{1123BACE-D2CD-4A70-BEAE-D823ECBFDE4D}">
      <dgm:prSet/>
      <dgm:spPr/>
      <dgm:t>
        <a:bodyPr/>
        <a:lstStyle/>
        <a:p>
          <a:endParaRPr lang="en-US"/>
        </a:p>
      </dgm:t>
    </dgm:pt>
    <dgm:pt modelId="{A757AC3A-1079-47D6-8642-06628C3D6C04}" type="sibTrans" cxnId="{1123BACE-D2CD-4A70-BEAE-D823ECBFDE4D}">
      <dgm:prSet/>
      <dgm:spPr/>
      <dgm:t>
        <a:bodyPr/>
        <a:lstStyle/>
        <a:p>
          <a:endParaRPr lang="en-US"/>
        </a:p>
      </dgm:t>
    </dgm:pt>
    <dgm:pt modelId="{AF303838-13D7-4450-BFCF-0BB9FA5AF101}" type="pres">
      <dgm:prSet presAssocID="{6B04FC4E-4606-4C15-861C-992F87894017}" presName="diagram" presStyleCnt="0">
        <dgm:presLayoutVars>
          <dgm:dir/>
          <dgm:resizeHandles val="exact"/>
        </dgm:presLayoutVars>
      </dgm:prSet>
      <dgm:spPr/>
    </dgm:pt>
    <dgm:pt modelId="{2F67AF36-282D-4CEC-8A60-7AAB9FB41CF2}" type="pres">
      <dgm:prSet presAssocID="{B4BC52D3-FCAB-41F6-8797-31BFEB7A15ED}" presName="node" presStyleLbl="node1" presStyleIdx="0" presStyleCnt="3">
        <dgm:presLayoutVars>
          <dgm:bulletEnabled val="1"/>
        </dgm:presLayoutVars>
      </dgm:prSet>
      <dgm:spPr/>
    </dgm:pt>
    <dgm:pt modelId="{9D8A5800-7CDC-441B-99BB-31E26473D18C}" type="pres">
      <dgm:prSet presAssocID="{15A2433D-0E3B-47CF-8A09-52B20A43D808}" presName="sibTrans" presStyleLbl="sibTrans2D1" presStyleIdx="0" presStyleCnt="2"/>
      <dgm:spPr/>
    </dgm:pt>
    <dgm:pt modelId="{15DF83E9-9552-4A8A-9722-ED0C8CEF939F}" type="pres">
      <dgm:prSet presAssocID="{15A2433D-0E3B-47CF-8A09-52B20A43D808}" presName="connectorText" presStyleLbl="sibTrans2D1" presStyleIdx="0" presStyleCnt="2"/>
      <dgm:spPr/>
    </dgm:pt>
    <dgm:pt modelId="{D0A46DFA-BEE4-4ACA-BB53-7A551DFCA783}" type="pres">
      <dgm:prSet presAssocID="{3BD1AA2D-B178-4512-8359-A7835E4052DC}" presName="node" presStyleLbl="node1" presStyleIdx="1" presStyleCnt="3">
        <dgm:presLayoutVars>
          <dgm:bulletEnabled val="1"/>
        </dgm:presLayoutVars>
      </dgm:prSet>
      <dgm:spPr/>
    </dgm:pt>
    <dgm:pt modelId="{783FDAB4-9133-4EF1-88ED-C5E324C34CFF}" type="pres">
      <dgm:prSet presAssocID="{426B2FC9-38B6-45C9-B44E-811F6683387E}" presName="sibTrans" presStyleLbl="sibTrans2D1" presStyleIdx="1" presStyleCnt="2"/>
      <dgm:spPr/>
    </dgm:pt>
    <dgm:pt modelId="{43B3F4F7-A7A0-4666-AD25-332BEBC80F5A}" type="pres">
      <dgm:prSet presAssocID="{426B2FC9-38B6-45C9-B44E-811F6683387E}" presName="connectorText" presStyleLbl="sibTrans2D1" presStyleIdx="1" presStyleCnt="2"/>
      <dgm:spPr/>
    </dgm:pt>
    <dgm:pt modelId="{ABF02607-B53B-4305-86E9-4363D7EE1E6B}" type="pres">
      <dgm:prSet presAssocID="{F25B79D5-6E3B-4AB7-9D19-9567B42528A0}" presName="node" presStyleLbl="node1" presStyleIdx="2" presStyleCnt="3">
        <dgm:presLayoutVars>
          <dgm:bulletEnabled val="1"/>
        </dgm:presLayoutVars>
      </dgm:prSet>
      <dgm:spPr/>
    </dgm:pt>
  </dgm:ptLst>
  <dgm:cxnLst>
    <dgm:cxn modelId="{31973C0C-3BED-4825-89D8-A85B9B7AAF85}" type="presOf" srcId="{426B2FC9-38B6-45C9-B44E-811F6683387E}" destId="{783FDAB4-9133-4EF1-88ED-C5E324C34CFF}" srcOrd="0" destOrd="0" presId="urn:microsoft.com/office/officeart/2005/8/layout/process5"/>
    <dgm:cxn modelId="{3B12431B-ABA8-422C-A4C8-D36CC7E68AAD}" type="presOf" srcId="{15A2433D-0E3B-47CF-8A09-52B20A43D808}" destId="{15DF83E9-9552-4A8A-9722-ED0C8CEF939F}" srcOrd="1" destOrd="0" presId="urn:microsoft.com/office/officeart/2005/8/layout/process5"/>
    <dgm:cxn modelId="{7E94BF22-9DA1-4C86-AD35-73324246619A}" type="presOf" srcId="{B4BC52D3-FCAB-41F6-8797-31BFEB7A15ED}" destId="{2F67AF36-282D-4CEC-8A60-7AAB9FB41CF2}" srcOrd="0" destOrd="0" presId="urn:microsoft.com/office/officeart/2005/8/layout/process5"/>
    <dgm:cxn modelId="{8F074E64-EE83-4153-8A4E-A095EC993A20}" type="presOf" srcId="{F25B79D5-6E3B-4AB7-9D19-9567B42528A0}" destId="{ABF02607-B53B-4305-86E9-4363D7EE1E6B}" srcOrd="0" destOrd="0" presId="urn:microsoft.com/office/officeart/2005/8/layout/process5"/>
    <dgm:cxn modelId="{1ED34B75-1ACE-4BBA-931F-B3F6CF7992DE}" srcId="{6B04FC4E-4606-4C15-861C-992F87894017}" destId="{3BD1AA2D-B178-4512-8359-A7835E4052DC}" srcOrd="1" destOrd="0" parTransId="{B8F60985-DB3B-459C-88F9-39532A3ACE76}" sibTransId="{426B2FC9-38B6-45C9-B44E-811F6683387E}"/>
    <dgm:cxn modelId="{BF91E57D-BDCC-4B94-903A-4C331F717F57}" srcId="{6B04FC4E-4606-4C15-861C-992F87894017}" destId="{B4BC52D3-FCAB-41F6-8797-31BFEB7A15ED}" srcOrd="0" destOrd="0" parTransId="{B8F22715-2F80-4973-9AA4-9D7CAA7C1C43}" sibTransId="{15A2433D-0E3B-47CF-8A09-52B20A43D808}"/>
    <dgm:cxn modelId="{707E707E-3BF6-41F3-88BA-07D0332EBDA3}" type="presOf" srcId="{15A2433D-0E3B-47CF-8A09-52B20A43D808}" destId="{9D8A5800-7CDC-441B-99BB-31E26473D18C}" srcOrd="0" destOrd="0" presId="urn:microsoft.com/office/officeart/2005/8/layout/process5"/>
    <dgm:cxn modelId="{F238358F-3DD2-46E6-9A60-503A9085A923}" type="presOf" srcId="{3BD1AA2D-B178-4512-8359-A7835E4052DC}" destId="{D0A46DFA-BEE4-4ACA-BB53-7A551DFCA783}" srcOrd="0" destOrd="0" presId="urn:microsoft.com/office/officeart/2005/8/layout/process5"/>
    <dgm:cxn modelId="{93A932AE-51BB-406E-AF13-20488B16E94A}" type="presOf" srcId="{426B2FC9-38B6-45C9-B44E-811F6683387E}" destId="{43B3F4F7-A7A0-4666-AD25-332BEBC80F5A}" srcOrd="1" destOrd="0" presId="urn:microsoft.com/office/officeart/2005/8/layout/process5"/>
    <dgm:cxn modelId="{1123BACE-D2CD-4A70-BEAE-D823ECBFDE4D}" srcId="{6B04FC4E-4606-4C15-861C-992F87894017}" destId="{F25B79D5-6E3B-4AB7-9D19-9567B42528A0}" srcOrd="2" destOrd="0" parTransId="{C67342F5-72B9-4AD2-BCED-15CE856F0BCD}" sibTransId="{A757AC3A-1079-47D6-8642-06628C3D6C04}"/>
    <dgm:cxn modelId="{7A4883E4-97AB-4F4B-9FD8-120739E7D43B}" type="presOf" srcId="{6B04FC4E-4606-4C15-861C-992F87894017}" destId="{AF303838-13D7-4450-BFCF-0BB9FA5AF101}" srcOrd="0" destOrd="0" presId="urn:microsoft.com/office/officeart/2005/8/layout/process5"/>
    <dgm:cxn modelId="{629E0299-CF2E-46A9-808D-8887080844D4}" type="presParOf" srcId="{AF303838-13D7-4450-BFCF-0BB9FA5AF101}" destId="{2F67AF36-282D-4CEC-8A60-7AAB9FB41CF2}" srcOrd="0" destOrd="0" presId="urn:microsoft.com/office/officeart/2005/8/layout/process5"/>
    <dgm:cxn modelId="{928DA55F-6A03-49C4-8227-33F957F44625}" type="presParOf" srcId="{AF303838-13D7-4450-BFCF-0BB9FA5AF101}" destId="{9D8A5800-7CDC-441B-99BB-31E26473D18C}" srcOrd="1" destOrd="0" presId="urn:microsoft.com/office/officeart/2005/8/layout/process5"/>
    <dgm:cxn modelId="{30937432-4C78-4783-947F-3EE45C6CA7F3}" type="presParOf" srcId="{9D8A5800-7CDC-441B-99BB-31E26473D18C}" destId="{15DF83E9-9552-4A8A-9722-ED0C8CEF939F}" srcOrd="0" destOrd="0" presId="urn:microsoft.com/office/officeart/2005/8/layout/process5"/>
    <dgm:cxn modelId="{06F70610-7D9B-4DFA-953B-FAE54CA1B7E6}" type="presParOf" srcId="{AF303838-13D7-4450-BFCF-0BB9FA5AF101}" destId="{D0A46DFA-BEE4-4ACA-BB53-7A551DFCA783}" srcOrd="2" destOrd="0" presId="urn:microsoft.com/office/officeart/2005/8/layout/process5"/>
    <dgm:cxn modelId="{0F41E6C7-47D3-458D-9BE1-B398FCE54447}" type="presParOf" srcId="{AF303838-13D7-4450-BFCF-0BB9FA5AF101}" destId="{783FDAB4-9133-4EF1-88ED-C5E324C34CFF}" srcOrd="3" destOrd="0" presId="urn:microsoft.com/office/officeart/2005/8/layout/process5"/>
    <dgm:cxn modelId="{F1021279-D943-4860-8713-2EFBDBE163B7}" type="presParOf" srcId="{783FDAB4-9133-4EF1-88ED-C5E324C34CFF}" destId="{43B3F4F7-A7A0-4666-AD25-332BEBC80F5A}" srcOrd="0" destOrd="0" presId="urn:microsoft.com/office/officeart/2005/8/layout/process5"/>
    <dgm:cxn modelId="{B618BCCD-2EA4-4DF0-B5F7-9F9638AF505D}" type="presParOf" srcId="{AF303838-13D7-4450-BFCF-0BB9FA5AF101}" destId="{ABF02607-B53B-4305-86E9-4363D7EE1E6B}"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AC31F-B323-4D43-8994-B5925E74CD6F}">
      <dsp:nvSpPr>
        <dsp:cNvPr id="0" name=""/>
        <dsp:cNvSpPr/>
      </dsp:nvSpPr>
      <dsp:spPr>
        <a:xfrm>
          <a:off x="344932" y="1456739"/>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3B458-F5D5-48DE-97A4-7379AEC58C5A}">
      <dsp:nvSpPr>
        <dsp:cNvPr id="0" name=""/>
        <dsp:cNvSpPr/>
      </dsp:nvSpPr>
      <dsp:spPr>
        <a:xfrm>
          <a:off x="515480" y="1627287"/>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1A9996-2FF3-4163-A3A7-D420DD6998AC}">
      <dsp:nvSpPr>
        <dsp:cNvPr id="0" name=""/>
        <dsp:cNvSpPr/>
      </dsp:nvSpPr>
      <dsp:spPr>
        <a:xfrm>
          <a:off x="1331094"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Accurately analyzing accidents can help governments to better the safety of their roads and highways. </a:t>
          </a:r>
        </a:p>
      </dsp:txBody>
      <dsp:txXfrm>
        <a:off x="1331094" y="1456739"/>
        <a:ext cx="1914313" cy="812133"/>
      </dsp:txXfrm>
    </dsp:sp>
    <dsp:sp modelId="{20ACB80F-4801-4AAB-9C03-5BDE064B63C5}">
      <dsp:nvSpPr>
        <dsp:cNvPr id="0" name=""/>
        <dsp:cNvSpPr/>
      </dsp:nvSpPr>
      <dsp:spPr>
        <a:xfrm>
          <a:off x="3578962" y="1456739"/>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78F18-8FFF-47BF-B425-19012278052D}">
      <dsp:nvSpPr>
        <dsp:cNvPr id="0" name=""/>
        <dsp:cNvSpPr/>
      </dsp:nvSpPr>
      <dsp:spPr>
        <a:xfrm>
          <a:off x="3749510" y="1627287"/>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D33274-871C-4144-A33A-6C3478CF51F7}">
      <dsp:nvSpPr>
        <dsp:cNvPr id="0" name=""/>
        <dsp:cNvSpPr/>
      </dsp:nvSpPr>
      <dsp:spPr>
        <a:xfrm>
          <a:off x="456512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Identifying high areas of accidents and high areas of accident severity can highlight areas of concern. </a:t>
          </a:r>
        </a:p>
      </dsp:txBody>
      <dsp:txXfrm>
        <a:off x="4565123" y="1456739"/>
        <a:ext cx="1914313" cy="812133"/>
      </dsp:txXfrm>
    </dsp:sp>
    <dsp:sp modelId="{8CAF4FC4-C9E7-4404-AB6B-8E3EAFBD17D7}">
      <dsp:nvSpPr>
        <dsp:cNvPr id="0" name=""/>
        <dsp:cNvSpPr/>
      </dsp:nvSpPr>
      <dsp:spPr>
        <a:xfrm>
          <a:off x="6812992" y="1456739"/>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45B06-9EA8-420F-A3CD-5E2DB47A92E9}">
      <dsp:nvSpPr>
        <dsp:cNvPr id="0" name=""/>
        <dsp:cNvSpPr/>
      </dsp:nvSpPr>
      <dsp:spPr>
        <a:xfrm>
          <a:off x="6983540" y="1627287"/>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2E1B50-A392-49F6-A752-7B239FC179F2}">
      <dsp:nvSpPr>
        <dsp:cNvPr id="0" name=""/>
        <dsp:cNvSpPr/>
      </dsp:nvSpPr>
      <dsp:spPr>
        <a:xfrm>
          <a:off x="779915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It can also be beneficial to insurance companies looking to changer their rates in different areas. </a:t>
          </a:r>
        </a:p>
      </dsp:txBody>
      <dsp:txXfrm>
        <a:off x="7799153" y="1456739"/>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EC181-7D7D-4BCC-A20E-450F78D4EDC2}">
      <dsp:nvSpPr>
        <dsp:cNvPr id="0" name=""/>
        <dsp:cNvSpPr/>
      </dsp:nvSpPr>
      <dsp:spPr>
        <a:xfrm>
          <a:off x="12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E76DA2C-208C-40B7-9CD6-B02473254628}">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The goal of this project is to investigate and determine what causes accidents and what attributes to their level of severity.</a:t>
          </a:r>
        </a:p>
      </dsp:txBody>
      <dsp:txXfrm>
        <a:off x="560236" y="802089"/>
        <a:ext cx="4149382" cy="2576345"/>
      </dsp:txXfrm>
    </dsp:sp>
    <dsp:sp modelId="{A846ED9B-9B00-4D5D-AE1E-EE433099D1AC}">
      <dsp:nvSpPr>
        <dsp:cNvPr id="0" name=""/>
        <dsp:cNvSpPr/>
      </dsp:nvSpPr>
      <dsp:spPr>
        <a:xfrm>
          <a:off x="52686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5E00203-E174-4298-953D-BFC22166BEA4}">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Through visualizations and machine learning algorithms, areas of concern will be highlighted, and  the seriousness of accidents will be predicted as accurately as possible. </a:t>
          </a:r>
        </a:p>
      </dsp:txBody>
      <dsp:txXfrm>
        <a:off x="5827635" y="802089"/>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FA1CC-69E8-47D9-856E-3EDDC58B4240}">
      <dsp:nvSpPr>
        <dsp:cNvPr id="0" name=""/>
        <dsp:cNvSpPr/>
      </dsp:nvSpPr>
      <dsp:spPr>
        <a:xfrm>
          <a:off x="2946" y="491175"/>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Who does this project benefit?</a:t>
          </a:r>
        </a:p>
      </dsp:txBody>
      <dsp:txXfrm>
        <a:off x="2946" y="491175"/>
        <a:ext cx="2337792" cy="1402675"/>
      </dsp:txXfrm>
    </dsp:sp>
    <dsp:sp modelId="{985F33FA-DAFE-44C8-B2EE-42E71F96A6C6}">
      <dsp:nvSpPr>
        <dsp:cNvPr id="0" name=""/>
        <dsp:cNvSpPr/>
      </dsp:nvSpPr>
      <dsp:spPr>
        <a:xfrm>
          <a:off x="2574518" y="491175"/>
          <a:ext cx="2337792" cy="1402675"/>
        </a:xfrm>
        <a:prstGeom prst="rect">
          <a:avLst/>
        </a:prstGeom>
        <a:solidFill>
          <a:schemeClr val="accent2">
            <a:hueOff val="-247698"/>
            <a:satOff val="673"/>
            <a:lumOff val="91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When do/did the most accidents happen?</a:t>
          </a:r>
        </a:p>
      </dsp:txBody>
      <dsp:txXfrm>
        <a:off x="2574518" y="491175"/>
        <a:ext cx="2337792" cy="1402675"/>
      </dsp:txXfrm>
    </dsp:sp>
    <dsp:sp modelId="{A3866EA6-5B09-4AA6-B6AE-C3EFF74BD57C}">
      <dsp:nvSpPr>
        <dsp:cNvPr id="0" name=""/>
        <dsp:cNvSpPr/>
      </dsp:nvSpPr>
      <dsp:spPr>
        <a:xfrm>
          <a:off x="5288975" y="529272"/>
          <a:ext cx="2337792" cy="1402675"/>
        </a:xfrm>
        <a:prstGeom prst="rect">
          <a:avLst/>
        </a:prstGeom>
        <a:solidFill>
          <a:schemeClr val="accent2">
            <a:hueOff val="-495396"/>
            <a:satOff val="1346"/>
            <a:lumOff val="183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How do the available factors contribute to accident seriousness?</a:t>
          </a:r>
        </a:p>
      </dsp:txBody>
      <dsp:txXfrm>
        <a:off x="5288975" y="529272"/>
        <a:ext cx="2337792" cy="1402675"/>
      </dsp:txXfrm>
    </dsp:sp>
    <dsp:sp modelId="{E4DE4038-3C59-424E-A8E7-11C090476912}">
      <dsp:nvSpPr>
        <dsp:cNvPr id="0" name=""/>
        <dsp:cNvSpPr/>
      </dsp:nvSpPr>
      <dsp:spPr>
        <a:xfrm>
          <a:off x="7717661" y="491175"/>
          <a:ext cx="2337792" cy="1402675"/>
        </a:xfrm>
        <a:prstGeom prst="rect">
          <a:avLst/>
        </a:prstGeom>
        <a:solidFill>
          <a:schemeClr val="accent2">
            <a:hueOff val="-743094"/>
            <a:satOff val="2019"/>
            <a:lumOff val="274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create a machine learning algorithm that correctly predicts the severity of accidents?</a:t>
          </a:r>
        </a:p>
      </dsp:txBody>
      <dsp:txXfrm>
        <a:off x="7717661" y="491175"/>
        <a:ext cx="2337792" cy="1402675"/>
      </dsp:txXfrm>
    </dsp:sp>
    <dsp:sp modelId="{0E0B2607-107E-4408-B434-64935C825D53}">
      <dsp:nvSpPr>
        <dsp:cNvPr id="0" name=""/>
        <dsp:cNvSpPr/>
      </dsp:nvSpPr>
      <dsp:spPr>
        <a:xfrm>
          <a:off x="1288732" y="2127630"/>
          <a:ext cx="2337792" cy="1402675"/>
        </a:xfrm>
        <a:prstGeom prst="rect">
          <a:avLst/>
        </a:prstGeom>
        <a:solidFill>
          <a:schemeClr val="accent2">
            <a:hueOff val="-990792"/>
            <a:satOff val="2693"/>
            <a:lumOff val="366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forecast the number of accidents in upcoming years based on the information available?</a:t>
          </a:r>
        </a:p>
      </dsp:txBody>
      <dsp:txXfrm>
        <a:off x="1288732" y="2127630"/>
        <a:ext cx="2337792" cy="1402675"/>
      </dsp:txXfrm>
    </dsp:sp>
    <dsp:sp modelId="{DB7DC84A-B769-450B-B044-1128128F709A}">
      <dsp:nvSpPr>
        <dsp:cNvPr id="0" name=""/>
        <dsp:cNvSpPr/>
      </dsp:nvSpPr>
      <dsp:spPr>
        <a:xfrm>
          <a:off x="3860303" y="2127630"/>
          <a:ext cx="2337792" cy="1402675"/>
        </a:xfrm>
        <a:prstGeom prst="rect">
          <a:avLst/>
        </a:prstGeom>
        <a:solidFill>
          <a:schemeClr val="accent2">
            <a:hueOff val="-1238490"/>
            <a:satOff val="3366"/>
            <a:lumOff val="457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are the limitations of the current data?</a:t>
          </a:r>
        </a:p>
      </dsp:txBody>
      <dsp:txXfrm>
        <a:off x="3860303" y="2127630"/>
        <a:ext cx="2337792" cy="1402675"/>
      </dsp:txXfrm>
    </dsp:sp>
    <dsp:sp modelId="{31B1C25C-B397-432C-9731-1FBD44DBD40D}">
      <dsp:nvSpPr>
        <dsp:cNvPr id="0" name=""/>
        <dsp:cNvSpPr/>
      </dsp:nvSpPr>
      <dsp:spPr>
        <a:xfrm>
          <a:off x="6431875" y="2127630"/>
          <a:ext cx="2337792" cy="1402675"/>
        </a:xfrm>
        <a:prstGeom prst="rect">
          <a:avLst/>
        </a:prstGeom>
        <a:solidFill>
          <a:schemeClr val="accent2">
            <a:hueOff val="-1486188"/>
            <a:satOff val="4039"/>
            <a:lumOff val="549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things would help this research to be more accurate?</a:t>
          </a:r>
        </a:p>
      </dsp:txBody>
      <dsp:txXfrm>
        <a:off x="6431875" y="2127630"/>
        <a:ext cx="2337792" cy="1402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AC9AA-66B4-4A70-8DC6-80AB4A43B3C3}">
      <dsp:nvSpPr>
        <dsp:cNvPr id="0" name=""/>
        <dsp:cNvSpPr/>
      </dsp:nvSpPr>
      <dsp:spPr>
        <a:xfrm>
          <a:off x="4273199" y="4056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08189C-11B7-43C8-A9FF-1BAFF22A9C4A}">
      <dsp:nvSpPr>
        <dsp:cNvPr id="0" name=""/>
        <dsp:cNvSpPr/>
      </dsp:nvSpPr>
      <dsp:spPr>
        <a:xfrm>
          <a:off x="2869199" y="17092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Government Departments of Transportation</a:t>
          </a:r>
        </a:p>
      </dsp:txBody>
      <dsp:txXfrm>
        <a:off x="2869199" y="1709279"/>
        <a:ext cx="4320000" cy="648000"/>
      </dsp:txXfrm>
    </dsp:sp>
    <dsp:sp modelId="{8237FF8B-1C60-4D00-8617-D88B42E8300A}">
      <dsp:nvSpPr>
        <dsp:cNvPr id="0" name=""/>
        <dsp:cNvSpPr/>
      </dsp:nvSpPr>
      <dsp:spPr>
        <a:xfrm>
          <a:off x="2869199" y="2430169"/>
          <a:ext cx="4320000" cy="12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Create safer highways</a:t>
          </a:r>
        </a:p>
        <a:p>
          <a:pPr marL="0" lvl="0" indent="0" algn="ctr" defTabSz="755650">
            <a:lnSpc>
              <a:spcPct val="100000"/>
            </a:lnSpc>
            <a:spcBef>
              <a:spcPct val="0"/>
            </a:spcBef>
            <a:spcAft>
              <a:spcPct val="35000"/>
            </a:spcAft>
            <a:buNone/>
          </a:pPr>
          <a:r>
            <a:rPr lang="en-US" sz="1700" kern="1200" dirty="0"/>
            <a:t>Prevent fatalities</a:t>
          </a:r>
        </a:p>
        <a:p>
          <a:pPr marL="0" lvl="0" indent="0" algn="ctr" defTabSz="755650">
            <a:lnSpc>
              <a:spcPct val="100000"/>
            </a:lnSpc>
            <a:spcBef>
              <a:spcPct val="0"/>
            </a:spcBef>
            <a:spcAft>
              <a:spcPct val="35000"/>
            </a:spcAft>
            <a:buNone/>
          </a:pPr>
          <a:r>
            <a:rPr lang="en-US" sz="1700" kern="1200" dirty="0"/>
            <a:t>Reduce severity</a:t>
          </a:r>
        </a:p>
        <a:p>
          <a:pPr marL="0" lvl="0" indent="0" algn="ctr" defTabSz="755650">
            <a:lnSpc>
              <a:spcPct val="100000"/>
            </a:lnSpc>
            <a:spcBef>
              <a:spcPct val="0"/>
            </a:spcBef>
            <a:spcAft>
              <a:spcPct val="35000"/>
            </a:spcAft>
            <a:buNone/>
          </a:pPr>
          <a:r>
            <a:rPr lang="en-US" sz="1700" kern="1200" dirty="0"/>
            <a:t>Educate the public</a:t>
          </a:r>
        </a:p>
      </dsp:txBody>
      <dsp:txXfrm>
        <a:off x="2869199" y="2430169"/>
        <a:ext cx="4320000" cy="1254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56C53-CDAD-4442-A11E-687D7B301BAC}">
      <dsp:nvSpPr>
        <dsp:cNvPr id="0" name=""/>
        <dsp:cNvSpPr/>
      </dsp:nvSpPr>
      <dsp:spPr>
        <a:xfrm>
          <a:off x="1816199" y="62805"/>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ED125-BFDA-44A2-B02A-88080024D411}">
      <dsp:nvSpPr>
        <dsp:cNvPr id="0" name=""/>
        <dsp:cNvSpPr/>
      </dsp:nvSpPr>
      <dsp:spPr>
        <a:xfrm>
          <a:off x="2284199" y="530805"/>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232066-7B30-4D1C-8688-FC55F5A00E29}">
      <dsp:nvSpPr>
        <dsp:cNvPr id="0" name=""/>
        <dsp:cNvSpPr/>
      </dsp:nvSpPr>
      <dsp:spPr>
        <a:xfrm>
          <a:off x="111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following charts display the number of accidents by year, month, season and day of the week. </a:t>
          </a:r>
        </a:p>
      </dsp:txBody>
      <dsp:txXfrm>
        <a:off x="1114199" y="2942806"/>
        <a:ext cx="3600000" cy="720000"/>
      </dsp:txXfrm>
    </dsp:sp>
    <dsp:sp modelId="{4D8A80DC-9781-4790-98FB-F62F39EB832C}">
      <dsp:nvSpPr>
        <dsp:cNvPr id="0" name=""/>
        <dsp:cNvSpPr/>
      </dsp:nvSpPr>
      <dsp:spPr>
        <a:xfrm>
          <a:off x="6046199" y="62805"/>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9A91B-28BE-487C-B986-F9AADF063EA1}">
      <dsp:nvSpPr>
        <dsp:cNvPr id="0" name=""/>
        <dsp:cNvSpPr/>
      </dsp:nvSpPr>
      <dsp:spPr>
        <a:xfrm>
          <a:off x="6514199" y="530805"/>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5E36D3-2E53-4930-836A-163D65DABA9A}">
      <dsp:nvSpPr>
        <dsp:cNvPr id="0" name=""/>
        <dsp:cNvSpPr/>
      </dsp:nvSpPr>
      <dsp:spPr>
        <a:xfrm>
          <a:off x="534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trends for each time period are displayed for analysis and reviews.</a:t>
          </a:r>
        </a:p>
      </dsp:txBody>
      <dsp:txXfrm>
        <a:off x="5344199" y="2942806"/>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100F3-A2FB-46C8-AD1D-7E1E99AA3121}">
      <dsp:nvSpPr>
        <dsp:cNvPr id="0" name=""/>
        <dsp:cNvSpPr/>
      </dsp:nvSpPr>
      <dsp:spPr>
        <a:xfrm>
          <a:off x="400273"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did_police_officer_attend_scene_of_accident </a:t>
          </a:r>
        </a:p>
      </dsp:txBody>
      <dsp:txXfrm>
        <a:off x="400273" y="2027"/>
        <a:ext cx="1424285" cy="854571"/>
      </dsp:txXfrm>
    </dsp:sp>
    <dsp:sp modelId="{49AA2305-F3C6-44D6-BF4E-18B7F9121AC1}">
      <dsp:nvSpPr>
        <dsp:cNvPr id="0" name=""/>
        <dsp:cNvSpPr/>
      </dsp:nvSpPr>
      <dsp:spPr>
        <a:xfrm>
          <a:off x="1966986"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x1st_point_of_impact </a:t>
          </a:r>
        </a:p>
      </dsp:txBody>
      <dsp:txXfrm>
        <a:off x="1966986" y="2027"/>
        <a:ext cx="1424285" cy="854571"/>
      </dsp:txXfrm>
    </dsp:sp>
    <dsp:sp modelId="{EA942F3C-292B-4D73-A9DB-BD41996A51F1}">
      <dsp:nvSpPr>
        <dsp:cNvPr id="0" name=""/>
        <dsp:cNvSpPr/>
      </dsp:nvSpPr>
      <dsp:spPr>
        <a:xfrm>
          <a:off x="3533700"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number_of_vehicles </a:t>
          </a:r>
        </a:p>
      </dsp:txBody>
      <dsp:txXfrm>
        <a:off x="3533700" y="2027"/>
        <a:ext cx="1424285" cy="854571"/>
      </dsp:txXfrm>
    </dsp:sp>
    <dsp:sp modelId="{640D60FD-7BB5-4104-A517-3B6430B4D63E}">
      <dsp:nvSpPr>
        <dsp:cNvPr id="0" name=""/>
        <dsp:cNvSpPr/>
      </dsp:nvSpPr>
      <dsp:spPr>
        <a:xfrm>
          <a:off x="5100414"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speed_limit</a:t>
          </a:r>
        </a:p>
      </dsp:txBody>
      <dsp:txXfrm>
        <a:off x="5100414" y="2027"/>
        <a:ext cx="1424285" cy="854571"/>
      </dsp:txXfrm>
    </dsp:sp>
    <dsp:sp modelId="{50B8B961-E4F1-4E46-BA97-2B4401A3CFB4}">
      <dsp:nvSpPr>
        <dsp:cNvPr id="0" name=""/>
        <dsp:cNvSpPr/>
      </dsp:nvSpPr>
      <dsp:spPr>
        <a:xfrm>
          <a:off x="6667127"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urban_or_rural_area </a:t>
          </a:r>
        </a:p>
      </dsp:txBody>
      <dsp:txXfrm>
        <a:off x="6667127" y="2027"/>
        <a:ext cx="1424285" cy="854571"/>
      </dsp:txXfrm>
    </dsp:sp>
    <dsp:sp modelId="{F14CB567-C501-4FA0-9034-1289ADD0D7C8}">
      <dsp:nvSpPr>
        <dsp:cNvPr id="0" name=""/>
        <dsp:cNvSpPr/>
      </dsp:nvSpPr>
      <dsp:spPr>
        <a:xfrm>
          <a:off x="8233841"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skidding_and_overturning </a:t>
          </a:r>
        </a:p>
      </dsp:txBody>
      <dsp:txXfrm>
        <a:off x="8233841" y="2027"/>
        <a:ext cx="1424285" cy="854571"/>
      </dsp:txXfrm>
    </dsp:sp>
    <dsp:sp modelId="{CFB21B79-7151-476A-AC2E-341CDFEB25DF}">
      <dsp:nvSpPr>
        <dsp:cNvPr id="0" name=""/>
        <dsp:cNvSpPr/>
      </dsp:nvSpPr>
      <dsp:spPr>
        <a:xfrm>
          <a:off x="400273"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vehicle_leaving_carriageway </a:t>
          </a:r>
        </a:p>
      </dsp:txBody>
      <dsp:txXfrm>
        <a:off x="400273" y="999026"/>
        <a:ext cx="1424285" cy="854571"/>
      </dsp:txXfrm>
    </dsp:sp>
    <dsp:sp modelId="{3779AF70-4742-4D03-9F19-81294E1D5B89}">
      <dsp:nvSpPr>
        <dsp:cNvPr id="0" name=""/>
        <dsp:cNvSpPr/>
      </dsp:nvSpPr>
      <dsp:spPr>
        <a:xfrm>
          <a:off x="1966986"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sex_of_driver </a:t>
          </a:r>
        </a:p>
      </dsp:txBody>
      <dsp:txXfrm>
        <a:off x="1966986" y="999026"/>
        <a:ext cx="1424285" cy="854571"/>
      </dsp:txXfrm>
    </dsp:sp>
    <dsp:sp modelId="{6933A4FE-9CC4-4979-A3B4-060ECF75E548}">
      <dsp:nvSpPr>
        <dsp:cNvPr id="0" name=""/>
        <dsp:cNvSpPr/>
      </dsp:nvSpPr>
      <dsp:spPr>
        <a:xfrm>
          <a:off x="3533700"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vehicle_type </a:t>
          </a:r>
        </a:p>
      </dsp:txBody>
      <dsp:txXfrm>
        <a:off x="3533700" y="999026"/>
        <a:ext cx="1424285" cy="854571"/>
      </dsp:txXfrm>
    </dsp:sp>
    <dsp:sp modelId="{95DFCBE5-020C-4765-AF51-7FA4276DE8C6}">
      <dsp:nvSpPr>
        <dsp:cNvPr id="0" name=""/>
        <dsp:cNvSpPr/>
      </dsp:nvSpPr>
      <dsp:spPr>
        <a:xfrm>
          <a:off x="5100414"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vehicle_manoeuvre </a:t>
          </a:r>
        </a:p>
      </dsp:txBody>
      <dsp:txXfrm>
        <a:off x="5100414" y="999026"/>
        <a:ext cx="1424285" cy="854571"/>
      </dsp:txXfrm>
    </dsp:sp>
    <dsp:sp modelId="{9A89DD06-3061-4556-A576-8DACB688AA6F}">
      <dsp:nvSpPr>
        <dsp:cNvPr id="0" name=""/>
        <dsp:cNvSpPr/>
      </dsp:nvSpPr>
      <dsp:spPr>
        <a:xfrm>
          <a:off x="6667127"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engine_capacity_cc </a:t>
          </a:r>
        </a:p>
      </dsp:txBody>
      <dsp:txXfrm>
        <a:off x="6667127" y="999026"/>
        <a:ext cx="1424285" cy="854571"/>
      </dsp:txXfrm>
    </dsp:sp>
    <dsp:sp modelId="{FACAEDEA-8D91-46CA-B953-2FA76B00CBA0}">
      <dsp:nvSpPr>
        <dsp:cNvPr id="0" name=""/>
        <dsp:cNvSpPr/>
      </dsp:nvSpPr>
      <dsp:spPr>
        <a:xfrm>
          <a:off x="8233841"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number_of_casualties </a:t>
          </a:r>
        </a:p>
      </dsp:txBody>
      <dsp:txXfrm>
        <a:off x="8233841" y="999026"/>
        <a:ext cx="1424285" cy="854571"/>
      </dsp:txXfrm>
    </dsp:sp>
    <dsp:sp modelId="{6EAE953D-5663-490E-8A8D-0CB504D1C81A}">
      <dsp:nvSpPr>
        <dsp:cNvPr id="0" name=""/>
        <dsp:cNvSpPr/>
      </dsp:nvSpPr>
      <dsp:spPr>
        <a:xfrm>
          <a:off x="400273"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driver_home_area_type </a:t>
          </a:r>
        </a:p>
      </dsp:txBody>
      <dsp:txXfrm>
        <a:off x="400273" y="1996026"/>
        <a:ext cx="1424285" cy="854571"/>
      </dsp:txXfrm>
    </dsp:sp>
    <dsp:sp modelId="{385D3649-D215-455C-9C7B-507298AC5CFE}">
      <dsp:nvSpPr>
        <dsp:cNvPr id="0" name=""/>
        <dsp:cNvSpPr/>
      </dsp:nvSpPr>
      <dsp:spPr>
        <a:xfrm>
          <a:off x="1966986"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age_band_of_driver </a:t>
          </a:r>
        </a:p>
      </dsp:txBody>
      <dsp:txXfrm>
        <a:off x="1966986" y="1996026"/>
        <a:ext cx="1424285" cy="854571"/>
      </dsp:txXfrm>
    </dsp:sp>
    <dsp:sp modelId="{E0E25080-6C0B-4AEA-99A1-7C5949152835}">
      <dsp:nvSpPr>
        <dsp:cNvPr id="0" name=""/>
        <dsp:cNvSpPr/>
      </dsp:nvSpPr>
      <dsp:spPr>
        <a:xfrm>
          <a:off x="3533700"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junction_control </a:t>
          </a:r>
        </a:p>
      </dsp:txBody>
      <dsp:txXfrm>
        <a:off x="3533700" y="1996026"/>
        <a:ext cx="1424285" cy="854571"/>
      </dsp:txXfrm>
    </dsp:sp>
    <dsp:sp modelId="{762476F7-DDAD-4470-8253-C7988B376A79}">
      <dsp:nvSpPr>
        <dsp:cNvPr id="0" name=""/>
        <dsp:cNvSpPr/>
      </dsp:nvSpPr>
      <dsp:spPr>
        <a:xfrm>
          <a:off x="5100414"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hit_object_off_carriageway</a:t>
          </a:r>
        </a:p>
      </dsp:txBody>
      <dsp:txXfrm>
        <a:off x="5100414" y="1996026"/>
        <a:ext cx="1424285" cy="854571"/>
      </dsp:txXfrm>
    </dsp:sp>
    <dsp:sp modelId="{1389FDF5-7D93-40AF-AA69-36463BBD8178}">
      <dsp:nvSpPr>
        <dsp:cNvPr id="0" name=""/>
        <dsp:cNvSpPr/>
      </dsp:nvSpPr>
      <dsp:spPr>
        <a:xfrm>
          <a:off x="6667127"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hit_object_in_carriageway </a:t>
          </a:r>
        </a:p>
      </dsp:txBody>
      <dsp:txXfrm>
        <a:off x="6667127" y="1996026"/>
        <a:ext cx="1424285" cy="854571"/>
      </dsp:txXfrm>
    </dsp:sp>
    <dsp:sp modelId="{E7E7E2F4-ABF4-47D9-B02F-A6F32B8236E1}">
      <dsp:nvSpPr>
        <dsp:cNvPr id="0" name=""/>
        <dsp:cNvSpPr/>
      </dsp:nvSpPr>
      <dsp:spPr>
        <a:xfrm>
          <a:off x="8233841"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driver_imd_decile </a:t>
          </a:r>
        </a:p>
      </dsp:txBody>
      <dsp:txXfrm>
        <a:off x="8233841" y="1996026"/>
        <a:ext cx="1424285" cy="854571"/>
      </dsp:txXfrm>
    </dsp:sp>
    <dsp:sp modelId="{5A2E3F29-B6F3-4C6C-8127-968543AAD871}">
      <dsp:nvSpPr>
        <dsp:cNvPr id="0" name=""/>
        <dsp:cNvSpPr/>
      </dsp:nvSpPr>
      <dsp:spPr>
        <a:xfrm>
          <a:off x="1966986"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junction_detail </a:t>
          </a:r>
        </a:p>
      </dsp:txBody>
      <dsp:txXfrm>
        <a:off x="1966986" y="2993025"/>
        <a:ext cx="1424285" cy="854571"/>
      </dsp:txXfrm>
    </dsp:sp>
    <dsp:sp modelId="{2E038262-C01E-450E-BB3B-B9FAF50A212F}">
      <dsp:nvSpPr>
        <dsp:cNvPr id="0" name=""/>
        <dsp:cNvSpPr/>
      </dsp:nvSpPr>
      <dsp:spPr>
        <a:xfrm>
          <a:off x="3533700"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junction_location </a:t>
          </a:r>
        </a:p>
      </dsp:txBody>
      <dsp:txXfrm>
        <a:off x="3533700" y="2993025"/>
        <a:ext cx="1424285" cy="854571"/>
      </dsp:txXfrm>
    </dsp:sp>
    <dsp:sp modelId="{940D78FD-ED26-4A0F-A4EB-CD5BFBFD54EA}">
      <dsp:nvSpPr>
        <dsp:cNvPr id="0" name=""/>
        <dsp:cNvSpPr/>
      </dsp:nvSpPr>
      <dsp:spPr>
        <a:xfrm>
          <a:off x="5100414"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propulsion_code </a:t>
          </a:r>
        </a:p>
      </dsp:txBody>
      <dsp:txXfrm>
        <a:off x="5100414" y="2993025"/>
        <a:ext cx="1424285" cy="854571"/>
      </dsp:txXfrm>
    </dsp:sp>
    <dsp:sp modelId="{06669E55-4CBD-4834-82C0-4A737DEDABEA}">
      <dsp:nvSpPr>
        <dsp:cNvPr id="0" name=""/>
        <dsp:cNvSpPr/>
      </dsp:nvSpPr>
      <dsp:spPr>
        <a:xfrm>
          <a:off x="6667127"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year </a:t>
          </a:r>
        </a:p>
      </dsp:txBody>
      <dsp:txXfrm>
        <a:off x="6667127" y="2993025"/>
        <a:ext cx="1424285" cy="8545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8F1E5-331C-4053-912B-04774EA2E870}">
      <dsp:nvSpPr>
        <dsp:cNvPr id="0" name=""/>
        <dsp:cNvSpPr/>
      </dsp:nvSpPr>
      <dsp:spPr>
        <a:xfrm>
          <a:off x="-4236917" y="-650070"/>
          <a:ext cx="5048228" cy="5048228"/>
        </a:xfrm>
        <a:prstGeom prst="blockArc">
          <a:avLst>
            <a:gd name="adj1" fmla="val 18900000"/>
            <a:gd name="adj2" fmla="val 2700000"/>
            <a:gd name="adj3" fmla="val 428"/>
          </a:avLst>
        </a:pr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971F19-CBEC-45BD-A570-E0C71FF95595}">
      <dsp:nvSpPr>
        <dsp:cNvPr id="0" name=""/>
        <dsp:cNvSpPr/>
      </dsp:nvSpPr>
      <dsp:spPr>
        <a:xfrm>
          <a:off x="355345" y="234180"/>
          <a:ext cx="8927250" cy="4686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0" i="0" kern="1200" dirty="0"/>
            <a:t>Junction Control by Junction Detail</a:t>
          </a:r>
          <a:endParaRPr lang="en-US" sz="2500" kern="1200" dirty="0"/>
        </a:p>
      </dsp:txBody>
      <dsp:txXfrm>
        <a:off x="355345" y="234180"/>
        <a:ext cx="8927250" cy="468660"/>
      </dsp:txXfrm>
    </dsp:sp>
    <dsp:sp modelId="{6CBBA6FB-763A-45A8-8F12-BDF3A53529BA}">
      <dsp:nvSpPr>
        <dsp:cNvPr id="0" name=""/>
        <dsp:cNvSpPr/>
      </dsp:nvSpPr>
      <dsp:spPr>
        <a:xfrm>
          <a:off x="62432" y="175597"/>
          <a:ext cx="585825" cy="58582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2A25C9-9455-40B7-B9C5-41C6790B1C51}">
      <dsp:nvSpPr>
        <dsp:cNvPr id="0" name=""/>
        <dsp:cNvSpPr/>
      </dsp:nvSpPr>
      <dsp:spPr>
        <a:xfrm>
          <a:off x="691174" y="936946"/>
          <a:ext cx="8591422" cy="468660"/>
        </a:xfrm>
        <a:prstGeom prst="rect">
          <a:avLst/>
        </a:prstGeom>
        <a:solidFill>
          <a:schemeClr val="accent2">
            <a:hueOff val="-371547"/>
            <a:satOff val="1010"/>
            <a:lumOff val="13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by Junction Location</a:t>
          </a:r>
        </a:p>
      </dsp:txBody>
      <dsp:txXfrm>
        <a:off x="691174" y="936946"/>
        <a:ext cx="8591422" cy="468660"/>
      </dsp:txXfrm>
    </dsp:sp>
    <dsp:sp modelId="{3ECAAD08-0868-44A6-87C8-DD09C6B06B02}">
      <dsp:nvSpPr>
        <dsp:cNvPr id="0" name=""/>
        <dsp:cNvSpPr/>
      </dsp:nvSpPr>
      <dsp:spPr>
        <a:xfrm>
          <a:off x="398261" y="878364"/>
          <a:ext cx="585825" cy="585825"/>
        </a:xfrm>
        <a:prstGeom prst="ellipse">
          <a:avLst/>
        </a:prstGeom>
        <a:solidFill>
          <a:schemeClr val="lt1">
            <a:hueOff val="0"/>
            <a:satOff val="0"/>
            <a:lumOff val="0"/>
            <a:alphaOff val="0"/>
          </a:schemeClr>
        </a:solidFill>
        <a:ln w="12700" cap="flat" cmpd="sng" algn="ctr">
          <a:solidFill>
            <a:schemeClr val="accent2">
              <a:hueOff val="-371547"/>
              <a:satOff val="1010"/>
              <a:lumOff val="1372"/>
              <a:alphaOff val="0"/>
            </a:schemeClr>
          </a:solidFill>
          <a:prstDash val="solid"/>
        </a:ln>
        <a:effectLst/>
      </dsp:spPr>
      <dsp:style>
        <a:lnRef idx="2">
          <a:scrgbClr r="0" g="0" b="0"/>
        </a:lnRef>
        <a:fillRef idx="1">
          <a:scrgbClr r="0" g="0" b="0"/>
        </a:fillRef>
        <a:effectRef idx="0">
          <a:scrgbClr r="0" g="0" b="0"/>
        </a:effectRef>
        <a:fontRef idx="minor"/>
      </dsp:style>
    </dsp:sp>
    <dsp:sp modelId="{8DCF662C-1C5C-4207-A80A-A689CB1A5C75}">
      <dsp:nvSpPr>
        <dsp:cNvPr id="0" name=""/>
        <dsp:cNvSpPr/>
      </dsp:nvSpPr>
      <dsp:spPr>
        <a:xfrm>
          <a:off x="794246" y="1639713"/>
          <a:ext cx="8488349" cy="468660"/>
        </a:xfrm>
        <a:prstGeom prst="rect">
          <a:avLst/>
        </a:prstGeom>
        <a:solidFill>
          <a:schemeClr val="accent2">
            <a:hueOff val="-743094"/>
            <a:satOff val="2019"/>
            <a:lumOff val="274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Detail</a:t>
          </a:r>
        </a:p>
      </dsp:txBody>
      <dsp:txXfrm>
        <a:off x="794246" y="1639713"/>
        <a:ext cx="8488349" cy="468660"/>
      </dsp:txXfrm>
    </dsp:sp>
    <dsp:sp modelId="{ECB9159A-5AC3-4B92-BC9B-98F91E752E4E}">
      <dsp:nvSpPr>
        <dsp:cNvPr id="0" name=""/>
        <dsp:cNvSpPr/>
      </dsp:nvSpPr>
      <dsp:spPr>
        <a:xfrm>
          <a:off x="501333" y="1581130"/>
          <a:ext cx="585825" cy="585825"/>
        </a:xfrm>
        <a:prstGeom prst="ellipse">
          <a:avLst/>
        </a:prstGeom>
        <a:solidFill>
          <a:schemeClr val="lt1">
            <a:hueOff val="0"/>
            <a:satOff val="0"/>
            <a:lumOff val="0"/>
            <a:alphaOff val="0"/>
          </a:schemeClr>
        </a:solidFill>
        <a:ln w="12700" cap="flat" cmpd="sng" algn="ctr">
          <a:solidFill>
            <a:schemeClr val="accent2">
              <a:hueOff val="-743094"/>
              <a:satOff val="2019"/>
              <a:lumOff val="2745"/>
              <a:alphaOff val="0"/>
            </a:schemeClr>
          </a:solidFill>
          <a:prstDash val="solid"/>
        </a:ln>
        <a:effectLst/>
      </dsp:spPr>
      <dsp:style>
        <a:lnRef idx="2">
          <a:scrgbClr r="0" g="0" b="0"/>
        </a:lnRef>
        <a:fillRef idx="1">
          <a:scrgbClr r="0" g="0" b="0"/>
        </a:fillRef>
        <a:effectRef idx="0">
          <a:scrgbClr r="0" g="0" b="0"/>
        </a:effectRef>
        <a:fontRef idx="minor"/>
      </dsp:style>
    </dsp:sp>
    <dsp:sp modelId="{88649F19-A626-49C4-8CCA-4152CEB0A3A1}">
      <dsp:nvSpPr>
        <dsp:cNvPr id="0" name=""/>
        <dsp:cNvSpPr/>
      </dsp:nvSpPr>
      <dsp:spPr>
        <a:xfrm>
          <a:off x="691174" y="2342479"/>
          <a:ext cx="8591422" cy="468660"/>
        </a:xfrm>
        <a:prstGeom prst="rect">
          <a:avLst/>
        </a:prstGeom>
        <a:solidFill>
          <a:schemeClr val="accent2">
            <a:hueOff val="-1114641"/>
            <a:satOff val="3029"/>
            <a:lumOff val="411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Location</a:t>
          </a:r>
        </a:p>
      </dsp:txBody>
      <dsp:txXfrm>
        <a:off x="691174" y="2342479"/>
        <a:ext cx="8591422" cy="468660"/>
      </dsp:txXfrm>
    </dsp:sp>
    <dsp:sp modelId="{7B7FE423-EB9B-4027-A917-C4AA148EDFB2}">
      <dsp:nvSpPr>
        <dsp:cNvPr id="0" name=""/>
        <dsp:cNvSpPr/>
      </dsp:nvSpPr>
      <dsp:spPr>
        <a:xfrm>
          <a:off x="398261" y="2283896"/>
          <a:ext cx="585825" cy="585825"/>
        </a:xfrm>
        <a:prstGeom prst="ellipse">
          <a:avLst/>
        </a:prstGeom>
        <a:solidFill>
          <a:schemeClr val="lt1">
            <a:hueOff val="0"/>
            <a:satOff val="0"/>
            <a:lumOff val="0"/>
            <a:alphaOff val="0"/>
          </a:schemeClr>
        </a:solidFill>
        <a:ln w="12700" cap="flat" cmpd="sng" algn="ctr">
          <a:solidFill>
            <a:schemeClr val="accent2">
              <a:hueOff val="-1114641"/>
              <a:satOff val="3029"/>
              <a:lumOff val="4117"/>
              <a:alphaOff val="0"/>
            </a:schemeClr>
          </a:solidFill>
          <a:prstDash val="solid"/>
        </a:ln>
        <a:effectLst/>
      </dsp:spPr>
      <dsp:style>
        <a:lnRef idx="2">
          <a:scrgbClr r="0" g="0" b="0"/>
        </a:lnRef>
        <a:fillRef idx="1">
          <a:scrgbClr r="0" g="0" b="0"/>
        </a:fillRef>
        <a:effectRef idx="0">
          <a:scrgbClr r="0" g="0" b="0"/>
        </a:effectRef>
        <a:fontRef idx="minor"/>
      </dsp:style>
    </dsp:sp>
    <dsp:sp modelId="{1B392EAA-1BD5-47F2-81E6-05D81F8CBD29}">
      <dsp:nvSpPr>
        <dsp:cNvPr id="0" name=""/>
        <dsp:cNvSpPr/>
      </dsp:nvSpPr>
      <dsp:spPr>
        <a:xfrm>
          <a:off x="355345" y="3045245"/>
          <a:ext cx="8927250" cy="468660"/>
        </a:xfrm>
        <a:prstGeom prst="rect">
          <a:avLst/>
        </a:prstGeom>
        <a:solidFill>
          <a:schemeClr val="accent2">
            <a:hueOff val="-1486188"/>
            <a:satOff val="4039"/>
            <a:lumOff val="549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and First Point of Impact</a:t>
          </a:r>
        </a:p>
      </dsp:txBody>
      <dsp:txXfrm>
        <a:off x="355345" y="3045245"/>
        <a:ext cx="8927250" cy="468660"/>
      </dsp:txXfrm>
    </dsp:sp>
    <dsp:sp modelId="{1523D1F6-4A83-473A-820E-F9EB02DF6367}">
      <dsp:nvSpPr>
        <dsp:cNvPr id="0" name=""/>
        <dsp:cNvSpPr/>
      </dsp:nvSpPr>
      <dsp:spPr>
        <a:xfrm>
          <a:off x="62432" y="2986663"/>
          <a:ext cx="585825" cy="585825"/>
        </a:xfrm>
        <a:prstGeom prst="ellipse">
          <a:avLst/>
        </a:prstGeom>
        <a:solidFill>
          <a:schemeClr val="lt1">
            <a:hueOff val="0"/>
            <a:satOff val="0"/>
            <a:lumOff val="0"/>
            <a:alphaOff val="0"/>
          </a:schemeClr>
        </a:solidFill>
        <a:ln w="12700" cap="flat" cmpd="sng" algn="ctr">
          <a:solidFill>
            <a:schemeClr val="accent2">
              <a:hueOff val="-1486188"/>
              <a:satOff val="4039"/>
              <a:lumOff val="549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7AF36-282D-4CEC-8A60-7AAB9FB41CF2}">
      <dsp:nvSpPr>
        <dsp:cNvPr id="0" name=""/>
        <dsp:cNvSpPr/>
      </dsp:nvSpPr>
      <dsp:spPr>
        <a:xfrm>
          <a:off x="8840" y="1070117"/>
          <a:ext cx="2642294" cy="1585376"/>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 matter the situation above, the most accidents were involving areas that were uncontrolled. One of the main areas where this happened was in the Junction Detail T or staggered junction.</a:t>
          </a:r>
        </a:p>
      </dsp:txBody>
      <dsp:txXfrm>
        <a:off x="55274" y="1116551"/>
        <a:ext cx="2549426" cy="1492508"/>
      </dsp:txXfrm>
    </dsp:sp>
    <dsp:sp modelId="{9D8A5800-7CDC-441B-99BB-31E26473D18C}">
      <dsp:nvSpPr>
        <dsp:cNvPr id="0" name=""/>
        <dsp:cNvSpPr/>
      </dsp:nvSpPr>
      <dsp:spPr>
        <a:xfrm>
          <a:off x="2883656" y="1535161"/>
          <a:ext cx="560166" cy="65528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883656" y="1666219"/>
        <a:ext cx="392116" cy="393173"/>
      </dsp:txXfrm>
    </dsp:sp>
    <dsp:sp modelId="{D0A46DFA-BEE4-4ACA-BB53-7A551DFCA783}">
      <dsp:nvSpPr>
        <dsp:cNvPr id="0" name=""/>
        <dsp:cNvSpPr/>
      </dsp:nvSpPr>
      <dsp:spPr>
        <a:xfrm>
          <a:off x="3708052" y="1070117"/>
          <a:ext cx="2642294" cy="1585376"/>
        </a:xfrm>
        <a:prstGeom prst="roundRect">
          <a:avLst>
            <a:gd name="adj" fmla="val 10000"/>
          </a:avLst>
        </a:prstGeom>
        <a:solidFill>
          <a:schemeClr val="accent5">
            <a:hueOff val="-747456"/>
            <a:satOff val="209"/>
            <a:lumOff val="-352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Other areas of concern include accident locations that included Mid Junctions on roundabouts or main  roads. </a:t>
          </a:r>
        </a:p>
      </dsp:txBody>
      <dsp:txXfrm>
        <a:off x="3754486" y="1116551"/>
        <a:ext cx="2549426" cy="1492508"/>
      </dsp:txXfrm>
    </dsp:sp>
    <dsp:sp modelId="{783FDAB4-9133-4EF1-88ED-C5E324C34CFF}">
      <dsp:nvSpPr>
        <dsp:cNvPr id="0" name=""/>
        <dsp:cNvSpPr/>
      </dsp:nvSpPr>
      <dsp:spPr>
        <a:xfrm>
          <a:off x="6582869" y="1535161"/>
          <a:ext cx="560166" cy="655289"/>
        </a:xfrm>
        <a:prstGeom prst="rightArrow">
          <a:avLst>
            <a:gd name="adj1" fmla="val 60000"/>
            <a:gd name="adj2" fmla="val 50000"/>
          </a:avLst>
        </a:prstGeom>
        <a:solidFill>
          <a:schemeClr val="accent5">
            <a:hueOff val="-1494911"/>
            <a:satOff val="418"/>
            <a:lumOff val="-7058"/>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6582869" y="1666219"/>
        <a:ext cx="392116" cy="393173"/>
      </dsp:txXfrm>
    </dsp:sp>
    <dsp:sp modelId="{ABF02607-B53B-4305-86E9-4363D7EE1E6B}">
      <dsp:nvSpPr>
        <dsp:cNvPr id="0" name=""/>
        <dsp:cNvSpPr/>
      </dsp:nvSpPr>
      <dsp:spPr>
        <a:xfrm>
          <a:off x="7407265" y="1070117"/>
          <a:ext cx="2642294" cy="1585376"/>
        </a:xfrm>
        <a:prstGeom prst="roundRect">
          <a:avLst>
            <a:gd name="adj" fmla="val 10000"/>
          </a:avLst>
        </a:prstGeom>
        <a:solidFill>
          <a:schemeClr val="accent5">
            <a:hueOff val="-1494911"/>
            <a:satOff val="418"/>
            <a:lumOff val="-7058"/>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 matter the location, detail, or location of impact the common denominator seems to be a lack of signage or control in junction areas.</a:t>
          </a:r>
        </a:p>
      </dsp:txBody>
      <dsp:txXfrm>
        <a:off x="7453699" y="1116551"/>
        <a:ext cx="2549426" cy="149250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77CD1-961A-4E12-BBE0-00C5286F4421}" type="datetimeFigureOut">
              <a:rPr lang="en-US" smtClean="0"/>
              <a:t>10/30/2019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4C383-2CFF-4571-B1B8-92E5A5AA27CE}" type="slidenum">
              <a:rPr lang="en-US" smtClean="0"/>
              <a:t>‹#›</a:t>
            </a:fld>
            <a:endParaRPr lang="en-US" dirty="0"/>
          </a:p>
        </p:txBody>
      </p:sp>
    </p:spTree>
    <p:extLst>
      <p:ext uri="{BB962C8B-B14F-4D97-AF65-F5344CB8AC3E}">
        <p14:creationId xmlns:p14="http://schemas.microsoft.com/office/powerpoint/2010/main" val="686769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15</a:t>
            </a:fld>
            <a:endParaRPr lang="en-US" dirty="0"/>
          </a:p>
        </p:txBody>
      </p:sp>
    </p:spTree>
    <p:extLst>
      <p:ext uri="{BB962C8B-B14F-4D97-AF65-F5344CB8AC3E}">
        <p14:creationId xmlns:p14="http://schemas.microsoft.com/office/powerpoint/2010/main" val="109534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37</a:t>
            </a:fld>
            <a:endParaRPr lang="en-US" dirty="0"/>
          </a:p>
        </p:txBody>
      </p:sp>
    </p:spTree>
    <p:extLst>
      <p:ext uri="{BB962C8B-B14F-4D97-AF65-F5344CB8AC3E}">
        <p14:creationId xmlns:p14="http://schemas.microsoft.com/office/powerpoint/2010/main" val="3187955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40</a:t>
            </a:fld>
            <a:endParaRPr lang="en-US" dirty="0"/>
          </a:p>
        </p:txBody>
      </p:sp>
    </p:spTree>
    <p:extLst>
      <p:ext uri="{BB962C8B-B14F-4D97-AF65-F5344CB8AC3E}">
        <p14:creationId xmlns:p14="http://schemas.microsoft.com/office/powerpoint/2010/main" val="840712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41</a:t>
            </a:fld>
            <a:endParaRPr lang="en-US" dirty="0"/>
          </a:p>
        </p:txBody>
      </p:sp>
    </p:spTree>
    <p:extLst>
      <p:ext uri="{BB962C8B-B14F-4D97-AF65-F5344CB8AC3E}">
        <p14:creationId xmlns:p14="http://schemas.microsoft.com/office/powerpoint/2010/main" val="1193850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42</a:t>
            </a:fld>
            <a:endParaRPr lang="en-US" dirty="0"/>
          </a:p>
        </p:txBody>
      </p:sp>
    </p:spTree>
    <p:extLst>
      <p:ext uri="{BB962C8B-B14F-4D97-AF65-F5344CB8AC3E}">
        <p14:creationId xmlns:p14="http://schemas.microsoft.com/office/powerpoint/2010/main" val="88800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10/30/2019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0971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43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961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9832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10/30/2019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7848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2229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4190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136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7707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10/30/2019</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68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10/30/2019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863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10/30/2019</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1445986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697" r:id="rId5"/>
    <p:sldLayoutId id="2147483703" r:id="rId6"/>
    <p:sldLayoutId id="2147483704" r:id="rId7"/>
    <p:sldLayoutId id="2147483694" r:id="rId8"/>
    <p:sldLayoutId id="2147483695" r:id="rId9"/>
    <p:sldLayoutId id="2147483696" r:id="rId10"/>
    <p:sldLayoutId id="2147483698"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6.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learnerdriving.com/learn-to-drive/highway-code/road-sign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1.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2.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gov.uk/dataset/cb7ae6f0-4be6-4935-9277-47e5ce24a11f/road-safety-data" TargetMode="External"/><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descr="A view of a road&#10;&#10;Description automatically generated">
            <a:extLst>
              <a:ext uri="{FF2B5EF4-FFF2-40B4-BE49-F238E27FC236}">
                <a16:creationId xmlns:a16="http://schemas.microsoft.com/office/drawing/2014/main" id="{8FBC91FE-ECED-415D-9D26-3D30D1B8DB1F}"/>
              </a:ext>
            </a:extLst>
          </p:cNvPr>
          <p:cNvPicPr>
            <a:picLocks noChangeAspect="1"/>
          </p:cNvPicPr>
          <p:nvPr/>
        </p:nvPicPr>
        <p:blipFill rotWithShape="1">
          <a:blip r:embed="rId2">
            <a:alphaModFix amt="45000"/>
          </a:blip>
          <a:srcRect t="15730"/>
          <a:stretch/>
        </p:blipFill>
        <p:spPr>
          <a:xfrm>
            <a:off x="20" y="10"/>
            <a:ext cx="12191979"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43071E22-FEFE-4F74-960F-9C020D136F3D}"/>
              </a:ext>
            </a:extLst>
          </p:cNvPr>
          <p:cNvSpPr>
            <a:spLocks noGrp="1"/>
          </p:cNvSpPr>
          <p:nvPr>
            <p:ph type="ctrTitle"/>
          </p:nvPr>
        </p:nvSpPr>
        <p:spPr>
          <a:xfrm>
            <a:off x="1769532" y="2091263"/>
            <a:ext cx="8652938" cy="2461504"/>
          </a:xfrm>
        </p:spPr>
        <p:txBody>
          <a:bodyPr>
            <a:normAutofit/>
          </a:bodyPr>
          <a:lstStyle/>
          <a:p>
            <a:r>
              <a:rPr lang="en-US" sz="5800" dirty="0"/>
              <a:t>Traffic Analysis and Severity Prediction</a:t>
            </a:r>
          </a:p>
        </p:txBody>
      </p:sp>
      <p:sp>
        <p:nvSpPr>
          <p:cNvPr id="3" name="Subtitle 2">
            <a:extLst>
              <a:ext uri="{FF2B5EF4-FFF2-40B4-BE49-F238E27FC236}">
                <a16:creationId xmlns:a16="http://schemas.microsoft.com/office/drawing/2014/main" id="{7D0F82A6-8A1B-4314-A879-20E0685B3FF7}"/>
              </a:ext>
            </a:extLst>
          </p:cNvPr>
          <p:cNvSpPr>
            <a:spLocks noGrp="1"/>
          </p:cNvSpPr>
          <p:nvPr>
            <p:ph type="subTitle" idx="1"/>
          </p:nvPr>
        </p:nvSpPr>
        <p:spPr>
          <a:xfrm>
            <a:off x="1769532" y="4623127"/>
            <a:ext cx="8655200" cy="678789"/>
          </a:xfrm>
        </p:spPr>
        <p:txBody>
          <a:bodyPr>
            <a:noAutofit/>
          </a:bodyPr>
          <a:lstStyle/>
          <a:p>
            <a:pPr>
              <a:lnSpc>
                <a:spcPct val="90000"/>
              </a:lnSpc>
              <a:spcAft>
                <a:spcPts val="600"/>
              </a:spcAft>
            </a:pPr>
            <a:r>
              <a:rPr lang="en-US" sz="1200" dirty="0">
                <a:solidFill>
                  <a:schemeClr val="tx1"/>
                </a:solidFill>
              </a:rPr>
              <a:t>Thinkful Final Capstone</a:t>
            </a:r>
          </a:p>
          <a:p>
            <a:pPr>
              <a:lnSpc>
                <a:spcPct val="90000"/>
              </a:lnSpc>
              <a:spcAft>
                <a:spcPts val="600"/>
              </a:spcAft>
            </a:pPr>
            <a:r>
              <a:rPr lang="en-US" sz="1200" dirty="0">
                <a:solidFill>
                  <a:schemeClr val="tx1"/>
                </a:solidFill>
              </a:rPr>
              <a:t>Genesis Taylor</a:t>
            </a:r>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8497081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550315"/>
            <a:ext cx="10058400" cy="1371600"/>
          </a:xfrm>
        </p:spPr>
        <p:txBody>
          <a:bodyPr>
            <a:normAutofit/>
          </a:bodyPr>
          <a:lstStyle/>
          <a:p>
            <a:pPr algn="ctr"/>
            <a:r>
              <a:rPr lang="en-US" sz="4400" dirty="0"/>
              <a:t>Accidents per Month</a:t>
            </a:r>
          </a:p>
        </p:txBody>
      </p:sp>
      <p:sp>
        <p:nvSpPr>
          <p:cNvPr id="7" name="TextBox 6">
            <a:extLst>
              <a:ext uri="{FF2B5EF4-FFF2-40B4-BE49-F238E27FC236}">
                <a16:creationId xmlns:a16="http://schemas.microsoft.com/office/drawing/2014/main" id="{6A9E7ED0-1662-4384-9867-879DD8D3FA95}"/>
              </a:ext>
            </a:extLst>
          </p:cNvPr>
          <p:cNvSpPr txBox="1"/>
          <p:nvPr/>
        </p:nvSpPr>
        <p:spPr>
          <a:xfrm>
            <a:off x="1895475" y="5648045"/>
            <a:ext cx="8093958" cy="523220"/>
          </a:xfrm>
          <a:prstGeom prst="rect">
            <a:avLst/>
          </a:prstGeom>
          <a:noFill/>
        </p:spPr>
        <p:txBody>
          <a:bodyPr wrap="square" rtlCol="0">
            <a:spAutoFit/>
          </a:bodyPr>
          <a:lstStyle/>
          <a:p>
            <a:r>
              <a:rPr lang="en-US" sz="1400" dirty="0"/>
              <a:t>According to the graph above, the majority of accidents happen between May and July and September and November. </a:t>
            </a:r>
          </a:p>
        </p:txBody>
      </p:sp>
      <p:pic>
        <p:nvPicPr>
          <p:cNvPr id="12" name="Content Placeholder 11">
            <a:extLst>
              <a:ext uri="{FF2B5EF4-FFF2-40B4-BE49-F238E27FC236}">
                <a16:creationId xmlns:a16="http://schemas.microsoft.com/office/drawing/2014/main" id="{866DD263-491A-4754-AFFC-73A46190B9FA}"/>
              </a:ext>
            </a:extLst>
          </p:cNvPr>
          <p:cNvPicPr>
            <a:picLocks noGrp="1" noChangeAspect="1"/>
          </p:cNvPicPr>
          <p:nvPr>
            <p:ph idx="1"/>
          </p:nvPr>
        </p:nvPicPr>
        <p:blipFill>
          <a:blip r:embed="rId2"/>
          <a:stretch>
            <a:fillRect/>
          </a:stretch>
        </p:blipFill>
        <p:spPr>
          <a:xfrm>
            <a:off x="2071140" y="1674533"/>
            <a:ext cx="7742628" cy="3849687"/>
          </a:xfrm>
        </p:spPr>
      </p:pic>
    </p:spTree>
    <p:extLst>
      <p:ext uri="{BB962C8B-B14F-4D97-AF65-F5344CB8AC3E}">
        <p14:creationId xmlns:p14="http://schemas.microsoft.com/office/powerpoint/2010/main" val="1201993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Weekday Per Year</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Fridays are the day of the week where the most accidents occur in each year. More information can help to explain this occurrence better. </a:t>
            </a:r>
          </a:p>
        </p:txBody>
      </p:sp>
      <p:pic>
        <p:nvPicPr>
          <p:cNvPr id="12" name="Content Placeholder 11" descr="A picture containing drawing&#10;&#10;Description automatically generated">
            <a:extLst>
              <a:ext uri="{FF2B5EF4-FFF2-40B4-BE49-F238E27FC236}">
                <a16:creationId xmlns:a16="http://schemas.microsoft.com/office/drawing/2014/main" id="{6B0E6A8D-712F-4A28-94F4-1DC4E574E388}"/>
              </a:ext>
            </a:extLst>
          </p:cNvPr>
          <p:cNvPicPr>
            <a:picLocks noGrp="1" noChangeAspect="1"/>
          </p:cNvPicPr>
          <p:nvPr>
            <p:ph idx="1"/>
          </p:nvPr>
        </p:nvPicPr>
        <p:blipFill>
          <a:blip r:embed="rId2"/>
          <a:stretch>
            <a:fillRect/>
          </a:stretch>
        </p:blipFill>
        <p:spPr>
          <a:xfrm>
            <a:off x="1066800" y="1695450"/>
            <a:ext cx="9915525" cy="3828770"/>
          </a:xfrm>
        </p:spPr>
      </p:pic>
    </p:spTree>
    <p:extLst>
      <p:ext uri="{BB962C8B-B14F-4D97-AF65-F5344CB8AC3E}">
        <p14:creationId xmlns:p14="http://schemas.microsoft.com/office/powerpoint/2010/main" val="13635701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Season</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Summer and Fall have the highest number of accidents. These match with the accidents per month and are something for governments to look at closer and compare to whatever events are in the area. </a:t>
            </a:r>
          </a:p>
        </p:txBody>
      </p:sp>
      <p:pic>
        <p:nvPicPr>
          <p:cNvPr id="11" name="Content Placeholder 10" descr="A screenshot of a cell phone&#10;&#10;Description automatically generated">
            <a:extLst>
              <a:ext uri="{FF2B5EF4-FFF2-40B4-BE49-F238E27FC236}">
                <a16:creationId xmlns:a16="http://schemas.microsoft.com/office/drawing/2014/main" id="{C21AE154-A273-4B99-8431-5E09F6D55E58}"/>
              </a:ext>
            </a:extLst>
          </p:cNvPr>
          <p:cNvPicPr>
            <a:picLocks noGrp="1" noChangeAspect="1"/>
          </p:cNvPicPr>
          <p:nvPr>
            <p:ph idx="1"/>
          </p:nvPr>
        </p:nvPicPr>
        <p:blipFill>
          <a:blip r:embed="rId2"/>
          <a:stretch>
            <a:fillRect/>
          </a:stretch>
        </p:blipFill>
        <p:spPr>
          <a:xfrm>
            <a:off x="1066801" y="1885950"/>
            <a:ext cx="9686924" cy="3629025"/>
          </a:xfrm>
        </p:spPr>
      </p:pic>
    </p:spTree>
    <p:extLst>
      <p:ext uri="{BB962C8B-B14F-4D97-AF65-F5344CB8AC3E}">
        <p14:creationId xmlns:p14="http://schemas.microsoft.com/office/powerpoint/2010/main" val="14640662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78A66977-9B4F-4B2C-AE86-901641B9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849322"/>
          </a:xfrm>
        </p:spPr>
        <p:txBody>
          <a:bodyPr>
            <a:normAutofit fontScale="90000"/>
          </a:bodyPr>
          <a:lstStyle/>
          <a:p>
            <a:r>
              <a:rPr lang="en-US" sz="3000" dirty="0"/>
              <a:t>How do the available factors contribute to accident seriousness?</a:t>
            </a:r>
            <a:br>
              <a:rPr lang="en-US" sz="3000" dirty="0"/>
            </a:br>
            <a:endParaRPr lang="en-US" sz="3000" dirty="0"/>
          </a:p>
        </p:txBody>
      </p:sp>
      <p:graphicFrame>
        <p:nvGraphicFramePr>
          <p:cNvPr id="4" name="Diagram 3">
            <a:extLst>
              <a:ext uri="{FF2B5EF4-FFF2-40B4-BE49-F238E27FC236}">
                <a16:creationId xmlns:a16="http://schemas.microsoft.com/office/drawing/2014/main" id="{C97A4C93-AB6F-4161-B30B-D291290FBDC4}"/>
              </a:ext>
            </a:extLst>
          </p:cNvPr>
          <p:cNvGraphicFramePr/>
          <p:nvPr>
            <p:extLst>
              <p:ext uri="{D42A27DB-BD31-4B8C-83A1-F6EECF244321}">
                <p14:modId xmlns:p14="http://schemas.microsoft.com/office/powerpoint/2010/main" val="3592272746"/>
              </p:ext>
            </p:extLst>
          </p:nvPr>
        </p:nvGraphicFramePr>
        <p:xfrm>
          <a:off x="978568" y="1337418"/>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87A4D8F-E9B2-4E17-9323-3074219E65E6}"/>
              </a:ext>
            </a:extLst>
          </p:cNvPr>
          <p:cNvSpPr txBox="1"/>
          <p:nvPr/>
        </p:nvSpPr>
        <p:spPr>
          <a:xfrm>
            <a:off x="817418" y="5343075"/>
            <a:ext cx="10557164" cy="1077218"/>
          </a:xfrm>
          <a:prstGeom prst="rect">
            <a:avLst/>
          </a:prstGeom>
          <a:noFill/>
        </p:spPr>
        <p:txBody>
          <a:bodyPr wrap="square" rtlCol="0">
            <a:spAutoFit/>
          </a:bodyPr>
          <a:lstStyle/>
          <a:p>
            <a:r>
              <a:rPr lang="en-US" sz="1600" dirty="0"/>
              <a:t>These features were found to have the highest relation to accident seriousness. While they may all have an impact, not every feature will be discussed in the following slides. The features discussed will be based on the findings from their visualization. For visual reasons, two separate dataframes were created, for not serious and serious accidents. I wanted to better scale the data and for me, this was the simplest way of doing so.</a:t>
            </a:r>
          </a:p>
        </p:txBody>
      </p:sp>
    </p:spTree>
    <p:extLst>
      <p:ext uri="{BB962C8B-B14F-4D97-AF65-F5344CB8AC3E}">
        <p14:creationId xmlns:p14="http://schemas.microsoft.com/office/powerpoint/2010/main" val="24849981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78A66977-9B4F-4B2C-AE86-901641B9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1371600"/>
          </a:xfrm>
        </p:spPr>
        <p:txBody>
          <a:bodyPr>
            <a:normAutofit/>
          </a:bodyPr>
          <a:lstStyle/>
          <a:p>
            <a:r>
              <a:rPr lang="en-US" sz="3000" dirty="0"/>
              <a:t>How do the available factors contribute to accident seriousness?</a:t>
            </a:r>
          </a:p>
        </p:txBody>
      </p:sp>
      <p:sp>
        <p:nvSpPr>
          <p:cNvPr id="3" name="TextBox 2">
            <a:extLst>
              <a:ext uri="{FF2B5EF4-FFF2-40B4-BE49-F238E27FC236}">
                <a16:creationId xmlns:a16="http://schemas.microsoft.com/office/drawing/2014/main" id="{487A4D8F-E9B2-4E17-9323-3074219E65E6}"/>
              </a:ext>
            </a:extLst>
          </p:cNvPr>
          <p:cNvSpPr txBox="1"/>
          <p:nvPr/>
        </p:nvSpPr>
        <p:spPr>
          <a:xfrm>
            <a:off x="789709" y="5552094"/>
            <a:ext cx="10557164" cy="923330"/>
          </a:xfrm>
          <a:prstGeom prst="rect">
            <a:avLst/>
          </a:prstGeom>
          <a:noFill/>
        </p:spPr>
        <p:txBody>
          <a:bodyPr wrap="square" rtlCol="0">
            <a:spAutoFit/>
          </a:bodyPr>
          <a:lstStyle/>
          <a:p>
            <a:r>
              <a:rPr lang="en-US" dirty="0"/>
              <a:t>After getting these correlations, I ran them through a Chi-Squared test to check for relevance. Above are screenshots of the coding, and the results. With a requirement of p being  &lt; 0.05, all features were deemed important enough for prediction, so I continued with my visualization comparisons.</a:t>
            </a:r>
          </a:p>
        </p:txBody>
      </p:sp>
      <p:pic>
        <p:nvPicPr>
          <p:cNvPr id="17" name="Picture 16" descr="A screenshot of a cell phone&#10;&#10;Description automatically generated">
            <a:extLst>
              <a:ext uri="{FF2B5EF4-FFF2-40B4-BE49-F238E27FC236}">
                <a16:creationId xmlns:a16="http://schemas.microsoft.com/office/drawing/2014/main" id="{8CE167A7-6FC1-4EE0-B905-0AF59B1CD095}"/>
              </a:ext>
            </a:extLst>
          </p:cNvPr>
          <p:cNvPicPr>
            <a:picLocks noChangeAspect="1"/>
          </p:cNvPicPr>
          <p:nvPr/>
        </p:nvPicPr>
        <p:blipFill>
          <a:blip r:embed="rId2"/>
          <a:stretch>
            <a:fillRect/>
          </a:stretch>
        </p:blipFill>
        <p:spPr>
          <a:xfrm>
            <a:off x="433138" y="1812510"/>
            <a:ext cx="2927683" cy="3031297"/>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9C375ABB-4F6A-43B8-B8ED-3A05477A8133}"/>
              </a:ext>
            </a:extLst>
          </p:cNvPr>
          <p:cNvPicPr>
            <a:picLocks noChangeAspect="1"/>
          </p:cNvPicPr>
          <p:nvPr/>
        </p:nvPicPr>
        <p:blipFill>
          <a:blip r:embed="rId3"/>
          <a:stretch>
            <a:fillRect/>
          </a:stretch>
        </p:blipFill>
        <p:spPr>
          <a:xfrm>
            <a:off x="3360821" y="1812510"/>
            <a:ext cx="2735179" cy="3031297"/>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0B4D7755-420A-42BD-A51E-8304AC824B77}"/>
              </a:ext>
            </a:extLst>
          </p:cNvPr>
          <p:cNvPicPr>
            <a:picLocks noChangeAspect="1"/>
          </p:cNvPicPr>
          <p:nvPr/>
        </p:nvPicPr>
        <p:blipFill>
          <a:blip r:embed="rId4"/>
          <a:stretch>
            <a:fillRect/>
          </a:stretch>
        </p:blipFill>
        <p:spPr>
          <a:xfrm>
            <a:off x="6096000" y="1812510"/>
            <a:ext cx="2735179" cy="3031297"/>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93E6AC33-697A-40C6-B5E6-EDC489799603}"/>
              </a:ext>
            </a:extLst>
          </p:cNvPr>
          <p:cNvPicPr>
            <a:picLocks noChangeAspect="1"/>
          </p:cNvPicPr>
          <p:nvPr/>
        </p:nvPicPr>
        <p:blipFill>
          <a:blip r:embed="rId5"/>
          <a:stretch>
            <a:fillRect/>
          </a:stretch>
        </p:blipFill>
        <p:spPr>
          <a:xfrm>
            <a:off x="8831179" y="1812510"/>
            <a:ext cx="2927683" cy="3031297"/>
          </a:xfrm>
          <a:prstGeom prst="rect">
            <a:avLst/>
          </a:prstGeom>
        </p:spPr>
      </p:pic>
    </p:spTree>
    <p:extLst>
      <p:ext uri="{BB962C8B-B14F-4D97-AF65-F5344CB8AC3E}">
        <p14:creationId xmlns:p14="http://schemas.microsoft.com/office/powerpoint/2010/main" val="313385367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31B35421-192D-4F9D-84B2-790095AB4491}"/>
              </a:ext>
            </a:extLst>
          </p:cNvPr>
          <p:cNvPicPr>
            <a:picLocks noChangeAspect="1"/>
          </p:cNvPicPr>
          <p:nvPr/>
        </p:nvPicPr>
        <p:blipFill rotWithShape="1">
          <a:blip r:embed="rId3">
            <a:alphaModFix amt="35000"/>
          </a:blip>
          <a:srcRect t="2070" b="19533"/>
          <a:stretch/>
        </p:blipFill>
        <p:spPr>
          <a:xfrm>
            <a:off x="-128944" y="10"/>
            <a:ext cx="12191980" cy="6857990"/>
          </a:xfrm>
          <a:prstGeom prst="rect">
            <a:avLst/>
          </a:prstGeom>
        </p:spPr>
      </p:pic>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1371600"/>
          </a:xfrm>
        </p:spPr>
        <p:txBody>
          <a:bodyPr>
            <a:normAutofit/>
          </a:bodyPr>
          <a:lstStyle/>
          <a:p>
            <a:r>
              <a:rPr lang="en-US" sz="4100" dirty="0"/>
              <a:t>Did Police Officer Attend Scene Of Accident</a:t>
            </a:r>
            <a:br>
              <a:rPr lang="en-US" sz="4100" dirty="0"/>
            </a:br>
            <a:endParaRPr lang="en-US" sz="4100" dirty="0"/>
          </a:p>
        </p:txBody>
      </p:sp>
      <p:pic>
        <p:nvPicPr>
          <p:cNvPr id="12" name="Content Placeholder 11" descr="A screenshot of a computer screen&#10;&#10;Description automatically generated">
            <a:extLst>
              <a:ext uri="{FF2B5EF4-FFF2-40B4-BE49-F238E27FC236}">
                <a16:creationId xmlns:a16="http://schemas.microsoft.com/office/drawing/2014/main" id="{740F887A-3E40-4810-9687-B5BF26223DCF}"/>
              </a:ext>
            </a:extLst>
          </p:cNvPr>
          <p:cNvPicPr>
            <a:picLocks noGrp="1" noChangeAspect="1"/>
          </p:cNvPicPr>
          <p:nvPr>
            <p:ph idx="1"/>
          </p:nvPr>
        </p:nvPicPr>
        <p:blipFill>
          <a:blip r:embed="rId4"/>
          <a:stretch>
            <a:fillRect/>
          </a:stretch>
        </p:blipFill>
        <p:spPr>
          <a:xfrm>
            <a:off x="1066800" y="2014195"/>
            <a:ext cx="5029200" cy="3624606"/>
          </a:xfrm>
        </p:spPr>
      </p:pic>
      <p:sp>
        <p:nvSpPr>
          <p:cNvPr id="16" name="Rectangle 1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15" name="Picture 14" descr="A screenshot of a computer screen&#10;&#10;Description automatically generated">
            <a:extLst>
              <a:ext uri="{FF2B5EF4-FFF2-40B4-BE49-F238E27FC236}">
                <a16:creationId xmlns:a16="http://schemas.microsoft.com/office/drawing/2014/main" id="{FB6DBEFD-102A-4A9A-87A7-23BCBF542445}"/>
              </a:ext>
            </a:extLst>
          </p:cNvPr>
          <p:cNvPicPr>
            <a:picLocks noChangeAspect="1"/>
          </p:cNvPicPr>
          <p:nvPr/>
        </p:nvPicPr>
        <p:blipFill>
          <a:blip r:embed="rId5"/>
          <a:stretch>
            <a:fillRect/>
          </a:stretch>
        </p:blipFill>
        <p:spPr>
          <a:xfrm>
            <a:off x="6254501" y="2013866"/>
            <a:ext cx="4935181" cy="3624606"/>
          </a:xfrm>
          <a:prstGeom prst="rect">
            <a:avLst/>
          </a:prstGeom>
        </p:spPr>
      </p:pic>
      <p:sp>
        <p:nvSpPr>
          <p:cNvPr id="3" name="TextBox 2">
            <a:extLst>
              <a:ext uri="{FF2B5EF4-FFF2-40B4-BE49-F238E27FC236}">
                <a16:creationId xmlns:a16="http://schemas.microsoft.com/office/drawing/2014/main" id="{1E186E4D-2016-4724-B6FB-AE5065E721B6}"/>
              </a:ext>
            </a:extLst>
          </p:cNvPr>
          <p:cNvSpPr txBox="1"/>
          <p:nvPr/>
        </p:nvSpPr>
        <p:spPr>
          <a:xfrm>
            <a:off x="1552575" y="5876925"/>
            <a:ext cx="9382125" cy="646331"/>
          </a:xfrm>
          <a:prstGeom prst="rect">
            <a:avLst/>
          </a:prstGeom>
          <a:noFill/>
        </p:spPr>
        <p:txBody>
          <a:bodyPr wrap="square" rtlCol="0">
            <a:spAutoFit/>
          </a:bodyPr>
          <a:lstStyle/>
          <a:p>
            <a:pPr algn="ctr"/>
            <a:r>
              <a:rPr lang="en-US" dirty="0"/>
              <a:t>Police attended most accidents but were less likely to NOT be called in serious accidents.</a:t>
            </a:r>
          </a:p>
          <a:p>
            <a:endParaRPr lang="en-US" dirty="0"/>
          </a:p>
        </p:txBody>
      </p:sp>
    </p:spTree>
    <p:extLst>
      <p:ext uri="{BB962C8B-B14F-4D97-AF65-F5344CB8AC3E}">
        <p14:creationId xmlns:p14="http://schemas.microsoft.com/office/powerpoint/2010/main" val="94739854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First Point of Impact</a:t>
            </a:r>
          </a:p>
        </p:txBody>
      </p:sp>
      <p:pic>
        <p:nvPicPr>
          <p:cNvPr id="13" name="Content Placeholder 12" descr="A picture containing monitor&#10;&#10;Description automatically generated">
            <a:extLst>
              <a:ext uri="{FF2B5EF4-FFF2-40B4-BE49-F238E27FC236}">
                <a16:creationId xmlns:a16="http://schemas.microsoft.com/office/drawing/2014/main" id="{44321241-13C6-404C-9E5C-EB1E55D0607B}"/>
              </a:ext>
            </a:extLst>
          </p:cNvPr>
          <p:cNvPicPr>
            <a:picLocks noGrp="1" noChangeAspect="1"/>
          </p:cNvPicPr>
          <p:nvPr>
            <p:ph sz="half" idx="1"/>
          </p:nvPr>
        </p:nvPicPr>
        <p:blipFill>
          <a:blip r:embed="rId2"/>
          <a:stretch>
            <a:fillRect/>
          </a:stretch>
        </p:blipFill>
        <p:spPr>
          <a:xfrm>
            <a:off x="971548" y="2006134"/>
            <a:ext cx="4895850" cy="3494210"/>
          </a:xfrm>
        </p:spPr>
      </p:pic>
      <p:pic>
        <p:nvPicPr>
          <p:cNvPr id="15" name="Content Placeholder 14" descr="A screen shot of a monitor&#10;&#10;Description automatically generated">
            <a:extLst>
              <a:ext uri="{FF2B5EF4-FFF2-40B4-BE49-F238E27FC236}">
                <a16:creationId xmlns:a16="http://schemas.microsoft.com/office/drawing/2014/main" id="{58CD8A64-9990-4D18-A0AB-F1CB7B939A39}"/>
              </a:ext>
            </a:extLst>
          </p:cNvPr>
          <p:cNvPicPr>
            <a:picLocks noGrp="1" noChangeAspect="1"/>
          </p:cNvPicPr>
          <p:nvPr>
            <p:ph sz="half" idx="2"/>
          </p:nvPr>
        </p:nvPicPr>
        <p:blipFill>
          <a:blip r:embed="rId3"/>
          <a:stretch>
            <a:fillRect/>
          </a:stretch>
        </p:blipFill>
        <p:spPr>
          <a:xfrm>
            <a:off x="6324604" y="2006134"/>
            <a:ext cx="4962523" cy="3494210"/>
          </a:xfrm>
        </p:spPr>
      </p:pic>
      <p:sp>
        <p:nvSpPr>
          <p:cNvPr id="16" name="TextBox 15">
            <a:extLst>
              <a:ext uri="{FF2B5EF4-FFF2-40B4-BE49-F238E27FC236}">
                <a16:creationId xmlns:a16="http://schemas.microsoft.com/office/drawing/2014/main" id="{35336BC7-FAD2-4F87-BB47-094AD0CEBD1C}"/>
              </a:ext>
            </a:extLst>
          </p:cNvPr>
          <p:cNvSpPr txBox="1"/>
          <p:nvPr/>
        </p:nvSpPr>
        <p:spPr>
          <a:xfrm>
            <a:off x="1381123" y="5615241"/>
            <a:ext cx="8972550" cy="1077218"/>
          </a:xfrm>
          <a:prstGeom prst="rect">
            <a:avLst/>
          </a:prstGeom>
          <a:noFill/>
        </p:spPr>
        <p:txBody>
          <a:bodyPr wrap="square" rtlCol="0">
            <a:spAutoFit/>
          </a:bodyPr>
          <a:lstStyle/>
          <a:p>
            <a:r>
              <a:rPr lang="en-US" sz="1600" dirty="0"/>
              <a:t>Majority of accidents were front impacted as the first point of impact. Not serious accidents had a higher percentage of Back impact accidents than serious accidents. Serious accidents had higher percentages of Offside and Nearside accidents.</a:t>
            </a:r>
          </a:p>
          <a:p>
            <a:endParaRPr lang="en-US" sz="1600" dirty="0"/>
          </a:p>
        </p:txBody>
      </p:sp>
    </p:spTree>
    <p:extLst>
      <p:ext uri="{BB962C8B-B14F-4D97-AF65-F5344CB8AC3E}">
        <p14:creationId xmlns:p14="http://schemas.microsoft.com/office/powerpoint/2010/main" val="287627216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Speed Limit</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r>
              <a:rPr lang="en-US" dirty="0"/>
              <a:t>Majority of accidents occurred in 30 speed limit zones. It would have been beneficial to have actual data on the speeds of the vehicles involved or at least if they were speeding.</a:t>
            </a:r>
            <a:endParaRPr lang="en-US" sz="1600" dirty="0"/>
          </a:p>
        </p:txBody>
      </p:sp>
      <p:pic>
        <p:nvPicPr>
          <p:cNvPr id="17" name="Content Placeholder 16">
            <a:extLst>
              <a:ext uri="{FF2B5EF4-FFF2-40B4-BE49-F238E27FC236}">
                <a16:creationId xmlns:a16="http://schemas.microsoft.com/office/drawing/2014/main" id="{1BBA048A-209A-4F3D-927A-D3078B3A4361}"/>
              </a:ext>
            </a:extLst>
          </p:cNvPr>
          <p:cNvPicPr>
            <a:picLocks noGrp="1" noChangeAspect="1"/>
          </p:cNvPicPr>
          <p:nvPr>
            <p:ph sz="half" idx="1"/>
          </p:nvPr>
        </p:nvPicPr>
        <p:blipFill>
          <a:blip r:embed="rId2"/>
          <a:stretch>
            <a:fillRect/>
          </a:stretch>
        </p:blipFill>
        <p:spPr>
          <a:xfrm>
            <a:off x="1066800" y="2014194"/>
            <a:ext cx="4874030" cy="3289325"/>
          </a:xfrm>
        </p:spPr>
      </p:pic>
      <p:pic>
        <p:nvPicPr>
          <p:cNvPr id="21" name="Content Placeholder 20" descr="A picture containing monitor, sitting&#10;&#10;Description automatically generated">
            <a:extLst>
              <a:ext uri="{FF2B5EF4-FFF2-40B4-BE49-F238E27FC236}">
                <a16:creationId xmlns:a16="http://schemas.microsoft.com/office/drawing/2014/main" id="{481E1810-C6C4-407A-861C-CAC0C1636A1B}"/>
              </a:ext>
            </a:extLst>
          </p:cNvPr>
          <p:cNvPicPr>
            <a:picLocks noGrp="1" noChangeAspect="1"/>
          </p:cNvPicPr>
          <p:nvPr>
            <p:ph sz="half" idx="2"/>
          </p:nvPr>
        </p:nvPicPr>
        <p:blipFill>
          <a:blip r:embed="rId3"/>
          <a:stretch>
            <a:fillRect/>
          </a:stretch>
        </p:blipFill>
        <p:spPr>
          <a:xfrm>
            <a:off x="6251171" y="2014195"/>
            <a:ext cx="4874030" cy="3289324"/>
          </a:xfrm>
        </p:spPr>
      </p:pic>
    </p:spTree>
    <p:extLst>
      <p:ext uri="{BB962C8B-B14F-4D97-AF65-F5344CB8AC3E}">
        <p14:creationId xmlns:p14="http://schemas.microsoft.com/office/powerpoint/2010/main" val="263598025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Urban or Rural Areas</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923330"/>
          </a:xfrm>
          <a:prstGeom prst="rect">
            <a:avLst/>
          </a:prstGeom>
          <a:noFill/>
        </p:spPr>
        <p:txBody>
          <a:bodyPr wrap="square" rtlCol="0">
            <a:spAutoFit/>
          </a:bodyPr>
          <a:lstStyle/>
          <a:p>
            <a:r>
              <a:rPr lang="en-US" dirty="0"/>
              <a:t>Rural areas had a higher percentage of serious accidents. This may relate to hospital locations or emergency vehicle arriving to the scene of the accident, both of which are not available through this data. </a:t>
            </a:r>
          </a:p>
        </p:txBody>
      </p:sp>
      <p:pic>
        <p:nvPicPr>
          <p:cNvPr id="7" name="Content Placeholder 6" descr="A screenshot of a computer screen&#10;&#10;Description automatically generated">
            <a:extLst>
              <a:ext uri="{FF2B5EF4-FFF2-40B4-BE49-F238E27FC236}">
                <a16:creationId xmlns:a16="http://schemas.microsoft.com/office/drawing/2014/main" id="{BD62FC0A-1F1B-45FA-9121-CFC15F431C18}"/>
              </a:ext>
            </a:extLst>
          </p:cNvPr>
          <p:cNvPicPr>
            <a:picLocks noGrp="1" noChangeAspect="1"/>
          </p:cNvPicPr>
          <p:nvPr>
            <p:ph sz="half" idx="1"/>
          </p:nvPr>
        </p:nvPicPr>
        <p:blipFill>
          <a:blip r:embed="rId2"/>
          <a:stretch>
            <a:fillRect/>
          </a:stretch>
        </p:blipFill>
        <p:spPr>
          <a:xfrm>
            <a:off x="1066800" y="2014194"/>
            <a:ext cx="4868487" cy="3259797"/>
          </a:xfrm>
        </p:spPr>
      </p:pic>
      <p:pic>
        <p:nvPicPr>
          <p:cNvPr id="10" name="Content Placeholder 9" descr="A screenshot of a computer screen&#10;&#10;Description automatically generated">
            <a:extLst>
              <a:ext uri="{FF2B5EF4-FFF2-40B4-BE49-F238E27FC236}">
                <a16:creationId xmlns:a16="http://schemas.microsoft.com/office/drawing/2014/main" id="{2568AEBD-8873-4245-8A33-8B5D1D8B82A0}"/>
              </a:ext>
            </a:extLst>
          </p:cNvPr>
          <p:cNvPicPr>
            <a:picLocks noGrp="1" noChangeAspect="1"/>
          </p:cNvPicPr>
          <p:nvPr>
            <p:ph sz="half" idx="2"/>
          </p:nvPr>
        </p:nvPicPr>
        <p:blipFill>
          <a:blip r:embed="rId3"/>
          <a:stretch>
            <a:fillRect/>
          </a:stretch>
        </p:blipFill>
        <p:spPr>
          <a:xfrm>
            <a:off x="6096001" y="2014195"/>
            <a:ext cx="5029200" cy="3259796"/>
          </a:xfrm>
        </p:spPr>
      </p:pic>
    </p:spTree>
    <p:extLst>
      <p:ext uri="{BB962C8B-B14F-4D97-AF65-F5344CB8AC3E}">
        <p14:creationId xmlns:p14="http://schemas.microsoft.com/office/powerpoint/2010/main" val="112267869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normAutofit/>
          </a:bodyPr>
          <a:lstStyle/>
          <a:p>
            <a:pPr algn="ctr"/>
            <a:r>
              <a:rPr lang="en-US" dirty="0"/>
              <a:t>Skidding or Overturning</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465638" y="5846074"/>
            <a:ext cx="8972550" cy="369332"/>
          </a:xfrm>
          <a:prstGeom prst="rect">
            <a:avLst/>
          </a:prstGeom>
          <a:noFill/>
        </p:spPr>
        <p:txBody>
          <a:bodyPr wrap="square" rtlCol="0">
            <a:spAutoFit/>
          </a:bodyPr>
          <a:lstStyle/>
          <a:p>
            <a:r>
              <a:rPr lang="en-US" dirty="0"/>
              <a:t>Higher percentages of serious accidents involved skidding, jackknifing or overturning.</a:t>
            </a:r>
            <a:endParaRPr lang="en-US" sz="1600" dirty="0"/>
          </a:p>
        </p:txBody>
      </p:sp>
      <p:pic>
        <p:nvPicPr>
          <p:cNvPr id="7" name="Content Placeholder 6" descr="A screenshot of a cell phone&#10;&#10;Description automatically generated">
            <a:extLst>
              <a:ext uri="{FF2B5EF4-FFF2-40B4-BE49-F238E27FC236}">
                <a16:creationId xmlns:a16="http://schemas.microsoft.com/office/drawing/2014/main" id="{D974E15D-F839-4698-BBD3-CCCFE8CA2D18}"/>
              </a:ext>
            </a:extLst>
          </p:cNvPr>
          <p:cNvPicPr>
            <a:picLocks noGrp="1" noChangeAspect="1"/>
          </p:cNvPicPr>
          <p:nvPr>
            <p:ph sz="half" idx="1"/>
          </p:nvPr>
        </p:nvPicPr>
        <p:blipFill>
          <a:blip r:embed="rId2"/>
          <a:stretch>
            <a:fillRect/>
          </a:stretch>
        </p:blipFill>
        <p:spPr>
          <a:xfrm>
            <a:off x="737062" y="1895302"/>
            <a:ext cx="5214851" cy="3636871"/>
          </a:xfrm>
        </p:spPr>
      </p:pic>
      <p:pic>
        <p:nvPicPr>
          <p:cNvPr id="10" name="Content Placeholder 9" descr="A screenshot of a computer screen&#10;&#10;Description automatically generated">
            <a:extLst>
              <a:ext uri="{FF2B5EF4-FFF2-40B4-BE49-F238E27FC236}">
                <a16:creationId xmlns:a16="http://schemas.microsoft.com/office/drawing/2014/main" id="{0DF8C247-945F-4AAA-9C1D-5E660E305278}"/>
              </a:ext>
            </a:extLst>
          </p:cNvPr>
          <p:cNvPicPr>
            <a:picLocks noGrp="1" noChangeAspect="1"/>
          </p:cNvPicPr>
          <p:nvPr>
            <p:ph sz="half" idx="2"/>
          </p:nvPr>
        </p:nvPicPr>
        <p:blipFill>
          <a:blip r:embed="rId3"/>
          <a:stretch>
            <a:fillRect/>
          </a:stretch>
        </p:blipFill>
        <p:spPr>
          <a:xfrm>
            <a:off x="6240087" y="1895302"/>
            <a:ext cx="5214851" cy="3636871"/>
          </a:xfrm>
        </p:spPr>
      </p:pic>
    </p:spTree>
    <p:extLst>
      <p:ext uri="{BB962C8B-B14F-4D97-AF65-F5344CB8AC3E}">
        <p14:creationId xmlns:p14="http://schemas.microsoft.com/office/powerpoint/2010/main" val="30967901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sz="2000" dirty="0"/>
              <a:t>The UK government collects and publishes (usually on an annual basis) detailed information about traffic accidents across the country. This information includes, but is not limited to, geographical locations, weather conditions, type of vehicles, number of casualties and vehicle maneuvers, making this a very interesting and comprehensive dataset for analysis and research.</a:t>
            </a:r>
          </a:p>
          <a:p>
            <a:r>
              <a:rPr lang="en-US" sz="2000" dirty="0"/>
              <a:t>The data for this project is available on Kaggle as  </a:t>
            </a:r>
            <a:r>
              <a:rPr lang="en-US" sz="2000" dirty="0">
                <a:hlinkClick r:id="rId2"/>
              </a:rPr>
              <a:t>UK Road Safety: Traffic Accidents and Vehicles</a:t>
            </a:r>
            <a:endParaRPr lang="en-US" sz="2000" dirty="0"/>
          </a:p>
        </p:txBody>
      </p:sp>
    </p:spTree>
    <p:extLst>
      <p:ext uri="{BB962C8B-B14F-4D97-AF65-F5344CB8AC3E}">
        <p14:creationId xmlns:p14="http://schemas.microsoft.com/office/powerpoint/2010/main" val="250965934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Vehicle Leaving Carriageway</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pPr lvl="0"/>
            <a:r>
              <a:rPr lang="en-US" dirty="0"/>
              <a:t>Most vehicles did not leave the carriageway in either type of accident, however serious accidents had higher percentages of those that did leave the carriageway.</a:t>
            </a:r>
          </a:p>
        </p:txBody>
      </p:sp>
      <p:pic>
        <p:nvPicPr>
          <p:cNvPr id="7" name="Content Placeholder 6" descr="A screenshot of a cell phone&#10;&#10;Description automatically generated">
            <a:extLst>
              <a:ext uri="{FF2B5EF4-FFF2-40B4-BE49-F238E27FC236}">
                <a16:creationId xmlns:a16="http://schemas.microsoft.com/office/drawing/2014/main" id="{42187E0B-D0E0-42D7-892B-166C6DE74C65}"/>
              </a:ext>
            </a:extLst>
          </p:cNvPr>
          <p:cNvPicPr>
            <a:picLocks noGrp="1" noChangeAspect="1"/>
          </p:cNvPicPr>
          <p:nvPr>
            <p:ph sz="half" idx="1"/>
          </p:nvPr>
        </p:nvPicPr>
        <p:blipFill>
          <a:blip r:embed="rId2"/>
          <a:stretch>
            <a:fillRect/>
          </a:stretch>
        </p:blipFill>
        <p:spPr>
          <a:xfrm>
            <a:off x="1066800" y="2051096"/>
            <a:ext cx="4664075" cy="3481077"/>
          </a:xfrm>
        </p:spPr>
      </p:pic>
      <p:pic>
        <p:nvPicPr>
          <p:cNvPr id="10" name="Content Placeholder 9" descr="A screenshot of a cell phone&#10;&#10;Description automatically generated">
            <a:extLst>
              <a:ext uri="{FF2B5EF4-FFF2-40B4-BE49-F238E27FC236}">
                <a16:creationId xmlns:a16="http://schemas.microsoft.com/office/drawing/2014/main" id="{7B00B141-0131-49F5-A087-E2B36718E8B8}"/>
              </a:ext>
            </a:extLst>
          </p:cNvPr>
          <p:cNvPicPr>
            <a:picLocks noGrp="1" noChangeAspect="1"/>
          </p:cNvPicPr>
          <p:nvPr>
            <p:ph sz="half" idx="2"/>
          </p:nvPr>
        </p:nvPicPr>
        <p:blipFill>
          <a:blip r:embed="rId3"/>
          <a:stretch>
            <a:fillRect/>
          </a:stretch>
        </p:blipFill>
        <p:spPr>
          <a:xfrm>
            <a:off x="6461125" y="2051096"/>
            <a:ext cx="4664075" cy="3481077"/>
          </a:xfrm>
        </p:spPr>
      </p:pic>
    </p:spTree>
    <p:extLst>
      <p:ext uri="{BB962C8B-B14F-4D97-AF65-F5344CB8AC3E}">
        <p14:creationId xmlns:p14="http://schemas.microsoft.com/office/powerpoint/2010/main" val="71624471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Vehicle Type</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800" y="5794865"/>
            <a:ext cx="10058400" cy="369332"/>
          </a:xfrm>
          <a:prstGeom prst="rect">
            <a:avLst/>
          </a:prstGeom>
          <a:noFill/>
        </p:spPr>
        <p:txBody>
          <a:bodyPr wrap="square" rtlCol="0">
            <a:spAutoFit/>
          </a:bodyPr>
          <a:lstStyle/>
          <a:p>
            <a:pPr lvl="0"/>
            <a:r>
              <a:rPr lang="en-US" dirty="0"/>
              <a:t>Motorcycles were involved in a significantly higher percentage of serious accidents than not serious accidents.</a:t>
            </a:r>
          </a:p>
        </p:txBody>
      </p:sp>
      <p:pic>
        <p:nvPicPr>
          <p:cNvPr id="9" name="Content Placeholder 8" descr="A screenshot of a cell phone&#10;&#10;Description automatically generated">
            <a:extLst>
              <a:ext uri="{FF2B5EF4-FFF2-40B4-BE49-F238E27FC236}">
                <a16:creationId xmlns:a16="http://schemas.microsoft.com/office/drawing/2014/main" id="{33CB0EF1-DE7D-46B9-B881-79216D2DB2FF}"/>
              </a:ext>
            </a:extLst>
          </p:cNvPr>
          <p:cNvPicPr>
            <a:picLocks noGrp="1" noChangeAspect="1"/>
          </p:cNvPicPr>
          <p:nvPr>
            <p:ph sz="half" idx="1"/>
          </p:nvPr>
        </p:nvPicPr>
        <p:blipFill>
          <a:blip r:embed="rId2"/>
          <a:stretch>
            <a:fillRect/>
          </a:stretch>
        </p:blipFill>
        <p:spPr>
          <a:xfrm>
            <a:off x="1066800" y="1828800"/>
            <a:ext cx="4862945" cy="3703373"/>
          </a:xfrm>
        </p:spPr>
      </p:pic>
      <p:pic>
        <p:nvPicPr>
          <p:cNvPr id="12" name="Content Placeholder 11" descr="A screenshot of a cell phone&#10;&#10;Description automatically generated">
            <a:extLst>
              <a:ext uri="{FF2B5EF4-FFF2-40B4-BE49-F238E27FC236}">
                <a16:creationId xmlns:a16="http://schemas.microsoft.com/office/drawing/2014/main" id="{9BF83FE9-669A-492A-B548-D6696DD7488C}"/>
              </a:ext>
            </a:extLst>
          </p:cNvPr>
          <p:cNvPicPr>
            <a:picLocks noGrp="1" noChangeAspect="1"/>
          </p:cNvPicPr>
          <p:nvPr>
            <p:ph sz="half" idx="2"/>
          </p:nvPr>
        </p:nvPicPr>
        <p:blipFill>
          <a:blip r:embed="rId3"/>
          <a:stretch>
            <a:fillRect/>
          </a:stretch>
        </p:blipFill>
        <p:spPr>
          <a:xfrm>
            <a:off x="6262257" y="1828800"/>
            <a:ext cx="4862945" cy="3666471"/>
          </a:xfrm>
        </p:spPr>
      </p:pic>
    </p:spTree>
    <p:extLst>
      <p:ext uri="{BB962C8B-B14F-4D97-AF65-F5344CB8AC3E}">
        <p14:creationId xmlns:p14="http://schemas.microsoft.com/office/powerpoint/2010/main" val="271049936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Age Band of Driver</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The age groups over the age of 25 had a higher percentage of serious accidents than not serious.</a:t>
            </a:r>
          </a:p>
        </p:txBody>
      </p:sp>
      <p:pic>
        <p:nvPicPr>
          <p:cNvPr id="9" name="Content Placeholder 8" descr="A screenshot of a cell phone&#10;&#10;Description automatically generated">
            <a:extLst>
              <a:ext uri="{FF2B5EF4-FFF2-40B4-BE49-F238E27FC236}">
                <a16:creationId xmlns:a16="http://schemas.microsoft.com/office/drawing/2014/main" id="{ADF51132-DAF7-4402-A32C-3ABCA7EAA60C}"/>
              </a:ext>
            </a:extLst>
          </p:cNvPr>
          <p:cNvPicPr>
            <a:picLocks noGrp="1" noChangeAspect="1"/>
          </p:cNvPicPr>
          <p:nvPr>
            <p:ph sz="half" idx="1"/>
          </p:nvPr>
        </p:nvPicPr>
        <p:blipFill>
          <a:blip r:embed="rId2"/>
          <a:stretch>
            <a:fillRect/>
          </a:stretch>
        </p:blipFill>
        <p:spPr>
          <a:xfrm>
            <a:off x="1066800" y="1898073"/>
            <a:ext cx="4876800" cy="3828436"/>
          </a:xfrm>
        </p:spPr>
      </p:pic>
      <p:pic>
        <p:nvPicPr>
          <p:cNvPr id="12" name="Content Placeholder 11" descr="A screenshot of a cell phone&#10;&#10;Description automatically generated">
            <a:extLst>
              <a:ext uri="{FF2B5EF4-FFF2-40B4-BE49-F238E27FC236}">
                <a16:creationId xmlns:a16="http://schemas.microsoft.com/office/drawing/2014/main" id="{C2AFD6F4-B145-4CA1-AFD6-86BD6403D930}"/>
              </a:ext>
            </a:extLst>
          </p:cNvPr>
          <p:cNvPicPr>
            <a:picLocks noGrp="1" noChangeAspect="1"/>
          </p:cNvPicPr>
          <p:nvPr>
            <p:ph sz="half" idx="2"/>
          </p:nvPr>
        </p:nvPicPr>
        <p:blipFill>
          <a:blip r:embed="rId3"/>
          <a:stretch>
            <a:fillRect/>
          </a:stretch>
        </p:blipFill>
        <p:spPr>
          <a:xfrm>
            <a:off x="6096001" y="1898073"/>
            <a:ext cx="5029200" cy="3828436"/>
          </a:xfrm>
        </p:spPr>
      </p:pic>
    </p:spTree>
    <p:extLst>
      <p:ext uri="{BB962C8B-B14F-4D97-AF65-F5344CB8AC3E}">
        <p14:creationId xmlns:p14="http://schemas.microsoft.com/office/powerpoint/2010/main" val="344534836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495300"/>
            <a:ext cx="10058400" cy="1371600"/>
          </a:xfrm>
        </p:spPr>
        <p:txBody>
          <a:bodyPr/>
          <a:lstStyle/>
          <a:p>
            <a:pPr algn="ctr"/>
            <a:r>
              <a:rPr lang="en-US" dirty="0"/>
              <a:t>Junction Control</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800" y="5846074"/>
            <a:ext cx="10058400" cy="369332"/>
          </a:xfrm>
          <a:prstGeom prst="rect">
            <a:avLst/>
          </a:prstGeom>
          <a:noFill/>
        </p:spPr>
        <p:txBody>
          <a:bodyPr wrap="square" rtlCol="0">
            <a:spAutoFit/>
          </a:bodyPr>
          <a:lstStyle/>
          <a:p>
            <a:pPr lvl="0"/>
            <a:r>
              <a:rPr lang="en-US" dirty="0"/>
              <a:t>Most areas with accidents were uncontrolled.</a:t>
            </a:r>
          </a:p>
        </p:txBody>
      </p:sp>
      <p:pic>
        <p:nvPicPr>
          <p:cNvPr id="9" name="Content Placeholder 8" descr="A screenshot of a computer screen&#10;&#10;Description automatically generated">
            <a:extLst>
              <a:ext uri="{FF2B5EF4-FFF2-40B4-BE49-F238E27FC236}">
                <a16:creationId xmlns:a16="http://schemas.microsoft.com/office/drawing/2014/main" id="{0C6D6F81-6129-44B4-B947-E9FFDB7266E5}"/>
              </a:ext>
            </a:extLst>
          </p:cNvPr>
          <p:cNvPicPr>
            <a:picLocks noGrp="1" noChangeAspect="1"/>
          </p:cNvPicPr>
          <p:nvPr>
            <p:ph sz="half" idx="1"/>
          </p:nvPr>
        </p:nvPicPr>
        <p:blipFill>
          <a:blip r:embed="rId2"/>
          <a:stretch>
            <a:fillRect/>
          </a:stretch>
        </p:blipFill>
        <p:spPr>
          <a:xfrm>
            <a:off x="762001" y="1651000"/>
            <a:ext cx="5105399" cy="4075509"/>
          </a:xfrm>
        </p:spPr>
      </p:pic>
      <p:pic>
        <p:nvPicPr>
          <p:cNvPr id="12" name="Content Placeholder 11" descr="A screenshot of a cell phone&#10;&#10;Description automatically generated">
            <a:extLst>
              <a:ext uri="{FF2B5EF4-FFF2-40B4-BE49-F238E27FC236}">
                <a16:creationId xmlns:a16="http://schemas.microsoft.com/office/drawing/2014/main" id="{4556CE85-A9D3-4261-93F2-230DC6DB3762}"/>
              </a:ext>
            </a:extLst>
          </p:cNvPr>
          <p:cNvPicPr>
            <a:picLocks noGrp="1" noChangeAspect="1"/>
          </p:cNvPicPr>
          <p:nvPr>
            <p:ph sz="half" idx="2"/>
          </p:nvPr>
        </p:nvPicPr>
        <p:blipFill>
          <a:blip r:embed="rId3"/>
          <a:stretch>
            <a:fillRect/>
          </a:stretch>
        </p:blipFill>
        <p:spPr>
          <a:xfrm>
            <a:off x="6324600" y="1651000"/>
            <a:ext cx="5105399" cy="4075508"/>
          </a:xfrm>
        </p:spPr>
      </p:pic>
    </p:spTree>
    <p:extLst>
      <p:ext uri="{BB962C8B-B14F-4D97-AF65-F5344CB8AC3E}">
        <p14:creationId xmlns:p14="http://schemas.microsoft.com/office/powerpoint/2010/main" val="282780847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Hit Object Off Carriageway</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757888"/>
            <a:ext cx="8972550" cy="646331"/>
          </a:xfrm>
          <a:prstGeom prst="rect">
            <a:avLst/>
          </a:prstGeom>
          <a:noFill/>
        </p:spPr>
        <p:txBody>
          <a:bodyPr wrap="square" rtlCol="0">
            <a:spAutoFit/>
          </a:bodyPr>
          <a:lstStyle/>
          <a:p>
            <a:pPr lvl="0"/>
            <a:r>
              <a:rPr lang="en-US" dirty="0"/>
              <a:t>Most accidents did not involve objects being hit off the carriageway, however serious accidents had higher percentages of accidents that did involve hitting an object off the carriageway.</a:t>
            </a:r>
          </a:p>
        </p:txBody>
      </p:sp>
      <p:pic>
        <p:nvPicPr>
          <p:cNvPr id="9" name="Content Placeholder 8" descr="A screenshot of a cell phone&#10;&#10;Description automatically generated">
            <a:extLst>
              <a:ext uri="{FF2B5EF4-FFF2-40B4-BE49-F238E27FC236}">
                <a16:creationId xmlns:a16="http://schemas.microsoft.com/office/drawing/2014/main" id="{4097648A-3CA0-4043-B3B2-8D09BA2463DF}"/>
              </a:ext>
            </a:extLst>
          </p:cNvPr>
          <p:cNvPicPr>
            <a:picLocks noGrp="1" noChangeAspect="1"/>
          </p:cNvPicPr>
          <p:nvPr>
            <p:ph sz="half" idx="1"/>
          </p:nvPr>
        </p:nvPicPr>
        <p:blipFill>
          <a:blip r:embed="rId2"/>
          <a:stretch>
            <a:fillRect/>
          </a:stretch>
        </p:blipFill>
        <p:spPr>
          <a:xfrm>
            <a:off x="1066800" y="1854200"/>
            <a:ext cx="4664075" cy="3765179"/>
          </a:xfrm>
        </p:spPr>
      </p:pic>
      <p:pic>
        <p:nvPicPr>
          <p:cNvPr id="12" name="Content Placeholder 11" descr="A screenshot of a cell phone&#10;&#10;Description automatically generated">
            <a:extLst>
              <a:ext uri="{FF2B5EF4-FFF2-40B4-BE49-F238E27FC236}">
                <a16:creationId xmlns:a16="http://schemas.microsoft.com/office/drawing/2014/main" id="{56239793-15CA-4512-8D5B-C14EAAC08C4D}"/>
              </a:ext>
            </a:extLst>
          </p:cNvPr>
          <p:cNvPicPr>
            <a:picLocks noGrp="1" noChangeAspect="1"/>
          </p:cNvPicPr>
          <p:nvPr>
            <p:ph sz="half" idx="2"/>
          </p:nvPr>
        </p:nvPicPr>
        <p:blipFill>
          <a:blip r:embed="rId3"/>
          <a:stretch>
            <a:fillRect/>
          </a:stretch>
        </p:blipFill>
        <p:spPr>
          <a:xfrm>
            <a:off x="6461125" y="1854200"/>
            <a:ext cx="4664075" cy="3765179"/>
          </a:xfrm>
        </p:spPr>
      </p:pic>
    </p:spTree>
    <p:extLst>
      <p:ext uri="{BB962C8B-B14F-4D97-AF65-F5344CB8AC3E}">
        <p14:creationId xmlns:p14="http://schemas.microsoft.com/office/powerpoint/2010/main" val="260230875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Junction Detail</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 T or staggered junctions were where most of the accidents occurred.</a:t>
            </a:r>
          </a:p>
        </p:txBody>
      </p:sp>
      <p:pic>
        <p:nvPicPr>
          <p:cNvPr id="9" name="Content Placeholder 8" descr="A screenshot of a cell phone&#10;&#10;Description automatically generated">
            <a:extLst>
              <a:ext uri="{FF2B5EF4-FFF2-40B4-BE49-F238E27FC236}">
                <a16:creationId xmlns:a16="http://schemas.microsoft.com/office/drawing/2014/main" id="{52EACC6C-42D9-4956-A1D1-DF31E7C21845}"/>
              </a:ext>
            </a:extLst>
          </p:cNvPr>
          <p:cNvPicPr>
            <a:picLocks noGrp="1" noChangeAspect="1"/>
          </p:cNvPicPr>
          <p:nvPr>
            <p:ph sz="half" idx="1"/>
          </p:nvPr>
        </p:nvPicPr>
        <p:blipFill>
          <a:blip r:embed="rId2"/>
          <a:stretch>
            <a:fillRect/>
          </a:stretch>
        </p:blipFill>
        <p:spPr>
          <a:xfrm>
            <a:off x="1066800" y="1879600"/>
            <a:ext cx="4914901" cy="3846909"/>
          </a:xfrm>
        </p:spPr>
      </p:pic>
      <p:pic>
        <p:nvPicPr>
          <p:cNvPr id="12" name="Content Placeholder 11" descr="A screenshot of a cell phone&#10;&#10;Description automatically generated">
            <a:extLst>
              <a:ext uri="{FF2B5EF4-FFF2-40B4-BE49-F238E27FC236}">
                <a16:creationId xmlns:a16="http://schemas.microsoft.com/office/drawing/2014/main" id="{BC46FAAB-AB78-486E-BDEC-5A8A6756AEAD}"/>
              </a:ext>
            </a:extLst>
          </p:cNvPr>
          <p:cNvPicPr>
            <a:picLocks noGrp="1" noChangeAspect="1"/>
          </p:cNvPicPr>
          <p:nvPr>
            <p:ph sz="half" idx="2"/>
          </p:nvPr>
        </p:nvPicPr>
        <p:blipFill>
          <a:blip r:embed="rId3"/>
          <a:stretch>
            <a:fillRect/>
          </a:stretch>
        </p:blipFill>
        <p:spPr>
          <a:xfrm>
            <a:off x="6210300" y="1879600"/>
            <a:ext cx="4800600" cy="3846909"/>
          </a:xfrm>
        </p:spPr>
      </p:pic>
    </p:spTree>
    <p:extLst>
      <p:ext uri="{BB962C8B-B14F-4D97-AF65-F5344CB8AC3E}">
        <p14:creationId xmlns:p14="http://schemas.microsoft.com/office/powerpoint/2010/main" val="132636338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Junction Location</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646331"/>
          </a:xfrm>
          <a:prstGeom prst="rect">
            <a:avLst/>
          </a:prstGeom>
          <a:noFill/>
        </p:spPr>
        <p:txBody>
          <a:bodyPr wrap="square" rtlCol="0">
            <a:spAutoFit/>
          </a:bodyPr>
          <a:lstStyle/>
          <a:p>
            <a:pPr lvl="0"/>
            <a:r>
              <a:rPr lang="en-US" dirty="0"/>
              <a:t>Most accidents seem to have occurred in the “Mid Junction - on roundabout or on main road” or situations where the driver was “approaching the junction or waiting/parked at junction approach”.</a:t>
            </a:r>
          </a:p>
        </p:txBody>
      </p:sp>
      <p:pic>
        <p:nvPicPr>
          <p:cNvPr id="7" name="Content Placeholder 6" descr="A screenshot of a cell phone&#10;&#10;Description automatically generated">
            <a:extLst>
              <a:ext uri="{FF2B5EF4-FFF2-40B4-BE49-F238E27FC236}">
                <a16:creationId xmlns:a16="http://schemas.microsoft.com/office/drawing/2014/main" id="{7D3BBC9F-271E-44A4-A82D-253AB34CD167}"/>
              </a:ext>
            </a:extLst>
          </p:cNvPr>
          <p:cNvPicPr>
            <a:picLocks noGrp="1" noChangeAspect="1"/>
          </p:cNvPicPr>
          <p:nvPr>
            <p:ph sz="half" idx="1"/>
          </p:nvPr>
        </p:nvPicPr>
        <p:blipFill>
          <a:blip r:embed="rId2"/>
          <a:stretch>
            <a:fillRect/>
          </a:stretch>
        </p:blipFill>
        <p:spPr>
          <a:xfrm>
            <a:off x="1066800" y="1870354"/>
            <a:ext cx="5029200" cy="3856156"/>
          </a:xfrm>
        </p:spPr>
      </p:pic>
      <p:pic>
        <p:nvPicPr>
          <p:cNvPr id="11" name="Content Placeholder 10" descr="A screenshot of a cell phone&#10;&#10;Description automatically generated">
            <a:extLst>
              <a:ext uri="{FF2B5EF4-FFF2-40B4-BE49-F238E27FC236}">
                <a16:creationId xmlns:a16="http://schemas.microsoft.com/office/drawing/2014/main" id="{7C2F01B0-1BCB-4085-93A7-E6B9602A9198}"/>
              </a:ext>
            </a:extLst>
          </p:cNvPr>
          <p:cNvPicPr>
            <a:picLocks noGrp="1" noChangeAspect="1"/>
          </p:cNvPicPr>
          <p:nvPr>
            <p:ph sz="half" idx="2"/>
          </p:nvPr>
        </p:nvPicPr>
        <p:blipFill>
          <a:blip r:embed="rId3"/>
          <a:stretch>
            <a:fillRect/>
          </a:stretch>
        </p:blipFill>
        <p:spPr>
          <a:xfrm>
            <a:off x="6286501" y="1870353"/>
            <a:ext cx="4838702" cy="3808809"/>
          </a:xfrm>
        </p:spPr>
      </p:pic>
    </p:spTree>
    <p:extLst>
      <p:ext uri="{BB962C8B-B14F-4D97-AF65-F5344CB8AC3E}">
        <p14:creationId xmlns:p14="http://schemas.microsoft.com/office/powerpoint/2010/main" val="273232645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Year</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There has been a spike in percentage of serious accidents over the years. However, the percentage of not serious accidents has remained somewhat consistent.</a:t>
            </a:r>
          </a:p>
        </p:txBody>
      </p:sp>
      <p:pic>
        <p:nvPicPr>
          <p:cNvPr id="7" name="Content Placeholder 6" descr="A screenshot of a cell phone&#10;&#10;Description automatically generated">
            <a:extLst>
              <a:ext uri="{FF2B5EF4-FFF2-40B4-BE49-F238E27FC236}">
                <a16:creationId xmlns:a16="http://schemas.microsoft.com/office/drawing/2014/main" id="{280C5B33-6497-4464-AD87-009642BFF2FC}"/>
              </a:ext>
            </a:extLst>
          </p:cNvPr>
          <p:cNvPicPr>
            <a:picLocks noGrp="1" noChangeAspect="1"/>
          </p:cNvPicPr>
          <p:nvPr>
            <p:ph sz="half" idx="1"/>
          </p:nvPr>
        </p:nvPicPr>
        <p:blipFill>
          <a:blip r:embed="rId2"/>
          <a:stretch>
            <a:fillRect/>
          </a:stretch>
        </p:blipFill>
        <p:spPr>
          <a:xfrm>
            <a:off x="1066800" y="1795965"/>
            <a:ext cx="4664075" cy="3930544"/>
          </a:xfrm>
        </p:spPr>
      </p:pic>
      <p:pic>
        <p:nvPicPr>
          <p:cNvPr id="11" name="Content Placeholder 10" descr="A screenshot of a cell phone&#10;&#10;Description automatically generated">
            <a:extLst>
              <a:ext uri="{FF2B5EF4-FFF2-40B4-BE49-F238E27FC236}">
                <a16:creationId xmlns:a16="http://schemas.microsoft.com/office/drawing/2014/main" id="{51278A96-12B7-45EA-BB37-60F734742ACA}"/>
              </a:ext>
            </a:extLst>
          </p:cNvPr>
          <p:cNvPicPr>
            <a:picLocks noGrp="1" noChangeAspect="1"/>
          </p:cNvPicPr>
          <p:nvPr>
            <p:ph sz="half" idx="2"/>
          </p:nvPr>
        </p:nvPicPr>
        <p:blipFill>
          <a:blip r:embed="rId3"/>
          <a:stretch>
            <a:fillRect/>
          </a:stretch>
        </p:blipFill>
        <p:spPr>
          <a:xfrm>
            <a:off x="6461127" y="1795964"/>
            <a:ext cx="4664075" cy="3930543"/>
          </a:xfrm>
        </p:spPr>
      </p:pic>
    </p:spTree>
    <p:extLst>
      <p:ext uri="{BB962C8B-B14F-4D97-AF65-F5344CB8AC3E}">
        <p14:creationId xmlns:p14="http://schemas.microsoft.com/office/powerpoint/2010/main" val="305302565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646331"/>
          </a:xfrm>
        </p:spPr>
        <p:txBody>
          <a:bodyPr>
            <a:normAutofit fontScale="90000"/>
          </a:bodyPr>
          <a:lstStyle/>
          <a:p>
            <a:pPr algn="ctr"/>
            <a:r>
              <a:rPr lang="en-US" dirty="0"/>
              <a:t>Visualizations Summary</a:t>
            </a:r>
          </a:p>
        </p:txBody>
      </p:sp>
      <p:sp>
        <p:nvSpPr>
          <p:cNvPr id="2" name="Content Placeholder 1">
            <a:extLst>
              <a:ext uri="{FF2B5EF4-FFF2-40B4-BE49-F238E27FC236}">
                <a16:creationId xmlns:a16="http://schemas.microsoft.com/office/drawing/2014/main" id="{C9A50AB1-219F-4F34-BBC0-08681D9EE03F}"/>
              </a:ext>
            </a:extLst>
          </p:cNvPr>
          <p:cNvSpPr>
            <a:spLocks noGrp="1"/>
          </p:cNvSpPr>
          <p:nvPr>
            <p:ph sz="half" idx="1"/>
          </p:nvPr>
        </p:nvSpPr>
        <p:spPr>
          <a:xfrm>
            <a:off x="590551" y="1288926"/>
            <a:ext cx="10639424" cy="5102350"/>
          </a:xfrm>
        </p:spPr>
        <p:txBody>
          <a:bodyPr>
            <a:normAutofit fontScale="47500" lnSpcReduction="20000"/>
          </a:bodyPr>
          <a:lstStyle/>
          <a:p>
            <a:r>
              <a:rPr lang="en-US" dirty="0"/>
              <a:t>did_police_officer_attend_scene_of_accident: Police attended most accidents but were less likely to NOT be called in serious accidents.</a:t>
            </a:r>
          </a:p>
          <a:p>
            <a:r>
              <a:rPr lang="en-US" dirty="0"/>
              <a:t>x1st_point_of_impact: Majority of accidents were front impacted as the first point of impact. Not serious accidents had a higher percentage of Back impact accidents than serious accidents. Serious accidents had higher percentages of Offside and Nearside accidents. </a:t>
            </a:r>
          </a:p>
          <a:p>
            <a:r>
              <a:rPr lang="en-US" dirty="0"/>
              <a:t> number_of_vehicles:  Nothing significant.</a:t>
            </a:r>
          </a:p>
          <a:p>
            <a:r>
              <a:rPr lang="en-US" dirty="0"/>
              <a:t> speed_limit: Majority of accidents occurred in 30 speed limit zones. It would have been beneficial to have actual data on the speeds of the vehicles involved or at least if they were speeding.</a:t>
            </a:r>
          </a:p>
          <a:p>
            <a:r>
              <a:rPr lang="en-US" dirty="0"/>
              <a:t> urban_or_rural_area: Rural areas had a higher percentage of serious accidents. This may relate to hospital locations or emergency vehicle arrival data which was not available.</a:t>
            </a:r>
          </a:p>
          <a:p>
            <a:r>
              <a:rPr lang="en-US" dirty="0"/>
              <a:t> skidding_and_overturning: Higher percentages of serious accidents involved skidding, jackknifing or overturning.</a:t>
            </a:r>
          </a:p>
          <a:p>
            <a:r>
              <a:rPr lang="en-US" dirty="0"/>
              <a:t> vehicle_leaving_carriageway: Most vehicles did not leave the carriageway in either type of accident, however serious accidents had higher percentages of those that did leave the carriageway.</a:t>
            </a:r>
          </a:p>
          <a:p>
            <a:r>
              <a:rPr lang="en-US" dirty="0"/>
              <a:t> sex_of_driver: Men were more involved in both serious and not serious accidents, however according to racfoundation.org, there are only 355 of female privately registered cars on UK roads.</a:t>
            </a:r>
          </a:p>
          <a:p>
            <a:r>
              <a:rPr lang="en-US" dirty="0"/>
              <a:t> vehicle_type:  Motorcycles were involved in a significantly higher percentage of serious accidents than not serious accidents</a:t>
            </a:r>
          </a:p>
          <a:p>
            <a:r>
              <a:rPr lang="en-US" dirty="0"/>
              <a:t> vehicle_manoeuvre: Nothing significant.                      </a:t>
            </a:r>
          </a:p>
          <a:p>
            <a:r>
              <a:rPr lang="en-US" dirty="0"/>
              <a:t> driver_home_area_type: Rural and Small Towns has higher percentages of serious accidents. This may relate to hospital locations or emergency vehicle arrival data which was not available.</a:t>
            </a:r>
          </a:p>
          <a:p>
            <a:r>
              <a:rPr lang="en-US" dirty="0"/>
              <a:t> age_band_of_driver: The age bands over the age of 25 had a higher percentage of serious accidents than not serious.</a:t>
            </a:r>
          </a:p>
          <a:p>
            <a:r>
              <a:rPr lang="en-US" dirty="0"/>
              <a:t> junction_control:  Most areas with accidents were uncontrolled. </a:t>
            </a:r>
          </a:p>
          <a:p>
            <a:r>
              <a:rPr lang="en-US" dirty="0"/>
              <a:t> hit_object_off_carriageway: The majority of accidents did not involve objects being hit off the carriageway, however serious accidents had higher percentages of accidents that did involve hitting an object off the carriageway.</a:t>
            </a:r>
          </a:p>
          <a:p>
            <a:r>
              <a:rPr lang="en-US" dirty="0"/>
              <a:t> hit_object_in_carriageway: Most accidents did not involve objects being hit in the carriageway; however serious accidents had higher percentages of accidents that did involve hitting an object off the carriageway.</a:t>
            </a:r>
          </a:p>
          <a:p>
            <a:r>
              <a:rPr lang="en-US" dirty="0"/>
              <a:t> driver_imd_decile: Nothing significant. Most accidents occurred in areas that were Less deprived 20-30%</a:t>
            </a:r>
          </a:p>
          <a:p>
            <a:r>
              <a:rPr lang="en-US" dirty="0"/>
              <a:t> junction_detail: T or staggered junctions were where most of the accidents occurred.</a:t>
            </a:r>
          </a:p>
          <a:p>
            <a:r>
              <a:rPr lang="en-US" dirty="0"/>
              <a:t> junction_location: Nothing that separates the two serious types. However, most accidents seem to have occurred in Mid Junction - on roundabout or on main road or situations where the driver was approaching junction or waiting/parked at junction approach.</a:t>
            </a:r>
          </a:p>
          <a:p>
            <a:r>
              <a:rPr lang="en-US" dirty="0"/>
              <a:t> propulsion_code: Diesel, Fuel cells, New fuel technology, vehicles were not recorded as a part of serious accidents.</a:t>
            </a:r>
          </a:p>
          <a:p>
            <a:r>
              <a:rPr lang="en-US" dirty="0"/>
              <a:t> year: There has been a spike in percentage of serious accidents over the years. However, the percentage of not serious accidents has remained somewhat consistent</a:t>
            </a:r>
          </a:p>
          <a:p>
            <a:endParaRPr lang="en-US" dirty="0"/>
          </a:p>
        </p:txBody>
      </p:sp>
    </p:spTree>
    <p:extLst>
      <p:ext uri="{BB962C8B-B14F-4D97-AF65-F5344CB8AC3E}">
        <p14:creationId xmlns:p14="http://schemas.microsoft.com/office/powerpoint/2010/main" val="64012413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Other Visualizations</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Due to the previous visualization a comparison of certain variables was desired to see more correlations. The comparisons listed above will be displayed in the slides to follow. </a:t>
            </a:r>
          </a:p>
        </p:txBody>
      </p:sp>
      <p:graphicFrame>
        <p:nvGraphicFramePr>
          <p:cNvPr id="10" name="Content Placeholder 9">
            <a:extLst>
              <a:ext uri="{FF2B5EF4-FFF2-40B4-BE49-F238E27FC236}">
                <a16:creationId xmlns:a16="http://schemas.microsoft.com/office/drawing/2014/main" id="{1B7940DD-CD2F-493E-8403-9C970FC5666C}"/>
              </a:ext>
            </a:extLst>
          </p:cNvPr>
          <p:cNvGraphicFramePr>
            <a:graphicFrameLocks noGrp="1"/>
          </p:cNvGraphicFramePr>
          <p:nvPr>
            <p:ph sz="half" idx="1"/>
            <p:extLst>
              <p:ext uri="{D42A27DB-BD31-4B8C-83A1-F6EECF244321}">
                <p14:modId xmlns:p14="http://schemas.microsoft.com/office/powerpoint/2010/main" val="1220089116"/>
              </p:ext>
            </p:extLst>
          </p:nvPr>
        </p:nvGraphicFramePr>
        <p:xfrm>
          <a:off x="1216925" y="1827410"/>
          <a:ext cx="9332794" cy="3748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25085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6CE4C1-DB17-41BA-9830-456E2F1B69B1}"/>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gn="ctr"/>
            <a:r>
              <a:rPr lang="en-US" sz="4400" dirty="0"/>
              <a:t>Importance of Analyzing Traffic Accidents</a:t>
            </a:r>
          </a:p>
        </p:txBody>
      </p:sp>
      <p:graphicFrame>
        <p:nvGraphicFramePr>
          <p:cNvPr id="12" name="Content Placeholder 2">
            <a:extLst>
              <a:ext uri="{FF2B5EF4-FFF2-40B4-BE49-F238E27FC236}">
                <a16:creationId xmlns:a16="http://schemas.microsoft.com/office/drawing/2014/main" id="{AFCF8672-7645-4F86-95BF-64BB3257C92B}"/>
              </a:ext>
            </a:extLst>
          </p:cNvPr>
          <p:cNvGraphicFramePr/>
          <p:nvPr>
            <p:extLst>
              <p:ext uri="{D42A27DB-BD31-4B8C-83A1-F6EECF244321}">
                <p14:modId xmlns:p14="http://schemas.microsoft.com/office/powerpoint/2010/main" val="27915577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482378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E908C2F6-7DC7-4AFF-99E8-F20DBBAECF96}"/>
              </a:ext>
            </a:extLst>
          </p:cNvPr>
          <p:cNvPicPr>
            <a:picLocks noGrp="1" noChangeAspect="1"/>
          </p:cNvPicPr>
          <p:nvPr>
            <p:ph sz="half" idx="1"/>
          </p:nvPr>
        </p:nvPicPr>
        <p:blipFill>
          <a:blip r:embed="rId2"/>
          <a:stretch>
            <a:fillRect/>
          </a:stretch>
        </p:blipFill>
        <p:spPr>
          <a:xfrm>
            <a:off x="436728" y="450376"/>
            <a:ext cx="11368585" cy="5991367"/>
          </a:xfrm>
        </p:spPr>
      </p:pic>
    </p:spTree>
    <p:extLst>
      <p:ext uri="{BB962C8B-B14F-4D97-AF65-F5344CB8AC3E}">
        <p14:creationId xmlns:p14="http://schemas.microsoft.com/office/powerpoint/2010/main" val="380340356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CB6B921-BA39-4484-9646-2F886E26AAEE}"/>
              </a:ext>
            </a:extLst>
          </p:cNvPr>
          <p:cNvPicPr>
            <a:picLocks noGrp="1" noChangeAspect="1"/>
          </p:cNvPicPr>
          <p:nvPr>
            <p:ph sz="half" idx="1"/>
          </p:nvPr>
        </p:nvPicPr>
        <p:blipFill>
          <a:blip r:embed="rId2"/>
          <a:stretch>
            <a:fillRect/>
          </a:stretch>
        </p:blipFill>
        <p:spPr>
          <a:xfrm>
            <a:off x="464024" y="497710"/>
            <a:ext cx="11245755" cy="5930385"/>
          </a:xfrm>
        </p:spPr>
      </p:pic>
    </p:spTree>
    <p:extLst>
      <p:ext uri="{BB962C8B-B14F-4D97-AF65-F5344CB8AC3E}">
        <p14:creationId xmlns:p14="http://schemas.microsoft.com/office/powerpoint/2010/main" val="2645767347"/>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3BC32CFA-2994-4F18-AF26-94B03DE5E241}"/>
              </a:ext>
            </a:extLst>
          </p:cNvPr>
          <p:cNvPicPr>
            <a:picLocks noGrp="1" noChangeAspect="1"/>
          </p:cNvPicPr>
          <p:nvPr>
            <p:ph sz="half" idx="1"/>
          </p:nvPr>
        </p:nvPicPr>
        <p:blipFill>
          <a:blip r:embed="rId2"/>
          <a:stretch>
            <a:fillRect/>
          </a:stretch>
        </p:blipFill>
        <p:spPr>
          <a:xfrm>
            <a:off x="395785" y="436563"/>
            <a:ext cx="11409528" cy="6018212"/>
          </a:xfrm>
        </p:spPr>
      </p:pic>
    </p:spTree>
    <p:extLst>
      <p:ext uri="{BB962C8B-B14F-4D97-AF65-F5344CB8AC3E}">
        <p14:creationId xmlns:p14="http://schemas.microsoft.com/office/powerpoint/2010/main" val="4016781199"/>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96897886-5565-4C42-B743-CD13C4B5064F}"/>
              </a:ext>
            </a:extLst>
          </p:cNvPr>
          <p:cNvPicPr>
            <a:picLocks noGrp="1" noChangeAspect="1"/>
          </p:cNvPicPr>
          <p:nvPr>
            <p:ph sz="half" idx="1"/>
          </p:nvPr>
        </p:nvPicPr>
        <p:blipFill>
          <a:blip r:embed="rId2"/>
          <a:stretch>
            <a:fillRect/>
          </a:stretch>
        </p:blipFill>
        <p:spPr>
          <a:xfrm>
            <a:off x="409433" y="436563"/>
            <a:ext cx="11436824" cy="6018212"/>
          </a:xfrm>
        </p:spPr>
      </p:pic>
    </p:spTree>
    <p:extLst>
      <p:ext uri="{BB962C8B-B14F-4D97-AF65-F5344CB8AC3E}">
        <p14:creationId xmlns:p14="http://schemas.microsoft.com/office/powerpoint/2010/main" val="4015665101"/>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490BE8BA-75E4-423D-8249-AC5703C0DCC2}"/>
              </a:ext>
            </a:extLst>
          </p:cNvPr>
          <p:cNvPicPr>
            <a:picLocks noGrp="1" noChangeAspect="1"/>
          </p:cNvPicPr>
          <p:nvPr>
            <p:ph sz="half" idx="1"/>
          </p:nvPr>
        </p:nvPicPr>
        <p:blipFill>
          <a:blip r:embed="rId2"/>
          <a:stretch>
            <a:fillRect/>
          </a:stretch>
        </p:blipFill>
        <p:spPr>
          <a:xfrm>
            <a:off x="365760" y="436563"/>
            <a:ext cx="11466576" cy="6018212"/>
          </a:xfrm>
        </p:spPr>
      </p:pic>
    </p:spTree>
    <p:extLst>
      <p:ext uri="{BB962C8B-B14F-4D97-AF65-F5344CB8AC3E}">
        <p14:creationId xmlns:p14="http://schemas.microsoft.com/office/powerpoint/2010/main" val="1483702659"/>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Other Visualizations Summary</a:t>
            </a:r>
          </a:p>
        </p:txBody>
      </p:sp>
      <p:graphicFrame>
        <p:nvGraphicFramePr>
          <p:cNvPr id="8" name="Content Placeholder 5">
            <a:extLst>
              <a:ext uri="{FF2B5EF4-FFF2-40B4-BE49-F238E27FC236}">
                <a16:creationId xmlns:a16="http://schemas.microsoft.com/office/drawing/2014/main" id="{C31C3BCB-A2CA-4EF7-AEBC-75516995AD7F}"/>
              </a:ext>
            </a:extLst>
          </p:cNvPr>
          <p:cNvGraphicFramePr>
            <a:graphicFrameLocks noGrp="1"/>
          </p:cNvGraphicFramePr>
          <p:nvPr>
            <p:ph idx="1"/>
            <p:extLst>
              <p:ext uri="{D42A27DB-BD31-4B8C-83A1-F6EECF244321}">
                <p14:modId xmlns:p14="http://schemas.microsoft.com/office/powerpoint/2010/main" val="42684720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501921"/>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Possible Solution</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066800" y="1610143"/>
            <a:ext cx="10058400" cy="3849624"/>
          </a:xfrm>
        </p:spPr>
        <p:txBody>
          <a:bodyPr/>
          <a:lstStyle/>
          <a:p>
            <a:r>
              <a:rPr lang="en-US" dirty="0"/>
              <a:t>From the data above more controlled areas would be beneficial. Maybe signs alerting drivers of the upcoming junctions, traffic lights, or stop signs would help in some of these areas where they are feasible. </a:t>
            </a:r>
          </a:p>
        </p:txBody>
      </p:sp>
      <p:pic>
        <p:nvPicPr>
          <p:cNvPr id="4" name="Picture 3" descr="A picture containing indoor, green, food, tray&#10;&#10;Description automatically generated">
            <a:extLst>
              <a:ext uri="{FF2B5EF4-FFF2-40B4-BE49-F238E27FC236}">
                <a16:creationId xmlns:a16="http://schemas.microsoft.com/office/drawing/2014/main" id="{AD61C49E-CBFF-4338-B26C-A6288C87491B}"/>
              </a:ext>
            </a:extLst>
          </p:cNvPr>
          <p:cNvPicPr>
            <a:picLocks noChangeAspect="1"/>
          </p:cNvPicPr>
          <p:nvPr/>
        </p:nvPicPr>
        <p:blipFill>
          <a:blip r:embed="rId2"/>
          <a:stretch>
            <a:fillRect/>
          </a:stretch>
        </p:blipFill>
        <p:spPr>
          <a:xfrm>
            <a:off x="4418120" y="2568340"/>
            <a:ext cx="3355759" cy="2143125"/>
          </a:xfrm>
          <a:prstGeom prst="rect">
            <a:avLst/>
          </a:prstGeom>
        </p:spPr>
      </p:pic>
      <p:sp>
        <p:nvSpPr>
          <p:cNvPr id="6" name="TextBox 5">
            <a:extLst>
              <a:ext uri="{FF2B5EF4-FFF2-40B4-BE49-F238E27FC236}">
                <a16:creationId xmlns:a16="http://schemas.microsoft.com/office/drawing/2014/main" id="{C0DE2482-1658-458B-8E43-63CF09E57FAC}"/>
              </a:ext>
            </a:extLst>
          </p:cNvPr>
          <p:cNvSpPr txBox="1"/>
          <p:nvPr/>
        </p:nvSpPr>
        <p:spPr>
          <a:xfrm>
            <a:off x="1171852" y="5265612"/>
            <a:ext cx="10058400" cy="1200329"/>
          </a:xfrm>
          <a:prstGeom prst="rect">
            <a:avLst/>
          </a:prstGeom>
          <a:noFill/>
        </p:spPr>
        <p:txBody>
          <a:bodyPr wrap="square" rtlCol="0">
            <a:spAutoFit/>
          </a:bodyPr>
          <a:lstStyle/>
          <a:p>
            <a:r>
              <a:rPr lang="en-US" dirty="0"/>
              <a:t>For example, this is a staggered junction, the main junction detail in accidents. One can understand how a situation such as these can lead to numerous accidents especially if proper signage is not available. Perhaps traffic lights, stop signs, or warnings indicating that they are approaching certain junctions would help reduce accidents. </a:t>
            </a:r>
          </a:p>
        </p:txBody>
      </p:sp>
    </p:spTree>
    <p:extLst>
      <p:ext uri="{BB962C8B-B14F-4D97-AF65-F5344CB8AC3E}">
        <p14:creationId xmlns:p14="http://schemas.microsoft.com/office/powerpoint/2010/main" val="665208432"/>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181100" y="367969"/>
            <a:ext cx="10058400" cy="817836"/>
          </a:xfrm>
        </p:spPr>
        <p:txBody>
          <a:bodyPr>
            <a:normAutofit/>
          </a:bodyPr>
          <a:lstStyle/>
          <a:p>
            <a:pPr algn="ctr"/>
            <a:r>
              <a:rPr lang="en-US" dirty="0"/>
              <a:t>Signage Options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81100" y="1185805"/>
            <a:ext cx="10058400" cy="3148829"/>
          </a:xfrm>
        </p:spPr>
        <p:txBody>
          <a:bodyPr/>
          <a:lstStyle/>
          <a:p>
            <a:pPr marL="0" indent="0">
              <a:buNone/>
            </a:pPr>
            <a:r>
              <a:rPr lang="en-US" sz="1400" dirty="0"/>
              <a:t>The following images were obtained through web scraping of the website </a:t>
            </a:r>
            <a:r>
              <a:rPr lang="en-US" sz="1400" dirty="0">
                <a:hlinkClick r:id="rId3"/>
              </a:rPr>
              <a:t>Learner Driving Centres</a:t>
            </a:r>
            <a:r>
              <a:rPr lang="en-US" sz="1400" dirty="0"/>
              <a:t> which contains information  on road signs in the UK.</a:t>
            </a:r>
          </a:p>
          <a:p>
            <a:endParaRPr lang="en-US" dirty="0"/>
          </a:p>
        </p:txBody>
      </p:sp>
      <p:pic>
        <p:nvPicPr>
          <p:cNvPr id="13" name="Picture 12" descr="A screenshot of a cell phone&#10;&#10;Description automatically generated">
            <a:extLst>
              <a:ext uri="{FF2B5EF4-FFF2-40B4-BE49-F238E27FC236}">
                <a16:creationId xmlns:a16="http://schemas.microsoft.com/office/drawing/2014/main" id="{FE0A41BD-3275-4273-B19A-CA2D5B1A82CA}"/>
              </a:ext>
            </a:extLst>
          </p:cNvPr>
          <p:cNvPicPr>
            <a:picLocks noChangeAspect="1"/>
          </p:cNvPicPr>
          <p:nvPr/>
        </p:nvPicPr>
        <p:blipFill>
          <a:blip r:embed="rId4"/>
          <a:stretch>
            <a:fillRect/>
          </a:stretch>
        </p:blipFill>
        <p:spPr>
          <a:xfrm>
            <a:off x="6331852" y="4704270"/>
            <a:ext cx="3964674" cy="1433049"/>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116CC2AB-F4CA-4AE1-8773-67B64D436DB9}"/>
              </a:ext>
            </a:extLst>
          </p:cNvPr>
          <p:cNvPicPr>
            <a:picLocks noChangeAspect="1"/>
          </p:cNvPicPr>
          <p:nvPr/>
        </p:nvPicPr>
        <p:blipFill>
          <a:blip r:embed="rId5"/>
          <a:stretch>
            <a:fillRect/>
          </a:stretch>
        </p:blipFill>
        <p:spPr>
          <a:xfrm>
            <a:off x="1663444" y="2246870"/>
            <a:ext cx="4196706" cy="3965062"/>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444E6C59-C605-4338-840D-E78001F724CE}"/>
              </a:ext>
            </a:extLst>
          </p:cNvPr>
          <p:cNvPicPr>
            <a:picLocks noChangeAspect="1"/>
          </p:cNvPicPr>
          <p:nvPr/>
        </p:nvPicPr>
        <p:blipFill>
          <a:blip r:embed="rId6"/>
          <a:stretch>
            <a:fillRect/>
          </a:stretch>
        </p:blipFill>
        <p:spPr>
          <a:xfrm>
            <a:off x="6429547" y="2295999"/>
            <a:ext cx="3686689" cy="2038635"/>
          </a:xfrm>
          <a:prstGeom prst="rect">
            <a:avLst/>
          </a:prstGeom>
        </p:spPr>
      </p:pic>
    </p:spTree>
    <p:extLst>
      <p:ext uri="{BB962C8B-B14F-4D97-AF65-F5344CB8AC3E}">
        <p14:creationId xmlns:p14="http://schemas.microsoft.com/office/powerpoint/2010/main" val="3205107672"/>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title="Web Viewer">
                <a:extLst>
                  <a:ext uri="{FF2B5EF4-FFF2-40B4-BE49-F238E27FC236}">
                    <a16:creationId xmlns:a16="http://schemas.microsoft.com/office/drawing/2014/main" id="{A8146083-70DF-47DB-84AC-B6D0786E99D6}"/>
                  </a:ext>
                </a:extLst>
              </p:cNvPr>
              <p:cNvGraphicFramePr>
                <a:graphicFrameLocks noGrp="1"/>
              </p:cNvGraphicFramePr>
              <p:nvPr>
                <p:extLst>
                  <p:ext uri="{D42A27DB-BD31-4B8C-83A1-F6EECF244321}">
                    <p14:modId xmlns:p14="http://schemas.microsoft.com/office/powerpoint/2010/main" val="3800854710"/>
                  </p:ext>
                </p:extLst>
              </p:nvPr>
            </p:nvGraphicFramePr>
            <p:xfrm>
              <a:off x="409074" y="425116"/>
              <a:ext cx="11373852" cy="606391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2" name="Add-in 1" title="Web Viewer">
                <a:extLst>
                  <a:ext uri="{FF2B5EF4-FFF2-40B4-BE49-F238E27FC236}">
                    <a16:creationId xmlns:a16="http://schemas.microsoft.com/office/drawing/2014/main" id="{A8146083-70DF-47DB-84AC-B6D0786E99D6}"/>
                  </a:ext>
                </a:extLst>
              </p:cNvPr>
              <p:cNvPicPr>
                <a:picLocks noGrp="1" noRot="1" noChangeAspect="1" noMove="1" noResize="1" noEditPoints="1" noAdjustHandles="1" noChangeArrowheads="1" noChangeShapeType="1"/>
              </p:cNvPicPr>
              <p:nvPr/>
            </p:nvPicPr>
            <p:blipFill>
              <a:blip r:embed="rId3"/>
              <a:stretch>
                <a:fillRect/>
              </a:stretch>
            </p:blipFill>
            <p:spPr>
              <a:xfrm>
                <a:off x="409074" y="425116"/>
                <a:ext cx="11373852" cy="6063916"/>
              </a:xfrm>
              <a:prstGeom prst="rect">
                <a:avLst/>
              </a:prstGeom>
            </p:spPr>
          </p:pic>
        </mc:Fallback>
      </mc:AlternateContent>
    </p:spTree>
    <p:extLst>
      <p:ext uri="{BB962C8B-B14F-4D97-AF65-F5344CB8AC3E}">
        <p14:creationId xmlns:p14="http://schemas.microsoft.com/office/powerpoint/2010/main" val="309615019"/>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152525" y="721958"/>
            <a:ext cx="10058400" cy="852831"/>
          </a:xfrm>
        </p:spPr>
        <p:txBody>
          <a:bodyPr>
            <a:noAutofit/>
          </a:bodyPr>
          <a:lstStyle/>
          <a:p>
            <a:pPr algn="ctr"/>
            <a:r>
              <a:rPr lang="en-US" sz="4000" dirty="0"/>
              <a:t>Can we create a machine learning algorithm that correctly predicts the severity of accidents?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52525" y="1895893"/>
            <a:ext cx="10058400" cy="4400132"/>
          </a:xfrm>
        </p:spPr>
        <p:txBody>
          <a:bodyPr>
            <a:normAutofit/>
          </a:bodyPr>
          <a:lstStyle/>
          <a:p>
            <a:r>
              <a:rPr lang="en-US" dirty="0"/>
              <a:t>The data in this dataset is extremely imbalanced for what we are trying to predict (see graph). We resampled the data as undersampling, where we reduce the number of majority (Not Serious Accidents) samples.</a:t>
            </a:r>
          </a:p>
          <a:p>
            <a:pPr marL="0" indent="0">
              <a:buNone/>
            </a:pPr>
            <a:endParaRPr lang="en-US" dirty="0"/>
          </a:p>
          <a:p>
            <a:r>
              <a:rPr lang="en-US" dirty="0"/>
              <a:t>The machine learning classifier algorithms that we are going to use are as follows:  </a:t>
            </a:r>
          </a:p>
          <a:p>
            <a:pPr lvl="1"/>
            <a:r>
              <a:rPr lang="en-US" dirty="0"/>
              <a:t>Bagging Classifier (sklearn)  </a:t>
            </a:r>
          </a:p>
          <a:p>
            <a:pPr lvl="1"/>
            <a:r>
              <a:rPr lang="en-US" dirty="0"/>
              <a:t>AdaBoost Classifier (sklearn)  </a:t>
            </a:r>
          </a:p>
          <a:p>
            <a:pPr lvl="1"/>
            <a:r>
              <a:rPr lang="en-US" dirty="0"/>
              <a:t>Random Forest Classifier (sklearn)  </a:t>
            </a:r>
          </a:p>
          <a:p>
            <a:pPr lvl="1"/>
            <a:r>
              <a:rPr lang="en-US" dirty="0"/>
              <a:t>LightGBM Classifier (LightGBM)  </a:t>
            </a:r>
          </a:p>
          <a:p>
            <a:pPr lvl="1"/>
            <a:r>
              <a:rPr lang="en-US" dirty="0"/>
              <a:t>XGBoost Classifier (xgboost)  </a:t>
            </a:r>
          </a:p>
          <a:p>
            <a:pPr lvl="1"/>
            <a:r>
              <a:rPr lang="en-US" dirty="0"/>
              <a:t>Balanced Bagging Classifier(imblearn)  </a:t>
            </a:r>
          </a:p>
          <a:p>
            <a:pPr lvl="1"/>
            <a:r>
              <a:rPr lang="en-US" dirty="0"/>
              <a:t>Easy Ensemble Classifier (imblearn) </a:t>
            </a:r>
          </a:p>
          <a:p>
            <a:pPr lvl="1"/>
            <a:r>
              <a:rPr lang="en-US" dirty="0"/>
              <a:t>Balanced Random Forest Classifier (imblearn)</a:t>
            </a:r>
          </a:p>
          <a:p>
            <a:pPr lvl="1"/>
            <a:endParaRPr lang="en-US" dirty="0"/>
          </a:p>
        </p:txBody>
      </p:sp>
      <p:pic>
        <p:nvPicPr>
          <p:cNvPr id="9" name="Picture 8" descr="A screenshot of a cell phone&#10;&#10;Description automatically generated">
            <a:extLst>
              <a:ext uri="{FF2B5EF4-FFF2-40B4-BE49-F238E27FC236}">
                <a16:creationId xmlns:a16="http://schemas.microsoft.com/office/drawing/2014/main" id="{92EC5E18-F6C7-4065-8F3C-53D574463EE4}"/>
              </a:ext>
            </a:extLst>
          </p:cNvPr>
          <p:cNvPicPr>
            <a:picLocks noChangeAspect="1"/>
          </p:cNvPicPr>
          <p:nvPr/>
        </p:nvPicPr>
        <p:blipFill>
          <a:blip r:embed="rId2"/>
          <a:stretch>
            <a:fillRect/>
          </a:stretch>
        </p:blipFill>
        <p:spPr>
          <a:xfrm>
            <a:off x="6248400" y="3676650"/>
            <a:ext cx="4686298" cy="2105649"/>
          </a:xfrm>
          <a:prstGeom prst="rect">
            <a:avLst/>
          </a:prstGeom>
        </p:spPr>
      </p:pic>
    </p:spTree>
    <p:extLst>
      <p:ext uri="{BB962C8B-B14F-4D97-AF65-F5344CB8AC3E}">
        <p14:creationId xmlns:p14="http://schemas.microsoft.com/office/powerpoint/2010/main" val="22806177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AAB9-59B6-4659-A247-60A1FEF92E7C}"/>
              </a:ext>
            </a:extLst>
          </p:cNvPr>
          <p:cNvSpPr>
            <a:spLocks noGrp="1"/>
          </p:cNvSpPr>
          <p:nvPr>
            <p:ph type="title"/>
          </p:nvPr>
        </p:nvSpPr>
        <p:spPr>
          <a:xfrm>
            <a:off x="1066800" y="642594"/>
            <a:ext cx="10058400" cy="1371600"/>
          </a:xfrm>
        </p:spPr>
        <p:txBody>
          <a:bodyPr>
            <a:normAutofit/>
          </a:bodyPr>
          <a:lstStyle/>
          <a:p>
            <a:pPr algn="ctr"/>
            <a:r>
              <a:rPr lang="en-US" dirty="0"/>
              <a:t>Agenda</a:t>
            </a:r>
          </a:p>
        </p:txBody>
      </p:sp>
      <p:graphicFrame>
        <p:nvGraphicFramePr>
          <p:cNvPr id="12" name="Content Placeholder 2">
            <a:extLst>
              <a:ext uri="{FF2B5EF4-FFF2-40B4-BE49-F238E27FC236}">
                <a16:creationId xmlns:a16="http://schemas.microsoft.com/office/drawing/2014/main" id="{1083753C-4043-475E-BE81-A2A85F1F3FA2}"/>
              </a:ext>
            </a:extLst>
          </p:cNvPr>
          <p:cNvGraphicFramePr>
            <a:graphicFrameLocks noGrp="1"/>
          </p:cNvGraphicFramePr>
          <p:nvPr>
            <p:ph idx="1"/>
            <p:extLst>
              <p:ext uri="{D42A27DB-BD31-4B8C-83A1-F6EECF244321}">
                <p14:modId xmlns:p14="http://schemas.microsoft.com/office/powerpoint/2010/main" val="230336136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820216"/>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Web Viewer">
                <a:extLst>
                  <a:ext uri="{FF2B5EF4-FFF2-40B4-BE49-F238E27FC236}">
                    <a16:creationId xmlns:a16="http://schemas.microsoft.com/office/drawing/2014/main" id="{A0CAB476-4AEF-4BC0-A1AF-5EF0B8C38FCD}"/>
                  </a:ext>
                </a:extLst>
              </p:cNvPr>
              <p:cNvGraphicFramePr>
                <a:graphicFrameLocks noGrp="1"/>
              </p:cNvGraphicFramePr>
              <p:nvPr>
                <p:extLst>
                  <p:ext uri="{D42A27DB-BD31-4B8C-83A1-F6EECF244321}">
                    <p14:modId xmlns:p14="http://schemas.microsoft.com/office/powerpoint/2010/main" val="1497880243"/>
                  </p:ext>
                </p:extLst>
              </p:nvPr>
            </p:nvGraphicFramePr>
            <p:xfrm>
              <a:off x="457200" y="521369"/>
              <a:ext cx="11093116" cy="582328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Add-in 2" title="Web Viewer">
                <a:extLst>
                  <a:ext uri="{FF2B5EF4-FFF2-40B4-BE49-F238E27FC236}">
                    <a16:creationId xmlns:a16="http://schemas.microsoft.com/office/drawing/2014/main" id="{A0CAB476-4AEF-4BC0-A1AF-5EF0B8C38FCD}"/>
                  </a:ext>
                </a:extLst>
              </p:cNvPr>
              <p:cNvPicPr>
                <a:picLocks noGrp="1" noRot="1" noChangeAspect="1" noMove="1" noResize="1" noEditPoints="1" noAdjustHandles="1" noChangeArrowheads="1" noChangeShapeType="1"/>
              </p:cNvPicPr>
              <p:nvPr/>
            </p:nvPicPr>
            <p:blipFill>
              <a:blip r:embed="rId4"/>
              <a:stretch>
                <a:fillRect/>
              </a:stretch>
            </p:blipFill>
            <p:spPr>
              <a:xfrm>
                <a:off x="457200" y="521369"/>
                <a:ext cx="11093116" cy="5823284"/>
              </a:xfrm>
              <a:prstGeom prst="rect">
                <a:avLst/>
              </a:prstGeom>
            </p:spPr>
          </p:pic>
        </mc:Fallback>
      </mc:AlternateContent>
    </p:spTree>
    <p:extLst>
      <p:ext uri="{BB962C8B-B14F-4D97-AF65-F5344CB8AC3E}">
        <p14:creationId xmlns:p14="http://schemas.microsoft.com/office/powerpoint/2010/main" val="3421202065"/>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Web Viewer">
                <a:extLst>
                  <a:ext uri="{FF2B5EF4-FFF2-40B4-BE49-F238E27FC236}">
                    <a16:creationId xmlns:a16="http://schemas.microsoft.com/office/drawing/2014/main" id="{E0F8C87F-DC03-44B2-B1E7-909A26C331A7}"/>
                  </a:ext>
                </a:extLst>
              </p:cNvPr>
              <p:cNvGraphicFramePr>
                <a:graphicFrameLocks noGrp="1"/>
              </p:cNvGraphicFramePr>
              <p:nvPr>
                <p:extLst>
                  <p:ext uri="{D42A27DB-BD31-4B8C-83A1-F6EECF244321}">
                    <p14:modId xmlns:p14="http://schemas.microsoft.com/office/powerpoint/2010/main" val="4106037418"/>
                  </p:ext>
                </p:extLst>
              </p:nvPr>
            </p:nvGraphicFramePr>
            <p:xfrm>
              <a:off x="521369" y="481262"/>
              <a:ext cx="11205410" cy="593557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Add-in 5" title="Web Viewer">
                <a:extLst>
                  <a:ext uri="{FF2B5EF4-FFF2-40B4-BE49-F238E27FC236}">
                    <a16:creationId xmlns:a16="http://schemas.microsoft.com/office/drawing/2014/main" id="{E0F8C87F-DC03-44B2-B1E7-909A26C331A7}"/>
                  </a:ext>
                </a:extLst>
              </p:cNvPr>
              <p:cNvPicPr>
                <a:picLocks noGrp="1" noRot="1" noChangeAspect="1" noMove="1" noResize="1" noEditPoints="1" noAdjustHandles="1" noChangeArrowheads="1" noChangeShapeType="1"/>
              </p:cNvPicPr>
              <p:nvPr/>
            </p:nvPicPr>
            <p:blipFill>
              <a:blip r:embed="rId4"/>
              <a:stretch>
                <a:fillRect/>
              </a:stretch>
            </p:blipFill>
            <p:spPr>
              <a:xfrm>
                <a:off x="521369" y="481262"/>
                <a:ext cx="11205410" cy="5935579"/>
              </a:xfrm>
              <a:prstGeom prst="rect">
                <a:avLst/>
              </a:prstGeom>
            </p:spPr>
          </p:pic>
        </mc:Fallback>
      </mc:AlternateContent>
    </p:spTree>
    <p:extLst>
      <p:ext uri="{BB962C8B-B14F-4D97-AF65-F5344CB8AC3E}">
        <p14:creationId xmlns:p14="http://schemas.microsoft.com/office/powerpoint/2010/main" val="491268935"/>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Web Viewer">
                <a:extLst>
                  <a:ext uri="{FF2B5EF4-FFF2-40B4-BE49-F238E27FC236}">
                    <a16:creationId xmlns:a16="http://schemas.microsoft.com/office/drawing/2014/main" id="{E0F8C87F-DC03-44B2-B1E7-909A26C331A7}"/>
                  </a:ext>
                </a:extLst>
              </p:cNvPr>
              <p:cNvGraphicFramePr>
                <a:graphicFrameLocks noGrp="1"/>
              </p:cNvGraphicFramePr>
              <p:nvPr/>
            </p:nvGraphicFramePr>
            <p:xfrm>
              <a:off x="521369" y="481262"/>
              <a:ext cx="11205410" cy="593557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Add-in 5" title="Web Viewer">
                <a:extLst>
                  <a:ext uri="{FF2B5EF4-FFF2-40B4-BE49-F238E27FC236}">
                    <a16:creationId xmlns:a16="http://schemas.microsoft.com/office/drawing/2014/main" id="{E0F8C87F-DC03-44B2-B1E7-909A26C331A7}"/>
                  </a:ext>
                </a:extLst>
              </p:cNvPr>
              <p:cNvPicPr>
                <a:picLocks noGrp="1" noRot="1" noChangeAspect="1" noMove="1" noResize="1" noEditPoints="1" noAdjustHandles="1" noChangeArrowheads="1" noChangeShapeType="1"/>
              </p:cNvPicPr>
              <p:nvPr/>
            </p:nvPicPr>
            <p:blipFill>
              <a:blip r:embed="rId4"/>
              <a:stretch>
                <a:fillRect/>
              </a:stretch>
            </p:blipFill>
            <p:spPr>
              <a:xfrm>
                <a:off x="521369" y="481262"/>
                <a:ext cx="11205410" cy="5935579"/>
              </a:xfrm>
              <a:prstGeom prst="rect">
                <a:avLst/>
              </a:prstGeom>
            </p:spPr>
          </p:pic>
        </mc:Fallback>
      </mc:AlternateContent>
    </p:spTree>
    <p:extLst>
      <p:ext uri="{BB962C8B-B14F-4D97-AF65-F5344CB8AC3E}">
        <p14:creationId xmlns:p14="http://schemas.microsoft.com/office/powerpoint/2010/main" val="570136996"/>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b="1" dirty="0"/>
              <a:t>Balanced Bagging Classifier</a:t>
            </a:r>
            <a:endParaRPr lang="en-US" dirty="0"/>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066800" y="2014194"/>
            <a:ext cx="10058400" cy="3849624"/>
          </a:xfrm>
        </p:spPr>
        <p:txBody>
          <a:bodyPr>
            <a:normAutofit/>
          </a:bodyPr>
          <a:lstStyle/>
          <a:p>
            <a:r>
              <a:rPr lang="en-US" b="1" dirty="0"/>
              <a:t>Based on the previous visualizations, Balanced Bagging Classifier from imblearn is the algorithm of choice for this data. While some of the scores may have been close, Balanced Bagging Classifier had higher scores in Accuracy, Cross Validation, and Specificity. The algorithm also had the lower Error Rate and False Positive Rates of the group. </a:t>
            </a:r>
          </a:p>
          <a:p>
            <a:r>
              <a:rPr lang="en-US" dirty="0"/>
              <a:t>Balanced Bagging Classifier performed the best of the classifiers, however, I was not comfortable with how close  its predictions were for Serious Accidents in the confusion matrix. Due to this, I decided to combine Balanced Bagging Classifier with the second highest performing algorithm, LightGBM to see what results I would get.</a:t>
            </a:r>
          </a:p>
        </p:txBody>
      </p:sp>
    </p:spTree>
    <p:extLst>
      <p:ext uri="{BB962C8B-B14F-4D97-AF65-F5344CB8AC3E}">
        <p14:creationId xmlns:p14="http://schemas.microsoft.com/office/powerpoint/2010/main" val="600255308"/>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fontScale="90000"/>
          </a:bodyPr>
          <a:lstStyle/>
          <a:p>
            <a:pPr algn="ctr"/>
            <a:r>
              <a:rPr lang="en-US" b="1" dirty="0"/>
              <a:t>Balanced Bagging Classifiers Comparison</a:t>
            </a:r>
            <a:endParaRPr lang="en-US" dirty="0"/>
          </a:p>
        </p:txBody>
      </p:sp>
      <p:pic>
        <p:nvPicPr>
          <p:cNvPr id="10" name="Picture 9" descr="A close up of a logo&#10;&#10;Description automatically generated">
            <a:extLst>
              <a:ext uri="{FF2B5EF4-FFF2-40B4-BE49-F238E27FC236}">
                <a16:creationId xmlns:a16="http://schemas.microsoft.com/office/drawing/2014/main" id="{F5E62790-6272-46BB-A979-319143DB714C}"/>
              </a:ext>
            </a:extLst>
          </p:cNvPr>
          <p:cNvPicPr>
            <a:picLocks noChangeAspect="1"/>
          </p:cNvPicPr>
          <p:nvPr/>
        </p:nvPicPr>
        <p:blipFill rotWithShape="1">
          <a:blip r:embed="rId2"/>
          <a:srcRect b="1198"/>
          <a:stretch/>
        </p:blipFill>
        <p:spPr>
          <a:xfrm>
            <a:off x="856744" y="1764537"/>
            <a:ext cx="10268456" cy="3659720"/>
          </a:xfrm>
          <a:prstGeom prst="rect">
            <a:avLst/>
          </a:prstGeom>
        </p:spPr>
      </p:pic>
      <p:sp>
        <p:nvSpPr>
          <p:cNvPr id="11" name="TextBox 10">
            <a:extLst>
              <a:ext uri="{FF2B5EF4-FFF2-40B4-BE49-F238E27FC236}">
                <a16:creationId xmlns:a16="http://schemas.microsoft.com/office/drawing/2014/main" id="{6B07B6B5-4BB6-4A77-A8CE-FA6BFC07E365}"/>
              </a:ext>
            </a:extLst>
          </p:cNvPr>
          <p:cNvSpPr txBox="1"/>
          <p:nvPr/>
        </p:nvSpPr>
        <p:spPr>
          <a:xfrm>
            <a:off x="719091" y="5539666"/>
            <a:ext cx="10406109" cy="830997"/>
          </a:xfrm>
          <a:prstGeom prst="rect">
            <a:avLst/>
          </a:prstGeom>
          <a:noFill/>
        </p:spPr>
        <p:txBody>
          <a:bodyPr wrap="square" rtlCol="0">
            <a:spAutoFit/>
          </a:bodyPr>
          <a:lstStyle/>
          <a:p>
            <a:r>
              <a:rPr lang="en-US" sz="1200" dirty="0"/>
              <a:t>The results were better than the other learning algorithms but lower accuracy wise than the previous Balanced Bagging Algorithm. It also took longer than any other algorithm used. Taking all of that into consideration, I have decided that depending on what was the goal, either Balanced Bagging Classifier algorithm could be used. If I were more concerned with overall accuracy, the regular Balanced Bagging Classifier would be used. If I were more concerned with making sure "Serious" predictions were achieved, Balanced Bagging Classifier with LightGBM would be used.</a:t>
            </a:r>
          </a:p>
        </p:txBody>
      </p:sp>
    </p:spTree>
    <p:extLst>
      <p:ext uri="{BB962C8B-B14F-4D97-AF65-F5344CB8AC3E}">
        <p14:creationId xmlns:p14="http://schemas.microsoft.com/office/powerpoint/2010/main" val="3810555266"/>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p:txBody>
          <a:bodyPr>
            <a:normAutofit/>
          </a:bodyPr>
          <a:lstStyle/>
          <a:p>
            <a:pPr algn="ctr"/>
            <a:r>
              <a:rPr lang="en-US" dirty="0"/>
              <a:t>Expectations vs Reality</a:t>
            </a:r>
          </a:p>
        </p:txBody>
      </p:sp>
      <p:sp>
        <p:nvSpPr>
          <p:cNvPr id="3" name="Text Placeholder 2">
            <a:extLst>
              <a:ext uri="{FF2B5EF4-FFF2-40B4-BE49-F238E27FC236}">
                <a16:creationId xmlns:a16="http://schemas.microsoft.com/office/drawing/2014/main" id="{DEE5EFC5-C4DD-44EF-B9F6-D0E3482BEA8E}"/>
              </a:ext>
            </a:extLst>
          </p:cNvPr>
          <p:cNvSpPr>
            <a:spLocks noGrp="1"/>
          </p:cNvSpPr>
          <p:nvPr>
            <p:ph type="body" idx="1"/>
          </p:nvPr>
        </p:nvSpPr>
        <p:spPr/>
        <p:txBody>
          <a:bodyPr/>
          <a:lstStyle/>
          <a:p>
            <a:r>
              <a:rPr lang="en-US" dirty="0"/>
              <a:t>Expectation</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sz="half" idx="2"/>
          </p:nvPr>
        </p:nvSpPr>
        <p:spPr/>
        <p:txBody>
          <a:bodyPr>
            <a:normAutofit/>
          </a:bodyPr>
          <a:lstStyle/>
          <a:p>
            <a:r>
              <a:rPr lang="en-US" dirty="0"/>
              <a:t>Overall I thought there would be certain features that had a high impact on the severity of accidents.</a:t>
            </a:r>
          </a:p>
          <a:p>
            <a:pPr lvl="1"/>
            <a:r>
              <a:rPr lang="en-US" dirty="0"/>
              <a:t>skidding_and_overturning</a:t>
            </a:r>
          </a:p>
          <a:p>
            <a:pPr lvl="1"/>
            <a:r>
              <a:rPr lang="en-US" dirty="0"/>
              <a:t>time_of_day</a:t>
            </a:r>
          </a:p>
          <a:p>
            <a:pPr lvl="1"/>
            <a:r>
              <a:rPr lang="en-US" dirty="0"/>
              <a:t>weather_conditions</a:t>
            </a:r>
          </a:p>
          <a:p>
            <a:pPr lvl="1"/>
            <a:r>
              <a:rPr lang="en-US" dirty="0"/>
              <a:t>day_of_week </a:t>
            </a:r>
          </a:p>
        </p:txBody>
      </p:sp>
      <p:sp>
        <p:nvSpPr>
          <p:cNvPr id="4" name="Text Placeholder 3">
            <a:extLst>
              <a:ext uri="{FF2B5EF4-FFF2-40B4-BE49-F238E27FC236}">
                <a16:creationId xmlns:a16="http://schemas.microsoft.com/office/drawing/2014/main" id="{C2949571-0CC8-480B-9710-1EFF9E1818A6}"/>
              </a:ext>
            </a:extLst>
          </p:cNvPr>
          <p:cNvSpPr>
            <a:spLocks noGrp="1"/>
          </p:cNvSpPr>
          <p:nvPr>
            <p:ph type="body" sz="quarter" idx="3"/>
          </p:nvPr>
        </p:nvSpPr>
        <p:spPr/>
        <p:txBody>
          <a:bodyPr/>
          <a:lstStyle/>
          <a:p>
            <a:r>
              <a:rPr lang="en-US" dirty="0"/>
              <a:t>Reality</a:t>
            </a:r>
          </a:p>
        </p:txBody>
      </p:sp>
      <p:sp>
        <p:nvSpPr>
          <p:cNvPr id="6" name="Content Placeholder 5">
            <a:extLst>
              <a:ext uri="{FF2B5EF4-FFF2-40B4-BE49-F238E27FC236}">
                <a16:creationId xmlns:a16="http://schemas.microsoft.com/office/drawing/2014/main" id="{F94BFFF7-5A18-46DC-BB53-CB607CB491AD}"/>
              </a:ext>
            </a:extLst>
          </p:cNvPr>
          <p:cNvSpPr>
            <a:spLocks noGrp="1"/>
          </p:cNvSpPr>
          <p:nvPr>
            <p:ph sz="quarter" idx="4"/>
          </p:nvPr>
        </p:nvSpPr>
        <p:spPr/>
        <p:txBody>
          <a:bodyPr>
            <a:normAutofit/>
          </a:bodyPr>
          <a:lstStyle/>
          <a:p>
            <a:r>
              <a:rPr lang="en-US" dirty="0"/>
              <a:t>There were very low correlations among features and accident severity. The highest correlation was vehicle_type at 0.134. </a:t>
            </a:r>
          </a:p>
          <a:p>
            <a:endParaRPr lang="en-US" dirty="0"/>
          </a:p>
        </p:txBody>
      </p:sp>
    </p:spTree>
    <p:extLst>
      <p:ext uri="{BB962C8B-B14F-4D97-AF65-F5344CB8AC3E}">
        <p14:creationId xmlns:p14="http://schemas.microsoft.com/office/powerpoint/2010/main" val="3002648614"/>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Limitations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52525" y="2014194"/>
            <a:ext cx="10058400" cy="4121848"/>
          </a:xfrm>
        </p:spPr>
        <p:txBody>
          <a:bodyPr>
            <a:normAutofit/>
          </a:bodyPr>
          <a:lstStyle/>
          <a:p>
            <a:r>
              <a:rPr lang="en-US" dirty="0"/>
              <a:t>Not able to obtain accuracy over 70% without causing other issues such as overfitting and bias. </a:t>
            </a:r>
          </a:p>
          <a:p>
            <a:r>
              <a:rPr lang="en-US" dirty="0"/>
              <a:t>The data was extremely imbalanced. The majority of accidents were not serious and while this is not a real life problem, it was a problem for this model. Undersampling was done to improve overall scoring.</a:t>
            </a:r>
          </a:p>
          <a:p>
            <a:r>
              <a:rPr lang="en-US" dirty="0"/>
              <a:t>More factors surrounding accidents should be included in this data.</a:t>
            </a:r>
          </a:p>
          <a:p>
            <a:pPr lvl="1"/>
            <a:r>
              <a:rPr lang="en-US" dirty="0"/>
              <a:t>While there was information on the speed limit in certain areas, there was no information on whether the driver was speeding.</a:t>
            </a:r>
          </a:p>
          <a:p>
            <a:pPr lvl="1"/>
            <a:r>
              <a:rPr lang="en-US" dirty="0"/>
              <a:t>No information on cellphone usage of drivers</a:t>
            </a:r>
          </a:p>
          <a:p>
            <a:pPr lvl="1"/>
            <a:r>
              <a:rPr lang="en-US" dirty="0"/>
              <a:t>Rural areas had a higher rate of serious accidents which could be correlation to emergency vehicle arrival or distances from hospitals, but this information was also not available</a:t>
            </a:r>
          </a:p>
          <a:p>
            <a:pPr lvl="1"/>
            <a:r>
              <a:rPr lang="en-US" dirty="0"/>
              <a:t>No time of arrival for emergency units</a:t>
            </a:r>
          </a:p>
          <a:p>
            <a:pPr lvl="1"/>
            <a:r>
              <a:rPr lang="en-US" dirty="0"/>
              <a:t>No info on passengers</a:t>
            </a:r>
          </a:p>
          <a:p>
            <a:r>
              <a:rPr lang="en-US" dirty="0"/>
              <a:t>Low correlations</a:t>
            </a:r>
          </a:p>
          <a:p>
            <a:endParaRPr lang="en-US" dirty="0"/>
          </a:p>
          <a:p>
            <a:endParaRPr lang="en-US" dirty="0"/>
          </a:p>
        </p:txBody>
      </p:sp>
    </p:spTree>
    <p:extLst>
      <p:ext uri="{BB962C8B-B14F-4D97-AF65-F5344CB8AC3E}">
        <p14:creationId xmlns:p14="http://schemas.microsoft.com/office/powerpoint/2010/main" val="319505880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Data Introduction Details</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dirty="0"/>
              <a:t>The data for this project is obtained from a user on  </a:t>
            </a:r>
            <a:r>
              <a:rPr lang="en-US" dirty="0">
                <a:hlinkClick r:id="rId2"/>
              </a:rPr>
              <a:t>Kaggle</a:t>
            </a:r>
            <a:r>
              <a:rPr lang="en-US" dirty="0"/>
              <a:t> and was composed from  information on the </a:t>
            </a:r>
            <a:r>
              <a:rPr lang="en-US" dirty="0">
                <a:hlinkClick r:id="rId3"/>
              </a:rPr>
              <a:t>United Kingdom’s Government Open Data </a:t>
            </a:r>
            <a:r>
              <a:rPr lang="en-US" dirty="0"/>
              <a:t>website. </a:t>
            </a:r>
          </a:p>
          <a:p>
            <a:r>
              <a:rPr lang="en-US" dirty="0"/>
              <a:t>It consists of two different datasets that contain information from 2005-2017 that were combined on a common field (accident_index).</a:t>
            </a:r>
          </a:p>
          <a:p>
            <a:pPr lvl="1"/>
            <a:r>
              <a:rPr lang="en-US" dirty="0"/>
              <a:t>Vehicle_Information.csv: A file containing information about the vehicles,  point of impact, maneuvers made, driver information, etc.</a:t>
            </a:r>
          </a:p>
          <a:p>
            <a:pPr lvl="1"/>
            <a:r>
              <a:rPr lang="en-US" dirty="0"/>
              <a:t>Accident_Information.csv: A file containing details about the accident that include location, junction details, date and time, accident severity, etc. </a:t>
            </a:r>
          </a:p>
        </p:txBody>
      </p:sp>
    </p:spTree>
    <p:extLst>
      <p:ext uri="{BB962C8B-B14F-4D97-AF65-F5344CB8AC3E}">
        <p14:creationId xmlns:p14="http://schemas.microsoft.com/office/powerpoint/2010/main" val="37412321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066800" y="642594"/>
            <a:ext cx="10058400" cy="1371600"/>
          </a:xfrm>
        </p:spPr>
        <p:txBody>
          <a:bodyPr>
            <a:normAutofit/>
          </a:bodyPr>
          <a:lstStyle/>
          <a:p>
            <a:pPr algn="ctr"/>
            <a:r>
              <a:rPr lang="en-US" dirty="0"/>
              <a:t>Research Questions</a:t>
            </a:r>
          </a:p>
        </p:txBody>
      </p:sp>
      <p:graphicFrame>
        <p:nvGraphicFramePr>
          <p:cNvPr id="12" name="Content Placeholder 2">
            <a:extLst>
              <a:ext uri="{FF2B5EF4-FFF2-40B4-BE49-F238E27FC236}">
                <a16:creationId xmlns:a16="http://schemas.microsoft.com/office/drawing/2014/main" id="{24321569-F7C1-4A1E-BA4C-02162B1033CF}"/>
              </a:ext>
            </a:extLst>
          </p:cNvPr>
          <p:cNvGraphicFramePr>
            <a:graphicFrameLocks noGrp="1"/>
          </p:cNvGraphicFramePr>
          <p:nvPr>
            <p:ph idx="1"/>
            <p:extLst>
              <p:ext uri="{D42A27DB-BD31-4B8C-83A1-F6EECF244321}">
                <p14:modId xmlns:p14="http://schemas.microsoft.com/office/powerpoint/2010/main" val="2765578436"/>
              </p:ext>
            </p:extLst>
          </p:nvPr>
        </p:nvGraphicFramePr>
        <p:xfrm>
          <a:off x="1066800" y="2014194"/>
          <a:ext cx="10058400" cy="4021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2086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457C-01E9-49BD-BD47-5329ABDAF724}"/>
              </a:ext>
            </a:extLst>
          </p:cNvPr>
          <p:cNvSpPr>
            <a:spLocks noGrp="1"/>
          </p:cNvSpPr>
          <p:nvPr>
            <p:ph type="title"/>
          </p:nvPr>
        </p:nvSpPr>
        <p:spPr>
          <a:xfrm>
            <a:off x="1066800" y="642594"/>
            <a:ext cx="10058400" cy="1371600"/>
          </a:xfrm>
        </p:spPr>
        <p:txBody>
          <a:bodyPr>
            <a:normAutofit/>
          </a:bodyPr>
          <a:lstStyle/>
          <a:p>
            <a:pPr algn="ctr"/>
            <a:r>
              <a:rPr lang="en-US" sz="4400" dirty="0"/>
              <a:t>Who does this project benefit?</a:t>
            </a:r>
            <a:br>
              <a:rPr lang="en-US" sz="4400" dirty="0"/>
            </a:br>
            <a:endParaRPr lang="en-US" sz="4400" dirty="0"/>
          </a:p>
        </p:txBody>
      </p:sp>
      <p:graphicFrame>
        <p:nvGraphicFramePr>
          <p:cNvPr id="5" name="Content Placeholder 2">
            <a:extLst>
              <a:ext uri="{FF2B5EF4-FFF2-40B4-BE49-F238E27FC236}">
                <a16:creationId xmlns:a16="http://schemas.microsoft.com/office/drawing/2014/main" id="{3B18E6A2-DBC2-49A6-B0D6-BD5107200DE5}"/>
              </a:ext>
            </a:extLst>
          </p:cNvPr>
          <p:cNvGraphicFramePr>
            <a:graphicFrameLocks noGrp="1"/>
          </p:cNvGraphicFramePr>
          <p:nvPr>
            <p:ph idx="1"/>
            <p:extLst>
              <p:ext uri="{D42A27DB-BD31-4B8C-83A1-F6EECF244321}">
                <p14:modId xmlns:p14="http://schemas.microsoft.com/office/powerpoint/2010/main" val="2114551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03415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When do/did the most accidents happen?</a:t>
            </a:r>
            <a:br>
              <a:rPr lang="en-US" sz="4400" dirty="0"/>
            </a:br>
            <a:endParaRPr lang="en-US" sz="4400" dirty="0"/>
          </a:p>
        </p:txBody>
      </p:sp>
      <p:graphicFrame>
        <p:nvGraphicFramePr>
          <p:cNvPr id="5" name="Content Placeholder 2">
            <a:extLst>
              <a:ext uri="{FF2B5EF4-FFF2-40B4-BE49-F238E27FC236}">
                <a16:creationId xmlns:a16="http://schemas.microsoft.com/office/drawing/2014/main" id="{1DA66A50-EF85-4F34-88F7-348321269BD4}"/>
              </a:ext>
            </a:extLst>
          </p:cNvPr>
          <p:cNvGraphicFramePr>
            <a:graphicFrameLocks noGrp="1"/>
          </p:cNvGraphicFramePr>
          <p:nvPr>
            <p:ph idx="1"/>
            <p:extLst>
              <p:ext uri="{D42A27DB-BD31-4B8C-83A1-F6EECF244321}">
                <p14:modId xmlns:p14="http://schemas.microsoft.com/office/powerpoint/2010/main" val="401969653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8327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Year</a:t>
            </a:r>
          </a:p>
        </p:txBody>
      </p:sp>
      <p:pic>
        <p:nvPicPr>
          <p:cNvPr id="6" name="Content Placeholder 5" descr="A picture containing drawing&#10;&#10;Description automatically generated">
            <a:extLst>
              <a:ext uri="{FF2B5EF4-FFF2-40B4-BE49-F238E27FC236}">
                <a16:creationId xmlns:a16="http://schemas.microsoft.com/office/drawing/2014/main" id="{7E793DB5-5E2C-450B-BDD1-94BAC1D2F924}"/>
              </a:ext>
            </a:extLst>
          </p:cNvPr>
          <p:cNvPicPr>
            <a:picLocks noGrp="1" noChangeAspect="1"/>
          </p:cNvPicPr>
          <p:nvPr>
            <p:ph idx="1"/>
          </p:nvPr>
        </p:nvPicPr>
        <p:blipFill>
          <a:blip r:embed="rId2"/>
          <a:stretch>
            <a:fillRect/>
          </a:stretch>
        </p:blipFill>
        <p:spPr>
          <a:xfrm>
            <a:off x="2202567" y="1822085"/>
            <a:ext cx="7786866" cy="3465024"/>
          </a:xfrm>
        </p:spPr>
      </p:pic>
      <p:sp>
        <p:nvSpPr>
          <p:cNvPr id="7" name="TextBox 6">
            <a:extLst>
              <a:ext uri="{FF2B5EF4-FFF2-40B4-BE49-F238E27FC236}">
                <a16:creationId xmlns:a16="http://schemas.microsoft.com/office/drawing/2014/main" id="{6A9E7ED0-1662-4384-9867-879DD8D3FA95}"/>
              </a:ext>
            </a:extLst>
          </p:cNvPr>
          <p:cNvSpPr txBox="1"/>
          <p:nvPr/>
        </p:nvSpPr>
        <p:spPr>
          <a:xfrm>
            <a:off x="1895475" y="5524220"/>
            <a:ext cx="8093958" cy="523220"/>
          </a:xfrm>
          <a:prstGeom prst="rect">
            <a:avLst/>
          </a:prstGeom>
          <a:noFill/>
        </p:spPr>
        <p:txBody>
          <a:bodyPr wrap="square" rtlCol="0">
            <a:spAutoFit/>
          </a:bodyPr>
          <a:lstStyle/>
          <a:p>
            <a:r>
              <a:rPr lang="en-US" sz="1400" dirty="0"/>
              <a:t>According to the graph above, from 2010 to 2013, there was a decrease in the number of accidents, however over the past few years there has been an increase in accidents, with 2016 being close to the 2010 numbers.</a:t>
            </a:r>
          </a:p>
        </p:txBody>
      </p:sp>
    </p:spTree>
    <p:extLst>
      <p:ext uri="{BB962C8B-B14F-4D97-AF65-F5344CB8AC3E}">
        <p14:creationId xmlns:p14="http://schemas.microsoft.com/office/powerpoint/2010/main" val="10403485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3741"/>
      </a:dk2>
      <a:lt2>
        <a:srgbClr val="E2E8E2"/>
      </a:lt2>
      <a:accent1>
        <a:srgbClr val="C34DC3"/>
      </a:accent1>
      <a:accent2>
        <a:srgbClr val="8443B4"/>
      </a:accent2>
      <a:accent3>
        <a:srgbClr val="624FC4"/>
      </a:accent3>
      <a:accent4>
        <a:srgbClr val="415EB4"/>
      </a:accent4>
      <a:accent5>
        <a:srgbClr val="4D9CC3"/>
      </a:accent5>
      <a:accent6>
        <a:srgbClr val="3BB1A7"/>
      </a:accent6>
      <a:hlink>
        <a:srgbClr val="4483C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Traffic_Analysis_and_Severity_Prediction" id="{E15918B2-3F35-491A-9C8F-B1E1D8939746}" vid="{6B30AE64-234B-4CB9-9A2F-314C378A77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8.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0.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61.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2.png"/></Relationships>
</file>

<file path=ppt/webextensions/taskpanes.xml><?xml version="1.0" encoding="utf-8"?>
<wetp:taskpanes xmlns:wetp="http://schemas.microsoft.com/office/webextensions/taskpanes/2010/11">
  <wetp:taskpane dockstate="right" visibility="0" width="350"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A6D72D4-3125-4661-A610-2EF58BEE3CA5}">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3AC889F3-6AFF-455B-99C9-0D3A90C6213C}">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shared/43FDWZTYG?:display_count=yes&amp;:origin=viz_share_link&quot;,&quot;values&quot;:{},&quot;data&quot;:{&quot;uri&quot;:&quot;public.tableau.com/shared/43FDWZTYG?:display_count=yes&amp;:origin=viz_share_link&quot;},&quot;secure&quot;:false}],&quot;name&quot;:&quot;public.tableau.com/shared/43FDWZTYG?:display_count=yes&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4AB05448-E3FC-4246-9A45-DB071ACD48D1}">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views/LearningAlgorithmResults/LearningAlgorithmsScores?:embed=y&amp;:display_count=yes&amp;:origin=viz_share_link&quot;,&quot;values&quot;:{},&quot;data&quot;:{&quot;uri&quot;:&quot;public.tableau.com/views/LearningAlgorithmResults/LearningAlgorithmsScores?:embed=y&amp;:display_count=yes&amp;:origin=viz_share_link&quot;},&quot;secure&quot;:false}],&quot;name&quot;:&quot;public.tableau.com/views/LearningAlgorithmResults/LearningAlgorithmsScores?:embed=y&amp;:display_count=yes&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FC9733CA-15F8-4427-B6D3-E812E97F64B8}">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views/LearningAlgorithmResults/LearningAlgorithmsRates?:embed=y&amp;:display_count=yes&amp;:origin=viz_share_link&quot;,&quot;values&quot;:{},&quot;data&quot;:{&quot;uri&quot;:&quot;public.tableau.com/views/LearningAlgorithmResults/LearningAlgorithmsRates?:embed=y&amp;:display_count=yes&amp;:origin=viz_share_link&quot;},&quot;secure&quot;:false}],&quot;name&quot;:&quot;public.tableau.com/views/LearningAlgorithmResults/LearningAlgorithmsRates?:embed=y&amp;:display_count=yes&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FC9733CA-15F8-4427-B6D3-E812E97F64B8}">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ublic.tableau.com/views/LearningAlgorithmResults/LearningAlgorithmsRates?:embed=y&amp;:display_count=yes&amp;:origin=viz_share_link&quot;,&quot;values&quot;:{},&quot;data&quot;:{&quot;uri&quot;:&quot;public.tableau.com/views/LearningAlgorithmResults/LearningAlgorithmsRates?:embed=y&amp;:display_count=yes&amp;:origin=viz_share_link&quot;},&quot;secure&quot;:false}],&quot;name&quot;:&quot;public.tableau.com/views/LearningAlgorithmResults/LearningAlgorithmsRates?:embed=y&amp;:display_count=yes&amp;:origin=viz_share_link&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7719</TotalTime>
  <Words>2587</Words>
  <Application>Microsoft Office PowerPoint</Application>
  <PresentationFormat>Widescreen</PresentationFormat>
  <Paragraphs>173</Paragraphs>
  <Slides>46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Garamond</vt:lpstr>
      <vt:lpstr>SavonVTI</vt:lpstr>
      <vt:lpstr>Traffic Analysis and Severity Prediction</vt:lpstr>
      <vt:lpstr>Background</vt:lpstr>
      <vt:lpstr>Importance of Analyzing Traffic Accidents</vt:lpstr>
      <vt:lpstr>Agenda</vt:lpstr>
      <vt:lpstr>Data Introduction Details</vt:lpstr>
      <vt:lpstr>Research Questions</vt:lpstr>
      <vt:lpstr>Who does this project benefit? </vt:lpstr>
      <vt:lpstr>When do/did the most accidents happen? </vt:lpstr>
      <vt:lpstr>Accidents per Year</vt:lpstr>
      <vt:lpstr>Accidents per Month</vt:lpstr>
      <vt:lpstr>Accidents Per Weekday Per Year</vt:lpstr>
      <vt:lpstr>Accidents Per Season</vt:lpstr>
      <vt:lpstr>How do the available factors contribute to accident seriousness? </vt:lpstr>
      <vt:lpstr>How do the available factors contribute to accident seriousness?</vt:lpstr>
      <vt:lpstr>Did Police Officer Attend Scene Of Accident </vt:lpstr>
      <vt:lpstr>First Point of Impact</vt:lpstr>
      <vt:lpstr>Speed Limit</vt:lpstr>
      <vt:lpstr>Urban or Rural Areas</vt:lpstr>
      <vt:lpstr>Skidding or Overturning</vt:lpstr>
      <vt:lpstr>Vehicle Leaving Carriageway</vt:lpstr>
      <vt:lpstr>Vehicle Type</vt:lpstr>
      <vt:lpstr>Age Band of Driver</vt:lpstr>
      <vt:lpstr>Junction Control</vt:lpstr>
      <vt:lpstr>Hit Object Off Carriageway</vt:lpstr>
      <vt:lpstr>Junction Detail</vt:lpstr>
      <vt:lpstr>Junction Location</vt:lpstr>
      <vt:lpstr>Year</vt:lpstr>
      <vt:lpstr>Visualizations Summary</vt:lpstr>
      <vt:lpstr>Other Visualizations</vt:lpstr>
      <vt:lpstr>PowerPoint Presentation</vt:lpstr>
      <vt:lpstr>PowerPoint Presentation</vt:lpstr>
      <vt:lpstr>PowerPoint Presentation</vt:lpstr>
      <vt:lpstr>PowerPoint Presentation</vt:lpstr>
      <vt:lpstr>PowerPoint Presentation</vt:lpstr>
      <vt:lpstr>Other Visualizations Summary</vt:lpstr>
      <vt:lpstr>Possible Solution</vt:lpstr>
      <vt:lpstr>Signage Options</vt:lpstr>
      <vt:lpstr>PowerPoint Presentation</vt:lpstr>
      <vt:lpstr>Can we create a machine learning algorithm that correctly predicts the severity of accidents?</vt:lpstr>
      <vt:lpstr>PowerPoint Presentation</vt:lpstr>
      <vt:lpstr>PowerPoint Presentation</vt:lpstr>
      <vt:lpstr>PowerPoint Presentation</vt:lpstr>
      <vt:lpstr>Balanced Bagging Classifier</vt:lpstr>
      <vt:lpstr>Balanced Bagging Classifiers Comparison</vt:lpstr>
      <vt:lpstr>Expectations vs Reality</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Analysis and Severity Prediction</dc:title>
  <dc:creator>Gen Taylor</dc:creator>
  <cp:lastModifiedBy>Gen Taylor</cp:lastModifiedBy>
  <cp:revision>51</cp:revision>
  <dcterms:created xsi:type="dcterms:W3CDTF">2019-10-10T09:20:23Z</dcterms:created>
  <dcterms:modified xsi:type="dcterms:W3CDTF">2019-10-31T23:39:40Z</dcterms:modified>
</cp:coreProperties>
</file>