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37"/>
  </p:notes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279" r:id="rId15"/>
    <p:sldId id="281" r:id="rId16"/>
    <p:sldId id="282" r:id="rId17"/>
    <p:sldId id="283" r:id="rId18"/>
    <p:sldId id="284" r:id="rId19"/>
    <p:sldId id="285" r:id="rId20"/>
    <p:sldId id="286" r:id="rId21"/>
    <p:sldId id="290" r:id="rId22"/>
    <p:sldId id="289" r:id="rId23"/>
    <p:sldId id="288" r:id="rId24"/>
    <p:sldId id="287" r:id="rId25"/>
    <p:sldId id="293" r:id="rId26"/>
    <p:sldId id="291" r:id="rId27"/>
    <p:sldId id="294" r:id="rId28"/>
    <p:sldId id="295" r:id="rId29"/>
    <p:sldId id="296" r:id="rId30"/>
    <p:sldId id="299" r:id="rId31"/>
    <p:sldId id="297" r:id="rId32"/>
    <p:sldId id="298" r:id="rId33"/>
    <p:sldId id="300" r:id="rId34"/>
    <p:sldId id="301" r:id="rId35"/>
    <p:sldId id="26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43741"/>
    <a:srgbClr val="1723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4660"/>
  </p:normalViewPr>
  <p:slideViewPr>
    <p:cSldViewPr snapToGrid="0">
      <p:cViewPr varScale="1">
        <p:scale>
          <a:sx n="108" d="100"/>
          <a:sy n="108" d="100"/>
        </p:scale>
        <p:origin x="5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changer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3DDA2AED-A76B-43F7-8B44-7B8D28056765}">
      <dgm:prSet/>
      <dgm:spPr/>
      <dgm:t>
        <a:bodyPr/>
        <a:lstStyle/>
        <a:p>
          <a:pPr>
            <a:lnSpc>
              <a:spcPct val="100000"/>
            </a:lnSpc>
            <a:defRPr b="1"/>
          </a:pPr>
          <a:r>
            <a:rPr lang="en-US" dirty="0"/>
            <a:t>Insurance companies</a:t>
          </a:r>
        </a:p>
      </dgm:t>
    </dgm:pt>
    <dgm:pt modelId="{37045332-7A7B-43BF-B1A0-070DA912864F}" type="parTrans" cxnId="{4C4D3E57-D017-461D-A1C1-E3791ED67965}">
      <dgm:prSet/>
      <dgm:spPr/>
      <dgm:t>
        <a:bodyPr/>
        <a:lstStyle/>
        <a:p>
          <a:endParaRPr lang="en-US"/>
        </a:p>
      </dgm:t>
    </dgm:pt>
    <dgm:pt modelId="{3802B9E2-6F4B-4FCB-83F1-9A5F829F2338}" type="sibTrans" cxnId="{4C4D3E57-D017-461D-A1C1-E3791ED67965}">
      <dgm:prSet/>
      <dgm:spPr/>
      <dgm:t>
        <a:bodyPr/>
        <a:lstStyle/>
        <a:p>
          <a:endParaRPr lang="en-US"/>
        </a:p>
      </dgm:t>
    </dgm:pt>
    <dgm:pt modelId="{B8298D94-CF92-438D-865C-07DD6E6E78B5}">
      <dgm:prSet/>
      <dgm:spPr/>
      <dgm:t>
        <a:bodyPr/>
        <a:lstStyle/>
        <a:p>
          <a:pPr>
            <a:lnSpc>
              <a:spcPct val="100000"/>
            </a:lnSpc>
          </a:pPr>
          <a:r>
            <a:rPr lang="en-US" dirty="0"/>
            <a:t>Calculate rates by area, age groups, and car types</a:t>
          </a:r>
        </a:p>
      </dgm:t>
    </dgm:pt>
    <dgm:pt modelId="{B44029A4-C02D-42D7-819A-582FC78C852C}" type="parTrans" cxnId="{955ADD77-9DD2-472A-967A-BC5B6404682D}">
      <dgm:prSet/>
      <dgm:spPr/>
      <dgm:t>
        <a:bodyPr/>
        <a:lstStyle/>
        <a:p>
          <a:endParaRPr lang="en-US"/>
        </a:p>
      </dgm:t>
    </dgm:pt>
    <dgm:pt modelId="{17684FD4-F52D-4EAF-A9C4-5B452A43E620}" type="sibTrans" cxnId="{955ADD77-9DD2-472A-967A-BC5B6404682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4">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4">
        <dgm:presLayoutVars/>
      </dgm:prSet>
      <dgm:spPr/>
    </dgm:pt>
    <dgm:pt modelId="{596ED487-1D5E-46FD-95A6-AEAF4BDF0368}" type="pres">
      <dgm:prSet presAssocID="{B56DA004-7D3B-4EA7-B249-B09C37087319}" presName="sibTrans" presStyleCnt="0"/>
      <dgm:spPr/>
    </dgm:pt>
    <dgm:pt modelId="{227B4BAF-C78C-40E3-B280-67D2BC7E9A7E}" type="pres">
      <dgm:prSet presAssocID="{3DDA2AED-A76B-43F7-8B44-7B8D28056765}" presName="compNode" presStyleCnt="0"/>
      <dgm:spPr/>
    </dgm:pt>
    <dgm:pt modelId="{4F0BA443-FF96-42A4-AC84-B564DEF34764}" type="pres">
      <dgm:prSet presAssocID="{3DDA2AED-A76B-43F7-8B44-7B8D280567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277D7F3C-C663-41A9-A9B9-94F4AD61A806}" type="pres">
      <dgm:prSet presAssocID="{3DDA2AED-A76B-43F7-8B44-7B8D28056765}" presName="iconSpace" presStyleCnt="0"/>
      <dgm:spPr/>
    </dgm:pt>
    <dgm:pt modelId="{A1E3E098-DCEF-46B7-B2FE-A250A582B843}" type="pres">
      <dgm:prSet presAssocID="{3DDA2AED-A76B-43F7-8B44-7B8D28056765}" presName="parTx" presStyleLbl="revTx" presStyleIdx="2" presStyleCnt="4">
        <dgm:presLayoutVars>
          <dgm:chMax val="0"/>
          <dgm:chPref val="0"/>
        </dgm:presLayoutVars>
      </dgm:prSet>
      <dgm:spPr/>
    </dgm:pt>
    <dgm:pt modelId="{036134D2-680A-416E-9DBE-2C5A19C6C5C8}" type="pres">
      <dgm:prSet presAssocID="{3DDA2AED-A76B-43F7-8B44-7B8D28056765}" presName="txSpace" presStyleCnt="0"/>
      <dgm:spPr/>
    </dgm:pt>
    <dgm:pt modelId="{42AA0E0B-DE40-41DB-9F57-9A82FE308CB2}" type="pres">
      <dgm:prSet presAssocID="{3DDA2AED-A76B-43F7-8B44-7B8D28056765}" presName="desTx" presStyleLbl="revTx" presStyleIdx="3" presStyleCnt="4">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CE0CEB28-6A90-4AEA-8B9D-F4A3FE18DCCE}" type="presOf" srcId="{3DDA2AED-A76B-43F7-8B44-7B8D28056765}" destId="{A1E3E098-DCEF-46B7-B2FE-A250A582B843}"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37606554-A8D0-4B0B-A058-C23E706F1DB2}" type="presOf" srcId="{B8298D94-CF92-438D-865C-07DD6E6E78B5}" destId="{42AA0E0B-DE40-41DB-9F57-9A82FE308CB2}" srcOrd="0" destOrd="0" presId="urn:microsoft.com/office/officeart/2018/5/layout/CenteredIconLabelDescriptionList"/>
    <dgm:cxn modelId="{4C4D3E57-D017-461D-A1C1-E3791ED67965}" srcId="{7FBEDE63-63BD-44B4-8266-F9AF3A27E099}" destId="{3DDA2AED-A76B-43F7-8B44-7B8D28056765}" srcOrd="1" destOrd="0" parTransId="{37045332-7A7B-43BF-B1A0-070DA912864F}" sibTransId="{3802B9E2-6F4B-4FCB-83F1-9A5F829F2338}"/>
    <dgm:cxn modelId="{955ADD77-9DD2-472A-967A-BC5B6404682D}" srcId="{3DDA2AED-A76B-43F7-8B44-7B8D28056765}" destId="{B8298D94-CF92-438D-865C-07DD6E6E78B5}" srcOrd="0" destOrd="0" parTransId="{B44029A4-C02D-42D7-819A-582FC78C852C}" sibTransId="{17684FD4-F52D-4EAF-A9C4-5B452A43E620}"/>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 modelId="{A13D052A-3BB2-4F21-8568-69E2ADA27D74}" type="presParOf" srcId="{88B4A8DF-321E-41F7-9ACC-22B7E23807BA}" destId="{596ED487-1D5E-46FD-95A6-AEAF4BDF0368}" srcOrd="1" destOrd="0" presId="urn:microsoft.com/office/officeart/2018/5/layout/CenteredIconLabelDescriptionList"/>
    <dgm:cxn modelId="{5A12C364-CAAD-4E87-BD2F-C7FFFA9101B5}" type="presParOf" srcId="{88B4A8DF-321E-41F7-9ACC-22B7E23807BA}" destId="{227B4BAF-C78C-40E3-B280-67D2BC7E9A7E}" srcOrd="2" destOrd="0" presId="urn:microsoft.com/office/officeart/2018/5/layout/CenteredIconLabelDescriptionList"/>
    <dgm:cxn modelId="{2EB8BD25-BE82-4F06-B82F-0A485A253CD9}" type="presParOf" srcId="{227B4BAF-C78C-40E3-B280-67D2BC7E9A7E}" destId="{4F0BA443-FF96-42A4-AC84-B564DEF34764}" srcOrd="0" destOrd="0" presId="urn:microsoft.com/office/officeart/2018/5/layout/CenteredIconLabelDescriptionList"/>
    <dgm:cxn modelId="{5F292009-F900-4983-95BF-6FDC236AD8C4}" type="presParOf" srcId="{227B4BAF-C78C-40E3-B280-67D2BC7E9A7E}" destId="{277D7F3C-C663-41A9-A9B9-94F4AD61A806}" srcOrd="1" destOrd="0" presId="urn:microsoft.com/office/officeart/2018/5/layout/CenteredIconLabelDescriptionList"/>
    <dgm:cxn modelId="{924D2ACD-C2D1-47EA-963D-E38E2E5C19D2}" type="presParOf" srcId="{227B4BAF-C78C-40E3-B280-67D2BC7E9A7E}" destId="{A1E3E098-DCEF-46B7-B2FE-A250A582B843}" srcOrd="2" destOrd="0" presId="urn:microsoft.com/office/officeart/2018/5/layout/CenteredIconLabelDescriptionList"/>
    <dgm:cxn modelId="{645888A0-E3E4-4C4E-BE88-60885385EDD7}" type="presParOf" srcId="{227B4BAF-C78C-40E3-B280-67D2BC7E9A7E}" destId="{036134D2-680A-416E-9DBE-2C5A19C6C5C8}" srcOrd="3" destOrd="0" presId="urn:microsoft.com/office/officeart/2018/5/layout/CenteredIconLabelDescriptionList"/>
    <dgm:cxn modelId="{9A727F77-BF8D-43C8-B96B-807049310323}" type="presParOf" srcId="{227B4BAF-C78C-40E3-B280-67D2BC7E9A7E}" destId="{42AA0E0B-DE40-41DB-9F57-9A82FE308CB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a:t>x1st_point_of_impact </a:t>
          </a:r>
          <a:endParaRPr lang="en-US" sz="1200" dirty="0"/>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a:t>number_of_vehicles </a:t>
          </a:r>
          <a:endParaRPr lang="en-US" sz="1200" dirty="0"/>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a:t>speed_limit</a:t>
          </a:r>
          <a:endParaRPr lang="en-US" sz="1200" dirty="0"/>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a:t>skidding_and_overturning </a:t>
          </a:r>
          <a:endParaRPr lang="en-US" sz="1200" dirty="0"/>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a:t>sex_of_driver </a:t>
          </a:r>
          <a:endParaRPr lang="en-US" sz="1200" dirty="0"/>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a:t>vehicle_type </a:t>
          </a:r>
          <a:endParaRPr lang="en-US" sz="1200" dirty="0"/>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a:t>vehicle_manoeuvre </a:t>
          </a:r>
          <a:endParaRPr lang="en-US" sz="1200" dirty="0"/>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a:t>engine_capacity_cc </a:t>
          </a:r>
          <a:endParaRPr lang="en-US" sz="1200" dirty="0"/>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a:t>number_of_casualties </a:t>
          </a:r>
          <a:endParaRPr lang="en-US" sz="1200" dirty="0"/>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a:t>driver_home_area_type </a:t>
          </a:r>
          <a:endParaRPr lang="en-US" sz="1200" dirty="0"/>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a:t>age_band_of_driver </a:t>
          </a:r>
          <a:endParaRPr lang="en-US" sz="1200" dirty="0"/>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a:t>junction_control </a:t>
          </a:r>
          <a:endParaRPr lang="en-US" sz="1200" dirty="0"/>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a:t>hit_object_off_carriageway</a:t>
          </a:r>
          <a:endParaRPr lang="en-US" sz="1200" dirty="0"/>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a:t>hit_object_in_carriageway </a:t>
          </a:r>
          <a:endParaRPr lang="en-US" sz="1200" dirty="0"/>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a:t>driver_imd_decile </a:t>
          </a:r>
          <a:endParaRPr lang="en-US" sz="1200" dirty="0"/>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a:t>junction_detail </a:t>
          </a:r>
          <a:endParaRPr lang="en-US" sz="1200" dirty="0"/>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a:t>junction_location </a:t>
          </a:r>
          <a:endParaRPr lang="en-US" sz="1200" dirty="0"/>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a:t>propulsion_code </a:t>
          </a:r>
          <a:endParaRPr lang="en-US" sz="1200" dirty="0"/>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8223B5-866C-47D7-8FE6-85012E9E4D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165FD0-C69B-423C-8AFC-1287547A7C32}">
      <dgm:prSet phldrT="[Text]"/>
      <dgm:spPr/>
      <dgm:t>
        <a:bodyPr/>
        <a:lstStyle/>
        <a:p>
          <a:r>
            <a:rPr lang="en-US" b="0" i="0"/>
            <a:t>Junction Control by Junction Detail</a:t>
          </a:r>
          <a:endParaRPr lang="en-US"/>
        </a:p>
      </dgm:t>
    </dgm:pt>
    <dgm:pt modelId="{FBC6441B-9BDA-4B75-BB9D-4AE252677A65}" type="parTrans" cxnId="{50E480D0-55AB-4C37-8E24-CD0F2893A2EE}">
      <dgm:prSet/>
      <dgm:spPr/>
      <dgm:t>
        <a:bodyPr/>
        <a:lstStyle/>
        <a:p>
          <a:endParaRPr lang="en-US"/>
        </a:p>
      </dgm:t>
    </dgm:pt>
    <dgm:pt modelId="{DBB46850-5E23-46C4-BDFF-5C55D9B2A0DC}" type="sibTrans" cxnId="{50E480D0-55AB-4C37-8E24-CD0F2893A2EE}">
      <dgm:prSet/>
      <dgm:spPr/>
      <dgm:t>
        <a:bodyPr/>
        <a:lstStyle/>
        <a:p>
          <a:endParaRPr lang="en-US"/>
        </a:p>
      </dgm:t>
    </dgm:pt>
    <dgm:pt modelId="{5C7FCDF0-CED6-4A0A-9BB9-CACF2593A383}">
      <dgm:prSet phldrT="[Text]"/>
      <dgm:spPr/>
      <dgm:t>
        <a:bodyPr/>
        <a:lstStyle/>
        <a:p>
          <a:r>
            <a:rPr lang="en-US" dirty="0"/>
            <a:t>Junction Control by Junction Location</a:t>
          </a:r>
        </a:p>
      </dgm:t>
    </dgm:pt>
    <dgm:pt modelId="{BAD44C96-C232-4BC4-88C3-7B4FDEA147A7}" type="parTrans" cxnId="{34D283E8-BF56-435B-9900-763E13E67AFC}">
      <dgm:prSet/>
      <dgm:spPr/>
      <dgm:t>
        <a:bodyPr/>
        <a:lstStyle/>
        <a:p>
          <a:endParaRPr lang="en-US"/>
        </a:p>
      </dgm:t>
    </dgm:pt>
    <dgm:pt modelId="{BD921BAF-DBCF-40BF-BE97-13E79398508E}" type="sibTrans" cxnId="{34D283E8-BF56-435B-9900-763E13E67AFC}">
      <dgm:prSet/>
      <dgm:spPr/>
      <dgm:t>
        <a:bodyPr/>
        <a:lstStyle/>
        <a:p>
          <a:endParaRPr lang="en-US"/>
        </a:p>
      </dgm:t>
    </dgm:pt>
    <dgm:pt modelId="{4DFBD302-1F57-412E-8495-C26C7C48882D}">
      <dgm:prSet phldrT="[Text]"/>
      <dgm:spPr/>
      <dgm:t>
        <a:bodyPr/>
        <a:lstStyle/>
        <a:p>
          <a:r>
            <a:rPr lang="en-US" dirty="0"/>
            <a:t>First point of Impact by Junction Detail</a:t>
          </a:r>
        </a:p>
      </dgm:t>
    </dgm:pt>
    <dgm:pt modelId="{728FA250-1485-4115-BA96-9E108D08F6EF}" type="parTrans" cxnId="{277C20B0-A486-4ABC-922D-C07708A4D9EB}">
      <dgm:prSet/>
      <dgm:spPr/>
      <dgm:t>
        <a:bodyPr/>
        <a:lstStyle/>
        <a:p>
          <a:endParaRPr lang="en-US"/>
        </a:p>
      </dgm:t>
    </dgm:pt>
    <dgm:pt modelId="{96CA7DEC-FA1D-4B23-8622-65A101257C97}" type="sibTrans" cxnId="{277C20B0-A486-4ABC-922D-C07708A4D9EB}">
      <dgm:prSet/>
      <dgm:spPr/>
      <dgm:t>
        <a:bodyPr/>
        <a:lstStyle/>
        <a:p>
          <a:endParaRPr lang="en-US"/>
        </a:p>
      </dgm:t>
    </dgm:pt>
    <dgm:pt modelId="{95D3E504-E5B1-420A-8CA6-4FBCD5D3F186}">
      <dgm:prSet phldrT="[Text]"/>
      <dgm:spPr/>
      <dgm:t>
        <a:bodyPr/>
        <a:lstStyle/>
        <a:p>
          <a:r>
            <a:rPr lang="en-US" dirty="0"/>
            <a:t>First point of Impact by Junction Location</a:t>
          </a:r>
        </a:p>
      </dgm:t>
    </dgm:pt>
    <dgm:pt modelId="{23047823-81B5-40E4-8593-035DD8DF6946}" type="parTrans" cxnId="{994808D7-D8BF-49A9-A068-F826CDD041D4}">
      <dgm:prSet/>
      <dgm:spPr/>
      <dgm:t>
        <a:bodyPr/>
        <a:lstStyle/>
        <a:p>
          <a:endParaRPr lang="en-US"/>
        </a:p>
      </dgm:t>
    </dgm:pt>
    <dgm:pt modelId="{E9C81F83-DA83-41A0-9EEA-9F0EB53D0BB5}" type="sibTrans" cxnId="{994808D7-D8BF-49A9-A068-F826CDD041D4}">
      <dgm:prSet/>
      <dgm:spPr/>
      <dgm:t>
        <a:bodyPr/>
        <a:lstStyle/>
        <a:p>
          <a:endParaRPr lang="en-US"/>
        </a:p>
      </dgm:t>
    </dgm:pt>
    <dgm:pt modelId="{2EF407CA-44E8-4D9A-B156-0EDD2BCD2A62}">
      <dgm:prSet phldrT="[Text]"/>
      <dgm:spPr/>
      <dgm:t>
        <a:bodyPr/>
        <a:lstStyle/>
        <a:p>
          <a:r>
            <a:rPr lang="en-US" dirty="0"/>
            <a:t>Junction Control and First Point of Impact</a:t>
          </a:r>
        </a:p>
      </dgm:t>
    </dgm:pt>
    <dgm:pt modelId="{506BC382-1705-4373-9400-3283AE1569FE}" type="parTrans" cxnId="{01AEC205-55F0-4EA7-8093-131E2A199158}">
      <dgm:prSet/>
      <dgm:spPr/>
      <dgm:t>
        <a:bodyPr/>
        <a:lstStyle/>
        <a:p>
          <a:endParaRPr lang="en-US"/>
        </a:p>
      </dgm:t>
    </dgm:pt>
    <dgm:pt modelId="{B66D52F5-BDF8-47C6-8CEC-9BF0772FB3D8}" type="sibTrans" cxnId="{01AEC205-55F0-4EA7-8093-131E2A199158}">
      <dgm:prSet/>
      <dgm:spPr/>
      <dgm:t>
        <a:bodyPr/>
        <a:lstStyle/>
        <a:p>
          <a:endParaRPr lang="en-US"/>
        </a:p>
      </dgm:t>
    </dgm:pt>
    <dgm:pt modelId="{ACAE5ACD-C283-41C1-A17C-0E2A8EFF17F7}" type="pres">
      <dgm:prSet presAssocID="{D38223B5-866C-47D7-8FE6-85012E9E4D86}" presName="Name0" presStyleCnt="0">
        <dgm:presLayoutVars>
          <dgm:chMax val="7"/>
          <dgm:chPref val="7"/>
          <dgm:dir/>
        </dgm:presLayoutVars>
      </dgm:prSet>
      <dgm:spPr/>
    </dgm:pt>
    <dgm:pt modelId="{6825C264-FC71-4309-80C8-633BDBFE3A98}" type="pres">
      <dgm:prSet presAssocID="{D38223B5-866C-47D7-8FE6-85012E9E4D86}" presName="Name1" presStyleCnt="0"/>
      <dgm:spPr/>
    </dgm:pt>
    <dgm:pt modelId="{0909D27A-91E5-4889-85BC-282C23209A60}" type="pres">
      <dgm:prSet presAssocID="{D38223B5-866C-47D7-8FE6-85012E9E4D86}" presName="cycle" presStyleCnt="0"/>
      <dgm:spPr/>
    </dgm:pt>
    <dgm:pt modelId="{18A04C70-7B4D-4D2E-B642-FC30A756A799}" type="pres">
      <dgm:prSet presAssocID="{D38223B5-866C-47D7-8FE6-85012E9E4D86}" presName="srcNode" presStyleLbl="node1" presStyleIdx="0" presStyleCnt="5"/>
      <dgm:spPr/>
    </dgm:pt>
    <dgm:pt modelId="{8A48F1E5-331C-4053-912B-04774EA2E870}" type="pres">
      <dgm:prSet presAssocID="{D38223B5-866C-47D7-8FE6-85012E9E4D86}" presName="conn" presStyleLbl="parChTrans1D2" presStyleIdx="0" presStyleCnt="1"/>
      <dgm:spPr/>
    </dgm:pt>
    <dgm:pt modelId="{B2AB92B3-25C1-4400-BF3B-866683B28127}" type="pres">
      <dgm:prSet presAssocID="{D38223B5-866C-47D7-8FE6-85012E9E4D86}" presName="extraNode" presStyleLbl="node1" presStyleIdx="0" presStyleCnt="5"/>
      <dgm:spPr/>
    </dgm:pt>
    <dgm:pt modelId="{88EA20BE-3BCF-49F8-8380-82861C3D4E1F}" type="pres">
      <dgm:prSet presAssocID="{D38223B5-866C-47D7-8FE6-85012E9E4D86}" presName="dstNode" presStyleLbl="node1" presStyleIdx="0" presStyleCnt="5"/>
      <dgm:spPr/>
    </dgm:pt>
    <dgm:pt modelId="{71971F19-CBEC-45BD-A570-E0C71FF95595}" type="pres">
      <dgm:prSet presAssocID="{07165FD0-C69B-423C-8AFC-1287547A7C32}" presName="text_1" presStyleLbl="node1" presStyleIdx="0" presStyleCnt="5">
        <dgm:presLayoutVars>
          <dgm:bulletEnabled val="1"/>
        </dgm:presLayoutVars>
      </dgm:prSet>
      <dgm:spPr/>
    </dgm:pt>
    <dgm:pt modelId="{B0EEDC24-4774-40DD-A147-0F5382E97278}" type="pres">
      <dgm:prSet presAssocID="{07165FD0-C69B-423C-8AFC-1287547A7C32}" presName="accent_1" presStyleCnt="0"/>
      <dgm:spPr/>
    </dgm:pt>
    <dgm:pt modelId="{6CBBA6FB-763A-45A8-8F12-BDF3A53529BA}" type="pres">
      <dgm:prSet presAssocID="{07165FD0-C69B-423C-8AFC-1287547A7C32}" presName="accentRepeatNode" presStyleLbl="solidFgAcc1" presStyleIdx="0" presStyleCnt="5"/>
      <dgm:spPr/>
    </dgm:pt>
    <dgm:pt modelId="{312A25C9-9455-40B7-B9C5-41C6790B1C51}" type="pres">
      <dgm:prSet presAssocID="{5C7FCDF0-CED6-4A0A-9BB9-CACF2593A383}" presName="text_2" presStyleLbl="node1" presStyleIdx="1" presStyleCnt="5">
        <dgm:presLayoutVars>
          <dgm:bulletEnabled val="1"/>
        </dgm:presLayoutVars>
      </dgm:prSet>
      <dgm:spPr/>
    </dgm:pt>
    <dgm:pt modelId="{ECE8105C-9E8F-437F-9A79-E5E864E11AB6}" type="pres">
      <dgm:prSet presAssocID="{5C7FCDF0-CED6-4A0A-9BB9-CACF2593A383}" presName="accent_2" presStyleCnt="0"/>
      <dgm:spPr/>
    </dgm:pt>
    <dgm:pt modelId="{3ECAAD08-0868-44A6-87C8-DD09C6B06B02}" type="pres">
      <dgm:prSet presAssocID="{5C7FCDF0-CED6-4A0A-9BB9-CACF2593A383}" presName="accentRepeatNode" presStyleLbl="solidFgAcc1" presStyleIdx="1" presStyleCnt="5"/>
      <dgm:spPr/>
    </dgm:pt>
    <dgm:pt modelId="{8DCF662C-1C5C-4207-A80A-A689CB1A5C75}" type="pres">
      <dgm:prSet presAssocID="{4DFBD302-1F57-412E-8495-C26C7C48882D}" presName="text_3" presStyleLbl="node1" presStyleIdx="2" presStyleCnt="5">
        <dgm:presLayoutVars>
          <dgm:bulletEnabled val="1"/>
        </dgm:presLayoutVars>
      </dgm:prSet>
      <dgm:spPr/>
    </dgm:pt>
    <dgm:pt modelId="{2DB40041-54EF-4947-B1E8-614D370B0168}" type="pres">
      <dgm:prSet presAssocID="{4DFBD302-1F57-412E-8495-C26C7C48882D}" presName="accent_3" presStyleCnt="0"/>
      <dgm:spPr/>
    </dgm:pt>
    <dgm:pt modelId="{ECB9159A-5AC3-4B92-BC9B-98F91E752E4E}" type="pres">
      <dgm:prSet presAssocID="{4DFBD302-1F57-412E-8495-C26C7C48882D}" presName="accentRepeatNode" presStyleLbl="solidFgAcc1" presStyleIdx="2" presStyleCnt="5"/>
      <dgm:spPr/>
    </dgm:pt>
    <dgm:pt modelId="{88649F19-A626-49C4-8CCA-4152CEB0A3A1}" type="pres">
      <dgm:prSet presAssocID="{95D3E504-E5B1-420A-8CA6-4FBCD5D3F186}" presName="text_4" presStyleLbl="node1" presStyleIdx="3" presStyleCnt="5">
        <dgm:presLayoutVars>
          <dgm:bulletEnabled val="1"/>
        </dgm:presLayoutVars>
      </dgm:prSet>
      <dgm:spPr/>
    </dgm:pt>
    <dgm:pt modelId="{07EEE292-C109-44E9-B5A8-E79B2088A380}" type="pres">
      <dgm:prSet presAssocID="{95D3E504-E5B1-420A-8CA6-4FBCD5D3F186}" presName="accent_4" presStyleCnt="0"/>
      <dgm:spPr/>
    </dgm:pt>
    <dgm:pt modelId="{7B7FE423-EB9B-4027-A917-C4AA148EDFB2}" type="pres">
      <dgm:prSet presAssocID="{95D3E504-E5B1-420A-8CA6-4FBCD5D3F186}" presName="accentRepeatNode" presStyleLbl="solidFgAcc1" presStyleIdx="3" presStyleCnt="5"/>
      <dgm:spPr/>
    </dgm:pt>
    <dgm:pt modelId="{1B392EAA-1BD5-47F2-81E6-05D81F8CBD29}" type="pres">
      <dgm:prSet presAssocID="{2EF407CA-44E8-4D9A-B156-0EDD2BCD2A62}" presName="text_5" presStyleLbl="node1" presStyleIdx="4" presStyleCnt="5">
        <dgm:presLayoutVars>
          <dgm:bulletEnabled val="1"/>
        </dgm:presLayoutVars>
      </dgm:prSet>
      <dgm:spPr/>
    </dgm:pt>
    <dgm:pt modelId="{15EA39AC-7892-4C7F-9F3B-7CFDA06A88DA}" type="pres">
      <dgm:prSet presAssocID="{2EF407CA-44E8-4D9A-B156-0EDD2BCD2A62}" presName="accent_5" presStyleCnt="0"/>
      <dgm:spPr/>
    </dgm:pt>
    <dgm:pt modelId="{1523D1F6-4A83-473A-820E-F9EB02DF6367}" type="pres">
      <dgm:prSet presAssocID="{2EF407CA-44E8-4D9A-B156-0EDD2BCD2A62}" presName="accentRepeatNode" presStyleLbl="solidFgAcc1" presStyleIdx="4" presStyleCnt="5"/>
      <dgm:spPr/>
    </dgm:pt>
  </dgm:ptLst>
  <dgm:cxnLst>
    <dgm:cxn modelId="{01AEC205-55F0-4EA7-8093-131E2A199158}" srcId="{D38223B5-866C-47D7-8FE6-85012E9E4D86}" destId="{2EF407CA-44E8-4D9A-B156-0EDD2BCD2A62}" srcOrd="4" destOrd="0" parTransId="{506BC382-1705-4373-9400-3283AE1569FE}" sibTransId="{B66D52F5-BDF8-47C6-8CEC-9BF0772FB3D8}"/>
    <dgm:cxn modelId="{3DC3DB0A-7017-4B1B-9769-F404885C001A}" type="presOf" srcId="{DBB46850-5E23-46C4-BDFF-5C55D9B2A0DC}" destId="{8A48F1E5-331C-4053-912B-04774EA2E870}" srcOrd="0" destOrd="0" presId="urn:microsoft.com/office/officeart/2008/layout/VerticalCurvedList"/>
    <dgm:cxn modelId="{8B87FF1B-8BFB-4130-9378-9D33F4B6CE34}" type="presOf" srcId="{4DFBD302-1F57-412E-8495-C26C7C48882D}" destId="{8DCF662C-1C5C-4207-A80A-A689CB1A5C75}" srcOrd="0" destOrd="0" presId="urn:microsoft.com/office/officeart/2008/layout/VerticalCurvedList"/>
    <dgm:cxn modelId="{ECA4B68A-3642-4C83-88AD-B2CC3AF9C736}" type="presOf" srcId="{95D3E504-E5B1-420A-8CA6-4FBCD5D3F186}" destId="{88649F19-A626-49C4-8CCA-4152CEB0A3A1}" srcOrd="0" destOrd="0" presId="urn:microsoft.com/office/officeart/2008/layout/VerticalCurvedList"/>
    <dgm:cxn modelId="{115CB89A-C2AE-4A82-98EA-9193C0B09962}" type="presOf" srcId="{D38223B5-866C-47D7-8FE6-85012E9E4D86}" destId="{ACAE5ACD-C283-41C1-A17C-0E2A8EFF17F7}" srcOrd="0" destOrd="0" presId="urn:microsoft.com/office/officeart/2008/layout/VerticalCurvedList"/>
    <dgm:cxn modelId="{277C20B0-A486-4ABC-922D-C07708A4D9EB}" srcId="{D38223B5-866C-47D7-8FE6-85012E9E4D86}" destId="{4DFBD302-1F57-412E-8495-C26C7C48882D}" srcOrd="2" destOrd="0" parTransId="{728FA250-1485-4115-BA96-9E108D08F6EF}" sibTransId="{96CA7DEC-FA1D-4B23-8622-65A101257C97}"/>
    <dgm:cxn modelId="{961AAFC2-DB83-474F-803E-55D6111E87FD}" type="presOf" srcId="{5C7FCDF0-CED6-4A0A-9BB9-CACF2593A383}" destId="{312A25C9-9455-40B7-B9C5-41C6790B1C51}" srcOrd="0" destOrd="0" presId="urn:microsoft.com/office/officeart/2008/layout/VerticalCurvedList"/>
    <dgm:cxn modelId="{E2DBB9C7-010E-4ACA-83EE-C1FAD98AD77A}" type="presOf" srcId="{2EF407CA-44E8-4D9A-B156-0EDD2BCD2A62}" destId="{1B392EAA-1BD5-47F2-81E6-05D81F8CBD29}" srcOrd="0" destOrd="0" presId="urn:microsoft.com/office/officeart/2008/layout/VerticalCurvedList"/>
    <dgm:cxn modelId="{50E480D0-55AB-4C37-8E24-CD0F2893A2EE}" srcId="{D38223B5-866C-47D7-8FE6-85012E9E4D86}" destId="{07165FD0-C69B-423C-8AFC-1287547A7C32}" srcOrd="0" destOrd="0" parTransId="{FBC6441B-9BDA-4B75-BB9D-4AE252677A65}" sibTransId="{DBB46850-5E23-46C4-BDFF-5C55D9B2A0DC}"/>
    <dgm:cxn modelId="{994808D7-D8BF-49A9-A068-F826CDD041D4}" srcId="{D38223B5-866C-47D7-8FE6-85012E9E4D86}" destId="{95D3E504-E5B1-420A-8CA6-4FBCD5D3F186}" srcOrd="3" destOrd="0" parTransId="{23047823-81B5-40E4-8593-035DD8DF6946}" sibTransId="{E9C81F83-DA83-41A0-9EEA-9F0EB53D0BB5}"/>
    <dgm:cxn modelId="{34D283E8-BF56-435B-9900-763E13E67AFC}" srcId="{D38223B5-866C-47D7-8FE6-85012E9E4D86}" destId="{5C7FCDF0-CED6-4A0A-9BB9-CACF2593A383}" srcOrd="1" destOrd="0" parTransId="{BAD44C96-C232-4BC4-88C3-7B4FDEA147A7}" sibTransId="{BD921BAF-DBCF-40BF-BE97-13E79398508E}"/>
    <dgm:cxn modelId="{82DB00FB-A067-4A2A-8463-C0DFC5E8D5CB}" type="presOf" srcId="{07165FD0-C69B-423C-8AFC-1287547A7C32}" destId="{71971F19-CBEC-45BD-A570-E0C71FF95595}" srcOrd="0" destOrd="0" presId="urn:microsoft.com/office/officeart/2008/layout/VerticalCurvedList"/>
    <dgm:cxn modelId="{4787B720-3C85-48FA-8369-E19379DCAD28}" type="presParOf" srcId="{ACAE5ACD-C283-41C1-A17C-0E2A8EFF17F7}" destId="{6825C264-FC71-4309-80C8-633BDBFE3A98}" srcOrd="0" destOrd="0" presId="urn:microsoft.com/office/officeart/2008/layout/VerticalCurvedList"/>
    <dgm:cxn modelId="{0A9B0EC4-85AA-43DC-A2FF-789793D152D0}" type="presParOf" srcId="{6825C264-FC71-4309-80C8-633BDBFE3A98}" destId="{0909D27A-91E5-4889-85BC-282C23209A60}" srcOrd="0" destOrd="0" presId="urn:microsoft.com/office/officeart/2008/layout/VerticalCurvedList"/>
    <dgm:cxn modelId="{6ED5600D-7094-4F13-A673-C85D591F4ACA}" type="presParOf" srcId="{0909D27A-91E5-4889-85BC-282C23209A60}" destId="{18A04C70-7B4D-4D2E-B642-FC30A756A799}" srcOrd="0" destOrd="0" presId="urn:microsoft.com/office/officeart/2008/layout/VerticalCurvedList"/>
    <dgm:cxn modelId="{61FDB12C-370B-4EB7-A6E2-FF0C6CDAF535}" type="presParOf" srcId="{0909D27A-91E5-4889-85BC-282C23209A60}" destId="{8A48F1E5-331C-4053-912B-04774EA2E870}" srcOrd="1" destOrd="0" presId="urn:microsoft.com/office/officeart/2008/layout/VerticalCurvedList"/>
    <dgm:cxn modelId="{433269B3-CA34-4BFF-A07D-6C95093BF923}" type="presParOf" srcId="{0909D27A-91E5-4889-85BC-282C23209A60}" destId="{B2AB92B3-25C1-4400-BF3B-866683B28127}" srcOrd="2" destOrd="0" presId="urn:microsoft.com/office/officeart/2008/layout/VerticalCurvedList"/>
    <dgm:cxn modelId="{DED774EC-BD9A-4D6E-A6BE-F17892093698}" type="presParOf" srcId="{0909D27A-91E5-4889-85BC-282C23209A60}" destId="{88EA20BE-3BCF-49F8-8380-82861C3D4E1F}" srcOrd="3" destOrd="0" presId="urn:microsoft.com/office/officeart/2008/layout/VerticalCurvedList"/>
    <dgm:cxn modelId="{788010F1-F16B-4D91-87E2-1C88B8735FD0}" type="presParOf" srcId="{6825C264-FC71-4309-80C8-633BDBFE3A98}" destId="{71971F19-CBEC-45BD-A570-E0C71FF95595}" srcOrd="1" destOrd="0" presId="urn:microsoft.com/office/officeart/2008/layout/VerticalCurvedList"/>
    <dgm:cxn modelId="{B45610B2-AB43-4C6F-A7AC-38E38C3E3B4C}" type="presParOf" srcId="{6825C264-FC71-4309-80C8-633BDBFE3A98}" destId="{B0EEDC24-4774-40DD-A147-0F5382E97278}" srcOrd="2" destOrd="0" presId="urn:microsoft.com/office/officeart/2008/layout/VerticalCurvedList"/>
    <dgm:cxn modelId="{D4F579B0-65AD-4D91-ACB2-84A6208E73C9}" type="presParOf" srcId="{B0EEDC24-4774-40DD-A147-0F5382E97278}" destId="{6CBBA6FB-763A-45A8-8F12-BDF3A53529BA}" srcOrd="0" destOrd="0" presId="urn:microsoft.com/office/officeart/2008/layout/VerticalCurvedList"/>
    <dgm:cxn modelId="{AD566B6A-0948-43CA-B99B-DAA917124E13}" type="presParOf" srcId="{6825C264-FC71-4309-80C8-633BDBFE3A98}" destId="{312A25C9-9455-40B7-B9C5-41C6790B1C51}" srcOrd="3" destOrd="0" presId="urn:microsoft.com/office/officeart/2008/layout/VerticalCurvedList"/>
    <dgm:cxn modelId="{4D50619F-E4C6-4B6C-8963-4536DDCC0950}" type="presParOf" srcId="{6825C264-FC71-4309-80C8-633BDBFE3A98}" destId="{ECE8105C-9E8F-437F-9A79-E5E864E11AB6}" srcOrd="4" destOrd="0" presId="urn:microsoft.com/office/officeart/2008/layout/VerticalCurvedList"/>
    <dgm:cxn modelId="{1FEC4760-A7D0-4661-A89D-3D462F2CD81D}" type="presParOf" srcId="{ECE8105C-9E8F-437F-9A79-E5E864E11AB6}" destId="{3ECAAD08-0868-44A6-87C8-DD09C6B06B02}" srcOrd="0" destOrd="0" presId="urn:microsoft.com/office/officeart/2008/layout/VerticalCurvedList"/>
    <dgm:cxn modelId="{87184740-5D43-4FD0-8F29-97DC9A2BC8CD}" type="presParOf" srcId="{6825C264-FC71-4309-80C8-633BDBFE3A98}" destId="{8DCF662C-1C5C-4207-A80A-A689CB1A5C75}" srcOrd="5" destOrd="0" presId="urn:microsoft.com/office/officeart/2008/layout/VerticalCurvedList"/>
    <dgm:cxn modelId="{781E9CC9-F628-4339-8FA2-3214DBC9351B}" type="presParOf" srcId="{6825C264-FC71-4309-80C8-633BDBFE3A98}" destId="{2DB40041-54EF-4947-B1E8-614D370B0168}" srcOrd="6" destOrd="0" presId="urn:microsoft.com/office/officeart/2008/layout/VerticalCurvedList"/>
    <dgm:cxn modelId="{3D7A59C6-0EE0-4354-8385-745845DF6043}" type="presParOf" srcId="{2DB40041-54EF-4947-B1E8-614D370B0168}" destId="{ECB9159A-5AC3-4B92-BC9B-98F91E752E4E}" srcOrd="0" destOrd="0" presId="urn:microsoft.com/office/officeart/2008/layout/VerticalCurvedList"/>
    <dgm:cxn modelId="{8E312998-583A-4DFF-9710-A8DFD71B88C1}" type="presParOf" srcId="{6825C264-FC71-4309-80C8-633BDBFE3A98}" destId="{88649F19-A626-49C4-8CCA-4152CEB0A3A1}" srcOrd="7" destOrd="0" presId="urn:microsoft.com/office/officeart/2008/layout/VerticalCurvedList"/>
    <dgm:cxn modelId="{102BCB32-FE5C-4475-8B4C-3E3F222A3578}" type="presParOf" srcId="{6825C264-FC71-4309-80C8-633BDBFE3A98}" destId="{07EEE292-C109-44E9-B5A8-E79B2088A380}" srcOrd="8" destOrd="0" presId="urn:microsoft.com/office/officeart/2008/layout/VerticalCurvedList"/>
    <dgm:cxn modelId="{DA0719AC-6B47-48AC-90BD-3DDB6FD7EE57}" type="presParOf" srcId="{07EEE292-C109-44E9-B5A8-E79B2088A380}" destId="{7B7FE423-EB9B-4027-A917-C4AA148EDFB2}" srcOrd="0" destOrd="0" presId="urn:microsoft.com/office/officeart/2008/layout/VerticalCurvedList"/>
    <dgm:cxn modelId="{D0CAEA8F-AD6A-420D-8866-EB8A4A662604}" type="presParOf" srcId="{6825C264-FC71-4309-80C8-633BDBFE3A98}" destId="{1B392EAA-1BD5-47F2-81E6-05D81F8CBD29}" srcOrd="9" destOrd="0" presId="urn:microsoft.com/office/officeart/2008/layout/VerticalCurvedList"/>
    <dgm:cxn modelId="{8A27C382-0A0B-40D1-8480-B849D6412FB5}" type="presParOf" srcId="{6825C264-FC71-4309-80C8-633BDBFE3A98}" destId="{15EA39AC-7892-4C7F-9F3B-7CFDA06A88DA}" srcOrd="10" destOrd="0" presId="urn:microsoft.com/office/officeart/2008/layout/VerticalCurvedList"/>
    <dgm:cxn modelId="{06A43237-0345-4A2F-8632-65037C75B569}" type="presParOf" srcId="{15EA39AC-7892-4C7F-9F3B-7CFDA06A88DA}" destId="{1523D1F6-4A83-473A-820E-F9EB02DF63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04FC4E-4606-4C15-861C-992F87894017}"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B4BC52D3-FCAB-41F6-8797-31BFEB7A15ED}">
      <dgm:prSet/>
      <dgm:spPr/>
      <dgm:t>
        <a:bodyPr/>
        <a:lstStyle/>
        <a:p>
          <a:r>
            <a:rPr lang="en-US" dirty="0"/>
            <a:t>No matter the situation above, the most accidents were involving areas that were uncontrolled. One of the main areas where this happened was in the Junction Detail T or staggered junction.</a:t>
          </a:r>
        </a:p>
      </dgm:t>
    </dgm:pt>
    <dgm:pt modelId="{B8F22715-2F80-4973-9AA4-9D7CAA7C1C43}" type="parTrans" cxnId="{BF91E57D-BDCC-4B94-903A-4C331F717F57}">
      <dgm:prSet/>
      <dgm:spPr/>
      <dgm:t>
        <a:bodyPr/>
        <a:lstStyle/>
        <a:p>
          <a:endParaRPr lang="en-US"/>
        </a:p>
      </dgm:t>
    </dgm:pt>
    <dgm:pt modelId="{15A2433D-0E3B-47CF-8A09-52B20A43D808}" type="sibTrans" cxnId="{BF91E57D-BDCC-4B94-903A-4C331F717F57}">
      <dgm:prSet/>
      <dgm:spPr/>
      <dgm:t>
        <a:bodyPr/>
        <a:lstStyle/>
        <a:p>
          <a:endParaRPr lang="en-US"/>
        </a:p>
      </dgm:t>
    </dgm:pt>
    <dgm:pt modelId="{3BD1AA2D-B178-4512-8359-A7835E4052DC}">
      <dgm:prSet/>
      <dgm:spPr/>
      <dgm:t>
        <a:bodyPr/>
        <a:lstStyle/>
        <a:p>
          <a:r>
            <a:rPr lang="en-US"/>
            <a:t>Other areas of concern include accident locations that included Mid Junctions on roundabouts or main  roads. </a:t>
          </a:r>
        </a:p>
      </dgm:t>
    </dgm:pt>
    <dgm:pt modelId="{B8F60985-DB3B-459C-88F9-39532A3ACE76}" type="parTrans" cxnId="{1ED34B75-1ACE-4BBA-931F-B3F6CF7992DE}">
      <dgm:prSet/>
      <dgm:spPr/>
      <dgm:t>
        <a:bodyPr/>
        <a:lstStyle/>
        <a:p>
          <a:endParaRPr lang="en-US"/>
        </a:p>
      </dgm:t>
    </dgm:pt>
    <dgm:pt modelId="{426B2FC9-38B6-45C9-B44E-811F6683387E}" type="sibTrans" cxnId="{1ED34B75-1ACE-4BBA-931F-B3F6CF7992DE}">
      <dgm:prSet/>
      <dgm:spPr/>
      <dgm:t>
        <a:bodyPr/>
        <a:lstStyle/>
        <a:p>
          <a:endParaRPr lang="en-US"/>
        </a:p>
      </dgm:t>
    </dgm:pt>
    <dgm:pt modelId="{F25B79D5-6E3B-4AB7-9D19-9567B42528A0}">
      <dgm:prSet/>
      <dgm:spPr/>
      <dgm:t>
        <a:bodyPr/>
        <a:lstStyle/>
        <a:p>
          <a:r>
            <a:rPr lang="en-US"/>
            <a:t>No matter the location, detail, or location of impact the common denominator seems to be a lack of signage or control in junction areas.</a:t>
          </a:r>
        </a:p>
      </dgm:t>
    </dgm:pt>
    <dgm:pt modelId="{C67342F5-72B9-4AD2-BCED-15CE856F0BCD}" type="parTrans" cxnId="{1123BACE-D2CD-4A70-BEAE-D823ECBFDE4D}">
      <dgm:prSet/>
      <dgm:spPr/>
      <dgm:t>
        <a:bodyPr/>
        <a:lstStyle/>
        <a:p>
          <a:endParaRPr lang="en-US"/>
        </a:p>
      </dgm:t>
    </dgm:pt>
    <dgm:pt modelId="{A757AC3A-1079-47D6-8642-06628C3D6C04}" type="sibTrans" cxnId="{1123BACE-D2CD-4A70-BEAE-D823ECBFDE4D}">
      <dgm:prSet/>
      <dgm:spPr/>
      <dgm:t>
        <a:bodyPr/>
        <a:lstStyle/>
        <a:p>
          <a:endParaRPr lang="en-US"/>
        </a:p>
      </dgm:t>
    </dgm:pt>
    <dgm:pt modelId="{AF303838-13D7-4450-BFCF-0BB9FA5AF101}" type="pres">
      <dgm:prSet presAssocID="{6B04FC4E-4606-4C15-861C-992F87894017}" presName="diagram" presStyleCnt="0">
        <dgm:presLayoutVars>
          <dgm:dir/>
          <dgm:resizeHandles val="exact"/>
        </dgm:presLayoutVars>
      </dgm:prSet>
      <dgm:spPr/>
    </dgm:pt>
    <dgm:pt modelId="{2F67AF36-282D-4CEC-8A60-7AAB9FB41CF2}" type="pres">
      <dgm:prSet presAssocID="{B4BC52D3-FCAB-41F6-8797-31BFEB7A15ED}" presName="node" presStyleLbl="node1" presStyleIdx="0" presStyleCnt="3">
        <dgm:presLayoutVars>
          <dgm:bulletEnabled val="1"/>
        </dgm:presLayoutVars>
      </dgm:prSet>
      <dgm:spPr/>
    </dgm:pt>
    <dgm:pt modelId="{9D8A5800-7CDC-441B-99BB-31E26473D18C}" type="pres">
      <dgm:prSet presAssocID="{15A2433D-0E3B-47CF-8A09-52B20A43D808}" presName="sibTrans" presStyleLbl="sibTrans2D1" presStyleIdx="0" presStyleCnt="2"/>
      <dgm:spPr/>
    </dgm:pt>
    <dgm:pt modelId="{15DF83E9-9552-4A8A-9722-ED0C8CEF939F}" type="pres">
      <dgm:prSet presAssocID="{15A2433D-0E3B-47CF-8A09-52B20A43D808}" presName="connectorText" presStyleLbl="sibTrans2D1" presStyleIdx="0" presStyleCnt="2"/>
      <dgm:spPr/>
    </dgm:pt>
    <dgm:pt modelId="{D0A46DFA-BEE4-4ACA-BB53-7A551DFCA783}" type="pres">
      <dgm:prSet presAssocID="{3BD1AA2D-B178-4512-8359-A7835E4052DC}" presName="node" presStyleLbl="node1" presStyleIdx="1" presStyleCnt="3">
        <dgm:presLayoutVars>
          <dgm:bulletEnabled val="1"/>
        </dgm:presLayoutVars>
      </dgm:prSet>
      <dgm:spPr/>
    </dgm:pt>
    <dgm:pt modelId="{783FDAB4-9133-4EF1-88ED-C5E324C34CFF}" type="pres">
      <dgm:prSet presAssocID="{426B2FC9-38B6-45C9-B44E-811F6683387E}" presName="sibTrans" presStyleLbl="sibTrans2D1" presStyleIdx="1" presStyleCnt="2"/>
      <dgm:spPr/>
    </dgm:pt>
    <dgm:pt modelId="{43B3F4F7-A7A0-4666-AD25-332BEBC80F5A}" type="pres">
      <dgm:prSet presAssocID="{426B2FC9-38B6-45C9-B44E-811F6683387E}" presName="connectorText" presStyleLbl="sibTrans2D1" presStyleIdx="1" presStyleCnt="2"/>
      <dgm:spPr/>
    </dgm:pt>
    <dgm:pt modelId="{ABF02607-B53B-4305-86E9-4363D7EE1E6B}" type="pres">
      <dgm:prSet presAssocID="{F25B79D5-6E3B-4AB7-9D19-9567B42528A0}" presName="node" presStyleLbl="node1" presStyleIdx="2" presStyleCnt="3">
        <dgm:presLayoutVars>
          <dgm:bulletEnabled val="1"/>
        </dgm:presLayoutVars>
      </dgm:prSet>
      <dgm:spPr/>
    </dgm:pt>
  </dgm:ptLst>
  <dgm:cxnLst>
    <dgm:cxn modelId="{31973C0C-3BED-4825-89D8-A85B9B7AAF85}" type="presOf" srcId="{426B2FC9-38B6-45C9-B44E-811F6683387E}" destId="{783FDAB4-9133-4EF1-88ED-C5E324C34CFF}" srcOrd="0" destOrd="0" presId="urn:microsoft.com/office/officeart/2005/8/layout/process5"/>
    <dgm:cxn modelId="{3B12431B-ABA8-422C-A4C8-D36CC7E68AAD}" type="presOf" srcId="{15A2433D-0E3B-47CF-8A09-52B20A43D808}" destId="{15DF83E9-9552-4A8A-9722-ED0C8CEF939F}" srcOrd="1" destOrd="0" presId="urn:microsoft.com/office/officeart/2005/8/layout/process5"/>
    <dgm:cxn modelId="{7E94BF22-9DA1-4C86-AD35-73324246619A}" type="presOf" srcId="{B4BC52D3-FCAB-41F6-8797-31BFEB7A15ED}" destId="{2F67AF36-282D-4CEC-8A60-7AAB9FB41CF2}" srcOrd="0" destOrd="0" presId="urn:microsoft.com/office/officeart/2005/8/layout/process5"/>
    <dgm:cxn modelId="{8F074E64-EE83-4153-8A4E-A095EC993A20}" type="presOf" srcId="{F25B79D5-6E3B-4AB7-9D19-9567B42528A0}" destId="{ABF02607-B53B-4305-86E9-4363D7EE1E6B}" srcOrd="0" destOrd="0" presId="urn:microsoft.com/office/officeart/2005/8/layout/process5"/>
    <dgm:cxn modelId="{1ED34B75-1ACE-4BBA-931F-B3F6CF7992DE}" srcId="{6B04FC4E-4606-4C15-861C-992F87894017}" destId="{3BD1AA2D-B178-4512-8359-A7835E4052DC}" srcOrd="1" destOrd="0" parTransId="{B8F60985-DB3B-459C-88F9-39532A3ACE76}" sibTransId="{426B2FC9-38B6-45C9-B44E-811F6683387E}"/>
    <dgm:cxn modelId="{BF91E57D-BDCC-4B94-903A-4C331F717F57}" srcId="{6B04FC4E-4606-4C15-861C-992F87894017}" destId="{B4BC52D3-FCAB-41F6-8797-31BFEB7A15ED}" srcOrd="0" destOrd="0" parTransId="{B8F22715-2F80-4973-9AA4-9D7CAA7C1C43}" sibTransId="{15A2433D-0E3B-47CF-8A09-52B20A43D808}"/>
    <dgm:cxn modelId="{707E707E-3BF6-41F3-88BA-07D0332EBDA3}" type="presOf" srcId="{15A2433D-0E3B-47CF-8A09-52B20A43D808}" destId="{9D8A5800-7CDC-441B-99BB-31E26473D18C}" srcOrd="0" destOrd="0" presId="urn:microsoft.com/office/officeart/2005/8/layout/process5"/>
    <dgm:cxn modelId="{F238358F-3DD2-46E6-9A60-503A9085A923}" type="presOf" srcId="{3BD1AA2D-B178-4512-8359-A7835E4052DC}" destId="{D0A46DFA-BEE4-4ACA-BB53-7A551DFCA783}" srcOrd="0" destOrd="0" presId="urn:microsoft.com/office/officeart/2005/8/layout/process5"/>
    <dgm:cxn modelId="{93A932AE-51BB-406E-AF13-20488B16E94A}" type="presOf" srcId="{426B2FC9-38B6-45C9-B44E-811F6683387E}" destId="{43B3F4F7-A7A0-4666-AD25-332BEBC80F5A}" srcOrd="1" destOrd="0" presId="urn:microsoft.com/office/officeart/2005/8/layout/process5"/>
    <dgm:cxn modelId="{1123BACE-D2CD-4A70-BEAE-D823ECBFDE4D}" srcId="{6B04FC4E-4606-4C15-861C-992F87894017}" destId="{F25B79D5-6E3B-4AB7-9D19-9567B42528A0}" srcOrd="2" destOrd="0" parTransId="{C67342F5-72B9-4AD2-BCED-15CE856F0BCD}" sibTransId="{A757AC3A-1079-47D6-8642-06628C3D6C04}"/>
    <dgm:cxn modelId="{7A4883E4-97AB-4F4B-9FD8-120739E7D43B}" type="presOf" srcId="{6B04FC4E-4606-4C15-861C-992F87894017}" destId="{AF303838-13D7-4450-BFCF-0BB9FA5AF101}" srcOrd="0" destOrd="0" presId="urn:microsoft.com/office/officeart/2005/8/layout/process5"/>
    <dgm:cxn modelId="{629E0299-CF2E-46A9-808D-8887080844D4}" type="presParOf" srcId="{AF303838-13D7-4450-BFCF-0BB9FA5AF101}" destId="{2F67AF36-282D-4CEC-8A60-7AAB9FB41CF2}" srcOrd="0" destOrd="0" presId="urn:microsoft.com/office/officeart/2005/8/layout/process5"/>
    <dgm:cxn modelId="{928DA55F-6A03-49C4-8227-33F957F44625}" type="presParOf" srcId="{AF303838-13D7-4450-BFCF-0BB9FA5AF101}" destId="{9D8A5800-7CDC-441B-99BB-31E26473D18C}" srcOrd="1" destOrd="0" presId="urn:microsoft.com/office/officeart/2005/8/layout/process5"/>
    <dgm:cxn modelId="{30937432-4C78-4783-947F-3EE45C6CA7F3}" type="presParOf" srcId="{9D8A5800-7CDC-441B-99BB-31E26473D18C}" destId="{15DF83E9-9552-4A8A-9722-ED0C8CEF939F}" srcOrd="0" destOrd="0" presId="urn:microsoft.com/office/officeart/2005/8/layout/process5"/>
    <dgm:cxn modelId="{06F70610-7D9B-4DFA-953B-FAE54CA1B7E6}" type="presParOf" srcId="{AF303838-13D7-4450-BFCF-0BB9FA5AF101}" destId="{D0A46DFA-BEE4-4ACA-BB53-7A551DFCA783}" srcOrd="2" destOrd="0" presId="urn:microsoft.com/office/officeart/2005/8/layout/process5"/>
    <dgm:cxn modelId="{0F41E6C7-47D3-458D-9BE1-B398FCE54447}" type="presParOf" srcId="{AF303838-13D7-4450-BFCF-0BB9FA5AF101}" destId="{783FDAB4-9133-4EF1-88ED-C5E324C34CFF}" srcOrd="3" destOrd="0" presId="urn:microsoft.com/office/officeart/2005/8/layout/process5"/>
    <dgm:cxn modelId="{F1021279-D943-4860-8713-2EFBDBE163B7}" type="presParOf" srcId="{783FDAB4-9133-4EF1-88ED-C5E324C34CFF}" destId="{43B3F4F7-A7A0-4666-AD25-332BEBC80F5A}" srcOrd="0" destOrd="0" presId="urn:microsoft.com/office/officeart/2005/8/layout/process5"/>
    <dgm:cxn modelId="{B618BCCD-2EA4-4DF0-B5F7-9F9638AF505D}" type="presParOf" srcId="{AF303838-13D7-4450-BFCF-0BB9FA5AF101}" destId="{ABF02607-B53B-4305-86E9-4363D7EE1E6B}"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changer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1735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331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331199" y="1709279"/>
        <a:ext cx="4320000" cy="648000"/>
      </dsp:txXfrm>
    </dsp:sp>
    <dsp:sp modelId="{8237FF8B-1C60-4D00-8617-D88B42E8300A}">
      <dsp:nvSpPr>
        <dsp:cNvPr id="0" name=""/>
        <dsp:cNvSpPr/>
      </dsp:nvSpPr>
      <dsp:spPr>
        <a:xfrm>
          <a:off x="331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331199" y="2430169"/>
        <a:ext cx="4320000" cy="1254875"/>
      </dsp:txXfrm>
    </dsp:sp>
    <dsp:sp modelId="{4F0BA443-FF96-42A4-AC84-B564DEF34764}">
      <dsp:nvSpPr>
        <dsp:cNvPr id="0" name=""/>
        <dsp:cNvSpPr/>
      </dsp:nvSpPr>
      <dsp:spPr>
        <a:xfrm>
          <a:off x="6811200" y="4056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E3E098-DCEF-46B7-B2FE-A250A582B843}">
      <dsp:nvSpPr>
        <dsp:cNvPr id="0" name=""/>
        <dsp:cNvSpPr/>
      </dsp:nvSpPr>
      <dsp:spPr>
        <a:xfrm>
          <a:off x="5407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Insurance companies</a:t>
          </a:r>
        </a:p>
      </dsp:txBody>
      <dsp:txXfrm>
        <a:off x="5407199" y="1709279"/>
        <a:ext cx="4320000" cy="648000"/>
      </dsp:txXfrm>
    </dsp:sp>
    <dsp:sp modelId="{42AA0E0B-DE40-41DB-9F57-9A82FE308CB2}">
      <dsp:nvSpPr>
        <dsp:cNvPr id="0" name=""/>
        <dsp:cNvSpPr/>
      </dsp:nvSpPr>
      <dsp:spPr>
        <a:xfrm>
          <a:off x="5407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Calculate rates by area, age groups, and car types</a:t>
          </a:r>
        </a:p>
      </dsp:txBody>
      <dsp:txXfrm>
        <a:off x="5407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x1st_point_of_impact </a:t>
          </a:r>
          <a:endParaRPr lang="en-US" sz="1200" kern="1200" dirty="0"/>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number_of_vehicles </a:t>
          </a:r>
          <a:endParaRPr lang="en-US" sz="1200" kern="1200" dirty="0"/>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speed_limit</a:t>
          </a:r>
          <a:endParaRPr lang="en-US" sz="1200" kern="1200" dirty="0"/>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skidding_and_overturning </a:t>
          </a:r>
          <a:endParaRPr lang="en-US" sz="1200" kern="1200" dirty="0"/>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sex_of_driver </a:t>
          </a:r>
          <a:endParaRPr lang="en-US" sz="1200" kern="1200" dirty="0"/>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vehicle_type </a:t>
          </a:r>
          <a:endParaRPr lang="en-US" sz="1200" kern="1200" dirty="0"/>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vehicle_manoeuvre </a:t>
          </a:r>
          <a:endParaRPr lang="en-US" sz="1200" kern="1200" dirty="0"/>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engine_capacity_cc </a:t>
          </a:r>
          <a:endParaRPr lang="en-US" sz="1200" kern="1200" dirty="0"/>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number_of_casualties </a:t>
          </a:r>
          <a:endParaRPr lang="en-US" sz="1200" kern="1200" dirty="0"/>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driver_home_area_type </a:t>
          </a:r>
          <a:endParaRPr lang="en-US" sz="1200" kern="1200" dirty="0"/>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age_band_of_driver </a:t>
          </a:r>
          <a:endParaRPr lang="en-US" sz="1200" kern="1200" dirty="0"/>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junction_control </a:t>
          </a:r>
          <a:endParaRPr lang="en-US" sz="1200" kern="1200" dirty="0"/>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hit_object_off_carriageway</a:t>
          </a:r>
          <a:endParaRPr lang="en-US" sz="1200" kern="1200" dirty="0"/>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hit_object_in_carriageway </a:t>
          </a:r>
          <a:endParaRPr lang="en-US" sz="1200" kern="1200" dirty="0"/>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driver_imd_decile </a:t>
          </a:r>
          <a:endParaRPr lang="en-US" sz="1200" kern="1200" dirty="0"/>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junction_detail </a:t>
          </a:r>
          <a:endParaRPr lang="en-US" sz="1200" kern="1200" dirty="0"/>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junction_location </a:t>
          </a:r>
          <a:endParaRPr lang="en-US" sz="1200" kern="1200" dirty="0"/>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propulsion_code </a:t>
          </a:r>
          <a:endParaRPr lang="en-US" sz="1200" kern="1200" dirty="0"/>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F1E5-331C-4053-912B-04774EA2E870}">
      <dsp:nvSpPr>
        <dsp:cNvPr id="0" name=""/>
        <dsp:cNvSpPr/>
      </dsp:nvSpPr>
      <dsp:spPr>
        <a:xfrm>
          <a:off x="-4236917" y="-650070"/>
          <a:ext cx="5048228" cy="5048228"/>
        </a:xfrm>
        <a:prstGeom prst="blockArc">
          <a:avLst>
            <a:gd name="adj1" fmla="val 18900000"/>
            <a:gd name="adj2" fmla="val 2700000"/>
            <a:gd name="adj3" fmla="val 428"/>
          </a:avLst>
        </a:pr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71F19-CBEC-45BD-A570-E0C71FF95595}">
      <dsp:nvSpPr>
        <dsp:cNvPr id="0" name=""/>
        <dsp:cNvSpPr/>
      </dsp:nvSpPr>
      <dsp:spPr>
        <a:xfrm>
          <a:off x="355345" y="234180"/>
          <a:ext cx="8927250" cy="468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a:t>Junction Control by Junction Detail</a:t>
          </a:r>
          <a:endParaRPr lang="en-US" sz="2500" kern="1200"/>
        </a:p>
      </dsp:txBody>
      <dsp:txXfrm>
        <a:off x="355345" y="234180"/>
        <a:ext cx="8927250" cy="468660"/>
      </dsp:txXfrm>
    </dsp:sp>
    <dsp:sp modelId="{6CBBA6FB-763A-45A8-8F12-BDF3A53529BA}">
      <dsp:nvSpPr>
        <dsp:cNvPr id="0" name=""/>
        <dsp:cNvSpPr/>
      </dsp:nvSpPr>
      <dsp:spPr>
        <a:xfrm>
          <a:off x="62432" y="175597"/>
          <a:ext cx="585825" cy="58582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A25C9-9455-40B7-B9C5-41C6790B1C51}">
      <dsp:nvSpPr>
        <dsp:cNvPr id="0" name=""/>
        <dsp:cNvSpPr/>
      </dsp:nvSpPr>
      <dsp:spPr>
        <a:xfrm>
          <a:off x="691174" y="936946"/>
          <a:ext cx="8591422" cy="468660"/>
        </a:xfrm>
        <a:prstGeom prst="rect">
          <a:avLst/>
        </a:prstGeom>
        <a:solidFill>
          <a:schemeClr val="accent2">
            <a:hueOff val="-371547"/>
            <a:satOff val="1010"/>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by Junction Location</a:t>
          </a:r>
        </a:p>
      </dsp:txBody>
      <dsp:txXfrm>
        <a:off x="691174" y="936946"/>
        <a:ext cx="8591422" cy="468660"/>
      </dsp:txXfrm>
    </dsp:sp>
    <dsp:sp modelId="{3ECAAD08-0868-44A6-87C8-DD09C6B06B02}">
      <dsp:nvSpPr>
        <dsp:cNvPr id="0" name=""/>
        <dsp:cNvSpPr/>
      </dsp:nvSpPr>
      <dsp:spPr>
        <a:xfrm>
          <a:off x="398261" y="878364"/>
          <a:ext cx="585825" cy="585825"/>
        </a:xfrm>
        <a:prstGeom prst="ellipse">
          <a:avLst/>
        </a:prstGeom>
        <a:solidFill>
          <a:schemeClr val="lt1">
            <a:hueOff val="0"/>
            <a:satOff val="0"/>
            <a:lumOff val="0"/>
            <a:alphaOff val="0"/>
          </a:schemeClr>
        </a:solidFill>
        <a:ln w="12700" cap="flat" cmpd="sng" algn="ctr">
          <a:solidFill>
            <a:schemeClr val="accent2">
              <a:hueOff val="-371547"/>
              <a:satOff val="1010"/>
              <a:lumOff val="1372"/>
              <a:alphaOff val="0"/>
            </a:schemeClr>
          </a:solidFill>
          <a:prstDash val="solid"/>
        </a:ln>
        <a:effectLst/>
      </dsp:spPr>
      <dsp:style>
        <a:lnRef idx="2">
          <a:scrgbClr r="0" g="0" b="0"/>
        </a:lnRef>
        <a:fillRef idx="1">
          <a:scrgbClr r="0" g="0" b="0"/>
        </a:fillRef>
        <a:effectRef idx="0">
          <a:scrgbClr r="0" g="0" b="0"/>
        </a:effectRef>
        <a:fontRef idx="minor"/>
      </dsp:style>
    </dsp:sp>
    <dsp:sp modelId="{8DCF662C-1C5C-4207-A80A-A689CB1A5C75}">
      <dsp:nvSpPr>
        <dsp:cNvPr id="0" name=""/>
        <dsp:cNvSpPr/>
      </dsp:nvSpPr>
      <dsp:spPr>
        <a:xfrm>
          <a:off x="794246" y="1639713"/>
          <a:ext cx="8488349" cy="468660"/>
        </a:xfrm>
        <a:prstGeom prst="rect">
          <a:avLst/>
        </a:prstGeom>
        <a:solidFill>
          <a:schemeClr val="accent2">
            <a:hueOff val="-743094"/>
            <a:satOff val="2019"/>
            <a:lumOff val="27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Detail</a:t>
          </a:r>
        </a:p>
      </dsp:txBody>
      <dsp:txXfrm>
        <a:off x="794246" y="1639713"/>
        <a:ext cx="8488349" cy="468660"/>
      </dsp:txXfrm>
    </dsp:sp>
    <dsp:sp modelId="{ECB9159A-5AC3-4B92-BC9B-98F91E752E4E}">
      <dsp:nvSpPr>
        <dsp:cNvPr id="0" name=""/>
        <dsp:cNvSpPr/>
      </dsp:nvSpPr>
      <dsp:spPr>
        <a:xfrm>
          <a:off x="501333" y="1581130"/>
          <a:ext cx="585825" cy="585825"/>
        </a:xfrm>
        <a:prstGeom prst="ellipse">
          <a:avLst/>
        </a:prstGeom>
        <a:solidFill>
          <a:schemeClr val="lt1">
            <a:hueOff val="0"/>
            <a:satOff val="0"/>
            <a:lumOff val="0"/>
            <a:alphaOff val="0"/>
          </a:schemeClr>
        </a:solidFill>
        <a:ln w="12700" cap="flat" cmpd="sng" algn="ctr">
          <a:solidFill>
            <a:schemeClr val="accent2">
              <a:hueOff val="-743094"/>
              <a:satOff val="2019"/>
              <a:lumOff val="2745"/>
              <a:alphaOff val="0"/>
            </a:schemeClr>
          </a:solidFill>
          <a:prstDash val="solid"/>
        </a:ln>
        <a:effectLst/>
      </dsp:spPr>
      <dsp:style>
        <a:lnRef idx="2">
          <a:scrgbClr r="0" g="0" b="0"/>
        </a:lnRef>
        <a:fillRef idx="1">
          <a:scrgbClr r="0" g="0" b="0"/>
        </a:fillRef>
        <a:effectRef idx="0">
          <a:scrgbClr r="0" g="0" b="0"/>
        </a:effectRef>
        <a:fontRef idx="minor"/>
      </dsp:style>
    </dsp:sp>
    <dsp:sp modelId="{88649F19-A626-49C4-8CCA-4152CEB0A3A1}">
      <dsp:nvSpPr>
        <dsp:cNvPr id="0" name=""/>
        <dsp:cNvSpPr/>
      </dsp:nvSpPr>
      <dsp:spPr>
        <a:xfrm>
          <a:off x="691174" y="2342479"/>
          <a:ext cx="8591422" cy="468660"/>
        </a:xfrm>
        <a:prstGeom prst="rect">
          <a:avLst/>
        </a:prstGeom>
        <a:solidFill>
          <a:schemeClr val="accent2">
            <a:hueOff val="-1114641"/>
            <a:satOff val="3029"/>
            <a:lumOff val="41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Location</a:t>
          </a:r>
        </a:p>
      </dsp:txBody>
      <dsp:txXfrm>
        <a:off x="691174" y="2342479"/>
        <a:ext cx="8591422" cy="468660"/>
      </dsp:txXfrm>
    </dsp:sp>
    <dsp:sp modelId="{7B7FE423-EB9B-4027-A917-C4AA148EDFB2}">
      <dsp:nvSpPr>
        <dsp:cNvPr id="0" name=""/>
        <dsp:cNvSpPr/>
      </dsp:nvSpPr>
      <dsp:spPr>
        <a:xfrm>
          <a:off x="398261" y="2283896"/>
          <a:ext cx="585825" cy="585825"/>
        </a:xfrm>
        <a:prstGeom prst="ellipse">
          <a:avLst/>
        </a:prstGeom>
        <a:solidFill>
          <a:schemeClr val="lt1">
            <a:hueOff val="0"/>
            <a:satOff val="0"/>
            <a:lumOff val="0"/>
            <a:alphaOff val="0"/>
          </a:schemeClr>
        </a:solidFill>
        <a:ln w="12700" cap="flat" cmpd="sng" algn="ctr">
          <a:solidFill>
            <a:schemeClr val="accent2">
              <a:hueOff val="-1114641"/>
              <a:satOff val="3029"/>
              <a:lumOff val="4117"/>
              <a:alphaOff val="0"/>
            </a:schemeClr>
          </a:solidFill>
          <a:prstDash val="solid"/>
        </a:ln>
        <a:effectLst/>
      </dsp:spPr>
      <dsp:style>
        <a:lnRef idx="2">
          <a:scrgbClr r="0" g="0" b="0"/>
        </a:lnRef>
        <a:fillRef idx="1">
          <a:scrgbClr r="0" g="0" b="0"/>
        </a:fillRef>
        <a:effectRef idx="0">
          <a:scrgbClr r="0" g="0" b="0"/>
        </a:effectRef>
        <a:fontRef idx="minor"/>
      </dsp:style>
    </dsp:sp>
    <dsp:sp modelId="{1B392EAA-1BD5-47F2-81E6-05D81F8CBD29}">
      <dsp:nvSpPr>
        <dsp:cNvPr id="0" name=""/>
        <dsp:cNvSpPr/>
      </dsp:nvSpPr>
      <dsp:spPr>
        <a:xfrm>
          <a:off x="355345" y="3045245"/>
          <a:ext cx="8927250" cy="468660"/>
        </a:xfrm>
        <a:prstGeom prst="rect">
          <a:avLst/>
        </a:prstGeom>
        <a:solidFill>
          <a:schemeClr val="accent2">
            <a:hueOff val="-1486188"/>
            <a:satOff val="4039"/>
            <a:lumOff val="54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and First Point of Impact</a:t>
          </a:r>
        </a:p>
      </dsp:txBody>
      <dsp:txXfrm>
        <a:off x="355345" y="3045245"/>
        <a:ext cx="8927250" cy="468660"/>
      </dsp:txXfrm>
    </dsp:sp>
    <dsp:sp modelId="{1523D1F6-4A83-473A-820E-F9EB02DF6367}">
      <dsp:nvSpPr>
        <dsp:cNvPr id="0" name=""/>
        <dsp:cNvSpPr/>
      </dsp:nvSpPr>
      <dsp:spPr>
        <a:xfrm>
          <a:off x="62432" y="2986663"/>
          <a:ext cx="585825" cy="585825"/>
        </a:xfrm>
        <a:prstGeom prst="ellipse">
          <a:avLst/>
        </a:prstGeom>
        <a:solidFill>
          <a:schemeClr val="lt1">
            <a:hueOff val="0"/>
            <a:satOff val="0"/>
            <a:lumOff val="0"/>
            <a:alphaOff val="0"/>
          </a:schemeClr>
        </a:solidFill>
        <a:ln w="12700" cap="flat" cmpd="sng" algn="ctr">
          <a:solidFill>
            <a:schemeClr val="accent2">
              <a:hueOff val="-1486188"/>
              <a:satOff val="4039"/>
              <a:lumOff val="549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7AF36-282D-4CEC-8A60-7AAB9FB41CF2}">
      <dsp:nvSpPr>
        <dsp:cNvPr id="0" name=""/>
        <dsp:cNvSpPr/>
      </dsp:nvSpPr>
      <dsp:spPr>
        <a:xfrm>
          <a:off x="8840" y="1070117"/>
          <a:ext cx="2642294" cy="15853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situation above, the most accidents were involving areas that were uncontrolled. One of the main areas where this happened was in the Junction Detail T or staggered junction.</a:t>
          </a:r>
        </a:p>
      </dsp:txBody>
      <dsp:txXfrm>
        <a:off x="55274" y="1116551"/>
        <a:ext cx="2549426" cy="1492508"/>
      </dsp:txXfrm>
    </dsp:sp>
    <dsp:sp modelId="{9D8A5800-7CDC-441B-99BB-31E26473D18C}">
      <dsp:nvSpPr>
        <dsp:cNvPr id="0" name=""/>
        <dsp:cNvSpPr/>
      </dsp:nvSpPr>
      <dsp:spPr>
        <a:xfrm>
          <a:off x="2883656" y="1535161"/>
          <a:ext cx="560166" cy="6552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3656" y="1666219"/>
        <a:ext cx="392116" cy="393173"/>
      </dsp:txXfrm>
    </dsp:sp>
    <dsp:sp modelId="{D0A46DFA-BEE4-4ACA-BB53-7A551DFCA783}">
      <dsp:nvSpPr>
        <dsp:cNvPr id="0" name=""/>
        <dsp:cNvSpPr/>
      </dsp:nvSpPr>
      <dsp:spPr>
        <a:xfrm>
          <a:off x="3708052" y="1070117"/>
          <a:ext cx="2642294" cy="1585376"/>
        </a:xfrm>
        <a:prstGeom prst="roundRect">
          <a:avLst>
            <a:gd name="adj" fmla="val 10000"/>
          </a:avLst>
        </a:prstGeom>
        <a:solidFill>
          <a:schemeClr val="accent5">
            <a:hueOff val="-747456"/>
            <a:satOff val="209"/>
            <a:lumOff val="-35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Other areas of concern include accident locations that included Mid Junctions on roundabouts or main  roads. </a:t>
          </a:r>
        </a:p>
      </dsp:txBody>
      <dsp:txXfrm>
        <a:off x="3754486" y="1116551"/>
        <a:ext cx="2549426" cy="1492508"/>
      </dsp:txXfrm>
    </dsp:sp>
    <dsp:sp modelId="{783FDAB4-9133-4EF1-88ED-C5E324C34CFF}">
      <dsp:nvSpPr>
        <dsp:cNvPr id="0" name=""/>
        <dsp:cNvSpPr/>
      </dsp:nvSpPr>
      <dsp:spPr>
        <a:xfrm>
          <a:off x="6582869" y="1535161"/>
          <a:ext cx="560166" cy="655289"/>
        </a:xfrm>
        <a:prstGeom prst="rightArrow">
          <a:avLst>
            <a:gd name="adj1" fmla="val 60000"/>
            <a:gd name="adj2" fmla="val 50000"/>
          </a:avLst>
        </a:prstGeom>
        <a:solidFill>
          <a:schemeClr val="accent5">
            <a:hueOff val="-1494911"/>
            <a:satOff val="418"/>
            <a:lumOff val="-705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582869" y="1666219"/>
        <a:ext cx="392116" cy="393173"/>
      </dsp:txXfrm>
    </dsp:sp>
    <dsp:sp modelId="{ABF02607-B53B-4305-86E9-4363D7EE1E6B}">
      <dsp:nvSpPr>
        <dsp:cNvPr id="0" name=""/>
        <dsp:cNvSpPr/>
      </dsp:nvSpPr>
      <dsp:spPr>
        <a:xfrm>
          <a:off x="7407265" y="1070117"/>
          <a:ext cx="2642294" cy="1585376"/>
        </a:xfrm>
        <a:prstGeom prst="roundRect">
          <a:avLst>
            <a:gd name="adj" fmla="val 10000"/>
          </a:avLst>
        </a:prstGeom>
        <a:solidFill>
          <a:schemeClr val="accent5">
            <a:hueOff val="-1494911"/>
            <a:satOff val="418"/>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No matter the location, detail, or location of impact the common denominator seems to be a lack of signage or control in junction areas.</a:t>
          </a:r>
        </a:p>
      </dsp:txBody>
      <dsp:txXfrm>
        <a:off x="7453699" y="1116551"/>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14</a:t>
            </a:fld>
            <a:endParaRPr lang="en-US"/>
          </a:p>
        </p:txBody>
      </p:sp>
    </p:spTree>
    <p:extLst>
      <p:ext uri="{BB962C8B-B14F-4D97-AF65-F5344CB8AC3E}">
        <p14:creationId xmlns:p14="http://schemas.microsoft.com/office/powerpoint/2010/main" val="109534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10/10/2019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10/10/2019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10/10/2019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10/10/2019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10/10/2019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457201"/>
          </a:xfrm>
        </p:spPr>
        <p:txBody>
          <a:bodyPr>
            <a:noAutofit/>
          </a:bodyPr>
          <a:lstStyle/>
          <a:p>
            <a:pPr>
              <a:lnSpc>
                <a:spcPct val="90000"/>
              </a:lnSpc>
              <a:spcAft>
                <a:spcPts val="600"/>
              </a:spcAft>
            </a:pPr>
            <a:r>
              <a:rPr lang="en-US" sz="1200" dirty="0">
                <a:solidFill>
                  <a:schemeClr val="tx1"/>
                </a:solidFill>
              </a:rPr>
              <a:t>Thinkful Final Capstone</a:t>
            </a:r>
          </a:p>
          <a:p>
            <a:pPr>
              <a:lnSpc>
                <a:spcPct val="90000"/>
              </a:lnSpc>
              <a:spcAft>
                <a:spcPts val="600"/>
              </a:spcAft>
            </a:pPr>
            <a:r>
              <a:rPr lang="en-US" sz="1200" dirty="0">
                <a:solidFill>
                  <a:schemeClr val="tx1"/>
                </a:solidFill>
              </a:rPr>
              <a:t>Genesis Taylor</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Weekday Per Year</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Season</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3000"/>
              <a:t>How do the available factors contribute to accident seriousness?</a:t>
            </a:r>
            <a:br>
              <a:rPr lang="en-US" sz="3000"/>
            </a:br>
            <a:endParaRPr lang="en-US" sz="300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402574653"/>
              </p:ext>
            </p:extLst>
          </p:nvPr>
        </p:nvGraphicFramePr>
        <p:xfrm>
          <a:off x="1066800" y="1634197"/>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789709" y="5552094"/>
            <a:ext cx="10557164" cy="923330"/>
          </a:xfrm>
          <a:prstGeom prst="rect">
            <a:avLst/>
          </a:prstGeom>
          <a:noFill/>
        </p:spPr>
        <p:txBody>
          <a:bodyPr wrap="square" rtlCol="0">
            <a:spAutoFit/>
          </a:bodyPr>
          <a:lstStyle/>
          <a:p>
            <a:r>
              <a:rPr lang="en-US" dirty="0"/>
              <a:t>These features were found to have the highest relation to accident seriousness. While they may all have an impact, not every feature will be discussed in the following slides. The features discussed will be </a:t>
            </a:r>
            <a:r>
              <a:rPr lang="en-US" dirty="0" err="1"/>
              <a:t>be</a:t>
            </a:r>
            <a:r>
              <a:rPr lang="en-US" dirty="0"/>
              <a:t> based on the findings from their visualization. </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1B35421-192D-4F9D-84B2-790095AB4491}"/>
              </a:ext>
            </a:extLst>
          </p:cNvPr>
          <p:cNvPicPr>
            <a:picLocks noChangeAspect="1"/>
          </p:cNvPicPr>
          <p:nvPr/>
        </p:nvPicPr>
        <p:blipFill rotWithShape="1">
          <a:blip r:embed="rId3">
            <a:alphaModFix amt="35000"/>
          </a:blip>
          <a:srcRect t="2070" b="19533"/>
          <a:stretch/>
        </p:blipFill>
        <p:spPr>
          <a:xfrm>
            <a:off x="-128944" y="10"/>
            <a:ext cx="12191980" cy="6857990"/>
          </a:xfrm>
          <a:prstGeom prst="rect">
            <a:avLst/>
          </a:prstGeom>
        </p:spPr>
      </p:pic>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4100"/>
              <a:t>Did Police Officer Attend Scene Of Accident</a:t>
            </a:r>
            <a:br>
              <a:rPr lang="en-US" sz="4100"/>
            </a:br>
            <a:endParaRPr lang="en-US" sz="4100"/>
          </a:p>
        </p:txBody>
      </p:sp>
      <p:pic>
        <p:nvPicPr>
          <p:cNvPr id="12" name="Content Placeholder 11" descr="A screenshot of a computer screen&#10;&#10;Description automatically generated">
            <a:extLst>
              <a:ext uri="{FF2B5EF4-FFF2-40B4-BE49-F238E27FC236}">
                <a16:creationId xmlns:a16="http://schemas.microsoft.com/office/drawing/2014/main" id="{740F887A-3E40-4810-9687-B5BF26223DCF}"/>
              </a:ext>
            </a:extLst>
          </p:cNvPr>
          <p:cNvPicPr>
            <a:picLocks noGrp="1" noChangeAspect="1"/>
          </p:cNvPicPr>
          <p:nvPr>
            <p:ph idx="1"/>
          </p:nvPr>
        </p:nvPicPr>
        <p:blipFill>
          <a:blip r:embed="rId4"/>
          <a:stretch>
            <a:fillRect/>
          </a:stretch>
        </p:blipFill>
        <p:spPr>
          <a:xfrm>
            <a:off x="1066800" y="2014195"/>
            <a:ext cx="5029200" cy="3624606"/>
          </a:xfrm>
        </p:spPr>
      </p:pic>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15" name="Picture 14" descr="A screenshot of a computer screen&#10;&#10;Description automatically generated">
            <a:extLst>
              <a:ext uri="{FF2B5EF4-FFF2-40B4-BE49-F238E27FC236}">
                <a16:creationId xmlns:a16="http://schemas.microsoft.com/office/drawing/2014/main" id="{FB6DBEFD-102A-4A9A-87A7-23BCBF542445}"/>
              </a:ext>
            </a:extLst>
          </p:cNvPr>
          <p:cNvPicPr>
            <a:picLocks noChangeAspect="1"/>
          </p:cNvPicPr>
          <p:nvPr/>
        </p:nvPicPr>
        <p:blipFill>
          <a:blip r:embed="rId5"/>
          <a:stretch>
            <a:fillRect/>
          </a:stretch>
        </p:blipFill>
        <p:spPr>
          <a:xfrm>
            <a:off x="6254501" y="2013866"/>
            <a:ext cx="4935181" cy="3624606"/>
          </a:xfrm>
          <a:prstGeom prst="rect">
            <a:avLst/>
          </a:prstGeom>
        </p:spPr>
      </p:pic>
      <p:sp>
        <p:nvSpPr>
          <p:cNvPr id="3" name="TextBox 2">
            <a:extLst>
              <a:ext uri="{FF2B5EF4-FFF2-40B4-BE49-F238E27FC236}">
                <a16:creationId xmlns:a16="http://schemas.microsoft.com/office/drawing/2014/main" id="{1E186E4D-2016-4724-B6FB-AE5065E721B6}"/>
              </a:ext>
            </a:extLst>
          </p:cNvPr>
          <p:cNvSpPr txBox="1"/>
          <p:nvPr/>
        </p:nvSpPr>
        <p:spPr>
          <a:xfrm>
            <a:off x="1552575" y="5876925"/>
            <a:ext cx="9382125" cy="646331"/>
          </a:xfrm>
          <a:prstGeom prst="rect">
            <a:avLst/>
          </a:prstGeom>
          <a:noFill/>
        </p:spPr>
        <p:txBody>
          <a:bodyPr wrap="square" rtlCol="0">
            <a:spAutoFit/>
          </a:bodyPr>
          <a:lstStyle/>
          <a:p>
            <a:pPr algn="ctr"/>
            <a:r>
              <a:rPr lang="en-US" dirty="0"/>
              <a:t>Police attended most accidents but were less likely to NOT be called in serious accidents.</a:t>
            </a:r>
          </a:p>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First Point of Impact</a:t>
            </a:r>
          </a:p>
        </p:txBody>
      </p:sp>
      <p:pic>
        <p:nvPicPr>
          <p:cNvPr id="13" name="Content Placeholder 12" descr="A picture containing monitor&#10;&#10;Description automatically generated">
            <a:extLst>
              <a:ext uri="{FF2B5EF4-FFF2-40B4-BE49-F238E27FC236}">
                <a16:creationId xmlns:a16="http://schemas.microsoft.com/office/drawing/2014/main" id="{44321241-13C6-404C-9E5C-EB1E55D0607B}"/>
              </a:ext>
            </a:extLst>
          </p:cNvPr>
          <p:cNvPicPr>
            <a:picLocks noGrp="1" noChangeAspect="1"/>
          </p:cNvPicPr>
          <p:nvPr>
            <p:ph sz="half" idx="1"/>
          </p:nvPr>
        </p:nvPicPr>
        <p:blipFill>
          <a:blip r:embed="rId2"/>
          <a:stretch>
            <a:fillRect/>
          </a:stretch>
        </p:blipFill>
        <p:spPr>
          <a:xfrm>
            <a:off x="971548" y="2006134"/>
            <a:ext cx="4895850" cy="3494210"/>
          </a:xfrm>
        </p:spPr>
      </p:pic>
      <p:pic>
        <p:nvPicPr>
          <p:cNvPr id="15" name="Content Placeholder 14" descr="A screen shot of a monitor&#10;&#10;Description automatically generated">
            <a:extLst>
              <a:ext uri="{FF2B5EF4-FFF2-40B4-BE49-F238E27FC236}">
                <a16:creationId xmlns:a16="http://schemas.microsoft.com/office/drawing/2014/main" id="{58CD8A64-9990-4D18-A0AB-F1CB7B939A39}"/>
              </a:ext>
            </a:extLst>
          </p:cNvPr>
          <p:cNvPicPr>
            <a:picLocks noGrp="1" noChangeAspect="1"/>
          </p:cNvPicPr>
          <p:nvPr>
            <p:ph sz="half" idx="2"/>
          </p:nvPr>
        </p:nvPicPr>
        <p:blipFill>
          <a:blip r:embed="rId3"/>
          <a:stretch>
            <a:fillRect/>
          </a:stretch>
        </p:blipFill>
        <p:spPr>
          <a:xfrm>
            <a:off x="6324604" y="2006134"/>
            <a:ext cx="4962523" cy="3494210"/>
          </a:xfrm>
        </p:spPr>
      </p:pic>
      <p:sp>
        <p:nvSpPr>
          <p:cNvPr id="16" name="TextBox 15">
            <a:extLst>
              <a:ext uri="{FF2B5EF4-FFF2-40B4-BE49-F238E27FC236}">
                <a16:creationId xmlns:a16="http://schemas.microsoft.com/office/drawing/2014/main" id="{35336BC7-FAD2-4F87-BB47-094AD0CEBD1C}"/>
              </a:ext>
            </a:extLst>
          </p:cNvPr>
          <p:cNvSpPr txBox="1"/>
          <p:nvPr/>
        </p:nvSpPr>
        <p:spPr>
          <a:xfrm>
            <a:off x="1381123" y="5615241"/>
            <a:ext cx="8972550" cy="1077218"/>
          </a:xfrm>
          <a:prstGeom prst="rect">
            <a:avLst/>
          </a:prstGeom>
          <a:noFill/>
        </p:spPr>
        <p:txBody>
          <a:bodyPr wrap="square" rtlCol="0">
            <a:spAutoFit/>
          </a:bodyPr>
          <a:lstStyle/>
          <a:p>
            <a:r>
              <a:rPr lang="en-US" sz="1600" dirty="0"/>
              <a:t>Majority of accidents were front impacted as the first point of impact. Not serious accidents had a higher percentage of Back impact accidents than serious accidents. Serious accidents had higher percentages of Offside and Nearside accidents.</a:t>
            </a:r>
          </a:p>
          <a:p>
            <a:endParaRPr lang="en-US" sz="1600" dirty="0"/>
          </a:p>
        </p:txBody>
      </p:sp>
    </p:spTree>
    <p:extLst>
      <p:ext uri="{BB962C8B-B14F-4D97-AF65-F5344CB8AC3E}">
        <p14:creationId xmlns:p14="http://schemas.microsoft.com/office/powerpoint/2010/main" val="28762721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a:t>Speed Limit</a:t>
            </a:r>
            <a:endParaRPr lang="en-US" dirty="0"/>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pic>
        <p:nvPicPr>
          <p:cNvPr id="17" name="Content Placeholder 16">
            <a:extLst>
              <a:ext uri="{FF2B5EF4-FFF2-40B4-BE49-F238E27FC236}">
                <a16:creationId xmlns:a16="http://schemas.microsoft.com/office/drawing/2014/main" id="{1BBA048A-209A-4F3D-927A-D3078B3A4361}"/>
              </a:ext>
            </a:extLst>
          </p:cNvPr>
          <p:cNvPicPr>
            <a:picLocks noGrp="1" noChangeAspect="1"/>
          </p:cNvPicPr>
          <p:nvPr>
            <p:ph sz="half" idx="1"/>
          </p:nvPr>
        </p:nvPicPr>
        <p:blipFill>
          <a:blip r:embed="rId2"/>
          <a:stretch>
            <a:fillRect/>
          </a:stretch>
        </p:blipFill>
        <p:spPr>
          <a:xfrm>
            <a:off x="1066800" y="2014194"/>
            <a:ext cx="4874030" cy="3289325"/>
          </a:xfrm>
        </p:spPr>
      </p:pic>
      <p:pic>
        <p:nvPicPr>
          <p:cNvPr id="21" name="Content Placeholder 20" descr="A picture containing monitor, sitting&#10;&#10;Description automatically generated">
            <a:extLst>
              <a:ext uri="{FF2B5EF4-FFF2-40B4-BE49-F238E27FC236}">
                <a16:creationId xmlns:a16="http://schemas.microsoft.com/office/drawing/2014/main" id="{481E1810-C6C4-407A-861C-CAC0C1636A1B}"/>
              </a:ext>
            </a:extLst>
          </p:cNvPr>
          <p:cNvPicPr>
            <a:picLocks noGrp="1" noChangeAspect="1"/>
          </p:cNvPicPr>
          <p:nvPr>
            <p:ph sz="half" idx="2"/>
          </p:nvPr>
        </p:nvPicPr>
        <p:blipFill>
          <a:blip r:embed="rId3"/>
          <a:stretch>
            <a:fillRect/>
          </a:stretch>
        </p:blipFill>
        <p:spPr>
          <a:xfrm>
            <a:off x="6251171" y="2014195"/>
            <a:ext cx="4874030" cy="3289324"/>
          </a:xfrm>
        </p:spPr>
      </p:pic>
    </p:spTree>
    <p:extLst>
      <p:ext uri="{BB962C8B-B14F-4D97-AF65-F5344CB8AC3E}">
        <p14:creationId xmlns:p14="http://schemas.microsoft.com/office/powerpoint/2010/main" val="263598025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Urban or Rural Areas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923330"/>
          </a:xfrm>
          <a:prstGeom prst="rect">
            <a:avLst/>
          </a:prstGeom>
          <a:noFill/>
        </p:spPr>
        <p:txBody>
          <a:bodyPr wrap="square" rtlCol="0">
            <a:spAutoFit/>
          </a:bodyPr>
          <a:lstStyle/>
          <a:p>
            <a:r>
              <a:rPr lang="en-US" dirty="0"/>
              <a:t>Rural areas had a higher percentage of serious accidents. This may relate to hospital locations or emergency vehicle arriving to the scene of the accident, both of which are not available through this data. </a:t>
            </a:r>
          </a:p>
        </p:txBody>
      </p:sp>
      <p:pic>
        <p:nvPicPr>
          <p:cNvPr id="7" name="Content Placeholder 6" descr="A screenshot of a computer screen&#10;&#10;Description automatically generated">
            <a:extLst>
              <a:ext uri="{FF2B5EF4-FFF2-40B4-BE49-F238E27FC236}">
                <a16:creationId xmlns:a16="http://schemas.microsoft.com/office/drawing/2014/main" id="{BD62FC0A-1F1B-45FA-9121-CFC15F431C18}"/>
              </a:ext>
            </a:extLst>
          </p:cNvPr>
          <p:cNvPicPr>
            <a:picLocks noGrp="1" noChangeAspect="1"/>
          </p:cNvPicPr>
          <p:nvPr>
            <p:ph sz="half" idx="1"/>
          </p:nvPr>
        </p:nvPicPr>
        <p:blipFill>
          <a:blip r:embed="rId2"/>
          <a:stretch>
            <a:fillRect/>
          </a:stretch>
        </p:blipFill>
        <p:spPr>
          <a:xfrm>
            <a:off x="1066800" y="2014194"/>
            <a:ext cx="4868487" cy="3259797"/>
          </a:xfrm>
        </p:spPr>
      </p:pic>
      <p:pic>
        <p:nvPicPr>
          <p:cNvPr id="10" name="Content Placeholder 9" descr="A screenshot of a computer screen&#10;&#10;Description automatically generated">
            <a:extLst>
              <a:ext uri="{FF2B5EF4-FFF2-40B4-BE49-F238E27FC236}">
                <a16:creationId xmlns:a16="http://schemas.microsoft.com/office/drawing/2014/main" id="{2568AEBD-8873-4245-8A33-8B5D1D8B82A0}"/>
              </a:ext>
            </a:extLst>
          </p:cNvPr>
          <p:cNvPicPr>
            <a:picLocks noGrp="1" noChangeAspect="1"/>
          </p:cNvPicPr>
          <p:nvPr>
            <p:ph sz="half" idx="2"/>
          </p:nvPr>
        </p:nvPicPr>
        <p:blipFill>
          <a:blip r:embed="rId3"/>
          <a:stretch>
            <a:fillRect/>
          </a:stretch>
        </p:blipFill>
        <p:spPr>
          <a:xfrm>
            <a:off x="6096001" y="2014195"/>
            <a:ext cx="5029200" cy="3259796"/>
          </a:xfrm>
        </p:spPr>
      </p:pic>
    </p:spTree>
    <p:extLst>
      <p:ext uri="{BB962C8B-B14F-4D97-AF65-F5344CB8AC3E}">
        <p14:creationId xmlns:p14="http://schemas.microsoft.com/office/powerpoint/2010/main" val="112267869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normAutofit/>
          </a:bodyPr>
          <a:lstStyle/>
          <a:p>
            <a:pPr algn="ctr"/>
            <a:r>
              <a:rPr lang="en-US" dirty="0"/>
              <a:t>Skidding or Overturning</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465638" y="5846074"/>
            <a:ext cx="8972550" cy="369332"/>
          </a:xfrm>
          <a:prstGeom prst="rect">
            <a:avLst/>
          </a:prstGeom>
          <a:noFill/>
        </p:spPr>
        <p:txBody>
          <a:bodyPr wrap="square" rtlCol="0">
            <a:spAutoFit/>
          </a:bodyPr>
          <a:lstStyle/>
          <a:p>
            <a:r>
              <a:rPr lang="en-US" dirty="0"/>
              <a:t>Higher percentages of serious accidents involved skidding, jackknifing or overturning.</a:t>
            </a:r>
            <a:endParaRPr lang="en-US" sz="1600" dirty="0"/>
          </a:p>
        </p:txBody>
      </p:sp>
      <p:pic>
        <p:nvPicPr>
          <p:cNvPr id="7" name="Content Placeholder 6" descr="A screenshot of a cell phone&#10;&#10;Description automatically generated">
            <a:extLst>
              <a:ext uri="{FF2B5EF4-FFF2-40B4-BE49-F238E27FC236}">
                <a16:creationId xmlns:a16="http://schemas.microsoft.com/office/drawing/2014/main" id="{D974E15D-F839-4698-BBD3-CCCFE8CA2D18}"/>
              </a:ext>
            </a:extLst>
          </p:cNvPr>
          <p:cNvPicPr>
            <a:picLocks noGrp="1" noChangeAspect="1"/>
          </p:cNvPicPr>
          <p:nvPr>
            <p:ph sz="half" idx="1"/>
          </p:nvPr>
        </p:nvPicPr>
        <p:blipFill>
          <a:blip r:embed="rId2"/>
          <a:stretch>
            <a:fillRect/>
          </a:stretch>
        </p:blipFill>
        <p:spPr>
          <a:xfrm>
            <a:off x="737062" y="1895302"/>
            <a:ext cx="5214851" cy="3636871"/>
          </a:xfrm>
        </p:spPr>
      </p:pic>
      <p:pic>
        <p:nvPicPr>
          <p:cNvPr id="10" name="Content Placeholder 9" descr="A screenshot of a computer screen&#10;&#10;Description automatically generated">
            <a:extLst>
              <a:ext uri="{FF2B5EF4-FFF2-40B4-BE49-F238E27FC236}">
                <a16:creationId xmlns:a16="http://schemas.microsoft.com/office/drawing/2014/main" id="{0DF8C247-945F-4AAA-9C1D-5E660E305278}"/>
              </a:ext>
            </a:extLst>
          </p:cNvPr>
          <p:cNvPicPr>
            <a:picLocks noGrp="1" noChangeAspect="1"/>
          </p:cNvPicPr>
          <p:nvPr>
            <p:ph sz="half" idx="2"/>
          </p:nvPr>
        </p:nvPicPr>
        <p:blipFill>
          <a:blip r:embed="rId3"/>
          <a:stretch>
            <a:fillRect/>
          </a:stretch>
        </p:blipFill>
        <p:spPr>
          <a:xfrm>
            <a:off x="6240087" y="1895302"/>
            <a:ext cx="5214851" cy="3636871"/>
          </a:xfrm>
        </p:spPr>
      </p:pic>
    </p:spTree>
    <p:extLst>
      <p:ext uri="{BB962C8B-B14F-4D97-AF65-F5344CB8AC3E}">
        <p14:creationId xmlns:p14="http://schemas.microsoft.com/office/powerpoint/2010/main" val="309679019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Leaving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pPr lvl="0"/>
            <a:r>
              <a:rPr lang="en-US" dirty="0"/>
              <a:t>Most vehicles did not leave the carriageway in either type of accident, however serious accidents had higher percentages of those that did leave the carriageway.</a:t>
            </a:r>
          </a:p>
        </p:txBody>
      </p:sp>
      <p:pic>
        <p:nvPicPr>
          <p:cNvPr id="7" name="Content Placeholder 6" descr="A screenshot of a cell phone&#10;&#10;Description automatically generated">
            <a:extLst>
              <a:ext uri="{FF2B5EF4-FFF2-40B4-BE49-F238E27FC236}">
                <a16:creationId xmlns:a16="http://schemas.microsoft.com/office/drawing/2014/main" id="{42187E0B-D0E0-42D7-892B-166C6DE74C65}"/>
              </a:ext>
            </a:extLst>
          </p:cNvPr>
          <p:cNvPicPr>
            <a:picLocks noGrp="1" noChangeAspect="1"/>
          </p:cNvPicPr>
          <p:nvPr>
            <p:ph sz="half" idx="1"/>
          </p:nvPr>
        </p:nvPicPr>
        <p:blipFill>
          <a:blip r:embed="rId2"/>
          <a:stretch>
            <a:fillRect/>
          </a:stretch>
        </p:blipFill>
        <p:spPr>
          <a:xfrm>
            <a:off x="1066800" y="2051096"/>
            <a:ext cx="4664075" cy="3481077"/>
          </a:xfrm>
        </p:spPr>
      </p:pic>
      <p:pic>
        <p:nvPicPr>
          <p:cNvPr id="10" name="Content Placeholder 9" descr="A screenshot of a cell phone&#10;&#10;Description automatically generated">
            <a:extLst>
              <a:ext uri="{FF2B5EF4-FFF2-40B4-BE49-F238E27FC236}">
                <a16:creationId xmlns:a16="http://schemas.microsoft.com/office/drawing/2014/main" id="{7B00B141-0131-49F5-A087-E2B36718E8B8}"/>
              </a:ext>
            </a:extLst>
          </p:cNvPr>
          <p:cNvPicPr>
            <a:picLocks noGrp="1" noChangeAspect="1"/>
          </p:cNvPicPr>
          <p:nvPr>
            <p:ph sz="half" idx="2"/>
          </p:nvPr>
        </p:nvPicPr>
        <p:blipFill>
          <a:blip r:embed="rId3"/>
          <a:stretch>
            <a:fillRect/>
          </a:stretch>
        </p:blipFill>
        <p:spPr>
          <a:xfrm>
            <a:off x="6461125" y="2051096"/>
            <a:ext cx="4664075" cy="3481077"/>
          </a:xfrm>
        </p:spPr>
      </p:pic>
    </p:spTree>
    <p:extLst>
      <p:ext uri="{BB962C8B-B14F-4D97-AF65-F5344CB8AC3E}">
        <p14:creationId xmlns:p14="http://schemas.microsoft.com/office/powerpoint/2010/main" val="7162447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Type</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794865"/>
            <a:ext cx="10058400" cy="369332"/>
          </a:xfrm>
          <a:prstGeom prst="rect">
            <a:avLst/>
          </a:prstGeom>
          <a:noFill/>
        </p:spPr>
        <p:txBody>
          <a:bodyPr wrap="square" rtlCol="0">
            <a:spAutoFit/>
          </a:bodyPr>
          <a:lstStyle/>
          <a:p>
            <a:pPr lvl="0"/>
            <a:r>
              <a:rPr lang="en-US" dirty="0"/>
              <a:t>Motorcycles were involved in a significantly higher percentage of serious accidents than not serious accidents.</a:t>
            </a:r>
          </a:p>
        </p:txBody>
      </p:sp>
      <p:pic>
        <p:nvPicPr>
          <p:cNvPr id="9" name="Content Placeholder 8" descr="A screenshot of a cell phone&#10;&#10;Description automatically generated">
            <a:extLst>
              <a:ext uri="{FF2B5EF4-FFF2-40B4-BE49-F238E27FC236}">
                <a16:creationId xmlns:a16="http://schemas.microsoft.com/office/drawing/2014/main" id="{33CB0EF1-DE7D-46B9-B881-79216D2DB2FF}"/>
              </a:ext>
            </a:extLst>
          </p:cNvPr>
          <p:cNvPicPr>
            <a:picLocks noGrp="1" noChangeAspect="1"/>
          </p:cNvPicPr>
          <p:nvPr>
            <p:ph sz="half" idx="1"/>
          </p:nvPr>
        </p:nvPicPr>
        <p:blipFill>
          <a:blip r:embed="rId2"/>
          <a:stretch>
            <a:fillRect/>
          </a:stretch>
        </p:blipFill>
        <p:spPr>
          <a:xfrm>
            <a:off x="1066800" y="1828800"/>
            <a:ext cx="4862945" cy="3703373"/>
          </a:xfrm>
        </p:spPr>
      </p:pic>
      <p:pic>
        <p:nvPicPr>
          <p:cNvPr id="12" name="Content Placeholder 11" descr="A screenshot of a cell phone&#10;&#10;Description automatically generated">
            <a:extLst>
              <a:ext uri="{FF2B5EF4-FFF2-40B4-BE49-F238E27FC236}">
                <a16:creationId xmlns:a16="http://schemas.microsoft.com/office/drawing/2014/main" id="{9BF83FE9-669A-492A-B548-D6696DD7488C}"/>
              </a:ext>
            </a:extLst>
          </p:cNvPr>
          <p:cNvPicPr>
            <a:picLocks noGrp="1" noChangeAspect="1"/>
          </p:cNvPicPr>
          <p:nvPr>
            <p:ph sz="half" idx="2"/>
          </p:nvPr>
        </p:nvPicPr>
        <p:blipFill>
          <a:blip r:embed="rId3"/>
          <a:stretch>
            <a:fillRect/>
          </a:stretch>
        </p:blipFill>
        <p:spPr>
          <a:xfrm>
            <a:off x="6262257" y="1828800"/>
            <a:ext cx="4862945" cy="3666471"/>
          </a:xfrm>
        </p:spPr>
      </p:pic>
    </p:spTree>
    <p:extLst>
      <p:ext uri="{BB962C8B-B14F-4D97-AF65-F5344CB8AC3E}">
        <p14:creationId xmlns:p14="http://schemas.microsoft.com/office/powerpoint/2010/main" val="271049936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Age Band of Driver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The age groups over the age of 25 had a higher percentage of serious accidents than not serious.</a:t>
            </a:r>
          </a:p>
        </p:txBody>
      </p:sp>
      <p:pic>
        <p:nvPicPr>
          <p:cNvPr id="9" name="Content Placeholder 8" descr="A screenshot of a cell phone&#10;&#10;Description automatically generated">
            <a:extLst>
              <a:ext uri="{FF2B5EF4-FFF2-40B4-BE49-F238E27FC236}">
                <a16:creationId xmlns:a16="http://schemas.microsoft.com/office/drawing/2014/main" id="{ADF51132-DAF7-4402-A32C-3ABCA7EAA60C}"/>
              </a:ext>
            </a:extLst>
          </p:cNvPr>
          <p:cNvPicPr>
            <a:picLocks noGrp="1" noChangeAspect="1"/>
          </p:cNvPicPr>
          <p:nvPr>
            <p:ph sz="half" idx="1"/>
          </p:nvPr>
        </p:nvPicPr>
        <p:blipFill>
          <a:blip r:embed="rId2"/>
          <a:stretch>
            <a:fillRect/>
          </a:stretch>
        </p:blipFill>
        <p:spPr>
          <a:xfrm>
            <a:off x="1066800" y="1898073"/>
            <a:ext cx="4876800" cy="3828436"/>
          </a:xfrm>
        </p:spPr>
      </p:pic>
      <p:pic>
        <p:nvPicPr>
          <p:cNvPr id="12" name="Content Placeholder 11" descr="A screenshot of a cell phone&#10;&#10;Description automatically generated">
            <a:extLst>
              <a:ext uri="{FF2B5EF4-FFF2-40B4-BE49-F238E27FC236}">
                <a16:creationId xmlns:a16="http://schemas.microsoft.com/office/drawing/2014/main" id="{C2AFD6F4-B145-4CA1-AFD6-86BD6403D930}"/>
              </a:ext>
            </a:extLst>
          </p:cNvPr>
          <p:cNvPicPr>
            <a:picLocks noGrp="1" noChangeAspect="1"/>
          </p:cNvPicPr>
          <p:nvPr>
            <p:ph sz="half" idx="2"/>
          </p:nvPr>
        </p:nvPicPr>
        <p:blipFill>
          <a:blip r:embed="rId3"/>
          <a:stretch>
            <a:fillRect/>
          </a:stretch>
        </p:blipFill>
        <p:spPr>
          <a:xfrm>
            <a:off x="6096001" y="1898073"/>
            <a:ext cx="5029200" cy="3828436"/>
          </a:xfrm>
        </p:spPr>
      </p:pic>
    </p:spTree>
    <p:extLst>
      <p:ext uri="{BB962C8B-B14F-4D97-AF65-F5344CB8AC3E}">
        <p14:creationId xmlns:p14="http://schemas.microsoft.com/office/powerpoint/2010/main" val="344534836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495300"/>
            <a:ext cx="10058400" cy="1371600"/>
          </a:xfrm>
        </p:spPr>
        <p:txBody>
          <a:bodyPr/>
          <a:lstStyle/>
          <a:p>
            <a:pPr algn="ctr"/>
            <a:r>
              <a:rPr lang="en-US" dirty="0"/>
              <a:t>Junction Control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846074"/>
            <a:ext cx="10058400" cy="369332"/>
          </a:xfrm>
          <a:prstGeom prst="rect">
            <a:avLst/>
          </a:prstGeom>
          <a:noFill/>
        </p:spPr>
        <p:txBody>
          <a:bodyPr wrap="square" rtlCol="0">
            <a:spAutoFit/>
          </a:bodyPr>
          <a:lstStyle/>
          <a:p>
            <a:pPr lvl="0"/>
            <a:r>
              <a:rPr lang="en-US" dirty="0"/>
              <a:t>Most areas with accidents were uncontrolled.</a:t>
            </a:r>
          </a:p>
        </p:txBody>
      </p:sp>
      <p:pic>
        <p:nvPicPr>
          <p:cNvPr id="9" name="Content Placeholder 8" descr="A screenshot of a computer screen&#10;&#10;Description automatically generated">
            <a:extLst>
              <a:ext uri="{FF2B5EF4-FFF2-40B4-BE49-F238E27FC236}">
                <a16:creationId xmlns:a16="http://schemas.microsoft.com/office/drawing/2014/main" id="{0C6D6F81-6129-44B4-B947-E9FFDB7266E5}"/>
              </a:ext>
            </a:extLst>
          </p:cNvPr>
          <p:cNvPicPr>
            <a:picLocks noGrp="1" noChangeAspect="1"/>
          </p:cNvPicPr>
          <p:nvPr>
            <p:ph sz="half" idx="1"/>
          </p:nvPr>
        </p:nvPicPr>
        <p:blipFill>
          <a:blip r:embed="rId2"/>
          <a:stretch>
            <a:fillRect/>
          </a:stretch>
        </p:blipFill>
        <p:spPr>
          <a:xfrm>
            <a:off x="762001" y="1651000"/>
            <a:ext cx="5105399" cy="4075509"/>
          </a:xfrm>
        </p:spPr>
      </p:pic>
      <p:pic>
        <p:nvPicPr>
          <p:cNvPr id="12" name="Content Placeholder 11" descr="A screenshot of a cell phone&#10;&#10;Description automatically generated">
            <a:extLst>
              <a:ext uri="{FF2B5EF4-FFF2-40B4-BE49-F238E27FC236}">
                <a16:creationId xmlns:a16="http://schemas.microsoft.com/office/drawing/2014/main" id="{4556CE85-A9D3-4261-93F2-230DC6DB3762}"/>
              </a:ext>
            </a:extLst>
          </p:cNvPr>
          <p:cNvPicPr>
            <a:picLocks noGrp="1" noChangeAspect="1"/>
          </p:cNvPicPr>
          <p:nvPr>
            <p:ph sz="half" idx="2"/>
          </p:nvPr>
        </p:nvPicPr>
        <p:blipFill>
          <a:blip r:embed="rId3"/>
          <a:stretch>
            <a:fillRect/>
          </a:stretch>
        </p:blipFill>
        <p:spPr>
          <a:xfrm>
            <a:off x="6324600" y="1651000"/>
            <a:ext cx="5105399" cy="4075508"/>
          </a:xfrm>
        </p:spPr>
      </p:pic>
    </p:spTree>
    <p:extLst>
      <p:ext uri="{BB962C8B-B14F-4D97-AF65-F5344CB8AC3E}">
        <p14:creationId xmlns:p14="http://schemas.microsoft.com/office/powerpoint/2010/main" val="282780847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Hit Object Off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757888"/>
            <a:ext cx="8972550" cy="646331"/>
          </a:xfrm>
          <a:prstGeom prst="rect">
            <a:avLst/>
          </a:prstGeom>
          <a:noFill/>
        </p:spPr>
        <p:txBody>
          <a:bodyPr wrap="square" rtlCol="0">
            <a:spAutoFit/>
          </a:bodyPr>
          <a:lstStyle/>
          <a:p>
            <a:pPr lvl="0"/>
            <a:r>
              <a:rPr lang="en-US" dirty="0"/>
              <a:t>Most accidents did not involve objects being hit off the carriageway, however serious accidents had higher percentages of accidents that did involve hitting an object off the carriageway.</a:t>
            </a:r>
          </a:p>
        </p:txBody>
      </p:sp>
      <p:pic>
        <p:nvPicPr>
          <p:cNvPr id="9" name="Content Placeholder 8" descr="A screenshot of a cell phone&#10;&#10;Description automatically generated">
            <a:extLst>
              <a:ext uri="{FF2B5EF4-FFF2-40B4-BE49-F238E27FC236}">
                <a16:creationId xmlns:a16="http://schemas.microsoft.com/office/drawing/2014/main" id="{4097648A-3CA0-4043-B3B2-8D09BA2463DF}"/>
              </a:ext>
            </a:extLst>
          </p:cNvPr>
          <p:cNvPicPr>
            <a:picLocks noGrp="1" noChangeAspect="1"/>
          </p:cNvPicPr>
          <p:nvPr>
            <p:ph sz="half" idx="1"/>
          </p:nvPr>
        </p:nvPicPr>
        <p:blipFill>
          <a:blip r:embed="rId2"/>
          <a:stretch>
            <a:fillRect/>
          </a:stretch>
        </p:blipFill>
        <p:spPr>
          <a:xfrm>
            <a:off x="1066800" y="1854200"/>
            <a:ext cx="4664075" cy="3765179"/>
          </a:xfrm>
        </p:spPr>
      </p:pic>
      <p:pic>
        <p:nvPicPr>
          <p:cNvPr id="12" name="Content Placeholder 11" descr="A screenshot of a cell phone&#10;&#10;Description automatically generated">
            <a:extLst>
              <a:ext uri="{FF2B5EF4-FFF2-40B4-BE49-F238E27FC236}">
                <a16:creationId xmlns:a16="http://schemas.microsoft.com/office/drawing/2014/main" id="{56239793-15CA-4512-8D5B-C14EAAC08C4D}"/>
              </a:ext>
            </a:extLst>
          </p:cNvPr>
          <p:cNvPicPr>
            <a:picLocks noGrp="1" noChangeAspect="1"/>
          </p:cNvPicPr>
          <p:nvPr>
            <p:ph sz="half" idx="2"/>
          </p:nvPr>
        </p:nvPicPr>
        <p:blipFill>
          <a:blip r:embed="rId3"/>
          <a:stretch>
            <a:fillRect/>
          </a:stretch>
        </p:blipFill>
        <p:spPr>
          <a:xfrm>
            <a:off x="6461125" y="1854200"/>
            <a:ext cx="4664075" cy="3765179"/>
          </a:xfrm>
        </p:spPr>
      </p:pic>
    </p:spTree>
    <p:extLst>
      <p:ext uri="{BB962C8B-B14F-4D97-AF65-F5344CB8AC3E}">
        <p14:creationId xmlns:p14="http://schemas.microsoft.com/office/powerpoint/2010/main" val="260230875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Detail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 T or staggered junctions were where most of the accidents occurred.</a:t>
            </a:r>
          </a:p>
        </p:txBody>
      </p:sp>
      <p:pic>
        <p:nvPicPr>
          <p:cNvPr id="9" name="Content Placeholder 8" descr="A screenshot of a cell phone&#10;&#10;Description automatically generated">
            <a:extLst>
              <a:ext uri="{FF2B5EF4-FFF2-40B4-BE49-F238E27FC236}">
                <a16:creationId xmlns:a16="http://schemas.microsoft.com/office/drawing/2014/main" id="{52EACC6C-42D9-4956-A1D1-DF31E7C21845}"/>
              </a:ext>
            </a:extLst>
          </p:cNvPr>
          <p:cNvPicPr>
            <a:picLocks noGrp="1" noChangeAspect="1"/>
          </p:cNvPicPr>
          <p:nvPr>
            <p:ph sz="half" idx="1"/>
          </p:nvPr>
        </p:nvPicPr>
        <p:blipFill>
          <a:blip r:embed="rId2"/>
          <a:stretch>
            <a:fillRect/>
          </a:stretch>
        </p:blipFill>
        <p:spPr>
          <a:xfrm>
            <a:off x="1066800" y="1879600"/>
            <a:ext cx="4914901" cy="3846909"/>
          </a:xfrm>
        </p:spPr>
      </p:pic>
      <p:pic>
        <p:nvPicPr>
          <p:cNvPr id="12" name="Content Placeholder 11" descr="A screenshot of a cell phone&#10;&#10;Description automatically generated">
            <a:extLst>
              <a:ext uri="{FF2B5EF4-FFF2-40B4-BE49-F238E27FC236}">
                <a16:creationId xmlns:a16="http://schemas.microsoft.com/office/drawing/2014/main" id="{BC46FAAB-AB78-486E-BDEC-5A8A6756AEAD}"/>
              </a:ext>
            </a:extLst>
          </p:cNvPr>
          <p:cNvPicPr>
            <a:picLocks noGrp="1" noChangeAspect="1"/>
          </p:cNvPicPr>
          <p:nvPr>
            <p:ph sz="half" idx="2"/>
          </p:nvPr>
        </p:nvPicPr>
        <p:blipFill>
          <a:blip r:embed="rId3"/>
          <a:stretch>
            <a:fillRect/>
          </a:stretch>
        </p:blipFill>
        <p:spPr>
          <a:xfrm>
            <a:off x="6210300" y="1879600"/>
            <a:ext cx="4800600" cy="3846909"/>
          </a:xfrm>
        </p:spPr>
      </p:pic>
    </p:spTree>
    <p:extLst>
      <p:ext uri="{BB962C8B-B14F-4D97-AF65-F5344CB8AC3E}">
        <p14:creationId xmlns:p14="http://schemas.microsoft.com/office/powerpoint/2010/main" val="132636338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Location</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646331"/>
          </a:xfrm>
          <a:prstGeom prst="rect">
            <a:avLst/>
          </a:prstGeom>
          <a:noFill/>
        </p:spPr>
        <p:txBody>
          <a:bodyPr wrap="square" rtlCol="0">
            <a:spAutoFit/>
          </a:bodyPr>
          <a:lstStyle/>
          <a:p>
            <a:pPr lvl="0"/>
            <a:r>
              <a:rPr lang="en-US" dirty="0"/>
              <a:t>Most accidents seem to have occurred in the “Mid Junction - on roundabout or on main road” or situations where the driver was “approaching the junction or waiting/parked at junction approach”.</a:t>
            </a:r>
          </a:p>
        </p:txBody>
      </p:sp>
      <p:pic>
        <p:nvPicPr>
          <p:cNvPr id="7" name="Content Placeholder 6" descr="A screenshot of a cell phone&#10;&#10;Description automatically generated">
            <a:extLst>
              <a:ext uri="{FF2B5EF4-FFF2-40B4-BE49-F238E27FC236}">
                <a16:creationId xmlns:a16="http://schemas.microsoft.com/office/drawing/2014/main" id="{7D3BBC9F-271E-44A4-A82D-253AB34CD167}"/>
              </a:ext>
            </a:extLst>
          </p:cNvPr>
          <p:cNvPicPr>
            <a:picLocks noGrp="1" noChangeAspect="1"/>
          </p:cNvPicPr>
          <p:nvPr>
            <p:ph sz="half" idx="1"/>
          </p:nvPr>
        </p:nvPicPr>
        <p:blipFill>
          <a:blip r:embed="rId2"/>
          <a:stretch>
            <a:fillRect/>
          </a:stretch>
        </p:blipFill>
        <p:spPr>
          <a:xfrm>
            <a:off x="1066800" y="1870354"/>
            <a:ext cx="5029200" cy="3856156"/>
          </a:xfrm>
        </p:spPr>
      </p:pic>
      <p:pic>
        <p:nvPicPr>
          <p:cNvPr id="11" name="Content Placeholder 10" descr="A screenshot of a cell phone&#10;&#10;Description automatically generated">
            <a:extLst>
              <a:ext uri="{FF2B5EF4-FFF2-40B4-BE49-F238E27FC236}">
                <a16:creationId xmlns:a16="http://schemas.microsoft.com/office/drawing/2014/main" id="{7C2F01B0-1BCB-4085-93A7-E6B9602A9198}"/>
              </a:ext>
            </a:extLst>
          </p:cNvPr>
          <p:cNvPicPr>
            <a:picLocks noGrp="1" noChangeAspect="1"/>
          </p:cNvPicPr>
          <p:nvPr>
            <p:ph sz="half" idx="2"/>
          </p:nvPr>
        </p:nvPicPr>
        <p:blipFill>
          <a:blip r:embed="rId3"/>
          <a:stretch>
            <a:fillRect/>
          </a:stretch>
        </p:blipFill>
        <p:spPr>
          <a:xfrm>
            <a:off x="6286501" y="1870353"/>
            <a:ext cx="4838702" cy="3808809"/>
          </a:xfrm>
        </p:spPr>
      </p:pic>
    </p:spTree>
    <p:extLst>
      <p:ext uri="{BB962C8B-B14F-4D97-AF65-F5344CB8AC3E}">
        <p14:creationId xmlns:p14="http://schemas.microsoft.com/office/powerpoint/2010/main" val="273232645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Year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There has been a spike in percentage of serious accidents over the years. However, the percentage of not serious accidents has remained somewhat consistent.</a:t>
            </a:r>
          </a:p>
        </p:txBody>
      </p:sp>
      <p:pic>
        <p:nvPicPr>
          <p:cNvPr id="7" name="Content Placeholder 6" descr="A screenshot of a cell phone&#10;&#10;Description automatically generated">
            <a:extLst>
              <a:ext uri="{FF2B5EF4-FFF2-40B4-BE49-F238E27FC236}">
                <a16:creationId xmlns:a16="http://schemas.microsoft.com/office/drawing/2014/main" id="{280C5B33-6497-4464-AD87-009642BFF2FC}"/>
              </a:ext>
            </a:extLst>
          </p:cNvPr>
          <p:cNvPicPr>
            <a:picLocks noGrp="1" noChangeAspect="1"/>
          </p:cNvPicPr>
          <p:nvPr>
            <p:ph sz="half" idx="1"/>
          </p:nvPr>
        </p:nvPicPr>
        <p:blipFill>
          <a:blip r:embed="rId2"/>
          <a:stretch>
            <a:fillRect/>
          </a:stretch>
        </p:blipFill>
        <p:spPr>
          <a:xfrm>
            <a:off x="1066800" y="1795965"/>
            <a:ext cx="4664075" cy="3930544"/>
          </a:xfrm>
        </p:spPr>
      </p:pic>
      <p:pic>
        <p:nvPicPr>
          <p:cNvPr id="11" name="Content Placeholder 10" descr="A screenshot of a cell phone&#10;&#10;Description automatically generated">
            <a:extLst>
              <a:ext uri="{FF2B5EF4-FFF2-40B4-BE49-F238E27FC236}">
                <a16:creationId xmlns:a16="http://schemas.microsoft.com/office/drawing/2014/main" id="{51278A96-12B7-45EA-BB37-60F734742ACA}"/>
              </a:ext>
            </a:extLst>
          </p:cNvPr>
          <p:cNvPicPr>
            <a:picLocks noGrp="1" noChangeAspect="1"/>
          </p:cNvPicPr>
          <p:nvPr>
            <p:ph sz="half" idx="2"/>
          </p:nvPr>
        </p:nvPicPr>
        <p:blipFill>
          <a:blip r:embed="rId3"/>
          <a:stretch>
            <a:fillRect/>
          </a:stretch>
        </p:blipFill>
        <p:spPr>
          <a:xfrm>
            <a:off x="6461127" y="1795964"/>
            <a:ext cx="4664075" cy="3930543"/>
          </a:xfrm>
        </p:spPr>
      </p:pic>
    </p:spTree>
    <p:extLst>
      <p:ext uri="{BB962C8B-B14F-4D97-AF65-F5344CB8AC3E}">
        <p14:creationId xmlns:p14="http://schemas.microsoft.com/office/powerpoint/2010/main" val="305302565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Other Visualizations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Due to the previous visualization a comparison of certain variables was desired to see more correlations. The comparisons listed above will be displayed in the slides to follow. </a:t>
            </a:r>
          </a:p>
        </p:txBody>
      </p:sp>
      <p:graphicFrame>
        <p:nvGraphicFramePr>
          <p:cNvPr id="10" name="Content Placeholder 9">
            <a:extLst>
              <a:ext uri="{FF2B5EF4-FFF2-40B4-BE49-F238E27FC236}">
                <a16:creationId xmlns:a16="http://schemas.microsoft.com/office/drawing/2014/main" id="{1B7940DD-CD2F-493E-8403-9C970FC5666C}"/>
              </a:ext>
            </a:extLst>
          </p:cNvPr>
          <p:cNvGraphicFramePr>
            <a:graphicFrameLocks noGrp="1"/>
          </p:cNvGraphicFramePr>
          <p:nvPr>
            <p:ph sz="half" idx="1"/>
            <p:extLst>
              <p:ext uri="{D42A27DB-BD31-4B8C-83A1-F6EECF244321}">
                <p14:modId xmlns:p14="http://schemas.microsoft.com/office/powerpoint/2010/main" val="1220089116"/>
              </p:ext>
            </p:extLst>
          </p:nvPr>
        </p:nvGraphicFramePr>
        <p:xfrm>
          <a:off x="1216925" y="1827410"/>
          <a:ext cx="9332794"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0850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E908C2F6-7DC7-4AFF-99E8-F20DBBAECF96}"/>
              </a:ext>
            </a:extLst>
          </p:cNvPr>
          <p:cNvPicPr>
            <a:picLocks noGrp="1" noChangeAspect="1"/>
          </p:cNvPicPr>
          <p:nvPr>
            <p:ph sz="half" idx="1"/>
          </p:nvPr>
        </p:nvPicPr>
        <p:blipFill>
          <a:blip r:embed="rId2"/>
          <a:stretch>
            <a:fillRect/>
          </a:stretch>
        </p:blipFill>
        <p:spPr>
          <a:xfrm>
            <a:off x="436728" y="450376"/>
            <a:ext cx="11368585" cy="5991367"/>
          </a:xfrm>
        </p:spPr>
      </p:pic>
    </p:spTree>
    <p:extLst>
      <p:ext uri="{BB962C8B-B14F-4D97-AF65-F5344CB8AC3E}">
        <p14:creationId xmlns:p14="http://schemas.microsoft.com/office/powerpoint/2010/main" val="380340356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CB6B921-BA39-4484-9646-2F886E26AAEE}"/>
              </a:ext>
            </a:extLst>
          </p:cNvPr>
          <p:cNvPicPr>
            <a:picLocks noGrp="1" noChangeAspect="1"/>
          </p:cNvPicPr>
          <p:nvPr>
            <p:ph sz="half" idx="1"/>
          </p:nvPr>
        </p:nvPicPr>
        <p:blipFill>
          <a:blip r:embed="rId2"/>
          <a:stretch>
            <a:fillRect/>
          </a:stretch>
        </p:blipFill>
        <p:spPr>
          <a:xfrm>
            <a:off x="464024" y="497710"/>
            <a:ext cx="11245755" cy="5930385"/>
          </a:xfrm>
        </p:spPr>
      </p:pic>
    </p:spTree>
    <p:extLst>
      <p:ext uri="{BB962C8B-B14F-4D97-AF65-F5344CB8AC3E}">
        <p14:creationId xmlns:p14="http://schemas.microsoft.com/office/powerpoint/2010/main" val="26457673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2791557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3BC32CFA-2994-4F18-AF26-94B03DE5E241}"/>
              </a:ext>
            </a:extLst>
          </p:cNvPr>
          <p:cNvPicPr>
            <a:picLocks noGrp="1" noChangeAspect="1"/>
          </p:cNvPicPr>
          <p:nvPr>
            <p:ph sz="half" idx="1"/>
          </p:nvPr>
        </p:nvPicPr>
        <p:blipFill>
          <a:blip r:embed="rId2"/>
          <a:stretch>
            <a:fillRect/>
          </a:stretch>
        </p:blipFill>
        <p:spPr>
          <a:xfrm>
            <a:off x="395785" y="436563"/>
            <a:ext cx="11409528" cy="6018212"/>
          </a:xfrm>
        </p:spPr>
      </p:pic>
    </p:spTree>
    <p:extLst>
      <p:ext uri="{BB962C8B-B14F-4D97-AF65-F5344CB8AC3E}">
        <p14:creationId xmlns:p14="http://schemas.microsoft.com/office/powerpoint/2010/main" val="401678119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897886-5565-4C42-B743-CD13C4B5064F}"/>
              </a:ext>
            </a:extLst>
          </p:cNvPr>
          <p:cNvPicPr>
            <a:picLocks noGrp="1" noChangeAspect="1"/>
          </p:cNvPicPr>
          <p:nvPr>
            <p:ph sz="half" idx="1"/>
          </p:nvPr>
        </p:nvPicPr>
        <p:blipFill>
          <a:blip r:embed="rId2"/>
          <a:stretch>
            <a:fillRect/>
          </a:stretch>
        </p:blipFill>
        <p:spPr>
          <a:xfrm>
            <a:off x="409433" y="436563"/>
            <a:ext cx="11436824" cy="6018212"/>
          </a:xfrm>
        </p:spPr>
      </p:pic>
    </p:spTree>
    <p:extLst>
      <p:ext uri="{BB962C8B-B14F-4D97-AF65-F5344CB8AC3E}">
        <p14:creationId xmlns:p14="http://schemas.microsoft.com/office/powerpoint/2010/main" val="401566510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490BE8BA-75E4-423D-8249-AC5703C0DCC2}"/>
              </a:ext>
            </a:extLst>
          </p:cNvPr>
          <p:cNvPicPr>
            <a:picLocks noGrp="1" noChangeAspect="1"/>
          </p:cNvPicPr>
          <p:nvPr>
            <p:ph sz="half" idx="1"/>
          </p:nvPr>
        </p:nvPicPr>
        <p:blipFill>
          <a:blip r:embed="rId2"/>
          <a:stretch>
            <a:fillRect/>
          </a:stretch>
        </p:blipFill>
        <p:spPr>
          <a:xfrm>
            <a:off x="365760" y="436563"/>
            <a:ext cx="11466576" cy="6018212"/>
          </a:xfrm>
        </p:spPr>
      </p:pic>
    </p:spTree>
    <p:extLst>
      <p:ext uri="{BB962C8B-B14F-4D97-AF65-F5344CB8AC3E}">
        <p14:creationId xmlns:p14="http://schemas.microsoft.com/office/powerpoint/2010/main" val="148370265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Other Visualizations Summary</a:t>
            </a:r>
            <a:endParaRPr lang="en-US"/>
          </a:p>
        </p:txBody>
      </p:sp>
      <p:graphicFrame>
        <p:nvGraphicFramePr>
          <p:cNvPr id="8" name="Content Placeholder 5">
            <a:extLst>
              <a:ext uri="{FF2B5EF4-FFF2-40B4-BE49-F238E27FC236}">
                <a16:creationId xmlns:a16="http://schemas.microsoft.com/office/drawing/2014/main" id="{C31C3BCB-A2CA-4EF7-AEBC-75516995AD7F}"/>
              </a:ext>
            </a:extLst>
          </p:cNvPr>
          <p:cNvGraphicFramePr>
            <a:graphicFrameLocks noGrp="1"/>
          </p:cNvGraphicFramePr>
          <p:nvPr>
            <p:ph idx="1"/>
            <p:extLst>
              <p:ext uri="{D42A27DB-BD31-4B8C-83A1-F6EECF244321}">
                <p14:modId xmlns:p14="http://schemas.microsoft.com/office/powerpoint/2010/main" val="42684720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0192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Possible Solutions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898934"/>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338782"/>
          </a:xfrm>
        </p:spPr>
        <p:txBody>
          <a:bodyPr>
            <a:normAutofit fontScale="90000"/>
          </a:bodyPr>
          <a:lstStyle/>
          <a:p>
            <a:pPr lvl="0"/>
            <a:r>
              <a:rPr lang="en-US" dirty="0"/>
              <a:t>Can we create a machine learning algorithm that correctly predicts the severity of accidents?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600587"/>
            <a:ext cx="9792208" cy="3365123"/>
          </a:xfrm>
        </p:spPr>
        <p:txBody>
          <a:bodyPr>
            <a:normAutofit fontScale="92500" lnSpcReduction="10000"/>
          </a:bodyPr>
          <a:lstStyle/>
          <a:p>
            <a:r>
              <a:rPr lang="en-US" dirty="0"/>
              <a:t>For machine learning, decision tree and ensemble methods through sklearn will be used, and from them the best performing method will be implemented. </a:t>
            </a:r>
          </a:p>
          <a:p>
            <a:r>
              <a:rPr lang="en-US" dirty="0"/>
              <a:t>The methods tested are:</a:t>
            </a:r>
          </a:p>
          <a:p>
            <a:pPr lvl="1"/>
            <a:r>
              <a:rPr lang="en-US" dirty="0"/>
              <a:t>Decision Tree</a:t>
            </a:r>
          </a:p>
          <a:p>
            <a:pPr lvl="1"/>
            <a:r>
              <a:rPr lang="en-US" dirty="0"/>
              <a:t>Extra Trees</a:t>
            </a:r>
          </a:p>
          <a:p>
            <a:pPr lvl="1"/>
            <a:r>
              <a:rPr lang="en-US" dirty="0"/>
              <a:t>Random Forest</a:t>
            </a:r>
          </a:p>
          <a:p>
            <a:pPr lvl="1"/>
            <a:r>
              <a:rPr lang="en-US" dirty="0"/>
              <a:t>Bagging</a:t>
            </a:r>
          </a:p>
          <a:p>
            <a:pPr lvl="1"/>
            <a:r>
              <a:rPr lang="en-US" dirty="0"/>
              <a:t>AdaBoost</a:t>
            </a:r>
          </a:p>
          <a:p>
            <a:pPr lvl="1"/>
            <a:r>
              <a:rPr lang="en-US" dirty="0"/>
              <a:t>Gradient Boost</a:t>
            </a:r>
          </a:p>
          <a:p>
            <a:pPr lvl="1"/>
            <a:r>
              <a:rPr lang="en-US" dirty="0"/>
              <a:t>XGBoost</a:t>
            </a:r>
          </a:p>
          <a:p>
            <a:pPr lvl="1"/>
            <a:r>
              <a:rPr lang="en-US" dirty="0"/>
              <a:t>Light GBM</a:t>
            </a:r>
          </a:p>
          <a:p>
            <a:pPr lvl="1"/>
            <a:r>
              <a:rPr lang="en-US" dirty="0"/>
              <a:t>CatBoost</a:t>
            </a:r>
          </a:p>
          <a:p>
            <a:pPr lvl="1"/>
            <a:endParaRPr lang="en-US" dirty="0"/>
          </a:p>
          <a:p>
            <a:pPr lvl="1"/>
            <a:endParaRPr lang="en-US" dirty="0"/>
          </a:p>
        </p:txBody>
      </p:sp>
    </p:spTree>
    <p:extLst>
      <p:ext uri="{BB962C8B-B14F-4D97-AF65-F5344CB8AC3E}">
        <p14:creationId xmlns:p14="http://schemas.microsoft.com/office/powerpoint/2010/main" val="10394113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415697000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1350</Words>
  <Application>Microsoft Office PowerPoint</Application>
  <PresentationFormat>Widescreen</PresentationFormat>
  <Paragraphs>121</Paragraphs>
  <Slides>35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Calibri</vt:lpstr>
      <vt:lpstr>Garamond</vt:lpstr>
      <vt:lpstr>SavonVTI</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Did Police Officer Attend Scene Of Accident </vt:lpstr>
      <vt:lpstr>First Point of Impact</vt:lpstr>
      <vt:lpstr>Speed Limit</vt:lpstr>
      <vt:lpstr>Urban or Rural Areas</vt:lpstr>
      <vt:lpstr>Skidding or Overturning</vt:lpstr>
      <vt:lpstr>Vehicle Leaving Carriageway</vt:lpstr>
      <vt:lpstr>Vehicle Type</vt:lpstr>
      <vt:lpstr>Age Band of Driver</vt:lpstr>
      <vt:lpstr>Junction Control</vt:lpstr>
      <vt:lpstr>Hit Object Off Carriageway</vt:lpstr>
      <vt:lpstr>Junction Detail</vt:lpstr>
      <vt:lpstr>Junction Location</vt:lpstr>
      <vt:lpstr>Year</vt:lpstr>
      <vt:lpstr>Other Visualizations</vt:lpstr>
      <vt:lpstr>PowerPoint Presentation</vt:lpstr>
      <vt:lpstr>PowerPoint Presentation</vt:lpstr>
      <vt:lpstr>PowerPoint Presentation</vt:lpstr>
      <vt:lpstr>PowerPoint Presentation</vt:lpstr>
      <vt:lpstr>PowerPoint Presentation</vt:lpstr>
      <vt:lpstr>Other Visualizations Summary</vt:lpstr>
      <vt:lpstr>Possible Solutions</vt:lpstr>
      <vt:lpstr>Can we create a machine learning algorithm that correctly predicts the severity of accidents?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Gen Taylor</cp:lastModifiedBy>
  <cp:revision>2</cp:revision>
  <dcterms:created xsi:type="dcterms:W3CDTF">2019-10-10T09:20:23Z</dcterms:created>
  <dcterms:modified xsi:type="dcterms:W3CDTF">2019-10-10T09:57:51Z</dcterms:modified>
</cp:coreProperties>
</file>