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78" r:id="rId14"/>
    <p:sldId id="276" r:id="rId15"/>
    <p:sldId id="27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3DDA2AED-A76B-43F7-8B44-7B8D28056765}">
      <dgm:prSet/>
      <dgm:spPr/>
      <dgm:t>
        <a:bodyPr/>
        <a:lstStyle/>
        <a:p>
          <a:pPr>
            <a:lnSpc>
              <a:spcPct val="100000"/>
            </a:lnSpc>
            <a:defRPr b="1"/>
          </a:pPr>
          <a:r>
            <a:rPr lang="en-US" dirty="0"/>
            <a:t>Insurance companies</a:t>
          </a:r>
        </a:p>
      </dgm:t>
    </dgm:pt>
    <dgm:pt modelId="{37045332-7A7B-43BF-B1A0-070DA912864F}" type="parTrans" cxnId="{4C4D3E57-D017-461D-A1C1-E3791ED67965}">
      <dgm:prSet/>
      <dgm:spPr/>
      <dgm:t>
        <a:bodyPr/>
        <a:lstStyle/>
        <a:p>
          <a:endParaRPr lang="en-US"/>
        </a:p>
      </dgm:t>
    </dgm:pt>
    <dgm:pt modelId="{3802B9E2-6F4B-4FCB-83F1-9A5F829F2338}" type="sibTrans" cxnId="{4C4D3E57-D017-461D-A1C1-E3791ED67965}">
      <dgm:prSet/>
      <dgm:spPr/>
      <dgm:t>
        <a:bodyPr/>
        <a:lstStyle/>
        <a:p>
          <a:endParaRPr lang="en-US"/>
        </a:p>
      </dgm:t>
    </dgm:pt>
    <dgm:pt modelId="{B8298D94-CF92-438D-865C-07DD6E6E78B5}">
      <dgm:prSet/>
      <dgm:spPr/>
      <dgm:t>
        <a:bodyPr/>
        <a:lstStyle/>
        <a:p>
          <a:pPr>
            <a:lnSpc>
              <a:spcPct val="100000"/>
            </a:lnSpc>
          </a:pPr>
          <a:r>
            <a:rPr lang="en-US" dirty="0"/>
            <a:t>Calculate rates by area, age groups, and car types</a:t>
          </a:r>
        </a:p>
      </dgm:t>
    </dgm:pt>
    <dgm:pt modelId="{B44029A4-C02D-42D7-819A-582FC78C852C}" type="parTrans" cxnId="{955ADD77-9DD2-472A-967A-BC5B6404682D}">
      <dgm:prSet/>
      <dgm:spPr/>
      <dgm:t>
        <a:bodyPr/>
        <a:lstStyle/>
        <a:p>
          <a:endParaRPr lang="en-US"/>
        </a:p>
      </dgm:t>
    </dgm:pt>
    <dgm:pt modelId="{17684FD4-F52D-4EAF-A9C4-5B452A43E620}" type="sibTrans" cxnId="{955ADD77-9DD2-472A-967A-BC5B6404682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4">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4">
        <dgm:presLayoutVars/>
      </dgm:prSet>
      <dgm:spPr/>
    </dgm:pt>
    <dgm:pt modelId="{596ED487-1D5E-46FD-95A6-AEAF4BDF0368}" type="pres">
      <dgm:prSet presAssocID="{B56DA004-7D3B-4EA7-B249-B09C37087319}" presName="sibTrans" presStyleCnt="0"/>
      <dgm:spPr/>
    </dgm:pt>
    <dgm:pt modelId="{227B4BAF-C78C-40E3-B280-67D2BC7E9A7E}" type="pres">
      <dgm:prSet presAssocID="{3DDA2AED-A76B-43F7-8B44-7B8D28056765}" presName="compNode" presStyleCnt="0"/>
      <dgm:spPr/>
    </dgm:pt>
    <dgm:pt modelId="{4F0BA443-FF96-42A4-AC84-B564DEF34764}" type="pres">
      <dgm:prSet presAssocID="{3DDA2AED-A76B-43F7-8B44-7B8D280567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277D7F3C-C663-41A9-A9B9-94F4AD61A806}" type="pres">
      <dgm:prSet presAssocID="{3DDA2AED-A76B-43F7-8B44-7B8D28056765}" presName="iconSpace" presStyleCnt="0"/>
      <dgm:spPr/>
    </dgm:pt>
    <dgm:pt modelId="{A1E3E098-DCEF-46B7-B2FE-A250A582B843}" type="pres">
      <dgm:prSet presAssocID="{3DDA2AED-A76B-43F7-8B44-7B8D28056765}" presName="parTx" presStyleLbl="revTx" presStyleIdx="2" presStyleCnt="4">
        <dgm:presLayoutVars>
          <dgm:chMax val="0"/>
          <dgm:chPref val="0"/>
        </dgm:presLayoutVars>
      </dgm:prSet>
      <dgm:spPr/>
    </dgm:pt>
    <dgm:pt modelId="{036134D2-680A-416E-9DBE-2C5A19C6C5C8}" type="pres">
      <dgm:prSet presAssocID="{3DDA2AED-A76B-43F7-8B44-7B8D28056765}" presName="txSpace" presStyleCnt="0"/>
      <dgm:spPr/>
    </dgm:pt>
    <dgm:pt modelId="{42AA0E0B-DE40-41DB-9F57-9A82FE308CB2}" type="pres">
      <dgm:prSet presAssocID="{3DDA2AED-A76B-43F7-8B44-7B8D28056765}" presName="desTx" presStyleLbl="revTx" presStyleIdx="3" presStyleCnt="4">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CE0CEB28-6A90-4AEA-8B9D-F4A3FE18DCCE}" type="presOf" srcId="{3DDA2AED-A76B-43F7-8B44-7B8D28056765}" destId="{A1E3E098-DCEF-46B7-B2FE-A250A582B843}"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37606554-A8D0-4B0B-A058-C23E706F1DB2}" type="presOf" srcId="{B8298D94-CF92-438D-865C-07DD6E6E78B5}" destId="{42AA0E0B-DE40-41DB-9F57-9A82FE308CB2}" srcOrd="0" destOrd="0" presId="urn:microsoft.com/office/officeart/2018/5/layout/CenteredIconLabelDescriptionList"/>
    <dgm:cxn modelId="{4C4D3E57-D017-461D-A1C1-E3791ED67965}" srcId="{7FBEDE63-63BD-44B4-8266-F9AF3A27E099}" destId="{3DDA2AED-A76B-43F7-8B44-7B8D28056765}" srcOrd="1" destOrd="0" parTransId="{37045332-7A7B-43BF-B1A0-070DA912864F}" sibTransId="{3802B9E2-6F4B-4FCB-83F1-9A5F829F2338}"/>
    <dgm:cxn modelId="{955ADD77-9DD2-472A-967A-BC5B6404682D}" srcId="{3DDA2AED-A76B-43F7-8B44-7B8D28056765}" destId="{B8298D94-CF92-438D-865C-07DD6E6E78B5}" srcOrd="0" destOrd="0" parTransId="{B44029A4-C02D-42D7-819A-582FC78C852C}" sibTransId="{17684FD4-F52D-4EAF-A9C4-5B452A43E620}"/>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 modelId="{A13D052A-3BB2-4F21-8568-69E2ADA27D74}" type="presParOf" srcId="{88B4A8DF-321E-41F7-9ACC-22B7E23807BA}" destId="{596ED487-1D5E-46FD-95A6-AEAF4BDF0368}" srcOrd="1" destOrd="0" presId="urn:microsoft.com/office/officeart/2018/5/layout/CenteredIconLabelDescriptionList"/>
    <dgm:cxn modelId="{5A12C364-CAAD-4E87-BD2F-C7FFFA9101B5}" type="presParOf" srcId="{88B4A8DF-321E-41F7-9ACC-22B7E23807BA}" destId="{227B4BAF-C78C-40E3-B280-67D2BC7E9A7E}" srcOrd="2" destOrd="0" presId="urn:microsoft.com/office/officeart/2018/5/layout/CenteredIconLabelDescriptionList"/>
    <dgm:cxn modelId="{2EB8BD25-BE82-4F06-B82F-0A485A253CD9}" type="presParOf" srcId="{227B4BAF-C78C-40E3-B280-67D2BC7E9A7E}" destId="{4F0BA443-FF96-42A4-AC84-B564DEF34764}" srcOrd="0" destOrd="0" presId="urn:microsoft.com/office/officeart/2018/5/layout/CenteredIconLabelDescriptionList"/>
    <dgm:cxn modelId="{5F292009-F900-4983-95BF-6FDC236AD8C4}" type="presParOf" srcId="{227B4BAF-C78C-40E3-B280-67D2BC7E9A7E}" destId="{277D7F3C-C663-41A9-A9B9-94F4AD61A806}" srcOrd="1" destOrd="0" presId="urn:microsoft.com/office/officeart/2018/5/layout/CenteredIconLabelDescriptionList"/>
    <dgm:cxn modelId="{924D2ACD-C2D1-47EA-963D-E38E2E5C19D2}" type="presParOf" srcId="{227B4BAF-C78C-40E3-B280-67D2BC7E9A7E}" destId="{A1E3E098-DCEF-46B7-B2FE-A250A582B843}" srcOrd="2" destOrd="0" presId="urn:microsoft.com/office/officeart/2018/5/layout/CenteredIconLabelDescriptionList"/>
    <dgm:cxn modelId="{645888A0-E3E4-4C4E-BE88-60885385EDD7}" type="presParOf" srcId="{227B4BAF-C78C-40E3-B280-67D2BC7E9A7E}" destId="{036134D2-680A-416E-9DBE-2C5A19C6C5C8}" srcOrd="3" destOrd="0" presId="urn:microsoft.com/office/officeart/2018/5/layout/CenteredIconLabelDescriptionList"/>
    <dgm:cxn modelId="{9A727F77-BF8D-43C8-B96B-807049310323}" type="presParOf" srcId="{227B4BAF-C78C-40E3-B280-67D2BC7E9A7E}" destId="{42AA0E0B-DE40-41DB-9F57-9A82FE308CB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146089" y="491175"/>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146089" y="491175"/>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1735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331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331199" y="1709279"/>
        <a:ext cx="4320000" cy="648000"/>
      </dsp:txXfrm>
    </dsp:sp>
    <dsp:sp modelId="{8237FF8B-1C60-4D00-8617-D88B42E8300A}">
      <dsp:nvSpPr>
        <dsp:cNvPr id="0" name=""/>
        <dsp:cNvSpPr/>
      </dsp:nvSpPr>
      <dsp:spPr>
        <a:xfrm>
          <a:off x="331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331199" y="2430169"/>
        <a:ext cx="4320000" cy="1254875"/>
      </dsp:txXfrm>
    </dsp:sp>
    <dsp:sp modelId="{4F0BA443-FF96-42A4-AC84-B564DEF34764}">
      <dsp:nvSpPr>
        <dsp:cNvPr id="0" name=""/>
        <dsp:cNvSpPr/>
      </dsp:nvSpPr>
      <dsp:spPr>
        <a:xfrm>
          <a:off x="6811200" y="405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3E098-DCEF-46B7-B2FE-A250A582B843}">
      <dsp:nvSpPr>
        <dsp:cNvPr id="0" name=""/>
        <dsp:cNvSpPr/>
      </dsp:nvSpPr>
      <dsp:spPr>
        <a:xfrm>
          <a:off x="5407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Insurance companies</a:t>
          </a:r>
        </a:p>
      </dsp:txBody>
      <dsp:txXfrm>
        <a:off x="5407199" y="1709279"/>
        <a:ext cx="4320000" cy="648000"/>
      </dsp:txXfrm>
    </dsp:sp>
    <dsp:sp modelId="{42AA0E0B-DE40-41DB-9F57-9A82FE308CB2}">
      <dsp:nvSpPr>
        <dsp:cNvPr id="0" name=""/>
        <dsp:cNvSpPr/>
      </dsp:nvSpPr>
      <dsp:spPr>
        <a:xfrm>
          <a:off x="5407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Calculate rates by area, age groups, and car types</a:t>
          </a:r>
        </a:p>
      </dsp:txBody>
      <dsp:txXfrm>
        <a:off x="5407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10/6/2019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10/6/2019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10/6/2019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10/6/2019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10/6/2019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a:t>
            </a:r>
            <a:r>
              <a:rPr lang="en-US" sz="1600" dirty="0" err="1"/>
              <a:t>goverments</a:t>
            </a:r>
            <a:r>
              <a:rPr lang="en-US" sz="1600" dirty="0"/>
              <a:t>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AB20BD-3695-4BE1-BF6A-3E8E41AF02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930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33EA-C3DF-414E-AC82-5CDB2700FB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FC1FA3-1429-4BEB-B4C1-7F4A1A71A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888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EF7F-A9BC-4D3F-BB55-D7336DC9F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167971-A2CF-4CC9-B767-8F8E02FA1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520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338782"/>
          </a:xfrm>
        </p:spPr>
        <p:txBody>
          <a:bodyPr>
            <a:normAutofit fontScale="90000"/>
          </a:bodyPr>
          <a:lstStyle/>
          <a:p>
            <a:pPr lvl="0"/>
            <a:r>
              <a:rPr lang="en-US" dirty="0"/>
              <a:t>Can we create a machine learning algorithm that correctly predicts the severity of accidents?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600587"/>
            <a:ext cx="9792208" cy="3365123"/>
          </a:xfrm>
        </p:spPr>
        <p:txBody>
          <a:bodyPr>
            <a:normAutofit fontScale="92500" lnSpcReduction="10000"/>
          </a:bodyPr>
          <a:lstStyle/>
          <a:p>
            <a:r>
              <a:rPr lang="en-US" dirty="0"/>
              <a:t>For machine learning, decision tree and ensemble methods through </a:t>
            </a:r>
            <a:r>
              <a:rPr lang="en-US" dirty="0" err="1"/>
              <a:t>sklearn</a:t>
            </a:r>
            <a:r>
              <a:rPr lang="en-US" dirty="0"/>
              <a:t> will be used, and from them the best performing method will be implemented. </a:t>
            </a:r>
          </a:p>
          <a:p>
            <a:r>
              <a:rPr lang="en-US" dirty="0"/>
              <a:t>The methods tested are: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err="1"/>
              <a:t>XGBoost</a:t>
            </a:r>
            <a:endParaRPr lang="en-US" dirty="0"/>
          </a:p>
          <a:p>
            <a:pPr lvl="1"/>
            <a:r>
              <a:rPr lang="en-US" dirty="0"/>
              <a:t>Light GBM</a:t>
            </a:r>
          </a:p>
          <a:p>
            <a:pPr lvl="1"/>
            <a:r>
              <a:rPr lang="en-US" dirty="0" err="1"/>
              <a:t>CatBoost</a:t>
            </a:r>
            <a:endParaRPr lang="en-US" dirty="0"/>
          </a:p>
          <a:p>
            <a:pPr lvl="1"/>
            <a:endParaRPr lang="en-US" dirty="0"/>
          </a:p>
          <a:p>
            <a:pPr lvl="1"/>
            <a:endParaRPr lang="en-US" dirty="0"/>
          </a:p>
        </p:txBody>
      </p:sp>
    </p:spTree>
    <p:extLst>
      <p:ext uri="{BB962C8B-B14F-4D97-AF65-F5344CB8AC3E}">
        <p14:creationId xmlns:p14="http://schemas.microsoft.com/office/powerpoint/2010/main" val="10394113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12127819"/>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41569700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a:t>When do/did the most accidents happen?</a:t>
            </a:r>
            <a:br>
              <a:rPr lang="en-US" sz="4400"/>
            </a:br>
            <a:endParaRPr lang="en-US" sz="440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40</TotalTime>
  <Words>656</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PowerPoint Presentation</vt:lpstr>
      <vt:lpstr>PowerPoint Presentation</vt:lpstr>
      <vt:lpstr>PowerPoint Presentation</vt:lpstr>
      <vt:lpstr>Can we create a machine learning algorithm that correctly predicts the severity of accidents?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4</cp:revision>
  <dcterms:created xsi:type="dcterms:W3CDTF">2019-10-06T21:42:42Z</dcterms:created>
  <dcterms:modified xsi:type="dcterms:W3CDTF">2019-10-06T22:23:42Z</dcterms:modified>
</cp:coreProperties>
</file>