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0" r:id="rId8"/>
    <p:sldId id="259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88" d="100"/>
          <a:sy n="88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/GenX/Code/New_GenX/GenX/Example_Systems/MethodofMorrisExample/OneZone/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/GenX/Code/New_GenX/GenX/Example_Systems/MethodofMorrisExample/OneZone/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test!$B$5:$C$5</c:f>
              <c:strCache>
                <c:ptCount val="2"/>
                <c:pt idx="0">
                  <c:v>Inv_Cost_per_MWyr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test!$D$5:$N$5</c:f>
              <c:numCache>
                <c:formatCode>General</c:formatCode>
                <c:ptCount val="11"/>
                <c:pt idx="0">
                  <c:v>67.216666666666598</c:v>
                </c:pt>
                <c:pt idx="1">
                  <c:v>67.216666666666598</c:v>
                </c:pt>
                <c:pt idx="2">
                  <c:v>66.489999999999995</c:v>
                </c:pt>
                <c:pt idx="3">
                  <c:v>66.489999999999995</c:v>
                </c:pt>
                <c:pt idx="4">
                  <c:v>66.489999999999995</c:v>
                </c:pt>
                <c:pt idx="5">
                  <c:v>66.489999999999995</c:v>
                </c:pt>
                <c:pt idx="6">
                  <c:v>66.489999999999995</c:v>
                </c:pt>
                <c:pt idx="7">
                  <c:v>66.489999999999995</c:v>
                </c:pt>
                <c:pt idx="8">
                  <c:v>66.489999999999995</c:v>
                </c:pt>
                <c:pt idx="9">
                  <c:v>66.489999999999995</c:v>
                </c:pt>
                <c:pt idx="10">
                  <c:v>66.489999999999995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57-E14C-A7AC-7BCFD0667A23}"/>
            </c:ext>
          </c:extLst>
        </c:ser>
        <c:ser>
          <c:idx val="1"/>
          <c:order val="1"/>
          <c:tx>
            <c:strRef>
              <c:f>test!$B$6:$C$6</c:f>
              <c:strCache>
                <c:ptCount val="2"/>
                <c:pt idx="0">
                  <c:v>Inv_Cost_per_MWyr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test!$D$6:$N$6</c:f>
              <c:numCache>
                <c:formatCode>General</c:formatCode>
                <c:ptCount val="11"/>
                <c:pt idx="0">
                  <c:v>92.932105263157894</c:v>
                </c:pt>
                <c:pt idx="1">
                  <c:v>92.932105263157894</c:v>
                </c:pt>
                <c:pt idx="2">
                  <c:v>92.932105263157894</c:v>
                </c:pt>
                <c:pt idx="3">
                  <c:v>93.83</c:v>
                </c:pt>
                <c:pt idx="4">
                  <c:v>93.83</c:v>
                </c:pt>
                <c:pt idx="5">
                  <c:v>93.83</c:v>
                </c:pt>
                <c:pt idx="6">
                  <c:v>93.83</c:v>
                </c:pt>
                <c:pt idx="7">
                  <c:v>93.83</c:v>
                </c:pt>
                <c:pt idx="8">
                  <c:v>93.83</c:v>
                </c:pt>
                <c:pt idx="9">
                  <c:v>93.83</c:v>
                </c:pt>
                <c:pt idx="10">
                  <c:v>93.83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57-E14C-A7AC-7BCFD0667A23}"/>
            </c:ext>
          </c:extLst>
        </c:ser>
        <c:ser>
          <c:idx val="2"/>
          <c:order val="2"/>
          <c:tx>
            <c:strRef>
              <c:f>test!$B$7:$C$7</c:f>
              <c:strCache>
                <c:ptCount val="2"/>
                <c:pt idx="0">
                  <c:v>Inv_Cost_per_MWyr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test!$D$7:$N$7</c:f>
              <c:numCache>
                <c:formatCode>General</c:formatCode>
                <c:ptCount val="11"/>
                <c:pt idx="0">
                  <c:v>94.583076923076902</c:v>
                </c:pt>
                <c:pt idx="1">
                  <c:v>94.583076923076902</c:v>
                </c:pt>
                <c:pt idx="2">
                  <c:v>94.583076923076902</c:v>
                </c:pt>
                <c:pt idx="3">
                  <c:v>94.583076923076902</c:v>
                </c:pt>
                <c:pt idx="4">
                  <c:v>93.536307692307602</c:v>
                </c:pt>
                <c:pt idx="5">
                  <c:v>93.536307692307602</c:v>
                </c:pt>
                <c:pt idx="6">
                  <c:v>92.489538461538402</c:v>
                </c:pt>
                <c:pt idx="7">
                  <c:v>91.442769230769201</c:v>
                </c:pt>
                <c:pt idx="8">
                  <c:v>91.442769230769201</c:v>
                </c:pt>
                <c:pt idx="9">
                  <c:v>91.442769230769201</c:v>
                </c:pt>
                <c:pt idx="10">
                  <c:v>90.396000000000001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57-E14C-A7AC-7BCFD0667A23}"/>
            </c:ext>
          </c:extLst>
        </c:ser>
        <c:ser>
          <c:idx val="3"/>
          <c:order val="3"/>
          <c:tx>
            <c:strRef>
              <c:f>test!$B$8:$C$8</c:f>
              <c:strCache>
                <c:ptCount val="2"/>
                <c:pt idx="0">
                  <c:v>Inv_Cost_per_MWyr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test!$D$8:$N$8</c:f>
              <c:numCache>
                <c:formatCode>General</c:formatCode>
                <c:ptCount val="11"/>
                <c:pt idx="0">
                  <c:v>19.8852923076923</c:v>
                </c:pt>
                <c:pt idx="1">
                  <c:v>20.086153846153799</c:v>
                </c:pt>
                <c:pt idx="2">
                  <c:v>20.086153846153799</c:v>
                </c:pt>
                <c:pt idx="3">
                  <c:v>20.086153846153799</c:v>
                </c:pt>
                <c:pt idx="4">
                  <c:v>20.086153846153799</c:v>
                </c:pt>
                <c:pt idx="5">
                  <c:v>19.8852923076923</c:v>
                </c:pt>
                <c:pt idx="6">
                  <c:v>19.8852923076923</c:v>
                </c:pt>
                <c:pt idx="7">
                  <c:v>19.8852923076923</c:v>
                </c:pt>
                <c:pt idx="8">
                  <c:v>19.684430769230701</c:v>
                </c:pt>
                <c:pt idx="9">
                  <c:v>19.483569230769199</c:v>
                </c:pt>
                <c:pt idx="10">
                  <c:v>19.483569230769199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57-E14C-A7AC-7BCFD0667A23}"/>
            </c:ext>
          </c:extLst>
        </c:ser>
        <c:ser>
          <c:idx val="4"/>
          <c:order val="4"/>
          <c:tx>
            <c:strRef>
              <c:f>test!$B$9:$C$9</c:f>
              <c:strCache>
                <c:ptCount val="2"/>
                <c:pt idx="0">
                  <c:v>Fixed_OM_Cost_per_MWyr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test!$D$9:$N$9</c:f>
              <c:numCache>
                <c:formatCode>General</c:formatCode>
                <c:ptCount val="11"/>
                <c:pt idx="0">
                  <c:v>10.572749999999999</c:v>
                </c:pt>
                <c:pt idx="1">
                  <c:v>10.572749999999999</c:v>
                </c:pt>
                <c:pt idx="2">
                  <c:v>10.458449999999999</c:v>
                </c:pt>
                <c:pt idx="3">
                  <c:v>10.458449999999999</c:v>
                </c:pt>
                <c:pt idx="4">
                  <c:v>10.458449999999999</c:v>
                </c:pt>
                <c:pt idx="5">
                  <c:v>10.458449999999999</c:v>
                </c:pt>
                <c:pt idx="6">
                  <c:v>10.458449999999999</c:v>
                </c:pt>
                <c:pt idx="7">
                  <c:v>10.458449999999999</c:v>
                </c:pt>
                <c:pt idx="8">
                  <c:v>10.458449999999999</c:v>
                </c:pt>
                <c:pt idx="9">
                  <c:v>10.458449999999999</c:v>
                </c:pt>
                <c:pt idx="10">
                  <c:v>10.458449999999999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57-E14C-A7AC-7BCFD0667A23}"/>
            </c:ext>
          </c:extLst>
        </c:ser>
        <c:ser>
          <c:idx val="5"/>
          <c:order val="5"/>
          <c:tx>
            <c:strRef>
              <c:f>test!$B$10:$C$10</c:f>
              <c:strCache>
                <c:ptCount val="2"/>
                <c:pt idx="0">
                  <c:v>Fixed_OM_Cost_per_MWyr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test!$D$10:$N$10</c:f>
              <c:numCache>
                <c:formatCode>General</c:formatCode>
                <c:ptCount val="11"/>
                <c:pt idx="0">
                  <c:v>20.438526315789399</c:v>
                </c:pt>
                <c:pt idx="1">
                  <c:v>20.438526315789399</c:v>
                </c:pt>
                <c:pt idx="2">
                  <c:v>20.438526315789399</c:v>
                </c:pt>
                <c:pt idx="3">
                  <c:v>20.635999999999999</c:v>
                </c:pt>
                <c:pt idx="4">
                  <c:v>20.635999999999999</c:v>
                </c:pt>
                <c:pt idx="5">
                  <c:v>20.635999999999999</c:v>
                </c:pt>
                <c:pt idx="6">
                  <c:v>20.635999999999999</c:v>
                </c:pt>
                <c:pt idx="7">
                  <c:v>20.635999999999999</c:v>
                </c:pt>
                <c:pt idx="8">
                  <c:v>20.635999999999999</c:v>
                </c:pt>
                <c:pt idx="9">
                  <c:v>20.635999999999999</c:v>
                </c:pt>
                <c:pt idx="10">
                  <c:v>20.635999999999999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C57-E14C-A7AC-7BCFD0667A23}"/>
            </c:ext>
          </c:extLst>
        </c:ser>
        <c:ser>
          <c:idx val="6"/>
          <c:order val="6"/>
          <c:tx>
            <c:strRef>
              <c:f>test!$B$11:$C$11</c:f>
              <c:strCache>
                <c:ptCount val="2"/>
                <c:pt idx="0">
                  <c:v>Fixed_OM_Cost_per_MWyr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test!$D$11:$N$11</c:f>
              <c:numCache>
                <c:formatCode>General</c:formatCode>
                <c:ptCount val="11"/>
                <c:pt idx="0">
                  <c:v>42.041788461538403</c:v>
                </c:pt>
                <c:pt idx="1">
                  <c:v>42.041788461538403</c:v>
                </c:pt>
                <c:pt idx="2">
                  <c:v>42.041788461538403</c:v>
                </c:pt>
                <c:pt idx="3">
                  <c:v>42.041788461538403</c:v>
                </c:pt>
                <c:pt idx="4">
                  <c:v>41.576503846153798</c:v>
                </c:pt>
                <c:pt idx="5">
                  <c:v>41.576503846153798</c:v>
                </c:pt>
                <c:pt idx="6">
                  <c:v>41.111219230769201</c:v>
                </c:pt>
                <c:pt idx="7">
                  <c:v>40.645934615384597</c:v>
                </c:pt>
                <c:pt idx="8">
                  <c:v>40.645934615384597</c:v>
                </c:pt>
                <c:pt idx="9">
                  <c:v>40.645934615384597</c:v>
                </c:pt>
                <c:pt idx="10">
                  <c:v>40.180649999999901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C57-E14C-A7AC-7BCFD0667A23}"/>
            </c:ext>
          </c:extLst>
        </c:ser>
        <c:ser>
          <c:idx val="7"/>
          <c:order val="7"/>
          <c:tx>
            <c:strRef>
              <c:f>test!$B$12:$C$12</c:f>
              <c:strCache>
                <c:ptCount val="2"/>
                <c:pt idx="0">
                  <c:v>Fixed_OM_Cost_per_MWyr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test!$D$4:$N$4</c:f>
              <c:strCache>
                <c:ptCount val="11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  <c:pt idx="4">
                  <c:v>x5</c:v>
                </c:pt>
                <c:pt idx="5">
                  <c:v>x6</c:v>
                </c:pt>
                <c:pt idx="6">
                  <c:v>x7</c:v>
                </c:pt>
                <c:pt idx="7">
                  <c:v>x8</c:v>
                </c:pt>
                <c:pt idx="8">
                  <c:v>x9</c:v>
                </c:pt>
                <c:pt idx="9">
                  <c:v>x10</c:v>
                </c:pt>
                <c:pt idx="10">
                  <c:v>x11</c:v>
                </c:pt>
              </c:strCache>
            </c:strRef>
          </c:cat>
          <c:val>
            <c:numRef>
              <c:f>test!$D$12:$N$12</c:f>
              <c:numCache>
                <c:formatCode>General</c:formatCode>
                <c:ptCount val="11"/>
                <c:pt idx="0">
                  <c:v>4.9703076923076903</c:v>
                </c:pt>
                <c:pt idx="1">
                  <c:v>5.0205128205128204</c:v>
                </c:pt>
                <c:pt idx="2">
                  <c:v>5.0205128205128204</c:v>
                </c:pt>
                <c:pt idx="3">
                  <c:v>5.0205128205128204</c:v>
                </c:pt>
                <c:pt idx="4">
                  <c:v>5.0205128205128204</c:v>
                </c:pt>
                <c:pt idx="5">
                  <c:v>4.9703076923076903</c:v>
                </c:pt>
                <c:pt idx="6">
                  <c:v>4.9703076923076903</c:v>
                </c:pt>
                <c:pt idx="7">
                  <c:v>4.9703076923076903</c:v>
                </c:pt>
                <c:pt idx="8">
                  <c:v>4.9201025641025602</c:v>
                </c:pt>
                <c:pt idx="9">
                  <c:v>4.8698974358974301</c:v>
                </c:pt>
                <c:pt idx="10">
                  <c:v>4.8698974358974301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C57-E14C-A7AC-7BCFD0667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3450608"/>
        <c:axId val="1898929712"/>
      </c:lineChart>
      <c:catAx>
        <c:axId val="18834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929712"/>
        <c:crosses val="autoZero"/>
        <c:auto val="1"/>
        <c:lblAlgn val="ctr"/>
        <c:lblOffset val="100"/>
        <c:noMultiLvlLbl val="0"/>
      </c:catAx>
      <c:valAx>
        <c:axId val="189892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45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test!$B$5:$C$5</c:f>
              <c:strCache>
                <c:ptCount val="2"/>
                <c:pt idx="0">
                  <c:v>Inv_Cost_per_MWyr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test!$O$5:$U$5</c:f>
              <c:numCache>
                <c:formatCode>General</c:formatCode>
                <c:ptCount val="7"/>
                <c:pt idx="0">
                  <c:v>63.5833333333333</c:v>
                </c:pt>
                <c:pt idx="1">
                  <c:v>63.5833333333333</c:v>
                </c:pt>
                <c:pt idx="2">
                  <c:v>63.5833333333333</c:v>
                </c:pt>
                <c:pt idx="3">
                  <c:v>63.5833333333333</c:v>
                </c:pt>
                <c:pt idx="4">
                  <c:v>63.5833333333333</c:v>
                </c:pt>
                <c:pt idx="5">
                  <c:v>64.31</c:v>
                </c:pt>
                <c:pt idx="6">
                  <c:v>64.31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E5-0C41-9268-81C819217745}"/>
            </c:ext>
          </c:extLst>
        </c:ser>
        <c:ser>
          <c:idx val="1"/>
          <c:order val="1"/>
          <c:tx>
            <c:strRef>
              <c:f>test!$B$6:$C$6</c:f>
              <c:strCache>
                <c:ptCount val="2"/>
                <c:pt idx="0">
                  <c:v>Inv_Cost_per_MWyr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test!$O$6:$U$6</c:f>
              <c:numCache>
                <c:formatCode>General</c:formatCode>
                <c:ptCount val="7"/>
                <c:pt idx="0">
                  <c:v>77.667894736842101</c:v>
                </c:pt>
                <c:pt idx="1">
                  <c:v>77.667894736842101</c:v>
                </c:pt>
                <c:pt idx="2">
                  <c:v>77.667894736842101</c:v>
                </c:pt>
                <c:pt idx="3">
                  <c:v>77.667894736842101</c:v>
                </c:pt>
                <c:pt idx="4">
                  <c:v>78.565789473684205</c:v>
                </c:pt>
                <c:pt idx="5">
                  <c:v>78.565789473684205</c:v>
                </c:pt>
                <c:pt idx="6">
                  <c:v>79.463684210526296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E5-0C41-9268-81C819217745}"/>
            </c:ext>
          </c:extLst>
        </c:ser>
        <c:ser>
          <c:idx val="2"/>
          <c:order val="2"/>
          <c:tx>
            <c:strRef>
              <c:f>test!$B$7:$C$7</c:f>
              <c:strCache>
                <c:ptCount val="2"/>
                <c:pt idx="0">
                  <c:v>Inv_Cost_per_MWyr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test!$O$7:$U$7</c:f>
              <c:numCache>
                <c:formatCode>General</c:formatCode>
                <c:ptCount val="7"/>
                <c:pt idx="0">
                  <c:v>101.91046153846101</c:v>
                </c:pt>
                <c:pt idx="1">
                  <c:v>102.95723076922999</c:v>
                </c:pt>
                <c:pt idx="2">
                  <c:v>102.95723076922999</c:v>
                </c:pt>
                <c:pt idx="3">
                  <c:v>104.004</c:v>
                </c:pt>
                <c:pt idx="4">
                  <c:v>104.004</c:v>
                </c:pt>
                <c:pt idx="5">
                  <c:v>104.004</c:v>
                </c:pt>
                <c:pt idx="6">
                  <c:v>104.004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E5-0C41-9268-81C819217745}"/>
            </c:ext>
          </c:extLst>
        </c:ser>
        <c:ser>
          <c:idx val="3"/>
          <c:order val="3"/>
          <c:tx>
            <c:strRef>
              <c:f>test!$B$8:$C$8</c:f>
              <c:strCache>
                <c:ptCount val="2"/>
                <c:pt idx="0">
                  <c:v>Inv_Cost_per_MWyr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test!$O$8:$U$8</c:f>
              <c:numCache>
                <c:formatCode>General</c:formatCode>
                <c:ptCount val="7"/>
                <c:pt idx="0">
                  <c:v>20.688738461538399</c:v>
                </c:pt>
                <c:pt idx="1">
                  <c:v>20.688738461538399</c:v>
                </c:pt>
                <c:pt idx="2">
                  <c:v>20.4878769230769</c:v>
                </c:pt>
                <c:pt idx="3">
                  <c:v>20.4878769230769</c:v>
                </c:pt>
                <c:pt idx="4">
                  <c:v>20.4878769230769</c:v>
                </c:pt>
                <c:pt idx="5">
                  <c:v>20.4878769230769</c:v>
                </c:pt>
                <c:pt idx="6">
                  <c:v>20.4878769230769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E5-0C41-9268-81C819217745}"/>
            </c:ext>
          </c:extLst>
        </c:ser>
        <c:ser>
          <c:idx val="4"/>
          <c:order val="4"/>
          <c:tx>
            <c:strRef>
              <c:f>test!$B$9:$C$9</c:f>
              <c:strCache>
                <c:ptCount val="2"/>
                <c:pt idx="0">
                  <c:v>Fixed_OM_Cost_per_MWyr</c:v>
                </c:pt>
                <c:pt idx="1">
                  <c:v>natural_gas_combined_cycle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test!$O$9:$U$9</c:f>
              <c:numCache>
                <c:formatCode>General</c:formatCode>
                <c:ptCount val="7"/>
                <c:pt idx="0">
                  <c:v>10.001250000000001</c:v>
                </c:pt>
                <c:pt idx="1">
                  <c:v>10.001250000000001</c:v>
                </c:pt>
                <c:pt idx="2">
                  <c:v>10.001250000000001</c:v>
                </c:pt>
                <c:pt idx="3">
                  <c:v>10.001250000000001</c:v>
                </c:pt>
                <c:pt idx="4">
                  <c:v>10.001250000000001</c:v>
                </c:pt>
                <c:pt idx="5">
                  <c:v>10.115550000000001</c:v>
                </c:pt>
                <c:pt idx="6">
                  <c:v>10.115550000000001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E5-0C41-9268-81C819217745}"/>
            </c:ext>
          </c:extLst>
        </c:ser>
        <c:ser>
          <c:idx val="5"/>
          <c:order val="5"/>
          <c:tx>
            <c:strRef>
              <c:f>test!$B$10:$C$10</c:f>
              <c:strCache>
                <c:ptCount val="2"/>
                <c:pt idx="0">
                  <c:v>Fixed_OM_Cost_per_MWyr</c:v>
                </c:pt>
                <c:pt idx="1">
                  <c:v>solar_pv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test!$O$10:$U$10</c:f>
              <c:numCache>
                <c:formatCode>General</c:formatCode>
                <c:ptCount val="7"/>
                <c:pt idx="0">
                  <c:v>17.081473684210501</c:v>
                </c:pt>
                <c:pt idx="1">
                  <c:v>17.081473684210501</c:v>
                </c:pt>
                <c:pt idx="2">
                  <c:v>17.081473684210501</c:v>
                </c:pt>
                <c:pt idx="3">
                  <c:v>17.081473684210501</c:v>
                </c:pt>
                <c:pt idx="4">
                  <c:v>17.278947368421001</c:v>
                </c:pt>
                <c:pt idx="5">
                  <c:v>17.278947368421001</c:v>
                </c:pt>
                <c:pt idx="6">
                  <c:v>17.476421052631501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E5-0C41-9268-81C819217745}"/>
            </c:ext>
          </c:extLst>
        </c:ser>
        <c:ser>
          <c:idx val="6"/>
          <c:order val="6"/>
          <c:tx>
            <c:strRef>
              <c:f>test!$B$11:$C$11</c:f>
              <c:strCache>
                <c:ptCount val="2"/>
                <c:pt idx="0">
                  <c:v>Fixed_OM_Cost_per_MWyr</c:v>
                </c:pt>
                <c:pt idx="1">
                  <c:v>onshore_wind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test!$O$11:$U$11</c:f>
              <c:numCache>
                <c:formatCode>General</c:formatCode>
                <c:ptCount val="7"/>
                <c:pt idx="0">
                  <c:v>45.298780769230703</c:v>
                </c:pt>
                <c:pt idx="1">
                  <c:v>45.7640653846153</c:v>
                </c:pt>
                <c:pt idx="2">
                  <c:v>45.7640653846153</c:v>
                </c:pt>
                <c:pt idx="3">
                  <c:v>46.229349999999997</c:v>
                </c:pt>
                <c:pt idx="4">
                  <c:v>46.229349999999997</c:v>
                </c:pt>
                <c:pt idx="5">
                  <c:v>46.229349999999997</c:v>
                </c:pt>
                <c:pt idx="6">
                  <c:v>46.229349999999997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EE5-0C41-9268-81C819217745}"/>
            </c:ext>
          </c:extLst>
        </c:ser>
        <c:ser>
          <c:idx val="7"/>
          <c:order val="7"/>
          <c:tx>
            <c:strRef>
              <c:f>test!$B$12:$C$12</c:f>
              <c:strCache>
                <c:ptCount val="2"/>
                <c:pt idx="0">
                  <c:v>Fixed_OM_Cost_per_MWyr</c:v>
                </c:pt>
                <c:pt idx="1">
                  <c:v>battery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test!$O$4:$U$4</c:f>
              <c:strCache>
                <c:ptCount val="7"/>
                <c:pt idx="0">
                  <c:v>x12</c:v>
                </c:pt>
                <c:pt idx="1">
                  <c:v>x13</c:v>
                </c:pt>
                <c:pt idx="2">
                  <c:v>x14</c:v>
                </c:pt>
                <c:pt idx="3">
                  <c:v>x15</c:v>
                </c:pt>
                <c:pt idx="4">
                  <c:v>x16</c:v>
                </c:pt>
                <c:pt idx="5">
                  <c:v>x17</c:v>
                </c:pt>
                <c:pt idx="6">
                  <c:v>x18</c:v>
                </c:pt>
              </c:strCache>
            </c:strRef>
          </c:cat>
          <c:val>
            <c:numRef>
              <c:f>test!$O$12:$U$12</c:f>
              <c:numCache>
                <c:formatCode>General</c:formatCode>
                <c:ptCount val="7"/>
                <c:pt idx="0">
                  <c:v>5.1711282051282002</c:v>
                </c:pt>
                <c:pt idx="1">
                  <c:v>5.1711282051282002</c:v>
                </c:pt>
                <c:pt idx="2">
                  <c:v>5.12092307692307</c:v>
                </c:pt>
                <c:pt idx="3">
                  <c:v>5.12092307692307</c:v>
                </c:pt>
                <c:pt idx="4">
                  <c:v>5.12092307692307</c:v>
                </c:pt>
                <c:pt idx="5">
                  <c:v>5.12092307692307</c:v>
                </c:pt>
                <c:pt idx="6">
                  <c:v>5.12092307692307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EE5-0C41-9268-81C819217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3450608"/>
        <c:axId val="1898929712"/>
      </c:lineChart>
      <c:catAx>
        <c:axId val="18834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929712"/>
        <c:crosses val="autoZero"/>
        <c:auto val="1"/>
        <c:lblAlgn val="ctr"/>
        <c:lblOffset val="100"/>
        <c:noMultiLvlLbl val="0"/>
      </c:catAx>
      <c:valAx>
        <c:axId val="189892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45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E628-9A2C-BD43-AE5D-1DAE1BEC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521F9-8A38-2D4C-9C7E-A6B902C1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DC35-AEC9-514C-9FB2-922EA5E0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56A8-B9CB-0049-980C-15F6CC40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C55A-31C2-A94C-8B37-0283800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52D8-14C3-F743-92BD-1B07F997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EA46-DA02-8947-8410-E59D6720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6976-9DB8-7541-88AD-BD2699CE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3CD6-AC68-734F-8C08-2E5E0B24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7E24-C10E-FE49-9189-AF4B589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9593E-F2F5-5946-BD23-A06B1C212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415F9-E192-514B-84F7-29F66000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629A-F92E-9248-94E3-72F9D7F0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A807-D5B6-654C-A10B-F39F0B2C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E94D-D94B-BC40-BB37-A51E2B78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E3F-7E80-4042-B580-075F75CA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8F4B-415E-B74F-B357-B7DAD02C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9A5D-F83B-1843-93BF-35AB228E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9779-12B8-A34A-8B59-8C3B99AE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AE93-B9BC-9743-B460-435FEC30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E250-1669-9346-BE9E-178CDE01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9363-7C21-0D48-B0BE-AA3FBA85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71F3-D68D-E348-AE94-710BCBEE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B1EA-5109-1344-AD00-F0E20F5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CA2E-D4E8-2E49-A101-343D8E6A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D915-1604-5B42-B0B5-7CE1AB9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BC12-16C7-D144-8170-C8AC32990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0F15D-3BAE-E14F-99CB-297D03AA8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7B16-94C3-E842-B9A6-5AEBAFB8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AD20-4DC0-AB42-AF00-4B4404AF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48B5-C213-724D-BC29-DDE60587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F01-C915-BC4E-8D9D-3C3655A7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6B4D-5B95-BF47-8423-0DBFF86B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0D49-581E-7544-94D9-F4743A82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E150B-5FF0-D946-8C5B-CDF385937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0D04-0DF5-6443-9750-76F511EFA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0EB36-8B93-B64D-A5B2-5FAD490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88297-CAA5-BD4B-8C0E-0D62CAD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DBF5D-DA58-F54E-8827-2B29A0BB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9D8A-2F28-7542-9B3E-98C57CEA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A80C8-6E93-2B4F-9FB1-F39E1433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67089-7E44-F245-B6F5-E5086D87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6832-1D7C-6241-83EB-90941A68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8C1A3-52C2-ED41-9B2D-E5107B1C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E633F-91E4-A44C-8731-20D6BA58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48-1043-FD42-8654-A57B858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1919-635A-3C4C-B937-12BF8D5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86BA-180D-D841-9B22-9047CFCF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8EB5C-05CD-424C-A200-BE3FCC9E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0F2B7-5536-A342-B037-B3DCE2ED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F80F-601B-5943-B7B1-5DA8291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32829-E2FC-C047-8336-2C996802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BCE6-A72C-744B-99C1-A687EEB0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8952F-1745-B34A-BC52-F4A06E77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609E-1B83-664B-A67F-2E53D55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AB4D-844F-2443-8467-D7508479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DAC2-F083-5D43-8602-17FEA0DC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52C8-FC44-3A48-9114-EA3DDC3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E0A56-D719-174C-B717-DD9EB9B2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7517-6F27-8846-9619-325B7EDB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A659-D7FA-8F49-9239-98BCC952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017E-8E2E-1940-99EF-BC86639AAF1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C68D-EB41-7E4C-8BF4-756E5B628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7E88-CC32-3246-A071-70A6C2955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27A1-A0B5-064A-A2F7-7AF4EF36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904BF-1C02-EF48-9127-1EF464DE5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Method of Morris Algo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87E97-9C7B-944B-8E14-84987D8A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9/26/21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9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E8F9D43-4301-EE4C-A54E-01402732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84" y="2464116"/>
            <a:ext cx="3752850" cy="293701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A15F0FC-E668-6946-8C3E-6DCBCE18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9" y="2808580"/>
            <a:ext cx="5330135" cy="2592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4A784-1AA5-014A-A90C-8413CC05819C}"/>
              </a:ext>
            </a:extLst>
          </p:cNvPr>
          <p:cNvSpPr txBox="1"/>
          <p:nvPr/>
        </p:nvSpPr>
        <p:spPr>
          <a:xfrm>
            <a:off x="2949978" y="1737886"/>
            <a:ext cx="629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Mean, Variance and Ranking of each uncertain parameter group</a:t>
            </a:r>
          </a:p>
        </p:txBody>
      </p:sp>
    </p:spTree>
    <p:extLst>
      <p:ext uri="{BB962C8B-B14F-4D97-AF65-F5344CB8AC3E}">
        <p14:creationId xmlns:p14="http://schemas.microsoft.com/office/powerpoint/2010/main" val="120247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591-8888-314C-BDB1-18770039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8B436-767C-9744-8BB2-8018D095E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CO2 Cap</a:t>
            </a:r>
          </a:p>
        </p:txBody>
      </p:sp>
    </p:spTree>
    <p:extLst>
      <p:ext uri="{BB962C8B-B14F-4D97-AF65-F5344CB8AC3E}">
        <p14:creationId xmlns:p14="http://schemas.microsoft.com/office/powerpoint/2010/main" val="199085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4692BCA7-F53E-1049-A40E-CFB43D13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9" y="2808580"/>
            <a:ext cx="5330135" cy="2592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EB92E-FEA8-9446-AA96-9AC3AE2E5DD1}"/>
              </a:ext>
            </a:extLst>
          </p:cNvPr>
          <p:cNvSpPr txBox="1"/>
          <p:nvPr/>
        </p:nvSpPr>
        <p:spPr>
          <a:xfrm>
            <a:off x="2949978" y="1737886"/>
            <a:ext cx="629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Mean, Variance and Ranking of each uncertain parameter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CBBB1-5770-534B-9FD3-E3F0CB87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84" y="2508251"/>
            <a:ext cx="395525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9870-82B6-5744-B0E8-3C959D92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D12F-2ED3-5E43-9189-BD42339D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BC875-E3CD-8640-87D6-2B9B63AC866F}"/>
                  </a:ext>
                </a:extLst>
              </p:cNvPr>
              <p:cNvSpPr txBox="1"/>
              <p:nvPr/>
            </p:nvSpPr>
            <p:spPr>
              <a:xfrm>
                <a:off x="406400" y="1291771"/>
                <a:ext cx="5354117" cy="454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Problem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P_steps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Len_design_mat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Total_num_trajectory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>
                    <a:solidFill>
                      <a:schemeClr val="accent1"/>
                    </a:solidFill>
                  </a:rPr>
                  <a:t>Num_trajectory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= 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CBC875-E3CD-8640-87D6-2B9B63AC8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291771"/>
                <a:ext cx="5354117" cy="4549835"/>
              </a:xfrm>
              <a:prstGeom prst="rect">
                <a:avLst/>
              </a:prstGeom>
              <a:blipFill>
                <a:blip r:embed="rId2"/>
                <a:stretch>
                  <a:fillRect l="-2370" b="-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AD8E43-A9C9-E04F-B248-6F686CF1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531"/>
              </p:ext>
            </p:extLst>
          </p:nvPr>
        </p:nvGraphicFramePr>
        <p:xfrm>
          <a:off x="6431485" y="1445633"/>
          <a:ext cx="4252685" cy="361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37">
                  <a:extLst>
                    <a:ext uri="{9D8B030D-6E8A-4147-A177-3AD203B41FA5}">
                      <a16:colId xmlns:a16="http://schemas.microsoft.com/office/drawing/2014/main" val="96119147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2895752287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3587119319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1565614664"/>
                    </a:ext>
                  </a:extLst>
                </a:gridCol>
                <a:gridCol w="850537">
                  <a:extLst>
                    <a:ext uri="{9D8B030D-6E8A-4147-A177-3AD203B41FA5}">
                      <a16:colId xmlns:a16="http://schemas.microsoft.com/office/drawing/2014/main" val="136013459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69811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97266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06827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454295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725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A0AC9-A47E-E742-810D-F257559CAE52}"/>
                  </a:ext>
                </a:extLst>
              </p:cNvPr>
              <p:cNvSpPr txBox="1"/>
              <p:nvPr/>
            </p:nvSpPr>
            <p:spPr>
              <a:xfrm>
                <a:off x="10684170" y="5059688"/>
                <a:ext cx="293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A0AC9-A47E-E742-810D-F257559CA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170" y="5059688"/>
                <a:ext cx="293862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7C5F8C-3B74-ED45-A6B6-253F9AFADCA4}"/>
                  </a:ext>
                </a:extLst>
              </p:cNvPr>
              <p:cNvSpPr txBox="1"/>
              <p:nvPr/>
            </p:nvSpPr>
            <p:spPr>
              <a:xfrm>
                <a:off x="6132301" y="1168634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7C5F8C-3B74-ED45-A6B6-253F9AFAD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01" y="1168634"/>
                <a:ext cx="299184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5C39BC-56E5-FE4C-89C9-7144B98AF510}"/>
              </a:ext>
            </a:extLst>
          </p:cNvPr>
          <p:cNvSpPr txBox="1"/>
          <p:nvPr/>
        </p:nvSpPr>
        <p:spPr>
          <a:xfrm>
            <a:off x="5973155" y="50135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DE2AD-BF73-9046-9547-3DAC690329C2}"/>
              </a:ext>
            </a:extLst>
          </p:cNvPr>
          <p:cNvSpPr txBox="1"/>
          <p:nvPr/>
        </p:nvSpPr>
        <p:spPr>
          <a:xfrm>
            <a:off x="10522363" y="11224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(5,5)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12F35-E5CD-6644-8262-0E2D3868FEA3}"/>
              </a:ext>
            </a:extLst>
          </p:cNvPr>
          <p:cNvCxnSpPr/>
          <p:nvPr/>
        </p:nvCxnSpPr>
        <p:spPr>
          <a:xfrm>
            <a:off x="7287828" y="4333975"/>
            <a:ext cx="87085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0F35F-6C7C-B846-B406-622072D90C90}"/>
              </a:ext>
            </a:extLst>
          </p:cNvPr>
          <p:cNvCxnSpPr/>
          <p:nvPr/>
        </p:nvCxnSpPr>
        <p:spPr>
          <a:xfrm>
            <a:off x="8158685" y="4333975"/>
            <a:ext cx="87085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423561-E903-0443-A937-79D302467C26}"/>
              </a:ext>
            </a:extLst>
          </p:cNvPr>
          <p:cNvCxnSpPr>
            <a:cxnSpLocks/>
          </p:cNvCxnSpPr>
          <p:nvPr/>
        </p:nvCxnSpPr>
        <p:spPr>
          <a:xfrm flipV="1">
            <a:off x="8986000" y="3586490"/>
            <a:ext cx="0" cy="7474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68D5D6A-F78C-7144-9DC7-ED5AA024A193}"/>
              </a:ext>
            </a:extLst>
          </p:cNvPr>
          <p:cNvSpPr/>
          <p:nvPr/>
        </p:nvSpPr>
        <p:spPr>
          <a:xfrm>
            <a:off x="8448970" y="4027227"/>
            <a:ext cx="348343" cy="3067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BAFB4-1D44-9043-BFB9-562400A68217}"/>
              </a:ext>
            </a:extLst>
          </p:cNvPr>
          <p:cNvCxnSpPr/>
          <p:nvPr/>
        </p:nvCxnSpPr>
        <p:spPr>
          <a:xfrm>
            <a:off x="6416971" y="1445633"/>
            <a:ext cx="8708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12A174-9CA4-BC45-B366-1E4D0C6BDCA1}"/>
              </a:ext>
            </a:extLst>
          </p:cNvPr>
          <p:cNvCxnSpPr/>
          <p:nvPr/>
        </p:nvCxnSpPr>
        <p:spPr>
          <a:xfrm>
            <a:off x="7266057" y="1445633"/>
            <a:ext cx="8708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B21937-EE9A-2A4E-A448-641AD47D7E0F}"/>
              </a:ext>
            </a:extLst>
          </p:cNvPr>
          <p:cNvCxnSpPr/>
          <p:nvPr/>
        </p:nvCxnSpPr>
        <p:spPr>
          <a:xfrm>
            <a:off x="8122398" y="1445633"/>
            <a:ext cx="8708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F7AD2FB-278C-9545-97D5-AE2092307810}"/>
              </a:ext>
            </a:extLst>
          </p:cNvPr>
          <p:cNvSpPr/>
          <p:nvPr/>
        </p:nvSpPr>
        <p:spPr>
          <a:xfrm>
            <a:off x="7549084" y="1122467"/>
            <a:ext cx="348343" cy="3067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EC653-4703-7B4B-8338-749973A17B85}"/>
              </a:ext>
            </a:extLst>
          </p:cNvPr>
          <p:cNvCxnSpPr>
            <a:cxnSpLocks/>
          </p:cNvCxnSpPr>
          <p:nvPr/>
        </p:nvCxnSpPr>
        <p:spPr>
          <a:xfrm flipV="1">
            <a:off x="9820571" y="2878917"/>
            <a:ext cx="0" cy="747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409CCC-BA1C-9C46-AB03-F4B1860EF040}"/>
              </a:ext>
            </a:extLst>
          </p:cNvPr>
          <p:cNvCxnSpPr>
            <a:cxnSpLocks/>
          </p:cNvCxnSpPr>
          <p:nvPr/>
        </p:nvCxnSpPr>
        <p:spPr>
          <a:xfrm flipH="1">
            <a:off x="8993255" y="2878917"/>
            <a:ext cx="8273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75B916-4AE2-BE45-B4F3-249640E9FC4F}"/>
              </a:ext>
            </a:extLst>
          </p:cNvPr>
          <p:cNvCxnSpPr>
            <a:cxnSpLocks/>
          </p:cNvCxnSpPr>
          <p:nvPr/>
        </p:nvCxnSpPr>
        <p:spPr>
          <a:xfrm flipV="1">
            <a:off x="8986000" y="2131432"/>
            <a:ext cx="0" cy="747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22F48A-457E-E746-A14C-6621D5D61E72}"/>
              </a:ext>
            </a:extLst>
          </p:cNvPr>
          <p:cNvSpPr/>
          <p:nvPr/>
        </p:nvSpPr>
        <p:spPr>
          <a:xfrm>
            <a:off x="9312571" y="2555753"/>
            <a:ext cx="348343" cy="3067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C0AE6-F1B4-E24B-85C3-F11CCC4D2D7F}"/>
              </a:ext>
            </a:extLst>
          </p:cNvPr>
          <p:cNvCxnSpPr>
            <a:cxnSpLocks/>
          </p:cNvCxnSpPr>
          <p:nvPr/>
        </p:nvCxnSpPr>
        <p:spPr>
          <a:xfrm flipV="1">
            <a:off x="6431485" y="4312203"/>
            <a:ext cx="0" cy="747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30035-B6BA-544C-B60C-CBCEF4738F4E}"/>
              </a:ext>
            </a:extLst>
          </p:cNvPr>
          <p:cNvCxnSpPr>
            <a:cxnSpLocks/>
          </p:cNvCxnSpPr>
          <p:nvPr/>
        </p:nvCxnSpPr>
        <p:spPr>
          <a:xfrm flipV="1">
            <a:off x="6431485" y="3586490"/>
            <a:ext cx="0" cy="747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7B4DD4-9A07-3F47-B236-92056B8DEC7D}"/>
              </a:ext>
            </a:extLst>
          </p:cNvPr>
          <p:cNvCxnSpPr>
            <a:cxnSpLocks/>
          </p:cNvCxnSpPr>
          <p:nvPr/>
        </p:nvCxnSpPr>
        <p:spPr>
          <a:xfrm flipV="1">
            <a:off x="6438743" y="2862501"/>
            <a:ext cx="0" cy="747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5CB10C2-2BCB-D84E-B21B-72F577E72080}"/>
              </a:ext>
            </a:extLst>
          </p:cNvPr>
          <p:cNvSpPr/>
          <p:nvPr/>
        </p:nvSpPr>
        <p:spPr>
          <a:xfrm>
            <a:off x="6083141" y="3720479"/>
            <a:ext cx="348343" cy="30674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496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8">
                <a:extLst>
                  <a:ext uri="{FF2B5EF4-FFF2-40B4-BE49-F238E27FC236}">
                    <a16:creationId xmlns:a16="http://schemas.microsoft.com/office/drawing/2014/main" id="{9F8AB6E2-6419-CA47-BD09-FEBFC792E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393185"/>
                  </p:ext>
                </p:extLst>
              </p:nvPr>
            </p:nvGraphicFramePr>
            <p:xfrm>
              <a:off x="125874" y="219227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8">
                <a:extLst>
                  <a:ext uri="{FF2B5EF4-FFF2-40B4-BE49-F238E27FC236}">
                    <a16:creationId xmlns:a16="http://schemas.microsoft.com/office/drawing/2014/main" id="{9F8AB6E2-6419-CA47-BD09-FEBFC792E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393185"/>
                  </p:ext>
                </p:extLst>
              </p:nvPr>
            </p:nvGraphicFramePr>
            <p:xfrm>
              <a:off x="125874" y="219227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8108" r="-1628571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2632" r="-1628571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8931E9D-5C3D-2049-AAE5-04E0F888F0DF}"/>
              </a:ext>
            </a:extLst>
          </p:cNvPr>
          <p:cNvSpPr txBox="1"/>
          <p:nvPr/>
        </p:nvSpPr>
        <p:spPr>
          <a:xfrm>
            <a:off x="7708430" y="608814"/>
            <a:ext cx="344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Calculate spread of each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7E86F9-F736-FF43-BC71-F27C489DBC8C}"/>
                  </a:ext>
                </a:extLst>
              </p:cNvPr>
              <p:cNvSpPr txBox="1"/>
              <p:nvPr/>
            </p:nvSpPr>
            <p:spPr>
              <a:xfrm>
                <a:off x="7271657" y="1122523"/>
                <a:ext cx="4772525" cy="525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𝑠𝑝𝑟𝑒𝑎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e>
                                      </m:d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e>
                                      </m:d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−1,2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7E86F9-F736-FF43-BC71-F27C489D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657" y="1122523"/>
                <a:ext cx="4772525" cy="525721"/>
              </a:xfrm>
              <a:prstGeom prst="rect">
                <a:avLst/>
              </a:prstGeom>
              <a:blipFill>
                <a:blip r:embed="rId3"/>
                <a:stretch>
                  <a:fillRect l="-265" t="-109524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EA9A51-E436-874D-98DD-8F361C543C1B}"/>
              </a:ext>
            </a:extLst>
          </p:cNvPr>
          <p:cNvSpPr txBox="1"/>
          <p:nvPr/>
        </p:nvSpPr>
        <p:spPr>
          <a:xfrm>
            <a:off x="7150940" y="2547142"/>
            <a:ext cx="504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Num_trajectory</a:t>
            </a:r>
            <a:r>
              <a:rPr lang="en-US" dirty="0">
                <a:solidFill>
                  <a:schemeClr val="accent1"/>
                </a:solidFill>
              </a:rPr>
              <a:t> matrices with highest spread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28">
                <a:extLst>
                  <a:ext uri="{FF2B5EF4-FFF2-40B4-BE49-F238E27FC236}">
                    <a16:creationId xmlns:a16="http://schemas.microsoft.com/office/drawing/2014/main" id="{B5102B2E-4DAD-0D4A-A886-AF1CC8F00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626633"/>
                  </p:ext>
                </p:extLst>
              </p:nvPr>
            </p:nvGraphicFramePr>
            <p:xfrm>
              <a:off x="6096000" y="3324626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28">
                <a:extLst>
                  <a:ext uri="{FF2B5EF4-FFF2-40B4-BE49-F238E27FC236}">
                    <a16:creationId xmlns:a16="http://schemas.microsoft.com/office/drawing/2014/main" id="{B5102B2E-4DAD-0D4A-A886-AF1CC8F00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626633"/>
                  </p:ext>
                </p:extLst>
              </p:nvPr>
            </p:nvGraphicFramePr>
            <p:xfrm>
              <a:off x="6096000" y="3324626"/>
              <a:ext cx="6117263" cy="1429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9839">
                      <a:extLst>
                        <a:ext uri="{9D8B030D-6E8A-4147-A177-3AD203B41FA5}">
                          <a16:colId xmlns:a16="http://schemas.microsoft.com/office/drawing/2014/main" val="243758162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17219093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81799221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32575796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6663087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03249551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173392391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5012191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1326058268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875085055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087073746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94424062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28448467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253599145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253601804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4011978433"/>
                        </a:ext>
                      </a:extLst>
                    </a:gridCol>
                    <a:gridCol w="359839">
                      <a:extLst>
                        <a:ext uri="{9D8B030D-6E8A-4147-A177-3AD203B41FA5}">
                          <a16:colId xmlns:a16="http://schemas.microsoft.com/office/drawing/2014/main" val="3061395794"/>
                        </a:ext>
                      </a:extLst>
                    </a:gridCol>
                  </a:tblGrid>
                  <a:tr h="476339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T4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819482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1" t="-105263" r="-1625000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3489259"/>
                      </a:ext>
                    </a:extLst>
                  </a:tr>
                  <a:tr h="476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1" t="-205263" r="-1625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700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3F74664-0FE7-834B-B100-3835AED1BDD4}"/>
              </a:ext>
            </a:extLst>
          </p:cNvPr>
          <p:cNvSpPr txBox="1"/>
          <p:nvPr/>
        </p:nvSpPr>
        <p:spPr>
          <a:xfrm>
            <a:off x="588254" y="2731808"/>
            <a:ext cx="425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Then solve the model for each set of input parameters, calculate elementary effect for the design matrix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71FAABC-D8EA-464F-BD53-DBACB479E1D1}"/>
              </a:ext>
            </a:extLst>
          </p:cNvPr>
          <p:cNvSpPr/>
          <p:nvPr/>
        </p:nvSpPr>
        <p:spPr>
          <a:xfrm>
            <a:off x="6734629" y="793480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5D935BC-8A32-BA43-ADDB-2A0882889251}"/>
              </a:ext>
            </a:extLst>
          </p:cNvPr>
          <p:cNvSpPr/>
          <p:nvPr/>
        </p:nvSpPr>
        <p:spPr>
          <a:xfrm rot="5400000">
            <a:off x="9657919" y="2021315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546BF9-1CC9-674B-AA3A-671CD7BE306E}"/>
                  </a:ext>
                </a:extLst>
              </p:cNvPr>
              <p:cNvSpPr txBox="1"/>
              <p:nvPr/>
            </p:nvSpPr>
            <p:spPr>
              <a:xfrm>
                <a:off x="241988" y="3758095"/>
                <a:ext cx="4598951" cy="56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𝐸𝑙𝑒𝑚𝐸𝑓𝑓𝑒𝑐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𝑁𝑒𝑤𝐿𝑒𝑛𝐷𝑒𝑠𝑖𝑔𝑛𝑀𝑎𝑡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546BF9-1CC9-674B-AA3A-671CD7BE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88" y="3758095"/>
                <a:ext cx="4598951" cy="562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>
            <a:extLst>
              <a:ext uri="{FF2B5EF4-FFF2-40B4-BE49-F238E27FC236}">
                <a16:creationId xmlns:a16="http://schemas.microsoft.com/office/drawing/2014/main" id="{9B621F9E-C25C-A846-8CAB-989B5E794735}"/>
              </a:ext>
            </a:extLst>
          </p:cNvPr>
          <p:cNvSpPr/>
          <p:nvPr/>
        </p:nvSpPr>
        <p:spPr>
          <a:xfrm rot="10800000">
            <a:off x="5019198" y="3757999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3046D-0134-6247-ADAB-3BCEF9A684C8}"/>
              </a:ext>
            </a:extLst>
          </p:cNvPr>
          <p:cNvSpPr txBox="1"/>
          <p:nvPr/>
        </p:nvSpPr>
        <p:spPr>
          <a:xfrm>
            <a:off x="588254" y="5506693"/>
            <a:ext cx="425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Calculate mean, variance from elementary effect and allocate ranking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379D45DB-D734-2846-95A2-F33C266E77E9}"/>
              </a:ext>
            </a:extLst>
          </p:cNvPr>
          <p:cNvSpPr/>
          <p:nvPr/>
        </p:nvSpPr>
        <p:spPr>
          <a:xfrm rot="5400000">
            <a:off x="2008946" y="4781718"/>
            <a:ext cx="537028" cy="184666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3CDD-3D0D-1C41-8D8E-D03AA1C7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specification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227530-51E7-5D46-9ACE-DD1C6620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47" y="2265921"/>
            <a:ext cx="11721105" cy="3383280"/>
          </a:xfrm>
        </p:spPr>
      </p:pic>
    </p:spTree>
    <p:extLst>
      <p:ext uri="{BB962C8B-B14F-4D97-AF65-F5344CB8AC3E}">
        <p14:creationId xmlns:p14="http://schemas.microsoft.com/office/powerpoint/2010/main" val="352416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C4B-223D-CB40-8547-A568422B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531D-4726-1341-83F3-91B61B9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Upper and lower bounds are specified in terms of percentage deviation from the nominal value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Percentage variation for uncertain parameters in a given group is identical. For example, if solar cluster 1 and solar cluster 2 both belong to the ‘solar’ group, their </a:t>
            </a:r>
            <a:r>
              <a:rPr lang="en-US" sz="2000" dirty="0" err="1"/>
              <a:t>Lower_bound</a:t>
            </a:r>
            <a:r>
              <a:rPr lang="en-US" sz="2000" dirty="0"/>
              <a:t> and </a:t>
            </a:r>
            <a:r>
              <a:rPr lang="en-US" sz="2000" dirty="0" err="1"/>
              <a:t>Upper_bound</a:t>
            </a:r>
            <a:r>
              <a:rPr lang="en-US" sz="2000" dirty="0"/>
              <a:t> must be identical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P_steps</a:t>
            </a:r>
            <a:r>
              <a:rPr lang="en-US" sz="2000" dirty="0"/>
              <a:t> should at least be = 1%, i.e., </a:t>
            </a:r>
            <a:r>
              <a:rPr lang="en-US" sz="2000" dirty="0" err="1"/>
              <a:t>Upper_bound</a:t>
            </a:r>
            <a:r>
              <a:rPr lang="en-US" sz="2000" dirty="0"/>
              <a:t> – </a:t>
            </a:r>
            <a:r>
              <a:rPr lang="en-US" sz="2000" dirty="0" err="1"/>
              <a:t>Lower_bound</a:t>
            </a:r>
            <a:r>
              <a:rPr lang="en-US" sz="2000" dirty="0"/>
              <a:t> &lt; </a:t>
            </a:r>
            <a:r>
              <a:rPr lang="en-US" sz="2000" dirty="0" err="1"/>
              <a:t>p_steps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P_steps</a:t>
            </a:r>
            <a:r>
              <a:rPr lang="en-US" sz="2000" dirty="0"/>
              <a:t> for parameters in one group must be identical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Total_num_trajectory</a:t>
            </a:r>
            <a:r>
              <a:rPr lang="en-US" sz="2000" dirty="0"/>
              <a:t> should be around 3 to 4 times the total number of uncertain parameters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Num_trajectory</a:t>
            </a:r>
            <a:r>
              <a:rPr lang="en-US" sz="2000" dirty="0"/>
              <a:t> should be approximately equal to the total number of uncertain parameters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Len_design_mat</a:t>
            </a:r>
            <a:r>
              <a:rPr lang="en-US" sz="2000" dirty="0"/>
              <a:t> should be 1.5 to 2 times the total number of uncertain parameters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Higher number of </a:t>
            </a:r>
            <a:r>
              <a:rPr lang="en-US" sz="2000" dirty="0" err="1"/>
              <a:t>Num_trajectory</a:t>
            </a:r>
            <a:r>
              <a:rPr lang="en-US" sz="2000" dirty="0"/>
              <a:t> and </a:t>
            </a:r>
            <a:r>
              <a:rPr lang="en-US" sz="2000" dirty="0" err="1"/>
              <a:t>len_design_mat</a:t>
            </a:r>
            <a:r>
              <a:rPr lang="en-US" sz="2000" dirty="0"/>
              <a:t> would lead to higher accuracy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16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591-8888-314C-BDB1-18770039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8B436-767C-9744-8BB2-8018D095E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CO2 Cap</a:t>
            </a:r>
          </a:p>
        </p:txBody>
      </p:sp>
    </p:spTree>
    <p:extLst>
      <p:ext uri="{BB962C8B-B14F-4D97-AF65-F5344CB8AC3E}">
        <p14:creationId xmlns:p14="http://schemas.microsoft.com/office/powerpoint/2010/main" val="2836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B77692B-2B96-2E43-96F5-2938833E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2196755"/>
            <a:ext cx="5791200" cy="1930400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CED26A1B-B1F7-E145-9397-9B8DC93F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3" y="413162"/>
            <a:ext cx="12192000" cy="1833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6580E0-6CD2-C34C-AC95-182CC44C02ED}"/>
              </a:ext>
            </a:extLst>
          </p:cNvPr>
          <p:cNvSpPr txBox="1"/>
          <p:nvPr/>
        </p:nvSpPr>
        <p:spPr>
          <a:xfrm>
            <a:off x="1544595" y="0"/>
            <a:ext cx="214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sample trajectories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11467A-CE54-B343-9FD1-758ADDBEA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40852"/>
              </p:ext>
            </p:extLst>
          </p:nvPr>
        </p:nvGraphicFramePr>
        <p:xfrm>
          <a:off x="76335" y="3429000"/>
          <a:ext cx="6571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5F5F190-CF71-8546-9104-2FD9809F9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17782"/>
              </p:ext>
            </p:extLst>
          </p:nvPr>
        </p:nvGraphicFramePr>
        <p:xfrm>
          <a:off x="6647935" y="3937085"/>
          <a:ext cx="5491444" cy="292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8CAAB7-F065-3B4E-9ECC-E033042F39E9}"/>
              </a:ext>
            </a:extLst>
          </p:cNvPr>
          <p:cNvSpPr txBox="1"/>
          <p:nvPr/>
        </p:nvSpPr>
        <p:spPr>
          <a:xfrm>
            <a:off x="1544594" y="3120766"/>
            <a:ext cx="36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1: </a:t>
            </a:r>
            <a:r>
              <a:rPr lang="en-US" dirty="0" err="1"/>
              <a:t>NewLenDesignMat</a:t>
            </a:r>
            <a:r>
              <a:rPr lang="en-US" dirty="0"/>
              <a:t> =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1D488-0E98-DF43-BF61-2CC4740F8F98}"/>
              </a:ext>
            </a:extLst>
          </p:cNvPr>
          <p:cNvSpPr txBox="1"/>
          <p:nvPr/>
        </p:nvSpPr>
        <p:spPr>
          <a:xfrm>
            <a:off x="7949512" y="4450574"/>
            <a:ext cx="351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2: </a:t>
            </a:r>
            <a:r>
              <a:rPr lang="en-US" dirty="0" err="1"/>
              <a:t>NewLenDesignMat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4445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A910F5FB-C925-834B-B239-412D1778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4448629"/>
            <a:ext cx="5816600" cy="207010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22AC410-39AE-5A4F-B023-E5025F98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752"/>
            <a:ext cx="12192000" cy="1951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412C3-87E1-9847-880E-087DE8090FB3}"/>
                  </a:ext>
                </a:extLst>
              </p:cNvPr>
              <p:cNvSpPr txBox="1"/>
              <p:nvPr/>
            </p:nvSpPr>
            <p:spPr>
              <a:xfrm>
                <a:off x="3695626" y="440682"/>
                <a:ext cx="5859103" cy="696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𝐸𝑙𝑒𝑚𝐸𝑓𝑓𝑒𝑐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𝑂𝑏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𝑁𝑒𝑤𝐿𝑒𝑛𝐷𝑒𝑠𝑖𝑔𝑛𝑀𝑎𝑡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412C3-87E1-9847-880E-087DE809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626" y="440682"/>
                <a:ext cx="5859103" cy="696409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FF1724-79AC-BC44-A6A2-E65A4B19C8D9}"/>
              </a:ext>
            </a:extLst>
          </p:cNvPr>
          <p:cNvSpPr txBox="1"/>
          <p:nvPr/>
        </p:nvSpPr>
        <p:spPr>
          <a:xfrm>
            <a:off x="5451881" y="1607284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Trajectory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7463F-D7A2-3243-8526-5FEEE5E026E7}"/>
              </a:ext>
            </a:extLst>
          </p:cNvPr>
          <p:cNvSpPr txBox="1"/>
          <p:nvPr/>
        </p:nvSpPr>
        <p:spPr>
          <a:xfrm>
            <a:off x="5336940" y="4078709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Trajectory 2</a:t>
            </a:r>
          </a:p>
        </p:txBody>
      </p:sp>
    </p:spTree>
    <p:extLst>
      <p:ext uri="{BB962C8B-B14F-4D97-AF65-F5344CB8AC3E}">
        <p14:creationId xmlns:p14="http://schemas.microsoft.com/office/powerpoint/2010/main" val="400339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397</Words>
  <Application>Microsoft Macintosh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Method of Morris Algo</vt:lpstr>
      <vt:lpstr>Concept</vt:lpstr>
      <vt:lpstr>PowerPoint Presentation</vt:lpstr>
      <vt:lpstr>PowerPoint Presentation</vt:lpstr>
      <vt:lpstr>Parameter specification</vt:lpstr>
      <vt:lpstr>Notes</vt:lpstr>
      <vt:lpstr>Sample results</vt:lpstr>
      <vt:lpstr>PowerPoint Presentation</vt:lpstr>
      <vt:lpstr>PowerPoint Presentation</vt:lpstr>
      <vt:lpstr>PowerPoint Presentation</vt:lpstr>
      <vt:lpstr>Sample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Morris Algo</dc:title>
  <dc:creator>patankar.neha25@gmail.com</dc:creator>
  <cp:lastModifiedBy>patankar.neha25@gmail.com</cp:lastModifiedBy>
  <cp:revision>3</cp:revision>
  <dcterms:created xsi:type="dcterms:W3CDTF">2021-09-26T22:55:23Z</dcterms:created>
  <dcterms:modified xsi:type="dcterms:W3CDTF">2021-09-27T14:00:01Z</dcterms:modified>
</cp:coreProperties>
</file>