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78121e1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78121e1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78121e1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78121e1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78121e1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78121e1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78121e18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78121e1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78121e18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78121e18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8121e18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78121e18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78121e18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78121e18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ML LAB 1 | Find S A</a:t>
            </a:r>
            <a:r>
              <a:rPr lang="en" sz="4100"/>
              <a:t>lgorithm</a:t>
            </a:r>
            <a:r>
              <a:rPr lang="en" sz="4100"/>
              <a:t> | VTU 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Prajwal B Mani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450"/>
            <a:ext cx="1416626" cy="141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67900"/>
            <a:ext cx="85206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 S Algorithm 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Find-S algorithm is a basic concept learning algorithm in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Find-S algorithm finds the most specific hypothesis that fits all the positive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note here that the algorithm considers only those positive training example.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Find-S algorithm starts with the most specific hypothesis and generalizes this hypothesis each time it fails to classify an observed positive training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Find-S algorithm moves from the most specific hypothesis to the most general hypothesis.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42900"/>
            <a:ext cx="85206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Important Representation :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4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639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8523">
                <a:solidFill>
                  <a:srgbClr val="FFFFFF"/>
                </a:solidFill>
              </a:rPr>
              <a:t>?</a:t>
            </a:r>
            <a:r>
              <a:rPr b="1" lang="en" sz="8523"/>
              <a:t> </a:t>
            </a:r>
            <a:r>
              <a:rPr lang="en" sz="8523"/>
              <a:t>indicates that any value is acceptable for the attribute.</a:t>
            </a:r>
            <a:endParaRPr sz="8523"/>
          </a:p>
          <a:p>
            <a:pPr indent="-3639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8523">
                <a:solidFill>
                  <a:srgbClr val="FFFFFF"/>
                </a:solidFill>
              </a:rPr>
              <a:t>0</a:t>
            </a:r>
            <a:r>
              <a:rPr lang="en" sz="8523"/>
              <a:t> indicates that no value is acceptable.</a:t>
            </a:r>
            <a:endParaRPr sz="8523"/>
          </a:p>
          <a:p>
            <a:pPr indent="-3639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523"/>
              <a:t>The most general hypothesis is represented by: </a:t>
            </a:r>
            <a:r>
              <a:rPr b="1" lang="en" sz="8523">
                <a:solidFill>
                  <a:srgbClr val="FFFFFF"/>
                </a:solidFill>
              </a:rPr>
              <a:t>{?, ?, ?, ?, ?, ?}</a:t>
            </a:r>
            <a:endParaRPr b="1" sz="8523">
              <a:solidFill>
                <a:srgbClr val="FFFFFF"/>
              </a:solidFill>
            </a:endParaRPr>
          </a:p>
          <a:p>
            <a:pPr indent="-3639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523"/>
              <a:t>The most specific hypothesis is represented by : </a:t>
            </a:r>
            <a:r>
              <a:rPr b="1" lang="en" sz="8523">
                <a:solidFill>
                  <a:srgbClr val="FFFFFF"/>
                </a:solidFill>
              </a:rPr>
              <a:t>{0, 0, 0, 0, 0, 0}</a:t>
            </a:r>
            <a:endParaRPr b="1" sz="8523">
              <a:solidFill>
                <a:srgbClr val="FFFFFF"/>
              </a:solidFill>
            </a:endParaRPr>
          </a:p>
          <a:p>
            <a:pPr indent="-36390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523"/>
              <a:t>Explicitly specify the attributes or the extract the attributes from the datasets.</a:t>
            </a:r>
            <a:endParaRPr sz="852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78600"/>
            <a:ext cx="85206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Steps involved in Find-S :</a:t>
            </a:r>
            <a:endParaRPr sz="30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Start with the most specific hypothesis.</a:t>
            </a:r>
            <a:endParaRPr sz="1629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29">
                <a:solidFill>
                  <a:srgbClr val="FFFFFF"/>
                </a:solidFill>
              </a:rPr>
              <a:t>h = {0, 0, 0, 0, 0, 0}</a:t>
            </a:r>
            <a:endParaRPr b="1" sz="1629">
              <a:solidFill>
                <a:srgbClr val="FFFFFF"/>
              </a:solidFill>
            </a:endParaRPr>
          </a:p>
          <a:p>
            <a:pPr indent="-33210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Take the next example and if it is negative, then no changes occur to the hypothesis.</a:t>
            </a:r>
            <a:endParaRPr sz="1629"/>
          </a:p>
          <a:p>
            <a:pPr indent="-3321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If the example is positive and we find that our initial hypothesis is too specific then we update our current hypothesis to general condition.</a:t>
            </a:r>
            <a:endParaRPr sz="1629"/>
          </a:p>
          <a:p>
            <a:pPr indent="-3321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Keep repeating the above steps till all the training examples are complete.</a:t>
            </a:r>
            <a:endParaRPr sz="1629"/>
          </a:p>
          <a:p>
            <a:pPr indent="-3321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After we have completed all the training examples we will have the final hypothesis when can used to classify the new examples.</a:t>
            </a:r>
            <a:endParaRPr sz="162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75050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</a:t>
            </a:r>
            <a:endParaRPr sz="30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9750"/>
            <a:ext cx="9143999" cy="21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353625"/>
            <a:ext cx="8520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Steps for our dataset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Step 1:</a:t>
            </a:r>
            <a:r>
              <a:rPr lang="en" sz="2000"/>
              <a:t> Initial hypothesis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h = {0,0,0,0,0,0}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Step 2: </a:t>
            </a:r>
            <a:r>
              <a:rPr lang="en" sz="2000"/>
              <a:t>We see that our initial hypothesis is more specific and we have to     generalize it for this example. Hence, the hypothesis becomes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    </a:t>
            </a:r>
            <a:r>
              <a:rPr b="1" lang="en" sz="2000">
                <a:solidFill>
                  <a:srgbClr val="FFFFFF"/>
                </a:solidFill>
              </a:rPr>
              <a:t>	h = {sunny, warm, normal, strong, warm, same}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289325"/>
            <a:ext cx="8520600" cy="4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44">
                <a:solidFill>
                  <a:srgbClr val="FFFFFF"/>
                </a:solidFill>
              </a:rPr>
              <a:t>Step 3:</a:t>
            </a:r>
            <a:r>
              <a:rPr lang="en" sz="8044"/>
              <a:t> Consider the next sample we will compare each attribute with the initial data and if any mismatch is found we replace that particular attribute with general case ( ” </a:t>
            </a:r>
            <a:r>
              <a:rPr b="1" lang="en" sz="8044">
                <a:solidFill>
                  <a:srgbClr val="FFFFFF"/>
                </a:solidFill>
              </a:rPr>
              <a:t>?</a:t>
            </a:r>
            <a:r>
              <a:rPr b="1" lang="en" sz="8044"/>
              <a:t> </a:t>
            </a:r>
            <a:r>
              <a:rPr lang="en" sz="8044"/>
              <a:t>” ). After doing the process the hypothesis becomes : </a:t>
            </a:r>
            <a:endParaRPr sz="8044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44">
                <a:solidFill>
                  <a:srgbClr val="FFFFFF"/>
                </a:solidFill>
              </a:rPr>
              <a:t>h = {sunny, warm, ‘?’, strong, warm, same}</a:t>
            </a:r>
            <a:endParaRPr b="1" sz="8044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44">
                <a:solidFill>
                  <a:srgbClr val="FFFFFF"/>
                </a:solidFill>
              </a:rPr>
              <a:t>Step 4:</a:t>
            </a:r>
            <a:r>
              <a:rPr lang="en" sz="8044"/>
              <a:t> Ignore next sample because it has negative outcome </a:t>
            </a:r>
            <a:endParaRPr sz="8044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44">
                <a:solidFill>
                  <a:srgbClr val="FFFFFF"/>
                </a:solidFill>
              </a:rPr>
              <a:t>Step 5:</a:t>
            </a:r>
            <a:r>
              <a:rPr lang="en" sz="8044"/>
              <a:t> In the next sample we will take it has a example because it has positive value </a:t>
            </a:r>
            <a:endParaRPr sz="8044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44">
                <a:solidFill>
                  <a:srgbClr val="FFFFFF"/>
                </a:solidFill>
              </a:rPr>
              <a:t>h = {sunny, warm, ‘?’, strong, ‘?’, ‘?’}</a:t>
            </a:r>
            <a:endParaRPr b="1" sz="8044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89325"/>
            <a:ext cx="85206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 Algorithm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1. Load Data set</a:t>
            </a:r>
            <a:endParaRPr sz="18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2. Initialize</a:t>
            </a:r>
            <a:r>
              <a:rPr lang="en" sz="1865">
                <a:solidFill>
                  <a:srgbClr val="FFFFFF"/>
                </a:solidFill>
              </a:rPr>
              <a:t> </a:t>
            </a:r>
            <a:r>
              <a:rPr b="1" lang="en" sz="1865">
                <a:solidFill>
                  <a:srgbClr val="FFFFFF"/>
                </a:solidFill>
              </a:rPr>
              <a:t>h</a:t>
            </a:r>
            <a:r>
              <a:rPr lang="en" sz="1865"/>
              <a:t> to the most specific hypothesis in</a:t>
            </a:r>
            <a:r>
              <a:rPr lang="en" sz="1865">
                <a:solidFill>
                  <a:srgbClr val="FFFFFF"/>
                </a:solidFill>
              </a:rPr>
              <a:t> </a:t>
            </a:r>
            <a:r>
              <a:rPr b="1" lang="en" sz="1865">
                <a:solidFill>
                  <a:srgbClr val="FFFFFF"/>
                </a:solidFill>
              </a:rPr>
              <a:t>H</a:t>
            </a:r>
            <a:endParaRPr b="1" sz="1865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3. For each positive training instance </a:t>
            </a:r>
            <a:r>
              <a:rPr b="1" lang="en" sz="1865">
                <a:solidFill>
                  <a:srgbClr val="FFFFFF"/>
                </a:solidFill>
              </a:rPr>
              <a:t>x</a:t>
            </a:r>
            <a:endParaRPr b="1" sz="1865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	For each attribute constraint </a:t>
            </a:r>
            <a:r>
              <a:rPr b="1" lang="en" sz="1865">
                <a:solidFill>
                  <a:srgbClr val="FFFFFF"/>
                </a:solidFill>
              </a:rPr>
              <a:t>a</a:t>
            </a:r>
            <a:r>
              <a:rPr lang="en" sz="1865"/>
              <a:t> in </a:t>
            </a:r>
            <a:r>
              <a:rPr b="1" lang="en" sz="1865">
                <a:solidFill>
                  <a:srgbClr val="FFFFFF"/>
                </a:solidFill>
              </a:rPr>
              <a:t>h</a:t>
            </a:r>
            <a:endParaRPr b="1" sz="1865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If the constraint</a:t>
            </a:r>
            <a:r>
              <a:rPr b="1" lang="en" sz="1865"/>
              <a:t> </a:t>
            </a:r>
            <a:r>
              <a:rPr b="1" lang="en" sz="1865">
                <a:solidFill>
                  <a:srgbClr val="FFFFFF"/>
                </a:solidFill>
              </a:rPr>
              <a:t>a</a:t>
            </a:r>
            <a:r>
              <a:rPr b="1" lang="en" sz="1865"/>
              <a:t> </a:t>
            </a:r>
            <a:r>
              <a:rPr lang="en" sz="1865"/>
              <a:t>in</a:t>
            </a:r>
            <a:r>
              <a:rPr b="1" lang="en" sz="1865"/>
              <a:t> </a:t>
            </a:r>
            <a:r>
              <a:rPr b="1" lang="en" sz="1865">
                <a:solidFill>
                  <a:srgbClr val="FFFFFF"/>
                </a:solidFill>
              </a:rPr>
              <a:t>h</a:t>
            </a:r>
            <a:r>
              <a:rPr lang="en" sz="1865"/>
              <a:t> is satisfied by </a:t>
            </a:r>
            <a:r>
              <a:rPr b="1" lang="en" sz="1865">
                <a:solidFill>
                  <a:srgbClr val="FFFFFF"/>
                </a:solidFill>
              </a:rPr>
              <a:t>x</a:t>
            </a:r>
            <a:r>
              <a:rPr b="1" lang="en" sz="1865"/>
              <a:t> </a:t>
            </a:r>
            <a:r>
              <a:rPr lang="en" sz="1865"/>
              <a:t>then do nothing</a:t>
            </a:r>
            <a:endParaRPr sz="1865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else replace </a:t>
            </a:r>
            <a:r>
              <a:rPr b="1" lang="en" sz="1865">
                <a:solidFill>
                  <a:srgbClr val="FFFFFF"/>
                </a:solidFill>
              </a:rPr>
              <a:t>a</a:t>
            </a:r>
            <a:r>
              <a:rPr lang="en" sz="1865"/>
              <a:t> in </a:t>
            </a:r>
            <a:r>
              <a:rPr b="1" lang="en" sz="1865">
                <a:solidFill>
                  <a:srgbClr val="FFFFFF"/>
                </a:solidFill>
              </a:rPr>
              <a:t>h</a:t>
            </a:r>
            <a:r>
              <a:rPr lang="en" sz="1865"/>
              <a:t> by the next more general constraint that is satisfied by</a:t>
            </a:r>
            <a:r>
              <a:rPr b="1" lang="en" sz="1865"/>
              <a:t> </a:t>
            </a:r>
            <a:r>
              <a:rPr b="1" lang="en" sz="1865">
                <a:solidFill>
                  <a:srgbClr val="FFFFFF"/>
                </a:solidFill>
              </a:rPr>
              <a:t>x</a:t>
            </a:r>
            <a:endParaRPr b="1" sz="1865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4. Output hypothesis</a:t>
            </a:r>
            <a:r>
              <a:rPr b="1" lang="en" sz="1865"/>
              <a:t> </a:t>
            </a:r>
            <a:r>
              <a:rPr b="1" lang="en" sz="1865">
                <a:solidFill>
                  <a:srgbClr val="FFFFFF"/>
                </a:solidFill>
              </a:rPr>
              <a:t>h</a:t>
            </a:r>
            <a:endParaRPr b="1" sz="1865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