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sldIdLst>
    <p:sldId id="257" r:id="rId2"/>
    <p:sldId id="276" r:id="rId3"/>
    <p:sldId id="277" r:id="rId4"/>
    <p:sldId id="280" r:id="rId5"/>
    <p:sldId id="282" r:id="rId6"/>
    <p:sldId id="286" r:id="rId7"/>
    <p:sldId id="288" r:id="rId8"/>
    <p:sldId id="289" r:id="rId9"/>
    <p:sldId id="304" r:id="rId10"/>
    <p:sldId id="305" r:id="rId11"/>
    <p:sldId id="290" r:id="rId12"/>
    <p:sldId id="300" r:id="rId13"/>
    <p:sldId id="295" r:id="rId14"/>
    <p:sldId id="294" r:id="rId15"/>
    <p:sldId id="297" r:id="rId16"/>
    <p:sldId id="302" r:id="rId17"/>
    <p:sldId id="303" r:id="rId18"/>
    <p:sldId id="306" r:id="rId19"/>
    <p:sldId id="307" r:id="rId20"/>
    <p:sldId id="308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6D1C1BF-F1EC-45E5-A917-CED0A4E62C5B}" type="datetimeFigureOut">
              <a:rPr lang="he-IL" smtClean="0"/>
              <a:t>י"א.אדר ב.תשפ"ד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CAEB2D0-E13B-4405-B086-01BAA4EEE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50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9DD8-EEC1-4DAD-86A6-A5375F8440C0}" type="datetimeFigureOut">
              <a:rPr lang="he-IL" smtClean="0"/>
              <a:t>י"א.אדר ב.תשפ"ד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1886-C48D-4D31-BD7B-67F28F2D6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86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9DD8-EEC1-4DAD-86A6-A5375F8440C0}" type="datetimeFigureOut">
              <a:rPr lang="he-IL" smtClean="0"/>
              <a:t>י"א.אדר ב.תשפ"ד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1886-C48D-4D31-BD7B-67F28F2D6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411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9DD8-EEC1-4DAD-86A6-A5375F8440C0}" type="datetimeFigureOut">
              <a:rPr lang="he-IL" smtClean="0"/>
              <a:t>י"א.אדר ב.תשפ"ד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1886-C48D-4D31-BD7B-67F28F2D6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698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9DD8-EEC1-4DAD-86A6-A5375F8440C0}" type="datetimeFigureOut">
              <a:rPr lang="he-IL" smtClean="0"/>
              <a:t>י"א.אדר ב.תשפ"ד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1886-C48D-4D31-BD7B-67F28F2D6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097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9DD8-EEC1-4DAD-86A6-A5375F8440C0}" type="datetimeFigureOut">
              <a:rPr lang="he-IL" smtClean="0"/>
              <a:t>י"א.אדר ב.תשפ"ד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1886-C48D-4D31-BD7B-67F28F2D6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481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9DD8-EEC1-4DAD-86A6-A5375F8440C0}" type="datetimeFigureOut">
              <a:rPr lang="he-IL" smtClean="0"/>
              <a:t>י"א.אדר ב.תשפ"ד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1886-C48D-4D31-BD7B-67F28F2D6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77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9DD8-EEC1-4DAD-86A6-A5375F8440C0}" type="datetimeFigureOut">
              <a:rPr lang="he-IL" smtClean="0"/>
              <a:t>י"א.אדר ב.תשפ"ד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1886-C48D-4D31-BD7B-67F28F2D6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961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9DD8-EEC1-4DAD-86A6-A5375F8440C0}" type="datetimeFigureOut">
              <a:rPr lang="he-IL" smtClean="0"/>
              <a:t>י"א.אדר ב.תשפ"ד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1886-C48D-4D31-BD7B-67F28F2D6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037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9DD8-EEC1-4DAD-86A6-A5375F8440C0}" type="datetimeFigureOut">
              <a:rPr lang="he-IL" smtClean="0"/>
              <a:t>י"א.אדר ב.תשפ"ד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1886-C48D-4D31-BD7B-67F28F2D6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43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9DD8-EEC1-4DAD-86A6-A5375F8440C0}" type="datetimeFigureOut">
              <a:rPr lang="he-IL" smtClean="0"/>
              <a:t>י"א.אדר ב.תשפ"ד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1886-C48D-4D31-BD7B-67F28F2D6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175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9DD8-EEC1-4DAD-86A6-A5375F8440C0}" type="datetimeFigureOut">
              <a:rPr lang="he-IL" smtClean="0"/>
              <a:t>י"א.אדר ב.תשפ"ד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1886-C48D-4D31-BD7B-67F28F2D6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107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A9DD8-EEC1-4DAD-86A6-A5375F8440C0}" type="datetimeFigureOut">
              <a:rPr lang="he-IL" smtClean="0"/>
              <a:t>י"א.אדר ב.תשפ"ד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71886-C48D-4D31-BD7B-67F28F2D6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074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s://media.geeksforgeeks.org/wp-content/cdn-uploads/4-1.jpg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3025180" y="985044"/>
            <a:ext cx="59584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Data Structures</a:t>
            </a:r>
            <a:endParaRPr lang="he-IL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 rtl="0">
              <a:lnSpc>
                <a:spcPct val="150000"/>
              </a:lnSpc>
            </a:pPr>
            <a:r>
              <a:rPr lang="he-IL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תשפ"א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 rtl="0"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Lesson 11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Hash Tables</a:t>
            </a:r>
          </a:p>
          <a:p>
            <a:pPr algn="ctr">
              <a:lnSpc>
                <a:spcPct val="150000"/>
              </a:lnSpc>
            </a:pPr>
            <a:endParaRPr lang="he-IL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44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254000"/>
            <a:ext cx="4991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C00000"/>
                </a:solidFill>
              </a:rPr>
              <a:t>טבלאות גיבוב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BB8E1-7A0C-A3F6-B666-4AB6D480B900}"/>
              </a:ext>
            </a:extLst>
          </p:cNvPr>
          <p:cNvSpPr txBox="1"/>
          <p:nvPr/>
        </p:nvSpPr>
        <p:spPr>
          <a:xfrm>
            <a:off x="1300002" y="2115403"/>
            <a:ext cx="8999029" cy="3507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Solution: We will check whether sequence given in option A can lead to hash table given in question. Option A inserts 46, 42, 34, 52, 23, 33 as: </a:t>
            </a:r>
          </a:p>
          <a:p>
            <a:pPr algn="just" rtl="0" fontAlgn="base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key 46, h(46) is 46%10 = 6. Therefore, 46 is placed at 6th index in the hash table.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key 42, h(42) is 42%10 = 2. Therefore, 42 is placed at 2nd index in the hash table.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key 34, h(34) is 34%10 = 4. Therefore, 34 is placed at 4th index in the hash table.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key 52, h(52) is 52%10 = 2. However, index 2 is occupied with 42. Therefore, 52 is placed at 3rd index in the hash table. But in given hash table, 52 is placed at 5th index. Therefore, sequence in option A can’t generate hash table given in question. </a:t>
            </a:r>
          </a:p>
          <a:p>
            <a:pPr algn="just" rtl="0" fontAlgn="base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similar way, we can check for other options as well which leads to answer as (C). 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836A91-9D0B-1B8D-B0DF-261EC645B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2602A-2B69-58F7-33D5-73B8FA412755}"/>
              </a:ext>
            </a:extLst>
          </p:cNvPr>
          <p:cNvSpPr txBox="1"/>
          <p:nvPr/>
        </p:nvSpPr>
        <p:spPr>
          <a:xfrm>
            <a:off x="8954169" y="1215073"/>
            <a:ext cx="2024982" cy="423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שאלה שאלה 4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5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254000"/>
            <a:ext cx="4991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C00000"/>
                </a:solidFill>
              </a:rPr>
              <a:t>טבלאות גיבוב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9DB8660-CF15-42B7-B89B-67E0B471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103097"/>
            <a:ext cx="63627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5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254000"/>
            <a:ext cx="4991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C00000"/>
                </a:solidFill>
              </a:rPr>
              <a:t>טבלאות גיבוב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3F3525A-A9EE-4F00-9E8F-FDEB2EC15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82" y="1135740"/>
            <a:ext cx="6638925" cy="178117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1D739E5-C636-47D0-886B-5DBFB323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81" y="2916915"/>
            <a:ext cx="7248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254000"/>
            <a:ext cx="4991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C00000"/>
                </a:solidFill>
              </a:rPr>
              <a:t>טבלאות גיבוב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0612385-21F4-4417-AE85-B0375120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156502"/>
            <a:ext cx="6591300" cy="156210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87663A1-54E9-4756-B1DA-FFAC97007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805" y="2850948"/>
            <a:ext cx="3476625" cy="24765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BE2E85D4-A646-4549-B787-29DD79B28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478" y="3324397"/>
            <a:ext cx="71532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4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254000"/>
            <a:ext cx="4991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C00000"/>
                </a:solidFill>
              </a:rPr>
              <a:t>טבלאות גיבוב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622E9BD-1078-4E44-B6A3-7FBD39D8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978578"/>
            <a:ext cx="69913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254000"/>
            <a:ext cx="4991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C00000"/>
                </a:solidFill>
              </a:rPr>
              <a:t>טבלאות גיבוב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EA63B3B-7407-4118-B479-93D124FD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75" y="1001142"/>
            <a:ext cx="7296150" cy="6477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ACD8F3D-0D37-4863-874B-7E709515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906" y="1749653"/>
            <a:ext cx="6347488" cy="501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4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254000"/>
            <a:ext cx="4991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C00000"/>
                </a:solidFill>
              </a:rPr>
              <a:t>טבלאות גיבוב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EA63B3B-7407-4118-B479-93D124FD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75" y="1001142"/>
            <a:ext cx="7296150" cy="6477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41FEA63-8CCF-49AE-9DE9-65CF749FC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937" y="1749653"/>
            <a:ext cx="6829425" cy="140017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62D2115-EC66-4AC0-8FB2-723A0F293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925" y="3429000"/>
            <a:ext cx="71628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0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254000"/>
            <a:ext cx="4991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C00000"/>
                </a:solidFill>
              </a:rPr>
              <a:t>טבלאות גיבוב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36B6DAE-2851-4952-AE6F-53D51CB58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239" y="1749653"/>
            <a:ext cx="5317508" cy="2623954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23A8408E-0DB5-4BEC-BDE1-6DD81E9B0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97" y="1302449"/>
            <a:ext cx="5702239" cy="517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45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254000"/>
            <a:ext cx="4991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C00000"/>
                </a:solidFill>
              </a:rPr>
              <a:t>טבלאות גיבוב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15623-CBF5-4778-CEB6-26162DDB849A}"/>
              </a:ext>
            </a:extLst>
          </p:cNvPr>
          <p:cNvSpPr txBox="1"/>
          <p:nvPr/>
        </p:nvSpPr>
        <p:spPr>
          <a:xfrm>
            <a:off x="1847022" y="1492553"/>
            <a:ext cx="8497956" cy="4335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000" b="1" u="sng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שאלה 4 (מועד ב 19.02.2018) (25 נק') 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000" b="1" u="none" strike="noStrike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 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50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נתון מערך של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מספרים שלמים. הריבוי של מספר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במערך הוא מספר הפעמים ש-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מופיע במערך. הציעו (במילים) אלגוריתם שרץ בזמן ריצה </a:t>
            </a:r>
            <a:r>
              <a:rPr lang="he-IL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צפוי (ממוצע)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O(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הממיין את הריבויים של המספרים במערך. 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50000"/>
              </a:lnSpc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דוגמא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  </a:t>
            </a:r>
            <a:r>
              <a:rPr lang="he-IL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עבור מערך הקלט: </a:t>
            </a:r>
            <a:r>
              <a:rPr lang="en-US" sz="18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4,6,7,4,6,3,3,2,3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הריבוי של 2 הוא 1, הריבוי של 3 הוא 3, הריבוי של 4 הוא 2, הריבוי של 6 הוא 2 והריבוי של 7 הוא 1.   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50000"/>
              </a:lnSpc>
            </a:pPr>
            <a:r>
              <a:rPr lang="he-IL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הפלט של האלגוריתם הינו המערך: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1,1,2,2,3.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50000"/>
              </a:lnSpc>
            </a:pPr>
            <a:r>
              <a:rPr lang="he-IL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50000"/>
              </a:lnSpc>
              <a:spcAft>
                <a:spcPts val="1000"/>
              </a:spcAft>
            </a:pPr>
            <a:r>
              <a:rPr lang="he-IL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רמז: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חשבו איך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להתשמש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בטבלת גיבוב כדי לחשב ריבויים של המספרים במערך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72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254000"/>
            <a:ext cx="4991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C00000"/>
                </a:solidFill>
              </a:rPr>
              <a:t>טבלאות גיבוב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415623-CBF5-4778-CEB6-26162DDB849A}"/>
                  </a:ext>
                </a:extLst>
              </p:cNvPr>
              <p:cNvSpPr txBox="1"/>
              <p:nvPr/>
            </p:nvSpPr>
            <p:spPr>
              <a:xfrm>
                <a:off x="5523386" y="1471477"/>
                <a:ext cx="5689099" cy="3915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000" b="1" u="sng" dirty="0">
                    <a:effectLst/>
                    <a:latin typeface="Calibri" panose="020F0502020204030204" pitchFamily="34" charset="0"/>
                    <a:ea typeface="Batang" panose="02030600000101010101" pitchFamily="18" charset="-127"/>
                    <a:cs typeface="Arial" panose="020B0604020202020204" pitchFamily="34" charset="0"/>
                  </a:rPr>
                  <a:t>פתרון שאלה 4 (מועד ב 19.02.2018) (25 נק') </a:t>
                </a:r>
                <a:endParaRPr lang="en-IL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000" b="1" u="none" strike="noStrike" dirty="0">
                    <a:effectLst/>
                    <a:latin typeface="Calibri" panose="020F0502020204030204" pitchFamily="34" charset="0"/>
                    <a:ea typeface="Batang" panose="02030600000101010101" pitchFamily="18" charset="-127"/>
                    <a:cs typeface="Arial" panose="020B0604020202020204" pitchFamily="34" charset="0"/>
                  </a:rPr>
                  <a:t> </a:t>
                </a:r>
                <a:endParaRPr lang="en-IL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he-IL" sz="1800" dirty="0">
                    <a:solidFill>
                      <a:srgbClr val="4F81BD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בשביל האלגוריתם שלנו נשתמש בטבלת גיבוב </a:t>
                </a:r>
                <a:r>
                  <a:rPr lang="en-US" sz="1800" dirty="0">
                    <a:solidFill>
                      <a:srgbClr val="4F81BD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H</a:t>
                </a:r>
                <a:r>
                  <a:rPr lang="he-IL" sz="1800" dirty="0">
                    <a:solidFill>
                      <a:srgbClr val="4F81BD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בגודל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4F81B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1800">
                        <a:solidFill>
                          <a:srgbClr val="4F81B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4F81B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Θ</m:t>
                    </m:r>
                    <m:d>
                      <m:dPr>
                        <m:ctrlPr>
                          <a:rPr lang="en-IL" sz="1800" i="1">
                            <a:solidFill>
                              <a:srgbClr val="4F81B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4F81B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he-IL" sz="1800" dirty="0">
                    <a:solidFill>
                      <a:srgbClr val="4F81BD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ובפונקציית גיבוב </a:t>
                </a:r>
                <a:r>
                  <a:rPr lang="en-US" sz="1800" dirty="0">
                    <a:solidFill>
                      <a:srgbClr val="4F81BD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h</a:t>
                </a:r>
                <a:r>
                  <a:rPr lang="he-IL" sz="1800" dirty="0">
                    <a:solidFill>
                      <a:srgbClr val="4F81BD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המקיימת את הנחת הגיבוב האחיד. טבלת הגיבוב תשתמש ב-</a:t>
                </a:r>
                <a:r>
                  <a:rPr lang="en-US" sz="1800" dirty="0">
                    <a:solidFill>
                      <a:srgbClr val="4F81BD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chaining</a:t>
                </a:r>
                <a:r>
                  <a:rPr lang="he-IL" sz="1800" dirty="0">
                    <a:solidFill>
                      <a:srgbClr val="4F81BD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כאשר כל תא בכל שרשרת יחזיק בנוסף לשדה </a:t>
                </a:r>
                <a:r>
                  <a:rPr lang="en-US" sz="1800" dirty="0">
                    <a:solidFill>
                      <a:srgbClr val="4F81BD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key</a:t>
                </a:r>
                <a:r>
                  <a:rPr lang="he-IL" sz="1800" dirty="0">
                    <a:solidFill>
                      <a:srgbClr val="4F81BD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עבור המפתח, גם תא נוסף בשם </a:t>
                </a:r>
                <a:r>
                  <a:rPr lang="en-US" sz="1800" dirty="0">
                    <a:solidFill>
                      <a:srgbClr val="4F81BD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Count</a:t>
                </a:r>
                <a:r>
                  <a:rPr lang="he-IL" sz="1800" dirty="0">
                    <a:solidFill>
                      <a:srgbClr val="4F81BD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עבור מספר ההופעות של </a:t>
                </a:r>
                <a:r>
                  <a:rPr lang="en-US" sz="1800" dirty="0">
                    <a:solidFill>
                      <a:srgbClr val="4F81BD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key</a:t>
                </a:r>
                <a:r>
                  <a:rPr lang="he-IL" sz="1800" dirty="0">
                    <a:solidFill>
                      <a:srgbClr val="4F81BD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במערך</a:t>
                </a:r>
                <a:r>
                  <a:rPr lang="en-US" sz="1800" dirty="0">
                    <a:solidFill>
                      <a:srgbClr val="4F81BD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  <a:endParaRPr lang="en-IL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r" rtl="1">
                  <a:lnSpc>
                    <a:spcPct val="150000"/>
                  </a:lnSpc>
                </a:pPr>
                <a:endParaRPr lang="en-US" sz="1800" dirty="0">
                  <a:solidFill>
                    <a:srgbClr val="4F81B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he-IL" sz="1800" dirty="0">
                    <a:solidFill>
                      <a:srgbClr val="4F81BD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ראו לדוגמא: </a:t>
                </a:r>
                <a:endParaRPr lang="en-IL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415623-CBF5-4778-CEB6-26162DDB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386" y="1471477"/>
                <a:ext cx="5689099" cy="3915046"/>
              </a:xfrm>
              <a:prstGeom prst="rect">
                <a:avLst/>
              </a:prstGeom>
              <a:blipFill>
                <a:blip r:embed="rId2"/>
                <a:stretch>
                  <a:fillRect l="-2004" r="-1114" b="-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diagram of a number system&#10;&#10;Description automatically generated">
            <a:extLst>
              <a:ext uri="{FF2B5EF4-FFF2-40B4-BE49-F238E27FC236}">
                <a16:creationId xmlns:a16="http://schemas.microsoft.com/office/drawing/2014/main" id="{60F9F5E0-FDD6-C64E-FB96-C068E0B6A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84" y="1725840"/>
            <a:ext cx="3431710" cy="38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7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254000"/>
            <a:ext cx="4991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C00000"/>
                </a:solidFill>
              </a:rPr>
              <a:t>טבלאות גיבוב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52CE978-57BF-4D35-BC0C-24EE48BC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96" y="1423407"/>
            <a:ext cx="9725431" cy="1085069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A1E6B43-E1B8-4827-A64E-61F25B20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212" y="2757779"/>
            <a:ext cx="3952875" cy="857250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AB852B35-699E-4449-8880-CD973BEEB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52" y="3615029"/>
            <a:ext cx="4867275" cy="2524125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50F650FB-894F-457D-87C8-5DC96DC8F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931" y="4349525"/>
            <a:ext cx="2266950" cy="561975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84E50951-EB04-4475-A088-C39BBCC85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3905" y="5113178"/>
            <a:ext cx="2990850" cy="342900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60CB3F90-0097-4040-87FB-6058DECE9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280" y="5519643"/>
            <a:ext cx="15621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70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254000"/>
            <a:ext cx="4991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C00000"/>
                </a:solidFill>
              </a:rPr>
              <a:t>טבלאות גיבוב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415623-CBF5-4778-CEB6-26162DDB849A}"/>
                  </a:ext>
                </a:extLst>
              </p:cNvPr>
              <p:cNvSpPr txBox="1"/>
              <p:nvPr/>
            </p:nvSpPr>
            <p:spPr>
              <a:xfrm>
                <a:off x="1630016" y="1026639"/>
                <a:ext cx="9819861" cy="5510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000" b="1" u="sng" dirty="0">
                    <a:effectLst/>
                    <a:latin typeface="Calibri" panose="020F0502020204030204" pitchFamily="34" charset="0"/>
                    <a:ea typeface="Batang" panose="02030600000101010101" pitchFamily="18" charset="-127"/>
                    <a:cs typeface="Arial" panose="020B0604020202020204" pitchFamily="34" charset="0"/>
                  </a:rPr>
                  <a:t>פתרון שאלה 4 (מועד ב 19.02.2018) (25 נק') </a:t>
                </a:r>
                <a:endParaRPr lang="en-IL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שלבי האלגוריתם:</a:t>
                </a:r>
                <a:endParaRPr lang="en-IL" dirty="0">
                  <a:solidFill>
                    <a:srgbClr val="4F81BD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נכניס את כל אברי </a:t>
                </a:r>
                <a:r>
                  <a:rPr lang="en-US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A</a:t>
                </a: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 לפי הסדר לטבלת הגיבוב </a:t>
                </a:r>
                <a:r>
                  <a:rPr lang="en-US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H</a:t>
                </a: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. לכל איבר </a:t>
                </a:r>
                <a:r>
                  <a:rPr lang="en-US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: אם הערך של </a:t>
                </a:r>
                <a:r>
                  <a:rPr lang="en-US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 כבר נמצא ב-</a:t>
                </a:r>
                <a:r>
                  <a:rPr lang="en-US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H[h(x)]</a:t>
                </a: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 אז נוסיף לשדה ה-</a:t>
                </a:r>
                <a:r>
                  <a:rPr lang="en-US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Count</a:t>
                </a: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 שלו </a:t>
                </a:r>
                <a:r>
                  <a:rPr lang="en-US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. אם הערך לא נמצא אז נשרשר איבר חדש עם </a:t>
                </a:r>
                <a:r>
                  <a:rPr lang="en-US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Count</a:t>
                </a: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b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</a:b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זמן ריצה ממוצע/צפוי עבור </a:t>
                </a:r>
                <a:r>
                  <a:rPr lang="en-US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n</a:t>
                </a: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 הכנסות וחיפושים הוא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4F81BD"/>
                        </a:solidFill>
                      </a:rPr>
                      <m:t>n</m:t>
                    </m:r>
                    <m:r>
                      <a:rPr lang="en-US">
                        <a:solidFill>
                          <a:srgbClr val="4F81BD"/>
                        </a:solidFill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4F81BD"/>
                        </a:solidFill>
                      </a:rPr>
                      <m:t>O</m:t>
                    </m:r>
                    <m:d>
                      <m:dPr>
                        <m:ctrlPr>
                          <a:rPr lang="en-IL">
                            <a:solidFill>
                              <a:srgbClr val="4F81BD"/>
                            </a:solidFill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4F81BD"/>
                            </a:solidFill>
                          </a:rPr>
                          <m:t>1</m:t>
                        </m:r>
                      </m:e>
                    </m:d>
                    <m:r>
                      <a:rPr lang="en-US">
                        <a:solidFill>
                          <a:srgbClr val="4F81BD"/>
                        </a:solidFill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4F81BD"/>
                        </a:solidFill>
                      </a:rPr>
                      <m:t>O</m:t>
                    </m:r>
                    <m:d>
                      <m:dPr>
                        <m:ctrlPr>
                          <a:rPr lang="en-IL">
                            <a:solidFill>
                              <a:srgbClr val="4F81BD"/>
                            </a:solidFill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4F81BD"/>
                            </a:solidFill>
                          </a:rPr>
                          <m:t>n</m:t>
                        </m:r>
                      </m:e>
                    </m:d>
                  </m:oMath>
                </a14:m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IL" dirty="0">
                  <a:solidFill>
                    <a:srgbClr val="4F81BD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נעבור על </a:t>
                </a:r>
                <a:r>
                  <a:rPr lang="en-US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H</a:t>
                </a: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 ונעתיק את כל הריבויים (שדות </a:t>
                </a:r>
                <a:r>
                  <a:rPr lang="en-US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Count</a:t>
                </a: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) למערך </a:t>
                </a:r>
                <a:r>
                  <a:rPr lang="en-US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B</a:t>
                </a: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. שימו לב שהריבויים הינם מספרים שלמים בין 1 ל-</a:t>
                </a:r>
                <a:r>
                  <a:rPr lang="en-US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n</a:t>
                </a: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b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</a:b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זמן ריצה למעבר על </a:t>
                </a:r>
                <a:r>
                  <a:rPr lang="en-US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H</a:t>
                </a: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 ו-</a:t>
                </a:r>
                <a:r>
                  <a:rPr lang="en-US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B</a:t>
                </a: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 הוא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4F81BD"/>
                        </a:solidFill>
                      </a:rPr>
                      <m:t>O</m:t>
                    </m:r>
                    <m:d>
                      <m:dPr>
                        <m:ctrlPr>
                          <a:rPr lang="en-IL">
                            <a:solidFill>
                              <a:srgbClr val="4F81BD"/>
                            </a:solidFill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4F81BD"/>
                            </a:solidFill>
                          </a:rPr>
                          <m:t>n</m:t>
                        </m:r>
                      </m:e>
                    </m:d>
                  </m:oMath>
                </a14:m>
                <a:endParaRPr lang="en-IL" dirty="0">
                  <a:solidFill>
                    <a:srgbClr val="4F81BD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נמיין את </a:t>
                </a:r>
                <a:r>
                  <a:rPr lang="en-US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B</a:t>
                </a: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 במיון מניה לפי הריבוי.</a:t>
                </a:r>
                <a:b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</a:b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הריבויים הם מספרים שלמים בטווח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4F81BD"/>
                        </a:solidFill>
                      </a:rPr>
                      <m:t>1…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4F81BD"/>
                        </a:solidFill>
                      </a:rPr>
                      <m:t>n</m:t>
                    </m:r>
                  </m:oMath>
                </a14:m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 ולכם מיון מניה עובד בזמן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4F81BD"/>
                        </a:solidFill>
                      </a:rPr>
                      <m:t>O</m:t>
                    </m:r>
                    <m:d>
                      <m:dPr>
                        <m:ctrlPr>
                          <a:rPr lang="en-IL">
                            <a:solidFill>
                              <a:srgbClr val="4F81BD"/>
                            </a:solidFill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4F81BD"/>
                            </a:solidFill>
                          </a:rPr>
                          <m:t>n</m:t>
                        </m:r>
                        <m:r>
                          <a:rPr lang="en-US">
                            <a:solidFill>
                              <a:srgbClr val="4F81BD"/>
                            </a:solidFill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4F81BD"/>
                            </a:solidFill>
                          </a:rPr>
                          <m:t>n</m:t>
                        </m:r>
                      </m:e>
                    </m:d>
                    <m:r>
                      <a:rPr lang="en-US">
                        <a:solidFill>
                          <a:srgbClr val="4F81BD"/>
                        </a:solidFill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4F81BD"/>
                        </a:solidFill>
                      </a:rPr>
                      <m:t>O</m:t>
                    </m:r>
                    <m:d>
                      <m:dPr>
                        <m:ctrlPr>
                          <a:rPr lang="en-IL">
                            <a:solidFill>
                              <a:srgbClr val="4F81BD"/>
                            </a:solidFill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4F81BD"/>
                            </a:solidFill>
                          </a:rPr>
                          <m:t>n</m:t>
                        </m:r>
                      </m:e>
                    </m:d>
                  </m:oMath>
                </a14:m>
                <a:endParaRPr lang="en-IL" dirty="0">
                  <a:solidFill>
                    <a:srgbClr val="4F81BD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IL" dirty="0">
                  <a:solidFill>
                    <a:srgbClr val="4F81BD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סה"כ זמן ריצה של האלגוריתם הוא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4F81BD"/>
                        </a:solidFill>
                      </a:rPr>
                      <m:t>O</m:t>
                    </m:r>
                    <m:d>
                      <m:dPr>
                        <m:ctrlPr>
                          <a:rPr lang="en-IL">
                            <a:solidFill>
                              <a:srgbClr val="4F81BD"/>
                            </a:solidFill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4F81BD"/>
                            </a:solidFill>
                          </a:rPr>
                          <m:t>n</m:t>
                        </m:r>
                      </m:e>
                    </m:d>
                  </m:oMath>
                </a14:m>
                <a:r>
                  <a:rPr lang="he-IL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 צפוי.</a:t>
                </a:r>
                <a:endParaRPr lang="en-IL" dirty="0">
                  <a:solidFill>
                    <a:srgbClr val="4F81BD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r" rtl="1">
                  <a:lnSpc>
                    <a:spcPct val="150000"/>
                  </a:lnSpc>
                </a:pPr>
                <a:endParaRPr lang="en-IL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415623-CBF5-4778-CEB6-26162DDB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016" y="1026639"/>
                <a:ext cx="9819861" cy="5510676"/>
              </a:xfrm>
              <a:prstGeom prst="rect">
                <a:avLst/>
              </a:prstGeom>
              <a:blipFill>
                <a:blip r:embed="rId2"/>
                <a:stretch>
                  <a:fillRect r="-6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92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254000"/>
            <a:ext cx="4991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C00000"/>
                </a:solidFill>
              </a:rPr>
              <a:t>טבלאות גיבוב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30F7F46-6864-475C-AE44-FD1DFE87E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562" y="1159133"/>
            <a:ext cx="2162175" cy="35242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5AAFF75-CB21-42B9-AE1E-8A711BBA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437" y="1870860"/>
            <a:ext cx="7081126" cy="249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7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254000"/>
            <a:ext cx="4991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C00000"/>
                </a:solidFill>
              </a:rPr>
              <a:t>טבלאות גיבוב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812F178-ED6A-4687-B80F-E6EB52C8E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62" y="1142491"/>
            <a:ext cx="7115175" cy="210502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7144574D-A84B-4C54-8908-F5C3EA3EE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37" y="3429000"/>
            <a:ext cx="7172325" cy="120967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AA4FC36-CF47-4412-91E9-3F2090361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837" y="4820159"/>
            <a:ext cx="71818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0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254000"/>
            <a:ext cx="4991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C00000"/>
                </a:solidFill>
              </a:rPr>
              <a:t>טבלאות גיבוב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144574D-A84B-4C54-8908-F5C3EA3E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529177"/>
            <a:ext cx="7172325" cy="120967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AA4FC36-CF47-4412-91E9-3F209036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37" y="2920336"/>
            <a:ext cx="7181850" cy="102870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FD8CB613-E0F1-4A5C-A4C9-B0D2F68E1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313" y="3942177"/>
            <a:ext cx="7067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1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254000"/>
            <a:ext cx="4991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C00000"/>
                </a:solidFill>
              </a:rPr>
              <a:t>טבלאות גיבוב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C9F4A61-4153-4919-B3C3-6A17DDDF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80" y="1252121"/>
            <a:ext cx="6315075" cy="83820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73D3CC5-E5ED-41AE-AB32-2C33DA3D4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2352675"/>
            <a:ext cx="56388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3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254000"/>
            <a:ext cx="4991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C00000"/>
                </a:solidFill>
              </a:rPr>
              <a:t>טבלאות גיבוב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C9F4A61-4153-4919-B3C3-6A17DDDF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80" y="1252121"/>
            <a:ext cx="6315075" cy="83820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3685805-F577-4526-87EE-018CD19DE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835" y="2090321"/>
            <a:ext cx="6153150" cy="54292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6AA98E2A-7AD7-4B42-8170-2366E1070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130" y="4315241"/>
            <a:ext cx="7067550" cy="90487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6CD173F-11EA-4EA4-976E-3DDFCB455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850" y="3086100"/>
            <a:ext cx="6972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4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254000"/>
            <a:ext cx="4991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C00000"/>
                </a:solidFill>
              </a:rPr>
              <a:t>טבלאות גיבוב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9B1741F-4EA0-4988-9EBC-A181BBFA4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5" y="1087375"/>
            <a:ext cx="6534150" cy="294322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6F283BE-B684-46B0-A083-37256ABFB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4217644"/>
            <a:ext cx="6486525" cy="58102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CD298C62-E6B2-4101-991D-B93C15E9D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562" y="5117837"/>
            <a:ext cx="67341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2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254000"/>
            <a:ext cx="4991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C00000"/>
                </a:solidFill>
              </a:rPr>
              <a:t>טבלאות גיבוב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BB8E1-7A0C-A3F6-B666-4AB6D480B900}"/>
              </a:ext>
            </a:extLst>
          </p:cNvPr>
          <p:cNvSpPr txBox="1"/>
          <p:nvPr/>
        </p:nvSpPr>
        <p:spPr>
          <a:xfrm>
            <a:off x="1805329" y="1764442"/>
            <a:ext cx="4991100" cy="1664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hash table of length 10 uses open addressing with hash function h(k)=k mod 10, and linear probing. After inserting 6 values into an empty hash table, the table is as shown below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836A91-9D0B-1B8D-B0DF-261EC645B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pic>
        <p:nvPicPr>
          <p:cNvPr id="1025" name="Picture 3" descr="4">
            <a:extLst>
              <a:ext uri="{FF2B5EF4-FFF2-40B4-BE49-F238E27FC236}">
                <a16:creationId xmlns:a16="http://schemas.microsoft.com/office/drawing/2014/main" id="{E77314EE-198C-1BAB-F612-26523458A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768" y="1539838"/>
            <a:ext cx="14224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42602A-2B69-58F7-33D5-73B8FA412755}"/>
              </a:ext>
            </a:extLst>
          </p:cNvPr>
          <p:cNvSpPr txBox="1"/>
          <p:nvPr/>
        </p:nvSpPr>
        <p:spPr>
          <a:xfrm>
            <a:off x="9724189" y="1215073"/>
            <a:ext cx="1254961" cy="423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שאלה 4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0085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627</Words>
  <Application>Microsoft Macintosh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Comic Sans MS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Viktoria</dc:creator>
  <cp:lastModifiedBy>Genady Kogan</cp:lastModifiedBy>
  <cp:revision>86</cp:revision>
  <dcterms:created xsi:type="dcterms:W3CDTF">2020-12-09T16:13:20Z</dcterms:created>
  <dcterms:modified xsi:type="dcterms:W3CDTF">2024-03-21T21:48:12Z</dcterms:modified>
</cp:coreProperties>
</file>