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1" r:id="rId3"/>
    <p:sldId id="260" r:id="rId4"/>
    <p:sldId id="263" r:id="rId5"/>
    <p:sldId id="258" r:id="rId6"/>
    <p:sldId id="264" r:id="rId7"/>
    <p:sldId id="265" r:id="rId8"/>
    <p:sldId id="266" r:id="rId9"/>
    <p:sldId id="269" r:id="rId10"/>
    <p:sldId id="272" r:id="rId11"/>
    <p:sldId id="271" r:id="rId12"/>
    <p:sldId id="270" r:id="rId13"/>
    <p:sldId id="268" r:id="rId14"/>
    <p:sldId id="275" r:id="rId15"/>
    <p:sldId id="276" r:id="rId16"/>
    <p:sldId id="274" r:id="rId17"/>
    <p:sldId id="277" r:id="rId18"/>
    <p:sldId id="259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95395/is-logn-%CE%98n-log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write-a-pseudo-cod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3174" y="1001466"/>
            <a:ext cx="375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01-Algorithms+RunningTime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3766" y="2443325"/>
            <a:ext cx="31630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task4(n):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*j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9365" y="2841032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9364" y="3133420"/>
            <a:ext cx="58647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9365" y="3425808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1300" baseline="30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79725" y="3718196"/>
            <a:ext cx="361950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  <a:p>
            <a:pPr algn="l" rtl="0">
              <a:spcBef>
                <a:spcPts val="300"/>
              </a:spcBef>
            </a:pP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93765" y="326270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6285" y="3241142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74521" y="1216650"/>
            <a:ext cx="806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אלגוריתם הבא מחשב את כמות האיברים שמופיעים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רק פעם אחת במערך.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438" y="2135267"/>
            <a:ext cx="385783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CountSingles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singles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length(A)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occurs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lenth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if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A[j] then: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occurs +1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if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= 1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then: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singles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singles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return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singles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9970" y="1879231"/>
            <a:ext cx="334723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countSingles</a:t>
            </a:r>
            <a:r>
              <a:rPr lang="en-US" sz="1500" dirty="0">
                <a:latin typeface="JetBrains Mono"/>
              </a:rPr>
              <a:t>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A[],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length)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singles = 0;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for 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 = 0;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 &lt; length;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++)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occurs = 0;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for 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j = 0; j &lt; length; </a:t>
            </a:r>
            <a:r>
              <a:rPr lang="en-US" sz="1500" dirty="0" err="1">
                <a:latin typeface="JetBrains Mono"/>
              </a:rPr>
              <a:t>j++</a:t>
            </a:r>
            <a:r>
              <a:rPr lang="en-US" sz="1500" dirty="0">
                <a:latin typeface="JetBrains Mono"/>
              </a:rPr>
              <a:t>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if (A[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] == A[j])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    occurs++;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if (occurs == 1)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singles++;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return singles;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2675" y="242584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9730" y="2772679"/>
            <a:ext cx="17244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ength(A) = n =&gt; 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296953" y="3628620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9473" y="3607061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8438" y="310032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29836" y="3447164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1300" baseline="30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7907" y="3889835"/>
            <a:ext cx="37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1300" baseline="30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3988389" y="3760856"/>
            <a:ext cx="251883" cy="506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985142" y="4387708"/>
            <a:ext cx="251883" cy="506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52135" y="4494826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82642" y="5051450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  <p:bldP spid="12" grpId="0"/>
      <p:bldP spid="13" grpId="0"/>
      <p:bldP spid="14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3154" y="1424294"/>
            <a:ext cx="2740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task6(n):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197" y="3985800"/>
            <a:ext cx="1293963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=1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j=1, k=1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1971" y="3934454"/>
            <a:ext cx="133134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j=1, k=2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j=2, k=3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7126" y="3863398"/>
            <a:ext cx="1331344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=3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j=1, k=4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j=2, k=5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j=3, k=6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2281" y="3854995"/>
            <a:ext cx="1535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=4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j=1, k=7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j=2, k=8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j=3, k=9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j=4, k=10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938" y="3565122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Define n = 4: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5864" y="1278191"/>
            <a:ext cx="4681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1, the inner loop runs once, when I is 2 it runs twice =&gt; k = 1+2+3+4+5+…+n.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06" y="2048553"/>
            <a:ext cx="2810267" cy="695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7855508" y="4258850"/>
                <a:ext cx="1973135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55508" y="4258850"/>
                <a:ext cx="1973135" cy="527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7142534" y="445072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3148" y="4373777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9960628" y="443459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4438809" y="3095319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6" grpId="0"/>
      <p:bldP spid="17" grpId="0" animBg="1"/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494" y="1388474"/>
            <a:ext cx="2774831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task7(n):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q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while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≤ n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while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&lt; q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 +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q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 * 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7922" y="141456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1646" y="141456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7565370" y="13884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6220" y="13884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45678" y="1422817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1531" y="141456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52548" y="1868304"/>
            <a:ext cx="56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nit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2115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7993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65370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46220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51531" y="190155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9415" y="2381390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82115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7993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65370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19620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2249" y="2381390"/>
            <a:ext cx="7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1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51531" y="2381390"/>
            <a:ext cx="38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9415" y="2860132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82115" y="2860132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67993" y="2860132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9301" y="2860132"/>
            <a:ext cx="47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9620" y="2860132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42249" y="2860132"/>
            <a:ext cx="7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4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51531" y="2860132"/>
            <a:ext cx="38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12301" y="3338874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85001" y="33388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70879" y="33388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21191" y="3334325"/>
            <a:ext cx="415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64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22506" y="33388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08857" y="3338874"/>
            <a:ext cx="895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16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604829" y="3330012"/>
            <a:ext cx="447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21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51" y="3970504"/>
            <a:ext cx="3439005" cy="68589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372928" y="4831775"/>
            <a:ext cx="8122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This is the runtime of the function in terms of the number of iterations, n. The exact value depends on the input value of n. The time complexity is O(4^n) or exponential in terms of n. This means the runtime grows very quickly as n increases, making it an inefficient algorithm for large values of n.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00775" y="4102830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öhne"/>
              </a:rPr>
              <a:t>Runtime ≈ </a:t>
            </a:r>
            <a:r>
              <a:rPr lang="pt-BR" dirty="0" smtClean="0">
                <a:latin typeface="Söhne"/>
              </a:rPr>
              <a:t>O(1 </a:t>
            </a:r>
            <a:r>
              <a:rPr lang="pt-BR" dirty="0">
                <a:latin typeface="Söhne"/>
              </a:rPr>
              <a:t>* (1 - 4^n) / (1 - 4))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7529822" y="4179774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980" y="1731757"/>
            <a:ext cx="2217420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task8(n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while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7271" y="2773230"/>
            <a:ext cx="137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13651" y="2773230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23251" y="2773230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63872" y="2773230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67684" y="3465324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7683" y="3866472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67682" y="4270960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92574" y="3463988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92573" y="3866472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2572" y="4251904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92571" y="4708530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67682" y="4702932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13650" y="3493778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13647" y="3882234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13648" y="4281694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13647" y="4738320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10998" y="3491784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27064" y="3869770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27064" y="4281694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50998" y="1609862"/>
            <a:ext cx="3195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We want to find out how many iterations are needed until I become = or &gt; than n.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3668896" y="5367700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47783" y="5326722"/>
            <a:ext cx="68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2</a:t>
            </a:r>
            <a:r>
              <a:rPr lang="en-US" baseline="30000" dirty="0" smtClean="0"/>
              <a:t>k</a:t>
            </a:r>
            <a:endParaRPr lang="en-US" baseline="30000" dirty="0"/>
          </a:p>
        </p:txBody>
      </p:sp>
      <p:sp>
        <p:nvSpPr>
          <p:cNvPr id="55" name="Right Arrow 54"/>
          <p:cNvSpPr/>
          <p:nvPr/>
        </p:nvSpPr>
        <p:spPr>
          <a:xfrm>
            <a:off x="5137187" y="5365194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04428" y="5339904"/>
            <a:ext cx="1015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n &lt;= 2</a:t>
            </a:r>
            <a:r>
              <a:rPr lang="en-US" baseline="30000" dirty="0" smtClean="0"/>
              <a:t>k</a:t>
            </a:r>
            <a:endParaRPr lang="en-US" baseline="30000" dirty="0"/>
          </a:p>
        </p:txBody>
      </p:sp>
      <p:sp>
        <p:nvSpPr>
          <p:cNvPr id="57" name="Right Arrow 56"/>
          <p:cNvSpPr/>
          <p:nvPr/>
        </p:nvSpPr>
        <p:spPr>
          <a:xfrm>
            <a:off x="6727322" y="5373056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483421" y="5326722"/>
            <a:ext cx="118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k</a:t>
            </a:r>
            <a:r>
              <a:rPr lang="en-US" dirty="0" smtClean="0"/>
              <a:t> &gt;= log(n)</a:t>
            </a:r>
            <a:endParaRPr lang="en-US" baseline="30000" dirty="0"/>
          </a:p>
        </p:txBody>
      </p:sp>
      <p:sp>
        <p:nvSpPr>
          <p:cNvPr id="59" name="Right Arrow 58"/>
          <p:cNvSpPr/>
          <p:nvPr/>
        </p:nvSpPr>
        <p:spPr>
          <a:xfrm>
            <a:off x="8792780" y="5373056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488925" y="5326722"/>
            <a:ext cx="118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O (log(n))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4351092" y="3093442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375982" y="3092106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397058" y="3121896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994406" y="3119902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51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5" grpId="0"/>
      <p:bldP spid="6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9888" y="1458172"/>
            <a:ext cx="24815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task8(n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while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 &lt;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*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91270" y="1650067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i: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3194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2675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2623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45705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90109" y="166738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9005" y="1651349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22750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9871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99964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432189" y="1650067"/>
            <a:ext cx="52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24485" y="1658626"/>
            <a:ext cx="445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18436" y="1658291"/>
            <a:ext cx="497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629171" y="1636229"/>
            <a:ext cx="416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98263" y="1638148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386345" y="1633000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62641" y="1650067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95374" y="2087086"/>
            <a:ext cx="39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90657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28108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80086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43168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87572" y="2086839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160732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20213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01888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797427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442039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836780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231521" y="2070806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611049" y="206823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0014591" y="2065658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385118" y="2070806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766512" y="2069485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94409" y="2521356"/>
            <a:ext cx="2403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Inner loop integrations: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30642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91209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454291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98695" y="2542537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185117" y="2543411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534205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156262" y="2543411"/>
            <a:ext cx="329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808550" y="2543411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496896" y="2543411"/>
            <a:ext cx="313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872647" y="2537010"/>
            <a:ext cx="31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247464" y="2537010"/>
            <a:ext cx="31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676198" y="2537010"/>
            <a:ext cx="328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070307" y="2521356"/>
            <a:ext cx="35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63995" y="2521762"/>
            <a:ext cx="260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841914" y="2521356"/>
            <a:ext cx="2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 rot="16200000">
            <a:off x="6356904" y="2805136"/>
            <a:ext cx="172527" cy="568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30550" y="3233899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</a:t>
            </a:r>
            <a:r>
              <a:rPr lang="en-US" dirty="0" smtClean="0"/>
              <a:t>og(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3" name="Half Frame 72"/>
          <p:cNvSpPr/>
          <p:nvPr/>
        </p:nvSpPr>
        <p:spPr>
          <a:xfrm>
            <a:off x="6060904" y="3218967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Half Frame 74"/>
          <p:cNvSpPr/>
          <p:nvPr/>
        </p:nvSpPr>
        <p:spPr>
          <a:xfrm flipH="1">
            <a:off x="6714805" y="3218968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16200000">
            <a:off x="7383002" y="2476123"/>
            <a:ext cx="206165" cy="12265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/>
          <p:cNvSpPr/>
          <p:nvPr/>
        </p:nvSpPr>
        <p:spPr>
          <a:xfrm rot="16200000">
            <a:off x="9582854" y="1662834"/>
            <a:ext cx="206165" cy="2853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26331" y="3257338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</a:t>
            </a:r>
            <a:r>
              <a:rPr lang="en-US" dirty="0" smtClean="0"/>
              <a:t>og(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9" name="Half Frame 78"/>
          <p:cNvSpPr/>
          <p:nvPr/>
        </p:nvSpPr>
        <p:spPr>
          <a:xfrm>
            <a:off x="7067944" y="3257338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Half Frame 79"/>
          <p:cNvSpPr/>
          <p:nvPr/>
        </p:nvSpPr>
        <p:spPr>
          <a:xfrm flipH="1">
            <a:off x="7721845" y="3257339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364756" y="3233899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</a:t>
            </a:r>
            <a:r>
              <a:rPr lang="en-US" dirty="0" smtClean="0"/>
              <a:t>og(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2" name="Half Frame 81"/>
          <p:cNvSpPr/>
          <p:nvPr/>
        </p:nvSpPr>
        <p:spPr>
          <a:xfrm>
            <a:off x="9306369" y="3233899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Half Frame 82"/>
          <p:cNvSpPr/>
          <p:nvPr/>
        </p:nvSpPr>
        <p:spPr>
          <a:xfrm flipH="1">
            <a:off x="9960270" y="3233900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48390" y="3732085"/>
            <a:ext cx="102773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log(3)=1.58</a:t>
            </a:r>
            <a:endParaRPr lang="en-US" sz="1300" dirty="0"/>
          </a:p>
        </p:txBody>
      </p:sp>
      <p:sp>
        <p:nvSpPr>
          <p:cNvPr id="86" name="Rectangle 85"/>
          <p:cNvSpPr/>
          <p:nvPr/>
        </p:nvSpPr>
        <p:spPr>
          <a:xfrm>
            <a:off x="5983628" y="4072571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log(4)=2</a:t>
            </a:r>
            <a:endParaRPr lang="en-US" sz="1300" dirty="0"/>
          </a:p>
        </p:txBody>
      </p:sp>
      <p:sp>
        <p:nvSpPr>
          <p:cNvPr id="87" name="Rectangle 86"/>
          <p:cNvSpPr/>
          <p:nvPr/>
        </p:nvSpPr>
        <p:spPr>
          <a:xfrm>
            <a:off x="6976120" y="4072571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log(7)=2.80</a:t>
            </a:r>
            <a:endParaRPr lang="en-US" sz="1300" dirty="0"/>
          </a:p>
        </p:txBody>
      </p:sp>
      <p:sp>
        <p:nvSpPr>
          <p:cNvPr id="88" name="Rectangle 87"/>
          <p:cNvSpPr/>
          <p:nvPr/>
        </p:nvSpPr>
        <p:spPr>
          <a:xfrm>
            <a:off x="6991308" y="3736990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log(7)=2.58</a:t>
            </a:r>
            <a:endParaRPr lang="en-US" sz="1300" dirty="0"/>
          </a:p>
        </p:txBody>
      </p:sp>
      <p:sp>
        <p:nvSpPr>
          <p:cNvPr id="89" name="Rectangle 88"/>
          <p:cNvSpPr/>
          <p:nvPr/>
        </p:nvSpPr>
        <p:spPr>
          <a:xfrm>
            <a:off x="9198524" y="3732085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log(9)=3.16</a:t>
            </a:r>
            <a:endParaRPr lang="en-US" sz="1300" dirty="0"/>
          </a:p>
        </p:txBody>
      </p:sp>
      <p:sp>
        <p:nvSpPr>
          <p:cNvPr id="90" name="Rectangle 89"/>
          <p:cNvSpPr/>
          <p:nvPr/>
        </p:nvSpPr>
        <p:spPr>
          <a:xfrm>
            <a:off x="9224485" y="4007133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log(9)=3.90</a:t>
            </a:r>
            <a:endParaRPr lang="en-US" sz="1300" dirty="0"/>
          </a:p>
        </p:txBody>
      </p:sp>
      <p:sp>
        <p:nvSpPr>
          <p:cNvPr id="91" name="Rectangle 90"/>
          <p:cNvSpPr/>
          <p:nvPr/>
        </p:nvSpPr>
        <p:spPr>
          <a:xfrm>
            <a:off x="5993989" y="4450692"/>
            <a:ext cx="4994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Total= log(1)+log(2)+log(3)+…+log(n) = O (log(n!)) or O (n(log(n)))</a:t>
            </a:r>
          </a:p>
          <a:p>
            <a:pPr algn="just" rtl="0"/>
            <a:endParaRPr lang="en-US" sz="1300" dirty="0"/>
          </a:p>
          <a:p>
            <a:pPr algn="just" rtl="0"/>
            <a:r>
              <a:rPr lang="en-US" sz="1300" dirty="0">
                <a:hlinkClick r:id="rId3"/>
              </a:rPr>
              <a:t>l</a:t>
            </a:r>
            <a:r>
              <a:rPr lang="en-US" sz="1300" dirty="0" smtClean="0">
                <a:hlinkClick r:id="rId3"/>
              </a:rPr>
              <a:t>og(n!) ?= </a:t>
            </a:r>
            <a:r>
              <a:rPr lang="en-US" sz="1300" dirty="0" err="1">
                <a:hlinkClick r:id="rId3"/>
              </a:rPr>
              <a:t>n</a:t>
            </a:r>
            <a:r>
              <a:rPr lang="en-US" sz="1300" dirty="0" err="1" smtClean="0">
                <a:hlinkClick r:id="rId3"/>
              </a:rPr>
              <a:t>log</a:t>
            </a:r>
            <a:r>
              <a:rPr lang="en-US" sz="1300" dirty="0" smtClean="0">
                <a:hlinkClick r:id="rId3"/>
              </a:rPr>
              <a:t>(n)</a:t>
            </a:r>
            <a:r>
              <a:rPr lang="en-US" sz="1300" dirty="0"/>
              <a:t> </a:t>
            </a:r>
            <a:endParaRPr lang="en-US" sz="1300" dirty="0" smtClean="0"/>
          </a:p>
          <a:p>
            <a:pPr algn="just" rtl="0"/>
            <a:r>
              <a:rPr lang="en-US" sz="900" dirty="0" smtClean="0"/>
              <a:t>(</a:t>
            </a:r>
            <a:r>
              <a:rPr lang="en-US" sz="900" dirty="0"/>
              <a:t>https://stackoverflow.com/questions/2095395/is-logn-%CE%98n-logn)</a:t>
            </a:r>
          </a:p>
        </p:txBody>
      </p:sp>
    </p:spTree>
    <p:extLst>
      <p:ext uri="{BB962C8B-B14F-4D97-AF65-F5344CB8AC3E}">
        <p14:creationId xmlns:p14="http://schemas.microsoft.com/office/powerpoint/2010/main" val="28795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 animBg="1"/>
      <p:bldP spid="66" grpId="0"/>
      <p:bldP spid="73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 animBg="1"/>
      <p:bldP spid="81" grpId="0"/>
      <p:bldP spid="82" grpId="0" animBg="1"/>
      <p:bldP spid="83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54387" y="785806"/>
            <a:ext cx="103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0180" y="12040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של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איברים.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 smtClean="0">
                <a:ea typeface="Times New Roman" panose="02020603050405020304" pitchFamily="18" charset="0"/>
              </a:rPr>
              <a:t>כמה </a:t>
            </a:r>
            <a:r>
              <a:rPr lang="he-IL" dirty="0">
                <a:ea typeface="Times New Roman" panose="02020603050405020304" pitchFamily="18" charset="0"/>
              </a:rPr>
              <a:t>השוואות בין איברים במערך נדרשות על מנת למצוא את </a:t>
            </a:r>
            <a:r>
              <a:rPr lang="he-IL" b="1" u="sng" dirty="0" smtClean="0">
                <a:ea typeface="Times New Roman" panose="02020603050405020304" pitchFamily="18" charset="0"/>
              </a:rPr>
              <a:t>האיבר</a:t>
            </a:r>
            <a:r>
              <a:rPr lang="en-US" dirty="0" smtClean="0">
                <a:ea typeface="Times New Roman" panose="02020603050405020304" pitchFamily="18" charset="0"/>
              </a:rPr>
              <a:t>?</a:t>
            </a:r>
            <a:r>
              <a:rPr lang="he-IL" dirty="0" smtClean="0"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26380" y="2280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של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איברים.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כמה השוואות בין שני איברים במערך נדרשות על מנת למצוא את </a:t>
            </a:r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שני המספרים הגדולים ביותר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1921" y="1862406"/>
            <a:ext cx="103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" y="3071801"/>
            <a:ext cx="50673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300" dirty="0">
                <a:latin typeface="JetBrains Mono"/>
              </a:rPr>
              <a:t>void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</a:t>
            </a:r>
            <a:r>
              <a:rPr lang="en-US" sz="1300" dirty="0" err="1">
                <a:latin typeface="JetBrains Mono"/>
              </a:rPr>
              <a:t>struct</a:t>
            </a:r>
            <a:r>
              <a:rPr lang="en-US" sz="1300" dirty="0">
                <a:latin typeface="JetBrains Mono"/>
              </a:rPr>
              <a:t> </a:t>
            </a:r>
            <a:r>
              <a:rPr lang="en-US" sz="1300" dirty="0" err="1">
                <a:latin typeface="JetBrains Mono"/>
              </a:rPr>
              <a:t>TreeNode</a:t>
            </a:r>
            <a:r>
              <a:rPr lang="en-US" sz="1300" dirty="0">
                <a:latin typeface="JetBrains Mono"/>
              </a:rPr>
              <a:t>* root, </a:t>
            </a:r>
            <a:r>
              <a:rPr lang="en-US" sz="1300" dirty="0" err="1">
                <a:latin typeface="JetBrains Mono"/>
              </a:rPr>
              <a:t>int</a:t>
            </a:r>
            <a:r>
              <a:rPr lang="en-US" sz="1300" dirty="0">
                <a:latin typeface="JetBrains Mono"/>
              </a:rPr>
              <a:t>* max1, </a:t>
            </a:r>
            <a:r>
              <a:rPr lang="en-US" sz="1300" dirty="0" err="1">
                <a:latin typeface="JetBrains Mono"/>
              </a:rPr>
              <a:t>int</a:t>
            </a:r>
            <a:r>
              <a:rPr lang="en-US" sz="1300" dirty="0">
                <a:latin typeface="JetBrains Mono"/>
              </a:rPr>
              <a:t>* max2)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if (root == NULL)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return;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/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(root-&gt;right, max1, max2);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/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if (root-&gt;data &gt; *max1)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*max2 = *max1;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*max1 = root-&gt;data;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 else if (root-&gt;data &gt; *max2 &amp;&amp; root-&gt;data != *max1)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*max2 = root-&gt;data;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/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(root-&gt;left, max1, max2);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42" y="3729605"/>
            <a:ext cx="1552792" cy="15051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39508" y="3139548"/>
            <a:ext cx="455810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latin typeface="Söhne"/>
              </a:rPr>
              <a:t>Example Balanced </a:t>
            </a:r>
            <a:r>
              <a:rPr lang="en-US" sz="1300" b="1" dirty="0">
                <a:latin typeface="Söhne"/>
              </a:rPr>
              <a:t>Binary Search Tree (Balanced BST):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4097186" y="2610849"/>
            <a:ext cx="1875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300" b="1" dirty="0" smtClean="0">
                <a:solidFill>
                  <a:srgbClr val="FF0000"/>
                </a:solidFill>
                <a:latin typeface="Söhne"/>
              </a:rPr>
              <a:t>Using array = O(2n-3)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8799" y="1539240"/>
            <a:ext cx="1875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300" b="1" dirty="0" smtClean="0">
                <a:solidFill>
                  <a:srgbClr val="FF0000"/>
                </a:solidFill>
                <a:latin typeface="Söhne"/>
              </a:rPr>
              <a:t>Using array = O(n-1)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4900" y="762946"/>
            <a:ext cx="314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11 (19.02.2018 מועד ב)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5880" y="1546920"/>
            <a:ext cx="381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JetBrains Mono"/>
              </a:rPr>
              <a:t/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void task12(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n){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= 1;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k = 0;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while (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&lt;= n) 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for (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j =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; j &lt;= n * n; </a:t>
            </a:r>
            <a:r>
              <a:rPr lang="en-US" dirty="0" err="1">
                <a:latin typeface="JetBrains Mono"/>
              </a:rPr>
              <a:t>j++</a:t>
            </a:r>
            <a:r>
              <a:rPr lang="en-US" dirty="0">
                <a:latin typeface="JetBrains Mono"/>
              </a:rPr>
              <a:t>) 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    k = k + 1;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}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=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* 2;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}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3520" y="1440300"/>
            <a:ext cx="537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JetBrains Mono"/>
              </a:rPr>
              <a:t>What is the running time of the following </a:t>
            </a:r>
            <a:r>
              <a:rPr lang="en-US" dirty="0" smtClean="0">
                <a:latin typeface="JetBrains Mono"/>
              </a:rPr>
              <a:t>code</a:t>
            </a:r>
            <a:r>
              <a:rPr lang="he-IL" dirty="0" smtClean="0">
                <a:latin typeface="JetBrains Mono"/>
              </a:rPr>
              <a:t>?</a:t>
            </a:r>
            <a:endParaRPr lang="en-US" dirty="0">
              <a:latin typeface="JetBrains Mon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5960" y="1809632"/>
            <a:ext cx="2948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AutoNum type="alphaLcPeriod"/>
            </a:pPr>
            <a:r>
              <a:rPr lang="en-US" dirty="0" smtClean="0">
                <a:latin typeface="JetBrains Mono"/>
              </a:rPr>
              <a:t>O(log(n))</a:t>
            </a:r>
          </a:p>
          <a:p>
            <a:pPr marL="342900" indent="-342900" algn="l" rtl="0">
              <a:buAutoNum type="alphaLcPeriod"/>
            </a:pPr>
            <a:r>
              <a:rPr lang="en-US" dirty="0" smtClean="0">
                <a:latin typeface="JetBrains Mono"/>
              </a:rPr>
              <a:t>O(n)</a:t>
            </a:r>
          </a:p>
          <a:p>
            <a:pPr marL="342900" indent="-342900" algn="l" rtl="0">
              <a:buAutoNum type="alphaLcPeriod"/>
            </a:pPr>
            <a:r>
              <a:rPr lang="en-US" dirty="0" smtClean="0">
                <a:latin typeface="JetBrains Mono"/>
              </a:rPr>
              <a:t>O(</a:t>
            </a:r>
            <a:r>
              <a:rPr lang="en-US" dirty="0" err="1" smtClean="0">
                <a:latin typeface="JetBrains Mono"/>
              </a:rPr>
              <a:t>nlog</a:t>
            </a:r>
            <a:r>
              <a:rPr lang="en-US" dirty="0" smtClean="0">
                <a:latin typeface="JetBrains Mono"/>
              </a:rPr>
              <a:t>(n))</a:t>
            </a:r>
          </a:p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None of the answers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16" y="3116580"/>
            <a:ext cx="4037764" cy="28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8475" y="1255208"/>
            <a:ext cx="631453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 smtClean="0">
                <a:latin typeface="ArialMT"/>
              </a:rPr>
              <a:t>אלגוריתם</a:t>
            </a:r>
            <a:endParaRPr lang="en-US" sz="3200" dirty="0" smtClean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algn="just"/>
            <a:r>
              <a:rPr lang="he-IL" dirty="0">
                <a:latin typeface="ArialMT"/>
              </a:rPr>
              <a:t>אלגוריתם הוא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MT"/>
              </a:rPr>
              <a:t>דרך לביצוע משימה מסוימת במספר סופי של צעדים</a:t>
            </a:r>
            <a:endParaRPr lang="en-US" dirty="0" smtClean="0">
              <a:latin typeface="ArialMT"/>
            </a:endParaRPr>
          </a:p>
          <a:p>
            <a:pPr algn="just"/>
            <a:endParaRPr lang="he-IL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MT"/>
              </a:rPr>
              <a:t>סדרה </a:t>
            </a:r>
            <a:r>
              <a:rPr lang="he-IL" dirty="0">
                <a:latin typeface="ArialMT"/>
              </a:rPr>
              <a:t>סופית של הוראות חד משמעיות לביצוע, כך שעבור כל קלט </a:t>
            </a:r>
            <a:r>
              <a:rPr lang="he-IL" dirty="0" smtClean="0">
                <a:latin typeface="ArialMT"/>
              </a:rPr>
              <a:t>חוקי</a:t>
            </a:r>
            <a:r>
              <a:rPr lang="en-US" dirty="0" smtClean="0">
                <a:latin typeface="ArialMT"/>
              </a:rPr>
              <a:t> </a:t>
            </a:r>
            <a:r>
              <a:rPr lang="he-IL" dirty="0" smtClean="0">
                <a:latin typeface="ArialMT"/>
              </a:rPr>
              <a:t>יתקבל </a:t>
            </a:r>
            <a:r>
              <a:rPr lang="he-IL" dirty="0">
                <a:latin typeface="ArialMT"/>
              </a:rPr>
              <a:t>הפלט הרצוי</a:t>
            </a:r>
            <a:r>
              <a:rPr lang="he-IL" dirty="0" smtClean="0">
                <a:latin typeface="ArialMT"/>
              </a:rPr>
              <a:t>.</a:t>
            </a:r>
            <a:endParaRPr lang="en-US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e-IL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MT"/>
              </a:rPr>
              <a:t>אלגוריתם </a:t>
            </a:r>
            <a:r>
              <a:rPr lang="he-IL" dirty="0">
                <a:latin typeface="ArialMT"/>
              </a:rPr>
              <a:t>נכון </a:t>
            </a:r>
            <a:r>
              <a:rPr lang="he-IL" dirty="0" smtClean="0">
                <a:latin typeface="ArialMT"/>
              </a:rPr>
              <a:t>:</a:t>
            </a:r>
            <a:endParaRPr lang="en-US" sz="3200" dirty="0">
              <a:latin typeface="ArialMT"/>
            </a:endParaRPr>
          </a:p>
          <a:p>
            <a:pPr algn="just"/>
            <a:r>
              <a:rPr lang="he-IL" dirty="0">
                <a:latin typeface="ArialMT"/>
              </a:rPr>
              <a:t>אם עבור כל מופע </a:t>
            </a:r>
            <a:r>
              <a:rPr lang="he-IL" b="1" dirty="0">
                <a:latin typeface="Arial-BoldMT"/>
              </a:rPr>
              <a:t>קלט</a:t>
            </a:r>
            <a:r>
              <a:rPr lang="he-IL" dirty="0">
                <a:latin typeface="ArialMT"/>
              </a:rPr>
              <a:t>, הוא עוצר עם </a:t>
            </a:r>
            <a:r>
              <a:rPr lang="he-IL" b="1" dirty="0">
                <a:latin typeface="Arial-BoldMT"/>
              </a:rPr>
              <a:t>הפלט </a:t>
            </a:r>
            <a:r>
              <a:rPr lang="he-IL" dirty="0">
                <a:latin typeface="ArialMT"/>
              </a:rPr>
              <a:t>הנכון.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242" y="129584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פיתוח </a:t>
            </a:r>
            <a:r>
              <a:rPr lang="he-IL" sz="3200" dirty="0" smtClean="0">
                <a:latin typeface="ArialMT"/>
              </a:rPr>
              <a:t>אלגוריתמי</a:t>
            </a:r>
            <a:endParaRPr lang="en-US" sz="3200" dirty="0" smtClean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בתהליך הפיתוח האלגוריתמי חשוב לפשט את הבעיה שעבורה נדרש </a:t>
            </a:r>
            <a:r>
              <a:rPr lang="he-IL" dirty="0" smtClean="0">
                <a:latin typeface="ArialMT"/>
              </a:rPr>
              <a:t>הפתרון</a:t>
            </a:r>
            <a:r>
              <a:rPr lang="en-US" dirty="0" smtClean="0">
                <a:latin typeface="ArialMT"/>
              </a:rPr>
              <a:t> </a:t>
            </a:r>
            <a:r>
              <a:rPr lang="he-IL" dirty="0" smtClean="0">
                <a:latin typeface="ArialMT"/>
              </a:rPr>
              <a:t>האלגוריתמי </a:t>
            </a:r>
            <a:r>
              <a:rPr lang="he-IL" dirty="0">
                <a:latin typeface="ArialMT"/>
              </a:rPr>
              <a:t>לרמת הפישוט הנמוכה ביותר</a:t>
            </a:r>
            <a:r>
              <a:rPr lang="he-IL" dirty="0" smtClean="0">
                <a:latin typeface="ArialMT"/>
              </a:rPr>
              <a:t>.</a:t>
            </a:r>
            <a:endParaRPr lang="en-US" dirty="0" smtClean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נכתוב אלגוריתמים בסיסיים פשוטים ובהירים, המקלים על בדיקה </a:t>
            </a:r>
            <a:r>
              <a:rPr lang="he-IL" dirty="0" smtClean="0">
                <a:latin typeface="ArialMT"/>
              </a:rPr>
              <a:t>שלהם,</a:t>
            </a:r>
            <a:r>
              <a:rPr lang="en-US" dirty="0" smtClean="0">
                <a:latin typeface="ArialMT"/>
              </a:rPr>
              <a:t> </a:t>
            </a:r>
            <a:r>
              <a:rPr lang="he-IL" dirty="0" smtClean="0">
                <a:latin typeface="ArialMT"/>
              </a:rPr>
              <a:t>תחזוקתם </a:t>
            </a:r>
            <a:r>
              <a:rPr lang="he-IL" dirty="0">
                <a:latin typeface="ArialMT"/>
              </a:rPr>
              <a:t>ועדכון שלהם במידת הצורך</a:t>
            </a:r>
            <a:r>
              <a:rPr lang="he-IL" dirty="0" smtClean="0">
                <a:latin typeface="ArialMT"/>
              </a:rPr>
              <a:t>.</a:t>
            </a:r>
            <a:endParaRPr lang="en-US" dirty="0" smtClean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הפתרון המלא מורכב בסופו מאוסף האלגוריתמים בסיסיים </a:t>
            </a:r>
            <a:r>
              <a:rPr lang="he-IL" dirty="0" smtClean="0">
                <a:latin typeface="ArialMT"/>
              </a:rPr>
              <a:t>שכתבנו</a:t>
            </a:r>
            <a:r>
              <a:rPr lang="he-IL" dirty="0">
                <a:latin typeface="Arial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7761" y="795235"/>
            <a:ext cx="43994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ייצוג </a:t>
            </a:r>
            <a:r>
              <a:rPr lang="he-IL" sz="3200" dirty="0" smtClean="0">
                <a:latin typeface="ArialMT"/>
              </a:rPr>
              <a:t>אלגוריתמים</a:t>
            </a:r>
            <a:endParaRPr lang="en-US" sz="3200" dirty="0" smtClean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algn="just"/>
            <a:r>
              <a:rPr lang="he-IL" dirty="0">
                <a:latin typeface="Arial-BoldMT"/>
              </a:rPr>
              <a:t>קיימות 3 שיטות נפוצות לייצוג אלגוריתמים: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-BoldMT"/>
              </a:rPr>
              <a:t>תרשים </a:t>
            </a:r>
            <a:r>
              <a:rPr lang="he-IL" dirty="0">
                <a:latin typeface="Arial-BoldMT"/>
              </a:rPr>
              <a:t>זרימה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-BoldMT"/>
              </a:rPr>
              <a:t>ייצוג מילולי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err="1" smtClean="0">
                <a:latin typeface="Arial-BoldMT"/>
              </a:rPr>
              <a:t>פסאודו</a:t>
            </a:r>
            <a:r>
              <a:rPr lang="he-IL" dirty="0" smtClean="0">
                <a:latin typeface="Arial-BoldMT"/>
              </a:rPr>
              <a:t> קוד </a:t>
            </a:r>
            <a:r>
              <a:rPr lang="en-US" dirty="0" smtClean="0">
                <a:latin typeface="Arial-BoldMT"/>
              </a:rPr>
              <a:t>(</a:t>
            </a:r>
            <a:r>
              <a:rPr lang="en-US" dirty="0" smtClean="0">
                <a:latin typeface="Arial-BoldMT"/>
                <a:hlinkClick r:id="rId3"/>
              </a:rPr>
              <a:t>Pseudo code</a:t>
            </a:r>
            <a:r>
              <a:rPr lang="en-US" dirty="0" smtClean="0">
                <a:latin typeface="Arial-BoldM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7" y="1806817"/>
            <a:ext cx="2398607" cy="41519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82968" y="3378142"/>
            <a:ext cx="28122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600" b="1" dirty="0">
                <a:latin typeface="Arial-BoldMT"/>
              </a:rPr>
              <a:t>Pseudo </a:t>
            </a:r>
            <a:r>
              <a:rPr lang="en-US" sz="1600" b="1" dirty="0" smtClean="0">
                <a:latin typeface="Arial-BoldMT"/>
              </a:rPr>
              <a:t>code example</a:t>
            </a:r>
          </a:p>
          <a:p>
            <a:pPr algn="l" rtl="0"/>
            <a:endParaRPr lang="en-US" sz="1600" dirty="0" smtClean="0">
              <a:latin typeface="ArialMT"/>
            </a:endParaRPr>
          </a:p>
          <a:p>
            <a:pPr algn="l" rtl="0"/>
            <a:r>
              <a:rPr lang="en-US" sz="1600" dirty="0" err="1" smtClean="0">
                <a:latin typeface="ArialMT"/>
              </a:rPr>
              <a:t>Max_Search</a:t>
            </a:r>
            <a:r>
              <a:rPr lang="en-US" sz="1600" dirty="0" smtClean="0">
                <a:latin typeface="ArialMT"/>
              </a:rPr>
              <a:t> </a:t>
            </a:r>
            <a:r>
              <a:rPr lang="en-US" sz="1600" dirty="0">
                <a:latin typeface="ArialMT"/>
              </a:rPr>
              <a:t>A[ 1 n</a:t>
            </a:r>
            <a:r>
              <a:rPr lang="en-US" sz="1600" dirty="0" smtClean="0">
                <a:latin typeface="ArialMT"/>
              </a:rPr>
              <a:t>]):</a:t>
            </a:r>
            <a:endParaRPr lang="en-US" sz="1600" dirty="0">
              <a:latin typeface="ArialMT"/>
            </a:endParaRP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max &lt;- A[1]</a:t>
            </a:r>
            <a:endParaRPr lang="en-US" sz="1600" dirty="0">
              <a:latin typeface="ArialMT"/>
            </a:endParaRP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for I &lt;- </a:t>
            </a:r>
            <a:r>
              <a:rPr lang="en-US" sz="1600" dirty="0">
                <a:latin typeface="ArialMT"/>
              </a:rPr>
              <a:t>2 to </a:t>
            </a:r>
            <a:r>
              <a:rPr lang="en-US" sz="1600" dirty="0" smtClean="0">
                <a:latin typeface="ArialMT"/>
              </a:rPr>
              <a:t>n:</a:t>
            </a: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        if A[</a:t>
            </a:r>
            <a:r>
              <a:rPr lang="en-US" sz="1600" dirty="0" err="1" smtClean="0">
                <a:latin typeface="ArialMT"/>
              </a:rPr>
              <a:t>i</a:t>
            </a:r>
            <a:r>
              <a:rPr lang="en-US" sz="1600" dirty="0" smtClean="0">
                <a:latin typeface="ArialMT"/>
              </a:rPr>
              <a:t>] &gt; </a:t>
            </a:r>
            <a:r>
              <a:rPr lang="en-US" sz="1600" dirty="0">
                <a:latin typeface="ArialMT"/>
              </a:rPr>
              <a:t>max:</a:t>
            </a:r>
          </a:p>
          <a:p>
            <a:pPr algn="l" rtl="0"/>
            <a:r>
              <a:rPr lang="en-US" sz="1600" dirty="0" smtClean="0">
                <a:latin typeface="ArialMT"/>
              </a:rPr>
              <a:t>                        max &lt;- A[</a:t>
            </a:r>
            <a:r>
              <a:rPr lang="en-US" sz="1600" dirty="0" err="1" smtClean="0">
                <a:latin typeface="ArialMT"/>
              </a:rPr>
              <a:t>i</a:t>
            </a:r>
            <a:r>
              <a:rPr lang="en-US" sz="1600" dirty="0" smtClean="0">
                <a:latin typeface="ArialMT"/>
              </a:rPr>
              <a:t>]</a:t>
            </a:r>
            <a:endParaRPr lang="en-US" sz="1600" dirty="0">
              <a:latin typeface="ArialMT"/>
            </a:endParaRP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return max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217009" y="3300504"/>
            <a:ext cx="55733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/>
            <a:r>
              <a:rPr lang="en-US" b="1" dirty="0" smtClean="0">
                <a:latin typeface="Nunito"/>
              </a:rPr>
              <a:t>Verbal representation example</a:t>
            </a:r>
          </a:p>
          <a:p>
            <a:pPr algn="ctr" rtl="0" fontAlgn="base"/>
            <a:endParaRPr lang="en-US" b="1" dirty="0" smtClean="0">
              <a:latin typeface="Nunito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Nunito"/>
              </a:rPr>
              <a:t>Create </a:t>
            </a:r>
            <a:r>
              <a:rPr lang="en-US" dirty="0">
                <a:latin typeface="Nunito"/>
              </a:rPr>
              <a:t>a local variable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 and initiate it to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[0]</a:t>
            </a:r>
            <a:r>
              <a:rPr lang="en-US" dirty="0">
                <a:latin typeface="Nunito"/>
              </a:rPr>
              <a:t> to store the maximum among the list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Iterate over the array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Compare</a:t>
            </a:r>
            <a:r>
              <a:rPr lang="en-US" b="1" dirty="0">
                <a:latin typeface="Nunito"/>
              </a:rPr>
              <a:t>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 </a:t>
            </a:r>
            <a:r>
              <a:rPr lang="en-US" dirty="0">
                <a:latin typeface="Nunito"/>
              </a:rPr>
              <a:t>with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If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 &gt; max</a:t>
            </a:r>
            <a:r>
              <a:rPr lang="en-US" dirty="0">
                <a:latin typeface="Nunito"/>
              </a:rPr>
              <a:t>, update </a:t>
            </a:r>
            <a:r>
              <a:rPr lang="en-US" b="1" dirty="0">
                <a:latin typeface="Nunito"/>
              </a:rPr>
              <a:t>max = 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</a:t>
            </a:r>
            <a:r>
              <a:rPr lang="en-US" dirty="0">
                <a:latin typeface="Nunito"/>
              </a:rPr>
              <a:t>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Increment</a:t>
            </a:r>
            <a:r>
              <a:rPr lang="en-US" b="1" dirty="0">
                <a:latin typeface="Nunito"/>
              </a:rPr>
              <a:t> </a:t>
            </a:r>
            <a:r>
              <a:rPr lang="en-US" b="1" dirty="0" err="1">
                <a:latin typeface="Nunito"/>
              </a:rPr>
              <a:t>i</a:t>
            </a:r>
            <a:r>
              <a:rPr lang="en-US" dirty="0">
                <a:latin typeface="Nunito"/>
              </a:rPr>
              <a:t> once.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After the iteration is over, return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 as the required answer.</a:t>
            </a:r>
            <a:endParaRPr lang="en-US" b="0" i="0" dirty="0"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544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2" y="4265177"/>
            <a:ext cx="3376291" cy="1949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5304" y="971968"/>
            <a:ext cx="70707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זמן ריצה של </a:t>
            </a:r>
            <a:r>
              <a:rPr lang="he-IL" sz="3200" dirty="0" smtClean="0">
                <a:latin typeface="ArialMT"/>
              </a:rPr>
              <a:t>אלגוריתם</a:t>
            </a:r>
            <a:endParaRPr lang="en-US" sz="3200" dirty="0" smtClean="0">
              <a:latin typeface="ArialMT"/>
            </a:endParaRPr>
          </a:p>
          <a:p>
            <a:pPr algn="ctr"/>
            <a:endParaRPr lang="en-US" sz="32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MT"/>
              </a:rPr>
              <a:t>זמן </a:t>
            </a:r>
            <a:r>
              <a:rPr lang="he-IL" dirty="0">
                <a:latin typeface="ArialMT"/>
              </a:rPr>
              <a:t>הריצה של אלגוריתם הוא הערכה על מספר הפעולות </a:t>
            </a:r>
            <a:r>
              <a:rPr lang="he-IL" dirty="0" smtClean="0">
                <a:latin typeface="ArialMT"/>
              </a:rPr>
              <a:t>האטומיות שמבצע </a:t>
            </a:r>
            <a:r>
              <a:rPr lang="he-IL" dirty="0">
                <a:latin typeface="ArialMT"/>
              </a:rPr>
              <a:t>האלגוריתם כפונקציה של גודל הקלט</a:t>
            </a:r>
            <a:r>
              <a:rPr lang="he-IL" dirty="0" smtClean="0">
                <a:latin typeface="ArialMT"/>
              </a:rPr>
              <a:t>.</a:t>
            </a:r>
            <a:endParaRPr lang="en-US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זמן הריצה לא נבחן ביחידות זמן של דקות, שניות וכדומה </a:t>
            </a:r>
            <a:r>
              <a:rPr lang="he-IL" dirty="0" smtClean="0">
                <a:latin typeface="ArialMT"/>
              </a:rPr>
              <a:t>מכוון</a:t>
            </a:r>
            <a:r>
              <a:rPr lang="en-US" dirty="0" smtClean="0">
                <a:latin typeface="ArialMT"/>
              </a:rPr>
              <a:t> </a:t>
            </a:r>
            <a:r>
              <a:rPr lang="he-IL" dirty="0" smtClean="0">
                <a:latin typeface="ArialMT"/>
              </a:rPr>
              <a:t>שמשך הזמן לביצוע </a:t>
            </a:r>
            <a:r>
              <a:rPr lang="he-IL" dirty="0">
                <a:latin typeface="ArialMT"/>
              </a:rPr>
              <a:t>פעולה תלוי במחשב שעליו האלגוריתם רץ</a:t>
            </a:r>
            <a:r>
              <a:rPr lang="he-IL" dirty="0" smtClean="0">
                <a:latin typeface="ArialMT"/>
              </a:rPr>
              <a:t>.</a:t>
            </a:r>
            <a:endParaRPr lang="en-US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ולכן בניתוח זמן הריצה של האלגוריתם מתייחסים לסדרי גודל </a:t>
            </a:r>
            <a:r>
              <a:rPr lang="he-IL" dirty="0" smtClean="0">
                <a:latin typeface="ArialMT"/>
              </a:rPr>
              <a:t>ומתעלם</a:t>
            </a:r>
            <a:r>
              <a:rPr lang="en-US" dirty="0" smtClean="0">
                <a:latin typeface="ArialMT"/>
              </a:rPr>
              <a:t> </a:t>
            </a:r>
            <a:r>
              <a:rPr lang="he-IL" dirty="0" smtClean="0">
                <a:latin typeface="ArialMT"/>
              </a:rPr>
              <a:t>מקבועים</a:t>
            </a:r>
            <a:r>
              <a:rPr lang="en-US" dirty="0">
                <a:latin typeface="Arial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06" y="471053"/>
            <a:ext cx="4190212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7887" y="1724871"/>
            <a:ext cx="3206151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ask1 (n):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≤ n do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34714" y="1674266"/>
            <a:ext cx="230037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1500" dirty="0">
                <a:latin typeface="JetBrains Mono"/>
              </a:rPr>
              <a:t>void task1(int n){</a:t>
            </a:r>
            <a:br>
              <a:rPr lang="nn-NO" sz="1500" dirty="0">
                <a:latin typeface="JetBrains Mono"/>
              </a:rPr>
            </a:br>
            <a:r>
              <a:rPr lang="nn-NO" sz="1500" dirty="0">
                <a:latin typeface="JetBrains Mono"/>
              </a:rPr>
              <a:t>    int sum=0,i=1;</a:t>
            </a:r>
            <a:br>
              <a:rPr lang="nn-NO" sz="1500" dirty="0">
                <a:latin typeface="JetBrains Mono"/>
              </a:rPr>
            </a:br>
            <a:r>
              <a:rPr lang="nn-NO" sz="1500" dirty="0">
                <a:latin typeface="JetBrains Mono"/>
              </a:rPr>
              <a:t>    while(i&lt;=n){</a:t>
            </a:r>
            <a:br>
              <a:rPr lang="nn-NO" sz="1500" dirty="0">
                <a:latin typeface="JetBrains Mono"/>
              </a:rPr>
            </a:br>
            <a:r>
              <a:rPr lang="nn-NO" sz="1500" dirty="0">
                <a:latin typeface="JetBrains Mono"/>
              </a:rPr>
              <a:t>        sum=sum+i;</a:t>
            </a:r>
            <a:br>
              <a:rPr lang="nn-NO" sz="1500" dirty="0">
                <a:latin typeface="JetBrains Mono"/>
              </a:rPr>
            </a:br>
            <a:r>
              <a:rPr lang="nn-NO" sz="1500" dirty="0">
                <a:latin typeface="JetBrains Mono"/>
              </a:rPr>
              <a:t>        i=i+1;</a:t>
            </a:r>
            <a:br>
              <a:rPr lang="nn-NO" sz="1500" dirty="0">
                <a:latin typeface="JetBrains Mono"/>
              </a:rPr>
            </a:br>
            <a:r>
              <a:rPr lang="nn-NO" sz="1500" dirty="0">
                <a:latin typeface="JetBrains Mono"/>
              </a:rPr>
              <a:t>    </a:t>
            </a:r>
            <a:r>
              <a:rPr lang="nn-NO" sz="1500" dirty="0" smtClean="0">
                <a:latin typeface="JetBrains Mono"/>
              </a:rPr>
              <a:t>} // while</a:t>
            </a:r>
            <a:r>
              <a:rPr lang="nn-NO" sz="1500" dirty="0">
                <a:latin typeface="JetBrains Mono"/>
              </a:rPr>
              <a:t/>
            </a:r>
            <a:br>
              <a:rPr lang="nn-NO" sz="1500" dirty="0">
                <a:latin typeface="JetBrains Mono"/>
              </a:rPr>
            </a:br>
            <a:r>
              <a:rPr lang="nn-NO" sz="1500" dirty="0" smtClean="0">
                <a:latin typeface="JetBrains Mono"/>
              </a:rPr>
              <a:t>} // end of function</a:t>
            </a:r>
            <a:endParaRPr lang="nn-NO" sz="1500" dirty="0">
              <a:latin typeface="JetBrains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5976" y="2113438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5976" y="2405826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5976" y="2698214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336" y="2990602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6336" y="3331080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64038" y="2692734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26559" y="2671175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3437" y="1795172"/>
            <a:ext cx="2610928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task2(n):   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655" y="2186535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0655" y="2478923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1015" y="2771311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9417" y="4540755"/>
            <a:ext cx="1334020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&lt;=n: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9417" y="4143470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9949" y="3774138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בלולאה: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06805" y="1795172"/>
            <a:ext cx="27321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500" dirty="0">
                <a:latin typeface="JetBrains Mono"/>
              </a:rPr>
              <a:t>void task2(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n){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sum=0,i=1;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for(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=1;i&lt;=</a:t>
            </a:r>
            <a:r>
              <a:rPr lang="en-US" sz="1500" dirty="0" err="1">
                <a:latin typeface="JetBrains Mono"/>
              </a:rPr>
              <a:t>n;i</a:t>
            </a:r>
            <a:r>
              <a:rPr lang="en-US" sz="1500" dirty="0">
                <a:latin typeface="JetBrains Mono"/>
              </a:rPr>
              <a:t>++){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sum=</a:t>
            </a:r>
            <a:r>
              <a:rPr lang="en-US" sz="1500" dirty="0" err="1">
                <a:latin typeface="JetBrains Mono"/>
              </a:rPr>
              <a:t>sum+i</a:t>
            </a:r>
            <a:r>
              <a:rPr lang="en-US" sz="1500" dirty="0">
                <a:latin typeface="JetBrains Mono"/>
              </a:rPr>
              <a:t>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</a:t>
            </a:r>
            <a:r>
              <a:rPr lang="en-US" sz="1500" dirty="0" smtClean="0">
                <a:latin typeface="JetBrains Mono"/>
              </a:rPr>
              <a:t>} // for</a:t>
            </a:r>
            <a:r>
              <a:rPr lang="en-US" sz="1500" dirty="0">
                <a:latin typeface="JetBrains Mono"/>
              </a:rPr>
              <a:t/>
            </a:r>
            <a:br>
              <a:rPr lang="en-US" sz="1500" dirty="0">
                <a:latin typeface="JetBrains Mono"/>
              </a:rPr>
            </a:br>
            <a:r>
              <a:rPr lang="en-US" sz="1500" dirty="0" smtClean="0">
                <a:latin typeface="JetBrains Mono"/>
              </a:rPr>
              <a:t>} // end of function</a:t>
            </a:r>
            <a:endParaRPr lang="en-US" sz="1500" dirty="0">
              <a:latin typeface="JetBrains Mono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951716" y="2478438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4237" y="2456879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1185" y="1683722"/>
            <a:ext cx="280933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Task3(n):</a:t>
            </a:r>
            <a:endParaRPr lang="he-IL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prod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   prod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prod *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93101" y="2081907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3101" y="2374295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3101" y="2666683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3461" y="2959071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3461" y="329954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2550" y="4773668"/>
            <a:ext cx="1334020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&lt;=n: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2550" y="4376383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3082" y="4007051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בלולאה: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185139" y="2638298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47660" y="2616739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247</TotalTime>
  <Words>1533</Words>
  <Application>Microsoft Office PowerPoint</Application>
  <PresentationFormat>Widescreen</PresentationFormat>
  <Paragraphs>316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Arial-BoldMT</vt:lpstr>
      <vt:lpstr>ArialMT</vt:lpstr>
      <vt:lpstr>Calibri</vt:lpstr>
      <vt:lpstr>Calibri Light</vt:lpstr>
      <vt:lpstr>Cambria Math</vt:lpstr>
      <vt:lpstr>JetBrains Mono</vt:lpstr>
      <vt:lpstr>Nunito</vt:lpstr>
      <vt:lpstr>Söhne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42</cp:revision>
  <dcterms:created xsi:type="dcterms:W3CDTF">2023-05-03T06:41:59Z</dcterms:created>
  <dcterms:modified xsi:type="dcterms:W3CDTF">2023-10-15T12:15:35Z</dcterms:modified>
</cp:coreProperties>
</file>