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257" r:id="rId2"/>
    <p:sldId id="258" r:id="rId3"/>
    <p:sldId id="268" r:id="rId4"/>
    <p:sldId id="276" r:id="rId5"/>
    <p:sldId id="270" r:id="rId6"/>
    <p:sldId id="281" r:id="rId7"/>
    <p:sldId id="288" r:id="rId8"/>
    <p:sldId id="292" r:id="rId9"/>
    <p:sldId id="290" r:id="rId10"/>
    <p:sldId id="291" r:id="rId11"/>
    <p:sldId id="282" r:id="rId12"/>
    <p:sldId id="284" r:id="rId13"/>
    <p:sldId id="285" r:id="rId14"/>
    <p:sldId id="286" r:id="rId15"/>
    <p:sldId id="287" r:id="rId16"/>
    <p:sldId id="289" r:id="rId17"/>
    <p:sldId id="259"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8" autoAdjust="0"/>
    <p:restoredTop sz="72152" autoAdjust="0"/>
  </p:normalViewPr>
  <p:slideViewPr>
    <p:cSldViewPr snapToGrid="0">
      <p:cViewPr varScale="1">
        <p:scale>
          <a:sx n="87" d="100"/>
          <a:sy n="87"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4/2/24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2</a:t>
            </a:fld>
            <a:endParaRPr lang="en-US"/>
          </a:p>
        </p:txBody>
      </p:sp>
    </p:spTree>
    <p:extLst>
      <p:ext uri="{BB962C8B-B14F-4D97-AF65-F5344CB8AC3E}">
        <p14:creationId xmlns:p14="http://schemas.microsoft.com/office/powerpoint/2010/main" val="705679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12</a:t>
            </a:fld>
            <a:endParaRPr lang="en-US"/>
          </a:p>
        </p:txBody>
      </p:sp>
    </p:spTree>
    <p:extLst>
      <p:ext uri="{BB962C8B-B14F-4D97-AF65-F5344CB8AC3E}">
        <p14:creationId xmlns:p14="http://schemas.microsoft.com/office/powerpoint/2010/main" val="2337311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13</a:t>
            </a:fld>
            <a:endParaRPr lang="en-US"/>
          </a:p>
        </p:txBody>
      </p:sp>
    </p:spTree>
    <p:extLst>
      <p:ext uri="{BB962C8B-B14F-4D97-AF65-F5344CB8AC3E}">
        <p14:creationId xmlns:p14="http://schemas.microsoft.com/office/powerpoint/2010/main" val="424330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14</a:t>
            </a:fld>
            <a:endParaRPr lang="en-US"/>
          </a:p>
        </p:txBody>
      </p:sp>
    </p:spTree>
    <p:extLst>
      <p:ext uri="{BB962C8B-B14F-4D97-AF65-F5344CB8AC3E}">
        <p14:creationId xmlns:p14="http://schemas.microsoft.com/office/powerpoint/2010/main" val="1844208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15</a:t>
            </a:fld>
            <a:endParaRPr lang="en-US"/>
          </a:p>
        </p:txBody>
      </p:sp>
    </p:spTree>
    <p:extLst>
      <p:ext uri="{BB962C8B-B14F-4D97-AF65-F5344CB8AC3E}">
        <p14:creationId xmlns:p14="http://schemas.microsoft.com/office/powerpoint/2010/main" val="352547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16</a:t>
            </a:fld>
            <a:endParaRPr lang="en-US"/>
          </a:p>
        </p:txBody>
      </p:sp>
    </p:spTree>
    <p:extLst>
      <p:ext uri="{BB962C8B-B14F-4D97-AF65-F5344CB8AC3E}">
        <p14:creationId xmlns:p14="http://schemas.microsoft.com/office/powerpoint/2010/main" val="57591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4</a:t>
            </a:fld>
            <a:endParaRPr lang="en-US"/>
          </a:p>
        </p:txBody>
      </p:sp>
    </p:spTree>
    <p:extLst>
      <p:ext uri="{BB962C8B-B14F-4D97-AF65-F5344CB8AC3E}">
        <p14:creationId xmlns:p14="http://schemas.microsoft.com/office/powerpoint/2010/main" val="357430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5</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362328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358312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207442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266532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368529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300191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כ"ג.אדר ב.תשפ"ד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כ"ג.אדר ב.תשפ"ד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646331"/>
          </a:xfrm>
          <a:prstGeom prst="rect">
            <a:avLst/>
          </a:prstGeom>
          <a:noFill/>
        </p:spPr>
        <p:txBody>
          <a:bodyPr wrap="square">
            <a:spAutoFit/>
          </a:bodyPr>
          <a:lstStyle/>
          <a:p>
            <a:pPr algn="ctr" rtl="0"/>
            <a:r>
              <a:rPr lang="en-US" sz="3600" dirty="0">
                <a:solidFill>
                  <a:schemeClr val="bg1"/>
                </a:solidFill>
              </a:rPr>
              <a:t>06-binary-search-tree</a:t>
            </a:r>
            <a:endParaRPr lang="en-US" sz="2800" dirty="0">
              <a:solidFill>
                <a:schemeClr val="bg1"/>
              </a:solidFill>
            </a:endParaRP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lvl="0" algn="r" eaLnBrk="1" hangingPunct="1">
              <a:defRPr/>
            </a:pPr>
            <a:r>
              <a:rPr lang="he-IL" altLang="he-IL" b="1" kern="0" dirty="0">
                <a:solidFill>
                  <a:srgbClr val="006633"/>
                </a:solidFill>
                <a:latin typeface="Garamond"/>
                <a:cs typeface="Arial"/>
              </a:rPr>
              <a:t>מחיקת אלמנט מעץ חיפוש בינארי</a:t>
            </a:r>
            <a:endParaRPr lang="en-US" altLang="he-IL" b="1" kern="0" dirty="0">
              <a:solidFill>
                <a:srgbClr val="006633"/>
              </a:solidFill>
              <a:latin typeface="Garamond"/>
              <a:cs typeface="Aria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6336" y="1426547"/>
            <a:ext cx="7498548" cy="4004906"/>
          </a:xfrm>
          <a:prstGeom prst="rect">
            <a:avLst/>
          </a:prstGeom>
        </p:spPr>
      </p:pic>
    </p:spTree>
    <p:extLst>
      <p:ext uri="{BB962C8B-B14F-4D97-AF65-F5344CB8AC3E}">
        <p14:creationId xmlns:p14="http://schemas.microsoft.com/office/powerpoint/2010/main" val="274141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3</a:t>
            </a:r>
          </a:p>
        </p:txBody>
      </p:sp>
      <p:sp>
        <p:nvSpPr>
          <p:cNvPr id="4" name="TextBox 3">
            <a:extLst>
              <a:ext uri="{FF2B5EF4-FFF2-40B4-BE49-F238E27FC236}">
                <a16:creationId xmlns:a16="http://schemas.microsoft.com/office/drawing/2014/main" id="{501649A7-09CB-0FE2-DF4B-801B01ACAB06}"/>
              </a:ext>
            </a:extLst>
          </p:cNvPr>
          <p:cNvSpPr txBox="1"/>
          <p:nvPr/>
        </p:nvSpPr>
        <p:spPr>
          <a:xfrm>
            <a:off x="1863213" y="1447936"/>
            <a:ext cx="8985365" cy="1569660"/>
          </a:xfrm>
          <a:prstGeom prst="rect">
            <a:avLst/>
          </a:prstGeom>
          <a:noFill/>
        </p:spPr>
        <p:txBody>
          <a:bodyPr wrap="square">
            <a:spAutoFit/>
          </a:bodyPr>
          <a:lstStyle/>
          <a:p>
            <a:pPr algn="just" rtl="0"/>
            <a:r>
              <a:rPr lang="en-US" sz="2400" dirty="0"/>
              <a:t>Suppose that numbers between 1 and 1000 are stored in a binary search tree, and we want to search for the number 363. Which of the following sequences cannot be sequences of nodes encountered during the search? (Read sequences from left to right).</a:t>
            </a:r>
            <a:endParaRPr lang="en-US" dirty="0">
              <a:effectLst/>
              <a:latin typeface="Calibri" panose="020F0502020204030204" pitchFamily="34" charset="0"/>
              <a:ea typeface="Calibri" panose="020F0502020204030204" pitchFamily="34" charset="0"/>
            </a:endParaRPr>
          </a:p>
        </p:txBody>
      </p:sp>
      <p:sp>
        <p:nvSpPr>
          <p:cNvPr id="2" name="Rectangle 1"/>
          <p:cNvSpPr/>
          <p:nvPr/>
        </p:nvSpPr>
        <p:spPr>
          <a:xfrm>
            <a:off x="3394774" y="3395210"/>
            <a:ext cx="4974336" cy="1574149"/>
          </a:xfrm>
          <a:prstGeom prst="rect">
            <a:avLst/>
          </a:prstGeom>
        </p:spPr>
        <p:txBody>
          <a:bodyPr wrap="square">
            <a:spAutoFit/>
          </a:bodyPr>
          <a:lstStyle/>
          <a:p>
            <a:pPr marL="342900" lvl="0" indent="-342900" algn="l" rtl="0">
              <a:lnSpc>
                <a:spcPct val="107000"/>
              </a:lnSpc>
              <a:spcAft>
                <a:spcPts val="0"/>
              </a:spcAft>
              <a:buFont typeface="+mj-lt"/>
              <a:buAutoNum type="alphaLcParenR"/>
            </a:pPr>
            <a:r>
              <a:rPr lang="en-US" dirty="0">
                <a:latin typeface="Arial" panose="020B0604020202020204" pitchFamily="34" charset="0"/>
                <a:ea typeface="Calibri" panose="020F0502020204030204" pitchFamily="34" charset="0"/>
                <a:cs typeface="Arial" panose="020B0604020202020204" pitchFamily="34" charset="0"/>
              </a:rPr>
              <a:t>2, 252, 401, 398, 330, 344, 397, 363</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0"/>
              </a:spcAft>
              <a:buFont typeface="+mj-lt"/>
              <a:buAutoNum type="alphaLcParenR"/>
            </a:pPr>
            <a:r>
              <a:rPr lang="en-US" dirty="0">
                <a:latin typeface="Arial" panose="020B0604020202020204" pitchFamily="34" charset="0"/>
                <a:ea typeface="Calibri" panose="020F0502020204030204" pitchFamily="34" charset="0"/>
                <a:cs typeface="Arial" panose="020B0604020202020204" pitchFamily="34" charset="0"/>
              </a:rPr>
              <a:t>924, 220, 911, 244, 898, 258, 362, 363</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0"/>
              </a:spcAft>
              <a:buFont typeface="+mj-lt"/>
              <a:buAutoNum type="alphaLcParenR"/>
            </a:pPr>
            <a:r>
              <a:rPr lang="en-US" dirty="0">
                <a:latin typeface="Arial" panose="020B0604020202020204" pitchFamily="34" charset="0"/>
                <a:ea typeface="Calibri" panose="020F0502020204030204" pitchFamily="34" charset="0"/>
                <a:cs typeface="Arial" panose="020B0604020202020204" pitchFamily="34" charset="0"/>
              </a:rPr>
              <a:t>925, 202, 911, 240, 912, 245, 363</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0"/>
              </a:spcAft>
              <a:buFont typeface="+mj-lt"/>
              <a:buAutoNum type="alphaLcParenR"/>
            </a:pPr>
            <a:r>
              <a:rPr lang="en-US" dirty="0">
                <a:latin typeface="Arial" panose="020B0604020202020204" pitchFamily="34" charset="0"/>
                <a:ea typeface="Calibri" panose="020F0502020204030204" pitchFamily="34" charset="0"/>
                <a:cs typeface="Arial" panose="020B0604020202020204" pitchFamily="34" charset="0"/>
              </a:rPr>
              <a:t>2, 399, 387, 219, 266, 382, 381, 278, 363</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mj-lt"/>
              <a:buAutoNum type="alphaLcParenR"/>
            </a:pPr>
            <a:r>
              <a:rPr lang="en-US" dirty="0">
                <a:latin typeface="Arial" panose="020B0604020202020204" pitchFamily="34" charset="0"/>
                <a:ea typeface="Calibri" panose="020F0502020204030204" pitchFamily="34" charset="0"/>
                <a:cs typeface="Arial" panose="020B0604020202020204" pitchFamily="34" charset="0"/>
              </a:rPr>
              <a:t>935, 278, 347, 621, 299, 392, 358, 363</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quot;No&quot; Symbol 2"/>
          <p:cNvSpPr/>
          <p:nvPr/>
        </p:nvSpPr>
        <p:spPr>
          <a:xfrm>
            <a:off x="2992438" y="4078652"/>
            <a:ext cx="231648" cy="20726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quot;No&quot; Symbol 20"/>
          <p:cNvSpPr/>
          <p:nvPr/>
        </p:nvSpPr>
        <p:spPr>
          <a:xfrm>
            <a:off x="2992438" y="4645580"/>
            <a:ext cx="231648" cy="20726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miley Face 4"/>
          <p:cNvSpPr/>
          <p:nvPr/>
        </p:nvSpPr>
        <p:spPr>
          <a:xfrm>
            <a:off x="2992438" y="3459908"/>
            <a:ext cx="231648" cy="2194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p:cNvSpPr/>
          <p:nvPr/>
        </p:nvSpPr>
        <p:spPr>
          <a:xfrm>
            <a:off x="2992438" y="3732704"/>
            <a:ext cx="231648" cy="2194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2992438" y="4372784"/>
            <a:ext cx="231648" cy="2194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59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5"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lvl="0" algn="r" eaLnBrk="1" hangingPunct="1">
              <a:defRPr/>
            </a:pPr>
            <a:r>
              <a:rPr lang="he-IL" altLang="he-IL" b="1" kern="0" dirty="0">
                <a:solidFill>
                  <a:srgbClr val="006633"/>
                </a:solidFill>
                <a:latin typeface="Garamond"/>
                <a:cs typeface="Arial"/>
              </a:rPr>
              <a:t>מימוש עץ חיפוש בינארי</a:t>
            </a:r>
            <a:endParaRPr lang="en-US" altLang="he-IL" b="1" kern="0" dirty="0">
              <a:solidFill>
                <a:srgbClr val="006633"/>
              </a:solidFill>
              <a:latin typeface="Garamond"/>
              <a:cs typeface="Aria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8832" y="1623017"/>
            <a:ext cx="6221144" cy="3963016"/>
          </a:xfrm>
          <a:prstGeom prst="rect">
            <a:avLst/>
          </a:prstGeom>
        </p:spPr>
      </p:pic>
    </p:spTree>
    <p:extLst>
      <p:ext uri="{BB962C8B-B14F-4D97-AF65-F5344CB8AC3E}">
        <p14:creationId xmlns:p14="http://schemas.microsoft.com/office/powerpoint/2010/main" val="386402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82805"/>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4</a:t>
            </a:r>
          </a:p>
        </p:txBody>
      </p:sp>
      <p:sp>
        <p:nvSpPr>
          <p:cNvPr id="4" name="TextBox 3">
            <a:extLst>
              <a:ext uri="{FF2B5EF4-FFF2-40B4-BE49-F238E27FC236}">
                <a16:creationId xmlns:a16="http://schemas.microsoft.com/office/drawing/2014/main" id="{501649A7-09CB-0FE2-DF4B-801B01ACAB06}"/>
              </a:ext>
            </a:extLst>
          </p:cNvPr>
          <p:cNvSpPr txBox="1"/>
          <p:nvPr/>
        </p:nvSpPr>
        <p:spPr>
          <a:xfrm>
            <a:off x="893084" y="1094875"/>
            <a:ext cx="10623725" cy="707886"/>
          </a:xfrm>
          <a:prstGeom prst="rect">
            <a:avLst/>
          </a:prstGeom>
          <a:noFill/>
        </p:spPr>
        <p:txBody>
          <a:bodyPr wrap="square">
            <a:spAutoFit/>
          </a:bodyPr>
          <a:lstStyle/>
          <a:p>
            <a:pPr algn="just" rtl="0"/>
            <a:r>
              <a:rPr lang="en-US" sz="2000" dirty="0"/>
              <a:t>Write a non-recursive algorithm that takes a binary search tree and a value as input. The algorithm should return true if the value is found in the binary search tree, otherwise it should return false.</a:t>
            </a:r>
          </a:p>
        </p:txBody>
      </p:sp>
      <p:sp>
        <p:nvSpPr>
          <p:cNvPr id="2" name="Rectangle 1"/>
          <p:cNvSpPr/>
          <p:nvPr/>
        </p:nvSpPr>
        <p:spPr>
          <a:xfrm>
            <a:off x="312360" y="1883507"/>
            <a:ext cx="12013752" cy="4708981"/>
          </a:xfrm>
          <a:prstGeom prst="rect">
            <a:avLst/>
          </a:prstGeom>
        </p:spPr>
        <p:txBody>
          <a:bodyPr wrap="square">
            <a:spAutoFit/>
          </a:bodyPr>
          <a:lstStyle/>
          <a:p>
            <a:pPr algn="l" rtl="0"/>
            <a:r>
              <a:rPr lang="en-US" sz="2400" b="1" dirty="0">
                <a:latin typeface="Söhne Mono"/>
              </a:rPr>
              <a:t>function </a:t>
            </a:r>
            <a:r>
              <a:rPr lang="en-US" sz="2400" b="1" dirty="0" err="1">
                <a:latin typeface="Söhne Mono"/>
              </a:rPr>
              <a:t>search_in_binary_tree</a:t>
            </a:r>
            <a:r>
              <a:rPr lang="en-US" sz="2400" b="1" dirty="0">
                <a:latin typeface="Söhne Mono"/>
              </a:rPr>
              <a:t>(root, target):</a:t>
            </a:r>
          </a:p>
          <a:p>
            <a:pPr lvl="1" algn="l" rtl="0"/>
            <a:r>
              <a:rPr lang="en-US" sz="2400" dirty="0"/>
              <a:t>If root is null: </a:t>
            </a:r>
            <a:r>
              <a:rPr lang="en-US" sz="1400" dirty="0">
                <a:latin typeface="Söhne Mono"/>
              </a:rPr>
              <a:t> // Check if the root is null (empty tree)</a:t>
            </a:r>
          </a:p>
          <a:p>
            <a:pPr marL="0" lvl="1" algn="l" rtl="0"/>
            <a:r>
              <a:rPr lang="en-US" dirty="0">
                <a:latin typeface="Söhne Mono"/>
              </a:rPr>
              <a:t>        </a:t>
            </a:r>
            <a:r>
              <a:rPr lang="en-US" sz="2400" dirty="0"/>
              <a:t>return false</a:t>
            </a:r>
          </a:p>
          <a:p>
            <a:pPr lvl="1" algn="l" rtl="0"/>
            <a:r>
              <a:rPr lang="en-US" sz="2400" dirty="0" err="1"/>
              <a:t>current_node</a:t>
            </a:r>
            <a:r>
              <a:rPr lang="en-US" sz="2400" dirty="0"/>
              <a:t> = root  </a:t>
            </a:r>
            <a:r>
              <a:rPr lang="en-US" sz="1400" dirty="0">
                <a:latin typeface="Söhne Mono"/>
              </a:rPr>
              <a:t>// Start with the root of the tree</a:t>
            </a:r>
            <a:endParaRPr lang="en-US" dirty="0">
              <a:latin typeface="Söhne Mono"/>
            </a:endParaRPr>
          </a:p>
          <a:p>
            <a:pPr lvl="1" algn="l" rtl="0"/>
            <a:r>
              <a:rPr lang="en-US" sz="2400" dirty="0"/>
              <a:t>while </a:t>
            </a:r>
            <a:r>
              <a:rPr lang="en-US" sz="2400" dirty="0" err="1"/>
              <a:t>current_node</a:t>
            </a:r>
            <a:r>
              <a:rPr lang="en-US" sz="2400" dirty="0"/>
              <a:t> is not null:  </a:t>
            </a:r>
            <a:r>
              <a:rPr lang="en-US" sz="1400" dirty="0">
                <a:latin typeface="Söhne Mono"/>
              </a:rPr>
              <a:t>// Continue searching until the current node is not null</a:t>
            </a:r>
            <a:endParaRPr lang="en-US" dirty="0">
              <a:latin typeface="Söhne Mono"/>
            </a:endParaRPr>
          </a:p>
          <a:p>
            <a:pPr lvl="1" algn="l" rtl="0"/>
            <a:r>
              <a:rPr lang="en-US" dirty="0">
                <a:latin typeface="Söhne Mono"/>
              </a:rPr>
              <a:t>	</a:t>
            </a:r>
            <a:r>
              <a:rPr lang="en-US" sz="2400" dirty="0"/>
              <a:t>If </a:t>
            </a:r>
            <a:r>
              <a:rPr lang="en-US" sz="2400" dirty="0" err="1"/>
              <a:t>current_node.value</a:t>
            </a:r>
            <a:r>
              <a:rPr lang="en-US" sz="2400" dirty="0"/>
              <a:t> is equal to target:  </a:t>
            </a:r>
            <a:r>
              <a:rPr lang="en-US" sz="1400" dirty="0">
                <a:latin typeface="Söhne Mono"/>
              </a:rPr>
              <a:t>// Check if the target value is equal to the value in the current node</a:t>
            </a:r>
            <a:endParaRPr lang="en-US" dirty="0">
              <a:latin typeface="Söhne Mono"/>
            </a:endParaRPr>
          </a:p>
          <a:p>
            <a:pPr marL="0" lvl="1" algn="l" rtl="0"/>
            <a:r>
              <a:rPr lang="en-US" dirty="0">
                <a:latin typeface="Söhne Mono"/>
              </a:rPr>
              <a:t>            </a:t>
            </a:r>
            <a:r>
              <a:rPr lang="en-US" sz="2400" dirty="0"/>
              <a:t>return true</a:t>
            </a:r>
          </a:p>
          <a:p>
            <a:pPr lvl="1" algn="l" rtl="0"/>
            <a:r>
              <a:rPr lang="en-US" dirty="0">
                <a:latin typeface="Söhne Mono"/>
              </a:rPr>
              <a:t>	</a:t>
            </a:r>
            <a:r>
              <a:rPr lang="en-US" sz="2400" dirty="0"/>
              <a:t>If target &gt; </a:t>
            </a:r>
            <a:r>
              <a:rPr lang="en-US" sz="2400" dirty="0" err="1"/>
              <a:t>current_node.value</a:t>
            </a:r>
            <a:r>
              <a:rPr lang="en-US" sz="1400" dirty="0">
                <a:latin typeface="Söhne Mono"/>
              </a:rPr>
              <a:t>:  // If the target is greater than the current node's value, move to the right subtree</a:t>
            </a:r>
          </a:p>
          <a:p>
            <a:pPr lvl="1" algn="l" rtl="0"/>
            <a:r>
              <a:rPr lang="en-US" dirty="0">
                <a:latin typeface="Söhne Mono"/>
              </a:rPr>
              <a:t>             </a:t>
            </a:r>
            <a:r>
              <a:rPr lang="en-US" sz="2400" dirty="0" err="1"/>
              <a:t>current_node</a:t>
            </a:r>
            <a:r>
              <a:rPr lang="en-US" sz="2400" dirty="0"/>
              <a:t> = </a:t>
            </a:r>
            <a:r>
              <a:rPr lang="en-US" sz="2400" dirty="0" err="1"/>
              <a:t>current_node.right</a:t>
            </a:r>
            <a:endParaRPr lang="en-US" sz="2400" dirty="0"/>
          </a:p>
          <a:p>
            <a:pPr lvl="1" algn="l" rtl="0"/>
            <a:r>
              <a:rPr lang="en-US" dirty="0">
                <a:latin typeface="Söhne Mono"/>
              </a:rPr>
              <a:t>	</a:t>
            </a:r>
            <a:r>
              <a:rPr lang="en-US" sz="2400" dirty="0"/>
              <a:t>else:</a:t>
            </a:r>
            <a:r>
              <a:rPr lang="en-US" sz="1400" dirty="0">
                <a:latin typeface="Söhne Mono"/>
              </a:rPr>
              <a:t> // If the target is less than the current node's value, move to the left subtree</a:t>
            </a:r>
            <a:endParaRPr lang="en-US" dirty="0">
              <a:latin typeface="Söhne Mono"/>
            </a:endParaRPr>
          </a:p>
          <a:p>
            <a:pPr lvl="1" algn="l" rtl="0"/>
            <a:r>
              <a:rPr lang="en-US" dirty="0">
                <a:latin typeface="Söhne Mono"/>
              </a:rPr>
              <a:t>             </a:t>
            </a:r>
            <a:r>
              <a:rPr lang="en-US" sz="2400" dirty="0" err="1"/>
              <a:t>current_node</a:t>
            </a:r>
            <a:r>
              <a:rPr lang="en-US" sz="2400" dirty="0"/>
              <a:t> = </a:t>
            </a:r>
            <a:r>
              <a:rPr lang="en-US" sz="2400" dirty="0" err="1"/>
              <a:t>current_node.left</a:t>
            </a:r>
            <a:endParaRPr lang="en-US" sz="2400" dirty="0"/>
          </a:p>
          <a:p>
            <a:pPr lvl="1" algn="l" rtl="0"/>
            <a:r>
              <a:rPr lang="en-US" sz="2400" dirty="0"/>
              <a:t>return false </a:t>
            </a:r>
            <a:r>
              <a:rPr lang="en-US" sz="1400" dirty="0">
                <a:latin typeface="Söhne Mono"/>
              </a:rPr>
              <a:t>// If the loop completes without finding the target, return False</a:t>
            </a:r>
          </a:p>
          <a:p>
            <a:pPr lvl="1" algn="l" rtl="0"/>
            <a:endParaRPr lang="en-US" sz="1400" dirty="0">
              <a:latin typeface="Söhne Mono"/>
            </a:endParaRPr>
          </a:p>
        </p:txBody>
      </p:sp>
    </p:spTree>
    <p:extLst>
      <p:ext uri="{BB962C8B-B14F-4D97-AF65-F5344CB8AC3E}">
        <p14:creationId xmlns:p14="http://schemas.microsoft.com/office/powerpoint/2010/main" val="29510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5</a:t>
            </a:r>
          </a:p>
        </p:txBody>
      </p:sp>
      <p:sp>
        <p:nvSpPr>
          <p:cNvPr id="9" name="Rectangle 8"/>
          <p:cNvSpPr/>
          <p:nvPr/>
        </p:nvSpPr>
        <p:spPr>
          <a:xfrm>
            <a:off x="1288866" y="1253335"/>
            <a:ext cx="9614267" cy="830997"/>
          </a:xfrm>
          <a:prstGeom prst="rect">
            <a:avLst/>
          </a:prstGeom>
        </p:spPr>
        <p:txBody>
          <a:bodyPr wrap="square">
            <a:spAutoFit/>
          </a:bodyPr>
          <a:lstStyle/>
          <a:p>
            <a:pPr algn="just" rtl="0"/>
            <a:r>
              <a:rPr lang="en-US" sz="2400" dirty="0">
                <a:effectLst/>
              </a:rPr>
              <a:t>Write an algorithm that takes two binary search trees as input and returns true if all the keys found in the first tree are also found in the second tree.</a:t>
            </a:r>
            <a:endParaRPr lang="en-US" sz="2400" b="0" i="0" dirty="0">
              <a:solidFill>
                <a:srgbClr val="FFFFFF"/>
              </a:solidFill>
              <a:effectLst/>
              <a:highlight>
                <a:srgbClr val="212121"/>
              </a:highlight>
              <a:latin typeface="Söhne"/>
            </a:endParaRPr>
          </a:p>
        </p:txBody>
      </p:sp>
      <p:sp>
        <p:nvSpPr>
          <p:cNvPr id="2" name="Rectangle 1"/>
          <p:cNvSpPr/>
          <p:nvPr/>
        </p:nvSpPr>
        <p:spPr>
          <a:xfrm>
            <a:off x="676947" y="2228323"/>
            <a:ext cx="10021824" cy="3508653"/>
          </a:xfrm>
          <a:prstGeom prst="rect">
            <a:avLst/>
          </a:prstGeom>
        </p:spPr>
        <p:txBody>
          <a:bodyPr wrap="square">
            <a:spAutoFit/>
          </a:bodyPr>
          <a:lstStyle/>
          <a:p>
            <a:pPr algn="l" rtl="0"/>
            <a:r>
              <a:rPr lang="en-US" sz="2400" b="1" dirty="0"/>
              <a:t>function isBST1inBST2(x, y):</a:t>
            </a:r>
          </a:p>
          <a:p>
            <a:pPr algn="l" rtl="0"/>
            <a:r>
              <a:rPr lang="en-US" sz="1400" dirty="0"/>
              <a:t>    # Base case: If x is NULL, then it is a subtree of y</a:t>
            </a:r>
          </a:p>
          <a:p>
            <a:pPr algn="l" rtl="0"/>
            <a:r>
              <a:rPr lang="en-US" sz="2000" dirty="0"/>
              <a:t>    </a:t>
            </a:r>
            <a:r>
              <a:rPr lang="en-US" sz="2400" dirty="0"/>
              <a:t>if x is NULL:</a:t>
            </a:r>
          </a:p>
          <a:p>
            <a:pPr algn="l" rtl="0"/>
            <a:r>
              <a:rPr lang="en-US" sz="2400" dirty="0"/>
              <a:t>        return true</a:t>
            </a:r>
          </a:p>
          <a:p>
            <a:pPr algn="l" rtl="0"/>
            <a:endParaRPr lang="en-US" dirty="0"/>
          </a:p>
          <a:p>
            <a:pPr algn="l" rtl="0"/>
            <a:r>
              <a:rPr lang="en-US" sz="1400" dirty="0"/>
              <a:t>    # Check if the key at the current node x is present in the tree rooted at y</a:t>
            </a:r>
          </a:p>
          <a:p>
            <a:pPr algn="l" rtl="0"/>
            <a:r>
              <a:rPr lang="en-US" sz="2400" dirty="0"/>
              <a:t>    </a:t>
            </a:r>
            <a:r>
              <a:rPr lang="en-US" sz="2400" dirty="0" err="1"/>
              <a:t>is_current_key_present</a:t>
            </a:r>
            <a:r>
              <a:rPr lang="en-US" sz="2400" dirty="0"/>
              <a:t> = </a:t>
            </a:r>
            <a:r>
              <a:rPr lang="en-US" sz="2400" dirty="0" err="1"/>
              <a:t>search_in_binary_tree</a:t>
            </a:r>
            <a:r>
              <a:rPr lang="en-US" sz="2400" dirty="0"/>
              <a:t> (y, </a:t>
            </a:r>
            <a:r>
              <a:rPr lang="en-US" sz="2400" dirty="0" err="1"/>
              <a:t>x.key</a:t>
            </a:r>
            <a:r>
              <a:rPr lang="en-US" sz="2400" dirty="0"/>
              <a:t>)</a:t>
            </a:r>
          </a:p>
          <a:p>
            <a:pPr algn="l" rtl="0"/>
            <a:r>
              <a:rPr lang="en-US" dirty="0"/>
              <a:t>    </a:t>
            </a:r>
          </a:p>
          <a:p>
            <a:pPr algn="l" rtl="0"/>
            <a:r>
              <a:rPr lang="en-US" sz="1400" dirty="0"/>
              <a:t>    # Recursively check left and right subtrees</a:t>
            </a:r>
          </a:p>
          <a:p>
            <a:pPr algn="l" rtl="0"/>
            <a:r>
              <a:rPr lang="en-US" dirty="0"/>
              <a:t>   </a:t>
            </a:r>
            <a:r>
              <a:rPr lang="en-US" sz="2400" dirty="0"/>
              <a:t>return </a:t>
            </a:r>
            <a:r>
              <a:rPr lang="en-US" sz="2400" dirty="0" err="1"/>
              <a:t>is_current_key_present</a:t>
            </a:r>
            <a:r>
              <a:rPr lang="en-US" sz="2400" dirty="0"/>
              <a:t> &amp;&amp; isBST1inBST2(</a:t>
            </a:r>
            <a:r>
              <a:rPr lang="en-US" sz="2400" dirty="0" err="1"/>
              <a:t>x.left</a:t>
            </a:r>
            <a:r>
              <a:rPr lang="en-US" sz="2400" dirty="0"/>
              <a:t>, y) &amp;&amp; isBST1inBST2(</a:t>
            </a:r>
            <a:r>
              <a:rPr lang="en-US" sz="2400" dirty="0" err="1"/>
              <a:t>x.right</a:t>
            </a:r>
            <a:r>
              <a:rPr lang="en-US" sz="2400" dirty="0"/>
              <a:t>, y)</a:t>
            </a:r>
          </a:p>
        </p:txBody>
      </p:sp>
    </p:spTree>
    <p:extLst>
      <p:ext uri="{BB962C8B-B14F-4D97-AF65-F5344CB8AC3E}">
        <p14:creationId xmlns:p14="http://schemas.microsoft.com/office/powerpoint/2010/main" val="344925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6</a:t>
            </a:r>
            <a:endParaRPr lang="en-US" altLang="he-IL" b="1" kern="0" dirty="0">
              <a:solidFill>
                <a:srgbClr val="006633"/>
              </a:solidFill>
              <a:latin typeface="Garamond"/>
              <a:cs typeface="Arial"/>
            </a:endParaRPr>
          </a:p>
        </p:txBody>
      </p:sp>
      <p:sp>
        <p:nvSpPr>
          <p:cNvPr id="9" name="Rectangle 8"/>
          <p:cNvSpPr/>
          <p:nvPr/>
        </p:nvSpPr>
        <p:spPr>
          <a:xfrm>
            <a:off x="8058912" y="1295812"/>
            <a:ext cx="3457897" cy="3416320"/>
          </a:xfrm>
          <a:prstGeom prst="rect">
            <a:avLst/>
          </a:prstGeom>
        </p:spPr>
        <p:txBody>
          <a:bodyPr wrap="square">
            <a:spAutoFit/>
          </a:bodyPr>
          <a:lstStyle/>
          <a:p>
            <a:r>
              <a:rPr lang="en-US" dirty="0"/>
              <a:t> </a:t>
            </a:r>
          </a:p>
          <a:p>
            <a:pPr algn="l" rtl="0"/>
            <a:r>
              <a:rPr lang="en-US" dirty="0" err="1"/>
              <a:t>func</a:t>
            </a:r>
            <a:r>
              <a:rPr lang="en-US" dirty="0"/>
              <a:t>(x)</a:t>
            </a:r>
          </a:p>
          <a:p>
            <a:pPr algn="l" rtl="0"/>
            <a:r>
              <a:rPr lang="en-US" dirty="0"/>
              <a:t>        while </a:t>
            </a:r>
            <a:r>
              <a:rPr lang="en-US" dirty="0" err="1"/>
              <a:t>x.left</a:t>
            </a:r>
            <a:r>
              <a:rPr lang="en-US" dirty="0"/>
              <a:t> ≠ NULL do</a:t>
            </a:r>
          </a:p>
          <a:p>
            <a:pPr lvl="2" algn="l" rtl="0"/>
            <a:r>
              <a:rPr lang="en-US" dirty="0"/>
              <a:t>x </a:t>
            </a:r>
            <a:r>
              <a:rPr lang="en-US" dirty="0">
                <a:sym typeface="Wingdings" panose="05000000000000000000" pitchFamily="2" charset="2"/>
              </a:rPr>
              <a:t></a:t>
            </a:r>
            <a:r>
              <a:rPr lang="en-US" dirty="0"/>
              <a:t> </a:t>
            </a:r>
            <a:r>
              <a:rPr lang="en-US" dirty="0" err="1"/>
              <a:t>x.left</a:t>
            </a:r>
            <a:endParaRPr lang="en-US" dirty="0"/>
          </a:p>
          <a:p>
            <a:pPr marL="450850" lvl="2" algn="l" rtl="0"/>
            <a:r>
              <a:rPr lang="en-US" dirty="0"/>
              <a:t>return x</a:t>
            </a:r>
          </a:p>
          <a:p>
            <a:r>
              <a:rPr lang="he-IL" dirty="0"/>
              <a:t> </a:t>
            </a:r>
            <a:endParaRPr lang="en-US" dirty="0"/>
          </a:p>
          <a:p>
            <a:pPr algn="just" rtl="0"/>
            <a:r>
              <a:rPr lang="en-US" dirty="0">
                <a:effectLst/>
              </a:rPr>
              <a:t>Write a recursive algorithm that performs the same operation.</a:t>
            </a:r>
          </a:p>
          <a:p>
            <a:pPr algn="l"/>
            <a:br>
              <a:rPr lang="en-US" b="0" i="0" dirty="0">
                <a:solidFill>
                  <a:srgbClr val="FFFFFF"/>
                </a:solidFill>
                <a:effectLst/>
                <a:highlight>
                  <a:srgbClr val="212121"/>
                </a:highlight>
                <a:latin typeface="Söhne"/>
              </a:rPr>
            </a:br>
            <a:endParaRPr lang="en-US" b="0" i="0" dirty="0">
              <a:solidFill>
                <a:srgbClr val="FFFFFF"/>
              </a:solidFill>
              <a:effectLst/>
              <a:highlight>
                <a:srgbClr val="212121"/>
              </a:highlight>
              <a:latin typeface="Söhne"/>
            </a:endParaRPr>
          </a:p>
          <a:p>
            <a:r>
              <a:rPr lang="en-US" dirty="0"/>
              <a:t> </a:t>
            </a:r>
          </a:p>
          <a:p>
            <a:endParaRPr lang="en-US" dirty="0"/>
          </a:p>
        </p:txBody>
      </p:sp>
      <p:sp>
        <p:nvSpPr>
          <p:cNvPr id="3" name="Rectangle 2"/>
          <p:cNvSpPr/>
          <p:nvPr/>
        </p:nvSpPr>
        <p:spPr>
          <a:xfrm>
            <a:off x="755904" y="1579894"/>
            <a:ext cx="6096000" cy="2277547"/>
          </a:xfrm>
          <a:prstGeom prst="rect">
            <a:avLst/>
          </a:prstGeom>
        </p:spPr>
        <p:txBody>
          <a:bodyPr>
            <a:spAutoFit/>
          </a:bodyPr>
          <a:lstStyle/>
          <a:p>
            <a:pPr algn="l" rtl="0"/>
            <a:r>
              <a:rPr lang="en-US" sz="2400" b="1" dirty="0"/>
              <a:t>function </a:t>
            </a:r>
            <a:r>
              <a:rPr lang="en-US" sz="2400" b="1" dirty="0" err="1"/>
              <a:t>tree_minimum_recursive</a:t>
            </a:r>
            <a:r>
              <a:rPr lang="en-US" sz="2400" b="1" dirty="0"/>
              <a:t>(x):</a:t>
            </a:r>
          </a:p>
          <a:p>
            <a:pPr algn="l" rtl="0"/>
            <a:r>
              <a:rPr lang="en-US" sz="1400" dirty="0"/>
              <a:t>    # Base case: If the left child of x is NULL, then x is the minimum</a:t>
            </a:r>
          </a:p>
          <a:p>
            <a:pPr algn="l" rtl="0"/>
            <a:r>
              <a:rPr lang="en-US" sz="2400" dirty="0"/>
              <a:t>    if </a:t>
            </a:r>
            <a:r>
              <a:rPr lang="en-US" sz="2400" dirty="0" err="1"/>
              <a:t>x.left</a:t>
            </a:r>
            <a:r>
              <a:rPr lang="en-US" sz="2400" dirty="0"/>
              <a:t> is NULL:</a:t>
            </a:r>
          </a:p>
          <a:p>
            <a:pPr algn="l" rtl="0"/>
            <a:r>
              <a:rPr lang="en-US" sz="2400" dirty="0"/>
              <a:t>        return x</a:t>
            </a:r>
          </a:p>
          <a:p>
            <a:pPr algn="l" rtl="0"/>
            <a:r>
              <a:rPr lang="en-US" dirty="0"/>
              <a:t>    </a:t>
            </a:r>
          </a:p>
          <a:p>
            <a:pPr algn="l" rtl="0"/>
            <a:r>
              <a:rPr lang="en-US" sz="1400" dirty="0"/>
              <a:t>    # Recursive case: Call the function on the left child</a:t>
            </a:r>
          </a:p>
          <a:p>
            <a:pPr algn="l" rtl="0"/>
            <a:r>
              <a:rPr lang="en-US" sz="2400" dirty="0"/>
              <a:t>    return </a:t>
            </a:r>
            <a:r>
              <a:rPr lang="en-US" sz="2400" dirty="0" err="1"/>
              <a:t>tree_minimum_recursive</a:t>
            </a:r>
            <a:r>
              <a:rPr lang="en-US" sz="2400" dirty="0"/>
              <a:t>(</a:t>
            </a:r>
            <a:r>
              <a:rPr lang="en-US" sz="2400" dirty="0" err="1"/>
              <a:t>x.left</a:t>
            </a:r>
            <a:r>
              <a:rPr lang="en-US" sz="2400" dirty="0"/>
              <a:t>)</a:t>
            </a:r>
          </a:p>
        </p:txBody>
      </p:sp>
    </p:spTree>
    <p:extLst>
      <p:ext uri="{BB962C8B-B14F-4D97-AF65-F5344CB8AC3E}">
        <p14:creationId xmlns:p14="http://schemas.microsoft.com/office/powerpoint/2010/main" val="166938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7</a:t>
            </a:r>
          </a:p>
        </p:txBody>
      </p:sp>
      <p:sp>
        <p:nvSpPr>
          <p:cNvPr id="9" name="Rectangle 8"/>
          <p:cNvSpPr/>
          <p:nvPr/>
        </p:nvSpPr>
        <p:spPr>
          <a:xfrm>
            <a:off x="4498259" y="1277672"/>
            <a:ext cx="6829968" cy="707886"/>
          </a:xfrm>
          <a:prstGeom prst="rect">
            <a:avLst/>
          </a:prstGeom>
        </p:spPr>
        <p:txBody>
          <a:bodyPr wrap="square">
            <a:spAutoFit/>
          </a:bodyPr>
          <a:lstStyle/>
          <a:p>
            <a:pPr algn="just" rtl="0"/>
            <a:r>
              <a:rPr lang="en-US" sz="2000" dirty="0">
                <a:effectLst/>
              </a:rPr>
              <a:t>Write an algorithm that takes a binary search tree as input and returns the second largest value in the tree.</a:t>
            </a:r>
          </a:p>
        </p:txBody>
      </p:sp>
      <p:sp>
        <p:nvSpPr>
          <p:cNvPr id="2" name="Rectangle 1"/>
          <p:cNvSpPr/>
          <p:nvPr/>
        </p:nvSpPr>
        <p:spPr>
          <a:xfrm>
            <a:off x="719328" y="1631615"/>
            <a:ext cx="11009376" cy="4893647"/>
          </a:xfrm>
          <a:prstGeom prst="rect">
            <a:avLst/>
          </a:prstGeom>
        </p:spPr>
        <p:txBody>
          <a:bodyPr wrap="square">
            <a:spAutoFit/>
          </a:bodyPr>
          <a:lstStyle/>
          <a:p>
            <a:pPr algn="l" rtl="0"/>
            <a:r>
              <a:rPr lang="en-US" sz="2400" b="1" dirty="0"/>
              <a:t>function max2(T):</a:t>
            </a:r>
          </a:p>
          <a:p>
            <a:pPr algn="l" rtl="0"/>
            <a:r>
              <a:rPr lang="en-US" sz="2400" dirty="0"/>
              <a:t>    x = </a:t>
            </a:r>
            <a:r>
              <a:rPr lang="en-US" sz="2400" dirty="0" err="1"/>
              <a:t>T.root</a:t>
            </a:r>
            <a:endParaRPr lang="en-US" dirty="0"/>
          </a:p>
          <a:p>
            <a:pPr indent="268288" algn="l" rtl="0"/>
            <a:r>
              <a:rPr lang="en-US" sz="2400" dirty="0"/>
              <a:t>if x is NULL or (</a:t>
            </a:r>
            <a:r>
              <a:rPr lang="en-US" sz="2400" dirty="0" err="1"/>
              <a:t>x.left</a:t>
            </a:r>
            <a:r>
              <a:rPr lang="en-US" sz="2400" dirty="0"/>
              <a:t> is NULL and </a:t>
            </a:r>
            <a:r>
              <a:rPr lang="en-US" sz="2400" dirty="0" err="1"/>
              <a:t>x.right</a:t>
            </a:r>
            <a:r>
              <a:rPr lang="en-US" sz="2400" dirty="0"/>
              <a:t> is NULL):  </a:t>
            </a:r>
            <a:r>
              <a:rPr lang="en-US" sz="1400" dirty="0"/>
              <a:t># Base case: If the tree is empty or has only one node</a:t>
            </a:r>
          </a:p>
          <a:p>
            <a:pPr algn="l" rtl="0"/>
            <a:r>
              <a:rPr lang="en-US" sz="2400" dirty="0"/>
              <a:t>        return -1</a:t>
            </a:r>
            <a:endParaRPr lang="en-US" sz="1400" dirty="0"/>
          </a:p>
          <a:p>
            <a:pPr algn="l" rtl="0"/>
            <a:r>
              <a:rPr lang="en-US" dirty="0"/>
              <a:t>    </a:t>
            </a:r>
            <a:r>
              <a:rPr lang="en-US" sz="2400" dirty="0"/>
              <a:t>while </a:t>
            </a:r>
            <a:r>
              <a:rPr lang="en-US" sz="2400" dirty="0" err="1"/>
              <a:t>x.right</a:t>
            </a:r>
            <a:r>
              <a:rPr lang="en-US" sz="2400" dirty="0"/>
              <a:t> is not NULL: </a:t>
            </a:r>
            <a:r>
              <a:rPr lang="en-US" sz="1400" dirty="0"/>
              <a:t># Move to the rightmost node</a:t>
            </a:r>
          </a:p>
          <a:p>
            <a:pPr algn="l" rtl="0"/>
            <a:r>
              <a:rPr lang="en-US" sz="2400" dirty="0"/>
              <a:t>        x = </a:t>
            </a:r>
            <a:r>
              <a:rPr lang="en-US" sz="2400" dirty="0" err="1"/>
              <a:t>x.right</a:t>
            </a:r>
            <a:endParaRPr lang="en-US" sz="2400" dirty="0"/>
          </a:p>
          <a:p>
            <a:pPr indent="182563" algn="l" rtl="0"/>
            <a:r>
              <a:rPr lang="en-US" sz="2400" dirty="0"/>
              <a:t>if </a:t>
            </a:r>
            <a:r>
              <a:rPr lang="en-US" sz="2400" dirty="0" err="1"/>
              <a:t>x.parent</a:t>
            </a:r>
            <a:r>
              <a:rPr lang="en-US" sz="2400" dirty="0"/>
              <a:t> is not NULL and </a:t>
            </a:r>
            <a:r>
              <a:rPr lang="en-US" sz="2400" dirty="0" err="1"/>
              <a:t>x.left</a:t>
            </a:r>
            <a:r>
              <a:rPr lang="en-US" sz="2400" dirty="0"/>
              <a:t> is NULL:  </a:t>
            </a:r>
            <a:r>
              <a:rPr lang="en-US" sz="1400" dirty="0"/>
              <a:t># Case 1: If x has a parent and no left child</a:t>
            </a:r>
          </a:p>
          <a:p>
            <a:pPr algn="l" rtl="0"/>
            <a:r>
              <a:rPr lang="en-US" sz="2400" dirty="0"/>
              <a:t>        return </a:t>
            </a:r>
            <a:r>
              <a:rPr lang="en-US" sz="2400" dirty="0" err="1"/>
              <a:t>x.parent.key</a:t>
            </a:r>
            <a:r>
              <a:rPr lang="en-US" sz="2400" dirty="0"/>
              <a:t>  </a:t>
            </a:r>
            <a:r>
              <a:rPr lang="en-US" sz="1400" dirty="0"/>
              <a:t># Return the parent's key (second maximum)</a:t>
            </a:r>
          </a:p>
          <a:p>
            <a:pPr algn="l" rtl="0"/>
            <a:r>
              <a:rPr lang="en-US" sz="2400" dirty="0"/>
              <a:t>   x = </a:t>
            </a:r>
            <a:r>
              <a:rPr lang="en-US" sz="2400" dirty="0" err="1"/>
              <a:t>x.left</a:t>
            </a:r>
            <a:r>
              <a:rPr lang="en-US" sz="2400" dirty="0"/>
              <a:t> </a:t>
            </a:r>
            <a:r>
              <a:rPr lang="en-US" sz="1400" dirty="0"/>
              <a:t># Move to the leftmost node in the right subtree</a:t>
            </a:r>
          </a:p>
          <a:p>
            <a:pPr algn="l" rtl="0"/>
            <a:r>
              <a:rPr lang="en-US" sz="2400" dirty="0"/>
              <a:t>   while </a:t>
            </a:r>
            <a:r>
              <a:rPr lang="en-US" sz="2400" dirty="0" err="1"/>
              <a:t>x.right</a:t>
            </a:r>
            <a:r>
              <a:rPr lang="en-US" sz="2400" dirty="0"/>
              <a:t> is not NULL:</a:t>
            </a:r>
          </a:p>
          <a:p>
            <a:pPr algn="l" rtl="0"/>
            <a:r>
              <a:rPr lang="en-US" sz="2400" dirty="0"/>
              <a:t>        x = </a:t>
            </a:r>
            <a:r>
              <a:rPr lang="en-US" sz="2400" dirty="0" err="1"/>
              <a:t>x.right</a:t>
            </a:r>
            <a:r>
              <a:rPr lang="en-US" dirty="0"/>
              <a:t>    </a:t>
            </a:r>
          </a:p>
          <a:p>
            <a:pPr algn="l" rtl="0"/>
            <a:r>
              <a:rPr lang="en-US" sz="2400" dirty="0"/>
              <a:t>return </a:t>
            </a:r>
            <a:r>
              <a:rPr lang="en-US" sz="2400" dirty="0" err="1"/>
              <a:t>x.key</a:t>
            </a:r>
            <a:r>
              <a:rPr lang="en-US" sz="2400" dirty="0"/>
              <a:t> </a:t>
            </a:r>
            <a:r>
              <a:rPr lang="en-US" sz="1400" dirty="0"/>
              <a:t># Case 2: Return the key of the leftmost node in the right subtree</a:t>
            </a:r>
          </a:p>
          <a:p>
            <a:pPr algn="l" rtl="0"/>
            <a:endParaRPr lang="en-US" sz="2400" dirty="0"/>
          </a:p>
        </p:txBody>
      </p:sp>
    </p:spTree>
    <p:extLst>
      <p:ext uri="{BB962C8B-B14F-4D97-AF65-F5344CB8AC3E}">
        <p14:creationId xmlns:p14="http://schemas.microsoft.com/office/powerpoint/2010/main" val="22228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3497068" y="322147"/>
            <a:ext cx="7232236" cy="584775"/>
          </a:xfrm>
          <a:prstGeom prst="rect">
            <a:avLst/>
          </a:prstGeom>
        </p:spPr>
        <p:txBody>
          <a:bodyPr wrap="none">
            <a:spAutoFit/>
          </a:bodyPr>
          <a:lstStyle/>
          <a:p>
            <a:r>
              <a:rPr lang="he-IL" sz="3200" u="sng" dirty="0">
                <a:solidFill>
                  <a:schemeClr val="accent6">
                    <a:lumMod val="50000"/>
                  </a:schemeClr>
                </a:solidFill>
                <a:latin typeface="Calibri" panose="020F0502020204030204" pitchFamily="34" charset="0"/>
                <a:ea typeface="Calibri" panose="020F0502020204030204" pitchFamily="34" charset="0"/>
              </a:rPr>
              <a:t>עץ חיפוש בינארי – </a:t>
            </a:r>
            <a:r>
              <a:rPr lang="en-US" sz="3200" u="sng" dirty="0">
                <a:solidFill>
                  <a:schemeClr val="accent6">
                    <a:lumMod val="50000"/>
                  </a:schemeClr>
                </a:solidFill>
                <a:latin typeface="Calibri" panose="020F0502020204030204" pitchFamily="34" charset="0"/>
                <a:ea typeface="Calibri" panose="020F0502020204030204" pitchFamily="34" charset="0"/>
              </a:rPr>
              <a:t>Binary Search Tree (BST)</a:t>
            </a:r>
          </a:p>
        </p:txBody>
      </p:sp>
      <p:sp>
        <p:nvSpPr>
          <p:cNvPr id="8" name="Rectangle 7"/>
          <p:cNvSpPr/>
          <p:nvPr/>
        </p:nvSpPr>
        <p:spPr>
          <a:xfrm>
            <a:off x="4687144" y="1373361"/>
            <a:ext cx="6864096" cy="923330"/>
          </a:xfrm>
          <a:prstGeom prst="rect">
            <a:avLst/>
          </a:prstGeom>
        </p:spPr>
        <p:txBody>
          <a:bodyPr wrap="square">
            <a:spAutoFit/>
          </a:bodyPr>
          <a:lstStyle/>
          <a:p>
            <a:pPr marL="285750" indent="-285750" algn="l" rtl="0">
              <a:buFont typeface="Arial" panose="020B0604020202020204" pitchFamily="34" charset="0"/>
              <a:buChar char="•"/>
            </a:pPr>
            <a:r>
              <a:rPr lang="en-US" dirty="0"/>
              <a:t>Definition: For each node x, the left subtree contains nodes with keys less than </a:t>
            </a:r>
            <a:r>
              <a:rPr lang="en-US" dirty="0" err="1"/>
              <a:t>x.key</a:t>
            </a:r>
            <a:r>
              <a:rPr lang="en-US" dirty="0"/>
              <a:t>, and the right subtree contains nodes with keys greater than </a:t>
            </a:r>
            <a:r>
              <a:rPr lang="en-US" dirty="0" err="1"/>
              <a:t>x.key</a:t>
            </a:r>
            <a:r>
              <a:rPr lang="en-US" dirty="0"/>
              <a:t>. Each subtree must also be a binary search tree.</a:t>
            </a:r>
          </a:p>
        </p:txBody>
      </p:sp>
      <p:sp>
        <p:nvSpPr>
          <p:cNvPr id="10" name="Oval 9"/>
          <p:cNvSpPr/>
          <p:nvPr/>
        </p:nvSpPr>
        <p:spPr>
          <a:xfrm>
            <a:off x="2217718" y="1261872"/>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Oval 10"/>
          <p:cNvSpPr/>
          <p:nvPr/>
        </p:nvSpPr>
        <p:spPr>
          <a:xfrm>
            <a:off x="722674" y="257481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p:cNvSpPr/>
          <p:nvPr/>
        </p:nvSpPr>
        <p:spPr>
          <a:xfrm>
            <a:off x="1253431" y="344236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p:cNvSpPr/>
          <p:nvPr/>
        </p:nvSpPr>
        <p:spPr>
          <a:xfrm>
            <a:off x="1863031" y="256680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4" name="Oval 13"/>
          <p:cNvSpPr/>
          <p:nvPr/>
        </p:nvSpPr>
        <p:spPr>
          <a:xfrm>
            <a:off x="2401385" y="3440446"/>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5" name="Oval 14"/>
          <p:cNvSpPr/>
          <p:nvPr/>
        </p:nvSpPr>
        <p:spPr>
          <a:xfrm>
            <a:off x="1288078" y="187528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Oval 15"/>
          <p:cNvSpPr/>
          <p:nvPr/>
        </p:nvSpPr>
        <p:spPr>
          <a:xfrm>
            <a:off x="3192268" y="187528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7" name="Oval 16"/>
          <p:cNvSpPr/>
          <p:nvPr/>
        </p:nvSpPr>
        <p:spPr>
          <a:xfrm>
            <a:off x="3781461" y="256680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18" name="Oval 17"/>
          <p:cNvSpPr/>
          <p:nvPr/>
        </p:nvSpPr>
        <p:spPr>
          <a:xfrm>
            <a:off x="3281542" y="338138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cxnSp>
        <p:nvCxnSpPr>
          <p:cNvPr id="21" name="Straight Connector 20"/>
          <p:cNvCxnSpPr>
            <a:stCxn id="15" idx="7"/>
            <a:endCxn id="10" idx="4"/>
          </p:cNvCxnSpPr>
          <p:nvPr/>
        </p:nvCxnSpPr>
        <p:spPr>
          <a:xfrm flipV="1">
            <a:off x="1808404" y="1664208"/>
            <a:ext cx="714114" cy="26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4"/>
            <a:endCxn id="16" idx="1"/>
          </p:cNvCxnSpPr>
          <p:nvPr/>
        </p:nvCxnSpPr>
        <p:spPr>
          <a:xfrm>
            <a:off x="2522518" y="1664208"/>
            <a:ext cx="759024" cy="26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0"/>
            <a:endCxn id="15" idx="3"/>
          </p:cNvCxnSpPr>
          <p:nvPr/>
        </p:nvCxnSpPr>
        <p:spPr>
          <a:xfrm flipV="1">
            <a:off x="1027474" y="2218699"/>
            <a:ext cx="349878" cy="356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5"/>
            <a:endCxn id="13" idx="0"/>
          </p:cNvCxnSpPr>
          <p:nvPr/>
        </p:nvCxnSpPr>
        <p:spPr>
          <a:xfrm>
            <a:off x="1808404" y="2218699"/>
            <a:ext cx="359427" cy="34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4"/>
            <a:endCxn id="18" idx="0"/>
          </p:cNvCxnSpPr>
          <p:nvPr/>
        </p:nvCxnSpPr>
        <p:spPr>
          <a:xfrm flipH="1">
            <a:off x="3586342" y="2969139"/>
            <a:ext cx="499919" cy="41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752764" y="2267426"/>
            <a:ext cx="373667" cy="34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4"/>
            <a:endCxn id="14" idx="0"/>
          </p:cNvCxnSpPr>
          <p:nvPr/>
        </p:nvCxnSpPr>
        <p:spPr>
          <a:xfrm>
            <a:off x="2167831" y="2969139"/>
            <a:ext cx="538354" cy="471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4"/>
            <a:endCxn id="12" idx="0"/>
          </p:cNvCxnSpPr>
          <p:nvPr/>
        </p:nvCxnSpPr>
        <p:spPr>
          <a:xfrm flipH="1">
            <a:off x="1558231" y="2969139"/>
            <a:ext cx="609600" cy="473222"/>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46346" y="3182711"/>
            <a:ext cx="6096000" cy="2031325"/>
          </a:xfrm>
          <a:prstGeom prst="rect">
            <a:avLst/>
          </a:prstGeom>
        </p:spPr>
        <p:txBody>
          <a:bodyPr>
            <a:spAutoFit/>
          </a:bodyPr>
          <a:lstStyle/>
          <a:p>
            <a:pPr algn="l" rtl="0"/>
            <a:r>
              <a:rPr lang="en-US" dirty="0">
                <a:effectLst/>
              </a:rPr>
              <a:t>For every node x in the binary search tree T:</a:t>
            </a:r>
          </a:p>
          <a:p>
            <a:pPr algn="l" rtl="0">
              <a:buFont typeface="Arial" panose="020B0604020202020204" pitchFamily="34" charset="0"/>
              <a:buChar char="•"/>
            </a:pPr>
            <a:r>
              <a:rPr lang="en-US" dirty="0">
                <a:effectLst/>
              </a:rPr>
              <a:t>If y is a node in the left subtree of x, then </a:t>
            </a:r>
            <a:r>
              <a:rPr lang="en-US" dirty="0" err="1">
                <a:effectLst/>
              </a:rPr>
              <a:t>y.key</a:t>
            </a:r>
            <a:r>
              <a:rPr lang="en-US" dirty="0">
                <a:effectLst/>
              </a:rPr>
              <a:t> ≤ </a:t>
            </a:r>
            <a:r>
              <a:rPr lang="en-US" dirty="0" err="1">
                <a:effectLst/>
              </a:rPr>
              <a:t>x.key</a:t>
            </a:r>
            <a:r>
              <a:rPr lang="en-US" dirty="0">
                <a:effectLst/>
              </a:rPr>
              <a:t>.</a:t>
            </a:r>
          </a:p>
          <a:p>
            <a:pPr algn="l" rtl="0">
              <a:buFont typeface="Arial" panose="020B0604020202020204" pitchFamily="34" charset="0"/>
              <a:buChar char="•"/>
            </a:pPr>
            <a:r>
              <a:rPr lang="en-US" dirty="0">
                <a:effectLst/>
              </a:rPr>
              <a:t>If y is a node in the right subtree of x, then </a:t>
            </a:r>
            <a:r>
              <a:rPr lang="en-US" dirty="0" err="1">
                <a:effectLst/>
              </a:rPr>
              <a:t>y.key</a:t>
            </a:r>
            <a:r>
              <a:rPr lang="en-US" dirty="0">
                <a:effectLst/>
              </a:rPr>
              <a:t> ≥ </a:t>
            </a:r>
            <a:r>
              <a:rPr lang="en-US" dirty="0" err="1">
                <a:effectLst/>
              </a:rPr>
              <a:t>x.key</a:t>
            </a:r>
            <a:r>
              <a:rPr lang="en-US" dirty="0">
                <a:effectLst/>
              </a:rPr>
              <a:t>.</a:t>
            </a:r>
          </a:p>
          <a:p>
            <a:pPr algn="l" rtl="0"/>
            <a:r>
              <a:rPr lang="en-US" dirty="0">
                <a:effectLst/>
              </a:rPr>
              <a:t>Minimum key: The key of the leftmost node. Maximum key: The key of the rightmost node.</a:t>
            </a:r>
          </a:p>
          <a:p>
            <a:pPr algn="r" rtl="0"/>
            <a:br>
              <a:rPr lang="en-US" b="0" i="0" dirty="0">
                <a:solidFill>
                  <a:srgbClr val="FFFFFF"/>
                </a:solidFill>
                <a:effectLst/>
                <a:highlight>
                  <a:srgbClr val="212121"/>
                </a:highlight>
                <a:latin typeface="Söhne"/>
              </a:rPr>
            </a:br>
            <a:endParaRPr lang="en-US" b="0" i="0" dirty="0">
              <a:solidFill>
                <a:srgbClr val="FFFFFF"/>
              </a:solidFill>
              <a:effectLst/>
              <a:highlight>
                <a:srgbClr val="212121"/>
              </a:highlight>
              <a:latin typeface="Söhne"/>
            </a:endParaRPr>
          </a:p>
        </p:txBody>
      </p:sp>
      <p:sp>
        <p:nvSpPr>
          <p:cNvPr id="34" name="Rectangle 33"/>
          <p:cNvSpPr/>
          <p:nvPr/>
        </p:nvSpPr>
        <p:spPr>
          <a:xfrm>
            <a:off x="8757334" y="2392751"/>
            <a:ext cx="2504596" cy="592726"/>
          </a:xfrm>
          <a:prstGeom prst="rect">
            <a:avLst/>
          </a:prstGeom>
        </p:spPr>
        <p:txBody>
          <a:bodyPr wrap="none">
            <a:spAutoFit/>
          </a:bodyPr>
          <a:lstStyle/>
          <a:p>
            <a:pPr algn="ctr">
              <a:lnSpc>
                <a:spcPct val="107000"/>
              </a:lnSpc>
              <a:spcAft>
                <a:spcPts val="800"/>
              </a:spcAft>
            </a:pPr>
            <a:r>
              <a:rPr lang="he-IL" sz="3200" u="sng" dirty="0">
                <a:solidFill>
                  <a:schemeClr val="accent6">
                    <a:lumMod val="50000"/>
                  </a:schemeClr>
                </a:solidFill>
                <a:latin typeface="Calibri" panose="020F0502020204030204" pitchFamily="34" charset="0"/>
                <a:ea typeface="Calibri" panose="020F0502020204030204" pitchFamily="34" charset="0"/>
              </a:rPr>
              <a:t>תכונות</a:t>
            </a:r>
            <a:r>
              <a:rPr lang="he-IL" sz="2400" dirty="0">
                <a:latin typeface="Calibri" panose="020F0502020204030204" pitchFamily="34" charset="0"/>
                <a:ea typeface="Calibri" panose="020F0502020204030204" pitchFamily="34" charset="0"/>
              </a:rPr>
              <a:t> </a:t>
            </a:r>
            <a:r>
              <a:rPr lang="he-IL" sz="3200" u="sng" dirty="0">
                <a:solidFill>
                  <a:schemeClr val="accent6">
                    <a:lumMod val="50000"/>
                  </a:schemeClr>
                </a:solidFill>
                <a:latin typeface="Calibri" panose="020F0502020204030204" pitchFamily="34" charset="0"/>
                <a:ea typeface="Calibri" panose="020F0502020204030204" pitchFamily="34" charset="0"/>
              </a:rPr>
              <a:t>של</a:t>
            </a:r>
            <a:r>
              <a:rPr lang="he-IL" sz="2400" dirty="0">
                <a:latin typeface="Calibri" panose="020F0502020204030204" pitchFamily="34" charset="0"/>
                <a:ea typeface="Calibri" panose="020F0502020204030204" pitchFamily="34" charset="0"/>
              </a:rPr>
              <a:t> </a:t>
            </a:r>
            <a:r>
              <a:rPr lang="en-US" sz="3200" u="sng" dirty="0">
                <a:solidFill>
                  <a:schemeClr val="accent6">
                    <a:lumMod val="50000"/>
                  </a:schemeClr>
                </a:solidFill>
                <a:latin typeface="Calibri" panose="020F0502020204030204" pitchFamily="34" charset="0"/>
                <a:ea typeface="Calibri" panose="020F0502020204030204" pitchFamily="34" charset="0"/>
              </a:rPr>
              <a:t>BST</a:t>
            </a:r>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2304288" y="499016"/>
            <a:ext cx="812512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7327392" y="543528"/>
            <a:ext cx="387041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ct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Time Complexities of </a:t>
            </a:r>
          </a:p>
          <a:p>
            <a:pPr algn="ctr" eaLnBrk="1" hangingPunct="1"/>
            <a:r>
              <a:rPr lang="en-US" altLang="he-IL" sz="3200" u="sng" dirty="0">
                <a:solidFill>
                  <a:schemeClr val="accent6">
                    <a:lumMod val="50000"/>
                  </a:schemeClr>
                </a:solidFill>
                <a:latin typeface="Calibri" panose="020F0502020204030204" pitchFamily="34" charset="0"/>
                <a:ea typeface="Calibri" panose="020F0502020204030204" pitchFamily="34" charset="0"/>
                <a:cs typeface="+mn-cs"/>
              </a:rPr>
              <a:t>all Sorting Algorithms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464" y="244413"/>
            <a:ext cx="4274367" cy="5805256"/>
          </a:xfrm>
          <a:prstGeom prst="rect">
            <a:avLst/>
          </a:prstGeom>
        </p:spPr>
      </p:pic>
    </p:spTree>
    <p:extLst>
      <p:ext uri="{BB962C8B-B14F-4D97-AF65-F5344CB8AC3E}">
        <p14:creationId xmlns:p14="http://schemas.microsoft.com/office/powerpoint/2010/main" val="354732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1</a:t>
            </a:r>
            <a:endParaRPr lang="en-US" altLang="he-IL" b="1" kern="0" dirty="0">
              <a:solidFill>
                <a:srgbClr val="006633"/>
              </a:solidFill>
              <a:latin typeface="Garamond"/>
              <a:cs typeface="Arial"/>
            </a:endParaRPr>
          </a:p>
        </p:txBody>
      </p:sp>
      <p:sp>
        <p:nvSpPr>
          <p:cNvPr id="4" name="TextBox 3">
            <a:extLst>
              <a:ext uri="{FF2B5EF4-FFF2-40B4-BE49-F238E27FC236}">
                <a16:creationId xmlns:a16="http://schemas.microsoft.com/office/drawing/2014/main" id="{501649A7-09CB-0FE2-DF4B-801B01ACAB06}"/>
              </a:ext>
            </a:extLst>
          </p:cNvPr>
          <p:cNvSpPr txBox="1"/>
          <p:nvPr/>
        </p:nvSpPr>
        <p:spPr>
          <a:xfrm>
            <a:off x="2215034" y="1000820"/>
            <a:ext cx="5655324" cy="1754326"/>
          </a:xfrm>
          <a:prstGeom prst="rect">
            <a:avLst/>
          </a:prstGeom>
          <a:noFill/>
        </p:spPr>
        <p:txBody>
          <a:bodyPr wrap="square">
            <a:spAutoFit/>
          </a:bodyPr>
          <a:lstStyle/>
          <a:p>
            <a:pPr algn="just" rtl="0"/>
            <a:r>
              <a:rPr lang="en-US" dirty="0">
                <a:effectLst/>
              </a:rPr>
              <a:t>Given a sequence of numbers. In each of the following sequence</a:t>
            </a:r>
            <a:r>
              <a:rPr lang="en-US" dirty="0"/>
              <a:t>s</a:t>
            </a:r>
            <a:r>
              <a:rPr lang="en-US" dirty="0">
                <a:effectLst/>
              </a:rPr>
              <a:t>, construct a binary search tree, starting with an empty tree, and inserting the numbers in the sequence from left to right.</a:t>
            </a:r>
          </a:p>
          <a:p>
            <a:br>
              <a:rPr lang="en-US" dirty="0">
                <a:effectLst/>
              </a:rPr>
            </a:br>
            <a:endParaRPr lang="en-US" dirty="0">
              <a:effectLst/>
            </a:endParaRPr>
          </a:p>
        </p:txBody>
      </p:sp>
      <p:sp>
        <p:nvSpPr>
          <p:cNvPr id="3" name="Rectangle 2"/>
          <p:cNvSpPr/>
          <p:nvPr/>
        </p:nvSpPr>
        <p:spPr>
          <a:xfrm>
            <a:off x="8278343" y="1169697"/>
            <a:ext cx="2816352" cy="923330"/>
          </a:xfrm>
          <a:prstGeom prst="rect">
            <a:avLst/>
          </a:prstGeom>
        </p:spPr>
        <p:txBody>
          <a:bodyPr wrap="square">
            <a:spAutoFit/>
          </a:bodyPr>
          <a:lstStyle/>
          <a:p>
            <a:pPr algn="l" rtl="0"/>
            <a:r>
              <a:rPr lang="pt-BR" dirty="0"/>
              <a:t>a)	1, 2, 3, 4, 5, 6, 7</a:t>
            </a:r>
          </a:p>
          <a:p>
            <a:pPr algn="l" rtl="0"/>
            <a:r>
              <a:rPr lang="pt-BR" dirty="0"/>
              <a:t>b)	4, 2, 1, 3, 6, 5, 7</a:t>
            </a:r>
          </a:p>
          <a:p>
            <a:pPr algn="l" rtl="0"/>
            <a:r>
              <a:rPr lang="pt-BR" dirty="0"/>
              <a:t>c)	1, 6, 7, 2, 4, 3, 5</a:t>
            </a:r>
          </a:p>
        </p:txBody>
      </p:sp>
      <p:sp>
        <p:nvSpPr>
          <p:cNvPr id="29" name="Oval 28"/>
          <p:cNvSpPr/>
          <p:nvPr/>
        </p:nvSpPr>
        <p:spPr>
          <a:xfrm>
            <a:off x="831421" y="2018077"/>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5" name="Oval 34"/>
          <p:cNvSpPr/>
          <p:nvPr/>
        </p:nvSpPr>
        <p:spPr>
          <a:xfrm>
            <a:off x="1136221" y="261759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6" name="Oval 45"/>
          <p:cNvSpPr/>
          <p:nvPr/>
        </p:nvSpPr>
        <p:spPr>
          <a:xfrm>
            <a:off x="5818328" y="301993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7" name="Oval 46"/>
          <p:cNvSpPr/>
          <p:nvPr/>
        </p:nvSpPr>
        <p:spPr>
          <a:xfrm>
            <a:off x="4323284" y="4332877"/>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9" name="Oval 48"/>
          <p:cNvSpPr/>
          <p:nvPr/>
        </p:nvSpPr>
        <p:spPr>
          <a:xfrm>
            <a:off x="5463641" y="432486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Oval 50"/>
          <p:cNvSpPr/>
          <p:nvPr/>
        </p:nvSpPr>
        <p:spPr>
          <a:xfrm>
            <a:off x="4888688" y="3633346"/>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2" name="Oval 51"/>
          <p:cNvSpPr/>
          <p:nvPr/>
        </p:nvSpPr>
        <p:spPr>
          <a:xfrm>
            <a:off x="6792878" y="3633346"/>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3" name="Oval 52"/>
          <p:cNvSpPr/>
          <p:nvPr/>
        </p:nvSpPr>
        <p:spPr>
          <a:xfrm>
            <a:off x="7343740" y="4324865"/>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4" name="Oval 53"/>
          <p:cNvSpPr/>
          <p:nvPr/>
        </p:nvSpPr>
        <p:spPr>
          <a:xfrm>
            <a:off x="6467671" y="4351981"/>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5" name="Oval 64"/>
          <p:cNvSpPr/>
          <p:nvPr/>
        </p:nvSpPr>
        <p:spPr>
          <a:xfrm>
            <a:off x="8893252" y="273582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0" name="Oval 69"/>
          <p:cNvSpPr/>
          <p:nvPr/>
        </p:nvSpPr>
        <p:spPr>
          <a:xfrm>
            <a:off x="9076919" y="3978546"/>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3" name="Oval 72"/>
          <p:cNvSpPr/>
          <p:nvPr/>
        </p:nvSpPr>
        <p:spPr>
          <a:xfrm>
            <a:off x="8900619" y="534707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6" name="Oval 75"/>
          <p:cNvSpPr/>
          <p:nvPr/>
        </p:nvSpPr>
        <p:spPr>
          <a:xfrm>
            <a:off x="9645153" y="336370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77" name="Oval 76"/>
          <p:cNvSpPr/>
          <p:nvPr/>
        </p:nvSpPr>
        <p:spPr>
          <a:xfrm>
            <a:off x="10081488" y="3964988"/>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2" name="Oval 81"/>
          <p:cNvSpPr/>
          <p:nvPr/>
        </p:nvSpPr>
        <p:spPr>
          <a:xfrm>
            <a:off x="9471888" y="471707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2" name="Oval 91"/>
          <p:cNvSpPr/>
          <p:nvPr/>
        </p:nvSpPr>
        <p:spPr>
          <a:xfrm>
            <a:off x="1488362" y="3172499"/>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3" name="Oval 92"/>
          <p:cNvSpPr/>
          <p:nvPr/>
        </p:nvSpPr>
        <p:spPr>
          <a:xfrm>
            <a:off x="2982366" y="5598663"/>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4" name="Oval 93"/>
          <p:cNvSpPr/>
          <p:nvPr/>
        </p:nvSpPr>
        <p:spPr>
          <a:xfrm>
            <a:off x="1838903" y="3766044"/>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5" name="Oval 94"/>
          <p:cNvSpPr/>
          <p:nvPr/>
        </p:nvSpPr>
        <p:spPr>
          <a:xfrm>
            <a:off x="2149421" y="4376917"/>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6" name="Oval 95"/>
          <p:cNvSpPr/>
          <p:nvPr/>
        </p:nvSpPr>
        <p:spPr>
          <a:xfrm>
            <a:off x="2577425" y="498779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8" name="Straight Arrow Connector 117"/>
          <p:cNvCxnSpPr>
            <a:stCxn id="29" idx="4"/>
            <a:endCxn id="35" idx="0"/>
          </p:cNvCxnSpPr>
          <p:nvPr/>
        </p:nvCxnSpPr>
        <p:spPr>
          <a:xfrm>
            <a:off x="1136221" y="2420413"/>
            <a:ext cx="304800" cy="197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35" idx="4"/>
            <a:endCxn id="92" idx="0"/>
          </p:cNvCxnSpPr>
          <p:nvPr/>
        </p:nvCxnSpPr>
        <p:spPr>
          <a:xfrm>
            <a:off x="1441021" y="3019934"/>
            <a:ext cx="352141" cy="152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2" idx="4"/>
            <a:endCxn id="94" idx="0"/>
          </p:cNvCxnSpPr>
          <p:nvPr/>
        </p:nvCxnSpPr>
        <p:spPr>
          <a:xfrm>
            <a:off x="1793162" y="3574835"/>
            <a:ext cx="350541" cy="19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4" idx="4"/>
            <a:endCxn id="95" idx="0"/>
          </p:cNvCxnSpPr>
          <p:nvPr/>
        </p:nvCxnSpPr>
        <p:spPr>
          <a:xfrm>
            <a:off x="2143703" y="4168380"/>
            <a:ext cx="310518" cy="20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95" idx="4"/>
            <a:endCxn id="96" idx="0"/>
          </p:cNvCxnSpPr>
          <p:nvPr/>
        </p:nvCxnSpPr>
        <p:spPr>
          <a:xfrm>
            <a:off x="2454221" y="4779253"/>
            <a:ext cx="428004" cy="20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6" idx="4"/>
            <a:endCxn id="93" idx="0"/>
          </p:cNvCxnSpPr>
          <p:nvPr/>
        </p:nvCxnSpPr>
        <p:spPr>
          <a:xfrm>
            <a:off x="2882225" y="5390126"/>
            <a:ext cx="404941" cy="20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1653934" y="1656075"/>
            <a:ext cx="499872"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1" name="Rectangle 130"/>
          <p:cNvSpPr/>
          <p:nvPr/>
        </p:nvSpPr>
        <p:spPr>
          <a:xfrm>
            <a:off x="6685138" y="2526851"/>
            <a:ext cx="499872"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2" name="Rectangle 131"/>
          <p:cNvSpPr/>
          <p:nvPr/>
        </p:nvSpPr>
        <p:spPr>
          <a:xfrm>
            <a:off x="9748795" y="2333107"/>
            <a:ext cx="499872"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35" name="Straight Arrow Connector 134"/>
          <p:cNvCxnSpPr>
            <a:stCxn id="46" idx="4"/>
            <a:endCxn id="51" idx="0"/>
          </p:cNvCxnSpPr>
          <p:nvPr/>
        </p:nvCxnSpPr>
        <p:spPr>
          <a:xfrm flipH="1">
            <a:off x="5193488" y="3422270"/>
            <a:ext cx="929640" cy="2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51" idx="4"/>
            <a:endCxn id="47" idx="0"/>
          </p:cNvCxnSpPr>
          <p:nvPr/>
        </p:nvCxnSpPr>
        <p:spPr>
          <a:xfrm flipH="1">
            <a:off x="4628084" y="4035682"/>
            <a:ext cx="565404" cy="297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51" idx="4"/>
            <a:endCxn id="49" idx="0"/>
          </p:cNvCxnSpPr>
          <p:nvPr/>
        </p:nvCxnSpPr>
        <p:spPr>
          <a:xfrm>
            <a:off x="5193488" y="4035682"/>
            <a:ext cx="574953" cy="28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46" idx="4"/>
            <a:endCxn id="52" idx="0"/>
          </p:cNvCxnSpPr>
          <p:nvPr/>
        </p:nvCxnSpPr>
        <p:spPr>
          <a:xfrm>
            <a:off x="6123128" y="3422270"/>
            <a:ext cx="974550" cy="2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52" idx="4"/>
            <a:endCxn id="53" idx="0"/>
          </p:cNvCxnSpPr>
          <p:nvPr/>
        </p:nvCxnSpPr>
        <p:spPr>
          <a:xfrm>
            <a:off x="7097678" y="4035682"/>
            <a:ext cx="550862" cy="28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52" idx="4"/>
            <a:endCxn id="54" idx="0"/>
          </p:cNvCxnSpPr>
          <p:nvPr/>
        </p:nvCxnSpPr>
        <p:spPr>
          <a:xfrm flipH="1">
            <a:off x="6772471" y="4035682"/>
            <a:ext cx="325207" cy="316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65" idx="4"/>
            <a:endCxn id="76" idx="0"/>
          </p:cNvCxnSpPr>
          <p:nvPr/>
        </p:nvCxnSpPr>
        <p:spPr>
          <a:xfrm>
            <a:off x="9198052" y="3138156"/>
            <a:ext cx="751901" cy="22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76" idx="4"/>
            <a:endCxn id="77" idx="0"/>
          </p:cNvCxnSpPr>
          <p:nvPr/>
        </p:nvCxnSpPr>
        <p:spPr>
          <a:xfrm>
            <a:off x="9949953" y="3766044"/>
            <a:ext cx="436335" cy="19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76" idx="4"/>
            <a:endCxn id="70" idx="0"/>
          </p:cNvCxnSpPr>
          <p:nvPr/>
        </p:nvCxnSpPr>
        <p:spPr>
          <a:xfrm flipH="1">
            <a:off x="9381719" y="3766044"/>
            <a:ext cx="568234" cy="21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70" idx="4"/>
            <a:endCxn id="82" idx="0"/>
          </p:cNvCxnSpPr>
          <p:nvPr/>
        </p:nvCxnSpPr>
        <p:spPr>
          <a:xfrm>
            <a:off x="9381719" y="4380882"/>
            <a:ext cx="394969" cy="33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82" idx="4"/>
            <a:endCxn id="73" idx="0"/>
          </p:cNvCxnSpPr>
          <p:nvPr/>
        </p:nvCxnSpPr>
        <p:spPr>
          <a:xfrm flipH="1">
            <a:off x="9205419" y="5119410"/>
            <a:ext cx="571269" cy="227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10081488" y="5380970"/>
            <a:ext cx="609600"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70" name="Straight Arrow Connector 169"/>
          <p:cNvCxnSpPr>
            <a:stCxn id="82" idx="4"/>
            <a:endCxn id="168" idx="0"/>
          </p:cNvCxnSpPr>
          <p:nvPr/>
        </p:nvCxnSpPr>
        <p:spPr>
          <a:xfrm>
            <a:off x="9776688" y="5119410"/>
            <a:ext cx="609600" cy="26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4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5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6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46" grpId="0" animBg="1"/>
      <p:bldP spid="47" grpId="0" animBg="1"/>
      <p:bldP spid="49" grpId="0" animBg="1"/>
      <p:bldP spid="51" grpId="0" animBg="1"/>
      <p:bldP spid="52" grpId="0" animBg="1"/>
      <p:bldP spid="53" grpId="0" animBg="1"/>
      <p:bldP spid="54" grpId="0" animBg="1"/>
      <p:bldP spid="65" grpId="0" animBg="1"/>
      <p:bldP spid="70" grpId="0" animBg="1"/>
      <p:bldP spid="73" grpId="0" animBg="1"/>
      <p:bldP spid="76" grpId="0" animBg="1"/>
      <p:bldP spid="77" grpId="0" animBg="1"/>
      <p:bldP spid="82" grpId="0" animBg="1"/>
      <p:bldP spid="92" grpId="0" animBg="1"/>
      <p:bldP spid="93" grpId="0" animBg="1"/>
      <p:bldP spid="94" grpId="0" animBg="1"/>
      <p:bldP spid="95" grpId="0" animBg="1"/>
      <p:bldP spid="96" grpId="0" animBg="1"/>
      <p:bldP spid="129" grpId="0" animBg="1"/>
      <p:bldP spid="131" grpId="0" animBg="1"/>
      <p:bldP spid="132" grpId="0" animBg="1"/>
      <p:bldP spid="1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2</a:t>
            </a:r>
            <a:endParaRPr lang="en-US" altLang="he-IL" b="1" kern="0" dirty="0">
              <a:solidFill>
                <a:srgbClr val="006633"/>
              </a:solidFill>
              <a:latin typeface="Garamond"/>
              <a:cs typeface="Arial"/>
            </a:endParaRPr>
          </a:p>
        </p:txBody>
      </p:sp>
      <p:sp>
        <p:nvSpPr>
          <p:cNvPr id="4" name="TextBox 3">
            <a:extLst>
              <a:ext uri="{FF2B5EF4-FFF2-40B4-BE49-F238E27FC236}">
                <a16:creationId xmlns:a16="http://schemas.microsoft.com/office/drawing/2014/main" id="{501649A7-09CB-0FE2-DF4B-801B01ACAB06}"/>
              </a:ext>
            </a:extLst>
          </p:cNvPr>
          <p:cNvSpPr txBox="1"/>
          <p:nvPr/>
        </p:nvSpPr>
        <p:spPr>
          <a:xfrm>
            <a:off x="3287209" y="1135248"/>
            <a:ext cx="8136556" cy="369332"/>
          </a:xfrm>
          <a:prstGeom prst="rect">
            <a:avLst/>
          </a:prstGeom>
          <a:noFill/>
        </p:spPr>
        <p:txBody>
          <a:bodyPr wrap="square">
            <a:spAutoFit/>
          </a:bodyPr>
          <a:lstStyle/>
          <a:p>
            <a:r>
              <a:rPr lang="en-US" dirty="0">
                <a:effectLst/>
              </a:rPr>
              <a:t>Construct two binary search trees from the set of values: {2, 3, 5, 5, 7, 8}.</a:t>
            </a:r>
          </a:p>
        </p:txBody>
      </p:sp>
      <p:sp>
        <p:nvSpPr>
          <p:cNvPr id="45" name="Oval 44"/>
          <p:cNvSpPr/>
          <p:nvPr/>
        </p:nvSpPr>
        <p:spPr>
          <a:xfrm>
            <a:off x="2892248" y="2675757"/>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6" name="Oval 45"/>
          <p:cNvSpPr/>
          <p:nvPr/>
        </p:nvSpPr>
        <p:spPr>
          <a:xfrm>
            <a:off x="1565819" y="3980688"/>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7" name="Oval 46"/>
          <p:cNvSpPr/>
          <p:nvPr/>
        </p:nvSpPr>
        <p:spPr>
          <a:xfrm>
            <a:off x="2537561" y="3980688"/>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8" name="Oval 47"/>
          <p:cNvSpPr/>
          <p:nvPr/>
        </p:nvSpPr>
        <p:spPr>
          <a:xfrm>
            <a:off x="2051690" y="3328223"/>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9" name="Oval 48"/>
          <p:cNvSpPr/>
          <p:nvPr/>
        </p:nvSpPr>
        <p:spPr>
          <a:xfrm>
            <a:off x="3671601" y="3289169"/>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1" name="Rectangle 50"/>
          <p:cNvSpPr/>
          <p:nvPr/>
        </p:nvSpPr>
        <p:spPr>
          <a:xfrm>
            <a:off x="3671601" y="2433353"/>
            <a:ext cx="398414" cy="295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2" name="Straight Arrow Connector 51"/>
          <p:cNvCxnSpPr>
            <a:stCxn id="45" idx="4"/>
            <a:endCxn id="48" idx="0"/>
          </p:cNvCxnSpPr>
          <p:nvPr/>
        </p:nvCxnSpPr>
        <p:spPr>
          <a:xfrm flipH="1">
            <a:off x="2294626" y="3078093"/>
            <a:ext cx="840558" cy="25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8" idx="4"/>
            <a:endCxn id="46" idx="0"/>
          </p:cNvCxnSpPr>
          <p:nvPr/>
        </p:nvCxnSpPr>
        <p:spPr>
          <a:xfrm flipH="1">
            <a:off x="1808755" y="3730559"/>
            <a:ext cx="485871" cy="250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4"/>
            <a:endCxn id="47" idx="0"/>
          </p:cNvCxnSpPr>
          <p:nvPr/>
        </p:nvCxnSpPr>
        <p:spPr>
          <a:xfrm>
            <a:off x="2294626" y="3730559"/>
            <a:ext cx="485871" cy="250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5" idx="4"/>
            <a:endCxn id="49" idx="0"/>
          </p:cNvCxnSpPr>
          <p:nvPr/>
        </p:nvCxnSpPr>
        <p:spPr>
          <a:xfrm>
            <a:off x="3135184" y="3078093"/>
            <a:ext cx="779353" cy="2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9" idx="4"/>
            <a:endCxn id="59" idx="0"/>
          </p:cNvCxnSpPr>
          <p:nvPr/>
        </p:nvCxnSpPr>
        <p:spPr>
          <a:xfrm>
            <a:off x="3914537" y="3691505"/>
            <a:ext cx="485871" cy="30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8606282" y="2210082"/>
            <a:ext cx="398414" cy="353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4157472" y="3993772"/>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5" name="Oval 64"/>
          <p:cNvSpPr/>
          <p:nvPr/>
        </p:nvSpPr>
        <p:spPr>
          <a:xfrm>
            <a:off x="7982408" y="2679251"/>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6" name="Oval 65"/>
          <p:cNvSpPr/>
          <p:nvPr/>
        </p:nvSpPr>
        <p:spPr>
          <a:xfrm>
            <a:off x="9733503" y="4692784"/>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8" name="Oval 67"/>
          <p:cNvSpPr/>
          <p:nvPr/>
        </p:nvSpPr>
        <p:spPr>
          <a:xfrm>
            <a:off x="8275890" y="3956691"/>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Oval 68"/>
          <p:cNvSpPr/>
          <p:nvPr/>
        </p:nvSpPr>
        <p:spPr>
          <a:xfrm>
            <a:off x="7141850" y="3331717"/>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0" name="Oval 69"/>
          <p:cNvSpPr/>
          <p:nvPr/>
        </p:nvSpPr>
        <p:spPr>
          <a:xfrm>
            <a:off x="8761761" y="3292663"/>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71" name="Straight Arrow Connector 70"/>
          <p:cNvCxnSpPr>
            <a:stCxn id="65" idx="4"/>
            <a:endCxn id="69" idx="0"/>
          </p:cNvCxnSpPr>
          <p:nvPr/>
        </p:nvCxnSpPr>
        <p:spPr>
          <a:xfrm flipH="1">
            <a:off x="7384786" y="3081587"/>
            <a:ext cx="840558" cy="25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6" idx="4"/>
            <a:endCxn id="66" idx="0"/>
          </p:cNvCxnSpPr>
          <p:nvPr/>
        </p:nvCxnSpPr>
        <p:spPr>
          <a:xfrm>
            <a:off x="9490568" y="4396108"/>
            <a:ext cx="485871" cy="296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4"/>
            <a:endCxn id="68" idx="0"/>
          </p:cNvCxnSpPr>
          <p:nvPr/>
        </p:nvCxnSpPr>
        <p:spPr>
          <a:xfrm flipH="1">
            <a:off x="8518826" y="3694999"/>
            <a:ext cx="485871" cy="261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5" idx="4"/>
            <a:endCxn id="70" idx="0"/>
          </p:cNvCxnSpPr>
          <p:nvPr/>
        </p:nvCxnSpPr>
        <p:spPr>
          <a:xfrm>
            <a:off x="8225344" y="3081587"/>
            <a:ext cx="779353" cy="2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0" idx="4"/>
            <a:endCxn id="76" idx="0"/>
          </p:cNvCxnSpPr>
          <p:nvPr/>
        </p:nvCxnSpPr>
        <p:spPr>
          <a:xfrm>
            <a:off x="9004697" y="3694999"/>
            <a:ext cx="485871" cy="298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247632" y="3993772"/>
            <a:ext cx="485871" cy="4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61982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1" grpId="0" animBg="1"/>
      <p:bldP spid="58" grpId="0" animBg="1"/>
      <p:bldP spid="59" grpId="0" animBg="1"/>
      <p:bldP spid="65" grpId="0" animBg="1"/>
      <p:bldP spid="66" grpId="0" animBg="1"/>
      <p:bldP spid="68" grpId="0" animBg="1"/>
      <p:bldP spid="69" grpId="0" animBg="1"/>
      <p:bldP spid="70" grpId="0"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lvl="0" algn="r" eaLnBrk="1" hangingPunct="1">
              <a:defRPr/>
            </a:pPr>
            <a:r>
              <a:rPr lang="he-IL" altLang="he-IL" b="1" kern="0" dirty="0">
                <a:solidFill>
                  <a:srgbClr val="006633"/>
                </a:solidFill>
                <a:latin typeface="Garamond"/>
                <a:cs typeface="Arial"/>
              </a:rPr>
              <a:t>מחיקת אלמנט מעץ חיפוש בינארי</a:t>
            </a:r>
            <a:endParaRPr lang="en-US" altLang="he-IL" b="1" kern="0" dirty="0">
              <a:solidFill>
                <a:srgbClr val="006633"/>
              </a:solidFill>
              <a:latin typeface="Garamond"/>
              <a:cs typeface="Arial"/>
            </a:endParaRPr>
          </a:p>
        </p:txBody>
      </p:sp>
      <p:sp>
        <p:nvSpPr>
          <p:cNvPr id="4" name="TextBox 3">
            <a:extLst>
              <a:ext uri="{FF2B5EF4-FFF2-40B4-BE49-F238E27FC236}">
                <a16:creationId xmlns:a16="http://schemas.microsoft.com/office/drawing/2014/main" id="{501649A7-09CB-0FE2-DF4B-801B01ACAB06}"/>
              </a:ext>
            </a:extLst>
          </p:cNvPr>
          <p:cNvSpPr txBox="1"/>
          <p:nvPr/>
        </p:nvSpPr>
        <p:spPr>
          <a:xfrm>
            <a:off x="2218944" y="2147184"/>
            <a:ext cx="8136556" cy="2246769"/>
          </a:xfrm>
          <a:prstGeom prst="rect">
            <a:avLst/>
          </a:prstGeom>
          <a:noFill/>
        </p:spPr>
        <p:txBody>
          <a:bodyPr wrap="square">
            <a:spAutoFit/>
          </a:bodyPr>
          <a:lstStyle/>
          <a:p>
            <a:pPr algn="just" rtl="0"/>
            <a:r>
              <a:rPr lang="en-US" sz="2800" dirty="0"/>
              <a:t>There are three possibilities:</a:t>
            </a:r>
          </a:p>
          <a:p>
            <a:pPr algn="just" rtl="0">
              <a:buFont typeface="+mj-lt"/>
              <a:buAutoNum type="arabicPeriod"/>
            </a:pPr>
            <a:r>
              <a:rPr lang="en-US" sz="2800" dirty="0"/>
              <a:t>For the element being deleted, there are no children.</a:t>
            </a:r>
          </a:p>
          <a:p>
            <a:pPr algn="just" rtl="0">
              <a:buFont typeface="+mj-lt"/>
              <a:buAutoNum type="arabicPeriod"/>
            </a:pPr>
            <a:r>
              <a:rPr lang="en-US" sz="2800" dirty="0"/>
              <a:t>For the element being deleted, there is one child.</a:t>
            </a:r>
          </a:p>
          <a:p>
            <a:pPr algn="just" rtl="0">
              <a:buFont typeface="+mj-lt"/>
              <a:buAutoNum type="arabicPeriod"/>
            </a:pPr>
            <a:r>
              <a:rPr lang="en-US" sz="2800" dirty="0"/>
              <a:t>For the element being deleted, there are two children.</a:t>
            </a:r>
            <a:endParaRPr lang="en-US" dirty="0"/>
          </a:p>
        </p:txBody>
      </p:sp>
    </p:spTree>
    <p:extLst>
      <p:ext uri="{BB962C8B-B14F-4D97-AF65-F5344CB8AC3E}">
        <p14:creationId xmlns:p14="http://schemas.microsoft.com/office/powerpoint/2010/main" val="94220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lvl="0" algn="r" eaLnBrk="1" hangingPunct="1">
              <a:defRPr/>
            </a:pPr>
            <a:r>
              <a:rPr lang="he-IL" altLang="he-IL" b="1" kern="0" dirty="0">
                <a:solidFill>
                  <a:srgbClr val="006633"/>
                </a:solidFill>
                <a:latin typeface="Garamond"/>
                <a:cs typeface="Arial"/>
              </a:rPr>
              <a:t>מחיקת אלמנט מעץ חיפוש בינארי</a:t>
            </a:r>
            <a:endParaRPr lang="en-US" altLang="he-IL" b="1" kern="0" dirty="0">
              <a:solidFill>
                <a:srgbClr val="006633"/>
              </a:solidFill>
              <a:latin typeface="Garamond"/>
              <a:cs typeface="Aria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609" y="1458098"/>
            <a:ext cx="7036782" cy="3745703"/>
          </a:xfrm>
          <a:prstGeom prst="rect">
            <a:avLst/>
          </a:prstGeom>
        </p:spPr>
      </p:pic>
    </p:spTree>
    <p:extLst>
      <p:ext uri="{BB962C8B-B14F-4D97-AF65-F5344CB8AC3E}">
        <p14:creationId xmlns:p14="http://schemas.microsoft.com/office/powerpoint/2010/main" val="208940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lvl="0" algn="r" eaLnBrk="1" hangingPunct="1">
              <a:defRPr/>
            </a:pPr>
            <a:r>
              <a:rPr lang="he-IL" altLang="he-IL" b="1" kern="0" dirty="0">
                <a:solidFill>
                  <a:srgbClr val="006633"/>
                </a:solidFill>
                <a:latin typeface="Garamond"/>
                <a:cs typeface="Arial"/>
              </a:rPr>
              <a:t>מחיקת אלמנט מעץ חיפוש בינארי</a:t>
            </a:r>
            <a:endParaRPr lang="en-US" altLang="he-IL" b="1" kern="0" dirty="0">
              <a:solidFill>
                <a:srgbClr val="006633"/>
              </a:solidFill>
              <a:latin typeface="Garamond"/>
              <a:cs typeface="Aria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490" y="1305939"/>
            <a:ext cx="7497019" cy="3845454"/>
          </a:xfrm>
          <a:prstGeom prst="rect">
            <a:avLst/>
          </a:prstGeom>
        </p:spPr>
      </p:pic>
    </p:spTree>
    <p:extLst>
      <p:ext uri="{BB962C8B-B14F-4D97-AF65-F5344CB8AC3E}">
        <p14:creationId xmlns:p14="http://schemas.microsoft.com/office/powerpoint/2010/main" val="55939486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1181</Words>
  <Application>Microsoft Macintosh PowerPoint</Application>
  <PresentationFormat>Widescreen</PresentationFormat>
  <Paragraphs>159</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Courier New</vt:lpstr>
      <vt:lpstr>Garamond</vt:lpstr>
      <vt:lpstr>Söhne</vt:lpstr>
      <vt:lpstr>Söhne Mono</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94</cp:revision>
  <dcterms:created xsi:type="dcterms:W3CDTF">2023-05-03T06:41:59Z</dcterms:created>
  <dcterms:modified xsi:type="dcterms:W3CDTF">2024-04-02T20:17:11Z</dcterms:modified>
</cp:coreProperties>
</file>