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8"/>
  </p:notesMasterIdLst>
  <p:sldIdLst>
    <p:sldId id="257" r:id="rId2"/>
    <p:sldId id="258" r:id="rId3"/>
    <p:sldId id="266" r:id="rId4"/>
    <p:sldId id="267" r:id="rId5"/>
    <p:sldId id="268" r:id="rId6"/>
    <p:sldId id="276" r:id="rId7"/>
    <p:sldId id="261" r:id="rId8"/>
    <p:sldId id="269" r:id="rId9"/>
    <p:sldId id="270" r:id="rId10"/>
    <p:sldId id="271" r:id="rId11"/>
    <p:sldId id="272" r:id="rId12"/>
    <p:sldId id="273" r:id="rId13"/>
    <p:sldId id="274" r:id="rId14"/>
    <p:sldId id="275" r:id="rId15"/>
    <p:sldId id="277" r:id="rId16"/>
    <p:sldId id="259" r:id="rId1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54" autoAdjust="0"/>
    <p:restoredTop sz="72101" autoAdjust="0"/>
  </p:normalViewPr>
  <p:slideViewPr>
    <p:cSldViewPr snapToGrid="0">
      <p:cViewPr varScale="1">
        <p:scale>
          <a:sx n="151" d="100"/>
          <a:sy n="151" d="100"/>
        </p:scale>
        <p:origin x="35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7593B-B963-47D8-A2A4-BA759CBCEAC5}" type="datetimeFigureOut">
              <a:rPr lang="en-US" smtClean="0"/>
              <a:t>2/10/24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91380-8262-4EC7-BAB8-26F58A320275}" type="slidenum">
              <a:rPr lang="en-US" smtClean="0"/>
              <a:t>‹#›</a:t>
            </a:fld>
            <a:endParaRPr lang="en-US"/>
          </a:p>
        </p:txBody>
      </p:sp>
    </p:spTree>
    <p:extLst>
      <p:ext uri="{BB962C8B-B14F-4D97-AF65-F5344CB8AC3E}">
        <p14:creationId xmlns:p14="http://schemas.microsoft.com/office/powerpoint/2010/main" val="367664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4</a:t>
            </a:fld>
            <a:endParaRPr lang="en-US"/>
          </a:p>
        </p:txBody>
      </p:sp>
    </p:spTree>
    <p:extLst>
      <p:ext uri="{BB962C8B-B14F-4D97-AF65-F5344CB8AC3E}">
        <p14:creationId xmlns:p14="http://schemas.microsoft.com/office/powerpoint/2010/main" val="2997115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14</a:t>
            </a:fld>
            <a:endParaRPr lang="en-US"/>
          </a:p>
        </p:txBody>
      </p:sp>
    </p:spTree>
    <p:extLst>
      <p:ext uri="{BB962C8B-B14F-4D97-AF65-F5344CB8AC3E}">
        <p14:creationId xmlns:p14="http://schemas.microsoft.com/office/powerpoint/2010/main" val="27017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15</a:t>
            </a:fld>
            <a:endParaRPr lang="en-US"/>
          </a:p>
        </p:txBody>
      </p:sp>
    </p:spTree>
    <p:extLst>
      <p:ext uri="{BB962C8B-B14F-4D97-AF65-F5344CB8AC3E}">
        <p14:creationId xmlns:p14="http://schemas.microsoft.com/office/powerpoint/2010/main" val="2258105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6</a:t>
            </a:fld>
            <a:endParaRPr lang="en-US"/>
          </a:p>
        </p:txBody>
      </p:sp>
    </p:spTree>
    <p:extLst>
      <p:ext uri="{BB962C8B-B14F-4D97-AF65-F5344CB8AC3E}">
        <p14:creationId xmlns:p14="http://schemas.microsoft.com/office/powerpoint/2010/main" val="3574302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the first while loop, the condition is ( n &gt; 0), and in each iteration, the value of ( n ) is halved (( n &lt;- n/2 )). This means that, at each iteration, the size of the problem (represented by the value of ( n)) is reduced by a factor of 2.</a:t>
            </a:r>
          </a:p>
          <a:p>
            <a:endParaRPr lang="en-US" dirty="0"/>
          </a:p>
          <a:p>
            <a:r>
              <a:rPr lang="en-US" dirty="0"/>
              <a:t>Let's consider an example to illustrate this:</a:t>
            </a:r>
          </a:p>
          <a:p>
            <a:endParaRPr lang="en-US" dirty="0"/>
          </a:p>
          <a:p>
            <a:r>
              <a:rPr lang="en-US" dirty="0"/>
              <a:t>1. **Iteration 1:** ( n) is reduced from its initial value to ( n/2).</a:t>
            </a:r>
          </a:p>
          <a:p>
            <a:r>
              <a:rPr lang="en-US" dirty="0"/>
              <a:t>2. **Iteration 2:** ( n) is further reduced to ( (n/2)/2 = n/2^2).</a:t>
            </a:r>
          </a:p>
          <a:p>
            <a:r>
              <a:rPr lang="en-US" dirty="0"/>
              <a:t>3. **Iteration 3:** ( n) is reduced to ( (n/2^2)/2 = n/2^3 ).</a:t>
            </a:r>
          </a:p>
          <a:p>
            <a:r>
              <a:rPr lang="en-US" dirty="0"/>
              <a:t>4. **Iteration k:** ( n) is reduced to ( n/2^k ).</a:t>
            </a:r>
          </a:p>
          <a:p>
            <a:endParaRPr lang="en-US" dirty="0"/>
          </a:p>
          <a:p>
            <a:r>
              <a:rPr lang="en-US" dirty="0"/>
              <a:t>The loop continues until ( n ) becomes 0. Therefore, the number of iterations, ( k ), is determined by how many times we can divide ( n ) by 2 until it becomes 0.</a:t>
            </a:r>
          </a:p>
          <a:p>
            <a:endParaRPr lang="en-US" dirty="0"/>
          </a:p>
          <a:p>
            <a:r>
              <a:rPr lang="en-US" dirty="0"/>
              <a:t>Now, solving for ( k ) in the equation ( n/2^k = 0 ), we find that ( k = log_2 n ). This is why we say that the number of iterations is roughly ( O(log n) ) because, in each iteration, the problem size is divided by 2, and we perform the loop until the problem size becomes 0.</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7</a:t>
            </a:fld>
            <a:endParaRPr lang="en-US"/>
          </a:p>
        </p:txBody>
      </p:sp>
    </p:spTree>
    <p:extLst>
      <p:ext uri="{BB962C8B-B14F-4D97-AF65-F5344CB8AC3E}">
        <p14:creationId xmlns:p14="http://schemas.microsoft.com/office/powerpoint/2010/main" val="96574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8</a:t>
            </a:fld>
            <a:endParaRPr lang="en-US"/>
          </a:p>
        </p:txBody>
      </p:sp>
    </p:spTree>
    <p:extLst>
      <p:ext uri="{BB962C8B-B14F-4D97-AF65-F5344CB8AC3E}">
        <p14:creationId xmlns:p14="http://schemas.microsoft.com/office/powerpoint/2010/main" val="1654326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visualfractions.com</a:t>
            </a:r>
            <a:r>
              <a:rPr lang="en-US" dirty="0"/>
              <a:t>/calculator/modulo/what-is-4-mod-7/</a:t>
            </a:r>
          </a:p>
        </p:txBody>
      </p:sp>
      <p:sp>
        <p:nvSpPr>
          <p:cNvPr id="4" name="Slide Number Placeholder 3"/>
          <p:cNvSpPr>
            <a:spLocks noGrp="1"/>
          </p:cNvSpPr>
          <p:nvPr>
            <p:ph type="sldNum" sz="quarter" idx="5"/>
          </p:nvPr>
        </p:nvSpPr>
        <p:spPr/>
        <p:txBody>
          <a:bodyPr/>
          <a:lstStyle/>
          <a:p>
            <a:fld id="{72391380-8262-4EC7-BAB8-26F58A320275}" type="slidenum">
              <a:rPr lang="en-US" smtClean="0"/>
              <a:t>9</a:t>
            </a:fld>
            <a:endParaRPr lang="en-US"/>
          </a:p>
        </p:txBody>
      </p:sp>
    </p:spTree>
    <p:extLst>
      <p:ext uri="{BB962C8B-B14F-4D97-AF65-F5344CB8AC3E}">
        <p14:creationId xmlns:p14="http://schemas.microsoft.com/office/powerpoint/2010/main" val="1447300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10</a:t>
            </a:fld>
            <a:endParaRPr lang="en-US"/>
          </a:p>
        </p:txBody>
      </p:sp>
    </p:spTree>
    <p:extLst>
      <p:ext uri="{BB962C8B-B14F-4D97-AF65-F5344CB8AC3E}">
        <p14:creationId xmlns:p14="http://schemas.microsoft.com/office/powerpoint/2010/main" val="91685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11</a:t>
            </a:fld>
            <a:endParaRPr lang="en-US"/>
          </a:p>
        </p:txBody>
      </p:sp>
    </p:spTree>
    <p:extLst>
      <p:ext uri="{BB962C8B-B14F-4D97-AF65-F5344CB8AC3E}">
        <p14:creationId xmlns:p14="http://schemas.microsoft.com/office/powerpoint/2010/main" val="1932442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Time Running</a:t>
            </a:r>
          </a:p>
          <a:p>
            <a:endParaRPr lang="en-US" b="1" dirty="0"/>
          </a:p>
          <a:p>
            <a:r>
              <a:rPr lang="en-US" b="0" dirty="0"/>
              <a:t>The time complexity of the `F(Q)` algorithm can be analyzed in terms of the number of elementary operations it performs. Let's break it down:</a:t>
            </a:r>
          </a:p>
          <a:p>
            <a:endParaRPr lang="en-US" b="0" dirty="0"/>
          </a:p>
          <a:p>
            <a:r>
              <a:rPr lang="en-US" b="0" dirty="0"/>
              <a:t>1. **First While Loop (`while not </a:t>
            </a:r>
            <a:r>
              <a:rPr lang="en-US" b="0" dirty="0" err="1"/>
              <a:t>Queue_Empty</a:t>
            </a:r>
            <a:r>
              <a:rPr lang="en-US" b="0" dirty="0"/>
              <a:t>(Q) do`):**</a:t>
            </a:r>
          </a:p>
          <a:p>
            <a:r>
              <a:rPr lang="en-US" b="0" dirty="0"/>
              <a:t>   - In each iteration, one element is dequeued from `Q` and pushed onto the stack `S`.</a:t>
            </a:r>
          </a:p>
          <a:p>
            <a:r>
              <a:rPr lang="en-US" b="0" dirty="0"/>
              <a:t>   - If the initial size of `Q` is \(n\), this loop takes \(O(n)\) time.</a:t>
            </a:r>
          </a:p>
          <a:p>
            <a:endParaRPr lang="en-US" b="0" dirty="0"/>
          </a:p>
          <a:p>
            <a:r>
              <a:rPr lang="en-US" b="0" dirty="0"/>
              <a:t>2. **Second While Loop (`while not </a:t>
            </a:r>
            <a:r>
              <a:rPr lang="en-US" b="0" dirty="0" err="1"/>
              <a:t>Stack_Empty</a:t>
            </a:r>
            <a:r>
              <a:rPr lang="en-US" b="0" dirty="0"/>
              <a:t>(S) do`):**</a:t>
            </a:r>
          </a:p>
          <a:p>
            <a:r>
              <a:rPr lang="en-US" b="0" dirty="0"/>
              <a:t>   - In each iteration, one element is popped from the stack `S` and enqueued back into `Q`.</a:t>
            </a:r>
          </a:p>
          <a:p>
            <a:r>
              <a:rPr lang="en-US" b="0" dirty="0"/>
              <a:t>   - Similar to the first loop, if the size of the stack `S` is \(m\), this loop takes \(O(m)\) time.</a:t>
            </a:r>
          </a:p>
          <a:p>
            <a:endParaRPr lang="en-US" b="0" dirty="0"/>
          </a:p>
          <a:p>
            <a:r>
              <a:rPr lang="en-US" b="0" dirty="0"/>
              <a:t>3. **Overall Time Complexity:**</a:t>
            </a:r>
          </a:p>
          <a:p>
            <a:r>
              <a:rPr lang="en-US" b="0" dirty="0"/>
              <a:t>   - Combining both loops, the overall time complexity is \(O(n + m)\).</a:t>
            </a:r>
          </a:p>
          <a:p>
            <a:endParaRPr lang="en-US" b="0" dirty="0"/>
          </a:p>
          <a:p>
            <a:r>
              <a:rPr lang="en-US" b="0" dirty="0"/>
              <a:t>4. **Worst Case:**</a:t>
            </a:r>
          </a:p>
          <a:p>
            <a:r>
              <a:rPr lang="en-US" b="0" dirty="0"/>
              <a:t>   - In the worst case, where all elements are moved from `Q` to `S` and then back from `S` to `Q`, \(m\) can be equal to \(n\).</a:t>
            </a:r>
          </a:p>
          <a:p>
            <a:r>
              <a:rPr lang="en-US" b="0" dirty="0"/>
              <a:t>   - Therefore, the worst-case time complexity is \(O(n + n) = O(2n)\).</a:t>
            </a:r>
          </a:p>
          <a:p>
            <a:r>
              <a:rPr lang="en-US" b="0" dirty="0"/>
              <a:t>   - In big-O notation, we drop constant factors, so the worst-case time complexity is \(O(n)\).</a:t>
            </a:r>
          </a:p>
          <a:p>
            <a:endParaRPr lang="en-US" b="0" dirty="0"/>
          </a:p>
          <a:p>
            <a:r>
              <a:rPr lang="en-US" b="0" dirty="0"/>
              <a:t>The overall time complexity of the `F(Q)` algorithm is linear, \(O(n)\), where \(n\) is the initial size of the queue. This indicates that the time required for the algorithm grows linearly with the size of the input queue.</a:t>
            </a:r>
          </a:p>
          <a:p>
            <a:endParaRPr lang="en-US" b="0" dirty="0"/>
          </a:p>
          <a:p>
            <a:endParaRPr lang="en-US" b="0" dirty="0"/>
          </a:p>
          <a:p>
            <a:r>
              <a:rPr lang="en-US" b="1" i="0" dirty="0">
                <a:solidFill>
                  <a:srgbClr val="D1D5DB"/>
                </a:solidFill>
                <a:effectLst/>
                <a:latin typeface="Söhne"/>
              </a:rPr>
              <a:t>Example</a:t>
            </a:r>
          </a:p>
          <a:p>
            <a:endParaRPr lang="en-US" b="0" dirty="0"/>
          </a:p>
          <a:p>
            <a:r>
              <a:rPr lang="en-US" b="0" dirty="0"/>
              <a:t>Assume you have a queue `Q` with the elements `[1, 2, 3, 4]`.</a:t>
            </a:r>
          </a:p>
          <a:p>
            <a:endParaRPr lang="en-US" b="0" dirty="0"/>
          </a:p>
          <a:p>
            <a:r>
              <a:rPr lang="en-US" b="0" dirty="0"/>
              <a:t>1. **Initial State:**</a:t>
            </a:r>
          </a:p>
          <a:p>
            <a:r>
              <a:rPr lang="en-US" b="0" dirty="0"/>
              <a:t>   - Queue `Q`: [1, 2, 3, 4]</a:t>
            </a:r>
          </a:p>
          <a:p>
            <a:r>
              <a:rPr lang="en-US" b="0" dirty="0"/>
              <a:t>   - Stack `S`: Empty</a:t>
            </a:r>
          </a:p>
          <a:p>
            <a:endParaRPr lang="en-US" b="0" dirty="0"/>
          </a:p>
          <a:p>
            <a:r>
              <a:rPr lang="en-US" b="0" dirty="0"/>
              <a:t>2. **First While Loop (`while not </a:t>
            </a:r>
            <a:r>
              <a:rPr lang="en-US" b="0" dirty="0" err="1"/>
              <a:t>Queue_Empty</a:t>
            </a:r>
            <a:r>
              <a:rPr lang="en-US" b="0" dirty="0"/>
              <a:t>(Q) do`):**</a:t>
            </a:r>
          </a:p>
          <a:p>
            <a:r>
              <a:rPr lang="en-US" b="0" dirty="0"/>
              <a:t>   - In each iteration, dequeue an element from `Q` and push it onto the stack `S`.</a:t>
            </a:r>
          </a:p>
          <a:p>
            <a:r>
              <a:rPr lang="en-US" b="0" dirty="0"/>
              <a:t>     - Dequeue 1: `Q`: [2, 3, 4], `S`: [1]</a:t>
            </a:r>
          </a:p>
          <a:p>
            <a:r>
              <a:rPr lang="en-US" b="0" dirty="0"/>
              <a:t>     - Dequeue 2: `Q`: [3, 4], `S`: [2, 1]</a:t>
            </a:r>
          </a:p>
          <a:p>
            <a:r>
              <a:rPr lang="en-US" b="0" dirty="0"/>
              <a:t>     - Dequeue 3: `Q`: [4], `S`: [3, 2, 1]</a:t>
            </a:r>
          </a:p>
          <a:p>
            <a:r>
              <a:rPr lang="en-US" b="0" dirty="0"/>
              <a:t>     - Dequeue 4: `Q`: [], `S`: [4, 3, 2, 1]</a:t>
            </a:r>
          </a:p>
          <a:p>
            <a:endParaRPr lang="en-US" b="0" dirty="0"/>
          </a:p>
          <a:p>
            <a:r>
              <a:rPr lang="en-US" b="0" dirty="0"/>
              <a:t>3. **Second While Loop (`while not </a:t>
            </a:r>
            <a:r>
              <a:rPr lang="en-US" b="0" dirty="0" err="1"/>
              <a:t>Stack_Empty</a:t>
            </a:r>
            <a:r>
              <a:rPr lang="en-US" b="0" dirty="0"/>
              <a:t>(S) do`):**</a:t>
            </a:r>
          </a:p>
          <a:p>
            <a:r>
              <a:rPr lang="en-US" b="0" dirty="0"/>
              <a:t>   - In each iteration, pop an element from the stack `S` and enqueue it back into `Q`.</a:t>
            </a:r>
          </a:p>
          <a:p>
            <a:r>
              <a:rPr lang="en-US" b="0" dirty="0"/>
              <a:t>     - Pop 4: `S`: [3, 2, 1], `Q`: [4]</a:t>
            </a:r>
          </a:p>
          <a:p>
            <a:r>
              <a:rPr lang="en-US" b="0" dirty="0"/>
              <a:t>     - Pop 3: `S`: [2, 1], `Q`: [4, 3]</a:t>
            </a:r>
          </a:p>
          <a:p>
            <a:r>
              <a:rPr lang="en-US" b="0" dirty="0"/>
              <a:t>     - Pop 2: `S`: [1], `Q`: [4, 3, 2]</a:t>
            </a:r>
          </a:p>
          <a:p>
            <a:r>
              <a:rPr lang="en-US" b="0" dirty="0"/>
              <a:t>     - Pop 1: `S`: [], `Q`: [4, 3, 2, 1]</a:t>
            </a:r>
          </a:p>
          <a:p>
            <a:endParaRPr lang="en-US" b="0" dirty="0"/>
          </a:p>
          <a:p>
            <a:r>
              <a:rPr lang="en-US" b="0" dirty="0"/>
              <a:t>4. **Final State:**</a:t>
            </a:r>
          </a:p>
          <a:p>
            <a:r>
              <a:rPr lang="en-US" b="0" dirty="0"/>
              <a:t>   - Queue `Q`: [4, 3, 2, 1]</a:t>
            </a:r>
          </a:p>
          <a:p>
            <a:r>
              <a:rPr lang="en-US" b="0" dirty="0"/>
              <a:t>   - Stack `S`: Empty</a:t>
            </a:r>
          </a:p>
          <a:p>
            <a:endParaRPr lang="en-US" b="0" dirty="0"/>
          </a:p>
          <a:p>
            <a:r>
              <a:rPr lang="en-US" b="0" dirty="0"/>
              <a:t>After the execution of the `F(Q)` function, the order of elements in the queue `Q` is reversed. This is achieved by using a stack to temporarily store and reverse the elements. The first while loop moves elements from the queue to the stack, and the second while loop moves elements from the stack back to the queue in reversed order.</a:t>
            </a:r>
          </a:p>
          <a:p>
            <a:endParaRPr lang="en-US" b="0" dirty="0"/>
          </a:p>
          <a:p>
            <a:endParaRPr lang="en-US" b="0" dirty="0"/>
          </a:p>
          <a:p>
            <a:endParaRPr lang="en-US" b="0" dirty="0"/>
          </a:p>
          <a:p>
            <a:endParaRPr lang="en-US" b="0" dirty="0"/>
          </a:p>
          <a:p>
            <a:endParaRPr lang="en-US" b="0" dirty="0"/>
          </a:p>
          <a:p>
            <a:endParaRPr lang="en-US" b="0" dirty="0"/>
          </a:p>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12</a:t>
            </a:fld>
            <a:endParaRPr lang="en-US"/>
          </a:p>
        </p:txBody>
      </p:sp>
    </p:spTree>
    <p:extLst>
      <p:ext uri="{BB962C8B-B14F-4D97-AF65-F5344CB8AC3E}">
        <p14:creationId xmlns:p14="http://schemas.microsoft.com/office/powerpoint/2010/main" val="1754766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13</a:t>
            </a:fld>
            <a:endParaRPr lang="en-US"/>
          </a:p>
        </p:txBody>
      </p:sp>
    </p:spTree>
    <p:extLst>
      <p:ext uri="{BB962C8B-B14F-4D97-AF65-F5344CB8AC3E}">
        <p14:creationId xmlns:p14="http://schemas.microsoft.com/office/powerpoint/2010/main" val="1124174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E074A9-18FF-057D-F05D-042F5C0A9A3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F0D644C-F3E3-BD2F-EE1F-580F445D8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0E0A08B-E6DC-C4A0-6B42-5418EAA06461}"/>
              </a:ext>
            </a:extLst>
          </p:cNvPr>
          <p:cNvSpPr>
            <a:spLocks noGrp="1"/>
          </p:cNvSpPr>
          <p:nvPr>
            <p:ph type="dt" sz="half" idx="10"/>
          </p:nvPr>
        </p:nvSpPr>
        <p:spPr/>
        <p:txBody>
          <a:bodyPr/>
          <a:lstStyle/>
          <a:p>
            <a:fld id="{9FBD9C55-7868-4FF1-8666-2EC1F88A96B2}" type="datetimeFigureOut">
              <a:rPr lang="he-IL" smtClean="0"/>
              <a:t>א'.אדר א.תשפ"ד</a:t>
            </a:fld>
            <a:endParaRPr lang="he-IL"/>
          </a:p>
        </p:txBody>
      </p:sp>
      <p:sp>
        <p:nvSpPr>
          <p:cNvPr id="5" name="מציין מיקום של כותרת תחתונה 4">
            <a:extLst>
              <a:ext uri="{FF2B5EF4-FFF2-40B4-BE49-F238E27FC236}">
                <a16:creationId xmlns:a16="http://schemas.microsoft.com/office/drawing/2014/main" id="{E22A948C-9F2C-CFE6-28E0-56D06D15FB1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1026365-88E1-FBD8-E2CC-7A99634EF4C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6368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188E2A-F9CB-2495-FE75-769EF70D6F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1ED5B71-5A46-C065-267F-8CE2DA1B926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EF1EA9F-A944-7167-849B-01E43F1262F4}"/>
              </a:ext>
            </a:extLst>
          </p:cNvPr>
          <p:cNvSpPr>
            <a:spLocks noGrp="1"/>
          </p:cNvSpPr>
          <p:nvPr>
            <p:ph type="dt" sz="half" idx="10"/>
          </p:nvPr>
        </p:nvSpPr>
        <p:spPr/>
        <p:txBody>
          <a:bodyPr/>
          <a:lstStyle/>
          <a:p>
            <a:fld id="{9FBD9C55-7868-4FF1-8666-2EC1F88A96B2}" type="datetimeFigureOut">
              <a:rPr lang="he-IL" smtClean="0"/>
              <a:t>א'.אדר א.תשפ"ד</a:t>
            </a:fld>
            <a:endParaRPr lang="he-IL"/>
          </a:p>
        </p:txBody>
      </p:sp>
      <p:sp>
        <p:nvSpPr>
          <p:cNvPr id="5" name="מציין מיקום של כותרת תחתונה 4">
            <a:extLst>
              <a:ext uri="{FF2B5EF4-FFF2-40B4-BE49-F238E27FC236}">
                <a16:creationId xmlns:a16="http://schemas.microsoft.com/office/drawing/2014/main" id="{C6A83FA1-C0CC-D4A2-9672-9831CA7C52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C0F531A-E76A-3772-9399-F95FE8476C8E}"/>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94436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853DFCF-CB4E-698C-7AB5-0748686934C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B110915-A2E3-7238-1024-4AFABDCC18E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34730C0-0255-5DA8-E708-BBEA316C1FDE}"/>
              </a:ext>
            </a:extLst>
          </p:cNvPr>
          <p:cNvSpPr>
            <a:spLocks noGrp="1"/>
          </p:cNvSpPr>
          <p:nvPr>
            <p:ph type="dt" sz="half" idx="10"/>
          </p:nvPr>
        </p:nvSpPr>
        <p:spPr/>
        <p:txBody>
          <a:bodyPr/>
          <a:lstStyle/>
          <a:p>
            <a:fld id="{9FBD9C55-7868-4FF1-8666-2EC1F88A96B2}" type="datetimeFigureOut">
              <a:rPr lang="he-IL" smtClean="0"/>
              <a:t>א'.אדר א.תשפ"ד</a:t>
            </a:fld>
            <a:endParaRPr lang="he-IL"/>
          </a:p>
        </p:txBody>
      </p:sp>
      <p:sp>
        <p:nvSpPr>
          <p:cNvPr id="5" name="מציין מיקום של כותרת תחתונה 4">
            <a:extLst>
              <a:ext uri="{FF2B5EF4-FFF2-40B4-BE49-F238E27FC236}">
                <a16:creationId xmlns:a16="http://schemas.microsoft.com/office/drawing/2014/main" id="{D4241A22-2BD6-3BEA-8C27-0FE8CB6720E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F923376-DC13-4788-9243-E17EA1EC4D2B}"/>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94499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ADB872-81BA-4A65-3CC3-7AEA7F2242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B1F9213-4F2E-4B59-FECF-A957D7946AD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B87B483-D662-5C2B-CD81-7F1379CA282A}"/>
              </a:ext>
            </a:extLst>
          </p:cNvPr>
          <p:cNvSpPr>
            <a:spLocks noGrp="1"/>
          </p:cNvSpPr>
          <p:nvPr>
            <p:ph type="dt" sz="half" idx="10"/>
          </p:nvPr>
        </p:nvSpPr>
        <p:spPr/>
        <p:txBody>
          <a:bodyPr/>
          <a:lstStyle/>
          <a:p>
            <a:fld id="{9FBD9C55-7868-4FF1-8666-2EC1F88A96B2}" type="datetimeFigureOut">
              <a:rPr lang="he-IL" smtClean="0"/>
              <a:t>א'.אדר א.תשפ"ד</a:t>
            </a:fld>
            <a:endParaRPr lang="he-IL"/>
          </a:p>
        </p:txBody>
      </p:sp>
      <p:sp>
        <p:nvSpPr>
          <p:cNvPr id="5" name="מציין מיקום של כותרת תחתונה 4">
            <a:extLst>
              <a:ext uri="{FF2B5EF4-FFF2-40B4-BE49-F238E27FC236}">
                <a16:creationId xmlns:a16="http://schemas.microsoft.com/office/drawing/2014/main" id="{50F2346A-1B0F-731C-65CD-9E96D8C076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93FEE12-59DA-5A46-91CE-B83BCDEFF1F2}"/>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02114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39C4DE-D944-62DB-0240-D155B157F2F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AF7165A-985F-8D08-7213-2DAF84DED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E57341C-590C-9985-F610-BFA49726ED9A}"/>
              </a:ext>
            </a:extLst>
          </p:cNvPr>
          <p:cNvSpPr>
            <a:spLocks noGrp="1"/>
          </p:cNvSpPr>
          <p:nvPr>
            <p:ph type="dt" sz="half" idx="10"/>
          </p:nvPr>
        </p:nvSpPr>
        <p:spPr/>
        <p:txBody>
          <a:bodyPr/>
          <a:lstStyle/>
          <a:p>
            <a:fld id="{9FBD9C55-7868-4FF1-8666-2EC1F88A96B2}" type="datetimeFigureOut">
              <a:rPr lang="he-IL" smtClean="0"/>
              <a:t>א'.אדר א.תשפ"ד</a:t>
            </a:fld>
            <a:endParaRPr lang="he-IL"/>
          </a:p>
        </p:txBody>
      </p:sp>
      <p:sp>
        <p:nvSpPr>
          <p:cNvPr id="5" name="מציין מיקום של כותרת תחתונה 4">
            <a:extLst>
              <a:ext uri="{FF2B5EF4-FFF2-40B4-BE49-F238E27FC236}">
                <a16:creationId xmlns:a16="http://schemas.microsoft.com/office/drawing/2014/main" id="{259A9292-2C7A-6093-AAFC-5EC5659476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C0FF911-4D0D-4A09-4BC2-18CEB5112E80}"/>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149517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621B93-B9DD-5DBC-BAFC-5A5F875BDC8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01AF364-447E-92A8-0E33-C5679203615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C8858D1-3087-D5DF-8CEC-1507EDC856D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4105F33-2C61-5220-A792-DB312621E1DF}"/>
              </a:ext>
            </a:extLst>
          </p:cNvPr>
          <p:cNvSpPr>
            <a:spLocks noGrp="1"/>
          </p:cNvSpPr>
          <p:nvPr>
            <p:ph type="dt" sz="half" idx="10"/>
          </p:nvPr>
        </p:nvSpPr>
        <p:spPr/>
        <p:txBody>
          <a:bodyPr/>
          <a:lstStyle/>
          <a:p>
            <a:fld id="{9FBD9C55-7868-4FF1-8666-2EC1F88A96B2}" type="datetimeFigureOut">
              <a:rPr lang="he-IL" smtClean="0"/>
              <a:t>א'.אדר א.תשפ"ד</a:t>
            </a:fld>
            <a:endParaRPr lang="he-IL"/>
          </a:p>
        </p:txBody>
      </p:sp>
      <p:sp>
        <p:nvSpPr>
          <p:cNvPr id="6" name="מציין מיקום של כותרת תחתונה 5">
            <a:extLst>
              <a:ext uri="{FF2B5EF4-FFF2-40B4-BE49-F238E27FC236}">
                <a16:creationId xmlns:a16="http://schemas.microsoft.com/office/drawing/2014/main" id="{9F040669-07F4-D987-6C83-14AE6C04526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1FBB2D4-93C6-5EAF-20E0-221DC8148DBF}"/>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400549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251DA4-910A-46BD-9350-1201D054FD7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B18A0DE-47EA-1C10-F99C-758614A8E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0FEEE1D-B7ED-94F5-6C0E-AC15E7FACC8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1736B8A-B6BD-6AC2-8EC8-201760A67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404B3A3-00F4-8263-744E-ACB233F4BEA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0D7D250-66B2-7BAD-545B-F2AD94E7459F}"/>
              </a:ext>
            </a:extLst>
          </p:cNvPr>
          <p:cNvSpPr>
            <a:spLocks noGrp="1"/>
          </p:cNvSpPr>
          <p:nvPr>
            <p:ph type="dt" sz="half" idx="10"/>
          </p:nvPr>
        </p:nvSpPr>
        <p:spPr/>
        <p:txBody>
          <a:bodyPr/>
          <a:lstStyle/>
          <a:p>
            <a:fld id="{9FBD9C55-7868-4FF1-8666-2EC1F88A96B2}" type="datetimeFigureOut">
              <a:rPr lang="he-IL" smtClean="0"/>
              <a:t>א'.אדר א.תשפ"ד</a:t>
            </a:fld>
            <a:endParaRPr lang="he-IL"/>
          </a:p>
        </p:txBody>
      </p:sp>
      <p:sp>
        <p:nvSpPr>
          <p:cNvPr id="8" name="מציין מיקום של כותרת תחתונה 7">
            <a:extLst>
              <a:ext uri="{FF2B5EF4-FFF2-40B4-BE49-F238E27FC236}">
                <a16:creationId xmlns:a16="http://schemas.microsoft.com/office/drawing/2014/main" id="{84C93965-E5D8-6DEE-7CD4-6902B712486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7DF1625-93F0-0584-3430-1960AA241CB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95839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FFC858-717E-CA40-A332-965FDAA21B8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D07A6D15-A8AD-D488-D300-792FD0132DF6}"/>
              </a:ext>
            </a:extLst>
          </p:cNvPr>
          <p:cNvSpPr>
            <a:spLocks noGrp="1"/>
          </p:cNvSpPr>
          <p:nvPr>
            <p:ph type="dt" sz="half" idx="10"/>
          </p:nvPr>
        </p:nvSpPr>
        <p:spPr/>
        <p:txBody>
          <a:bodyPr/>
          <a:lstStyle/>
          <a:p>
            <a:fld id="{9FBD9C55-7868-4FF1-8666-2EC1F88A96B2}" type="datetimeFigureOut">
              <a:rPr lang="he-IL" smtClean="0"/>
              <a:t>א'.אדר א.תשפ"ד</a:t>
            </a:fld>
            <a:endParaRPr lang="he-IL"/>
          </a:p>
        </p:txBody>
      </p:sp>
      <p:sp>
        <p:nvSpPr>
          <p:cNvPr id="4" name="מציין מיקום של כותרת תחתונה 3">
            <a:extLst>
              <a:ext uri="{FF2B5EF4-FFF2-40B4-BE49-F238E27FC236}">
                <a16:creationId xmlns:a16="http://schemas.microsoft.com/office/drawing/2014/main" id="{B8056466-23EE-B77B-DF6C-6536CA06C50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57BC434-4B3A-8314-BA9C-212174E8280A}"/>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85226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4A2BB1F-2FD8-DAE5-B907-07600C45AC90}"/>
              </a:ext>
            </a:extLst>
          </p:cNvPr>
          <p:cNvSpPr>
            <a:spLocks noGrp="1"/>
          </p:cNvSpPr>
          <p:nvPr>
            <p:ph type="dt" sz="half" idx="10"/>
          </p:nvPr>
        </p:nvSpPr>
        <p:spPr/>
        <p:txBody>
          <a:bodyPr/>
          <a:lstStyle/>
          <a:p>
            <a:fld id="{9FBD9C55-7868-4FF1-8666-2EC1F88A96B2}" type="datetimeFigureOut">
              <a:rPr lang="he-IL" smtClean="0"/>
              <a:t>א'.אדר א.תשפ"ד</a:t>
            </a:fld>
            <a:endParaRPr lang="he-IL"/>
          </a:p>
        </p:txBody>
      </p:sp>
      <p:sp>
        <p:nvSpPr>
          <p:cNvPr id="3" name="מציין מיקום של כותרת תחתונה 2">
            <a:extLst>
              <a:ext uri="{FF2B5EF4-FFF2-40B4-BE49-F238E27FC236}">
                <a16:creationId xmlns:a16="http://schemas.microsoft.com/office/drawing/2014/main" id="{63A90861-3A05-ED04-CD0F-D5C11389C6B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1046F814-DAF8-64B2-E81B-7FE737DF508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449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981722-ABF2-8DA3-CE28-05B1D8ABE77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4C74908-C053-E82A-A7F3-864486ACD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358DDC8-C16B-F0E4-D63D-24A9CB76D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B1E7A43-8C2A-FBFA-AC45-DBFDB8E6FF1B}"/>
              </a:ext>
            </a:extLst>
          </p:cNvPr>
          <p:cNvSpPr>
            <a:spLocks noGrp="1"/>
          </p:cNvSpPr>
          <p:nvPr>
            <p:ph type="dt" sz="half" idx="10"/>
          </p:nvPr>
        </p:nvSpPr>
        <p:spPr/>
        <p:txBody>
          <a:bodyPr/>
          <a:lstStyle/>
          <a:p>
            <a:fld id="{9FBD9C55-7868-4FF1-8666-2EC1F88A96B2}" type="datetimeFigureOut">
              <a:rPr lang="he-IL" smtClean="0"/>
              <a:t>א'.אדר א.תשפ"ד</a:t>
            </a:fld>
            <a:endParaRPr lang="he-IL"/>
          </a:p>
        </p:txBody>
      </p:sp>
      <p:sp>
        <p:nvSpPr>
          <p:cNvPr id="6" name="מציין מיקום של כותרת תחתונה 5">
            <a:extLst>
              <a:ext uri="{FF2B5EF4-FFF2-40B4-BE49-F238E27FC236}">
                <a16:creationId xmlns:a16="http://schemas.microsoft.com/office/drawing/2014/main" id="{9647E2E2-FBCD-FC48-DBDD-2557735E1AF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581F39D-7913-CEDE-EC9C-64C02B38395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10835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A2AC94-98C9-55F3-35EE-A800446D9F8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CA953A0-8981-0422-8BCE-E72DB9FD8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6470043-B00B-BD55-CABA-222822255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D6B64D2-9762-8937-398F-357DEEF7AA41}"/>
              </a:ext>
            </a:extLst>
          </p:cNvPr>
          <p:cNvSpPr>
            <a:spLocks noGrp="1"/>
          </p:cNvSpPr>
          <p:nvPr>
            <p:ph type="dt" sz="half" idx="10"/>
          </p:nvPr>
        </p:nvSpPr>
        <p:spPr/>
        <p:txBody>
          <a:bodyPr/>
          <a:lstStyle/>
          <a:p>
            <a:fld id="{9FBD9C55-7868-4FF1-8666-2EC1F88A96B2}" type="datetimeFigureOut">
              <a:rPr lang="he-IL" smtClean="0"/>
              <a:t>א'.אדר א.תשפ"ד</a:t>
            </a:fld>
            <a:endParaRPr lang="he-IL"/>
          </a:p>
        </p:txBody>
      </p:sp>
      <p:sp>
        <p:nvSpPr>
          <p:cNvPr id="6" name="מציין מיקום של כותרת תחתונה 5">
            <a:extLst>
              <a:ext uri="{FF2B5EF4-FFF2-40B4-BE49-F238E27FC236}">
                <a16:creationId xmlns:a16="http://schemas.microsoft.com/office/drawing/2014/main" id="{1177BF27-96D7-69E6-1C1B-962CD16CE6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94EAC9D-D382-CAAF-E990-0C96974C8D87}"/>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39712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C44265B-043F-1F07-3CAB-932E925B704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7F7F275-8CE0-1ACF-B76A-589480F29F1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D03EBD0-0AD0-F437-0377-5282F4A62C7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BD9C55-7868-4FF1-8666-2EC1F88A96B2}" type="datetimeFigureOut">
              <a:rPr lang="he-IL" smtClean="0"/>
              <a:t>א'.אדר א.תשפ"ד</a:t>
            </a:fld>
            <a:endParaRPr lang="he-IL"/>
          </a:p>
        </p:txBody>
      </p:sp>
      <p:sp>
        <p:nvSpPr>
          <p:cNvPr id="5" name="מציין מיקום של כותרת תחתונה 4">
            <a:extLst>
              <a:ext uri="{FF2B5EF4-FFF2-40B4-BE49-F238E27FC236}">
                <a16:creationId xmlns:a16="http://schemas.microsoft.com/office/drawing/2014/main" id="{C38DA500-A716-7804-01EC-82DBC212E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E65C948-B680-D4A3-8DE9-330AB8B2208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07D2C24-4B6F-4387-B270-819B4A4D52BA}" type="slidenum">
              <a:rPr lang="he-IL" smtClean="0"/>
              <a:t>‹#›</a:t>
            </a:fld>
            <a:endParaRPr lang="he-IL"/>
          </a:p>
        </p:txBody>
      </p:sp>
    </p:spTree>
    <p:extLst>
      <p:ext uri="{BB962C8B-B14F-4D97-AF65-F5344CB8AC3E}">
        <p14:creationId xmlns:p14="http://schemas.microsoft.com/office/powerpoint/2010/main" val="184076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F1C93-584D-5B12-0ED2-98ECB5BC1EA0}"/>
              </a:ext>
            </a:extLst>
          </p:cNvPr>
          <p:cNvSpPr txBox="1"/>
          <p:nvPr/>
        </p:nvSpPr>
        <p:spPr>
          <a:xfrm>
            <a:off x="3047499" y="940286"/>
            <a:ext cx="6097002" cy="523220"/>
          </a:xfrm>
          <a:prstGeom prst="rect">
            <a:avLst/>
          </a:prstGeom>
          <a:noFill/>
        </p:spPr>
        <p:txBody>
          <a:bodyPr wrap="square">
            <a:spAutoFit/>
          </a:bodyPr>
          <a:lstStyle/>
          <a:p>
            <a:pPr algn="ctr" rtl="0"/>
            <a:r>
              <a:rPr lang="en-US" sz="2800" dirty="0">
                <a:solidFill>
                  <a:schemeClr val="bg1"/>
                </a:solidFill>
              </a:rPr>
              <a:t>04-Queue-and-stack</a:t>
            </a:r>
          </a:p>
        </p:txBody>
      </p:sp>
    </p:spTree>
    <p:extLst>
      <p:ext uri="{BB962C8B-B14F-4D97-AF65-F5344CB8AC3E}">
        <p14:creationId xmlns:p14="http://schemas.microsoft.com/office/powerpoint/2010/main" val="296154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E0147-86F5-819E-37F9-0875BBA6A6E9}"/>
              </a:ext>
            </a:extLst>
          </p:cNvPr>
          <p:cNvSpPr txBox="1"/>
          <p:nvPr/>
        </p:nvSpPr>
        <p:spPr>
          <a:xfrm>
            <a:off x="2175856" y="590054"/>
            <a:ext cx="8614063" cy="4040658"/>
          </a:xfrm>
          <a:prstGeom prst="rect">
            <a:avLst/>
          </a:prstGeom>
          <a:noFill/>
        </p:spPr>
        <p:txBody>
          <a:bodyPr wrap="square">
            <a:spAutoFit/>
          </a:bodyPr>
          <a:lstStyle/>
          <a:p>
            <a:pPr marL="0" marR="0" algn="r" rtl="1">
              <a:lnSpc>
                <a:spcPct val="107000"/>
              </a:lnSpc>
              <a:spcBef>
                <a:spcPts val="0"/>
              </a:spcBef>
              <a:spcAft>
                <a:spcPts val="600"/>
              </a:spcAft>
            </a:pPr>
            <a:r>
              <a:rPr lang="en-US" sz="1800" dirty="0">
                <a:effectLst/>
                <a:latin typeface="Calibri" panose="020F0502020204030204" pitchFamily="34" charset="0"/>
                <a:ea typeface="Calibri" panose="020F0502020204030204" pitchFamily="34" charset="0"/>
              </a:rPr>
              <a:t> </a:t>
            </a:r>
            <a:endParaRPr lang="en-US" sz="1400" dirty="0">
              <a:effectLst/>
              <a:latin typeface="Calibri" panose="020F0502020204030204" pitchFamily="34" charset="0"/>
              <a:ea typeface="Calibri" panose="020F0502020204030204" pitchFamily="34" charset="0"/>
            </a:endParaRPr>
          </a:p>
          <a:p>
            <a:pPr marL="0" marR="0" algn="ctr" rtl="1">
              <a:lnSpc>
                <a:spcPct val="107000"/>
              </a:lnSpc>
              <a:spcBef>
                <a:spcPts val="0"/>
              </a:spcBef>
              <a:spcAft>
                <a:spcPts val="1200"/>
              </a:spcAft>
            </a:pPr>
            <a:r>
              <a:rPr lang="he-IL" sz="2800" u="sng" dirty="0">
                <a:solidFill>
                  <a:schemeClr val="accent6">
                    <a:lumMod val="50000"/>
                  </a:schemeClr>
                </a:solidFill>
                <a:effectLst/>
                <a:latin typeface="Calibri" panose="020F0502020204030204" pitchFamily="34" charset="0"/>
                <a:ea typeface="Calibri" panose="020F0502020204030204" pitchFamily="34" charset="0"/>
              </a:rPr>
              <a:t>תור</a:t>
            </a:r>
            <a:endParaRPr lang="en-US" sz="1400" dirty="0">
              <a:solidFill>
                <a:schemeClr val="accent6">
                  <a:lumMod val="50000"/>
                </a:schemeClr>
              </a:solidFill>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0"/>
              </a:spcAft>
            </a:pPr>
            <a:r>
              <a:rPr lang="he-IL" sz="1800" dirty="0">
                <a:effectLst/>
                <a:latin typeface="Calibri" panose="020F0502020204030204" pitchFamily="34" charset="0"/>
                <a:ea typeface="Calibri" panose="020F0502020204030204" pitchFamily="34" charset="0"/>
              </a:rPr>
              <a:t>תור (</a:t>
            </a:r>
            <a:r>
              <a:rPr lang="en-US" sz="1800" dirty="0">
                <a:effectLst/>
                <a:latin typeface="Calibri" panose="020F0502020204030204" pitchFamily="34" charset="0"/>
                <a:ea typeface="Calibri" panose="020F0502020204030204" pitchFamily="34" charset="0"/>
              </a:rPr>
              <a:t>Queue</a:t>
            </a:r>
            <a:r>
              <a:rPr lang="he-IL" sz="1800" dirty="0">
                <a:effectLst/>
                <a:latin typeface="Calibri" panose="020F0502020204030204" pitchFamily="34" charset="0"/>
                <a:ea typeface="Calibri" panose="020F0502020204030204" pitchFamily="34" charset="0"/>
              </a:rPr>
              <a:t>) הוא מבנה נתונים שתומך בעיקרון </a:t>
            </a:r>
            <a:r>
              <a:rPr lang="en-US" sz="1800" dirty="0">
                <a:effectLst/>
                <a:latin typeface="Calibri" panose="020F0502020204030204" pitchFamily="34" charset="0"/>
                <a:ea typeface="Calibri" panose="020F0502020204030204" pitchFamily="34" charset="0"/>
              </a:rPr>
              <a:t>FIFO</a:t>
            </a:r>
            <a:r>
              <a:rPr lang="he-IL" sz="180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F</a:t>
            </a:r>
            <a:r>
              <a:rPr lang="en-US" sz="1800" dirty="0">
                <a:effectLst/>
                <a:latin typeface="Calibri" panose="020F0502020204030204" pitchFamily="34" charset="0"/>
                <a:ea typeface="Calibri" panose="020F0502020204030204" pitchFamily="34" charset="0"/>
              </a:rPr>
              <a:t>irst </a:t>
            </a:r>
            <a:r>
              <a:rPr lang="en-US" sz="1800" b="1" dirty="0">
                <a:effectLst/>
                <a:latin typeface="Calibri" panose="020F0502020204030204" pitchFamily="34" charset="0"/>
                <a:ea typeface="Calibri" panose="020F0502020204030204" pitchFamily="34" charset="0"/>
              </a:rPr>
              <a:t>I</a:t>
            </a:r>
            <a:r>
              <a:rPr lang="en-US" sz="1800" dirty="0">
                <a:effectLst/>
                <a:latin typeface="Calibri" panose="020F0502020204030204" pitchFamily="34" charset="0"/>
                <a:ea typeface="Calibri" panose="020F0502020204030204" pitchFamily="34" charset="0"/>
              </a:rPr>
              <a:t>n </a:t>
            </a:r>
            <a:r>
              <a:rPr lang="en-US" sz="1800" b="1" dirty="0">
                <a:effectLst/>
                <a:latin typeface="Calibri" panose="020F0502020204030204" pitchFamily="34" charset="0"/>
                <a:ea typeface="Calibri" panose="020F0502020204030204" pitchFamily="34" charset="0"/>
              </a:rPr>
              <a:t>F</a:t>
            </a:r>
            <a:r>
              <a:rPr lang="en-US" sz="1800" dirty="0">
                <a:effectLst/>
                <a:latin typeface="Calibri" panose="020F0502020204030204" pitchFamily="34" charset="0"/>
                <a:ea typeface="Calibri" panose="020F0502020204030204" pitchFamily="34" charset="0"/>
              </a:rPr>
              <a:t>irst </a:t>
            </a:r>
            <a:r>
              <a:rPr lang="en-US" sz="1800" b="1" dirty="0">
                <a:effectLst/>
                <a:latin typeface="Calibri" panose="020F0502020204030204" pitchFamily="34" charset="0"/>
                <a:ea typeface="Calibri" panose="020F0502020204030204" pitchFamily="34" charset="0"/>
              </a:rPr>
              <a:t>O</a:t>
            </a:r>
            <a:r>
              <a:rPr lang="en-US" sz="1800" dirty="0">
                <a:effectLst/>
                <a:latin typeface="Calibri" panose="020F0502020204030204" pitchFamily="34" charset="0"/>
                <a:ea typeface="Calibri" panose="020F0502020204030204" pitchFamily="34" charset="0"/>
              </a:rPr>
              <a:t>ut</a:t>
            </a:r>
            <a:r>
              <a:rPr lang="he-IL" sz="1800" dirty="0">
                <a:effectLst/>
                <a:latin typeface="Calibri" panose="020F0502020204030204" pitchFamily="34" charset="0"/>
                <a:ea typeface="Calibri" panose="020F0502020204030204" pitchFamily="34" charset="0"/>
              </a:rPr>
              <a:t>), כלומר האיבר הראשון שנכנס לתור הוא האיבר הראשון שיצא ממנו.</a:t>
            </a:r>
            <a:endParaRPr lang="en-US" sz="1400" dirty="0">
              <a:effectLst/>
              <a:latin typeface="Calibri" panose="020F0502020204030204" pitchFamily="34" charset="0"/>
              <a:ea typeface="Calibri" panose="020F0502020204030204" pitchFamily="34" charset="0"/>
            </a:endParaRPr>
          </a:p>
          <a:p>
            <a:pPr marL="0" marR="0" algn="r" rtl="1">
              <a:lnSpc>
                <a:spcPct val="107000"/>
              </a:lnSpc>
              <a:spcBef>
                <a:spcPts val="600"/>
              </a:spcBef>
              <a:spcAft>
                <a:spcPts val="1200"/>
              </a:spcAft>
            </a:pPr>
            <a:r>
              <a:rPr lang="he-IL" sz="1800" u="sng" dirty="0">
                <a:effectLst/>
                <a:latin typeface="Calibri" panose="020F0502020204030204" pitchFamily="34" charset="0"/>
                <a:ea typeface="Calibri" panose="020F0502020204030204" pitchFamily="34" charset="0"/>
              </a:rPr>
              <a:t>פעולות:</a:t>
            </a:r>
            <a:endParaRPr lang="en-US" sz="1400" dirty="0">
              <a:effectLst/>
              <a:latin typeface="Calibri" panose="020F0502020204030204" pitchFamily="34" charset="0"/>
              <a:ea typeface="Calibri" panose="020F0502020204030204" pitchFamily="34" charset="0"/>
            </a:endParaRPr>
          </a:p>
          <a:p>
            <a:pPr marL="342900" lvl="0" indent="-342900">
              <a:lnSpc>
                <a:spcPct val="107000"/>
              </a:lnSpc>
              <a:spcBef>
                <a:spcPts val="600"/>
              </a:spcBef>
              <a:buFont typeface="+mj-lt"/>
              <a:buAutoNum type="arabicParenR"/>
            </a:pPr>
            <a:r>
              <a:rPr lang="en-US" sz="1800" b="1" u="sng" dirty="0">
                <a:solidFill>
                  <a:srgbClr val="000000"/>
                </a:solidFill>
                <a:effectLst/>
                <a:latin typeface="Calibri" panose="020F0502020204030204" pitchFamily="34" charset="0"/>
                <a:ea typeface="Calibri" panose="020F0502020204030204" pitchFamily="34" charset="0"/>
              </a:rPr>
              <a:t>create(Q)</a:t>
            </a:r>
            <a:r>
              <a:rPr lang="he-IL" sz="1800" b="1" dirty="0">
                <a:solidFill>
                  <a:srgbClr val="000000"/>
                </a:solidFill>
                <a:effectLst/>
                <a:latin typeface="Calibri" panose="020F0502020204030204" pitchFamily="34" charset="0"/>
                <a:ea typeface="Calibri" panose="020F0502020204030204" pitchFamily="34" charset="0"/>
              </a:rPr>
              <a:t> </a:t>
            </a:r>
            <a:r>
              <a:rPr lang="en-US"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יצירת תור ריק</a:t>
            </a:r>
            <a:r>
              <a:rPr lang="he-IL" dirty="0">
                <a:solidFill>
                  <a:srgbClr val="000000"/>
                </a:solidFill>
                <a:latin typeface="Calibri" panose="020F0502020204030204" pitchFamily="34" charset="0"/>
                <a:ea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rPr>
              <a:t>Q</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b="1" u="sng" dirty="0">
                <a:solidFill>
                  <a:srgbClr val="000000"/>
                </a:solidFill>
                <a:latin typeface="Calibri" panose="020F0502020204030204" pitchFamily="34" charset="0"/>
                <a:ea typeface="Calibri" panose="020F0502020204030204" pitchFamily="34" charset="0"/>
              </a:rPr>
              <a:t>h</a:t>
            </a:r>
            <a:r>
              <a:rPr lang="en-US" sz="1800" b="1" u="sng" dirty="0">
                <a:solidFill>
                  <a:srgbClr val="000000"/>
                </a:solidFill>
                <a:effectLst/>
                <a:latin typeface="Calibri" panose="020F0502020204030204" pitchFamily="34" charset="0"/>
                <a:ea typeface="Calibri" panose="020F0502020204030204" pitchFamily="34" charset="0"/>
              </a:rPr>
              <a:t>ead(Q)</a:t>
            </a:r>
            <a:r>
              <a:rPr lang="he-IL" sz="1800" b="1" dirty="0">
                <a:solidFill>
                  <a:srgbClr val="000000"/>
                </a:solidFill>
                <a:effectLst/>
                <a:latin typeface="Calibri" panose="020F0502020204030204" pitchFamily="34" charset="0"/>
                <a:ea typeface="Calibri" panose="020F0502020204030204" pitchFamily="34" charset="0"/>
              </a:rPr>
              <a:t> </a:t>
            </a:r>
            <a:r>
              <a:rPr lang="en-US"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מחזיר את האיבר הראשון בראש התור (התור עצמו לא משתנה)</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b="1" u="sng" dirty="0">
                <a:solidFill>
                  <a:srgbClr val="000000"/>
                </a:solidFill>
                <a:latin typeface="Calibri" panose="020F0502020204030204" pitchFamily="34" charset="0"/>
                <a:ea typeface="Calibri" panose="020F0502020204030204" pitchFamily="34" charset="0"/>
              </a:rPr>
              <a:t>e</a:t>
            </a:r>
            <a:r>
              <a:rPr lang="en-US" sz="1800" b="1" u="sng" dirty="0">
                <a:solidFill>
                  <a:srgbClr val="000000"/>
                </a:solidFill>
                <a:effectLst/>
                <a:latin typeface="Calibri" panose="020F0502020204030204" pitchFamily="34" charset="0"/>
                <a:ea typeface="Calibri" panose="020F0502020204030204" pitchFamily="34" charset="0"/>
              </a:rPr>
              <a:t>nqueue (x)</a:t>
            </a:r>
            <a:r>
              <a:rPr lang="he-IL" sz="1800" b="1" dirty="0">
                <a:solidFill>
                  <a:srgbClr val="000000"/>
                </a:solidFill>
                <a:effectLst/>
                <a:latin typeface="Calibri" panose="020F0502020204030204" pitchFamily="34" charset="0"/>
                <a:ea typeface="Calibri" panose="020F0502020204030204" pitchFamily="34" charset="0"/>
              </a:rPr>
              <a:t> </a:t>
            </a:r>
            <a:r>
              <a:rPr lang="en-US"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הכנסת איבר </a:t>
            </a:r>
            <a:r>
              <a:rPr lang="en-US" sz="1800" dirty="0">
                <a:solidFill>
                  <a:srgbClr val="000000"/>
                </a:solidFill>
                <a:effectLst/>
                <a:latin typeface="Calibri" panose="020F0502020204030204" pitchFamily="34" charset="0"/>
                <a:ea typeface="Calibri" panose="020F0502020204030204" pitchFamily="34" charset="0"/>
              </a:rPr>
              <a:t>x</a:t>
            </a:r>
            <a:r>
              <a:rPr lang="he-IL" sz="1800" dirty="0">
                <a:solidFill>
                  <a:srgbClr val="000000"/>
                </a:solidFill>
                <a:effectLst/>
                <a:latin typeface="Calibri" panose="020F0502020204030204" pitchFamily="34" charset="0"/>
                <a:ea typeface="Calibri" panose="020F0502020204030204" pitchFamily="34" charset="0"/>
              </a:rPr>
              <a:t> לסוף תור </a:t>
            </a:r>
            <a:r>
              <a:rPr lang="en-US" sz="1800" dirty="0">
                <a:solidFill>
                  <a:srgbClr val="000000"/>
                </a:solidFill>
                <a:effectLst/>
                <a:latin typeface="Calibri" panose="020F0502020204030204" pitchFamily="34" charset="0"/>
                <a:ea typeface="Calibri" panose="020F0502020204030204" pitchFamily="34" charset="0"/>
              </a:rPr>
              <a:t>Q</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b="1" u="sng" dirty="0">
                <a:solidFill>
                  <a:srgbClr val="000000"/>
                </a:solidFill>
                <a:latin typeface="Calibri" panose="020F0502020204030204" pitchFamily="34" charset="0"/>
                <a:ea typeface="Calibri" panose="020F0502020204030204" pitchFamily="34" charset="0"/>
              </a:rPr>
              <a:t>d</a:t>
            </a:r>
            <a:r>
              <a:rPr lang="en-US" sz="1800" b="1" u="sng" dirty="0">
                <a:solidFill>
                  <a:srgbClr val="000000"/>
                </a:solidFill>
                <a:effectLst/>
                <a:latin typeface="Calibri" panose="020F0502020204030204" pitchFamily="34" charset="0"/>
                <a:ea typeface="Calibri" panose="020F0502020204030204" pitchFamily="34" charset="0"/>
              </a:rPr>
              <a:t>equeue (Q)</a:t>
            </a:r>
            <a:r>
              <a:rPr lang="he-IL" sz="1800" dirty="0">
                <a:solidFill>
                  <a:srgbClr val="000000"/>
                </a:solidFill>
                <a:effectLst/>
                <a:latin typeface="Calibri" panose="020F0502020204030204" pitchFamily="34" charset="0"/>
                <a:ea typeface="Calibri" panose="020F0502020204030204" pitchFamily="34" charset="0"/>
              </a:rPr>
              <a:t> – הוצאת איבר מראש התור </a:t>
            </a:r>
            <a:r>
              <a:rPr lang="en-US" sz="1800" dirty="0">
                <a:solidFill>
                  <a:srgbClr val="000000"/>
                </a:solidFill>
                <a:effectLst/>
                <a:latin typeface="Calibri" panose="020F0502020204030204" pitchFamily="34" charset="0"/>
                <a:ea typeface="Calibri" panose="020F0502020204030204" pitchFamily="34" charset="0"/>
              </a:rPr>
              <a:t>Q</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sz="1800" b="1" u="sng" dirty="0" err="1">
                <a:solidFill>
                  <a:srgbClr val="000000"/>
                </a:solidFill>
                <a:effectLst/>
                <a:latin typeface="Calibri" panose="020F0502020204030204" pitchFamily="34" charset="0"/>
                <a:ea typeface="Calibri" panose="020F0502020204030204" pitchFamily="34" charset="0"/>
              </a:rPr>
              <a:t>queue_empty</a:t>
            </a:r>
            <a:r>
              <a:rPr lang="en-US" sz="1800" b="1" u="sng" dirty="0">
                <a:solidFill>
                  <a:srgbClr val="000000"/>
                </a:solidFill>
                <a:effectLst/>
                <a:latin typeface="Calibri" panose="020F0502020204030204" pitchFamily="34" charset="0"/>
                <a:ea typeface="Calibri" panose="020F0502020204030204" pitchFamily="34" charset="0"/>
              </a:rPr>
              <a:t>(Q) </a:t>
            </a:r>
            <a:r>
              <a:rPr lang="he-IL"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מחזיר </a:t>
            </a:r>
            <a:r>
              <a:rPr lang="en-US" sz="1800" dirty="0">
                <a:solidFill>
                  <a:srgbClr val="000000"/>
                </a:solidFill>
                <a:effectLst/>
                <a:latin typeface="Calibri" panose="020F0502020204030204" pitchFamily="34" charset="0"/>
                <a:ea typeface="Calibri" panose="020F0502020204030204" pitchFamily="34" charset="0"/>
              </a:rPr>
              <a:t>True</a:t>
            </a:r>
            <a:r>
              <a:rPr lang="he-IL" sz="1800" dirty="0">
                <a:solidFill>
                  <a:srgbClr val="000000"/>
                </a:solidFill>
                <a:effectLst/>
                <a:latin typeface="Calibri" panose="020F0502020204030204" pitchFamily="34" charset="0"/>
                <a:ea typeface="Calibri" panose="020F0502020204030204" pitchFamily="34" charset="0"/>
              </a:rPr>
              <a:t> אם תור ריק, אחרת מחזיר </a:t>
            </a:r>
            <a:r>
              <a:rPr lang="en-US" sz="1800" dirty="0">
                <a:solidFill>
                  <a:srgbClr val="000000"/>
                </a:solidFill>
                <a:effectLst/>
                <a:latin typeface="Calibri" panose="020F0502020204030204" pitchFamily="34" charset="0"/>
                <a:ea typeface="Calibri" panose="020F0502020204030204" pitchFamily="34" charset="0"/>
              </a:rPr>
              <a:t>False</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1200"/>
              </a:spcAft>
              <a:buFont typeface="+mj-lt"/>
              <a:buAutoNum type="arabicParenR"/>
            </a:pPr>
            <a:r>
              <a:rPr lang="en-US" sz="1800" b="1" u="sng" dirty="0" err="1">
                <a:solidFill>
                  <a:srgbClr val="000000"/>
                </a:solidFill>
                <a:effectLst/>
                <a:latin typeface="Calibri" panose="020F0502020204030204" pitchFamily="34" charset="0"/>
                <a:ea typeface="Calibri" panose="020F0502020204030204" pitchFamily="34" charset="0"/>
              </a:rPr>
              <a:t>queue_full</a:t>
            </a:r>
            <a:r>
              <a:rPr lang="en-US" sz="1800" b="1" u="sng" dirty="0">
                <a:solidFill>
                  <a:srgbClr val="000000"/>
                </a:solidFill>
                <a:effectLst/>
                <a:latin typeface="Calibri" panose="020F0502020204030204" pitchFamily="34" charset="0"/>
                <a:ea typeface="Calibri" panose="020F0502020204030204" pitchFamily="34" charset="0"/>
              </a:rPr>
              <a:t>(Q) </a:t>
            </a:r>
            <a:r>
              <a:rPr lang="he-IL" sz="1800" b="1" u="sng"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מחזיר </a:t>
            </a:r>
            <a:r>
              <a:rPr lang="en-US" sz="1800" dirty="0">
                <a:solidFill>
                  <a:srgbClr val="000000"/>
                </a:solidFill>
                <a:effectLst/>
                <a:latin typeface="Calibri" panose="020F0502020204030204" pitchFamily="34" charset="0"/>
                <a:ea typeface="Calibri" panose="020F0502020204030204" pitchFamily="34" charset="0"/>
              </a:rPr>
              <a:t>True</a:t>
            </a:r>
            <a:r>
              <a:rPr lang="he-IL" sz="1800" dirty="0">
                <a:solidFill>
                  <a:srgbClr val="000000"/>
                </a:solidFill>
                <a:effectLst/>
                <a:latin typeface="Calibri" panose="020F0502020204030204" pitchFamily="34" charset="0"/>
                <a:ea typeface="Calibri" panose="020F0502020204030204" pitchFamily="34" charset="0"/>
              </a:rPr>
              <a:t> אם תור מלא ו-</a:t>
            </a:r>
            <a:r>
              <a:rPr lang="en-US" sz="1800" dirty="0">
                <a:solidFill>
                  <a:srgbClr val="000000"/>
                </a:solidFill>
                <a:effectLst/>
                <a:latin typeface="Calibri" panose="020F0502020204030204" pitchFamily="34" charset="0"/>
                <a:ea typeface="Calibri" panose="020F0502020204030204" pitchFamily="34" charset="0"/>
              </a:rPr>
              <a:t>False</a:t>
            </a:r>
            <a:r>
              <a:rPr lang="he-IL" sz="1800" dirty="0">
                <a:solidFill>
                  <a:srgbClr val="000000"/>
                </a:solidFill>
                <a:effectLst/>
                <a:latin typeface="Calibri" panose="020F0502020204030204" pitchFamily="34" charset="0"/>
                <a:ea typeface="Calibri" panose="020F0502020204030204" pitchFamily="34" charset="0"/>
              </a:rPr>
              <a:t> אחרת</a:t>
            </a: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66095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F73529-1015-48A7-D2C2-A17E04C0D6A7}"/>
              </a:ext>
            </a:extLst>
          </p:cNvPr>
          <p:cNvSpPr txBox="1"/>
          <p:nvPr/>
        </p:nvSpPr>
        <p:spPr>
          <a:xfrm>
            <a:off x="2466802" y="573737"/>
            <a:ext cx="8306492" cy="592726"/>
          </a:xfrm>
          <a:prstGeom prst="rect">
            <a:avLst/>
          </a:prstGeom>
          <a:noFill/>
        </p:spPr>
        <p:txBody>
          <a:bodyPr wrap="square">
            <a:spAutoFit/>
          </a:bodyPr>
          <a:lstStyle/>
          <a:p>
            <a:pPr marL="0" marR="0" algn="ctr" rtl="1">
              <a:lnSpc>
                <a:spcPct val="107000"/>
              </a:lnSpc>
              <a:spcBef>
                <a:spcPts val="0"/>
              </a:spcBef>
              <a:spcAft>
                <a:spcPts val="800"/>
              </a:spcAft>
            </a:pPr>
            <a:r>
              <a:rPr lang="he-IL" sz="3200" dirty="0" err="1">
                <a:solidFill>
                  <a:schemeClr val="accent6">
                    <a:lumMod val="50000"/>
                  </a:schemeClr>
                </a:solidFill>
                <a:effectLst/>
                <a:latin typeface="Calibri" panose="020F0502020204030204" pitchFamily="34" charset="0"/>
                <a:ea typeface="Calibri" panose="020F0502020204030204" pitchFamily="34" charset="0"/>
              </a:rPr>
              <a:t>פסאודו</a:t>
            </a:r>
            <a:r>
              <a:rPr lang="he-IL" sz="3200" dirty="0">
                <a:solidFill>
                  <a:schemeClr val="accent6">
                    <a:lumMod val="50000"/>
                  </a:schemeClr>
                </a:solidFill>
                <a:effectLst/>
                <a:latin typeface="Calibri" panose="020F0502020204030204" pitchFamily="34" charset="0"/>
                <a:ea typeface="Calibri" panose="020F0502020204030204" pitchFamily="34" charset="0"/>
              </a:rPr>
              <a:t>-קוד לפעולות על תור במימוש על ידי מערך</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p:txBody>
      </p:sp>
      <p:pic>
        <p:nvPicPr>
          <p:cNvPr id="7" name="Picture 6" descr="A black screen with white text&#10;&#10;Description automatically generated">
            <a:extLst>
              <a:ext uri="{FF2B5EF4-FFF2-40B4-BE49-F238E27FC236}">
                <a16:creationId xmlns:a16="http://schemas.microsoft.com/office/drawing/2014/main" id="{8142A4EA-ADDB-6C7C-5E06-F4FDB3D20A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6402" y="1750272"/>
            <a:ext cx="2685447" cy="1159625"/>
          </a:xfrm>
          <a:prstGeom prst="rect">
            <a:avLst/>
          </a:prstGeom>
        </p:spPr>
      </p:pic>
      <p:pic>
        <p:nvPicPr>
          <p:cNvPr id="9" name="Picture 8" descr="A computer screen with white text&#10;&#10;Description automatically generated">
            <a:extLst>
              <a:ext uri="{FF2B5EF4-FFF2-40B4-BE49-F238E27FC236}">
                <a16:creationId xmlns:a16="http://schemas.microsoft.com/office/drawing/2014/main" id="{3BB4C553-867C-C6F6-F8C5-0F50A36DE4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0865" y="1666347"/>
            <a:ext cx="2210108" cy="1352739"/>
          </a:xfrm>
          <a:prstGeom prst="rect">
            <a:avLst/>
          </a:prstGeom>
        </p:spPr>
      </p:pic>
      <p:pic>
        <p:nvPicPr>
          <p:cNvPr id="11" name="Picture 10" descr="A black screen with white text&#10;&#10;Description automatically generated">
            <a:extLst>
              <a:ext uri="{FF2B5EF4-FFF2-40B4-BE49-F238E27FC236}">
                <a16:creationId xmlns:a16="http://schemas.microsoft.com/office/drawing/2014/main" id="{2DBE29A9-ECA0-6866-9A8D-B3CD3B758A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0381" y="1676581"/>
            <a:ext cx="2645055" cy="1342505"/>
          </a:xfrm>
          <a:prstGeom prst="rect">
            <a:avLst/>
          </a:prstGeom>
        </p:spPr>
      </p:pic>
      <p:pic>
        <p:nvPicPr>
          <p:cNvPr id="13" name="Picture 12" descr="A screen shot of a computer program&#10;&#10;Description automatically generated">
            <a:extLst>
              <a:ext uri="{FF2B5EF4-FFF2-40B4-BE49-F238E27FC236}">
                <a16:creationId xmlns:a16="http://schemas.microsoft.com/office/drawing/2014/main" id="{212C68ED-8637-0B94-910B-6B9768A2DC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610" y="1658833"/>
            <a:ext cx="2709271" cy="1342505"/>
          </a:xfrm>
          <a:prstGeom prst="rect">
            <a:avLst/>
          </a:prstGeom>
        </p:spPr>
      </p:pic>
      <p:sp>
        <p:nvSpPr>
          <p:cNvPr id="15" name="TextBox 14">
            <a:extLst>
              <a:ext uri="{FF2B5EF4-FFF2-40B4-BE49-F238E27FC236}">
                <a16:creationId xmlns:a16="http://schemas.microsoft.com/office/drawing/2014/main" id="{B53771A8-4E4A-D43E-99EF-27FFC363077C}"/>
              </a:ext>
            </a:extLst>
          </p:cNvPr>
          <p:cNvSpPr txBox="1"/>
          <p:nvPr/>
        </p:nvSpPr>
        <p:spPr>
          <a:xfrm>
            <a:off x="1618372" y="3511456"/>
            <a:ext cx="8955256" cy="2263568"/>
          </a:xfrm>
          <a:prstGeom prst="rect">
            <a:avLst/>
          </a:prstGeom>
          <a:noFill/>
        </p:spPr>
        <p:txBody>
          <a:bodyPr wrap="square">
            <a:spAutoFit/>
          </a:bodyPr>
          <a:lstStyle/>
          <a:p>
            <a:pPr marL="0" marR="0" algn="ctr" rtl="1">
              <a:lnSpc>
                <a:spcPct val="150000"/>
              </a:lnSpc>
              <a:spcBef>
                <a:spcPts val="600"/>
              </a:spcBef>
              <a:spcAft>
                <a:spcPts val="1200"/>
              </a:spcAft>
            </a:pPr>
            <a:r>
              <a:rPr lang="he-IL" sz="3200" u="sng" dirty="0">
                <a:solidFill>
                  <a:schemeClr val="accent6">
                    <a:lumMod val="50000"/>
                  </a:schemeClr>
                </a:solidFill>
                <a:effectLst/>
                <a:latin typeface="Calibri" panose="020F0502020204030204" pitchFamily="34" charset="0"/>
                <a:ea typeface="Calibri" panose="020F0502020204030204" pitchFamily="34" charset="0"/>
              </a:rPr>
              <a:t>מימושים אפשריים:</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pPr marL="342900" marR="0" lvl="0" indent="-342900" algn="r" rtl="1">
              <a:lnSpc>
                <a:spcPct val="150000"/>
              </a:lnSpc>
              <a:spcBef>
                <a:spcPts val="600"/>
              </a:spcBef>
              <a:spcAft>
                <a:spcPts val="0"/>
              </a:spcAft>
              <a:buFont typeface="+mj-lt"/>
              <a:buAutoNum type="arabicParenR"/>
            </a:pPr>
            <a:r>
              <a:rPr lang="he-IL" dirty="0">
                <a:solidFill>
                  <a:srgbClr val="000000"/>
                </a:solidFill>
                <a:effectLst/>
                <a:latin typeface="Calibri" panose="020F0502020204030204" pitchFamily="34" charset="0"/>
                <a:ea typeface="Calibri" panose="020F0502020204030204" pitchFamily="34" charset="0"/>
              </a:rPr>
              <a:t>רשימה מקושרת חד כיוונית. הכנסת האיברים מכיוון ה-"זנב" (</a:t>
            </a:r>
            <a:r>
              <a:rPr lang="en-US" dirty="0">
                <a:solidFill>
                  <a:srgbClr val="000000"/>
                </a:solidFill>
                <a:effectLst/>
                <a:latin typeface="Calibri" panose="020F0502020204030204" pitchFamily="34" charset="0"/>
                <a:ea typeface="Calibri" panose="020F0502020204030204" pitchFamily="34" charset="0"/>
              </a:rPr>
              <a:t>tail</a:t>
            </a:r>
            <a:r>
              <a:rPr lang="he-IL" dirty="0">
                <a:solidFill>
                  <a:srgbClr val="000000"/>
                </a:solidFill>
                <a:effectLst/>
                <a:latin typeface="Calibri" panose="020F0502020204030204" pitchFamily="34" charset="0"/>
                <a:ea typeface="Calibri" panose="020F0502020204030204" pitchFamily="34" charset="0"/>
              </a:rPr>
              <a:t>) של רשימה והוצאת תעשה מכיוון ה-"ראש" (</a:t>
            </a:r>
            <a:r>
              <a:rPr lang="en-US" dirty="0">
                <a:solidFill>
                  <a:srgbClr val="000000"/>
                </a:solidFill>
                <a:effectLst/>
                <a:latin typeface="Calibri" panose="020F0502020204030204" pitchFamily="34" charset="0"/>
                <a:ea typeface="Calibri" panose="020F0502020204030204" pitchFamily="34" charset="0"/>
              </a:rPr>
              <a:t>head</a:t>
            </a:r>
            <a:r>
              <a:rPr lang="he-IL" dirty="0">
                <a:solidFill>
                  <a:srgbClr val="000000"/>
                </a:solidFill>
                <a:effectLst/>
                <a:latin typeface="Calibri" panose="020F0502020204030204" pitchFamily="34" charset="0"/>
                <a:ea typeface="Calibri" panose="020F0502020204030204" pitchFamily="34" charset="0"/>
              </a:rPr>
              <a:t>).</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1200"/>
              </a:spcAft>
              <a:buFont typeface="+mj-lt"/>
              <a:buAutoNum type="arabicParenR"/>
            </a:pPr>
            <a:r>
              <a:rPr lang="he-IL" dirty="0">
                <a:solidFill>
                  <a:srgbClr val="000000"/>
                </a:solidFill>
                <a:effectLst/>
                <a:latin typeface="Calibri" panose="020F0502020204030204" pitchFamily="34" charset="0"/>
                <a:ea typeface="Calibri" panose="020F0502020204030204" pitchFamily="34" charset="0"/>
              </a:rPr>
              <a:t>מערך חד ממדי בגודל </a:t>
            </a:r>
            <a:r>
              <a:rPr lang="en-US" dirty="0">
                <a:solidFill>
                  <a:srgbClr val="000000"/>
                </a:solidFill>
                <a:effectLst/>
                <a:latin typeface="Calibri" panose="020F0502020204030204" pitchFamily="34" charset="0"/>
                <a:ea typeface="Calibri" panose="020F0502020204030204" pitchFamily="34" charset="0"/>
              </a:rPr>
              <a:t>N</a:t>
            </a:r>
            <a:r>
              <a:rPr lang="he-IL" dirty="0">
                <a:solidFill>
                  <a:srgbClr val="000000"/>
                </a:solidFill>
                <a:effectLst/>
                <a:latin typeface="Calibri" panose="020F0502020204030204" pitchFamily="34" charset="0"/>
                <a:ea typeface="Calibri" panose="020F0502020204030204" pitchFamily="34" charset="0"/>
              </a:rPr>
              <a:t> עם שני אינדקסים.</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8264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58329"/>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4</a:t>
            </a:r>
          </a:p>
        </p:txBody>
      </p:sp>
      <p:sp>
        <p:nvSpPr>
          <p:cNvPr id="4" name="TextBox 3">
            <a:extLst>
              <a:ext uri="{FF2B5EF4-FFF2-40B4-BE49-F238E27FC236}">
                <a16:creationId xmlns:a16="http://schemas.microsoft.com/office/drawing/2014/main" id="{A9370DD1-D876-C662-EC1F-4ED7C5501C0E}"/>
              </a:ext>
            </a:extLst>
          </p:cNvPr>
          <p:cNvSpPr txBox="1"/>
          <p:nvPr/>
        </p:nvSpPr>
        <p:spPr>
          <a:xfrm>
            <a:off x="5500948" y="1151649"/>
            <a:ext cx="6097384" cy="968278"/>
          </a:xfrm>
          <a:prstGeom prst="rect">
            <a:avLst/>
          </a:prstGeom>
          <a:noFill/>
        </p:spPr>
        <p:txBody>
          <a:bodyPr wrap="square">
            <a:spAutoFit/>
          </a:bodyPr>
          <a:lstStyle/>
          <a:p>
            <a:pPr marL="0" marR="0" algn="r" rtl="1">
              <a:lnSpc>
                <a:spcPct val="107000"/>
              </a:lnSpc>
              <a:spcBef>
                <a:spcPts val="0"/>
              </a:spcBef>
              <a:spcAft>
                <a:spcPts val="0"/>
              </a:spcAft>
            </a:pPr>
            <a:r>
              <a:rPr lang="he-IL" sz="1800" dirty="0">
                <a:solidFill>
                  <a:srgbClr val="000000"/>
                </a:solidFill>
                <a:effectLst/>
                <a:latin typeface="Calibri" panose="020F0502020204030204" pitchFamily="34" charset="0"/>
                <a:ea typeface="Calibri" panose="020F0502020204030204" pitchFamily="34" charset="0"/>
              </a:rPr>
              <a:t>מה מבצעה </a:t>
            </a:r>
            <a:r>
              <a:rPr lang="he-IL" sz="1800" dirty="0" err="1">
                <a:solidFill>
                  <a:srgbClr val="000000"/>
                </a:solidFill>
                <a:effectLst/>
                <a:latin typeface="Calibri" panose="020F0502020204030204" pitchFamily="34" charset="0"/>
                <a:ea typeface="Calibri" panose="020F0502020204030204" pitchFamily="34" charset="0"/>
              </a:rPr>
              <a:t>פסאודו</a:t>
            </a:r>
            <a:r>
              <a:rPr lang="he-IL" sz="1800" dirty="0">
                <a:solidFill>
                  <a:srgbClr val="000000"/>
                </a:solidFill>
                <a:effectLst/>
                <a:latin typeface="Calibri" panose="020F0502020204030204" pitchFamily="34" charset="0"/>
                <a:ea typeface="Calibri" panose="020F0502020204030204" pitchFamily="34" charset="0"/>
              </a:rPr>
              <a:t>-קוד הבא? </a:t>
            </a:r>
            <a:endParaRPr lang="en-US" sz="1800" dirty="0">
              <a:solidFill>
                <a:srgbClr val="000000"/>
              </a:solidFill>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0"/>
              </a:spcAft>
            </a:pPr>
            <a:r>
              <a:rPr lang="he-IL" sz="1800" dirty="0">
                <a:solidFill>
                  <a:srgbClr val="000000"/>
                </a:solidFill>
                <a:effectLst/>
                <a:latin typeface="Calibri" panose="020F0502020204030204" pitchFamily="34" charset="0"/>
                <a:ea typeface="Calibri" panose="020F0502020204030204" pitchFamily="34" charset="0"/>
              </a:rPr>
              <a:t>מה סיבוכיות של האלגוריתם?</a:t>
            </a:r>
            <a:endParaRPr lang="en-US" sz="14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endParaRPr lang="en-US" sz="1400" dirty="0">
              <a:effectLst/>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CD59352E-ED4A-C47E-5A68-183CA769477B}"/>
              </a:ext>
            </a:extLst>
          </p:cNvPr>
          <p:cNvSpPr txBox="1"/>
          <p:nvPr/>
        </p:nvSpPr>
        <p:spPr>
          <a:xfrm>
            <a:off x="3619718" y="1772576"/>
            <a:ext cx="6097384" cy="2087238"/>
          </a:xfrm>
          <a:prstGeom prst="rect">
            <a:avLst/>
          </a:prstGeom>
          <a:noFill/>
        </p:spPr>
        <p:txBody>
          <a:bodyPr wrap="square">
            <a:spAutoFit/>
          </a:bodyPr>
          <a:lstStyle/>
          <a:p>
            <a:pPr marL="457200" marR="0" algn="l" rtl="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F(Q)</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Create(S)</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While not </a:t>
            </a:r>
            <a:r>
              <a:rPr lang="en-US" sz="1800" dirty="0" err="1">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Queue_Empty</a:t>
            </a: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(Q) do</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Push(S, Dequeue(Q))</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While not </a:t>
            </a:r>
            <a:r>
              <a:rPr lang="en-US" sz="1800" dirty="0" err="1">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Stack_Empty</a:t>
            </a: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(S) do</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Enqueue(</a:t>
            </a:r>
            <a:r>
              <a:rPr lang="en-US" sz="1800" dirty="0" err="1">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Q,Pop</a:t>
            </a: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(S))</a:t>
            </a: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84134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58329"/>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 </a:t>
            </a:r>
            <a:r>
              <a:rPr kumimoji="0" lang="he-IL" altLang="he-IL" sz="4200" b="1" i="0" u="none" strike="noStrike" kern="0" cap="none" spc="0" normalizeH="0" baseline="0" noProof="0" dirty="0">
                <a:ln>
                  <a:noFill/>
                </a:ln>
                <a:solidFill>
                  <a:srgbClr val="006633"/>
                </a:solidFill>
                <a:effectLst/>
                <a:uLnTx/>
                <a:uFillTx/>
                <a:latin typeface="Garamond"/>
                <a:cs typeface="Arial"/>
              </a:rPr>
              <a:t>5</a:t>
            </a:r>
            <a:endParaRPr kumimoji="0" lang="en-US" altLang="he-IL" sz="4200" b="1" i="0" u="none" strike="noStrike" kern="0" cap="none" spc="0" normalizeH="0" baseline="0" noProof="0" dirty="0">
              <a:ln>
                <a:noFill/>
              </a:ln>
              <a:solidFill>
                <a:srgbClr val="006633"/>
              </a:solidFill>
              <a:effectLst/>
              <a:uLnTx/>
              <a:uFillTx/>
              <a:latin typeface="Garamond"/>
              <a:cs typeface="Arial"/>
            </a:endParaRPr>
          </a:p>
        </p:txBody>
      </p:sp>
      <p:sp>
        <p:nvSpPr>
          <p:cNvPr id="3" name="TextBox 2">
            <a:extLst>
              <a:ext uri="{FF2B5EF4-FFF2-40B4-BE49-F238E27FC236}">
                <a16:creationId xmlns:a16="http://schemas.microsoft.com/office/drawing/2014/main" id="{42D86D05-9587-172B-1470-FCF43FA40D28}"/>
              </a:ext>
            </a:extLst>
          </p:cNvPr>
          <p:cNvSpPr txBox="1"/>
          <p:nvPr/>
        </p:nvSpPr>
        <p:spPr>
          <a:xfrm>
            <a:off x="5352923" y="1242333"/>
            <a:ext cx="6097384" cy="3930115"/>
          </a:xfrm>
          <a:prstGeom prst="rect">
            <a:avLst/>
          </a:prstGeom>
          <a:noFill/>
        </p:spPr>
        <p:txBody>
          <a:bodyPr wrap="square">
            <a:spAutoFit/>
          </a:bodyPr>
          <a:lstStyle/>
          <a:p>
            <a:pPr marL="0" marR="0" algn="r" rtl="1">
              <a:lnSpc>
                <a:spcPct val="107000"/>
              </a:lnSpc>
              <a:spcBef>
                <a:spcPts val="0"/>
              </a:spcBef>
              <a:spcAft>
                <a:spcPts val="0"/>
              </a:spcAft>
            </a:pPr>
            <a:r>
              <a:rPr lang="he-IL" dirty="0">
                <a:solidFill>
                  <a:srgbClr val="000000"/>
                </a:solidFill>
                <a:effectLst/>
                <a:latin typeface="+mj-lt"/>
                <a:ea typeface="Calibri" panose="020F0502020204030204" pitchFamily="34" charset="0"/>
              </a:rPr>
              <a:t>כתוב </a:t>
            </a:r>
            <a:r>
              <a:rPr lang="he-IL" dirty="0" err="1">
                <a:solidFill>
                  <a:srgbClr val="000000"/>
                </a:solidFill>
                <a:effectLst/>
                <a:latin typeface="+mj-lt"/>
                <a:ea typeface="Calibri" panose="020F0502020204030204" pitchFamily="34" charset="0"/>
              </a:rPr>
              <a:t>פסאודו</a:t>
            </a:r>
            <a:r>
              <a:rPr lang="he-IL" dirty="0">
                <a:solidFill>
                  <a:srgbClr val="000000"/>
                </a:solidFill>
                <a:effectLst/>
                <a:latin typeface="+mj-lt"/>
                <a:ea typeface="Calibri" panose="020F0502020204030204" pitchFamily="34" charset="0"/>
              </a:rPr>
              <a:t>-קוד למימוש  תור על ידי שתי מחסניות.</a:t>
            </a:r>
            <a:endParaRPr lang="en-US" dirty="0">
              <a:effectLst/>
              <a:latin typeface="+mj-lt"/>
              <a:ea typeface="Calibri" panose="020F0502020204030204" pitchFamily="34" charset="0"/>
            </a:endParaRPr>
          </a:p>
          <a:p>
            <a:pPr marL="457200" marR="0" algn="r" rtl="1">
              <a:lnSpc>
                <a:spcPct val="107000"/>
              </a:lnSpc>
              <a:spcBef>
                <a:spcPts val="0"/>
              </a:spcBef>
              <a:spcAft>
                <a:spcPts val="0"/>
              </a:spcAft>
            </a:pPr>
            <a:r>
              <a:rPr lang="en-US" b="1" u="none" strike="noStrike" dirty="0">
                <a:solidFill>
                  <a:srgbClr val="000000"/>
                </a:solidFill>
                <a:effectLst/>
                <a:latin typeface="+mj-lt"/>
                <a:ea typeface="Calibri" panose="020F0502020204030204" pitchFamily="34" charset="0"/>
              </a:rPr>
              <a:t> </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he-IL" u="sng" dirty="0">
                <a:solidFill>
                  <a:srgbClr val="000000"/>
                </a:solidFill>
                <a:effectLst/>
                <a:latin typeface="+mj-lt"/>
                <a:ea typeface="Calibri" panose="020F0502020204030204" pitchFamily="34" charset="0"/>
              </a:rPr>
              <a:t>אלגוריתם של פתרון:</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he-IL" dirty="0">
                <a:solidFill>
                  <a:srgbClr val="000000"/>
                </a:solidFill>
                <a:effectLst/>
                <a:latin typeface="+mj-lt"/>
                <a:ea typeface="Calibri" panose="020F0502020204030204" pitchFamily="34" charset="0"/>
              </a:rPr>
              <a:t>מטרה של שאלה - לכתוב מחדש פונקציות </a:t>
            </a:r>
            <a:r>
              <a:rPr lang="en-US" b="1" dirty="0" err="1">
                <a:solidFill>
                  <a:srgbClr val="000000"/>
                </a:solidFill>
                <a:effectLst/>
                <a:latin typeface="+mj-lt"/>
                <a:ea typeface="Calibri" panose="020F0502020204030204" pitchFamily="34" charset="0"/>
              </a:rPr>
              <a:t>Queue_Empty</a:t>
            </a:r>
            <a:r>
              <a:rPr lang="en-US" b="1" dirty="0">
                <a:solidFill>
                  <a:srgbClr val="000000"/>
                </a:solidFill>
                <a:effectLst/>
                <a:latin typeface="+mj-lt"/>
                <a:ea typeface="Calibri" panose="020F0502020204030204" pitchFamily="34" charset="0"/>
              </a:rPr>
              <a:t>, Enqueue</a:t>
            </a:r>
            <a:r>
              <a:rPr lang="he-IL" dirty="0">
                <a:solidFill>
                  <a:srgbClr val="000000"/>
                </a:solidFill>
                <a:effectLst/>
                <a:latin typeface="+mj-lt"/>
                <a:ea typeface="Calibri" panose="020F0502020204030204" pitchFamily="34" charset="0"/>
              </a:rPr>
              <a:t> ו-</a:t>
            </a:r>
            <a:r>
              <a:rPr lang="en-US" b="1" dirty="0">
                <a:solidFill>
                  <a:srgbClr val="000000"/>
                </a:solidFill>
                <a:effectLst/>
                <a:latin typeface="+mj-lt"/>
                <a:ea typeface="Calibri" panose="020F0502020204030204" pitchFamily="34" charset="0"/>
              </a:rPr>
              <a:t>Dequeue</a:t>
            </a:r>
            <a:r>
              <a:rPr lang="he-IL" dirty="0">
                <a:solidFill>
                  <a:srgbClr val="000000"/>
                </a:solidFill>
                <a:effectLst/>
                <a:latin typeface="+mj-lt"/>
                <a:ea typeface="Calibri" panose="020F0502020204030204" pitchFamily="34" charset="0"/>
              </a:rPr>
              <a:t>. באמצעות פונקציות של המחסנית.</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en-US" dirty="0">
                <a:solidFill>
                  <a:srgbClr val="000000"/>
                </a:solidFill>
                <a:effectLst/>
                <a:latin typeface="+mj-lt"/>
                <a:ea typeface="Calibri" panose="020F0502020204030204" pitchFamily="34" charset="0"/>
              </a:rPr>
              <a:t> </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he-IL" dirty="0">
                <a:solidFill>
                  <a:srgbClr val="000000"/>
                </a:solidFill>
                <a:latin typeface="+mj-lt"/>
                <a:ea typeface="Calibri" panose="020F0502020204030204" pitchFamily="34" charset="0"/>
              </a:rPr>
              <a:t>נחזיק שתי מחסניות. נקרא להן </a:t>
            </a:r>
            <a:r>
              <a:rPr lang="en-US" dirty="0">
                <a:solidFill>
                  <a:srgbClr val="000000"/>
                </a:solidFill>
                <a:latin typeface="+mj-lt"/>
                <a:ea typeface="Calibri" panose="020F0502020204030204" pitchFamily="34" charset="0"/>
              </a:rPr>
              <a:t>inbox</a:t>
            </a:r>
            <a:r>
              <a:rPr lang="he-IL" dirty="0">
                <a:solidFill>
                  <a:srgbClr val="000000"/>
                </a:solidFill>
                <a:latin typeface="+mj-lt"/>
                <a:ea typeface="Calibri" panose="020F0502020204030204" pitchFamily="34" charset="0"/>
              </a:rPr>
              <a:t> ו-</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a:t>
            </a:r>
            <a:endParaRPr lang="en-US" dirty="0">
              <a:solidFill>
                <a:srgbClr val="000000"/>
              </a:solidFill>
              <a:latin typeface="+mj-lt"/>
              <a:ea typeface="Calibri" panose="020F0502020204030204" pitchFamily="34" charset="0"/>
            </a:endParaRPr>
          </a:p>
          <a:p>
            <a:pPr marL="342900" marR="0" lvl="0" indent="-3429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כאשר נדחוף לתור – נדחוף תמיד ל-</a:t>
            </a:r>
            <a:r>
              <a:rPr lang="en-US" dirty="0">
                <a:solidFill>
                  <a:srgbClr val="000000"/>
                </a:solidFill>
                <a:latin typeface="+mj-lt"/>
                <a:ea typeface="Calibri" panose="020F0502020204030204" pitchFamily="34" charset="0"/>
              </a:rPr>
              <a:t>inbox</a:t>
            </a:r>
            <a:r>
              <a:rPr lang="he-IL" dirty="0">
                <a:solidFill>
                  <a:srgbClr val="000000"/>
                </a:solidFill>
                <a:latin typeface="+mj-lt"/>
                <a:ea typeface="Calibri" panose="020F0502020204030204" pitchFamily="34" charset="0"/>
              </a:rPr>
              <a:t>.</a:t>
            </a:r>
            <a:endParaRPr lang="en-US" dirty="0">
              <a:solidFill>
                <a:srgbClr val="000000"/>
              </a:solidFill>
              <a:latin typeface="+mj-lt"/>
              <a:ea typeface="Calibri" panose="020F0502020204030204" pitchFamily="34" charset="0"/>
            </a:endParaRPr>
          </a:p>
          <a:p>
            <a:pPr marL="342900" marR="0" lvl="0" indent="-3429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כאשר נשלף מהתור, נבצע את הפעולה הבאה:</a:t>
            </a:r>
            <a:endParaRPr lang="en-US" dirty="0">
              <a:solidFill>
                <a:srgbClr val="000000"/>
              </a:solidFill>
              <a:latin typeface="+mj-lt"/>
              <a:ea typeface="Calibri" panose="020F0502020204030204" pitchFamily="34" charset="0"/>
            </a:endParaRPr>
          </a:p>
          <a:p>
            <a:pPr marL="742950" marR="0" lvl="1" indent="-285750" algn="just" rtl="1">
              <a:lnSpc>
                <a:spcPct val="107000"/>
              </a:lnSpc>
              <a:spcBef>
                <a:spcPts val="0"/>
              </a:spcBef>
              <a:spcAft>
                <a:spcPts val="0"/>
              </a:spcAft>
              <a:buFont typeface="Courier New" panose="02070309020205020404" pitchFamily="49" charset="0"/>
              <a:buChar char="o"/>
            </a:pPr>
            <a:r>
              <a:rPr lang="he-IL" dirty="0">
                <a:solidFill>
                  <a:srgbClr val="000000"/>
                </a:solidFill>
                <a:latin typeface="+mj-lt"/>
                <a:ea typeface="Calibri" panose="020F0502020204030204" pitchFamily="34" charset="0"/>
              </a:rPr>
              <a:t>אם יש ב-</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 איבר – נשלוף אותו.</a:t>
            </a:r>
            <a:endParaRPr lang="en-US" dirty="0">
              <a:solidFill>
                <a:srgbClr val="000000"/>
              </a:solidFill>
              <a:latin typeface="+mj-lt"/>
              <a:ea typeface="Calibri" panose="020F0502020204030204" pitchFamily="34" charset="0"/>
            </a:endParaRPr>
          </a:p>
          <a:p>
            <a:pPr marL="742950" marR="0" lvl="1" indent="-285750" algn="just" rtl="1">
              <a:lnSpc>
                <a:spcPct val="107000"/>
              </a:lnSpc>
              <a:spcBef>
                <a:spcPts val="0"/>
              </a:spcBef>
              <a:spcAft>
                <a:spcPts val="0"/>
              </a:spcAft>
              <a:buFont typeface="Courier New" panose="02070309020205020404" pitchFamily="49" charset="0"/>
              <a:buChar char="o"/>
            </a:pPr>
            <a:r>
              <a:rPr lang="he-IL" dirty="0">
                <a:solidFill>
                  <a:srgbClr val="000000"/>
                </a:solidFill>
                <a:latin typeface="+mj-lt"/>
                <a:ea typeface="Calibri" panose="020F0502020204030204" pitchFamily="34" charset="0"/>
              </a:rPr>
              <a:t>אם </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  ריקה:</a:t>
            </a:r>
            <a:endParaRPr lang="en-US" dirty="0">
              <a:solidFill>
                <a:srgbClr val="000000"/>
              </a:solidFill>
              <a:latin typeface="+mj-lt"/>
              <a:ea typeface="Calibri" panose="020F0502020204030204" pitchFamily="34" charset="0"/>
            </a:endParaRPr>
          </a:p>
          <a:p>
            <a:pPr marL="1143000" marR="0" lvl="2" indent="-2286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להעתיק כל איברים מ- </a:t>
            </a:r>
            <a:r>
              <a:rPr lang="en-US" dirty="0">
                <a:solidFill>
                  <a:srgbClr val="000000"/>
                </a:solidFill>
                <a:latin typeface="+mj-lt"/>
                <a:ea typeface="Calibri" panose="020F0502020204030204" pitchFamily="34" charset="0"/>
              </a:rPr>
              <a:t>inbox</a:t>
            </a:r>
            <a:r>
              <a:rPr lang="he-IL" dirty="0">
                <a:solidFill>
                  <a:srgbClr val="000000"/>
                </a:solidFill>
                <a:latin typeface="+mj-lt"/>
                <a:ea typeface="Calibri" panose="020F0502020204030204" pitchFamily="34" charset="0"/>
              </a:rPr>
              <a:t> ל-</a:t>
            </a:r>
            <a:r>
              <a:rPr lang="en-US" dirty="0">
                <a:solidFill>
                  <a:srgbClr val="000000"/>
                </a:solidFill>
                <a:latin typeface="+mj-lt"/>
                <a:ea typeface="Calibri" panose="020F0502020204030204" pitchFamily="34" charset="0"/>
              </a:rPr>
              <a:t>outbox</a:t>
            </a:r>
          </a:p>
          <a:p>
            <a:pPr marL="1143000" marR="0" lvl="2" indent="-2286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נשלוף איבר מ-</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a:t>
            </a:r>
            <a:endParaRPr lang="en-US" dirty="0">
              <a:solidFill>
                <a:srgbClr val="000000"/>
              </a:solidFill>
              <a:latin typeface="+mj-lt"/>
              <a:ea typeface="Calibri" panose="020F0502020204030204" pitchFamily="34" charset="0"/>
            </a:endParaRPr>
          </a:p>
        </p:txBody>
      </p:sp>
    </p:spTree>
    <p:extLst>
      <p:ext uri="{BB962C8B-B14F-4D97-AF65-F5344CB8AC3E}">
        <p14:creationId xmlns:p14="http://schemas.microsoft.com/office/powerpoint/2010/main" val="28681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58329"/>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פתרון תרגיל </a:t>
            </a:r>
            <a:r>
              <a:rPr kumimoji="0" lang="he-IL" altLang="he-IL" sz="4200" b="1" i="0" u="none" strike="noStrike" kern="0" cap="none" spc="0" normalizeH="0" baseline="0" noProof="0" dirty="0">
                <a:ln>
                  <a:noFill/>
                </a:ln>
                <a:solidFill>
                  <a:srgbClr val="006633"/>
                </a:solidFill>
                <a:effectLst/>
                <a:uLnTx/>
                <a:uFillTx/>
                <a:latin typeface="Garamond"/>
                <a:cs typeface="Arial"/>
              </a:rPr>
              <a:t>5</a:t>
            </a:r>
            <a:endParaRPr kumimoji="0" lang="en-US" altLang="he-IL" sz="4200" b="1" i="0" u="none" strike="noStrike" kern="0" cap="none" spc="0" normalizeH="0" baseline="0" noProof="0" dirty="0">
              <a:ln>
                <a:noFill/>
              </a:ln>
              <a:solidFill>
                <a:srgbClr val="006633"/>
              </a:solidFill>
              <a:effectLst/>
              <a:uLnTx/>
              <a:uFillTx/>
              <a:latin typeface="Garamond"/>
              <a:cs typeface="Arial"/>
            </a:endParaRPr>
          </a:p>
        </p:txBody>
      </p:sp>
      <p:pic>
        <p:nvPicPr>
          <p:cNvPr id="4" name="Picture 3" descr="A computer screen shot of white text&#10;&#10;Description automatically generated">
            <a:extLst>
              <a:ext uri="{FF2B5EF4-FFF2-40B4-BE49-F238E27FC236}">
                <a16:creationId xmlns:a16="http://schemas.microsoft.com/office/drawing/2014/main" id="{BBBD3309-982A-5CC4-3D43-DB4192202D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824" y="1547914"/>
            <a:ext cx="5401467" cy="4070511"/>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F6EDB265-255A-0ACB-4C01-A3F9BBD8EA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9168" y="1547913"/>
            <a:ext cx="3567679" cy="4042557"/>
          </a:xfrm>
          <a:prstGeom prst="rect">
            <a:avLst/>
          </a:prstGeom>
        </p:spPr>
      </p:pic>
    </p:spTree>
    <p:extLst>
      <p:ext uri="{BB962C8B-B14F-4D97-AF65-F5344CB8AC3E}">
        <p14:creationId xmlns:p14="http://schemas.microsoft.com/office/powerpoint/2010/main" val="64556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58329"/>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1" i="0" u="none" strike="noStrike" kern="0" cap="none" spc="0" normalizeH="0" baseline="0" noProof="0" dirty="0">
                <a:ln>
                  <a:noFill/>
                </a:ln>
                <a:solidFill>
                  <a:srgbClr val="006633"/>
                </a:solidFill>
                <a:effectLst/>
                <a:uLnTx/>
                <a:uFillTx/>
                <a:latin typeface="Garamond"/>
                <a:ea typeface="+mj-ea"/>
                <a:cs typeface="Arial"/>
              </a:rPr>
              <a:t>תרגיל </a:t>
            </a:r>
            <a:r>
              <a:rPr kumimoji="0" lang="en-US" altLang="he-IL" sz="4200" b="1" i="0" u="none" strike="noStrike" kern="0" cap="none" spc="0" normalizeH="0" baseline="0" noProof="0" dirty="0">
                <a:ln>
                  <a:noFill/>
                </a:ln>
                <a:solidFill>
                  <a:srgbClr val="006633"/>
                </a:solidFill>
                <a:effectLst/>
                <a:uLnTx/>
                <a:uFillTx/>
                <a:latin typeface="Garamond"/>
                <a:ea typeface="+mj-ea"/>
                <a:cs typeface="Arial"/>
              </a:rPr>
              <a:t>6</a:t>
            </a:r>
          </a:p>
        </p:txBody>
      </p:sp>
      <p:sp>
        <p:nvSpPr>
          <p:cNvPr id="2" name="Rectangle 1"/>
          <p:cNvSpPr/>
          <p:nvPr/>
        </p:nvSpPr>
        <p:spPr>
          <a:xfrm>
            <a:off x="1267968" y="1215104"/>
            <a:ext cx="9875520" cy="923330"/>
          </a:xfrm>
          <a:prstGeom prst="rect">
            <a:avLst/>
          </a:prstGeom>
        </p:spPr>
        <p:txBody>
          <a:bodyPr wrap="square">
            <a:spAutoFit/>
          </a:bodyPr>
          <a:lstStyle/>
          <a:p>
            <a:r>
              <a:rPr lang="he-IL">
                <a:latin typeface="ArialMT"/>
              </a:rPr>
              <a:t>כתבו פעולה (פונקציה) המקבלת תור של מספרים שלמים ומחזירה את סכום האיברים הזוגיים הנמצאים בו.</a:t>
            </a:r>
          </a:p>
          <a:p>
            <a:r>
              <a:rPr lang="he-IL">
                <a:latin typeface="ArialMT"/>
              </a:rPr>
              <a:t>אחרי הפעלת פונקציה, התור יישאר ללא מספרים זוגיים.</a:t>
            </a:r>
          </a:p>
          <a:p>
            <a:r>
              <a:rPr lang="he-IL">
                <a:latin typeface="ArialMT"/>
              </a:rPr>
              <a:t>מה סיבוכיות של אלגוריתם?</a:t>
            </a:r>
            <a:endParaRPr lang="en-US" dirty="0"/>
          </a:p>
        </p:txBody>
      </p:sp>
      <p:sp>
        <p:nvSpPr>
          <p:cNvPr id="5" name="Rectangle 4"/>
          <p:cNvSpPr/>
          <p:nvPr/>
        </p:nvSpPr>
        <p:spPr>
          <a:xfrm>
            <a:off x="621792" y="2118884"/>
            <a:ext cx="6096000" cy="3693319"/>
          </a:xfrm>
          <a:prstGeom prst="rect">
            <a:avLst/>
          </a:prstGeom>
        </p:spPr>
        <p:txBody>
          <a:bodyPr>
            <a:spAutoFit/>
          </a:bodyPr>
          <a:lstStyle/>
          <a:p>
            <a:pPr algn="l" rtl="0"/>
            <a:r>
              <a:rPr lang="en-US" b="1" dirty="0"/>
              <a:t>function </a:t>
            </a:r>
            <a:r>
              <a:rPr lang="en-US" b="1" dirty="0" err="1"/>
              <a:t>sum_of_even_numbers</a:t>
            </a:r>
            <a:r>
              <a:rPr lang="en-US" b="1" dirty="0"/>
              <a:t>(queue):</a:t>
            </a:r>
          </a:p>
          <a:p>
            <a:pPr algn="l" rtl="0"/>
            <a:r>
              <a:rPr lang="en-US" dirty="0"/>
              <a:t>    </a:t>
            </a:r>
            <a:r>
              <a:rPr lang="en-US" dirty="0" err="1"/>
              <a:t>total_sum</a:t>
            </a:r>
            <a:r>
              <a:rPr lang="en-US" dirty="0"/>
              <a:t> = 0</a:t>
            </a:r>
          </a:p>
          <a:p>
            <a:pPr algn="l" rtl="0"/>
            <a:r>
              <a:rPr lang="en-US" dirty="0"/>
              <a:t>    </a:t>
            </a:r>
            <a:r>
              <a:rPr lang="en-US" dirty="0" err="1"/>
              <a:t>even_numbers</a:t>
            </a:r>
            <a:r>
              <a:rPr lang="en-US" dirty="0"/>
              <a:t> = []</a:t>
            </a:r>
          </a:p>
          <a:p>
            <a:pPr algn="l" rtl="0"/>
            <a:endParaRPr lang="en-US" dirty="0"/>
          </a:p>
          <a:p>
            <a:pPr algn="l" rtl="0"/>
            <a:r>
              <a:rPr lang="en-US" dirty="0"/>
              <a:t>    for each number in queue:</a:t>
            </a:r>
          </a:p>
          <a:p>
            <a:pPr algn="l" rtl="0"/>
            <a:r>
              <a:rPr lang="en-US" dirty="0"/>
              <a:t>        if number is even:</a:t>
            </a:r>
          </a:p>
          <a:p>
            <a:pPr algn="l" rtl="0"/>
            <a:r>
              <a:rPr lang="en-US" dirty="0"/>
              <a:t>            </a:t>
            </a:r>
            <a:r>
              <a:rPr lang="en-US" dirty="0" err="1"/>
              <a:t>total_sum</a:t>
            </a:r>
            <a:r>
              <a:rPr lang="en-US" dirty="0"/>
              <a:t> += number</a:t>
            </a:r>
          </a:p>
          <a:p>
            <a:pPr algn="l" rtl="0"/>
            <a:r>
              <a:rPr lang="en-US" dirty="0"/>
              <a:t>            add number to </a:t>
            </a:r>
            <a:r>
              <a:rPr lang="en-US" dirty="0" err="1"/>
              <a:t>even_numbers</a:t>
            </a:r>
            <a:r>
              <a:rPr lang="en-US" dirty="0"/>
              <a:t> list</a:t>
            </a:r>
          </a:p>
          <a:p>
            <a:pPr algn="l" rtl="0"/>
            <a:endParaRPr lang="en-US" dirty="0"/>
          </a:p>
          <a:p>
            <a:pPr algn="l" rtl="0"/>
            <a:r>
              <a:rPr lang="en-US" dirty="0"/>
              <a:t>    for each element in </a:t>
            </a:r>
            <a:r>
              <a:rPr lang="en-US" dirty="0" err="1"/>
              <a:t>even_numbers</a:t>
            </a:r>
            <a:r>
              <a:rPr lang="en-US" dirty="0"/>
              <a:t>:</a:t>
            </a:r>
          </a:p>
          <a:p>
            <a:pPr algn="l" rtl="0"/>
            <a:r>
              <a:rPr lang="en-US" dirty="0"/>
              <a:t>        remove element from queue</a:t>
            </a:r>
          </a:p>
          <a:p>
            <a:pPr algn="l" rtl="0"/>
            <a:endParaRPr lang="en-US" dirty="0"/>
          </a:p>
          <a:p>
            <a:pPr algn="l" rtl="0"/>
            <a:r>
              <a:rPr lang="en-US" dirty="0"/>
              <a:t>    return </a:t>
            </a:r>
            <a:r>
              <a:rPr lang="en-US" dirty="0" err="1"/>
              <a:t>total_sum</a:t>
            </a:r>
            <a:r>
              <a:rPr lang="en-US" dirty="0"/>
              <a:t>, queue</a:t>
            </a:r>
          </a:p>
        </p:txBody>
      </p:sp>
      <p:sp>
        <p:nvSpPr>
          <p:cNvPr id="7" name="Rectangle 6"/>
          <p:cNvSpPr/>
          <p:nvPr/>
        </p:nvSpPr>
        <p:spPr>
          <a:xfrm>
            <a:off x="5722679" y="2710458"/>
            <a:ext cx="6469321" cy="2308324"/>
          </a:xfrm>
          <a:prstGeom prst="rect">
            <a:avLst/>
          </a:prstGeom>
        </p:spPr>
        <p:txBody>
          <a:bodyPr wrap="square">
            <a:spAutoFit/>
          </a:bodyPr>
          <a:lstStyle/>
          <a:p>
            <a:pPr algn="l" rtl="0"/>
            <a:r>
              <a:rPr lang="en-US" b="1" dirty="0"/>
              <a:t>function </a:t>
            </a:r>
            <a:r>
              <a:rPr lang="en-US" b="1" dirty="0" err="1"/>
              <a:t>removeElements</a:t>
            </a:r>
            <a:r>
              <a:rPr lang="en-US" b="1" dirty="0"/>
              <a:t>(queue, size, </a:t>
            </a:r>
            <a:r>
              <a:rPr lang="en-US" b="1" dirty="0" err="1"/>
              <a:t>elementsToRemove</a:t>
            </a:r>
            <a:r>
              <a:rPr lang="en-US" b="1" dirty="0"/>
              <a:t>, </a:t>
            </a:r>
            <a:r>
              <a:rPr lang="en-US" b="1" dirty="0" err="1"/>
              <a:t>numElementsToRemove</a:t>
            </a:r>
            <a:r>
              <a:rPr lang="en-US" b="1" dirty="0"/>
              <a:t>):</a:t>
            </a:r>
          </a:p>
          <a:p>
            <a:pPr algn="l" rtl="0"/>
            <a:r>
              <a:rPr lang="en-US" dirty="0"/>
              <a:t>    for each </a:t>
            </a:r>
            <a:r>
              <a:rPr lang="en-US" dirty="0" err="1"/>
              <a:t>elementToRemove</a:t>
            </a:r>
            <a:r>
              <a:rPr lang="en-US" dirty="0"/>
              <a:t> in </a:t>
            </a:r>
            <a:r>
              <a:rPr lang="en-US" dirty="0" err="1"/>
              <a:t>elementsToRemove</a:t>
            </a:r>
            <a:r>
              <a:rPr lang="en-US" dirty="0"/>
              <a:t>:</a:t>
            </a:r>
          </a:p>
          <a:p>
            <a:pPr algn="l" rtl="0"/>
            <a:r>
              <a:rPr lang="en-US" dirty="0"/>
              <a:t>        for each element in queue:</a:t>
            </a:r>
          </a:p>
          <a:p>
            <a:pPr algn="l" rtl="0"/>
            <a:r>
              <a:rPr lang="en-US" dirty="0"/>
              <a:t>            if element is equal to </a:t>
            </a:r>
            <a:r>
              <a:rPr lang="en-US" dirty="0" err="1"/>
              <a:t>elementToRemove</a:t>
            </a:r>
            <a:r>
              <a:rPr lang="en-US" dirty="0"/>
              <a:t>:</a:t>
            </a:r>
          </a:p>
          <a:p>
            <a:pPr algn="l" rtl="0"/>
            <a:r>
              <a:rPr lang="en-US" dirty="0"/>
              <a:t>	for k from index of element to size - 2:</a:t>
            </a:r>
          </a:p>
          <a:p>
            <a:pPr algn="l" rtl="0"/>
            <a:r>
              <a:rPr lang="en-US" dirty="0"/>
              <a:t>                    queue[k] = queue[k + 1]</a:t>
            </a:r>
          </a:p>
          <a:p>
            <a:pPr algn="l" rtl="0"/>
            <a:r>
              <a:rPr lang="en-US" dirty="0"/>
              <a:t>                size = size - 1</a:t>
            </a:r>
          </a:p>
        </p:txBody>
      </p:sp>
    </p:spTree>
    <p:extLst>
      <p:ext uri="{BB962C8B-B14F-4D97-AF65-F5344CB8AC3E}">
        <p14:creationId xmlns:p14="http://schemas.microsoft.com/office/powerpoint/2010/main" val="3058049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06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DE70C76-2477-E0E1-82C4-8E7570F3CD4F}"/>
              </a:ext>
            </a:extLst>
          </p:cNvPr>
          <p:cNvSpPr txBox="1"/>
          <p:nvPr/>
        </p:nvSpPr>
        <p:spPr>
          <a:xfrm>
            <a:off x="2028305" y="890166"/>
            <a:ext cx="9227128" cy="3275897"/>
          </a:xfrm>
          <a:prstGeom prst="rect">
            <a:avLst/>
          </a:prstGeom>
          <a:noFill/>
        </p:spPr>
        <p:txBody>
          <a:bodyPr wrap="square">
            <a:spAutoFit/>
          </a:bodyPr>
          <a:lstStyle/>
          <a:p>
            <a:pPr marL="0" marR="0" algn="ctr" rtl="1">
              <a:lnSpc>
                <a:spcPct val="150000"/>
              </a:lnSpc>
              <a:spcBef>
                <a:spcPts val="0"/>
              </a:spcBef>
              <a:spcAft>
                <a:spcPts val="800"/>
              </a:spcAft>
            </a:pPr>
            <a:r>
              <a:rPr lang="he-IL" sz="3200" u="sng" dirty="0">
                <a:solidFill>
                  <a:schemeClr val="accent6">
                    <a:lumMod val="50000"/>
                  </a:schemeClr>
                </a:solidFill>
                <a:effectLst/>
                <a:latin typeface="Calibri" panose="020F0502020204030204" pitchFamily="34" charset="0"/>
                <a:ea typeface="Arial Rounded"/>
                <a:cs typeface="Arial Rounded"/>
              </a:rPr>
              <a:t>מחסנית</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pPr marL="0" marR="0" algn="just" rtl="1">
              <a:lnSpc>
                <a:spcPct val="150000"/>
              </a:lnSpc>
              <a:spcBef>
                <a:spcPts val="0"/>
              </a:spcBef>
              <a:spcAft>
                <a:spcPts val="800"/>
              </a:spcAft>
            </a:pPr>
            <a:r>
              <a:rPr lang="he-IL" dirty="0">
                <a:effectLst/>
                <a:latin typeface="Calibri" panose="020F0502020204030204" pitchFamily="34" charset="0"/>
                <a:ea typeface="Calibri" panose="020F0502020204030204" pitchFamily="34" charset="0"/>
              </a:rPr>
              <a:t>מחסנית (</a:t>
            </a:r>
            <a:r>
              <a:rPr lang="en-US" dirty="0">
                <a:effectLst/>
                <a:latin typeface="Calibri" panose="020F0502020204030204" pitchFamily="34" charset="0"/>
                <a:ea typeface="Calibri" panose="020F0502020204030204" pitchFamily="34" charset="0"/>
              </a:rPr>
              <a:t>Stack</a:t>
            </a:r>
            <a:r>
              <a:rPr lang="he-IL" dirty="0">
                <a:effectLst/>
                <a:latin typeface="Calibri" panose="020F0502020204030204" pitchFamily="34" charset="0"/>
                <a:ea typeface="Calibri" panose="020F0502020204030204" pitchFamily="34" charset="0"/>
              </a:rPr>
              <a:t>) היא סוג של אוסף התומך בפעולות הכנסה והוצאה, כך שמתקיימת התכונה הבאה:</a:t>
            </a:r>
            <a:endParaRPr lang="en-US" dirty="0">
              <a:effectLst/>
              <a:latin typeface="Calibri" panose="020F0502020204030204" pitchFamily="34" charset="0"/>
              <a:ea typeface="Calibri" panose="020F0502020204030204" pitchFamily="34" charset="0"/>
            </a:endParaRPr>
          </a:p>
          <a:p>
            <a:pPr marL="285750" marR="0" indent="-285750" algn="just" rtl="1">
              <a:lnSpc>
                <a:spcPct val="150000"/>
              </a:lnSpc>
              <a:spcBef>
                <a:spcPts val="0"/>
              </a:spcBef>
              <a:spcAft>
                <a:spcPts val="800"/>
              </a:spcAft>
              <a:buFont typeface="Arial" panose="020B0604020202020204" pitchFamily="34" charset="0"/>
              <a:buChar char="•"/>
            </a:pPr>
            <a:r>
              <a:rPr lang="he-IL" dirty="0">
                <a:effectLst/>
                <a:latin typeface="Calibri" panose="020F0502020204030204" pitchFamily="34" charset="0"/>
                <a:ea typeface="Calibri" panose="020F0502020204030204" pitchFamily="34" charset="0"/>
              </a:rPr>
              <a:t>פעולת מחיקה מחזירה תמיד את הערך שהוכנס אחרון, מבין ערכים הקיימים במחסנית.</a:t>
            </a:r>
            <a:endParaRPr lang="en-US" dirty="0">
              <a:effectLst/>
              <a:latin typeface="Calibri" panose="020F0502020204030204" pitchFamily="34" charset="0"/>
              <a:ea typeface="Calibri" panose="020F0502020204030204" pitchFamily="34" charset="0"/>
            </a:endParaRPr>
          </a:p>
          <a:p>
            <a:pPr marL="285750" marR="0" indent="-285750" algn="just" rtl="1">
              <a:lnSpc>
                <a:spcPct val="150000"/>
              </a:lnSpc>
              <a:spcBef>
                <a:spcPts val="0"/>
              </a:spcBef>
              <a:spcAft>
                <a:spcPts val="800"/>
              </a:spcAft>
              <a:buFont typeface="Arial" panose="020B0604020202020204" pitchFamily="34" charset="0"/>
              <a:buChar char="•"/>
            </a:pPr>
            <a:r>
              <a:rPr lang="he-IL" dirty="0">
                <a:effectLst/>
                <a:latin typeface="Calibri" panose="020F0502020204030204" pitchFamily="34" charset="0"/>
                <a:ea typeface="Calibri" panose="020F0502020204030204" pitchFamily="34" charset="0"/>
              </a:rPr>
              <a:t>פעולות במחסנית מתבצעות רק בקצה אחד הנקרא ראש המחסנית</a:t>
            </a:r>
            <a:r>
              <a:rPr lang="en-US" dirty="0">
                <a:effectLst/>
                <a:latin typeface="Calibri" panose="020F0502020204030204" pitchFamily="34" charset="0"/>
                <a:ea typeface="Calibri" panose="020F0502020204030204" pitchFamily="34" charset="0"/>
              </a:rPr>
              <a:t>. </a:t>
            </a:r>
          </a:p>
          <a:p>
            <a:pPr marL="0" marR="0" algn="just" rtl="1">
              <a:lnSpc>
                <a:spcPct val="150000"/>
              </a:lnSpc>
              <a:spcBef>
                <a:spcPts val="0"/>
              </a:spcBef>
              <a:spcAft>
                <a:spcPts val="0"/>
              </a:spcAft>
            </a:pPr>
            <a:r>
              <a:rPr lang="he-IL" dirty="0">
                <a:effectLst/>
                <a:latin typeface="Calibri" panose="020F0502020204030204" pitchFamily="34" charset="0"/>
                <a:ea typeface="Calibri" panose="020F0502020204030204" pitchFamily="34" charset="0"/>
              </a:rPr>
              <a:t>הפרוטוקול המגדיר את דרך הגישה לערכים במחסנית נקרא </a:t>
            </a:r>
            <a:r>
              <a:rPr lang="en-US" dirty="0">
                <a:effectLst/>
                <a:latin typeface="Calibri" panose="020F0502020204030204" pitchFamily="34" charset="0"/>
                <a:ea typeface="Calibri" panose="020F0502020204030204" pitchFamily="34" charset="0"/>
              </a:rPr>
              <a:t>LIFO</a:t>
            </a:r>
          </a:p>
          <a:p>
            <a:pPr marL="0" marR="0" algn="just" rtl="1">
              <a:lnSpc>
                <a:spcPct val="150000"/>
              </a:lnSpc>
              <a:spcBef>
                <a:spcPts val="0"/>
              </a:spcBef>
              <a:spcAft>
                <a:spcPts val="800"/>
              </a:spcAft>
            </a:pPr>
            <a:r>
              <a:rPr lang="en-US" dirty="0">
                <a:effectLst/>
                <a:latin typeface="Calibri" panose="020F0502020204030204" pitchFamily="34" charset="0"/>
                <a:ea typeface="Calibri" panose="020F0502020204030204" pitchFamily="34" charset="0"/>
              </a:rPr>
              <a:t> (</a:t>
            </a:r>
            <a:r>
              <a:rPr lang="en-US" b="1" dirty="0">
                <a:effectLst/>
                <a:latin typeface="Calibri" panose="020F0502020204030204" pitchFamily="34" charset="0"/>
                <a:ea typeface="Calibri" panose="020F0502020204030204" pitchFamily="34" charset="0"/>
              </a:rPr>
              <a:t>L</a:t>
            </a:r>
            <a:r>
              <a:rPr lang="en-US" dirty="0">
                <a:effectLst/>
                <a:latin typeface="Calibri" panose="020F0502020204030204" pitchFamily="34" charset="0"/>
                <a:ea typeface="Calibri" panose="020F0502020204030204" pitchFamily="34" charset="0"/>
              </a:rPr>
              <a:t>ast </a:t>
            </a:r>
            <a:r>
              <a:rPr lang="en-US" b="1" dirty="0">
                <a:effectLst/>
                <a:latin typeface="Calibri" panose="020F0502020204030204" pitchFamily="34" charset="0"/>
                <a:ea typeface="Calibri" panose="020F0502020204030204" pitchFamily="34" charset="0"/>
              </a:rPr>
              <a:t>I</a:t>
            </a:r>
            <a:r>
              <a:rPr lang="en-US" dirty="0">
                <a:effectLst/>
                <a:latin typeface="Calibri" panose="020F0502020204030204" pitchFamily="34" charset="0"/>
                <a:ea typeface="Calibri" panose="020F0502020204030204" pitchFamily="34" charset="0"/>
              </a:rPr>
              <a:t>n </a:t>
            </a:r>
            <a:r>
              <a:rPr lang="en-US" b="1" dirty="0">
                <a:effectLst/>
                <a:latin typeface="Calibri" panose="020F0502020204030204" pitchFamily="34" charset="0"/>
                <a:ea typeface="Calibri" panose="020F0502020204030204" pitchFamily="34" charset="0"/>
              </a:rPr>
              <a:t>F</a:t>
            </a:r>
            <a:r>
              <a:rPr lang="en-US" dirty="0">
                <a:effectLst/>
                <a:latin typeface="Calibri" panose="020F0502020204030204" pitchFamily="34" charset="0"/>
                <a:ea typeface="Calibri" panose="020F0502020204030204" pitchFamily="34" charset="0"/>
              </a:rPr>
              <a:t>irst </a:t>
            </a:r>
            <a:r>
              <a:rPr lang="en-US" b="1" dirty="0">
                <a:effectLst/>
                <a:latin typeface="Calibri" panose="020F0502020204030204" pitchFamily="34" charset="0"/>
                <a:ea typeface="Calibri" panose="020F0502020204030204" pitchFamily="34" charset="0"/>
              </a:rPr>
              <a:t>O</a:t>
            </a:r>
            <a:r>
              <a:rPr lang="en-US" dirty="0">
                <a:effectLst/>
                <a:latin typeface="Calibri" panose="020F0502020204030204" pitchFamily="34" charset="0"/>
                <a:ea typeface="Calibri" panose="020F0502020204030204" pitchFamily="34" charset="0"/>
              </a:rPr>
              <a:t>ut).</a:t>
            </a:r>
          </a:p>
        </p:txBody>
      </p:sp>
    </p:spTree>
    <p:extLst>
      <p:ext uri="{BB962C8B-B14F-4D97-AF65-F5344CB8AC3E}">
        <p14:creationId xmlns:p14="http://schemas.microsoft.com/office/powerpoint/2010/main" val="142167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C53BC-E152-F89F-3518-C085172F7012}"/>
              </a:ext>
            </a:extLst>
          </p:cNvPr>
          <p:cNvSpPr txBox="1"/>
          <p:nvPr/>
        </p:nvSpPr>
        <p:spPr>
          <a:xfrm>
            <a:off x="3522519" y="809449"/>
            <a:ext cx="6097384" cy="4212820"/>
          </a:xfrm>
          <a:prstGeom prst="rect">
            <a:avLst/>
          </a:prstGeom>
          <a:noFill/>
        </p:spPr>
        <p:txBody>
          <a:bodyPr wrap="square">
            <a:spAutoFit/>
          </a:bodyPr>
          <a:lstStyle/>
          <a:p>
            <a:pPr marL="0" marR="0" algn="ctr" rtl="1">
              <a:lnSpc>
                <a:spcPct val="150000"/>
              </a:lnSpc>
              <a:spcBef>
                <a:spcPts val="0"/>
              </a:spcBef>
              <a:spcAft>
                <a:spcPts val="800"/>
              </a:spcAft>
            </a:pPr>
            <a:r>
              <a:rPr lang="he-IL" sz="3200" u="sng" dirty="0">
                <a:solidFill>
                  <a:schemeClr val="accent6">
                    <a:lumMod val="50000"/>
                  </a:schemeClr>
                </a:solidFill>
                <a:effectLst/>
                <a:latin typeface="Calibri" panose="020F0502020204030204" pitchFamily="34" charset="0"/>
                <a:ea typeface="Calibri" panose="020F0502020204030204" pitchFamily="34" charset="0"/>
              </a:rPr>
              <a:t>פעולות:</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latin typeface="Calibri" panose="020F0502020204030204" pitchFamily="34" charset="0"/>
                <a:ea typeface="Calibri" panose="020F0502020204030204" pitchFamily="34" charset="0"/>
              </a:rPr>
              <a:t>create(S)</a:t>
            </a:r>
            <a:r>
              <a:rPr lang="he-IL" dirty="0">
                <a:solidFill>
                  <a:srgbClr val="000000"/>
                </a:solidFill>
                <a:effectLst/>
                <a:latin typeface="Calibri" panose="020F0502020204030204" pitchFamily="34" charset="0"/>
                <a:ea typeface="Calibri" panose="020F0502020204030204" pitchFamily="34" charset="0"/>
              </a:rPr>
              <a:t> – יצירת מחסנית ריקה </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effectLst/>
                <a:latin typeface="Calibri" panose="020F0502020204030204" pitchFamily="34" charset="0"/>
                <a:ea typeface="Calibri" panose="020F0502020204030204" pitchFamily="34" charset="0"/>
              </a:rPr>
              <a:t>push(</a:t>
            </a:r>
            <a:r>
              <a:rPr lang="en-US" dirty="0" err="1">
                <a:solidFill>
                  <a:srgbClr val="000000"/>
                </a:solidFill>
                <a:effectLst/>
                <a:latin typeface="Calibri" panose="020F0502020204030204" pitchFamily="34" charset="0"/>
                <a:ea typeface="Calibri" panose="020F0502020204030204" pitchFamily="34" charset="0"/>
              </a:rPr>
              <a:t>S,x</a:t>
            </a:r>
            <a:r>
              <a:rPr lang="en-US" dirty="0">
                <a:solidFill>
                  <a:srgbClr val="000000"/>
                </a:solidFill>
                <a:effectLst/>
                <a:latin typeface="Calibri" panose="020F0502020204030204" pitchFamily="34" charset="0"/>
                <a:ea typeface="Calibri" panose="020F0502020204030204" pitchFamily="34" charset="0"/>
              </a:rPr>
              <a:t>)</a:t>
            </a:r>
            <a:r>
              <a:rPr lang="he-IL" dirty="0">
                <a:solidFill>
                  <a:srgbClr val="000000"/>
                </a:solidFill>
                <a:effectLst/>
                <a:latin typeface="Calibri" panose="020F0502020204030204" pitchFamily="34" charset="0"/>
                <a:ea typeface="Calibri" panose="020F0502020204030204" pitchFamily="34" charset="0"/>
              </a:rPr>
              <a:t> – הכנסת האיבר </a:t>
            </a:r>
            <a:r>
              <a:rPr lang="en-US" dirty="0">
                <a:solidFill>
                  <a:srgbClr val="000000"/>
                </a:solidFill>
                <a:effectLst/>
                <a:latin typeface="Calibri" panose="020F0502020204030204" pitchFamily="34" charset="0"/>
                <a:ea typeface="Calibri" panose="020F0502020204030204" pitchFamily="34" charset="0"/>
              </a:rPr>
              <a:t>x</a:t>
            </a:r>
            <a:r>
              <a:rPr lang="he-IL" dirty="0">
                <a:solidFill>
                  <a:srgbClr val="000000"/>
                </a:solidFill>
                <a:effectLst/>
                <a:latin typeface="Calibri" panose="020F0502020204030204" pitchFamily="34" charset="0"/>
                <a:ea typeface="Calibri" panose="020F0502020204030204" pitchFamily="34" charset="0"/>
              </a:rPr>
              <a:t> לראש המחסנית </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latin typeface="Calibri" panose="020F0502020204030204" pitchFamily="34" charset="0"/>
                <a:ea typeface="Calibri" panose="020F0502020204030204" pitchFamily="34" charset="0"/>
              </a:rPr>
              <a:t> top(S)</a:t>
            </a:r>
            <a:r>
              <a:rPr lang="he-IL" dirty="0">
                <a:solidFill>
                  <a:srgbClr val="000000"/>
                </a:solidFill>
                <a:effectLst/>
                <a:latin typeface="Calibri" panose="020F0502020204030204" pitchFamily="34" charset="0"/>
                <a:ea typeface="Calibri" panose="020F0502020204030204" pitchFamily="34" charset="0"/>
              </a:rPr>
              <a:t>– מחזירה את האיבר שנמצא בראש המחסנית (המחסנית עצמה לא משתנה).</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effectLst/>
                <a:latin typeface="Calibri" panose="020F0502020204030204" pitchFamily="34" charset="0"/>
                <a:ea typeface="Calibri" panose="020F0502020204030204" pitchFamily="34" charset="0"/>
              </a:rPr>
              <a:t> Pop(S)</a:t>
            </a:r>
            <a:r>
              <a:rPr lang="he-IL" dirty="0">
                <a:solidFill>
                  <a:srgbClr val="000000"/>
                </a:solidFill>
                <a:effectLst/>
                <a:latin typeface="Calibri" panose="020F0502020204030204" pitchFamily="34" charset="0"/>
                <a:ea typeface="Calibri" panose="020F0502020204030204" pitchFamily="34" charset="0"/>
              </a:rPr>
              <a:t>– הוצאת איבר מראש המחסנית והחזרתו, אם מחסנית ריקה יוחזר </a:t>
            </a:r>
            <a:r>
              <a:rPr lang="en-US" dirty="0">
                <a:solidFill>
                  <a:srgbClr val="000000"/>
                </a:solidFill>
                <a:effectLst/>
                <a:latin typeface="Calibri" panose="020F0502020204030204" pitchFamily="34" charset="0"/>
                <a:ea typeface="Calibri" panose="020F0502020204030204" pitchFamily="34" charset="0"/>
              </a:rPr>
              <a:t>NULL</a:t>
            </a:r>
            <a:r>
              <a:rPr lang="he-IL" dirty="0">
                <a:solidFill>
                  <a:srgbClr val="000000"/>
                </a:solidFill>
                <a:effectLst/>
                <a:latin typeface="Calibri" panose="020F0502020204030204" pitchFamily="34" charset="0"/>
                <a:ea typeface="Calibri" panose="020F0502020204030204" pitchFamily="34" charset="0"/>
              </a:rPr>
              <a:t>. </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800"/>
              </a:spcAft>
              <a:buFont typeface="+mj-lt"/>
              <a:buAutoNum type="arabicPeriod"/>
            </a:pPr>
            <a:r>
              <a:rPr lang="en-US" dirty="0">
                <a:solidFill>
                  <a:srgbClr val="000000"/>
                </a:solidFill>
                <a:effectLst/>
                <a:latin typeface="Calibri" panose="020F0502020204030204" pitchFamily="34" charset="0"/>
                <a:ea typeface="Calibri" panose="020F0502020204030204" pitchFamily="34" charset="0"/>
              </a:rPr>
              <a:t> </a:t>
            </a:r>
            <a:r>
              <a:rPr lang="en-US" dirty="0" err="1">
                <a:solidFill>
                  <a:srgbClr val="000000"/>
                </a:solidFill>
                <a:effectLst/>
                <a:latin typeface="Calibri" panose="020F0502020204030204" pitchFamily="34" charset="0"/>
                <a:ea typeface="Calibri" panose="020F0502020204030204" pitchFamily="34" charset="0"/>
              </a:rPr>
              <a:t>stack_empty</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 מחזירה </a:t>
            </a:r>
            <a:r>
              <a:rPr lang="en-US" dirty="0">
                <a:solidFill>
                  <a:srgbClr val="000000"/>
                </a:solidFill>
                <a:effectLst/>
                <a:latin typeface="Calibri" panose="020F0502020204030204" pitchFamily="34" charset="0"/>
                <a:ea typeface="Calibri" panose="020F0502020204030204" pitchFamily="34" charset="0"/>
              </a:rPr>
              <a:t>true</a:t>
            </a:r>
            <a:r>
              <a:rPr lang="he-IL" dirty="0">
                <a:solidFill>
                  <a:srgbClr val="000000"/>
                </a:solidFill>
                <a:effectLst/>
                <a:latin typeface="Calibri" panose="020F0502020204030204" pitchFamily="34" charset="0"/>
                <a:ea typeface="Calibri" panose="020F0502020204030204" pitchFamily="34" charset="0"/>
              </a:rPr>
              <a:t> אם מחסנית </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 ריקה, אחרת מחזירה </a:t>
            </a:r>
            <a:r>
              <a:rPr lang="en-US" dirty="0">
                <a:solidFill>
                  <a:srgbClr val="000000"/>
                </a:solidFill>
                <a:effectLst/>
                <a:latin typeface="Calibri" panose="020F0502020204030204" pitchFamily="34" charset="0"/>
                <a:ea typeface="Calibri" panose="020F0502020204030204" pitchFamily="34" charset="0"/>
              </a:rPr>
              <a:t>false</a:t>
            </a:r>
            <a:r>
              <a:rPr lang="he-IL" dirty="0">
                <a:solidFill>
                  <a:srgbClr val="000000"/>
                </a:solidFill>
                <a:effectLst/>
                <a:latin typeface="Calibri" panose="020F0502020204030204" pitchFamily="34" charset="0"/>
                <a:ea typeface="Calibri" panose="020F0502020204030204" pitchFamily="34" charset="0"/>
              </a:rPr>
              <a:t>. </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7801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6626E-CE12-FA48-5050-D900394B030D}"/>
              </a:ext>
            </a:extLst>
          </p:cNvPr>
          <p:cNvSpPr txBox="1"/>
          <p:nvPr/>
        </p:nvSpPr>
        <p:spPr>
          <a:xfrm>
            <a:off x="2003367" y="648923"/>
            <a:ext cx="8404168" cy="2469843"/>
          </a:xfrm>
          <a:prstGeom prst="rect">
            <a:avLst/>
          </a:prstGeom>
          <a:noFill/>
        </p:spPr>
        <p:txBody>
          <a:bodyPr wrap="square">
            <a:spAutoFit/>
          </a:bodyPr>
          <a:lstStyle/>
          <a:p>
            <a:pPr marL="0" marR="0" algn="ctr" rtl="1">
              <a:lnSpc>
                <a:spcPct val="150000"/>
              </a:lnSpc>
              <a:spcBef>
                <a:spcPts val="0"/>
              </a:spcBef>
              <a:spcAft>
                <a:spcPts val="800"/>
              </a:spcAft>
            </a:pPr>
            <a:r>
              <a:rPr lang="he-IL" sz="3200" u="sng" dirty="0">
                <a:solidFill>
                  <a:schemeClr val="accent6">
                    <a:lumMod val="50000"/>
                  </a:schemeClr>
                </a:solidFill>
                <a:effectLst/>
                <a:latin typeface="Calibri" panose="020F0502020204030204" pitchFamily="34" charset="0"/>
                <a:ea typeface="Calibri" panose="020F0502020204030204" pitchFamily="34" charset="0"/>
              </a:rPr>
              <a:t>מימושים אפשריים</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he-IL" dirty="0">
                <a:solidFill>
                  <a:srgbClr val="000000"/>
                </a:solidFill>
                <a:effectLst/>
                <a:latin typeface="Calibri" panose="020F0502020204030204" pitchFamily="34" charset="0"/>
                <a:ea typeface="Calibri" panose="020F0502020204030204" pitchFamily="34" charset="0"/>
              </a:rPr>
              <a:t>רשימה מקושרת חד כיוונית. הכנסת והוצאת האיבר שנמצא בראש הרשימה.</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he-IL" dirty="0">
                <a:solidFill>
                  <a:srgbClr val="000000"/>
                </a:solidFill>
                <a:effectLst/>
                <a:latin typeface="Calibri" panose="020F0502020204030204" pitchFamily="34" charset="0"/>
                <a:ea typeface="Calibri" panose="020F0502020204030204" pitchFamily="34" charset="0"/>
              </a:rPr>
              <a:t>מערך בגודל </a:t>
            </a:r>
            <a:r>
              <a:rPr lang="en-US" dirty="0">
                <a:solidFill>
                  <a:srgbClr val="000000"/>
                </a:solidFill>
                <a:effectLst/>
                <a:latin typeface="Calibri" panose="020F0502020204030204" pitchFamily="34" charset="0"/>
                <a:ea typeface="Calibri" panose="020F0502020204030204" pitchFamily="34" charset="0"/>
              </a:rPr>
              <a:t>N</a:t>
            </a:r>
            <a:r>
              <a:rPr lang="he-IL" dirty="0">
                <a:solidFill>
                  <a:srgbClr val="000000"/>
                </a:solidFill>
                <a:effectLst/>
                <a:latin typeface="Calibri" panose="020F0502020204030204" pitchFamily="34" charset="0"/>
                <a:ea typeface="Calibri" panose="020F0502020204030204" pitchFamily="34" charset="0"/>
              </a:rPr>
              <a:t> עם מצביע לראש המחסנית. לא מאפשר שמירה של יותר מ-</a:t>
            </a:r>
            <a:r>
              <a:rPr lang="en-US" dirty="0">
                <a:solidFill>
                  <a:srgbClr val="000000"/>
                </a:solidFill>
                <a:effectLst/>
                <a:latin typeface="Calibri" panose="020F0502020204030204" pitchFamily="34" charset="0"/>
                <a:ea typeface="Calibri" panose="020F0502020204030204" pitchFamily="34" charset="0"/>
              </a:rPr>
              <a:t>N </a:t>
            </a:r>
            <a:r>
              <a:rPr lang="he-IL" dirty="0">
                <a:solidFill>
                  <a:srgbClr val="000000"/>
                </a:solidFill>
                <a:effectLst/>
                <a:latin typeface="Calibri" panose="020F0502020204030204" pitchFamily="34" charset="0"/>
                <a:ea typeface="Calibri" panose="020F0502020204030204" pitchFamily="34" charset="0"/>
              </a:rPr>
              <a:t>איברים. למערך – מחסנית יש תכונה (משתנה) </a:t>
            </a:r>
            <a:r>
              <a:rPr lang="en-US" dirty="0">
                <a:solidFill>
                  <a:srgbClr val="000000"/>
                </a:solidFill>
                <a:effectLst/>
                <a:latin typeface="Calibri" panose="020F0502020204030204" pitchFamily="34" charset="0"/>
                <a:ea typeface="Calibri" panose="020F0502020204030204" pitchFamily="34" charset="0"/>
              </a:rPr>
              <a:t>top</a:t>
            </a:r>
            <a:r>
              <a:rPr lang="he-IL" dirty="0">
                <a:solidFill>
                  <a:srgbClr val="000000"/>
                </a:solidFill>
                <a:effectLst/>
                <a:latin typeface="Calibri" panose="020F0502020204030204" pitchFamily="34" charset="0"/>
                <a:ea typeface="Calibri" panose="020F0502020204030204" pitchFamily="34" charset="0"/>
              </a:rPr>
              <a:t>. </a:t>
            </a:r>
            <a:endParaRPr lang="en-US" dirty="0">
              <a:effectLst/>
              <a:latin typeface="Calibri" panose="020F0502020204030204" pitchFamily="34" charset="0"/>
              <a:ea typeface="Calibri" panose="020F0502020204030204" pitchFamily="34" charset="0"/>
            </a:endParaRPr>
          </a:p>
          <a:p>
            <a:pPr marL="0" marR="0" algn="r" rtl="1">
              <a:lnSpc>
                <a:spcPct val="150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rPr>
              <a:t> </a:t>
            </a:r>
            <a:endParaRPr lang="en-US" sz="1100" dirty="0">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D4D2F6EE-4441-E919-DAA1-3990B5895865}"/>
              </a:ext>
            </a:extLst>
          </p:cNvPr>
          <p:cNvSpPr txBox="1"/>
          <p:nvPr/>
        </p:nvSpPr>
        <p:spPr>
          <a:xfrm>
            <a:off x="2150919" y="3059242"/>
            <a:ext cx="7707976" cy="592726"/>
          </a:xfrm>
          <a:prstGeom prst="rect">
            <a:avLst/>
          </a:prstGeom>
          <a:noFill/>
        </p:spPr>
        <p:txBody>
          <a:bodyPr wrap="square">
            <a:spAutoFit/>
          </a:bodyPr>
          <a:lstStyle/>
          <a:p>
            <a:pPr marL="0" marR="0" algn="r" rtl="1">
              <a:lnSpc>
                <a:spcPct val="107000"/>
              </a:lnSpc>
              <a:spcBef>
                <a:spcPts val="0"/>
              </a:spcBef>
              <a:spcAft>
                <a:spcPts val="0"/>
              </a:spcAft>
            </a:pPr>
            <a:r>
              <a:rPr lang="he-IL" sz="3200" u="sng" dirty="0" err="1">
                <a:solidFill>
                  <a:schemeClr val="accent6">
                    <a:lumMod val="50000"/>
                  </a:schemeClr>
                </a:solidFill>
                <a:effectLst/>
                <a:latin typeface="Calibri" panose="020F0502020204030204" pitchFamily="34" charset="0"/>
                <a:ea typeface="Calibri" panose="020F0502020204030204" pitchFamily="34" charset="0"/>
              </a:rPr>
              <a:t>פסאודו</a:t>
            </a:r>
            <a:r>
              <a:rPr lang="he-IL" sz="3200" u="sng" dirty="0">
                <a:solidFill>
                  <a:schemeClr val="accent6">
                    <a:lumMod val="50000"/>
                  </a:schemeClr>
                </a:solidFill>
                <a:effectLst/>
                <a:latin typeface="Calibri" panose="020F0502020204030204" pitchFamily="34" charset="0"/>
                <a:ea typeface="Calibri" panose="020F0502020204030204" pitchFamily="34" charset="0"/>
              </a:rPr>
              <a:t>-קוד לכמה פונקציות (שימוש במערך)</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p:txBody>
      </p:sp>
      <p:pic>
        <p:nvPicPr>
          <p:cNvPr id="14" name="Picture 13" descr="A black background with white text&#10;&#10;Description automatically generated">
            <a:extLst>
              <a:ext uri="{FF2B5EF4-FFF2-40B4-BE49-F238E27FC236}">
                <a16:creationId xmlns:a16="http://schemas.microsoft.com/office/drawing/2014/main" id="{87483EE8-6747-7B5F-A596-B063FCE32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5577" y="4252557"/>
            <a:ext cx="1143160" cy="514422"/>
          </a:xfrm>
          <a:prstGeom prst="rect">
            <a:avLst/>
          </a:prstGeom>
        </p:spPr>
      </p:pic>
      <p:pic>
        <p:nvPicPr>
          <p:cNvPr id="16" name="Picture 15" descr="A computer code with white text&#10;&#10;Description automatically generated">
            <a:extLst>
              <a:ext uri="{FF2B5EF4-FFF2-40B4-BE49-F238E27FC236}">
                <a16:creationId xmlns:a16="http://schemas.microsoft.com/office/drawing/2014/main" id="{1DF509FD-8121-B445-325B-3329B1B19B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4471" y="4252557"/>
            <a:ext cx="1762371" cy="1276528"/>
          </a:xfrm>
          <a:prstGeom prst="rect">
            <a:avLst/>
          </a:prstGeom>
        </p:spPr>
      </p:pic>
      <p:pic>
        <p:nvPicPr>
          <p:cNvPr id="18" name="Picture 17" descr="A computer screen with white text&#10;&#10;Description automatically generated">
            <a:extLst>
              <a:ext uri="{FF2B5EF4-FFF2-40B4-BE49-F238E27FC236}">
                <a16:creationId xmlns:a16="http://schemas.microsoft.com/office/drawing/2014/main" id="{1DECDAA6-6076-27DA-6AB9-BFCF867CDB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9007" y="4210828"/>
            <a:ext cx="2543530" cy="1524213"/>
          </a:xfrm>
          <a:prstGeom prst="rect">
            <a:avLst/>
          </a:prstGeom>
        </p:spPr>
      </p:pic>
      <p:pic>
        <p:nvPicPr>
          <p:cNvPr id="20" name="Picture 19" descr="A computer screen with white text&#10;&#10;Description automatically generated">
            <a:extLst>
              <a:ext uri="{FF2B5EF4-FFF2-40B4-BE49-F238E27FC236}">
                <a16:creationId xmlns:a16="http://schemas.microsoft.com/office/drawing/2014/main" id="{83622E79-2EA0-80DF-024F-D7CB62355C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4702" y="4210828"/>
            <a:ext cx="2562583" cy="1505160"/>
          </a:xfrm>
          <a:prstGeom prst="rect">
            <a:avLst/>
          </a:prstGeom>
        </p:spPr>
      </p:pic>
    </p:spTree>
    <p:extLst>
      <p:ext uri="{BB962C8B-B14F-4D97-AF65-F5344CB8AC3E}">
        <p14:creationId xmlns:p14="http://schemas.microsoft.com/office/powerpoint/2010/main" val="335854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3009207" y="499016"/>
            <a:ext cx="7420202"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en-US" altLang="he-IL" sz="3200" kern="0" dirty="0">
                <a:solidFill>
                  <a:srgbClr val="006633"/>
                </a:solidFill>
                <a:latin typeface="Garamond"/>
                <a:cs typeface="Arial"/>
              </a:rPr>
              <a:t>Time complexities of different data structures</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8" name="Picture 7" descr="A black table with white text&#10;&#10;Description automatically generated">
            <a:extLst>
              <a:ext uri="{FF2B5EF4-FFF2-40B4-BE49-F238E27FC236}">
                <a16:creationId xmlns:a16="http://schemas.microsoft.com/office/drawing/2014/main" id="{CC89351B-9CB4-ED5F-7585-728E3F7F6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887" y="2128879"/>
            <a:ext cx="3186834" cy="3759557"/>
          </a:xfrm>
          <a:prstGeom prst="rect">
            <a:avLst/>
          </a:prstGeom>
        </p:spPr>
      </p:pic>
      <p:sp>
        <p:nvSpPr>
          <p:cNvPr id="10" name="TextBox 9">
            <a:extLst>
              <a:ext uri="{FF2B5EF4-FFF2-40B4-BE49-F238E27FC236}">
                <a16:creationId xmlns:a16="http://schemas.microsoft.com/office/drawing/2014/main" id="{963F2D58-10F5-2AA3-3051-92402AD4789E}"/>
              </a:ext>
            </a:extLst>
          </p:cNvPr>
          <p:cNvSpPr txBox="1"/>
          <p:nvPr/>
        </p:nvSpPr>
        <p:spPr>
          <a:xfrm>
            <a:off x="705981" y="1422393"/>
            <a:ext cx="3186834" cy="523220"/>
          </a:xfrm>
          <a:prstGeom prst="rect">
            <a:avLst/>
          </a:prstGeom>
          <a:noFill/>
        </p:spPr>
        <p:txBody>
          <a:bodyPr wrap="square">
            <a:spAutoFit/>
          </a:bodyPr>
          <a:lstStyle/>
          <a:p>
            <a:pPr algn="ctr" rtl="0"/>
            <a:r>
              <a:rPr lang="en-US" sz="1400" dirty="0"/>
              <a:t> Best case time complexity of different data structures for different operations </a:t>
            </a:r>
          </a:p>
        </p:txBody>
      </p:sp>
      <p:sp>
        <p:nvSpPr>
          <p:cNvPr id="14" name="TextBox 13">
            <a:extLst>
              <a:ext uri="{FF2B5EF4-FFF2-40B4-BE49-F238E27FC236}">
                <a16:creationId xmlns:a16="http://schemas.microsoft.com/office/drawing/2014/main" id="{EECE16AB-2930-EB37-0A0E-432CF538148F}"/>
              </a:ext>
            </a:extLst>
          </p:cNvPr>
          <p:cNvSpPr txBox="1"/>
          <p:nvPr/>
        </p:nvSpPr>
        <p:spPr>
          <a:xfrm>
            <a:off x="4587055" y="1439084"/>
            <a:ext cx="3186834" cy="523220"/>
          </a:xfrm>
          <a:prstGeom prst="rect">
            <a:avLst/>
          </a:prstGeom>
          <a:noFill/>
        </p:spPr>
        <p:txBody>
          <a:bodyPr wrap="square">
            <a:spAutoFit/>
          </a:bodyPr>
          <a:lstStyle/>
          <a:p>
            <a:pPr algn="l" rtl="0"/>
            <a:r>
              <a:rPr lang="en-US" sz="1400" dirty="0"/>
              <a:t>Worst Case time complexity of different data structures for different operations</a:t>
            </a:r>
          </a:p>
        </p:txBody>
      </p:sp>
      <p:pic>
        <p:nvPicPr>
          <p:cNvPr id="16" name="Picture 15" descr="A black and white grid with white text&#10;&#10;Description automatically generated">
            <a:extLst>
              <a:ext uri="{FF2B5EF4-FFF2-40B4-BE49-F238E27FC236}">
                <a16:creationId xmlns:a16="http://schemas.microsoft.com/office/drawing/2014/main" id="{9067D54D-E3DE-5C06-8DD4-43DB963FE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962" y="2138532"/>
            <a:ext cx="3204299" cy="3759557"/>
          </a:xfrm>
          <a:prstGeom prst="rect">
            <a:avLst/>
          </a:prstGeom>
        </p:spPr>
      </p:pic>
      <p:sp>
        <p:nvSpPr>
          <p:cNvPr id="18" name="TextBox 17">
            <a:extLst>
              <a:ext uri="{FF2B5EF4-FFF2-40B4-BE49-F238E27FC236}">
                <a16:creationId xmlns:a16="http://schemas.microsoft.com/office/drawing/2014/main" id="{D11913FD-FEF4-CA38-C0B9-555DBBA1DA76}"/>
              </a:ext>
            </a:extLst>
          </p:cNvPr>
          <p:cNvSpPr txBox="1"/>
          <p:nvPr/>
        </p:nvSpPr>
        <p:spPr>
          <a:xfrm>
            <a:off x="8194730" y="1439084"/>
            <a:ext cx="3204299" cy="523220"/>
          </a:xfrm>
          <a:prstGeom prst="rect">
            <a:avLst/>
          </a:prstGeom>
          <a:noFill/>
        </p:spPr>
        <p:txBody>
          <a:bodyPr wrap="square">
            <a:spAutoFit/>
          </a:bodyPr>
          <a:lstStyle/>
          <a:p>
            <a:pPr algn="ctr"/>
            <a:r>
              <a:rPr lang="en-US" sz="1400" dirty="0"/>
              <a:t>The average time complexity of different data structures for different operations</a:t>
            </a:r>
          </a:p>
        </p:txBody>
      </p:sp>
      <p:pic>
        <p:nvPicPr>
          <p:cNvPr id="20" name="Picture 19" descr="A black and white table with white text&#10;&#10;Description automatically generated">
            <a:extLst>
              <a:ext uri="{FF2B5EF4-FFF2-40B4-BE49-F238E27FC236}">
                <a16:creationId xmlns:a16="http://schemas.microsoft.com/office/drawing/2014/main" id="{A372FDDC-95FA-B518-6D34-DDA5210565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2435" y="2118072"/>
            <a:ext cx="3146594" cy="3739097"/>
          </a:xfrm>
          <a:prstGeom prst="rect">
            <a:avLst/>
          </a:prstGeom>
        </p:spPr>
      </p:pic>
    </p:spTree>
    <p:extLst>
      <p:ext uri="{BB962C8B-B14F-4D97-AF65-F5344CB8AC3E}">
        <p14:creationId xmlns:p14="http://schemas.microsoft.com/office/powerpoint/2010/main" val="3952466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7327392" y="543528"/>
            <a:ext cx="3870418"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ctr" eaLnBrk="1" hangingPunct="1"/>
            <a:r>
              <a:rPr lang="en-US" altLang="he-IL" sz="3200" kern="0" dirty="0">
                <a:solidFill>
                  <a:srgbClr val="006633"/>
                </a:solidFill>
                <a:latin typeface="Garamond"/>
                <a:cs typeface="Arial"/>
              </a:rPr>
              <a:t>Time Complexities of </a:t>
            </a:r>
          </a:p>
          <a:p>
            <a:pPr algn="ctr" eaLnBrk="1" hangingPunct="1"/>
            <a:r>
              <a:rPr lang="en-US" altLang="he-IL" sz="3200" kern="0" dirty="0">
                <a:solidFill>
                  <a:srgbClr val="006633"/>
                </a:solidFill>
                <a:latin typeface="Garamond"/>
                <a:cs typeface="Arial"/>
              </a:rPr>
              <a:t>all Sorting Algorithms</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2464" y="244413"/>
            <a:ext cx="4274367" cy="5805256"/>
          </a:xfrm>
          <a:prstGeom prst="rect">
            <a:avLst/>
          </a:prstGeom>
        </p:spPr>
      </p:pic>
    </p:spTree>
    <p:extLst>
      <p:ext uri="{BB962C8B-B14F-4D97-AF65-F5344CB8AC3E}">
        <p14:creationId xmlns:p14="http://schemas.microsoft.com/office/powerpoint/2010/main" val="3547323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1"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1"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1"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1" i="0" u="none" strike="noStrike" kern="0" cap="none" spc="0" normalizeH="0" baseline="0" noProof="0" dirty="0">
                <a:ln>
                  <a:noFill/>
                </a:ln>
                <a:solidFill>
                  <a:srgbClr val="006633"/>
                </a:solidFill>
                <a:effectLst/>
                <a:uLnTx/>
                <a:uFillTx/>
                <a:latin typeface="Garamond"/>
                <a:ea typeface="+mj-ea"/>
                <a:cs typeface="Arial"/>
              </a:rPr>
              <a:t>1</a:t>
            </a:r>
          </a:p>
        </p:txBody>
      </p:sp>
      <p:sp>
        <p:nvSpPr>
          <p:cNvPr id="3" name="TextBox 2">
            <a:extLst>
              <a:ext uri="{FF2B5EF4-FFF2-40B4-BE49-F238E27FC236}">
                <a16:creationId xmlns:a16="http://schemas.microsoft.com/office/drawing/2014/main" id="{C1729EC4-C624-A19E-7165-3E76E6F25B0A}"/>
              </a:ext>
            </a:extLst>
          </p:cNvPr>
          <p:cNvSpPr txBox="1"/>
          <p:nvPr/>
        </p:nvSpPr>
        <p:spPr>
          <a:xfrm>
            <a:off x="2847437" y="1383000"/>
            <a:ext cx="8361946" cy="772712"/>
          </a:xfrm>
          <a:prstGeom prst="rect">
            <a:avLst/>
          </a:prstGeom>
          <a:noFill/>
        </p:spPr>
        <p:txBody>
          <a:bodyPr wrap="square">
            <a:spAutoFit/>
          </a:bodyPr>
          <a:lstStyle/>
          <a:p>
            <a:pPr marL="0" marR="0" algn="r" rtl="1">
              <a:lnSpc>
                <a:spcPct val="107000"/>
              </a:lnSpc>
              <a:spcBef>
                <a:spcPts val="0"/>
              </a:spcBef>
              <a:spcAft>
                <a:spcPts val="800"/>
              </a:spcAft>
            </a:pPr>
            <a:r>
              <a:rPr lang="he-IL" sz="1800" dirty="0">
                <a:effectLst/>
                <a:latin typeface="Calibri" panose="020F0502020204030204" pitchFamily="34" charset="0"/>
                <a:ea typeface="Calibri" panose="020F0502020204030204" pitchFamily="34" charset="0"/>
              </a:rPr>
              <a:t>מה מבצע קטע קוד הבא?  </a:t>
            </a:r>
            <a:endParaRPr lang="en-US" sz="18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800"/>
              </a:spcAft>
            </a:pPr>
            <a:r>
              <a:rPr lang="he-IL" sz="1800" dirty="0">
                <a:effectLst/>
                <a:latin typeface="Calibri" panose="020F0502020204030204" pitchFamily="34" charset="0"/>
                <a:ea typeface="Calibri" panose="020F0502020204030204" pitchFamily="34" charset="0"/>
              </a:rPr>
              <a:t>מה סיבוכיות האלגוריתם?</a:t>
            </a:r>
            <a:endParaRPr lang="en-US" sz="1800" dirty="0">
              <a:effectLst/>
              <a:latin typeface="Calibri" panose="020F0502020204030204" pitchFamily="34" charset="0"/>
              <a:ea typeface="Calibri" panose="020F0502020204030204" pitchFamily="34" charset="0"/>
            </a:endParaRPr>
          </a:p>
        </p:txBody>
      </p:sp>
      <p:pic>
        <p:nvPicPr>
          <p:cNvPr id="4" name="Picture 3" descr="A screen shot of a computer code&#10;&#10;Description automatically generated">
            <a:extLst>
              <a:ext uri="{FF2B5EF4-FFF2-40B4-BE49-F238E27FC236}">
                <a16:creationId xmlns:a16="http://schemas.microsoft.com/office/drawing/2014/main" id="{59F4D228-0CA5-6974-BB88-AD3C3F13C8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027" y="633246"/>
            <a:ext cx="3370080" cy="2195298"/>
          </a:xfrm>
          <a:prstGeom prst="rect">
            <a:avLst/>
          </a:prstGeom>
        </p:spPr>
      </p:pic>
      <p:sp>
        <p:nvSpPr>
          <p:cNvPr id="7" name="TextBox 6">
            <a:extLst>
              <a:ext uri="{FF2B5EF4-FFF2-40B4-BE49-F238E27FC236}">
                <a16:creationId xmlns:a16="http://schemas.microsoft.com/office/drawing/2014/main" id="{B7FB6964-DAC4-AFE8-076C-E5DDC9E860FA}"/>
              </a:ext>
            </a:extLst>
          </p:cNvPr>
          <p:cNvSpPr txBox="1"/>
          <p:nvPr/>
        </p:nvSpPr>
        <p:spPr>
          <a:xfrm>
            <a:off x="434006" y="1483270"/>
            <a:ext cx="3265157" cy="646331"/>
          </a:xfrm>
          <a:prstGeom prst="rect">
            <a:avLst/>
          </a:prstGeom>
          <a:noFill/>
        </p:spPr>
        <p:txBody>
          <a:bodyPr wrap="square">
            <a:spAutoFit/>
          </a:bodyPr>
          <a:lstStyle/>
          <a:p>
            <a:pPr algn="just" rtl="0"/>
            <a:r>
              <a:rPr lang="en-US" dirty="0">
                <a:solidFill>
                  <a:schemeClr val="accent6">
                    <a:lumMod val="75000"/>
                  </a:schemeClr>
                </a:solidFill>
                <a:latin typeface="Söhne"/>
              </a:rPr>
              <a:t>A</a:t>
            </a:r>
            <a:r>
              <a:rPr lang="en-US" b="0" i="0" dirty="0">
                <a:solidFill>
                  <a:schemeClr val="accent6">
                    <a:lumMod val="75000"/>
                  </a:schemeClr>
                </a:solidFill>
                <a:effectLst/>
                <a:latin typeface="Söhne"/>
              </a:rPr>
              <a:t>lgorithm converts a number from decimal to binary.</a:t>
            </a:r>
            <a:endParaRPr lang="en-US" dirty="0">
              <a:solidFill>
                <a:schemeClr val="accent6">
                  <a:lumMod val="75000"/>
                </a:schemeClr>
              </a:solidFill>
            </a:endParaRPr>
          </a:p>
        </p:txBody>
      </p:sp>
      <p:sp>
        <p:nvSpPr>
          <p:cNvPr id="11" name="TextBox 10">
            <a:extLst>
              <a:ext uri="{FF2B5EF4-FFF2-40B4-BE49-F238E27FC236}">
                <a16:creationId xmlns:a16="http://schemas.microsoft.com/office/drawing/2014/main" id="{5A4A4107-7A03-58FA-3927-509CD88DEC17}"/>
              </a:ext>
            </a:extLst>
          </p:cNvPr>
          <p:cNvSpPr txBox="1"/>
          <p:nvPr/>
        </p:nvSpPr>
        <p:spPr>
          <a:xfrm>
            <a:off x="396927" y="2509119"/>
            <a:ext cx="10256302" cy="3970318"/>
          </a:xfrm>
          <a:prstGeom prst="rect">
            <a:avLst/>
          </a:prstGeom>
          <a:noFill/>
        </p:spPr>
        <p:txBody>
          <a:bodyPr wrap="square">
            <a:spAutoFit/>
          </a:bodyPr>
          <a:lstStyle/>
          <a:p>
            <a:pPr algn="l" rtl="0"/>
            <a:r>
              <a:rPr lang="en-US" dirty="0">
                <a:solidFill>
                  <a:schemeClr val="accent6">
                    <a:lumMod val="75000"/>
                  </a:schemeClr>
                </a:solidFill>
              </a:rPr>
              <a:t>1. **First While Loop:**</a:t>
            </a:r>
          </a:p>
          <a:p>
            <a:pPr algn="l" rtl="0"/>
            <a:r>
              <a:rPr lang="en-US" dirty="0">
                <a:solidFill>
                  <a:schemeClr val="accent6">
                    <a:lumMod val="75000"/>
                  </a:schemeClr>
                </a:solidFill>
              </a:rPr>
              <a:t>   - The loop runs as long as ( n &gt; 0).</a:t>
            </a:r>
          </a:p>
          <a:p>
            <a:pPr algn="l" rtl="0"/>
            <a:r>
              <a:rPr lang="en-US" dirty="0">
                <a:solidFill>
                  <a:schemeClr val="accent6">
                    <a:lumMod val="75000"/>
                  </a:schemeClr>
                </a:solidFill>
              </a:rPr>
              <a:t>   - In each iteration, it performs (O(1) ) operations (pushing onto the stack and dividing ( n) by 2).</a:t>
            </a:r>
          </a:p>
          <a:p>
            <a:pPr algn="just" rtl="0"/>
            <a:r>
              <a:rPr lang="en-US" dirty="0">
                <a:solidFill>
                  <a:schemeClr val="accent6">
                    <a:lumMod val="75000"/>
                  </a:schemeClr>
                </a:solidFill>
              </a:rPr>
              <a:t>   - The number of iterations is determined by how many times (n) can be divided by 2 until it becomes 0.</a:t>
            </a:r>
          </a:p>
          <a:p>
            <a:pPr algn="l" rtl="0"/>
            <a:r>
              <a:rPr lang="en-US" dirty="0">
                <a:solidFill>
                  <a:schemeClr val="accent6">
                    <a:lumMod val="75000"/>
                  </a:schemeClr>
                </a:solidFill>
              </a:rPr>
              <a:t>   - The number of iterations is roughly (O(log n)) because each iteration halves the value of ( n).</a:t>
            </a:r>
          </a:p>
          <a:p>
            <a:pPr algn="l" rtl="0"/>
            <a:endParaRPr lang="en-US" dirty="0">
              <a:solidFill>
                <a:schemeClr val="accent6">
                  <a:lumMod val="75000"/>
                </a:schemeClr>
              </a:solidFill>
            </a:endParaRPr>
          </a:p>
          <a:p>
            <a:pPr algn="l" rtl="0"/>
            <a:r>
              <a:rPr lang="en-US" dirty="0">
                <a:solidFill>
                  <a:schemeClr val="accent6">
                    <a:lumMod val="75000"/>
                  </a:schemeClr>
                </a:solidFill>
              </a:rPr>
              <a:t>2. **Second While Loop:**</a:t>
            </a:r>
          </a:p>
          <a:p>
            <a:pPr algn="l" rtl="0"/>
            <a:r>
              <a:rPr lang="en-US" dirty="0">
                <a:solidFill>
                  <a:schemeClr val="accent6">
                    <a:lumMod val="75000"/>
                  </a:schemeClr>
                </a:solidFill>
              </a:rPr>
              <a:t>   - The second loop iterates until the stack is empty.</a:t>
            </a:r>
          </a:p>
          <a:p>
            <a:pPr algn="l" rtl="0"/>
            <a:r>
              <a:rPr lang="en-US" dirty="0">
                <a:solidFill>
                  <a:schemeClr val="accent6">
                    <a:lumMod val="75000"/>
                  </a:schemeClr>
                </a:solidFill>
              </a:rPr>
              <a:t>   - In each iteration, it performs (O(1)) operations (popping from the stack and printing).</a:t>
            </a:r>
          </a:p>
          <a:p>
            <a:pPr algn="just" rtl="0"/>
            <a:r>
              <a:rPr lang="en-US" dirty="0">
                <a:solidFill>
                  <a:schemeClr val="accent6">
                    <a:lumMod val="75000"/>
                  </a:schemeClr>
                </a:solidFill>
              </a:rPr>
              <a:t>   - The number of iterations is at most (O(log n)) because the stack was filled during the first loop.</a:t>
            </a:r>
          </a:p>
          <a:p>
            <a:pPr algn="l" rtl="0"/>
            <a:r>
              <a:rPr lang="en-US" dirty="0">
                <a:solidFill>
                  <a:schemeClr val="accent6">
                    <a:lumMod val="75000"/>
                  </a:schemeClr>
                </a:solidFill>
              </a:rPr>
              <a:t>Therefore, the overall running time is dominated by the first while loop, and the running time of the provided pseudocode is (O(log n)).</a:t>
            </a:r>
          </a:p>
          <a:p>
            <a:pPr algn="l" rtl="0"/>
            <a:r>
              <a:rPr lang="en-US" dirty="0">
                <a:solidFill>
                  <a:schemeClr val="accent6">
                    <a:lumMod val="75000"/>
                  </a:schemeClr>
                </a:solidFill>
              </a:rPr>
              <a:t>In Big O notation, we express this as (O(log n)), indicating that the running time grows logarithmically with the size of the input ( n).</a:t>
            </a:r>
          </a:p>
        </p:txBody>
      </p:sp>
    </p:spTree>
    <p:extLst>
      <p:ext uri="{BB962C8B-B14F-4D97-AF65-F5344CB8AC3E}">
        <p14:creationId xmlns:p14="http://schemas.microsoft.com/office/powerpoint/2010/main" val="156121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2</a:t>
            </a:r>
          </a:p>
        </p:txBody>
      </p:sp>
      <p:sp>
        <p:nvSpPr>
          <p:cNvPr id="7" name="TextBox 6">
            <a:extLst>
              <a:ext uri="{FF2B5EF4-FFF2-40B4-BE49-F238E27FC236}">
                <a16:creationId xmlns:a16="http://schemas.microsoft.com/office/drawing/2014/main" id="{68150788-D536-E1ED-FD38-6425396A9542}"/>
              </a:ext>
            </a:extLst>
          </p:cNvPr>
          <p:cNvSpPr txBox="1"/>
          <p:nvPr/>
        </p:nvSpPr>
        <p:spPr>
          <a:xfrm>
            <a:off x="3048693" y="1166843"/>
            <a:ext cx="8165176" cy="4524315"/>
          </a:xfrm>
          <a:prstGeom prst="rect">
            <a:avLst/>
          </a:prstGeom>
          <a:noFill/>
        </p:spPr>
        <p:txBody>
          <a:bodyPr wrap="square">
            <a:spAutoFit/>
          </a:bodyPr>
          <a:lstStyle/>
          <a:p>
            <a:r>
              <a:rPr lang="he-IL" dirty="0"/>
              <a:t>פעולה </a:t>
            </a:r>
            <a:r>
              <a:rPr lang="en-US" dirty="0"/>
              <a:t>Push</a:t>
            </a:r>
            <a:r>
              <a:rPr lang="he-IL" dirty="0"/>
              <a:t> מכניסה ערכים מ-0 עד 9 לפי סדר למחסנית.</a:t>
            </a:r>
          </a:p>
          <a:p>
            <a:r>
              <a:rPr lang="he-IL" dirty="0"/>
              <a:t>פעולה</a:t>
            </a:r>
            <a:r>
              <a:rPr lang="en-US" dirty="0"/>
              <a:t>Pop </a:t>
            </a:r>
            <a:r>
              <a:rPr lang="he-IL" dirty="0"/>
              <a:t> מוציאה את ערך מהמחסנית ומדפיסה אותו.</a:t>
            </a:r>
          </a:p>
          <a:p>
            <a:endParaRPr lang="he-IL" dirty="0"/>
          </a:p>
          <a:p>
            <a:r>
              <a:rPr lang="he-IL" dirty="0"/>
              <a:t>דוגמה: </a:t>
            </a:r>
          </a:p>
          <a:p>
            <a:r>
              <a:rPr lang="he-IL" dirty="0"/>
              <a:t>אחרי 4 פעמים </a:t>
            </a:r>
            <a:r>
              <a:rPr lang="en-US" dirty="0"/>
              <a:t>Push</a:t>
            </a:r>
            <a:r>
              <a:rPr lang="he-IL" dirty="0"/>
              <a:t> אזי המחסנית </a:t>
            </a:r>
            <a:r>
              <a:rPr lang="he-IL" dirty="0" err="1"/>
              <a:t>נראת</a:t>
            </a:r>
            <a:r>
              <a:rPr lang="he-IL" dirty="0"/>
              <a:t> </a:t>
            </a:r>
          </a:p>
          <a:p>
            <a:r>
              <a:rPr lang="he-IL" dirty="0"/>
              <a:t> </a:t>
            </a:r>
          </a:p>
          <a:p>
            <a:endParaRPr lang="he-IL" dirty="0"/>
          </a:p>
          <a:p>
            <a:endParaRPr lang="en-US" dirty="0"/>
          </a:p>
          <a:p>
            <a:endParaRPr lang="he-IL" dirty="0"/>
          </a:p>
          <a:p>
            <a:r>
              <a:rPr lang="he-IL" dirty="0"/>
              <a:t>מה בין הפלטים הבאים (ערכים שהודפסו) אינו תקין בהנחה שבוצעו 10 פעולות </a:t>
            </a:r>
            <a:r>
              <a:rPr lang="en-US" dirty="0"/>
              <a:t> PUSH </a:t>
            </a:r>
            <a:r>
              <a:rPr lang="he-IL" dirty="0"/>
              <a:t>ו-10 פעולות </a:t>
            </a:r>
            <a:r>
              <a:rPr lang="en-US" dirty="0"/>
              <a:t> POP </a:t>
            </a:r>
            <a:r>
              <a:rPr lang="he-IL" dirty="0"/>
              <a:t>בסדר כלשהו (</a:t>
            </a:r>
            <a:r>
              <a:rPr lang="he-IL" u="sng" dirty="0"/>
              <a:t>סדר הדפסה מימין לשמואל</a:t>
            </a:r>
            <a:r>
              <a:rPr lang="he-IL" dirty="0"/>
              <a:t>)</a:t>
            </a:r>
            <a:r>
              <a:rPr lang="en-US" dirty="0"/>
              <a:t> </a:t>
            </a:r>
            <a:r>
              <a:rPr lang="he-IL" dirty="0"/>
              <a:t>?</a:t>
            </a:r>
          </a:p>
          <a:p>
            <a:endParaRPr lang="he-IL" dirty="0"/>
          </a:p>
          <a:p>
            <a:r>
              <a:rPr lang="he-IL" dirty="0"/>
              <a:t>1)	4, 3, 2, 1, 0, 9, 8, 7, 6, 5 </a:t>
            </a:r>
          </a:p>
          <a:p>
            <a:r>
              <a:rPr lang="he-IL" dirty="0"/>
              <a:t>2)	4, 6, 8, 7, 5, 3, 2, 9, 0, 1</a:t>
            </a:r>
          </a:p>
          <a:p>
            <a:r>
              <a:rPr lang="he-IL" dirty="0"/>
              <a:t>3)	2, 5, 6, 7, 4, 8, 9, 3, 1, 0</a:t>
            </a:r>
          </a:p>
          <a:p>
            <a:r>
              <a:rPr lang="he-IL" dirty="0"/>
              <a:t>4)	4, 3, 2, 1, 0, 5, 6, 7, 8, 9</a:t>
            </a:r>
          </a:p>
        </p:txBody>
      </p:sp>
      <p:pic>
        <p:nvPicPr>
          <p:cNvPr id="8" name="image1.png">
            <a:extLst>
              <a:ext uri="{FF2B5EF4-FFF2-40B4-BE49-F238E27FC236}">
                <a16:creationId xmlns:a16="http://schemas.microsoft.com/office/drawing/2014/main" id="{198CA07F-ADB6-3C35-46F8-5DB1F2611E0E}"/>
              </a:ext>
            </a:extLst>
          </p:cNvPr>
          <p:cNvPicPr/>
          <p:nvPr/>
        </p:nvPicPr>
        <p:blipFill>
          <a:blip r:embed="rId4"/>
          <a:srcRect/>
          <a:stretch>
            <a:fillRect/>
          </a:stretch>
        </p:blipFill>
        <p:spPr>
          <a:xfrm>
            <a:off x="5522422" y="2732751"/>
            <a:ext cx="5486400" cy="837565"/>
          </a:xfrm>
          <a:prstGeom prst="rect">
            <a:avLst/>
          </a:prstGeom>
          <a:ln/>
        </p:spPr>
      </p:pic>
      <p:sp>
        <p:nvSpPr>
          <p:cNvPr id="12" name="Rectangle 11">
            <a:extLst>
              <a:ext uri="{FF2B5EF4-FFF2-40B4-BE49-F238E27FC236}">
                <a16:creationId xmlns:a16="http://schemas.microsoft.com/office/drawing/2014/main" id="{96CE2B88-4622-434F-01AF-DBEB37F2D6B0}"/>
              </a:ext>
            </a:extLst>
          </p:cNvPr>
          <p:cNvSpPr/>
          <p:nvPr/>
        </p:nvSpPr>
        <p:spPr>
          <a:xfrm>
            <a:off x="11273899" y="4563687"/>
            <a:ext cx="302940" cy="216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t>
            </a:r>
          </a:p>
        </p:txBody>
      </p:sp>
      <p:sp>
        <p:nvSpPr>
          <p:cNvPr id="16" name="Rectangle 15">
            <a:extLst>
              <a:ext uri="{FF2B5EF4-FFF2-40B4-BE49-F238E27FC236}">
                <a16:creationId xmlns:a16="http://schemas.microsoft.com/office/drawing/2014/main" id="{5CB38396-5856-3FBD-A260-4CB7C2DC577D}"/>
              </a:ext>
            </a:extLst>
          </p:cNvPr>
          <p:cNvSpPr/>
          <p:nvPr/>
        </p:nvSpPr>
        <p:spPr>
          <a:xfrm>
            <a:off x="11280371" y="4817225"/>
            <a:ext cx="302940" cy="216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t>
            </a:r>
          </a:p>
        </p:txBody>
      </p:sp>
      <p:sp>
        <p:nvSpPr>
          <p:cNvPr id="17" name="Rectangle 16">
            <a:extLst>
              <a:ext uri="{FF2B5EF4-FFF2-40B4-BE49-F238E27FC236}">
                <a16:creationId xmlns:a16="http://schemas.microsoft.com/office/drawing/2014/main" id="{CE3C74EA-52C0-D6DB-6F14-E9601539F6FF}"/>
              </a:ext>
            </a:extLst>
          </p:cNvPr>
          <p:cNvSpPr/>
          <p:nvPr/>
        </p:nvSpPr>
        <p:spPr>
          <a:xfrm>
            <a:off x="11280371" y="5070763"/>
            <a:ext cx="302940" cy="216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X</a:t>
            </a:r>
          </a:p>
        </p:txBody>
      </p:sp>
      <p:sp>
        <p:nvSpPr>
          <p:cNvPr id="18" name="Rectangle 17">
            <a:extLst>
              <a:ext uri="{FF2B5EF4-FFF2-40B4-BE49-F238E27FC236}">
                <a16:creationId xmlns:a16="http://schemas.microsoft.com/office/drawing/2014/main" id="{C90468BC-E012-8A0E-B9EA-5AC2DB483FD1}"/>
              </a:ext>
            </a:extLst>
          </p:cNvPr>
          <p:cNvSpPr/>
          <p:nvPr/>
        </p:nvSpPr>
        <p:spPr>
          <a:xfrm>
            <a:off x="11280371" y="5361709"/>
            <a:ext cx="302940" cy="216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t>
            </a:r>
          </a:p>
        </p:txBody>
      </p:sp>
    </p:spTree>
    <p:extLst>
      <p:ext uri="{BB962C8B-B14F-4D97-AF65-F5344CB8AC3E}">
        <p14:creationId xmlns:p14="http://schemas.microsoft.com/office/powerpoint/2010/main" val="286773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3</a:t>
            </a:r>
          </a:p>
        </p:txBody>
      </p:sp>
      <p:sp>
        <p:nvSpPr>
          <p:cNvPr id="4" name="TextBox 3">
            <a:extLst>
              <a:ext uri="{FF2B5EF4-FFF2-40B4-BE49-F238E27FC236}">
                <a16:creationId xmlns:a16="http://schemas.microsoft.com/office/drawing/2014/main" id="{501649A7-09CB-0FE2-DF4B-801B01ACAB06}"/>
              </a:ext>
            </a:extLst>
          </p:cNvPr>
          <p:cNvSpPr txBox="1"/>
          <p:nvPr/>
        </p:nvSpPr>
        <p:spPr>
          <a:xfrm>
            <a:off x="3287209" y="1196312"/>
            <a:ext cx="8136556" cy="747064"/>
          </a:xfrm>
          <a:prstGeom prst="rect">
            <a:avLst/>
          </a:prstGeom>
          <a:noFill/>
        </p:spPr>
        <p:txBody>
          <a:bodyPr wrap="square">
            <a:spAutoFit/>
          </a:bodyPr>
          <a:lstStyle/>
          <a:p>
            <a:pPr marL="0" marR="0" algn="r" rtl="1">
              <a:lnSpc>
                <a:spcPct val="107000"/>
              </a:lnSpc>
              <a:spcBef>
                <a:spcPts val="0"/>
              </a:spcBef>
              <a:spcAft>
                <a:spcPts val="600"/>
              </a:spcAft>
            </a:pPr>
            <a:r>
              <a:rPr lang="he-IL" sz="1800" dirty="0">
                <a:effectLst/>
                <a:latin typeface="Calibri" panose="020F0502020204030204" pitchFamily="34" charset="0"/>
                <a:ea typeface="Calibri" panose="020F0502020204030204" pitchFamily="34" charset="0"/>
              </a:rPr>
              <a:t>כתבו </a:t>
            </a:r>
            <a:r>
              <a:rPr lang="he-IL" sz="1800" dirty="0" err="1">
                <a:effectLst/>
                <a:latin typeface="Calibri" panose="020F0502020204030204" pitchFamily="34" charset="0"/>
                <a:ea typeface="Calibri" panose="020F0502020204030204" pitchFamily="34" charset="0"/>
              </a:rPr>
              <a:t>פסאודו</a:t>
            </a:r>
            <a:r>
              <a:rPr lang="he-IL" sz="1800" dirty="0">
                <a:effectLst/>
                <a:latin typeface="Calibri" panose="020F0502020204030204" pitchFamily="34" charset="0"/>
                <a:ea typeface="Calibri" panose="020F0502020204030204" pitchFamily="34" charset="0"/>
              </a:rPr>
              <a:t>-קוד להפיכת סדר הספרות של מספר עשרוני בעזרת מחסנית.</a:t>
            </a:r>
            <a:endParaRPr lang="en-US" sz="14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600"/>
              </a:spcAft>
            </a:pPr>
            <a:r>
              <a:rPr lang="he-IL" sz="1800" u="sng" dirty="0">
                <a:effectLst/>
                <a:latin typeface="Calibri" panose="020F0502020204030204" pitchFamily="34" charset="0"/>
                <a:ea typeface="Calibri" panose="020F0502020204030204" pitchFamily="34" charset="0"/>
              </a:rPr>
              <a:t>לדוגמה:</a:t>
            </a:r>
            <a:r>
              <a:rPr lang="he-IL" sz="180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  2047 -&gt; 7402</a:t>
            </a:r>
            <a:endParaRPr lang="en-US" sz="1400" dirty="0">
              <a:effectLst/>
              <a:latin typeface="Calibri" panose="020F0502020204030204" pitchFamily="34" charset="0"/>
              <a:ea typeface="Calibri" panose="020F0502020204030204" pitchFamily="34" charset="0"/>
            </a:endParaRPr>
          </a:p>
        </p:txBody>
      </p:sp>
      <p:sp>
        <p:nvSpPr>
          <p:cNvPr id="14" name="TextBox 13">
            <a:extLst>
              <a:ext uri="{FF2B5EF4-FFF2-40B4-BE49-F238E27FC236}">
                <a16:creationId xmlns:a16="http://schemas.microsoft.com/office/drawing/2014/main" id="{391D07AF-0844-E070-4138-0D5646A7EDF3}"/>
              </a:ext>
            </a:extLst>
          </p:cNvPr>
          <p:cNvSpPr txBox="1"/>
          <p:nvPr/>
        </p:nvSpPr>
        <p:spPr>
          <a:xfrm>
            <a:off x="1535776" y="1196312"/>
            <a:ext cx="6097384" cy="5035353"/>
          </a:xfrm>
          <a:prstGeom prst="rect">
            <a:avLst/>
          </a:prstGeom>
          <a:noFill/>
        </p:spPr>
        <p:txBody>
          <a:bodyPr wrap="square">
            <a:spAutoFit/>
          </a:bodyPr>
          <a:lstStyle/>
          <a:p>
            <a:pPr algn="l" rtl="0">
              <a:lnSpc>
                <a:spcPct val="150000"/>
              </a:lnSpc>
            </a:pPr>
            <a:r>
              <a:rPr lang="en-US" b="1" dirty="0" err="1">
                <a:solidFill>
                  <a:schemeClr val="accent6">
                    <a:lumMod val="75000"/>
                  </a:schemeClr>
                </a:solidFill>
              </a:rPr>
              <a:t>ReverseNumber</a:t>
            </a:r>
            <a:r>
              <a:rPr lang="en-US" b="1" dirty="0">
                <a:solidFill>
                  <a:schemeClr val="accent6">
                    <a:lumMod val="75000"/>
                  </a:schemeClr>
                </a:solidFill>
              </a:rPr>
              <a:t>(n)</a:t>
            </a:r>
          </a:p>
          <a:p>
            <a:pPr algn="l" rtl="0">
              <a:lnSpc>
                <a:spcPct val="150000"/>
              </a:lnSpc>
            </a:pPr>
            <a:r>
              <a:rPr lang="en-US" dirty="0">
                <a:solidFill>
                  <a:schemeClr val="accent6">
                    <a:lumMod val="75000"/>
                  </a:schemeClr>
                </a:solidFill>
              </a:rPr>
              <a:t>   create(Stack)</a:t>
            </a:r>
          </a:p>
          <a:p>
            <a:pPr algn="l" rtl="0">
              <a:lnSpc>
                <a:spcPct val="150000"/>
              </a:lnSpc>
            </a:pPr>
            <a:r>
              <a:rPr lang="en-US" dirty="0">
                <a:solidFill>
                  <a:schemeClr val="accent6">
                    <a:lumMod val="75000"/>
                  </a:schemeClr>
                </a:solidFill>
              </a:rPr>
              <a:t>   while n &gt; 0 do</a:t>
            </a:r>
          </a:p>
          <a:p>
            <a:pPr algn="l" rtl="0">
              <a:lnSpc>
                <a:spcPct val="150000"/>
              </a:lnSpc>
            </a:pPr>
            <a:r>
              <a:rPr lang="en-US" dirty="0">
                <a:solidFill>
                  <a:schemeClr val="accent6">
                    <a:lumMod val="75000"/>
                  </a:schemeClr>
                </a:solidFill>
              </a:rPr>
              <a:t>      digit = n mod 10   // Take the last digit of n</a:t>
            </a:r>
          </a:p>
          <a:p>
            <a:pPr algn="l" rtl="0">
              <a:lnSpc>
                <a:spcPct val="150000"/>
              </a:lnSpc>
            </a:pPr>
            <a:r>
              <a:rPr lang="en-US" dirty="0">
                <a:solidFill>
                  <a:schemeClr val="accent6">
                    <a:lumMod val="75000"/>
                  </a:schemeClr>
                </a:solidFill>
              </a:rPr>
              <a:t>      push(Stack, digit)  // Push the digit onto the stack</a:t>
            </a:r>
          </a:p>
          <a:p>
            <a:pPr algn="l" rtl="0">
              <a:lnSpc>
                <a:spcPct val="150000"/>
              </a:lnSpc>
            </a:pPr>
            <a:r>
              <a:rPr lang="en-US" dirty="0">
                <a:solidFill>
                  <a:schemeClr val="accent6">
                    <a:lumMod val="75000"/>
                  </a:schemeClr>
                </a:solidFill>
              </a:rPr>
              <a:t>      n = n / 10         // Remove the last digit from n</a:t>
            </a:r>
          </a:p>
          <a:p>
            <a:pPr algn="l" rtl="0">
              <a:lnSpc>
                <a:spcPct val="150000"/>
              </a:lnSpc>
            </a:pPr>
            <a:r>
              <a:rPr lang="en-US" dirty="0">
                <a:solidFill>
                  <a:schemeClr val="accent6">
                    <a:lumMod val="75000"/>
                  </a:schemeClr>
                </a:solidFill>
              </a:rPr>
              <a:t>   reversed = 0</a:t>
            </a:r>
          </a:p>
          <a:p>
            <a:pPr algn="l" rtl="0">
              <a:lnSpc>
                <a:spcPct val="150000"/>
              </a:lnSpc>
            </a:pPr>
            <a:r>
              <a:rPr lang="en-US" dirty="0">
                <a:solidFill>
                  <a:schemeClr val="accent6">
                    <a:lumMod val="75000"/>
                  </a:schemeClr>
                </a:solidFill>
              </a:rPr>
              <a:t>   while not </a:t>
            </a:r>
            <a:r>
              <a:rPr lang="en-US" dirty="0" err="1">
                <a:solidFill>
                  <a:schemeClr val="accent6">
                    <a:lumMod val="75000"/>
                  </a:schemeClr>
                </a:solidFill>
              </a:rPr>
              <a:t>Stack_empty</a:t>
            </a:r>
            <a:r>
              <a:rPr lang="en-US" dirty="0">
                <a:solidFill>
                  <a:schemeClr val="accent6">
                    <a:lumMod val="75000"/>
                  </a:schemeClr>
                </a:solidFill>
              </a:rPr>
              <a:t>(Stack) do</a:t>
            </a:r>
          </a:p>
          <a:p>
            <a:pPr algn="l" rtl="0">
              <a:lnSpc>
                <a:spcPct val="150000"/>
              </a:lnSpc>
            </a:pPr>
            <a:r>
              <a:rPr lang="en-US" dirty="0">
                <a:solidFill>
                  <a:schemeClr val="accent6">
                    <a:lumMod val="75000"/>
                  </a:schemeClr>
                </a:solidFill>
              </a:rPr>
              <a:t>      digit = pop(Stack)  // Pop the digit from the stack</a:t>
            </a:r>
          </a:p>
          <a:p>
            <a:pPr algn="l" rtl="0">
              <a:lnSpc>
                <a:spcPct val="150000"/>
              </a:lnSpc>
            </a:pPr>
            <a:r>
              <a:rPr lang="en-US" dirty="0">
                <a:solidFill>
                  <a:schemeClr val="accent6">
                    <a:lumMod val="75000"/>
                  </a:schemeClr>
                </a:solidFill>
              </a:rPr>
              <a:t>      reversed = reversed * 10 + digit  // Add the digit to the end of the reversed number</a:t>
            </a:r>
          </a:p>
          <a:p>
            <a:pPr algn="l" rtl="0">
              <a:lnSpc>
                <a:spcPct val="150000"/>
              </a:lnSpc>
            </a:pPr>
            <a:r>
              <a:rPr lang="en-US" dirty="0">
                <a:solidFill>
                  <a:schemeClr val="accent6">
                    <a:lumMod val="75000"/>
                  </a:schemeClr>
                </a:solidFill>
              </a:rPr>
              <a:t>   return reversed</a:t>
            </a:r>
          </a:p>
        </p:txBody>
      </p:sp>
    </p:spTree>
    <p:extLst>
      <p:ext uri="{BB962C8B-B14F-4D97-AF65-F5344CB8AC3E}">
        <p14:creationId xmlns:p14="http://schemas.microsoft.com/office/powerpoint/2010/main" val="265249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TotalTime>
  <Words>2259</Words>
  <Application>Microsoft Macintosh PowerPoint</Application>
  <PresentationFormat>Widescreen</PresentationFormat>
  <Paragraphs>221</Paragraphs>
  <Slides>16</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ArialMT</vt:lpstr>
      <vt:lpstr>Calibri</vt:lpstr>
      <vt:lpstr>Calibri Light</vt:lpstr>
      <vt:lpstr>Comic Sans MS</vt:lpstr>
      <vt:lpstr>Courier New</vt:lpstr>
      <vt:lpstr>Garamond</vt:lpstr>
      <vt:lpstr>Söhne</vt:lpstr>
      <vt:lpstr>Wingdings</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Shiran Mor</dc:creator>
  <cp:lastModifiedBy>Genady Kogan</cp:lastModifiedBy>
  <cp:revision>50</cp:revision>
  <dcterms:created xsi:type="dcterms:W3CDTF">2023-05-03T06:41:59Z</dcterms:created>
  <dcterms:modified xsi:type="dcterms:W3CDTF">2024-02-10T07:30:33Z</dcterms:modified>
</cp:coreProperties>
</file>