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70" r:id="rId4"/>
    <p:sldId id="261" r:id="rId5"/>
    <p:sldId id="263" r:id="rId6"/>
    <p:sldId id="262" r:id="rId7"/>
    <p:sldId id="260" r:id="rId8"/>
    <p:sldId id="266" r:id="rId9"/>
    <p:sldId id="277" r:id="rId10"/>
    <p:sldId id="276" r:id="rId11"/>
    <p:sldId id="274" r:id="rId12"/>
    <p:sldId id="273" r:id="rId13"/>
    <p:sldId id="265" r:id="rId14"/>
    <p:sldId id="269" r:id="rId15"/>
    <p:sldId id="267" r:id="rId16"/>
    <p:sldId id="275" r:id="rId17"/>
    <p:sldId id="268" r:id="rId18"/>
    <p:sldId id="272" r:id="rId19"/>
    <p:sldId id="271" r:id="rId20"/>
    <p:sldId id="264" r:id="rId21"/>
    <p:sldId id="259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ט"ו/שבט/תשפ"ד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12356" y="6038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59660" y="180201"/>
            <a:ext cx="2482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  <a:p>
            <a:pPr algn="ctr"/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e-I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תשפ"ד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2</a:t>
            </a:r>
          </a:p>
          <a:p>
            <a:pPr algn="ctr"/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4D9F9A-2246-079F-5AD4-B8F1A9C42D1A}"/>
              </a:ext>
            </a:extLst>
          </p:cNvPr>
          <p:cNvSpPr txBox="1"/>
          <p:nvPr/>
        </p:nvSpPr>
        <p:spPr>
          <a:xfrm>
            <a:off x="9969050" y="518964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</a:t>
            </a:r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he-IL" sz="24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3918F-A82C-997C-B3E0-4B134D27E3F5}"/>
              </a:ext>
            </a:extLst>
          </p:cNvPr>
          <p:cNvSpPr txBox="1"/>
          <p:nvPr/>
        </p:nvSpPr>
        <p:spPr>
          <a:xfrm>
            <a:off x="3602529" y="980629"/>
            <a:ext cx="540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C00000"/>
                </a:solidFill>
                <a:latin typeface="Arial" panose="020B0604020202020204" pitchFamily="34" charset="0"/>
              </a:rPr>
              <a:t>טענה: 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≠ O(n)</a:t>
            </a:r>
            <a:r>
              <a:rPr lang="he-IL" sz="2400" b="1" dirty="0">
                <a:solidFill>
                  <a:srgbClr val="C00000"/>
                </a:solidFill>
                <a:latin typeface="Arial" panose="020B0604020202020204" pitchFamily="34" charset="0"/>
              </a:rPr>
              <a:t>.         הוכח או הפרח.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8C1A58-6549-E2C0-DC06-25F8E0B21317}"/>
                  </a:ext>
                </a:extLst>
              </p:cNvPr>
              <p:cNvSpPr txBox="1"/>
              <p:nvPr/>
            </p:nvSpPr>
            <p:spPr>
              <a:xfrm>
                <a:off x="1919536" y="1657638"/>
                <a:ext cx="8352928" cy="38710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נניח בשלילה ש-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="1" baseline="30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O(n) 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, אז קיימים קבועים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&gt; 0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ϵ 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כך ש-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 ∀  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נחלק שני אגפים של אי שוויון ב-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נקבל: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קיבלנו סטירה. גרף של פונקציה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f(n) = n 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גודלת לאינסוף כאשר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גודל לאינסוף. גרף של קבוע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הוא לא גודל. יהיה ערך כלשהו של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כשפונקציה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f(n)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תהיה גדולה מ-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8C1A58-6549-E2C0-DC06-25F8E0B21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7638"/>
                <a:ext cx="8352928" cy="3871060"/>
              </a:xfrm>
              <a:prstGeom prst="rect">
                <a:avLst/>
              </a:prstGeom>
              <a:blipFill>
                <a:blip r:embed="rId3"/>
                <a:stretch>
                  <a:fillRect l="-657" t="-1102" r="-1095" b="-28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5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BE1C3-89C1-79B5-82D9-9459DB10AB8C}"/>
              </a:ext>
            </a:extLst>
          </p:cNvPr>
          <p:cNvSpPr txBox="1"/>
          <p:nvPr/>
        </p:nvSpPr>
        <p:spPr>
          <a:xfrm>
            <a:off x="4872811" y="298546"/>
            <a:ext cx="68407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</a:t>
            </a:r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(מבחן 2018, סמסטר א', מועד ב')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8A9917-5957-974F-65EC-BEEF7C31067F}"/>
                  </a:ext>
                </a:extLst>
              </p:cNvPr>
              <p:cNvSpPr txBox="1"/>
              <p:nvPr/>
            </p:nvSpPr>
            <p:spPr>
              <a:xfrm>
                <a:off x="1084277" y="895673"/>
                <a:ext cx="6192688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200" b="1" dirty="0">
                    <a:solidFill>
                      <a:srgbClr val="C00000"/>
                    </a:solidFill>
                    <a:ea typeface="Arial" panose="020B0604020202020204" pitchFamily="34" charset="0"/>
                  </a:rPr>
                  <a:t>טענה: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𝒏</m:t>
                            </m:r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𝟓</m:t>
                        </m:r>
                      </m:sup>
                    </m:sSup>
                    <m:r>
                      <a:rPr lang="en-US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𝑶</m:t>
                    </m:r>
                    <m:d>
                      <m:dPr>
                        <m:ctrlPr>
                          <a:rPr lang="en-GB" sz="2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𝟓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2200" b="1" dirty="0">
                    <a:solidFill>
                      <a:srgbClr val="C00000"/>
                    </a:solidFill>
                    <a:ea typeface="Arial" panose="020B0604020202020204" pitchFamily="34" charset="0"/>
                  </a:rPr>
                  <a:t>. הוכיחו או הפריכו.</a:t>
                </a:r>
                <a:endParaRPr lang="en-GB" sz="2200" b="1" dirty="0">
                  <a:solidFill>
                    <a:srgbClr val="C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8A9917-5957-974F-65EC-BEEF7C310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77" y="895673"/>
                <a:ext cx="6192688" cy="474489"/>
              </a:xfrm>
              <a:prstGeom prst="rect">
                <a:avLst/>
              </a:prstGeom>
              <a:blipFill>
                <a:blip r:embed="rId3"/>
                <a:stretch>
                  <a:fillRect t="-5128" r="-1280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5A94C-F56D-2850-842D-51210C3A4885}"/>
                  </a:ext>
                </a:extLst>
              </p:cNvPr>
              <p:cNvSpPr txBox="1"/>
              <p:nvPr/>
            </p:nvSpPr>
            <p:spPr>
              <a:xfrm>
                <a:off x="1172817" y="1485978"/>
                <a:ext cx="8309673" cy="423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לפי ההגדרה של סימון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יש להראות כי קיימים קבועים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 &gt; 0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ו-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&gt; 0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כך שלכל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 ≥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 </a:t>
                </a:r>
                <a:r>
                  <a:rPr lang="he-IL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מתקיים אי שיוויון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</m:t>
                    </m:r>
                    <m:sSup>
                      <m:sSupPr>
                        <m:ctrlP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.</a:t>
                </a: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l" rtl="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2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algn="l" rtl="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C5A94C-F56D-2850-842D-51210C3A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817" y="1485978"/>
                <a:ext cx="8309673" cy="4233916"/>
              </a:xfrm>
              <a:prstGeom prst="rect">
                <a:avLst/>
              </a:prstGeom>
              <a:blipFill>
                <a:blip r:embed="rId4"/>
                <a:stretch>
                  <a:fillRect l="-880" t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FF740-6773-3969-F1DA-A83C1AC41907}"/>
                  </a:ext>
                </a:extLst>
              </p:cNvPr>
              <p:cNvSpPr txBox="1"/>
              <p:nvPr/>
            </p:nvSpPr>
            <p:spPr>
              <a:xfrm>
                <a:off x="6889035" y="3251735"/>
                <a:ext cx="4824536" cy="2816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fontAlgn="base"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לכל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 ≥ 1 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הביטוי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1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קטן מ-2.</a:t>
                </a: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fontAlgn="base"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מכאן הביטוי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תמיד חסום ע"י קבוע. </a:t>
                </a: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fontAlgn="base"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לדוגמה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 = 32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ו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1</a:t>
                </a: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4FF740-6773-3969-F1DA-A83C1AC4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35" y="3251735"/>
                <a:ext cx="4824536" cy="2816477"/>
              </a:xfrm>
              <a:prstGeom prst="rect">
                <a:avLst/>
              </a:prstGeom>
              <a:blipFill>
                <a:blip r:embed="rId5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68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D4858-2045-DE80-EE06-F986DD5FE3FF}"/>
              </a:ext>
            </a:extLst>
          </p:cNvPr>
          <p:cNvSpPr txBox="1"/>
          <p:nvPr/>
        </p:nvSpPr>
        <p:spPr>
          <a:xfrm>
            <a:off x="10148664" y="584279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</a:t>
            </a:r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endParaRPr lang="he-IL" sz="24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0BE43-5566-6D71-6AEE-6169076628BA}"/>
              </a:ext>
            </a:extLst>
          </p:cNvPr>
          <p:cNvSpPr txBox="1"/>
          <p:nvPr/>
        </p:nvSpPr>
        <p:spPr>
          <a:xfrm>
            <a:off x="2962892" y="660761"/>
            <a:ext cx="5905199" cy="197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ts val="1025"/>
              </a:spcAft>
            </a:pPr>
            <a:r>
              <a:rPr lang="he-IL" sz="2400" b="1" dirty="0">
                <a:solidFill>
                  <a:srgbClr val="C00000"/>
                </a:solidFill>
                <a:ea typeface="Arial" panose="020B0604020202020204" pitchFamily="34" charset="0"/>
              </a:rPr>
              <a:t>נתון קבוע שלם </a:t>
            </a:r>
            <a:r>
              <a:rPr lang="en-GB" sz="2400" b="1" dirty="0">
                <a:solidFill>
                  <a:srgbClr val="C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k&gt;0</a:t>
            </a:r>
            <a:r>
              <a:rPr lang="he-IL" sz="2400" b="1" dirty="0">
                <a:solidFill>
                  <a:srgbClr val="C00000"/>
                </a:solidFill>
                <a:ea typeface="Arial" panose="020B0604020202020204" pitchFamily="34" charset="0"/>
              </a:rPr>
              <a:t>.</a:t>
            </a:r>
            <a:endParaRPr lang="en-GB" sz="2400" b="1" dirty="0">
              <a:solidFill>
                <a:srgbClr val="C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fontAlgn="base">
              <a:lnSpc>
                <a:spcPct val="110000"/>
              </a:lnSpc>
              <a:spcBef>
                <a:spcPct val="0"/>
              </a:spcBef>
              <a:spcAft>
                <a:spcPts val="1025"/>
              </a:spcAft>
              <a:buFont typeface="+mj-lt"/>
              <a:buAutoNum type="alphaLcPeriod"/>
            </a:pPr>
            <a:r>
              <a:rPr lang="he-IL" sz="2400" b="1" dirty="0">
                <a:solidFill>
                  <a:srgbClr val="C00000"/>
                </a:solidFill>
                <a:ea typeface="Arial" panose="020B0604020202020204" pitchFamily="34" charset="0"/>
              </a:rPr>
              <a:t>האם מתקיים 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b="1" baseline="300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n+k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O(2</a:t>
            </a:r>
            <a:r>
              <a:rPr lang="en-GB" sz="2400" b="1" baseline="300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he-IL" sz="2400" b="1" dirty="0">
                <a:solidFill>
                  <a:srgbClr val="C00000"/>
                </a:solidFill>
                <a:ea typeface="Arial" panose="020B0604020202020204" pitchFamily="34" charset="0"/>
              </a:rPr>
              <a:t> לכל ערך של 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he-IL" sz="2400" b="1" dirty="0">
                <a:solidFill>
                  <a:srgbClr val="C00000"/>
                </a:solidFill>
                <a:ea typeface="Arial" panose="020B060402020202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ts val="1025"/>
              </a:spcAft>
              <a:buFont typeface="+mj-cs"/>
              <a:buAutoNum type="alphaLcPeriod"/>
            </a:pPr>
            <a:r>
              <a:rPr lang="he-IL" sz="2400" b="1" dirty="0">
                <a:solidFill>
                  <a:srgbClr val="C00000"/>
                </a:solidFill>
                <a:ea typeface="Arial" panose="020B0604020202020204" pitchFamily="34" charset="0"/>
              </a:rPr>
              <a:t>האם מתקיים 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b="1" baseline="300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kn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O(2</a:t>
            </a:r>
            <a:r>
              <a:rPr lang="en-GB" sz="2400" b="1" baseline="300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he-IL" sz="2400" b="1" dirty="0">
                <a:solidFill>
                  <a:srgbClr val="C00000"/>
                </a:solidFill>
                <a:ea typeface="Arial" panose="020B0604020202020204" pitchFamily="34" charset="0"/>
              </a:rPr>
              <a:t> לכל ערך של </a:t>
            </a:r>
            <a:r>
              <a:rPr lang="en-GB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he-IL" sz="2400" b="1" dirty="0">
                <a:solidFill>
                  <a:srgbClr val="C00000"/>
                </a:solidFill>
                <a:ea typeface="Arial" panose="020B0604020202020204" pitchFamily="34" charset="0"/>
              </a:rPr>
              <a:t>?</a:t>
            </a:r>
            <a:endParaRPr lang="en-GB" sz="2400" b="1" dirty="0">
              <a:solidFill>
                <a:srgbClr val="C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F7A7F-7E61-4449-C7E6-DF276EDBEA19}"/>
              </a:ext>
            </a:extLst>
          </p:cNvPr>
          <p:cNvSpPr txBox="1"/>
          <p:nvPr/>
        </p:nvSpPr>
        <p:spPr>
          <a:xfrm>
            <a:off x="9833520" y="250033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</a:rPr>
              <a:t>פתרון:</a:t>
            </a:r>
            <a:endParaRPr lang="en-GB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B2D9F-182A-5BC3-B483-042254D5A283}"/>
              </a:ext>
            </a:extLst>
          </p:cNvPr>
          <p:cNvSpPr txBox="1"/>
          <p:nvPr/>
        </p:nvSpPr>
        <p:spPr>
          <a:xfrm>
            <a:off x="2482864" y="3077492"/>
            <a:ext cx="766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אם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 קבוע, גם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 קבוע, לכן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n+k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r>
              <a:rPr lang="en-GB" sz="2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O(2</a:t>
            </a:r>
            <a:r>
              <a:rPr lang="en-GB" sz="2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81D3F-6D7C-843C-ECD8-B57C16FC7173}"/>
              </a:ext>
            </a:extLst>
          </p:cNvPr>
          <p:cNvSpPr txBox="1"/>
          <p:nvPr/>
        </p:nvSpPr>
        <p:spPr>
          <a:xfrm>
            <a:off x="2098570" y="3685555"/>
            <a:ext cx="8136904" cy="1693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 startAt="2"/>
              <a:tabLst/>
              <a:defRPr/>
            </a:pP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כדי שיתקיים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GB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O(2</a:t>
            </a:r>
            <a:r>
              <a:rPr kumimoji="0" lang="en-GB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panose="020B0604020202020204" pitchFamily="34" charset="0"/>
              </a:rPr>
              <a:t>, צריכים להיות קיימים קבוע ממשי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c &gt; 0</a:t>
            </a: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panose="020B0604020202020204" pitchFamily="34" charset="0"/>
              </a:rPr>
              <a:t> וקבוע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 0</a:t>
            </a: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 panose="020B0604020202020204" pitchFamily="34" charset="0"/>
                <a:sym typeface="Symbol" panose="05050102010706020507" pitchFamily="18" charset="2"/>
              </a:rPr>
              <a:t> כך </a:t>
            </a: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ש-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GB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kn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 c*2</a:t>
            </a:r>
            <a:r>
              <a:rPr kumimoji="0" lang="en-GB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לכל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n  n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he-IL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</a:t>
            </a: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.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    זה יכול להתקיים רק אם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k  1</a:t>
            </a:r>
            <a:r>
              <a: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.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1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947"/>
          <p:cNvGrpSpPr/>
          <p:nvPr/>
        </p:nvGrpSpPr>
        <p:grpSpPr>
          <a:xfrm>
            <a:off x="1215788" y="1188942"/>
            <a:ext cx="8809954" cy="4480116"/>
            <a:chOff x="0" y="0"/>
            <a:chExt cx="5271463" cy="2845221"/>
          </a:xfrm>
        </p:grpSpPr>
        <p:pic>
          <p:nvPicPr>
            <p:cNvPr id="4" name="Picture 8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048" y="0"/>
              <a:ext cx="2281385" cy="2247814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pic>
          <p:nvPicPr>
            <p:cNvPr id="5" name="Picture 82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2365201"/>
              <a:ext cx="5271463" cy="48002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DF5391F-5E68-2320-AF5B-1106F450F3E9}"/>
              </a:ext>
            </a:extLst>
          </p:cNvPr>
          <p:cNvSpPr txBox="1"/>
          <p:nvPr/>
        </p:nvSpPr>
        <p:spPr>
          <a:xfrm>
            <a:off x="4950625" y="280729"/>
            <a:ext cx="302433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he-IL" sz="2800" b="1" u="sng" dirty="0">
                <a:solidFill>
                  <a:srgbClr val="C00000"/>
                </a:solidFill>
                <a:latin typeface="Arial" panose="020B0604020202020204" pitchFamily="34" charset="0"/>
              </a:rPr>
              <a:t> – חסם תחתון</a:t>
            </a:r>
            <a:r>
              <a:rPr lang="he-IL" sz="28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sz="28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64506-AF2E-27F9-E28C-16EB637E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739" y="395341"/>
            <a:ext cx="1390008" cy="646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5F187A78-A180-4BE2-EC70-C5F7FF3C0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740" y="1402328"/>
                <a:ext cx="5955999" cy="5280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he-IL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he-IL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he-IL" sz="28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he-IL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he-IL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he-IL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he-IL" sz="28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he-IL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he-IL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    c = 1     n</a:t>
                </a:r>
                <a:r>
                  <a:rPr lang="en-US" altLang="he-IL" sz="2800" baseline="-300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0</a:t>
                </a:r>
                <a:r>
                  <a:rPr lang="en-US" altLang="he-IL" sz="2800" dirty="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= 16 </a:t>
                </a:r>
                <a:endParaRPr lang="en-US" altLang="he-IL" sz="28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4">
                <a:extLst>
                  <a:ext uri="{FF2B5EF4-FFF2-40B4-BE49-F238E27FC236}">
                    <a16:creationId xmlns:a16="http://schemas.microsoft.com/office/drawing/2014/main" id="{5F187A78-A180-4BE2-EC70-C5F7FF3C0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5740" y="1402328"/>
                <a:ext cx="5955999" cy="528030"/>
              </a:xfrm>
              <a:prstGeom prst="rect">
                <a:avLst/>
              </a:prstGeom>
              <a:blipFill>
                <a:blip r:embed="rId4"/>
                <a:stretch>
                  <a:fillRect t="-10345" b="-3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BA83FC-8E80-4E21-3519-236C99169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830" y="3105884"/>
            <a:ext cx="5572227" cy="646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28F2B-6FA4-E6F5-7032-AB74CC168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6218" y="4036482"/>
            <a:ext cx="628552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8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3178" y="465826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2400" b="1" u="sng" dirty="0"/>
              <a:t>עוד דוגמה:</a:t>
            </a:r>
            <a:endParaRPr 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/>
              <p:cNvSpPr/>
              <p:nvPr/>
            </p:nvSpPr>
            <p:spPr>
              <a:xfrm>
                <a:off x="6695268" y="446013"/>
                <a:ext cx="2858775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מלבן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268" y="446013"/>
                <a:ext cx="2858775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לבן 4"/>
          <p:cNvSpPr/>
          <p:nvPr/>
        </p:nvSpPr>
        <p:spPr>
          <a:xfrm>
            <a:off x="7439186" y="1591831"/>
            <a:ext cx="4280339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" indent="-6350">
              <a:lnSpc>
                <a:spcPct val="107000"/>
              </a:lnSpc>
              <a:spcAft>
                <a:spcPts val="82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נבחר: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f(n) = n 	g(n) = 3n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מלבן 5"/>
              <p:cNvSpPr/>
              <p:nvPr/>
            </p:nvSpPr>
            <p:spPr>
              <a:xfrm>
                <a:off x="2166883" y="2485157"/>
                <a:ext cx="9673610" cy="1140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he-IL" sz="2400" dirty="0">
                    <a:solidFill>
                      <a:srgbClr val="000000"/>
                    </a:solidFill>
                    <a:ea typeface="Arial" panose="020B0604020202020204" pitchFamily="34" charset="0"/>
                  </a:rPr>
                  <a:t>לפי ההגדרה קיימים קבועים </a:t>
                </a:r>
                <a:r>
                  <a:rPr lang="en-US" sz="2400" dirty="0"/>
                  <a:t>c&gt;0</a:t>
                </a:r>
                <a:r>
                  <a:rPr lang="he-IL" sz="2400" dirty="0"/>
                  <a:t> 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</a:t>
                </a:r>
                <a:r>
                  <a:rPr lang="he-IL" sz="2400" dirty="0"/>
                  <a:t> שלכל </a:t>
                </a:r>
                <a14:m>
                  <m:oMath xmlns:m="http://schemas.openxmlformats.org/officeDocument/2006/math">
                    <m:r>
                      <a:rPr lang="he-I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e-I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sz="2400" dirty="0"/>
                  <a:t>מתקיים 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he-IL" sz="2400" dirty="0"/>
                  <a:t>אם ניקח </a:t>
                </a:r>
                <a:r>
                  <a:rPr lang="en-US" sz="2400" i="1" dirty="0"/>
                  <a:t> c = ¼</a:t>
                </a:r>
                <a:r>
                  <a:rPr lang="en-US" sz="2400" dirty="0"/>
                  <a:t>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i="1" dirty="0"/>
                  <a:t>= 1 </a:t>
                </a:r>
                <a:r>
                  <a:rPr lang="he-IL" sz="2400" dirty="0"/>
                  <a:t>נקבל שאי שוויון מתקיים. 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מלבן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883" y="2485157"/>
                <a:ext cx="9673610" cy="1140697"/>
              </a:xfrm>
              <a:prstGeom prst="rect">
                <a:avLst/>
              </a:prstGeom>
              <a:blipFill>
                <a:blip r:embed="rId4"/>
                <a:stretch>
                  <a:fillRect r="-1008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מלבן 6"/>
          <p:cNvSpPr/>
          <p:nvPr/>
        </p:nvSpPr>
        <p:spPr>
          <a:xfrm>
            <a:off x="1827317" y="4292915"/>
            <a:ext cx="4106573" cy="42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4615" marR="495300" indent="-6350" algn="l" rtl="0">
              <a:lnSpc>
                <a:spcPct val="107000"/>
              </a:lnSpc>
              <a:spcAft>
                <a:spcPts val="1065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f(n) ≥ 1/4 * g(n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(n ≥ 3/4 *n) 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790522" y="4924987"/>
            <a:ext cx="4668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Arial" panose="020B0604020202020204" pitchFamily="34" charset="0"/>
              </a:rPr>
              <a:t>f(n)</a:t>
            </a:r>
            <a:r>
              <a:rPr lang="he-IL" sz="2400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Arial" panose="020B0604020202020204" pitchFamily="34" charset="0"/>
              </a:rPr>
              <a:t>"</a:t>
            </a:r>
            <a:r>
              <a:rPr lang="he-IL" sz="2400" dirty="0">
                <a:solidFill>
                  <a:srgbClr val="000000"/>
                </a:solidFill>
                <a:ea typeface="Arial" panose="020B0604020202020204" pitchFamily="34" charset="0"/>
              </a:rPr>
              <a:t>לכל הפחות" בסדר גודל של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g(n)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38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D8F0D-C821-F8AC-9651-2E24553A9882}"/>
              </a:ext>
            </a:extLst>
          </p:cNvPr>
          <p:cNvSpPr txBox="1"/>
          <p:nvPr/>
        </p:nvSpPr>
        <p:spPr>
          <a:xfrm>
            <a:off x="4731330" y="388336"/>
            <a:ext cx="68407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</a:t>
            </a:r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(מבחן 2018, סמסטר א', מועד ב')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CDC2B6-697C-32BA-ADA8-2635B18734C6}"/>
                  </a:ext>
                </a:extLst>
              </p:cNvPr>
              <p:cNvSpPr txBox="1"/>
              <p:nvPr/>
            </p:nvSpPr>
            <p:spPr>
              <a:xfrm>
                <a:off x="1955540" y="1278395"/>
                <a:ext cx="8280920" cy="47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355" indent="-6350" fontAlgn="base">
                  <a:lnSpc>
                    <a:spcPct val="110000"/>
                  </a:lnSpc>
                  <a:spcBef>
                    <a:spcPct val="0"/>
                  </a:spcBef>
                  <a:spcAft>
                    <a:spcPts val="1025"/>
                  </a:spcAft>
                </a:pPr>
                <a:r>
                  <a:rPr lang="he-IL" sz="2400" b="1" dirty="0">
                    <a:solidFill>
                      <a:srgbClr val="C00000"/>
                    </a:solidFill>
                    <a:ea typeface="Arial" panose="020B0604020202020204" pitchFamily="34" charset="0"/>
                  </a:rPr>
                  <a:t>טענה: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𝟑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×</m:t>
                    </m:r>
                    <m:func>
                      <m:funcPr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GB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𝒏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𝟐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𝜴</m:t>
                    </m:r>
                    <m:d>
                      <m:dPr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𝒏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×</m:t>
                        </m:r>
                        <m:func>
                          <m:funcPr>
                            <m:ctrlPr>
                              <a:rPr lang="en-GB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24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 </a:t>
                </a:r>
                <a:r>
                  <a:rPr lang="he-IL" sz="2400" b="1" dirty="0">
                    <a:solidFill>
                      <a:srgbClr val="C00000"/>
                    </a:solidFill>
                    <a:ea typeface="Arial" panose="020B0604020202020204" pitchFamily="34" charset="0"/>
                  </a:rPr>
                  <a:t>הוכיחו או הפריכו.</a:t>
                </a:r>
                <a:endParaRPr lang="en-GB" sz="2400" b="1" dirty="0">
                  <a:solidFill>
                    <a:srgbClr val="C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CDC2B6-697C-32BA-ADA8-2635B187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0" y="1278395"/>
                <a:ext cx="8280920" cy="475900"/>
              </a:xfrm>
              <a:prstGeom prst="rect">
                <a:avLst/>
              </a:prstGeom>
              <a:blipFill>
                <a:blip r:embed="rId3"/>
                <a:stretch>
                  <a:fillRect l="-589" t="-7692" r="-589" b="-28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7ADD9F-4CD7-4742-2733-EF66F8503F87}"/>
                  </a:ext>
                </a:extLst>
              </p:cNvPr>
              <p:cNvSpPr txBox="1"/>
              <p:nvPr/>
            </p:nvSpPr>
            <p:spPr>
              <a:xfrm>
                <a:off x="1508820" y="2182689"/>
                <a:ext cx="8496944" cy="381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לפי ההגדרה של סימון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𝛺</m:t>
                    </m:r>
                  </m:oMath>
                </a14:m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יש להראות כי קיימים קבועים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 &gt; 0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ו-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&gt; 0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כך שלכל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 ≥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 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מתקיים אי שוויון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𝑐𝑛𝑙𝑜𝑔𝑛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3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⋅</m:t>
                    </m:r>
                    <m:func>
                      <m:funcPr>
                        <m:ctrlP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2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.</a:t>
                </a:r>
              </a:p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𝑐𝑛𝑙𝑜𝑔𝑛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⋅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000000"/>
                  </a:solidFill>
                  <a:ea typeface="Calibri" panose="020F0502020204030204" pitchFamily="34" charset="0"/>
                </a:endParaRPr>
              </a:p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ניקח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 = 3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 ו-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1</a:t>
                </a:r>
                <a:endParaRPr lang="en-GB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7ADD9F-4CD7-4742-2733-EF66F850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20" y="2182689"/>
                <a:ext cx="8496944" cy="3813544"/>
              </a:xfrm>
              <a:prstGeom prst="rect">
                <a:avLst/>
              </a:prstGeom>
              <a:blipFill>
                <a:blip r:embed="rId4"/>
                <a:stretch>
                  <a:fillRect l="-1938" t="-1278" r="-1149" b="-27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6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8B5BA-33C9-A59B-A7ED-FA5A97AB011A}"/>
              </a:ext>
            </a:extLst>
          </p:cNvPr>
          <p:cNvSpPr txBox="1"/>
          <p:nvPr/>
        </p:nvSpPr>
        <p:spPr>
          <a:xfrm>
            <a:off x="8827875" y="643141"/>
            <a:ext cx="24482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he-IL" sz="2400" b="1" u="sng" dirty="0">
                <a:solidFill>
                  <a:srgbClr val="C00000"/>
                </a:solidFill>
                <a:latin typeface="Arial" panose="020B0604020202020204" pitchFamily="34" charset="0"/>
              </a:rPr>
              <a:t> – חסם "הדוק"</a:t>
            </a:r>
            <a:r>
              <a:rPr lang="he-IL" sz="2400" b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sz="24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14232">
            <a:extLst>
              <a:ext uri="{FF2B5EF4-FFF2-40B4-BE49-F238E27FC236}">
                <a16:creationId xmlns:a16="http://schemas.microsoft.com/office/drawing/2014/main" id="{067EEC04-53C1-4F73-46E8-34316084365D}"/>
              </a:ext>
            </a:extLst>
          </p:cNvPr>
          <p:cNvGrpSpPr/>
          <p:nvPr/>
        </p:nvGrpSpPr>
        <p:grpSpPr>
          <a:xfrm>
            <a:off x="1980425" y="873973"/>
            <a:ext cx="8852375" cy="4908310"/>
            <a:chOff x="393413" y="-285746"/>
            <a:chExt cx="6615037" cy="3535153"/>
          </a:xfrm>
        </p:grpSpPr>
        <p:pic>
          <p:nvPicPr>
            <p:cNvPr id="4" name="Picture 1151">
              <a:extLst>
                <a:ext uri="{FF2B5EF4-FFF2-40B4-BE49-F238E27FC236}">
                  <a16:creationId xmlns:a16="http://schemas.microsoft.com/office/drawing/2014/main" id="{B082C915-8845-94BD-B66D-02C174940EA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93413" y="-285746"/>
              <a:ext cx="2118313" cy="20954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5" name="Picture 1153">
              <a:extLst>
                <a:ext uri="{FF2B5EF4-FFF2-40B4-BE49-F238E27FC236}">
                  <a16:creationId xmlns:a16="http://schemas.microsoft.com/office/drawing/2014/main" id="{C696AF29-130F-7E8F-4CC0-3B7AAF90287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93413" y="2000594"/>
              <a:ext cx="5273261" cy="45875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6" name="Picture 1155">
              <a:extLst>
                <a:ext uri="{FF2B5EF4-FFF2-40B4-BE49-F238E27FC236}">
                  <a16:creationId xmlns:a16="http://schemas.microsoft.com/office/drawing/2014/main" id="{AFAA29B5-CC03-D740-6E5D-F90DCCA21F46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750479" y="2929351"/>
              <a:ext cx="5257971" cy="32005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4548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8A063-274F-6337-B2BB-023D0B1080E8}"/>
              </a:ext>
            </a:extLst>
          </p:cNvPr>
          <p:cNvSpPr txBox="1"/>
          <p:nvPr/>
        </p:nvSpPr>
        <p:spPr>
          <a:xfrm>
            <a:off x="1007140" y="839752"/>
            <a:ext cx="9330867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 </a:t>
            </a:r>
            <a:r>
              <a:rPr lang="he-IL" sz="2400" dirty="0"/>
              <a:t>הראה (נוכיח) שלכל קבועים ממשיים </a:t>
            </a:r>
            <a:r>
              <a:rPr lang="en-GB" sz="2400" dirty="0"/>
              <a:t>a </a:t>
            </a:r>
            <a:r>
              <a:rPr lang="he-IL" sz="2400" dirty="0"/>
              <a:t>ו-</a:t>
            </a:r>
            <a:r>
              <a:rPr lang="en-GB" sz="2400" dirty="0"/>
              <a:t>b, </a:t>
            </a:r>
            <a:r>
              <a:rPr lang="he-IL" sz="2400" dirty="0"/>
              <a:t>כאשר </a:t>
            </a:r>
            <a:r>
              <a:rPr lang="en-GB" sz="2400" dirty="0"/>
              <a:t>b&gt;0, </a:t>
            </a:r>
            <a:r>
              <a:rPr lang="he-IL" sz="2400" dirty="0"/>
              <a:t>מתקיים: </a:t>
            </a:r>
          </a:p>
          <a:p>
            <a:pPr algn="ctr" rtl="0">
              <a:lnSpc>
                <a:spcPct val="150000"/>
              </a:lnSpc>
            </a:pPr>
            <a:r>
              <a:rPr lang="en-GB" sz="2400" dirty="0"/>
              <a:t>(n + a)b = </a:t>
            </a:r>
            <a:r>
              <a:rPr lang="el-GR" sz="2400" dirty="0"/>
              <a:t>Θ(</a:t>
            </a:r>
            <a:r>
              <a:rPr lang="en-GB" sz="2400" dirty="0" err="1"/>
              <a:t>nb</a:t>
            </a:r>
            <a:r>
              <a:rPr lang="en-GB" sz="2400" dirty="0"/>
              <a:t>)</a:t>
            </a:r>
          </a:p>
          <a:p>
            <a:pPr>
              <a:lnSpc>
                <a:spcPct val="150000"/>
              </a:lnSpc>
            </a:pPr>
            <a:r>
              <a:rPr lang="he-IL" sz="2400" dirty="0"/>
              <a:t>כלומר צריך למצוא קבועים חיוביים </a:t>
            </a:r>
            <a:r>
              <a:rPr lang="en-GB" sz="2400" dirty="0"/>
              <a:t>c2 ,c1 ,n </a:t>
            </a:r>
            <a:r>
              <a:rPr lang="he-IL" sz="2400" dirty="0"/>
              <a:t>כך ש: </a:t>
            </a:r>
          </a:p>
          <a:p>
            <a:pPr algn="ctr">
              <a:lnSpc>
                <a:spcPct val="150000"/>
              </a:lnSpc>
            </a:pPr>
            <a:r>
              <a:rPr lang="en-GB" sz="2400" dirty="0"/>
              <a:t>c1*</a:t>
            </a:r>
            <a:r>
              <a:rPr lang="en-GB" sz="2400" dirty="0" err="1"/>
              <a:t>nb</a:t>
            </a:r>
            <a:r>
              <a:rPr lang="en-GB" sz="2400" dirty="0"/>
              <a:t> ≤ (n + a)b ≤ c2*</a:t>
            </a:r>
            <a:r>
              <a:rPr lang="en-GB" sz="2400" dirty="0" err="1"/>
              <a:t>nb</a:t>
            </a:r>
            <a:r>
              <a:rPr lang="en-GB" sz="2400" dirty="0"/>
              <a:t> 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703D856A-EAB4-14E1-EDA6-797233D46BC4}"/>
              </a:ext>
            </a:extLst>
          </p:cNvPr>
          <p:cNvSpPr/>
          <p:nvPr/>
        </p:nvSpPr>
        <p:spPr>
          <a:xfrm rot="16200000">
            <a:off x="5028370" y="2121009"/>
            <a:ext cx="155013" cy="183027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D2D1B-9CCF-7B01-4973-B1CEB032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437" y="3142440"/>
            <a:ext cx="1841152" cy="158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F9215-4CB9-7675-C562-E9A3B2B39F7B}"/>
              </a:ext>
            </a:extLst>
          </p:cNvPr>
          <p:cNvSpPr txBox="1"/>
          <p:nvPr/>
        </p:nvSpPr>
        <p:spPr>
          <a:xfrm>
            <a:off x="4679748" y="3090817"/>
            <a:ext cx="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8A7B5-1204-4C82-8AE8-A8996CF80B65}"/>
              </a:ext>
            </a:extLst>
          </p:cNvPr>
          <p:cNvSpPr txBox="1"/>
          <p:nvPr/>
        </p:nvSpPr>
        <p:spPr>
          <a:xfrm>
            <a:off x="6298019" y="3271845"/>
            <a:ext cx="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5DE42-9AC9-AF8E-3F13-804F3388B5DB}"/>
              </a:ext>
            </a:extLst>
          </p:cNvPr>
          <p:cNvSpPr txBox="1"/>
          <p:nvPr/>
        </p:nvSpPr>
        <p:spPr>
          <a:xfrm>
            <a:off x="2317423" y="3932417"/>
            <a:ext cx="802058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+ a)</a:t>
            </a:r>
            <a:r>
              <a:rPr lang="en-US" sz="2400" u="sng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O(</a:t>
            </a:r>
            <a:r>
              <a:rPr lang="en-US" sz="2400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u="sng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e-IL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חלק 2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 הוא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+ a)</a:t>
            </a:r>
            <a:r>
              <a:rPr lang="en-US" sz="2400" u="sng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Ω(</a:t>
            </a:r>
            <a:r>
              <a:rPr lang="en-US" sz="2400" u="sng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u="sng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r>
              <a:rPr lang="he-IL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חלק 1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 הוא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e-IL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נתון לנו כי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b&gt;0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, ו-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 + a)&gt;0</a:t>
            </a:r>
            <a:r>
              <a:rPr lang="he-IL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לפי הגדרות פונקציות אסימפטוטיות.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לכן אם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x&lt;y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 (הם מספרים חיוביים) ואם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z&gt;0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 אז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b="1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b="1" baseline="30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he-IL" sz="2400" dirty="0">
                <a:solidFill>
                  <a:srgbClr val="000000"/>
                </a:solidFill>
                <a:latin typeface="Arial" panose="020B0604020202020204" pitchFamily="34" charset="0"/>
              </a:rPr>
              <a:t>. נתחיל לדבר עם אי שיוון ללא חזקות.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809A7-D240-38C1-A9F5-D92C67549C7C}"/>
              </a:ext>
            </a:extLst>
          </p:cNvPr>
          <p:cNvSpPr txBox="1"/>
          <p:nvPr/>
        </p:nvSpPr>
        <p:spPr>
          <a:xfrm>
            <a:off x="9623394" y="363984"/>
            <a:ext cx="173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b="1" u="sng" dirty="0"/>
              <a:t>שאלה 9</a:t>
            </a:r>
            <a:endParaRPr lang="en-GB" sz="2400" b="1" u="sng" dirty="0"/>
          </a:p>
        </p:txBody>
      </p:sp>
    </p:spTree>
    <p:extLst>
      <p:ext uri="{BB962C8B-B14F-4D97-AF65-F5344CB8AC3E}">
        <p14:creationId xmlns:p14="http://schemas.microsoft.com/office/powerpoint/2010/main" val="3658802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FDBAFE-9AE2-42C3-5C9C-2E39FFCCC506}"/>
              </a:ext>
            </a:extLst>
          </p:cNvPr>
          <p:cNvSpPr txBox="1"/>
          <p:nvPr/>
        </p:nvSpPr>
        <p:spPr>
          <a:xfrm>
            <a:off x="9125035" y="469979"/>
            <a:ext cx="2304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</a:t>
            </a:r>
            <a:r>
              <a:rPr lang="en-US" sz="24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9 המשך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B11BF5-D532-2785-9C4B-2938573F17F5}"/>
                  </a:ext>
                </a:extLst>
              </p:cNvPr>
              <p:cNvSpPr txBox="1"/>
              <p:nvPr/>
            </p:nvSpPr>
            <p:spPr>
              <a:xfrm>
                <a:off x="2411760" y="931644"/>
                <a:ext cx="7865403" cy="22405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 algn="l" rtl="0" fontAlgn="base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+ a ≥ c</a:t>
                </a:r>
                <a:r>
                  <a:rPr lang="en-US" sz="2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' *n  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נחלק שני אגפים של אי שוויון ב-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 נקבל:  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+ a/n ≥ c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' 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השבר שואף ל-0 כאשר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הולך וגודל לאינסוף. לכן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.c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' ≤ 1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נבחר ערך 1/2.</a:t>
                </a:r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נעשה חישוב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   </a:t>
                </a:r>
                <a14:m>
                  <m:oMath xmlns:m="http://schemas.openxmlformats.org/officeDocument/2006/math">
                    <m:r>
                      <a:rPr lang="ru-RU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ru-RU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ru-RU" sz="20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sz="20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ru-RU" sz="2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ru-RU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</a:t>
                </a:r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ru-RU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ru-RU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≤</a:t>
                </a:r>
                <a:r>
                  <a:rPr lang="ru-RU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|a|  </a:t>
                </a:r>
                <a:r>
                  <a:rPr lang="en-US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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2|a| ≤ n</a:t>
                </a:r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</a:t>
                </a:r>
                <a:r>
                  <a:rPr lang="en-GB" sz="2000" b="1" dirty="0">
                    <a:solidFill>
                      <a:srgbClr val="C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</a:t>
                </a:r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2|a|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B11BF5-D532-2785-9C4B-2938573F1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931644"/>
                <a:ext cx="7865403" cy="2240550"/>
              </a:xfrm>
              <a:prstGeom prst="rect">
                <a:avLst/>
              </a:prstGeom>
              <a:blipFill>
                <a:blip r:embed="rId3"/>
                <a:stretch>
                  <a:fillRect l="-698" t="-1362" r="-775" b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B4B35-2FCE-1C47-4C0A-F8E96D36C843}"/>
                  </a:ext>
                </a:extLst>
              </p:cNvPr>
              <p:cNvSpPr txBox="1"/>
              <p:nvPr/>
            </p:nvSpPr>
            <p:spPr>
              <a:xfrm>
                <a:off x="2411760" y="3633859"/>
                <a:ext cx="7865402" cy="240065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 algn="l" rtl="0" fontAlgn="base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</a:pP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+ a ≤ c</a:t>
                </a:r>
                <a:r>
                  <a:rPr lang="he-IL" sz="2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' *n </a:t>
                </a:r>
              </a:p>
              <a:p>
                <a:pPr rt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נחלק שני אגפים של אי שוויון ב-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 נקבל:  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+ a/n ≤ c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'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השבר שואף ל-0 כאשר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הולך וגודל לאינסוף. לכן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.c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' ≥ 1 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נבחר ערך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נעשה חישוב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   </a:t>
                </a:r>
                <a14:m>
                  <m:oMath xmlns:m="http://schemas.openxmlformats.org/officeDocument/2006/math">
                    <m:r>
                      <a:rPr lang="ru-RU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ru-RU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</a:t>
                </a:r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ru-RU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|a| ≤</a:t>
                </a:r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</a:t>
                </a:r>
                <a:r>
                  <a:rPr lang="ru-RU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</a:t>
                </a:r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|a|</a:t>
                </a: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7B4B35-2FCE-1C47-4C0A-F8E96D36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633859"/>
                <a:ext cx="7865402" cy="2400657"/>
              </a:xfrm>
              <a:prstGeom prst="rect">
                <a:avLst/>
              </a:prstGeom>
              <a:blipFill>
                <a:blip r:embed="rId4"/>
                <a:stretch>
                  <a:fillRect l="-698" t="-1015" r="-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0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804475" y="289974"/>
            <a:ext cx="4456529" cy="59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9530" algn="ctr">
              <a:lnSpc>
                <a:spcPct val="107000"/>
              </a:lnSpc>
            </a:pPr>
            <a:r>
              <a:rPr lang="he-IL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פונקציות </a:t>
            </a:r>
            <a:r>
              <a:rPr lang="he-IL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אסימפטוטיות</a:t>
            </a:r>
            <a:r>
              <a:rPr lang="he-IL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endParaRPr lang="en-US"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54395-D2C5-6874-965E-BF151C95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04" y="1014775"/>
            <a:ext cx="7742591" cy="482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BD79F-4BA4-3B1C-4E56-26FAFE609C0E}"/>
              </a:ext>
            </a:extLst>
          </p:cNvPr>
          <p:cNvSpPr txBox="1"/>
          <p:nvPr/>
        </p:nvSpPr>
        <p:spPr>
          <a:xfrm>
            <a:off x="8912763" y="518964"/>
            <a:ext cx="230425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</a:t>
            </a:r>
            <a:r>
              <a:rPr lang="en-US" sz="2400" b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9 המשך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A03BB5-5EFA-4FE3-DEEC-62DBFF438F5D}"/>
                  </a:ext>
                </a:extLst>
              </p:cNvPr>
              <p:cNvSpPr txBox="1"/>
              <p:nvPr/>
            </p:nvSpPr>
            <p:spPr>
              <a:xfrm>
                <a:off x="1611443" y="980628"/>
                <a:ext cx="8544612" cy="539782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אנו זוכרים שחסמים </a:t>
                </a:r>
                <a:r>
                  <a:rPr lang="he-IL" sz="24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אסימפטוטיים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– קבוצות של פונקציות. אז אנו יכולים לעשות בחירה אחרת. רק חשוב שבחירה צריכה להיות פונקציה של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וכמובן נקבל הגבלה אחרת ל-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מבחירה שבדוגמה נקבל:</a:t>
                </a:r>
                <a:endParaRPr lang="he-IL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e-I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e-I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he-IL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כיוון ש-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b&gt;0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אי שיוון נשמר אם נעלה בחזקה של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</a:t>
                </a: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e-IL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e-IL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e-IL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e-IL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he-IL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e-IL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e-IL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e-IL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he-IL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A03BB5-5EFA-4FE3-DEEC-62DBFF438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443" y="980628"/>
                <a:ext cx="8544612" cy="5397824"/>
              </a:xfrm>
              <a:prstGeom prst="rect">
                <a:avLst/>
              </a:prstGeom>
              <a:blipFill>
                <a:blip r:embed="rId3"/>
                <a:stretch>
                  <a:fillRect l="-713" r="-11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EC5E8-8477-D68D-C4D1-7CC8B8250B1D}"/>
                  </a:ext>
                </a:extLst>
              </p:cNvPr>
              <p:cNvSpPr txBox="1"/>
              <p:nvPr/>
            </p:nvSpPr>
            <p:spPr>
              <a:xfrm>
                <a:off x="8269026" y="5244296"/>
                <a:ext cx="3653686" cy="6263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he-IL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ru-RU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ru-RU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ru-RU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ru-RU" sz="20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ru-RU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ru-RU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begChr m:val="|"/>
                        <m:endChr m:val="|"/>
                        <m:ctrlPr>
                          <a:rPr lang="ru-RU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he-IL" sz="2000" b="1" dirty="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EC5E8-8477-D68D-C4D1-7CC8B8250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26" y="5244296"/>
                <a:ext cx="3653686" cy="62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14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4804475" y="289974"/>
            <a:ext cx="4456529" cy="467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49530" algn="ctr">
              <a:lnSpc>
                <a:spcPct val="107000"/>
              </a:lnSpc>
            </a:pPr>
            <a:r>
              <a:rPr lang="he-IL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פונקציות </a:t>
            </a:r>
            <a:r>
              <a:rPr lang="he-IL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אסימפטוטיות</a:t>
            </a:r>
            <a:r>
              <a:rPr lang="he-IL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3EB77-E8B4-50F7-3E61-E92A6DE04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401" y="979714"/>
            <a:ext cx="8776802" cy="47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6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8762049" y="320970"/>
            <a:ext cx="2620269" cy="519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5585" indent="-6350">
              <a:lnSpc>
                <a:spcPct val="107000"/>
              </a:lnSpc>
              <a:spcAft>
                <a:spcPts val="480"/>
              </a:spcAft>
            </a:pPr>
            <a:r>
              <a:rPr lang="en-US" sz="2800" b="1" kern="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O</a:t>
            </a:r>
            <a:r>
              <a:rPr lang="he-IL" sz="2800" b="1" kern="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 – חסם עליון </a:t>
            </a:r>
            <a:endParaRPr lang="en-US" sz="2800" b="1" kern="0" dirty="0">
              <a:solidFill>
                <a:srgbClr val="C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338"/>
          <p:cNvPicPr/>
          <p:nvPr/>
        </p:nvPicPr>
        <p:blipFill>
          <a:blip r:embed="rId3"/>
          <a:stretch>
            <a:fillRect/>
          </a:stretch>
        </p:blipFill>
        <p:spPr>
          <a:xfrm>
            <a:off x="8849533" y="1249055"/>
            <a:ext cx="2532786" cy="233105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43200" y="1249055"/>
            <a:ext cx="4649492" cy="114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O(g(n))</a:t>
            </a:r>
            <a:r>
              <a:rPr lang="he-IL" sz="2400" dirty="0"/>
              <a:t> – קרי "</a:t>
            </a:r>
            <a:r>
              <a:rPr lang="en-US" sz="2400" dirty="0"/>
              <a:t>O</a:t>
            </a:r>
            <a:r>
              <a:rPr lang="he-IL" sz="2400" dirty="0"/>
              <a:t> גדול של </a:t>
            </a:r>
            <a:r>
              <a:rPr lang="en-US" sz="2400" dirty="0"/>
              <a:t>g</a:t>
            </a:r>
            <a:r>
              <a:rPr lang="he-IL" sz="2400" dirty="0"/>
              <a:t> של </a:t>
            </a:r>
            <a:r>
              <a:rPr lang="en-US" sz="2400" dirty="0"/>
              <a:t>n</a:t>
            </a:r>
            <a:r>
              <a:rPr lang="he-IL" sz="2400" dirty="0"/>
              <a:t>" – קבוצה של פונקציות </a:t>
            </a:r>
            <a:endParaRPr lang="en-US" sz="2400" dirty="0"/>
          </a:p>
        </p:txBody>
      </p:sp>
      <p:sp>
        <p:nvSpPr>
          <p:cNvPr id="6" name="מלבן 5"/>
          <p:cNvSpPr/>
          <p:nvPr/>
        </p:nvSpPr>
        <p:spPr>
          <a:xfrm>
            <a:off x="4344176" y="2885311"/>
            <a:ext cx="2073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f(n) = O(g(n)) </a:t>
            </a:r>
          </a:p>
        </p:txBody>
      </p:sp>
      <p:sp>
        <p:nvSpPr>
          <p:cNvPr id="7" name="מלבן 6"/>
          <p:cNvSpPr/>
          <p:nvPr/>
        </p:nvSpPr>
        <p:spPr>
          <a:xfrm>
            <a:off x="9514498" y="4049413"/>
            <a:ext cx="1434368" cy="4759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4315" indent="-6350">
              <a:lnSpc>
                <a:spcPct val="110000"/>
              </a:lnSpc>
              <a:spcAft>
                <a:spcPts val="360"/>
              </a:spcAft>
            </a:pPr>
            <a:r>
              <a:rPr lang="he-IL" sz="24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הגדרה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: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Picture 340"/>
          <p:cNvPicPr/>
          <p:nvPr/>
        </p:nvPicPr>
        <p:blipFill>
          <a:blip r:embed="rId4"/>
          <a:stretch>
            <a:fillRect/>
          </a:stretch>
        </p:blipFill>
        <p:spPr>
          <a:xfrm>
            <a:off x="3572093" y="4730954"/>
            <a:ext cx="6376358" cy="828568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207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0154890" y="1295244"/>
            <a:ext cx="1349087" cy="530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085" indent="-6350">
              <a:lnSpc>
                <a:spcPct val="107000"/>
              </a:lnSpc>
              <a:spcAft>
                <a:spcPts val="665"/>
              </a:spcAft>
            </a:pPr>
            <a:r>
              <a:rPr lang="he-IL" sz="28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דוגמה:</a:t>
            </a:r>
            <a:r>
              <a:rPr lang="he-IL" sz="28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endParaRPr lang="en-US" sz="2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4447435" y="2079080"/>
            <a:ext cx="7359707" cy="4676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07000"/>
              </a:lnSpc>
              <a:spcAft>
                <a:spcPts val="15"/>
              </a:spcAft>
              <a:tabLst>
                <a:tab pos="1916430" algn="ctr"/>
                <a:tab pos="3422015" algn="ctr"/>
              </a:tabLs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2n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= O(n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) 	c = 1    n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= 2 </a:t>
            </a:r>
            <a:r>
              <a:rPr lang="en-US" sz="2400" dirty="0"/>
              <a:t>2n</a:t>
            </a:r>
            <a:r>
              <a:rPr lang="en-US" sz="2400" baseline="30000" dirty="0"/>
              <a:t>2</a:t>
            </a:r>
            <a:r>
              <a:rPr lang="en-US" sz="2400" dirty="0"/>
              <a:t> = O(n</a:t>
            </a:r>
            <a:r>
              <a:rPr lang="en-US" sz="2400" baseline="30000" dirty="0"/>
              <a:t>3</a:t>
            </a:r>
            <a:r>
              <a:rPr lang="en-US" sz="2400" dirty="0"/>
              <a:t>) 	c = 1    n</a:t>
            </a:r>
            <a:r>
              <a:rPr lang="en-US" sz="2400" baseline="-25000" dirty="0"/>
              <a:t>0</a:t>
            </a:r>
            <a:r>
              <a:rPr lang="en-US" sz="2400" dirty="0"/>
              <a:t> = 2 </a:t>
            </a:r>
          </a:p>
        </p:txBody>
      </p:sp>
      <p:sp>
        <p:nvSpPr>
          <p:cNvPr id="4" name="מלבן 3"/>
          <p:cNvSpPr/>
          <p:nvPr/>
        </p:nvSpPr>
        <p:spPr>
          <a:xfrm>
            <a:off x="6683105" y="2935948"/>
            <a:ext cx="4820872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355" indent="-6350">
              <a:lnSpc>
                <a:spcPct val="110000"/>
              </a:lnSpc>
              <a:spcAft>
                <a:spcPts val="69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דוגמאות לפונקציות השייכות ל- (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O(n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: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6123106" y="4311292"/>
            <a:ext cx="540821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4615" marR="495300" indent="-6350" algn="l" rtl="0">
              <a:lnSpc>
                <a:spcPct val="107000"/>
              </a:lnSpc>
              <a:spcAft>
                <a:spcPts val="1065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n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+n, n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+100n, n/1000, n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1.999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D6723-5A29-4FD7-6124-C6E32061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06" y="285583"/>
            <a:ext cx="2719052" cy="755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50684-619D-FD66-4B77-35BE7C9FE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23" y="1295243"/>
            <a:ext cx="3051220" cy="28085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669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5657533" y="460455"/>
            <a:ext cx="5974392" cy="1031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370">
              <a:lnSpc>
                <a:spcPct val="107000"/>
              </a:lnSpc>
              <a:spcAft>
                <a:spcPts val="800"/>
              </a:spcAft>
            </a:pPr>
            <a:r>
              <a:rPr lang="he-IL" sz="28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שאלה 1: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</a:p>
          <a:p>
            <a:pPr marL="39370"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solidFill>
                  <a:srgbClr val="C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מה זמן ריצה של קוד הבא במונחים של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O(…)</a:t>
            </a:r>
            <a:r>
              <a:rPr lang="he-IL" sz="2400" b="1" dirty="0">
                <a:solidFill>
                  <a:srgbClr val="C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?</a:t>
            </a:r>
            <a:endParaRPr lang="en-US" sz="24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1219201" y="1511577"/>
            <a:ext cx="6855416" cy="4157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" algn="l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94615" marR="3930650" indent="-6350" algn="l" rtl="0">
              <a:lnSpc>
                <a:spcPct val="161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f(n)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3930650" indent="457200" algn="l" rtl="0">
              <a:lnSpc>
                <a:spcPct val="161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he-IL" sz="2400" dirty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3930650" algn="l" rtl="0">
              <a:lnSpc>
                <a:spcPct val="161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n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</a:t>
            </a:r>
            <a:r>
              <a:rPr lang="he-IL" sz="2400" dirty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205/8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3930650" algn="l" rtl="0">
              <a:lnSpc>
                <a:spcPct val="161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n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n/12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3930650" algn="l" rtl="0">
              <a:lnSpc>
                <a:spcPct val="161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n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ß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1280*n	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6F401-4F27-D9B3-F69E-A4FCC933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621" y="4311638"/>
            <a:ext cx="5066215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5630886" y="619789"/>
            <a:ext cx="5974392" cy="9653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370">
              <a:lnSpc>
                <a:spcPct val="107000"/>
              </a:lnSpc>
              <a:spcAft>
                <a:spcPts val="820"/>
              </a:spcAft>
            </a:pPr>
            <a:r>
              <a:rPr lang="he-IL" sz="24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שאלה 2: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39370">
              <a:lnSpc>
                <a:spcPct val="107000"/>
              </a:lnSpc>
              <a:spcAft>
                <a:spcPts val="820"/>
              </a:spcAft>
            </a:pPr>
            <a:r>
              <a:rPr lang="he-IL" sz="2400" b="1" dirty="0">
                <a:solidFill>
                  <a:srgbClr val="C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מה זמן ריצה של קוד הבא במונחים של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O(…)</a:t>
            </a:r>
            <a:r>
              <a:rPr lang="he-IL" sz="2400" b="1" dirty="0">
                <a:solidFill>
                  <a:srgbClr val="C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?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B110-BF3F-B259-B171-3FD282C6FEB7}"/>
              </a:ext>
            </a:extLst>
          </p:cNvPr>
          <p:cNvSpPr txBox="1"/>
          <p:nvPr/>
        </p:nvSpPr>
        <p:spPr>
          <a:xfrm>
            <a:off x="780728" y="1854247"/>
            <a:ext cx="424847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for  i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to  n/2  do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for  j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  to  n*n  do   </a:t>
            </a:r>
          </a:p>
          <a:p>
            <a:pPr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       sum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sum + 1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CD3E9-C24C-7CE8-7A0E-3F6F89E2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625" y="3683986"/>
            <a:ext cx="7206097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10342053" y="404881"/>
            <a:ext cx="1289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</a:rPr>
              <a:t>שאלה</a:t>
            </a:r>
            <a:r>
              <a:rPr lang="he-IL" sz="28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</a:rPr>
              <a:t> </a:t>
            </a:r>
            <a:r>
              <a:rPr lang="en-US" sz="2800" b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ea typeface="Arial" panose="020B0604020202020204" pitchFamily="34" charset="0"/>
              </a:rPr>
              <a:t> 3</a:t>
            </a:r>
            <a:endParaRPr lang="en-US" sz="2800" dirty="0"/>
          </a:p>
        </p:txBody>
      </p:sp>
      <p:sp>
        <p:nvSpPr>
          <p:cNvPr id="3" name="מלבן 2"/>
          <p:cNvSpPr/>
          <p:nvPr/>
        </p:nvSpPr>
        <p:spPr>
          <a:xfrm>
            <a:off x="3352932" y="1129815"/>
            <a:ext cx="5678157" cy="539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Aft>
                <a:spcPts val="1025"/>
              </a:spcAft>
            </a:pPr>
            <a:r>
              <a:rPr lang="he-IL" sz="2800" b="1" dirty="0">
                <a:solidFill>
                  <a:srgbClr val="C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יש להוכיח לפי ההגדרה:  (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.n</a:t>
            </a:r>
            <a:r>
              <a:rPr lang="en-US" sz="2800" b="1" baseline="300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= O(n</a:t>
            </a:r>
            <a:r>
              <a:rPr lang="en-US" sz="2800" b="1" baseline="3000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800" b="1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72975-619C-A262-EFB1-9E9B3376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609" y="1669643"/>
            <a:ext cx="7584081" cy="44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93D82-D9F5-92D6-D8BB-051510590011}"/>
              </a:ext>
            </a:extLst>
          </p:cNvPr>
          <p:cNvSpPr txBox="1"/>
          <p:nvPr/>
        </p:nvSpPr>
        <p:spPr>
          <a:xfrm>
            <a:off x="10083350" y="518964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</a:t>
            </a:r>
            <a:r>
              <a:rPr lang="en-GB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he-IL" sz="24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A248F-7F6B-1DA4-ECF0-EFE332CAB996}"/>
              </a:ext>
            </a:extLst>
          </p:cNvPr>
          <p:cNvSpPr txBox="1"/>
          <p:nvPr/>
        </p:nvSpPr>
        <p:spPr>
          <a:xfrm>
            <a:off x="1802430" y="1140191"/>
            <a:ext cx="828092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C00000"/>
                </a:solidFill>
                <a:latin typeface="Arial" panose="020B0604020202020204" pitchFamily="34" charset="0"/>
              </a:rPr>
              <a:t>הראו על הגדרה שאם נניח זמן ריצה של אלגוריתם הוא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10n</a:t>
            </a:r>
            <a:r>
              <a:rPr lang="en-US" sz="24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+ 5n</a:t>
            </a:r>
            <a:r>
              <a:rPr lang="he-IL" sz="2400" b="1" dirty="0">
                <a:solidFill>
                  <a:srgbClr val="C00000"/>
                </a:solidFill>
                <a:latin typeface="Arial" panose="020B0604020202020204" pitchFamily="34" charset="0"/>
              </a:rPr>
              <a:t> הוא נמצא ב-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O(n</a:t>
            </a:r>
            <a:r>
              <a:rPr lang="en-US" sz="24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he-IL" b="1" dirty="0">
                <a:solidFill>
                  <a:srgbClr val="C00000"/>
                </a:solidFill>
                <a:latin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D3BFBA-4433-09B8-6650-9392CEA3DDE2}"/>
                  </a:ext>
                </a:extLst>
              </p:cNvPr>
              <p:cNvSpPr txBox="1"/>
              <p:nvPr/>
            </p:nvSpPr>
            <p:spPr>
              <a:xfrm>
                <a:off x="1878115" y="1870697"/>
                <a:ext cx="8435770" cy="42836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בהגדרה של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(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גדול): 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צריך להיות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&gt; 0 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לכל   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n ≥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he-IL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נחלק שני חלקים של אי שוויון ב-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30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נקבל: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 + 5/n ≤ c</a:t>
                </a:r>
                <a:r>
                  <a:rPr lang="he-IL" sz="2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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 הולך וגודל לאינסוף,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השבר שואף לאפס. נקבל:    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 ≥ 10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he-IL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נבחר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= 15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, 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1</a:t>
                </a:r>
                <a:endParaRPr lang="he-IL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D3BFBA-4433-09B8-6650-9392CEA3D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15" y="1870697"/>
                <a:ext cx="8435770" cy="4283673"/>
              </a:xfrm>
              <a:prstGeom prst="rect">
                <a:avLst/>
              </a:prstGeom>
              <a:blipFill>
                <a:blip r:embed="rId3"/>
                <a:stretch>
                  <a:fillRect r="-1156" b="-24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6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1181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Comic Sans MS</vt:lpstr>
      <vt:lpstr>Symbol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Victoria Breiman</cp:lastModifiedBy>
  <cp:revision>27</cp:revision>
  <dcterms:created xsi:type="dcterms:W3CDTF">2023-05-03T06:41:59Z</dcterms:created>
  <dcterms:modified xsi:type="dcterms:W3CDTF">2024-01-25T16:08:20Z</dcterms:modified>
</cp:coreProperties>
</file>