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19"/>
  </p:notesMasterIdLst>
  <p:sldIdLst>
    <p:sldId id="257" r:id="rId2"/>
    <p:sldId id="258" r:id="rId3"/>
    <p:sldId id="268" r:id="rId4"/>
    <p:sldId id="276" r:id="rId5"/>
    <p:sldId id="270" r:id="rId6"/>
    <p:sldId id="281" r:id="rId7"/>
    <p:sldId id="288" r:id="rId8"/>
    <p:sldId id="292" r:id="rId9"/>
    <p:sldId id="290" r:id="rId10"/>
    <p:sldId id="291" r:id="rId11"/>
    <p:sldId id="282" r:id="rId12"/>
    <p:sldId id="284" r:id="rId13"/>
    <p:sldId id="285" r:id="rId14"/>
    <p:sldId id="286" r:id="rId15"/>
    <p:sldId id="287" r:id="rId16"/>
    <p:sldId id="289" r:id="rId17"/>
    <p:sldId id="259" r:id="rId18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022" autoAdjust="0"/>
    <p:restoredTop sz="72175" autoAdjust="0"/>
  </p:normalViewPr>
  <p:slideViewPr>
    <p:cSldViewPr snapToGrid="0">
      <p:cViewPr varScale="1">
        <p:scale>
          <a:sx n="79" d="100"/>
          <a:sy n="79" d="100"/>
        </p:scale>
        <p:origin x="17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67593B-B963-47D8-A2A4-BA759CBCEAC5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391380-8262-4EC7-BAB8-26F58A320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642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91380-8262-4EC7-BAB8-26F58A32027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6795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391380-8262-4EC7-BAB8-26F58A32027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3114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391380-8262-4EC7-BAB8-26F58A32027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3021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391380-8262-4EC7-BAB8-26F58A32027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2081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391380-8262-4EC7-BAB8-26F58A32027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4744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391380-8262-4EC7-BAB8-26F58A32027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9121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91380-8262-4EC7-BAB8-26F58A32027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3020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391380-8262-4EC7-BAB8-26F58A32027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3002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391380-8262-4EC7-BAB8-26F58A32027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2889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391380-8262-4EC7-BAB8-26F58A32027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1215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391380-8262-4EC7-BAB8-26F58A32027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4267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391380-8262-4EC7-BAB8-26F58A32027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3201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391380-8262-4EC7-BAB8-26F58A32027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299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391380-8262-4EC7-BAB8-26F58A32027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911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3E074A9-18FF-057D-F05D-042F5C0A9A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2F0D644C-F3E3-BD2F-EE1F-580F445D84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0E0A08B-E6DC-C4A0-6B42-5418EAA06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9C55-7868-4FF1-8666-2EC1F88A96B2}" type="datetimeFigureOut">
              <a:rPr lang="he-IL" smtClean="0"/>
              <a:t>כ"א/טבת/תשפ"ד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E22A948C-9F2C-CFE6-28E0-56D06D15F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1026365-88E1-FBD8-E2CC-7A99634EF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2C24-4B6F-4387-B270-819B4A4D52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3683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9188E2A-F9CB-2495-FE75-769EF70D6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91ED5B71-5A46-C065-267F-8CE2DA1B92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BEF1EA9F-A944-7167-849B-01E43F126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9C55-7868-4FF1-8666-2EC1F88A96B2}" type="datetimeFigureOut">
              <a:rPr lang="he-IL" smtClean="0"/>
              <a:t>כ"א/טבת/תשפ"ד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6A83FA1-C0CC-D4A2-9672-9831CA7C5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C0F531A-E76A-3772-9399-F95FE8476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2C24-4B6F-4387-B270-819B4A4D52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44369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A853DFCF-CB4E-698C-7AB5-0748686934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4B110915-A2E3-7238-1024-4AFABDCC18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34730C0-0255-5DA8-E708-BBEA316C1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9C55-7868-4FF1-8666-2EC1F88A96B2}" type="datetimeFigureOut">
              <a:rPr lang="he-IL" smtClean="0"/>
              <a:t>כ"א/טבת/תשפ"ד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4241A22-2BD6-3BEA-8C27-0FE8CB672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4F923376-DC13-4788-9243-E17EA1EC4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2C24-4B6F-4387-B270-819B4A4D52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44995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BADB872-81BA-4A65-3CC3-7AEA7F224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B1F9213-4F2E-4B59-FECF-A957D7946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B87B483-D662-5C2B-CD81-7F1379CA2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9C55-7868-4FF1-8666-2EC1F88A96B2}" type="datetimeFigureOut">
              <a:rPr lang="he-IL" smtClean="0"/>
              <a:t>כ"א/טבת/תשפ"ד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0F2346A-1B0F-731C-65CD-9E96D8C07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93FEE12-59DA-5A46-91CE-B83BCDEFF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2C24-4B6F-4387-B270-819B4A4D52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21143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F39C4DE-D944-62DB-0240-D155B157F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5AF7165A-985F-8D08-7213-2DAF84DED7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9E57341C-590C-9985-F610-BFA49726E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9C55-7868-4FF1-8666-2EC1F88A96B2}" type="datetimeFigureOut">
              <a:rPr lang="he-IL" smtClean="0"/>
              <a:t>כ"א/טבת/תשפ"ד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259A9292-2C7A-6093-AAFC-5EC565947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C0FF911-4D0D-4A09-4BC2-18CEB5112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2C24-4B6F-4387-B270-819B4A4D52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95177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D621B93-B9DD-5DBC-BAFC-5A5F875BD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01AF364-447E-92A8-0E33-C567920361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EC8858D1-3087-D5DF-8CEC-1507EDC856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24105F33-2C61-5220-A792-DB312621E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9C55-7868-4FF1-8666-2EC1F88A96B2}" type="datetimeFigureOut">
              <a:rPr lang="he-IL" smtClean="0"/>
              <a:t>כ"א/טבת/תשפ"ד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9F040669-07F4-D987-6C83-14AE6C045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F1FBB2D4-93C6-5EAF-20E0-221DC8148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2C24-4B6F-4387-B270-819B4A4D52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05496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6251DA4-910A-46BD-9350-1201D054F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8B18A0DE-47EA-1C10-F99C-758614A8E0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10FEEE1D-B7ED-94F5-6C0E-AC15E7FACC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11736B8A-B6BD-6AC2-8EC8-201760A67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B404B3A3-00F4-8263-744E-ACB233F4BE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10D7D250-66B2-7BAD-545B-F2AD94E74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9C55-7868-4FF1-8666-2EC1F88A96B2}" type="datetimeFigureOut">
              <a:rPr lang="he-IL" smtClean="0"/>
              <a:t>כ"א/טבת/תשפ"ד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84C93965-E5D8-6DEE-7CD4-6902B7124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B7DF1625-93F0-0584-3430-1960AA241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2C24-4B6F-4387-B270-819B4A4D52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58397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AFFC858-717E-CA40-A332-965FDAA21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D07A6D15-A8AD-D488-D300-792FD0132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9C55-7868-4FF1-8666-2EC1F88A96B2}" type="datetimeFigureOut">
              <a:rPr lang="he-IL" smtClean="0"/>
              <a:t>כ"א/טבת/תשפ"ד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B8056466-23EE-B77B-DF6C-6536CA06C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A57BC434-4B3A-8314-BA9C-212174E82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2C24-4B6F-4387-B270-819B4A4D52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52261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F4A2BB1F-2FD8-DAE5-B907-07600C45A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9C55-7868-4FF1-8666-2EC1F88A96B2}" type="datetimeFigureOut">
              <a:rPr lang="he-IL" smtClean="0"/>
              <a:t>כ"א/טבת/תשפ"ד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63A90861-3A05-ED04-CD0F-D5C11389C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1046F814-DAF8-64B2-E81B-7FE737DF5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2C24-4B6F-4387-B270-819B4A4D52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496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0981722-ABF2-8DA3-CE28-05B1D8ABE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4C74908-C053-E82A-A7F3-864486ACD9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3358DDC8-C16B-F0E4-D63D-24A9CB76D9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8B1E7A43-8C2A-FBFA-AC45-DBFDB8E6F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9C55-7868-4FF1-8666-2EC1F88A96B2}" type="datetimeFigureOut">
              <a:rPr lang="he-IL" smtClean="0"/>
              <a:t>כ"א/טבת/תשפ"ד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9647E2E2-FBCD-FC48-DBDD-2557735E1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0581F39D-7913-CEDE-EC9C-64C02B383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2C24-4B6F-4387-B270-819B4A4D52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08358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7A2AC94-98C9-55F3-35EE-A800446D9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ECA953A0-8981-0422-8BCE-E72DB9FD86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A6470043-B00B-BD55-CABA-2228222552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ED6B64D2-9762-8937-398F-357DEEF7A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9C55-7868-4FF1-8666-2EC1F88A96B2}" type="datetimeFigureOut">
              <a:rPr lang="he-IL" smtClean="0"/>
              <a:t>כ"א/טבת/תשפ"ד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1177BF27-96D7-69E6-1C1B-962CD16CE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394EAC9D-D382-CAAF-E990-0C96974C8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2C24-4B6F-4387-B270-819B4A4D52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97127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2C44265B-043F-1F07-3CAB-932E925B7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27F7F275-8CE0-1ACF-B76A-589480F29F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D03EBD0-0AD0-F437-0377-5282F4A62C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BD9C55-7868-4FF1-8666-2EC1F88A96B2}" type="datetimeFigureOut">
              <a:rPr lang="he-IL" smtClean="0"/>
              <a:t>כ"א/טבת/תשפ"ד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38DA500-A716-7804-01EC-82DBC212E8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E65C948-B680-D4A3-8DE9-330AB8B220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7D2C24-4B6F-4387-B270-819B4A4D52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40765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47F1C93-584D-5B12-0ED2-98ECB5BC1EA0}"/>
              </a:ext>
            </a:extLst>
          </p:cNvPr>
          <p:cNvSpPr txBox="1"/>
          <p:nvPr/>
        </p:nvSpPr>
        <p:spPr>
          <a:xfrm>
            <a:off x="3047499" y="940286"/>
            <a:ext cx="60970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r>
              <a:rPr lang="en-US" sz="3600" dirty="0" smtClean="0">
                <a:solidFill>
                  <a:schemeClr val="bg1"/>
                </a:solidFill>
              </a:rPr>
              <a:t>06-binary-search-tree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15456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 txBox="1">
            <a:spLocks noChangeArrowheads="1"/>
          </p:cNvSpPr>
          <p:nvPr/>
        </p:nvSpPr>
        <p:spPr bwMode="auto">
          <a:xfrm>
            <a:off x="3287209" y="268057"/>
            <a:ext cx="8229600" cy="826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2pPr>
            <a:lvl3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3pPr>
            <a:lvl4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4pPr>
            <a:lvl5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5pPr>
            <a:lvl6pPr marL="4572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6pPr>
            <a:lvl7pPr marL="9144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7pPr>
            <a:lvl8pPr marL="13716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8pPr>
            <a:lvl9pPr marL="18288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9pPr>
          </a:lstStyle>
          <a:p>
            <a:pPr lvl="0" algn="r" eaLnBrk="1" hangingPunct="1">
              <a:defRPr/>
            </a:pPr>
            <a:r>
              <a:rPr lang="he-IL" altLang="he-IL" b="1" kern="0" dirty="0">
                <a:solidFill>
                  <a:srgbClr val="006633"/>
                </a:solidFill>
                <a:latin typeface="Garamond"/>
                <a:cs typeface="Arial"/>
              </a:rPr>
              <a:t>מחיקת אלמנט מעץ חיפוש </a:t>
            </a:r>
            <a:r>
              <a:rPr lang="he-IL" altLang="he-IL" b="1" kern="0" dirty="0" smtClean="0">
                <a:solidFill>
                  <a:srgbClr val="006633"/>
                </a:solidFill>
                <a:latin typeface="Garamond"/>
                <a:cs typeface="Arial"/>
              </a:rPr>
              <a:t>בינארי</a:t>
            </a:r>
            <a:endParaRPr lang="en-US" altLang="he-IL" b="1" kern="0" dirty="0">
              <a:solidFill>
                <a:srgbClr val="006633"/>
              </a:solidFill>
              <a:latin typeface="Garamond"/>
              <a:cs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1649A7-09CB-0FE2-DF4B-801B01ACAB06}"/>
              </a:ext>
            </a:extLst>
          </p:cNvPr>
          <p:cNvSpPr txBox="1"/>
          <p:nvPr/>
        </p:nvSpPr>
        <p:spPr>
          <a:xfrm>
            <a:off x="3201865" y="1094875"/>
            <a:ext cx="81365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e-IL" sz="2400" dirty="0" smtClean="0"/>
              <a:t>3. לאלמנט שמוחקים יש שני בנים.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1084" y="1711202"/>
            <a:ext cx="7498548" cy="4004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411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 txBox="1">
            <a:spLocks noChangeArrowheads="1"/>
          </p:cNvSpPr>
          <p:nvPr/>
        </p:nvSpPr>
        <p:spPr bwMode="auto">
          <a:xfrm>
            <a:off x="3287209" y="268057"/>
            <a:ext cx="8229600" cy="826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2pPr>
            <a:lvl3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3pPr>
            <a:lvl4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4pPr>
            <a:lvl5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5pPr>
            <a:lvl6pPr marL="4572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6pPr>
            <a:lvl7pPr marL="9144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7pPr>
            <a:lvl8pPr marL="13716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8pPr>
            <a:lvl9pPr marL="18288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9pPr>
          </a:lstStyle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altLang="he-IL" b="1" kern="0" dirty="0">
                <a:solidFill>
                  <a:srgbClr val="006633"/>
                </a:solidFill>
                <a:latin typeface="Garamond"/>
                <a:cs typeface="Arial"/>
              </a:rPr>
              <a:t>תרגיל</a:t>
            </a:r>
            <a:r>
              <a:rPr lang="en-US" altLang="he-IL" b="1" kern="0" dirty="0">
                <a:solidFill>
                  <a:srgbClr val="006633"/>
                </a:solidFill>
                <a:latin typeface="Garamond"/>
                <a:cs typeface="Arial"/>
              </a:rPr>
              <a:t> </a:t>
            </a:r>
            <a:r>
              <a:rPr lang="he-IL" altLang="he-IL" b="1" kern="0" dirty="0">
                <a:solidFill>
                  <a:srgbClr val="006633"/>
                </a:solidFill>
                <a:latin typeface="Garamond"/>
                <a:cs typeface="Arial"/>
              </a:rPr>
              <a:t> </a:t>
            </a:r>
            <a:r>
              <a:rPr lang="en-US" altLang="he-IL" b="1" kern="0" dirty="0" smtClean="0">
                <a:solidFill>
                  <a:srgbClr val="006633"/>
                </a:solidFill>
                <a:latin typeface="Garamond"/>
                <a:cs typeface="Arial"/>
              </a:rPr>
              <a:t>3</a:t>
            </a:r>
            <a:endParaRPr lang="en-US" altLang="he-IL" b="1" kern="0" dirty="0">
              <a:solidFill>
                <a:srgbClr val="006633"/>
              </a:solidFill>
              <a:latin typeface="Garamond"/>
              <a:cs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1649A7-09CB-0FE2-DF4B-801B01ACAB06}"/>
              </a:ext>
            </a:extLst>
          </p:cNvPr>
          <p:cNvSpPr txBox="1"/>
          <p:nvPr/>
        </p:nvSpPr>
        <p:spPr>
          <a:xfrm>
            <a:off x="2438400" y="1135248"/>
            <a:ext cx="898536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he-IL" sz="2000" dirty="0"/>
              <a:t>נניח שבעץ חיפוש בינארי מאוחסנים מספרים בין 1 ו-1000, וברצוננו לחפש את המספר 363. אילו מבין הסדרות הבאות אינן יכולות להיות סדרות צמתים במהלך החיפוש? (נקרא סדרות משמאל לימין).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55561" y="2459046"/>
            <a:ext cx="4974336" cy="15741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l" rtl="0">
              <a:lnSpc>
                <a:spcPct val="107000"/>
              </a:lnSpc>
              <a:spcAft>
                <a:spcPts val="0"/>
              </a:spcAft>
              <a:buFont typeface="+mj-lt"/>
              <a:buAutoNum type="alphaLcParenR"/>
            </a:pP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2, 252, 401, 398, 330, 344, 397, 363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l" rtl="0">
              <a:lnSpc>
                <a:spcPct val="107000"/>
              </a:lnSpc>
              <a:spcAft>
                <a:spcPts val="0"/>
              </a:spcAft>
              <a:buFont typeface="+mj-lt"/>
              <a:buAutoNum type="alphaLcParenR"/>
            </a:pP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924, 220, 911, 244, 898, 258, 362, 363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l" rtl="0">
              <a:lnSpc>
                <a:spcPct val="107000"/>
              </a:lnSpc>
              <a:spcAft>
                <a:spcPts val="0"/>
              </a:spcAft>
              <a:buFont typeface="+mj-lt"/>
              <a:buAutoNum type="alphaLcParenR"/>
            </a:pP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925, 202, 911, 240, 912, 245, 363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l" rtl="0">
              <a:lnSpc>
                <a:spcPct val="107000"/>
              </a:lnSpc>
              <a:spcAft>
                <a:spcPts val="0"/>
              </a:spcAft>
              <a:buFont typeface="+mj-lt"/>
              <a:buAutoNum type="alphaLcParenR"/>
            </a:pP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2, 399, 387, 219, 266, 382, 381, 278, 363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l" rtl="0">
              <a:lnSpc>
                <a:spcPct val="107000"/>
              </a:lnSpc>
              <a:spcAft>
                <a:spcPts val="800"/>
              </a:spcAft>
              <a:buFont typeface="+mj-lt"/>
              <a:buAutoNum type="alphaLcParenR"/>
            </a:pP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935, 278, 347, 621, 299, 392, 358, 363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&quot;No&quot; Symbol 2"/>
          <p:cNvSpPr/>
          <p:nvPr/>
        </p:nvSpPr>
        <p:spPr>
          <a:xfrm>
            <a:off x="2653225" y="3142488"/>
            <a:ext cx="231648" cy="207264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&quot;No&quot; Symbol 20"/>
          <p:cNvSpPr/>
          <p:nvPr/>
        </p:nvSpPr>
        <p:spPr>
          <a:xfrm>
            <a:off x="2653225" y="3709416"/>
            <a:ext cx="231648" cy="207264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Smiley Face 4"/>
          <p:cNvSpPr/>
          <p:nvPr/>
        </p:nvSpPr>
        <p:spPr>
          <a:xfrm>
            <a:off x="2653225" y="2523744"/>
            <a:ext cx="231648" cy="219456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miley Face 22"/>
          <p:cNvSpPr/>
          <p:nvPr/>
        </p:nvSpPr>
        <p:spPr>
          <a:xfrm>
            <a:off x="2653225" y="2796540"/>
            <a:ext cx="231648" cy="219456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Smiley Face 23"/>
          <p:cNvSpPr/>
          <p:nvPr/>
        </p:nvSpPr>
        <p:spPr>
          <a:xfrm>
            <a:off x="2653225" y="3436620"/>
            <a:ext cx="231648" cy="219456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593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1" grpId="0" animBg="1"/>
      <p:bldP spid="5" grpId="0" animBg="1"/>
      <p:bldP spid="23" grpId="0" animBg="1"/>
      <p:bldP spid="2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 txBox="1">
            <a:spLocks noChangeArrowheads="1"/>
          </p:cNvSpPr>
          <p:nvPr/>
        </p:nvSpPr>
        <p:spPr bwMode="auto">
          <a:xfrm>
            <a:off x="3287209" y="268057"/>
            <a:ext cx="8229600" cy="826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2pPr>
            <a:lvl3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3pPr>
            <a:lvl4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4pPr>
            <a:lvl5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5pPr>
            <a:lvl6pPr marL="4572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6pPr>
            <a:lvl7pPr marL="9144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7pPr>
            <a:lvl8pPr marL="13716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8pPr>
            <a:lvl9pPr marL="18288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9pPr>
          </a:lstStyle>
          <a:p>
            <a:pPr lvl="0" algn="r" eaLnBrk="1" hangingPunct="1">
              <a:defRPr/>
            </a:pPr>
            <a:r>
              <a:rPr lang="he-IL" altLang="he-IL" b="1" kern="0" dirty="0">
                <a:solidFill>
                  <a:srgbClr val="006633"/>
                </a:solidFill>
                <a:latin typeface="Garamond"/>
                <a:cs typeface="Arial"/>
              </a:rPr>
              <a:t>מימוש עץ חיפוש בינארי</a:t>
            </a:r>
            <a:endParaRPr lang="en-US" altLang="he-IL" b="1" kern="0" dirty="0">
              <a:solidFill>
                <a:srgbClr val="006633"/>
              </a:solidFill>
              <a:latin typeface="Garamond"/>
              <a:cs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8832" y="1623017"/>
            <a:ext cx="6221144" cy="396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024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 txBox="1">
            <a:spLocks noChangeArrowheads="1"/>
          </p:cNvSpPr>
          <p:nvPr/>
        </p:nvSpPr>
        <p:spPr bwMode="auto">
          <a:xfrm>
            <a:off x="3287209" y="268057"/>
            <a:ext cx="8229600" cy="826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2pPr>
            <a:lvl3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3pPr>
            <a:lvl4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4pPr>
            <a:lvl5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5pPr>
            <a:lvl6pPr marL="4572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6pPr>
            <a:lvl7pPr marL="9144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7pPr>
            <a:lvl8pPr marL="13716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8pPr>
            <a:lvl9pPr marL="18288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9pPr>
          </a:lstStyle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altLang="he-IL" b="1" kern="0" dirty="0">
                <a:solidFill>
                  <a:srgbClr val="006633"/>
                </a:solidFill>
                <a:latin typeface="Garamond"/>
                <a:cs typeface="Arial"/>
              </a:rPr>
              <a:t>תרגיל</a:t>
            </a:r>
            <a:r>
              <a:rPr lang="en-US" altLang="he-IL" b="1" kern="0" dirty="0">
                <a:solidFill>
                  <a:srgbClr val="006633"/>
                </a:solidFill>
                <a:latin typeface="Garamond"/>
                <a:cs typeface="Arial"/>
              </a:rPr>
              <a:t> </a:t>
            </a:r>
            <a:r>
              <a:rPr lang="he-IL" altLang="he-IL" b="1" kern="0" dirty="0">
                <a:solidFill>
                  <a:srgbClr val="006633"/>
                </a:solidFill>
                <a:latin typeface="Garamond"/>
                <a:cs typeface="Arial"/>
              </a:rPr>
              <a:t> </a:t>
            </a:r>
            <a:r>
              <a:rPr lang="en-US" altLang="he-IL" b="1" kern="0" dirty="0" smtClean="0">
                <a:solidFill>
                  <a:srgbClr val="006633"/>
                </a:solidFill>
                <a:latin typeface="Garamond"/>
                <a:cs typeface="Arial"/>
              </a:rPr>
              <a:t>4</a:t>
            </a:r>
            <a:endParaRPr lang="en-US" altLang="he-IL" b="1" kern="0" dirty="0">
              <a:solidFill>
                <a:srgbClr val="006633"/>
              </a:solidFill>
              <a:latin typeface="Garamond"/>
              <a:cs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1649A7-09CB-0FE2-DF4B-801B01ACAB06}"/>
              </a:ext>
            </a:extLst>
          </p:cNvPr>
          <p:cNvSpPr txBox="1"/>
          <p:nvPr/>
        </p:nvSpPr>
        <p:spPr>
          <a:xfrm>
            <a:off x="893084" y="1094875"/>
            <a:ext cx="1062372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e-IL" sz="2000" dirty="0"/>
              <a:t>כתבו אלגוריתם </a:t>
            </a:r>
            <a:r>
              <a:rPr lang="he-IL" sz="2000" b="1" u="sng" dirty="0"/>
              <a:t>לא</a:t>
            </a:r>
            <a:r>
              <a:rPr lang="he-IL" sz="2000" dirty="0"/>
              <a:t> רקורסיבי המקבל עץ חיפוש בינארי וערך כלשהו. על האלגוריתם להחזיר אמת (</a:t>
            </a:r>
            <a:r>
              <a:rPr lang="en-US" sz="2000" dirty="0"/>
              <a:t>true</a:t>
            </a:r>
            <a:r>
              <a:rPr lang="he-IL" sz="2000" dirty="0"/>
              <a:t>) אם הערך נמצא בעץ חיפוש בינארי, אחרת להחזיר שקר (</a:t>
            </a:r>
            <a:r>
              <a:rPr lang="en-US" sz="2000" dirty="0"/>
              <a:t>false</a:t>
            </a:r>
            <a:r>
              <a:rPr lang="he-IL" sz="2000" dirty="0"/>
              <a:t>).</a:t>
            </a:r>
            <a:endParaRPr lang="en-US" sz="2000" dirty="0"/>
          </a:p>
        </p:txBody>
      </p:sp>
      <p:sp>
        <p:nvSpPr>
          <p:cNvPr id="2" name="Rectangle 1"/>
          <p:cNvSpPr/>
          <p:nvPr/>
        </p:nvSpPr>
        <p:spPr>
          <a:xfrm>
            <a:off x="312360" y="1883507"/>
            <a:ext cx="12013752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400" b="1" dirty="0" smtClean="0">
                <a:latin typeface="Söhne Mono"/>
              </a:rPr>
              <a:t>function </a:t>
            </a:r>
            <a:r>
              <a:rPr lang="en-US" sz="2400" b="1" dirty="0" err="1">
                <a:latin typeface="Söhne Mono"/>
              </a:rPr>
              <a:t>search_in_binary_tree</a:t>
            </a:r>
            <a:r>
              <a:rPr lang="en-US" sz="2400" b="1" dirty="0">
                <a:latin typeface="Söhne Mono"/>
              </a:rPr>
              <a:t>(root, target):</a:t>
            </a:r>
          </a:p>
          <a:p>
            <a:pPr lvl="1" algn="l" rtl="0"/>
            <a:r>
              <a:rPr lang="en-US" sz="2400" dirty="0"/>
              <a:t>If </a:t>
            </a:r>
            <a:r>
              <a:rPr lang="en-US" sz="2400" dirty="0"/>
              <a:t>root is null</a:t>
            </a:r>
            <a:r>
              <a:rPr lang="en-US" sz="2400" dirty="0"/>
              <a:t>: </a:t>
            </a:r>
            <a:r>
              <a:rPr lang="en-US" sz="1400" dirty="0" smtClean="0">
                <a:latin typeface="Söhne Mono"/>
              </a:rPr>
              <a:t> </a:t>
            </a:r>
            <a:r>
              <a:rPr lang="en-US" sz="1400" dirty="0">
                <a:latin typeface="Söhne Mono"/>
              </a:rPr>
              <a:t>// Check if the root is null (empty tree)</a:t>
            </a:r>
          </a:p>
          <a:p>
            <a:pPr marL="0" lvl="1" algn="l" rtl="0"/>
            <a:r>
              <a:rPr lang="en-US" dirty="0">
                <a:latin typeface="Söhne Mono"/>
              </a:rPr>
              <a:t>        </a:t>
            </a:r>
            <a:r>
              <a:rPr lang="en-US" sz="2400" dirty="0"/>
              <a:t>r</a:t>
            </a:r>
            <a:r>
              <a:rPr lang="en-US" sz="2400" dirty="0" smtClean="0"/>
              <a:t>eturn false</a:t>
            </a:r>
            <a:endParaRPr lang="en-US" sz="2400" dirty="0"/>
          </a:p>
          <a:p>
            <a:pPr lvl="1" algn="l" rtl="0"/>
            <a:r>
              <a:rPr lang="en-US" sz="2400" dirty="0" err="1"/>
              <a:t>current_node</a:t>
            </a:r>
            <a:r>
              <a:rPr lang="en-US" sz="2400" dirty="0"/>
              <a:t> </a:t>
            </a:r>
            <a:r>
              <a:rPr lang="en-US" sz="2400" dirty="0"/>
              <a:t>= </a:t>
            </a:r>
            <a:r>
              <a:rPr lang="en-US" sz="2400" dirty="0"/>
              <a:t>root  </a:t>
            </a:r>
            <a:r>
              <a:rPr lang="en-US" sz="1400" dirty="0">
                <a:latin typeface="Söhne Mono"/>
              </a:rPr>
              <a:t>// Start with the root of the </a:t>
            </a:r>
            <a:r>
              <a:rPr lang="en-US" sz="1400" dirty="0" smtClean="0">
                <a:latin typeface="Söhne Mono"/>
              </a:rPr>
              <a:t>tree</a:t>
            </a:r>
            <a:endParaRPr lang="en-US" dirty="0">
              <a:latin typeface="Söhne Mono"/>
            </a:endParaRPr>
          </a:p>
          <a:p>
            <a:pPr lvl="1" algn="l" rtl="0"/>
            <a:r>
              <a:rPr lang="en-US" sz="2400" dirty="0"/>
              <a:t>w</a:t>
            </a:r>
            <a:r>
              <a:rPr lang="en-US" sz="2400" dirty="0"/>
              <a:t>hile </a:t>
            </a:r>
            <a:r>
              <a:rPr lang="en-US" sz="2400" dirty="0" err="1"/>
              <a:t>current_node</a:t>
            </a:r>
            <a:r>
              <a:rPr lang="en-US" sz="2400" dirty="0"/>
              <a:t> is not null</a:t>
            </a:r>
            <a:r>
              <a:rPr lang="en-US" sz="2400" dirty="0"/>
              <a:t>: </a:t>
            </a:r>
            <a:r>
              <a:rPr lang="en-US" sz="2400" dirty="0"/>
              <a:t> </a:t>
            </a:r>
            <a:r>
              <a:rPr lang="en-US" sz="1400" dirty="0">
                <a:latin typeface="Söhne Mono"/>
              </a:rPr>
              <a:t>// Continue searching until the current node is not null</a:t>
            </a:r>
            <a:endParaRPr lang="en-US" dirty="0">
              <a:latin typeface="Söhne Mono"/>
            </a:endParaRPr>
          </a:p>
          <a:p>
            <a:pPr lvl="1" algn="l" rtl="0"/>
            <a:r>
              <a:rPr lang="en-US" dirty="0" smtClean="0">
                <a:latin typeface="Söhne Mono"/>
              </a:rPr>
              <a:t>	</a:t>
            </a:r>
            <a:r>
              <a:rPr lang="en-US" sz="2400" dirty="0"/>
              <a:t>If </a:t>
            </a:r>
            <a:r>
              <a:rPr lang="en-US" sz="2400" dirty="0" err="1"/>
              <a:t>current_node.value</a:t>
            </a:r>
            <a:r>
              <a:rPr lang="en-US" sz="2400" dirty="0"/>
              <a:t> is equal to target</a:t>
            </a:r>
            <a:r>
              <a:rPr lang="en-US" sz="2400" dirty="0"/>
              <a:t>: </a:t>
            </a:r>
            <a:r>
              <a:rPr lang="en-US" sz="2400" dirty="0"/>
              <a:t> </a:t>
            </a:r>
            <a:r>
              <a:rPr lang="en-US" sz="1400" dirty="0">
                <a:latin typeface="Söhne Mono"/>
              </a:rPr>
              <a:t>// Check if the target value is equal to the value in the current node</a:t>
            </a:r>
            <a:endParaRPr lang="en-US" dirty="0">
              <a:latin typeface="Söhne Mono"/>
            </a:endParaRPr>
          </a:p>
          <a:p>
            <a:pPr marL="0" lvl="1" algn="l" rtl="0"/>
            <a:r>
              <a:rPr lang="en-US" dirty="0">
                <a:latin typeface="Söhne Mono"/>
              </a:rPr>
              <a:t>            </a:t>
            </a:r>
            <a:r>
              <a:rPr lang="en-US" sz="2400" dirty="0"/>
              <a:t>r</a:t>
            </a:r>
            <a:r>
              <a:rPr lang="en-US" sz="2400" dirty="0" smtClean="0"/>
              <a:t>eturn true</a:t>
            </a:r>
            <a:endParaRPr lang="en-US" sz="2400" dirty="0"/>
          </a:p>
          <a:p>
            <a:pPr lvl="1" algn="l" rtl="0"/>
            <a:r>
              <a:rPr lang="en-US" dirty="0" smtClean="0">
                <a:latin typeface="Söhne Mono"/>
              </a:rPr>
              <a:t>	</a:t>
            </a:r>
            <a:r>
              <a:rPr lang="en-US" sz="2400" dirty="0"/>
              <a:t>If </a:t>
            </a:r>
            <a:r>
              <a:rPr lang="en-US" sz="2400" dirty="0"/>
              <a:t>target &gt; </a:t>
            </a:r>
            <a:r>
              <a:rPr lang="en-US" sz="2400" dirty="0" err="1"/>
              <a:t>current_node.value</a:t>
            </a:r>
            <a:r>
              <a:rPr lang="en-US" sz="1400" dirty="0" smtClean="0">
                <a:latin typeface="Söhne Mono"/>
              </a:rPr>
              <a:t>: </a:t>
            </a:r>
            <a:r>
              <a:rPr lang="en-US" sz="1400" dirty="0">
                <a:latin typeface="Söhne Mono"/>
              </a:rPr>
              <a:t> // If the target is greater than the current node's value, move to the right subtree</a:t>
            </a:r>
          </a:p>
          <a:p>
            <a:pPr lvl="1" algn="l" rtl="0"/>
            <a:r>
              <a:rPr lang="en-US" dirty="0" smtClean="0">
                <a:latin typeface="Söhne Mono"/>
              </a:rPr>
              <a:t>             </a:t>
            </a:r>
            <a:r>
              <a:rPr lang="en-US" sz="2400" dirty="0" err="1"/>
              <a:t>current_node</a:t>
            </a:r>
            <a:r>
              <a:rPr lang="en-US" sz="2400" dirty="0"/>
              <a:t> </a:t>
            </a:r>
            <a:r>
              <a:rPr lang="en-US" sz="2400" dirty="0"/>
              <a:t>= </a:t>
            </a:r>
            <a:r>
              <a:rPr lang="en-US" sz="2400" dirty="0" err="1"/>
              <a:t>current_node.right</a:t>
            </a:r>
            <a:endParaRPr lang="en-US" sz="2400" dirty="0"/>
          </a:p>
          <a:p>
            <a:pPr lvl="1" algn="l" rtl="0"/>
            <a:r>
              <a:rPr lang="en-US" dirty="0" smtClean="0">
                <a:latin typeface="Söhne Mono"/>
              </a:rPr>
              <a:t>	</a:t>
            </a:r>
            <a:r>
              <a:rPr lang="en-US" sz="2400" dirty="0"/>
              <a:t>else:</a:t>
            </a:r>
            <a:r>
              <a:rPr lang="en-US" sz="1400" dirty="0" smtClean="0">
                <a:latin typeface="Söhne Mono"/>
              </a:rPr>
              <a:t> </a:t>
            </a:r>
            <a:r>
              <a:rPr lang="en-US" sz="1400" dirty="0">
                <a:latin typeface="Söhne Mono"/>
              </a:rPr>
              <a:t>// If the target is less than the current node's value, move to the left </a:t>
            </a:r>
            <a:r>
              <a:rPr lang="en-US" sz="1400" dirty="0" smtClean="0">
                <a:latin typeface="Söhne Mono"/>
              </a:rPr>
              <a:t>subtree</a:t>
            </a:r>
            <a:endParaRPr lang="en-US" dirty="0">
              <a:latin typeface="Söhne Mono"/>
            </a:endParaRPr>
          </a:p>
          <a:p>
            <a:pPr lvl="1" algn="l" rtl="0"/>
            <a:r>
              <a:rPr lang="en-US" dirty="0">
                <a:latin typeface="Söhne Mono"/>
              </a:rPr>
              <a:t>            </a:t>
            </a:r>
            <a:r>
              <a:rPr lang="en-US" dirty="0" smtClean="0">
                <a:latin typeface="Söhne Mono"/>
              </a:rPr>
              <a:t> </a:t>
            </a:r>
            <a:r>
              <a:rPr lang="en-US" sz="2400" dirty="0" err="1"/>
              <a:t>current_node</a:t>
            </a:r>
            <a:r>
              <a:rPr lang="en-US" sz="2400" dirty="0"/>
              <a:t> = </a:t>
            </a:r>
            <a:r>
              <a:rPr lang="en-US" sz="2400" dirty="0" err="1"/>
              <a:t>current_node.left</a:t>
            </a:r>
            <a:endParaRPr lang="en-US" sz="2400" dirty="0"/>
          </a:p>
          <a:p>
            <a:pPr lvl="1" algn="l" rtl="0"/>
            <a:r>
              <a:rPr lang="en-US" sz="2400" dirty="0"/>
              <a:t>r</a:t>
            </a:r>
            <a:r>
              <a:rPr lang="en-US" sz="2400" dirty="0" smtClean="0"/>
              <a:t>eturn </a:t>
            </a:r>
            <a:r>
              <a:rPr lang="en-US" sz="2400" dirty="0"/>
              <a:t>false </a:t>
            </a:r>
            <a:r>
              <a:rPr lang="en-US" sz="1400" dirty="0">
                <a:latin typeface="Söhne Mono"/>
              </a:rPr>
              <a:t>// If the loop completes without finding the target, return False</a:t>
            </a:r>
          </a:p>
          <a:p>
            <a:pPr lvl="1" algn="l" rtl="0"/>
            <a:endParaRPr lang="en-US" sz="1400" dirty="0">
              <a:latin typeface="Söhne Mono"/>
            </a:endParaRPr>
          </a:p>
        </p:txBody>
      </p:sp>
    </p:spTree>
    <p:extLst>
      <p:ext uri="{BB962C8B-B14F-4D97-AF65-F5344CB8AC3E}">
        <p14:creationId xmlns:p14="http://schemas.microsoft.com/office/powerpoint/2010/main" val="2951021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 txBox="1">
            <a:spLocks noChangeArrowheads="1"/>
          </p:cNvSpPr>
          <p:nvPr/>
        </p:nvSpPr>
        <p:spPr bwMode="auto">
          <a:xfrm>
            <a:off x="3287209" y="268057"/>
            <a:ext cx="8229600" cy="826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2pPr>
            <a:lvl3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3pPr>
            <a:lvl4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4pPr>
            <a:lvl5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5pPr>
            <a:lvl6pPr marL="4572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6pPr>
            <a:lvl7pPr marL="9144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7pPr>
            <a:lvl8pPr marL="13716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8pPr>
            <a:lvl9pPr marL="18288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9pPr>
          </a:lstStyle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altLang="he-IL" b="1" kern="0" dirty="0">
                <a:solidFill>
                  <a:srgbClr val="006633"/>
                </a:solidFill>
                <a:latin typeface="Garamond"/>
                <a:cs typeface="Arial"/>
              </a:rPr>
              <a:t>תרגיל</a:t>
            </a:r>
            <a:r>
              <a:rPr lang="en-US" altLang="he-IL" b="1" kern="0" dirty="0">
                <a:solidFill>
                  <a:srgbClr val="006633"/>
                </a:solidFill>
                <a:latin typeface="Garamond"/>
                <a:cs typeface="Arial"/>
              </a:rPr>
              <a:t> </a:t>
            </a:r>
            <a:r>
              <a:rPr lang="he-IL" altLang="he-IL" b="1" kern="0" dirty="0">
                <a:solidFill>
                  <a:srgbClr val="006633"/>
                </a:solidFill>
                <a:latin typeface="Garamond"/>
                <a:cs typeface="Arial"/>
              </a:rPr>
              <a:t> </a:t>
            </a:r>
            <a:r>
              <a:rPr lang="en-US" altLang="he-IL" b="1" kern="0" dirty="0" smtClean="0">
                <a:solidFill>
                  <a:srgbClr val="006633"/>
                </a:solidFill>
                <a:latin typeface="Garamond"/>
                <a:cs typeface="Arial"/>
              </a:rPr>
              <a:t>5</a:t>
            </a:r>
            <a:endParaRPr lang="en-US" altLang="he-IL" b="1" kern="0" dirty="0">
              <a:solidFill>
                <a:srgbClr val="006633"/>
              </a:solidFill>
              <a:latin typeface="Garamond"/>
              <a:cs typeface="Aria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940422" y="1295812"/>
            <a:ext cx="857638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e-IL" sz="2000" dirty="0"/>
              <a:t>כתבו אלגוריתם המקבל שני עצי חיפוש בינאריים</a:t>
            </a:r>
            <a:r>
              <a:rPr lang="he-IL" sz="2000" dirty="0" smtClean="0"/>
              <a:t>,</a:t>
            </a:r>
            <a:endParaRPr lang="en-US" sz="2000" dirty="0" smtClean="0"/>
          </a:p>
          <a:p>
            <a:r>
              <a:rPr lang="he-IL" sz="2000" dirty="0" smtClean="0"/>
              <a:t> </a:t>
            </a:r>
            <a:r>
              <a:rPr lang="he-IL" sz="2000" dirty="0"/>
              <a:t>ומחזיר אמת (</a:t>
            </a:r>
            <a:r>
              <a:rPr lang="en-US" sz="2000" dirty="0"/>
              <a:t>true</a:t>
            </a:r>
            <a:r>
              <a:rPr lang="he-IL" sz="2000" dirty="0"/>
              <a:t>) כאשר כל המפתחות הנמצאים בעץ הראשון נמצאים גם בעץ השני</a:t>
            </a:r>
            <a:r>
              <a:rPr lang="he-IL" sz="2000" dirty="0" smtClean="0"/>
              <a:t>.</a:t>
            </a:r>
            <a:endParaRPr lang="en-US" sz="2000" dirty="0"/>
          </a:p>
        </p:txBody>
      </p:sp>
      <p:sp>
        <p:nvSpPr>
          <p:cNvPr id="2" name="Rectangle 1"/>
          <p:cNvSpPr/>
          <p:nvPr/>
        </p:nvSpPr>
        <p:spPr>
          <a:xfrm>
            <a:off x="560832" y="2204635"/>
            <a:ext cx="10021824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400" b="1" dirty="0"/>
              <a:t>function isBST1inBST2(x, y):</a:t>
            </a:r>
          </a:p>
          <a:p>
            <a:pPr algn="l" rtl="0"/>
            <a:r>
              <a:rPr lang="en-US" sz="1400" dirty="0"/>
              <a:t>    # Base case: If x is NULL, then it is a subtree of y</a:t>
            </a:r>
          </a:p>
          <a:p>
            <a:pPr algn="l" rtl="0"/>
            <a:r>
              <a:rPr lang="en-US" sz="2000" dirty="0"/>
              <a:t>    </a:t>
            </a:r>
            <a:r>
              <a:rPr lang="en-US" sz="2400" dirty="0"/>
              <a:t>if x is NULL:</a:t>
            </a:r>
          </a:p>
          <a:p>
            <a:pPr algn="l" rtl="0"/>
            <a:r>
              <a:rPr lang="en-US" sz="2400" dirty="0"/>
              <a:t>        return true</a:t>
            </a:r>
          </a:p>
          <a:p>
            <a:pPr algn="l" rtl="0"/>
            <a:endParaRPr lang="en-US" dirty="0"/>
          </a:p>
          <a:p>
            <a:pPr algn="l" rtl="0"/>
            <a:r>
              <a:rPr lang="en-US" sz="1400" dirty="0"/>
              <a:t>    # Check if the key at the current node x is present in the tree rooted at y</a:t>
            </a:r>
          </a:p>
          <a:p>
            <a:pPr algn="l" rtl="0"/>
            <a:r>
              <a:rPr lang="en-US" sz="2400" dirty="0"/>
              <a:t>    </a:t>
            </a:r>
            <a:r>
              <a:rPr lang="en-US" sz="2400" dirty="0" err="1"/>
              <a:t>is_current_key_present</a:t>
            </a:r>
            <a:r>
              <a:rPr lang="en-US" sz="2400" dirty="0"/>
              <a:t> = </a:t>
            </a:r>
            <a:r>
              <a:rPr lang="en-US" sz="2400" dirty="0" err="1"/>
              <a:t>search_in_binary_tree</a:t>
            </a:r>
            <a:r>
              <a:rPr lang="en-US" sz="2400" dirty="0"/>
              <a:t> (y, </a:t>
            </a:r>
            <a:r>
              <a:rPr lang="en-US" sz="2400" dirty="0" err="1"/>
              <a:t>x.key</a:t>
            </a:r>
            <a:r>
              <a:rPr lang="en-US" sz="2400" dirty="0"/>
              <a:t>)</a:t>
            </a:r>
          </a:p>
          <a:p>
            <a:pPr algn="l" rtl="0"/>
            <a:r>
              <a:rPr lang="en-US" dirty="0"/>
              <a:t>    </a:t>
            </a:r>
          </a:p>
          <a:p>
            <a:pPr algn="l" rtl="0"/>
            <a:r>
              <a:rPr lang="en-US" sz="1400" dirty="0"/>
              <a:t>    # Recursively check left and right subtrees</a:t>
            </a:r>
          </a:p>
          <a:p>
            <a:pPr algn="l" rtl="0"/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sz="2400" dirty="0"/>
              <a:t>return </a:t>
            </a:r>
            <a:r>
              <a:rPr lang="en-US" sz="2400" dirty="0" err="1"/>
              <a:t>is_current_key_present</a:t>
            </a:r>
            <a:r>
              <a:rPr lang="en-US" sz="2400" dirty="0"/>
              <a:t> </a:t>
            </a:r>
            <a:r>
              <a:rPr lang="en-US" sz="2400" dirty="0"/>
              <a:t>&amp;&amp; isBST1inBST2(</a:t>
            </a:r>
            <a:r>
              <a:rPr lang="en-US" sz="2400" dirty="0" err="1"/>
              <a:t>x.left</a:t>
            </a:r>
            <a:r>
              <a:rPr lang="en-US" sz="2400" dirty="0"/>
              <a:t>, y) &amp;&amp; </a:t>
            </a:r>
            <a:r>
              <a:rPr lang="en-US" sz="2400" dirty="0"/>
              <a:t>isBST1inBST2(</a:t>
            </a:r>
            <a:r>
              <a:rPr lang="en-US" sz="2400" dirty="0" err="1"/>
              <a:t>x.right</a:t>
            </a:r>
            <a:r>
              <a:rPr lang="en-US" sz="2400" dirty="0"/>
              <a:t>, y)</a:t>
            </a:r>
          </a:p>
        </p:txBody>
      </p:sp>
    </p:spTree>
    <p:extLst>
      <p:ext uri="{BB962C8B-B14F-4D97-AF65-F5344CB8AC3E}">
        <p14:creationId xmlns:p14="http://schemas.microsoft.com/office/powerpoint/2010/main" val="3449253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 txBox="1">
            <a:spLocks noChangeArrowheads="1"/>
          </p:cNvSpPr>
          <p:nvPr/>
        </p:nvSpPr>
        <p:spPr bwMode="auto">
          <a:xfrm>
            <a:off x="3287209" y="268057"/>
            <a:ext cx="8229600" cy="826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2pPr>
            <a:lvl3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3pPr>
            <a:lvl4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4pPr>
            <a:lvl5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5pPr>
            <a:lvl6pPr marL="4572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6pPr>
            <a:lvl7pPr marL="9144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7pPr>
            <a:lvl8pPr marL="13716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8pPr>
            <a:lvl9pPr marL="18288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9pPr>
          </a:lstStyle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altLang="he-IL" b="1" kern="0" dirty="0">
                <a:solidFill>
                  <a:srgbClr val="006633"/>
                </a:solidFill>
                <a:latin typeface="Garamond"/>
                <a:cs typeface="Arial"/>
              </a:rPr>
              <a:t>תרגיל</a:t>
            </a:r>
            <a:r>
              <a:rPr lang="en-US" altLang="he-IL" b="1" kern="0" dirty="0">
                <a:solidFill>
                  <a:srgbClr val="006633"/>
                </a:solidFill>
                <a:latin typeface="Garamond"/>
                <a:cs typeface="Arial"/>
              </a:rPr>
              <a:t> </a:t>
            </a:r>
            <a:r>
              <a:rPr lang="he-IL" altLang="he-IL" b="1" kern="0" dirty="0">
                <a:solidFill>
                  <a:srgbClr val="006633"/>
                </a:solidFill>
                <a:latin typeface="Garamond"/>
                <a:cs typeface="Arial"/>
              </a:rPr>
              <a:t> </a:t>
            </a:r>
            <a:r>
              <a:rPr lang="he-IL" altLang="he-IL" b="1" kern="0" dirty="0" smtClean="0">
                <a:solidFill>
                  <a:srgbClr val="006633"/>
                </a:solidFill>
                <a:latin typeface="Garamond"/>
                <a:cs typeface="Arial"/>
              </a:rPr>
              <a:t>6</a:t>
            </a:r>
            <a:endParaRPr lang="en-US" altLang="he-IL" b="1" kern="0" dirty="0">
              <a:solidFill>
                <a:srgbClr val="006633"/>
              </a:solidFill>
              <a:latin typeface="Garamond"/>
              <a:cs typeface="Aria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058912" y="1295812"/>
            <a:ext cx="345789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e-IL" dirty="0"/>
              <a:t>נתון אלגוריתם הבא:</a:t>
            </a:r>
            <a:endParaRPr lang="en-US" dirty="0"/>
          </a:p>
          <a:p>
            <a:r>
              <a:rPr lang="en-US" dirty="0"/>
              <a:t> </a:t>
            </a:r>
          </a:p>
          <a:p>
            <a:pPr algn="l" rtl="0"/>
            <a:r>
              <a:rPr lang="en-US" dirty="0" err="1" smtClean="0"/>
              <a:t>tree_minimum</a:t>
            </a:r>
            <a:r>
              <a:rPr lang="en-US" dirty="0" smtClean="0"/>
              <a:t>(x)</a:t>
            </a:r>
          </a:p>
          <a:p>
            <a:pPr algn="l" rtl="0"/>
            <a:r>
              <a:rPr lang="en-US" dirty="0"/>
              <a:t> </a:t>
            </a:r>
            <a:r>
              <a:rPr lang="en-US" dirty="0" smtClean="0"/>
              <a:t>       while </a:t>
            </a:r>
            <a:r>
              <a:rPr lang="en-US" dirty="0" err="1"/>
              <a:t>x.left</a:t>
            </a:r>
            <a:r>
              <a:rPr lang="en-US" dirty="0"/>
              <a:t> ≠ NULL do</a:t>
            </a:r>
          </a:p>
          <a:p>
            <a:pPr lvl="2" algn="l" rtl="0"/>
            <a:r>
              <a:rPr lang="en-US" dirty="0" smtClean="0"/>
              <a:t>x </a:t>
            </a:r>
            <a:r>
              <a:rPr lang="en-US" dirty="0">
                <a:sym typeface="Wingdings" panose="05000000000000000000" pitchFamily="2" charset="2"/>
              </a:rPr>
              <a:t></a:t>
            </a:r>
            <a:r>
              <a:rPr lang="en-US" dirty="0"/>
              <a:t> </a:t>
            </a:r>
            <a:r>
              <a:rPr lang="en-US" dirty="0" err="1" smtClean="0"/>
              <a:t>x.left</a:t>
            </a:r>
            <a:endParaRPr lang="en-US" dirty="0" smtClean="0"/>
          </a:p>
          <a:p>
            <a:pPr marL="450850" lvl="2" algn="l" rtl="0"/>
            <a:r>
              <a:rPr lang="en-US" dirty="0" smtClean="0"/>
              <a:t>return x</a:t>
            </a:r>
          </a:p>
          <a:p>
            <a:r>
              <a:rPr lang="he-IL" dirty="0"/>
              <a:t> </a:t>
            </a:r>
            <a:endParaRPr lang="en-US" dirty="0"/>
          </a:p>
          <a:p>
            <a:r>
              <a:rPr lang="he-IL" dirty="0"/>
              <a:t>כתבו אלגוריתם רקורסיבי המבצע את אותה הפעולה.</a:t>
            </a:r>
            <a:endParaRPr lang="en-US" dirty="0"/>
          </a:p>
          <a:p>
            <a:r>
              <a:rPr lang="en-US" dirty="0"/>
              <a:t> </a:t>
            </a:r>
          </a:p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55904" y="1579894"/>
            <a:ext cx="6096000" cy="2277547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 rtl="0"/>
            <a:r>
              <a:rPr lang="en-US" sz="2400" b="1" dirty="0"/>
              <a:t>function </a:t>
            </a:r>
            <a:r>
              <a:rPr lang="en-US" sz="2400" b="1" dirty="0" err="1" smtClean="0"/>
              <a:t>tree_minimum_recursive</a:t>
            </a:r>
            <a:r>
              <a:rPr lang="en-US" sz="2400" b="1" dirty="0" smtClean="0"/>
              <a:t>(x</a:t>
            </a:r>
            <a:r>
              <a:rPr lang="en-US" sz="2400" b="1" dirty="0"/>
              <a:t>):</a:t>
            </a:r>
          </a:p>
          <a:p>
            <a:pPr algn="l" rtl="0"/>
            <a:r>
              <a:rPr lang="en-US" sz="1400" dirty="0"/>
              <a:t>    # Base case: If the left child of x is NULL, then x is the minimum</a:t>
            </a:r>
          </a:p>
          <a:p>
            <a:pPr algn="l" rtl="0"/>
            <a:r>
              <a:rPr lang="en-US" sz="2400" dirty="0"/>
              <a:t>    if </a:t>
            </a:r>
            <a:r>
              <a:rPr lang="en-US" sz="2400" dirty="0" err="1"/>
              <a:t>x.left</a:t>
            </a:r>
            <a:r>
              <a:rPr lang="en-US" sz="2400" dirty="0"/>
              <a:t> is NULL:</a:t>
            </a:r>
          </a:p>
          <a:p>
            <a:pPr algn="l" rtl="0"/>
            <a:r>
              <a:rPr lang="en-US" sz="2400" dirty="0"/>
              <a:t>        return x</a:t>
            </a:r>
          </a:p>
          <a:p>
            <a:pPr algn="l" rtl="0"/>
            <a:r>
              <a:rPr lang="en-US" dirty="0"/>
              <a:t>    </a:t>
            </a:r>
          </a:p>
          <a:p>
            <a:pPr algn="l" rtl="0"/>
            <a:r>
              <a:rPr lang="en-US" sz="1400" dirty="0"/>
              <a:t>    # Recursive case: Call the function on the left child</a:t>
            </a:r>
          </a:p>
          <a:p>
            <a:pPr algn="l" rtl="0"/>
            <a:r>
              <a:rPr lang="en-US" sz="2400" dirty="0"/>
              <a:t>    return </a:t>
            </a:r>
            <a:r>
              <a:rPr lang="en-US" sz="2400" dirty="0" err="1" smtClean="0"/>
              <a:t>tree_minimum_recursive</a:t>
            </a:r>
            <a:r>
              <a:rPr lang="en-US" sz="2400" dirty="0" smtClean="0"/>
              <a:t>(</a:t>
            </a:r>
            <a:r>
              <a:rPr lang="en-US" sz="2400" dirty="0" err="1" smtClean="0"/>
              <a:t>x.left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69386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 txBox="1">
            <a:spLocks noChangeArrowheads="1"/>
          </p:cNvSpPr>
          <p:nvPr/>
        </p:nvSpPr>
        <p:spPr bwMode="auto">
          <a:xfrm>
            <a:off x="3287209" y="268057"/>
            <a:ext cx="8229600" cy="826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2pPr>
            <a:lvl3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3pPr>
            <a:lvl4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4pPr>
            <a:lvl5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5pPr>
            <a:lvl6pPr marL="4572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6pPr>
            <a:lvl7pPr marL="9144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7pPr>
            <a:lvl8pPr marL="13716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8pPr>
            <a:lvl9pPr marL="18288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9pPr>
          </a:lstStyle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altLang="he-IL" b="1" kern="0" dirty="0">
                <a:solidFill>
                  <a:srgbClr val="006633"/>
                </a:solidFill>
                <a:latin typeface="Garamond"/>
                <a:cs typeface="Arial"/>
              </a:rPr>
              <a:t>תרגיל</a:t>
            </a:r>
            <a:r>
              <a:rPr lang="en-US" altLang="he-IL" b="1" kern="0" dirty="0">
                <a:solidFill>
                  <a:srgbClr val="006633"/>
                </a:solidFill>
                <a:latin typeface="Garamond"/>
                <a:cs typeface="Arial"/>
              </a:rPr>
              <a:t> </a:t>
            </a:r>
            <a:r>
              <a:rPr lang="he-IL" altLang="he-IL" b="1" kern="0" dirty="0">
                <a:solidFill>
                  <a:srgbClr val="006633"/>
                </a:solidFill>
                <a:latin typeface="Garamond"/>
                <a:cs typeface="Arial"/>
              </a:rPr>
              <a:t> </a:t>
            </a:r>
            <a:r>
              <a:rPr lang="en-US" altLang="he-IL" b="1" kern="0" dirty="0" smtClean="0">
                <a:solidFill>
                  <a:srgbClr val="006633"/>
                </a:solidFill>
                <a:latin typeface="Garamond"/>
                <a:cs typeface="Arial"/>
              </a:rPr>
              <a:t>7</a:t>
            </a:r>
            <a:endParaRPr lang="en-US" altLang="he-IL" b="1" kern="0" dirty="0">
              <a:solidFill>
                <a:srgbClr val="006633"/>
              </a:solidFill>
              <a:latin typeface="Garamond"/>
              <a:cs typeface="Aria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84960" y="942244"/>
            <a:ext cx="98465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e-IL" sz="2400" dirty="0"/>
              <a:t>כתבו אלגוריתם המקבל עץ חיפוש בינארי ומחזיר ערך מקסימלי </a:t>
            </a:r>
            <a:r>
              <a:rPr lang="he-IL" sz="2400" b="1" u="sng" dirty="0"/>
              <a:t>השני</a:t>
            </a:r>
            <a:r>
              <a:rPr lang="he-IL" sz="2400" dirty="0"/>
              <a:t> בעץ</a:t>
            </a:r>
            <a:r>
              <a:rPr lang="he-IL" sz="2400" dirty="0" smtClean="0"/>
              <a:t>.</a:t>
            </a:r>
            <a:endParaRPr lang="en-US" sz="2400" dirty="0"/>
          </a:p>
        </p:txBody>
      </p:sp>
      <p:sp>
        <p:nvSpPr>
          <p:cNvPr id="2" name="Rectangle 1"/>
          <p:cNvSpPr/>
          <p:nvPr/>
        </p:nvSpPr>
        <p:spPr>
          <a:xfrm>
            <a:off x="719328" y="1631615"/>
            <a:ext cx="11009376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400" b="1" dirty="0"/>
              <a:t>function </a:t>
            </a:r>
            <a:r>
              <a:rPr lang="en-US" sz="2400" b="1" dirty="0" smtClean="0"/>
              <a:t>max2(T</a:t>
            </a:r>
            <a:r>
              <a:rPr lang="en-US" sz="2400" b="1" dirty="0"/>
              <a:t>):</a:t>
            </a:r>
          </a:p>
          <a:p>
            <a:pPr algn="l" rtl="0"/>
            <a:r>
              <a:rPr lang="en-US" sz="2400" dirty="0"/>
              <a:t>    x = </a:t>
            </a:r>
            <a:r>
              <a:rPr lang="en-US" sz="2400" dirty="0" err="1" smtClean="0"/>
              <a:t>T.root</a:t>
            </a:r>
            <a:endParaRPr lang="en-US" dirty="0"/>
          </a:p>
          <a:p>
            <a:pPr indent="268288" algn="l" rtl="0"/>
            <a:r>
              <a:rPr lang="en-US" sz="2400" dirty="0" smtClean="0"/>
              <a:t>if </a:t>
            </a:r>
            <a:r>
              <a:rPr lang="en-US" sz="2400" dirty="0"/>
              <a:t>x is NULL or (</a:t>
            </a:r>
            <a:r>
              <a:rPr lang="en-US" sz="2400" dirty="0" err="1"/>
              <a:t>x.left</a:t>
            </a:r>
            <a:r>
              <a:rPr lang="en-US" sz="2400" dirty="0"/>
              <a:t> is NULL and </a:t>
            </a:r>
            <a:r>
              <a:rPr lang="en-US" sz="2400" dirty="0" err="1"/>
              <a:t>x.right</a:t>
            </a:r>
            <a:r>
              <a:rPr lang="en-US" sz="2400" dirty="0"/>
              <a:t> is NULL</a:t>
            </a:r>
            <a:r>
              <a:rPr lang="en-US" sz="2400" dirty="0" smtClean="0"/>
              <a:t>): </a:t>
            </a:r>
            <a:r>
              <a:rPr lang="en-US" sz="2400" dirty="0"/>
              <a:t> </a:t>
            </a:r>
            <a:r>
              <a:rPr lang="en-US" sz="1400" dirty="0"/>
              <a:t># Base case: If the tree is empty or has only one node</a:t>
            </a:r>
          </a:p>
          <a:p>
            <a:pPr algn="l" rtl="0"/>
            <a:r>
              <a:rPr lang="en-US" sz="2400" dirty="0"/>
              <a:t>        return -</a:t>
            </a:r>
            <a:r>
              <a:rPr lang="en-US" sz="2400" dirty="0" smtClean="0"/>
              <a:t>1</a:t>
            </a:r>
            <a:endParaRPr lang="en-US" sz="1400" dirty="0"/>
          </a:p>
          <a:p>
            <a:pPr algn="l" rtl="0"/>
            <a:r>
              <a:rPr lang="en-US" dirty="0"/>
              <a:t>    </a:t>
            </a:r>
            <a:r>
              <a:rPr lang="en-US" sz="2400" dirty="0"/>
              <a:t>while </a:t>
            </a:r>
            <a:r>
              <a:rPr lang="en-US" sz="2400" dirty="0" err="1"/>
              <a:t>x.right</a:t>
            </a:r>
            <a:r>
              <a:rPr lang="en-US" sz="2400" dirty="0"/>
              <a:t> is not NULL</a:t>
            </a:r>
            <a:r>
              <a:rPr lang="en-US" sz="2400" dirty="0" smtClean="0"/>
              <a:t>:</a:t>
            </a:r>
            <a:r>
              <a:rPr lang="en-US" sz="2400" dirty="0"/>
              <a:t> </a:t>
            </a:r>
            <a:r>
              <a:rPr lang="en-US" sz="1400" dirty="0"/>
              <a:t># Move to the rightmost node</a:t>
            </a:r>
          </a:p>
          <a:p>
            <a:pPr algn="l" rtl="0"/>
            <a:r>
              <a:rPr lang="en-US" sz="2400" dirty="0"/>
              <a:t>        x = </a:t>
            </a:r>
            <a:r>
              <a:rPr lang="en-US" sz="2400" dirty="0" err="1"/>
              <a:t>x.right</a:t>
            </a:r>
            <a:endParaRPr lang="en-US" sz="2400" dirty="0"/>
          </a:p>
          <a:p>
            <a:pPr indent="182563" algn="l" rtl="0"/>
            <a:r>
              <a:rPr lang="en-US" sz="2400" dirty="0" smtClean="0"/>
              <a:t>if </a:t>
            </a:r>
            <a:r>
              <a:rPr lang="en-US" sz="2400" dirty="0" err="1"/>
              <a:t>x.parent</a:t>
            </a:r>
            <a:r>
              <a:rPr lang="en-US" sz="2400" dirty="0"/>
              <a:t> is not NULL and </a:t>
            </a:r>
            <a:r>
              <a:rPr lang="en-US" sz="2400" dirty="0" err="1"/>
              <a:t>x.left</a:t>
            </a:r>
            <a:r>
              <a:rPr lang="en-US" sz="2400" dirty="0"/>
              <a:t> is NULL</a:t>
            </a:r>
            <a:r>
              <a:rPr lang="en-US" sz="2400" dirty="0" smtClean="0"/>
              <a:t>: </a:t>
            </a:r>
            <a:r>
              <a:rPr lang="en-US" sz="2400" dirty="0"/>
              <a:t> </a:t>
            </a:r>
            <a:r>
              <a:rPr lang="en-US" sz="1400" dirty="0"/>
              <a:t># Case 1: If x has a parent and no left child</a:t>
            </a:r>
          </a:p>
          <a:p>
            <a:pPr algn="l" rtl="0"/>
            <a:r>
              <a:rPr lang="en-US" sz="2400" dirty="0"/>
              <a:t>        return </a:t>
            </a:r>
            <a:r>
              <a:rPr lang="en-US" sz="2400" dirty="0" err="1"/>
              <a:t>x.parent.key</a:t>
            </a:r>
            <a:r>
              <a:rPr lang="en-US" sz="2400" dirty="0"/>
              <a:t>  </a:t>
            </a:r>
            <a:r>
              <a:rPr lang="en-US" sz="1400" dirty="0"/>
              <a:t># Return the parent's key (second maximum</a:t>
            </a:r>
            <a:r>
              <a:rPr lang="en-US" sz="1400" dirty="0" smtClean="0"/>
              <a:t>)</a:t>
            </a:r>
            <a:endParaRPr lang="en-US" sz="1400" dirty="0"/>
          </a:p>
          <a:p>
            <a:pPr algn="l" rtl="0"/>
            <a:r>
              <a:rPr lang="en-US" sz="2400" dirty="0"/>
              <a:t>   </a:t>
            </a:r>
            <a:r>
              <a:rPr lang="en-US" sz="2400" dirty="0" smtClean="0"/>
              <a:t>x </a:t>
            </a:r>
            <a:r>
              <a:rPr lang="en-US" sz="2400" dirty="0"/>
              <a:t>= </a:t>
            </a:r>
            <a:r>
              <a:rPr lang="en-US" sz="2400" dirty="0" err="1" smtClean="0"/>
              <a:t>x.left</a:t>
            </a:r>
            <a:r>
              <a:rPr lang="en-US" sz="2400" dirty="0" smtClean="0"/>
              <a:t> </a:t>
            </a:r>
            <a:r>
              <a:rPr lang="en-US" sz="1400" dirty="0"/>
              <a:t># Move to the leftmost node in the right subtree</a:t>
            </a:r>
          </a:p>
          <a:p>
            <a:pPr algn="l" rtl="0"/>
            <a:r>
              <a:rPr lang="en-US" sz="2400" dirty="0"/>
              <a:t>  </a:t>
            </a:r>
            <a:r>
              <a:rPr lang="en-US" sz="2400" dirty="0" smtClean="0"/>
              <a:t> while </a:t>
            </a:r>
            <a:r>
              <a:rPr lang="en-US" sz="2400" dirty="0" err="1"/>
              <a:t>x.right</a:t>
            </a:r>
            <a:r>
              <a:rPr lang="en-US" sz="2400" dirty="0"/>
              <a:t> is not NULL:</a:t>
            </a:r>
          </a:p>
          <a:p>
            <a:pPr algn="l" rtl="0"/>
            <a:r>
              <a:rPr lang="en-US" sz="2400" dirty="0"/>
              <a:t>        x = </a:t>
            </a:r>
            <a:r>
              <a:rPr lang="en-US" sz="2400" dirty="0" err="1" smtClean="0"/>
              <a:t>x.right</a:t>
            </a:r>
            <a:r>
              <a:rPr lang="en-US" dirty="0" smtClean="0"/>
              <a:t>    </a:t>
            </a:r>
            <a:endParaRPr lang="en-US" dirty="0"/>
          </a:p>
          <a:p>
            <a:pPr algn="l" rtl="0"/>
            <a:r>
              <a:rPr lang="en-US" sz="2400" dirty="0" smtClean="0"/>
              <a:t>return </a:t>
            </a:r>
            <a:r>
              <a:rPr lang="en-US" sz="2400" dirty="0" err="1" smtClean="0"/>
              <a:t>x.key</a:t>
            </a:r>
            <a:r>
              <a:rPr lang="en-US" sz="2400" dirty="0" smtClean="0"/>
              <a:t> </a:t>
            </a:r>
            <a:r>
              <a:rPr lang="en-US" sz="1400" dirty="0"/>
              <a:t># Case 2: Return the key of the leftmost node in the right subtree</a:t>
            </a:r>
          </a:p>
          <a:p>
            <a:pPr algn="l" rtl="0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2283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9069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497068" y="322147"/>
            <a:ext cx="723223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e-IL" sz="3200" u="sng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עץ חיפוש בינארי – </a:t>
            </a:r>
            <a:r>
              <a:rPr lang="en-US" sz="3200" u="sng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Binary Search Tree (BST)</a:t>
            </a:r>
            <a:endParaRPr lang="en-US" sz="3200" u="sng" dirty="0">
              <a:solidFill>
                <a:schemeClr val="accent6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87144" y="1373361"/>
            <a:ext cx="686409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he-IL" dirty="0"/>
              <a:t>הגדרה: עבור כל צומת </a:t>
            </a:r>
            <a:r>
              <a:rPr lang="en-US" dirty="0"/>
              <a:t>x</a:t>
            </a:r>
            <a:r>
              <a:rPr lang="he-IL" dirty="0"/>
              <a:t>, תת עץ שמאלי מכיל צמתים שערכם קטן מ</a:t>
            </a:r>
            <a:r>
              <a:rPr lang="en-US" dirty="0" err="1"/>
              <a:t>x.key</a:t>
            </a:r>
            <a:r>
              <a:rPr lang="en-US" dirty="0"/>
              <a:t>-</a:t>
            </a:r>
            <a:r>
              <a:rPr lang="he-IL" dirty="0"/>
              <a:t> תת עץ ימני מכיל צמתים שערכם גדול מ-</a:t>
            </a:r>
            <a:r>
              <a:rPr lang="en-US" dirty="0" err="1"/>
              <a:t>x.key</a:t>
            </a:r>
            <a:r>
              <a:rPr lang="he-IL" dirty="0"/>
              <a:t>. כל תת עץ חייב להיות גם עץ חיפוש בינארי.</a:t>
            </a: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2217718" y="1261872"/>
            <a:ext cx="609600" cy="4023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722674" y="2574815"/>
            <a:ext cx="609600" cy="4023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1253431" y="3442361"/>
            <a:ext cx="609600" cy="4023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1863031" y="2566803"/>
            <a:ext cx="609600" cy="4023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2401385" y="3440446"/>
            <a:ext cx="609600" cy="4023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1288078" y="1875284"/>
            <a:ext cx="609600" cy="4023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3192268" y="1875284"/>
            <a:ext cx="609600" cy="4023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3781461" y="2566803"/>
            <a:ext cx="609600" cy="4023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3281542" y="3381383"/>
            <a:ext cx="609600" cy="4023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13</a:t>
            </a:r>
            <a:endParaRPr lang="en-US" dirty="0"/>
          </a:p>
        </p:txBody>
      </p:sp>
      <p:cxnSp>
        <p:nvCxnSpPr>
          <p:cNvPr id="21" name="Straight Connector 20"/>
          <p:cNvCxnSpPr>
            <a:stCxn id="15" idx="7"/>
            <a:endCxn id="10" idx="4"/>
          </p:cNvCxnSpPr>
          <p:nvPr/>
        </p:nvCxnSpPr>
        <p:spPr>
          <a:xfrm flipV="1">
            <a:off x="1808404" y="1664208"/>
            <a:ext cx="714114" cy="2699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0" idx="4"/>
            <a:endCxn id="16" idx="1"/>
          </p:cNvCxnSpPr>
          <p:nvPr/>
        </p:nvCxnSpPr>
        <p:spPr>
          <a:xfrm>
            <a:off x="2522518" y="1664208"/>
            <a:ext cx="759024" cy="2699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1" idx="0"/>
            <a:endCxn id="15" idx="3"/>
          </p:cNvCxnSpPr>
          <p:nvPr/>
        </p:nvCxnSpPr>
        <p:spPr>
          <a:xfrm flipV="1">
            <a:off x="1027474" y="2218699"/>
            <a:ext cx="349878" cy="3561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5" idx="5"/>
            <a:endCxn id="13" idx="0"/>
          </p:cNvCxnSpPr>
          <p:nvPr/>
        </p:nvCxnSpPr>
        <p:spPr>
          <a:xfrm>
            <a:off x="1808404" y="2218699"/>
            <a:ext cx="359427" cy="348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7" idx="4"/>
            <a:endCxn id="18" idx="0"/>
          </p:cNvCxnSpPr>
          <p:nvPr/>
        </p:nvCxnSpPr>
        <p:spPr>
          <a:xfrm flipH="1">
            <a:off x="3586342" y="2969139"/>
            <a:ext cx="499919" cy="4122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752764" y="2267426"/>
            <a:ext cx="373667" cy="348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3" idx="4"/>
            <a:endCxn id="14" idx="0"/>
          </p:cNvCxnSpPr>
          <p:nvPr/>
        </p:nvCxnSpPr>
        <p:spPr>
          <a:xfrm>
            <a:off x="2167831" y="2969139"/>
            <a:ext cx="538354" cy="4713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13" idx="4"/>
            <a:endCxn id="12" idx="0"/>
          </p:cNvCxnSpPr>
          <p:nvPr/>
        </p:nvCxnSpPr>
        <p:spPr>
          <a:xfrm flipH="1">
            <a:off x="1558231" y="2969139"/>
            <a:ext cx="609600" cy="4732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5446346" y="3182711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dirty="0" smtClean="0"/>
              <a:t>לכל </a:t>
            </a:r>
            <a:r>
              <a:rPr lang="he-IL" dirty="0" err="1"/>
              <a:t>קודקוד</a:t>
            </a:r>
            <a:r>
              <a:rPr lang="he-IL" dirty="0"/>
              <a:t> </a:t>
            </a:r>
            <a:r>
              <a:rPr lang="en-US" dirty="0"/>
              <a:t>x </a:t>
            </a:r>
            <a:r>
              <a:rPr lang="he-IL" dirty="0"/>
              <a:t>בעץ חיפוש בינארי </a:t>
            </a:r>
            <a:r>
              <a:rPr lang="en-US" dirty="0"/>
              <a:t>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dirty="0" smtClean="0"/>
              <a:t>אם </a:t>
            </a:r>
            <a:r>
              <a:rPr lang="en-US" dirty="0"/>
              <a:t>y </a:t>
            </a:r>
            <a:r>
              <a:rPr lang="he-IL" dirty="0" err="1"/>
              <a:t>קודקוד</a:t>
            </a:r>
            <a:r>
              <a:rPr lang="he-IL" dirty="0"/>
              <a:t> הנמצא בתת העץ השמאלי של </a:t>
            </a:r>
            <a:r>
              <a:rPr lang="en-US" dirty="0"/>
              <a:t>x, </a:t>
            </a:r>
            <a:r>
              <a:rPr lang="he-IL" dirty="0"/>
              <a:t>אז </a:t>
            </a:r>
            <a:r>
              <a:rPr lang="en-US" dirty="0" err="1"/>
              <a:t>y.key</a:t>
            </a:r>
            <a:r>
              <a:rPr lang="en-US" dirty="0"/>
              <a:t>≤ </a:t>
            </a:r>
            <a:r>
              <a:rPr lang="en-US" dirty="0" err="1"/>
              <a:t>x.key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dirty="0"/>
              <a:t>אם </a:t>
            </a:r>
            <a:r>
              <a:rPr lang="en-US" dirty="0"/>
              <a:t>y </a:t>
            </a:r>
            <a:r>
              <a:rPr lang="he-IL" dirty="0" err="1"/>
              <a:t>קודקוד</a:t>
            </a:r>
            <a:r>
              <a:rPr lang="he-IL" dirty="0"/>
              <a:t> </a:t>
            </a:r>
            <a:r>
              <a:rPr lang="he-IL" dirty="0" err="1"/>
              <a:t>הנמצע</a:t>
            </a:r>
            <a:r>
              <a:rPr lang="he-IL" dirty="0"/>
              <a:t> בתת העץ הימני של </a:t>
            </a:r>
            <a:r>
              <a:rPr lang="en-US" dirty="0"/>
              <a:t>x, </a:t>
            </a:r>
            <a:r>
              <a:rPr lang="he-IL" dirty="0"/>
              <a:t>אז </a:t>
            </a:r>
            <a:r>
              <a:rPr lang="en-US" dirty="0" err="1"/>
              <a:t>y.key</a:t>
            </a:r>
            <a:r>
              <a:rPr lang="en-US" dirty="0"/>
              <a:t> ≥ </a:t>
            </a:r>
            <a:r>
              <a:rPr lang="en-US" dirty="0" err="1" smtClean="0"/>
              <a:t>x.key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dirty="0"/>
              <a:t>מפתח </a:t>
            </a:r>
            <a:r>
              <a:rPr lang="he-IL" dirty="0" smtClean="0"/>
              <a:t>מינימלי</a:t>
            </a:r>
            <a:r>
              <a:rPr lang="he-IL" dirty="0"/>
              <a:t>: המפתח של </a:t>
            </a:r>
            <a:r>
              <a:rPr lang="he-IL" dirty="0" err="1"/>
              <a:t>הקודקוד</a:t>
            </a:r>
            <a:r>
              <a:rPr lang="he-IL" dirty="0"/>
              <a:t> השמאלי </a:t>
            </a:r>
            <a:r>
              <a:rPr lang="he-IL" dirty="0" smtClean="0"/>
              <a:t>ביותר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dirty="0"/>
              <a:t>מפתח מקסימלי: המפתח של </a:t>
            </a:r>
            <a:r>
              <a:rPr lang="he-IL" dirty="0" err="1"/>
              <a:t>הקודקוד</a:t>
            </a:r>
            <a:r>
              <a:rPr lang="he-IL" dirty="0"/>
              <a:t> הימני ביותר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8757334" y="2392751"/>
            <a:ext cx="2504596" cy="5927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he-IL" sz="3200" u="sng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תכונות</a:t>
            </a:r>
            <a:r>
              <a:rPr lang="he-IL" sz="2400" dirty="0" smtClean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he-IL" sz="3200" u="sng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של</a:t>
            </a:r>
            <a:r>
              <a:rPr lang="he-IL" sz="2400" dirty="0" smtClean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200" u="sng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BST</a:t>
            </a:r>
            <a:endParaRPr lang="en-US" sz="3200" u="sng" dirty="0">
              <a:solidFill>
                <a:schemeClr val="accent6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1673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>
            <a:extLst>
              <a:ext uri="{FF2B5EF4-FFF2-40B4-BE49-F238E27FC236}">
                <a16:creationId xmlns:a16="http://schemas.microsoft.com/office/drawing/2014/main" id="{5BEB75EE-0B9B-1391-1B55-ADB142E9C6DB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2304288" y="499016"/>
            <a:ext cx="8125121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2pPr>
            <a:lvl3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3pPr>
            <a:lvl4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4pPr>
            <a:lvl5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5pPr>
            <a:lvl6pPr marL="4572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6pPr>
            <a:lvl7pPr marL="9144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7pPr>
            <a:lvl8pPr marL="13716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8pPr>
            <a:lvl9pPr marL="18288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9pPr>
          </a:lstStyle>
          <a:p>
            <a:pPr algn="r" eaLnBrk="1" hangingPunct="1"/>
            <a:r>
              <a:rPr lang="en-US" altLang="he-IL" sz="3200" u="sng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+mn-cs"/>
              </a:rPr>
              <a:t>Time complexities of different data structures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FA352FF-5D78-3670-CDFA-7CF68B7F89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4206" y="1262856"/>
            <a:ext cx="8229600" cy="5005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he-IL"/>
            </a:defPPr>
            <a:lvl1pPr algn="r" rtl="1" fontAlgn="base">
              <a:spcBef>
                <a:spcPct val="0"/>
              </a:spcBef>
              <a:spcAft>
                <a:spcPct val="0"/>
              </a:spcAft>
              <a:defRPr kern="1200" baseline="30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r" rtl="1" fontAlgn="base">
              <a:spcBef>
                <a:spcPct val="0"/>
              </a:spcBef>
              <a:spcAft>
                <a:spcPct val="0"/>
              </a:spcAft>
              <a:defRPr kern="1200" baseline="30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r" rtl="1" fontAlgn="base">
              <a:spcBef>
                <a:spcPct val="0"/>
              </a:spcBef>
              <a:spcAft>
                <a:spcPct val="0"/>
              </a:spcAft>
              <a:defRPr kern="1200" baseline="30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r" rtl="1" fontAlgn="base">
              <a:spcBef>
                <a:spcPct val="0"/>
              </a:spcBef>
              <a:spcAft>
                <a:spcPct val="0"/>
              </a:spcAft>
              <a:defRPr kern="1200" baseline="30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r" rtl="1" fontAlgn="base">
              <a:spcBef>
                <a:spcPct val="0"/>
              </a:spcBef>
              <a:spcAft>
                <a:spcPct val="0"/>
              </a:spcAft>
              <a:defRPr kern="1200" baseline="30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 baseline="30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 baseline="30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 baseline="30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 baseline="30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en-US" altLang="he-IL" sz="2900" baseline="0" dirty="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he-IL" altLang="he-IL" sz="2900" baseline="0" dirty="0"/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</a:pPr>
            <a:endParaRPr lang="en-US" altLang="he-IL" sz="2200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Picture 7" descr="A black table with white text&#10;&#10;Description automatically generated">
            <a:extLst>
              <a:ext uri="{FF2B5EF4-FFF2-40B4-BE49-F238E27FC236}">
                <a16:creationId xmlns:a16="http://schemas.microsoft.com/office/drawing/2014/main" id="{CC89351B-9CB4-ED5F-7585-728E3F7F6A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887" y="2128879"/>
            <a:ext cx="3186834" cy="375955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63F2D58-10F5-2AA3-3051-92402AD4789E}"/>
              </a:ext>
            </a:extLst>
          </p:cNvPr>
          <p:cNvSpPr txBox="1"/>
          <p:nvPr/>
        </p:nvSpPr>
        <p:spPr>
          <a:xfrm>
            <a:off x="705981" y="1422393"/>
            <a:ext cx="31868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r>
              <a:rPr lang="en-US" sz="1400" dirty="0"/>
              <a:t> Best case time complexity of different data structures for different operations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ECE16AB-2930-EB37-0A0E-432CF538148F}"/>
              </a:ext>
            </a:extLst>
          </p:cNvPr>
          <p:cNvSpPr txBox="1"/>
          <p:nvPr/>
        </p:nvSpPr>
        <p:spPr>
          <a:xfrm>
            <a:off x="4587055" y="1439084"/>
            <a:ext cx="31868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1400" dirty="0"/>
              <a:t>Worst Case time complexity of different data structures for different operations</a:t>
            </a:r>
          </a:p>
        </p:txBody>
      </p:sp>
      <p:pic>
        <p:nvPicPr>
          <p:cNvPr id="16" name="Picture 15" descr="A black and white grid with white text&#10;&#10;Description automatically generated">
            <a:extLst>
              <a:ext uri="{FF2B5EF4-FFF2-40B4-BE49-F238E27FC236}">
                <a16:creationId xmlns:a16="http://schemas.microsoft.com/office/drawing/2014/main" id="{9067D54D-E3DE-5C06-8DD4-43DB963FE8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0962" y="2138532"/>
            <a:ext cx="3204299" cy="375955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11913FD-FEF4-CA38-C0B9-555DBBA1DA76}"/>
              </a:ext>
            </a:extLst>
          </p:cNvPr>
          <p:cNvSpPr txBox="1"/>
          <p:nvPr/>
        </p:nvSpPr>
        <p:spPr>
          <a:xfrm>
            <a:off x="8194730" y="1439084"/>
            <a:ext cx="32042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The average time complexity of different data structures for different operations</a:t>
            </a:r>
          </a:p>
        </p:txBody>
      </p:sp>
      <p:pic>
        <p:nvPicPr>
          <p:cNvPr id="20" name="Picture 19" descr="A black and white table with white text&#10;&#10;Description automatically generated">
            <a:extLst>
              <a:ext uri="{FF2B5EF4-FFF2-40B4-BE49-F238E27FC236}">
                <a16:creationId xmlns:a16="http://schemas.microsoft.com/office/drawing/2014/main" id="{A372FDDC-95FA-B518-6D34-DDA5210565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2435" y="2118072"/>
            <a:ext cx="3146594" cy="3739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466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>
            <a:extLst>
              <a:ext uri="{FF2B5EF4-FFF2-40B4-BE49-F238E27FC236}">
                <a16:creationId xmlns:a16="http://schemas.microsoft.com/office/drawing/2014/main" id="{5BEB75EE-0B9B-1391-1B55-ADB142E9C6DB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7327392" y="543528"/>
            <a:ext cx="3870418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2pPr>
            <a:lvl3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3pPr>
            <a:lvl4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4pPr>
            <a:lvl5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5pPr>
            <a:lvl6pPr marL="4572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6pPr>
            <a:lvl7pPr marL="9144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7pPr>
            <a:lvl8pPr marL="13716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8pPr>
            <a:lvl9pPr marL="18288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he-IL" sz="3200" u="sng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+mn-cs"/>
              </a:rPr>
              <a:t>Time Complexities of </a:t>
            </a:r>
          </a:p>
          <a:p>
            <a:pPr algn="ctr" eaLnBrk="1" hangingPunct="1"/>
            <a:r>
              <a:rPr lang="en-US" altLang="he-IL" sz="3200" u="sng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+mn-cs"/>
              </a:rPr>
              <a:t>all Sorting Algorithms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FA352FF-5D78-3670-CDFA-7CF68B7F89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4206" y="1262856"/>
            <a:ext cx="8229600" cy="5005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he-IL"/>
            </a:defPPr>
            <a:lvl1pPr algn="r" rtl="1" fontAlgn="base">
              <a:spcBef>
                <a:spcPct val="0"/>
              </a:spcBef>
              <a:spcAft>
                <a:spcPct val="0"/>
              </a:spcAft>
              <a:defRPr kern="1200" baseline="30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r" rtl="1" fontAlgn="base">
              <a:spcBef>
                <a:spcPct val="0"/>
              </a:spcBef>
              <a:spcAft>
                <a:spcPct val="0"/>
              </a:spcAft>
              <a:defRPr kern="1200" baseline="30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r" rtl="1" fontAlgn="base">
              <a:spcBef>
                <a:spcPct val="0"/>
              </a:spcBef>
              <a:spcAft>
                <a:spcPct val="0"/>
              </a:spcAft>
              <a:defRPr kern="1200" baseline="30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r" rtl="1" fontAlgn="base">
              <a:spcBef>
                <a:spcPct val="0"/>
              </a:spcBef>
              <a:spcAft>
                <a:spcPct val="0"/>
              </a:spcAft>
              <a:defRPr kern="1200" baseline="30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r" rtl="1" fontAlgn="base">
              <a:spcBef>
                <a:spcPct val="0"/>
              </a:spcBef>
              <a:spcAft>
                <a:spcPct val="0"/>
              </a:spcAft>
              <a:defRPr kern="1200" baseline="30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 baseline="30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 baseline="30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 baseline="30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 baseline="30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en-US" altLang="he-IL" sz="2900" baseline="0" dirty="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he-IL" altLang="he-IL" sz="2900" baseline="0" dirty="0"/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</a:pPr>
            <a:endParaRPr lang="en-US" altLang="he-IL" sz="2200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2464" y="244413"/>
            <a:ext cx="4274367" cy="5805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323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 txBox="1">
            <a:spLocks noChangeArrowheads="1"/>
          </p:cNvSpPr>
          <p:nvPr/>
        </p:nvSpPr>
        <p:spPr bwMode="auto">
          <a:xfrm>
            <a:off x="3287209" y="268057"/>
            <a:ext cx="8229600" cy="826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2pPr>
            <a:lvl3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3pPr>
            <a:lvl4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4pPr>
            <a:lvl5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5pPr>
            <a:lvl6pPr marL="4572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6pPr>
            <a:lvl7pPr marL="9144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7pPr>
            <a:lvl8pPr marL="13716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8pPr>
            <a:lvl9pPr marL="18288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9pPr>
          </a:lstStyle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altLang="he-IL" b="1" kern="0" dirty="0">
                <a:solidFill>
                  <a:srgbClr val="006633"/>
                </a:solidFill>
                <a:latin typeface="Garamond"/>
                <a:cs typeface="Arial"/>
              </a:rPr>
              <a:t>תרגיל</a:t>
            </a:r>
            <a:r>
              <a:rPr lang="en-US" altLang="he-IL" b="1" kern="0" dirty="0">
                <a:solidFill>
                  <a:srgbClr val="006633"/>
                </a:solidFill>
                <a:latin typeface="Garamond"/>
                <a:cs typeface="Arial"/>
              </a:rPr>
              <a:t> </a:t>
            </a:r>
            <a:r>
              <a:rPr lang="he-IL" altLang="he-IL" b="1" kern="0" dirty="0">
                <a:solidFill>
                  <a:srgbClr val="006633"/>
                </a:solidFill>
                <a:latin typeface="Garamond"/>
                <a:cs typeface="Arial"/>
              </a:rPr>
              <a:t> </a:t>
            </a:r>
            <a:r>
              <a:rPr lang="he-IL" altLang="he-IL" b="1" kern="0" dirty="0" smtClean="0">
                <a:solidFill>
                  <a:srgbClr val="006633"/>
                </a:solidFill>
                <a:latin typeface="Garamond"/>
                <a:cs typeface="Arial"/>
              </a:rPr>
              <a:t>1</a:t>
            </a:r>
            <a:endParaRPr lang="en-US" altLang="he-IL" b="1" kern="0" dirty="0">
              <a:solidFill>
                <a:srgbClr val="006633"/>
              </a:solidFill>
              <a:latin typeface="Garamond"/>
              <a:cs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1649A7-09CB-0FE2-DF4B-801B01ACAB06}"/>
              </a:ext>
            </a:extLst>
          </p:cNvPr>
          <p:cNvSpPr txBox="1"/>
          <p:nvPr/>
        </p:nvSpPr>
        <p:spPr>
          <a:xfrm>
            <a:off x="6632448" y="1086313"/>
            <a:ext cx="479131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he-IL" dirty="0"/>
              <a:t>נתונה סדרה  של מספרים. בכל אחד מהסעיפים, בנו עץ חיפוש בינארי, בהנחה שמתחילים מעץ ריק והמספרים נכנסים לפי הסדר (משמאל לימין) .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11424" y="1086313"/>
            <a:ext cx="28163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pt-BR" dirty="0"/>
              <a:t>a)	1, 2, 3, 4, 5, 6, 7</a:t>
            </a:r>
          </a:p>
          <a:p>
            <a:pPr algn="l" rtl="0"/>
            <a:r>
              <a:rPr lang="pt-BR" dirty="0"/>
              <a:t>b)	4, 2, 1, 3, 6, 5, 7</a:t>
            </a:r>
          </a:p>
          <a:p>
            <a:pPr algn="l" rtl="0"/>
            <a:r>
              <a:rPr lang="pt-BR" dirty="0"/>
              <a:t>c)	1, 6, 7, 2, 4, 3, 5</a:t>
            </a:r>
          </a:p>
        </p:txBody>
      </p:sp>
      <p:sp>
        <p:nvSpPr>
          <p:cNvPr id="29" name="Oval 28"/>
          <p:cNvSpPr/>
          <p:nvPr/>
        </p:nvSpPr>
        <p:spPr>
          <a:xfrm>
            <a:off x="831421" y="2018077"/>
            <a:ext cx="609600" cy="4023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1136221" y="2617598"/>
            <a:ext cx="609600" cy="4023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6" name="Oval 45"/>
          <p:cNvSpPr/>
          <p:nvPr/>
        </p:nvSpPr>
        <p:spPr>
          <a:xfrm>
            <a:off x="5818328" y="3019934"/>
            <a:ext cx="609600" cy="4023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4323284" y="4332877"/>
            <a:ext cx="609600" cy="4023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5463641" y="4324865"/>
            <a:ext cx="609600" cy="4023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4888688" y="3633346"/>
            <a:ext cx="609600" cy="4023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6792878" y="3633346"/>
            <a:ext cx="609600" cy="4023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7343740" y="4324865"/>
            <a:ext cx="609600" cy="4023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54" name="Oval 53"/>
          <p:cNvSpPr/>
          <p:nvPr/>
        </p:nvSpPr>
        <p:spPr>
          <a:xfrm>
            <a:off x="6467671" y="4351981"/>
            <a:ext cx="609600" cy="4023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65" name="Oval 64"/>
          <p:cNvSpPr/>
          <p:nvPr/>
        </p:nvSpPr>
        <p:spPr>
          <a:xfrm>
            <a:off x="8893252" y="2735820"/>
            <a:ext cx="609600" cy="4023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0" name="Oval 69"/>
          <p:cNvSpPr/>
          <p:nvPr/>
        </p:nvSpPr>
        <p:spPr>
          <a:xfrm>
            <a:off x="9076919" y="3978546"/>
            <a:ext cx="609600" cy="4023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3" name="Oval 72"/>
          <p:cNvSpPr/>
          <p:nvPr/>
        </p:nvSpPr>
        <p:spPr>
          <a:xfrm>
            <a:off x="8900619" y="5347073"/>
            <a:ext cx="609600" cy="4023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76" name="Oval 75"/>
          <p:cNvSpPr/>
          <p:nvPr/>
        </p:nvSpPr>
        <p:spPr>
          <a:xfrm>
            <a:off x="9645153" y="3363708"/>
            <a:ext cx="609600" cy="4023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77" name="Oval 76"/>
          <p:cNvSpPr/>
          <p:nvPr/>
        </p:nvSpPr>
        <p:spPr>
          <a:xfrm>
            <a:off x="10081488" y="3964988"/>
            <a:ext cx="609600" cy="4023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82" name="Oval 81"/>
          <p:cNvSpPr/>
          <p:nvPr/>
        </p:nvSpPr>
        <p:spPr>
          <a:xfrm>
            <a:off x="9471888" y="4717074"/>
            <a:ext cx="609600" cy="4023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US" dirty="0" smtClean="0"/>
          </a:p>
        </p:txBody>
      </p:sp>
      <p:sp>
        <p:nvSpPr>
          <p:cNvPr id="92" name="Oval 91"/>
          <p:cNvSpPr/>
          <p:nvPr/>
        </p:nvSpPr>
        <p:spPr>
          <a:xfrm>
            <a:off x="1488362" y="3172499"/>
            <a:ext cx="609600" cy="4023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93" name="Oval 92"/>
          <p:cNvSpPr/>
          <p:nvPr/>
        </p:nvSpPr>
        <p:spPr>
          <a:xfrm>
            <a:off x="2982366" y="5598663"/>
            <a:ext cx="609600" cy="4023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94" name="Oval 93"/>
          <p:cNvSpPr/>
          <p:nvPr/>
        </p:nvSpPr>
        <p:spPr>
          <a:xfrm>
            <a:off x="1838903" y="3766044"/>
            <a:ext cx="609600" cy="4023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95" name="Oval 94"/>
          <p:cNvSpPr/>
          <p:nvPr/>
        </p:nvSpPr>
        <p:spPr>
          <a:xfrm>
            <a:off x="2149421" y="4376917"/>
            <a:ext cx="609600" cy="4023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96" name="Oval 95"/>
          <p:cNvSpPr/>
          <p:nvPr/>
        </p:nvSpPr>
        <p:spPr>
          <a:xfrm>
            <a:off x="2577425" y="4987790"/>
            <a:ext cx="609600" cy="4023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cxnSp>
        <p:nvCxnSpPr>
          <p:cNvPr id="118" name="Straight Arrow Connector 117"/>
          <p:cNvCxnSpPr>
            <a:stCxn id="29" idx="4"/>
            <a:endCxn id="35" idx="0"/>
          </p:cNvCxnSpPr>
          <p:nvPr/>
        </p:nvCxnSpPr>
        <p:spPr>
          <a:xfrm>
            <a:off x="1136221" y="2420413"/>
            <a:ext cx="304800" cy="197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stCxn id="35" idx="4"/>
            <a:endCxn id="92" idx="0"/>
          </p:cNvCxnSpPr>
          <p:nvPr/>
        </p:nvCxnSpPr>
        <p:spPr>
          <a:xfrm>
            <a:off x="1441021" y="3019934"/>
            <a:ext cx="352141" cy="152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stCxn id="92" idx="4"/>
            <a:endCxn id="94" idx="0"/>
          </p:cNvCxnSpPr>
          <p:nvPr/>
        </p:nvCxnSpPr>
        <p:spPr>
          <a:xfrm>
            <a:off x="1793162" y="3574835"/>
            <a:ext cx="350541" cy="191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94" idx="4"/>
            <a:endCxn id="95" idx="0"/>
          </p:cNvCxnSpPr>
          <p:nvPr/>
        </p:nvCxnSpPr>
        <p:spPr>
          <a:xfrm>
            <a:off x="2143703" y="4168380"/>
            <a:ext cx="310518" cy="208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stCxn id="95" idx="4"/>
            <a:endCxn id="96" idx="0"/>
          </p:cNvCxnSpPr>
          <p:nvPr/>
        </p:nvCxnSpPr>
        <p:spPr>
          <a:xfrm>
            <a:off x="2454221" y="4779253"/>
            <a:ext cx="428004" cy="208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stCxn id="96" idx="4"/>
            <a:endCxn id="93" idx="0"/>
          </p:cNvCxnSpPr>
          <p:nvPr/>
        </p:nvCxnSpPr>
        <p:spPr>
          <a:xfrm>
            <a:off x="2882225" y="5390126"/>
            <a:ext cx="404941" cy="208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/>
          <p:cNvSpPr/>
          <p:nvPr/>
        </p:nvSpPr>
        <p:spPr>
          <a:xfrm>
            <a:off x="1653934" y="1656075"/>
            <a:ext cx="499872" cy="353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31" name="Rectangle 130"/>
          <p:cNvSpPr/>
          <p:nvPr/>
        </p:nvSpPr>
        <p:spPr>
          <a:xfrm>
            <a:off x="6685138" y="2526851"/>
            <a:ext cx="499872" cy="353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en-US" dirty="0"/>
          </a:p>
        </p:txBody>
      </p:sp>
      <p:sp>
        <p:nvSpPr>
          <p:cNvPr id="132" name="Rectangle 131"/>
          <p:cNvSpPr/>
          <p:nvPr/>
        </p:nvSpPr>
        <p:spPr>
          <a:xfrm>
            <a:off x="9748795" y="2333107"/>
            <a:ext cx="499872" cy="353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en-US" dirty="0"/>
          </a:p>
        </p:txBody>
      </p:sp>
      <p:cxnSp>
        <p:nvCxnSpPr>
          <p:cNvPr id="135" name="Straight Arrow Connector 134"/>
          <p:cNvCxnSpPr>
            <a:stCxn id="46" idx="4"/>
            <a:endCxn id="51" idx="0"/>
          </p:cNvCxnSpPr>
          <p:nvPr/>
        </p:nvCxnSpPr>
        <p:spPr>
          <a:xfrm flipH="1">
            <a:off x="5193488" y="3422270"/>
            <a:ext cx="929640" cy="211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stCxn id="51" idx="4"/>
            <a:endCxn id="47" idx="0"/>
          </p:cNvCxnSpPr>
          <p:nvPr/>
        </p:nvCxnSpPr>
        <p:spPr>
          <a:xfrm flipH="1">
            <a:off x="4628084" y="4035682"/>
            <a:ext cx="565404" cy="297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51" idx="4"/>
            <a:endCxn id="49" idx="0"/>
          </p:cNvCxnSpPr>
          <p:nvPr/>
        </p:nvCxnSpPr>
        <p:spPr>
          <a:xfrm>
            <a:off x="5193488" y="4035682"/>
            <a:ext cx="574953" cy="289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46" idx="4"/>
            <a:endCxn id="52" idx="0"/>
          </p:cNvCxnSpPr>
          <p:nvPr/>
        </p:nvCxnSpPr>
        <p:spPr>
          <a:xfrm>
            <a:off x="6123128" y="3422270"/>
            <a:ext cx="974550" cy="211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>
            <a:stCxn id="52" idx="4"/>
            <a:endCxn id="53" idx="0"/>
          </p:cNvCxnSpPr>
          <p:nvPr/>
        </p:nvCxnSpPr>
        <p:spPr>
          <a:xfrm>
            <a:off x="7097678" y="4035682"/>
            <a:ext cx="550862" cy="289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>
            <a:stCxn id="52" idx="4"/>
            <a:endCxn id="54" idx="0"/>
          </p:cNvCxnSpPr>
          <p:nvPr/>
        </p:nvCxnSpPr>
        <p:spPr>
          <a:xfrm flipH="1">
            <a:off x="6772471" y="4035682"/>
            <a:ext cx="325207" cy="316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>
            <a:stCxn id="65" idx="4"/>
            <a:endCxn id="76" idx="0"/>
          </p:cNvCxnSpPr>
          <p:nvPr/>
        </p:nvCxnSpPr>
        <p:spPr>
          <a:xfrm>
            <a:off x="9198052" y="3138156"/>
            <a:ext cx="751901" cy="225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stCxn id="76" idx="4"/>
            <a:endCxn id="77" idx="0"/>
          </p:cNvCxnSpPr>
          <p:nvPr/>
        </p:nvCxnSpPr>
        <p:spPr>
          <a:xfrm>
            <a:off x="9949953" y="3766044"/>
            <a:ext cx="436335" cy="198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>
            <a:stCxn id="76" idx="4"/>
            <a:endCxn id="70" idx="0"/>
          </p:cNvCxnSpPr>
          <p:nvPr/>
        </p:nvCxnSpPr>
        <p:spPr>
          <a:xfrm flipH="1">
            <a:off x="9381719" y="3766044"/>
            <a:ext cx="568234" cy="212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>
            <a:stCxn id="70" idx="4"/>
            <a:endCxn id="82" idx="0"/>
          </p:cNvCxnSpPr>
          <p:nvPr/>
        </p:nvCxnSpPr>
        <p:spPr>
          <a:xfrm>
            <a:off x="9381719" y="4380882"/>
            <a:ext cx="394969" cy="336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>
            <a:stCxn id="82" idx="4"/>
            <a:endCxn id="73" idx="0"/>
          </p:cNvCxnSpPr>
          <p:nvPr/>
        </p:nvCxnSpPr>
        <p:spPr>
          <a:xfrm flipH="1">
            <a:off x="9205419" y="5119410"/>
            <a:ext cx="571269" cy="227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Oval 167"/>
          <p:cNvSpPr/>
          <p:nvPr/>
        </p:nvSpPr>
        <p:spPr>
          <a:xfrm>
            <a:off x="10081488" y="5380970"/>
            <a:ext cx="609600" cy="4023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cxnSp>
        <p:nvCxnSpPr>
          <p:cNvPr id="170" name="Straight Arrow Connector 169"/>
          <p:cNvCxnSpPr>
            <a:stCxn id="82" idx="4"/>
            <a:endCxn id="168" idx="0"/>
          </p:cNvCxnSpPr>
          <p:nvPr/>
        </p:nvCxnSpPr>
        <p:spPr>
          <a:xfrm>
            <a:off x="9776688" y="5119410"/>
            <a:ext cx="609600" cy="261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2496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5" grpId="0" animBg="1"/>
      <p:bldP spid="46" grpId="0" animBg="1"/>
      <p:bldP spid="47" grpId="0" animBg="1"/>
      <p:bldP spid="49" grpId="0" animBg="1"/>
      <p:bldP spid="51" grpId="0" animBg="1"/>
      <p:bldP spid="52" grpId="0" animBg="1"/>
      <p:bldP spid="53" grpId="0" animBg="1"/>
      <p:bldP spid="54" grpId="0" animBg="1"/>
      <p:bldP spid="65" grpId="0" animBg="1"/>
      <p:bldP spid="70" grpId="0" animBg="1"/>
      <p:bldP spid="73" grpId="0" animBg="1"/>
      <p:bldP spid="76" grpId="0" animBg="1"/>
      <p:bldP spid="77" grpId="0" animBg="1"/>
      <p:bldP spid="82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129" grpId="0" animBg="1"/>
      <p:bldP spid="131" grpId="0" animBg="1"/>
      <p:bldP spid="132" grpId="0" animBg="1"/>
      <p:bldP spid="16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 txBox="1">
            <a:spLocks noChangeArrowheads="1"/>
          </p:cNvSpPr>
          <p:nvPr/>
        </p:nvSpPr>
        <p:spPr bwMode="auto">
          <a:xfrm>
            <a:off x="3287209" y="268057"/>
            <a:ext cx="8229600" cy="826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2pPr>
            <a:lvl3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3pPr>
            <a:lvl4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4pPr>
            <a:lvl5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5pPr>
            <a:lvl6pPr marL="4572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6pPr>
            <a:lvl7pPr marL="9144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7pPr>
            <a:lvl8pPr marL="13716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8pPr>
            <a:lvl9pPr marL="18288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9pPr>
          </a:lstStyle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altLang="he-IL" b="1" kern="0" dirty="0">
                <a:solidFill>
                  <a:srgbClr val="006633"/>
                </a:solidFill>
                <a:latin typeface="Garamond"/>
                <a:cs typeface="Arial"/>
              </a:rPr>
              <a:t>תרגיל</a:t>
            </a:r>
            <a:r>
              <a:rPr lang="en-US" altLang="he-IL" b="1" kern="0" dirty="0">
                <a:solidFill>
                  <a:srgbClr val="006633"/>
                </a:solidFill>
                <a:latin typeface="Garamond"/>
                <a:cs typeface="Arial"/>
              </a:rPr>
              <a:t> </a:t>
            </a:r>
            <a:r>
              <a:rPr lang="he-IL" altLang="he-IL" b="1" kern="0" dirty="0">
                <a:solidFill>
                  <a:srgbClr val="006633"/>
                </a:solidFill>
                <a:latin typeface="Garamond"/>
                <a:cs typeface="Arial"/>
              </a:rPr>
              <a:t> </a:t>
            </a:r>
            <a:r>
              <a:rPr lang="he-IL" altLang="he-IL" b="1" kern="0" dirty="0" smtClean="0">
                <a:solidFill>
                  <a:srgbClr val="006633"/>
                </a:solidFill>
                <a:latin typeface="Garamond"/>
                <a:cs typeface="Arial"/>
              </a:rPr>
              <a:t>2</a:t>
            </a:r>
            <a:endParaRPr lang="en-US" altLang="he-IL" b="1" kern="0" dirty="0">
              <a:solidFill>
                <a:srgbClr val="006633"/>
              </a:solidFill>
              <a:latin typeface="Garamond"/>
              <a:cs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1649A7-09CB-0FE2-DF4B-801B01ACAB06}"/>
              </a:ext>
            </a:extLst>
          </p:cNvPr>
          <p:cNvSpPr txBox="1"/>
          <p:nvPr/>
        </p:nvSpPr>
        <p:spPr>
          <a:xfrm>
            <a:off x="3287209" y="1135248"/>
            <a:ext cx="81365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e-IL" dirty="0"/>
              <a:t>בנה שני עצי חיפוש בינאריים מערכים הנמצאים בקבוצת </a:t>
            </a:r>
            <a:r>
              <a:rPr lang="he-IL" dirty="0" smtClean="0"/>
              <a:t>הערכים: </a:t>
            </a:r>
            <a:r>
              <a:rPr lang="en-US" dirty="0"/>
              <a:t>{2, 3, 5, 5, 7, 8}</a:t>
            </a:r>
            <a:r>
              <a:rPr lang="he-IL" dirty="0" smtClean="0"/>
              <a:t> 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2892248" y="2675757"/>
            <a:ext cx="485871" cy="4023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46" name="Oval 45"/>
          <p:cNvSpPr/>
          <p:nvPr/>
        </p:nvSpPr>
        <p:spPr>
          <a:xfrm>
            <a:off x="1565819" y="3980688"/>
            <a:ext cx="485871" cy="4023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2537561" y="3980688"/>
            <a:ext cx="485871" cy="4023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US" dirty="0"/>
          </a:p>
        </p:txBody>
      </p:sp>
      <p:sp>
        <p:nvSpPr>
          <p:cNvPr id="48" name="Oval 47"/>
          <p:cNvSpPr/>
          <p:nvPr/>
        </p:nvSpPr>
        <p:spPr>
          <a:xfrm>
            <a:off x="2051690" y="3328223"/>
            <a:ext cx="485871" cy="4023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3671601" y="3289169"/>
            <a:ext cx="485871" cy="4023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3671601" y="2433353"/>
            <a:ext cx="398414" cy="2957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n-US" dirty="0"/>
          </a:p>
        </p:txBody>
      </p:sp>
      <p:cxnSp>
        <p:nvCxnSpPr>
          <p:cNvPr id="52" name="Straight Arrow Connector 51"/>
          <p:cNvCxnSpPr>
            <a:stCxn id="45" idx="4"/>
            <a:endCxn id="48" idx="0"/>
          </p:cNvCxnSpPr>
          <p:nvPr/>
        </p:nvCxnSpPr>
        <p:spPr>
          <a:xfrm flipH="1">
            <a:off x="2294626" y="3078093"/>
            <a:ext cx="840558" cy="250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8" idx="4"/>
            <a:endCxn id="46" idx="0"/>
          </p:cNvCxnSpPr>
          <p:nvPr/>
        </p:nvCxnSpPr>
        <p:spPr>
          <a:xfrm flipH="1">
            <a:off x="1808755" y="3730559"/>
            <a:ext cx="485871" cy="250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8" idx="4"/>
            <a:endCxn id="47" idx="0"/>
          </p:cNvCxnSpPr>
          <p:nvPr/>
        </p:nvCxnSpPr>
        <p:spPr>
          <a:xfrm>
            <a:off x="2294626" y="3730559"/>
            <a:ext cx="485871" cy="250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5" idx="4"/>
            <a:endCxn id="49" idx="0"/>
          </p:cNvCxnSpPr>
          <p:nvPr/>
        </p:nvCxnSpPr>
        <p:spPr>
          <a:xfrm>
            <a:off x="3135184" y="3078093"/>
            <a:ext cx="779353" cy="211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9" idx="4"/>
            <a:endCxn id="59" idx="0"/>
          </p:cNvCxnSpPr>
          <p:nvPr/>
        </p:nvCxnSpPr>
        <p:spPr>
          <a:xfrm>
            <a:off x="3914537" y="3691505"/>
            <a:ext cx="485871" cy="302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8606282" y="2210082"/>
            <a:ext cx="398414" cy="353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en-US" dirty="0"/>
          </a:p>
        </p:txBody>
      </p:sp>
      <p:sp>
        <p:nvSpPr>
          <p:cNvPr id="59" name="Oval 58"/>
          <p:cNvSpPr/>
          <p:nvPr/>
        </p:nvSpPr>
        <p:spPr>
          <a:xfrm>
            <a:off x="4157472" y="3993772"/>
            <a:ext cx="485871" cy="4023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en-US" dirty="0"/>
          </a:p>
        </p:txBody>
      </p:sp>
      <p:sp>
        <p:nvSpPr>
          <p:cNvPr id="65" name="Oval 64"/>
          <p:cNvSpPr/>
          <p:nvPr/>
        </p:nvSpPr>
        <p:spPr>
          <a:xfrm>
            <a:off x="7982408" y="2679251"/>
            <a:ext cx="485871" cy="4023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66" name="Oval 65"/>
          <p:cNvSpPr/>
          <p:nvPr/>
        </p:nvSpPr>
        <p:spPr>
          <a:xfrm>
            <a:off x="9733503" y="4692784"/>
            <a:ext cx="485871" cy="4023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68" name="Oval 67"/>
          <p:cNvSpPr/>
          <p:nvPr/>
        </p:nvSpPr>
        <p:spPr>
          <a:xfrm>
            <a:off x="8275890" y="3956691"/>
            <a:ext cx="485871" cy="4023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US" dirty="0"/>
          </a:p>
        </p:txBody>
      </p:sp>
      <p:sp>
        <p:nvSpPr>
          <p:cNvPr id="69" name="Oval 68"/>
          <p:cNvSpPr/>
          <p:nvPr/>
        </p:nvSpPr>
        <p:spPr>
          <a:xfrm>
            <a:off x="7141850" y="3331717"/>
            <a:ext cx="485871" cy="4023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0" name="Oval 69"/>
          <p:cNvSpPr/>
          <p:nvPr/>
        </p:nvSpPr>
        <p:spPr>
          <a:xfrm>
            <a:off x="8761761" y="3292663"/>
            <a:ext cx="485871" cy="4023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cxnSp>
        <p:nvCxnSpPr>
          <p:cNvPr id="71" name="Straight Arrow Connector 70"/>
          <p:cNvCxnSpPr>
            <a:stCxn id="65" idx="4"/>
            <a:endCxn id="69" idx="0"/>
          </p:cNvCxnSpPr>
          <p:nvPr/>
        </p:nvCxnSpPr>
        <p:spPr>
          <a:xfrm flipH="1">
            <a:off x="7384786" y="3081587"/>
            <a:ext cx="840558" cy="250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76" idx="4"/>
            <a:endCxn id="66" idx="0"/>
          </p:cNvCxnSpPr>
          <p:nvPr/>
        </p:nvCxnSpPr>
        <p:spPr>
          <a:xfrm>
            <a:off x="9490568" y="4396108"/>
            <a:ext cx="485871" cy="296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70" idx="4"/>
            <a:endCxn id="68" idx="0"/>
          </p:cNvCxnSpPr>
          <p:nvPr/>
        </p:nvCxnSpPr>
        <p:spPr>
          <a:xfrm flipH="1">
            <a:off x="8518826" y="3694999"/>
            <a:ext cx="485871" cy="261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65" idx="4"/>
            <a:endCxn id="70" idx="0"/>
          </p:cNvCxnSpPr>
          <p:nvPr/>
        </p:nvCxnSpPr>
        <p:spPr>
          <a:xfrm>
            <a:off x="8225344" y="3081587"/>
            <a:ext cx="779353" cy="211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70" idx="4"/>
            <a:endCxn id="76" idx="0"/>
          </p:cNvCxnSpPr>
          <p:nvPr/>
        </p:nvCxnSpPr>
        <p:spPr>
          <a:xfrm>
            <a:off x="9004697" y="3694999"/>
            <a:ext cx="485871" cy="298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/>
          <p:cNvSpPr/>
          <p:nvPr/>
        </p:nvSpPr>
        <p:spPr>
          <a:xfrm>
            <a:off x="9247632" y="3993772"/>
            <a:ext cx="485871" cy="4023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820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6" grpId="0" animBg="1"/>
      <p:bldP spid="47" grpId="0" animBg="1"/>
      <p:bldP spid="48" grpId="0" animBg="1"/>
      <p:bldP spid="49" grpId="0" animBg="1"/>
      <p:bldP spid="51" grpId="0" animBg="1"/>
      <p:bldP spid="58" grpId="0" animBg="1"/>
      <p:bldP spid="59" grpId="0" animBg="1"/>
      <p:bldP spid="65" grpId="0" animBg="1"/>
      <p:bldP spid="66" grpId="0" animBg="1"/>
      <p:bldP spid="68" grpId="0" animBg="1"/>
      <p:bldP spid="69" grpId="0" animBg="1"/>
      <p:bldP spid="70" grpId="0" animBg="1"/>
      <p:bldP spid="7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 txBox="1">
            <a:spLocks noChangeArrowheads="1"/>
          </p:cNvSpPr>
          <p:nvPr/>
        </p:nvSpPr>
        <p:spPr bwMode="auto">
          <a:xfrm>
            <a:off x="3287209" y="268057"/>
            <a:ext cx="8229600" cy="826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2pPr>
            <a:lvl3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3pPr>
            <a:lvl4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4pPr>
            <a:lvl5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5pPr>
            <a:lvl6pPr marL="4572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6pPr>
            <a:lvl7pPr marL="9144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7pPr>
            <a:lvl8pPr marL="13716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8pPr>
            <a:lvl9pPr marL="18288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9pPr>
          </a:lstStyle>
          <a:p>
            <a:pPr lvl="0" algn="r" eaLnBrk="1" hangingPunct="1">
              <a:defRPr/>
            </a:pPr>
            <a:r>
              <a:rPr lang="he-IL" altLang="he-IL" b="1" kern="0" dirty="0">
                <a:solidFill>
                  <a:srgbClr val="006633"/>
                </a:solidFill>
                <a:latin typeface="Garamond"/>
                <a:cs typeface="Arial"/>
              </a:rPr>
              <a:t>מחיקת אלמנט מעץ חיפוש </a:t>
            </a:r>
            <a:r>
              <a:rPr lang="he-IL" altLang="he-IL" b="1" kern="0" dirty="0" smtClean="0">
                <a:solidFill>
                  <a:srgbClr val="006633"/>
                </a:solidFill>
                <a:latin typeface="Garamond"/>
                <a:cs typeface="Arial"/>
              </a:rPr>
              <a:t>בינארי</a:t>
            </a:r>
            <a:endParaRPr lang="en-US" altLang="he-IL" b="1" kern="0" dirty="0">
              <a:solidFill>
                <a:srgbClr val="006633"/>
              </a:solidFill>
              <a:latin typeface="Garamond"/>
              <a:cs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1649A7-09CB-0FE2-DF4B-801B01ACAB06}"/>
              </a:ext>
            </a:extLst>
          </p:cNvPr>
          <p:cNvSpPr txBox="1"/>
          <p:nvPr/>
        </p:nvSpPr>
        <p:spPr>
          <a:xfrm>
            <a:off x="3287209" y="1330320"/>
            <a:ext cx="813655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e-IL" dirty="0"/>
              <a:t>קיימות שלוש אפשרויות </a:t>
            </a:r>
            <a:r>
              <a:rPr lang="he-IL" dirty="0" smtClean="0"/>
              <a:t>: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he-IL" dirty="0"/>
              <a:t>לאלמנט שמוחקים אין בנים </a:t>
            </a:r>
            <a:r>
              <a:rPr lang="he-IL" dirty="0" smtClean="0"/>
              <a:t>.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he-IL" dirty="0"/>
              <a:t>לאלמנט שמחקים יש בן אחד </a:t>
            </a:r>
            <a:r>
              <a:rPr lang="he-IL" dirty="0" smtClean="0"/>
              <a:t>.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he-IL" dirty="0"/>
              <a:t>לאלמנט שמוחקים יש שני בנים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220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 txBox="1">
            <a:spLocks noChangeArrowheads="1"/>
          </p:cNvSpPr>
          <p:nvPr/>
        </p:nvSpPr>
        <p:spPr bwMode="auto">
          <a:xfrm>
            <a:off x="3287209" y="268057"/>
            <a:ext cx="8229600" cy="826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2pPr>
            <a:lvl3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3pPr>
            <a:lvl4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4pPr>
            <a:lvl5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5pPr>
            <a:lvl6pPr marL="4572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6pPr>
            <a:lvl7pPr marL="9144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7pPr>
            <a:lvl8pPr marL="13716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8pPr>
            <a:lvl9pPr marL="18288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9pPr>
          </a:lstStyle>
          <a:p>
            <a:pPr lvl="0" algn="r" eaLnBrk="1" hangingPunct="1">
              <a:defRPr/>
            </a:pPr>
            <a:r>
              <a:rPr lang="he-IL" altLang="he-IL" b="1" kern="0" dirty="0">
                <a:solidFill>
                  <a:srgbClr val="006633"/>
                </a:solidFill>
                <a:latin typeface="Garamond"/>
                <a:cs typeface="Arial"/>
              </a:rPr>
              <a:t>מחיקת אלמנט מעץ חיפוש </a:t>
            </a:r>
            <a:r>
              <a:rPr lang="he-IL" altLang="he-IL" b="1" kern="0" dirty="0" smtClean="0">
                <a:solidFill>
                  <a:srgbClr val="006633"/>
                </a:solidFill>
                <a:latin typeface="Garamond"/>
                <a:cs typeface="Arial"/>
              </a:rPr>
              <a:t>בינארי</a:t>
            </a:r>
            <a:endParaRPr lang="en-US" altLang="he-IL" b="1" kern="0" dirty="0">
              <a:solidFill>
                <a:srgbClr val="006633"/>
              </a:solidFill>
              <a:latin typeface="Garamond"/>
              <a:cs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1649A7-09CB-0FE2-DF4B-801B01ACAB06}"/>
              </a:ext>
            </a:extLst>
          </p:cNvPr>
          <p:cNvSpPr txBox="1"/>
          <p:nvPr/>
        </p:nvSpPr>
        <p:spPr>
          <a:xfrm>
            <a:off x="3287209" y="1330320"/>
            <a:ext cx="81365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he-IL" sz="2400" dirty="0" smtClean="0"/>
              <a:t>לאלמנט </a:t>
            </a:r>
            <a:r>
              <a:rPr lang="he-IL" sz="2400" dirty="0"/>
              <a:t>שמחקים יש בן </a:t>
            </a:r>
            <a:r>
              <a:rPr lang="he-IL" sz="2400" dirty="0" smtClean="0"/>
              <a:t>אחד.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626" y="2269259"/>
            <a:ext cx="7036782" cy="3745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402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 txBox="1">
            <a:spLocks noChangeArrowheads="1"/>
          </p:cNvSpPr>
          <p:nvPr/>
        </p:nvSpPr>
        <p:spPr bwMode="auto">
          <a:xfrm>
            <a:off x="3287209" y="268057"/>
            <a:ext cx="8229600" cy="826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2pPr>
            <a:lvl3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3pPr>
            <a:lvl4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4pPr>
            <a:lvl5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5pPr>
            <a:lvl6pPr marL="4572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6pPr>
            <a:lvl7pPr marL="9144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7pPr>
            <a:lvl8pPr marL="13716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8pPr>
            <a:lvl9pPr marL="18288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9pPr>
          </a:lstStyle>
          <a:p>
            <a:pPr lvl="0" algn="r" eaLnBrk="1" hangingPunct="1">
              <a:defRPr/>
            </a:pPr>
            <a:r>
              <a:rPr lang="he-IL" altLang="he-IL" b="1" kern="0" dirty="0">
                <a:solidFill>
                  <a:srgbClr val="006633"/>
                </a:solidFill>
                <a:latin typeface="Garamond"/>
                <a:cs typeface="Arial"/>
              </a:rPr>
              <a:t>מחיקת אלמנט מעץ חיפוש </a:t>
            </a:r>
            <a:r>
              <a:rPr lang="he-IL" altLang="he-IL" b="1" kern="0" dirty="0" smtClean="0">
                <a:solidFill>
                  <a:srgbClr val="006633"/>
                </a:solidFill>
                <a:latin typeface="Garamond"/>
                <a:cs typeface="Arial"/>
              </a:rPr>
              <a:t>בינארי</a:t>
            </a:r>
            <a:endParaRPr lang="en-US" altLang="he-IL" b="1" kern="0" dirty="0">
              <a:solidFill>
                <a:srgbClr val="006633"/>
              </a:solidFill>
              <a:latin typeface="Garamond"/>
              <a:cs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1649A7-09CB-0FE2-DF4B-801B01ACAB06}"/>
              </a:ext>
            </a:extLst>
          </p:cNvPr>
          <p:cNvSpPr txBox="1"/>
          <p:nvPr/>
        </p:nvSpPr>
        <p:spPr>
          <a:xfrm>
            <a:off x="3031177" y="1257168"/>
            <a:ext cx="81365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e-IL" sz="2400" dirty="0" smtClean="0"/>
              <a:t>2. לאלמנט שמוחקים אין בנים.</a:t>
            </a:r>
            <a:endParaRPr lang="en-US" sz="24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1381" y="1881126"/>
            <a:ext cx="7497019" cy="3845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394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1170</TotalTime>
  <Words>995</Words>
  <Application>Microsoft Office PowerPoint</Application>
  <PresentationFormat>Widescreen</PresentationFormat>
  <Paragraphs>163</Paragraphs>
  <Slides>17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Calibri</vt:lpstr>
      <vt:lpstr>Calibri Light</vt:lpstr>
      <vt:lpstr>Courier New</vt:lpstr>
      <vt:lpstr>Garamond</vt:lpstr>
      <vt:lpstr>Söhne Mono</vt:lpstr>
      <vt:lpstr>Times New Roman</vt:lpstr>
      <vt:lpstr>Wingdings</vt:lpstr>
      <vt:lpstr>ערכת נושא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Shiran Mor</dc:creator>
  <cp:lastModifiedBy>Genady Kogan</cp:lastModifiedBy>
  <cp:revision>87</cp:revision>
  <dcterms:created xsi:type="dcterms:W3CDTF">2023-05-03T06:41:59Z</dcterms:created>
  <dcterms:modified xsi:type="dcterms:W3CDTF">2024-01-02T16:00:00Z</dcterms:modified>
</cp:coreProperties>
</file>