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257" r:id="rId2"/>
    <p:sldId id="258" r:id="rId3"/>
    <p:sldId id="266" r:id="rId4"/>
    <p:sldId id="268" r:id="rId5"/>
    <p:sldId id="267" r:id="rId6"/>
    <p:sldId id="261" r:id="rId7"/>
    <p:sldId id="269" r:id="rId8"/>
    <p:sldId id="270" r:id="rId9"/>
    <p:sldId id="271" r:id="rId10"/>
    <p:sldId id="272" r:id="rId11"/>
    <p:sldId id="273" r:id="rId12"/>
    <p:sldId id="259"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22" autoAdjust="0"/>
    <p:restoredTop sz="72175" autoAdjust="0"/>
  </p:normalViewPr>
  <p:slideViewPr>
    <p:cSldViewPr snapToGrid="0">
      <p:cViewPr varScale="1">
        <p:scale>
          <a:sx n="115" d="100"/>
          <a:sy n="115" d="100"/>
        </p:scale>
        <p:origin x="20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algorithm `</a:t>
            </a:r>
            <a:r>
              <a:rPr lang="en-US" dirty="0" err="1"/>
              <a:t>sumOfEvenNumbers</a:t>
            </a:r>
            <a:r>
              <a:rPr lang="en-US" dirty="0"/>
              <a:t>` for a linked list is O(N), where N is the number of nodes in the linked list.</a:t>
            </a:r>
          </a:p>
          <a:p>
            <a:endParaRPr lang="en-US" dirty="0"/>
          </a:p>
          <a:p>
            <a:endParaRPr lang="en-US" dirty="0"/>
          </a:p>
          <a:p>
            <a:r>
              <a:rPr lang="en-US" dirty="0"/>
              <a:t>1. **Initialization:** </a:t>
            </a:r>
          </a:p>
          <a:p>
            <a:r>
              <a:rPr lang="en-US" dirty="0"/>
              <a:t>   - The function initializes the `sum` variable to 0 and sets the `node` pointer to the head of the linked list. Both of these operations take constant time, O(1).</a:t>
            </a:r>
          </a:p>
          <a:p>
            <a:endParaRPr lang="en-US" dirty="0"/>
          </a:p>
          <a:p>
            <a:r>
              <a:rPr lang="en-US" dirty="0"/>
              <a:t>2. **Traversing the List:**</a:t>
            </a:r>
          </a:p>
          <a:p>
            <a:r>
              <a:rPr lang="en-US" dirty="0"/>
              <a:t>   - The algorithm uses a `while` loop to iterate through each node in the linked list. In the worst case, it visits each node exactly once, making this part of the algorithm O(N), where N is the number of nodes in the linked list.</a:t>
            </a:r>
          </a:p>
          <a:p>
            <a:endParaRPr lang="en-US" dirty="0"/>
          </a:p>
          <a:p>
            <a:r>
              <a:rPr lang="en-US" dirty="0"/>
              <a:t>3. **Checking and Summing:**</a:t>
            </a:r>
          </a:p>
          <a:p>
            <a:r>
              <a:rPr lang="en-US" dirty="0"/>
              <a:t>   - Within the loop, there is a constant-time operation to check if the value of the current node is even and then add it to the `sum` variable if it is. These operations do not depend on the size of the linked list and are O(1).</a:t>
            </a:r>
          </a:p>
          <a:p>
            <a:endParaRPr lang="en-US" dirty="0"/>
          </a:p>
          <a:p>
            <a:r>
              <a:rPr lang="en-US" dirty="0"/>
              <a:t>4. **Moving to the Next Node:**</a:t>
            </a:r>
          </a:p>
          <a:p>
            <a:r>
              <a:rPr lang="en-US" dirty="0"/>
              <a:t>   - After each iteration, the `node` pointer is moved to the next node in the list. This is a constant-time operation, O(1).</a:t>
            </a:r>
          </a:p>
          <a:p>
            <a:endParaRPr lang="en-US" dirty="0"/>
          </a:p>
          <a:p>
            <a:r>
              <a:rPr lang="en-US" dirty="0"/>
              <a:t>5. **Returning the Result:**</a:t>
            </a:r>
          </a:p>
          <a:p>
            <a:r>
              <a:rPr lang="en-US" dirty="0"/>
              <a:t>   - Finally, the function returns the calculated sum. This is a constant-time operation, O(1).</a:t>
            </a:r>
          </a:p>
          <a:p>
            <a:endParaRPr lang="en-US" dirty="0"/>
          </a:p>
          <a:p>
            <a:r>
              <a:rPr lang="en-US" dirty="0"/>
              <a:t>Therefore, the dominant factor contributing to the time complexity is the traversal of the linked list, which results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5</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t>
            </a:r>
            <a:r>
              <a:rPr lang="en-US" dirty="0" err="1"/>
              <a:t>swapFirstAndLast</a:t>
            </a:r>
            <a:r>
              <a:rPr lang="en-US" dirty="0"/>
              <a:t>` algorithm for a linked list is O(N), where N is the number of nodes in the linked list.</a:t>
            </a:r>
          </a:p>
          <a:p>
            <a:endParaRPr lang="en-US" dirty="0"/>
          </a:p>
          <a:p>
            <a:endParaRPr lang="en-US" dirty="0"/>
          </a:p>
          <a:p>
            <a:r>
              <a:rPr lang="en-US" dirty="0"/>
              <a:t>1. **Base Case Check:**</a:t>
            </a:r>
          </a:p>
          <a:p>
            <a:r>
              <a:rPr lang="en-US" dirty="0"/>
              <a:t>   - The function checks if the linked list is empty or has only one node. This is a constant-time operation, O(1).</a:t>
            </a:r>
          </a:p>
          <a:p>
            <a:endParaRPr lang="en-US" dirty="0"/>
          </a:p>
          <a:p>
            <a:r>
              <a:rPr lang="en-US" dirty="0"/>
              <a:t>2. **Finding the Last Node:**</a:t>
            </a:r>
          </a:p>
          <a:p>
            <a:r>
              <a:rPr lang="en-US" dirty="0"/>
              <a:t>   - The algorithm uses a `while` loop to traverse the linked list and find the last node. In the worst case, it visits each node once, making this part of the algorithm O(N), where N is the number of nodes in the linked list.</a:t>
            </a:r>
          </a:p>
          <a:p>
            <a:endParaRPr lang="en-US" dirty="0"/>
          </a:p>
          <a:p>
            <a:r>
              <a:rPr lang="en-US" dirty="0"/>
              <a:t>3. **Swapping Values:**</a:t>
            </a:r>
          </a:p>
          <a:p>
            <a:r>
              <a:rPr lang="en-US" dirty="0"/>
              <a:t>   - After finding the last node, the algorithm swaps the values of the first and last nodes. This is a constant-time operation, O(1).</a:t>
            </a:r>
          </a:p>
          <a:p>
            <a:endParaRPr lang="en-US" dirty="0"/>
          </a:p>
          <a:p>
            <a:r>
              <a:rPr lang="en-US" dirty="0"/>
              <a:t>4. **Returning the Result:**</a:t>
            </a:r>
          </a:p>
          <a:p>
            <a:r>
              <a:rPr lang="en-US" dirty="0"/>
              <a:t>   - Finally, the function returns the modified linked list. This is a constant-time operation, O(1).</a:t>
            </a:r>
          </a:p>
          <a:p>
            <a:endParaRPr lang="en-US" dirty="0"/>
          </a:p>
          <a:p>
            <a:r>
              <a:rPr lang="en-US" dirty="0"/>
              <a:t>The dominant factor contributing to the time complexity is the traversal of the linked list, resulting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t>
            </a:r>
            <a:r>
              <a:rPr lang="en-US" dirty="0" err="1"/>
              <a:t>swapFirstAndLast</a:t>
            </a:r>
            <a:r>
              <a:rPr lang="en-US" dirty="0"/>
              <a:t>` algorithm for a linked list is O(N), where N is the number of nodes in the linked list.</a:t>
            </a:r>
          </a:p>
          <a:p>
            <a:endParaRPr lang="en-US" dirty="0"/>
          </a:p>
          <a:p>
            <a:endParaRPr lang="en-US" dirty="0"/>
          </a:p>
          <a:p>
            <a:r>
              <a:rPr lang="en-US" dirty="0"/>
              <a:t>1. **Base Case Check:**</a:t>
            </a:r>
          </a:p>
          <a:p>
            <a:r>
              <a:rPr lang="en-US" dirty="0"/>
              <a:t>   - The function checks if the linked list is empty or has only one node. This is a constant-time operation, O(1).</a:t>
            </a:r>
          </a:p>
          <a:p>
            <a:endParaRPr lang="en-US" dirty="0"/>
          </a:p>
          <a:p>
            <a:r>
              <a:rPr lang="en-US" dirty="0"/>
              <a:t>2. **Finding the Last Node:**</a:t>
            </a:r>
          </a:p>
          <a:p>
            <a:r>
              <a:rPr lang="en-US" dirty="0"/>
              <a:t>   - The algorithm uses a `while` loop to traverse the linked list and find the last node. In the worst case, it visits each node once, making this part of the algorithm O(N), where N is the number of nodes in the linked list.</a:t>
            </a:r>
          </a:p>
          <a:p>
            <a:endParaRPr lang="en-US" dirty="0"/>
          </a:p>
          <a:p>
            <a:r>
              <a:rPr lang="en-US" dirty="0"/>
              <a:t>3. **Swapping Values:**</a:t>
            </a:r>
          </a:p>
          <a:p>
            <a:r>
              <a:rPr lang="en-US" dirty="0"/>
              <a:t>   - After finding the last node, the algorithm swaps the values of the first and last nodes. This is a constant-time operation, O(1).</a:t>
            </a:r>
          </a:p>
          <a:p>
            <a:endParaRPr lang="en-US" dirty="0"/>
          </a:p>
          <a:p>
            <a:r>
              <a:rPr lang="en-US" dirty="0"/>
              <a:t>4. **Returning the Result:**</a:t>
            </a:r>
          </a:p>
          <a:p>
            <a:r>
              <a:rPr lang="en-US" dirty="0"/>
              <a:t>   - Finally, the function returns the modified linked list. This is a constant-time operation, O(1).</a:t>
            </a:r>
          </a:p>
          <a:p>
            <a:endParaRPr lang="en-US" dirty="0"/>
          </a:p>
          <a:p>
            <a:r>
              <a:rPr lang="en-US" dirty="0"/>
              <a:t>The dominant factor contributing to the time complexity is the traversal of the linked list, resulting in an overall time complexity of O(N), where N is the number of nodes in the linked list. The rest of the operations are constant-time, so they don't affect the overall complexity.</a:t>
            </a:r>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165432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`try` algorithm depends on the size of the sorted linked list `L` and the position where the node from `N` is inserted into `L`. Let's analyze each part:</a:t>
            </a:r>
          </a:p>
          <a:p>
            <a:endParaRPr lang="en-US" dirty="0"/>
          </a:p>
          <a:p>
            <a:r>
              <a:rPr lang="en-US" dirty="0"/>
              <a:t>1. **Base Case Check:**</a:t>
            </a:r>
          </a:p>
          <a:p>
            <a:r>
              <a:rPr lang="en-US" dirty="0"/>
              <a:t>   - Checking if `</a:t>
            </a:r>
            <a:r>
              <a:rPr lang="en-US" dirty="0" err="1"/>
              <a:t>L.head</a:t>
            </a:r>
            <a:r>
              <a:rPr lang="en-US" dirty="0"/>
              <a:t>` is NULL is a constant-time operation, O(1).</a:t>
            </a:r>
          </a:p>
          <a:p>
            <a:endParaRPr lang="en-US" dirty="0"/>
          </a:p>
          <a:p>
            <a:r>
              <a:rPr lang="en-US" dirty="0"/>
              <a:t>2. **Insertion at the Beginning of `L`:**</a:t>
            </a:r>
          </a:p>
          <a:p>
            <a:r>
              <a:rPr lang="en-US" dirty="0"/>
              <a:t>   - If `</a:t>
            </a:r>
            <a:r>
              <a:rPr lang="en-US" dirty="0" err="1"/>
              <a:t>L.head</a:t>
            </a:r>
            <a:r>
              <a:rPr lang="en-US" dirty="0"/>
              <a:t>` is NULL, the algorithm inserts the node from `N` at the beginning of `L`. This is a constant-time operation, O(1).</a:t>
            </a:r>
          </a:p>
          <a:p>
            <a:endParaRPr lang="en-US" dirty="0"/>
          </a:p>
          <a:p>
            <a:r>
              <a:rPr lang="en-US" dirty="0"/>
              <a:t>3. **Insertion at a Position Other Than the Beginning:**</a:t>
            </a:r>
          </a:p>
          <a:p>
            <a:r>
              <a:rPr lang="en-US" dirty="0"/>
              <a:t>   - If `</a:t>
            </a:r>
            <a:r>
              <a:rPr lang="en-US" dirty="0" err="1"/>
              <a:t>L.head</a:t>
            </a:r>
            <a:r>
              <a:rPr lang="en-US" dirty="0"/>
              <a:t>` is not NULL, the algorithm checks whether the node from `N` should be inserted before the current head of `L` based on the comparison of data values.</a:t>
            </a:r>
          </a:p>
          <a:p>
            <a:r>
              <a:rPr lang="en-US" dirty="0"/>
              <a:t>   - If insertion is at the beginning, it is a constant-time operation, O(1).</a:t>
            </a:r>
          </a:p>
          <a:p>
            <a:r>
              <a:rPr lang="en-US" dirty="0"/>
              <a:t>   - Otherwise, the algorithm uses a `while` loop to traverse `L` to find the correct position for insertion. In the worst case, it may need to traverse the entire list, resulting in a time complexity of O(N), where N is the number of nodes in `L`.</a:t>
            </a:r>
          </a:p>
          <a:p>
            <a:endParaRPr lang="en-US" dirty="0"/>
          </a:p>
          <a:p>
            <a:r>
              <a:rPr lang="en-US" dirty="0"/>
              <a:t>Overall, the time complexity of the `try` algorithm is O(N) in the worst case, where N is the number of nodes in the sorted linked list `L`. If the insertion happens at the beginning (when `</a:t>
            </a:r>
            <a:r>
              <a:rPr lang="en-US" dirty="0" err="1"/>
              <a:t>L.head</a:t>
            </a:r>
            <a:r>
              <a:rPr lang="en-US" dirty="0"/>
              <a:t>` is NULL) or is at a position other than the beginning, it is O(1).</a:t>
            </a:r>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Bubble Sort algorithm applied to a linked list is O(N^2), where N is the number of nodes in the linked list. Here's the breakdown of the time complexity:</a:t>
            </a:r>
          </a:p>
          <a:p>
            <a:pPr algn="l">
              <a:buFont typeface="+mj-lt"/>
              <a:buAutoNum type="arabicPeriod"/>
            </a:pPr>
            <a:r>
              <a:rPr lang="en-US" b="1" i="0" dirty="0">
                <a:solidFill>
                  <a:srgbClr val="D1D5DB"/>
                </a:solidFill>
                <a:effectLst/>
                <a:latin typeface="Söhne"/>
              </a:rPr>
              <a:t>Outer Loop (Traversing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outer loop of the Bubble Sort algorithm iterates N times, where N is the number of nodes in the linked list. In each iteration, the algorithm compares and possibly swaps adjacent elements.</a:t>
            </a:r>
          </a:p>
          <a:p>
            <a:pPr marL="742950" lvl="1" indent="-285750" algn="l">
              <a:buFont typeface="+mj-lt"/>
              <a:buAutoNum type="arabicPeriod"/>
            </a:pPr>
            <a:r>
              <a:rPr lang="en-US" b="0" i="0" dirty="0">
                <a:solidFill>
                  <a:srgbClr val="D1D5DB"/>
                </a:solidFill>
                <a:effectLst/>
                <a:latin typeface="Söhne"/>
              </a:rPr>
              <a:t>The worst-case scenario is when the list is in reverse order, and the algorithm needs to perform N iterations for each element to move it to its correct position.</a:t>
            </a:r>
          </a:p>
          <a:p>
            <a:pPr marL="742950" lvl="1" indent="-285750" algn="l">
              <a:buFont typeface="+mj-lt"/>
              <a:buAutoNum type="arabicPeriod"/>
            </a:pPr>
            <a:r>
              <a:rPr lang="en-US" b="0" i="0" dirty="0">
                <a:solidFill>
                  <a:srgbClr val="D1D5DB"/>
                </a:solidFill>
                <a:effectLst/>
                <a:latin typeface="Söhne"/>
              </a:rPr>
              <a:t>Therefore, the time complexity of the outer loop is O(N).</a:t>
            </a:r>
          </a:p>
          <a:p>
            <a:pPr algn="l">
              <a:buFont typeface="+mj-lt"/>
              <a:buAutoNum type="arabicPeriod"/>
            </a:pPr>
            <a:r>
              <a:rPr lang="en-US" b="1" i="0" dirty="0">
                <a:solidFill>
                  <a:srgbClr val="D1D5DB"/>
                </a:solidFill>
                <a:effectLst/>
                <a:latin typeface="Söhne"/>
              </a:rPr>
              <a:t>Inner Loop (Comparisons and Swaps):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inner loop compares and swaps adjacent elements. In the worst case, the inner loop iterates N times for each outer loop iteration.</a:t>
            </a:r>
          </a:p>
          <a:p>
            <a:pPr marL="742950" lvl="1" indent="-285750" algn="l">
              <a:buFont typeface="+mj-lt"/>
              <a:buAutoNum type="arabicPeriod"/>
            </a:pPr>
            <a:r>
              <a:rPr lang="en-US" b="0" i="0" dirty="0">
                <a:solidFill>
                  <a:srgbClr val="D1D5DB"/>
                </a:solidFill>
                <a:effectLst/>
                <a:latin typeface="Söhne"/>
              </a:rPr>
              <a:t>The total number of comparisons and swaps in the inner loop is proportional to N^2.</a:t>
            </a:r>
          </a:p>
          <a:p>
            <a:pPr marL="742950" lvl="1" indent="-285750" algn="l">
              <a:buFont typeface="+mj-lt"/>
              <a:buAutoNum type="arabicPeriod"/>
            </a:pPr>
            <a:r>
              <a:rPr lang="en-US" b="0" i="0" dirty="0">
                <a:solidFill>
                  <a:srgbClr val="D1D5DB"/>
                </a:solidFill>
                <a:effectLst/>
                <a:latin typeface="Söhne"/>
              </a:rPr>
              <a:t>Therefore, the time complexity of the inner loop is O(N^2).</a:t>
            </a:r>
          </a:p>
          <a:p>
            <a:pPr algn="l">
              <a:buFont typeface="+mj-lt"/>
              <a:buAutoNum type="arabicPeriod"/>
            </a:pPr>
            <a:r>
              <a:rPr lang="en-US" b="1" i="0" dirty="0">
                <a:solidFill>
                  <a:srgbClr val="D1D5DB"/>
                </a:solidFill>
                <a:effectLst/>
                <a:latin typeface="Söhne"/>
              </a:rPr>
              <a:t>Overall Time Complexity: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Combining the time complexities of the outer and inner loops, the overall time complexity of the Bubble Sort algorithm for a linked list is O(N) * O(N^2) = O(N^2).</a:t>
            </a:r>
          </a:p>
          <a:p>
            <a:pPr algn="l"/>
            <a:r>
              <a:rPr lang="en-US" b="0" i="0" dirty="0">
                <a:solidFill>
                  <a:srgbClr val="D1D5DB"/>
                </a:solidFill>
                <a:effectLst/>
                <a:latin typeface="Söhne"/>
              </a:rPr>
              <a:t>Bubble Sort is not the most efficient sorting algorithm, especially for large datasets, but it is straightforward to implement. Other sorting algorithms like Merge Sort or Quick Sort may offer better performance for large datasets.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1" i="0" dirty="0">
                <a:solidFill>
                  <a:srgbClr val="D1D5DB"/>
                </a:solidFill>
                <a:effectLst/>
                <a:latin typeface="Söhne"/>
              </a:rPr>
              <a:t>Merge Sort algorithm adapted for a linked list. Run time: </a:t>
            </a:r>
            <a:r>
              <a:rPr lang="en-US" b="0" i="0" dirty="0">
                <a:solidFill>
                  <a:srgbClr val="D1D5DB"/>
                </a:solidFill>
                <a:effectLst/>
                <a:latin typeface="Söhne"/>
              </a:rPr>
              <a:t>O(n log n)</a:t>
            </a:r>
            <a:endParaRPr lang="en-US" b="1"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mergeSortLinkedList</a:t>
            </a:r>
            <a:r>
              <a:rPr lang="en-US" b="0" i="0" dirty="0">
                <a:solidFill>
                  <a:srgbClr val="D1D5DB"/>
                </a:solidFill>
                <a:effectLst/>
                <a:latin typeface="Söhne"/>
              </a:rPr>
              <a:t>(head):</a:t>
            </a:r>
          </a:p>
          <a:p>
            <a:pPr algn="l"/>
            <a:r>
              <a:rPr lang="en-US" b="0" i="0" dirty="0">
                <a:solidFill>
                  <a:srgbClr val="D1D5DB"/>
                </a:solidFill>
                <a:effectLst/>
                <a:latin typeface="Söhne"/>
              </a:rPr>
              <a:t>    if head is NULL or </a:t>
            </a:r>
            <a:r>
              <a:rPr lang="en-US" b="0" i="0" dirty="0" err="1">
                <a:solidFill>
                  <a:srgbClr val="D1D5DB"/>
                </a:solidFill>
                <a:effectLst/>
                <a:latin typeface="Söhne"/>
              </a:rPr>
              <a:t>head.next</a:t>
            </a:r>
            <a:r>
              <a:rPr lang="en-US" b="0" i="0" dirty="0">
                <a:solidFill>
                  <a:srgbClr val="D1D5DB"/>
                </a:solidFill>
                <a:effectLst/>
                <a:latin typeface="Söhne"/>
              </a:rPr>
              <a:t> is NULL:</a:t>
            </a:r>
          </a:p>
          <a:p>
            <a:pPr algn="l"/>
            <a:r>
              <a:rPr lang="en-US" b="0" i="0" dirty="0">
                <a:solidFill>
                  <a:srgbClr val="D1D5DB"/>
                </a:solidFill>
                <a:effectLst/>
                <a:latin typeface="Söhne"/>
              </a:rPr>
              <a:t>        return head  // Base case: empty or single-node list</a:t>
            </a:r>
          </a:p>
          <a:p>
            <a:pPr algn="l"/>
            <a:endParaRPr lang="en-US" b="0" i="0" dirty="0">
              <a:solidFill>
                <a:srgbClr val="D1D5DB"/>
              </a:solidFill>
              <a:effectLst/>
              <a:latin typeface="Söhne"/>
            </a:endParaRPr>
          </a:p>
          <a:p>
            <a:pPr algn="l"/>
            <a:r>
              <a:rPr lang="en-US" b="0" i="0" dirty="0">
                <a:solidFill>
                  <a:srgbClr val="D1D5DB"/>
                </a:solidFill>
                <a:effectLst/>
                <a:latin typeface="Söhne"/>
              </a:rPr>
              <a:t>    // Split the linked list into two halves</a:t>
            </a:r>
          </a:p>
          <a:p>
            <a:pPr algn="l"/>
            <a:r>
              <a:rPr lang="en-US" b="0" i="0" dirty="0">
                <a:solidFill>
                  <a:srgbClr val="D1D5DB"/>
                </a:solidFill>
                <a:effectLst/>
                <a:latin typeface="Söhne"/>
              </a:rPr>
              <a:t>    middle =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middle.next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middle.next</a:t>
            </a:r>
            <a:r>
              <a:rPr lang="en-US" b="0" i="0" dirty="0">
                <a:solidFill>
                  <a:srgbClr val="D1D5DB"/>
                </a:solidFill>
                <a:effectLst/>
                <a:latin typeface="Söhne"/>
              </a:rPr>
              <a:t> = NULL  // Splitting the list</a:t>
            </a:r>
          </a:p>
          <a:p>
            <a:pPr algn="l"/>
            <a:endParaRPr lang="en-US" b="0" i="0" dirty="0">
              <a:solidFill>
                <a:srgbClr val="D1D5DB"/>
              </a:solidFill>
              <a:effectLst/>
              <a:latin typeface="Söhne"/>
            </a:endParaRPr>
          </a:p>
          <a:p>
            <a:pPr algn="l"/>
            <a:r>
              <a:rPr lang="en-US" b="0" i="0" dirty="0">
                <a:solidFill>
                  <a:srgbClr val="D1D5DB"/>
                </a:solidFill>
                <a:effectLst/>
                <a:latin typeface="Söhne"/>
              </a:rPr>
              <a:t>    // Recursively sort both halves</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leftList</a:t>
            </a:r>
            <a:r>
              <a:rPr lang="en-US" b="0" i="0" dirty="0">
                <a:solidFill>
                  <a:srgbClr val="D1D5DB"/>
                </a:solidFill>
                <a:effectLst/>
                <a:latin typeface="Söhne"/>
              </a:rPr>
              <a:t>)</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 Merge the sorted halves</a:t>
            </a:r>
          </a:p>
          <a:p>
            <a:pPr algn="l"/>
            <a:r>
              <a:rPr lang="en-US" b="0" i="0" dirty="0">
                <a:solidFill>
                  <a:srgbClr val="D1D5DB"/>
                </a:solidFill>
                <a:effectLst/>
                <a:latin typeface="Söhne"/>
              </a:rPr>
              <a:t>    </a:t>
            </a:r>
            <a:r>
              <a:rPr lang="en-US" b="0" i="0" dirty="0" err="1">
                <a:solidFill>
                  <a:srgbClr val="D1D5DB"/>
                </a:solidFill>
                <a:effectLst/>
                <a:latin typeface="Söhne"/>
              </a:rPr>
              <a:t>sortedList</a:t>
            </a:r>
            <a:r>
              <a:rPr lang="en-US" b="0" i="0" dirty="0">
                <a:solidFill>
                  <a:srgbClr val="D1D5DB"/>
                </a:solidFill>
                <a:effectLst/>
                <a:latin typeface="Söhne"/>
              </a:rPr>
              <a:t> = merge(</a:t>
            </a:r>
            <a:r>
              <a:rPr lang="en-US" b="0" i="0" dirty="0" err="1">
                <a:solidFill>
                  <a:srgbClr val="D1D5DB"/>
                </a:solidFill>
                <a:effectLst/>
                <a:latin typeface="Söhne"/>
              </a:rPr>
              <a:t>leftList</a:t>
            </a:r>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sortedList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head.next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while </a:t>
            </a:r>
            <a:r>
              <a:rPr lang="en-US" b="0" i="0" dirty="0" err="1">
                <a:solidFill>
                  <a:srgbClr val="D1D5DB"/>
                </a:solidFill>
                <a:effectLst/>
                <a:latin typeface="Söhne"/>
              </a:rPr>
              <a:t>fastPointer</a:t>
            </a:r>
            <a:r>
              <a:rPr lang="en-US" b="0" i="0" dirty="0">
                <a:solidFill>
                  <a:srgbClr val="D1D5DB"/>
                </a:solidFill>
                <a:effectLst/>
                <a:latin typeface="Söhne"/>
              </a:rPr>
              <a:t> is not NULL and </a:t>
            </a:r>
            <a:r>
              <a:rPr lang="en-US" b="0" i="0" dirty="0" err="1">
                <a:solidFill>
                  <a:srgbClr val="D1D5DB"/>
                </a:solidFill>
                <a:effectLst/>
                <a:latin typeface="Söhne"/>
              </a:rPr>
              <a:t>fastPointer.next</a:t>
            </a:r>
            <a:r>
              <a:rPr lang="en-US" b="0" i="0" dirty="0">
                <a:solidFill>
                  <a:srgbClr val="D1D5DB"/>
                </a:solidFill>
                <a:effectLst/>
                <a:latin typeface="Söhne"/>
              </a:rPr>
              <a:t> is not NULL:</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a:t>
            </a:r>
            <a:r>
              <a:rPr lang="en-US" b="0" i="0" dirty="0" err="1">
                <a:solidFill>
                  <a:srgbClr val="D1D5DB"/>
                </a:solidFill>
                <a:effectLst/>
                <a:latin typeface="Söhne"/>
              </a:rPr>
              <a:t>slowPointer.next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fastPointer.next.next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slowPointer</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merge(left, right):</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NULL</a:t>
            </a:r>
          </a:p>
          <a:p>
            <a:pPr algn="l"/>
            <a:r>
              <a:rPr lang="en-US" b="0" i="0" dirty="0">
                <a:solidFill>
                  <a:srgbClr val="D1D5DB"/>
                </a:solidFill>
                <a:effectLst/>
                <a:latin typeface="Söhne"/>
              </a:rPr>
              <a:t>    tail = NULL</a:t>
            </a:r>
          </a:p>
          <a:p>
            <a:pPr algn="l"/>
            <a:endParaRPr lang="en-US" b="0" i="0" dirty="0">
              <a:solidFill>
                <a:srgbClr val="D1D5DB"/>
              </a:solidFill>
              <a:effectLst/>
              <a:latin typeface="Söhne"/>
            </a:endParaRPr>
          </a:p>
          <a:p>
            <a:pPr algn="l"/>
            <a:r>
              <a:rPr lang="en-US" b="0" i="0" dirty="0">
                <a:solidFill>
                  <a:srgbClr val="D1D5DB"/>
                </a:solidFill>
                <a:effectLst/>
                <a:latin typeface="Söhne"/>
              </a:rPr>
              <a:t>    while left is not NULL and right is not NULL:</a:t>
            </a:r>
          </a:p>
          <a:p>
            <a:pPr algn="l"/>
            <a:r>
              <a:rPr lang="en-US" b="0" i="0" dirty="0">
                <a:solidFill>
                  <a:srgbClr val="D1D5DB"/>
                </a:solidFill>
                <a:effectLst/>
                <a:latin typeface="Söhne"/>
              </a:rPr>
              <a:t>        if </a:t>
            </a:r>
            <a:r>
              <a:rPr lang="en-US" b="0" i="0" dirty="0" err="1">
                <a:solidFill>
                  <a:srgbClr val="D1D5DB"/>
                </a:solidFill>
                <a:effectLst/>
                <a:latin typeface="Söhne"/>
              </a:rPr>
              <a:t>left.data</a:t>
            </a:r>
            <a:r>
              <a:rPr lang="en-US" b="0" i="0" dirty="0">
                <a:solidFill>
                  <a:srgbClr val="D1D5DB"/>
                </a:solidFill>
                <a:effectLst/>
                <a:latin typeface="Söhne"/>
              </a:rPr>
              <a:t> &lt;= </a:t>
            </a:r>
            <a:r>
              <a:rPr lang="en-US" b="0" i="0" dirty="0" err="1">
                <a:solidFill>
                  <a:srgbClr val="D1D5DB"/>
                </a:solidFill>
                <a:effectLst/>
                <a:latin typeface="Söhne"/>
              </a:rPr>
              <a:t>right.data</a:t>
            </a:r>
            <a:r>
              <a:rPr lang="en-US" b="0" i="0" dirty="0">
                <a:solidFill>
                  <a:srgbClr val="D1D5DB"/>
                </a:solidFill>
                <a:effectLst/>
                <a:latin typeface="Söhne"/>
              </a:rPr>
              <a:t>:</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tail = left</a:t>
            </a:r>
          </a:p>
          <a:p>
            <a:pPr algn="l"/>
            <a:r>
              <a:rPr lang="en-US" b="0" i="0" dirty="0">
                <a:solidFill>
                  <a:srgbClr val="D1D5DB"/>
                </a:solidFill>
                <a:effectLst/>
                <a:latin typeface="Söhne"/>
              </a:rPr>
              <a:t>            left = </a:t>
            </a:r>
            <a:r>
              <a:rPr lang="en-US" b="0" i="0" dirty="0" err="1">
                <a:solidFill>
                  <a:srgbClr val="D1D5DB"/>
                </a:solidFill>
                <a:effectLst/>
                <a:latin typeface="Söhne"/>
              </a:rPr>
              <a:t>left.next</a:t>
            </a:r>
            <a:endParaRPr lang="en-US" b="0" i="0" dirty="0">
              <a:solidFill>
                <a:srgbClr val="D1D5DB"/>
              </a:solidFill>
              <a:effectLst/>
              <a:latin typeface="Söhne"/>
            </a:endParaRPr>
          </a:p>
          <a:p>
            <a:pPr algn="l"/>
            <a:r>
              <a:rPr lang="en-US" b="0" i="0" dirty="0">
                <a:solidFill>
                  <a:srgbClr val="D1D5DB"/>
                </a:solidFill>
                <a:effectLst/>
                <a:latin typeface="Söhne"/>
              </a:rPr>
              <a:t>        else:</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right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r>
              <a:rPr lang="en-US" b="0" i="0" dirty="0">
                <a:solidFill>
                  <a:srgbClr val="D1D5DB"/>
                </a:solidFill>
                <a:effectLst/>
                <a:latin typeface="Söhne"/>
              </a:rPr>
              <a:t>                tail = right</a:t>
            </a:r>
          </a:p>
          <a:p>
            <a:pPr algn="l"/>
            <a:r>
              <a:rPr lang="en-US" b="0" i="0" dirty="0">
                <a:solidFill>
                  <a:srgbClr val="D1D5DB"/>
                </a:solidFill>
                <a:effectLst/>
                <a:latin typeface="Söhne"/>
              </a:rPr>
              <a:t>            right = </a:t>
            </a:r>
            <a:r>
              <a:rPr lang="en-US" b="0" i="0" dirty="0" err="1">
                <a:solidFill>
                  <a:srgbClr val="D1D5DB"/>
                </a:solidFill>
                <a:effectLst/>
                <a:latin typeface="Söhne"/>
              </a:rPr>
              <a:t>right.next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 Append remaining elements from both lists</a:t>
            </a:r>
          </a:p>
          <a:p>
            <a:pPr algn="l"/>
            <a:r>
              <a:rPr lang="en-US" b="0" i="0" dirty="0">
                <a:solidFill>
                  <a:srgbClr val="D1D5DB"/>
                </a:solidFill>
                <a:effectLst/>
                <a:latin typeface="Söhne"/>
              </a:rPr>
              <a:t>    if left is not NULL:</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mergedList</a:t>
            </a:r>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a:t>
            </a:r>
            <a:r>
              <a:rPr lang="en-US" b="0" i="0" dirty="0" err="1">
                <a:solidFill>
                  <a:srgbClr val="D1D5DB"/>
                </a:solidFill>
                <a:effectLst/>
                <a:latin typeface="Söhne"/>
              </a:rPr>
              <a:t>addAtEndCircularLinkedList</a:t>
            </a:r>
            <a:r>
              <a:rPr lang="en-US" b="0" i="0" dirty="0">
                <a:solidFill>
                  <a:srgbClr val="D1D5DB"/>
                </a:solidFill>
                <a:effectLst/>
                <a:latin typeface="Söhne"/>
              </a:rPr>
              <a:t> algorithm depends on the number of nodes in the circular linked list. Let's analyze the time complexity step by step:</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for whether the list is empty is a constant-time operation, O(1).</a:t>
            </a:r>
          </a:p>
          <a:p>
            <a:pPr algn="l">
              <a:buFont typeface="+mj-lt"/>
              <a:buAutoNum type="arabicPeriod"/>
            </a:pPr>
            <a:r>
              <a:rPr lang="en-US" b="1" i="0" dirty="0">
                <a:solidFill>
                  <a:srgbClr val="D1D5DB"/>
                </a:solidFill>
                <a:effectLst/>
                <a:latin typeface="Söhne"/>
              </a:rPr>
              <a:t>Creating a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Creating a new node using </a:t>
            </a:r>
            <a:r>
              <a:rPr lang="en-US" b="0" i="0" dirty="0" err="1">
                <a:solidFill>
                  <a:srgbClr val="D1D5DB"/>
                </a:solidFill>
                <a:effectLst/>
                <a:latin typeface="Söhne"/>
              </a:rPr>
              <a:t>createNode</a:t>
            </a:r>
            <a:r>
              <a:rPr lang="en-US" b="0" i="0" dirty="0">
                <a:solidFill>
                  <a:srgbClr val="D1D5DB"/>
                </a:solidFill>
                <a:effectLst/>
                <a:latin typeface="Söhne"/>
              </a:rPr>
              <a:t>(value) is a constant-time operation, O(1).</a:t>
            </a:r>
          </a:p>
          <a:p>
            <a:pPr algn="l">
              <a:buFont typeface="+mj-lt"/>
              <a:buAutoNum type="arabicPeriod"/>
            </a:pPr>
            <a:r>
              <a:rPr lang="en-US" b="1" i="0" dirty="0">
                <a:solidFill>
                  <a:srgbClr val="D1D5DB"/>
                </a:solidFill>
                <a:effectLst/>
                <a:latin typeface="Söhne"/>
              </a:rPr>
              <a:t>Inserting at the End:</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If the list is not empty, the algorithm traverses the circular list to find the node before the head.</a:t>
            </a:r>
          </a:p>
          <a:p>
            <a:pPr marL="742950" lvl="1" indent="-285750" algn="l">
              <a:buFont typeface="+mj-lt"/>
              <a:buAutoNum type="arabicPeriod"/>
            </a:pPr>
            <a:r>
              <a:rPr lang="en-US" b="0" i="0" dirty="0">
                <a:solidFill>
                  <a:srgbClr val="D1D5DB"/>
                </a:solidFill>
                <a:effectLst/>
                <a:latin typeface="Söhne"/>
              </a:rPr>
              <a:t>In the worst case, the traversal requires visiting each node once. Therefore, the traversal has a time complexity of O(N), where N is the number of nodes in the circular linked list.</a:t>
            </a:r>
          </a:p>
          <a:p>
            <a:pPr algn="l">
              <a:buFont typeface="+mj-lt"/>
              <a:buAutoNum type="arabicPeriod"/>
            </a:pPr>
            <a:r>
              <a:rPr lang="en-US" b="1" i="0" dirty="0">
                <a:solidFill>
                  <a:srgbClr val="D1D5DB"/>
                </a:solidFill>
                <a:effectLst/>
                <a:latin typeface="Söhne"/>
              </a:rPr>
              <a:t>Inserting the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After finding the node before the head, the algorithm inserts the new node at the end. This is a constant-time operation, O(1).</a:t>
            </a:r>
          </a:p>
          <a:p>
            <a:pPr algn="l"/>
            <a:r>
              <a:rPr lang="en-US" b="0" i="0" dirty="0">
                <a:solidFill>
                  <a:srgbClr val="D1D5DB"/>
                </a:solidFill>
                <a:effectLst/>
                <a:latin typeface="Söhne"/>
              </a:rPr>
              <a:t>The dominant factor in the time complexity is the traversal of the circular list, resulting in an overall time complexity of O(N), where N is the number of nodes in the circular linked list. If the list is empty, the time complexity is O(1).</a:t>
            </a: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Time complexity of the ‘try’ algorithm:</a:t>
            </a:r>
          </a:p>
          <a:p>
            <a:pPr algn="l"/>
            <a:br>
              <a:rPr lang="en-US" b="0" i="0" dirty="0">
                <a:solidFill>
                  <a:srgbClr val="D1D5DB"/>
                </a:solidFill>
                <a:effectLst/>
                <a:latin typeface="Söhne"/>
              </a:rPr>
            </a:br>
            <a:r>
              <a:rPr lang="en-US" b="0" i="0" dirty="0">
                <a:solidFill>
                  <a:srgbClr val="D1D5DB"/>
                </a:solidFill>
                <a:effectLst/>
                <a:latin typeface="Söhne"/>
              </a:rPr>
              <a:t>Let's analyze the time complexity of the provided </a:t>
            </a:r>
            <a:r>
              <a:rPr lang="en-US" b="0" i="0" dirty="0" err="1">
                <a:solidFill>
                  <a:srgbClr val="D1D5DB"/>
                </a:solidFill>
                <a:effectLst/>
                <a:latin typeface="Söhne"/>
              </a:rPr>
              <a:t>Palindrom</a:t>
            </a:r>
            <a:r>
              <a:rPr lang="en-US" b="0" i="0" dirty="0">
                <a:solidFill>
                  <a:srgbClr val="D1D5DB"/>
                </a:solidFill>
                <a:effectLst/>
                <a:latin typeface="Söhne"/>
              </a:rPr>
              <a:t> algorithm:</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to see if the list is not empty and has more than one element is a constant-time operation, O(1).</a:t>
            </a:r>
          </a:p>
          <a:p>
            <a:pPr algn="l">
              <a:buFont typeface="+mj-lt"/>
              <a:buAutoNum type="arabicPeriod"/>
            </a:pPr>
            <a:r>
              <a:rPr lang="en-US" b="1" i="0" dirty="0">
                <a:solidFill>
                  <a:srgbClr val="D1D5DB"/>
                </a:solidFill>
                <a:effectLst/>
                <a:latin typeface="Söhne"/>
              </a:rPr>
              <a:t>Finding the End of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algorithm uses a while loop to move </a:t>
            </a:r>
            <a:r>
              <a:rPr lang="en-US" b="0" i="0" dirty="0" err="1">
                <a:solidFill>
                  <a:srgbClr val="D1D5DB"/>
                </a:solidFill>
                <a:effectLst/>
                <a:latin typeface="Söhne"/>
              </a:rPr>
              <a:t>x.right</a:t>
            </a:r>
            <a:r>
              <a:rPr lang="en-US" b="0" i="0" dirty="0">
                <a:solidFill>
                  <a:srgbClr val="D1D5DB"/>
                </a:solidFill>
                <a:effectLst/>
                <a:latin typeface="Söhne"/>
              </a:rPr>
              <a:t> to the end of the list. In the worst case, this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Checking for Palindromic Property: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second while loop checks for the palindromic property by comparing data values of nodes from both ends of the list.</a:t>
            </a:r>
          </a:p>
          <a:p>
            <a:pPr marL="742950" lvl="1" indent="-285750" algn="l">
              <a:buFont typeface="+mj-lt"/>
              <a:buAutoNum type="arabicPeriod"/>
            </a:pPr>
            <a:r>
              <a:rPr lang="en-US" b="0" i="0" dirty="0">
                <a:solidFill>
                  <a:srgbClr val="D1D5DB"/>
                </a:solidFill>
                <a:effectLst/>
                <a:latin typeface="Söhne"/>
              </a:rPr>
              <a:t>In the worst case, the loop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Returning the Result: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Returning the final result (flag) is a constant-time operation, O(1).</a:t>
            </a:r>
          </a:p>
          <a:p>
            <a:pPr algn="l"/>
            <a:r>
              <a:rPr lang="en-US" b="0" i="0" dirty="0">
                <a:solidFill>
                  <a:srgbClr val="D1D5DB"/>
                </a:solidFill>
                <a:effectLst/>
                <a:latin typeface="Söhne"/>
              </a:rPr>
              <a:t>The dominant factor contributing to the time complexity is the traversal of the linked list, both in finding the end of the list and checking for the palindromic property. Therefore, the overall time complexity of the </a:t>
            </a:r>
            <a:r>
              <a:rPr lang="en-US" b="0" i="0" dirty="0" err="1">
                <a:solidFill>
                  <a:srgbClr val="D1D5DB"/>
                </a:solidFill>
                <a:effectLst/>
                <a:latin typeface="Söhne"/>
              </a:rPr>
              <a:t>Palindrom</a:t>
            </a:r>
            <a:r>
              <a:rPr lang="en-US" b="0" i="0" dirty="0">
                <a:solidFill>
                  <a:srgbClr val="D1D5DB"/>
                </a:solidFill>
                <a:effectLst/>
                <a:latin typeface="Söhne"/>
              </a:rPr>
              <a:t> algorithm is O(N), where N is the number of nodes in the linked list.</a:t>
            </a:r>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175476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כ"ז/כסלו/תשפ"ד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כ"ז/כסלו/תשפ"ד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a:r>
              <a:rPr lang="en-US" sz="2800" dirty="0">
                <a:solidFill>
                  <a:schemeClr val="bg1"/>
                </a:solidFill>
              </a:rPr>
              <a:t>03-Linked List</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6</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646331"/>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מעגלית ומוסיף איבר נוסף ל"סוף" רשימה (לפני איבר שמצביע לראש רשימה).</a:t>
            </a:r>
            <a:endParaRPr lang="en-US" dirty="0"/>
          </a:p>
        </p:txBody>
      </p:sp>
      <p:sp>
        <p:nvSpPr>
          <p:cNvPr id="4" name="TextBox 3">
            <a:extLst>
              <a:ext uri="{FF2B5EF4-FFF2-40B4-BE49-F238E27FC236}">
                <a16:creationId xmlns:a16="http://schemas.microsoft.com/office/drawing/2014/main" id="{121427C5-DBEB-52E1-9C71-924274FE010E}"/>
              </a:ext>
            </a:extLst>
          </p:cNvPr>
          <p:cNvSpPr txBox="1"/>
          <p:nvPr/>
        </p:nvSpPr>
        <p:spPr>
          <a:xfrm>
            <a:off x="1305007" y="1836132"/>
            <a:ext cx="6097002" cy="4278094"/>
          </a:xfrm>
          <a:prstGeom prst="rect">
            <a:avLst/>
          </a:prstGeom>
          <a:noFill/>
        </p:spPr>
        <p:txBody>
          <a:bodyPr wrap="square">
            <a:spAutoFit/>
          </a:bodyPr>
          <a:lstStyle/>
          <a:p>
            <a:pPr algn="l" rtl="0"/>
            <a:r>
              <a:rPr lang="en-US" sz="1600" b="1" dirty="0"/>
              <a:t>function </a:t>
            </a:r>
            <a:r>
              <a:rPr lang="en-US" sz="1600" b="1" dirty="0" err="1"/>
              <a:t>addAtEndCircularLinkedList</a:t>
            </a:r>
            <a:r>
              <a:rPr lang="en-US" sz="1600" b="1" dirty="0"/>
              <a:t>(list, value):</a:t>
            </a:r>
          </a:p>
          <a:p>
            <a:pPr algn="l" rtl="0"/>
            <a:r>
              <a:rPr lang="en-US" sz="1600" dirty="0"/>
              <a:t>    // Create a new node</a:t>
            </a:r>
          </a:p>
          <a:p>
            <a:pPr algn="l" rtl="0"/>
            <a:r>
              <a:rPr lang="en-US" sz="1600" dirty="0"/>
              <a:t>    </a:t>
            </a:r>
            <a:r>
              <a:rPr lang="en-US" sz="1600" dirty="0" err="1"/>
              <a:t>newNode</a:t>
            </a:r>
            <a:r>
              <a:rPr lang="en-US" sz="1600" dirty="0"/>
              <a:t> = </a:t>
            </a:r>
            <a:r>
              <a:rPr lang="en-US" sz="1600" dirty="0" err="1"/>
              <a:t>createNode</a:t>
            </a:r>
            <a:r>
              <a:rPr lang="en-US" sz="1600" dirty="0"/>
              <a:t>(value)</a:t>
            </a:r>
          </a:p>
          <a:p>
            <a:pPr algn="l" rtl="0"/>
            <a:endParaRPr lang="en-US" sz="1600" dirty="0"/>
          </a:p>
          <a:p>
            <a:pPr algn="l" rtl="0"/>
            <a:r>
              <a:rPr lang="en-US" sz="1600" dirty="0"/>
              <a:t>    // If the list is empty, make the new node the head of the list</a:t>
            </a:r>
          </a:p>
          <a:p>
            <a:pPr algn="l" rtl="0"/>
            <a:r>
              <a:rPr lang="en-US" sz="1600" dirty="0"/>
              <a:t>    if </a:t>
            </a:r>
            <a:r>
              <a:rPr lang="en-US" sz="1600" dirty="0" err="1"/>
              <a:t>list.head</a:t>
            </a:r>
            <a:r>
              <a:rPr lang="en-US" sz="1600" dirty="0"/>
              <a:t> is NULL:</a:t>
            </a:r>
          </a:p>
          <a:p>
            <a:pPr algn="l" rtl="0"/>
            <a:r>
              <a:rPr lang="en-US" sz="1600" dirty="0"/>
              <a:t>        </a:t>
            </a:r>
            <a:r>
              <a:rPr lang="en-US" sz="1600" dirty="0" err="1"/>
              <a:t>list.head</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newNode</a:t>
            </a:r>
            <a:r>
              <a:rPr lang="en-US" sz="1600" dirty="0"/>
              <a:t>  // Point to itself to form a circular list</a:t>
            </a:r>
          </a:p>
          <a:p>
            <a:pPr algn="l" rtl="0"/>
            <a:r>
              <a:rPr lang="en-US" sz="1600" dirty="0"/>
              <a:t>    else:</a:t>
            </a:r>
          </a:p>
          <a:p>
            <a:pPr algn="l" rtl="0"/>
            <a:r>
              <a:rPr lang="en-US" sz="1600" dirty="0"/>
              <a:t>        // Traverse the list to find the node before the head</a:t>
            </a:r>
          </a:p>
          <a:p>
            <a:pPr algn="l" rtl="0"/>
            <a:r>
              <a:rPr lang="en-US" sz="1600" dirty="0"/>
              <a:t>        current = </a:t>
            </a:r>
            <a:r>
              <a:rPr lang="en-US" sz="1600" dirty="0" err="1"/>
              <a:t>list.head</a:t>
            </a:r>
            <a:endParaRPr lang="en-US" sz="1600" dirty="0"/>
          </a:p>
          <a:p>
            <a:pPr algn="l" rtl="0"/>
            <a:r>
              <a:rPr lang="en-US" sz="1600" dirty="0"/>
              <a:t>        while </a:t>
            </a:r>
            <a:r>
              <a:rPr lang="en-US" sz="1600" dirty="0" err="1"/>
              <a:t>current.next</a:t>
            </a:r>
            <a:r>
              <a:rPr lang="en-US" sz="1600" dirty="0"/>
              <a:t> is not </a:t>
            </a:r>
            <a:r>
              <a:rPr lang="en-US" sz="1600" dirty="0" err="1"/>
              <a:t>list.head</a:t>
            </a:r>
            <a:r>
              <a:rPr lang="en-US" sz="1600" dirty="0"/>
              <a:t>:</a:t>
            </a:r>
          </a:p>
          <a:p>
            <a:pPr algn="l" rtl="0"/>
            <a:r>
              <a:rPr lang="en-US" sz="1600" dirty="0"/>
              <a:t>            current = </a:t>
            </a:r>
            <a:r>
              <a:rPr lang="en-US" sz="1600" dirty="0" err="1"/>
              <a:t>current.next</a:t>
            </a:r>
            <a:endParaRPr lang="en-US" sz="1600" dirty="0"/>
          </a:p>
          <a:p>
            <a:pPr algn="l" rtl="0"/>
            <a:endParaRPr lang="en-US" sz="1600" dirty="0"/>
          </a:p>
          <a:p>
            <a:pPr algn="l" rtl="0"/>
            <a:r>
              <a:rPr lang="en-US" sz="1600" dirty="0"/>
              <a:t>        // Insert the new node at the end</a:t>
            </a:r>
          </a:p>
          <a:p>
            <a:pPr algn="l" rtl="0"/>
            <a:r>
              <a:rPr lang="en-US" sz="1600" dirty="0"/>
              <a:t>        </a:t>
            </a:r>
            <a:r>
              <a:rPr lang="en-US" sz="1600" dirty="0" err="1"/>
              <a:t>current.next</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list.head</a:t>
            </a:r>
            <a:endParaRPr lang="en-US" sz="1600" dirty="0"/>
          </a:p>
        </p:txBody>
      </p:sp>
    </p:spTree>
    <p:extLst>
      <p:ext uri="{BB962C8B-B14F-4D97-AF65-F5344CB8AC3E}">
        <p14:creationId xmlns:p14="http://schemas.microsoft.com/office/powerpoint/2010/main" val="18826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7</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369332"/>
          </a:xfrm>
          <a:prstGeom prst="rect">
            <a:avLst/>
          </a:prstGeom>
          <a:noFill/>
        </p:spPr>
        <p:txBody>
          <a:bodyPr wrap="square">
            <a:spAutoFit/>
          </a:bodyPr>
          <a:lstStyle/>
          <a:p>
            <a:r>
              <a:rPr lang="he-IL" dirty="0"/>
              <a:t>נתון אלגוריתם. איזה ערך הוא מחזיר?</a:t>
            </a:r>
            <a:endParaRPr lang="en-US" dirty="0"/>
          </a:p>
        </p:txBody>
      </p:sp>
      <p:sp>
        <p:nvSpPr>
          <p:cNvPr id="7" name="TextBox 6">
            <a:extLst>
              <a:ext uri="{FF2B5EF4-FFF2-40B4-BE49-F238E27FC236}">
                <a16:creationId xmlns:a16="http://schemas.microsoft.com/office/drawing/2014/main" id="{78E9946C-76FC-70A7-FBE5-15433E2DA829}"/>
              </a:ext>
            </a:extLst>
          </p:cNvPr>
          <p:cNvSpPr txBox="1"/>
          <p:nvPr/>
        </p:nvSpPr>
        <p:spPr>
          <a:xfrm>
            <a:off x="2711616" y="639836"/>
            <a:ext cx="5018673" cy="5262979"/>
          </a:xfrm>
          <a:prstGeom prst="rect">
            <a:avLst/>
          </a:prstGeom>
          <a:noFill/>
        </p:spPr>
        <p:txBody>
          <a:bodyPr wrap="square">
            <a:spAutoFit/>
          </a:bodyPr>
          <a:lstStyle/>
          <a:p>
            <a:pPr algn="l" rtl="0"/>
            <a:r>
              <a:rPr lang="en-US" sz="1400" b="1" dirty="0"/>
              <a:t>function try(L):</a:t>
            </a:r>
          </a:p>
          <a:p>
            <a:pPr algn="l" rtl="0"/>
            <a:r>
              <a:rPr lang="en-US" sz="1400" dirty="0"/>
              <a:t>    // L is a bidirectional linked list</a:t>
            </a:r>
          </a:p>
          <a:p>
            <a:pPr algn="l" rtl="0"/>
            <a:r>
              <a:rPr lang="en-US" sz="1400" dirty="0"/>
              <a:t>    // Initialize variables</a:t>
            </a:r>
          </a:p>
          <a:p>
            <a:pPr algn="l" rtl="0"/>
            <a:r>
              <a:rPr lang="en-US" sz="1400" dirty="0"/>
              <a:t>    flag &lt;- true</a:t>
            </a:r>
          </a:p>
          <a:p>
            <a:pPr algn="l" rtl="0"/>
            <a:r>
              <a:rPr lang="en-US" sz="1400" dirty="0"/>
              <a:t>    </a:t>
            </a:r>
            <a:r>
              <a:rPr lang="en-US" sz="1400" dirty="0" err="1"/>
              <a:t>x.left</a:t>
            </a:r>
            <a:r>
              <a:rPr lang="en-US" sz="1400" dirty="0"/>
              <a:t> &lt;- </a:t>
            </a:r>
            <a:r>
              <a:rPr lang="en-US" sz="1400" dirty="0" err="1"/>
              <a:t>x.right</a:t>
            </a:r>
            <a:r>
              <a:rPr lang="en-US" sz="1400" dirty="0"/>
              <a:t> &lt;- </a:t>
            </a:r>
            <a:r>
              <a:rPr lang="en-US" sz="1400" dirty="0" err="1"/>
              <a:t>L.head</a:t>
            </a:r>
            <a:endParaRPr lang="en-US" sz="1400" dirty="0"/>
          </a:p>
          <a:p>
            <a:pPr algn="l" rtl="0"/>
            <a:endParaRPr lang="en-US" sz="1400" dirty="0"/>
          </a:p>
          <a:p>
            <a:pPr algn="l" rtl="0"/>
            <a:r>
              <a:rPr lang="en-US" sz="1400" dirty="0"/>
              <a:t>    // Check if the list is not empty and has more than one element</a:t>
            </a:r>
          </a:p>
          <a:p>
            <a:pPr algn="l" rtl="0"/>
            <a:r>
              <a:rPr lang="en-US" sz="1400" dirty="0"/>
              <a:t>    if </a:t>
            </a:r>
            <a:r>
              <a:rPr lang="en-US" sz="1400" dirty="0" err="1"/>
              <a:t>L.head</a:t>
            </a:r>
            <a:r>
              <a:rPr lang="en-US" sz="1400" dirty="0"/>
              <a:t> ≠ NULL AND </a:t>
            </a:r>
            <a:r>
              <a:rPr lang="en-US" sz="1400" dirty="0" err="1"/>
              <a:t>L.head.next</a:t>
            </a:r>
            <a:r>
              <a:rPr lang="en-US" sz="1400" dirty="0"/>
              <a:t> ≠ NULL then</a:t>
            </a:r>
          </a:p>
          <a:p>
            <a:pPr algn="l" rtl="0"/>
            <a:r>
              <a:rPr lang="en-US" sz="1400" dirty="0"/>
              <a:t>        // Move </a:t>
            </a:r>
            <a:r>
              <a:rPr lang="en-US" sz="1400" dirty="0" err="1"/>
              <a:t>x.right</a:t>
            </a:r>
            <a:r>
              <a:rPr lang="en-US" sz="1400" dirty="0"/>
              <a:t> to the end of the list</a:t>
            </a:r>
          </a:p>
          <a:p>
            <a:pPr algn="l" rtl="0"/>
            <a:r>
              <a:rPr lang="en-US" sz="1400" dirty="0"/>
              <a:t>        while </a:t>
            </a:r>
            <a:r>
              <a:rPr lang="en-US" sz="1400" dirty="0" err="1"/>
              <a:t>x.right.next</a:t>
            </a:r>
            <a:r>
              <a:rPr lang="en-US" sz="1400" dirty="0"/>
              <a:t> ≠ NULL do</a:t>
            </a:r>
          </a:p>
          <a:p>
            <a:pPr algn="l" rtl="0"/>
            <a:r>
              <a:rPr lang="en-US" sz="1400" dirty="0"/>
              <a:t>            </a:t>
            </a:r>
            <a:r>
              <a:rPr lang="en-US" sz="1400" dirty="0" err="1"/>
              <a:t>x.right</a:t>
            </a:r>
            <a:r>
              <a:rPr lang="en-US" sz="1400" dirty="0"/>
              <a:t> &lt;- </a:t>
            </a:r>
            <a:r>
              <a:rPr lang="en-US" sz="1400" dirty="0" err="1"/>
              <a:t>x.right.next</a:t>
            </a:r>
            <a:endParaRPr lang="en-US" sz="1400" dirty="0"/>
          </a:p>
          <a:p>
            <a:pPr algn="l" rtl="0"/>
            <a:endParaRPr lang="en-US" sz="1400" dirty="0"/>
          </a:p>
          <a:p>
            <a:pPr algn="l" rtl="0"/>
            <a:r>
              <a:rPr lang="en-US" sz="1400" dirty="0"/>
              <a:t>        // Check for palindromic property</a:t>
            </a:r>
          </a:p>
          <a:p>
            <a:pPr algn="l" rtl="0"/>
            <a:r>
              <a:rPr lang="en-US" sz="1400" dirty="0"/>
              <a:t>        while </a:t>
            </a:r>
            <a:r>
              <a:rPr lang="en-US" sz="1400" dirty="0" err="1"/>
              <a:t>x.right</a:t>
            </a:r>
            <a:r>
              <a:rPr lang="en-US" sz="1400" dirty="0"/>
              <a:t> ≠ </a:t>
            </a:r>
            <a:r>
              <a:rPr lang="en-US" sz="1400" dirty="0" err="1"/>
              <a:t>x.left</a:t>
            </a:r>
            <a:r>
              <a:rPr lang="en-US" sz="1400" dirty="0"/>
              <a:t> and </a:t>
            </a:r>
            <a:r>
              <a:rPr lang="en-US" sz="1400" dirty="0" err="1"/>
              <a:t>x.left.next</a:t>
            </a:r>
            <a:r>
              <a:rPr lang="en-US" sz="1400" dirty="0"/>
              <a:t> ≠ </a:t>
            </a:r>
            <a:r>
              <a:rPr lang="en-US" sz="1400" dirty="0" err="1"/>
              <a:t>x.right</a:t>
            </a:r>
            <a:r>
              <a:rPr lang="en-US" sz="1400" dirty="0"/>
              <a:t> and flag do</a:t>
            </a:r>
          </a:p>
          <a:p>
            <a:pPr algn="l" rtl="0"/>
            <a:r>
              <a:rPr lang="en-US" sz="1400" dirty="0"/>
              <a:t>            // Compare data of nodes from both ends</a:t>
            </a:r>
          </a:p>
          <a:p>
            <a:pPr algn="l" rtl="0"/>
            <a:r>
              <a:rPr lang="en-US" sz="1400" dirty="0"/>
              <a:t>            if </a:t>
            </a:r>
            <a:r>
              <a:rPr lang="en-US" sz="1400" dirty="0" err="1"/>
              <a:t>x.right.data</a:t>
            </a:r>
            <a:r>
              <a:rPr lang="en-US" sz="1400" dirty="0"/>
              <a:t> ≠ </a:t>
            </a:r>
            <a:r>
              <a:rPr lang="en-US" sz="1400" dirty="0" err="1"/>
              <a:t>x.left.data</a:t>
            </a:r>
            <a:r>
              <a:rPr lang="en-US" sz="1400" dirty="0"/>
              <a:t> then</a:t>
            </a:r>
          </a:p>
          <a:p>
            <a:pPr algn="l" rtl="0"/>
            <a:r>
              <a:rPr lang="en-US" sz="1400" dirty="0"/>
              <a:t>                flag &lt;- false</a:t>
            </a:r>
          </a:p>
          <a:p>
            <a:pPr algn="l" rtl="0"/>
            <a:endParaRPr lang="en-US" sz="1400" dirty="0"/>
          </a:p>
          <a:p>
            <a:pPr algn="l" rtl="0"/>
            <a:r>
              <a:rPr lang="en-US" sz="1400" dirty="0"/>
              <a:t>            // Move to the next nodes from both ends</a:t>
            </a:r>
          </a:p>
          <a:p>
            <a:pPr algn="l" rtl="0"/>
            <a:r>
              <a:rPr lang="en-US" sz="1400" dirty="0"/>
              <a:t>            </a:t>
            </a:r>
            <a:r>
              <a:rPr lang="en-US" sz="1400" dirty="0" err="1"/>
              <a:t>x.left</a:t>
            </a:r>
            <a:r>
              <a:rPr lang="en-US" sz="1400" dirty="0"/>
              <a:t> &lt;- </a:t>
            </a:r>
            <a:r>
              <a:rPr lang="en-US" sz="1400" dirty="0" err="1"/>
              <a:t>x.left.next</a:t>
            </a:r>
            <a:endParaRPr lang="en-US" sz="1400" dirty="0"/>
          </a:p>
          <a:p>
            <a:pPr algn="l" rtl="0"/>
            <a:r>
              <a:rPr lang="en-US" sz="1400" dirty="0"/>
              <a:t>            </a:t>
            </a:r>
            <a:r>
              <a:rPr lang="en-US" sz="1400" dirty="0" err="1"/>
              <a:t>x.right</a:t>
            </a:r>
            <a:r>
              <a:rPr lang="en-US" sz="1400" dirty="0"/>
              <a:t> &lt;- </a:t>
            </a:r>
            <a:r>
              <a:rPr lang="en-US" sz="1400" dirty="0" err="1"/>
              <a:t>x.right.prev</a:t>
            </a:r>
            <a:endParaRPr lang="en-US" sz="1400" dirty="0"/>
          </a:p>
          <a:p>
            <a:pPr algn="l" rtl="0"/>
            <a:endParaRPr lang="en-US" sz="1400" dirty="0"/>
          </a:p>
          <a:p>
            <a:pPr algn="l" rtl="0"/>
            <a:r>
              <a:rPr lang="en-US" sz="1400" dirty="0"/>
              <a:t>    // Return the result</a:t>
            </a:r>
          </a:p>
          <a:p>
            <a:pPr algn="l" rtl="0"/>
            <a:r>
              <a:rPr lang="en-US" sz="1400" dirty="0"/>
              <a:t>    return flag</a:t>
            </a:r>
          </a:p>
        </p:txBody>
      </p:sp>
    </p:spTree>
    <p:extLst>
      <p:ext uri="{BB962C8B-B14F-4D97-AF65-F5344CB8AC3E}">
        <p14:creationId xmlns:p14="http://schemas.microsoft.com/office/powerpoint/2010/main" val="10841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44A70B-2F97-C18B-19E0-3C289060AD6D}"/>
              </a:ext>
            </a:extLst>
          </p:cNvPr>
          <p:cNvSpPr txBox="1"/>
          <p:nvPr/>
        </p:nvSpPr>
        <p:spPr>
          <a:xfrm>
            <a:off x="2940715" y="591014"/>
            <a:ext cx="8327357" cy="2585323"/>
          </a:xfrm>
          <a:prstGeom prst="rect">
            <a:avLst/>
          </a:prstGeom>
          <a:noFill/>
        </p:spPr>
        <p:txBody>
          <a:bodyPr wrap="square">
            <a:spAutoFit/>
          </a:bodyPr>
          <a:lstStyle/>
          <a:p>
            <a:pPr marL="285750" indent="-285750" algn="just">
              <a:buFont typeface="Arial" panose="020B0604020202020204" pitchFamily="34" charset="0"/>
              <a:buChar char="•"/>
            </a:pPr>
            <a:r>
              <a:rPr lang="he-IL" dirty="0"/>
              <a:t>רשימה מקושרת היא מבנה נתונים שבו העצמים ערכיים (איברים) מסודרים בסדר ליניארי.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בניגוד למערך שבו הסדר הליניארי נקבע על ידי אינדקסים, ברשימה מקושרת הסדר נקבע על ידי מצביעים הכוללים בכל אחד מן העצמים.</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כל איברים (עצמים) ברשימה מקושרת נמצאים בזיכרון באופן אקראי.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סוגים של רשימה מקושרת:</a:t>
            </a:r>
          </a:p>
          <a:p>
            <a:pPr algn="just"/>
            <a:endParaRPr lang="en-US" dirty="0"/>
          </a:p>
        </p:txBody>
      </p:sp>
      <p:pic>
        <p:nvPicPr>
          <p:cNvPr id="3" name="Picture 2" descr="A diagram of a data flow&#10;&#10;Description automatically generated">
            <a:extLst>
              <a:ext uri="{FF2B5EF4-FFF2-40B4-BE49-F238E27FC236}">
                <a16:creationId xmlns:a16="http://schemas.microsoft.com/office/drawing/2014/main" id="{E1FA9C25-FABA-6474-2976-3124AFA02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160" y="3176337"/>
            <a:ext cx="2916321" cy="1788380"/>
          </a:xfrm>
          <a:prstGeom prst="rect">
            <a:avLst/>
          </a:prstGeom>
        </p:spPr>
      </p:pic>
      <p:sp>
        <p:nvSpPr>
          <p:cNvPr id="6" name="TextBox 5">
            <a:extLst>
              <a:ext uri="{FF2B5EF4-FFF2-40B4-BE49-F238E27FC236}">
                <a16:creationId xmlns:a16="http://schemas.microsoft.com/office/drawing/2014/main" id="{804D0285-812D-2CC5-5285-4383FA89C7A2}"/>
              </a:ext>
            </a:extLst>
          </p:cNvPr>
          <p:cNvSpPr txBox="1"/>
          <p:nvPr/>
        </p:nvSpPr>
        <p:spPr>
          <a:xfrm>
            <a:off x="684557" y="2715771"/>
            <a:ext cx="2840956" cy="400110"/>
          </a:xfrm>
          <a:prstGeom prst="rect">
            <a:avLst/>
          </a:prstGeom>
          <a:noFill/>
        </p:spPr>
        <p:txBody>
          <a:bodyPr wrap="square">
            <a:spAutoFit/>
          </a:bodyPr>
          <a:lstStyle/>
          <a:p>
            <a:r>
              <a:rPr lang="he-IL" sz="2000" dirty="0">
                <a:solidFill>
                  <a:schemeClr val="accent6">
                    <a:lumMod val="75000"/>
                  </a:schemeClr>
                </a:solidFill>
              </a:rPr>
              <a:t>רשימה מקושרת חד-כיוונית</a:t>
            </a:r>
            <a:endParaRPr lang="en-US" sz="2000" dirty="0">
              <a:solidFill>
                <a:schemeClr val="accent6">
                  <a:lumMod val="75000"/>
                </a:schemeClr>
              </a:solidFill>
            </a:endParaRPr>
          </a:p>
        </p:txBody>
      </p:sp>
      <p:sp>
        <p:nvSpPr>
          <p:cNvPr id="8" name="TextBox 7">
            <a:extLst>
              <a:ext uri="{FF2B5EF4-FFF2-40B4-BE49-F238E27FC236}">
                <a16:creationId xmlns:a16="http://schemas.microsoft.com/office/drawing/2014/main" id="{BC5B078F-7B6F-FB0B-DDB6-A6B61C09482A}"/>
              </a:ext>
            </a:extLst>
          </p:cNvPr>
          <p:cNvSpPr txBox="1"/>
          <p:nvPr/>
        </p:nvSpPr>
        <p:spPr>
          <a:xfrm>
            <a:off x="4087771" y="2710488"/>
            <a:ext cx="2840956" cy="400110"/>
          </a:xfrm>
          <a:prstGeom prst="rect">
            <a:avLst/>
          </a:prstGeom>
          <a:noFill/>
        </p:spPr>
        <p:txBody>
          <a:bodyPr wrap="square">
            <a:spAutoFit/>
          </a:bodyPr>
          <a:lstStyle/>
          <a:p>
            <a:r>
              <a:rPr lang="he-IL" sz="2000" dirty="0">
                <a:solidFill>
                  <a:schemeClr val="accent6">
                    <a:lumMod val="75000"/>
                  </a:schemeClr>
                </a:solidFill>
              </a:rPr>
              <a:t>רשימה מקושרת דו-כיוונית</a:t>
            </a:r>
            <a:endParaRPr lang="en-US" sz="2000" dirty="0">
              <a:solidFill>
                <a:schemeClr val="accent6">
                  <a:lumMod val="75000"/>
                </a:schemeClr>
              </a:solidFill>
            </a:endParaRPr>
          </a:p>
        </p:txBody>
      </p:sp>
      <p:pic>
        <p:nvPicPr>
          <p:cNvPr id="10" name="Picture 9" descr="A black line with a black arrow and a black rectangle&#10;&#10;Description automatically generated">
            <a:extLst>
              <a:ext uri="{FF2B5EF4-FFF2-40B4-BE49-F238E27FC236}">
                <a16:creationId xmlns:a16="http://schemas.microsoft.com/office/drawing/2014/main" id="{F1751AEF-D4E3-7A2B-FC56-E92B4D841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653" y="3176337"/>
            <a:ext cx="2981741" cy="1000265"/>
          </a:xfrm>
          <a:prstGeom prst="rect">
            <a:avLst/>
          </a:prstGeom>
        </p:spPr>
      </p:pic>
      <p:pic>
        <p:nvPicPr>
          <p:cNvPr id="12" name="Picture 11" descr="A black and white rectangular object with black arrows&#10;&#10;Description automatically generated with medium confidence">
            <a:extLst>
              <a:ext uri="{FF2B5EF4-FFF2-40B4-BE49-F238E27FC236}">
                <a16:creationId xmlns:a16="http://schemas.microsoft.com/office/drawing/2014/main" id="{9D084277-B85D-BDF6-E4EB-FCA36C7A5E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106" y="4570556"/>
            <a:ext cx="6258798" cy="1257475"/>
          </a:xfrm>
          <a:prstGeom prst="rect">
            <a:avLst/>
          </a:prstGeom>
        </p:spPr>
      </p:pic>
      <p:sp>
        <p:nvSpPr>
          <p:cNvPr id="14" name="TextBox 13">
            <a:extLst>
              <a:ext uri="{FF2B5EF4-FFF2-40B4-BE49-F238E27FC236}">
                <a16:creationId xmlns:a16="http://schemas.microsoft.com/office/drawing/2014/main" id="{9D3FF8B3-7EA0-37F8-D849-04E93AEF177D}"/>
              </a:ext>
            </a:extLst>
          </p:cNvPr>
          <p:cNvSpPr txBox="1"/>
          <p:nvPr/>
        </p:nvSpPr>
        <p:spPr>
          <a:xfrm>
            <a:off x="7450202" y="4154355"/>
            <a:ext cx="2754080" cy="400110"/>
          </a:xfrm>
          <a:prstGeom prst="rect">
            <a:avLst/>
          </a:prstGeom>
          <a:noFill/>
        </p:spPr>
        <p:txBody>
          <a:bodyPr wrap="square">
            <a:spAutoFit/>
          </a:bodyPr>
          <a:lstStyle/>
          <a:p>
            <a:r>
              <a:rPr lang="he-IL" sz="2000" dirty="0">
                <a:solidFill>
                  <a:schemeClr val="accent6">
                    <a:lumMod val="75000"/>
                  </a:schemeClr>
                </a:solidFill>
              </a:rPr>
              <a:t>רשימה מקושרת מעגלית</a:t>
            </a:r>
            <a:endParaRPr lang="en-US" sz="2000" dirty="0">
              <a:solidFill>
                <a:schemeClr val="accent6">
                  <a:lumMod val="75000"/>
                </a:schemeClr>
              </a:solidFill>
            </a:endParaRPr>
          </a:p>
        </p:txBody>
      </p:sp>
      <p:sp>
        <p:nvSpPr>
          <p:cNvPr id="16" name="TextBox 15">
            <a:extLst>
              <a:ext uri="{FF2B5EF4-FFF2-40B4-BE49-F238E27FC236}">
                <a16:creationId xmlns:a16="http://schemas.microsoft.com/office/drawing/2014/main" id="{027847B2-3997-9E62-FC20-23ED0CF7FDB8}"/>
              </a:ext>
            </a:extLst>
          </p:cNvPr>
          <p:cNvSpPr txBox="1"/>
          <p:nvPr/>
        </p:nvSpPr>
        <p:spPr>
          <a:xfrm>
            <a:off x="782132" y="5366366"/>
            <a:ext cx="4317166" cy="461665"/>
          </a:xfrm>
          <a:prstGeom prst="rect">
            <a:avLst/>
          </a:prstGeom>
          <a:noFill/>
        </p:spPr>
        <p:txBody>
          <a:bodyPr wrap="square">
            <a:spAutoFit/>
          </a:bodyPr>
          <a:lstStyle/>
          <a:p>
            <a:pPr algn="just"/>
            <a:r>
              <a:rPr lang="he-IL" sz="1200" dirty="0"/>
              <a:t>גם רשימה מקושרת חד-כיוונית וגם רשימה מקושרת דו-כיוונית יכולות להיות מעגליות (איבר הארון מצביע לאיבר הראשון ברשימה מקושרת).</a:t>
            </a:r>
            <a:endParaRPr lang="en-US" sz="1200" dirty="0"/>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31D33B6-57A8-9AC1-5AA3-C955A4D20768}"/>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C2EC9F5-002F-F182-BA9D-6A4547EBE76A}"/>
              </a:ext>
            </a:extLst>
          </p:cNvPr>
          <p:cNvSpPr txBox="1"/>
          <p:nvPr/>
        </p:nvSpPr>
        <p:spPr>
          <a:xfrm>
            <a:off x="2918309" y="214433"/>
            <a:ext cx="6906127" cy="1384995"/>
          </a:xfrm>
          <a:prstGeom prst="rect">
            <a:avLst/>
          </a:prstGeom>
          <a:noFill/>
        </p:spPr>
        <p:txBody>
          <a:bodyPr wrap="square">
            <a:spAutoFit/>
          </a:bodyPr>
          <a:lstStyle/>
          <a:p>
            <a:pPr algn="ctr"/>
            <a:r>
              <a:rPr lang="he-IL" sz="4200" dirty="0">
                <a:solidFill>
                  <a:schemeClr val="accent6">
                    <a:lumMod val="75000"/>
                  </a:schemeClr>
                </a:solidFill>
              </a:rPr>
              <a:t>גישה לאיברי רשימה מקושרת (נניח ששם של רשימה </a:t>
            </a:r>
            <a:r>
              <a:rPr lang="en-US" sz="4200" dirty="0">
                <a:solidFill>
                  <a:schemeClr val="accent6">
                    <a:lumMod val="75000"/>
                  </a:schemeClr>
                </a:solidFill>
              </a:rPr>
              <a:t>List</a:t>
            </a:r>
            <a:r>
              <a:rPr lang="he-IL" sz="4200" dirty="0">
                <a:solidFill>
                  <a:schemeClr val="accent6">
                    <a:lumMod val="75000"/>
                  </a:schemeClr>
                </a:solidFill>
              </a:rPr>
              <a:t>)</a:t>
            </a:r>
            <a:endParaRPr lang="en-US" sz="4200" dirty="0">
              <a:solidFill>
                <a:schemeClr val="accent6">
                  <a:lumMod val="75000"/>
                </a:schemeClr>
              </a:solidFill>
            </a:endParaRPr>
          </a:p>
        </p:txBody>
      </p:sp>
      <p:pic>
        <p:nvPicPr>
          <p:cNvPr id="12" name="Picture 11" descr="A black text on a white background&#10;&#10;Description automatically generated">
            <a:extLst>
              <a:ext uri="{FF2B5EF4-FFF2-40B4-BE49-F238E27FC236}">
                <a16:creationId xmlns:a16="http://schemas.microsoft.com/office/drawing/2014/main" id="{7F6B5DD8-14C5-8CAA-16B6-F05914880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908" y="1844999"/>
            <a:ext cx="5692236" cy="2546527"/>
          </a:xfrm>
          <a:prstGeom prst="rect">
            <a:avLst/>
          </a:prstGeom>
        </p:spPr>
      </p:pic>
      <p:pic>
        <p:nvPicPr>
          <p:cNvPr id="13" name="Picture 4" descr="bizzyb_garfield_computer">
            <a:extLst>
              <a:ext uri="{FF2B5EF4-FFF2-40B4-BE49-F238E27FC236}">
                <a16:creationId xmlns:a16="http://schemas.microsoft.com/office/drawing/2014/main" id="{A5DAD240-2AFA-C84A-B12D-41824FA83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33" y="4417214"/>
            <a:ext cx="2189251" cy="147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1763419" y="544178"/>
            <a:ext cx="997940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7A25D5-02E5-A723-7F3E-CA8FE372C22B}"/>
              </a:ext>
            </a:extLst>
          </p:cNvPr>
          <p:cNvSpPr>
            <a:spLocks noGrp="1" noChangeArrowheads="1"/>
          </p:cNvSpPr>
          <p:nvPr/>
        </p:nvSpPr>
        <p:spPr bwMode="auto">
          <a:xfrm>
            <a:off x="1970881" y="46593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תרגיל 1</a:t>
            </a:r>
            <a:endParaRPr lang="en-US" altLang="he-IL" kern="0" dirty="0">
              <a:solidFill>
                <a:srgbClr val="006633"/>
              </a:solidFill>
              <a:latin typeface="Garamond"/>
              <a:cs typeface="Arial"/>
            </a:endParaRPr>
          </a:p>
        </p:txBody>
      </p:sp>
      <p:sp>
        <p:nvSpPr>
          <p:cNvPr id="6" name="TextBox 5">
            <a:extLst>
              <a:ext uri="{FF2B5EF4-FFF2-40B4-BE49-F238E27FC236}">
                <a16:creationId xmlns:a16="http://schemas.microsoft.com/office/drawing/2014/main" id="{AF531104-646C-BB8A-8864-EA451CDC240E}"/>
              </a:ext>
            </a:extLst>
          </p:cNvPr>
          <p:cNvSpPr txBox="1"/>
          <p:nvPr/>
        </p:nvSpPr>
        <p:spPr>
          <a:xfrm>
            <a:off x="2076576" y="1236424"/>
            <a:ext cx="8844713" cy="369332"/>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ומחזיר סכום מספרים זוגיים.</a:t>
            </a:r>
            <a:endParaRPr lang="en-US" dirty="0"/>
          </a:p>
        </p:txBody>
      </p:sp>
      <p:sp>
        <p:nvSpPr>
          <p:cNvPr id="8" name="TextBox 7">
            <a:extLst>
              <a:ext uri="{FF2B5EF4-FFF2-40B4-BE49-F238E27FC236}">
                <a16:creationId xmlns:a16="http://schemas.microsoft.com/office/drawing/2014/main" id="{481C0BBF-6D5F-34AF-0C91-5D66B4045FE7}"/>
              </a:ext>
            </a:extLst>
          </p:cNvPr>
          <p:cNvSpPr txBox="1"/>
          <p:nvPr/>
        </p:nvSpPr>
        <p:spPr>
          <a:xfrm>
            <a:off x="1586664" y="1900905"/>
            <a:ext cx="7045994" cy="3662541"/>
          </a:xfrm>
          <a:prstGeom prst="rect">
            <a:avLst/>
          </a:prstGeom>
          <a:noFill/>
        </p:spPr>
        <p:txBody>
          <a:bodyPr wrap="square">
            <a:spAutoFit/>
          </a:bodyPr>
          <a:lstStyle/>
          <a:p>
            <a:pPr algn="l" rtl="0"/>
            <a:r>
              <a:rPr lang="en-US" sz="1600" b="1" dirty="0"/>
              <a:t>function </a:t>
            </a:r>
            <a:r>
              <a:rPr lang="en-US" sz="1600" b="1" dirty="0" err="1"/>
              <a:t>sumOfEvenNumbers</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a:t>
            </a:r>
          </a:p>
          <a:p>
            <a:pPr algn="l" rtl="0"/>
            <a:r>
              <a:rPr lang="en-US" sz="1600" dirty="0"/>
              <a:t>        return 0  # Empty list, sum of even numbers is 0</a:t>
            </a:r>
          </a:p>
          <a:p>
            <a:pPr algn="l" rtl="0"/>
            <a:r>
              <a:rPr lang="en-US" sz="1600" dirty="0"/>
              <a:t>    </a:t>
            </a:r>
          </a:p>
          <a:p>
            <a:pPr algn="l" rtl="0"/>
            <a:r>
              <a:rPr lang="en-US" sz="1600" dirty="0"/>
              <a:t>    sum = 0</a:t>
            </a:r>
          </a:p>
          <a:p>
            <a:pPr algn="l" rtl="0"/>
            <a:r>
              <a:rPr lang="en-US" sz="1600" dirty="0"/>
              <a:t>    node = </a:t>
            </a:r>
            <a:r>
              <a:rPr lang="en-US" sz="1600" dirty="0" err="1"/>
              <a:t>linkedList.head</a:t>
            </a:r>
            <a:r>
              <a:rPr lang="en-US" sz="1600" dirty="0"/>
              <a:t>  # Start from the head of the list</a:t>
            </a:r>
          </a:p>
          <a:p>
            <a:pPr algn="l" rtl="0"/>
            <a:endParaRPr lang="en-US" sz="1600" dirty="0"/>
          </a:p>
          <a:p>
            <a:pPr algn="l" rtl="0"/>
            <a:r>
              <a:rPr lang="en-US" sz="1600" dirty="0"/>
              <a:t>    while node is not null:</a:t>
            </a:r>
          </a:p>
          <a:p>
            <a:pPr algn="l" rtl="0"/>
            <a:r>
              <a:rPr lang="en-US" sz="1600" dirty="0"/>
              <a:t>        if </a:t>
            </a:r>
            <a:r>
              <a:rPr lang="en-US" sz="1600" dirty="0" err="1"/>
              <a:t>node.value</a:t>
            </a:r>
            <a:r>
              <a:rPr lang="en-US" sz="1600" dirty="0"/>
              <a:t> is even:</a:t>
            </a:r>
          </a:p>
          <a:p>
            <a:pPr algn="l" rtl="0"/>
            <a:r>
              <a:rPr lang="en-US" sz="1600" dirty="0"/>
              <a:t>            sum = sum + </a:t>
            </a:r>
            <a:r>
              <a:rPr lang="en-US" sz="1600" dirty="0" err="1"/>
              <a:t>node.value</a:t>
            </a:r>
            <a:r>
              <a:rPr lang="en-US" sz="1600" dirty="0"/>
              <a:t>  # Add the even number to the sum</a:t>
            </a:r>
          </a:p>
          <a:p>
            <a:pPr algn="l" rtl="0"/>
            <a:endParaRPr lang="en-US" sz="1600" dirty="0"/>
          </a:p>
          <a:p>
            <a:pPr algn="l" rtl="0"/>
            <a:r>
              <a:rPr lang="en-US" sz="1600" dirty="0"/>
              <a:t>        node = </a:t>
            </a:r>
            <a:r>
              <a:rPr lang="en-US" sz="1600" dirty="0" err="1"/>
              <a:t>node.next</a:t>
            </a:r>
            <a:r>
              <a:rPr lang="en-US" sz="1600" dirty="0"/>
              <a:t>  # Move to the next node in the list</a:t>
            </a:r>
          </a:p>
          <a:p>
            <a:pPr algn="l" rtl="0"/>
            <a:endParaRPr lang="en-US" sz="1600" dirty="0"/>
          </a:p>
          <a:p>
            <a:pPr algn="l" rtl="0"/>
            <a:r>
              <a:rPr lang="en-US" sz="1600" dirty="0"/>
              <a:t>    return sum</a:t>
            </a:r>
          </a:p>
        </p:txBody>
      </p:sp>
    </p:spTree>
    <p:extLst>
      <p:ext uri="{BB962C8B-B14F-4D97-AF65-F5344CB8AC3E}">
        <p14:creationId xmlns:p14="http://schemas.microsoft.com/office/powerpoint/2010/main" val="335854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2</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C1729EC4-C624-A19E-7165-3E76E6F25B0A}"/>
              </a:ext>
            </a:extLst>
          </p:cNvPr>
          <p:cNvSpPr txBox="1"/>
          <p:nvPr/>
        </p:nvSpPr>
        <p:spPr>
          <a:xfrm>
            <a:off x="2905626" y="1094875"/>
            <a:ext cx="8361946" cy="369332"/>
          </a:xfrm>
          <a:prstGeom prst="rect">
            <a:avLst/>
          </a:prstGeom>
          <a:noFill/>
        </p:spPr>
        <p:txBody>
          <a:bodyPr wrap="square">
            <a:spAutoFit/>
          </a:bodyPr>
          <a:lstStyle/>
          <a:p>
            <a:r>
              <a:rPr lang="he-IL" dirty="0"/>
              <a:t>כתבו </a:t>
            </a:r>
            <a:r>
              <a:rPr lang="he-IL" dirty="0" err="1"/>
              <a:t>פסאודו</a:t>
            </a:r>
            <a:r>
              <a:rPr lang="he-IL" dirty="0"/>
              <a:t>-קוד של אלגוריתם תחליף בין איבר ראשון ואחרון ברשימה מקושרת חד-כיוונית.</a:t>
            </a:r>
            <a:endParaRPr lang="en-US" dirty="0"/>
          </a:p>
        </p:txBody>
      </p:sp>
      <p:sp>
        <p:nvSpPr>
          <p:cNvPr id="5" name="TextBox 4">
            <a:extLst>
              <a:ext uri="{FF2B5EF4-FFF2-40B4-BE49-F238E27FC236}">
                <a16:creationId xmlns:a16="http://schemas.microsoft.com/office/drawing/2014/main" id="{FA3534D9-73A0-C110-5890-5DB9930E2A50}"/>
              </a:ext>
            </a:extLst>
          </p:cNvPr>
          <p:cNvSpPr txBox="1"/>
          <p:nvPr/>
        </p:nvSpPr>
        <p:spPr>
          <a:xfrm>
            <a:off x="1189621" y="1676309"/>
            <a:ext cx="6097002" cy="4278094"/>
          </a:xfrm>
          <a:prstGeom prst="rect">
            <a:avLst/>
          </a:prstGeom>
          <a:noFill/>
        </p:spPr>
        <p:txBody>
          <a:bodyPr wrap="square">
            <a:spAutoFit/>
          </a:bodyPr>
          <a:lstStyle/>
          <a:p>
            <a:pPr algn="l" rtl="0"/>
            <a:r>
              <a:rPr lang="en-US" sz="1600" b="1" dirty="0"/>
              <a:t>function </a:t>
            </a:r>
            <a:r>
              <a:rPr lang="en-US" sz="1600" b="1" dirty="0" err="1"/>
              <a:t>swapFirstAndLast</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 or has only one node:</a:t>
            </a:r>
          </a:p>
          <a:p>
            <a:pPr algn="l" rtl="0"/>
            <a:r>
              <a:rPr lang="en-US" sz="1600" dirty="0"/>
              <a:t>        return </a:t>
            </a:r>
            <a:r>
              <a:rPr lang="en-US" sz="1600" dirty="0" err="1"/>
              <a:t>linkedList</a:t>
            </a:r>
            <a:r>
              <a:rPr lang="en-US" sz="1600" dirty="0"/>
              <a:t>  # Nothing to swap</a:t>
            </a:r>
          </a:p>
          <a:p>
            <a:pPr algn="l" rtl="0"/>
            <a:endParaRPr lang="en-US" sz="1600" dirty="0"/>
          </a:p>
          <a:p>
            <a:pPr algn="l" rtl="0"/>
            <a:r>
              <a:rPr lang="en-US" sz="1600" dirty="0"/>
              <a:t>    </a:t>
            </a:r>
            <a:r>
              <a:rPr lang="en-US" sz="1600" dirty="0" err="1"/>
              <a:t>firstNode</a:t>
            </a:r>
            <a:r>
              <a:rPr lang="en-US" sz="1600" dirty="0"/>
              <a:t> = </a:t>
            </a:r>
            <a:r>
              <a:rPr lang="en-US" sz="1600" dirty="0" err="1"/>
              <a:t>linkedList.head</a:t>
            </a:r>
            <a:endParaRPr lang="en-US" sz="1600" dirty="0"/>
          </a:p>
          <a:p>
            <a:pPr algn="l" rtl="0"/>
            <a:r>
              <a:rPr lang="en-US" sz="1600" dirty="0"/>
              <a:t>    </a:t>
            </a:r>
            <a:r>
              <a:rPr lang="en-US" sz="1600" dirty="0" err="1"/>
              <a:t>lastNode</a:t>
            </a:r>
            <a:r>
              <a:rPr lang="en-US" sz="1600" dirty="0"/>
              <a:t> = </a:t>
            </a:r>
            <a:r>
              <a:rPr lang="en-US" sz="1600" dirty="0" err="1"/>
              <a:t>linkedList.head</a:t>
            </a:r>
            <a:endParaRPr lang="en-US" sz="1600" dirty="0"/>
          </a:p>
          <a:p>
            <a:pPr algn="l" rtl="0"/>
            <a:endParaRPr lang="en-US" sz="1600" dirty="0"/>
          </a:p>
          <a:p>
            <a:pPr algn="l" rtl="0"/>
            <a:r>
              <a:rPr lang="en-US" sz="1600" dirty="0"/>
              <a:t>    # Traverse the list to find the last node</a:t>
            </a:r>
          </a:p>
          <a:p>
            <a:pPr algn="l" rtl="0"/>
            <a:r>
              <a:rPr lang="en-US" sz="1600" dirty="0"/>
              <a:t>    while </a:t>
            </a:r>
            <a:r>
              <a:rPr lang="en-US" sz="1600" dirty="0" err="1"/>
              <a:t>lastNode.next</a:t>
            </a:r>
            <a:r>
              <a:rPr lang="en-US" sz="1600" dirty="0"/>
              <a:t> is not null:</a:t>
            </a:r>
          </a:p>
          <a:p>
            <a:pPr algn="l" rtl="0"/>
            <a:r>
              <a:rPr lang="en-US" sz="1600" dirty="0"/>
              <a:t>        </a:t>
            </a:r>
            <a:r>
              <a:rPr lang="en-US" sz="1600" dirty="0" err="1"/>
              <a:t>lastNode</a:t>
            </a:r>
            <a:r>
              <a:rPr lang="en-US" sz="1600" dirty="0"/>
              <a:t> = </a:t>
            </a:r>
            <a:r>
              <a:rPr lang="en-US" sz="1600" dirty="0" err="1"/>
              <a:t>lastNode.next</a:t>
            </a:r>
            <a:endParaRPr lang="en-US" sz="1600" dirty="0"/>
          </a:p>
          <a:p>
            <a:pPr algn="l" rtl="0"/>
            <a:endParaRPr lang="en-US" sz="1600" dirty="0"/>
          </a:p>
          <a:p>
            <a:pPr algn="l" rtl="0"/>
            <a:r>
              <a:rPr lang="en-US" sz="1600" dirty="0"/>
              <a:t>    # Swap values of the first and last nodes</a:t>
            </a:r>
          </a:p>
          <a:p>
            <a:pPr algn="l" rtl="0"/>
            <a:r>
              <a:rPr lang="en-US" sz="1600" dirty="0"/>
              <a:t>    temp = </a:t>
            </a:r>
            <a:r>
              <a:rPr lang="en-US" sz="1600" dirty="0" err="1"/>
              <a:t>firstNode.value</a:t>
            </a:r>
            <a:endParaRPr lang="en-US" sz="1600" dirty="0"/>
          </a:p>
          <a:p>
            <a:pPr algn="l" rtl="0"/>
            <a:r>
              <a:rPr lang="en-US" sz="1600" dirty="0"/>
              <a:t>    </a:t>
            </a:r>
            <a:r>
              <a:rPr lang="en-US" sz="1600" dirty="0" err="1"/>
              <a:t>firstNode.value</a:t>
            </a:r>
            <a:r>
              <a:rPr lang="en-US" sz="1600" dirty="0"/>
              <a:t> = </a:t>
            </a:r>
            <a:r>
              <a:rPr lang="en-US" sz="1600" dirty="0" err="1"/>
              <a:t>lastNode.value</a:t>
            </a:r>
            <a:endParaRPr lang="en-US" sz="1600" dirty="0"/>
          </a:p>
          <a:p>
            <a:pPr algn="l" rtl="0"/>
            <a:r>
              <a:rPr lang="en-US" sz="1600" dirty="0"/>
              <a:t>    </a:t>
            </a:r>
            <a:r>
              <a:rPr lang="en-US" sz="1600" dirty="0" err="1"/>
              <a:t>lastNode.value</a:t>
            </a:r>
            <a:r>
              <a:rPr lang="en-US" sz="1600" dirty="0"/>
              <a:t> = temp</a:t>
            </a:r>
          </a:p>
          <a:p>
            <a:pPr algn="l" rtl="0"/>
            <a:endParaRPr lang="en-US" sz="1600" dirty="0"/>
          </a:p>
          <a:p>
            <a:pPr algn="l" rtl="0"/>
            <a:r>
              <a:rPr lang="en-US" sz="1600" dirty="0"/>
              <a:t>    return </a:t>
            </a:r>
            <a:r>
              <a:rPr lang="en-US" sz="1600" dirty="0" err="1"/>
              <a:t>linkedList</a:t>
            </a:r>
            <a:r>
              <a:rPr lang="en-US" sz="1600" dirty="0"/>
              <a:t>  # The list with the first and last elements swapped</a:t>
            </a: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3</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C1729EC4-C624-A19E-7165-3E76E6F25B0A}"/>
              </a:ext>
            </a:extLst>
          </p:cNvPr>
          <p:cNvSpPr txBox="1"/>
          <p:nvPr/>
        </p:nvSpPr>
        <p:spPr>
          <a:xfrm>
            <a:off x="2905626" y="1094875"/>
            <a:ext cx="8361946" cy="369332"/>
          </a:xfrm>
          <a:prstGeom prst="rect">
            <a:avLst/>
          </a:prstGeom>
          <a:noFill/>
        </p:spPr>
        <p:txBody>
          <a:bodyPr wrap="square">
            <a:spAutoFit/>
          </a:bodyPr>
          <a:lstStyle/>
          <a:p>
            <a:r>
              <a:rPr lang="he-IL" dirty="0"/>
              <a:t>כתבו </a:t>
            </a:r>
            <a:r>
              <a:rPr lang="he-IL" dirty="0" err="1"/>
              <a:t>פסאודו</a:t>
            </a:r>
            <a:r>
              <a:rPr lang="he-IL" dirty="0"/>
              <a:t>-קוד של אלגוריתם תחליף בין איבר ראשון ואחרון ברשימה מקושרת חד-כיוונית.</a:t>
            </a:r>
            <a:endParaRPr lang="en-US" dirty="0"/>
          </a:p>
        </p:txBody>
      </p:sp>
      <p:sp>
        <p:nvSpPr>
          <p:cNvPr id="5" name="TextBox 4">
            <a:extLst>
              <a:ext uri="{FF2B5EF4-FFF2-40B4-BE49-F238E27FC236}">
                <a16:creationId xmlns:a16="http://schemas.microsoft.com/office/drawing/2014/main" id="{FA3534D9-73A0-C110-5890-5DB9930E2A50}"/>
              </a:ext>
            </a:extLst>
          </p:cNvPr>
          <p:cNvSpPr txBox="1"/>
          <p:nvPr/>
        </p:nvSpPr>
        <p:spPr>
          <a:xfrm>
            <a:off x="1189621" y="1676309"/>
            <a:ext cx="6097002" cy="4278094"/>
          </a:xfrm>
          <a:prstGeom prst="rect">
            <a:avLst/>
          </a:prstGeom>
          <a:noFill/>
        </p:spPr>
        <p:txBody>
          <a:bodyPr wrap="square">
            <a:spAutoFit/>
          </a:bodyPr>
          <a:lstStyle/>
          <a:p>
            <a:pPr algn="l" rtl="0"/>
            <a:r>
              <a:rPr lang="en-US" sz="1600" b="1" dirty="0"/>
              <a:t>function </a:t>
            </a:r>
            <a:r>
              <a:rPr lang="en-US" sz="1600" b="1" dirty="0" err="1"/>
              <a:t>swapFirstAndLast</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 or has only one node:</a:t>
            </a:r>
          </a:p>
          <a:p>
            <a:pPr algn="l" rtl="0"/>
            <a:r>
              <a:rPr lang="en-US" sz="1600" dirty="0"/>
              <a:t>        return </a:t>
            </a:r>
            <a:r>
              <a:rPr lang="en-US" sz="1600" dirty="0" err="1"/>
              <a:t>linkedList</a:t>
            </a:r>
            <a:r>
              <a:rPr lang="en-US" sz="1600" dirty="0"/>
              <a:t>  # Nothing to swap</a:t>
            </a:r>
          </a:p>
          <a:p>
            <a:pPr algn="l" rtl="0"/>
            <a:endParaRPr lang="en-US" sz="1600" dirty="0"/>
          </a:p>
          <a:p>
            <a:pPr algn="l" rtl="0"/>
            <a:r>
              <a:rPr lang="en-US" sz="1600" dirty="0"/>
              <a:t>    </a:t>
            </a:r>
            <a:r>
              <a:rPr lang="en-US" sz="1600" dirty="0" err="1"/>
              <a:t>firstNode</a:t>
            </a:r>
            <a:r>
              <a:rPr lang="en-US" sz="1600" dirty="0"/>
              <a:t> = </a:t>
            </a:r>
            <a:r>
              <a:rPr lang="en-US" sz="1600" dirty="0" err="1"/>
              <a:t>linkedList.head</a:t>
            </a:r>
            <a:endParaRPr lang="en-US" sz="1600" dirty="0"/>
          </a:p>
          <a:p>
            <a:pPr algn="l" rtl="0"/>
            <a:r>
              <a:rPr lang="en-US" sz="1600" dirty="0"/>
              <a:t>    </a:t>
            </a:r>
            <a:r>
              <a:rPr lang="en-US" sz="1600" dirty="0" err="1"/>
              <a:t>lastNode</a:t>
            </a:r>
            <a:r>
              <a:rPr lang="en-US" sz="1600" dirty="0"/>
              <a:t> = </a:t>
            </a:r>
            <a:r>
              <a:rPr lang="en-US" sz="1600" dirty="0" err="1"/>
              <a:t>linkedList.head</a:t>
            </a:r>
            <a:endParaRPr lang="en-US" sz="1600" dirty="0"/>
          </a:p>
          <a:p>
            <a:pPr algn="l" rtl="0"/>
            <a:endParaRPr lang="en-US" sz="1600" dirty="0"/>
          </a:p>
          <a:p>
            <a:pPr algn="l" rtl="0"/>
            <a:r>
              <a:rPr lang="en-US" sz="1600" dirty="0"/>
              <a:t>    # Traverse the list to find the last node</a:t>
            </a:r>
          </a:p>
          <a:p>
            <a:pPr algn="l" rtl="0"/>
            <a:r>
              <a:rPr lang="en-US" sz="1600" dirty="0"/>
              <a:t>    while </a:t>
            </a:r>
            <a:r>
              <a:rPr lang="en-US" sz="1600" dirty="0" err="1"/>
              <a:t>lastNode.next</a:t>
            </a:r>
            <a:r>
              <a:rPr lang="en-US" sz="1600" dirty="0"/>
              <a:t> is not null:</a:t>
            </a:r>
          </a:p>
          <a:p>
            <a:pPr algn="l" rtl="0"/>
            <a:r>
              <a:rPr lang="en-US" sz="1600" dirty="0"/>
              <a:t>        </a:t>
            </a:r>
            <a:r>
              <a:rPr lang="en-US" sz="1600" dirty="0" err="1"/>
              <a:t>lastNode</a:t>
            </a:r>
            <a:r>
              <a:rPr lang="en-US" sz="1600" dirty="0"/>
              <a:t> = </a:t>
            </a:r>
            <a:r>
              <a:rPr lang="en-US" sz="1600" dirty="0" err="1"/>
              <a:t>lastNode.next</a:t>
            </a:r>
            <a:endParaRPr lang="en-US" sz="1600" dirty="0"/>
          </a:p>
          <a:p>
            <a:pPr algn="l" rtl="0"/>
            <a:endParaRPr lang="en-US" sz="1600" dirty="0"/>
          </a:p>
          <a:p>
            <a:pPr algn="l" rtl="0"/>
            <a:r>
              <a:rPr lang="en-US" sz="1600" dirty="0"/>
              <a:t>    # Swap values of the first and last nodes</a:t>
            </a:r>
          </a:p>
          <a:p>
            <a:pPr algn="l" rtl="0"/>
            <a:r>
              <a:rPr lang="en-US" sz="1600" dirty="0"/>
              <a:t>    temp = </a:t>
            </a:r>
            <a:r>
              <a:rPr lang="en-US" sz="1600" dirty="0" err="1"/>
              <a:t>firstNode.value</a:t>
            </a:r>
            <a:endParaRPr lang="en-US" sz="1600" dirty="0"/>
          </a:p>
          <a:p>
            <a:pPr algn="l" rtl="0"/>
            <a:r>
              <a:rPr lang="en-US" sz="1600" dirty="0"/>
              <a:t>    </a:t>
            </a:r>
            <a:r>
              <a:rPr lang="en-US" sz="1600" dirty="0" err="1"/>
              <a:t>firstNode.value</a:t>
            </a:r>
            <a:r>
              <a:rPr lang="en-US" sz="1600" dirty="0"/>
              <a:t> = </a:t>
            </a:r>
            <a:r>
              <a:rPr lang="en-US" sz="1600" dirty="0" err="1"/>
              <a:t>lastNode.value</a:t>
            </a:r>
            <a:endParaRPr lang="en-US" sz="1600" dirty="0"/>
          </a:p>
          <a:p>
            <a:pPr algn="l" rtl="0"/>
            <a:r>
              <a:rPr lang="en-US" sz="1600" dirty="0"/>
              <a:t>    </a:t>
            </a:r>
            <a:r>
              <a:rPr lang="en-US" sz="1600" dirty="0" err="1"/>
              <a:t>lastNode.value</a:t>
            </a:r>
            <a:r>
              <a:rPr lang="en-US" sz="1600" dirty="0"/>
              <a:t> = temp</a:t>
            </a:r>
          </a:p>
          <a:p>
            <a:pPr algn="l" rtl="0"/>
            <a:endParaRPr lang="en-US" sz="1600" dirty="0"/>
          </a:p>
          <a:p>
            <a:pPr algn="l" rtl="0"/>
            <a:r>
              <a:rPr lang="en-US" sz="1600" dirty="0"/>
              <a:t>    return </a:t>
            </a:r>
            <a:r>
              <a:rPr lang="en-US" sz="1600" dirty="0" err="1"/>
              <a:t>linkedList</a:t>
            </a:r>
            <a:r>
              <a:rPr lang="en-US" sz="1600" dirty="0"/>
              <a:t>  # The list with the first and last elements swapped</a:t>
            </a:r>
          </a:p>
        </p:txBody>
      </p:sp>
    </p:spTree>
    <p:extLst>
      <p:ext uri="{BB962C8B-B14F-4D97-AF65-F5344CB8AC3E}">
        <p14:creationId xmlns:p14="http://schemas.microsoft.com/office/powerpoint/2010/main" val="286773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4</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C1729EC4-C624-A19E-7165-3E76E6F25B0A}"/>
              </a:ext>
            </a:extLst>
          </p:cNvPr>
          <p:cNvSpPr txBox="1"/>
          <p:nvPr/>
        </p:nvSpPr>
        <p:spPr>
          <a:xfrm>
            <a:off x="2905626" y="1094875"/>
            <a:ext cx="8361946" cy="369332"/>
          </a:xfrm>
          <a:prstGeom prst="rect">
            <a:avLst/>
          </a:prstGeom>
          <a:noFill/>
        </p:spPr>
        <p:txBody>
          <a:bodyPr wrap="square">
            <a:spAutoFit/>
          </a:bodyPr>
          <a:lstStyle/>
          <a:p>
            <a:r>
              <a:rPr lang="he-IL" dirty="0"/>
              <a:t>כתבו </a:t>
            </a:r>
            <a:r>
              <a:rPr lang="he-IL" dirty="0" err="1"/>
              <a:t>פסאודו</a:t>
            </a:r>
            <a:r>
              <a:rPr lang="he-IL" dirty="0"/>
              <a:t>-קוד של אלגוריתם תחליף בין איבר ראשון ואחרון ברשימה מקושרת חד-כיוונית.</a:t>
            </a:r>
            <a:endParaRPr lang="en-US" dirty="0"/>
          </a:p>
        </p:txBody>
      </p:sp>
      <p:sp>
        <p:nvSpPr>
          <p:cNvPr id="7" name="TextBox 6">
            <a:extLst>
              <a:ext uri="{FF2B5EF4-FFF2-40B4-BE49-F238E27FC236}">
                <a16:creationId xmlns:a16="http://schemas.microsoft.com/office/drawing/2014/main" id="{84CDE88E-70B6-F849-91A5-C5D38589F304}"/>
              </a:ext>
            </a:extLst>
          </p:cNvPr>
          <p:cNvSpPr txBox="1"/>
          <p:nvPr/>
        </p:nvSpPr>
        <p:spPr>
          <a:xfrm>
            <a:off x="1305007" y="1865083"/>
            <a:ext cx="6097002" cy="3785652"/>
          </a:xfrm>
          <a:prstGeom prst="rect">
            <a:avLst/>
          </a:prstGeom>
          <a:noFill/>
        </p:spPr>
        <p:txBody>
          <a:bodyPr wrap="square">
            <a:spAutoFit/>
          </a:bodyPr>
          <a:lstStyle/>
          <a:p>
            <a:pPr algn="l" rtl="0"/>
            <a:r>
              <a:rPr lang="en-US" sz="1600" b="1" dirty="0"/>
              <a:t>function try(L, N):</a:t>
            </a:r>
          </a:p>
          <a:p>
            <a:pPr algn="l" rtl="0"/>
            <a:r>
              <a:rPr lang="en-US" sz="1600" dirty="0"/>
              <a:t>    L is sorted Linked List</a:t>
            </a:r>
            <a:endParaRPr lang="en-US" sz="1600" b="1" dirty="0"/>
          </a:p>
          <a:p>
            <a:pPr algn="l" rtl="0"/>
            <a:r>
              <a:rPr lang="en-US" sz="1600" dirty="0"/>
              <a:t>    N is Linked List with one node</a:t>
            </a:r>
            <a:endParaRPr lang="en-US" sz="1600" b="1" dirty="0"/>
          </a:p>
          <a:p>
            <a:pPr algn="l" rtl="0"/>
            <a:r>
              <a:rPr lang="en-US" sz="1600" dirty="0"/>
              <a:t>    if </a:t>
            </a:r>
            <a:r>
              <a:rPr lang="en-US" sz="1600" dirty="0" err="1"/>
              <a:t>L.head</a:t>
            </a:r>
            <a:r>
              <a:rPr lang="en-US" sz="1600" dirty="0"/>
              <a:t> is NULL:</a:t>
            </a:r>
          </a:p>
          <a:p>
            <a:pPr algn="l" rtl="0"/>
            <a:r>
              <a:rPr lang="en-US" sz="1600" dirty="0"/>
              <a:t>        </a:t>
            </a:r>
            <a:r>
              <a:rPr lang="en-US" sz="1600" dirty="0" err="1"/>
              <a:t>L.head</a:t>
            </a:r>
            <a:r>
              <a:rPr lang="en-US" sz="1600" dirty="0"/>
              <a:t> ← </a:t>
            </a:r>
            <a:r>
              <a:rPr lang="en-US" sz="1600" dirty="0" err="1"/>
              <a:t>N.head</a:t>
            </a:r>
            <a:endParaRPr lang="en-US" sz="1600" dirty="0"/>
          </a:p>
          <a:p>
            <a:pPr algn="l" rtl="0"/>
            <a:r>
              <a:rPr lang="en-US" sz="1600" dirty="0"/>
              <a:t>    else:</a:t>
            </a:r>
          </a:p>
          <a:p>
            <a:pPr algn="l" rtl="0"/>
            <a:r>
              <a:rPr lang="en-US" sz="1600" dirty="0"/>
              <a:t>        if </a:t>
            </a:r>
            <a:r>
              <a:rPr lang="en-US" sz="1600" dirty="0" err="1"/>
              <a:t>N.head.data</a:t>
            </a:r>
            <a:r>
              <a:rPr lang="en-US" sz="1600" dirty="0"/>
              <a:t> &lt; </a:t>
            </a:r>
            <a:r>
              <a:rPr lang="en-US" sz="1600" dirty="0" err="1"/>
              <a:t>L.head.data</a:t>
            </a:r>
            <a:r>
              <a:rPr lang="en-US" sz="1600" dirty="0"/>
              <a:t>:</a:t>
            </a:r>
          </a:p>
          <a:p>
            <a:pPr algn="l" rtl="0"/>
            <a:r>
              <a:rPr lang="en-US" sz="1600" dirty="0"/>
              <a:t>            </a:t>
            </a:r>
            <a:r>
              <a:rPr lang="en-US" sz="1600" dirty="0" err="1"/>
              <a:t>N.head.next</a:t>
            </a:r>
            <a:r>
              <a:rPr lang="en-US" sz="1600" dirty="0"/>
              <a:t> ← </a:t>
            </a:r>
            <a:r>
              <a:rPr lang="en-US" sz="1600" dirty="0" err="1"/>
              <a:t>L.head</a:t>
            </a:r>
            <a:endParaRPr lang="en-US" sz="1600" dirty="0"/>
          </a:p>
          <a:p>
            <a:pPr algn="l" rtl="0"/>
            <a:r>
              <a:rPr lang="en-US" sz="1600" dirty="0"/>
              <a:t>            </a:t>
            </a:r>
            <a:r>
              <a:rPr lang="en-US" sz="1600" dirty="0" err="1"/>
              <a:t>L.head</a:t>
            </a:r>
            <a:r>
              <a:rPr lang="en-US" sz="1600" dirty="0"/>
              <a:t> ← </a:t>
            </a:r>
            <a:r>
              <a:rPr lang="en-US" sz="1600" dirty="0" err="1"/>
              <a:t>N.head</a:t>
            </a:r>
            <a:endParaRPr lang="en-US" sz="1600" dirty="0"/>
          </a:p>
          <a:p>
            <a:pPr algn="l" rtl="0"/>
            <a:r>
              <a:rPr lang="en-US" sz="1600" dirty="0"/>
              <a:t>        else:</a:t>
            </a:r>
          </a:p>
          <a:p>
            <a:pPr algn="l" rtl="0"/>
            <a:r>
              <a:rPr lang="en-US" sz="1600" dirty="0"/>
              <a:t>            x ← </a:t>
            </a:r>
            <a:r>
              <a:rPr lang="en-US" sz="1600" dirty="0" err="1"/>
              <a:t>L.head</a:t>
            </a:r>
            <a:endParaRPr lang="en-US" sz="1600" dirty="0"/>
          </a:p>
          <a:p>
            <a:pPr algn="l" rtl="0"/>
            <a:r>
              <a:rPr lang="en-US" sz="1600" dirty="0"/>
              <a:t>            while </a:t>
            </a:r>
            <a:r>
              <a:rPr lang="en-US" sz="1600" dirty="0" err="1"/>
              <a:t>x.next</a:t>
            </a:r>
            <a:r>
              <a:rPr lang="en-US" sz="1600" dirty="0"/>
              <a:t> is not NULL and </a:t>
            </a:r>
            <a:r>
              <a:rPr lang="en-US" sz="1600" dirty="0" err="1"/>
              <a:t>N.head.data</a:t>
            </a:r>
            <a:r>
              <a:rPr lang="en-US" sz="1600" dirty="0"/>
              <a:t> ≥ </a:t>
            </a:r>
            <a:r>
              <a:rPr lang="en-US" sz="1600" dirty="0" err="1"/>
              <a:t>x.next.data</a:t>
            </a:r>
            <a:r>
              <a:rPr lang="en-US" sz="1600" dirty="0"/>
              <a:t>:</a:t>
            </a:r>
          </a:p>
          <a:p>
            <a:pPr algn="l" rtl="0"/>
            <a:r>
              <a:rPr lang="en-US" sz="1600" dirty="0"/>
              <a:t>                x ← </a:t>
            </a:r>
            <a:r>
              <a:rPr lang="en-US" sz="1600" dirty="0" err="1"/>
              <a:t>x.next</a:t>
            </a:r>
            <a:endParaRPr lang="en-US" sz="1600" dirty="0"/>
          </a:p>
          <a:p>
            <a:pPr algn="l" rtl="0"/>
            <a:r>
              <a:rPr lang="en-US" sz="1600" dirty="0"/>
              <a:t>            </a:t>
            </a:r>
            <a:r>
              <a:rPr lang="en-US" sz="1600" dirty="0" err="1"/>
              <a:t>N.head.next</a:t>
            </a:r>
            <a:r>
              <a:rPr lang="en-US" sz="1600" dirty="0"/>
              <a:t> ← </a:t>
            </a:r>
            <a:r>
              <a:rPr lang="en-US" sz="1600" dirty="0" err="1"/>
              <a:t>x.next</a:t>
            </a:r>
            <a:endParaRPr lang="en-US" sz="1600" dirty="0"/>
          </a:p>
          <a:p>
            <a:pPr algn="l" rtl="0"/>
            <a:r>
              <a:rPr lang="en-US" sz="1600" dirty="0"/>
              <a:t>            </a:t>
            </a:r>
            <a:r>
              <a:rPr lang="en-US" sz="1600" dirty="0" err="1"/>
              <a:t>x.next</a:t>
            </a:r>
            <a:r>
              <a:rPr lang="en-US" sz="1600" dirty="0"/>
              <a:t> ← </a:t>
            </a:r>
            <a:r>
              <a:rPr lang="en-US" sz="1600" dirty="0" err="1"/>
              <a:t>N.head</a:t>
            </a:r>
            <a:endParaRPr lang="en-US" sz="1600" dirty="0"/>
          </a:p>
        </p:txBody>
      </p:sp>
      <p:sp>
        <p:nvSpPr>
          <p:cNvPr id="9" name="TextBox 8">
            <a:extLst>
              <a:ext uri="{FF2B5EF4-FFF2-40B4-BE49-F238E27FC236}">
                <a16:creationId xmlns:a16="http://schemas.microsoft.com/office/drawing/2014/main" id="{D791FB52-FCBA-1377-35FC-8884826D9300}"/>
              </a:ext>
            </a:extLst>
          </p:cNvPr>
          <p:cNvSpPr txBox="1"/>
          <p:nvPr/>
        </p:nvSpPr>
        <p:spPr>
          <a:xfrm>
            <a:off x="7164805" y="2449023"/>
            <a:ext cx="3441033" cy="1200329"/>
          </a:xfrm>
          <a:prstGeom prst="rect">
            <a:avLst/>
          </a:prstGeom>
          <a:noFill/>
        </p:spPr>
        <p:txBody>
          <a:bodyPr wrap="square">
            <a:spAutoFit/>
          </a:bodyPr>
          <a:lstStyle/>
          <a:p>
            <a:pPr algn="just" rtl="0"/>
            <a:r>
              <a:rPr lang="en-US" dirty="0">
                <a:solidFill>
                  <a:srgbClr val="C00000"/>
                </a:solidFill>
              </a:rPr>
              <a:t>This algorithm should properly merge a sorted linked list L with a linked list N that has only one node.</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5</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C1729EC4-C624-A19E-7165-3E76E6F25B0A}"/>
              </a:ext>
            </a:extLst>
          </p:cNvPr>
          <p:cNvSpPr txBox="1"/>
          <p:nvPr/>
        </p:nvSpPr>
        <p:spPr>
          <a:xfrm>
            <a:off x="3154863" y="955185"/>
            <a:ext cx="8361946" cy="369332"/>
          </a:xfrm>
          <a:prstGeom prst="rect">
            <a:avLst/>
          </a:prstGeom>
          <a:noFill/>
        </p:spPr>
        <p:txBody>
          <a:bodyPr wrap="square">
            <a:spAutoFit/>
          </a:bodyPr>
          <a:lstStyle/>
          <a:p>
            <a:r>
              <a:rPr lang="he-IL" dirty="0"/>
              <a:t>כתבן </a:t>
            </a:r>
            <a:r>
              <a:rPr lang="he-IL" dirty="0" err="1"/>
              <a:t>פסאודו</a:t>
            </a:r>
            <a:r>
              <a:rPr lang="he-IL" dirty="0"/>
              <a:t>-קוד של אלגוריתם הממיין רשימה מקושרת חד-כיוונית. </a:t>
            </a:r>
            <a:endParaRPr lang="en-US" dirty="0"/>
          </a:p>
        </p:txBody>
      </p:sp>
      <p:sp>
        <p:nvSpPr>
          <p:cNvPr id="6" name="TextBox 5">
            <a:extLst>
              <a:ext uri="{FF2B5EF4-FFF2-40B4-BE49-F238E27FC236}">
                <a16:creationId xmlns:a16="http://schemas.microsoft.com/office/drawing/2014/main" id="{D230B85A-FC5D-9D8A-A24A-A713F5EBD595}"/>
              </a:ext>
            </a:extLst>
          </p:cNvPr>
          <p:cNvSpPr txBox="1"/>
          <p:nvPr/>
        </p:nvSpPr>
        <p:spPr>
          <a:xfrm>
            <a:off x="528848" y="1362226"/>
            <a:ext cx="3922836" cy="369332"/>
          </a:xfrm>
          <a:prstGeom prst="rect">
            <a:avLst/>
          </a:prstGeom>
          <a:noFill/>
        </p:spPr>
        <p:txBody>
          <a:bodyPr wrap="square">
            <a:spAutoFit/>
          </a:bodyPr>
          <a:lstStyle/>
          <a:p>
            <a:pPr algn="l" rtl="0"/>
            <a:r>
              <a:rPr lang="en-US" sz="1800" b="1" dirty="0"/>
              <a:t>function </a:t>
            </a:r>
            <a:r>
              <a:rPr lang="en-US" sz="1800" b="1" dirty="0" err="1"/>
              <a:t>bubbleSortLinkedList</a:t>
            </a:r>
            <a:r>
              <a:rPr lang="en-US" sz="1800" b="1" dirty="0"/>
              <a:t>(list):</a:t>
            </a:r>
          </a:p>
        </p:txBody>
      </p:sp>
      <p:sp>
        <p:nvSpPr>
          <p:cNvPr id="10" name="TextBox 9">
            <a:extLst>
              <a:ext uri="{FF2B5EF4-FFF2-40B4-BE49-F238E27FC236}">
                <a16:creationId xmlns:a16="http://schemas.microsoft.com/office/drawing/2014/main" id="{2F314D3A-FB84-1800-88FF-CC92FB278237}"/>
              </a:ext>
            </a:extLst>
          </p:cNvPr>
          <p:cNvSpPr txBox="1"/>
          <p:nvPr/>
        </p:nvSpPr>
        <p:spPr>
          <a:xfrm>
            <a:off x="1111146" y="1775284"/>
            <a:ext cx="3811004" cy="1569660"/>
          </a:xfrm>
          <a:prstGeom prst="rect">
            <a:avLst/>
          </a:prstGeom>
          <a:noFill/>
        </p:spPr>
        <p:txBody>
          <a:bodyPr wrap="square">
            <a:spAutoFit/>
          </a:bodyPr>
          <a:lstStyle/>
          <a:p>
            <a:pPr algn="l" rtl="0"/>
            <a:r>
              <a:rPr lang="en-US" sz="1600" dirty="0"/>
              <a:t> if </a:t>
            </a:r>
            <a:r>
              <a:rPr lang="en-US" sz="1600" dirty="0" err="1"/>
              <a:t>list.head</a:t>
            </a:r>
            <a:r>
              <a:rPr lang="en-US" sz="1600" dirty="0"/>
              <a:t> is NULL or </a:t>
            </a:r>
            <a:r>
              <a:rPr lang="en-US" sz="1600" dirty="0" err="1"/>
              <a:t>list.head.next</a:t>
            </a:r>
            <a:r>
              <a:rPr lang="en-US" sz="1600" dirty="0"/>
              <a:t> is NULL:</a:t>
            </a:r>
          </a:p>
          <a:p>
            <a:pPr algn="l" rtl="0"/>
            <a:r>
              <a:rPr lang="en-US" sz="1600" dirty="0"/>
              <a:t>        return list  # Empty list or list with one element is already sorted</a:t>
            </a:r>
          </a:p>
          <a:p>
            <a:pPr algn="l" rtl="0"/>
            <a:endParaRPr lang="en-US" sz="1600" dirty="0"/>
          </a:p>
          <a:p>
            <a:pPr algn="l" rtl="0"/>
            <a:r>
              <a:rPr lang="en-US" sz="1600" dirty="0"/>
              <a:t>sorted = False</a:t>
            </a:r>
          </a:p>
        </p:txBody>
      </p:sp>
      <p:sp>
        <p:nvSpPr>
          <p:cNvPr id="12" name="TextBox 11">
            <a:extLst>
              <a:ext uri="{FF2B5EF4-FFF2-40B4-BE49-F238E27FC236}">
                <a16:creationId xmlns:a16="http://schemas.microsoft.com/office/drawing/2014/main" id="{55107B03-F3C8-4B35-7491-84B99443591E}"/>
              </a:ext>
            </a:extLst>
          </p:cNvPr>
          <p:cNvSpPr txBox="1"/>
          <p:nvPr/>
        </p:nvSpPr>
        <p:spPr>
          <a:xfrm>
            <a:off x="5535281" y="1512312"/>
            <a:ext cx="5943599" cy="830997"/>
          </a:xfrm>
          <a:prstGeom prst="rect">
            <a:avLst/>
          </a:prstGeom>
          <a:noFill/>
        </p:spPr>
        <p:txBody>
          <a:bodyPr wrap="square">
            <a:spAutoFit/>
          </a:bodyPr>
          <a:lstStyle/>
          <a:p>
            <a:pPr algn="l" rtl="0"/>
            <a:r>
              <a:rPr lang="en-US" sz="1600" dirty="0"/>
              <a:t> while not sorted:</a:t>
            </a:r>
          </a:p>
          <a:p>
            <a:pPr algn="l" rtl="0"/>
            <a:r>
              <a:rPr lang="en-US" sz="1600" dirty="0"/>
              <a:t>        sorted = True</a:t>
            </a:r>
          </a:p>
          <a:p>
            <a:pPr algn="l" rtl="0"/>
            <a:r>
              <a:rPr lang="en-US" sz="1600" dirty="0"/>
              <a:t>        current = </a:t>
            </a:r>
            <a:r>
              <a:rPr lang="en-US" sz="1600" dirty="0" err="1"/>
              <a:t>list.head</a:t>
            </a:r>
            <a:r>
              <a:rPr lang="en-US" sz="1600" dirty="0"/>
              <a:t>        </a:t>
            </a:r>
          </a:p>
        </p:txBody>
      </p:sp>
      <p:sp>
        <p:nvSpPr>
          <p:cNvPr id="14" name="TextBox 13">
            <a:extLst>
              <a:ext uri="{FF2B5EF4-FFF2-40B4-BE49-F238E27FC236}">
                <a16:creationId xmlns:a16="http://schemas.microsoft.com/office/drawing/2014/main" id="{154A4E23-FC33-DB1D-7CEF-0C9F198D832F}"/>
              </a:ext>
            </a:extLst>
          </p:cNvPr>
          <p:cNvSpPr txBox="1"/>
          <p:nvPr/>
        </p:nvSpPr>
        <p:spPr>
          <a:xfrm>
            <a:off x="5737499" y="5452202"/>
            <a:ext cx="3003924" cy="338554"/>
          </a:xfrm>
          <a:prstGeom prst="rect">
            <a:avLst/>
          </a:prstGeom>
          <a:noFill/>
        </p:spPr>
        <p:txBody>
          <a:bodyPr wrap="square">
            <a:spAutoFit/>
          </a:bodyPr>
          <a:lstStyle/>
          <a:p>
            <a:pPr algn="l" rtl="0"/>
            <a:r>
              <a:rPr lang="en-US" sz="1600" dirty="0"/>
              <a:t> return list</a:t>
            </a:r>
          </a:p>
        </p:txBody>
      </p:sp>
      <p:sp>
        <p:nvSpPr>
          <p:cNvPr id="17" name="Rectangle 16">
            <a:extLst>
              <a:ext uri="{FF2B5EF4-FFF2-40B4-BE49-F238E27FC236}">
                <a16:creationId xmlns:a16="http://schemas.microsoft.com/office/drawing/2014/main" id="{8ADE29B6-C57A-39D2-8395-E898F34650FC}"/>
              </a:ext>
            </a:extLst>
          </p:cNvPr>
          <p:cNvSpPr/>
          <p:nvPr/>
        </p:nvSpPr>
        <p:spPr>
          <a:xfrm>
            <a:off x="637613" y="1857263"/>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FBE5D181-B19D-8D76-FA18-FA2CF5606A35}"/>
              </a:ext>
            </a:extLst>
          </p:cNvPr>
          <p:cNvSpPr/>
          <p:nvPr/>
        </p:nvSpPr>
        <p:spPr>
          <a:xfrm>
            <a:off x="5064815" y="1552553"/>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Rectangle 18">
            <a:extLst>
              <a:ext uri="{FF2B5EF4-FFF2-40B4-BE49-F238E27FC236}">
                <a16:creationId xmlns:a16="http://schemas.microsoft.com/office/drawing/2014/main" id="{9D4F570D-CF79-CA07-D35F-687FCE8A7B98}"/>
              </a:ext>
            </a:extLst>
          </p:cNvPr>
          <p:cNvSpPr/>
          <p:nvPr/>
        </p:nvSpPr>
        <p:spPr>
          <a:xfrm>
            <a:off x="5454066" y="2560114"/>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7" name="Rectangle 26">
            <a:extLst>
              <a:ext uri="{FF2B5EF4-FFF2-40B4-BE49-F238E27FC236}">
                <a16:creationId xmlns:a16="http://schemas.microsoft.com/office/drawing/2014/main" id="{23A691B0-3DA5-59B8-6B6B-7BBA77840267}"/>
              </a:ext>
            </a:extLst>
          </p:cNvPr>
          <p:cNvSpPr/>
          <p:nvPr/>
        </p:nvSpPr>
        <p:spPr>
          <a:xfrm>
            <a:off x="5259440" y="5509420"/>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2" name="TextBox 31">
            <a:extLst>
              <a:ext uri="{FF2B5EF4-FFF2-40B4-BE49-F238E27FC236}">
                <a16:creationId xmlns:a16="http://schemas.microsoft.com/office/drawing/2014/main" id="{601F584E-4E16-1E07-034E-D1BE5A92B728}"/>
              </a:ext>
            </a:extLst>
          </p:cNvPr>
          <p:cNvSpPr txBox="1"/>
          <p:nvPr/>
        </p:nvSpPr>
        <p:spPr>
          <a:xfrm>
            <a:off x="5995009" y="2429224"/>
            <a:ext cx="6097002" cy="2862322"/>
          </a:xfrm>
          <a:prstGeom prst="rect">
            <a:avLst/>
          </a:prstGeom>
          <a:noFill/>
        </p:spPr>
        <p:txBody>
          <a:bodyPr wrap="square">
            <a:spAutoFit/>
          </a:bodyPr>
          <a:lstStyle/>
          <a:p>
            <a:pPr algn="just" rtl="0"/>
            <a:r>
              <a:rPr lang="en-US" dirty="0"/>
              <a:t>while </a:t>
            </a:r>
            <a:r>
              <a:rPr lang="en-US" dirty="0" err="1"/>
              <a:t>current.next</a:t>
            </a:r>
            <a:r>
              <a:rPr lang="en-US" dirty="0"/>
              <a:t> is not NULL:</a:t>
            </a:r>
          </a:p>
          <a:p>
            <a:pPr algn="just" rtl="0"/>
            <a:r>
              <a:rPr lang="en-US" dirty="0"/>
              <a:t>            if </a:t>
            </a:r>
            <a:r>
              <a:rPr lang="en-US" dirty="0" err="1"/>
              <a:t>current.data</a:t>
            </a:r>
            <a:r>
              <a:rPr lang="en-US" dirty="0"/>
              <a:t> &gt; </a:t>
            </a:r>
            <a:r>
              <a:rPr lang="en-US" dirty="0" err="1"/>
              <a:t>current.next.data</a:t>
            </a:r>
            <a:r>
              <a:rPr lang="en-US" dirty="0"/>
              <a:t>:</a:t>
            </a:r>
          </a:p>
          <a:p>
            <a:pPr algn="just" rtl="0"/>
            <a:r>
              <a:rPr lang="en-US" dirty="0"/>
              <a:t>                # Swap the data of current and next nodes</a:t>
            </a:r>
          </a:p>
          <a:p>
            <a:pPr algn="just" rtl="0"/>
            <a:r>
              <a:rPr lang="en-US" dirty="0"/>
              <a:t>                temp = </a:t>
            </a:r>
            <a:r>
              <a:rPr lang="en-US" dirty="0" err="1"/>
              <a:t>current.data</a:t>
            </a:r>
            <a:endParaRPr lang="en-US" dirty="0"/>
          </a:p>
          <a:p>
            <a:pPr algn="just" rtl="0"/>
            <a:r>
              <a:rPr lang="en-US" dirty="0"/>
              <a:t>                </a:t>
            </a:r>
            <a:r>
              <a:rPr lang="en-US" dirty="0" err="1"/>
              <a:t>current.data</a:t>
            </a:r>
            <a:r>
              <a:rPr lang="en-US" dirty="0"/>
              <a:t> = </a:t>
            </a:r>
            <a:r>
              <a:rPr lang="en-US" dirty="0" err="1"/>
              <a:t>current.next.data</a:t>
            </a:r>
            <a:endParaRPr lang="en-US" dirty="0"/>
          </a:p>
          <a:p>
            <a:pPr algn="just" rtl="0"/>
            <a:r>
              <a:rPr lang="en-US" dirty="0"/>
              <a:t>                </a:t>
            </a:r>
            <a:r>
              <a:rPr lang="en-US" dirty="0" err="1"/>
              <a:t>current.next.data</a:t>
            </a:r>
            <a:r>
              <a:rPr lang="en-US" dirty="0"/>
              <a:t> = temp</a:t>
            </a:r>
          </a:p>
          <a:p>
            <a:pPr algn="just" rtl="0"/>
            <a:r>
              <a:rPr lang="en-US" dirty="0"/>
              <a:t>                sorted = False  # Mark that a swap occurred</a:t>
            </a:r>
          </a:p>
          <a:p>
            <a:pPr algn="just" rtl="0"/>
            <a:endParaRPr lang="en-US" dirty="0"/>
          </a:p>
          <a:p>
            <a:pPr algn="just" rtl="0"/>
            <a:r>
              <a:rPr lang="en-US" dirty="0"/>
              <a:t>            # Move to the next nodes</a:t>
            </a:r>
          </a:p>
          <a:p>
            <a:pPr algn="just" rtl="0"/>
            <a:r>
              <a:rPr lang="en-US" dirty="0"/>
              <a:t>            current = </a:t>
            </a:r>
            <a:r>
              <a:rPr lang="en-US" dirty="0" err="1"/>
              <a:t>current.next</a:t>
            </a:r>
            <a:endParaRPr lang="en-US" dirty="0"/>
          </a:p>
        </p:txBody>
      </p:sp>
    </p:spTree>
    <p:extLst>
      <p:ext uri="{BB962C8B-B14F-4D97-AF65-F5344CB8AC3E}">
        <p14:creationId xmlns:p14="http://schemas.microsoft.com/office/powerpoint/2010/main" val="56609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animBg="1"/>
      <p:bldP spid="18" grpId="0" animBg="1"/>
      <p:bldP spid="19" grpId="0" animBg="1"/>
      <p:bldP spid="27" grpId="0" animBg="1"/>
      <p:bldP spid="32"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3304</Words>
  <Application>Microsoft Office PowerPoint</Application>
  <PresentationFormat>Widescreen</PresentationFormat>
  <Paragraphs>328</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Kogan Genady</cp:lastModifiedBy>
  <cp:revision>37</cp:revision>
  <dcterms:created xsi:type="dcterms:W3CDTF">2023-05-03T06:41:59Z</dcterms:created>
  <dcterms:modified xsi:type="dcterms:W3CDTF">2023-12-10T16:26:07Z</dcterms:modified>
</cp:coreProperties>
</file>