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6" r:id="rId4"/>
    <p:sldId id="267" r:id="rId5"/>
    <p:sldId id="268" r:id="rId6"/>
    <p:sldId id="276" r:id="rId7"/>
    <p:sldId id="261" r:id="rId8"/>
    <p:sldId id="278" r:id="rId9"/>
    <p:sldId id="279" r:id="rId10"/>
    <p:sldId id="280" r:id="rId11"/>
    <p:sldId id="269" r:id="rId12"/>
    <p:sldId id="270" r:id="rId13"/>
    <p:sldId id="281" r:id="rId14"/>
    <p:sldId id="288" r:id="rId15"/>
    <p:sldId id="282" r:id="rId16"/>
    <p:sldId id="284" r:id="rId17"/>
    <p:sldId id="285" r:id="rId18"/>
    <p:sldId id="286" r:id="rId19"/>
    <p:sldId id="287" r:id="rId20"/>
    <p:sldId id="289" r:id="rId21"/>
    <p:sldId id="259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2" autoAdjust="0"/>
    <p:restoredTop sz="72175" autoAdjust="0"/>
  </p:normalViewPr>
  <p:slideViewPr>
    <p:cSldViewPr snapToGrid="0">
      <p:cViewPr varScale="1">
        <p:scale>
          <a:sx n="79" d="100"/>
          <a:sy n="79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8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1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2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י"ג/טבת/תשפ"ד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dirty="0" smtClean="0">
                <a:solidFill>
                  <a:schemeClr val="bg1"/>
                </a:solidFill>
              </a:rPr>
              <a:t>05-binary-tree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FB6964-DAC4-AFE8-076C-E5DDC9E860FA}"/>
              </a:ext>
            </a:extLst>
          </p:cNvPr>
          <p:cNvSpPr txBox="1"/>
          <p:nvPr/>
        </p:nvSpPr>
        <p:spPr>
          <a:xfrm>
            <a:off x="4884086" y="654037"/>
            <a:ext cx="3265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סיורים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בעץ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בינארי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66" y="1683058"/>
            <a:ext cx="5078070" cy="34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דוגמה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87209" y="17192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92165" y="303222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46843" y="385798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32522" y="302421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*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66440" y="38709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357569" y="233269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-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1759" y="233269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50952" y="302421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01046" y="303222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cxnSp>
        <p:nvCxnSpPr>
          <p:cNvPr id="24" name="Straight Connector 23"/>
          <p:cNvCxnSpPr>
            <a:stCxn id="15" idx="7"/>
            <a:endCxn id="9" idx="4"/>
          </p:cNvCxnSpPr>
          <p:nvPr/>
        </p:nvCxnSpPr>
        <p:spPr>
          <a:xfrm flipV="1">
            <a:off x="2877895" y="2121619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9" idx="1"/>
          </p:cNvCxnSpPr>
          <p:nvPr/>
        </p:nvCxnSpPr>
        <p:spPr>
          <a:xfrm>
            <a:off x="3592009" y="2121619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flipV="1">
            <a:off x="2096965" y="2735031"/>
            <a:ext cx="565404" cy="29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4"/>
            <a:endCxn id="13" idx="0"/>
          </p:cNvCxnSpPr>
          <p:nvPr/>
        </p:nvCxnSpPr>
        <p:spPr>
          <a:xfrm>
            <a:off x="2662369" y="2735031"/>
            <a:ext cx="574953" cy="28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4"/>
            <a:endCxn id="22" idx="0"/>
          </p:cNvCxnSpPr>
          <p:nvPr/>
        </p:nvCxnSpPr>
        <p:spPr>
          <a:xfrm flipH="1">
            <a:off x="4005846" y="2735031"/>
            <a:ext cx="560713" cy="29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4"/>
            <a:endCxn id="21" idx="0"/>
          </p:cNvCxnSpPr>
          <p:nvPr/>
        </p:nvCxnSpPr>
        <p:spPr>
          <a:xfrm>
            <a:off x="4566559" y="2735031"/>
            <a:ext cx="589193" cy="28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4"/>
            <a:endCxn id="14" idx="0"/>
          </p:cNvCxnSpPr>
          <p:nvPr/>
        </p:nvCxnSpPr>
        <p:spPr>
          <a:xfrm>
            <a:off x="3237322" y="3426550"/>
            <a:ext cx="433918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4"/>
            <a:endCxn id="11" idx="0"/>
          </p:cNvCxnSpPr>
          <p:nvPr/>
        </p:nvCxnSpPr>
        <p:spPr>
          <a:xfrm flipH="1">
            <a:off x="2751643" y="3426550"/>
            <a:ext cx="485679" cy="43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9921" y="1920451"/>
            <a:ext cx="292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Preorder: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+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- A * B C + D 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729921" y="2805701"/>
            <a:ext cx="281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Inorder: A </a:t>
            </a:r>
            <a:r>
              <a:rPr lang="en-US" smtClean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B * C </a:t>
            </a: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</a:rPr>
              <a:t>+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t>D + 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78624" y="3743984"/>
            <a:ext cx="3031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Postorder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A B C * - D E +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1.1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086313"/>
            <a:ext cx="8136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סטודנט הפעיל סיורים </a:t>
            </a: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he-IL" dirty="0" smtClean="0"/>
              <a:t> ו - </a:t>
            </a:r>
            <a:r>
              <a:rPr lang="en-US" dirty="0" smtClean="0"/>
              <a:t>Preorder</a:t>
            </a:r>
            <a:r>
              <a:rPr lang="he-IL" dirty="0" smtClean="0"/>
              <a:t> </a:t>
            </a:r>
            <a:r>
              <a:rPr lang="en-US" dirty="0" smtClean="0"/>
              <a:t>  </a:t>
            </a:r>
            <a:r>
              <a:rPr lang="he-IL" dirty="0" smtClean="0"/>
              <a:t>על </a:t>
            </a:r>
            <a:r>
              <a:rPr lang="he-IL" dirty="0"/>
              <a:t>עץ . כעבור זמן מה הוא גילה</a:t>
            </a:r>
          </a:p>
          <a:p>
            <a:r>
              <a:rPr lang="he-IL" dirty="0"/>
              <a:t>שאיבד את העץ, אך יש עדיין בידי ו תוצאות סיורים. נא לשחזר את העץ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4672" y="2478685"/>
            <a:ext cx="374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v-SE" dirty="0" smtClean="0">
                <a:latin typeface="Calibri" panose="020F0502020204030204" pitchFamily="34" charset="0"/>
              </a:rPr>
              <a:t>Inorder</a:t>
            </a:r>
            <a:r>
              <a:rPr lang="sv-SE" dirty="0">
                <a:latin typeface="Calibri" panose="020F0502020204030204" pitchFamily="34" charset="0"/>
              </a:rPr>
              <a:t>: 2, 6, 4, 7, 1, 3, 8, 5, 9, 10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Preorder: 1, 2, 4, 6, 7, 3, 5, 8, 9, </a:t>
            </a:r>
            <a:r>
              <a:rPr lang="en-US" dirty="0" smtClean="0">
                <a:latin typeface="Calibri" panose="020F0502020204030204" pitchFamily="34" charset="0"/>
              </a:rPr>
              <a:t>10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43731" y="247868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41248" y="463034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190519" y="378361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4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0119" y="463034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28270" y="313047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427671" y="304835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55272" y="3736187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Connector 15"/>
          <p:cNvCxnSpPr>
            <a:stCxn id="11" idx="7"/>
            <a:endCxn id="6" idx="4"/>
          </p:cNvCxnSpPr>
          <p:nvPr/>
        </p:nvCxnSpPr>
        <p:spPr>
          <a:xfrm flipV="1">
            <a:off x="5648596" y="2881021"/>
            <a:ext cx="1799935" cy="30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2" idx="1"/>
          </p:cNvCxnSpPr>
          <p:nvPr/>
        </p:nvCxnSpPr>
        <p:spPr>
          <a:xfrm>
            <a:off x="7448531" y="2881021"/>
            <a:ext cx="1068414" cy="22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5"/>
            <a:endCxn id="9" idx="0"/>
          </p:cNvCxnSpPr>
          <p:nvPr/>
        </p:nvCxnSpPr>
        <p:spPr>
          <a:xfrm>
            <a:off x="5648596" y="3473890"/>
            <a:ext cx="846723" cy="30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3" idx="0"/>
          </p:cNvCxnSpPr>
          <p:nvPr/>
        </p:nvCxnSpPr>
        <p:spPr>
          <a:xfrm>
            <a:off x="8732471" y="3450694"/>
            <a:ext cx="727601" cy="28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0" idx="0"/>
          </p:cNvCxnSpPr>
          <p:nvPr/>
        </p:nvCxnSpPr>
        <p:spPr>
          <a:xfrm>
            <a:off x="6495319" y="4185952"/>
            <a:ext cx="609600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8" idx="0"/>
          </p:cNvCxnSpPr>
          <p:nvPr/>
        </p:nvCxnSpPr>
        <p:spPr>
          <a:xfrm flipH="1">
            <a:off x="5946048" y="4185952"/>
            <a:ext cx="549271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516945" y="451214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0055223" y="451214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907209" y="529890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72" name="Straight Connector 71"/>
          <p:cNvCxnSpPr>
            <a:stCxn id="13" idx="4"/>
            <a:endCxn id="68" idx="1"/>
          </p:cNvCxnSpPr>
          <p:nvPr/>
        </p:nvCxnSpPr>
        <p:spPr>
          <a:xfrm>
            <a:off x="9460072" y="4138523"/>
            <a:ext cx="684425" cy="43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4"/>
            <a:endCxn id="69" idx="1"/>
          </p:cNvCxnSpPr>
          <p:nvPr/>
        </p:nvCxnSpPr>
        <p:spPr>
          <a:xfrm>
            <a:off x="10360023" y="4914480"/>
            <a:ext cx="636460" cy="44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7" idx="7"/>
            <a:endCxn id="13" idx="4"/>
          </p:cNvCxnSpPr>
          <p:nvPr/>
        </p:nvCxnSpPr>
        <p:spPr>
          <a:xfrm flipV="1">
            <a:off x="9037271" y="4138523"/>
            <a:ext cx="422801" cy="43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200725" y="2478685"/>
            <a:ext cx="1474874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3, 8, 5, 9, 10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020445" y="2485068"/>
            <a:ext cx="1474874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2, 6, 4, 7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071957" y="3185639"/>
            <a:ext cx="1474874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6,  4, 7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353353" y="3077476"/>
            <a:ext cx="1474874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8, 5, 9, 10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7" grpId="0" animBg="1"/>
      <p:bldP spid="68" grpId="0" animBg="1"/>
      <p:bldP spid="69" grpId="0" animBg="1"/>
      <p:bldP spid="79" grpId="0" animBg="1"/>
      <p:bldP spid="80" grpId="0" animBg="1"/>
      <p:bldP spid="81" grpId="0" animBg="1"/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1.2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135248"/>
            <a:ext cx="8136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סטודנט הפעיל סיורים </a:t>
            </a:r>
            <a:r>
              <a:rPr lang="en-US" dirty="0" err="1"/>
              <a:t>Inorder</a:t>
            </a:r>
            <a:r>
              <a:rPr lang="en-US" dirty="0"/>
              <a:t> </a:t>
            </a:r>
            <a:r>
              <a:rPr lang="he-IL" dirty="0"/>
              <a:t> ו - </a:t>
            </a:r>
            <a:r>
              <a:rPr lang="en-US" dirty="0"/>
              <a:t>Preorder</a:t>
            </a:r>
            <a:r>
              <a:rPr lang="he-IL" dirty="0"/>
              <a:t> </a:t>
            </a:r>
            <a:r>
              <a:rPr lang="en-US" dirty="0"/>
              <a:t>  </a:t>
            </a:r>
            <a:r>
              <a:rPr lang="he-IL" dirty="0"/>
              <a:t>על עץ . כעבור זמן מה הוא גילה</a:t>
            </a:r>
          </a:p>
          <a:p>
            <a:r>
              <a:rPr lang="he-IL" dirty="0"/>
              <a:t>שאיבד את העץ, אך יש עדיין בידי ו תוצאות סיורים. נא לשחזר את העץ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269" y="3082529"/>
            <a:ext cx="374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sv-SE" dirty="0" smtClean="0">
                <a:latin typeface="Calibri" panose="020F0502020204030204" pitchFamily="34" charset="0"/>
              </a:rPr>
              <a:t>Inorder</a:t>
            </a:r>
            <a:r>
              <a:rPr lang="sv-SE" dirty="0">
                <a:latin typeface="Calibri" panose="020F0502020204030204" pitchFamily="34" charset="0"/>
              </a:rPr>
              <a:t>: 4, 10, 3, 1, 7, 11, 8, 2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Preorder: 7, 10, 4, 3, 1, 2, 8, 11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4837" y="266766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92354" y="481932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41625" y="397259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51225" y="481932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79376" y="331945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978777" y="323733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06378" y="392516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Connector 15"/>
          <p:cNvCxnSpPr>
            <a:stCxn id="11" idx="7"/>
            <a:endCxn id="6" idx="4"/>
          </p:cNvCxnSpPr>
          <p:nvPr/>
        </p:nvCxnSpPr>
        <p:spPr>
          <a:xfrm flipV="1">
            <a:off x="6199702" y="3069997"/>
            <a:ext cx="1799935" cy="30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2" idx="1"/>
          </p:cNvCxnSpPr>
          <p:nvPr/>
        </p:nvCxnSpPr>
        <p:spPr>
          <a:xfrm>
            <a:off x="7999637" y="3069997"/>
            <a:ext cx="1068414" cy="22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9" idx="0"/>
          </p:cNvCxnSpPr>
          <p:nvPr/>
        </p:nvCxnSpPr>
        <p:spPr>
          <a:xfrm>
            <a:off x="5984176" y="3721787"/>
            <a:ext cx="1062249" cy="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  <a:endCxn id="13" idx="0"/>
          </p:cNvCxnSpPr>
          <p:nvPr/>
        </p:nvCxnSpPr>
        <p:spPr>
          <a:xfrm>
            <a:off x="9499103" y="3580749"/>
            <a:ext cx="512075" cy="34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0" idx="0"/>
          </p:cNvCxnSpPr>
          <p:nvPr/>
        </p:nvCxnSpPr>
        <p:spPr>
          <a:xfrm>
            <a:off x="7046425" y="4374928"/>
            <a:ext cx="609600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4"/>
            <a:endCxn id="8" idx="0"/>
          </p:cNvCxnSpPr>
          <p:nvPr/>
        </p:nvCxnSpPr>
        <p:spPr>
          <a:xfrm flipH="1">
            <a:off x="6497154" y="4374928"/>
            <a:ext cx="549271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068051" y="470112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8" name="Straight Connector 77"/>
          <p:cNvCxnSpPr>
            <a:stCxn id="67" idx="7"/>
            <a:endCxn id="13" idx="3"/>
          </p:cNvCxnSpPr>
          <p:nvPr/>
        </p:nvCxnSpPr>
        <p:spPr>
          <a:xfrm flipV="1">
            <a:off x="9588377" y="4268578"/>
            <a:ext cx="207275" cy="49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751831" y="2667661"/>
            <a:ext cx="1474874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4, 3, 11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228342" y="2674043"/>
            <a:ext cx="1818083" cy="29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9, 5, 1, 7, 2, 12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623063" y="3374615"/>
            <a:ext cx="1474874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1, 7, 2, 12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98199" y="3438502"/>
            <a:ext cx="640722" cy="253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968318" y="406225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Straight Connector 4"/>
          <p:cNvCxnSpPr>
            <a:stCxn id="11" idx="4"/>
            <a:endCxn id="30" idx="7"/>
          </p:cNvCxnSpPr>
          <p:nvPr/>
        </p:nvCxnSpPr>
        <p:spPr>
          <a:xfrm flipH="1">
            <a:off x="5488644" y="3721787"/>
            <a:ext cx="495532" cy="39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88348" y="3963413"/>
            <a:ext cx="1018420" cy="30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2, 12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948891" y="3236541"/>
            <a:ext cx="1474874" cy="284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smtClean="0"/>
              <a:t>3, 11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2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1.3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135248"/>
            <a:ext cx="8136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סטודנט הפעיל סיורים </a:t>
            </a:r>
            <a:r>
              <a:rPr lang="en-US" dirty="0" err="1"/>
              <a:t>Inorder</a:t>
            </a:r>
            <a:r>
              <a:rPr lang="en-US" dirty="0"/>
              <a:t> </a:t>
            </a:r>
            <a:r>
              <a:rPr lang="he-IL" dirty="0"/>
              <a:t> ו - </a:t>
            </a:r>
            <a:r>
              <a:rPr lang="en-US" dirty="0" err="1" smtClean="0"/>
              <a:t>Postorder</a:t>
            </a:r>
            <a:r>
              <a:rPr lang="he-IL" dirty="0" smtClean="0"/>
              <a:t> </a:t>
            </a:r>
            <a:r>
              <a:rPr lang="en-US" dirty="0" smtClean="0"/>
              <a:t>  </a:t>
            </a:r>
            <a:r>
              <a:rPr lang="he-IL" dirty="0"/>
              <a:t>על עץ . כעבור זמן מה הוא גילה</a:t>
            </a:r>
          </a:p>
          <a:p>
            <a:r>
              <a:rPr lang="he-IL" dirty="0"/>
              <a:t>שאיבד את העץ, אך יש עדיין בידי ו תוצאות סיורים. נא לשחזר את העץ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269" y="3082529"/>
            <a:ext cx="3742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sv-SE" dirty="0"/>
              <a:t>Postorder: 9, 1, 2, 12, 7, 5, 3, 11, 4, 8</a:t>
            </a:r>
          </a:p>
          <a:p>
            <a:pPr algn="l" rtl="0"/>
            <a:r>
              <a:rPr lang="sv-SE" dirty="0"/>
              <a:t>Inorder: 9, 5, 1, 7, 2, 12, 8, 4, 3, </a:t>
            </a:r>
            <a:r>
              <a:rPr lang="sv-SE" dirty="0" smtClean="0"/>
              <a:t>11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94837" y="266766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33819" y="485300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41625" y="397259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36825" y="486398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79376" y="331945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978777" y="323733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06378" y="392516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6" name="Straight Connector 15"/>
          <p:cNvCxnSpPr>
            <a:stCxn id="11" idx="7"/>
            <a:endCxn id="6" idx="3"/>
          </p:cNvCxnSpPr>
          <p:nvPr/>
        </p:nvCxnSpPr>
        <p:spPr>
          <a:xfrm flipV="1">
            <a:off x="6199702" y="3011076"/>
            <a:ext cx="1584409" cy="36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2" idx="1"/>
          </p:cNvCxnSpPr>
          <p:nvPr/>
        </p:nvCxnSpPr>
        <p:spPr>
          <a:xfrm>
            <a:off x="8215163" y="3011076"/>
            <a:ext cx="852888" cy="285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9" idx="0"/>
          </p:cNvCxnSpPr>
          <p:nvPr/>
        </p:nvCxnSpPr>
        <p:spPr>
          <a:xfrm>
            <a:off x="5984176" y="3721787"/>
            <a:ext cx="1062249" cy="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3" idx="0"/>
          </p:cNvCxnSpPr>
          <p:nvPr/>
        </p:nvCxnSpPr>
        <p:spPr>
          <a:xfrm>
            <a:off x="9283577" y="3639670"/>
            <a:ext cx="727601" cy="28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614977" y="396341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968318" y="406225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" name="Straight Connector 4"/>
          <p:cNvCxnSpPr>
            <a:stCxn id="11" idx="4"/>
            <a:endCxn id="30" idx="7"/>
          </p:cNvCxnSpPr>
          <p:nvPr/>
        </p:nvCxnSpPr>
        <p:spPr>
          <a:xfrm flipH="1">
            <a:off x="5488644" y="3721787"/>
            <a:ext cx="495532" cy="39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98730" y="486398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cxnSp>
        <p:nvCxnSpPr>
          <p:cNvPr id="7" name="Straight Connector 6"/>
          <p:cNvCxnSpPr>
            <a:stCxn id="30" idx="4"/>
            <a:endCxn id="28" idx="0"/>
          </p:cNvCxnSpPr>
          <p:nvPr/>
        </p:nvCxnSpPr>
        <p:spPr>
          <a:xfrm flipH="1">
            <a:off x="4803530" y="4464594"/>
            <a:ext cx="469588" cy="39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4"/>
            <a:endCxn id="8" idx="0"/>
          </p:cNvCxnSpPr>
          <p:nvPr/>
        </p:nvCxnSpPr>
        <p:spPr>
          <a:xfrm>
            <a:off x="5273118" y="4464594"/>
            <a:ext cx="565501" cy="38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4"/>
            <a:endCxn id="10" idx="0"/>
          </p:cNvCxnSpPr>
          <p:nvPr/>
        </p:nvCxnSpPr>
        <p:spPr>
          <a:xfrm flipH="1">
            <a:off x="6741625" y="4374928"/>
            <a:ext cx="304800" cy="48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4"/>
            <a:endCxn id="67" idx="0"/>
          </p:cNvCxnSpPr>
          <p:nvPr/>
        </p:nvCxnSpPr>
        <p:spPr>
          <a:xfrm flipH="1">
            <a:off x="8919777" y="3639670"/>
            <a:ext cx="363800" cy="3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7" grpId="0" animBg="1"/>
      <p:bldP spid="30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2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135248"/>
            <a:ext cx="813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נתון אלגוריתם הבא 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2768" y="2277499"/>
            <a:ext cx="39867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 smtClean="0"/>
              <a:t>function(x</a:t>
            </a:r>
            <a:r>
              <a:rPr lang="en-US" b="1" dirty="0"/>
              <a:t>)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    // </a:t>
            </a:r>
            <a:r>
              <a:rPr lang="en-US" dirty="0"/>
              <a:t>x is a node of a Binary Tree</a:t>
            </a:r>
          </a:p>
          <a:p>
            <a:pPr lvl="1" algn="l" rtl="0"/>
            <a:r>
              <a:rPr lang="en-US" dirty="0" smtClean="0"/>
              <a:t>if </a:t>
            </a:r>
            <a:r>
              <a:rPr lang="en-US" dirty="0"/>
              <a:t>x = </a:t>
            </a:r>
            <a:r>
              <a:rPr lang="en-US" dirty="0" smtClean="0"/>
              <a:t>NULL then:  </a:t>
            </a:r>
            <a:r>
              <a:rPr lang="en-US" dirty="0"/>
              <a:t>return 0</a:t>
            </a:r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m1 &lt;- f(</a:t>
            </a:r>
            <a:r>
              <a:rPr lang="en-US" dirty="0" err="1" smtClean="0"/>
              <a:t>x.left</a:t>
            </a:r>
            <a:r>
              <a:rPr lang="en-US" dirty="0" smtClean="0"/>
              <a:t>)</a:t>
            </a:r>
            <a:endParaRPr lang="en-US" dirty="0"/>
          </a:p>
          <a:p>
            <a:pPr lvl="1" algn="l" rtl="0"/>
            <a:r>
              <a:rPr lang="en-US" dirty="0" smtClean="0"/>
              <a:t>m2 &lt;- f(</a:t>
            </a:r>
            <a:r>
              <a:rPr lang="en-US" dirty="0" err="1" smtClean="0"/>
              <a:t>x.right</a:t>
            </a:r>
            <a:r>
              <a:rPr lang="en-US" dirty="0"/>
              <a:t>)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 smtClean="0"/>
              <a:t>if </a:t>
            </a:r>
            <a:r>
              <a:rPr lang="en-US" dirty="0"/>
              <a:t>m1 &gt; m2 </a:t>
            </a:r>
            <a:r>
              <a:rPr lang="en-US" dirty="0" smtClean="0"/>
              <a:t>then return </a:t>
            </a:r>
            <a:r>
              <a:rPr lang="en-US" dirty="0"/>
              <a:t>m1 + 1</a:t>
            </a:r>
          </a:p>
          <a:p>
            <a:pPr lvl="1" algn="l" rtl="0"/>
            <a:r>
              <a:rPr lang="en-US" dirty="0" smtClean="0"/>
              <a:t>else return </a:t>
            </a:r>
            <a:r>
              <a:rPr lang="en-US" dirty="0"/>
              <a:t>m2 + 1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27765" y="1867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he-IL" dirty="0">
                <a:latin typeface="ArialMT"/>
              </a:rPr>
              <a:t>א . מה מחזיר אלגוריתם אם הוא מקבל עץ הבא ?</a:t>
            </a:r>
          </a:p>
          <a:p>
            <a:pPr algn="just"/>
            <a:r>
              <a:rPr lang="he-IL" dirty="0">
                <a:latin typeface="ArialMT"/>
              </a:rPr>
              <a:t>ב. מה מבצע אלגוריתם ?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566345" y="2877339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071301" y="419028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8211658" y="418227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45576" y="502900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636705" y="349075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540895" y="349075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0130088" y="418227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0" name="Straight Connector 59"/>
          <p:cNvCxnSpPr>
            <a:stCxn id="56" idx="7"/>
            <a:endCxn id="51" idx="4"/>
          </p:cNvCxnSpPr>
          <p:nvPr/>
        </p:nvCxnSpPr>
        <p:spPr>
          <a:xfrm flipV="1">
            <a:off x="8157031" y="3279675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4"/>
            <a:endCxn id="57" idx="1"/>
          </p:cNvCxnSpPr>
          <p:nvPr/>
        </p:nvCxnSpPr>
        <p:spPr>
          <a:xfrm>
            <a:off x="8871145" y="3279675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2" idx="0"/>
            <a:endCxn id="56" idx="4"/>
          </p:cNvCxnSpPr>
          <p:nvPr/>
        </p:nvCxnSpPr>
        <p:spPr>
          <a:xfrm flipV="1">
            <a:off x="7376101" y="3893087"/>
            <a:ext cx="565404" cy="29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4"/>
            <a:endCxn id="54" idx="0"/>
          </p:cNvCxnSpPr>
          <p:nvPr/>
        </p:nvCxnSpPr>
        <p:spPr>
          <a:xfrm>
            <a:off x="7941505" y="3893087"/>
            <a:ext cx="574953" cy="28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4"/>
            <a:endCxn id="58" idx="0"/>
          </p:cNvCxnSpPr>
          <p:nvPr/>
        </p:nvCxnSpPr>
        <p:spPr>
          <a:xfrm>
            <a:off x="9845695" y="3893087"/>
            <a:ext cx="589193" cy="28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4"/>
            <a:endCxn id="55" idx="0"/>
          </p:cNvCxnSpPr>
          <p:nvPr/>
        </p:nvCxnSpPr>
        <p:spPr>
          <a:xfrm>
            <a:off x="8516458" y="4584606"/>
            <a:ext cx="433918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3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135248"/>
            <a:ext cx="813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נתון אלגוריתם הבא 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7765" y="18677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he-IL" dirty="0">
                <a:latin typeface="ArialMT"/>
              </a:rPr>
              <a:t>א . מה מחזיר אלגוריתם אם הוא מקבל עץ הבא ?</a:t>
            </a:r>
          </a:p>
          <a:p>
            <a:pPr algn="just"/>
            <a:r>
              <a:rPr lang="he-IL" dirty="0">
                <a:latin typeface="ArialMT"/>
              </a:rPr>
              <a:t>ב. מה מבצע אלגוריתם ?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566345" y="2877339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071301" y="419028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8211658" y="418227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8645576" y="502900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636705" y="349075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9540895" y="349075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0130088" y="418227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60" name="Straight Connector 59"/>
          <p:cNvCxnSpPr>
            <a:stCxn id="56" idx="7"/>
            <a:endCxn id="51" idx="4"/>
          </p:cNvCxnSpPr>
          <p:nvPr/>
        </p:nvCxnSpPr>
        <p:spPr>
          <a:xfrm flipV="1">
            <a:off x="8157031" y="3279675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4"/>
            <a:endCxn id="57" idx="1"/>
          </p:cNvCxnSpPr>
          <p:nvPr/>
        </p:nvCxnSpPr>
        <p:spPr>
          <a:xfrm>
            <a:off x="8871145" y="3279675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2" idx="0"/>
            <a:endCxn id="56" idx="4"/>
          </p:cNvCxnSpPr>
          <p:nvPr/>
        </p:nvCxnSpPr>
        <p:spPr>
          <a:xfrm flipV="1">
            <a:off x="7376101" y="3893087"/>
            <a:ext cx="565404" cy="29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4"/>
            <a:endCxn id="54" idx="0"/>
          </p:cNvCxnSpPr>
          <p:nvPr/>
        </p:nvCxnSpPr>
        <p:spPr>
          <a:xfrm>
            <a:off x="7941505" y="3893087"/>
            <a:ext cx="574953" cy="28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4"/>
            <a:endCxn id="58" idx="0"/>
          </p:cNvCxnSpPr>
          <p:nvPr/>
        </p:nvCxnSpPr>
        <p:spPr>
          <a:xfrm>
            <a:off x="9845695" y="3893087"/>
            <a:ext cx="589193" cy="289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4"/>
            <a:endCxn id="55" idx="0"/>
          </p:cNvCxnSpPr>
          <p:nvPr/>
        </p:nvCxnSpPr>
        <p:spPr>
          <a:xfrm>
            <a:off x="8516458" y="4584606"/>
            <a:ext cx="433918" cy="4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13736" y="243754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 smtClean="0"/>
              <a:t>function(x):</a:t>
            </a:r>
            <a:endParaRPr lang="en-US" b="1" dirty="0"/>
          </a:p>
          <a:p>
            <a:pPr algn="l" rtl="0"/>
            <a:r>
              <a:rPr lang="en-US" dirty="0"/>
              <a:t>    // x is a node of a Binary Tree</a:t>
            </a:r>
          </a:p>
          <a:p>
            <a:pPr algn="l" rtl="0"/>
            <a:r>
              <a:rPr lang="en-US" dirty="0"/>
              <a:t>    if x = NULL then</a:t>
            </a:r>
          </a:p>
          <a:p>
            <a:pPr algn="l" rtl="0"/>
            <a:r>
              <a:rPr lang="en-US" dirty="0"/>
              <a:t>        return </a:t>
            </a:r>
            <a:r>
              <a:rPr lang="en-US" dirty="0" smtClean="0"/>
              <a:t>0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  </a:t>
            </a:r>
            <a:r>
              <a:rPr lang="en-US" dirty="0" smtClean="0"/>
              <a:t>value </a:t>
            </a:r>
            <a:r>
              <a:rPr lang="en-US" dirty="0"/>
              <a:t>= 0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    if </a:t>
            </a:r>
            <a:r>
              <a:rPr lang="en-US" dirty="0" err="1"/>
              <a:t>x.key</a:t>
            </a:r>
            <a:r>
              <a:rPr lang="en-US" dirty="0"/>
              <a:t> mod 2 = 0 then</a:t>
            </a:r>
          </a:p>
          <a:p>
            <a:pPr algn="l" rtl="0"/>
            <a:r>
              <a:rPr lang="en-US" dirty="0"/>
              <a:t>        value = </a:t>
            </a:r>
            <a:r>
              <a:rPr lang="en-US" dirty="0" err="1"/>
              <a:t>x.key</a:t>
            </a:r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/>
              <a:t>value + </a:t>
            </a:r>
            <a:r>
              <a:rPr lang="en-US" dirty="0" err="1"/>
              <a:t>SumEvenTree</a:t>
            </a:r>
            <a:r>
              <a:rPr lang="en-US" dirty="0"/>
              <a:t>(</a:t>
            </a:r>
            <a:r>
              <a:rPr lang="en-US" dirty="0" err="1"/>
              <a:t>x.left</a:t>
            </a:r>
            <a:r>
              <a:rPr lang="en-US" dirty="0"/>
              <a:t>) + </a:t>
            </a:r>
            <a:r>
              <a:rPr lang="en-US" dirty="0" err="1"/>
              <a:t>SumEvenTree</a:t>
            </a:r>
            <a:r>
              <a:rPr lang="en-US" dirty="0"/>
              <a:t>(</a:t>
            </a:r>
            <a:r>
              <a:rPr lang="en-US" dirty="0" err="1"/>
              <a:t>x.right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0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4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135248"/>
            <a:ext cx="813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כתבו </a:t>
            </a:r>
            <a:r>
              <a:rPr lang="he-IL" dirty="0" err="1"/>
              <a:t>פסאודו</a:t>
            </a:r>
            <a:r>
              <a:rPr lang="he-IL" dirty="0"/>
              <a:t> קוד אשר מקבל עץ בינארי ומחזיר את העץ הסימטרי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8784" y="154495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/>
              <a:t>function </a:t>
            </a:r>
            <a:r>
              <a:rPr lang="en-US" b="1" dirty="0" err="1"/>
              <a:t>createMirrorTree</a:t>
            </a:r>
            <a:r>
              <a:rPr lang="en-US" b="1" dirty="0"/>
              <a:t>(root):</a:t>
            </a:r>
          </a:p>
          <a:p>
            <a:pPr algn="l" rtl="0"/>
            <a:r>
              <a:rPr lang="en-US" dirty="0"/>
              <a:t>    if root = NULL then</a:t>
            </a:r>
          </a:p>
          <a:p>
            <a:pPr algn="l" rtl="0"/>
            <a:r>
              <a:rPr lang="en-US" dirty="0"/>
              <a:t>        return NULL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dirty="0"/>
              <a:t>    // Create a new node with the same key as the current root</a:t>
            </a:r>
          </a:p>
          <a:p>
            <a:pPr algn="l" rtl="0"/>
            <a:r>
              <a:rPr lang="en-US" dirty="0"/>
              <a:t>    </a:t>
            </a:r>
            <a:r>
              <a:rPr lang="en-US" dirty="0" err="1"/>
              <a:t>mirrorRoot</a:t>
            </a:r>
            <a:r>
              <a:rPr lang="en-US" dirty="0"/>
              <a:t> = new </a:t>
            </a:r>
            <a:r>
              <a:rPr lang="en-US" dirty="0" err="1"/>
              <a:t>TreeNode</a:t>
            </a:r>
            <a:r>
              <a:rPr lang="en-US" dirty="0"/>
              <a:t>(</a:t>
            </a:r>
            <a:r>
              <a:rPr lang="en-US" dirty="0" err="1"/>
              <a:t>root.key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dirty="0"/>
              <a:t>    // Recursively create the mirror of the right subtree as the left subtree of the new node</a:t>
            </a:r>
          </a:p>
          <a:p>
            <a:pPr algn="l" rtl="0"/>
            <a:r>
              <a:rPr lang="en-US" dirty="0"/>
              <a:t>    </a:t>
            </a:r>
            <a:r>
              <a:rPr lang="en-US" dirty="0" err="1"/>
              <a:t>mirrorRoot.left</a:t>
            </a:r>
            <a:r>
              <a:rPr lang="en-US" dirty="0"/>
              <a:t> = </a:t>
            </a:r>
            <a:r>
              <a:rPr lang="en-US" dirty="0" err="1"/>
              <a:t>createMirrorTree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dirty="0"/>
              <a:t>    // Recursively create the mirror of the left subtree as the right subtree of the new node</a:t>
            </a:r>
          </a:p>
          <a:p>
            <a:pPr algn="l" rtl="0"/>
            <a:r>
              <a:rPr lang="en-US" dirty="0"/>
              <a:t>    </a:t>
            </a:r>
            <a:r>
              <a:rPr lang="en-US" dirty="0" err="1"/>
              <a:t>mirrorRoot.right</a:t>
            </a:r>
            <a:r>
              <a:rPr lang="en-US" dirty="0"/>
              <a:t> = </a:t>
            </a:r>
            <a:r>
              <a:rPr lang="en-US" dirty="0" err="1"/>
              <a:t>createMirrorTree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dirty="0"/>
              <a:t>    return </a:t>
            </a:r>
            <a:r>
              <a:rPr lang="en-US" dirty="0" err="1"/>
              <a:t>mirrorRoot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44" y="2340864"/>
            <a:ext cx="4312121" cy="26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5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792" y="225792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/>
              <a:t>function </a:t>
            </a:r>
            <a:r>
              <a:rPr lang="en-US" b="1" dirty="0" err="1"/>
              <a:t>isSiblingTree</a:t>
            </a:r>
            <a:r>
              <a:rPr lang="en-US" b="1" dirty="0"/>
              <a:t>(root):</a:t>
            </a:r>
          </a:p>
          <a:p>
            <a:pPr lvl="1" algn="l" rtl="0"/>
            <a:r>
              <a:rPr lang="en-US" dirty="0" smtClean="0"/>
              <a:t>if </a:t>
            </a:r>
            <a:r>
              <a:rPr lang="en-US" dirty="0"/>
              <a:t>root is NULL then</a:t>
            </a:r>
          </a:p>
          <a:p>
            <a:pPr lvl="1" algn="l" rtl="0"/>
            <a:r>
              <a:rPr lang="en-US" dirty="0"/>
              <a:t>        return true</a:t>
            </a:r>
          </a:p>
          <a:p>
            <a:pPr lvl="1" algn="l" rtl="0"/>
            <a:r>
              <a:rPr lang="en-US" dirty="0"/>
              <a:t>    </a:t>
            </a:r>
          </a:p>
          <a:p>
            <a:pPr lvl="1" algn="l" rtl="0"/>
            <a:r>
              <a:rPr lang="en-US" dirty="0" smtClean="0"/>
              <a:t>if </a:t>
            </a:r>
            <a:r>
              <a:rPr lang="en-US" dirty="0" err="1"/>
              <a:t>root.left</a:t>
            </a:r>
            <a:r>
              <a:rPr lang="en-US" dirty="0"/>
              <a:t> is NULL and </a:t>
            </a:r>
            <a:r>
              <a:rPr lang="en-US" dirty="0" err="1"/>
              <a:t>root.right</a:t>
            </a:r>
            <a:r>
              <a:rPr lang="en-US" dirty="0"/>
              <a:t> is NULL then</a:t>
            </a:r>
          </a:p>
          <a:p>
            <a:pPr lvl="1" algn="l" rtl="0"/>
            <a:r>
              <a:rPr lang="en-US" dirty="0"/>
              <a:t>        return true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 smtClean="0"/>
              <a:t>    if </a:t>
            </a:r>
            <a:r>
              <a:rPr lang="en-US" dirty="0" err="1"/>
              <a:t>root.left</a:t>
            </a:r>
            <a:r>
              <a:rPr lang="en-US" dirty="0"/>
              <a:t> is not NULL and </a:t>
            </a:r>
            <a:r>
              <a:rPr lang="en-US" dirty="0" err="1"/>
              <a:t>root.right</a:t>
            </a:r>
            <a:r>
              <a:rPr lang="en-US" dirty="0"/>
              <a:t> is not NULL and </a:t>
            </a:r>
            <a:r>
              <a:rPr lang="en-US" dirty="0" err="1"/>
              <a:t>root.left.data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 err="1"/>
              <a:t>root.right.data</a:t>
            </a:r>
            <a:r>
              <a:rPr lang="en-US" dirty="0"/>
              <a:t> then</a:t>
            </a:r>
          </a:p>
          <a:p>
            <a:pPr lvl="1" algn="l" rtl="0"/>
            <a:r>
              <a:rPr lang="en-US" dirty="0" smtClean="0"/>
              <a:t>         return </a:t>
            </a:r>
            <a:r>
              <a:rPr lang="en-US" dirty="0" err="1"/>
              <a:t>isSiblingTree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) and </a:t>
            </a:r>
            <a:r>
              <a:rPr lang="en-US" dirty="0" err="1"/>
              <a:t>isSiblingTree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)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/>
              <a:t>false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92" y="2461107"/>
            <a:ext cx="4870020" cy="3286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9372" y="1295812"/>
            <a:ext cx="913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>
                <a:latin typeface="ArialMT"/>
              </a:rPr>
              <a:t>כתבו אלגוריתם המקבל מצביע לשורש עץ בינארי ומחזיר </a:t>
            </a:r>
            <a:r>
              <a:rPr lang="en-US" dirty="0">
                <a:latin typeface="Calibri" panose="020F0502020204030204" pitchFamily="34" charset="0"/>
              </a:rPr>
              <a:t>true </a:t>
            </a:r>
            <a:r>
              <a:rPr lang="he-IL" dirty="0">
                <a:latin typeface="ArialMT"/>
              </a:rPr>
              <a:t>אם עץ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הוא עץ אחים ו-</a:t>
            </a:r>
            <a:r>
              <a:rPr lang="en-US" dirty="0">
                <a:latin typeface="ArialMT"/>
              </a:rPr>
              <a:t>false</a:t>
            </a:r>
            <a:r>
              <a:rPr lang="he-IL" dirty="0">
                <a:latin typeface="ArialMT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he-IL" dirty="0">
                <a:latin typeface="ArialMT"/>
              </a:rPr>
              <a:t>אחרת.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he-IL" dirty="0" smtClean="0">
                <a:latin typeface="ArialMT"/>
              </a:rPr>
              <a:t>נתונים </a:t>
            </a:r>
            <a:r>
              <a:rPr lang="he-IL" dirty="0">
                <a:latin typeface="ArialMT"/>
              </a:rPr>
              <a:t>העצים הבאים: איזה עץ הוא עץ אחים?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6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1792" y="225792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/>
              <a:t>function </a:t>
            </a:r>
            <a:r>
              <a:rPr lang="en-US" b="1" dirty="0" err="1"/>
              <a:t>isSiblingTree</a:t>
            </a:r>
            <a:r>
              <a:rPr lang="en-US" b="1" dirty="0"/>
              <a:t>(root):</a:t>
            </a:r>
          </a:p>
          <a:p>
            <a:pPr lvl="1" algn="l" rtl="0"/>
            <a:r>
              <a:rPr lang="en-US" dirty="0" smtClean="0"/>
              <a:t>if </a:t>
            </a:r>
            <a:r>
              <a:rPr lang="en-US" dirty="0"/>
              <a:t>root is NULL then</a:t>
            </a:r>
          </a:p>
          <a:p>
            <a:pPr lvl="1" algn="l" rtl="0"/>
            <a:r>
              <a:rPr lang="en-US" dirty="0"/>
              <a:t>        return true</a:t>
            </a:r>
          </a:p>
          <a:p>
            <a:pPr lvl="1" algn="l" rtl="0"/>
            <a:r>
              <a:rPr lang="en-US" dirty="0"/>
              <a:t>    </a:t>
            </a:r>
          </a:p>
          <a:p>
            <a:pPr lvl="1" algn="l" rtl="0"/>
            <a:r>
              <a:rPr lang="en-US" dirty="0" smtClean="0"/>
              <a:t>if </a:t>
            </a:r>
            <a:r>
              <a:rPr lang="en-US" dirty="0" err="1"/>
              <a:t>root.left</a:t>
            </a:r>
            <a:r>
              <a:rPr lang="en-US" dirty="0"/>
              <a:t> is NULL and </a:t>
            </a:r>
            <a:r>
              <a:rPr lang="en-US" dirty="0" err="1"/>
              <a:t>root.right</a:t>
            </a:r>
            <a:r>
              <a:rPr lang="en-US" dirty="0"/>
              <a:t> is NULL then</a:t>
            </a:r>
          </a:p>
          <a:p>
            <a:pPr lvl="1" algn="l" rtl="0"/>
            <a:r>
              <a:rPr lang="en-US" dirty="0"/>
              <a:t>        return true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 smtClean="0"/>
              <a:t>    if </a:t>
            </a:r>
            <a:r>
              <a:rPr lang="en-US" dirty="0" err="1"/>
              <a:t>root.left</a:t>
            </a:r>
            <a:r>
              <a:rPr lang="en-US" dirty="0"/>
              <a:t> is not NULL and </a:t>
            </a:r>
            <a:r>
              <a:rPr lang="en-US" dirty="0" err="1"/>
              <a:t>root.right</a:t>
            </a:r>
            <a:r>
              <a:rPr lang="en-US" dirty="0"/>
              <a:t> is not NULL and </a:t>
            </a:r>
            <a:r>
              <a:rPr lang="en-US" dirty="0" err="1"/>
              <a:t>root.left.data</a:t>
            </a:r>
            <a:r>
              <a:rPr lang="en-US" dirty="0"/>
              <a:t> </a:t>
            </a:r>
            <a:r>
              <a:rPr lang="en-US" dirty="0" smtClean="0"/>
              <a:t>&lt;= </a:t>
            </a:r>
            <a:r>
              <a:rPr lang="en-US" dirty="0" err="1"/>
              <a:t>root.right.data</a:t>
            </a:r>
            <a:r>
              <a:rPr lang="en-US" dirty="0"/>
              <a:t> then</a:t>
            </a:r>
          </a:p>
          <a:p>
            <a:pPr lvl="1" algn="l" rtl="0"/>
            <a:r>
              <a:rPr lang="en-US" dirty="0" smtClean="0"/>
              <a:t>         return </a:t>
            </a:r>
            <a:r>
              <a:rPr lang="en-US" dirty="0" err="1"/>
              <a:t>isSiblingTree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) and </a:t>
            </a:r>
            <a:r>
              <a:rPr lang="en-US" dirty="0" err="1"/>
              <a:t>isSiblingTree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)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/>
              <a:t>false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92" y="2461107"/>
            <a:ext cx="4870020" cy="3286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9372" y="1295812"/>
            <a:ext cx="913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>
                <a:latin typeface="ArialMT"/>
              </a:rPr>
              <a:t>כתבו אלגוריתם המקבל מצביע לשורש עץ בינארי ומחזיר </a:t>
            </a:r>
            <a:r>
              <a:rPr lang="en-US" dirty="0">
                <a:latin typeface="Calibri" panose="020F0502020204030204" pitchFamily="34" charset="0"/>
              </a:rPr>
              <a:t>true </a:t>
            </a:r>
            <a:r>
              <a:rPr lang="he-IL" dirty="0">
                <a:latin typeface="ArialMT"/>
              </a:rPr>
              <a:t>אם עץ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הוא עץ אחים ו-</a:t>
            </a:r>
            <a:r>
              <a:rPr lang="en-US" dirty="0">
                <a:latin typeface="ArialMT"/>
              </a:rPr>
              <a:t>false</a:t>
            </a:r>
            <a:r>
              <a:rPr lang="he-IL" dirty="0">
                <a:latin typeface="ArialMT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he-IL" dirty="0">
                <a:latin typeface="ArialMT"/>
              </a:rPr>
              <a:t>אחרת.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he-IL" dirty="0" smtClean="0">
                <a:latin typeface="ArialMT"/>
              </a:rPr>
              <a:t>נתונים </a:t>
            </a:r>
            <a:r>
              <a:rPr lang="he-IL" dirty="0">
                <a:latin typeface="ArialMT"/>
              </a:rPr>
              <a:t>העצים הבאים: איזה עץ הוא עץ אחים?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43758" y="464558"/>
            <a:ext cx="3403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עצים, עצים בינאריים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7144" y="1373361"/>
            <a:ext cx="6864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>
                <a:latin typeface="Arial-BoldMT"/>
              </a:rPr>
              <a:t>עץ </a:t>
            </a:r>
            <a:r>
              <a:rPr lang="he-IL" dirty="0">
                <a:latin typeface="ArialMT"/>
              </a:rPr>
              <a:t>– אוסף של צמתים מחוברים ביניהם ע"י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קשתות כך שיש מסלול מכל צומת לכל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צומת ואין מסלול </a:t>
            </a:r>
            <a:r>
              <a:rPr lang="he-IL" dirty="0" smtClean="0">
                <a:latin typeface="ArialMT"/>
              </a:rPr>
              <a:t>מעגלי.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עץ </a:t>
            </a:r>
            <a:r>
              <a:rPr lang="he-IL" b="1" dirty="0"/>
              <a:t>מושרש </a:t>
            </a:r>
            <a:r>
              <a:rPr lang="he-IL" dirty="0"/>
              <a:t>– הוא עץ חופשי שבו </a:t>
            </a:r>
            <a:r>
              <a:rPr lang="he-IL" dirty="0" smtClean="0"/>
              <a:t>אחד</a:t>
            </a:r>
            <a:r>
              <a:rPr lang="en-US" dirty="0" smtClean="0"/>
              <a:t> </a:t>
            </a:r>
            <a:r>
              <a:rPr lang="he-IL" dirty="0" smtClean="0"/>
              <a:t>הצמתים </a:t>
            </a:r>
            <a:r>
              <a:rPr lang="he-IL" dirty="0"/>
              <a:t>מובחר מכל האחרים. </a:t>
            </a:r>
            <a:r>
              <a:rPr lang="he-IL" dirty="0" smtClean="0"/>
              <a:t>הצומת</a:t>
            </a:r>
            <a:r>
              <a:rPr lang="en-US" dirty="0" smtClean="0"/>
              <a:t> </a:t>
            </a:r>
            <a:r>
              <a:rPr lang="he-IL" dirty="0" smtClean="0"/>
              <a:t>המובחר </a:t>
            </a:r>
            <a:r>
              <a:rPr lang="he-IL" dirty="0"/>
              <a:t>נקרא </a:t>
            </a:r>
            <a:r>
              <a:rPr lang="he-IL" dirty="0" smtClean="0"/>
              <a:t>שורש </a:t>
            </a:r>
            <a:r>
              <a:rPr lang="en-US" dirty="0" smtClean="0"/>
              <a:t> </a:t>
            </a:r>
            <a:r>
              <a:rPr lang="he-IL" dirty="0" smtClean="0"/>
              <a:t>(</a:t>
            </a:r>
            <a:r>
              <a:rPr lang="en-US" dirty="0" smtClean="0"/>
              <a:t>root</a:t>
            </a:r>
            <a:r>
              <a:rPr lang="he-IL" dirty="0" smtClean="0"/>
              <a:t>) עץ 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שורש</a:t>
            </a:r>
            <a:r>
              <a:rPr lang="he-IL" dirty="0" smtClean="0"/>
              <a:t> </a:t>
            </a:r>
            <a:r>
              <a:rPr lang="he-IL" dirty="0"/>
              <a:t>– צומת בעץ. אף צומת לא </a:t>
            </a:r>
            <a:r>
              <a:rPr lang="he-IL" dirty="0" smtClean="0"/>
              <a:t>מצביע</a:t>
            </a:r>
            <a:r>
              <a:rPr lang="en-US" dirty="0" smtClean="0"/>
              <a:t> </a:t>
            </a:r>
            <a:r>
              <a:rPr lang="he-IL" dirty="0" smtClean="0"/>
              <a:t>אליו </a:t>
            </a:r>
            <a:r>
              <a:rPr lang="en-US" dirty="0" smtClean="0"/>
              <a:t>)</a:t>
            </a:r>
            <a:r>
              <a:rPr lang="he-IL" dirty="0" smtClean="0"/>
              <a:t>אין </a:t>
            </a:r>
            <a:r>
              <a:rPr lang="he-IL" dirty="0"/>
              <a:t>לו </a:t>
            </a:r>
            <a:r>
              <a:rPr lang="he-IL" dirty="0" smtClean="0"/>
              <a:t>אב</a:t>
            </a:r>
            <a:r>
              <a:rPr lang="en-US" dirty="0" smtClean="0"/>
              <a:t>(</a:t>
            </a:r>
            <a:r>
              <a:rPr lang="he-IL" dirty="0" smtClean="0"/>
              <a:t> בדוגמה </a:t>
            </a:r>
            <a:r>
              <a:rPr lang="he-IL" dirty="0"/>
              <a:t>שלנו </a:t>
            </a:r>
            <a:r>
              <a:rPr lang="en-US" dirty="0" smtClean="0"/>
              <a:t>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בנים </a:t>
            </a:r>
            <a:r>
              <a:rPr lang="he-IL" dirty="0" smtClean="0"/>
              <a:t>–</a:t>
            </a:r>
            <a:r>
              <a:rPr lang="en-US" dirty="0" smtClean="0"/>
              <a:t> </a:t>
            </a:r>
            <a:r>
              <a:rPr lang="he-IL" dirty="0" smtClean="0"/>
              <a:t>צמתים </a:t>
            </a:r>
            <a:r>
              <a:rPr lang="he-IL" dirty="0"/>
              <a:t>מתחת לצומת </a:t>
            </a:r>
            <a:r>
              <a:rPr lang="he-IL" dirty="0" smtClean="0"/>
              <a:t>ומחוברים</a:t>
            </a:r>
            <a:r>
              <a:rPr lang="en-US" dirty="0" smtClean="0"/>
              <a:t> </a:t>
            </a:r>
            <a:r>
              <a:rPr lang="he-IL" dirty="0" smtClean="0"/>
              <a:t>אליו בצלע.</a:t>
            </a:r>
            <a:r>
              <a:rPr lang="en-US" dirty="0"/>
              <a:t> </a:t>
            </a:r>
            <a:r>
              <a:rPr lang="he-IL" dirty="0" smtClean="0"/>
              <a:t> </a:t>
            </a:r>
            <a:r>
              <a:rPr lang="en-US" dirty="0" smtClean="0"/>
              <a:t>K</a:t>
            </a:r>
            <a:r>
              <a:rPr lang="he-IL" dirty="0" smtClean="0"/>
              <a:t>, </a:t>
            </a:r>
            <a:r>
              <a:rPr lang="en-US" dirty="0" smtClean="0"/>
              <a:t>P</a:t>
            </a:r>
            <a:r>
              <a:rPr lang="he-IL" dirty="0" smtClean="0"/>
              <a:t> – בנים של </a:t>
            </a:r>
            <a:r>
              <a:rPr lang="en-US" dirty="0" smtClean="0"/>
              <a:t>Y</a:t>
            </a:r>
            <a:r>
              <a:rPr lang="he-IL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אב </a:t>
            </a:r>
            <a:r>
              <a:rPr lang="he-IL" dirty="0"/>
              <a:t>–אם צומת </a:t>
            </a:r>
            <a:r>
              <a:rPr lang="en-US" dirty="0"/>
              <a:t>X </a:t>
            </a:r>
            <a:r>
              <a:rPr lang="he-IL" dirty="0"/>
              <a:t> </a:t>
            </a:r>
            <a:r>
              <a:rPr lang="he-IL" dirty="0" smtClean="0"/>
              <a:t>הוא בן שך צומת </a:t>
            </a:r>
            <a:r>
              <a:rPr lang="en-US" dirty="0" smtClean="0"/>
              <a:t>Y</a:t>
            </a:r>
            <a:r>
              <a:rPr lang="he-IL" dirty="0" smtClean="0"/>
              <a:t>, אז </a:t>
            </a:r>
            <a:r>
              <a:rPr lang="en-US" dirty="0" smtClean="0"/>
              <a:t>Y</a:t>
            </a:r>
            <a:r>
              <a:rPr lang="he-IL" dirty="0" smtClean="0"/>
              <a:t> הוא אבא של </a:t>
            </a:r>
            <a:r>
              <a:rPr lang="en-US" dirty="0" smtClean="0"/>
              <a:t>X</a:t>
            </a:r>
            <a:r>
              <a:rPr lang="he-IL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עלה </a:t>
            </a:r>
            <a:r>
              <a:rPr lang="he-IL" dirty="0"/>
              <a:t>– צומת ללא </a:t>
            </a:r>
            <a:r>
              <a:rPr lang="he-IL" dirty="0" smtClean="0"/>
              <a:t>בנים </a:t>
            </a:r>
            <a:r>
              <a:rPr lang="en-US" dirty="0" smtClean="0"/>
              <a:t>W</a:t>
            </a:r>
            <a:r>
              <a:rPr lang="he-IL" dirty="0" smtClean="0"/>
              <a:t>, </a:t>
            </a:r>
            <a:r>
              <a:rPr lang="en-US" dirty="0" smtClean="0"/>
              <a:t>E</a:t>
            </a:r>
            <a:r>
              <a:rPr lang="he-IL" dirty="0" smtClean="0"/>
              <a:t>, </a:t>
            </a:r>
            <a:r>
              <a:rPr lang="en-US" dirty="0" smtClean="0"/>
              <a:t>B</a:t>
            </a:r>
            <a:r>
              <a:rPr lang="he-IL" dirty="0"/>
              <a:t>.</a:t>
            </a:r>
            <a:r>
              <a:rPr lang="he-IL" dirty="0" smtClean="0"/>
              <a:t> אורך </a:t>
            </a:r>
            <a:r>
              <a:rPr lang="he-IL" dirty="0"/>
              <a:t>המסלול מן </a:t>
            </a:r>
            <a:r>
              <a:rPr lang="he-IL" dirty="0" smtClean="0"/>
              <a:t>השורש</a:t>
            </a:r>
            <a:r>
              <a:rPr lang="en-US" dirty="0" smtClean="0"/>
              <a:t> r </a:t>
            </a:r>
            <a:r>
              <a:rPr lang="he-IL" dirty="0" smtClean="0"/>
              <a:t>לצומת </a:t>
            </a:r>
            <a:r>
              <a:rPr lang="en-US" dirty="0" smtClean="0"/>
              <a:t>x</a:t>
            </a:r>
            <a:r>
              <a:rPr lang="he-IL" dirty="0" smtClean="0"/>
              <a:t> נקרא </a:t>
            </a:r>
            <a:r>
              <a:rPr lang="he-IL" b="1" dirty="0" smtClean="0"/>
              <a:t>העומק (</a:t>
            </a:r>
            <a:r>
              <a:rPr lang="en-US" b="1" dirty="0" smtClean="0"/>
              <a:t>depth</a:t>
            </a:r>
            <a:r>
              <a:rPr lang="he-IL" b="1" dirty="0" smtClean="0"/>
              <a:t>)</a:t>
            </a:r>
            <a:r>
              <a:rPr lang="en-US" dirty="0"/>
              <a:t> </a:t>
            </a:r>
            <a:r>
              <a:rPr lang="he-IL" dirty="0" smtClean="0"/>
              <a:t>של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smtClean="0"/>
              <a:t>x</a:t>
            </a:r>
            <a:r>
              <a:rPr lang="he-IL" dirty="0" smtClean="0"/>
              <a:t>. העומק של </a:t>
            </a:r>
            <a:r>
              <a:rPr lang="en-US" dirty="0" smtClean="0"/>
              <a:t>A</a:t>
            </a:r>
            <a:r>
              <a:rPr lang="he-IL" dirty="0"/>
              <a:t> </a:t>
            </a:r>
            <a:r>
              <a:rPr lang="he-IL" dirty="0" smtClean="0"/>
              <a:t>הוא 2, העומק של </a:t>
            </a:r>
            <a:r>
              <a:rPr lang="en-US" dirty="0" smtClean="0"/>
              <a:t>G</a:t>
            </a:r>
            <a:r>
              <a:rPr lang="he-IL" dirty="0" smtClean="0"/>
              <a:t> הוא 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הגובה (</a:t>
            </a:r>
            <a:r>
              <a:rPr lang="en-US" b="1" dirty="0" smtClean="0"/>
              <a:t>height</a:t>
            </a:r>
            <a:r>
              <a:rPr lang="he-IL" b="1" dirty="0" smtClean="0"/>
              <a:t>) של </a:t>
            </a:r>
            <a:r>
              <a:rPr lang="he-IL" b="1" dirty="0"/>
              <a:t>עץ </a:t>
            </a:r>
            <a:r>
              <a:rPr lang="he-IL" dirty="0"/>
              <a:t>הוא העומק הגדול ביותר של צומת </a:t>
            </a:r>
            <a:r>
              <a:rPr lang="he-IL" dirty="0" smtClean="0"/>
              <a:t>כלשהו.</a:t>
            </a:r>
            <a:r>
              <a:rPr lang="en-US" dirty="0" smtClean="0"/>
              <a:t> </a:t>
            </a:r>
            <a:r>
              <a:rPr lang="he-IL" dirty="0" smtClean="0"/>
              <a:t>בדוגמה </a:t>
            </a:r>
            <a:r>
              <a:rPr lang="he-IL" dirty="0"/>
              <a:t>גובה של </a:t>
            </a:r>
            <a:r>
              <a:rPr lang="he-IL" dirty="0" smtClean="0"/>
              <a:t>עץ שווה ל-3.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גודל </a:t>
            </a:r>
            <a:r>
              <a:rPr lang="he-IL" b="1" dirty="0"/>
              <a:t>של עץ </a:t>
            </a:r>
            <a:r>
              <a:rPr lang="he-IL" dirty="0"/>
              <a:t>– מספר צמתים של </a:t>
            </a:r>
            <a:r>
              <a:rPr lang="he-IL" dirty="0" smtClean="0"/>
              <a:t>עץ (10 בדוגמה)ץ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 smtClean="0"/>
              <a:t>עץ </a:t>
            </a:r>
            <a:r>
              <a:rPr lang="he-IL" b="1" dirty="0"/>
              <a:t>בינארי </a:t>
            </a:r>
            <a:r>
              <a:rPr lang="he-IL" dirty="0"/>
              <a:t>– הוא עץ אשר לכל אחד מצמתיו יש לכל היתר 2 בנים </a:t>
            </a:r>
            <a:r>
              <a:rPr lang="he-IL" dirty="0" smtClean="0"/>
              <a:t>(ימין ושמאל).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b="1" dirty="0"/>
              <a:t>הגדרה רקורסיבית </a:t>
            </a:r>
            <a:r>
              <a:rPr lang="he-IL" dirty="0"/>
              <a:t>– עץ ריק, או שורש ושני תת עצים – ימני </a:t>
            </a:r>
            <a:r>
              <a:rPr lang="he-IL" dirty="0" smtClean="0"/>
              <a:t>ושמאלי, שניהם </a:t>
            </a:r>
            <a:r>
              <a:rPr lang="he-IL" dirty="0"/>
              <a:t>עצים </a:t>
            </a:r>
            <a:r>
              <a:rPr lang="he-IL" dirty="0" smtClean="0"/>
              <a:t>בינאריים.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17718" y="126187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2674" y="257481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2674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6303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845862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8807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9226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8146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631555" y="257481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626281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7"/>
            <a:endCxn id="10" idx="3"/>
          </p:cNvCxnSpPr>
          <p:nvPr/>
        </p:nvCxnSpPr>
        <p:spPr>
          <a:xfrm flipV="1">
            <a:off x="1808404" y="1605287"/>
            <a:ext cx="498588" cy="32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16" idx="1"/>
          </p:cNvCxnSpPr>
          <p:nvPr/>
        </p:nvCxnSpPr>
        <p:spPr>
          <a:xfrm>
            <a:off x="2738044" y="1605287"/>
            <a:ext cx="543498" cy="328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  <a:endCxn id="15" idx="3"/>
          </p:cNvCxnSpPr>
          <p:nvPr/>
        </p:nvCxnSpPr>
        <p:spPr>
          <a:xfrm flipV="1">
            <a:off x="1027474" y="2218699"/>
            <a:ext cx="349878" cy="3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13" idx="0"/>
          </p:cNvCxnSpPr>
          <p:nvPr/>
        </p:nvCxnSpPr>
        <p:spPr>
          <a:xfrm>
            <a:off x="1808404" y="2218699"/>
            <a:ext cx="35942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3"/>
            <a:endCxn id="18" idx="0"/>
          </p:cNvCxnSpPr>
          <p:nvPr/>
        </p:nvCxnSpPr>
        <p:spPr>
          <a:xfrm flipH="1">
            <a:off x="2936355" y="2218699"/>
            <a:ext cx="345187" cy="3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5"/>
            <a:endCxn id="17" idx="0"/>
          </p:cNvCxnSpPr>
          <p:nvPr/>
        </p:nvCxnSpPr>
        <p:spPr>
          <a:xfrm>
            <a:off x="3712594" y="2218699"/>
            <a:ext cx="37366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4" idx="0"/>
          </p:cNvCxnSpPr>
          <p:nvPr/>
        </p:nvCxnSpPr>
        <p:spPr>
          <a:xfrm flipH="1">
            <a:off x="2150662" y="2969139"/>
            <a:ext cx="17169" cy="4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8" idx="4"/>
            <a:endCxn id="19" idx="0"/>
          </p:cNvCxnSpPr>
          <p:nvPr/>
        </p:nvCxnSpPr>
        <p:spPr>
          <a:xfrm flipH="1">
            <a:off x="2931081" y="2977151"/>
            <a:ext cx="5274" cy="40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4"/>
            <a:endCxn id="12" idx="0"/>
          </p:cNvCxnSpPr>
          <p:nvPr/>
        </p:nvCxnSpPr>
        <p:spPr>
          <a:xfrm>
            <a:off x="1027474" y="2977151"/>
            <a:ext cx="0" cy="40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8324" y="4437888"/>
            <a:ext cx="1728668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depth</a:t>
            </a:r>
          </a:p>
          <a:p>
            <a:pPr algn="ctr"/>
            <a:r>
              <a:rPr lang="en-US" dirty="0" smtClean="0"/>
              <a:t>h = height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934271" y="1014709"/>
            <a:ext cx="548640" cy="5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200" dirty="0"/>
              <a:t>d</a:t>
            </a:r>
            <a:r>
              <a:rPr lang="en-US" sz="1200" dirty="0" smtClean="0"/>
              <a:t> = 0</a:t>
            </a:r>
          </a:p>
          <a:p>
            <a:pPr algn="l" rtl="0"/>
            <a:r>
              <a:rPr lang="en-US" sz="1200" dirty="0" smtClean="0"/>
              <a:t>h = 3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624152" y="1664208"/>
            <a:ext cx="548640" cy="5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200" dirty="0"/>
              <a:t>d</a:t>
            </a:r>
            <a:r>
              <a:rPr lang="en-US" sz="1200" dirty="0" smtClean="0"/>
              <a:t> = 1</a:t>
            </a:r>
          </a:p>
          <a:p>
            <a:pPr algn="l" rtl="0"/>
            <a:r>
              <a:rPr lang="en-US" sz="1200" dirty="0" smtClean="0"/>
              <a:t>h = 2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339500" y="3296855"/>
            <a:ext cx="548640" cy="5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1200" dirty="0"/>
              <a:t>d</a:t>
            </a:r>
            <a:r>
              <a:rPr lang="en-US" sz="1200" dirty="0" smtClean="0"/>
              <a:t> = 3</a:t>
            </a:r>
          </a:p>
          <a:p>
            <a:pPr algn="l" rtl="0"/>
            <a:r>
              <a:rPr lang="en-US" sz="1200" dirty="0" smtClean="0"/>
              <a:t>h = 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7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0304" y="1295812"/>
            <a:ext cx="9846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כתבו </a:t>
            </a:r>
            <a:r>
              <a:rPr lang="he-IL" dirty="0" err="1"/>
              <a:t>פסאודו</a:t>
            </a:r>
            <a:r>
              <a:rPr lang="he-IL" dirty="0"/>
              <a:t> קוד לאלגוריתם בשם </a:t>
            </a:r>
            <a:r>
              <a:rPr lang="en-US" dirty="0" err="1"/>
              <a:t>LeafNodes</a:t>
            </a:r>
            <a:r>
              <a:rPr lang="en-US" dirty="0"/>
              <a:t> , </a:t>
            </a:r>
            <a:r>
              <a:rPr lang="he-IL" dirty="0"/>
              <a:t>אשר מקבל שורש של </a:t>
            </a:r>
            <a:r>
              <a:rPr lang="he-IL" dirty="0" smtClean="0"/>
              <a:t>עץ</a:t>
            </a:r>
            <a:r>
              <a:rPr lang="en-US" dirty="0" smtClean="0"/>
              <a:t> </a:t>
            </a:r>
            <a:r>
              <a:rPr lang="he-IL" dirty="0" smtClean="0"/>
              <a:t>בינארי </a:t>
            </a:r>
            <a:r>
              <a:rPr lang="he-IL" dirty="0"/>
              <a:t>ומחזיר כמות העלים בעץ 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2363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/>
              <a:t>function </a:t>
            </a:r>
            <a:r>
              <a:rPr lang="en-US" b="1" dirty="0" err="1"/>
              <a:t>LeafNodesCount</a:t>
            </a:r>
            <a:r>
              <a:rPr lang="en-US" b="1" dirty="0"/>
              <a:t>(root):</a:t>
            </a:r>
          </a:p>
          <a:p>
            <a:pPr algn="l" rtl="0"/>
            <a:r>
              <a:rPr lang="en-US" dirty="0"/>
              <a:t>    if root is null:</a:t>
            </a:r>
          </a:p>
          <a:p>
            <a:pPr algn="l" rtl="0"/>
            <a:r>
              <a:rPr lang="en-US" dirty="0"/>
              <a:t>        return 0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dirty="0"/>
              <a:t>    if root has no children:</a:t>
            </a:r>
          </a:p>
          <a:p>
            <a:pPr algn="l" rtl="0"/>
            <a:r>
              <a:rPr lang="en-US" dirty="0"/>
              <a:t>        return 1  # root is a leaf node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dirty="0"/>
              <a:t>    </a:t>
            </a:r>
            <a:r>
              <a:rPr lang="en-US" dirty="0" err="1"/>
              <a:t>left_count</a:t>
            </a:r>
            <a:r>
              <a:rPr lang="en-US" dirty="0"/>
              <a:t> = </a:t>
            </a:r>
            <a:r>
              <a:rPr lang="en-US" dirty="0" err="1"/>
              <a:t>LeafNodesCount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    </a:t>
            </a:r>
            <a:r>
              <a:rPr lang="en-US" dirty="0" err="1"/>
              <a:t>right_count</a:t>
            </a:r>
            <a:r>
              <a:rPr lang="en-US" dirty="0"/>
              <a:t> = </a:t>
            </a:r>
            <a:r>
              <a:rPr lang="en-US" dirty="0" err="1"/>
              <a:t>LeafNodesCount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dirty="0"/>
              <a:t>    return </a:t>
            </a:r>
            <a:r>
              <a:rPr lang="en-US" dirty="0" err="1"/>
              <a:t>left_count</a:t>
            </a:r>
            <a:r>
              <a:rPr lang="en-US" dirty="0"/>
              <a:t> + </a:t>
            </a:r>
            <a:r>
              <a:rPr lang="en-US" dirty="0" err="1" smtClean="0"/>
              <a:t>right_count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6882" y="464558"/>
            <a:ext cx="3230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סיווג עצים בינאריים</a:t>
            </a:r>
            <a:endParaRPr lang="he-IL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65853" y="1856395"/>
            <a:ext cx="4278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b="1" dirty="0" smtClean="0"/>
              <a:t>עץ מלה </a:t>
            </a:r>
            <a:r>
              <a:rPr lang="he-IL" sz="2000" dirty="0" smtClean="0"/>
              <a:t>(</a:t>
            </a:r>
            <a:r>
              <a:rPr lang="en-US" sz="2000" dirty="0" smtClean="0"/>
              <a:t>full</a:t>
            </a:r>
            <a:r>
              <a:rPr lang="he-IL" sz="2000" dirty="0" smtClean="0"/>
              <a:t>) – לכל צומת יש 0 או 2 בנים.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32" y="1576935"/>
            <a:ext cx="1425195" cy="12635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3718" y="3252850"/>
            <a:ext cx="69870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b="1" dirty="0"/>
              <a:t>עץ </a:t>
            </a:r>
            <a:r>
              <a:rPr lang="he-IL" sz="2000" b="1" dirty="0" smtClean="0"/>
              <a:t>מושלם </a:t>
            </a:r>
            <a:r>
              <a:rPr lang="he-IL" sz="2000" dirty="0" smtClean="0"/>
              <a:t>(</a:t>
            </a:r>
            <a:r>
              <a:rPr lang="en-US" sz="2000" dirty="0" smtClean="0"/>
              <a:t>perfect</a:t>
            </a:r>
            <a:r>
              <a:rPr lang="he-IL" sz="2000" dirty="0" smtClean="0"/>
              <a:t>) הוא </a:t>
            </a:r>
            <a:r>
              <a:rPr lang="he-IL" sz="2000" dirty="0"/>
              <a:t>סוג מיוחד של עץ בינארי בו כל הרמות (שכבות) מלאות לחלוטין</a:t>
            </a:r>
            <a:r>
              <a:rPr lang="he-IL" sz="2000" dirty="0" smtClean="0"/>
              <a:t>, </a:t>
            </a:r>
            <a:r>
              <a:rPr lang="he-IL" sz="2000" dirty="0"/>
              <a:t>כלומר </a:t>
            </a:r>
            <a:r>
              <a:rPr lang="he-IL" sz="2000" dirty="0" smtClean="0"/>
              <a:t>כל </a:t>
            </a:r>
            <a:r>
              <a:rPr lang="he-IL" sz="2000" dirty="0"/>
              <a:t>רמה בעץ מכילה את המספר המרבי של צמתים עד שהיא מתמלאת לגמרי</a:t>
            </a:r>
            <a:r>
              <a:rPr lang="he-IL" sz="2000" dirty="0" smtClean="0"/>
              <a:t>. </a:t>
            </a:r>
            <a:r>
              <a:rPr lang="he-IL" sz="2000" dirty="0"/>
              <a:t>בפרט, בכל רמה </a:t>
            </a:r>
            <a:r>
              <a:rPr lang="en-US" sz="2000" dirty="0" smtClean="0"/>
              <a:t> n </a:t>
            </a:r>
            <a:r>
              <a:rPr lang="he-IL" sz="2000" dirty="0"/>
              <a:t>בעץ מושלם יש </a:t>
            </a:r>
            <a:r>
              <a:rPr lang="en-US" sz="2000" dirty="0"/>
              <a:t>exactly 2^(n-1) </a:t>
            </a:r>
            <a:r>
              <a:rPr lang="he-IL" sz="2000" dirty="0"/>
              <a:t>צמתים.</a:t>
            </a:r>
          </a:p>
          <a:p>
            <a:endParaRPr lang="he-IL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71" y="2802948"/>
            <a:ext cx="2170176" cy="15231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53718" y="4740792"/>
            <a:ext cx="69870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b="1" dirty="0"/>
              <a:t>עץ </a:t>
            </a:r>
            <a:r>
              <a:rPr lang="he-IL" sz="2000" b="1" dirty="0" smtClean="0"/>
              <a:t>שלם </a:t>
            </a:r>
            <a:r>
              <a:rPr lang="he-IL" sz="2000" dirty="0" smtClean="0"/>
              <a:t>(</a:t>
            </a:r>
            <a:r>
              <a:rPr lang="en-US" sz="2000" dirty="0" smtClean="0"/>
              <a:t>complete</a:t>
            </a:r>
            <a:r>
              <a:rPr lang="he-IL" sz="2000" dirty="0" smtClean="0"/>
              <a:t>) הוא עץ מושלם פרט לרמה האחרונה בה חסרים 0 או יותר עלים ברצף מצד ימין</a:t>
            </a:r>
            <a:endParaRPr lang="he-IL" sz="2000" dirty="0"/>
          </a:p>
          <a:p>
            <a:endParaRPr lang="he-IL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03" y="4517745"/>
            <a:ext cx="1687913" cy="123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6626E-CE12-FA48-5050-D900394B030D}"/>
              </a:ext>
            </a:extLst>
          </p:cNvPr>
          <p:cNvSpPr txBox="1"/>
          <p:nvPr/>
        </p:nvSpPr>
        <p:spPr>
          <a:xfrm>
            <a:off x="2052135" y="496627"/>
            <a:ext cx="8404168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מימוש של עץ </a:t>
            </a:r>
            <a:r>
              <a:rPr lang="he-IL" sz="3200" u="sng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בינארי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26" y="1542823"/>
            <a:ext cx="5942537" cy="20469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1" y="1732148"/>
            <a:ext cx="4306824" cy="16683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31" y="4085542"/>
            <a:ext cx="6602832" cy="18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  <a:endParaRPr lang="en-US" altLang="he-IL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</a:t>
            </a:r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FB6964-DAC4-AFE8-076C-E5DDC9E860FA}"/>
              </a:ext>
            </a:extLst>
          </p:cNvPr>
          <p:cNvSpPr txBox="1"/>
          <p:nvPr/>
        </p:nvSpPr>
        <p:spPr>
          <a:xfrm>
            <a:off x="4884086" y="654037"/>
            <a:ext cx="3265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סיורים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בעץ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בינארי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12" y="1723126"/>
            <a:ext cx="5264335" cy="25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FB6964-DAC4-AFE8-076C-E5DDC9E860FA}"/>
              </a:ext>
            </a:extLst>
          </p:cNvPr>
          <p:cNvSpPr txBox="1"/>
          <p:nvPr/>
        </p:nvSpPr>
        <p:spPr>
          <a:xfrm>
            <a:off x="4884086" y="654037"/>
            <a:ext cx="3265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סיורים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בעץ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בינארי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40" y="1711466"/>
            <a:ext cx="4851784" cy="32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FB6964-DAC4-AFE8-076C-E5DDC9E860FA}"/>
              </a:ext>
            </a:extLst>
          </p:cNvPr>
          <p:cNvSpPr txBox="1"/>
          <p:nvPr/>
        </p:nvSpPr>
        <p:spPr>
          <a:xfrm>
            <a:off x="4884086" y="654037"/>
            <a:ext cx="3265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סיורים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בעץ</a:t>
            </a:r>
            <a:r>
              <a:rPr lang="he-IL" b="1" u="sng" dirty="0"/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בינארי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70" y="1597539"/>
            <a:ext cx="4684898" cy="32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1230</Words>
  <Application>Microsoft Office PowerPoint</Application>
  <PresentationFormat>Widescreen</PresentationFormat>
  <Paragraphs>230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Arial-BoldMT</vt:lpstr>
      <vt:lpstr>ArialMT</vt:lpstr>
      <vt:lpstr>Calibri</vt:lpstr>
      <vt:lpstr>Calibri Light</vt:lpstr>
      <vt:lpstr>Courier New</vt:lpstr>
      <vt:lpstr>Garamond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69</cp:revision>
  <dcterms:created xsi:type="dcterms:W3CDTF">2023-05-03T06:41:59Z</dcterms:created>
  <dcterms:modified xsi:type="dcterms:W3CDTF">2023-12-25T13:01:00Z</dcterms:modified>
</cp:coreProperties>
</file>