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8" r:id="rId4"/>
    <p:sldId id="276" r:id="rId5"/>
    <p:sldId id="270" r:id="rId6"/>
    <p:sldId id="281" r:id="rId7"/>
    <p:sldId id="288" r:id="rId8"/>
    <p:sldId id="292" r:id="rId9"/>
    <p:sldId id="290" r:id="rId10"/>
    <p:sldId id="291" r:id="rId11"/>
    <p:sldId id="282" r:id="rId12"/>
    <p:sldId id="284" r:id="rId13"/>
    <p:sldId id="285" r:id="rId14"/>
    <p:sldId id="286" r:id="rId15"/>
    <p:sldId id="287" r:id="rId16"/>
    <p:sldId id="289" r:id="rId17"/>
    <p:sldId id="259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2" autoAdjust="0"/>
    <p:restoredTop sz="72175" autoAdjust="0"/>
  </p:normalViewPr>
  <p:slideViewPr>
    <p:cSldViewPr snapToGrid="0">
      <p:cViewPr varScale="1">
        <p:scale>
          <a:sx n="66" d="100"/>
          <a:sy n="66" d="100"/>
        </p:scale>
        <p:origin x="9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8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4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bg1"/>
                </a:solidFill>
              </a:rPr>
              <a:t>06-binary-search-tree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01865" y="1094875"/>
            <a:ext cx="8136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 smtClean="0"/>
              <a:t>3. לאלמנט שמוחקים יש שני בנים.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1711202"/>
            <a:ext cx="7498548" cy="40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3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2438400" y="1135248"/>
            <a:ext cx="8985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sz="2000" dirty="0"/>
              <a:t>נניח שבעץ חיפוש בינארי מאוחסנים מספרים בין 1 ו-1000, וברצוננו לחפש את המספר 363. אילו מבין הסדרות הבאות אינן יכולות להיות סדרות צמתים במהלך החיפוש? (נקרא סדרות משמאל לימין).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5561" y="2459046"/>
            <a:ext cx="4974336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2, 252, 401, 398, 330, 344, 397, 363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924, 220, 911, 244, 898, 258, 362, 363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925, 202, 911, 240, 912, 245, 363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2, 399, 387, 219, 266, 382, 381, 278, 363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935, 278, 347, 621, 299, 392, 358, 363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653225" y="3142488"/>
            <a:ext cx="231648" cy="2072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2653225" y="3709416"/>
            <a:ext cx="231648" cy="20726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2653225" y="2523744"/>
            <a:ext cx="231648" cy="2194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2653225" y="2796540"/>
            <a:ext cx="231648" cy="2194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653225" y="3436620"/>
            <a:ext cx="231648" cy="2194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5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מימוש עץ חיפוש 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32" y="1623017"/>
            <a:ext cx="6221144" cy="39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4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893084" y="1094875"/>
            <a:ext cx="10623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/>
              <a:t>כתבו אלגוריתם </a:t>
            </a:r>
            <a:r>
              <a:rPr lang="he-IL" sz="2000" b="1" u="sng" dirty="0"/>
              <a:t>לא</a:t>
            </a:r>
            <a:r>
              <a:rPr lang="he-IL" sz="2000" dirty="0"/>
              <a:t> רקורסיבי המקבל עץ חיפוש בינארי וערך כלשהו. על האלגוריתם להחזיר אמת (</a:t>
            </a:r>
            <a:r>
              <a:rPr lang="en-US" sz="2000" dirty="0"/>
              <a:t>true</a:t>
            </a:r>
            <a:r>
              <a:rPr lang="he-IL" sz="2000" dirty="0"/>
              <a:t>) אם הערך נמצא בעץ חיפוש בינארי, אחרת להחזיר שקר (</a:t>
            </a:r>
            <a:r>
              <a:rPr lang="en-US" sz="2000" dirty="0"/>
              <a:t>false</a:t>
            </a:r>
            <a:r>
              <a:rPr lang="he-IL" sz="2000" dirty="0"/>
              <a:t>).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12360" y="1883507"/>
            <a:ext cx="120137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 smtClean="0">
                <a:latin typeface="Söhne Mono"/>
              </a:rPr>
              <a:t>function </a:t>
            </a:r>
            <a:r>
              <a:rPr lang="en-US" sz="2400" b="1" dirty="0" err="1">
                <a:latin typeface="Söhne Mono"/>
              </a:rPr>
              <a:t>search_in_binary_tree</a:t>
            </a:r>
            <a:r>
              <a:rPr lang="en-US" sz="2400" b="1" dirty="0">
                <a:latin typeface="Söhne Mono"/>
              </a:rPr>
              <a:t>(root, target):</a:t>
            </a:r>
          </a:p>
          <a:p>
            <a:pPr lvl="1" algn="l" rtl="0"/>
            <a:r>
              <a:rPr lang="en-US" sz="2400" dirty="0"/>
              <a:t>If root is null: </a:t>
            </a:r>
            <a:r>
              <a:rPr lang="en-US" sz="1400" dirty="0" smtClean="0">
                <a:latin typeface="Söhne Mono"/>
              </a:rPr>
              <a:t> </a:t>
            </a:r>
            <a:r>
              <a:rPr lang="en-US" sz="1400" dirty="0">
                <a:latin typeface="Söhne Mono"/>
              </a:rPr>
              <a:t>// Check if the root is null (empty tree)</a:t>
            </a:r>
          </a:p>
          <a:p>
            <a:pPr marL="0" lvl="1" algn="l" rtl="0"/>
            <a:r>
              <a:rPr lang="en-US" dirty="0">
                <a:latin typeface="Söhne Mono"/>
              </a:rPr>
              <a:t>        </a:t>
            </a:r>
            <a:r>
              <a:rPr lang="en-US" sz="2400" dirty="0"/>
              <a:t>r</a:t>
            </a:r>
            <a:r>
              <a:rPr lang="en-US" sz="2400" dirty="0" smtClean="0"/>
              <a:t>eturn false</a:t>
            </a:r>
            <a:endParaRPr lang="en-US" sz="2400" dirty="0"/>
          </a:p>
          <a:p>
            <a:pPr lvl="1" algn="l" rtl="0"/>
            <a:r>
              <a:rPr lang="en-US" sz="2400" dirty="0" err="1"/>
              <a:t>current_node</a:t>
            </a:r>
            <a:r>
              <a:rPr lang="en-US" sz="2400" dirty="0"/>
              <a:t> = root  </a:t>
            </a:r>
            <a:r>
              <a:rPr lang="en-US" sz="1400" dirty="0">
                <a:latin typeface="Söhne Mono"/>
              </a:rPr>
              <a:t>// Start with the root of the </a:t>
            </a:r>
            <a:r>
              <a:rPr lang="en-US" sz="1400" dirty="0" smtClean="0">
                <a:latin typeface="Söhne Mono"/>
              </a:rPr>
              <a:t>tree</a:t>
            </a:r>
            <a:endParaRPr lang="en-US" dirty="0">
              <a:latin typeface="Söhne Mono"/>
            </a:endParaRPr>
          </a:p>
          <a:p>
            <a:pPr lvl="1" algn="l" rtl="0"/>
            <a:r>
              <a:rPr lang="en-US" sz="2400" dirty="0"/>
              <a:t>while </a:t>
            </a:r>
            <a:r>
              <a:rPr lang="en-US" sz="2400" dirty="0" err="1"/>
              <a:t>current_node</a:t>
            </a:r>
            <a:r>
              <a:rPr lang="en-US" sz="2400" dirty="0"/>
              <a:t> is not null:  </a:t>
            </a:r>
            <a:r>
              <a:rPr lang="en-US" sz="1400" dirty="0">
                <a:latin typeface="Söhne Mono"/>
              </a:rPr>
              <a:t>// Continue searching until the current node is not null</a:t>
            </a:r>
            <a:endParaRPr lang="en-US" dirty="0">
              <a:latin typeface="Söhne Mono"/>
            </a:endParaRPr>
          </a:p>
          <a:p>
            <a:pPr lvl="1" algn="l" rtl="0"/>
            <a:r>
              <a:rPr lang="en-US" dirty="0" smtClean="0">
                <a:latin typeface="Söhne Mono"/>
              </a:rPr>
              <a:t>	</a:t>
            </a:r>
            <a:r>
              <a:rPr lang="en-US" sz="2400" dirty="0"/>
              <a:t>If </a:t>
            </a:r>
            <a:r>
              <a:rPr lang="en-US" sz="2400" dirty="0" err="1"/>
              <a:t>current_node.value</a:t>
            </a:r>
            <a:r>
              <a:rPr lang="en-US" sz="2400" dirty="0"/>
              <a:t> is equal to target:  </a:t>
            </a:r>
            <a:r>
              <a:rPr lang="en-US" sz="1400" dirty="0">
                <a:latin typeface="Söhne Mono"/>
              </a:rPr>
              <a:t>// Check if the target value is equal to the value in the current node</a:t>
            </a:r>
            <a:endParaRPr lang="en-US" dirty="0">
              <a:latin typeface="Söhne Mono"/>
            </a:endParaRPr>
          </a:p>
          <a:p>
            <a:pPr marL="0" lvl="1" algn="l" rtl="0"/>
            <a:r>
              <a:rPr lang="en-US" dirty="0">
                <a:latin typeface="Söhne Mono"/>
              </a:rPr>
              <a:t>            </a:t>
            </a:r>
            <a:r>
              <a:rPr lang="en-US" sz="2400" dirty="0"/>
              <a:t>r</a:t>
            </a:r>
            <a:r>
              <a:rPr lang="en-US" sz="2400" dirty="0" smtClean="0"/>
              <a:t>eturn true</a:t>
            </a:r>
            <a:endParaRPr lang="en-US" sz="2400" dirty="0"/>
          </a:p>
          <a:p>
            <a:pPr lvl="1" algn="l" rtl="0"/>
            <a:r>
              <a:rPr lang="en-US" dirty="0" smtClean="0">
                <a:latin typeface="Söhne Mono"/>
              </a:rPr>
              <a:t>	</a:t>
            </a:r>
            <a:r>
              <a:rPr lang="en-US" sz="2400" dirty="0"/>
              <a:t>If target &gt; </a:t>
            </a:r>
            <a:r>
              <a:rPr lang="en-US" sz="2400" dirty="0" err="1"/>
              <a:t>current_node.value</a:t>
            </a:r>
            <a:r>
              <a:rPr lang="en-US" sz="1400" dirty="0" smtClean="0">
                <a:latin typeface="Söhne Mono"/>
              </a:rPr>
              <a:t>: </a:t>
            </a:r>
            <a:r>
              <a:rPr lang="en-US" sz="1400" dirty="0">
                <a:latin typeface="Söhne Mono"/>
              </a:rPr>
              <a:t> // If the target is greater than the current node's value, move to the right subtree</a:t>
            </a:r>
          </a:p>
          <a:p>
            <a:pPr lvl="1" algn="l" rtl="0"/>
            <a:r>
              <a:rPr lang="en-US" dirty="0" smtClean="0">
                <a:latin typeface="Söhne Mono"/>
              </a:rPr>
              <a:t>             </a:t>
            </a:r>
            <a:r>
              <a:rPr lang="en-US" sz="2400" dirty="0" err="1"/>
              <a:t>current_node</a:t>
            </a:r>
            <a:r>
              <a:rPr lang="en-US" sz="2400" dirty="0"/>
              <a:t> = </a:t>
            </a:r>
            <a:r>
              <a:rPr lang="en-US" sz="2400" dirty="0" err="1"/>
              <a:t>current_node.right</a:t>
            </a:r>
            <a:endParaRPr lang="en-US" sz="2400" dirty="0"/>
          </a:p>
          <a:p>
            <a:pPr lvl="1" algn="l" rtl="0"/>
            <a:r>
              <a:rPr lang="en-US" dirty="0" smtClean="0">
                <a:latin typeface="Söhne Mono"/>
              </a:rPr>
              <a:t>	</a:t>
            </a:r>
            <a:r>
              <a:rPr lang="en-US" sz="2400" dirty="0"/>
              <a:t>else:</a:t>
            </a:r>
            <a:r>
              <a:rPr lang="en-US" sz="1400" dirty="0" smtClean="0">
                <a:latin typeface="Söhne Mono"/>
              </a:rPr>
              <a:t> </a:t>
            </a:r>
            <a:r>
              <a:rPr lang="en-US" sz="1400" dirty="0">
                <a:latin typeface="Söhne Mono"/>
              </a:rPr>
              <a:t>// If the target is less than the current node's value, move to the left </a:t>
            </a:r>
            <a:r>
              <a:rPr lang="en-US" sz="1400" dirty="0" smtClean="0">
                <a:latin typeface="Söhne Mono"/>
              </a:rPr>
              <a:t>subtree</a:t>
            </a:r>
            <a:endParaRPr lang="en-US" dirty="0">
              <a:latin typeface="Söhne Mono"/>
            </a:endParaRPr>
          </a:p>
          <a:p>
            <a:pPr lvl="1" algn="l" rtl="0"/>
            <a:r>
              <a:rPr lang="en-US" dirty="0">
                <a:latin typeface="Söhne Mono"/>
              </a:rPr>
              <a:t>            </a:t>
            </a:r>
            <a:r>
              <a:rPr lang="en-US" dirty="0" smtClean="0">
                <a:latin typeface="Söhne Mono"/>
              </a:rPr>
              <a:t> </a:t>
            </a:r>
            <a:r>
              <a:rPr lang="en-US" sz="2400" dirty="0" err="1"/>
              <a:t>current_node</a:t>
            </a:r>
            <a:r>
              <a:rPr lang="en-US" sz="2400" dirty="0"/>
              <a:t> = </a:t>
            </a:r>
            <a:r>
              <a:rPr lang="en-US" sz="2400" dirty="0" err="1"/>
              <a:t>current_node.left</a:t>
            </a:r>
            <a:endParaRPr lang="en-US" sz="2400" dirty="0"/>
          </a:p>
          <a:p>
            <a:pPr lvl="1" algn="l" rtl="0"/>
            <a:r>
              <a:rPr lang="en-US" sz="2400" dirty="0"/>
              <a:t>r</a:t>
            </a:r>
            <a:r>
              <a:rPr lang="en-US" sz="2400" dirty="0" smtClean="0"/>
              <a:t>eturn </a:t>
            </a:r>
            <a:r>
              <a:rPr lang="en-US" sz="2400" dirty="0"/>
              <a:t>false </a:t>
            </a:r>
            <a:r>
              <a:rPr lang="en-US" sz="1400" dirty="0">
                <a:latin typeface="Söhne Mono"/>
              </a:rPr>
              <a:t>// If the loop completes without finding the target, return False</a:t>
            </a:r>
          </a:p>
          <a:p>
            <a:pPr lvl="1" algn="l" rtl="0"/>
            <a:endParaRPr lang="en-US" sz="1400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9510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5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0422" y="1295812"/>
            <a:ext cx="85763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כתבו אלגוריתם המקבל שני עצי חיפוש בינאריים</a:t>
            </a:r>
            <a:r>
              <a:rPr lang="he-IL" sz="2000" dirty="0" smtClean="0"/>
              <a:t>,</a:t>
            </a:r>
            <a:endParaRPr lang="en-US" sz="2000" dirty="0" smtClean="0"/>
          </a:p>
          <a:p>
            <a:r>
              <a:rPr lang="he-IL" sz="2000" dirty="0" smtClean="0"/>
              <a:t> </a:t>
            </a:r>
            <a:r>
              <a:rPr lang="he-IL" sz="2000" dirty="0"/>
              <a:t>ומחזיר אמת (</a:t>
            </a:r>
            <a:r>
              <a:rPr lang="en-US" sz="2000" dirty="0"/>
              <a:t>true</a:t>
            </a:r>
            <a:r>
              <a:rPr lang="he-IL" sz="2000" dirty="0"/>
              <a:t>) כאשר כל המפתחות הנמצאים בעץ הראשון נמצאים גם בעץ השני</a:t>
            </a:r>
            <a:r>
              <a:rPr lang="he-IL" sz="2000" dirty="0" smtClean="0"/>
              <a:t>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76947" y="2228323"/>
            <a:ext cx="1002182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function isBST1inBST2(x, y):</a:t>
            </a:r>
          </a:p>
          <a:p>
            <a:pPr algn="l" rtl="0"/>
            <a:r>
              <a:rPr lang="en-US" sz="1400" dirty="0"/>
              <a:t>    # Base case: If x is NULL, then it is a subtree of y</a:t>
            </a:r>
          </a:p>
          <a:p>
            <a:pPr algn="l" rtl="0"/>
            <a:r>
              <a:rPr lang="en-US" sz="2000" dirty="0"/>
              <a:t>    </a:t>
            </a:r>
            <a:r>
              <a:rPr lang="en-US" sz="2400" dirty="0"/>
              <a:t>if x is NULL:</a:t>
            </a:r>
          </a:p>
          <a:p>
            <a:pPr algn="l" rtl="0"/>
            <a:r>
              <a:rPr lang="en-US" sz="2400" dirty="0"/>
              <a:t>        return true</a:t>
            </a:r>
          </a:p>
          <a:p>
            <a:pPr algn="l" rtl="0"/>
            <a:endParaRPr lang="en-US" dirty="0"/>
          </a:p>
          <a:p>
            <a:pPr algn="l" rtl="0"/>
            <a:r>
              <a:rPr lang="en-US" sz="1400" dirty="0"/>
              <a:t>    # Check if the key at the current node x is present in the tree rooted at y</a:t>
            </a:r>
          </a:p>
          <a:p>
            <a:pPr algn="l" rtl="0"/>
            <a:r>
              <a:rPr lang="en-US" sz="2400" dirty="0"/>
              <a:t>    </a:t>
            </a:r>
            <a:r>
              <a:rPr lang="en-US" sz="2400" dirty="0" err="1"/>
              <a:t>is_current_key_present</a:t>
            </a:r>
            <a:r>
              <a:rPr lang="en-US" sz="2400" dirty="0"/>
              <a:t> = </a:t>
            </a:r>
            <a:r>
              <a:rPr lang="en-US" sz="2400" dirty="0" err="1"/>
              <a:t>search_in_binary_tree</a:t>
            </a:r>
            <a:r>
              <a:rPr lang="en-US" sz="2400" dirty="0"/>
              <a:t> (y, </a:t>
            </a:r>
            <a:r>
              <a:rPr lang="en-US" sz="2400" dirty="0" err="1"/>
              <a:t>x.key</a:t>
            </a:r>
            <a:r>
              <a:rPr lang="en-US" sz="2400" dirty="0"/>
              <a:t>)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sz="1400" dirty="0"/>
              <a:t>    # Recursively check left and right subtrees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/>
              <a:t>return </a:t>
            </a:r>
            <a:r>
              <a:rPr lang="en-US" sz="2400" dirty="0" err="1"/>
              <a:t>is_current_key_present</a:t>
            </a:r>
            <a:r>
              <a:rPr lang="en-US" sz="2400" dirty="0"/>
              <a:t> &amp;&amp; isBST1inBST2(</a:t>
            </a:r>
            <a:r>
              <a:rPr lang="en-US" sz="2400" dirty="0" err="1"/>
              <a:t>x.left</a:t>
            </a:r>
            <a:r>
              <a:rPr lang="en-US" sz="2400" dirty="0"/>
              <a:t>, y) &amp;&amp; isBST1inBST2(</a:t>
            </a:r>
            <a:r>
              <a:rPr lang="en-US" sz="2400" dirty="0" err="1"/>
              <a:t>x.right</a:t>
            </a:r>
            <a:r>
              <a:rPr lang="en-US" sz="2400" dirty="0"/>
              <a:t>, y)</a:t>
            </a:r>
          </a:p>
        </p:txBody>
      </p:sp>
    </p:spTree>
    <p:extLst>
      <p:ext uri="{BB962C8B-B14F-4D97-AF65-F5344CB8AC3E}">
        <p14:creationId xmlns:p14="http://schemas.microsoft.com/office/powerpoint/2010/main" val="34492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6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8912" y="1295812"/>
            <a:ext cx="34578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נתון אלגוריתם הבא:</a:t>
            </a:r>
            <a:endParaRPr lang="en-US" dirty="0"/>
          </a:p>
          <a:p>
            <a:r>
              <a:rPr lang="en-US" dirty="0"/>
              <a:t> </a:t>
            </a:r>
          </a:p>
          <a:p>
            <a:pPr algn="l" rtl="0"/>
            <a:r>
              <a:rPr lang="en-US" dirty="0" err="1" smtClean="0"/>
              <a:t>tree_minimum</a:t>
            </a:r>
            <a:r>
              <a:rPr lang="en-US" dirty="0" smtClean="0"/>
              <a:t>(x)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   while </a:t>
            </a:r>
            <a:r>
              <a:rPr lang="en-US" dirty="0" err="1"/>
              <a:t>x.left</a:t>
            </a:r>
            <a:r>
              <a:rPr lang="en-US" dirty="0"/>
              <a:t> ≠ NULL do</a:t>
            </a:r>
          </a:p>
          <a:p>
            <a:pPr lvl="2" algn="l" rtl="0"/>
            <a:r>
              <a:rPr lang="en-US" dirty="0" smtClean="0"/>
              <a:t>x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 smtClean="0"/>
              <a:t>x.left</a:t>
            </a:r>
            <a:endParaRPr lang="en-US" dirty="0" smtClean="0"/>
          </a:p>
          <a:p>
            <a:pPr marL="450850" lvl="2" algn="l" rtl="0"/>
            <a:r>
              <a:rPr lang="en-US" dirty="0" smtClean="0"/>
              <a:t>return x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כתבו אלגוריתם רקורסיבי המבצע את אותה הפעולה.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904" y="1579894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2400" b="1" dirty="0"/>
              <a:t>function </a:t>
            </a:r>
            <a:r>
              <a:rPr lang="en-US" sz="2400" b="1" dirty="0" err="1" smtClean="0"/>
              <a:t>tree_minimum_recursive</a:t>
            </a:r>
            <a:r>
              <a:rPr lang="en-US" sz="2400" b="1" dirty="0" smtClean="0"/>
              <a:t>(x</a:t>
            </a:r>
            <a:r>
              <a:rPr lang="en-US" sz="2400" b="1" dirty="0"/>
              <a:t>):</a:t>
            </a:r>
          </a:p>
          <a:p>
            <a:pPr algn="l" rtl="0"/>
            <a:r>
              <a:rPr lang="en-US" sz="1400" dirty="0"/>
              <a:t>    # Base case: If the left child of x is NULL, then x is the minimum</a:t>
            </a:r>
          </a:p>
          <a:p>
            <a:pPr algn="l" rtl="0"/>
            <a:r>
              <a:rPr lang="en-US" sz="2400" dirty="0"/>
              <a:t>    if </a:t>
            </a:r>
            <a:r>
              <a:rPr lang="en-US" sz="2400" dirty="0" err="1"/>
              <a:t>x.left</a:t>
            </a:r>
            <a:r>
              <a:rPr lang="en-US" sz="2400" dirty="0"/>
              <a:t> is NULL:</a:t>
            </a:r>
          </a:p>
          <a:p>
            <a:pPr algn="l" rtl="0"/>
            <a:r>
              <a:rPr lang="en-US" sz="2400" dirty="0"/>
              <a:t>        return x</a:t>
            </a:r>
          </a:p>
          <a:p>
            <a:pPr algn="l" rtl="0"/>
            <a:r>
              <a:rPr lang="en-US" dirty="0"/>
              <a:t>    </a:t>
            </a:r>
          </a:p>
          <a:p>
            <a:pPr algn="l" rtl="0"/>
            <a:r>
              <a:rPr lang="en-US" sz="1400" dirty="0"/>
              <a:t>    # Recursive case: Call the function on the left child</a:t>
            </a:r>
          </a:p>
          <a:p>
            <a:pPr algn="l" rtl="0"/>
            <a:r>
              <a:rPr lang="en-US" sz="2400" dirty="0"/>
              <a:t>    return </a:t>
            </a:r>
            <a:r>
              <a:rPr lang="en-US" sz="2400" dirty="0" err="1" smtClean="0"/>
              <a:t>tree_minimum_recursive</a:t>
            </a:r>
            <a:r>
              <a:rPr lang="en-US" sz="2400" dirty="0" smtClean="0"/>
              <a:t>(</a:t>
            </a:r>
            <a:r>
              <a:rPr lang="en-US" sz="2400" dirty="0" err="1" smtClean="0"/>
              <a:t>x.left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3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en-US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7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4960" y="942244"/>
            <a:ext cx="9846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כתבו אלגוריתם המקבל עץ חיפוש בינארי ומחזיר ערך מקסימלי </a:t>
            </a:r>
            <a:r>
              <a:rPr lang="he-IL" sz="2400" b="1" u="sng" dirty="0"/>
              <a:t>השני</a:t>
            </a:r>
            <a:r>
              <a:rPr lang="he-IL" sz="2400" dirty="0"/>
              <a:t> בעץ</a:t>
            </a:r>
            <a:r>
              <a:rPr lang="he-IL" sz="2400" dirty="0" smtClean="0"/>
              <a:t>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19328" y="1631615"/>
            <a:ext cx="110093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/>
              <a:t>function </a:t>
            </a:r>
            <a:r>
              <a:rPr lang="en-US" sz="2400" b="1" dirty="0" smtClean="0"/>
              <a:t>max2(T</a:t>
            </a:r>
            <a:r>
              <a:rPr lang="en-US" sz="2400" b="1" dirty="0"/>
              <a:t>):</a:t>
            </a:r>
          </a:p>
          <a:p>
            <a:pPr algn="l" rtl="0"/>
            <a:r>
              <a:rPr lang="en-US" sz="2400" dirty="0"/>
              <a:t>    x = </a:t>
            </a:r>
            <a:r>
              <a:rPr lang="en-US" sz="2400" dirty="0" err="1" smtClean="0"/>
              <a:t>T.root</a:t>
            </a:r>
            <a:endParaRPr lang="en-US" dirty="0"/>
          </a:p>
          <a:p>
            <a:pPr indent="268288" algn="l" rtl="0"/>
            <a:r>
              <a:rPr lang="en-US" sz="2400" dirty="0" smtClean="0"/>
              <a:t>if </a:t>
            </a:r>
            <a:r>
              <a:rPr lang="en-US" sz="2400" dirty="0"/>
              <a:t>x is NULL or (</a:t>
            </a:r>
            <a:r>
              <a:rPr lang="en-US" sz="2400" dirty="0" err="1"/>
              <a:t>x.left</a:t>
            </a:r>
            <a:r>
              <a:rPr lang="en-US" sz="2400" dirty="0"/>
              <a:t> is NULL and </a:t>
            </a:r>
            <a:r>
              <a:rPr lang="en-US" sz="2400" dirty="0" err="1"/>
              <a:t>x.right</a:t>
            </a:r>
            <a:r>
              <a:rPr lang="en-US" sz="2400" dirty="0"/>
              <a:t> is NULL</a:t>
            </a:r>
            <a:r>
              <a:rPr lang="en-US" sz="2400" dirty="0" smtClean="0"/>
              <a:t>): </a:t>
            </a:r>
            <a:r>
              <a:rPr lang="en-US" sz="2400" dirty="0"/>
              <a:t> </a:t>
            </a:r>
            <a:r>
              <a:rPr lang="en-US" sz="1400" dirty="0"/>
              <a:t># Base case: If the tree is empty or has only one node</a:t>
            </a:r>
          </a:p>
          <a:p>
            <a:pPr algn="l" rtl="0"/>
            <a:r>
              <a:rPr lang="en-US" sz="2400" dirty="0"/>
              <a:t>        return -</a:t>
            </a:r>
            <a:r>
              <a:rPr lang="en-US" sz="2400" dirty="0" smtClean="0"/>
              <a:t>1</a:t>
            </a:r>
            <a:endParaRPr lang="en-US" sz="1400" dirty="0"/>
          </a:p>
          <a:p>
            <a:pPr algn="l" rtl="0"/>
            <a:r>
              <a:rPr lang="en-US" dirty="0"/>
              <a:t>    </a:t>
            </a:r>
            <a:r>
              <a:rPr lang="en-US" sz="2400" dirty="0"/>
              <a:t>while </a:t>
            </a:r>
            <a:r>
              <a:rPr lang="en-US" sz="2400" dirty="0" err="1"/>
              <a:t>x.right</a:t>
            </a:r>
            <a:r>
              <a:rPr lang="en-US" sz="2400" dirty="0"/>
              <a:t> is not NULL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1400" dirty="0"/>
              <a:t># Move to the rightmost node</a:t>
            </a:r>
          </a:p>
          <a:p>
            <a:pPr algn="l" rtl="0"/>
            <a:r>
              <a:rPr lang="en-US" sz="2400" dirty="0"/>
              <a:t>        x = </a:t>
            </a:r>
            <a:r>
              <a:rPr lang="en-US" sz="2400" dirty="0" err="1"/>
              <a:t>x.right</a:t>
            </a:r>
            <a:endParaRPr lang="en-US" sz="2400" dirty="0"/>
          </a:p>
          <a:p>
            <a:pPr indent="182563" algn="l" rtl="0"/>
            <a:r>
              <a:rPr lang="en-US" sz="2400" dirty="0" smtClean="0"/>
              <a:t>if </a:t>
            </a:r>
            <a:r>
              <a:rPr lang="en-US" sz="2400" dirty="0" err="1"/>
              <a:t>x.parent</a:t>
            </a:r>
            <a:r>
              <a:rPr lang="en-US" sz="2400" dirty="0"/>
              <a:t> is not NULL and </a:t>
            </a:r>
            <a:r>
              <a:rPr lang="en-US" sz="2400" dirty="0" err="1"/>
              <a:t>x.left</a:t>
            </a:r>
            <a:r>
              <a:rPr lang="en-US" sz="2400" dirty="0"/>
              <a:t> is NULL</a:t>
            </a:r>
            <a:r>
              <a:rPr lang="en-US" sz="2400" dirty="0" smtClean="0"/>
              <a:t>: </a:t>
            </a:r>
            <a:r>
              <a:rPr lang="en-US" sz="2400" dirty="0"/>
              <a:t> </a:t>
            </a:r>
            <a:r>
              <a:rPr lang="en-US" sz="1400" dirty="0"/>
              <a:t># Case 1: If x has a parent and no left child</a:t>
            </a:r>
          </a:p>
          <a:p>
            <a:pPr algn="l" rtl="0"/>
            <a:r>
              <a:rPr lang="en-US" sz="2400" dirty="0"/>
              <a:t>        return </a:t>
            </a:r>
            <a:r>
              <a:rPr lang="en-US" sz="2400" dirty="0" err="1"/>
              <a:t>x.parent.key</a:t>
            </a:r>
            <a:r>
              <a:rPr lang="en-US" sz="2400" dirty="0"/>
              <a:t>  </a:t>
            </a:r>
            <a:r>
              <a:rPr lang="en-US" sz="1400" dirty="0"/>
              <a:t># Return the parent's key (second maximum</a:t>
            </a:r>
            <a:r>
              <a:rPr lang="en-US" sz="1400" dirty="0" smtClean="0"/>
              <a:t>)</a:t>
            </a:r>
            <a:endParaRPr lang="en-US" sz="1400" dirty="0"/>
          </a:p>
          <a:p>
            <a:pPr algn="l" rtl="0"/>
            <a:r>
              <a:rPr lang="en-US" sz="2400" dirty="0"/>
              <a:t>   </a:t>
            </a:r>
            <a:r>
              <a:rPr lang="en-US" sz="2400" dirty="0" smtClean="0"/>
              <a:t>x </a:t>
            </a:r>
            <a:r>
              <a:rPr lang="en-US" sz="2400" dirty="0"/>
              <a:t>= </a:t>
            </a:r>
            <a:r>
              <a:rPr lang="en-US" sz="2400" dirty="0" err="1" smtClean="0"/>
              <a:t>x.left</a:t>
            </a:r>
            <a:r>
              <a:rPr lang="en-US" sz="2400" dirty="0" smtClean="0"/>
              <a:t> </a:t>
            </a:r>
            <a:r>
              <a:rPr lang="en-US" sz="1400" dirty="0"/>
              <a:t># Move to the leftmost node in the right subtree</a:t>
            </a:r>
          </a:p>
          <a:p>
            <a:pPr algn="l" rtl="0"/>
            <a:r>
              <a:rPr lang="en-US" sz="2400" dirty="0"/>
              <a:t>  </a:t>
            </a:r>
            <a:r>
              <a:rPr lang="en-US" sz="2400" dirty="0" smtClean="0"/>
              <a:t> while </a:t>
            </a:r>
            <a:r>
              <a:rPr lang="en-US" sz="2400" dirty="0" err="1"/>
              <a:t>x.right</a:t>
            </a:r>
            <a:r>
              <a:rPr lang="en-US" sz="2400" dirty="0"/>
              <a:t> is not NULL:</a:t>
            </a:r>
          </a:p>
          <a:p>
            <a:pPr algn="l" rtl="0"/>
            <a:r>
              <a:rPr lang="en-US" sz="2400" dirty="0"/>
              <a:t>        x = </a:t>
            </a:r>
            <a:r>
              <a:rPr lang="en-US" sz="2400" dirty="0" err="1" smtClean="0"/>
              <a:t>x.right</a:t>
            </a:r>
            <a:r>
              <a:rPr lang="en-US" dirty="0" smtClean="0"/>
              <a:t>    </a:t>
            </a:r>
            <a:endParaRPr lang="en-US" dirty="0"/>
          </a:p>
          <a:p>
            <a:pPr algn="l" rtl="0"/>
            <a:r>
              <a:rPr lang="en-US" sz="2400" dirty="0" smtClean="0"/>
              <a:t>return </a:t>
            </a:r>
            <a:r>
              <a:rPr lang="en-US" sz="2400" dirty="0" err="1" smtClean="0"/>
              <a:t>x.key</a:t>
            </a:r>
            <a:r>
              <a:rPr lang="en-US" sz="2400" dirty="0" smtClean="0"/>
              <a:t> </a:t>
            </a:r>
            <a:r>
              <a:rPr lang="en-US" sz="1400" dirty="0"/>
              <a:t># Case 2: Return the key of the leftmost node in the right subtree</a:t>
            </a:r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7068" y="322147"/>
            <a:ext cx="7232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עץ חיפוש בינארי –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Binary Search Tree (BST)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7144" y="1373361"/>
            <a:ext cx="6864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/>
              <a:t>הגדרה: עבור כל צומת </a:t>
            </a:r>
            <a:r>
              <a:rPr lang="en-US" dirty="0"/>
              <a:t>x</a:t>
            </a:r>
            <a:r>
              <a:rPr lang="he-IL" dirty="0"/>
              <a:t>, תת עץ שמאלי מכיל צמתים שערכם קטן מ</a:t>
            </a:r>
            <a:r>
              <a:rPr lang="en-US" dirty="0" err="1"/>
              <a:t>x.key</a:t>
            </a:r>
            <a:r>
              <a:rPr lang="en-US" dirty="0"/>
              <a:t>-</a:t>
            </a:r>
            <a:r>
              <a:rPr lang="he-IL" dirty="0"/>
              <a:t> תת עץ ימני מכיל צמתים שערכם גדול מ-</a:t>
            </a:r>
            <a:r>
              <a:rPr lang="en-US" dirty="0" err="1"/>
              <a:t>x.key</a:t>
            </a:r>
            <a:r>
              <a:rPr lang="he-IL" dirty="0"/>
              <a:t>. כל תת עץ חייב להיות גם עץ חיפוש בינארי.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17718" y="126187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/>
          <p:cNvSpPr/>
          <p:nvPr/>
        </p:nvSpPr>
        <p:spPr>
          <a:xfrm>
            <a:off x="722674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253431" y="34423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6303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01385" y="34404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8807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9226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8146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81542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cxnSp>
        <p:nvCxnSpPr>
          <p:cNvPr id="21" name="Straight Connector 20"/>
          <p:cNvCxnSpPr>
            <a:stCxn id="15" idx="7"/>
            <a:endCxn id="10" idx="4"/>
          </p:cNvCxnSpPr>
          <p:nvPr/>
        </p:nvCxnSpPr>
        <p:spPr>
          <a:xfrm flipV="1">
            <a:off x="1808404" y="1664208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6" idx="1"/>
          </p:cNvCxnSpPr>
          <p:nvPr/>
        </p:nvCxnSpPr>
        <p:spPr>
          <a:xfrm>
            <a:off x="2522518" y="1664208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5" idx="3"/>
          </p:cNvCxnSpPr>
          <p:nvPr/>
        </p:nvCxnSpPr>
        <p:spPr>
          <a:xfrm flipV="1">
            <a:off x="1027474" y="2218699"/>
            <a:ext cx="349878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13" idx="0"/>
          </p:cNvCxnSpPr>
          <p:nvPr/>
        </p:nvCxnSpPr>
        <p:spPr>
          <a:xfrm>
            <a:off x="1808404" y="2218699"/>
            <a:ext cx="35942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 flipH="1">
            <a:off x="3586342" y="2969139"/>
            <a:ext cx="499919" cy="4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52764" y="2267426"/>
            <a:ext cx="37366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4" idx="0"/>
          </p:cNvCxnSpPr>
          <p:nvPr/>
        </p:nvCxnSpPr>
        <p:spPr>
          <a:xfrm>
            <a:off x="2167831" y="2969139"/>
            <a:ext cx="538354" cy="47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4"/>
            <a:endCxn id="12" idx="0"/>
          </p:cNvCxnSpPr>
          <p:nvPr/>
        </p:nvCxnSpPr>
        <p:spPr>
          <a:xfrm flipH="1">
            <a:off x="1558231" y="2969139"/>
            <a:ext cx="609600" cy="4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46346" y="3182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לכל </a:t>
            </a:r>
            <a:r>
              <a:rPr lang="he-IL" dirty="0" err="1"/>
              <a:t>קודקוד</a:t>
            </a:r>
            <a:r>
              <a:rPr lang="he-IL" dirty="0"/>
              <a:t> </a:t>
            </a:r>
            <a:r>
              <a:rPr lang="en-US" dirty="0"/>
              <a:t>x </a:t>
            </a:r>
            <a:r>
              <a:rPr lang="he-IL" dirty="0"/>
              <a:t>בעץ חיפוש בינארי </a:t>
            </a:r>
            <a:r>
              <a:rPr lang="en-US" dirty="0"/>
              <a:t>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אם </a:t>
            </a:r>
            <a:r>
              <a:rPr lang="en-US" dirty="0"/>
              <a:t>y </a:t>
            </a:r>
            <a:r>
              <a:rPr lang="he-IL" dirty="0" err="1"/>
              <a:t>קודקוד</a:t>
            </a:r>
            <a:r>
              <a:rPr lang="he-IL" dirty="0"/>
              <a:t> הנמצא בתת העץ השמאלי של </a:t>
            </a:r>
            <a:r>
              <a:rPr lang="en-US" dirty="0"/>
              <a:t>x, </a:t>
            </a:r>
            <a:r>
              <a:rPr lang="he-IL" dirty="0"/>
              <a:t>אז </a:t>
            </a:r>
            <a:r>
              <a:rPr lang="en-US" dirty="0" err="1"/>
              <a:t>y.key</a:t>
            </a:r>
            <a:r>
              <a:rPr lang="en-US" dirty="0"/>
              <a:t>≤ </a:t>
            </a:r>
            <a:r>
              <a:rPr lang="en-US" dirty="0" err="1"/>
              <a:t>x.key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אם </a:t>
            </a:r>
            <a:r>
              <a:rPr lang="en-US" dirty="0"/>
              <a:t>y </a:t>
            </a:r>
            <a:r>
              <a:rPr lang="he-IL" dirty="0" err="1"/>
              <a:t>קודקוד</a:t>
            </a:r>
            <a:r>
              <a:rPr lang="he-IL" dirty="0"/>
              <a:t> </a:t>
            </a:r>
            <a:r>
              <a:rPr lang="he-IL" dirty="0" err="1"/>
              <a:t>הנמצע</a:t>
            </a:r>
            <a:r>
              <a:rPr lang="he-IL" dirty="0"/>
              <a:t> בתת העץ הימני של </a:t>
            </a:r>
            <a:r>
              <a:rPr lang="en-US" dirty="0"/>
              <a:t>x, </a:t>
            </a:r>
            <a:r>
              <a:rPr lang="he-IL" dirty="0"/>
              <a:t>אז </a:t>
            </a:r>
            <a:r>
              <a:rPr lang="en-US" dirty="0" err="1"/>
              <a:t>y.key</a:t>
            </a:r>
            <a:r>
              <a:rPr lang="en-US" dirty="0"/>
              <a:t> ≥ </a:t>
            </a:r>
            <a:r>
              <a:rPr lang="en-US" dirty="0" err="1" smtClean="0"/>
              <a:t>x.key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מפתח </a:t>
            </a:r>
            <a:r>
              <a:rPr lang="he-IL" dirty="0" smtClean="0"/>
              <a:t>מינימלי</a:t>
            </a:r>
            <a:r>
              <a:rPr lang="he-IL" dirty="0"/>
              <a:t>: המפתח של </a:t>
            </a:r>
            <a:r>
              <a:rPr lang="he-IL" dirty="0" err="1"/>
              <a:t>הקודקוד</a:t>
            </a:r>
            <a:r>
              <a:rPr lang="he-IL" dirty="0"/>
              <a:t> השמאלי </a:t>
            </a:r>
            <a:r>
              <a:rPr lang="he-IL" dirty="0" smtClean="0"/>
              <a:t>ביותר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מפתח מקסימלי: המפתח של </a:t>
            </a:r>
            <a:r>
              <a:rPr lang="he-IL" dirty="0" err="1"/>
              <a:t>הקודקוד</a:t>
            </a:r>
            <a:r>
              <a:rPr lang="he-IL" dirty="0"/>
              <a:t> הימני ביותר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757334" y="2392751"/>
            <a:ext cx="2504596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תכונות</a:t>
            </a: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של</a:t>
            </a:r>
            <a:r>
              <a:rPr lang="he-IL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1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6632448" y="1086313"/>
            <a:ext cx="4791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נתונה סדרה  של מספרים. בכל אחד מהסעיפים, בנו עץ חיפוש בינארי, בהנחה שמתחילים מעץ ריק והמספרים נכנסים לפי הסדר (משמאל לימין)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086313"/>
            <a:ext cx="2816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pt-BR" dirty="0"/>
              <a:t>a)	1, 2, 3, 4, 5, 6, 7</a:t>
            </a:r>
          </a:p>
          <a:p>
            <a:pPr algn="l" rtl="0"/>
            <a:r>
              <a:rPr lang="pt-BR" dirty="0"/>
              <a:t>b)	4, 2, 1, 3, 6, 5, 7</a:t>
            </a:r>
          </a:p>
          <a:p>
            <a:pPr algn="l" rtl="0"/>
            <a:r>
              <a:rPr lang="pt-BR" dirty="0"/>
              <a:t>c)	1, 6, 7, 2, 4, 3, 5</a:t>
            </a:r>
          </a:p>
        </p:txBody>
      </p:sp>
      <p:sp>
        <p:nvSpPr>
          <p:cNvPr id="29" name="Oval 28"/>
          <p:cNvSpPr/>
          <p:nvPr/>
        </p:nvSpPr>
        <p:spPr>
          <a:xfrm>
            <a:off x="831421" y="201807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136221" y="261759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818328" y="301993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4323284" y="433287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5463641" y="432486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888688" y="36333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792878" y="36333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343740" y="432486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467671" y="435198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8893252" y="273582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076919" y="39785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8900619" y="534707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645153" y="336370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081488" y="3964988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9471888" y="471707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92" name="Oval 91"/>
          <p:cNvSpPr/>
          <p:nvPr/>
        </p:nvSpPr>
        <p:spPr>
          <a:xfrm>
            <a:off x="1488362" y="3172499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982366" y="559866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1838903" y="376604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2149421" y="4376917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577425" y="498779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29" idx="4"/>
            <a:endCxn id="35" idx="0"/>
          </p:cNvCxnSpPr>
          <p:nvPr/>
        </p:nvCxnSpPr>
        <p:spPr>
          <a:xfrm>
            <a:off x="1136221" y="2420413"/>
            <a:ext cx="304800" cy="19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5" idx="4"/>
            <a:endCxn id="92" idx="0"/>
          </p:cNvCxnSpPr>
          <p:nvPr/>
        </p:nvCxnSpPr>
        <p:spPr>
          <a:xfrm>
            <a:off x="1441021" y="3019934"/>
            <a:ext cx="352141" cy="15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2" idx="4"/>
            <a:endCxn id="94" idx="0"/>
          </p:cNvCxnSpPr>
          <p:nvPr/>
        </p:nvCxnSpPr>
        <p:spPr>
          <a:xfrm>
            <a:off x="1793162" y="3574835"/>
            <a:ext cx="350541" cy="19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4" idx="4"/>
            <a:endCxn id="95" idx="0"/>
          </p:cNvCxnSpPr>
          <p:nvPr/>
        </p:nvCxnSpPr>
        <p:spPr>
          <a:xfrm>
            <a:off x="2143703" y="4168380"/>
            <a:ext cx="310518" cy="20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5" idx="4"/>
            <a:endCxn id="96" idx="0"/>
          </p:cNvCxnSpPr>
          <p:nvPr/>
        </p:nvCxnSpPr>
        <p:spPr>
          <a:xfrm>
            <a:off x="2454221" y="4779253"/>
            <a:ext cx="428004" cy="20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6" idx="4"/>
            <a:endCxn id="93" idx="0"/>
          </p:cNvCxnSpPr>
          <p:nvPr/>
        </p:nvCxnSpPr>
        <p:spPr>
          <a:xfrm>
            <a:off x="2882225" y="5390126"/>
            <a:ext cx="404941" cy="20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653934" y="1656075"/>
            <a:ext cx="49987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6685138" y="2526851"/>
            <a:ext cx="49987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9748795" y="2333107"/>
            <a:ext cx="499872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5" name="Straight Arrow Connector 134"/>
          <p:cNvCxnSpPr>
            <a:stCxn id="46" idx="4"/>
            <a:endCxn id="51" idx="0"/>
          </p:cNvCxnSpPr>
          <p:nvPr/>
        </p:nvCxnSpPr>
        <p:spPr>
          <a:xfrm flipH="1">
            <a:off x="5193488" y="3422270"/>
            <a:ext cx="929640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51" idx="4"/>
            <a:endCxn id="47" idx="0"/>
          </p:cNvCxnSpPr>
          <p:nvPr/>
        </p:nvCxnSpPr>
        <p:spPr>
          <a:xfrm flipH="1">
            <a:off x="4628084" y="4035682"/>
            <a:ext cx="565404" cy="29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1" idx="4"/>
            <a:endCxn id="49" idx="0"/>
          </p:cNvCxnSpPr>
          <p:nvPr/>
        </p:nvCxnSpPr>
        <p:spPr>
          <a:xfrm>
            <a:off x="5193488" y="4035682"/>
            <a:ext cx="574953" cy="28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6" idx="4"/>
            <a:endCxn id="52" idx="0"/>
          </p:cNvCxnSpPr>
          <p:nvPr/>
        </p:nvCxnSpPr>
        <p:spPr>
          <a:xfrm>
            <a:off x="6123128" y="3422270"/>
            <a:ext cx="974550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2" idx="4"/>
            <a:endCxn id="53" idx="0"/>
          </p:cNvCxnSpPr>
          <p:nvPr/>
        </p:nvCxnSpPr>
        <p:spPr>
          <a:xfrm>
            <a:off x="7097678" y="4035682"/>
            <a:ext cx="550862" cy="28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4"/>
            <a:endCxn id="54" idx="0"/>
          </p:cNvCxnSpPr>
          <p:nvPr/>
        </p:nvCxnSpPr>
        <p:spPr>
          <a:xfrm flipH="1">
            <a:off x="6772471" y="4035682"/>
            <a:ext cx="325207" cy="31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5" idx="4"/>
            <a:endCxn id="76" idx="0"/>
          </p:cNvCxnSpPr>
          <p:nvPr/>
        </p:nvCxnSpPr>
        <p:spPr>
          <a:xfrm>
            <a:off x="9198052" y="3138156"/>
            <a:ext cx="751901" cy="22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6" idx="4"/>
            <a:endCxn id="77" idx="0"/>
          </p:cNvCxnSpPr>
          <p:nvPr/>
        </p:nvCxnSpPr>
        <p:spPr>
          <a:xfrm>
            <a:off x="9949953" y="3766044"/>
            <a:ext cx="436335" cy="19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6" idx="4"/>
            <a:endCxn id="70" idx="0"/>
          </p:cNvCxnSpPr>
          <p:nvPr/>
        </p:nvCxnSpPr>
        <p:spPr>
          <a:xfrm flipH="1">
            <a:off x="9381719" y="3766044"/>
            <a:ext cx="568234" cy="2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70" idx="4"/>
            <a:endCxn id="82" idx="0"/>
          </p:cNvCxnSpPr>
          <p:nvPr/>
        </p:nvCxnSpPr>
        <p:spPr>
          <a:xfrm>
            <a:off x="9381719" y="4380882"/>
            <a:ext cx="394969" cy="3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2" idx="4"/>
            <a:endCxn id="73" idx="0"/>
          </p:cNvCxnSpPr>
          <p:nvPr/>
        </p:nvCxnSpPr>
        <p:spPr>
          <a:xfrm flipH="1">
            <a:off x="9205419" y="5119410"/>
            <a:ext cx="571269" cy="2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0081488" y="5380970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82" idx="4"/>
            <a:endCxn id="168" idx="0"/>
          </p:cNvCxnSpPr>
          <p:nvPr/>
        </p:nvCxnSpPr>
        <p:spPr>
          <a:xfrm>
            <a:off x="9776688" y="5119410"/>
            <a:ext cx="609600" cy="2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46" grpId="0" animBg="1"/>
      <p:bldP spid="47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70" grpId="0" animBg="1"/>
      <p:bldP spid="73" grpId="0" animBg="1"/>
      <p:bldP spid="76" grpId="0" animBg="1"/>
      <p:bldP spid="77" grpId="0" animBg="1"/>
      <p:bldP spid="82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29" grpId="0" animBg="1"/>
      <p:bldP spid="131" grpId="0" animBg="1"/>
      <p:bldP spid="132" grpId="0" animBg="1"/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תרגיל</a:t>
            </a:r>
            <a:r>
              <a:rPr lang="en-US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2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135248"/>
            <a:ext cx="8136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בנה שני עצי חיפוש בינאריים מערכים הנמצאים בקבוצת </a:t>
            </a:r>
            <a:r>
              <a:rPr lang="he-IL" dirty="0" smtClean="0"/>
              <a:t>הערכים: </a:t>
            </a:r>
            <a:r>
              <a:rPr lang="en-US" dirty="0"/>
              <a:t>{2, 3, 5, 5, 7, 8}</a:t>
            </a:r>
            <a:r>
              <a:rPr lang="he-IL" dirty="0" smtClean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92248" y="2675757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565819" y="3980688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537561" y="3980688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2051690" y="3328223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3671601" y="3289169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671601" y="2433353"/>
            <a:ext cx="398414" cy="29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2" name="Straight Arrow Connector 51"/>
          <p:cNvCxnSpPr>
            <a:stCxn id="45" idx="4"/>
            <a:endCxn id="48" idx="0"/>
          </p:cNvCxnSpPr>
          <p:nvPr/>
        </p:nvCxnSpPr>
        <p:spPr>
          <a:xfrm flipH="1">
            <a:off x="2294626" y="3078093"/>
            <a:ext cx="840558" cy="2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4"/>
            <a:endCxn id="46" idx="0"/>
          </p:cNvCxnSpPr>
          <p:nvPr/>
        </p:nvCxnSpPr>
        <p:spPr>
          <a:xfrm flipH="1">
            <a:off x="1808755" y="3730559"/>
            <a:ext cx="485871" cy="25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4"/>
            <a:endCxn id="47" idx="0"/>
          </p:cNvCxnSpPr>
          <p:nvPr/>
        </p:nvCxnSpPr>
        <p:spPr>
          <a:xfrm>
            <a:off x="2294626" y="3730559"/>
            <a:ext cx="485871" cy="25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4"/>
            <a:endCxn id="49" idx="0"/>
          </p:cNvCxnSpPr>
          <p:nvPr/>
        </p:nvCxnSpPr>
        <p:spPr>
          <a:xfrm>
            <a:off x="3135184" y="3078093"/>
            <a:ext cx="779353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4"/>
            <a:endCxn id="59" idx="0"/>
          </p:cNvCxnSpPr>
          <p:nvPr/>
        </p:nvCxnSpPr>
        <p:spPr>
          <a:xfrm>
            <a:off x="3914537" y="3691505"/>
            <a:ext cx="485871" cy="3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606282" y="2210082"/>
            <a:ext cx="398414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/>
          <p:cNvSpPr/>
          <p:nvPr/>
        </p:nvSpPr>
        <p:spPr>
          <a:xfrm>
            <a:off x="4157472" y="3993772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5" name="Oval 64"/>
          <p:cNvSpPr/>
          <p:nvPr/>
        </p:nvSpPr>
        <p:spPr>
          <a:xfrm>
            <a:off x="7982408" y="2679251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9733503" y="4692784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8275890" y="3956691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7141850" y="3331717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761761" y="3292663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 flipH="1">
            <a:off x="7384786" y="3081587"/>
            <a:ext cx="840558" cy="2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6" idx="4"/>
            <a:endCxn id="66" idx="0"/>
          </p:cNvCxnSpPr>
          <p:nvPr/>
        </p:nvCxnSpPr>
        <p:spPr>
          <a:xfrm>
            <a:off x="9490568" y="4396108"/>
            <a:ext cx="485871" cy="29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4"/>
            <a:endCxn id="68" idx="0"/>
          </p:cNvCxnSpPr>
          <p:nvPr/>
        </p:nvCxnSpPr>
        <p:spPr>
          <a:xfrm flipH="1">
            <a:off x="8518826" y="3694999"/>
            <a:ext cx="485871" cy="26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4"/>
            <a:endCxn id="70" idx="0"/>
          </p:cNvCxnSpPr>
          <p:nvPr/>
        </p:nvCxnSpPr>
        <p:spPr>
          <a:xfrm>
            <a:off x="8225344" y="3081587"/>
            <a:ext cx="779353" cy="2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4"/>
            <a:endCxn id="76" idx="0"/>
          </p:cNvCxnSpPr>
          <p:nvPr/>
        </p:nvCxnSpPr>
        <p:spPr>
          <a:xfrm>
            <a:off x="9004697" y="3694999"/>
            <a:ext cx="485871" cy="29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247632" y="3993772"/>
            <a:ext cx="485871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8" grpId="0" animBg="1"/>
      <p:bldP spid="59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2218944" y="2147184"/>
            <a:ext cx="81365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/>
              <a:t>קיימות שלוש אפשרויות </a:t>
            </a:r>
            <a:r>
              <a:rPr lang="he-IL" sz="2400" dirty="0" smtClean="0"/>
              <a:t>: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he-IL" sz="2400" dirty="0"/>
              <a:t>לאלמנט שמוחקים אין בנים 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he-IL" sz="2400" dirty="0"/>
              <a:t>לאלמנט שמחקים יש בן אחד </a:t>
            </a:r>
            <a:r>
              <a:rPr lang="he-IL" sz="2400" dirty="0" smtClean="0"/>
              <a:t>.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he-IL" sz="2400" dirty="0"/>
              <a:t>לאלמנט שמוחקים יש שני בנים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287209" y="1330320"/>
            <a:ext cx="8136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sz="2400" dirty="0" smtClean="0"/>
              <a:t>לאלמנט </a:t>
            </a:r>
            <a:r>
              <a:rPr lang="he-IL" sz="2400" dirty="0"/>
              <a:t>שמחקים יש בן </a:t>
            </a:r>
            <a:r>
              <a:rPr lang="he-IL" sz="2400" dirty="0" smtClean="0"/>
              <a:t>אחד.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2269259"/>
            <a:ext cx="7036782" cy="37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68057"/>
            <a:ext cx="8229600" cy="8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lvl="0" algn="r" eaLnBrk="1" hangingPunct="1">
              <a:defRPr/>
            </a:pPr>
            <a:r>
              <a:rPr lang="he-IL" altLang="he-IL" b="1" kern="0" dirty="0">
                <a:solidFill>
                  <a:srgbClr val="006633"/>
                </a:solidFill>
                <a:latin typeface="Garamond"/>
                <a:cs typeface="Arial"/>
              </a:rPr>
              <a:t>מחיקת אלמנט מעץ חיפוש </a:t>
            </a:r>
            <a:r>
              <a:rPr lang="he-IL" altLang="he-IL" b="1" kern="0" dirty="0" smtClean="0">
                <a:solidFill>
                  <a:srgbClr val="006633"/>
                </a:solidFill>
                <a:latin typeface="Garamond"/>
                <a:cs typeface="Arial"/>
              </a:rPr>
              <a:t>בינארי</a:t>
            </a:r>
            <a:endParaRPr lang="en-US" altLang="he-IL" b="1" kern="0" dirty="0">
              <a:solidFill>
                <a:srgbClr val="006633"/>
              </a:solidFill>
              <a:latin typeface="Garamond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649A7-09CB-0FE2-DF4B-801B01ACAB06}"/>
              </a:ext>
            </a:extLst>
          </p:cNvPr>
          <p:cNvSpPr txBox="1"/>
          <p:nvPr/>
        </p:nvSpPr>
        <p:spPr>
          <a:xfrm>
            <a:off x="3031177" y="1257168"/>
            <a:ext cx="8136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 smtClean="0"/>
              <a:t>2. לאלמנט שמוחקים אין בנים.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81" y="1881126"/>
            <a:ext cx="7497019" cy="38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995</Words>
  <Application>Microsoft Office PowerPoint</Application>
  <PresentationFormat>Widescreen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Garamond</vt:lpstr>
      <vt:lpstr>Söhne Mono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91</cp:revision>
  <dcterms:created xsi:type="dcterms:W3CDTF">2023-05-03T06:41:59Z</dcterms:created>
  <dcterms:modified xsi:type="dcterms:W3CDTF">2024-01-03T11:12:49Z</dcterms:modified>
</cp:coreProperties>
</file>