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93" r:id="rId4"/>
    <p:sldId id="268" r:id="rId5"/>
    <p:sldId id="276" r:id="rId6"/>
    <p:sldId id="300" r:id="rId7"/>
    <p:sldId id="259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22" autoAdjust="0"/>
    <p:restoredTop sz="72175" autoAdjust="0"/>
  </p:normalViewPr>
  <p:slideViewPr>
    <p:cSldViewPr snapToGrid="0">
      <p:cViewPr varScale="1">
        <p:scale>
          <a:sx n="79" d="100"/>
          <a:sy n="79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כ"ג/טבת/תשפ"ד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 smtClean="0">
                <a:solidFill>
                  <a:schemeClr val="bg1"/>
                </a:solidFill>
              </a:rPr>
              <a:t>08 </a:t>
            </a:r>
            <a:r>
              <a:rPr lang="en-US" sz="3600" dirty="0" smtClean="0">
                <a:solidFill>
                  <a:schemeClr val="bg1"/>
                </a:solidFill>
              </a:rPr>
              <a:t>– </a:t>
            </a:r>
            <a:r>
              <a:rPr lang="en-US" sz="3600" dirty="0" smtClean="0">
                <a:solidFill>
                  <a:schemeClr val="bg1"/>
                </a:solidFill>
              </a:rPr>
              <a:t>Heap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86342" y="274108"/>
            <a:ext cx="5101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ערימה (ערימה בינארית) 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Heap</a:t>
            </a:r>
            <a:endParaRPr lang="en-US" sz="3200" u="sng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14400" y="1427984"/>
            <a:ext cx="10168128" cy="148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ערימה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 - עץ בינארי מלא אשר אלמנטים שנמצאים בו מקיימים את תכונה הבאה: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 Heap (Max Tree) 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</a:rPr>
              <a:t>– כל מסלול מהשורש אל העלה הוא אינו עולה.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 Heap (Min Tree)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- כל מסלול מהשורש אל העלה הוא אינו יורד.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04" y="3267455"/>
            <a:ext cx="4060251" cy="2610161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62" y="3267454"/>
            <a:ext cx="3918001" cy="26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3" descr="C:\Users\victoria\AppData\Local\Microsoft\Windows\INetCache\Content.MSO\345F9C8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25174" b="34722"/>
          <a:stretch/>
        </p:blipFill>
        <p:spPr bwMode="auto">
          <a:xfrm>
            <a:off x="6044185" y="1880715"/>
            <a:ext cx="4061841" cy="2969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4898"/>
              </p:ext>
            </p:extLst>
          </p:nvPr>
        </p:nvGraphicFramePr>
        <p:xfrm>
          <a:off x="4023362" y="4874273"/>
          <a:ext cx="7723630" cy="554482"/>
        </p:xfrm>
        <a:graphic>
          <a:graphicData uri="http://schemas.openxmlformats.org/drawingml/2006/table">
            <a:tbl>
              <a:tblPr rtl="1" firstRow="1" firstCol="1" bandRow="1">
                <a:tableStyleId>{616DA210-FB5B-4158-B5E0-FEB733F419BA}</a:tableStyleId>
              </a:tblPr>
              <a:tblGrid>
                <a:gridCol w="600360">
                  <a:extLst>
                    <a:ext uri="{9D8B030D-6E8A-4147-A177-3AD203B41FA5}">
                      <a16:colId xmlns:a16="http://schemas.microsoft.com/office/drawing/2014/main" val="2219835795"/>
                    </a:ext>
                  </a:extLst>
                </a:gridCol>
                <a:gridCol w="600360">
                  <a:extLst>
                    <a:ext uri="{9D8B030D-6E8A-4147-A177-3AD203B41FA5}">
                      <a16:colId xmlns:a16="http://schemas.microsoft.com/office/drawing/2014/main" val="5888195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00523514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1458564013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863988109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99521040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424906783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831202521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72050328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574045197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45989024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4236977170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908105331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1636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X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5732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146713" y="345207"/>
            <a:ext cx="10168128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4200" b="1" kern="0" dirty="0" smtClean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דוגמה: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4202" y="1058575"/>
            <a:ext cx="5444393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כל עץ </a:t>
            </a:r>
            <a:r>
              <a:rPr lang="he-IL" sz="2400" b="1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בינראי</a:t>
            </a:r>
            <a:r>
              <a:rPr lang="he-IL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 ניתן לשמור במערך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15567" y="1856502"/>
                <a:ext cx="5915210" cy="582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בן </a:t>
                </a:r>
                <a:r>
                  <a:rPr lang="en-US" sz="20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יודע שאביו מצא במקום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he-IL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=5 (60)</a:t>
                </a:r>
                <a:r>
                  <a:rPr lang="he-IL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 , אבא 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=2 (66)</a:t>
                </a:r>
                <a:r>
                  <a:rPr lang="he-IL" sz="2000" dirty="0">
                    <a:latin typeface="Calibri" panose="020F0502020204030204" pitchFamily="34" charset="0"/>
                    <a:ea typeface="Times New Roman" panose="02020603050405020304" pitchFamily="18" charset="0"/>
                  </a:rPr>
                  <a:t>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7" y="1856502"/>
                <a:ext cx="5915210" cy="582788"/>
              </a:xfrm>
              <a:prstGeom prst="rect">
                <a:avLst/>
              </a:prstGeom>
              <a:blipFill>
                <a:blip r:embed="rId5"/>
                <a:stretch>
                  <a:fillRect l="-206" r="-103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834313" y="2109477"/>
            <a:ext cx="240792" cy="19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43818" y="2695749"/>
            <a:ext cx="249555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729473" y="2720898"/>
            <a:ext cx="209994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278112" y="3387908"/>
            <a:ext cx="201786" cy="2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03840" y="3363750"/>
            <a:ext cx="253874" cy="2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17121" y="3363750"/>
            <a:ext cx="231077" cy="2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20210" y="3356933"/>
            <a:ext cx="268512" cy="23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smtClean="0"/>
              <a:t>6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22" idx="0"/>
          </p:cNvCxnSpPr>
          <p:nvPr/>
        </p:nvCxnSpPr>
        <p:spPr>
          <a:xfrm flipH="1">
            <a:off x="7885177" y="3635980"/>
            <a:ext cx="477362" cy="123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777" y="3692660"/>
            <a:ext cx="325218" cy="11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44185" y="3024551"/>
            <a:ext cx="2685288" cy="18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-359094" y="2815465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אבה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יודע שבניו נמצאם: שמאלי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, ימני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2i+1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אבא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 (55)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בן שמאלי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=6 (33)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וימני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=7 (5)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1142"/>
              </p:ext>
            </p:extLst>
          </p:nvPr>
        </p:nvGraphicFramePr>
        <p:xfrm>
          <a:off x="4980889" y="1981960"/>
          <a:ext cx="6147306" cy="652272"/>
        </p:xfrm>
        <a:graphic>
          <a:graphicData uri="http://schemas.openxmlformats.org/drawingml/2006/table">
            <a:tbl>
              <a:tblPr rtl="1" firstRow="1" firstCol="1" bandRow="1">
                <a:tableStyleId>{35758FB7-9AC5-4552-8A53-C91805E547FA}</a:tableStyleId>
              </a:tblPr>
              <a:tblGrid>
                <a:gridCol w="558846">
                  <a:extLst>
                    <a:ext uri="{9D8B030D-6E8A-4147-A177-3AD203B41FA5}">
                      <a16:colId xmlns:a16="http://schemas.microsoft.com/office/drawing/2014/main" val="278946415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917587168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642598600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2017153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83157343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64646501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809620257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21642433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883988109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18397771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39040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9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8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3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953165"/>
                  </a:ext>
                </a:extLst>
              </a:tr>
              <a:tr h="3202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22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44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33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88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X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24443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88484" y="1386367"/>
            <a:ext cx="7617791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האם המערך הנתון הוא </a:t>
            </a:r>
            <a:r>
              <a:rPr lang="en-US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 Heap</a:t>
            </a:r>
            <a:r>
              <a:rPr lang="he-IL" sz="22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? </a:t>
            </a:r>
            <a:r>
              <a:rPr lang="he-IL" sz="2200" dirty="0"/>
              <a:t>מה הוא זמן ריצה של הבדיקה?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240</Words>
  <Application>Microsoft Office PowerPoint</Application>
  <PresentationFormat>Widescreen</PresentationFormat>
  <Paragraphs>79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98</cp:revision>
  <dcterms:created xsi:type="dcterms:W3CDTF">2023-05-03T06:41:59Z</dcterms:created>
  <dcterms:modified xsi:type="dcterms:W3CDTF">2024-01-04T09:45:38Z</dcterms:modified>
</cp:coreProperties>
</file>