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2"/>
  </p:notesMasterIdLst>
  <p:sldIdLst>
    <p:sldId id="257" r:id="rId2"/>
    <p:sldId id="258" r:id="rId3"/>
    <p:sldId id="266" r:id="rId4"/>
    <p:sldId id="267" r:id="rId5"/>
    <p:sldId id="268" r:id="rId6"/>
    <p:sldId id="276" r:id="rId7"/>
    <p:sldId id="261" r:id="rId8"/>
    <p:sldId id="278" r:id="rId9"/>
    <p:sldId id="279" r:id="rId10"/>
    <p:sldId id="280" r:id="rId11"/>
    <p:sldId id="269" r:id="rId12"/>
    <p:sldId id="270" r:id="rId13"/>
    <p:sldId id="281" r:id="rId14"/>
    <p:sldId id="288" r:id="rId15"/>
    <p:sldId id="282" r:id="rId16"/>
    <p:sldId id="284" r:id="rId17"/>
    <p:sldId id="285" r:id="rId18"/>
    <p:sldId id="286" r:id="rId19"/>
    <p:sldId id="289" r:id="rId20"/>
    <p:sldId id="259" r:id="rId2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32" autoAdjust="0"/>
    <p:restoredTop sz="72138" autoAdjust="0"/>
  </p:normalViewPr>
  <p:slideViewPr>
    <p:cSldViewPr snapToGrid="0">
      <p:cViewPr varScale="1">
        <p:scale>
          <a:sx n="151" d="100"/>
          <a:sy n="151" d="100"/>
        </p:scale>
        <p:origin x="3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2</a:t>
            </a:fld>
            <a:endParaRPr lang="en-US"/>
          </a:p>
        </p:txBody>
      </p:sp>
    </p:spTree>
    <p:extLst>
      <p:ext uri="{BB962C8B-B14F-4D97-AF65-F5344CB8AC3E}">
        <p14:creationId xmlns:p14="http://schemas.microsoft.com/office/powerpoint/2010/main" val="705679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13</a:t>
            </a:fld>
            <a:endParaRPr lang="en-US"/>
          </a:p>
        </p:txBody>
      </p:sp>
    </p:spTree>
    <p:extLst>
      <p:ext uri="{BB962C8B-B14F-4D97-AF65-F5344CB8AC3E}">
        <p14:creationId xmlns:p14="http://schemas.microsoft.com/office/powerpoint/2010/main" val="362328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14</a:t>
            </a:fld>
            <a:endParaRPr lang="en-US"/>
          </a:p>
        </p:txBody>
      </p:sp>
    </p:spTree>
    <p:extLst>
      <p:ext uri="{BB962C8B-B14F-4D97-AF65-F5344CB8AC3E}">
        <p14:creationId xmlns:p14="http://schemas.microsoft.com/office/powerpoint/2010/main" val="358312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15</a:t>
            </a:fld>
            <a:endParaRPr lang="en-US"/>
          </a:p>
        </p:txBody>
      </p:sp>
    </p:spTree>
    <p:extLst>
      <p:ext uri="{BB962C8B-B14F-4D97-AF65-F5344CB8AC3E}">
        <p14:creationId xmlns:p14="http://schemas.microsoft.com/office/powerpoint/2010/main" val="3001911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16</a:t>
            </a:fld>
            <a:endParaRPr lang="en-US"/>
          </a:p>
        </p:txBody>
      </p:sp>
    </p:spTree>
    <p:extLst>
      <p:ext uri="{BB962C8B-B14F-4D97-AF65-F5344CB8AC3E}">
        <p14:creationId xmlns:p14="http://schemas.microsoft.com/office/powerpoint/2010/main" val="233731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17</a:t>
            </a:fld>
            <a:endParaRPr lang="en-US"/>
          </a:p>
        </p:txBody>
      </p:sp>
    </p:spTree>
    <p:extLst>
      <p:ext uri="{BB962C8B-B14F-4D97-AF65-F5344CB8AC3E}">
        <p14:creationId xmlns:p14="http://schemas.microsoft.com/office/powerpoint/2010/main" val="4243302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18</a:t>
            </a:fld>
            <a:endParaRPr lang="en-US"/>
          </a:p>
        </p:txBody>
      </p:sp>
    </p:spTree>
    <p:extLst>
      <p:ext uri="{BB962C8B-B14F-4D97-AF65-F5344CB8AC3E}">
        <p14:creationId xmlns:p14="http://schemas.microsoft.com/office/powerpoint/2010/main" val="1844208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19</a:t>
            </a:fld>
            <a:endParaRPr lang="en-US"/>
          </a:p>
        </p:txBody>
      </p:sp>
    </p:spTree>
    <p:extLst>
      <p:ext uri="{BB962C8B-B14F-4D97-AF65-F5344CB8AC3E}">
        <p14:creationId xmlns:p14="http://schemas.microsoft.com/office/powerpoint/2010/main" val="57591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4</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357430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4169259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317735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349255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1654326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12</a:t>
            </a:fld>
            <a:endParaRPr lang="en-US"/>
          </a:p>
        </p:txBody>
      </p:sp>
    </p:spTree>
    <p:extLst>
      <p:ext uri="{BB962C8B-B14F-4D97-AF65-F5344CB8AC3E}">
        <p14:creationId xmlns:p14="http://schemas.microsoft.com/office/powerpoint/2010/main" val="144730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ט"ז.אדר ב.תשפ"ד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ט"ז.אדר ב.תשפ"ד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rtl="0"/>
            <a:r>
              <a:rPr lang="en-US" sz="2800" dirty="0">
                <a:solidFill>
                  <a:schemeClr val="bg1"/>
                </a:solidFill>
              </a:rPr>
              <a:t>05-binary-tree</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FB6964-DAC4-AFE8-076C-E5DDC9E860FA}"/>
              </a:ext>
            </a:extLst>
          </p:cNvPr>
          <p:cNvSpPr txBox="1"/>
          <p:nvPr/>
        </p:nvSpPr>
        <p:spPr>
          <a:xfrm>
            <a:off x="4884086" y="654037"/>
            <a:ext cx="3265157" cy="584775"/>
          </a:xfrm>
          <a:prstGeom prst="rect">
            <a:avLst/>
          </a:prstGeom>
          <a:noFill/>
        </p:spPr>
        <p:txBody>
          <a:bodyPr wrap="square">
            <a:spAutoFit/>
          </a:bodyPr>
          <a:lstStyle/>
          <a:p>
            <a:pPr algn="just" rtl="0"/>
            <a:r>
              <a:rPr lang="he-IL" sz="3200" u="sng" dirty="0">
                <a:solidFill>
                  <a:schemeClr val="accent6">
                    <a:lumMod val="50000"/>
                  </a:schemeClr>
                </a:solidFill>
                <a:latin typeface="Calibri" panose="020F0502020204030204" pitchFamily="34" charset="0"/>
                <a:ea typeface="Calibri" panose="020F0502020204030204" pitchFamily="34" charset="0"/>
              </a:rPr>
              <a:t>סיורים</a:t>
            </a:r>
            <a:r>
              <a:rPr lang="he-IL" b="1" u="sng" dirty="0"/>
              <a:t> </a:t>
            </a:r>
            <a:r>
              <a:rPr lang="he-IL" sz="3200" u="sng" dirty="0">
                <a:solidFill>
                  <a:schemeClr val="accent6">
                    <a:lumMod val="50000"/>
                  </a:schemeClr>
                </a:solidFill>
                <a:latin typeface="Calibri" panose="020F0502020204030204" pitchFamily="34" charset="0"/>
                <a:ea typeface="Calibri" panose="020F0502020204030204" pitchFamily="34" charset="0"/>
              </a:rPr>
              <a:t>בעץ</a:t>
            </a:r>
            <a:r>
              <a:rPr lang="he-IL" b="1" u="sng" dirty="0"/>
              <a:t> </a:t>
            </a:r>
            <a:r>
              <a:rPr lang="he-IL" sz="3200" u="sng" dirty="0">
                <a:solidFill>
                  <a:schemeClr val="accent6">
                    <a:lumMod val="50000"/>
                  </a:schemeClr>
                </a:solidFill>
                <a:latin typeface="Calibri" panose="020F0502020204030204" pitchFamily="34" charset="0"/>
                <a:ea typeface="Calibri" panose="020F0502020204030204" pitchFamily="34" charset="0"/>
              </a:rPr>
              <a:t>בינארי</a:t>
            </a:r>
            <a:endParaRPr lang="en-US" sz="3200" u="sng" dirty="0">
              <a:solidFill>
                <a:schemeClr val="accent6">
                  <a:lumMod val="50000"/>
                </a:schemeClr>
              </a:solidFill>
              <a:latin typeface="Calibri" panose="020F0502020204030204" pitchFamily="34" charset="0"/>
              <a:ea typeface="Calibri" panose="020F050202020403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666" y="1683058"/>
            <a:ext cx="5078070" cy="3470207"/>
          </a:xfrm>
          <a:prstGeom prst="rect">
            <a:avLst/>
          </a:prstGeom>
        </p:spPr>
      </p:pic>
    </p:spTree>
    <p:extLst>
      <p:ext uri="{BB962C8B-B14F-4D97-AF65-F5344CB8AC3E}">
        <p14:creationId xmlns:p14="http://schemas.microsoft.com/office/powerpoint/2010/main" val="388670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defRPr/>
            </a:pPr>
            <a:r>
              <a:rPr lang="he-IL" altLang="he-IL" b="1" kern="0" dirty="0">
                <a:solidFill>
                  <a:srgbClr val="006633"/>
                </a:solidFill>
                <a:latin typeface="Garamond"/>
                <a:cs typeface="Arial"/>
              </a:rPr>
              <a:t>דוגמה</a:t>
            </a:r>
            <a:endParaRPr lang="en-US" altLang="he-IL" b="1" kern="0" dirty="0">
              <a:solidFill>
                <a:srgbClr val="006633"/>
              </a:solidFill>
              <a:latin typeface="Garamond"/>
              <a:cs typeface="Arial"/>
            </a:endParaRPr>
          </a:p>
        </p:txBody>
      </p:sp>
      <p:sp>
        <p:nvSpPr>
          <p:cNvPr id="9" name="Oval 8"/>
          <p:cNvSpPr/>
          <p:nvPr/>
        </p:nvSpPr>
        <p:spPr>
          <a:xfrm>
            <a:off x="3287209" y="171928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a:t>
            </a:r>
            <a:endParaRPr lang="en-US" dirty="0"/>
          </a:p>
        </p:txBody>
      </p:sp>
      <p:sp>
        <p:nvSpPr>
          <p:cNvPr id="10" name="Oval 9"/>
          <p:cNvSpPr/>
          <p:nvPr/>
        </p:nvSpPr>
        <p:spPr>
          <a:xfrm>
            <a:off x="1792165" y="3032226"/>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 name="Oval 10"/>
          <p:cNvSpPr/>
          <p:nvPr/>
        </p:nvSpPr>
        <p:spPr>
          <a:xfrm>
            <a:off x="2446843" y="3857980"/>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p:cNvSpPr/>
          <p:nvPr/>
        </p:nvSpPr>
        <p:spPr>
          <a:xfrm>
            <a:off x="2932522" y="302421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a:t>
            </a:r>
            <a:endParaRPr lang="en-US" dirty="0"/>
          </a:p>
        </p:txBody>
      </p:sp>
      <p:sp>
        <p:nvSpPr>
          <p:cNvPr id="14" name="Oval 13"/>
          <p:cNvSpPr/>
          <p:nvPr/>
        </p:nvSpPr>
        <p:spPr>
          <a:xfrm>
            <a:off x="3366440" y="3870946"/>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5" name="Oval 14"/>
          <p:cNvSpPr/>
          <p:nvPr/>
        </p:nvSpPr>
        <p:spPr>
          <a:xfrm>
            <a:off x="2357569" y="233269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a:t>
            </a:r>
            <a:endParaRPr lang="en-US" dirty="0"/>
          </a:p>
        </p:txBody>
      </p:sp>
      <p:sp>
        <p:nvSpPr>
          <p:cNvPr id="19" name="Oval 18"/>
          <p:cNvSpPr/>
          <p:nvPr/>
        </p:nvSpPr>
        <p:spPr>
          <a:xfrm>
            <a:off x="4261759" y="233269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a:t>
            </a:r>
            <a:endParaRPr lang="en-US" dirty="0"/>
          </a:p>
        </p:txBody>
      </p:sp>
      <p:sp>
        <p:nvSpPr>
          <p:cNvPr id="21" name="Oval 20"/>
          <p:cNvSpPr/>
          <p:nvPr/>
        </p:nvSpPr>
        <p:spPr>
          <a:xfrm>
            <a:off x="4850952" y="302421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2" name="Oval 21"/>
          <p:cNvSpPr/>
          <p:nvPr/>
        </p:nvSpPr>
        <p:spPr>
          <a:xfrm>
            <a:off x="3701046" y="3032226"/>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4" name="Straight Connector 23"/>
          <p:cNvCxnSpPr>
            <a:stCxn id="15" idx="7"/>
            <a:endCxn id="9" idx="4"/>
          </p:cNvCxnSpPr>
          <p:nvPr/>
        </p:nvCxnSpPr>
        <p:spPr>
          <a:xfrm flipV="1">
            <a:off x="2877895" y="2121619"/>
            <a:ext cx="714114" cy="269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4"/>
            <a:endCxn id="19" idx="1"/>
          </p:cNvCxnSpPr>
          <p:nvPr/>
        </p:nvCxnSpPr>
        <p:spPr>
          <a:xfrm>
            <a:off x="3592009" y="2121619"/>
            <a:ext cx="759024" cy="269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0"/>
            <a:endCxn id="15" idx="4"/>
          </p:cNvCxnSpPr>
          <p:nvPr/>
        </p:nvCxnSpPr>
        <p:spPr>
          <a:xfrm flipV="1">
            <a:off x="2096965" y="2735031"/>
            <a:ext cx="565404" cy="297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4"/>
            <a:endCxn id="13" idx="0"/>
          </p:cNvCxnSpPr>
          <p:nvPr/>
        </p:nvCxnSpPr>
        <p:spPr>
          <a:xfrm>
            <a:off x="2662369" y="2735031"/>
            <a:ext cx="574953" cy="289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4"/>
            <a:endCxn id="22" idx="0"/>
          </p:cNvCxnSpPr>
          <p:nvPr/>
        </p:nvCxnSpPr>
        <p:spPr>
          <a:xfrm flipH="1">
            <a:off x="4005846" y="2735031"/>
            <a:ext cx="560713" cy="297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4"/>
            <a:endCxn id="21" idx="0"/>
          </p:cNvCxnSpPr>
          <p:nvPr/>
        </p:nvCxnSpPr>
        <p:spPr>
          <a:xfrm>
            <a:off x="4566559" y="2735031"/>
            <a:ext cx="589193" cy="289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3" idx="4"/>
            <a:endCxn id="14" idx="0"/>
          </p:cNvCxnSpPr>
          <p:nvPr/>
        </p:nvCxnSpPr>
        <p:spPr>
          <a:xfrm>
            <a:off x="3237322" y="3426550"/>
            <a:ext cx="433918" cy="444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4"/>
            <a:endCxn id="11" idx="0"/>
          </p:cNvCxnSpPr>
          <p:nvPr/>
        </p:nvCxnSpPr>
        <p:spPr>
          <a:xfrm flipH="1">
            <a:off x="2751643" y="3426550"/>
            <a:ext cx="485679" cy="43143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729921" y="1920451"/>
            <a:ext cx="2929135" cy="369332"/>
          </a:xfrm>
          <a:prstGeom prst="rect">
            <a:avLst/>
          </a:prstGeom>
        </p:spPr>
        <p:txBody>
          <a:bodyPr wrap="none">
            <a:spAutoFit/>
          </a:bodyPr>
          <a:lstStyle/>
          <a:p>
            <a:r>
              <a:rPr lang="pt-BR" dirty="0">
                <a:solidFill>
                  <a:srgbClr val="000000"/>
                </a:solidFill>
                <a:latin typeface="Arial" panose="020B0604020202020204" pitchFamily="34" charset="0"/>
              </a:rPr>
              <a:t>Preorder: </a:t>
            </a:r>
            <a:r>
              <a:rPr lang="pt-BR" b="1" dirty="0">
                <a:solidFill>
                  <a:srgbClr val="FF0000"/>
                </a:solidFill>
                <a:latin typeface="Arial" panose="020B0604020202020204" pitchFamily="34" charset="0"/>
              </a:rPr>
              <a:t>+ </a:t>
            </a:r>
            <a:r>
              <a:rPr lang="pt-BR" dirty="0">
                <a:solidFill>
                  <a:srgbClr val="000000"/>
                </a:solidFill>
                <a:latin typeface="Arial" panose="020B0604020202020204" pitchFamily="34" charset="0"/>
              </a:rPr>
              <a:t>- A * B C + D E</a:t>
            </a:r>
            <a:endParaRPr lang="en-US" dirty="0"/>
          </a:p>
        </p:txBody>
      </p:sp>
      <p:sp>
        <p:nvSpPr>
          <p:cNvPr id="37" name="Rectangle 36"/>
          <p:cNvSpPr/>
          <p:nvPr/>
        </p:nvSpPr>
        <p:spPr>
          <a:xfrm>
            <a:off x="6729921" y="2805701"/>
            <a:ext cx="2813719" cy="369332"/>
          </a:xfrm>
          <a:prstGeom prst="rect">
            <a:avLst/>
          </a:prstGeom>
        </p:spPr>
        <p:txBody>
          <a:bodyPr wrap="none">
            <a:spAutoFit/>
          </a:bodyPr>
          <a:lstStyle/>
          <a:p>
            <a:r>
              <a:rPr lang="en-US">
                <a:solidFill>
                  <a:srgbClr val="000000"/>
                </a:solidFill>
                <a:latin typeface="Arial" panose="020B0604020202020204" pitchFamily="34" charset="0"/>
              </a:rPr>
              <a:t>Inorder: A </a:t>
            </a:r>
            <a:r>
              <a:rPr lang="en-US">
                <a:solidFill>
                  <a:srgbClr val="000000"/>
                </a:solidFill>
                <a:latin typeface="ArialMT"/>
              </a:rPr>
              <a:t>– </a:t>
            </a:r>
            <a:r>
              <a:rPr lang="en-US">
                <a:solidFill>
                  <a:srgbClr val="000000"/>
                </a:solidFill>
                <a:latin typeface="Arial" panose="020B0604020202020204" pitchFamily="34" charset="0"/>
              </a:rPr>
              <a:t>B * C </a:t>
            </a:r>
            <a:r>
              <a:rPr lang="en-US" b="1">
                <a:solidFill>
                  <a:srgbClr val="FF0000"/>
                </a:solidFill>
                <a:latin typeface="Arial" panose="020B0604020202020204" pitchFamily="34" charset="0"/>
              </a:rPr>
              <a:t>+ </a:t>
            </a:r>
            <a:r>
              <a:rPr lang="en-US">
                <a:solidFill>
                  <a:srgbClr val="000000"/>
                </a:solidFill>
                <a:latin typeface="Arial" panose="020B0604020202020204" pitchFamily="34" charset="0"/>
              </a:rPr>
              <a:t>D + E</a:t>
            </a:r>
            <a:endParaRPr lang="en-US" dirty="0"/>
          </a:p>
        </p:txBody>
      </p:sp>
      <p:sp>
        <p:nvSpPr>
          <p:cNvPr id="38" name="Rectangle 37"/>
          <p:cNvSpPr/>
          <p:nvPr/>
        </p:nvSpPr>
        <p:spPr>
          <a:xfrm>
            <a:off x="6678624" y="3743984"/>
            <a:ext cx="3031727" cy="369332"/>
          </a:xfrm>
          <a:prstGeom prst="rect">
            <a:avLst/>
          </a:prstGeom>
        </p:spPr>
        <p:txBody>
          <a:bodyPr wrap="none">
            <a:spAutoFit/>
          </a:bodyPr>
          <a:lstStyle/>
          <a:p>
            <a:r>
              <a:rPr lang="en-US" dirty="0" err="1">
                <a:solidFill>
                  <a:srgbClr val="000000"/>
                </a:solidFill>
                <a:latin typeface="Arial" panose="020B0604020202020204" pitchFamily="34" charset="0"/>
              </a:rPr>
              <a:t>Postorder</a:t>
            </a:r>
            <a:r>
              <a:rPr lang="en-US" dirty="0">
                <a:solidFill>
                  <a:srgbClr val="000000"/>
                </a:solidFill>
                <a:latin typeface="Arial" panose="020B0604020202020204" pitchFamily="34" charset="0"/>
              </a:rPr>
              <a:t>: A B C * - D E + </a:t>
            </a:r>
            <a:r>
              <a:rPr lang="en-US" b="1" dirty="0">
                <a:solidFill>
                  <a:srgbClr val="FF0000"/>
                </a:solidFill>
                <a:latin typeface="Arial" panose="020B0604020202020204" pitchFamily="34" charset="0"/>
              </a:rPr>
              <a:t>+</a:t>
            </a:r>
            <a:endParaRPr lang="en-US" dirty="0"/>
          </a:p>
        </p:txBody>
      </p:sp>
    </p:spTree>
    <p:extLst>
      <p:ext uri="{BB962C8B-B14F-4D97-AF65-F5344CB8AC3E}">
        <p14:creationId xmlns:p14="http://schemas.microsoft.com/office/powerpoint/2010/main" val="2867732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1.1</a:t>
            </a:r>
            <a:endParaRPr lang="en-US" altLang="he-IL" b="1" kern="0" dirty="0">
              <a:solidFill>
                <a:srgbClr val="006633"/>
              </a:solidFill>
              <a:latin typeface="Garamond"/>
              <a:cs typeface="Arial"/>
            </a:endParaRPr>
          </a:p>
        </p:txBody>
      </p:sp>
      <p:sp>
        <p:nvSpPr>
          <p:cNvPr id="4" name="TextBox 3">
            <a:extLst>
              <a:ext uri="{FF2B5EF4-FFF2-40B4-BE49-F238E27FC236}">
                <a16:creationId xmlns:a16="http://schemas.microsoft.com/office/drawing/2014/main" id="{501649A7-09CB-0FE2-DF4B-801B01ACAB06}"/>
              </a:ext>
            </a:extLst>
          </p:cNvPr>
          <p:cNvSpPr txBox="1"/>
          <p:nvPr/>
        </p:nvSpPr>
        <p:spPr>
          <a:xfrm>
            <a:off x="2541697" y="1179608"/>
            <a:ext cx="8136556" cy="615553"/>
          </a:xfrm>
          <a:prstGeom prst="rect">
            <a:avLst/>
          </a:prstGeom>
          <a:noFill/>
        </p:spPr>
        <p:txBody>
          <a:bodyPr wrap="square">
            <a:spAutoFit/>
          </a:bodyPr>
          <a:lstStyle/>
          <a:p>
            <a:pPr marL="285750" indent="-285750" algn="l" rtl="0">
              <a:buFont typeface="Arial" panose="020B0604020202020204" pitchFamily="34" charset="0"/>
              <a:buChar char="•"/>
            </a:pPr>
            <a:r>
              <a:rPr lang="en-US" sz="1700" dirty="0"/>
              <a:t>You are given the </a:t>
            </a:r>
            <a:r>
              <a:rPr lang="en-US" sz="1700" dirty="0" err="1"/>
              <a:t>Inorder</a:t>
            </a:r>
            <a:r>
              <a:rPr lang="en-US" sz="1700" dirty="0"/>
              <a:t> and Preorder traversal results of a binary tree. Using these traversal results, reconstruct the original binary tree.</a:t>
            </a:r>
          </a:p>
        </p:txBody>
      </p:sp>
      <p:sp>
        <p:nvSpPr>
          <p:cNvPr id="2" name="Rectangle 1"/>
          <p:cNvSpPr/>
          <p:nvPr/>
        </p:nvSpPr>
        <p:spPr>
          <a:xfrm>
            <a:off x="804672" y="2478685"/>
            <a:ext cx="3742944" cy="646331"/>
          </a:xfrm>
          <a:prstGeom prst="rect">
            <a:avLst/>
          </a:prstGeom>
        </p:spPr>
        <p:txBody>
          <a:bodyPr wrap="square">
            <a:spAutoFit/>
          </a:bodyPr>
          <a:lstStyle/>
          <a:p>
            <a:pPr algn="l"/>
            <a:r>
              <a:rPr lang="sv-SE" dirty="0">
                <a:latin typeface="Calibri" panose="020F0502020204030204" pitchFamily="34" charset="0"/>
              </a:rPr>
              <a:t>Inorder: 2, 6, 4, 7, 1, 3, 8, 5, 9, 10</a:t>
            </a:r>
          </a:p>
          <a:p>
            <a:pPr algn="l"/>
            <a:r>
              <a:rPr lang="en-US" dirty="0">
                <a:latin typeface="Calibri" panose="020F0502020204030204" pitchFamily="34" charset="0"/>
              </a:rPr>
              <a:t>Preorder: 1, 2, 4, 6, 7, 3, 5, 8, 9, 10</a:t>
            </a:r>
          </a:p>
        </p:txBody>
      </p:sp>
      <p:sp>
        <p:nvSpPr>
          <p:cNvPr id="6" name="Oval 5"/>
          <p:cNvSpPr/>
          <p:nvPr/>
        </p:nvSpPr>
        <p:spPr>
          <a:xfrm>
            <a:off x="7143731" y="247868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1</a:t>
            </a:r>
            <a:endParaRPr lang="en-US" dirty="0"/>
          </a:p>
        </p:txBody>
      </p:sp>
      <p:sp>
        <p:nvSpPr>
          <p:cNvPr id="8" name="Oval 7"/>
          <p:cNvSpPr/>
          <p:nvPr/>
        </p:nvSpPr>
        <p:spPr>
          <a:xfrm>
            <a:off x="5641248" y="463034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6</a:t>
            </a:r>
            <a:endParaRPr lang="en-US" dirty="0"/>
          </a:p>
        </p:txBody>
      </p:sp>
      <p:sp>
        <p:nvSpPr>
          <p:cNvPr id="9" name="Oval 8"/>
          <p:cNvSpPr/>
          <p:nvPr/>
        </p:nvSpPr>
        <p:spPr>
          <a:xfrm>
            <a:off x="6190519" y="3783616"/>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4</a:t>
            </a:r>
            <a:endParaRPr lang="en-US" dirty="0"/>
          </a:p>
        </p:txBody>
      </p:sp>
      <p:sp>
        <p:nvSpPr>
          <p:cNvPr id="10" name="Oval 9"/>
          <p:cNvSpPr/>
          <p:nvPr/>
        </p:nvSpPr>
        <p:spPr>
          <a:xfrm>
            <a:off x="6800119" y="463034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7</a:t>
            </a:r>
            <a:endParaRPr lang="en-US" dirty="0"/>
          </a:p>
        </p:txBody>
      </p:sp>
      <p:sp>
        <p:nvSpPr>
          <p:cNvPr id="11" name="Oval 10"/>
          <p:cNvSpPr/>
          <p:nvPr/>
        </p:nvSpPr>
        <p:spPr>
          <a:xfrm>
            <a:off x="5128270" y="313047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2</a:t>
            </a:r>
            <a:endParaRPr lang="en-US" dirty="0"/>
          </a:p>
        </p:txBody>
      </p:sp>
      <p:sp>
        <p:nvSpPr>
          <p:cNvPr id="12" name="Oval 11"/>
          <p:cNvSpPr/>
          <p:nvPr/>
        </p:nvSpPr>
        <p:spPr>
          <a:xfrm>
            <a:off x="8427671" y="304835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3</a:t>
            </a:r>
            <a:endParaRPr lang="en-US" dirty="0"/>
          </a:p>
        </p:txBody>
      </p:sp>
      <p:sp>
        <p:nvSpPr>
          <p:cNvPr id="13" name="Oval 12"/>
          <p:cNvSpPr/>
          <p:nvPr/>
        </p:nvSpPr>
        <p:spPr>
          <a:xfrm>
            <a:off x="9155272" y="3736187"/>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6" name="Straight Connector 15"/>
          <p:cNvCxnSpPr>
            <a:stCxn id="11" idx="7"/>
            <a:endCxn id="6" idx="4"/>
          </p:cNvCxnSpPr>
          <p:nvPr/>
        </p:nvCxnSpPr>
        <p:spPr>
          <a:xfrm flipV="1">
            <a:off x="5648596" y="2881021"/>
            <a:ext cx="1799935" cy="30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12" idx="1"/>
          </p:cNvCxnSpPr>
          <p:nvPr/>
        </p:nvCxnSpPr>
        <p:spPr>
          <a:xfrm>
            <a:off x="7448531" y="2881021"/>
            <a:ext cx="1068414" cy="226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5"/>
            <a:endCxn id="9" idx="0"/>
          </p:cNvCxnSpPr>
          <p:nvPr/>
        </p:nvCxnSpPr>
        <p:spPr>
          <a:xfrm>
            <a:off x="5648596" y="3473890"/>
            <a:ext cx="846723" cy="309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4"/>
            <a:endCxn id="13" idx="0"/>
          </p:cNvCxnSpPr>
          <p:nvPr/>
        </p:nvCxnSpPr>
        <p:spPr>
          <a:xfrm>
            <a:off x="8732471" y="3450694"/>
            <a:ext cx="727601" cy="285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0" idx="0"/>
          </p:cNvCxnSpPr>
          <p:nvPr/>
        </p:nvCxnSpPr>
        <p:spPr>
          <a:xfrm>
            <a:off x="6495319" y="4185952"/>
            <a:ext cx="609600" cy="444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4"/>
            <a:endCxn id="8" idx="0"/>
          </p:cNvCxnSpPr>
          <p:nvPr/>
        </p:nvCxnSpPr>
        <p:spPr>
          <a:xfrm flipH="1">
            <a:off x="5946048" y="4185952"/>
            <a:ext cx="549271" cy="4443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8516945" y="451214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8" name="Oval 67"/>
          <p:cNvSpPr/>
          <p:nvPr/>
        </p:nvSpPr>
        <p:spPr>
          <a:xfrm>
            <a:off x="10055223" y="451214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69" name="Oval 68"/>
          <p:cNvSpPr/>
          <p:nvPr/>
        </p:nvSpPr>
        <p:spPr>
          <a:xfrm>
            <a:off x="10907209" y="529890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72" name="Straight Connector 71"/>
          <p:cNvCxnSpPr>
            <a:stCxn id="13" idx="4"/>
            <a:endCxn id="68" idx="1"/>
          </p:cNvCxnSpPr>
          <p:nvPr/>
        </p:nvCxnSpPr>
        <p:spPr>
          <a:xfrm>
            <a:off x="9460072" y="4138523"/>
            <a:ext cx="684425" cy="432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8" idx="4"/>
            <a:endCxn id="69" idx="1"/>
          </p:cNvCxnSpPr>
          <p:nvPr/>
        </p:nvCxnSpPr>
        <p:spPr>
          <a:xfrm>
            <a:off x="10360023" y="4914480"/>
            <a:ext cx="636460" cy="443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7" idx="7"/>
            <a:endCxn id="13" idx="4"/>
          </p:cNvCxnSpPr>
          <p:nvPr/>
        </p:nvCxnSpPr>
        <p:spPr>
          <a:xfrm flipV="1">
            <a:off x="9037271" y="4138523"/>
            <a:ext cx="422801" cy="432542"/>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200725" y="2478685"/>
            <a:ext cx="1474874" cy="28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3, 8, 5, 9, 10</a:t>
            </a:r>
          </a:p>
        </p:txBody>
      </p:sp>
      <p:sp>
        <p:nvSpPr>
          <p:cNvPr id="80" name="Rectangle 79"/>
          <p:cNvSpPr/>
          <p:nvPr/>
        </p:nvSpPr>
        <p:spPr>
          <a:xfrm>
            <a:off x="5020445" y="2485068"/>
            <a:ext cx="1474874" cy="28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2, 6, 4, 7</a:t>
            </a:r>
          </a:p>
        </p:txBody>
      </p:sp>
      <p:sp>
        <p:nvSpPr>
          <p:cNvPr id="81" name="Rectangle 80"/>
          <p:cNvSpPr/>
          <p:nvPr/>
        </p:nvSpPr>
        <p:spPr>
          <a:xfrm>
            <a:off x="6071957" y="3185639"/>
            <a:ext cx="1474874" cy="28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6,  4, 7</a:t>
            </a:r>
          </a:p>
        </p:txBody>
      </p:sp>
      <p:sp>
        <p:nvSpPr>
          <p:cNvPr id="83" name="Rectangle 82"/>
          <p:cNvSpPr/>
          <p:nvPr/>
        </p:nvSpPr>
        <p:spPr>
          <a:xfrm>
            <a:off x="9353353" y="3077476"/>
            <a:ext cx="1474874" cy="28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8, 5, 9, 10</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67" grpId="0" animBg="1"/>
      <p:bldP spid="68" grpId="0" animBg="1"/>
      <p:bldP spid="69" grpId="0" animBg="1"/>
      <p:bldP spid="79" grpId="0" animBg="1"/>
      <p:bldP spid="80" grpId="0" animBg="1"/>
      <p:bldP spid="81" grpId="0" animBg="1"/>
      <p:bldP spid="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1.2</a:t>
            </a:r>
            <a:endParaRPr lang="en-US" altLang="he-IL" b="1" kern="0" dirty="0">
              <a:solidFill>
                <a:srgbClr val="006633"/>
              </a:solidFill>
              <a:latin typeface="Garamond"/>
              <a:cs typeface="Arial"/>
            </a:endParaRPr>
          </a:p>
        </p:txBody>
      </p:sp>
      <p:sp>
        <p:nvSpPr>
          <p:cNvPr id="2" name="Rectangle 1"/>
          <p:cNvSpPr/>
          <p:nvPr/>
        </p:nvSpPr>
        <p:spPr>
          <a:xfrm>
            <a:off x="586269" y="3082529"/>
            <a:ext cx="3742944" cy="646331"/>
          </a:xfrm>
          <a:prstGeom prst="rect">
            <a:avLst/>
          </a:prstGeom>
        </p:spPr>
        <p:txBody>
          <a:bodyPr wrap="square">
            <a:spAutoFit/>
          </a:bodyPr>
          <a:lstStyle/>
          <a:p>
            <a:pPr algn="l"/>
            <a:r>
              <a:rPr lang="sv-SE" dirty="0">
                <a:latin typeface="Calibri" panose="020F0502020204030204" pitchFamily="34" charset="0"/>
              </a:rPr>
              <a:t>Inorder: 4, 10, 3, 1, 7, 11, 8, 2</a:t>
            </a:r>
          </a:p>
          <a:p>
            <a:pPr algn="l"/>
            <a:r>
              <a:rPr lang="en-US" dirty="0">
                <a:latin typeface="Calibri" panose="020F0502020204030204" pitchFamily="34" charset="0"/>
              </a:rPr>
              <a:t>Preorder: 7, 10, 4, 3, 1, 2, 8, 11</a:t>
            </a:r>
            <a:endParaRPr lang="en-US" dirty="0"/>
          </a:p>
        </p:txBody>
      </p:sp>
      <p:sp>
        <p:nvSpPr>
          <p:cNvPr id="6" name="Oval 5"/>
          <p:cNvSpPr/>
          <p:nvPr/>
        </p:nvSpPr>
        <p:spPr>
          <a:xfrm>
            <a:off x="7632840" y="264893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 name="Oval 8"/>
          <p:cNvSpPr/>
          <p:nvPr/>
        </p:nvSpPr>
        <p:spPr>
          <a:xfrm>
            <a:off x="6741625" y="3972592"/>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7351225" y="481932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p:cNvSpPr/>
          <p:nvPr/>
        </p:nvSpPr>
        <p:spPr>
          <a:xfrm>
            <a:off x="5679376" y="3319451"/>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2" name="Oval 11"/>
          <p:cNvSpPr/>
          <p:nvPr/>
        </p:nvSpPr>
        <p:spPr>
          <a:xfrm>
            <a:off x="8978777" y="323733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p:cNvSpPr/>
          <p:nvPr/>
        </p:nvSpPr>
        <p:spPr>
          <a:xfrm>
            <a:off x="8649659" y="3883792"/>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16" name="Straight Connector 15"/>
          <p:cNvCxnSpPr>
            <a:stCxn id="11" idx="7"/>
            <a:endCxn id="6" idx="4"/>
          </p:cNvCxnSpPr>
          <p:nvPr/>
        </p:nvCxnSpPr>
        <p:spPr>
          <a:xfrm flipV="1">
            <a:off x="6199702" y="3051271"/>
            <a:ext cx="1737938" cy="327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12" idx="1"/>
          </p:cNvCxnSpPr>
          <p:nvPr/>
        </p:nvCxnSpPr>
        <p:spPr>
          <a:xfrm>
            <a:off x="7937640" y="3051271"/>
            <a:ext cx="1130411" cy="244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4"/>
            <a:endCxn id="9" idx="0"/>
          </p:cNvCxnSpPr>
          <p:nvPr/>
        </p:nvCxnSpPr>
        <p:spPr>
          <a:xfrm>
            <a:off x="5984176" y="3721787"/>
            <a:ext cx="1062249" cy="250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12" idx="4"/>
            <a:endCxn id="13" idx="0"/>
          </p:cNvCxnSpPr>
          <p:nvPr/>
        </p:nvCxnSpPr>
        <p:spPr>
          <a:xfrm flipH="1">
            <a:off x="8954459" y="3639670"/>
            <a:ext cx="329118" cy="244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0" idx="0"/>
          </p:cNvCxnSpPr>
          <p:nvPr/>
        </p:nvCxnSpPr>
        <p:spPr>
          <a:xfrm>
            <a:off x="7046425" y="4374928"/>
            <a:ext cx="609600" cy="4443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8131230" y="4841589"/>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78" name="Straight Connector 77"/>
          <p:cNvCxnSpPr>
            <a:cxnSpLocks/>
            <a:stCxn id="67" idx="0"/>
            <a:endCxn id="13" idx="4"/>
          </p:cNvCxnSpPr>
          <p:nvPr/>
        </p:nvCxnSpPr>
        <p:spPr>
          <a:xfrm flipV="1">
            <a:off x="8436030" y="4286128"/>
            <a:ext cx="518429" cy="555461"/>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751831" y="2667661"/>
            <a:ext cx="1474874" cy="28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11,8,2</a:t>
            </a:r>
          </a:p>
        </p:txBody>
      </p:sp>
      <p:sp>
        <p:nvSpPr>
          <p:cNvPr id="80" name="Rectangle 79"/>
          <p:cNvSpPr/>
          <p:nvPr/>
        </p:nvSpPr>
        <p:spPr>
          <a:xfrm>
            <a:off x="5679376" y="2675086"/>
            <a:ext cx="1444073" cy="29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4, 10, 3</a:t>
            </a:r>
          </a:p>
        </p:txBody>
      </p:sp>
      <p:sp>
        <p:nvSpPr>
          <p:cNvPr id="29" name="Rectangle 28"/>
          <p:cNvSpPr/>
          <p:nvPr/>
        </p:nvSpPr>
        <p:spPr>
          <a:xfrm>
            <a:off x="4798199" y="3438502"/>
            <a:ext cx="640722" cy="253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9</a:t>
            </a:r>
          </a:p>
        </p:txBody>
      </p:sp>
      <p:sp>
        <p:nvSpPr>
          <p:cNvPr id="30" name="Oval 29"/>
          <p:cNvSpPr/>
          <p:nvPr/>
        </p:nvSpPr>
        <p:spPr>
          <a:xfrm>
            <a:off x="4968318" y="406225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5" name="Straight Connector 4"/>
          <p:cNvCxnSpPr>
            <a:cxnSpLocks/>
            <a:stCxn id="11" idx="4"/>
            <a:endCxn id="30" idx="0"/>
          </p:cNvCxnSpPr>
          <p:nvPr/>
        </p:nvCxnSpPr>
        <p:spPr>
          <a:xfrm flipH="1">
            <a:off x="5273118" y="3721787"/>
            <a:ext cx="711058" cy="340471"/>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719136" y="3353254"/>
            <a:ext cx="1018420" cy="303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8, 11</a:t>
            </a:r>
          </a:p>
        </p:txBody>
      </p:sp>
      <p:sp>
        <p:nvSpPr>
          <p:cNvPr id="34" name="Rectangle 33"/>
          <p:cNvSpPr/>
          <p:nvPr/>
        </p:nvSpPr>
        <p:spPr>
          <a:xfrm>
            <a:off x="6515300" y="3414411"/>
            <a:ext cx="831655" cy="28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3, 11</a:t>
            </a:r>
          </a:p>
        </p:txBody>
      </p:sp>
      <p:sp>
        <p:nvSpPr>
          <p:cNvPr id="7" name="TextBox 6">
            <a:extLst>
              <a:ext uri="{FF2B5EF4-FFF2-40B4-BE49-F238E27FC236}">
                <a16:creationId xmlns:a16="http://schemas.microsoft.com/office/drawing/2014/main" id="{A81039B0-EC13-9660-A82D-767D307C0FD5}"/>
              </a:ext>
            </a:extLst>
          </p:cNvPr>
          <p:cNvSpPr txBox="1"/>
          <p:nvPr/>
        </p:nvSpPr>
        <p:spPr>
          <a:xfrm>
            <a:off x="2347409" y="1302599"/>
            <a:ext cx="8136556" cy="615553"/>
          </a:xfrm>
          <a:prstGeom prst="rect">
            <a:avLst/>
          </a:prstGeom>
          <a:noFill/>
        </p:spPr>
        <p:txBody>
          <a:bodyPr wrap="square">
            <a:spAutoFit/>
          </a:bodyPr>
          <a:lstStyle/>
          <a:p>
            <a:pPr marL="285750" indent="-285750" algn="l" rtl="0">
              <a:buFont typeface="Arial" panose="020B0604020202020204" pitchFamily="34" charset="0"/>
              <a:buChar char="•"/>
            </a:pPr>
            <a:r>
              <a:rPr lang="en-US" sz="1700" dirty="0"/>
              <a:t>You are given the </a:t>
            </a:r>
            <a:r>
              <a:rPr lang="en-US" sz="1700" dirty="0" err="1"/>
              <a:t>Inorder</a:t>
            </a:r>
            <a:r>
              <a:rPr lang="en-US" sz="1700" dirty="0"/>
              <a:t> and Preorder traversal results of a binary tree. Using these traversal results, reconstruct the original binary tree.</a:t>
            </a:r>
          </a:p>
        </p:txBody>
      </p:sp>
    </p:spTree>
    <p:extLst>
      <p:ext uri="{BB962C8B-B14F-4D97-AF65-F5344CB8AC3E}">
        <p14:creationId xmlns:p14="http://schemas.microsoft.com/office/powerpoint/2010/main" val="61982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P spid="67" grpId="0" animBg="1"/>
      <p:bldP spid="79" grpId="0" animBg="1"/>
      <p:bldP spid="80" grpId="0" animBg="1"/>
      <p:bldP spid="29" grpId="0" animBg="1"/>
      <p:bldP spid="30" grpId="0" animBg="1"/>
      <p:bldP spid="33"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1.3</a:t>
            </a:r>
            <a:endParaRPr lang="en-US" altLang="he-IL" b="1" kern="0" dirty="0">
              <a:solidFill>
                <a:srgbClr val="006633"/>
              </a:solidFill>
              <a:latin typeface="Garamond"/>
              <a:cs typeface="Arial"/>
            </a:endParaRPr>
          </a:p>
        </p:txBody>
      </p:sp>
      <p:sp>
        <p:nvSpPr>
          <p:cNvPr id="2" name="Rectangle 1"/>
          <p:cNvSpPr/>
          <p:nvPr/>
        </p:nvSpPr>
        <p:spPr>
          <a:xfrm>
            <a:off x="586269" y="3082529"/>
            <a:ext cx="3742944" cy="646331"/>
          </a:xfrm>
          <a:prstGeom prst="rect">
            <a:avLst/>
          </a:prstGeom>
        </p:spPr>
        <p:txBody>
          <a:bodyPr wrap="square">
            <a:spAutoFit/>
          </a:bodyPr>
          <a:lstStyle/>
          <a:p>
            <a:pPr algn="l" rtl="0"/>
            <a:r>
              <a:rPr lang="sv-SE" dirty="0"/>
              <a:t>Postorder: 9, 1, 2, 12, 7, 5, 3, 11, 4, 8</a:t>
            </a:r>
          </a:p>
          <a:p>
            <a:pPr algn="l" rtl="0"/>
            <a:r>
              <a:rPr lang="sv-SE" dirty="0"/>
              <a:t>Inorder: 9, 5, 1, 7, 2, 12, 8, 4, 3, 11</a:t>
            </a:r>
            <a:endParaRPr lang="en-US" dirty="0"/>
          </a:p>
        </p:txBody>
      </p:sp>
      <p:sp>
        <p:nvSpPr>
          <p:cNvPr id="6" name="Oval 5"/>
          <p:cNvSpPr/>
          <p:nvPr/>
        </p:nvSpPr>
        <p:spPr>
          <a:xfrm>
            <a:off x="7703304" y="204112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8" name="Oval 7"/>
          <p:cNvSpPr/>
          <p:nvPr/>
        </p:nvSpPr>
        <p:spPr>
          <a:xfrm>
            <a:off x="7487778" y="4188279"/>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Oval 8"/>
          <p:cNvSpPr/>
          <p:nvPr/>
        </p:nvSpPr>
        <p:spPr>
          <a:xfrm>
            <a:off x="6750092" y="3346059"/>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p:cNvSpPr/>
          <p:nvPr/>
        </p:nvSpPr>
        <p:spPr>
          <a:xfrm>
            <a:off x="6070871" y="423745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p:cNvSpPr/>
          <p:nvPr/>
        </p:nvSpPr>
        <p:spPr>
          <a:xfrm>
            <a:off x="5799667" y="2610801"/>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8987244" y="2610801"/>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Oval 12"/>
          <p:cNvSpPr/>
          <p:nvPr/>
        </p:nvSpPr>
        <p:spPr>
          <a:xfrm>
            <a:off x="9714845" y="3298630"/>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cxnSp>
        <p:nvCxnSpPr>
          <p:cNvPr id="16" name="Straight Connector 15"/>
          <p:cNvCxnSpPr>
            <a:stCxn id="11" idx="7"/>
            <a:endCxn id="6" idx="3"/>
          </p:cNvCxnSpPr>
          <p:nvPr/>
        </p:nvCxnSpPr>
        <p:spPr>
          <a:xfrm flipV="1">
            <a:off x="6319993" y="2384543"/>
            <a:ext cx="1472585" cy="285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5"/>
            <a:endCxn id="12" idx="1"/>
          </p:cNvCxnSpPr>
          <p:nvPr/>
        </p:nvCxnSpPr>
        <p:spPr>
          <a:xfrm>
            <a:off x="8223630" y="2384543"/>
            <a:ext cx="852888" cy="285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4"/>
            <a:endCxn id="9" idx="0"/>
          </p:cNvCxnSpPr>
          <p:nvPr/>
        </p:nvCxnSpPr>
        <p:spPr>
          <a:xfrm>
            <a:off x="6104467" y="3013137"/>
            <a:ext cx="950425" cy="332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4"/>
            <a:endCxn id="13" idx="0"/>
          </p:cNvCxnSpPr>
          <p:nvPr/>
        </p:nvCxnSpPr>
        <p:spPr>
          <a:xfrm>
            <a:off x="9292044" y="3013137"/>
            <a:ext cx="727601" cy="285493"/>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234197" y="3985099"/>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0" name="Oval 29"/>
          <p:cNvSpPr/>
          <p:nvPr/>
        </p:nvSpPr>
        <p:spPr>
          <a:xfrm>
            <a:off x="5002211" y="329347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5" name="Straight Connector 4"/>
          <p:cNvCxnSpPr>
            <a:stCxn id="11" idx="4"/>
            <a:endCxn id="30" idx="7"/>
          </p:cNvCxnSpPr>
          <p:nvPr/>
        </p:nvCxnSpPr>
        <p:spPr>
          <a:xfrm flipH="1">
            <a:off x="5522537" y="3013137"/>
            <a:ext cx="581930" cy="339262"/>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750092" y="503966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7" name="Straight Connector 6"/>
          <p:cNvCxnSpPr>
            <a:cxnSpLocks/>
            <a:endCxn id="28" idx="0"/>
          </p:cNvCxnSpPr>
          <p:nvPr/>
        </p:nvCxnSpPr>
        <p:spPr>
          <a:xfrm flipH="1">
            <a:off x="7054892" y="4372889"/>
            <a:ext cx="738253" cy="666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9" idx="4"/>
            <a:endCxn id="8" idx="0"/>
          </p:cNvCxnSpPr>
          <p:nvPr/>
        </p:nvCxnSpPr>
        <p:spPr>
          <a:xfrm>
            <a:off x="7054892" y="3748395"/>
            <a:ext cx="737686" cy="439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4"/>
            <a:endCxn id="10" idx="0"/>
          </p:cNvCxnSpPr>
          <p:nvPr/>
        </p:nvCxnSpPr>
        <p:spPr>
          <a:xfrm flipH="1">
            <a:off x="6375671" y="3748395"/>
            <a:ext cx="679221" cy="489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a:stCxn id="13" idx="4"/>
            <a:endCxn id="67" idx="0"/>
          </p:cNvCxnSpPr>
          <p:nvPr/>
        </p:nvCxnSpPr>
        <p:spPr>
          <a:xfrm flipH="1">
            <a:off x="9538997" y="3700966"/>
            <a:ext cx="480648" cy="284133"/>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431EBDA-B0A6-E5F1-DFF3-23615DC501CC}"/>
              </a:ext>
            </a:extLst>
          </p:cNvPr>
          <p:cNvSpPr txBox="1"/>
          <p:nvPr/>
        </p:nvSpPr>
        <p:spPr>
          <a:xfrm>
            <a:off x="2347409" y="1302599"/>
            <a:ext cx="8136556" cy="615553"/>
          </a:xfrm>
          <a:prstGeom prst="rect">
            <a:avLst/>
          </a:prstGeom>
          <a:noFill/>
        </p:spPr>
        <p:txBody>
          <a:bodyPr wrap="square">
            <a:spAutoFit/>
          </a:bodyPr>
          <a:lstStyle/>
          <a:p>
            <a:pPr marL="285750" indent="-285750" algn="l" rtl="0">
              <a:buFont typeface="Arial" panose="020B0604020202020204" pitchFamily="34" charset="0"/>
              <a:buChar char="•"/>
            </a:pPr>
            <a:r>
              <a:rPr lang="en-US" sz="1700" dirty="0"/>
              <a:t>You are given the </a:t>
            </a:r>
            <a:r>
              <a:rPr lang="en-US" sz="1700" dirty="0" err="1"/>
              <a:t>Inorder</a:t>
            </a:r>
            <a:r>
              <a:rPr lang="en-US" sz="1700" dirty="0"/>
              <a:t> and </a:t>
            </a:r>
            <a:r>
              <a:rPr lang="en-US" sz="1700" dirty="0" err="1"/>
              <a:t>Postorde</a:t>
            </a:r>
            <a:r>
              <a:rPr lang="en-US" sz="1700" dirty="0"/>
              <a:t> traversal results of a binary tree. Using these traversal results, reconstruct the original binary tree.</a:t>
            </a:r>
          </a:p>
        </p:txBody>
      </p:sp>
    </p:spTree>
    <p:extLst>
      <p:ext uri="{BB962C8B-B14F-4D97-AF65-F5344CB8AC3E}">
        <p14:creationId xmlns:p14="http://schemas.microsoft.com/office/powerpoint/2010/main" val="9422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67" grpId="0" animBg="1"/>
      <p:bldP spid="30"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2</a:t>
            </a:r>
            <a:endParaRPr lang="en-US" altLang="he-IL" b="1" kern="0" dirty="0">
              <a:solidFill>
                <a:srgbClr val="006633"/>
              </a:solidFill>
              <a:latin typeface="Garamond"/>
              <a:cs typeface="Arial"/>
            </a:endParaRPr>
          </a:p>
        </p:txBody>
      </p:sp>
      <p:sp>
        <p:nvSpPr>
          <p:cNvPr id="4" name="TextBox 3">
            <a:extLst>
              <a:ext uri="{FF2B5EF4-FFF2-40B4-BE49-F238E27FC236}">
                <a16:creationId xmlns:a16="http://schemas.microsoft.com/office/drawing/2014/main" id="{501649A7-09CB-0FE2-DF4B-801B01ACAB06}"/>
              </a:ext>
            </a:extLst>
          </p:cNvPr>
          <p:cNvSpPr txBox="1"/>
          <p:nvPr/>
        </p:nvSpPr>
        <p:spPr>
          <a:xfrm>
            <a:off x="3287209" y="1135248"/>
            <a:ext cx="8136556" cy="369332"/>
          </a:xfrm>
          <a:prstGeom prst="rect">
            <a:avLst/>
          </a:prstGeom>
          <a:noFill/>
        </p:spPr>
        <p:txBody>
          <a:bodyPr wrap="square">
            <a:spAutoFit/>
          </a:bodyPr>
          <a:lstStyle/>
          <a:p>
            <a:pPr algn="just"/>
            <a:r>
              <a:rPr lang="he-IL" dirty="0"/>
              <a:t>נתון אלגוריתם הבא :</a:t>
            </a:r>
            <a:endParaRPr lang="en-US" sz="1400" dirty="0">
              <a:effectLst/>
              <a:latin typeface="Calibri" panose="020F0502020204030204" pitchFamily="34" charset="0"/>
              <a:ea typeface="Calibri" panose="020F0502020204030204" pitchFamily="34" charset="0"/>
            </a:endParaRPr>
          </a:p>
        </p:txBody>
      </p:sp>
      <p:sp>
        <p:nvSpPr>
          <p:cNvPr id="7" name="Rectangle 6"/>
          <p:cNvSpPr/>
          <p:nvPr/>
        </p:nvSpPr>
        <p:spPr>
          <a:xfrm>
            <a:off x="1572768" y="2277499"/>
            <a:ext cx="3986784" cy="2585323"/>
          </a:xfrm>
          <a:prstGeom prst="rect">
            <a:avLst/>
          </a:prstGeom>
        </p:spPr>
        <p:txBody>
          <a:bodyPr wrap="square">
            <a:spAutoFit/>
          </a:bodyPr>
          <a:lstStyle/>
          <a:p>
            <a:pPr algn="l" rtl="0"/>
            <a:r>
              <a:rPr lang="en-US" b="1" dirty="0"/>
              <a:t>function(x)</a:t>
            </a:r>
          </a:p>
          <a:p>
            <a:pPr algn="l" rtl="0"/>
            <a:r>
              <a:rPr lang="en-US" dirty="0"/>
              <a:t>         // x is a node of a Binary Tree</a:t>
            </a:r>
          </a:p>
          <a:p>
            <a:pPr lvl="1" algn="l" rtl="0"/>
            <a:r>
              <a:rPr lang="en-US" dirty="0"/>
              <a:t>if x = NULL then:  return 0</a:t>
            </a:r>
          </a:p>
          <a:p>
            <a:pPr lvl="1" algn="l" rtl="0"/>
            <a:endParaRPr lang="en-US" dirty="0"/>
          </a:p>
          <a:p>
            <a:pPr lvl="1" algn="l" rtl="0"/>
            <a:r>
              <a:rPr lang="en-US" dirty="0"/>
              <a:t>m1 &lt;- f(</a:t>
            </a:r>
            <a:r>
              <a:rPr lang="en-US" dirty="0" err="1"/>
              <a:t>x.left</a:t>
            </a:r>
            <a:r>
              <a:rPr lang="en-US" dirty="0"/>
              <a:t>)</a:t>
            </a:r>
          </a:p>
          <a:p>
            <a:pPr lvl="1" algn="l" rtl="0"/>
            <a:r>
              <a:rPr lang="en-US" dirty="0"/>
              <a:t>m2 &lt;- f(</a:t>
            </a:r>
            <a:r>
              <a:rPr lang="en-US" dirty="0" err="1"/>
              <a:t>x.right</a:t>
            </a:r>
            <a:r>
              <a:rPr lang="en-US" dirty="0"/>
              <a:t>)</a:t>
            </a:r>
          </a:p>
          <a:p>
            <a:pPr lvl="1" algn="l" rtl="0"/>
            <a:endParaRPr lang="en-US" dirty="0"/>
          </a:p>
          <a:p>
            <a:pPr lvl="1" algn="l" rtl="0"/>
            <a:r>
              <a:rPr lang="en-US" dirty="0"/>
              <a:t>if m1 &gt; m2 then return m1 + 1</a:t>
            </a:r>
          </a:p>
          <a:p>
            <a:pPr lvl="1" algn="l" rtl="0"/>
            <a:r>
              <a:rPr lang="en-US" dirty="0"/>
              <a:t>else return m2 + 1</a:t>
            </a:r>
          </a:p>
        </p:txBody>
      </p:sp>
      <p:sp>
        <p:nvSpPr>
          <p:cNvPr id="15" name="Rectangle 14"/>
          <p:cNvSpPr/>
          <p:nvPr/>
        </p:nvSpPr>
        <p:spPr>
          <a:xfrm>
            <a:off x="5327765" y="1867794"/>
            <a:ext cx="6096000" cy="877163"/>
          </a:xfrm>
          <a:prstGeom prst="rect">
            <a:avLst/>
          </a:prstGeom>
        </p:spPr>
        <p:txBody>
          <a:bodyPr>
            <a:spAutoFit/>
          </a:bodyPr>
          <a:lstStyle/>
          <a:p>
            <a:pPr marL="285750" indent="-285750" algn="just" rtl="0">
              <a:buFont typeface="Arial" panose="020B0604020202020204" pitchFamily="34" charset="0"/>
              <a:buChar char="•"/>
            </a:pPr>
            <a:r>
              <a:rPr lang="en-US" sz="1700" dirty="0"/>
              <a:t>What does the algorithm return if it receives the following tree as input?</a:t>
            </a:r>
          </a:p>
          <a:p>
            <a:pPr marL="285750" indent="-285750" algn="just" rtl="0">
              <a:buFont typeface="Arial" panose="020B0604020202020204" pitchFamily="34" charset="0"/>
              <a:buChar char="•"/>
            </a:pPr>
            <a:r>
              <a:rPr lang="en-US" sz="1700" dirty="0"/>
              <a:t>What does the algorithm do?</a:t>
            </a:r>
          </a:p>
        </p:txBody>
      </p:sp>
      <p:sp>
        <p:nvSpPr>
          <p:cNvPr id="51" name="Oval 50"/>
          <p:cNvSpPr/>
          <p:nvPr/>
        </p:nvSpPr>
        <p:spPr>
          <a:xfrm>
            <a:off x="8566345" y="2877339"/>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2" name="Oval 51"/>
          <p:cNvSpPr/>
          <p:nvPr/>
        </p:nvSpPr>
        <p:spPr>
          <a:xfrm>
            <a:off x="7071301" y="4190282"/>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Oval 53"/>
          <p:cNvSpPr/>
          <p:nvPr/>
        </p:nvSpPr>
        <p:spPr>
          <a:xfrm>
            <a:off x="8211658" y="4182270"/>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5" name="Oval 54"/>
          <p:cNvSpPr/>
          <p:nvPr/>
        </p:nvSpPr>
        <p:spPr>
          <a:xfrm>
            <a:off x="8645576" y="5029002"/>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6" name="Oval 55"/>
          <p:cNvSpPr/>
          <p:nvPr/>
        </p:nvSpPr>
        <p:spPr>
          <a:xfrm>
            <a:off x="7636705" y="3490751"/>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7" name="Oval 56"/>
          <p:cNvSpPr/>
          <p:nvPr/>
        </p:nvSpPr>
        <p:spPr>
          <a:xfrm>
            <a:off x="9540895" y="3490751"/>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58" name="Oval 57"/>
          <p:cNvSpPr/>
          <p:nvPr/>
        </p:nvSpPr>
        <p:spPr>
          <a:xfrm>
            <a:off x="10130088" y="4182270"/>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60" name="Straight Connector 59"/>
          <p:cNvCxnSpPr>
            <a:stCxn id="56" idx="7"/>
            <a:endCxn id="51" idx="4"/>
          </p:cNvCxnSpPr>
          <p:nvPr/>
        </p:nvCxnSpPr>
        <p:spPr>
          <a:xfrm flipV="1">
            <a:off x="8157031" y="3279675"/>
            <a:ext cx="714114" cy="269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4"/>
            <a:endCxn id="57" idx="1"/>
          </p:cNvCxnSpPr>
          <p:nvPr/>
        </p:nvCxnSpPr>
        <p:spPr>
          <a:xfrm>
            <a:off x="8871145" y="3279675"/>
            <a:ext cx="759024" cy="269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2" idx="0"/>
            <a:endCxn id="56" idx="4"/>
          </p:cNvCxnSpPr>
          <p:nvPr/>
        </p:nvCxnSpPr>
        <p:spPr>
          <a:xfrm flipV="1">
            <a:off x="7376101" y="3893087"/>
            <a:ext cx="565404" cy="297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6" idx="4"/>
            <a:endCxn id="54" idx="0"/>
          </p:cNvCxnSpPr>
          <p:nvPr/>
        </p:nvCxnSpPr>
        <p:spPr>
          <a:xfrm>
            <a:off x="7941505" y="3893087"/>
            <a:ext cx="574953" cy="289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7" idx="4"/>
            <a:endCxn id="58" idx="0"/>
          </p:cNvCxnSpPr>
          <p:nvPr/>
        </p:nvCxnSpPr>
        <p:spPr>
          <a:xfrm>
            <a:off x="9845695" y="3893087"/>
            <a:ext cx="589193" cy="289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4"/>
            <a:endCxn id="55" idx="0"/>
          </p:cNvCxnSpPr>
          <p:nvPr/>
        </p:nvCxnSpPr>
        <p:spPr>
          <a:xfrm>
            <a:off x="8516458" y="4584606"/>
            <a:ext cx="433918" cy="444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59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3</a:t>
            </a:r>
          </a:p>
        </p:txBody>
      </p:sp>
      <p:sp>
        <p:nvSpPr>
          <p:cNvPr id="51" name="Oval 50"/>
          <p:cNvSpPr/>
          <p:nvPr/>
        </p:nvSpPr>
        <p:spPr>
          <a:xfrm>
            <a:off x="8566345" y="2877339"/>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2" name="Oval 51"/>
          <p:cNvSpPr/>
          <p:nvPr/>
        </p:nvSpPr>
        <p:spPr>
          <a:xfrm>
            <a:off x="7071301" y="4190282"/>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Oval 53"/>
          <p:cNvSpPr/>
          <p:nvPr/>
        </p:nvSpPr>
        <p:spPr>
          <a:xfrm>
            <a:off x="8211658" y="4182270"/>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5" name="Oval 54"/>
          <p:cNvSpPr/>
          <p:nvPr/>
        </p:nvSpPr>
        <p:spPr>
          <a:xfrm>
            <a:off x="8645576" y="5029002"/>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6" name="Oval 55"/>
          <p:cNvSpPr/>
          <p:nvPr/>
        </p:nvSpPr>
        <p:spPr>
          <a:xfrm>
            <a:off x="7636705" y="3490751"/>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7" name="Oval 56"/>
          <p:cNvSpPr/>
          <p:nvPr/>
        </p:nvSpPr>
        <p:spPr>
          <a:xfrm>
            <a:off x="9540895" y="3490751"/>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58" name="Oval 57"/>
          <p:cNvSpPr/>
          <p:nvPr/>
        </p:nvSpPr>
        <p:spPr>
          <a:xfrm>
            <a:off x="10130088" y="4182270"/>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60" name="Straight Connector 59"/>
          <p:cNvCxnSpPr>
            <a:stCxn id="56" idx="7"/>
            <a:endCxn id="51" idx="4"/>
          </p:cNvCxnSpPr>
          <p:nvPr/>
        </p:nvCxnSpPr>
        <p:spPr>
          <a:xfrm flipV="1">
            <a:off x="8157031" y="3279675"/>
            <a:ext cx="714114" cy="269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4"/>
            <a:endCxn id="57" idx="1"/>
          </p:cNvCxnSpPr>
          <p:nvPr/>
        </p:nvCxnSpPr>
        <p:spPr>
          <a:xfrm>
            <a:off x="8871145" y="3279675"/>
            <a:ext cx="759024" cy="269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2" idx="0"/>
            <a:endCxn id="56" idx="4"/>
          </p:cNvCxnSpPr>
          <p:nvPr/>
        </p:nvCxnSpPr>
        <p:spPr>
          <a:xfrm flipV="1">
            <a:off x="7376101" y="3893087"/>
            <a:ext cx="565404" cy="297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6" idx="4"/>
            <a:endCxn id="54" idx="0"/>
          </p:cNvCxnSpPr>
          <p:nvPr/>
        </p:nvCxnSpPr>
        <p:spPr>
          <a:xfrm>
            <a:off x="7941505" y="3893087"/>
            <a:ext cx="574953" cy="289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7" idx="4"/>
            <a:endCxn id="58" idx="0"/>
          </p:cNvCxnSpPr>
          <p:nvPr/>
        </p:nvCxnSpPr>
        <p:spPr>
          <a:xfrm>
            <a:off x="9845695" y="3893087"/>
            <a:ext cx="589193" cy="289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4"/>
            <a:endCxn id="55" idx="0"/>
          </p:cNvCxnSpPr>
          <p:nvPr/>
        </p:nvCxnSpPr>
        <p:spPr>
          <a:xfrm>
            <a:off x="8516458" y="4584606"/>
            <a:ext cx="433918" cy="444396"/>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413736" y="2437542"/>
            <a:ext cx="6096000" cy="3139321"/>
          </a:xfrm>
          <a:prstGeom prst="rect">
            <a:avLst/>
          </a:prstGeom>
        </p:spPr>
        <p:txBody>
          <a:bodyPr>
            <a:spAutoFit/>
          </a:bodyPr>
          <a:lstStyle/>
          <a:p>
            <a:pPr algn="l" rtl="0"/>
            <a:r>
              <a:rPr lang="en-US" b="1" dirty="0"/>
              <a:t>function(x):</a:t>
            </a:r>
          </a:p>
          <a:p>
            <a:pPr algn="l" rtl="0"/>
            <a:r>
              <a:rPr lang="en-US" dirty="0"/>
              <a:t>    // x is a node of a Binary Tree</a:t>
            </a:r>
          </a:p>
          <a:p>
            <a:pPr algn="l" rtl="0"/>
            <a:r>
              <a:rPr lang="en-US" dirty="0"/>
              <a:t>    if x = NULL then</a:t>
            </a:r>
          </a:p>
          <a:p>
            <a:pPr algn="l" rtl="0"/>
            <a:r>
              <a:rPr lang="en-US" dirty="0"/>
              <a:t>        return 0</a:t>
            </a:r>
          </a:p>
          <a:p>
            <a:pPr algn="l" rtl="0"/>
            <a:endParaRPr lang="en-US" dirty="0"/>
          </a:p>
          <a:p>
            <a:pPr algn="l" rtl="0"/>
            <a:r>
              <a:rPr lang="en-US" dirty="0"/>
              <a:t>    value = 0</a:t>
            </a:r>
          </a:p>
          <a:p>
            <a:pPr algn="l" rtl="0"/>
            <a:endParaRPr lang="en-US" dirty="0"/>
          </a:p>
          <a:p>
            <a:pPr algn="l" rtl="0"/>
            <a:r>
              <a:rPr lang="en-US" dirty="0"/>
              <a:t>    if </a:t>
            </a:r>
            <a:r>
              <a:rPr lang="en-US" dirty="0" err="1"/>
              <a:t>x.key</a:t>
            </a:r>
            <a:r>
              <a:rPr lang="en-US" dirty="0"/>
              <a:t> mod 2 = 0 then</a:t>
            </a:r>
          </a:p>
          <a:p>
            <a:pPr algn="l" rtl="0"/>
            <a:r>
              <a:rPr lang="en-US" dirty="0"/>
              <a:t>        value = </a:t>
            </a:r>
            <a:r>
              <a:rPr lang="en-US" dirty="0" err="1"/>
              <a:t>x.key</a:t>
            </a:r>
            <a:endParaRPr lang="en-US" dirty="0"/>
          </a:p>
          <a:p>
            <a:pPr algn="l" rtl="0"/>
            <a:endParaRPr lang="en-US" dirty="0"/>
          </a:p>
          <a:p>
            <a:pPr algn="l" rtl="0"/>
            <a:r>
              <a:rPr lang="en-US" dirty="0"/>
              <a:t>    return value + </a:t>
            </a:r>
            <a:r>
              <a:rPr lang="en-US" b="1" dirty="0"/>
              <a:t>function</a:t>
            </a:r>
            <a:r>
              <a:rPr lang="en-US" dirty="0"/>
              <a:t>(</a:t>
            </a:r>
            <a:r>
              <a:rPr lang="en-US" dirty="0" err="1"/>
              <a:t>x.left</a:t>
            </a:r>
            <a:r>
              <a:rPr lang="en-US" dirty="0"/>
              <a:t>) + </a:t>
            </a:r>
            <a:r>
              <a:rPr lang="en-US" b="1" dirty="0"/>
              <a:t>function</a:t>
            </a:r>
            <a:r>
              <a:rPr lang="en-US" dirty="0"/>
              <a:t>(</a:t>
            </a:r>
            <a:r>
              <a:rPr lang="en-US" dirty="0" err="1"/>
              <a:t>x.right</a:t>
            </a:r>
            <a:r>
              <a:rPr lang="en-US" dirty="0"/>
              <a:t>)</a:t>
            </a:r>
          </a:p>
        </p:txBody>
      </p:sp>
      <p:sp>
        <p:nvSpPr>
          <p:cNvPr id="5" name="Rectangle 4">
            <a:extLst>
              <a:ext uri="{FF2B5EF4-FFF2-40B4-BE49-F238E27FC236}">
                <a16:creationId xmlns:a16="http://schemas.microsoft.com/office/drawing/2014/main" id="{6F0B79B8-BCDE-89F6-FD69-CA1EEBE140BB}"/>
              </a:ext>
            </a:extLst>
          </p:cNvPr>
          <p:cNvSpPr/>
          <p:nvPr/>
        </p:nvSpPr>
        <p:spPr>
          <a:xfrm>
            <a:off x="5109031" y="1426662"/>
            <a:ext cx="6096000" cy="877163"/>
          </a:xfrm>
          <a:prstGeom prst="rect">
            <a:avLst/>
          </a:prstGeom>
        </p:spPr>
        <p:txBody>
          <a:bodyPr>
            <a:spAutoFit/>
          </a:bodyPr>
          <a:lstStyle/>
          <a:p>
            <a:pPr marL="285750" indent="-285750" algn="just" rtl="0">
              <a:buFont typeface="Arial" panose="020B0604020202020204" pitchFamily="34" charset="0"/>
              <a:buChar char="•"/>
            </a:pPr>
            <a:r>
              <a:rPr lang="en-US" sz="1700" dirty="0"/>
              <a:t>What does the algorithm return if it receives the following tree as input?</a:t>
            </a:r>
          </a:p>
          <a:p>
            <a:pPr marL="285750" indent="-285750" algn="just" rtl="0">
              <a:buFont typeface="Arial" panose="020B0604020202020204" pitchFamily="34" charset="0"/>
              <a:buChar char="•"/>
            </a:pPr>
            <a:r>
              <a:rPr lang="en-US" sz="1700" dirty="0"/>
              <a:t>What does the algorithm do?</a:t>
            </a:r>
          </a:p>
        </p:txBody>
      </p:sp>
    </p:spTree>
    <p:extLst>
      <p:ext uri="{BB962C8B-B14F-4D97-AF65-F5344CB8AC3E}">
        <p14:creationId xmlns:p14="http://schemas.microsoft.com/office/powerpoint/2010/main" val="3864024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4</a:t>
            </a:r>
          </a:p>
        </p:txBody>
      </p:sp>
      <p:sp>
        <p:nvSpPr>
          <p:cNvPr id="4" name="TextBox 3">
            <a:extLst>
              <a:ext uri="{FF2B5EF4-FFF2-40B4-BE49-F238E27FC236}">
                <a16:creationId xmlns:a16="http://schemas.microsoft.com/office/drawing/2014/main" id="{501649A7-09CB-0FE2-DF4B-801B01ACAB06}"/>
              </a:ext>
            </a:extLst>
          </p:cNvPr>
          <p:cNvSpPr txBox="1"/>
          <p:nvPr/>
        </p:nvSpPr>
        <p:spPr>
          <a:xfrm>
            <a:off x="3380253" y="1135248"/>
            <a:ext cx="8136556" cy="353943"/>
          </a:xfrm>
          <a:prstGeom prst="rect">
            <a:avLst/>
          </a:prstGeom>
          <a:noFill/>
        </p:spPr>
        <p:txBody>
          <a:bodyPr wrap="square">
            <a:spAutoFit/>
          </a:bodyPr>
          <a:lstStyle/>
          <a:p>
            <a:pPr algn="just"/>
            <a:r>
              <a:rPr lang="en-US" sz="1700" dirty="0"/>
              <a:t>Write pseudocode that takes a binary tree as input and returns its symmetric tree.</a:t>
            </a:r>
          </a:p>
        </p:txBody>
      </p:sp>
      <p:sp>
        <p:nvSpPr>
          <p:cNvPr id="3" name="Rectangle 2"/>
          <p:cNvSpPr/>
          <p:nvPr/>
        </p:nvSpPr>
        <p:spPr>
          <a:xfrm>
            <a:off x="938784" y="1544953"/>
            <a:ext cx="6096000" cy="4524315"/>
          </a:xfrm>
          <a:prstGeom prst="rect">
            <a:avLst/>
          </a:prstGeom>
        </p:spPr>
        <p:txBody>
          <a:bodyPr>
            <a:spAutoFit/>
          </a:bodyPr>
          <a:lstStyle/>
          <a:p>
            <a:pPr algn="l" rtl="0"/>
            <a:r>
              <a:rPr lang="en-US" b="1" dirty="0"/>
              <a:t>function </a:t>
            </a:r>
            <a:r>
              <a:rPr lang="en-US" b="1" dirty="0" err="1"/>
              <a:t>createMirrorTree</a:t>
            </a:r>
            <a:r>
              <a:rPr lang="en-US" b="1" dirty="0"/>
              <a:t>(root):</a:t>
            </a:r>
          </a:p>
          <a:p>
            <a:pPr algn="l" rtl="0"/>
            <a:r>
              <a:rPr lang="en-US" dirty="0"/>
              <a:t>    if root = NULL then</a:t>
            </a:r>
          </a:p>
          <a:p>
            <a:pPr algn="l" rtl="0"/>
            <a:r>
              <a:rPr lang="en-US" dirty="0"/>
              <a:t>        return NULL</a:t>
            </a:r>
          </a:p>
          <a:p>
            <a:pPr algn="l" rtl="0"/>
            <a:r>
              <a:rPr lang="en-US" dirty="0"/>
              <a:t>    </a:t>
            </a:r>
          </a:p>
          <a:p>
            <a:pPr algn="l" rtl="0"/>
            <a:r>
              <a:rPr lang="en-US" dirty="0"/>
              <a:t>    // Create a new node with the same key as the current root</a:t>
            </a:r>
          </a:p>
          <a:p>
            <a:pPr algn="l" rtl="0"/>
            <a:r>
              <a:rPr lang="en-US" dirty="0"/>
              <a:t>    </a:t>
            </a:r>
            <a:r>
              <a:rPr lang="en-US" dirty="0" err="1"/>
              <a:t>mirrorRoot</a:t>
            </a:r>
            <a:r>
              <a:rPr lang="en-US" dirty="0"/>
              <a:t> = new </a:t>
            </a:r>
            <a:r>
              <a:rPr lang="en-US" dirty="0" err="1"/>
              <a:t>TreeNode</a:t>
            </a:r>
            <a:r>
              <a:rPr lang="en-US" dirty="0"/>
              <a:t>(</a:t>
            </a:r>
            <a:r>
              <a:rPr lang="en-US" dirty="0" err="1"/>
              <a:t>root.key</a:t>
            </a:r>
            <a:r>
              <a:rPr lang="en-US" dirty="0"/>
              <a:t>)</a:t>
            </a:r>
          </a:p>
          <a:p>
            <a:pPr algn="l" rtl="0"/>
            <a:r>
              <a:rPr lang="en-US" dirty="0"/>
              <a:t>    </a:t>
            </a:r>
          </a:p>
          <a:p>
            <a:pPr algn="l" rtl="0"/>
            <a:r>
              <a:rPr lang="en-US" dirty="0"/>
              <a:t>    // Recursively create the mirror of the right subtree as the left subtree of the new node</a:t>
            </a:r>
          </a:p>
          <a:p>
            <a:pPr algn="l" rtl="0"/>
            <a:r>
              <a:rPr lang="en-US" dirty="0"/>
              <a:t>    </a:t>
            </a:r>
            <a:r>
              <a:rPr lang="en-US" dirty="0" err="1"/>
              <a:t>mirrorRoot.left</a:t>
            </a:r>
            <a:r>
              <a:rPr lang="en-US" dirty="0"/>
              <a:t> = </a:t>
            </a:r>
            <a:r>
              <a:rPr lang="en-US" dirty="0" err="1"/>
              <a:t>createMirrorTree</a:t>
            </a:r>
            <a:r>
              <a:rPr lang="en-US" dirty="0"/>
              <a:t>(</a:t>
            </a:r>
            <a:r>
              <a:rPr lang="en-US" dirty="0" err="1"/>
              <a:t>root.right</a:t>
            </a:r>
            <a:r>
              <a:rPr lang="en-US" dirty="0"/>
              <a:t>)</a:t>
            </a:r>
          </a:p>
          <a:p>
            <a:pPr algn="l" rtl="0"/>
            <a:r>
              <a:rPr lang="en-US" dirty="0"/>
              <a:t>    </a:t>
            </a:r>
          </a:p>
          <a:p>
            <a:pPr algn="l" rtl="0"/>
            <a:r>
              <a:rPr lang="en-US" dirty="0"/>
              <a:t>    // Recursively create the mirror of the left subtree as the right subtree of the new node</a:t>
            </a:r>
          </a:p>
          <a:p>
            <a:pPr algn="l" rtl="0"/>
            <a:r>
              <a:rPr lang="en-US" dirty="0"/>
              <a:t>    </a:t>
            </a:r>
            <a:r>
              <a:rPr lang="en-US" dirty="0" err="1"/>
              <a:t>mirrorRoot.right</a:t>
            </a:r>
            <a:r>
              <a:rPr lang="en-US" dirty="0"/>
              <a:t> = </a:t>
            </a:r>
            <a:r>
              <a:rPr lang="en-US" dirty="0" err="1"/>
              <a:t>createMirrorTree</a:t>
            </a:r>
            <a:r>
              <a:rPr lang="en-US" dirty="0"/>
              <a:t>(</a:t>
            </a:r>
            <a:r>
              <a:rPr lang="en-US" dirty="0" err="1"/>
              <a:t>root.left</a:t>
            </a:r>
            <a:r>
              <a:rPr lang="en-US" dirty="0"/>
              <a:t>)</a:t>
            </a:r>
          </a:p>
          <a:p>
            <a:pPr algn="l" rtl="0"/>
            <a:r>
              <a:rPr lang="en-US" dirty="0"/>
              <a:t>    </a:t>
            </a:r>
          </a:p>
          <a:p>
            <a:pPr algn="l" rtl="0"/>
            <a:r>
              <a:rPr lang="en-US" dirty="0"/>
              <a:t>    return </a:t>
            </a:r>
            <a:r>
              <a:rPr lang="en-US" dirty="0" err="1"/>
              <a:t>mirrorRoot</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1644" y="2340864"/>
            <a:ext cx="4312121" cy="2684664"/>
          </a:xfrm>
          <a:prstGeom prst="rect">
            <a:avLst/>
          </a:prstGeom>
        </p:spPr>
      </p:pic>
    </p:spTree>
    <p:extLst>
      <p:ext uri="{BB962C8B-B14F-4D97-AF65-F5344CB8AC3E}">
        <p14:creationId xmlns:p14="http://schemas.microsoft.com/office/powerpoint/2010/main" val="29510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5</a:t>
            </a:r>
          </a:p>
        </p:txBody>
      </p:sp>
      <p:sp>
        <p:nvSpPr>
          <p:cNvPr id="6" name="Rectangle 5"/>
          <p:cNvSpPr/>
          <p:nvPr/>
        </p:nvSpPr>
        <p:spPr>
          <a:xfrm>
            <a:off x="621792" y="2257929"/>
            <a:ext cx="6096000" cy="3693319"/>
          </a:xfrm>
          <a:prstGeom prst="rect">
            <a:avLst/>
          </a:prstGeom>
        </p:spPr>
        <p:txBody>
          <a:bodyPr>
            <a:spAutoFit/>
          </a:bodyPr>
          <a:lstStyle/>
          <a:p>
            <a:pPr algn="l" rtl="0"/>
            <a:r>
              <a:rPr lang="en-US" b="1" dirty="0"/>
              <a:t>function </a:t>
            </a:r>
            <a:r>
              <a:rPr lang="en-US" b="1" dirty="0" err="1"/>
              <a:t>isSiblingTree</a:t>
            </a:r>
            <a:r>
              <a:rPr lang="en-US" b="1" dirty="0"/>
              <a:t>(root):</a:t>
            </a:r>
          </a:p>
          <a:p>
            <a:pPr lvl="1" algn="l" rtl="0"/>
            <a:r>
              <a:rPr lang="en-US" dirty="0"/>
              <a:t>if root is NULL then</a:t>
            </a:r>
          </a:p>
          <a:p>
            <a:pPr lvl="1" algn="l" rtl="0"/>
            <a:r>
              <a:rPr lang="en-US" dirty="0"/>
              <a:t>        return true</a:t>
            </a:r>
          </a:p>
          <a:p>
            <a:pPr lvl="1" algn="l" rtl="0"/>
            <a:r>
              <a:rPr lang="en-US" dirty="0"/>
              <a:t>    </a:t>
            </a:r>
          </a:p>
          <a:p>
            <a:pPr lvl="1" algn="l" rtl="0"/>
            <a:r>
              <a:rPr lang="en-US" dirty="0"/>
              <a:t>if </a:t>
            </a:r>
            <a:r>
              <a:rPr lang="en-US" dirty="0" err="1"/>
              <a:t>root.left</a:t>
            </a:r>
            <a:r>
              <a:rPr lang="en-US" dirty="0"/>
              <a:t> is NULL and </a:t>
            </a:r>
            <a:r>
              <a:rPr lang="en-US" dirty="0" err="1"/>
              <a:t>root.right</a:t>
            </a:r>
            <a:r>
              <a:rPr lang="en-US" dirty="0"/>
              <a:t> is NULL then</a:t>
            </a:r>
          </a:p>
          <a:p>
            <a:pPr lvl="1" algn="l" rtl="0"/>
            <a:r>
              <a:rPr lang="en-US" dirty="0"/>
              <a:t>        return true</a:t>
            </a:r>
          </a:p>
          <a:p>
            <a:pPr lvl="1" algn="l" rtl="0"/>
            <a:endParaRPr lang="en-US" dirty="0"/>
          </a:p>
          <a:p>
            <a:pPr lvl="1" algn="l" rtl="0"/>
            <a:r>
              <a:rPr lang="en-US" dirty="0"/>
              <a:t>    if </a:t>
            </a:r>
            <a:r>
              <a:rPr lang="en-US" dirty="0" err="1"/>
              <a:t>root.left</a:t>
            </a:r>
            <a:r>
              <a:rPr lang="en-US" dirty="0"/>
              <a:t> is not NULL and </a:t>
            </a:r>
            <a:r>
              <a:rPr lang="en-US" dirty="0" err="1"/>
              <a:t>root.right</a:t>
            </a:r>
            <a:r>
              <a:rPr lang="en-US" dirty="0"/>
              <a:t> is not NULL and </a:t>
            </a:r>
            <a:r>
              <a:rPr lang="en-US" dirty="0" err="1"/>
              <a:t>root.left.data</a:t>
            </a:r>
            <a:r>
              <a:rPr lang="en-US" dirty="0"/>
              <a:t> &lt;= </a:t>
            </a:r>
            <a:r>
              <a:rPr lang="en-US" dirty="0" err="1"/>
              <a:t>root.right.data</a:t>
            </a:r>
            <a:r>
              <a:rPr lang="en-US" dirty="0"/>
              <a:t> then</a:t>
            </a:r>
          </a:p>
          <a:p>
            <a:pPr lvl="1" algn="l" rtl="0"/>
            <a:r>
              <a:rPr lang="en-US" dirty="0"/>
              <a:t>         return </a:t>
            </a:r>
            <a:r>
              <a:rPr lang="en-US" dirty="0" err="1"/>
              <a:t>isSiblingTree</a:t>
            </a:r>
            <a:r>
              <a:rPr lang="en-US" dirty="0"/>
              <a:t>(</a:t>
            </a:r>
            <a:r>
              <a:rPr lang="en-US" dirty="0" err="1"/>
              <a:t>root.left</a:t>
            </a:r>
            <a:r>
              <a:rPr lang="en-US" dirty="0"/>
              <a:t>) and </a:t>
            </a:r>
            <a:r>
              <a:rPr lang="en-US" dirty="0" err="1"/>
              <a:t>isSiblingTree</a:t>
            </a:r>
            <a:r>
              <a:rPr lang="en-US" dirty="0"/>
              <a:t>(</a:t>
            </a:r>
            <a:r>
              <a:rPr lang="en-US" dirty="0" err="1"/>
              <a:t>root.right</a:t>
            </a:r>
            <a:r>
              <a:rPr lang="en-US" dirty="0"/>
              <a:t>)</a:t>
            </a:r>
          </a:p>
          <a:p>
            <a:pPr lvl="1" algn="l" rtl="0"/>
            <a:endParaRPr lang="en-US" dirty="0"/>
          </a:p>
          <a:p>
            <a:pPr lvl="1" algn="l" rtl="0"/>
            <a:r>
              <a:rPr lang="en-US" dirty="0"/>
              <a:t>    return false</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792" y="2461107"/>
            <a:ext cx="4870020" cy="3286962"/>
          </a:xfrm>
          <a:prstGeom prst="rect">
            <a:avLst/>
          </a:prstGeom>
        </p:spPr>
      </p:pic>
      <p:sp>
        <p:nvSpPr>
          <p:cNvPr id="9" name="Rectangle 8"/>
          <p:cNvSpPr/>
          <p:nvPr/>
        </p:nvSpPr>
        <p:spPr>
          <a:xfrm>
            <a:off x="838542" y="1251648"/>
            <a:ext cx="10083459" cy="877163"/>
          </a:xfrm>
          <a:prstGeom prst="rect">
            <a:avLst/>
          </a:prstGeom>
        </p:spPr>
        <p:txBody>
          <a:bodyPr wrap="square">
            <a:spAutoFit/>
          </a:bodyPr>
          <a:lstStyle/>
          <a:p>
            <a:pPr indent="-342900" algn="just" rtl="0">
              <a:buFont typeface="+mj-lt"/>
              <a:buAutoNum type="arabicPeriod"/>
            </a:pPr>
            <a:r>
              <a:rPr lang="en-US" sz="1700" dirty="0"/>
              <a:t>Write an algorithm that takes a pointer to the root of a binary tree as input and returns true if the tree is a sibling tree and false otherwise.</a:t>
            </a:r>
          </a:p>
          <a:p>
            <a:pPr indent="-342900" algn="just" rtl="0">
              <a:buFont typeface="+mj-lt"/>
              <a:buAutoNum type="arabicPeriod"/>
            </a:pPr>
            <a:r>
              <a:rPr lang="en-US" sz="1700" dirty="0"/>
              <a:t>Given the following trees, which one is a sibling tree?</a:t>
            </a:r>
          </a:p>
        </p:txBody>
      </p:sp>
    </p:spTree>
    <p:extLst>
      <p:ext uri="{BB962C8B-B14F-4D97-AF65-F5344CB8AC3E}">
        <p14:creationId xmlns:p14="http://schemas.microsoft.com/office/powerpoint/2010/main" val="344925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6</a:t>
            </a:r>
          </a:p>
        </p:txBody>
      </p:sp>
      <p:sp>
        <p:nvSpPr>
          <p:cNvPr id="9" name="Rectangle 8"/>
          <p:cNvSpPr/>
          <p:nvPr/>
        </p:nvSpPr>
        <p:spPr>
          <a:xfrm>
            <a:off x="1670304" y="1295812"/>
            <a:ext cx="9846505" cy="615553"/>
          </a:xfrm>
          <a:prstGeom prst="rect">
            <a:avLst/>
          </a:prstGeom>
        </p:spPr>
        <p:txBody>
          <a:bodyPr wrap="square">
            <a:spAutoFit/>
          </a:bodyPr>
          <a:lstStyle/>
          <a:p>
            <a:pPr marL="285750" indent="-285750" algn="l" rtl="0">
              <a:buFont typeface="Arial" panose="020B0604020202020204" pitchFamily="34" charset="0"/>
              <a:buChar char="•"/>
            </a:pPr>
            <a:r>
              <a:rPr lang="en-US" sz="1700" dirty="0"/>
              <a:t>Write pseudocode for an algorithm named </a:t>
            </a:r>
            <a:r>
              <a:rPr lang="en-US" sz="1700" dirty="0" err="1"/>
              <a:t>LeafNodes</a:t>
            </a:r>
            <a:r>
              <a:rPr lang="en-US" sz="1700" dirty="0"/>
              <a:t>, which takes the root of a binary tree as input and returns the number of leaf nodes in the tree.</a:t>
            </a:r>
          </a:p>
        </p:txBody>
      </p:sp>
      <p:sp>
        <p:nvSpPr>
          <p:cNvPr id="3" name="Rectangle 2"/>
          <p:cNvSpPr/>
          <p:nvPr/>
        </p:nvSpPr>
        <p:spPr>
          <a:xfrm>
            <a:off x="1828800" y="2236321"/>
            <a:ext cx="6096000" cy="3139321"/>
          </a:xfrm>
          <a:prstGeom prst="rect">
            <a:avLst/>
          </a:prstGeom>
        </p:spPr>
        <p:txBody>
          <a:bodyPr>
            <a:spAutoFit/>
          </a:bodyPr>
          <a:lstStyle/>
          <a:p>
            <a:pPr algn="l" rtl="0"/>
            <a:r>
              <a:rPr lang="en-US" b="1" dirty="0"/>
              <a:t>function </a:t>
            </a:r>
            <a:r>
              <a:rPr lang="en-US" b="1" dirty="0" err="1"/>
              <a:t>LeafNodesCount</a:t>
            </a:r>
            <a:r>
              <a:rPr lang="en-US" b="1" dirty="0"/>
              <a:t>(root):</a:t>
            </a:r>
          </a:p>
          <a:p>
            <a:pPr algn="l" rtl="0"/>
            <a:r>
              <a:rPr lang="en-US" dirty="0"/>
              <a:t>    if root is null:</a:t>
            </a:r>
          </a:p>
          <a:p>
            <a:pPr algn="l" rtl="0"/>
            <a:r>
              <a:rPr lang="en-US" dirty="0"/>
              <a:t>        return 0</a:t>
            </a:r>
          </a:p>
          <a:p>
            <a:pPr algn="l" rtl="0"/>
            <a:r>
              <a:rPr lang="en-US" dirty="0"/>
              <a:t>    </a:t>
            </a:r>
          </a:p>
          <a:p>
            <a:pPr algn="l" rtl="0"/>
            <a:r>
              <a:rPr lang="en-US" dirty="0"/>
              <a:t>    if root has no children:</a:t>
            </a:r>
          </a:p>
          <a:p>
            <a:pPr algn="l" rtl="0"/>
            <a:r>
              <a:rPr lang="en-US" dirty="0"/>
              <a:t>        return 1  # root is a leaf node</a:t>
            </a:r>
          </a:p>
          <a:p>
            <a:pPr algn="l" rtl="0"/>
            <a:r>
              <a:rPr lang="en-US" dirty="0"/>
              <a:t>    </a:t>
            </a:r>
          </a:p>
          <a:p>
            <a:pPr algn="l" rtl="0"/>
            <a:r>
              <a:rPr lang="en-US" dirty="0"/>
              <a:t>    </a:t>
            </a:r>
            <a:r>
              <a:rPr lang="en-US" dirty="0" err="1"/>
              <a:t>left_count</a:t>
            </a:r>
            <a:r>
              <a:rPr lang="en-US" dirty="0"/>
              <a:t> = </a:t>
            </a:r>
            <a:r>
              <a:rPr lang="en-US" dirty="0" err="1"/>
              <a:t>LeafNodesCount</a:t>
            </a:r>
            <a:r>
              <a:rPr lang="en-US" dirty="0"/>
              <a:t>(</a:t>
            </a:r>
            <a:r>
              <a:rPr lang="en-US" dirty="0" err="1"/>
              <a:t>root.left</a:t>
            </a:r>
            <a:r>
              <a:rPr lang="en-US" dirty="0"/>
              <a:t>)</a:t>
            </a:r>
          </a:p>
          <a:p>
            <a:pPr algn="l" rtl="0"/>
            <a:r>
              <a:rPr lang="en-US" dirty="0"/>
              <a:t>    </a:t>
            </a:r>
            <a:r>
              <a:rPr lang="en-US" dirty="0" err="1"/>
              <a:t>right_count</a:t>
            </a:r>
            <a:r>
              <a:rPr lang="en-US" dirty="0"/>
              <a:t> = </a:t>
            </a:r>
            <a:r>
              <a:rPr lang="en-US" dirty="0" err="1"/>
              <a:t>LeafNodesCount</a:t>
            </a:r>
            <a:r>
              <a:rPr lang="en-US" dirty="0"/>
              <a:t>(</a:t>
            </a:r>
            <a:r>
              <a:rPr lang="en-US" dirty="0" err="1"/>
              <a:t>root.right</a:t>
            </a:r>
            <a:r>
              <a:rPr lang="en-US" dirty="0"/>
              <a:t>)</a:t>
            </a:r>
          </a:p>
          <a:p>
            <a:pPr algn="l" rtl="0"/>
            <a:r>
              <a:rPr lang="en-US" dirty="0"/>
              <a:t>    </a:t>
            </a:r>
          </a:p>
          <a:p>
            <a:pPr algn="l" rtl="0"/>
            <a:r>
              <a:rPr lang="en-US" dirty="0"/>
              <a:t>    return </a:t>
            </a:r>
            <a:r>
              <a:rPr lang="en-US" dirty="0" err="1"/>
              <a:t>left_count</a:t>
            </a:r>
            <a:r>
              <a:rPr lang="en-US" dirty="0"/>
              <a:t> + </a:t>
            </a:r>
            <a:r>
              <a:rPr lang="en-US" dirty="0" err="1"/>
              <a:t>right_count</a:t>
            </a:r>
            <a:endParaRPr lang="en-US" dirty="0"/>
          </a:p>
        </p:txBody>
      </p:sp>
    </p:spTree>
    <p:extLst>
      <p:ext uri="{BB962C8B-B14F-4D97-AF65-F5344CB8AC3E}">
        <p14:creationId xmlns:p14="http://schemas.microsoft.com/office/powerpoint/2010/main" val="22228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4543758" y="464558"/>
            <a:ext cx="3403496" cy="584775"/>
          </a:xfrm>
          <a:prstGeom prst="rect">
            <a:avLst/>
          </a:prstGeom>
        </p:spPr>
        <p:txBody>
          <a:bodyPr wrap="none">
            <a:spAutoFit/>
          </a:bodyPr>
          <a:lstStyle/>
          <a:p>
            <a:r>
              <a:rPr lang="he-IL" sz="3200" u="sng" dirty="0">
                <a:solidFill>
                  <a:schemeClr val="accent6">
                    <a:lumMod val="50000"/>
                  </a:schemeClr>
                </a:solidFill>
                <a:latin typeface="Calibri" panose="020F0502020204030204" pitchFamily="34" charset="0"/>
                <a:ea typeface="Calibri" panose="020F0502020204030204" pitchFamily="34" charset="0"/>
              </a:rPr>
              <a:t>עצים, עצים בינאריים</a:t>
            </a:r>
            <a:endParaRPr lang="en-US" sz="3200" u="sng" dirty="0">
              <a:solidFill>
                <a:schemeClr val="accent6">
                  <a:lumMod val="50000"/>
                </a:schemeClr>
              </a:solidFill>
              <a:latin typeface="Calibri" panose="020F0502020204030204" pitchFamily="34" charset="0"/>
              <a:ea typeface="Calibri" panose="020F0502020204030204" pitchFamily="34" charset="0"/>
            </a:endParaRPr>
          </a:p>
        </p:txBody>
      </p:sp>
      <p:sp>
        <p:nvSpPr>
          <p:cNvPr id="8" name="Rectangle 7"/>
          <p:cNvSpPr/>
          <p:nvPr/>
        </p:nvSpPr>
        <p:spPr>
          <a:xfrm>
            <a:off x="4605230" y="1119361"/>
            <a:ext cx="7147614" cy="5062924"/>
          </a:xfrm>
          <a:prstGeom prst="rect">
            <a:avLst/>
          </a:prstGeom>
        </p:spPr>
        <p:txBody>
          <a:bodyPr wrap="square">
            <a:spAutoFit/>
          </a:bodyPr>
          <a:lstStyle/>
          <a:p>
            <a:pPr marL="285750" indent="-285750" algn="just" rtl="0">
              <a:buFont typeface="Arial" panose="020B0604020202020204" pitchFamily="34" charset="0"/>
              <a:buChar char="•"/>
            </a:pPr>
            <a:r>
              <a:rPr lang="en-US" sz="1700" dirty="0"/>
              <a:t>Tree – a collection of nodes connected by edges such that there is a path from every node to every other node, and there are no cycles.</a:t>
            </a:r>
          </a:p>
          <a:p>
            <a:pPr marL="285750" indent="-285750" algn="just" rtl="0">
              <a:buFont typeface="Arial" panose="020B0604020202020204" pitchFamily="34" charset="0"/>
              <a:buChar char="•"/>
            </a:pPr>
            <a:r>
              <a:rPr lang="en-US" sz="1700" dirty="0"/>
              <a:t>Rooted Tree – a tree in which one of the nodes is selected as the root from all the others. The selected node is called the root of the tree.</a:t>
            </a:r>
          </a:p>
          <a:p>
            <a:pPr marL="285750" indent="-285750" algn="just" rtl="0">
              <a:buFont typeface="Arial" panose="020B0604020202020204" pitchFamily="34" charset="0"/>
              <a:buChar char="•"/>
            </a:pPr>
            <a:r>
              <a:rPr lang="en-US" sz="1700" dirty="0"/>
              <a:t>Root – a node in a tree. No node points to it (it has no parent). In our example, G is the root.</a:t>
            </a:r>
          </a:p>
          <a:p>
            <a:pPr marL="285750" indent="-285750" algn="just" rtl="0">
              <a:buFont typeface="Arial" panose="020B0604020202020204" pitchFamily="34" charset="0"/>
              <a:buChar char="•"/>
            </a:pPr>
            <a:r>
              <a:rPr lang="en-US" sz="1700" dirty="0"/>
              <a:t>Children – nodes below a parent node connected to it by edges. K, P are children of Y.</a:t>
            </a:r>
          </a:p>
          <a:p>
            <a:pPr marL="285750" indent="-285750" algn="just" rtl="0">
              <a:buFont typeface="Arial" panose="020B0604020202020204" pitchFamily="34" charset="0"/>
              <a:buChar char="•"/>
            </a:pPr>
            <a:r>
              <a:rPr lang="en-US" sz="1700" dirty="0"/>
              <a:t>Parent – if node X is a child of node Y, then Y is the parent of X.</a:t>
            </a:r>
          </a:p>
          <a:p>
            <a:pPr marL="285750" indent="-285750" algn="just" rtl="0">
              <a:buFont typeface="Arial" panose="020B0604020202020204" pitchFamily="34" charset="0"/>
              <a:buChar char="•"/>
            </a:pPr>
            <a:r>
              <a:rPr lang="en-US" sz="1700" dirty="0"/>
              <a:t>Leaf – a node without children (W, E, B in the example). The depth of a node x from the root r is the length of the path from r to x. The depth of A is 2, the depth of G is 0.</a:t>
            </a:r>
          </a:p>
          <a:p>
            <a:pPr marL="285750" indent="-285750" algn="just" rtl="0">
              <a:buFont typeface="Arial" panose="020B0604020202020204" pitchFamily="34" charset="0"/>
              <a:buChar char="•"/>
            </a:pPr>
            <a:r>
              <a:rPr lang="en-US" sz="1700" dirty="0"/>
              <a:t>Height – the maximum depth of any node in the tree. In the example, the height of the tree is 3.</a:t>
            </a:r>
          </a:p>
          <a:p>
            <a:pPr marL="285750" indent="-285750" algn="just" rtl="0">
              <a:buFont typeface="Arial" panose="020B0604020202020204" pitchFamily="34" charset="0"/>
              <a:buChar char="•"/>
            </a:pPr>
            <a:r>
              <a:rPr lang="en-US" sz="1700" dirty="0"/>
              <a:t>Size of a tree – the number of nodes in the tree (10 in the example).</a:t>
            </a:r>
          </a:p>
          <a:p>
            <a:pPr marL="285750" indent="-285750" algn="just" rtl="0">
              <a:buFont typeface="Arial" panose="020B0604020202020204" pitchFamily="34" charset="0"/>
              <a:buChar char="•"/>
            </a:pPr>
            <a:r>
              <a:rPr lang="en-US" sz="1700" dirty="0"/>
              <a:t>Binary Tree – a tree in which each node has at most two children (right and left).</a:t>
            </a:r>
          </a:p>
          <a:p>
            <a:pPr marL="285750" indent="-285750" algn="just" rtl="0">
              <a:buFont typeface="Arial" panose="020B0604020202020204" pitchFamily="34" charset="0"/>
              <a:buChar char="•"/>
            </a:pPr>
            <a:r>
              <a:rPr lang="en-US" sz="1700" dirty="0"/>
              <a:t>Recursive definition – an empty tree, or a root and two subtrees – right and left, both of which are binary trees.</a:t>
            </a:r>
          </a:p>
        </p:txBody>
      </p:sp>
      <p:sp>
        <p:nvSpPr>
          <p:cNvPr id="10" name="Oval 9"/>
          <p:cNvSpPr/>
          <p:nvPr/>
        </p:nvSpPr>
        <p:spPr>
          <a:xfrm>
            <a:off x="2217718" y="1261872"/>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1" name="Oval 10"/>
          <p:cNvSpPr/>
          <p:nvPr/>
        </p:nvSpPr>
        <p:spPr>
          <a:xfrm>
            <a:off x="722674" y="257481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Oval 11"/>
          <p:cNvSpPr/>
          <p:nvPr/>
        </p:nvSpPr>
        <p:spPr>
          <a:xfrm>
            <a:off x="722674" y="338138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p:cNvSpPr/>
          <p:nvPr/>
        </p:nvSpPr>
        <p:spPr>
          <a:xfrm>
            <a:off x="1863031" y="256680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4" name="Oval 13"/>
          <p:cNvSpPr/>
          <p:nvPr/>
        </p:nvSpPr>
        <p:spPr>
          <a:xfrm>
            <a:off x="1845862" y="338138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5" name="Oval 14"/>
          <p:cNvSpPr/>
          <p:nvPr/>
        </p:nvSpPr>
        <p:spPr>
          <a:xfrm>
            <a:off x="1288078" y="187528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Oval 15"/>
          <p:cNvSpPr/>
          <p:nvPr/>
        </p:nvSpPr>
        <p:spPr>
          <a:xfrm>
            <a:off x="3192268" y="187528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17" name="Oval 16"/>
          <p:cNvSpPr/>
          <p:nvPr/>
        </p:nvSpPr>
        <p:spPr>
          <a:xfrm>
            <a:off x="3781461" y="256680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8" name="Oval 17"/>
          <p:cNvSpPr/>
          <p:nvPr/>
        </p:nvSpPr>
        <p:spPr>
          <a:xfrm>
            <a:off x="2631555" y="257481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9" name="Oval 18"/>
          <p:cNvSpPr/>
          <p:nvPr/>
        </p:nvSpPr>
        <p:spPr>
          <a:xfrm>
            <a:off x="2626281" y="338138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cxnSp>
        <p:nvCxnSpPr>
          <p:cNvPr id="21" name="Straight Connector 20"/>
          <p:cNvCxnSpPr>
            <a:stCxn id="15" idx="7"/>
            <a:endCxn id="10" idx="3"/>
          </p:cNvCxnSpPr>
          <p:nvPr/>
        </p:nvCxnSpPr>
        <p:spPr>
          <a:xfrm flipV="1">
            <a:off x="1808404" y="1605287"/>
            <a:ext cx="498588" cy="32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16" idx="1"/>
          </p:cNvCxnSpPr>
          <p:nvPr/>
        </p:nvCxnSpPr>
        <p:spPr>
          <a:xfrm>
            <a:off x="2738044" y="1605287"/>
            <a:ext cx="543498" cy="32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0"/>
            <a:endCxn id="15" idx="3"/>
          </p:cNvCxnSpPr>
          <p:nvPr/>
        </p:nvCxnSpPr>
        <p:spPr>
          <a:xfrm flipV="1">
            <a:off x="1027474" y="2218699"/>
            <a:ext cx="349878" cy="356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5"/>
            <a:endCxn id="13" idx="0"/>
          </p:cNvCxnSpPr>
          <p:nvPr/>
        </p:nvCxnSpPr>
        <p:spPr>
          <a:xfrm>
            <a:off x="1808404" y="2218699"/>
            <a:ext cx="359427" cy="34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3"/>
            <a:endCxn id="18" idx="0"/>
          </p:cNvCxnSpPr>
          <p:nvPr/>
        </p:nvCxnSpPr>
        <p:spPr>
          <a:xfrm flipH="1">
            <a:off x="2936355" y="2218699"/>
            <a:ext cx="345187" cy="356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6" idx="5"/>
            <a:endCxn id="17" idx="0"/>
          </p:cNvCxnSpPr>
          <p:nvPr/>
        </p:nvCxnSpPr>
        <p:spPr>
          <a:xfrm>
            <a:off x="3712594" y="2218699"/>
            <a:ext cx="373667" cy="34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4"/>
            <a:endCxn id="14" idx="0"/>
          </p:cNvCxnSpPr>
          <p:nvPr/>
        </p:nvCxnSpPr>
        <p:spPr>
          <a:xfrm flipH="1">
            <a:off x="2150662" y="2969139"/>
            <a:ext cx="17169" cy="41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4"/>
            <a:endCxn id="19" idx="0"/>
          </p:cNvCxnSpPr>
          <p:nvPr/>
        </p:nvCxnSpPr>
        <p:spPr>
          <a:xfrm flipH="1">
            <a:off x="2931081" y="2977151"/>
            <a:ext cx="5274" cy="404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1" idx="4"/>
            <a:endCxn id="12" idx="0"/>
          </p:cNvCxnSpPr>
          <p:nvPr/>
        </p:nvCxnSpPr>
        <p:spPr>
          <a:xfrm>
            <a:off x="1027474" y="2977151"/>
            <a:ext cx="0" cy="404232"/>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8324" y="4437888"/>
            <a:ext cx="1728668" cy="646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 depth</a:t>
            </a:r>
          </a:p>
          <a:p>
            <a:pPr algn="ctr"/>
            <a:r>
              <a:rPr lang="en-US" dirty="0"/>
              <a:t>h = height</a:t>
            </a:r>
          </a:p>
        </p:txBody>
      </p:sp>
      <p:sp>
        <p:nvSpPr>
          <p:cNvPr id="48" name="Rectangle 47"/>
          <p:cNvSpPr/>
          <p:nvPr/>
        </p:nvSpPr>
        <p:spPr>
          <a:xfrm>
            <a:off x="2934271" y="1014709"/>
            <a:ext cx="548640" cy="571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200" dirty="0"/>
              <a:t>d = 0</a:t>
            </a:r>
          </a:p>
          <a:p>
            <a:pPr algn="l" rtl="0"/>
            <a:r>
              <a:rPr lang="en-US" sz="1200" dirty="0"/>
              <a:t>h = 3</a:t>
            </a:r>
          </a:p>
        </p:txBody>
      </p:sp>
      <p:sp>
        <p:nvSpPr>
          <p:cNvPr id="49" name="Rectangle 48"/>
          <p:cNvSpPr/>
          <p:nvPr/>
        </p:nvSpPr>
        <p:spPr>
          <a:xfrm>
            <a:off x="624152" y="1664208"/>
            <a:ext cx="548640" cy="571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200" dirty="0"/>
              <a:t>d = 1</a:t>
            </a:r>
          </a:p>
          <a:p>
            <a:pPr algn="l" rtl="0"/>
            <a:r>
              <a:rPr lang="en-US" sz="1200" dirty="0"/>
              <a:t>h = 2</a:t>
            </a:r>
          </a:p>
        </p:txBody>
      </p:sp>
      <p:sp>
        <p:nvSpPr>
          <p:cNvPr id="50" name="Rectangle 49"/>
          <p:cNvSpPr/>
          <p:nvPr/>
        </p:nvSpPr>
        <p:spPr>
          <a:xfrm>
            <a:off x="3339500" y="3296855"/>
            <a:ext cx="548640" cy="571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200" dirty="0"/>
              <a:t>d = 3</a:t>
            </a:r>
          </a:p>
          <a:p>
            <a:pPr algn="l" rtl="0"/>
            <a:r>
              <a:rPr lang="en-US" sz="1200" dirty="0"/>
              <a:t>h = 0</a:t>
            </a:r>
          </a:p>
        </p:txBody>
      </p:sp>
    </p:spTree>
    <p:extLst>
      <p:ext uri="{BB962C8B-B14F-4D97-AF65-F5344CB8AC3E}">
        <p14:creationId xmlns:p14="http://schemas.microsoft.com/office/powerpoint/2010/main" val="142167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4716882" y="464558"/>
            <a:ext cx="3230372" cy="584775"/>
          </a:xfrm>
          <a:prstGeom prst="rect">
            <a:avLst/>
          </a:prstGeom>
        </p:spPr>
        <p:txBody>
          <a:bodyPr wrap="none">
            <a:spAutoFit/>
          </a:bodyPr>
          <a:lstStyle/>
          <a:p>
            <a:r>
              <a:rPr lang="he-IL" sz="3200" u="sng" dirty="0">
                <a:solidFill>
                  <a:schemeClr val="accent6">
                    <a:lumMod val="50000"/>
                  </a:schemeClr>
                </a:solidFill>
                <a:latin typeface="Calibri" panose="020F0502020204030204" pitchFamily="34" charset="0"/>
                <a:ea typeface="Calibri" panose="020F0502020204030204" pitchFamily="34" charset="0"/>
              </a:rPr>
              <a:t>סיווג עצים בינאריים</a:t>
            </a:r>
          </a:p>
        </p:txBody>
      </p:sp>
      <p:sp>
        <p:nvSpPr>
          <p:cNvPr id="5" name="Rectangle 4"/>
          <p:cNvSpPr/>
          <p:nvPr/>
        </p:nvSpPr>
        <p:spPr>
          <a:xfrm>
            <a:off x="7065853" y="1856395"/>
            <a:ext cx="4278736" cy="615553"/>
          </a:xfrm>
          <a:prstGeom prst="rect">
            <a:avLst/>
          </a:prstGeom>
        </p:spPr>
        <p:txBody>
          <a:bodyPr wrap="square">
            <a:spAutoFit/>
          </a:bodyPr>
          <a:lstStyle/>
          <a:p>
            <a:pPr marL="285750" indent="-285750" algn="just" rtl="0">
              <a:buFont typeface="Arial" panose="020B0604020202020204" pitchFamily="34" charset="0"/>
              <a:buChar char="•"/>
            </a:pPr>
            <a:r>
              <a:rPr lang="en-US" sz="1700" dirty="0"/>
              <a:t>Full Tree - A tree in which every node has either 0 or 2 children.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632" y="1576935"/>
            <a:ext cx="1425195" cy="1263574"/>
          </a:xfrm>
          <a:prstGeom prst="rect">
            <a:avLst/>
          </a:prstGeom>
        </p:spPr>
      </p:pic>
      <p:sp>
        <p:nvSpPr>
          <p:cNvPr id="7" name="Rectangle 6"/>
          <p:cNvSpPr/>
          <p:nvPr/>
        </p:nvSpPr>
        <p:spPr>
          <a:xfrm>
            <a:off x="3988051" y="3206707"/>
            <a:ext cx="6987072" cy="1400383"/>
          </a:xfrm>
          <a:prstGeom prst="rect">
            <a:avLst/>
          </a:prstGeom>
        </p:spPr>
        <p:txBody>
          <a:bodyPr wrap="square">
            <a:spAutoFit/>
          </a:bodyPr>
          <a:lstStyle/>
          <a:p>
            <a:pPr marL="285750" indent="-285750" algn="just" rtl="0">
              <a:buFont typeface="Arial" panose="020B0604020202020204" pitchFamily="34" charset="0"/>
              <a:buChar char="•"/>
            </a:pPr>
            <a:r>
              <a:rPr lang="en-US" sz="1700" dirty="0"/>
              <a:t>Perfect Tree - A special type of binary tree in which all levels (layers) are completely filled, meaning that each level in the tree contains the maximum number of nodes possible until it is completely filled. Specifically, at each level n in a perfect tree, there are exactly 2^(n-1) nodes.</a:t>
            </a:r>
            <a:endParaRPr lang="he-IL" sz="17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371" y="2802948"/>
            <a:ext cx="2170176" cy="1523167"/>
          </a:xfrm>
          <a:prstGeom prst="rect">
            <a:avLst/>
          </a:prstGeom>
        </p:spPr>
      </p:pic>
      <p:sp>
        <p:nvSpPr>
          <p:cNvPr id="10" name="Rectangle 9"/>
          <p:cNvSpPr/>
          <p:nvPr/>
        </p:nvSpPr>
        <p:spPr>
          <a:xfrm>
            <a:off x="3725584" y="4973288"/>
            <a:ext cx="6987072" cy="615553"/>
          </a:xfrm>
          <a:prstGeom prst="rect">
            <a:avLst/>
          </a:prstGeom>
        </p:spPr>
        <p:txBody>
          <a:bodyPr wrap="square">
            <a:spAutoFit/>
          </a:bodyPr>
          <a:lstStyle/>
          <a:p>
            <a:pPr marL="285750" indent="-285750" algn="just" rtl="0">
              <a:buFont typeface="Arial" panose="020B0604020202020204" pitchFamily="34" charset="0"/>
              <a:buChar char="•"/>
            </a:pPr>
            <a:r>
              <a:rPr lang="en-US" sz="1700" dirty="0"/>
              <a:t>Complete Tree - A complete tree is a perfect tree except for the last level, in which there may be missing nodes on the far right side.</a:t>
            </a:r>
            <a:endParaRPr lang="he-IL" sz="17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0503" y="4517745"/>
            <a:ext cx="1687913" cy="1238710"/>
          </a:xfrm>
          <a:prstGeom prst="rect">
            <a:avLst/>
          </a:prstGeom>
        </p:spPr>
      </p:pic>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6626E-CE12-FA48-5050-D900394B030D}"/>
              </a:ext>
            </a:extLst>
          </p:cNvPr>
          <p:cNvSpPr txBox="1"/>
          <p:nvPr/>
        </p:nvSpPr>
        <p:spPr>
          <a:xfrm>
            <a:off x="2052135" y="496627"/>
            <a:ext cx="8404168" cy="739754"/>
          </a:xfrm>
          <a:prstGeom prst="rect">
            <a:avLst/>
          </a:prstGeom>
          <a:noFill/>
        </p:spPr>
        <p:txBody>
          <a:bodyPr wrap="square">
            <a:spAutoFit/>
          </a:bodyPr>
          <a:lstStyle/>
          <a:p>
            <a:pPr algn="ctr">
              <a:lnSpc>
                <a:spcPct val="150000"/>
              </a:lnSpc>
              <a:spcAft>
                <a:spcPts val="800"/>
              </a:spcAft>
            </a:pPr>
            <a:r>
              <a:rPr lang="he-IL" sz="3200" u="sng" dirty="0">
                <a:solidFill>
                  <a:schemeClr val="accent6">
                    <a:lumMod val="50000"/>
                  </a:schemeClr>
                </a:solidFill>
                <a:latin typeface="Calibri" panose="020F0502020204030204" pitchFamily="34" charset="0"/>
                <a:ea typeface="Calibri" panose="020F0502020204030204" pitchFamily="34" charset="0"/>
              </a:rPr>
              <a:t>מימוש של עץ בינארי</a:t>
            </a: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126" y="1542823"/>
            <a:ext cx="5942537" cy="2046952"/>
          </a:xfrm>
          <a:prstGeom prst="rect">
            <a:avLst/>
          </a:prstGeom>
        </p:spPr>
      </p:pic>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51" y="1732148"/>
            <a:ext cx="4306824" cy="1668302"/>
          </a:xfrm>
          <a:prstGeom prst="rect">
            <a:avLst/>
          </a:prstGeom>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1331" y="4085542"/>
            <a:ext cx="6602832" cy="1894983"/>
          </a:xfrm>
          <a:prstGeom prst="rect">
            <a:avLst/>
          </a:prstGeom>
        </p:spPr>
      </p:pic>
    </p:spTree>
    <p:extLst>
      <p:ext uri="{BB962C8B-B14F-4D97-AF65-F5344CB8AC3E}">
        <p14:creationId xmlns:p14="http://schemas.microsoft.com/office/powerpoint/2010/main" val="335854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2304288" y="499016"/>
            <a:ext cx="812512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7327392" y="543528"/>
            <a:ext cx="387041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ct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Time Complexities of </a:t>
            </a:r>
          </a:p>
          <a:p>
            <a:pPr algn="ct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all Sorting Algorithms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2464" y="244413"/>
            <a:ext cx="4274367" cy="5805256"/>
          </a:xfrm>
          <a:prstGeom prst="rect">
            <a:avLst/>
          </a:prstGeom>
        </p:spPr>
      </p:pic>
    </p:spTree>
    <p:extLst>
      <p:ext uri="{BB962C8B-B14F-4D97-AF65-F5344CB8AC3E}">
        <p14:creationId xmlns:p14="http://schemas.microsoft.com/office/powerpoint/2010/main" val="354732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FB6964-DAC4-AFE8-076C-E5DDC9E860FA}"/>
              </a:ext>
            </a:extLst>
          </p:cNvPr>
          <p:cNvSpPr txBox="1"/>
          <p:nvPr/>
        </p:nvSpPr>
        <p:spPr>
          <a:xfrm>
            <a:off x="4884086" y="654037"/>
            <a:ext cx="3265157" cy="584775"/>
          </a:xfrm>
          <a:prstGeom prst="rect">
            <a:avLst/>
          </a:prstGeom>
          <a:noFill/>
        </p:spPr>
        <p:txBody>
          <a:bodyPr wrap="square">
            <a:spAutoFit/>
          </a:bodyPr>
          <a:lstStyle/>
          <a:p>
            <a:pPr algn="just" rtl="0"/>
            <a:r>
              <a:rPr lang="he-IL" sz="3200" u="sng" dirty="0">
                <a:solidFill>
                  <a:schemeClr val="accent6">
                    <a:lumMod val="50000"/>
                  </a:schemeClr>
                </a:solidFill>
                <a:latin typeface="Calibri" panose="020F0502020204030204" pitchFamily="34" charset="0"/>
                <a:ea typeface="Calibri" panose="020F0502020204030204" pitchFamily="34" charset="0"/>
              </a:rPr>
              <a:t>סיורים</a:t>
            </a:r>
            <a:r>
              <a:rPr lang="he-IL" b="1" u="sng" dirty="0"/>
              <a:t> </a:t>
            </a:r>
            <a:r>
              <a:rPr lang="he-IL" sz="3200" u="sng" dirty="0">
                <a:solidFill>
                  <a:schemeClr val="accent6">
                    <a:lumMod val="50000"/>
                  </a:schemeClr>
                </a:solidFill>
                <a:latin typeface="Calibri" panose="020F0502020204030204" pitchFamily="34" charset="0"/>
                <a:ea typeface="Calibri" panose="020F0502020204030204" pitchFamily="34" charset="0"/>
              </a:rPr>
              <a:t>בעץ</a:t>
            </a:r>
            <a:r>
              <a:rPr lang="he-IL" b="1" u="sng" dirty="0"/>
              <a:t> </a:t>
            </a:r>
            <a:r>
              <a:rPr lang="he-IL" sz="3200" u="sng" dirty="0">
                <a:solidFill>
                  <a:schemeClr val="accent6">
                    <a:lumMod val="50000"/>
                  </a:schemeClr>
                </a:solidFill>
                <a:latin typeface="Calibri" panose="020F0502020204030204" pitchFamily="34" charset="0"/>
                <a:ea typeface="Calibri" panose="020F0502020204030204" pitchFamily="34" charset="0"/>
              </a:rPr>
              <a:t>בינארי</a:t>
            </a:r>
            <a:endParaRPr lang="en-US" sz="3200" u="sng" dirty="0">
              <a:solidFill>
                <a:schemeClr val="accent6">
                  <a:lumMod val="50000"/>
                </a:schemeClr>
              </a:solidFill>
              <a:latin typeface="Calibri" panose="020F0502020204030204" pitchFamily="34" charset="0"/>
              <a:ea typeface="Calibri" panose="020F050202020403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5312" y="1723126"/>
            <a:ext cx="5264335" cy="2593928"/>
          </a:xfrm>
          <a:prstGeom prst="rect">
            <a:avLst/>
          </a:prstGeom>
        </p:spPr>
      </p:pic>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FB6964-DAC4-AFE8-076C-E5DDC9E860FA}"/>
              </a:ext>
            </a:extLst>
          </p:cNvPr>
          <p:cNvSpPr txBox="1"/>
          <p:nvPr/>
        </p:nvSpPr>
        <p:spPr>
          <a:xfrm>
            <a:off x="4884086" y="654037"/>
            <a:ext cx="3265157" cy="584775"/>
          </a:xfrm>
          <a:prstGeom prst="rect">
            <a:avLst/>
          </a:prstGeom>
          <a:noFill/>
        </p:spPr>
        <p:txBody>
          <a:bodyPr wrap="square">
            <a:spAutoFit/>
          </a:bodyPr>
          <a:lstStyle/>
          <a:p>
            <a:pPr algn="just" rtl="0"/>
            <a:r>
              <a:rPr lang="he-IL" sz="3200" u="sng" dirty="0">
                <a:solidFill>
                  <a:schemeClr val="accent6">
                    <a:lumMod val="50000"/>
                  </a:schemeClr>
                </a:solidFill>
                <a:latin typeface="Calibri" panose="020F0502020204030204" pitchFamily="34" charset="0"/>
                <a:ea typeface="Calibri" panose="020F0502020204030204" pitchFamily="34" charset="0"/>
              </a:rPr>
              <a:t>סיורים</a:t>
            </a:r>
            <a:r>
              <a:rPr lang="he-IL" b="1" u="sng" dirty="0"/>
              <a:t> </a:t>
            </a:r>
            <a:r>
              <a:rPr lang="he-IL" sz="3200" u="sng" dirty="0">
                <a:solidFill>
                  <a:schemeClr val="accent6">
                    <a:lumMod val="50000"/>
                  </a:schemeClr>
                </a:solidFill>
                <a:latin typeface="Calibri" panose="020F0502020204030204" pitchFamily="34" charset="0"/>
                <a:ea typeface="Calibri" panose="020F0502020204030204" pitchFamily="34" charset="0"/>
              </a:rPr>
              <a:t>בעץ</a:t>
            </a:r>
            <a:r>
              <a:rPr lang="he-IL" b="1" u="sng" dirty="0"/>
              <a:t> </a:t>
            </a:r>
            <a:r>
              <a:rPr lang="he-IL" sz="3200" u="sng" dirty="0">
                <a:solidFill>
                  <a:schemeClr val="accent6">
                    <a:lumMod val="50000"/>
                  </a:schemeClr>
                </a:solidFill>
                <a:latin typeface="Calibri" panose="020F0502020204030204" pitchFamily="34" charset="0"/>
                <a:ea typeface="Calibri" panose="020F0502020204030204" pitchFamily="34" charset="0"/>
              </a:rPr>
              <a:t>בינארי</a:t>
            </a:r>
            <a:endParaRPr lang="en-US" sz="3200" u="sng" dirty="0">
              <a:solidFill>
                <a:schemeClr val="accent6">
                  <a:lumMod val="50000"/>
                </a:schemeClr>
              </a:solidFill>
              <a:latin typeface="Calibri" panose="020F0502020204030204" pitchFamily="34" charset="0"/>
              <a:ea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840" y="1711466"/>
            <a:ext cx="4851784" cy="3289747"/>
          </a:xfrm>
          <a:prstGeom prst="rect">
            <a:avLst/>
          </a:prstGeom>
        </p:spPr>
      </p:pic>
    </p:spTree>
    <p:extLst>
      <p:ext uri="{BB962C8B-B14F-4D97-AF65-F5344CB8AC3E}">
        <p14:creationId xmlns:p14="http://schemas.microsoft.com/office/powerpoint/2010/main" val="28640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FB6964-DAC4-AFE8-076C-E5DDC9E860FA}"/>
              </a:ext>
            </a:extLst>
          </p:cNvPr>
          <p:cNvSpPr txBox="1"/>
          <p:nvPr/>
        </p:nvSpPr>
        <p:spPr>
          <a:xfrm>
            <a:off x="4884086" y="654037"/>
            <a:ext cx="3265157" cy="584775"/>
          </a:xfrm>
          <a:prstGeom prst="rect">
            <a:avLst/>
          </a:prstGeom>
          <a:noFill/>
        </p:spPr>
        <p:txBody>
          <a:bodyPr wrap="square">
            <a:spAutoFit/>
          </a:bodyPr>
          <a:lstStyle/>
          <a:p>
            <a:pPr algn="just" rtl="0"/>
            <a:r>
              <a:rPr lang="he-IL" sz="3200" u="sng" dirty="0">
                <a:solidFill>
                  <a:schemeClr val="accent6">
                    <a:lumMod val="50000"/>
                  </a:schemeClr>
                </a:solidFill>
                <a:latin typeface="Calibri" panose="020F0502020204030204" pitchFamily="34" charset="0"/>
                <a:ea typeface="Calibri" panose="020F0502020204030204" pitchFamily="34" charset="0"/>
              </a:rPr>
              <a:t>סיורים</a:t>
            </a:r>
            <a:r>
              <a:rPr lang="he-IL" b="1" u="sng" dirty="0"/>
              <a:t> </a:t>
            </a:r>
            <a:r>
              <a:rPr lang="he-IL" sz="3200" u="sng" dirty="0">
                <a:solidFill>
                  <a:schemeClr val="accent6">
                    <a:lumMod val="50000"/>
                  </a:schemeClr>
                </a:solidFill>
                <a:latin typeface="Calibri" panose="020F0502020204030204" pitchFamily="34" charset="0"/>
                <a:ea typeface="Calibri" panose="020F0502020204030204" pitchFamily="34" charset="0"/>
              </a:rPr>
              <a:t>בעץ</a:t>
            </a:r>
            <a:r>
              <a:rPr lang="he-IL" b="1" u="sng" dirty="0"/>
              <a:t> </a:t>
            </a:r>
            <a:r>
              <a:rPr lang="he-IL" sz="3200" u="sng" dirty="0">
                <a:solidFill>
                  <a:schemeClr val="accent6">
                    <a:lumMod val="50000"/>
                  </a:schemeClr>
                </a:solidFill>
                <a:latin typeface="Calibri" panose="020F0502020204030204" pitchFamily="34" charset="0"/>
                <a:ea typeface="Calibri" panose="020F0502020204030204" pitchFamily="34" charset="0"/>
              </a:rPr>
              <a:t>בינארי</a:t>
            </a:r>
            <a:endParaRPr lang="en-US" sz="3200" u="sng" dirty="0">
              <a:solidFill>
                <a:schemeClr val="accent6">
                  <a:lumMod val="50000"/>
                </a:schemeClr>
              </a:solidFill>
              <a:latin typeface="Calibri" panose="020F0502020204030204" pitchFamily="34" charset="0"/>
              <a:ea typeface="Calibri" panose="020F050202020403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270" y="1597539"/>
            <a:ext cx="4684898" cy="3212170"/>
          </a:xfrm>
          <a:prstGeom prst="rect">
            <a:avLst/>
          </a:prstGeom>
        </p:spPr>
      </p:pic>
    </p:spTree>
    <p:extLst>
      <p:ext uri="{BB962C8B-B14F-4D97-AF65-F5344CB8AC3E}">
        <p14:creationId xmlns:p14="http://schemas.microsoft.com/office/powerpoint/2010/main" val="219526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1312</Words>
  <Application>Microsoft Macintosh PowerPoint</Application>
  <PresentationFormat>Widescreen</PresentationFormat>
  <Paragraphs>209</Paragraphs>
  <Slides>20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ArialMT</vt:lpstr>
      <vt:lpstr>Calibri</vt:lpstr>
      <vt:lpstr>Calibri Light</vt:lpstr>
      <vt:lpstr>Courier New</vt:lpstr>
      <vt:lpstr>Garamond</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71</cp:revision>
  <dcterms:created xsi:type="dcterms:W3CDTF">2023-05-03T06:41:59Z</dcterms:created>
  <dcterms:modified xsi:type="dcterms:W3CDTF">2024-03-26T21:39:33Z</dcterms:modified>
</cp:coreProperties>
</file>