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93" r:id="rId4"/>
    <p:sldId id="268" r:id="rId5"/>
    <p:sldId id="301" r:id="rId6"/>
    <p:sldId id="276" r:id="rId7"/>
    <p:sldId id="300" r:id="rId8"/>
    <p:sldId id="302" r:id="rId9"/>
    <p:sldId id="303" r:id="rId10"/>
    <p:sldId id="304" r:id="rId11"/>
    <p:sldId id="305" r:id="rId12"/>
    <p:sldId id="307" r:id="rId13"/>
    <p:sldId id="306" r:id="rId14"/>
    <p:sldId id="308" r:id="rId15"/>
    <p:sldId id="309" r:id="rId16"/>
    <p:sldId id="311" r:id="rId17"/>
    <p:sldId id="310" r:id="rId18"/>
    <p:sldId id="25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72184" autoAdjust="0"/>
  </p:normalViewPr>
  <p:slideViewPr>
    <p:cSldViewPr snapToGrid="0">
      <p:cViewPr varScale="1">
        <p:scale>
          <a:sx n="88" d="100"/>
          <a:sy n="88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41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1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2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א'.אדר ב.תשפ"ד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08 – Heap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3E06-7211-1554-F8F2-2D40CD24275B}"/>
              </a:ext>
            </a:extLst>
          </p:cNvPr>
          <p:cNvSpPr txBox="1"/>
          <p:nvPr/>
        </p:nvSpPr>
        <p:spPr>
          <a:xfrm>
            <a:off x="4019758" y="161448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2.1.  תכתבו גרסה לא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A7743-A9BD-74E4-CDDF-7528269A384F}"/>
              </a:ext>
            </a:extLst>
          </p:cNvPr>
          <p:cNvSpPr txBox="1"/>
          <p:nvPr/>
        </p:nvSpPr>
        <p:spPr>
          <a:xfrm>
            <a:off x="4019758" y="2371122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2.2. </a:t>
            </a:r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תכתבו גרסה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9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2.1.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9B607-93C3-BCE8-DD6E-43E9AEDDA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0" y="1915297"/>
            <a:ext cx="4241116" cy="284239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18929F-4452-7CBD-F438-03C53AC5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78" y="2367430"/>
            <a:ext cx="4998317" cy="19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2.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1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.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79577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):</a:t>
            </a:r>
            <a:endParaRPr lang="he-IL" dirty="0"/>
          </a:p>
          <a:p>
            <a:pPr algn="l" rtl="0"/>
            <a:r>
              <a:rPr lang="he-IL" dirty="0"/>
              <a:t>	</a:t>
            </a:r>
            <a:r>
              <a:rPr lang="en-US" dirty="0"/>
              <a:t>while true: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left_child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+ 1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right_child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+ 2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largest =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left_child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left_child</a:t>
            </a:r>
            <a:r>
              <a:rPr lang="en-US" dirty="0"/>
              <a:t>] &gt; A[largest]: 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largest = </a:t>
            </a:r>
            <a:r>
              <a:rPr lang="en-US" dirty="0" err="1"/>
              <a:t>left_child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right_child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right_child</a:t>
            </a:r>
            <a:r>
              <a:rPr lang="en-US" dirty="0"/>
              <a:t>] &gt; A[largest]:</a:t>
            </a:r>
            <a:r>
              <a:rPr lang="he-IL" dirty="0"/>
              <a:t>				</a:t>
            </a:r>
            <a:r>
              <a:rPr lang="en-US" dirty="0"/>
              <a:t>largest = </a:t>
            </a:r>
            <a:r>
              <a:rPr lang="en-US" dirty="0" err="1"/>
              <a:t>right_child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r>
              <a:rPr lang="he-IL" dirty="0"/>
              <a:t>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if largest == </a:t>
            </a:r>
            <a:r>
              <a:rPr lang="en-US" dirty="0" err="1"/>
              <a:t>i</a:t>
            </a:r>
            <a:r>
              <a:rPr lang="en-US" dirty="0"/>
              <a:t>: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break </a:t>
            </a:r>
            <a:endParaRPr lang="he-IL" dirty="0"/>
          </a:p>
          <a:p>
            <a:pPr algn="l" rtl="0"/>
            <a:r>
              <a:rPr lang="he-IL" dirty="0"/>
              <a:t>	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 with A[largest]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largest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9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2.</a:t>
            </a:r>
            <a:r>
              <a:rPr lang="en-US" sz="4200" b="1" kern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</a:t>
            </a:r>
            <a:r>
              <a:rPr lang="he-IL" sz="4200" b="1" kern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.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66757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):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+ 1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+ 2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b="0" i="0" dirty="0">
                <a:effectLst/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largest !=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: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swap A[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] with A[largest]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largest)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28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/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תהי נתונה </a:t>
                </a:r>
                <a:r>
                  <a:rPr lang="he-IL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ערימת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בת </a:t>
                </a:r>
                <a:r>
                  <a:rPr lang="ru-RU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איברים. שינו בה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⌊</m:t>
                    </m:r>
                    <m:f>
                      <m:fPr>
                        <m:ctrlPr>
                          <a:rPr lang="en-IL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⌋</m:t>
                    </m:r>
                  </m:oMath>
                </a14:m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מהעלים באופן כזה שלאחר השינוי יתכן שהיא איננה ערימה חוקית יותר. הציעו (במילים) אלגוריתם יעיל ככל האפשר במקרה הגרוע לתיקון הערימה. מה סיבוכיות הזמן של האלגוריתם שהצעתם?</a:t>
                </a:r>
                <a:endParaRPr lang="en-I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blipFill>
                <a:blip r:embed="rId4"/>
                <a:stretch>
                  <a:fillRect l="-1943" r="-1036" b="-72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1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E1D00F9F-543F-97CA-F12B-3FEA1DD76F2D}"/>
              </a:ext>
            </a:extLst>
          </p:cNvPr>
          <p:cNvPicPr/>
          <p:nvPr/>
        </p:nvPicPr>
        <p:blipFill>
          <a:blip r:embed="rId4"/>
          <a:srcRect l="5062" t="60669"/>
          <a:stretch>
            <a:fillRect/>
          </a:stretch>
        </p:blipFill>
        <p:spPr>
          <a:xfrm>
            <a:off x="1992192" y="1962649"/>
            <a:ext cx="8718241" cy="1459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40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72D5-C64A-F9FF-5AFD-2F71DA8E954D}"/>
              </a:ext>
            </a:extLst>
          </p:cNvPr>
          <p:cNvSpPr txBox="1"/>
          <p:nvPr/>
        </p:nvSpPr>
        <p:spPr>
          <a:xfrm>
            <a:off x="1099752" y="1632979"/>
            <a:ext cx="9801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/>
              <a:t>נתונה ערימה מינימום הממומשת על ידי מערך. כל האיברים </a:t>
            </a:r>
            <a:r>
              <a:rPr lang="he-IL" sz="2400" dirty="0" err="1"/>
              <a:t>בערימה</a:t>
            </a:r>
            <a:r>
              <a:rPr lang="he-IL" sz="2400" dirty="0"/>
              <a:t> שונים זה מזה. נניח שלכל קודקוד </a:t>
            </a:r>
            <a:r>
              <a:rPr lang="he-IL" sz="2400" dirty="0" err="1"/>
              <a:t>בערימה</a:t>
            </a:r>
            <a:r>
              <a:rPr lang="he-IL" sz="2400" dirty="0"/>
              <a:t>, בנו השמאלי קטן מבנו הימני. האם המערך בהכרח ממוין? (תנו תשובה בעזרת דוגמה).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69223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3" name="image20.png">
            <a:extLst>
              <a:ext uri="{FF2B5EF4-FFF2-40B4-BE49-F238E27FC236}">
                <a16:creationId xmlns:a16="http://schemas.microsoft.com/office/drawing/2014/main" id="{3FE66B38-054C-3054-4FA7-99B5B0399F00}"/>
              </a:ext>
            </a:extLst>
          </p:cNvPr>
          <p:cNvPicPr/>
          <p:nvPr/>
        </p:nvPicPr>
        <p:blipFill>
          <a:blip r:embed="rId4"/>
          <a:srcRect l="29687" t="42351" r="31368" b="6882"/>
          <a:stretch>
            <a:fillRect/>
          </a:stretch>
        </p:blipFill>
        <p:spPr>
          <a:xfrm>
            <a:off x="1312862" y="1799367"/>
            <a:ext cx="6385397" cy="3837219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5A2BF-4D64-16F2-4911-3C4719B84611}"/>
              </a:ext>
            </a:extLst>
          </p:cNvPr>
          <p:cNvSpPr txBox="1"/>
          <p:nvPr/>
        </p:nvSpPr>
        <p:spPr>
          <a:xfrm>
            <a:off x="7889789" y="1831718"/>
            <a:ext cx="3367764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פתרון: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המערך לא ממוין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86342" y="274108"/>
            <a:ext cx="5101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ערימה (ערימה בינארית) 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4400" y="1427984"/>
            <a:ext cx="10168128" cy="185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ערימה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 - (בינארית) הוא עצם מטיפוס מערך, שניתן לראותו כ שלם. עץ בינארי לכל צומת בעץ מתאים איבר במערך שבו מאוחסן הערך שמכיל הצומת.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Max Heap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</a:rPr>
              <a:t>– כל מסלול מהשורש אל העלה הוא אינו עולה.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 Heap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– כל מסלול מהשורש אל העלה הוא אינו יורד.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04" y="3267455"/>
            <a:ext cx="4060251" cy="261016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62" y="3267454"/>
            <a:ext cx="3918001" cy="2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3" descr="C:\Users\victoria\AppData\Local\Microsoft\Windows\INetCache\Content.MSO\345F9C8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25174" b="34722"/>
          <a:stretch/>
        </p:blipFill>
        <p:spPr bwMode="auto">
          <a:xfrm>
            <a:off x="6044185" y="1880715"/>
            <a:ext cx="4061841" cy="2969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4898"/>
              </p:ext>
            </p:extLst>
          </p:nvPr>
        </p:nvGraphicFramePr>
        <p:xfrm>
          <a:off x="4023362" y="4874273"/>
          <a:ext cx="7723630" cy="529972"/>
        </p:xfrm>
        <a:graphic>
          <a:graphicData uri="http://schemas.openxmlformats.org/drawingml/2006/table">
            <a:tbl>
              <a:tblPr rtl="1" firstRow="1" firstCol="1" bandRow="1">
                <a:tableStyleId>{616DA210-FB5B-4158-B5E0-FEB733F419BA}</a:tableStyleId>
              </a:tblPr>
              <a:tblGrid>
                <a:gridCol w="600360">
                  <a:extLst>
                    <a:ext uri="{9D8B030D-6E8A-4147-A177-3AD203B41FA5}">
                      <a16:colId xmlns:a16="http://schemas.microsoft.com/office/drawing/2014/main" val="2219835795"/>
                    </a:ext>
                  </a:extLst>
                </a:gridCol>
                <a:gridCol w="600360">
                  <a:extLst>
                    <a:ext uri="{9D8B030D-6E8A-4147-A177-3AD203B41FA5}">
                      <a16:colId xmlns:a16="http://schemas.microsoft.com/office/drawing/2014/main" val="5888195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00523514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1458564013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863988109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99521040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424906783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831202521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72050328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574045197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45989024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4236977170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908105331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1636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X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5732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46713" y="345207"/>
            <a:ext cx="10168128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דוגמה: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4202" y="1058575"/>
            <a:ext cx="544439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כל עץ </a:t>
            </a:r>
            <a:r>
              <a:rPr lang="he-IL" sz="2400" b="1" dirty="0" err="1">
                <a:latin typeface="Calibri" panose="020F0502020204030204" pitchFamily="34" charset="0"/>
                <a:ea typeface="Calibri" panose="020F0502020204030204" pitchFamily="34" charset="0"/>
              </a:rPr>
              <a:t>בינראי</a:t>
            </a: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 ניתן לשמור במערך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בן </a:t>
                </a:r>
                <a:r>
                  <a:rPr lang="en-US" sz="20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יודע שאביו מצא במקום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i=5 (60)</a:t>
                </a:r>
                <a:r>
                  <a:rPr lang="he-IL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 , אבא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=2 (66)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  <a:blipFill>
                <a:blip r:embed="rId5"/>
                <a:stretch>
                  <a:fillRect r="-1057"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834313" y="2109477"/>
            <a:ext cx="240792" cy="19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43818" y="2695749"/>
            <a:ext cx="249555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729473" y="2720898"/>
            <a:ext cx="209994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78112" y="3387908"/>
            <a:ext cx="201786" cy="2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3840" y="3363750"/>
            <a:ext cx="253874" cy="2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17121" y="3363750"/>
            <a:ext cx="231077" cy="2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20210" y="3356933"/>
            <a:ext cx="268512" cy="23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6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22" idx="0"/>
          </p:cNvCxnSpPr>
          <p:nvPr/>
        </p:nvCxnSpPr>
        <p:spPr>
          <a:xfrm flipH="1">
            <a:off x="7885177" y="3635980"/>
            <a:ext cx="477362" cy="123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777" y="3692660"/>
            <a:ext cx="325218" cy="11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44185" y="3024551"/>
            <a:ext cx="2685288" cy="18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359094" y="2815465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אבה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יודע שבניו נמצאם: שמאלי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, ימני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2i+1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(אבא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 (55)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בן שמאלי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=6 (33)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וימני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=7 (5)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29001" y="322961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heap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589034" y="1087894"/>
            <a:ext cx="108599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Insertion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up):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This is because the insertion operation involves adding an element to the end of the heap and then "bubbling up" or "</a:t>
            </a:r>
            <a:r>
              <a:rPr lang="en-US" b="0" i="0" dirty="0" err="1">
                <a:effectLst/>
                <a:latin typeface="Söhne"/>
              </a:rPr>
              <a:t>heapifying</a:t>
            </a:r>
            <a:r>
              <a:rPr lang="en-US" b="0" i="0" dirty="0">
                <a:effectLst/>
                <a:latin typeface="Söhne"/>
              </a:rPr>
              <a:t> up" the element until the heap property is satisfied.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Deletion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down):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Deletion typically involves removing the root element of the heap and then rearranging the remaining elements to maintain the heap property. This process is known as "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 down".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Finding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O(1)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The minimum (or maximum) element of a heap is always at the root, so finding it requires only constant time.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Extracting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Extracting the minimum (or maximum) element involves removing the root element and then rearranging the heap to maintain its properties.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(Building a heap from an array):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Building a heap from an array of n elements can be done in linear time. This is often called 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1142"/>
              </p:ext>
            </p:extLst>
          </p:nvPr>
        </p:nvGraphicFramePr>
        <p:xfrm>
          <a:off x="4980889" y="1981960"/>
          <a:ext cx="6147306" cy="631906"/>
        </p:xfrm>
        <a:graphic>
          <a:graphicData uri="http://schemas.openxmlformats.org/drawingml/2006/table">
            <a:tbl>
              <a:tblPr rtl="1" firstRow="1" firstCol="1" bandRow="1">
                <a:tableStyleId>{35758FB7-9AC5-4552-8A53-C91805E547FA}</a:tableStyleId>
              </a:tblPr>
              <a:tblGrid>
                <a:gridCol w="558846">
                  <a:extLst>
                    <a:ext uri="{9D8B030D-6E8A-4147-A177-3AD203B41FA5}">
                      <a16:colId xmlns:a16="http://schemas.microsoft.com/office/drawing/2014/main" val="278946415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917587168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642598600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2017153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83157343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64646501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809620257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21642433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883988109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18397771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39040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9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8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3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0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953165"/>
                  </a:ext>
                </a:extLst>
              </a:tr>
              <a:tr h="3202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22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44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33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  <a:latin typeface="+mn-lt"/>
                        </a:rPr>
                        <a:t>88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X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24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88484" y="1386367"/>
            <a:ext cx="7617791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האם המערך הנתון הוא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 Heap</a:t>
            </a: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? </a:t>
            </a:r>
            <a:r>
              <a:rPr lang="he-IL" sz="2200" dirty="0"/>
              <a:t>מה הוא זמן ריצה של הבדיקה?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Deletion</a:t>
            </a:r>
            <a:r>
              <a:rPr lang="en-US" b="0" i="0" dirty="0">
                <a:effectLst/>
                <a:latin typeface="Nunito" pitchFamily="2" charset="77"/>
              </a:rPr>
              <a:t>: </a:t>
            </a:r>
          </a:p>
          <a:p>
            <a:pPr algn="just" rtl="0" fontAlgn="base"/>
            <a:br>
              <a:rPr lang="en-US" b="0" i="0" dirty="0">
                <a:effectLst/>
                <a:latin typeface="Nunito" pitchFamily="2" charset="77"/>
              </a:rPr>
            </a:br>
            <a:r>
              <a:rPr lang="en-US" b="0" i="0" dirty="0">
                <a:effectLst/>
                <a:latin typeface="Nunito" pitchFamily="2" charset="77"/>
              </a:rPr>
              <a:t>Since deleting an element at any intermediary position in the heap can be costly, </a:t>
            </a:r>
            <a:r>
              <a:rPr lang="en-US" dirty="0">
                <a:latin typeface="Söhne"/>
              </a:rPr>
              <a:t>so</a:t>
            </a:r>
            <a:r>
              <a:rPr lang="en-US" b="0" i="0" dirty="0">
                <a:effectLst/>
                <a:latin typeface="Nunito" pitchFamily="2" charset="77"/>
              </a:rPr>
              <a:t> we can simply replace the element to be deleted by the last element and delete the last element of the Heap.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Replace the root or element to be deleted by the last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Delete the last element from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Since, the last element is now placed at the position of the root node. So, it may not follow the heap property. Therefore,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the last node placed at the position of root.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3B552-55C4-61B3-0109-0AFA88BDE86E}"/>
              </a:ext>
            </a:extLst>
          </p:cNvPr>
          <p:cNvSpPr txBox="1"/>
          <p:nvPr/>
        </p:nvSpPr>
        <p:spPr>
          <a:xfrm>
            <a:off x="1161535" y="490734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</a:t>
            </a:r>
            <a:r>
              <a:rPr lang="en-US" b="0" i="0" dirty="0">
                <a:effectLst/>
                <a:latin typeface="Nunito" pitchFamily="2" charset="77"/>
              </a:rPr>
              <a:t>: O(</a:t>
            </a:r>
            <a:r>
              <a:rPr lang="en-US" b="0" i="0" dirty="0" err="1">
                <a:effectLst/>
                <a:latin typeface="Nunito" pitchFamily="2" charset="77"/>
              </a:rPr>
              <a:t>logn</a:t>
            </a:r>
            <a:r>
              <a:rPr lang="en-US" b="0" i="0" dirty="0">
                <a:effectLst/>
                <a:latin typeface="Nunito" pitchFamily="2" charset="77"/>
              </a:rPr>
              <a:t>) where n is no of elements in the heap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042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Insertion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Insertion</a:t>
            </a:r>
            <a:r>
              <a:rPr lang="en-US" b="0" i="0" dirty="0">
                <a:effectLst/>
                <a:latin typeface="Nunito" pitchFamily="2" charset="77"/>
              </a:rPr>
              <a:t>: </a:t>
            </a:r>
          </a:p>
          <a:p>
            <a:pPr algn="just" rtl="0" fontAlgn="base"/>
            <a:r>
              <a:rPr lang="en-US" b="0" i="0" dirty="0">
                <a:effectLst/>
                <a:latin typeface="Nunito" pitchFamily="2" charset="77"/>
              </a:rPr>
              <a:t>Elements can be inserted to the heap following a similar approach as discussed above for deletion. The idea is to: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First increase the heap size by 1, so that it can store the new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Insert the new element at the end of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This newly inserted element may distort the properties of Heap for its parents. So, in order to keep the properties of Heap,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this newly inserted element following a bottom-up </a:t>
            </a:r>
            <a:r>
              <a:rPr lang="en-US" b="0" i="0" dirty="0" err="1">
                <a:effectLst/>
                <a:latin typeface="Nunito" pitchFamily="2" charset="77"/>
              </a:rPr>
              <a:t>approa</a:t>
            </a:r>
            <a:endParaRPr lang="en-US" b="0" i="0" dirty="0">
              <a:effectLst/>
              <a:latin typeface="Nunit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E92A-E566-B9B5-F2A0-1D22A2512D38}"/>
              </a:ext>
            </a:extLst>
          </p:cNvPr>
          <p:cNvSpPr txBox="1"/>
          <p:nvPr/>
        </p:nvSpPr>
        <p:spPr>
          <a:xfrm>
            <a:off x="1004879" y="474670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Complexity:  O(log(n)) (</a:t>
            </a:r>
            <a:r>
              <a:rPr lang="en-US" b="0" i="0" dirty="0">
                <a:effectLst/>
                <a:latin typeface="Nunito" pitchFamily="2" charset="77"/>
              </a:rPr>
              <a:t>where n is no of elements in the heap</a:t>
            </a:r>
            <a:r>
              <a:rPr lang="en-US" b="1" i="0" dirty="0">
                <a:effectLst/>
                <a:latin typeface="Nunito" pitchFamily="2" charset="77"/>
              </a:rPr>
              <a:t>)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97722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1131</Words>
  <Application>Microsoft Macintosh PowerPoint</Application>
  <PresentationFormat>Widescreen</PresentationFormat>
  <Paragraphs>164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Garamond</vt:lpstr>
      <vt:lpstr>Nunito</vt:lpstr>
      <vt:lpstr>Söhne</vt:lpstr>
      <vt:lpstr>Söhne Mono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102</cp:revision>
  <dcterms:created xsi:type="dcterms:W3CDTF">2023-05-03T06:41:59Z</dcterms:created>
  <dcterms:modified xsi:type="dcterms:W3CDTF">2024-03-11T17:10:57Z</dcterms:modified>
</cp:coreProperties>
</file>