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68" r:id="rId11"/>
    <p:sldId id="276" r:id="rId12"/>
    <p:sldId id="300" r:id="rId13"/>
    <p:sldId id="270" r:id="rId14"/>
    <p:sldId id="281" r:id="rId15"/>
    <p:sldId id="288" r:id="rId16"/>
    <p:sldId id="292" r:id="rId17"/>
    <p:sldId id="290" r:id="rId18"/>
    <p:sldId id="291" r:id="rId19"/>
    <p:sldId id="282" r:id="rId20"/>
    <p:sldId id="259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2" autoAdjust="0"/>
    <p:restoredTop sz="72175" autoAdjust="0"/>
  </p:normalViewPr>
  <p:slideViewPr>
    <p:cSldViewPr snapToGrid="0">
      <p:cViewPr varScale="1">
        <p:scale>
          <a:sx n="79" d="100"/>
          <a:sy n="79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6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jp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bg1"/>
                </a:solidFill>
              </a:rPr>
              <a:t>07 – AVL tree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26" name="תמונה 4" descr="C:\Users\victoria\AppData\Local\Microsoft\Windows\INetCache\Content.MSO\2AB1FA5F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4829" r="23578" b="39747"/>
          <a:stretch/>
        </p:blipFill>
        <p:spPr bwMode="auto">
          <a:xfrm>
            <a:off x="3159632" y="159972"/>
            <a:ext cx="3173096" cy="2463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009127" y="1184113"/>
            <a:ext cx="3200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נתון עץ. </a:t>
            </a:r>
            <a:endParaRPr lang="he-IL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2000" dirty="0" smtClean="0"/>
              <a:t>האם </a:t>
            </a:r>
            <a:r>
              <a:rPr lang="he-IL" sz="2000" dirty="0"/>
              <a:t>עץ מאוזן? </a:t>
            </a:r>
            <a:endParaRPr lang="he-IL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he-IL" sz="2000" dirty="0" smtClean="0"/>
              <a:t>להוסיף </a:t>
            </a:r>
            <a:r>
              <a:rPr lang="he-IL" sz="2000" dirty="0"/>
              <a:t>11 ולאזן את העץ</a:t>
            </a:r>
            <a:r>
              <a:rPr lang="he-IL" sz="2000" dirty="0" smtClean="0"/>
              <a:t>.</a:t>
            </a:r>
            <a:endParaRPr lang="en-US" sz="2000" dirty="0"/>
          </a:p>
        </p:txBody>
      </p:sp>
      <p:pic>
        <p:nvPicPr>
          <p:cNvPr id="28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5999" r="31166" b="33112"/>
          <a:stretch/>
        </p:blipFill>
        <p:spPr>
          <a:xfrm>
            <a:off x="167005" y="3035300"/>
            <a:ext cx="3479800" cy="270103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74348" y="2651236"/>
            <a:ext cx="8469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686" y="2928604"/>
            <a:ext cx="862647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5379" y="2894600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04550" y="3010401"/>
            <a:ext cx="277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06905" y="3710996"/>
            <a:ext cx="3575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</a:t>
            </a:r>
            <a:r>
              <a:rPr lang="en-US" b="1" dirty="0" smtClean="0"/>
              <a:t>   2</a:t>
            </a:r>
            <a:r>
              <a:rPr lang="he-IL" b="1" dirty="0" smtClean="0"/>
              <a:t>                          </a:t>
            </a:r>
            <a:r>
              <a:rPr lang="en-US" b="1" dirty="0" smtClean="0"/>
              <a:t>LR</a:t>
            </a:r>
            <a:endParaRPr lang="he-IL" dirty="0"/>
          </a:p>
          <a:p>
            <a:r>
              <a:rPr lang="en-US" b="1" dirty="0" smtClean="0"/>
              <a:t>BF(V</a:t>
            </a:r>
            <a:r>
              <a:rPr lang="en-US" b="1" baseline="-25000" dirty="0" smtClean="0"/>
              <a:t>L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US" b="1" dirty="0" smtClean="0"/>
              <a:t>- 1</a:t>
            </a:r>
            <a:r>
              <a:rPr lang="he-IL" b="1" dirty="0" smtClean="0"/>
              <a:t>                גלגול </a:t>
            </a:r>
            <a:r>
              <a:rPr lang="en-US" b="1" dirty="0"/>
              <a:t>L</a:t>
            </a:r>
            <a:r>
              <a:rPr lang="he-IL" b="1" dirty="0"/>
              <a:t> </a:t>
            </a:r>
            <a:r>
              <a:rPr lang="he-IL" b="1" dirty="0" smtClean="0"/>
              <a:t>שמאלה, </a:t>
            </a:r>
            <a:endParaRPr lang="he-IL" b="1" dirty="0"/>
          </a:p>
          <a:p>
            <a:r>
              <a:rPr lang="he-IL" b="1" dirty="0" smtClean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</a:t>
            </a:r>
            <a:r>
              <a:rPr lang="he-IL" b="1" dirty="0" smtClean="0"/>
              <a:t>ימינה</a:t>
            </a:r>
            <a:endParaRPr lang="he-IL" b="1" dirty="0"/>
          </a:p>
        </p:txBody>
      </p:sp>
      <p:sp>
        <p:nvSpPr>
          <p:cNvPr id="39" name="חץ מעוקל למעלה 15"/>
          <p:cNvSpPr/>
          <p:nvPr/>
        </p:nvSpPr>
        <p:spPr>
          <a:xfrm rot="10800000">
            <a:off x="1054100" y="3827386"/>
            <a:ext cx="546100" cy="2872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40" name="תמונה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5334" r="31167" b="36000"/>
          <a:stretch/>
        </p:blipFill>
        <p:spPr>
          <a:xfrm>
            <a:off x="4191000" y="2651236"/>
            <a:ext cx="4114800" cy="2743200"/>
          </a:xfrm>
          <a:prstGeom prst="rect">
            <a:avLst/>
          </a:prstGeom>
        </p:spPr>
      </p:pic>
      <p:sp>
        <p:nvSpPr>
          <p:cNvPr id="41" name="חץ מעוקל למטה 17"/>
          <p:cNvSpPr/>
          <p:nvPr/>
        </p:nvSpPr>
        <p:spPr>
          <a:xfrm>
            <a:off x="6565900" y="3239477"/>
            <a:ext cx="457200" cy="165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0000" y="2407872"/>
            <a:ext cx="444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09822" y="3263932"/>
            <a:ext cx="449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56251" y="2592538"/>
            <a:ext cx="51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45" name="חץ ימינה 21"/>
          <p:cNvSpPr/>
          <p:nvPr/>
        </p:nvSpPr>
        <p:spPr>
          <a:xfrm>
            <a:off x="3522422" y="3448598"/>
            <a:ext cx="111307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תמונה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778" r="24334" b="46667"/>
          <a:stretch/>
        </p:blipFill>
        <p:spPr>
          <a:xfrm>
            <a:off x="7315989" y="4080328"/>
            <a:ext cx="4190211" cy="2253028"/>
          </a:xfrm>
          <a:prstGeom prst="rect">
            <a:avLst/>
          </a:prstGeom>
        </p:spPr>
      </p:pic>
      <p:sp>
        <p:nvSpPr>
          <p:cNvPr id="47" name="חץ ימינה 23"/>
          <p:cNvSpPr/>
          <p:nvPr/>
        </p:nvSpPr>
        <p:spPr>
          <a:xfrm rot="2449001">
            <a:off x="6565900" y="4385817"/>
            <a:ext cx="1384300" cy="19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9" grpId="0" animBg="1"/>
      <p:bldP spid="41" grpId="0" animBg="1"/>
      <p:bldP spid="42" grpId="0"/>
      <p:bldP spid="43" grpId="0"/>
      <p:bldP spid="44" grpId="0"/>
      <p:bldP spid="45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054867" y="2790823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41381" y="2830943"/>
            <a:ext cx="313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pic>
        <p:nvPicPr>
          <p:cNvPr id="55" name="תמונה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5555" r="24000" b="36667"/>
          <a:stretch/>
        </p:blipFill>
        <p:spPr>
          <a:xfrm>
            <a:off x="691209" y="3182228"/>
            <a:ext cx="3708400" cy="290416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244076" y="372646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49312" y="1111310"/>
            <a:ext cx="39552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נתון עץ. </a:t>
            </a:r>
            <a:r>
              <a:rPr lang="he-IL" sz="2000" dirty="0" smtClean="0"/>
              <a:t>להוסיף </a:t>
            </a:r>
            <a:r>
              <a:rPr lang="he-IL" sz="2000" dirty="0" smtClean="0"/>
              <a:t>15 </a:t>
            </a:r>
            <a:r>
              <a:rPr lang="he-IL" sz="2000" dirty="0"/>
              <a:t>ולאזן את העץ</a:t>
            </a:r>
            <a:r>
              <a:rPr lang="he-IL" sz="2000" dirty="0" smtClean="0"/>
              <a:t>.</a:t>
            </a:r>
            <a:endParaRPr lang="en-US" sz="2000" dirty="0"/>
          </a:p>
        </p:txBody>
      </p:sp>
      <p:pic>
        <p:nvPicPr>
          <p:cNvPr id="58" name="תמונה 5" descr="C:\Users\victoria\AppData\Local\Microsoft\Windows\INetCache\Content.MSO\7359D2C5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9" t="5021" r="15761" b="43800"/>
          <a:stretch/>
        </p:blipFill>
        <p:spPr bwMode="auto">
          <a:xfrm>
            <a:off x="3560756" y="305686"/>
            <a:ext cx="2828290" cy="17242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032767" y="3133275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</a:t>
            </a:r>
            <a:r>
              <a:rPr lang="en-US" b="1" dirty="0" smtClean="0"/>
              <a:t>  -2</a:t>
            </a:r>
            <a:r>
              <a:rPr lang="he-IL" b="1" dirty="0" smtClean="0"/>
              <a:t>                          </a:t>
            </a:r>
            <a:r>
              <a:rPr lang="en-US" b="1" dirty="0" smtClean="0"/>
              <a:t>RL</a:t>
            </a:r>
            <a:endParaRPr lang="he-IL" dirty="0"/>
          </a:p>
          <a:p>
            <a:r>
              <a:rPr lang="en-US" b="1" dirty="0" smtClean="0"/>
              <a:t>BF(V</a:t>
            </a:r>
            <a:r>
              <a:rPr lang="en-US" b="1" baseline="-25000" dirty="0" smtClean="0"/>
              <a:t>R</a:t>
            </a:r>
            <a:r>
              <a:rPr lang="en-US" b="1" dirty="0" smtClean="0"/>
              <a:t>) </a:t>
            </a:r>
            <a:r>
              <a:rPr lang="en-US" b="1" dirty="0"/>
              <a:t>=  </a:t>
            </a:r>
            <a:r>
              <a:rPr lang="en-US" b="1" dirty="0" smtClean="0"/>
              <a:t> 1</a:t>
            </a:r>
            <a:r>
              <a:rPr lang="he-IL" b="1" dirty="0" smtClean="0"/>
              <a:t>                גלגול </a:t>
            </a:r>
            <a:r>
              <a:rPr lang="en-US" b="1" dirty="0" smtClean="0"/>
              <a:t>R</a:t>
            </a:r>
            <a:r>
              <a:rPr lang="he-IL" b="1" dirty="0" smtClean="0"/>
              <a:t> ימינה</a:t>
            </a:r>
            <a:endParaRPr lang="he-IL" b="1" dirty="0"/>
          </a:p>
          <a:p>
            <a:r>
              <a:rPr lang="he-IL" b="1" dirty="0" smtClean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</a:t>
            </a:r>
            <a:r>
              <a:rPr lang="he-IL" b="1" dirty="0" smtClean="0"/>
              <a:t>שמאלה</a:t>
            </a:r>
            <a:endParaRPr lang="he-IL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143330" y="3407415"/>
            <a:ext cx="503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54867" y="4106731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63" name="חץ מעוקל למטה 13"/>
          <p:cNvSpPr/>
          <p:nvPr/>
        </p:nvSpPr>
        <p:spPr>
          <a:xfrm>
            <a:off x="2996334" y="4144636"/>
            <a:ext cx="431800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64" name="תמונה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4" t="5111" r="16000" b="38445"/>
          <a:stretch/>
        </p:blipFill>
        <p:spPr>
          <a:xfrm>
            <a:off x="4822666" y="2788166"/>
            <a:ext cx="4221953" cy="2807267"/>
          </a:xfrm>
          <a:prstGeom prst="rect">
            <a:avLst/>
          </a:prstGeom>
        </p:spPr>
      </p:pic>
      <p:sp>
        <p:nvSpPr>
          <p:cNvPr id="66" name="חץ ימינה 17"/>
          <p:cNvSpPr/>
          <p:nvPr/>
        </p:nvSpPr>
        <p:spPr>
          <a:xfrm>
            <a:off x="4330700" y="3340100"/>
            <a:ext cx="850900" cy="91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7" name="תמונה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4889" r="26415" b="47521"/>
          <a:stretch/>
        </p:blipFill>
        <p:spPr>
          <a:xfrm>
            <a:off x="8458200" y="1936297"/>
            <a:ext cx="3442252" cy="2158625"/>
          </a:xfrm>
          <a:prstGeom prst="rect">
            <a:avLst/>
          </a:prstGeom>
        </p:spPr>
      </p:pic>
      <p:sp>
        <p:nvSpPr>
          <p:cNvPr id="68" name="חץ ימינה 19"/>
          <p:cNvSpPr/>
          <p:nvPr/>
        </p:nvSpPr>
        <p:spPr>
          <a:xfrm rot="20270614">
            <a:off x="8974195" y="4352025"/>
            <a:ext cx="1210041" cy="136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 מעוקל למעלה 1"/>
          <p:cNvSpPr/>
          <p:nvPr/>
        </p:nvSpPr>
        <p:spPr>
          <a:xfrm rot="10548747" flipV="1">
            <a:off x="6108380" y="3451922"/>
            <a:ext cx="561333" cy="291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9" grpId="0"/>
      <p:bldP spid="61" grpId="0"/>
      <p:bldP spid="62" grpId="0"/>
      <p:bldP spid="63" grpId="0" animBg="1"/>
      <p:bldP spid="68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3" t="8667" r="13666" b="34222"/>
          <a:stretch/>
        </p:blipFill>
        <p:spPr>
          <a:xfrm>
            <a:off x="5004350" y="3062002"/>
            <a:ext cx="3775805" cy="3110198"/>
          </a:xfrm>
          <a:prstGeom prst="rect">
            <a:avLst/>
          </a:prstGeom>
        </p:spPr>
      </p:pic>
      <p:pic>
        <p:nvPicPr>
          <p:cNvPr id="29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8222" r="14000" b="33112"/>
          <a:stretch/>
        </p:blipFill>
        <p:spPr>
          <a:xfrm>
            <a:off x="8232461" y="2197615"/>
            <a:ext cx="3793708" cy="2766682"/>
          </a:xfrm>
          <a:prstGeom prst="rect">
            <a:avLst/>
          </a:prstGeom>
        </p:spPr>
      </p:pic>
      <p:pic>
        <p:nvPicPr>
          <p:cNvPr id="30" name="תמונה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8222" r="13000" b="32667"/>
          <a:stretch/>
        </p:blipFill>
        <p:spPr>
          <a:xfrm>
            <a:off x="923215" y="2633304"/>
            <a:ext cx="3188487" cy="26339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75750" y="438091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3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63968" y="1193800"/>
            <a:ext cx="4396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נתון </a:t>
            </a:r>
            <a:r>
              <a:rPr lang="he-IL" sz="2400" dirty="0" smtClean="0"/>
              <a:t>עץ.</a:t>
            </a:r>
            <a:r>
              <a:rPr lang="en-US" sz="2400" dirty="0" smtClean="0"/>
              <a:t> </a:t>
            </a:r>
            <a:r>
              <a:rPr lang="he-IL" sz="2400" dirty="0" smtClean="0"/>
              <a:t>מחק </a:t>
            </a:r>
            <a:r>
              <a:rPr lang="he-IL" sz="2400" dirty="0"/>
              <a:t>את 1 ואזן את העץ</a:t>
            </a:r>
            <a:r>
              <a:rPr lang="he-IL" sz="2400" dirty="0" smtClean="0"/>
              <a:t>.</a:t>
            </a:r>
            <a:endParaRPr lang="en-US" sz="2400" dirty="0"/>
          </a:p>
        </p:txBody>
      </p:sp>
      <p:pic>
        <p:nvPicPr>
          <p:cNvPr id="33" name="תמונה 5" descr="C:\Users\victoria\AppData\Local\Microsoft\Windows\INetCache\Content.MSO\3C3C561B.tmp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8" t="4442" r="14158" b="30851"/>
          <a:stretch/>
        </p:blipFill>
        <p:spPr bwMode="auto">
          <a:xfrm>
            <a:off x="4222940" y="237783"/>
            <a:ext cx="2783206" cy="21721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9118" y="2922470"/>
            <a:ext cx="9671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0259" y="3580956"/>
            <a:ext cx="6750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4359" y="3157488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33781" y="3743363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9777" y="4263277"/>
            <a:ext cx="331153" cy="3683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39" name="חץ מעוקל למעלה 13"/>
          <p:cNvSpPr/>
          <p:nvPr/>
        </p:nvSpPr>
        <p:spPr>
          <a:xfrm rot="10800000">
            <a:off x="5004350" y="4426602"/>
            <a:ext cx="431800" cy="1904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0" name="חץ מעוקל למטה 14"/>
          <p:cNvSpPr/>
          <p:nvPr/>
        </p:nvSpPr>
        <p:spPr>
          <a:xfrm>
            <a:off x="1465265" y="4097637"/>
            <a:ext cx="457200" cy="2123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1" name="חץ ימינה 20"/>
          <p:cNvSpPr/>
          <p:nvPr/>
        </p:nvSpPr>
        <p:spPr>
          <a:xfrm>
            <a:off x="3905250" y="3632227"/>
            <a:ext cx="952500" cy="156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9055100" y="1966555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88939" y="2335887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</a:t>
            </a:r>
            <a:r>
              <a:rPr lang="en-US" b="1" dirty="0" smtClean="0"/>
              <a:t>  -2</a:t>
            </a:r>
            <a:r>
              <a:rPr lang="he-IL" b="1" dirty="0" smtClean="0"/>
              <a:t>                          </a:t>
            </a:r>
            <a:r>
              <a:rPr lang="en-US" b="1" dirty="0" smtClean="0"/>
              <a:t>RL</a:t>
            </a:r>
            <a:endParaRPr lang="he-IL" dirty="0"/>
          </a:p>
          <a:p>
            <a:r>
              <a:rPr lang="en-US" b="1" dirty="0" smtClean="0"/>
              <a:t>BF(V</a:t>
            </a:r>
            <a:r>
              <a:rPr lang="en-US" b="1" baseline="-25000" dirty="0" smtClean="0"/>
              <a:t>R</a:t>
            </a:r>
            <a:r>
              <a:rPr lang="en-US" b="1" dirty="0" smtClean="0"/>
              <a:t>) </a:t>
            </a:r>
            <a:r>
              <a:rPr lang="en-US" b="1" dirty="0"/>
              <a:t>=  </a:t>
            </a:r>
            <a:r>
              <a:rPr lang="en-US" b="1" dirty="0" smtClean="0"/>
              <a:t> 1</a:t>
            </a:r>
            <a:r>
              <a:rPr lang="he-IL" b="1" dirty="0" smtClean="0"/>
              <a:t>                גלגול </a:t>
            </a:r>
            <a:r>
              <a:rPr lang="en-US" b="1" dirty="0" smtClean="0"/>
              <a:t>R</a:t>
            </a:r>
            <a:r>
              <a:rPr lang="he-IL" b="1" dirty="0" smtClean="0"/>
              <a:t> ימינה</a:t>
            </a:r>
            <a:endParaRPr lang="he-IL" b="1" dirty="0"/>
          </a:p>
          <a:p>
            <a:r>
              <a:rPr lang="he-IL" b="1" dirty="0" smtClean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</a:t>
            </a:r>
            <a:r>
              <a:rPr lang="he-IL" b="1" dirty="0" smtClean="0"/>
              <a:t>שמאלה</a:t>
            </a:r>
            <a:endParaRPr lang="he-IL" b="1" dirty="0"/>
          </a:p>
        </p:txBody>
      </p:sp>
      <p:sp>
        <p:nvSpPr>
          <p:cNvPr id="50" name="חץ ימינה 12"/>
          <p:cNvSpPr/>
          <p:nvPr/>
        </p:nvSpPr>
        <p:spPr>
          <a:xfrm rot="20213523">
            <a:off x="7176206" y="3067050"/>
            <a:ext cx="1031561" cy="10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2" grpId="0"/>
      <p:bldP spid="43" grpId="0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98336" y="482600"/>
            <a:ext cx="475386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6" name="תמונה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8222" r="14000" b="33112"/>
          <a:stretch/>
        </p:blipFill>
        <p:spPr>
          <a:xfrm>
            <a:off x="460061" y="2108715"/>
            <a:ext cx="3793708" cy="2766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1739383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839" y="2437487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924049"/>
            <a:ext cx="508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63484" y="2293381"/>
            <a:ext cx="48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6478" y="2991485"/>
            <a:ext cx="34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" y="5139266"/>
            <a:ext cx="41001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</a:t>
            </a:r>
            <a:r>
              <a:rPr lang="en-US" b="1" dirty="0" smtClean="0"/>
              <a:t>  -2</a:t>
            </a:r>
            <a:r>
              <a:rPr lang="he-IL" b="1" dirty="0" smtClean="0"/>
              <a:t>                          </a:t>
            </a:r>
            <a:r>
              <a:rPr lang="en-US" b="1" dirty="0" smtClean="0"/>
              <a:t>LL</a:t>
            </a:r>
            <a:endParaRPr lang="he-IL" dirty="0"/>
          </a:p>
          <a:p>
            <a:r>
              <a:rPr lang="en-US" b="1" dirty="0" smtClean="0"/>
              <a:t>BF(V</a:t>
            </a:r>
            <a:r>
              <a:rPr lang="en-US" b="1" baseline="-25000" dirty="0"/>
              <a:t>R</a:t>
            </a:r>
            <a:r>
              <a:rPr lang="en-US" b="1" dirty="0" smtClean="0"/>
              <a:t>) </a:t>
            </a:r>
            <a:r>
              <a:rPr lang="en-US" b="1" dirty="0"/>
              <a:t>=  -</a:t>
            </a:r>
            <a:r>
              <a:rPr lang="en-US" b="1" dirty="0" smtClean="0"/>
              <a:t>1</a:t>
            </a:r>
            <a:r>
              <a:rPr lang="he-IL" b="1" dirty="0" smtClean="0"/>
              <a:t>              גלגול </a:t>
            </a:r>
            <a:r>
              <a:rPr lang="en-US" b="1" dirty="0"/>
              <a:t>P</a:t>
            </a:r>
            <a:r>
              <a:rPr lang="he-IL" b="1" dirty="0"/>
              <a:t> </a:t>
            </a:r>
            <a:r>
              <a:rPr lang="he-IL" b="1" dirty="0" smtClean="0"/>
              <a:t>שמאלה</a:t>
            </a:r>
            <a:endParaRPr lang="he-IL" b="1" dirty="0"/>
          </a:p>
        </p:txBody>
      </p:sp>
      <p:sp>
        <p:nvSpPr>
          <p:cNvPr id="13" name="חץ מעוקל למעלה 11"/>
          <p:cNvSpPr/>
          <p:nvPr/>
        </p:nvSpPr>
        <p:spPr>
          <a:xfrm rot="10800000">
            <a:off x="1701800" y="2743834"/>
            <a:ext cx="757009" cy="247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4" name="תמונה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3778" r="20333" b="42667"/>
          <a:stretch/>
        </p:blipFill>
        <p:spPr>
          <a:xfrm>
            <a:off x="5816862" y="1864980"/>
            <a:ext cx="4419600" cy="3060700"/>
          </a:xfrm>
          <a:prstGeom prst="rect">
            <a:avLst/>
          </a:prstGeom>
        </p:spPr>
      </p:pic>
      <p:sp>
        <p:nvSpPr>
          <p:cNvPr id="15" name="חץ ימינה 13"/>
          <p:cNvSpPr/>
          <p:nvPr/>
        </p:nvSpPr>
        <p:spPr>
          <a:xfrm>
            <a:off x="4749800" y="2991485"/>
            <a:ext cx="11811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2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49167" b="46667"/>
          <a:stretch/>
        </p:blipFill>
        <p:spPr>
          <a:xfrm>
            <a:off x="4050695" y="3849132"/>
            <a:ext cx="1861407" cy="2627868"/>
          </a:xfrm>
          <a:prstGeom prst="rect">
            <a:avLst/>
          </a:prstGeom>
        </p:spPr>
      </p:pic>
      <p:pic>
        <p:nvPicPr>
          <p:cNvPr id="6" name="תמונה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42500" b="45556"/>
          <a:stretch/>
        </p:blipFill>
        <p:spPr>
          <a:xfrm>
            <a:off x="6154977" y="1563132"/>
            <a:ext cx="2269646" cy="2660590"/>
          </a:xfrm>
          <a:prstGeom prst="rect">
            <a:avLst/>
          </a:prstGeom>
        </p:spPr>
      </p:pic>
      <p:pic>
        <p:nvPicPr>
          <p:cNvPr id="7" name="תמונה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14667" r="45833" b="46000"/>
          <a:stretch/>
        </p:blipFill>
        <p:spPr>
          <a:xfrm>
            <a:off x="760099" y="1728867"/>
            <a:ext cx="1397000" cy="224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7500" y="482600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6050" y="1054100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/>
              <a:t>(10, 20, 15, 25, 30, 16, 18, 19)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75091" y="1546255"/>
            <a:ext cx="3771900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בנה עץ בינארי מאוזן </a:t>
            </a:r>
            <a:r>
              <a:rPr lang="en-US" sz="2000" dirty="0"/>
              <a:t>AVL</a:t>
            </a:r>
            <a:r>
              <a:rPr lang="he-IL" sz="2000" dirty="0"/>
              <a:t>.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30</a:t>
            </a:r>
            <a:r>
              <a:rPr lang="he-IL" sz="2000" dirty="0" smtClean="0"/>
              <a:t>?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719" y="1593334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000" y="2562830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00" y="1778000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6100" y="2331085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0" y="3479800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2222" r="44000" b="59334"/>
          <a:stretch/>
        </p:blipFill>
        <p:spPr>
          <a:xfrm>
            <a:off x="3409950" y="1823542"/>
            <a:ext cx="2084133" cy="2025590"/>
          </a:xfrm>
          <a:prstGeom prst="rect">
            <a:avLst/>
          </a:prstGeom>
        </p:spPr>
      </p:pic>
      <p:sp>
        <p:nvSpPr>
          <p:cNvPr id="17" name="חץ מעוקל למטה 16"/>
          <p:cNvSpPr/>
          <p:nvPr/>
        </p:nvSpPr>
        <p:spPr>
          <a:xfrm>
            <a:off x="1620848" y="3239101"/>
            <a:ext cx="520700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חץ מעוקל למעלה 17"/>
          <p:cNvSpPr/>
          <p:nvPr/>
        </p:nvSpPr>
        <p:spPr>
          <a:xfrm rot="10396143">
            <a:off x="3524250" y="2463800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5206" y="2302420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370" y="2065140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43356" y="2902584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1657" y="2893427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86995" y="3550166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25" name="חץ מעוקל למעלה 24"/>
          <p:cNvSpPr/>
          <p:nvPr/>
        </p:nvSpPr>
        <p:spPr>
          <a:xfrm rot="10396143">
            <a:off x="7025287" y="3276274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26" name="תמונה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49500" b="60889"/>
          <a:stretch/>
        </p:blipFill>
        <p:spPr>
          <a:xfrm>
            <a:off x="742950" y="4299010"/>
            <a:ext cx="2120900" cy="2235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44238" y="4039056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8943" y="4544030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2388" y="3849132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47493" y="4330759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0013" y="5220276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32" name="חץ מעוקל למטה 33"/>
          <p:cNvSpPr/>
          <p:nvPr/>
        </p:nvSpPr>
        <p:spPr>
          <a:xfrm>
            <a:off x="5043361" y="5126465"/>
            <a:ext cx="369707" cy="175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3" name="תמונה 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43167" b="48445"/>
          <a:stretch/>
        </p:blipFill>
        <p:spPr>
          <a:xfrm>
            <a:off x="7145502" y="4134942"/>
            <a:ext cx="2158359" cy="24546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30808" y="4207431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816193" y="5342930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423432" y="4691242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089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23" grpId="0"/>
      <p:bldP spid="24" grpId="0"/>
      <p:bldP spid="25" grpId="0" animBg="1"/>
      <p:bldP spid="27" grpId="0"/>
      <p:bldP spid="28" grpId="0"/>
      <p:bldP spid="29" grpId="0"/>
      <p:bldP spid="30" grpId="0"/>
      <p:bldP spid="31" grpId="0"/>
      <p:bldP spid="32" grpId="0" animBg="1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r="37833" b="39334"/>
          <a:stretch/>
        </p:blipFill>
        <p:spPr>
          <a:xfrm>
            <a:off x="3481919" y="1391573"/>
            <a:ext cx="2529687" cy="2830346"/>
          </a:xfrm>
          <a:prstGeom prst="rect">
            <a:avLst/>
          </a:prstGeom>
        </p:spPr>
      </p:pic>
      <p:pic>
        <p:nvPicPr>
          <p:cNvPr id="6" name="תמונה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r="54834" b="46889"/>
          <a:stretch/>
        </p:blipFill>
        <p:spPr>
          <a:xfrm>
            <a:off x="151936" y="3632073"/>
            <a:ext cx="2184400" cy="3035300"/>
          </a:xfrm>
          <a:prstGeom prst="rect">
            <a:avLst/>
          </a:prstGeom>
        </p:spPr>
      </p:pic>
      <p:pic>
        <p:nvPicPr>
          <p:cNvPr id="7" name="תמונה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43167" b="48445"/>
          <a:stretch/>
        </p:blipFill>
        <p:spPr>
          <a:xfrm>
            <a:off x="249402" y="947242"/>
            <a:ext cx="2158359" cy="2454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29984" y="293648"/>
            <a:ext cx="452221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6050" y="947242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/>
              <a:t>(10, 20, 15, 25, 30, 16, 18, 19)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147050" y="1454210"/>
            <a:ext cx="3771900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בנה עץ בינארי מאוזן </a:t>
            </a:r>
            <a:r>
              <a:rPr lang="en-US" sz="2000" dirty="0"/>
              <a:t>AVL</a:t>
            </a:r>
            <a:r>
              <a:rPr lang="he-IL" sz="2000" dirty="0"/>
              <a:t>.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30</a:t>
            </a:r>
            <a:r>
              <a:rPr lang="he-IL" sz="2000" dirty="0" smtClean="0"/>
              <a:t>?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6775" y="2371932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3339" y="2807542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4825" y="2416170"/>
            <a:ext cx="374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55217" y="2806746"/>
            <a:ext cx="374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89523" y="3198575"/>
            <a:ext cx="4316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16" name="חץ מעוקל למעלה 13"/>
          <p:cNvSpPr/>
          <p:nvPr/>
        </p:nvSpPr>
        <p:spPr>
          <a:xfrm rot="10396143">
            <a:off x="4205338" y="3226650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075" y="3587968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338" y="4202884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pic>
        <p:nvPicPr>
          <p:cNvPr id="19" name="תמונה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r="49333" b="48000"/>
          <a:stretch/>
        </p:blipFill>
        <p:spPr>
          <a:xfrm>
            <a:off x="6280379" y="1316574"/>
            <a:ext cx="2352096" cy="2684831"/>
          </a:xfrm>
          <a:prstGeom prst="rect">
            <a:avLst/>
          </a:prstGeom>
        </p:spPr>
      </p:pic>
      <p:sp>
        <p:nvSpPr>
          <p:cNvPr id="21" name="אליפסה 23"/>
          <p:cNvSpPr/>
          <p:nvPr/>
        </p:nvSpPr>
        <p:spPr>
          <a:xfrm>
            <a:off x="7962900" y="2700358"/>
            <a:ext cx="762000" cy="7014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 מעוקל למעלה 27"/>
          <p:cNvSpPr/>
          <p:nvPr/>
        </p:nvSpPr>
        <p:spPr>
          <a:xfrm rot="10396143">
            <a:off x="685214" y="1580681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6811" y="1001812"/>
            <a:ext cx="374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82375" y="1514323"/>
            <a:ext cx="374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06466" y="2118763"/>
            <a:ext cx="4316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26" name="חץ מעוקל למעלה 32"/>
          <p:cNvSpPr/>
          <p:nvPr/>
        </p:nvSpPr>
        <p:spPr>
          <a:xfrm rot="10396143">
            <a:off x="717692" y="5046391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27" name="תמונה 3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55166" b="47556"/>
          <a:stretch/>
        </p:blipFill>
        <p:spPr>
          <a:xfrm>
            <a:off x="3283594" y="3859539"/>
            <a:ext cx="2317896" cy="2681488"/>
          </a:xfrm>
          <a:prstGeom prst="rect">
            <a:avLst/>
          </a:prstGeom>
        </p:spPr>
      </p:pic>
      <p:sp>
        <p:nvSpPr>
          <p:cNvPr id="28" name="חץ מעוקל למטה 34"/>
          <p:cNvSpPr/>
          <p:nvPr/>
        </p:nvSpPr>
        <p:spPr>
          <a:xfrm>
            <a:off x="4629867" y="4509810"/>
            <a:ext cx="539750" cy="2430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29" name="תמונה 3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3725" r="51574" b="48275"/>
          <a:stretch/>
        </p:blipFill>
        <p:spPr>
          <a:xfrm>
            <a:off x="6832599" y="4199806"/>
            <a:ext cx="3022601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21" grpId="0" animBg="1"/>
      <p:bldP spid="22" grpId="0" animBg="1"/>
      <p:bldP spid="23" grpId="0"/>
      <p:bldP spid="24" grpId="0"/>
      <p:bldP spid="25" grpId="0"/>
      <p:bldP spid="26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5355" r="57058" b="43756"/>
          <a:stretch/>
        </p:blipFill>
        <p:spPr>
          <a:xfrm>
            <a:off x="7860660" y="3028494"/>
            <a:ext cx="2565400" cy="2908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8460" y="400733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5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6050" y="1310358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 smtClean="0"/>
              <a:t>(1, 4, 5, 10, 16, 6, 21)</a:t>
            </a:r>
            <a:endParaRPr lang="he-I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147050" y="1817326"/>
            <a:ext cx="3771900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בנה עץ בינארי מאוזן </a:t>
            </a:r>
            <a:r>
              <a:rPr lang="en-US" sz="2000" dirty="0"/>
              <a:t>AVL</a:t>
            </a:r>
            <a:r>
              <a:rPr lang="he-IL" sz="2000" dirty="0"/>
              <a:t>.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</a:t>
            </a:r>
            <a:r>
              <a:rPr lang="he-IL" sz="2000" dirty="0" smtClean="0"/>
              <a:t>1?</a:t>
            </a:r>
            <a:endParaRPr lang="en-US" sz="2000" dirty="0"/>
          </a:p>
        </p:txBody>
      </p:sp>
      <p:pic>
        <p:nvPicPr>
          <p:cNvPr id="9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888" r="70667" b="64222"/>
          <a:stretch/>
        </p:blipFill>
        <p:spPr>
          <a:xfrm>
            <a:off x="736600" y="1078275"/>
            <a:ext cx="1219200" cy="1536700"/>
          </a:xfrm>
          <a:prstGeom prst="rect">
            <a:avLst/>
          </a:prstGeom>
        </p:spPr>
      </p:pic>
      <p:pic>
        <p:nvPicPr>
          <p:cNvPr id="10" name="תמונה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6223" r="41833" b="56000"/>
          <a:stretch/>
        </p:blipFill>
        <p:spPr>
          <a:xfrm>
            <a:off x="2574925" y="882710"/>
            <a:ext cx="1612900" cy="2159000"/>
          </a:xfrm>
          <a:prstGeom prst="rect">
            <a:avLst/>
          </a:prstGeom>
        </p:spPr>
      </p:pic>
      <p:pic>
        <p:nvPicPr>
          <p:cNvPr id="11" name="תמונה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9" t="5166" r="5584" b="55279"/>
          <a:stretch/>
        </p:blipFill>
        <p:spPr>
          <a:xfrm>
            <a:off x="4999037" y="895410"/>
            <a:ext cx="2336800" cy="2260600"/>
          </a:xfrm>
          <a:prstGeom prst="rect">
            <a:avLst/>
          </a:prstGeom>
        </p:spPr>
      </p:pic>
      <p:pic>
        <p:nvPicPr>
          <p:cNvPr id="12" name="תמונה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4667" r="59500" b="6666"/>
          <a:stretch/>
        </p:blipFill>
        <p:spPr>
          <a:xfrm>
            <a:off x="646906" y="3156010"/>
            <a:ext cx="2578100" cy="2781300"/>
          </a:xfrm>
          <a:prstGeom prst="rect">
            <a:avLst/>
          </a:prstGeom>
        </p:spPr>
      </p:pic>
      <p:pic>
        <p:nvPicPr>
          <p:cNvPr id="13" name="תמונה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3" t="45555" r="27000" b="17112"/>
          <a:stretch/>
        </p:blipFill>
        <p:spPr>
          <a:xfrm>
            <a:off x="4329267" y="3340100"/>
            <a:ext cx="2527300" cy="213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4925" y="482600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4700" y="1454210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חץ מעוקל למעלה 15"/>
          <p:cNvSpPr/>
          <p:nvPr/>
        </p:nvSpPr>
        <p:spPr>
          <a:xfrm rot="10514193">
            <a:off x="2438335" y="1945507"/>
            <a:ext cx="657352" cy="266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8851" y="3739119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02160" y="3735516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חץ מעוקל למעלה 18"/>
          <p:cNvSpPr/>
          <p:nvPr/>
        </p:nvSpPr>
        <p:spPr>
          <a:xfrm rot="10514193">
            <a:off x="1761106" y="4918166"/>
            <a:ext cx="657352" cy="266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20651" y="2971344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7511" y="4659294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20177" y="289672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5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6050" y="1007794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 smtClean="0"/>
              <a:t>(1, 4, 5, 10, 16, 6, 21)</a:t>
            </a:r>
            <a:endParaRPr lang="he-I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47050" y="1514762"/>
            <a:ext cx="3771900" cy="7848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בנה עץ בינארי מאוזן </a:t>
            </a:r>
            <a:r>
              <a:rPr lang="en-US" sz="2000" dirty="0"/>
              <a:t>AVL</a:t>
            </a:r>
            <a:r>
              <a:rPr lang="he-IL" sz="2000" dirty="0"/>
              <a:t>.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</a:t>
            </a:r>
            <a:r>
              <a:rPr lang="he-IL" sz="2000" dirty="0" smtClean="0"/>
              <a:t>1?</a:t>
            </a:r>
            <a:endParaRPr lang="en-US" sz="2000" dirty="0"/>
          </a:p>
        </p:txBody>
      </p:sp>
      <p:pic>
        <p:nvPicPr>
          <p:cNvPr id="13" name="תמונה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5355" r="57058" b="43756"/>
          <a:stretch/>
        </p:blipFill>
        <p:spPr>
          <a:xfrm>
            <a:off x="545460" y="590094"/>
            <a:ext cx="2565400" cy="2908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8151" y="482600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5860" y="1269544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חץ מעוקל למטה 9"/>
          <p:cNvSpPr/>
          <p:nvPr/>
        </p:nvSpPr>
        <p:spPr>
          <a:xfrm>
            <a:off x="2006600" y="2044244"/>
            <a:ext cx="469260" cy="224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7" name="תמונה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3" t="2445" r="8834" b="47999"/>
          <a:stretch/>
        </p:blipFill>
        <p:spPr>
          <a:xfrm>
            <a:off x="3651372" y="482600"/>
            <a:ext cx="2654300" cy="2832100"/>
          </a:xfrm>
          <a:prstGeom prst="rect">
            <a:avLst/>
          </a:prstGeom>
        </p:spPr>
      </p:pic>
      <p:sp>
        <p:nvSpPr>
          <p:cNvPr id="18" name="חץ מעוקל למעלה 11"/>
          <p:cNvSpPr/>
          <p:nvPr/>
        </p:nvSpPr>
        <p:spPr>
          <a:xfrm rot="11043128">
            <a:off x="4240304" y="1217954"/>
            <a:ext cx="484095" cy="2587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9" name="תמונה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3676" r="59975" b="58102"/>
          <a:stretch/>
        </p:blipFill>
        <p:spPr>
          <a:xfrm>
            <a:off x="6527799" y="1269544"/>
            <a:ext cx="2679701" cy="2184400"/>
          </a:xfrm>
          <a:prstGeom prst="rect">
            <a:avLst/>
          </a:prstGeom>
        </p:spPr>
      </p:pic>
      <p:pic>
        <p:nvPicPr>
          <p:cNvPr id="22" name="תמונה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 t="2667" r="4000" b="51111"/>
          <a:stretch/>
        </p:blipFill>
        <p:spPr>
          <a:xfrm>
            <a:off x="545460" y="3498395"/>
            <a:ext cx="3200400" cy="2641600"/>
          </a:xfrm>
          <a:prstGeom prst="rect">
            <a:avLst/>
          </a:prstGeom>
        </p:spPr>
      </p:pic>
      <p:sp>
        <p:nvSpPr>
          <p:cNvPr id="25" name="אליפסה 14"/>
          <p:cNvSpPr/>
          <p:nvPr/>
        </p:nvSpPr>
        <p:spPr>
          <a:xfrm>
            <a:off x="1092200" y="5892800"/>
            <a:ext cx="914400" cy="393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6889" r="53333" b="4222"/>
          <a:stretch/>
        </p:blipFill>
        <p:spPr>
          <a:xfrm>
            <a:off x="4026539" y="3422195"/>
            <a:ext cx="2794000" cy="2794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86838" y="3466189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6458" y="4135705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חץ מעוקל למעלה 19"/>
          <p:cNvSpPr/>
          <p:nvPr/>
        </p:nvSpPr>
        <p:spPr>
          <a:xfrm rot="11043128">
            <a:off x="4697293" y="4104003"/>
            <a:ext cx="484095" cy="2587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0" name="תמונה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6" t="44889" r="15167" b="18223"/>
          <a:stretch/>
        </p:blipFill>
        <p:spPr>
          <a:xfrm>
            <a:off x="7980838" y="3653226"/>
            <a:ext cx="2832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17718" y="126187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/>
          <p:cNvSpPr/>
          <p:nvPr/>
        </p:nvSpPr>
        <p:spPr>
          <a:xfrm>
            <a:off x="722674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253431" y="34423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6303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01385" y="34404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8807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9226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8146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81542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7"/>
            <a:endCxn id="10" idx="4"/>
          </p:cNvCxnSpPr>
          <p:nvPr/>
        </p:nvCxnSpPr>
        <p:spPr>
          <a:xfrm flipV="1">
            <a:off x="1808404" y="1664208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6" idx="1"/>
          </p:cNvCxnSpPr>
          <p:nvPr/>
        </p:nvCxnSpPr>
        <p:spPr>
          <a:xfrm>
            <a:off x="2522518" y="1664208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5" idx="3"/>
          </p:cNvCxnSpPr>
          <p:nvPr/>
        </p:nvCxnSpPr>
        <p:spPr>
          <a:xfrm flipV="1">
            <a:off x="1027474" y="2218699"/>
            <a:ext cx="349878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13" idx="0"/>
          </p:cNvCxnSpPr>
          <p:nvPr/>
        </p:nvCxnSpPr>
        <p:spPr>
          <a:xfrm>
            <a:off x="1808404" y="2218699"/>
            <a:ext cx="35942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 flipH="1">
            <a:off x="3586342" y="2969139"/>
            <a:ext cx="499919" cy="4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52764" y="2267426"/>
            <a:ext cx="37366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4" idx="0"/>
          </p:cNvCxnSpPr>
          <p:nvPr/>
        </p:nvCxnSpPr>
        <p:spPr>
          <a:xfrm>
            <a:off x="2167831" y="2969139"/>
            <a:ext cx="538354" cy="47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4"/>
            <a:endCxn id="12" idx="0"/>
          </p:cNvCxnSpPr>
          <p:nvPr/>
        </p:nvCxnSpPr>
        <p:spPr>
          <a:xfrm flipH="1">
            <a:off x="1558231" y="2969139"/>
            <a:ext cx="609600" cy="4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87144" y="191688"/>
            <a:ext cx="404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(עצים מאוזנים)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2158" y="1253899"/>
            <a:ext cx="81239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גובה העץ הוא </a:t>
            </a:r>
            <a:r>
              <a:rPr lang="en-US" sz="2800" dirty="0"/>
              <a:t>h(T) = O(log n)</a:t>
            </a:r>
            <a:r>
              <a:rPr lang="he-IL" sz="2800" dirty="0"/>
              <a:t> (</a:t>
            </a:r>
            <a:r>
              <a:rPr lang="en-US" sz="2800" dirty="0"/>
              <a:t>n </a:t>
            </a:r>
            <a:r>
              <a:rPr lang="he-IL" sz="2800" dirty="0"/>
              <a:t>– כמות צמתים בעץ</a:t>
            </a:r>
            <a:r>
              <a:rPr lang="he-IL" sz="2800" dirty="0" smtClean="0"/>
              <a:t>) </a:t>
            </a:r>
            <a:endParaRPr lang="he-IL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124489" y="2218699"/>
            <a:ext cx="35302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חיפוש תהיה </a:t>
            </a:r>
            <a:r>
              <a:rPr lang="en-US" sz="2800" dirty="0"/>
              <a:t>O(log n)</a:t>
            </a:r>
            <a:endParaRPr lang="he-IL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495272" y="3012449"/>
            <a:ext cx="61594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משפחת עצים מאוזנים קוראים עצי </a:t>
            </a:r>
            <a:r>
              <a:rPr lang="en-US" sz="2800" dirty="0"/>
              <a:t>AVL</a:t>
            </a:r>
            <a:r>
              <a:rPr lang="he-IL" sz="2800" dirty="0" smtClean="0"/>
              <a:t>.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77431" y="4045951"/>
            <a:ext cx="8877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לכל צומת של עץ </a:t>
            </a:r>
            <a:r>
              <a:rPr lang="en-US" sz="2800" dirty="0"/>
              <a:t>AVL</a:t>
            </a:r>
            <a:r>
              <a:rPr lang="he-IL" sz="2800" dirty="0"/>
              <a:t> יש תכונה </a:t>
            </a:r>
            <a:r>
              <a:rPr lang="en-US" sz="2800" dirty="0"/>
              <a:t>balance factor</a:t>
            </a:r>
            <a:r>
              <a:rPr lang="he-IL" sz="2800" dirty="0"/>
              <a:t> (מקדם איזון</a:t>
            </a:r>
            <a:r>
              <a:rPr lang="he-IL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687144" y="191688"/>
            <a:ext cx="404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(עצים מאוזנים)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תמונה 9" descr="C:\Users\victoria\AppData\Local\Microsoft\Windows\INetCache\Content.MSO\5E7543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2511" r="16207" b="17727"/>
          <a:stretch/>
        </p:blipFill>
        <p:spPr bwMode="auto">
          <a:xfrm>
            <a:off x="583946" y="1559266"/>
            <a:ext cx="3355340" cy="3282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43071" y="4463617"/>
            <a:ext cx="3924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80486" y="3779365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8061" y="3083782"/>
            <a:ext cx="465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616" y="3964031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6306" y="3779365"/>
            <a:ext cx="546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586" y="3622539"/>
            <a:ext cx="62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781" y="3016075"/>
            <a:ext cx="424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7491" y="3082234"/>
            <a:ext cx="495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1326" y="2135310"/>
            <a:ext cx="62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40941" y="1506918"/>
            <a:ext cx="673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836" y="2772195"/>
            <a:ext cx="59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019" y="1981025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36100" y="1219200"/>
            <a:ext cx="1358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/>
              <a:t>הגדרה</a:t>
            </a:r>
            <a:r>
              <a:rPr lang="he-IL" sz="2400" b="1" u="sng" dirty="0" smtClean="0"/>
              <a:t>: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432300" y="1968500"/>
            <a:ext cx="67183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עץ </a:t>
            </a:r>
            <a:r>
              <a:rPr lang="en-US" sz="2000" dirty="0"/>
              <a:t>AVL</a:t>
            </a:r>
            <a:r>
              <a:rPr lang="he-IL" sz="2000" dirty="0"/>
              <a:t> הוא עץ חיפוש בינארי שבו לכל צומת </a:t>
            </a:r>
            <a:r>
              <a:rPr lang="en-US" sz="2000" dirty="0"/>
              <a:t>v</a:t>
            </a:r>
            <a:r>
              <a:rPr lang="he-IL" sz="2000" dirty="0"/>
              <a:t> התכונה </a:t>
            </a:r>
            <a:r>
              <a:rPr lang="en-US" sz="2000" dirty="0"/>
              <a:t>balance</a:t>
            </a:r>
            <a:r>
              <a:rPr lang="he-IL" sz="2000" dirty="0" smtClean="0"/>
              <a:t>: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4953000" y="2777172"/>
            <a:ext cx="619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balance factor  = </a:t>
            </a:r>
            <a:r>
              <a:rPr lang="en-US" sz="2400" b="1" dirty="0" smtClean="0"/>
              <a:t>h(</a:t>
            </a:r>
            <a:r>
              <a:rPr lang="en-US" sz="2400" b="1" dirty="0" err="1" smtClean="0"/>
              <a:t>v</a:t>
            </a:r>
            <a:r>
              <a:rPr lang="en-US" sz="2400" b="1" dirty="0" err="1">
                <a:sym typeface="Wingdings" panose="05000000000000000000" pitchFamily="2" charset="2"/>
              </a:rPr>
              <a:t>.</a:t>
            </a:r>
            <a:r>
              <a:rPr lang="en-US" sz="2400" b="1" dirty="0" err="1" smtClean="0"/>
              <a:t>left</a:t>
            </a:r>
            <a:r>
              <a:rPr lang="en-US" sz="2400" b="1" dirty="0"/>
              <a:t>) – </a:t>
            </a:r>
            <a:r>
              <a:rPr lang="en-US" sz="2400" b="1" dirty="0" smtClean="0"/>
              <a:t>h(</a:t>
            </a:r>
            <a:r>
              <a:rPr lang="en-US" sz="2400" b="1" dirty="0" err="1" smtClean="0"/>
              <a:t>v</a:t>
            </a:r>
            <a:r>
              <a:rPr lang="en-US" sz="2400" b="1" dirty="0" err="1">
                <a:sym typeface="Wingdings" panose="05000000000000000000" pitchFamily="2" charset="2"/>
              </a:rPr>
              <a:t>.</a:t>
            </a:r>
            <a:r>
              <a:rPr lang="en-US" sz="2400" b="1" dirty="0" err="1" smtClean="0"/>
              <a:t>right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571615" y="3533338"/>
            <a:ext cx="449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ערכו של מקדם איזון יכול להיות 1-, 0 או 1</a:t>
            </a:r>
            <a:r>
              <a:rPr lang="he-IL" sz="2000" dirty="0" smtClean="0"/>
              <a:t>.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1449070" y="5398918"/>
            <a:ext cx="84569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אם מצביע לתת העץ שווה ל- </a:t>
            </a:r>
            <a:r>
              <a:rPr lang="en-US" sz="2000" dirty="0"/>
              <a:t>NULL </a:t>
            </a:r>
            <a:r>
              <a:rPr lang="he-IL" sz="2000" dirty="0"/>
              <a:t>– ערך שלו 0. גובה של עלה 1 ו-</a:t>
            </a:r>
            <a:r>
              <a:rPr lang="en-US" sz="2000" dirty="0"/>
              <a:t>balance factor</a:t>
            </a:r>
            <a:r>
              <a:rPr lang="he-IL" sz="2000" dirty="0"/>
              <a:t> 0</a:t>
            </a:r>
            <a:r>
              <a:rPr lang="he-IL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8" descr="C:\Users\victoria\AppData\Local\Microsoft\Windows\INetCache\Content.MSO\63E18FB7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3" t="1738" r="25782" b="57898"/>
          <a:stretch/>
        </p:blipFill>
        <p:spPr bwMode="auto">
          <a:xfrm>
            <a:off x="6750927" y="1755462"/>
            <a:ext cx="3626946" cy="2503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39067" y="4639800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</a:t>
            </a:r>
            <a:r>
              <a:rPr lang="he-IL" sz="2400" b="1" dirty="0" smtClean="0">
                <a:solidFill>
                  <a:srgbClr val="7030A0"/>
                </a:solidFill>
              </a:rPr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63985" y="77239"/>
            <a:ext cx="13447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מקרה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תמונה 7" descr="C:\Users\victoria\AppData\Local\Microsoft\Windows\INetCache\Content.MSO\988C8501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7" t="1740" r="23884" b="43029"/>
          <a:stretch/>
        </p:blipFill>
        <p:spPr bwMode="auto">
          <a:xfrm>
            <a:off x="1155033" y="2911521"/>
            <a:ext cx="2645158" cy="2689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495770" y="3618298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7301" y="4270468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451" y="3686851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3786" y="473258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5564" y="4027472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218" y="3184790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9232" y="258086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17148" y="2655987"/>
            <a:ext cx="3774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612" y="341108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95358" y="4056183"/>
            <a:ext cx="5207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B050"/>
                </a:solidFill>
              </a:rPr>
              <a:t>T1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0550" y="4729034"/>
            <a:ext cx="650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9557" y="5533791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6" name="חץ מעוקל למעלה 28"/>
          <p:cNvSpPr/>
          <p:nvPr/>
        </p:nvSpPr>
        <p:spPr>
          <a:xfrm rot="10800000">
            <a:off x="1873756" y="3488447"/>
            <a:ext cx="434624" cy="2146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9052" y="4148070"/>
            <a:ext cx="664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9660" y="4135531"/>
            <a:ext cx="549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8789934" y="4135531"/>
            <a:ext cx="511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8507" y="77239"/>
            <a:ext cx="4671786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ב-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he-IL" sz="2000" dirty="0"/>
              <a:t> הוא שווה ל- </a:t>
            </a:r>
            <a:r>
              <a:rPr lang="he-IL" sz="2000" b="1" dirty="0">
                <a:solidFill>
                  <a:srgbClr val="C00000"/>
                </a:solidFill>
              </a:rPr>
              <a:t>2-</a:t>
            </a:r>
            <a:r>
              <a:rPr lang="he-IL" sz="2000" dirty="0"/>
              <a:t>, זה אומר שתת עץ הימני הוא הופר את האיזון.</a:t>
            </a:r>
            <a:endParaRPr lang="en-US" sz="2000" dirty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C00000"/>
                </a:solidFill>
              </a:rPr>
              <a:t>1-</a:t>
            </a:r>
            <a:r>
              <a:rPr lang="he-IL" sz="2000" dirty="0"/>
              <a:t>, אז נדרש לגלגל שמאל בודד כאשר </a:t>
            </a:r>
            <a:r>
              <a:rPr lang="en-US" sz="2000" dirty="0"/>
              <a:t>P</a:t>
            </a:r>
            <a:r>
              <a:rPr lang="he-IL" sz="2000" dirty="0"/>
              <a:t> הוא </a:t>
            </a:r>
            <a:r>
              <a:rPr lang="he-IL" sz="2000" dirty="0" smtClean="0"/>
              <a:t>השורש.</a:t>
            </a:r>
            <a:endParaRPr lang="en-US" sz="2000" dirty="0"/>
          </a:p>
        </p:txBody>
      </p:sp>
      <p:sp>
        <p:nvSpPr>
          <p:cNvPr id="61" name="חץ ימינה 33"/>
          <p:cNvSpPr/>
          <p:nvPr/>
        </p:nvSpPr>
        <p:spPr>
          <a:xfrm>
            <a:off x="4127754" y="3890015"/>
            <a:ext cx="1788020" cy="18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/>
          <p:cNvSpPr txBox="1"/>
          <p:nvPr/>
        </p:nvSpPr>
        <p:spPr>
          <a:xfrm>
            <a:off x="2830800" y="3530878"/>
            <a:ext cx="401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29064" y="4142244"/>
            <a:ext cx="51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76264" y="5561439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pic>
        <p:nvPicPr>
          <p:cNvPr id="65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05" y="22642"/>
            <a:ext cx="5839711" cy="244069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9992208" y="4157641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79727" y="2599901"/>
            <a:ext cx="30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34133" y="2957338"/>
            <a:ext cx="30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948673" y="1826550"/>
            <a:ext cx="401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673583" y="2463333"/>
            <a:ext cx="51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950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66217" y="4963837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</a:t>
            </a:r>
            <a:r>
              <a:rPr lang="he-IL" sz="2400" b="1" dirty="0" smtClean="0">
                <a:solidFill>
                  <a:srgbClr val="7030A0"/>
                </a:solidFill>
              </a:rPr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8307" y="317476"/>
            <a:ext cx="175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smtClean="0"/>
              <a:t>מקרה </a:t>
            </a:r>
            <a:r>
              <a:rPr lang="en-US" sz="2400" b="1" dirty="0" smtClean="0"/>
              <a:t>LL</a:t>
            </a:r>
            <a:endParaRPr lang="he-IL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03607" y="347553"/>
            <a:ext cx="5554353" cy="17235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/>
              <a:t>אם מקדם האיזון של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he-IL" sz="2400" dirty="0"/>
              <a:t> הוא </a:t>
            </a:r>
            <a:r>
              <a:rPr lang="he-IL" sz="2400" b="1" dirty="0">
                <a:solidFill>
                  <a:srgbClr val="FF0000"/>
                </a:solidFill>
              </a:rPr>
              <a:t>2+ </a:t>
            </a:r>
            <a:r>
              <a:rPr lang="he-IL" sz="2400" dirty="0"/>
              <a:t>אזי תת עץ השמאלי תפר את האיזון.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/>
              <a:t>אם מקדם האיזון של </a:t>
            </a:r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he-IL" sz="2400" dirty="0"/>
              <a:t> הוא</a:t>
            </a:r>
            <a:r>
              <a:rPr lang="he-IL" sz="2400" b="1" dirty="0">
                <a:solidFill>
                  <a:srgbClr val="FF0000"/>
                </a:solidFill>
              </a:rPr>
              <a:t> 1+ </a:t>
            </a:r>
            <a:r>
              <a:rPr lang="he-IL" sz="2400" dirty="0"/>
              <a:t>אז דרוש גלגול אחד ימינה עם </a:t>
            </a:r>
            <a:r>
              <a:rPr lang="en-US" sz="2400" dirty="0"/>
              <a:t>P</a:t>
            </a:r>
            <a:r>
              <a:rPr lang="he-IL" sz="2400" dirty="0"/>
              <a:t> כשורש </a:t>
            </a:r>
          </a:p>
        </p:txBody>
      </p:sp>
      <p:pic>
        <p:nvPicPr>
          <p:cNvPr id="38" name="תמונה 6" descr="C:\Users\victoria\AppData\Local\Microsoft\Windows\INetCache\Content.MSO\5A96B5B8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9" t="3477" r="38967" b="39741"/>
          <a:stretch/>
        </p:blipFill>
        <p:spPr bwMode="auto">
          <a:xfrm>
            <a:off x="1467201" y="1955453"/>
            <a:ext cx="2462213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תמונה 7" descr="C:\Users\victoria\AppData\Local\Microsoft\Windows\INetCache\Content.MSO\6B3678B5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15836" r="38396" b="38972"/>
          <a:stretch/>
        </p:blipFill>
        <p:spPr bwMode="auto">
          <a:xfrm>
            <a:off x="6653847" y="2511743"/>
            <a:ext cx="2566353" cy="2072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חץ ימינה 8"/>
          <p:cNvSpPr/>
          <p:nvPr/>
        </p:nvSpPr>
        <p:spPr>
          <a:xfrm>
            <a:off x="4749800" y="3352800"/>
            <a:ext cx="1638300" cy="1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1855685" y="2432231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L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438" y="1648858"/>
            <a:ext cx="78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חץ מעוקל למטה 11"/>
          <p:cNvSpPr/>
          <p:nvPr/>
        </p:nvSpPr>
        <p:spPr>
          <a:xfrm>
            <a:off x="2921000" y="2616897"/>
            <a:ext cx="508000" cy="2625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5143" y="2350858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37473" y="3199999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48465" y="4013373"/>
            <a:ext cx="571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7334" y="3682913"/>
            <a:ext cx="545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50092" y="366585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68786" y="4013373"/>
            <a:ext cx="571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75847" y="3798888"/>
            <a:ext cx="545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88462" y="398355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pic>
        <p:nvPicPr>
          <p:cNvPr id="53" name="תמונה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720" y="4527133"/>
            <a:ext cx="5354127" cy="199524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16441" y="410436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91026" y="1641926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615286" y="3199999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771526" y="2148179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844075" y="3148137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4576" y="2871961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6198560" y="5424548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</a:t>
            </a:r>
            <a:r>
              <a:rPr lang="he-IL" sz="2400" b="1" dirty="0" smtClean="0">
                <a:solidFill>
                  <a:srgbClr val="7030A0"/>
                </a:solidFill>
              </a:rPr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97079" y="499318"/>
            <a:ext cx="4632281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FF0000"/>
                </a:solidFill>
              </a:rPr>
              <a:t>2+ </a:t>
            </a:r>
            <a:r>
              <a:rPr lang="he-IL" sz="2000" dirty="0"/>
              <a:t>אזי תת עץ השמאלי תפר את האיזון.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FF0000"/>
                </a:solidFill>
              </a:rPr>
              <a:t>L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FF0000"/>
                </a:solidFill>
              </a:rPr>
              <a:t>1-</a:t>
            </a:r>
            <a:r>
              <a:rPr lang="he-IL" sz="2000" dirty="0"/>
              <a:t> דרוש שני גלגולים. גלגול הראשון הוא שמאלה עם </a:t>
            </a:r>
            <a:r>
              <a:rPr lang="en-US" sz="2000" dirty="0"/>
              <a:t>L</a:t>
            </a:r>
            <a:r>
              <a:rPr lang="he-IL" sz="2000" dirty="0"/>
              <a:t> כשורש וגלגול השני הוא ימינה עם </a:t>
            </a:r>
            <a:r>
              <a:rPr lang="en-US" sz="2000" dirty="0"/>
              <a:t>P</a:t>
            </a:r>
            <a:r>
              <a:rPr lang="he-IL" sz="2000" dirty="0"/>
              <a:t> כשורש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37060" y="-8647"/>
            <a:ext cx="18923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מקרה </a:t>
            </a:r>
            <a:r>
              <a:rPr lang="en-US" sz="2400" b="1" dirty="0"/>
              <a:t>LR</a:t>
            </a:r>
            <a:endParaRPr lang="he-IL" sz="2400" b="1" dirty="0"/>
          </a:p>
        </p:txBody>
      </p:sp>
      <p:pic>
        <p:nvPicPr>
          <p:cNvPr id="87" name="תמונה 7" descr="C:\Users\victoria\AppData\Local\Microsoft\Windows\INetCache\Content.MSO\11ED7ED1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8304" r="39252" b="22746"/>
          <a:stretch/>
        </p:blipFill>
        <p:spPr bwMode="auto">
          <a:xfrm>
            <a:off x="459018" y="2047161"/>
            <a:ext cx="2345055" cy="2726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תמונה 8" descr="C:\Users\victoria\AppData\Local\Microsoft\Windows\INetCache\Content.MSO\B42D3A07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t="9656" r="42297" b="20232"/>
          <a:stretch/>
        </p:blipFill>
        <p:spPr bwMode="auto">
          <a:xfrm>
            <a:off x="4383096" y="2407533"/>
            <a:ext cx="2553335" cy="2750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תמונה 9" descr="C:\Users\victoria\AppData\Local\Microsoft\Windows\INetCache\Content.MSO\87A18168.t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5599" r="27361" b="36841"/>
          <a:stretch/>
        </p:blipFill>
        <p:spPr bwMode="auto">
          <a:xfrm>
            <a:off x="8382798" y="2558256"/>
            <a:ext cx="3124835" cy="2368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2124599" y="2109639"/>
            <a:ext cx="6731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0400" y="2407533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2017" y="2065298"/>
            <a:ext cx="469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38199" y="2625864"/>
            <a:ext cx="3556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780386" y="2910781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95" name="חץ מעוקל למעלה 15"/>
          <p:cNvSpPr/>
          <p:nvPr/>
        </p:nvSpPr>
        <p:spPr>
          <a:xfrm rot="10629065">
            <a:off x="1170804" y="3054333"/>
            <a:ext cx="401592" cy="2159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6" name="חץ מעוקל למטה 16"/>
          <p:cNvSpPr/>
          <p:nvPr/>
        </p:nvSpPr>
        <p:spPr>
          <a:xfrm>
            <a:off x="5931860" y="2895997"/>
            <a:ext cx="355600" cy="1983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2400" y="4292600"/>
            <a:ext cx="538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8199" y="4330700"/>
            <a:ext cx="608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12899" y="4712732"/>
            <a:ext cx="569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2343" y="3945154"/>
            <a:ext cx="508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89600" y="2065298"/>
            <a:ext cx="50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143500" y="2638446"/>
            <a:ext cx="44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572000" y="3269566"/>
            <a:ext cx="378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1300" y="502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99756" y="5157718"/>
            <a:ext cx="446955" cy="37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09660" y="4700032"/>
            <a:ext cx="545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83847" y="3850402"/>
            <a:ext cx="59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8" name="חץ ימינה 28"/>
          <p:cNvSpPr/>
          <p:nvPr/>
        </p:nvSpPr>
        <p:spPr>
          <a:xfrm>
            <a:off x="2804073" y="3280113"/>
            <a:ext cx="1856827" cy="1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9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1" y="30079"/>
            <a:ext cx="5986288" cy="203235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266360" y="2849570"/>
            <a:ext cx="6838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90562" y="2977633"/>
            <a:ext cx="50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724909" y="2407533"/>
            <a:ext cx="44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948297" y="2977633"/>
            <a:ext cx="378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58195" y="4898916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3364" y="4888766"/>
            <a:ext cx="446955" cy="37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69022" y="4819849"/>
            <a:ext cx="545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76543" y="4157851"/>
            <a:ext cx="59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226550" y="106597"/>
            <a:ext cx="203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מקרה </a:t>
            </a:r>
            <a:r>
              <a:rPr lang="en-US" sz="2400" b="1" dirty="0" smtClean="0"/>
              <a:t>RL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198560" y="5424548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</a:t>
            </a:r>
            <a:r>
              <a:rPr lang="he-IL" sz="2400" b="1" dirty="0" smtClean="0">
                <a:solidFill>
                  <a:srgbClr val="7030A0"/>
                </a:solidFill>
              </a:rPr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616" y="709574"/>
            <a:ext cx="6567284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ב-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he-IL" sz="2000" dirty="0"/>
              <a:t> הוא שווה ל- </a:t>
            </a:r>
            <a:r>
              <a:rPr lang="he-IL" sz="2000" b="1" dirty="0">
                <a:solidFill>
                  <a:srgbClr val="C00000"/>
                </a:solidFill>
              </a:rPr>
              <a:t>2-</a:t>
            </a:r>
            <a:r>
              <a:rPr lang="he-IL" sz="2000" dirty="0"/>
              <a:t>, זה אומר שתת עץ הימני הוא הופר את האיזון.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C00000"/>
                </a:solidFill>
              </a:rPr>
              <a:t>1+ </a:t>
            </a:r>
            <a:r>
              <a:rPr lang="he-IL" sz="2000" dirty="0"/>
              <a:t>אזי דרושים שני גלגולים: הגלגול הראשון הוא ימינה עם </a:t>
            </a:r>
            <a:r>
              <a:rPr lang="en-US" sz="2000" dirty="0"/>
              <a:t>R</a:t>
            </a:r>
            <a:r>
              <a:rPr lang="he-IL" sz="2000" dirty="0"/>
              <a:t> כשורש וגלגול השני הוא גלגול שמאלה עם </a:t>
            </a:r>
            <a:r>
              <a:rPr lang="en-US" sz="2000" dirty="0"/>
              <a:t>P</a:t>
            </a:r>
            <a:r>
              <a:rPr lang="he-IL" sz="2000" dirty="0"/>
              <a:t> כשורש </a:t>
            </a:r>
          </a:p>
        </p:txBody>
      </p:sp>
      <p:pic>
        <p:nvPicPr>
          <p:cNvPr id="39" name="תמונה 6" descr="C:\Users\victoria\AppData\Local\Microsoft\Windows\INetCache\Content.MSO\EE820060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1739" r="18223" b="28919"/>
          <a:stretch/>
        </p:blipFill>
        <p:spPr bwMode="auto">
          <a:xfrm>
            <a:off x="296344" y="1460559"/>
            <a:ext cx="2687320" cy="2853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תמונה 7" descr="C:\Users\victoria\AppData\Local\Microsoft\Windows\INetCache\Content.MSO\B9F3A3AC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1932" r="11135" b="33150"/>
          <a:stretch/>
        </p:blipFill>
        <p:spPr bwMode="auto">
          <a:xfrm>
            <a:off x="4039971" y="1963193"/>
            <a:ext cx="3092450" cy="2671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תמונה 8" descr="C:\Users\victoria\AppData\Local\Microsoft\Windows\INetCache\Content.MSO\9262429A.t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t="2897" r="21866" b="37039"/>
          <a:stretch/>
        </p:blipFill>
        <p:spPr bwMode="auto">
          <a:xfrm>
            <a:off x="8253095" y="2661981"/>
            <a:ext cx="3204210" cy="2472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181100" y="1091227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8296" y="1895758"/>
            <a:ext cx="647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חץ מעוקל למטה 11"/>
          <p:cNvSpPr/>
          <p:nvPr/>
        </p:nvSpPr>
        <p:spPr>
          <a:xfrm>
            <a:off x="1688224" y="2564701"/>
            <a:ext cx="522922" cy="250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150" y="3052885"/>
            <a:ext cx="520700" cy="3691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1085850" y="3650098"/>
            <a:ext cx="482600" cy="3683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T2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906906" y="3755497"/>
            <a:ext cx="522922" cy="3820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T3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2525486" y="3713342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T4</a:t>
            </a:r>
            <a:endParaRPr lang="he-IL" dirty="0"/>
          </a:p>
        </p:txBody>
      </p:sp>
      <p:sp>
        <p:nvSpPr>
          <p:cNvPr id="49" name="חץ ימינה 16"/>
          <p:cNvSpPr/>
          <p:nvPr/>
        </p:nvSpPr>
        <p:spPr>
          <a:xfrm>
            <a:off x="2947035" y="3068495"/>
            <a:ext cx="1143000" cy="12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3144360" y="2697765"/>
            <a:ext cx="8470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Right</a:t>
            </a:r>
          </a:p>
          <a:p>
            <a:pPr algn="l" rtl="0"/>
            <a:endParaRPr lang="he-IL" dirty="0"/>
          </a:p>
        </p:txBody>
      </p:sp>
      <p:sp>
        <p:nvSpPr>
          <p:cNvPr id="51" name="חץ ימינה 18"/>
          <p:cNvSpPr/>
          <p:nvPr/>
        </p:nvSpPr>
        <p:spPr>
          <a:xfrm>
            <a:off x="7073900" y="3354478"/>
            <a:ext cx="1179195" cy="16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7153274" y="2985146"/>
            <a:ext cx="916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Left</a:t>
            </a:r>
            <a:endParaRPr lang="he-IL" b="1" dirty="0"/>
          </a:p>
        </p:txBody>
      </p:sp>
      <p:sp>
        <p:nvSpPr>
          <p:cNvPr id="53" name="חץ מעוקל למעלה 20"/>
          <p:cNvSpPr/>
          <p:nvPr/>
        </p:nvSpPr>
        <p:spPr>
          <a:xfrm rot="10800000">
            <a:off x="4790016" y="2522774"/>
            <a:ext cx="609600" cy="2784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67850" y="2306042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P = 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8605" y="2985146"/>
            <a:ext cx="7491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 = 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4403" y="1302954"/>
            <a:ext cx="27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942907" y="1645745"/>
            <a:ext cx="261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81100" y="2287863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05566" y="168267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z</a:t>
            </a:r>
            <a:endParaRPr lang="he-IL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86196" y="2243708"/>
            <a:ext cx="356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x</a:t>
            </a:r>
            <a:endParaRPr lang="he-IL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131194" y="2907601"/>
            <a:ext cx="418140" cy="3750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y</a:t>
            </a:r>
            <a:endParaRPr lang="he-IL" b="1" dirty="0"/>
          </a:p>
        </p:txBody>
      </p:sp>
      <p:pic>
        <p:nvPicPr>
          <p:cNvPr id="62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68" y="4698251"/>
            <a:ext cx="5255663" cy="16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3"/>
          <p:cNvSpPr/>
          <p:nvPr/>
        </p:nvSpPr>
        <p:spPr>
          <a:xfrm>
            <a:off x="6068732" y="929772"/>
            <a:ext cx="5097678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הכנסת  איבר (צומת) לעץ </a:t>
            </a:r>
            <a:r>
              <a:rPr lang="en-US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AVL</a:t>
            </a:r>
            <a:endParaRPr lang="en-US" sz="3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7100" y="1604168"/>
            <a:ext cx="8763000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sz="2800" dirty="0"/>
              <a:t>כשאנו רוצים להוסיף איבר לעץ </a:t>
            </a:r>
            <a:r>
              <a:rPr lang="en-US" sz="2800" dirty="0"/>
              <a:t>AVL</a:t>
            </a:r>
            <a:r>
              <a:rPr lang="he-IL" sz="2800" dirty="0"/>
              <a:t>, אנחנו עושים שתי פעולות: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מכניסים צומת חדש </a:t>
            </a:r>
            <a:r>
              <a:rPr lang="he-IL" sz="2800" dirty="0" smtClean="0"/>
              <a:t>לעץ</a:t>
            </a:r>
            <a:r>
              <a:rPr lang="he-IL" sz="2800" dirty="0"/>
              <a:t>.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עושים איזון עץ מחדש (גלגול</a:t>
            </a:r>
            <a:r>
              <a:rPr lang="he-IL" sz="2800" dirty="0" smtClean="0"/>
              <a:t>).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97100" y="4129235"/>
            <a:ext cx="355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u="sng" dirty="0">
                <a:solidFill>
                  <a:srgbClr val="C00000"/>
                </a:solidFill>
              </a:rPr>
              <a:t>מחיקת </a:t>
            </a:r>
            <a:r>
              <a:rPr lang="he-IL" sz="3200" b="1" u="sng" dirty="0" smtClean="0">
                <a:solidFill>
                  <a:srgbClr val="C00000"/>
                </a:solidFill>
              </a:rPr>
              <a:t>צמתים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150" y="4855412"/>
            <a:ext cx="6565900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מחיקה מתבצעת כמו בעץ חיפוש בינארי.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גלגולים איזון (יתכן נדרשים כמה גלגולים</a:t>
            </a:r>
            <a:r>
              <a:rPr lang="he-IL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0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3"/>
          <p:cNvSpPr/>
          <p:nvPr/>
        </p:nvSpPr>
        <p:spPr>
          <a:xfrm>
            <a:off x="6068732" y="929772"/>
            <a:ext cx="5097678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הכנסת  איבר (צומת) לעץ </a:t>
            </a:r>
            <a:r>
              <a:rPr lang="en-US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AVL</a:t>
            </a:r>
            <a:endParaRPr lang="en-US" sz="3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7100" y="1604168"/>
            <a:ext cx="8763000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sz="2800" dirty="0"/>
              <a:t>כשאנו רוצים להוסיף איבר לעץ </a:t>
            </a:r>
            <a:r>
              <a:rPr lang="en-US" sz="2800" dirty="0"/>
              <a:t>AVL</a:t>
            </a:r>
            <a:r>
              <a:rPr lang="he-IL" sz="2800" dirty="0"/>
              <a:t>, אנחנו עושים שתי פעולות: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מכניסים צומת חדש </a:t>
            </a:r>
            <a:r>
              <a:rPr lang="he-IL" sz="2800" dirty="0" smtClean="0"/>
              <a:t>לעץ</a:t>
            </a:r>
            <a:r>
              <a:rPr lang="he-IL" sz="2800" dirty="0"/>
              <a:t>.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עושים איזון עץ מחדש (גלגול</a:t>
            </a:r>
            <a:r>
              <a:rPr lang="he-IL" sz="2800" dirty="0" smtClean="0"/>
              <a:t>).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97100" y="4129235"/>
            <a:ext cx="355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u="sng" dirty="0">
                <a:solidFill>
                  <a:srgbClr val="C00000"/>
                </a:solidFill>
              </a:rPr>
              <a:t>מחיקת </a:t>
            </a:r>
            <a:r>
              <a:rPr lang="he-IL" sz="3200" b="1" u="sng" dirty="0" smtClean="0">
                <a:solidFill>
                  <a:srgbClr val="C00000"/>
                </a:solidFill>
              </a:rPr>
              <a:t>צמתים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150" y="4855412"/>
            <a:ext cx="6565900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מחיקה מתבצעת כמו בעץ חיפוש בינארי.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גלגולים איזון (יתכן נדרשים כמה גלגולים</a:t>
            </a:r>
            <a:r>
              <a:rPr lang="he-IL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8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1026</Words>
  <Application>Microsoft Office PowerPoint</Application>
  <PresentationFormat>Widescreen</PresentationFormat>
  <Paragraphs>266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94</cp:revision>
  <dcterms:created xsi:type="dcterms:W3CDTF">2023-05-03T06:41:59Z</dcterms:created>
  <dcterms:modified xsi:type="dcterms:W3CDTF">2024-01-04T08:18:16Z</dcterms:modified>
</cp:coreProperties>
</file>