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4"/>
  </p:notesMasterIdLst>
  <p:sldIdLst>
    <p:sldId id="257" r:id="rId2"/>
    <p:sldId id="258" r:id="rId3"/>
    <p:sldId id="266" r:id="rId4"/>
    <p:sldId id="268" r:id="rId5"/>
    <p:sldId id="267" r:id="rId6"/>
    <p:sldId id="261" r:id="rId7"/>
    <p:sldId id="270" r:id="rId8"/>
    <p:sldId id="271" r:id="rId9"/>
    <p:sldId id="275" r:id="rId10"/>
    <p:sldId id="272" r:id="rId11"/>
    <p:sldId id="273" r:id="rId12"/>
    <p:sldId id="259" r:id="rId13"/>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23" autoAdjust="0"/>
    <p:restoredTop sz="96203" autoAdjust="0"/>
  </p:normalViewPr>
  <p:slideViewPr>
    <p:cSldViewPr snapToGrid="0">
      <p:cViewPr varScale="1">
        <p:scale>
          <a:sx n="119" d="100"/>
          <a:sy n="119" d="100"/>
        </p:scale>
        <p:origin x="9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algorithm `</a:t>
            </a:r>
            <a:r>
              <a:rPr lang="en-US" dirty="0" err="1"/>
              <a:t>sumOfEvenNumbers</a:t>
            </a:r>
            <a:r>
              <a:rPr lang="en-US" dirty="0"/>
              <a:t>` for a linked list is O(N), where N is the number of nodes in the linked list.</a:t>
            </a:r>
          </a:p>
          <a:p>
            <a:endParaRPr lang="en-US" dirty="0"/>
          </a:p>
          <a:p>
            <a:endParaRPr lang="en-US" dirty="0"/>
          </a:p>
          <a:p>
            <a:r>
              <a:rPr lang="en-US" dirty="0"/>
              <a:t>1. **Initialization:** </a:t>
            </a:r>
          </a:p>
          <a:p>
            <a:r>
              <a:rPr lang="en-US" dirty="0"/>
              <a:t>   - The function initializes the `sum` variable to 0 and sets the `node` pointer to the head of the linked list. Both of these operations take constant time, O(1).</a:t>
            </a:r>
          </a:p>
          <a:p>
            <a:endParaRPr lang="en-US" dirty="0"/>
          </a:p>
          <a:p>
            <a:r>
              <a:rPr lang="en-US" dirty="0"/>
              <a:t>2. **Traversing the List:**</a:t>
            </a:r>
          </a:p>
          <a:p>
            <a:r>
              <a:rPr lang="en-US" dirty="0"/>
              <a:t>   - The algorithm uses a `while` loop to iterate through each node in the linked list. In the worst case, it visits each node exactly once, making this part of the algorithm O(N), where N is the number of nodes in the linked list.</a:t>
            </a:r>
          </a:p>
          <a:p>
            <a:endParaRPr lang="en-US" dirty="0"/>
          </a:p>
          <a:p>
            <a:r>
              <a:rPr lang="en-US" dirty="0"/>
              <a:t>3. **Checking and Summing:**</a:t>
            </a:r>
          </a:p>
          <a:p>
            <a:r>
              <a:rPr lang="en-US" dirty="0"/>
              <a:t>   - Within the loop, there is a constant-time operation to check if the value of the current node is even and then add it to the `sum` variable if it is. These operations do not depend on the size of the linked list and are O(1).</a:t>
            </a:r>
          </a:p>
          <a:p>
            <a:endParaRPr lang="en-US" dirty="0"/>
          </a:p>
          <a:p>
            <a:r>
              <a:rPr lang="en-US" dirty="0"/>
              <a:t>4. **Moving to the Next Node:**</a:t>
            </a:r>
          </a:p>
          <a:p>
            <a:r>
              <a:rPr lang="en-US" dirty="0"/>
              <a:t>   - After each iteration, the `node` pointer is moved to the next node in the list. This is a constant-time operation, O(1).</a:t>
            </a:r>
          </a:p>
          <a:p>
            <a:endParaRPr lang="en-US" dirty="0"/>
          </a:p>
          <a:p>
            <a:r>
              <a:rPr lang="en-US" dirty="0"/>
              <a:t>5. **Returning the Result:**</a:t>
            </a:r>
          </a:p>
          <a:p>
            <a:r>
              <a:rPr lang="en-US" dirty="0"/>
              <a:t>   - Finally, the function returns the calculated sum. This is a constant-time operation, O(1).</a:t>
            </a:r>
          </a:p>
          <a:p>
            <a:endParaRPr lang="en-US" dirty="0"/>
          </a:p>
          <a:p>
            <a:r>
              <a:rPr lang="en-US" dirty="0"/>
              <a:t>Therefore, the dominant factor contributing to the time complexity is the traversal of the linked list, which results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`try` algorithm depends on the size of the sorted linked list `L` and the position where the node from `N` is inserted into `L`. Let's analyze each part:</a:t>
            </a:r>
          </a:p>
          <a:p>
            <a:endParaRPr lang="en-US" dirty="0"/>
          </a:p>
          <a:p>
            <a:r>
              <a:rPr lang="en-US" dirty="0"/>
              <a:t>1. **Base Case Check:**</a:t>
            </a:r>
          </a:p>
          <a:p>
            <a:r>
              <a:rPr lang="en-US" dirty="0"/>
              <a:t>   - Checking if `</a:t>
            </a:r>
            <a:r>
              <a:rPr lang="en-US" dirty="0" err="1"/>
              <a:t>L.head</a:t>
            </a:r>
            <a:r>
              <a:rPr lang="en-US" dirty="0"/>
              <a:t>` is NULL is a constant-time operation, O(1).</a:t>
            </a:r>
          </a:p>
          <a:p>
            <a:endParaRPr lang="en-US" dirty="0"/>
          </a:p>
          <a:p>
            <a:r>
              <a:rPr lang="en-US" dirty="0"/>
              <a:t>2. **Insertion at the Beginning of `L`:**</a:t>
            </a:r>
          </a:p>
          <a:p>
            <a:r>
              <a:rPr lang="en-US" dirty="0"/>
              <a:t>   - If `</a:t>
            </a:r>
            <a:r>
              <a:rPr lang="en-US" dirty="0" err="1"/>
              <a:t>L.head</a:t>
            </a:r>
            <a:r>
              <a:rPr lang="en-US" dirty="0"/>
              <a:t>` is NULL, the algorithm inserts the node from `N` at the beginning of `L`. This is a constant-time operation, O(1).</a:t>
            </a:r>
          </a:p>
          <a:p>
            <a:endParaRPr lang="en-US" dirty="0"/>
          </a:p>
          <a:p>
            <a:r>
              <a:rPr lang="en-US" dirty="0"/>
              <a:t>3. **Insertion at a Position Other Than the Beginning:**</a:t>
            </a:r>
          </a:p>
          <a:p>
            <a:r>
              <a:rPr lang="en-US" dirty="0"/>
              <a:t>   - If `</a:t>
            </a:r>
            <a:r>
              <a:rPr lang="en-US" dirty="0" err="1"/>
              <a:t>L.head</a:t>
            </a:r>
            <a:r>
              <a:rPr lang="en-US" dirty="0"/>
              <a:t>` is not NULL, the algorithm checks whether the node from `N` should be inserted before the current head of `L` based on the comparison of data values.</a:t>
            </a:r>
          </a:p>
          <a:p>
            <a:r>
              <a:rPr lang="en-US" dirty="0"/>
              <a:t>   - If insertion is at the beginning, it is a constant-time operation, O(1).</a:t>
            </a:r>
          </a:p>
          <a:p>
            <a:r>
              <a:rPr lang="en-US" dirty="0"/>
              <a:t>   - Otherwise, the algorithm uses a `while` loop to traverse `L` to find the correct position for insertion. In the worst case, it may need to traverse the entire list, resulting in a time complexity of O(N), where N is the number of nodes in `L`.</a:t>
            </a:r>
          </a:p>
          <a:p>
            <a:endParaRPr lang="en-US" dirty="0"/>
          </a:p>
          <a:p>
            <a:r>
              <a:rPr lang="en-US" dirty="0"/>
              <a:t>Overall, the time complexity of the `try` algorithm is O(N) in the worst case, where N is the number of nodes in the sorted linked list `L`. If the insertion happens at the beginning (when `</a:t>
            </a:r>
            <a:r>
              <a:rPr lang="en-US" dirty="0" err="1"/>
              <a:t>L.head</a:t>
            </a:r>
            <a:r>
              <a:rPr lang="en-US" dirty="0"/>
              <a:t>` is NULL) or is at a position other than the beginning, it is O(1).</a:t>
            </a:r>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2B6A0-8235-1081-1330-2BC23057A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A61D-7EA7-F896-D43C-E05510050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07F080-5DA3-050B-6340-D1086D5B45A2}"/>
              </a:ext>
            </a:extLst>
          </p:cNvPr>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a:extLst>
              <a:ext uri="{FF2B5EF4-FFF2-40B4-BE49-F238E27FC236}">
                <a16:creationId xmlns:a16="http://schemas.microsoft.com/office/drawing/2014/main" id="{9A8D3FE7-687F-D190-F73C-EF1A7AC10AC5}"/>
              </a:ext>
            </a:extLst>
          </p:cNvPr>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38472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a:t>
            </a:r>
            <a:r>
              <a:rPr lang="en-US" b="0" i="0" dirty="0" err="1">
                <a:solidFill>
                  <a:srgbClr val="D1D5DB"/>
                </a:solidFill>
                <a:effectLst/>
                <a:latin typeface="Söhne"/>
              </a:rPr>
              <a:t>addAtEndCircularLinkedList</a:t>
            </a:r>
            <a:r>
              <a:rPr lang="en-US" b="0" i="0" dirty="0">
                <a:solidFill>
                  <a:srgbClr val="D1D5DB"/>
                </a:solidFill>
                <a:effectLst/>
                <a:latin typeface="Söhne"/>
              </a:rPr>
              <a:t> algorithm depends on the number of nodes in the circular linked list. Let's analyze the time complexity step by step:</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for whether the list is empty is a constant-time operation, O(1).</a:t>
            </a:r>
          </a:p>
          <a:p>
            <a:pPr algn="l">
              <a:buFont typeface="+mj-lt"/>
              <a:buAutoNum type="arabicPeriod"/>
            </a:pPr>
            <a:r>
              <a:rPr lang="en-US" b="1" i="0" dirty="0">
                <a:solidFill>
                  <a:srgbClr val="D1D5DB"/>
                </a:solidFill>
                <a:effectLst/>
                <a:latin typeface="Söhne"/>
              </a:rPr>
              <a:t>Creating a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Creating a new node using </a:t>
            </a:r>
            <a:r>
              <a:rPr lang="en-US" b="0" i="0" dirty="0" err="1">
                <a:solidFill>
                  <a:srgbClr val="D1D5DB"/>
                </a:solidFill>
                <a:effectLst/>
                <a:latin typeface="Söhne"/>
              </a:rPr>
              <a:t>createNode</a:t>
            </a:r>
            <a:r>
              <a:rPr lang="en-US" b="0" i="0" dirty="0">
                <a:solidFill>
                  <a:srgbClr val="D1D5DB"/>
                </a:solidFill>
                <a:effectLst/>
                <a:latin typeface="Söhne"/>
              </a:rPr>
              <a:t>(value) is a constant-time operation, O(1).</a:t>
            </a:r>
          </a:p>
          <a:p>
            <a:pPr algn="l">
              <a:buFont typeface="+mj-lt"/>
              <a:buAutoNum type="arabicPeriod"/>
            </a:pPr>
            <a:r>
              <a:rPr lang="en-US" b="1" i="0" dirty="0">
                <a:solidFill>
                  <a:srgbClr val="D1D5DB"/>
                </a:solidFill>
                <a:effectLst/>
                <a:latin typeface="Söhne"/>
              </a:rPr>
              <a:t>Inserting at the End:</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 list is not empty, the algorithm traverses the circular list to find the node before the head.</a:t>
            </a:r>
          </a:p>
          <a:p>
            <a:pPr marL="742950" lvl="1" indent="-285750" algn="l">
              <a:buFont typeface="+mj-lt"/>
              <a:buAutoNum type="arabicPeriod"/>
            </a:pPr>
            <a:r>
              <a:rPr lang="en-US" b="0" i="0" dirty="0">
                <a:solidFill>
                  <a:srgbClr val="D1D5DB"/>
                </a:solidFill>
                <a:effectLst/>
                <a:latin typeface="Söhne"/>
              </a:rPr>
              <a:t>In the worst case, the traversal requires visiting each node once. Therefore, the traversal has a time complexity of O(N), where N is the number of nodes in the circular linked list.</a:t>
            </a:r>
          </a:p>
          <a:p>
            <a:pPr algn="l">
              <a:buFont typeface="+mj-lt"/>
              <a:buAutoNum type="arabicPeriod"/>
            </a:pPr>
            <a:r>
              <a:rPr lang="en-US" b="1" i="0" dirty="0">
                <a:solidFill>
                  <a:srgbClr val="D1D5DB"/>
                </a:solidFill>
                <a:effectLst/>
                <a:latin typeface="Söhne"/>
              </a:rPr>
              <a:t>Inserting the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After finding the node before the head, the algorithm inserts the new node at the end. This is a constant-time operation, O(1).</a:t>
            </a:r>
          </a:p>
          <a:p>
            <a:pPr algn="l"/>
            <a:r>
              <a:rPr lang="en-US" b="0" i="0" dirty="0">
                <a:solidFill>
                  <a:srgbClr val="D1D5DB"/>
                </a:solidFill>
                <a:effectLst/>
                <a:latin typeface="Söhne"/>
              </a:rPr>
              <a:t>The dominant factor in the time complexity is the traversal of the circular list, resulting in an overall time complexity of O(N), where N is the number of nodes in the circular linked list. If the list is empty, the time complexity is O(1).</a:t>
            </a: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Time complexity of the ‘try’ algorithm:</a:t>
            </a:r>
          </a:p>
          <a:p>
            <a:pPr algn="l"/>
            <a:br>
              <a:rPr lang="en-US" b="0" i="0" dirty="0">
                <a:solidFill>
                  <a:srgbClr val="D1D5DB"/>
                </a:solidFill>
                <a:effectLst/>
                <a:latin typeface="Söhne"/>
              </a:rPr>
            </a:br>
            <a:r>
              <a:rPr lang="en-US" b="0" i="0" dirty="0">
                <a:solidFill>
                  <a:srgbClr val="D1D5DB"/>
                </a:solidFill>
                <a:effectLst/>
                <a:latin typeface="Söhne"/>
              </a:rPr>
              <a:t>Let's analyze the time complexity of the provided </a:t>
            </a:r>
            <a:r>
              <a:rPr lang="en-US" b="0" i="0" dirty="0" err="1">
                <a:solidFill>
                  <a:srgbClr val="D1D5DB"/>
                </a:solidFill>
                <a:effectLst/>
                <a:latin typeface="Söhne"/>
              </a:rPr>
              <a:t>Palindrom</a:t>
            </a:r>
            <a:r>
              <a:rPr lang="en-US" b="0" i="0" dirty="0">
                <a:solidFill>
                  <a:srgbClr val="D1D5DB"/>
                </a:solidFill>
                <a:effectLst/>
                <a:latin typeface="Söhne"/>
              </a:rPr>
              <a:t> algorithm:</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to see if the list is not empty and has more than one element is a constant-time operation, O(1).</a:t>
            </a:r>
          </a:p>
          <a:p>
            <a:pPr algn="l">
              <a:buFont typeface="+mj-lt"/>
              <a:buAutoNum type="arabicPeriod"/>
            </a:pPr>
            <a:r>
              <a:rPr lang="en-US" b="1" i="0" dirty="0">
                <a:solidFill>
                  <a:srgbClr val="D1D5DB"/>
                </a:solidFill>
                <a:effectLst/>
                <a:latin typeface="Söhne"/>
              </a:rPr>
              <a:t>Finding the End of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algorithm uses a while loop to move </a:t>
            </a:r>
            <a:r>
              <a:rPr lang="en-US" b="0" i="0" dirty="0" err="1">
                <a:solidFill>
                  <a:srgbClr val="D1D5DB"/>
                </a:solidFill>
                <a:effectLst/>
                <a:latin typeface="Söhne"/>
              </a:rPr>
              <a:t>x.right</a:t>
            </a:r>
            <a:r>
              <a:rPr lang="en-US" b="0" i="0" dirty="0">
                <a:solidFill>
                  <a:srgbClr val="D1D5DB"/>
                </a:solidFill>
                <a:effectLst/>
                <a:latin typeface="Söhne"/>
              </a:rPr>
              <a:t> to the end of the list. In the worst case, this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Checking for Palindromic Property: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second while loop checks for the palindromic property by comparing data values of nodes from both ends of the list.</a:t>
            </a:r>
          </a:p>
          <a:p>
            <a:pPr marL="742950" lvl="1" indent="-285750" algn="l">
              <a:buFont typeface="+mj-lt"/>
              <a:buAutoNum type="arabicPeriod"/>
            </a:pPr>
            <a:r>
              <a:rPr lang="en-US" b="0" i="0" dirty="0">
                <a:solidFill>
                  <a:srgbClr val="D1D5DB"/>
                </a:solidFill>
                <a:effectLst/>
                <a:latin typeface="Söhne"/>
              </a:rPr>
              <a:t>In the worst case, the loop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Returning the Result: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Returning the final result (flag) is a constant-time operation, O(1).</a:t>
            </a:r>
          </a:p>
          <a:p>
            <a:pPr algn="l"/>
            <a:r>
              <a:rPr lang="en-US" b="0" i="0" dirty="0">
                <a:solidFill>
                  <a:srgbClr val="D1D5DB"/>
                </a:solidFill>
                <a:effectLst/>
                <a:latin typeface="Söhne"/>
              </a:rPr>
              <a:t>The dominant factor contributing to the time complexity is the traversal of the linked list, both in finding the end of the list and checking for the palindromic property. Therefore, the overall time complexity of the </a:t>
            </a:r>
            <a:r>
              <a:rPr lang="en-US" b="0" i="0" dirty="0" err="1">
                <a:solidFill>
                  <a:srgbClr val="D1D5DB"/>
                </a:solidFill>
                <a:effectLst/>
                <a:latin typeface="Söhne"/>
              </a:rPr>
              <a:t>Palindrom</a:t>
            </a:r>
            <a:r>
              <a:rPr lang="en-US" b="0" i="0" dirty="0">
                <a:solidFill>
                  <a:srgbClr val="D1D5DB"/>
                </a:solidFill>
                <a:effectLst/>
                <a:latin typeface="Söhne"/>
              </a:rPr>
              <a:t> algorithm is O(N), where N is the number of nodes in the linked list.</a:t>
            </a:r>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75476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כ"ג.חשון.תשפ"ה</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כ"ג.חשון.תשפ"ה</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03-Linked List</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5</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646331"/>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מעגלית ומוסיף איבר נוסף ל"סוף" רשימה (לפני איבר שמצביע לראש רשימה).</a:t>
            </a:r>
            <a:endParaRPr lang="en-US" dirty="0"/>
          </a:p>
        </p:txBody>
      </p:sp>
      <p:sp>
        <p:nvSpPr>
          <p:cNvPr id="4" name="TextBox 3">
            <a:extLst>
              <a:ext uri="{FF2B5EF4-FFF2-40B4-BE49-F238E27FC236}">
                <a16:creationId xmlns:a16="http://schemas.microsoft.com/office/drawing/2014/main" id="{121427C5-DBEB-52E1-9C71-924274FE010E}"/>
              </a:ext>
            </a:extLst>
          </p:cNvPr>
          <p:cNvSpPr txBox="1"/>
          <p:nvPr/>
        </p:nvSpPr>
        <p:spPr>
          <a:xfrm>
            <a:off x="1305007" y="1836132"/>
            <a:ext cx="6097002" cy="4278094"/>
          </a:xfrm>
          <a:prstGeom prst="rect">
            <a:avLst/>
          </a:prstGeom>
          <a:noFill/>
        </p:spPr>
        <p:txBody>
          <a:bodyPr wrap="square">
            <a:spAutoFit/>
          </a:bodyPr>
          <a:lstStyle/>
          <a:p>
            <a:pPr algn="l" rtl="0"/>
            <a:r>
              <a:rPr lang="en-US" sz="1600" b="1" dirty="0"/>
              <a:t>function </a:t>
            </a:r>
            <a:r>
              <a:rPr lang="en-US" sz="1600" b="1" dirty="0" err="1"/>
              <a:t>addAtEndCircularLinkedList</a:t>
            </a:r>
            <a:r>
              <a:rPr lang="en-US" sz="1600" b="1" dirty="0"/>
              <a:t>(list, value):</a:t>
            </a:r>
          </a:p>
          <a:p>
            <a:pPr algn="l" rtl="0"/>
            <a:r>
              <a:rPr lang="en-US" sz="1600" dirty="0"/>
              <a:t>    // Create a new node</a:t>
            </a:r>
          </a:p>
          <a:p>
            <a:pPr algn="l" rtl="0"/>
            <a:r>
              <a:rPr lang="en-US" sz="1600" dirty="0"/>
              <a:t>    </a:t>
            </a:r>
            <a:r>
              <a:rPr lang="en-US" sz="1600" dirty="0" err="1"/>
              <a:t>newNode</a:t>
            </a:r>
            <a:r>
              <a:rPr lang="en-US" sz="1600" dirty="0"/>
              <a:t> = </a:t>
            </a:r>
            <a:r>
              <a:rPr lang="en-US" sz="1600" dirty="0" err="1"/>
              <a:t>createNode</a:t>
            </a:r>
            <a:r>
              <a:rPr lang="en-US" sz="1600" dirty="0"/>
              <a:t>(value)</a:t>
            </a:r>
          </a:p>
          <a:p>
            <a:pPr algn="l" rtl="0"/>
            <a:endParaRPr lang="en-US" sz="1600" dirty="0"/>
          </a:p>
          <a:p>
            <a:pPr algn="l" rtl="0"/>
            <a:r>
              <a:rPr lang="en-US" sz="1600" dirty="0"/>
              <a:t>    // If the list is empty, make the new node the head of the list</a:t>
            </a:r>
          </a:p>
          <a:p>
            <a:pPr algn="l" rtl="0"/>
            <a:r>
              <a:rPr lang="en-US" sz="1600" dirty="0"/>
              <a:t>    if </a:t>
            </a:r>
            <a:r>
              <a:rPr lang="en-US" sz="1600" dirty="0" err="1"/>
              <a:t>list.head</a:t>
            </a:r>
            <a:r>
              <a:rPr lang="en-US" sz="1600" dirty="0"/>
              <a:t> is NULL:</a:t>
            </a:r>
          </a:p>
          <a:p>
            <a:pPr algn="l" rtl="0"/>
            <a:r>
              <a:rPr lang="en-US" sz="1600" dirty="0"/>
              <a:t>        </a:t>
            </a:r>
            <a:r>
              <a:rPr lang="en-US" sz="1600" dirty="0" err="1"/>
              <a:t>list.head</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newNode</a:t>
            </a:r>
            <a:r>
              <a:rPr lang="en-US" sz="1600" dirty="0"/>
              <a:t>  // Point to itself to form a circular list</a:t>
            </a:r>
          </a:p>
          <a:p>
            <a:pPr algn="l" rtl="0"/>
            <a:r>
              <a:rPr lang="en-US" sz="1600" dirty="0"/>
              <a:t>    else:</a:t>
            </a:r>
          </a:p>
          <a:p>
            <a:pPr algn="l" rtl="0"/>
            <a:r>
              <a:rPr lang="en-US" sz="1600" dirty="0"/>
              <a:t>        // Traverse the list to find the node before the head</a:t>
            </a:r>
          </a:p>
          <a:p>
            <a:pPr algn="l" rtl="0"/>
            <a:r>
              <a:rPr lang="en-US" sz="1600" dirty="0"/>
              <a:t>        current = </a:t>
            </a:r>
            <a:r>
              <a:rPr lang="en-US" sz="1600" dirty="0" err="1"/>
              <a:t>list.head</a:t>
            </a:r>
            <a:endParaRPr lang="en-US" sz="1600" dirty="0"/>
          </a:p>
          <a:p>
            <a:pPr algn="l" rtl="0"/>
            <a:r>
              <a:rPr lang="en-US" sz="1600" dirty="0"/>
              <a:t>        while </a:t>
            </a:r>
            <a:r>
              <a:rPr lang="en-US" sz="1600" dirty="0" err="1"/>
              <a:t>current.next</a:t>
            </a:r>
            <a:r>
              <a:rPr lang="en-US" sz="1600" dirty="0"/>
              <a:t> is not </a:t>
            </a:r>
            <a:r>
              <a:rPr lang="en-US" sz="1600" dirty="0" err="1"/>
              <a:t>list.head</a:t>
            </a:r>
            <a:r>
              <a:rPr lang="en-US" sz="1600" dirty="0"/>
              <a:t>:</a:t>
            </a:r>
          </a:p>
          <a:p>
            <a:pPr algn="l" rtl="0"/>
            <a:r>
              <a:rPr lang="en-US" sz="1600" dirty="0"/>
              <a:t>            current = </a:t>
            </a:r>
            <a:r>
              <a:rPr lang="en-US" sz="1600" dirty="0" err="1"/>
              <a:t>current.next</a:t>
            </a:r>
            <a:endParaRPr lang="en-US" sz="1600" dirty="0"/>
          </a:p>
          <a:p>
            <a:pPr algn="l" rtl="0"/>
            <a:endParaRPr lang="en-US" sz="1600" dirty="0"/>
          </a:p>
          <a:p>
            <a:pPr algn="l" rtl="0"/>
            <a:r>
              <a:rPr lang="en-US" sz="1600" dirty="0"/>
              <a:t>        // Insert the new node at the end</a:t>
            </a:r>
          </a:p>
          <a:p>
            <a:pPr algn="l" rtl="0"/>
            <a:r>
              <a:rPr lang="en-US" sz="1600" dirty="0"/>
              <a:t>        </a:t>
            </a:r>
            <a:r>
              <a:rPr lang="en-US" sz="1600" dirty="0" err="1"/>
              <a:t>current.next</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list.head</a:t>
            </a:r>
            <a:endParaRPr lang="en-US" sz="1600" dirty="0"/>
          </a:p>
        </p:txBody>
      </p:sp>
    </p:spTree>
    <p:extLst>
      <p:ext uri="{BB962C8B-B14F-4D97-AF65-F5344CB8AC3E}">
        <p14:creationId xmlns:p14="http://schemas.microsoft.com/office/powerpoint/2010/main" val="18826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6</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369332"/>
          </a:xfrm>
          <a:prstGeom prst="rect">
            <a:avLst/>
          </a:prstGeom>
          <a:noFill/>
        </p:spPr>
        <p:txBody>
          <a:bodyPr wrap="square">
            <a:spAutoFit/>
          </a:bodyPr>
          <a:lstStyle/>
          <a:p>
            <a:r>
              <a:rPr lang="he-IL" dirty="0"/>
              <a:t>נתון אלגוריתם. איזה ערך הוא מחזיר?</a:t>
            </a:r>
            <a:endParaRPr lang="en-US" dirty="0"/>
          </a:p>
        </p:txBody>
      </p:sp>
      <p:sp>
        <p:nvSpPr>
          <p:cNvPr id="7" name="TextBox 6">
            <a:extLst>
              <a:ext uri="{FF2B5EF4-FFF2-40B4-BE49-F238E27FC236}">
                <a16:creationId xmlns:a16="http://schemas.microsoft.com/office/drawing/2014/main" id="{78E9946C-76FC-70A7-FBE5-15433E2DA829}"/>
              </a:ext>
            </a:extLst>
          </p:cNvPr>
          <p:cNvSpPr txBox="1"/>
          <p:nvPr/>
        </p:nvSpPr>
        <p:spPr>
          <a:xfrm>
            <a:off x="2711616" y="639836"/>
            <a:ext cx="5018673" cy="5262979"/>
          </a:xfrm>
          <a:prstGeom prst="rect">
            <a:avLst/>
          </a:prstGeom>
          <a:noFill/>
        </p:spPr>
        <p:txBody>
          <a:bodyPr wrap="square">
            <a:spAutoFit/>
          </a:bodyPr>
          <a:lstStyle/>
          <a:p>
            <a:pPr algn="l" rtl="0"/>
            <a:r>
              <a:rPr lang="en-US" sz="1400" b="1" dirty="0"/>
              <a:t>function try(L):</a:t>
            </a:r>
          </a:p>
          <a:p>
            <a:pPr algn="l" rtl="0"/>
            <a:r>
              <a:rPr lang="en-US" sz="1400" dirty="0"/>
              <a:t>    // L is a bidirectional linked list</a:t>
            </a:r>
          </a:p>
          <a:p>
            <a:pPr algn="l" rtl="0"/>
            <a:r>
              <a:rPr lang="en-US" sz="1400" dirty="0"/>
              <a:t>    // Initialize variables</a:t>
            </a:r>
          </a:p>
          <a:p>
            <a:pPr algn="l" rtl="0"/>
            <a:r>
              <a:rPr lang="en-US" sz="1400" dirty="0"/>
              <a:t>    flag &lt;- true</a:t>
            </a:r>
          </a:p>
          <a:p>
            <a:pPr algn="l" rtl="0"/>
            <a:r>
              <a:rPr lang="en-US" sz="1400" dirty="0"/>
              <a:t>    </a:t>
            </a:r>
            <a:r>
              <a:rPr lang="en-US" sz="1400" dirty="0" err="1"/>
              <a:t>x.left</a:t>
            </a:r>
            <a:r>
              <a:rPr lang="en-US" sz="1400" dirty="0"/>
              <a:t> &lt;- </a:t>
            </a:r>
            <a:r>
              <a:rPr lang="en-US" sz="1400" dirty="0" err="1"/>
              <a:t>x.right</a:t>
            </a:r>
            <a:r>
              <a:rPr lang="en-US" sz="1400" dirty="0"/>
              <a:t> &lt;- </a:t>
            </a:r>
            <a:r>
              <a:rPr lang="en-US" sz="1400" dirty="0" err="1"/>
              <a:t>L.head</a:t>
            </a:r>
            <a:endParaRPr lang="en-US" sz="1400" dirty="0"/>
          </a:p>
          <a:p>
            <a:pPr algn="l" rtl="0"/>
            <a:endParaRPr lang="en-US" sz="1400" dirty="0"/>
          </a:p>
          <a:p>
            <a:pPr algn="l" rtl="0"/>
            <a:r>
              <a:rPr lang="en-US" sz="1400" dirty="0"/>
              <a:t>    // Check if the list is not empty and has more than one element</a:t>
            </a:r>
          </a:p>
          <a:p>
            <a:pPr algn="l" rtl="0"/>
            <a:r>
              <a:rPr lang="en-US" sz="1400" dirty="0"/>
              <a:t>    if </a:t>
            </a:r>
            <a:r>
              <a:rPr lang="en-US" sz="1400" dirty="0" err="1"/>
              <a:t>L.head</a:t>
            </a:r>
            <a:r>
              <a:rPr lang="en-US" sz="1400" dirty="0"/>
              <a:t> ≠ NULL AND </a:t>
            </a:r>
            <a:r>
              <a:rPr lang="en-US" sz="1400" dirty="0" err="1"/>
              <a:t>L.head.next</a:t>
            </a:r>
            <a:r>
              <a:rPr lang="en-US" sz="1400" dirty="0"/>
              <a:t> ≠ NULL then</a:t>
            </a:r>
          </a:p>
          <a:p>
            <a:pPr algn="l" rtl="0"/>
            <a:r>
              <a:rPr lang="en-US" sz="1400" dirty="0"/>
              <a:t>        // Move </a:t>
            </a:r>
            <a:r>
              <a:rPr lang="en-US" sz="1400" dirty="0" err="1"/>
              <a:t>x.right</a:t>
            </a:r>
            <a:r>
              <a:rPr lang="en-US" sz="1400" dirty="0"/>
              <a:t> to the end of the list</a:t>
            </a:r>
          </a:p>
          <a:p>
            <a:pPr algn="l" rtl="0"/>
            <a:r>
              <a:rPr lang="en-US" sz="1400" dirty="0"/>
              <a:t>        while </a:t>
            </a:r>
            <a:r>
              <a:rPr lang="en-US" sz="1400" dirty="0" err="1"/>
              <a:t>x.right.next</a:t>
            </a:r>
            <a:r>
              <a:rPr lang="en-US" sz="1400" dirty="0"/>
              <a:t> ≠ NULL do</a:t>
            </a:r>
          </a:p>
          <a:p>
            <a:pPr algn="l" rtl="0"/>
            <a:r>
              <a:rPr lang="en-US" sz="1400" dirty="0"/>
              <a:t>            </a:t>
            </a:r>
            <a:r>
              <a:rPr lang="en-US" sz="1400" dirty="0" err="1"/>
              <a:t>x.right</a:t>
            </a:r>
            <a:r>
              <a:rPr lang="en-US" sz="1400" dirty="0"/>
              <a:t> &lt;- </a:t>
            </a:r>
            <a:r>
              <a:rPr lang="en-US" sz="1400" dirty="0" err="1"/>
              <a:t>x.right.next</a:t>
            </a:r>
            <a:endParaRPr lang="en-US" sz="1400" dirty="0"/>
          </a:p>
          <a:p>
            <a:pPr algn="l" rtl="0"/>
            <a:endParaRPr lang="en-US" sz="1400" dirty="0"/>
          </a:p>
          <a:p>
            <a:pPr algn="l" rtl="0"/>
            <a:r>
              <a:rPr lang="en-US" sz="1400" dirty="0"/>
              <a:t>        // Check for palindromic property</a:t>
            </a:r>
          </a:p>
          <a:p>
            <a:pPr algn="l" rtl="0"/>
            <a:r>
              <a:rPr lang="en-US" sz="1400" dirty="0"/>
              <a:t>        while </a:t>
            </a:r>
            <a:r>
              <a:rPr lang="en-US" sz="1400" dirty="0" err="1"/>
              <a:t>x.right</a:t>
            </a:r>
            <a:r>
              <a:rPr lang="en-US" sz="1400" dirty="0"/>
              <a:t> ≠ </a:t>
            </a:r>
            <a:r>
              <a:rPr lang="en-US" sz="1400" dirty="0" err="1"/>
              <a:t>x.left</a:t>
            </a:r>
            <a:r>
              <a:rPr lang="en-US" sz="1400" dirty="0"/>
              <a:t> and </a:t>
            </a:r>
            <a:r>
              <a:rPr lang="en-US" sz="1400" dirty="0" err="1"/>
              <a:t>x.left.next</a:t>
            </a:r>
            <a:r>
              <a:rPr lang="en-US" sz="1400" dirty="0"/>
              <a:t> ≠ </a:t>
            </a:r>
            <a:r>
              <a:rPr lang="en-US" sz="1400" dirty="0" err="1"/>
              <a:t>x.right</a:t>
            </a:r>
            <a:r>
              <a:rPr lang="en-US" sz="1400" dirty="0"/>
              <a:t> and flag do</a:t>
            </a:r>
          </a:p>
          <a:p>
            <a:pPr algn="l" rtl="0"/>
            <a:r>
              <a:rPr lang="en-US" sz="1400" dirty="0"/>
              <a:t>            // Compare data of nodes from both ends</a:t>
            </a:r>
          </a:p>
          <a:p>
            <a:pPr algn="l" rtl="0"/>
            <a:r>
              <a:rPr lang="en-US" sz="1400" dirty="0"/>
              <a:t>            if </a:t>
            </a:r>
            <a:r>
              <a:rPr lang="en-US" sz="1400" dirty="0" err="1"/>
              <a:t>x.right.data</a:t>
            </a:r>
            <a:r>
              <a:rPr lang="en-US" sz="1400" dirty="0"/>
              <a:t> ≠ </a:t>
            </a:r>
            <a:r>
              <a:rPr lang="en-US" sz="1400" dirty="0" err="1"/>
              <a:t>x.left.data</a:t>
            </a:r>
            <a:r>
              <a:rPr lang="en-US" sz="1400" dirty="0"/>
              <a:t> then</a:t>
            </a:r>
          </a:p>
          <a:p>
            <a:pPr algn="l" rtl="0"/>
            <a:r>
              <a:rPr lang="en-US" sz="1400" dirty="0"/>
              <a:t>                flag &lt;- false</a:t>
            </a:r>
          </a:p>
          <a:p>
            <a:pPr algn="l" rtl="0"/>
            <a:endParaRPr lang="en-US" sz="1400" dirty="0"/>
          </a:p>
          <a:p>
            <a:pPr algn="l" rtl="0"/>
            <a:r>
              <a:rPr lang="en-US" sz="1400" dirty="0"/>
              <a:t>            // Move to the next nodes from both ends</a:t>
            </a:r>
          </a:p>
          <a:p>
            <a:pPr algn="l" rtl="0"/>
            <a:r>
              <a:rPr lang="en-US" sz="1400" dirty="0"/>
              <a:t>            </a:t>
            </a:r>
            <a:r>
              <a:rPr lang="en-US" sz="1400" dirty="0" err="1"/>
              <a:t>x.left</a:t>
            </a:r>
            <a:r>
              <a:rPr lang="en-US" sz="1400" dirty="0"/>
              <a:t> &lt;- </a:t>
            </a:r>
            <a:r>
              <a:rPr lang="en-US" sz="1400" dirty="0" err="1"/>
              <a:t>x.left.next</a:t>
            </a:r>
            <a:endParaRPr lang="en-US" sz="1400" dirty="0"/>
          </a:p>
          <a:p>
            <a:pPr algn="l" rtl="0"/>
            <a:r>
              <a:rPr lang="en-US" sz="1400" dirty="0"/>
              <a:t>            </a:t>
            </a:r>
            <a:r>
              <a:rPr lang="en-US" sz="1400" dirty="0" err="1"/>
              <a:t>x.right</a:t>
            </a:r>
            <a:r>
              <a:rPr lang="en-US" sz="1400" dirty="0"/>
              <a:t> &lt;- </a:t>
            </a:r>
            <a:r>
              <a:rPr lang="en-US" sz="1400" dirty="0" err="1"/>
              <a:t>x.right.prev</a:t>
            </a:r>
            <a:endParaRPr lang="en-US" sz="1400" dirty="0"/>
          </a:p>
          <a:p>
            <a:pPr algn="l" rtl="0"/>
            <a:endParaRPr lang="en-US" sz="1400" dirty="0"/>
          </a:p>
          <a:p>
            <a:pPr algn="l" rtl="0"/>
            <a:r>
              <a:rPr lang="en-US" sz="1400" dirty="0"/>
              <a:t>    // Return the result</a:t>
            </a:r>
          </a:p>
          <a:p>
            <a:pPr algn="l" rtl="0"/>
            <a:r>
              <a:rPr lang="en-US" sz="1400" dirty="0"/>
              <a:t>    return flag</a:t>
            </a:r>
          </a:p>
        </p:txBody>
      </p:sp>
    </p:spTree>
    <p:extLst>
      <p:ext uri="{BB962C8B-B14F-4D97-AF65-F5344CB8AC3E}">
        <p14:creationId xmlns:p14="http://schemas.microsoft.com/office/powerpoint/2010/main" val="10841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940715" y="591014"/>
            <a:ext cx="8327357" cy="2585323"/>
          </a:xfrm>
          <a:prstGeom prst="rect">
            <a:avLst/>
          </a:prstGeom>
          <a:noFill/>
        </p:spPr>
        <p:txBody>
          <a:bodyPr wrap="square">
            <a:spAutoFit/>
          </a:bodyPr>
          <a:lstStyle/>
          <a:p>
            <a:pPr marL="285750" indent="-285750" algn="just">
              <a:buFont typeface="Arial" panose="020B0604020202020204" pitchFamily="34" charset="0"/>
              <a:buChar char="•"/>
            </a:pPr>
            <a:r>
              <a:rPr lang="he-IL" dirty="0"/>
              <a:t>רשימה מקושרת היא מבנה נתונים שבו העצמים ערכיים (איברים) מסודרים בסדר ליניארי.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בניגוד למערך שבו הסדר הליניארי נקבע על ידי אינדקסים, ברשימה מקושרת הסדר נקבע על ידי מצביעים הכוללים בכל אחד מן העצמים.</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כל איברים (עצמים) ברשימה מקושרת נמצאים בזיכרון באופן אקראי.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סוגים של רשימה מקושרת:</a:t>
            </a:r>
          </a:p>
          <a:p>
            <a:pPr algn="just"/>
            <a:endParaRPr lang="en-US" dirty="0"/>
          </a:p>
        </p:txBody>
      </p:sp>
      <p:pic>
        <p:nvPicPr>
          <p:cNvPr id="3" name="Picture 2" descr="A diagram of a data flow&#10;&#10;Description automatically generated">
            <a:extLst>
              <a:ext uri="{FF2B5EF4-FFF2-40B4-BE49-F238E27FC236}">
                <a16:creationId xmlns:a16="http://schemas.microsoft.com/office/drawing/2014/main" id="{E1FA9C25-FABA-6474-2976-3124AFA0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0" y="3176337"/>
            <a:ext cx="2916321" cy="1788380"/>
          </a:xfrm>
          <a:prstGeom prst="rect">
            <a:avLst/>
          </a:prstGeom>
        </p:spPr>
      </p:pic>
      <p:sp>
        <p:nvSpPr>
          <p:cNvPr id="6" name="TextBox 5">
            <a:extLst>
              <a:ext uri="{FF2B5EF4-FFF2-40B4-BE49-F238E27FC236}">
                <a16:creationId xmlns:a16="http://schemas.microsoft.com/office/drawing/2014/main" id="{804D0285-812D-2CC5-5285-4383FA89C7A2}"/>
              </a:ext>
            </a:extLst>
          </p:cNvPr>
          <p:cNvSpPr txBox="1"/>
          <p:nvPr/>
        </p:nvSpPr>
        <p:spPr>
          <a:xfrm>
            <a:off x="684557" y="2715771"/>
            <a:ext cx="2840956" cy="400110"/>
          </a:xfrm>
          <a:prstGeom prst="rect">
            <a:avLst/>
          </a:prstGeom>
          <a:noFill/>
        </p:spPr>
        <p:txBody>
          <a:bodyPr wrap="square">
            <a:spAutoFit/>
          </a:bodyPr>
          <a:lstStyle/>
          <a:p>
            <a:r>
              <a:rPr lang="he-IL" sz="2000" dirty="0">
                <a:solidFill>
                  <a:schemeClr val="accent6">
                    <a:lumMod val="75000"/>
                  </a:schemeClr>
                </a:solidFill>
              </a:rPr>
              <a:t>רשימה מקושרת חד-כיוונית</a:t>
            </a:r>
            <a:endParaRPr lang="en-US" sz="2000" dirty="0">
              <a:solidFill>
                <a:schemeClr val="accent6">
                  <a:lumMod val="75000"/>
                </a:schemeClr>
              </a:solidFill>
            </a:endParaRPr>
          </a:p>
        </p:txBody>
      </p:sp>
      <p:sp>
        <p:nvSpPr>
          <p:cNvPr id="8" name="TextBox 7">
            <a:extLst>
              <a:ext uri="{FF2B5EF4-FFF2-40B4-BE49-F238E27FC236}">
                <a16:creationId xmlns:a16="http://schemas.microsoft.com/office/drawing/2014/main" id="{BC5B078F-7B6F-FB0B-DDB6-A6B61C09482A}"/>
              </a:ext>
            </a:extLst>
          </p:cNvPr>
          <p:cNvSpPr txBox="1"/>
          <p:nvPr/>
        </p:nvSpPr>
        <p:spPr>
          <a:xfrm>
            <a:off x="4087771" y="2710488"/>
            <a:ext cx="2840956" cy="400110"/>
          </a:xfrm>
          <a:prstGeom prst="rect">
            <a:avLst/>
          </a:prstGeom>
          <a:noFill/>
        </p:spPr>
        <p:txBody>
          <a:bodyPr wrap="square">
            <a:spAutoFit/>
          </a:bodyPr>
          <a:lstStyle/>
          <a:p>
            <a:r>
              <a:rPr lang="he-IL" sz="2000" dirty="0">
                <a:solidFill>
                  <a:schemeClr val="accent6">
                    <a:lumMod val="75000"/>
                  </a:schemeClr>
                </a:solidFill>
              </a:rPr>
              <a:t>רשימה מקושרת דו-כיוונית</a:t>
            </a:r>
            <a:endParaRPr lang="en-US" sz="2000" dirty="0">
              <a:solidFill>
                <a:schemeClr val="accent6">
                  <a:lumMod val="75000"/>
                </a:schemeClr>
              </a:solidFill>
            </a:endParaRPr>
          </a:p>
        </p:txBody>
      </p:sp>
      <p:pic>
        <p:nvPicPr>
          <p:cNvPr id="10" name="Picture 9" descr="A black line with a black arrow and a black rectangle&#10;&#10;Description automatically generated">
            <a:extLst>
              <a:ext uri="{FF2B5EF4-FFF2-40B4-BE49-F238E27FC236}">
                <a16:creationId xmlns:a16="http://schemas.microsoft.com/office/drawing/2014/main" id="{F1751AEF-D4E3-7A2B-FC56-E92B4D84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53" y="3176337"/>
            <a:ext cx="2981741" cy="1000265"/>
          </a:xfrm>
          <a:prstGeom prst="rect">
            <a:avLst/>
          </a:prstGeom>
        </p:spPr>
      </p:pic>
      <p:pic>
        <p:nvPicPr>
          <p:cNvPr id="12" name="Picture 11" descr="A black and white rectangular object with black arrows&#10;&#10;Description automatically generated with medium confidence">
            <a:extLst>
              <a:ext uri="{FF2B5EF4-FFF2-40B4-BE49-F238E27FC236}">
                <a16:creationId xmlns:a16="http://schemas.microsoft.com/office/drawing/2014/main" id="{9D084277-B85D-BDF6-E4EB-FCA36C7A5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06" y="4570556"/>
            <a:ext cx="6258798" cy="1257475"/>
          </a:xfrm>
          <a:prstGeom prst="rect">
            <a:avLst/>
          </a:prstGeom>
        </p:spPr>
      </p:pic>
      <p:sp>
        <p:nvSpPr>
          <p:cNvPr id="14" name="TextBox 13">
            <a:extLst>
              <a:ext uri="{FF2B5EF4-FFF2-40B4-BE49-F238E27FC236}">
                <a16:creationId xmlns:a16="http://schemas.microsoft.com/office/drawing/2014/main" id="{9D3FF8B3-7EA0-37F8-D849-04E93AEF177D}"/>
              </a:ext>
            </a:extLst>
          </p:cNvPr>
          <p:cNvSpPr txBox="1"/>
          <p:nvPr/>
        </p:nvSpPr>
        <p:spPr>
          <a:xfrm>
            <a:off x="7450202" y="4154355"/>
            <a:ext cx="2754080" cy="400110"/>
          </a:xfrm>
          <a:prstGeom prst="rect">
            <a:avLst/>
          </a:prstGeom>
          <a:noFill/>
        </p:spPr>
        <p:txBody>
          <a:bodyPr wrap="square">
            <a:spAutoFit/>
          </a:bodyPr>
          <a:lstStyle/>
          <a:p>
            <a:r>
              <a:rPr lang="he-IL" sz="2000" dirty="0">
                <a:solidFill>
                  <a:schemeClr val="accent6">
                    <a:lumMod val="75000"/>
                  </a:schemeClr>
                </a:solidFill>
              </a:rPr>
              <a:t>רשימה מקושרת מעגלית</a:t>
            </a:r>
            <a:endParaRPr lang="en-US" sz="2000" dirty="0">
              <a:solidFill>
                <a:schemeClr val="accent6">
                  <a:lumMod val="75000"/>
                </a:schemeClr>
              </a:solidFill>
            </a:endParaRPr>
          </a:p>
        </p:txBody>
      </p:sp>
      <p:sp>
        <p:nvSpPr>
          <p:cNvPr id="16" name="TextBox 15">
            <a:extLst>
              <a:ext uri="{FF2B5EF4-FFF2-40B4-BE49-F238E27FC236}">
                <a16:creationId xmlns:a16="http://schemas.microsoft.com/office/drawing/2014/main" id="{027847B2-3997-9E62-FC20-23ED0CF7FDB8}"/>
              </a:ext>
            </a:extLst>
          </p:cNvPr>
          <p:cNvSpPr txBox="1"/>
          <p:nvPr/>
        </p:nvSpPr>
        <p:spPr>
          <a:xfrm>
            <a:off x="782132" y="5366366"/>
            <a:ext cx="4317166" cy="461665"/>
          </a:xfrm>
          <a:prstGeom prst="rect">
            <a:avLst/>
          </a:prstGeom>
          <a:noFill/>
        </p:spPr>
        <p:txBody>
          <a:bodyPr wrap="square">
            <a:spAutoFit/>
          </a:bodyPr>
          <a:lstStyle/>
          <a:p>
            <a:pPr algn="just"/>
            <a:r>
              <a:rPr lang="he-IL" sz="1200" dirty="0"/>
              <a:t>גם רשימה מקושרת חד-כיוונית וגם רשימה מקושרת דו-כיוונית יכולות להיות מעגליות (איבר הארון מצביע לאיבר הראשון ברשימה מקושרת).</a:t>
            </a:r>
            <a:endParaRPr lang="en-US" sz="1200" dirty="0"/>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C2EC9F5-002F-F182-BA9D-6A4547EBE76A}"/>
              </a:ext>
            </a:extLst>
          </p:cNvPr>
          <p:cNvSpPr txBox="1"/>
          <p:nvPr/>
        </p:nvSpPr>
        <p:spPr>
          <a:xfrm>
            <a:off x="2918309" y="214433"/>
            <a:ext cx="6906127" cy="1384995"/>
          </a:xfrm>
          <a:prstGeom prst="rect">
            <a:avLst/>
          </a:prstGeom>
          <a:noFill/>
        </p:spPr>
        <p:txBody>
          <a:bodyPr wrap="square">
            <a:spAutoFit/>
          </a:bodyPr>
          <a:lstStyle/>
          <a:p>
            <a:pPr algn="ctr"/>
            <a:r>
              <a:rPr lang="he-IL" sz="4200" dirty="0">
                <a:solidFill>
                  <a:schemeClr val="accent6">
                    <a:lumMod val="75000"/>
                  </a:schemeClr>
                </a:solidFill>
              </a:rPr>
              <a:t>גישה לאיברי רשימה מקושרת (נניח ששם של רשימה </a:t>
            </a:r>
            <a:r>
              <a:rPr lang="en-US" sz="4200" dirty="0">
                <a:solidFill>
                  <a:schemeClr val="accent6">
                    <a:lumMod val="75000"/>
                  </a:schemeClr>
                </a:solidFill>
              </a:rPr>
              <a:t>List</a:t>
            </a:r>
            <a:r>
              <a:rPr lang="he-IL" sz="4200" dirty="0">
                <a:solidFill>
                  <a:schemeClr val="accent6">
                    <a:lumMod val="75000"/>
                  </a:schemeClr>
                </a:solidFill>
              </a:rPr>
              <a:t>)</a:t>
            </a:r>
            <a:endParaRPr lang="en-US" sz="4200" dirty="0">
              <a:solidFill>
                <a:schemeClr val="accent6">
                  <a:lumMod val="75000"/>
                </a:schemeClr>
              </a:solidFill>
            </a:endParaRPr>
          </a:p>
        </p:txBody>
      </p:sp>
      <p:pic>
        <p:nvPicPr>
          <p:cNvPr id="12" name="Picture 11" descr="A black text on a white background&#10;&#10;Description automatically generated">
            <a:extLst>
              <a:ext uri="{FF2B5EF4-FFF2-40B4-BE49-F238E27FC236}">
                <a16:creationId xmlns:a16="http://schemas.microsoft.com/office/drawing/2014/main" id="{7F6B5DD8-14C5-8CAA-16B6-F0591488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08" y="1844999"/>
            <a:ext cx="5692236" cy="2546527"/>
          </a:xfrm>
          <a:prstGeom prst="rect">
            <a:avLst/>
          </a:prstGeom>
        </p:spPr>
      </p:pic>
      <p:pic>
        <p:nvPicPr>
          <p:cNvPr id="13" name="Picture 4" descr="bizzyb_garfield_computer">
            <a:extLst>
              <a:ext uri="{FF2B5EF4-FFF2-40B4-BE49-F238E27FC236}">
                <a16:creationId xmlns:a16="http://schemas.microsoft.com/office/drawing/2014/main" id="{A5DAD240-2AFA-C84A-B12D-41824FA83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3" y="4417214"/>
            <a:ext cx="2189251" cy="147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1763419" y="544178"/>
            <a:ext cx="99794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תרגיל 1</a:t>
            </a:r>
            <a:endParaRPr lang="en-US" altLang="he-IL" kern="0" dirty="0">
              <a:solidFill>
                <a:srgbClr val="006633"/>
              </a:solidFill>
              <a:latin typeface="Garamond"/>
              <a:cs typeface="Arial"/>
            </a:endParaRPr>
          </a:p>
        </p:txBody>
      </p:sp>
      <p:sp>
        <p:nvSpPr>
          <p:cNvPr id="6" name="TextBox 5">
            <a:extLst>
              <a:ext uri="{FF2B5EF4-FFF2-40B4-BE49-F238E27FC236}">
                <a16:creationId xmlns:a16="http://schemas.microsoft.com/office/drawing/2014/main" id="{AF531104-646C-BB8A-8864-EA451CDC240E}"/>
              </a:ext>
            </a:extLst>
          </p:cNvPr>
          <p:cNvSpPr txBox="1"/>
          <p:nvPr/>
        </p:nvSpPr>
        <p:spPr>
          <a:xfrm>
            <a:off x="2076576" y="1236424"/>
            <a:ext cx="8844713" cy="369332"/>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ומחזיר סכום מספרים זוגיים.</a:t>
            </a:r>
            <a:endParaRPr lang="en-US" dirty="0"/>
          </a:p>
        </p:txBody>
      </p:sp>
      <p:sp>
        <p:nvSpPr>
          <p:cNvPr id="8" name="TextBox 7">
            <a:extLst>
              <a:ext uri="{FF2B5EF4-FFF2-40B4-BE49-F238E27FC236}">
                <a16:creationId xmlns:a16="http://schemas.microsoft.com/office/drawing/2014/main" id="{481C0BBF-6D5F-34AF-0C91-5D66B4045FE7}"/>
              </a:ext>
            </a:extLst>
          </p:cNvPr>
          <p:cNvSpPr txBox="1"/>
          <p:nvPr/>
        </p:nvSpPr>
        <p:spPr>
          <a:xfrm>
            <a:off x="1586664" y="1900905"/>
            <a:ext cx="7045994" cy="3662541"/>
          </a:xfrm>
          <a:prstGeom prst="rect">
            <a:avLst/>
          </a:prstGeom>
          <a:noFill/>
        </p:spPr>
        <p:txBody>
          <a:bodyPr wrap="square">
            <a:spAutoFit/>
          </a:bodyPr>
          <a:lstStyle/>
          <a:p>
            <a:pPr algn="l" rtl="0"/>
            <a:r>
              <a:rPr lang="en-US" sz="1600" b="1" dirty="0"/>
              <a:t>function </a:t>
            </a:r>
            <a:r>
              <a:rPr lang="en-US" sz="1600" b="1" dirty="0" err="1"/>
              <a:t>sumOfEvenNumbers</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a:t>
            </a:r>
          </a:p>
          <a:p>
            <a:pPr algn="l" rtl="0"/>
            <a:r>
              <a:rPr lang="en-US" sz="1600" dirty="0"/>
              <a:t>        return 0  # Empty list, sum of even numbers is 0</a:t>
            </a:r>
          </a:p>
          <a:p>
            <a:pPr algn="l" rtl="0"/>
            <a:r>
              <a:rPr lang="en-US" sz="1600" dirty="0"/>
              <a:t>    </a:t>
            </a:r>
          </a:p>
          <a:p>
            <a:pPr algn="l" rtl="0"/>
            <a:r>
              <a:rPr lang="en-US" sz="1600" dirty="0"/>
              <a:t>    sum = 0</a:t>
            </a:r>
          </a:p>
          <a:p>
            <a:pPr algn="l" rtl="0"/>
            <a:r>
              <a:rPr lang="en-US" sz="1600" dirty="0"/>
              <a:t>    node = </a:t>
            </a:r>
            <a:r>
              <a:rPr lang="en-US" sz="1600" dirty="0" err="1"/>
              <a:t>linkedList.head</a:t>
            </a:r>
            <a:r>
              <a:rPr lang="en-US" sz="1600" dirty="0"/>
              <a:t>  # Start from the head of the list</a:t>
            </a:r>
          </a:p>
          <a:p>
            <a:pPr algn="l" rtl="0"/>
            <a:endParaRPr lang="en-US" sz="1600" dirty="0"/>
          </a:p>
          <a:p>
            <a:pPr algn="l" rtl="0"/>
            <a:r>
              <a:rPr lang="en-US" sz="1600" dirty="0"/>
              <a:t>    while node is not null:</a:t>
            </a:r>
          </a:p>
          <a:p>
            <a:pPr algn="l" rtl="0"/>
            <a:r>
              <a:rPr lang="en-US" sz="1600" dirty="0"/>
              <a:t>        if </a:t>
            </a:r>
            <a:r>
              <a:rPr lang="en-US" sz="1600" dirty="0" err="1"/>
              <a:t>node.value</a:t>
            </a:r>
            <a:r>
              <a:rPr lang="en-US" sz="1600" dirty="0"/>
              <a:t> is even:</a:t>
            </a:r>
          </a:p>
          <a:p>
            <a:pPr algn="l" rtl="0"/>
            <a:r>
              <a:rPr lang="en-US" sz="1600" dirty="0"/>
              <a:t>            sum = sum + </a:t>
            </a:r>
            <a:r>
              <a:rPr lang="en-US" sz="1600" dirty="0" err="1"/>
              <a:t>node.value</a:t>
            </a:r>
            <a:r>
              <a:rPr lang="en-US" sz="1600" dirty="0"/>
              <a:t>  # Add the even number to the sum</a:t>
            </a:r>
          </a:p>
          <a:p>
            <a:pPr algn="l" rtl="0"/>
            <a:endParaRPr lang="en-US" sz="1600" dirty="0"/>
          </a:p>
          <a:p>
            <a:pPr algn="l" rtl="0"/>
            <a:r>
              <a:rPr lang="en-US" sz="1600" dirty="0"/>
              <a:t>        node = </a:t>
            </a:r>
            <a:r>
              <a:rPr lang="en-US" sz="1600" dirty="0" err="1"/>
              <a:t>node.next</a:t>
            </a:r>
            <a:r>
              <a:rPr lang="en-US" sz="1600" dirty="0"/>
              <a:t>  # Move to the next node in the list</a:t>
            </a:r>
          </a:p>
          <a:p>
            <a:pPr algn="l" rtl="0"/>
            <a:endParaRPr lang="en-US" sz="1600" dirty="0"/>
          </a:p>
          <a:p>
            <a:pPr algn="l" rtl="0"/>
            <a:r>
              <a:rPr lang="en-US" sz="1600" dirty="0"/>
              <a:t>    return sum</a:t>
            </a:r>
          </a:p>
        </p:txBody>
      </p:sp>
    </p:spTree>
    <p:extLst>
      <p:ext uri="{BB962C8B-B14F-4D97-AF65-F5344CB8AC3E}">
        <p14:creationId xmlns:p14="http://schemas.microsoft.com/office/powerpoint/2010/main" val="33585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2</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681661" y="1766820"/>
            <a:ext cx="6097002" cy="4524315"/>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b="1" dirty="0"/>
              <a:t>## swap values - bad solution</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endParaRPr lang="en-US" sz="1600" dirty="0"/>
          </a:p>
        </p:txBody>
      </p:sp>
      <p:sp>
        <p:nvSpPr>
          <p:cNvPr id="6" name="TextBox 5">
            <a:extLst>
              <a:ext uri="{FF2B5EF4-FFF2-40B4-BE49-F238E27FC236}">
                <a16:creationId xmlns:a16="http://schemas.microsoft.com/office/drawing/2014/main" id="{C3081C20-44C2-3A15-816E-9F4689C2AD9D}"/>
              </a:ext>
            </a:extLst>
          </p:cNvPr>
          <p:cNvSpPr txBox="1"/>
          <p:nvPr/>
        </p:nvSpPr>
        <p:spPr>
          <a:xfrm>
            <a:off x="5381513" y="1766820"/>
            <a:ext cx="6591749" cy="4247317"/>
          </a:xfrm>
          <a:prstGeom prst="rect">
            <a:avLst/>
          </a:prstGeom>
          <a:noFill/>
        </p:spPr>
        <p:txBody>
          <a:bodyPr wrap="square">
            <a:spAutoFit/>
          </a:bodyPr>
          <a:lstStyle/>
          <a:p>
            <a:pPr marL="0" algn="l" defTabSz="914400" rtl="0" eaLnBrk="1" latinLnBrk="0" hangingPunct="1"/>
            <a:r>
              <a:rPr lang="en-US" b="1" dirty="0"/>
              <a:t>function </a:t>
            </a:r>
            <a:r>
              <a:rPr lang="en-US" b="1" dirty="0" err="1"/>
              <a:t>swapFirstAndLast</a:t>
            </a:r>
            <a:r>
              <a:rPr lang="en-US" b="1" dirty="0"/>
              <a:t>(</a:t>
            </a:r>
            <a:r>
              <a:rPr lang="en-US" b="1" dirty="0" err="1"/>
              <a:t>linkedList</a:t>
            </a:r>
            <a:r>
              <a:rPr lang="en-US" b="1" dirty="0"/>
              <a:t>):</a:t>
            </a:r>
          </a:p>
          <a:p>
            <a:pPr marL="0" algn="l" defTabSz="914400" rtl="0" eaLnBrk="1" latinLnBrk="0" hangingPunct="1"/>
            <a:r>
              <a:rPr lang="en-US" dirty="0"/>
              <a:t>	 if </a:t>
            </a:r>
            <a:r>
              <a:rPr lang="en-US" dirty="0" err="1"/>
              <a:t>linkedList.head</a:t>
            </a:r>
            <a:r>
              <a:rPr lang="en-US" dirty="0"/>
              <a:t> is NULL or </a:t>
            </a:r>
            <a:r>
              <a:rPr lang="en-US" dirty="0" err="1"/>
              <a:t>linkedList.head.next</a:t>
            </a:r>
            <a:r>
              <a:rPr lang="en-US" dirty="0"/>
              <a:t> is NULL: 			return </a:t>
            </a:r>
            <a:r>
              <a:rPr lang="en-US" dirty="0" err="1"/>
              <a:t>linkedList</a:t>
            </a:r>
            <a:r>
              <a:rPr lang="en-US" dirty="0"/>
              <a:t> </a:t>
            </a:r>
          </a:p>
          <a:p>
            <a:pPr marL="0" algn="l" defTabSz="914400" rtl="0" eaLnBrk="1" latinLnBrk="0" hangingPunct="1"/>
            <a:r>
              <a:rPr lang="en-US" dirty="0"/>
              <a:t>	</a:t>
            </a:r>
            <a:r>
              <a:rPr lang="en-US" dirty="0" err="1"/>
              <a:t>firstNode</a:t>
            </a:r>
            <a:r>
              <a:rPr lang="en-US" dirty="0"/>
              <a:t> = </a:t>
            </a:r>
            <a:r>
              <a:rPr lang="en-US" dirty="0" err="1"/>
              <a:t>linkedList.head</a:t>
            </a:r>
            <a:r>
              <a:rPr lang="en-US" dirty="0"/>
              <a:t> </a:t>
            </a:r>
          </a:p>
          <a:p>
            <a:pPr marL="0" algn="l" defTabSz="914400" rtl="0" eaLnBrk="1" latinLnBrk="0" hangingPunct="1"/>
            <a:r>
              <a:rPr lang="en-US" dirty="0"/>
              <a:t>	</a:t>
            </a:r>
            <a:r>
              <a:rPr lang="en-US" dirty="0" err="1"/>
              <a:t>prevToLast</a:t>
            </a:r>
            <a:r>
              <a:rPr lang="en-US" dirty="0"/>
              <a:t> = NULL</a:t>
            </a:r>
          </a:p>
          <a:p>
            <a:pPr marL="0" algn="l" defTabSz="914400" rtl="0" eaLnBrk="1" latinLnBrk="0" hangingPunct="1"/>
            <a:r>
              <a:rPr lang="en-US" dirty="0"/>
              <a:t>	</a:t>
            </a:r>
            <a:r>
              <a:rPr lang="en-US" dirty="0" err="1"/>
              <a:t>lastNode</a:t>
            </a:r>
            <a:r>
              <a:rPr lang="en-US" dirty="0"/>
              <a:t> = </a:t>
            </a:r>
            <a:r>
              <a:rPr lang="en-US" dirty="0" err="1"/>
              <a:t>linkedList.head</a:t>
            </a:r>
            <a:r>
              <a:rPr lang="en-US" dirty="0"/>
              <a:t> </a:t>
            </a:r>
          </a:p>
          <a:p>
            <a:pPr marL="0" algn="l" defTabSz="914400" rtl="0" eaLnBrk="1" latinLnBrk="0" hangingPunct="1"/>
            <a:r>
              <a:rPr lang="en-US" dirty="0"/>
              <a:t>	while </a:t>
            </a:r>
            <a:r>
              <a:rPr lang="en-US" dirty="0" err="1"/>
              <a:t>lastNode.next</a:t>
            </a:r>
            <a:r>
              <a:rPr lang="en-US" dirty="0"/>
              <a:t> is not NULL: </a:t>
            </a:r>
          </a:p>
          <a:p>
            <a:pPr marL="0" algn="l" defTabSz="914400" rtl="0" eaLnBrk="1" latinLnBrk="0" hangingPunct="1"/>
            <a:r>
              <a:rPr lang="en-US" dirty="0"/>
              <a:t>		</a:t>
            </a:r>
            <a:r>
              <a:rPr lang="en-US" dirty="0" err="1"/>
              <a:t>prevToLast</a:t>
            </a:r>
            <a:r>
              <a:rPr lang="en-US" dirty="0"/>
              <a:t> = </a:t>
            </a:r>
            <a:r>
              <a:rPr lang="en-US" dirty="0" err="1"/>
              <a:t>lastNode</a:t>
            </a:r>
            <a:endParaRPr lang="en-US" dirty="0"/>
          </a:p>
          <a:p>
            <a:pPr marL="0" algn="l" defTabSz="914400" rtl="0" eaLnBrk="1" latinLnBrk="0" hangingPunct="1"/>
            <a:r>
              <a:rPr lang="en-US" dirty="0"/>
              <a:t>		 </a:t>
            </a:r>
            <a:r>
              <a:rPr lang="en-US" dirty="0" err="1"/>
              <a:t>lastNode</a:t>
            </a:r>
            <a:r>
              <a:rPr lang="en-US" dirty="0"/>
              <a:t> = </a:t>
            </a:r>
            <a:r>
              <a:rPr lang="en-US" dirty="0" err="1"/>
              <a:t>lastNode.next</a:t>
            </a:r>
            <a:endParaRPr lang="en-US" dirty="0"/>
          </a:p>
          <a:p>
            <a:pPr marL="0" algn="l" defTabSz="914400" rtl="0" eaLnBrk="1" latinLnBrk="0" hangingPunct="1"/>
            <a:r>
              <a:rPr lang="en-US" dirty="0"/>
              <a:t>	if </a:t>
            </a:r>
            <a:r>
              <a:rPr lang="en-US" dirty="0" err="1"/>
              <a:t>prevToLast</a:t>
            </a:r>
            <a:r>
              <a:rPr lang="en-US" dirty="0"/>
              <a:t> is not NULL:</a:t>
            </a:r>
          </a:p>
          <a:p>
            <a:pPr marL="0" algn="l" defTabSz="914400" rtl="0" eaLnBrk="1" latinLnBrk="0" hangingPunct="1"/>
            <a:r>
              <a:rPr lang="en-US" dirty="0"/>
              <a:t>		</a:t>
            </a:r>
            <a:r>
              <a:rPr lang="en-US" dirty="0" err="1"/>
              <a:t>prevToLast.next</a:t>
            </a:r>
            <a:r>
              <a:rPr lang="en-US" dirty="0"/>
              <a:t> = </a:t>
            </a:r>
            <a:r>
              <a:rPr lang="en-US" dirty="0" err="1"/>
              <a:t>firstNode</a:t>
            </a:r>
            <a:r>
              <a:rPr lang="en-US" dirty="0"/>
              <a:t> </a:t>
            </a:r>
          </a:p>
          <a:p>
            <a:pPr marL="0" algn="l" defTabSz="914400" rtl="0" eaLnBrk="1" latinLnBrk="0" hangingPunct="1"/>
            <a:r>
              <a:rPr lang="en-US" dirty="0"/>
              <a:t>	</a:t>
            </a:r>
            <a:r>
              <a:rPr lang="en-US" dirty="0" err="1"/>
              <a:t>lastNode.next</a:t>
            </a:r>
            <a:r>
              <a:rPr lang="en-US" dirty="0"/>
              <a:t> = </a:t>
            </a:r>
            <a:r>
              <a:rPr lang="en-US" dirty="0" err="1"/>
              <a:t>firstNode.next</a:t>
            </a:r>
            <a:r>
              <a:rPr lang="en-US" dirty="0"/>
              <a:t> </a:t>
            </a:r>
          </a:p>
          <a:p>
            <a:pPr marL="0" algn="l" defTabSz="914400" rtl="0" eaLnBrk="1" latinLnBrk="0" hangingPunct="1"/>
            <a:r>
              <a:rPr lang="en-US" dirty="0"/>
              <a:t>	</a:t>
            </a:r>
            <a:r>
              <a:rPr lang="en-US" dirty="0" err="1"/>
              <a:t>firstNode.next</a:t>
            </a:r>
            <a:r>
              <a:rPr lang="en-US" dirty="0"/>
              <a:t> = NULL </a:t>
            </a:r>
          </a:p>
          <a:p>
            <a:pPr marL="0" algn="l" defTabSz="914400" rtl="0" eaLnBrk="1" latinLnBrk="0" hangingPunct="1"/>
            <a:r>
              <a:rPr lang="en-US" dirty="0"/>
              <a:t>	</a:t>
            </a:r>
            <a:r>
              <a:rPr lang="en-US" dirty="0" err="1"/>
              <a:t>linkedList.head</a:t>
            </a:r>
            <a:r>
              <a:rPr lang="en-US" dirty="0"/>
              <a:t> = </a:t>
            </a:r>
            <a:r>
              <a:rPr lang="en-US" dirty="0" err="1"/>
              <a:t>lastNode</a:t>
            </a:r>
            <a:r>
              <a:rPr lang="en-US" dirty="0"/>
              <a:t> </a:t>
            </a:r>
          </a:p>
          <a:p>
            <a:pPr marL="0" algn="l" defTabSz="914400" rtl="0" eaLnBrk="1" latinLnBrk="0" hangingPunct="1"/>
            <a:r>
              <a:rPr lang="en-US" dirty="0"/>
              <a:t>	return </a:t>
            </a:r>
            <a:r>
              <a:rPr lang="en-US" dirty="0" err="1"/>
              <a:t>linkedList</a:t>
            </a:r>
            <a:endParaRPr lang="en-IL" dirty="0"/>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3</a:t>
            </a:r>
          </a:p>
        </p:txBody>
      </p:sp>
      <p:sp>
        <p:nvSpPr>
          <p:cNvPr id="3" name="TextBox 2">
            <a:extLst>
              <a:ext uri="{FF2B5EF4-FFF2-40B4-BE49-F238E27FC236}">
                <a16:creationId xmlns:a16="http://schemas.microsoft.com/office/drawing/2014/main" id="{C1729EC4-C624-A19E-7165-3E76E6F25B0A}"/>
              </a:ext>
            </a:extLst>
          </p:cNvPr>
          <p:cNvSpPr txBox="1"/>
          <p:nvPr/>
        </p:nvSpPr>
        <p:spPr>
          <a:xfrm>
            <a:off x="514350" y="1202002"/>
            <a:ext cx="10753222" cy="369332"/>
          </a:xfrm>
          <a:prstGeom prst="rect">
            <a:avLst/>
          </a:prstGeom>
          <a:noFill/>
        </p:spPr>
        <p:txBody>
          <a:bodyPr wrap="square">
            <a:spAutoFit/>
          </a:bodyPr>
          <a:lstStyle/>
          <a:p>
            <a:r>
              <a:rPr lang="he-IL" dirty="0"/>
              <a:t>כתבו </a:t>
            </a:r>
            <a:r>
              <a:rPr lang="he-IL" dirty="0" err="1"/>
              <a:t>פסאודו</a:t>
            </a:r>
            <a:r>
              <a:rPr lang="he-IL" dirty="0"/>
              <a:t>-קוד של אלגוריתם שמוסיף צומת חדש לרשימה מקושרת ממוינת תוך שמירה על הסדר </a:t>
            </a:r>
            <a:r>
              <a:rPr lang="he-IL" dirty="0" err="1"/>
              <a:t>הממויין</a:t>
            </a:r>
            <a:r>
              <a:rPr lang="he-IL" dirty="0"/>
              <a:t> של הרשימה.</a:t>
            </a:r>
            <a:endParaRPr lang="en-US" dirty="0"/>
          </a:p>
        </p:txBody>
      </p:sp>
      <p:sp>
        <p:nvSpPr>
          <p:cNvPr id="7" name="TextBox 6">
            <a:extLst>
              <a:ext uri="{FF2B5EF4-FFF2-40B4-BE49-F238E27FC236}">
                <a16:creationId xmlns:a16="http://schemas.microsoft.com/office/drawing/2014/main" id="{84CDE88E-70B6-F849-91A5-C5D38589F304}"/>
              </a:ext>
            </a:extLst>
          </p:cNvPr>
          <p:cNvSpPr txBox="1"/>
          <p:nvPr/>
        </p:nvSpPr>
        <p:spPr>
          <a:xfrm>
            <a:off x="1305006" y="1870346"/>
            <a:ext cx="8559756" cy="4031873"/>
          </a:xfrm>
          <a:prstGeom prst="rect">
            <a:avLst/>
          </a:prstGeom>
          <a:noFill/>
        </p:spPr>
        <p:txBody>
          <a:bodyPr wrap="square">
            <a:spAutoFit/>
          </a:bodyPr>
          <a:lstStyle/>
          <a:p>
            <a:pPr algn="l" rtl="0"/>
            <a:r>
              <a:rPr lang="en-US" sz="1600" dirty="0"/>
              <a:t>function try(L, N): </a:t>
            </a:r>
          </a:p>
          <a:p>
            <a:pPr algn="l" rtl="0"/>
            <a:r>
              <a:rPr lang="en-US" sz="1600" dirty="0"/>
              <a:t>	# L is a sorted Linked List </a:t>
            </a:r>
          </a:p>
          <a:p>
            <a:pPr algn="l" rtl="0"/>
            <a:r>
              <a:rPr lang="en-US" sz="1600" dirty="0"/>
              <a:t>	# N is a Linked List with one node </a:t>
            </a:r>
          </a:p>
          <a:p>
            <a:pPr algn="l" rtl="0"/>
            <a:r>
              <a:rPr lang="en-US" sz="1600" dirty="0"/>
              <a:t>	if </a:t>
            </a:r>
            <a:r>
              <a:rPr lang="en-US" sz="1600" dirty="0" err="1"/>
              <a:t>L.head</a:t>
            </a:r>
            <a:r>
              <a:rPr lang="en-US" sz="1600" dirty="0"/>
              <a:t> is NULL: </a:t>
            </a:r>
          </a:p>
          <a:p>
            <a:pPr algn="l" rtl="0"/>
            <a:r>
              <a:rPr lang="en-US" sz="1600" dirty="0"/>
              <a:t>		</a:t>
            </a:r>
            <a:r>
              <a:rPr lang="en-US" sz="1600" dirty="0" err="1"/>
              <a:t>L.head</a:t>
            </a:r>
            <a:r>
              <a:rPr lang="en-US" sz="1600" dirty="0"/>
              <a:t> ← </a:t>
            </a:r>
            <a:r>
              <a:rPr lang="en-US" sz="1600" dirty="0" err="1"/>
              <a:t>N.head</a:t>
            </a:r>
            <a:r>
              <a:rPr lang="en-US" sz="1600" dirty="0"/>
              <a:t> </a:t>
            </a:r>
          </a:p>
          <a:p>
            <a:pPr algn="l" rtl="0"/>
            <a:r>
              <a:rPr lang="en-US" sz="1600" dirty="0"/>
              <a:t>	else: </a:t>
            </a:r>
          </a:p>
          <a:p>
            <a:pPr algn="l" rtl="0"/>
            <a:r>
              <a:rPr lang="en-US" sz="1600" dirty="0"/>
              <a:t>		if </a:t>
            </a:r>
            <a:r>
              <a:rPr lang="en-US" sz="1600" dirty="0" err="1"/>
              <a:t>N.head.data</a:t>
            </a:r>
            <a:r>
              <a:rPr lang="en-US" sz="1600" dirty="0"/>
              <a:t> &lt; </a:t>
            </a:r>
            <a:r>
              <a:rPr lang="en-US" sz="1600" dirty="0" err="1"/>
              <a:t>L.head.data</a:t>
            </a:r>
            <a:r>
              <a:rPr lang="en-US" sz="1600" dirty="0"/>
              <a:t>: </a:t>
            </a:r>
          </a:p>
          <a:p>
            <a:pPr algn="l" rtl="0"/>
            <a:r>
              <a:rPr lang="en-US" sz="1600" dirty="0"/>
              <a:t>			</a:t>
            </a:r>
            <a:r>
              <a:rPr lang="en-US" sz="1600" dirty="0" err="1"/>
              <a:t>N.head.next</a:t>
            </a:r>
            <a:r>
              <a:rPr lang="en-US" sz="1600" dirty="0"/>
              <a:t> ← </a:t>
            </a:r>
            <a:r>
              <a:rPr lang="en-US" sz="1600" dirty="0" err="1"/>
              <a:t>L.head</a:t>
            </a:r>
            <a:r>
              <a:rPr lang="en-US" sz="1600" dirty="0"/>
              <a:t> </a:t>
            </a:r>
          </a:p>
          <a:p>
            <a:pPr algn="l" rtl="0"/>
            <a:r>
              <a:rPr lang="en-US" sz="1600" dirty="0"/>
              <a:t>			</a:t>
            </a:r>
            <a:r>
              <a:rPr lang="en-US" sz="1600" dirty="0" err="1"/>
              <a:t>L.head</a:t>
            </a:r>
            <a:r>
              <a:rPr lang="en-US" sz="1600" dirty="0"/>
              <a:t> ← </a:t>
            </a:r>
            <a:r>
              <a:rPr lang="en-US" sz="1600" dirty="0" err="1"/>
              <a:t>N.head</a:t>
            </a:r>
            <a:r>
              <a:rPr lang="en-US" sz="1600" dirty="0"/>
              <a:t> </a:t>
            </a:r>
          </a:p>
          <a:p>
            <a:pPr algn="l" rtl="0"/>
            <a:r>
              <a:rPr lang="en-US" sz="1600" dirty="0"/>
              <a:t>		else: </a:t>
            </a:r>
          </a:p>
          <a:p>
            <a:pPr algn="l" rtl="0"/>
            <a:r>
              <a:rPr lang="en-US" sz="1600" dirty="0"/>
              <a:t>			x ← </a:t>
            </a:r>
            <a:r>
              <a:rPr lang="en-US" sz="1600" dirty="0" err="1"/>
              <a:t>L.head</a:t>
            </a:r>
            <a:r>
              <a:rPr lang="en-US" sz="1600" dirty="0"/>
              <a:t> </a:t>
            </a:r>
          </a:p>
          <a:p>
            <a:pPr algn="l" rtl="0"/>
            <a:r>
              <a:rPr lang="en-US" sz="1600" dirty="0"/>
              <a:t>			while </a:t>
            </a:r>
            <a:r>
              <a:rPr lang="en-US" sz="1600" dirty="0" err="1"/>
              <a:t>x.next</a:t>
            </a:r>
            <a:r>
              <a:rPr lang="en-US" sz="1600" dirty="0"/>
              <a:t> is not NULL and </a:t>
            </a:r>
            <a:r>
              <a:rPr lang="en-US" sz="1600" dirty="0" err="1"/>
              <a:t>N.head.data</a:t>
            </a:r>
            <a:r>
              <a:rPr lang="en-US" sz="1600" dirty="0"/>
              <a:t> ≥ </a:t>
            </a:r>
            <a:r>
              <a:rPr lang="en-US" sz="1600" dirty="0" err="1"/>
              <a:t>x.next.data</a:t>
            </a:r>
            <a:r>
              <a:rPr lang="en-US" sz="1600" dirty="0"/>
              <a:t>: </a:t>
            </a:r>
          </a:p>
          <a:p>
            <a:pPr algn="l" rtl="0"/>
            <a:r>
              <a:rPr lang="en-US" sz="1600" dirty="0"/>
              <a:t>				x ← </a:t>
            </a:r>
            <a:r>
              <a:rPr lang="en-US" sz="1600" dirty="0" err="1"/>
              <a:t>x.next</a:t>
            </a:r>
            <a:endParaRPr lang="en-US" sz="1600" dirty="0"/>
          </a:p>
          <a:p>
            <a:pPr algn="l" rtl="0"/>
            <a:r>
              <a:rPr lang="en-US" sz="1600" dirty="0"/>
              <a:t>			 </a:t>
            </a:r>
            <a:r>
              <a:rPr lang="en-US" sz="1600" dirty="0" err="1"/>
              <a:t>N.head.next</a:t>
            </a:r>
            <a:r>
              <a:rPr lang="en-US" sz="1600" dirty="0"/>
              <a:t> ← </a:t>
            </a:r>
            <a:r>
              <a:rPr lang="en-US" sz="1600" dirty="0" err="1"/>
              <a:t>x.next</a:t>
            </a:r>
            <a:endParaRPr lang="en-US" sz="1600" dirty="0"/>
          </a:p>
          <a:p>
            <a:pPr algn="l" rtl="0"/>
            <a:r>
              <a:rPr lang="en-US" sz="1600" dirty="0"/>
              <a:t>			 </a:t>
            </a:r>
            <a:r>
              <a:rPr lang="en-US" sz="1600" dirty="0" err="1"/>
              <a:t>x.next</a:t>
            </a:r>
            <a:r>
              <a:rPr lang="en-US" sz="1600" dirty="0"/>
              <a:t> ← </a:t>
            </a:r>
            <a:r>
              <a:rPr lang="en-US" sz="1600" dirty="0" err="1"/>
              <a:t>N.head</a:t>
            </a:r>
            <a:endParaRPr lang="en-US" sz="1600" dirty="0"/>
          </a:p>
          <a:p>
            <a:pPr algn="l" rtl="0"/>
            <a:r>
              <a:rPr lang="en-US" sz="1600" dirty="0"/>
              <a:t> return L</a:t>
            </a:r>
          </a:p>
        </p:txBody>
      </p:sp>
      <p:sp>
        <p:nvSpPr>
          <p:cNvPr id="9" name="TextBox 8">
            <a:extLst>
              <a:ext uri="{FF2B5EF4-FFF2-40B4-BE49-F238E27FC236}">
                <a16:creationId xmlns:a16="http://schemas.microsoft.com/office/drawing/2014/main" id="{D791FB52-FCBA-1377-35FC-8884826D9300}"/>
              </a:ext>
            </a:extLst>
          </p:cNvPr>
          <p:cNvSpPr txBox="1"/>
          <p:nvPr/>
        </p:nvSpPr>
        <p:spPr>
          <a:xfrm>
            <a:off x="6336466" y="2065623"/>
            <a:ext cx="3441033" cy="1200329"/>
          </a:xfrm>
          <a:prstGeom prst="rect">
            <a:avLst/>
          </a:prstGeom>
          <a:noFill/>
        </p:spPr>
        <p:txBody>
          <a:bodyPr wrap="square">
            <a:spAutoFit/>
          </a:bodyPr>
          <a:lstStyle/>
          <a:p>
            <a:pPr algn="just" rtl="0"/>
            <a:r>
              <a:rPr lang="en-US" dirty="0">
                <a:solidFill>
                  <a:srgbClr val="C00000"/>
                </a:solidFill>
              </a:rPr>
              <a:t>This algorithm should properly merge a sorted linked list L with a linked list N that has only one node.</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4</a:t>
            </a:r>
          </a:p>
        </p:txBody>
      </p:sp>
      <p:sp>
        <p:nvSpPr>
          <p:cNvPr id="3" name="TextBox 2">
            <a:extLst>
              <a:ext uri="{FF2B5EF4-FFF2-40B4-BE49-F238E27FC236}">
                <a16:creationId xmlns:a16="http://schemas.microsoft.com/office/drawing/2014/main" id="{C1729EC4-C624-A19E-7165-3E76E6F25B0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4" name="TextBox 3">
            <a:extLst>
              <a:ext uri="{FF2B5EF4-FFF2-40B4-BE49-F238E27FC236}">
                <a16:creationId xmlns:a16="http://schemas.microsoft.com/office/drawing/2014/main" id="{97D5D1D7-AAE4-69DF-36E8-9E89F1116C66}"/>
              </a:ext>
            </a:extLst>
          </p:cNvPr>
          <p:cNvSpPr txBox="1"/>
          <p:nvPr/>
        </p:nvSpPr>
        <p:spPr>
          <a:xfrm>
            <a:off x="562087" y="1397675"/>
            <a:ext cx="5533913" cy="2585323"/>
          </a:xfrm>
          <a:prstGeom prst="rect">
            <a:avLst/>
          </a:prstGeom>
          <a:noFill/>
        </p:spPr>
        <p:txBody>
          <a:bodyPr wrap="square">
            <a:spAutoFit/>
          </a:bodyPr>
          <a:lstStyle/>
          <a:p>
            <a:pPr marL="0" algn="l" defTabSz="914400" rtl="0" eaLnBrk="1" latinLnBrk="0" hangingPunct="1"/>
            <a:r>
              <a:rPr lang="en-US" b="1" dirty="0"/>
              <a:t>function </a:t>
            </a:r>
            <a:r>
              <a:rPr lang="en-US" b="1" dirty="0" err="1"/>
              <a:t>sortLinkedList</a:t>
            </a:r>
            <a:r>
              <a:rPr lang="en-US" b="1" dirty="0"/>
              <a:t>(</a:t>
            </a:r>
            <a:r>
              <a:rPr lang="en-US" b="1" dirty="0" err="1"/>
              <a:t>linkedList</a:t>
            </a:r>
            <a:r>
              <a:rPr lang="en-US" b="1" dirty="0"/>
              <a:t>):</a:t>
            </a:r>
          </a:p>
          <a:p>
            <a:pPr marL="0" algn="l" defTabSz="914400" rtl="0" eaLnBrk="1" latinLnBrk="0" hangingPunct="1"/>
            <a:r>
              <a:rPr lang="en-US" dirty="0"/>
              <a:t> if </a:t>
            </a:r>
            <a:r>
              <a:rPr lang="en-US" dirty="0" err="1"/>
              <a:t>linkedList.head</a:t>
            </a:r>
            <a:r>
              <a:rPr lang="en-US" dirty="0"/>
              <a:t> is NULL or </a:t>
            </a:r>
            <a:r>
              <a:rPr lang="en-US" dirty="0" err="1"/>
              <a:t>linkedList.head.next</a:t>
            </a:r>
            <a:r>
              <a:rPr lang="en-US" dirty="0"/>
              <a:t> is NULL: 	return </a:t>
            </a:r>
            <a:r>
              <a:rPr lang="en-US" dirty="0" err="1"/>
              <a:t>linkedList</a:t>
            </a:r>
            <a:r>
              <a:rPr lang="en-US" dirty="0"/>
              <a:t> </a:t>
            </a:r>
          </a:p>
          <a:p>
            <a:pPr marL="0" algn="l" defTabSz="914400" rtl="0" eaLnBrk="1" latinLnBrk="0" hangingPunct="1"/>
            <a:r>
              <a:rPr lang="en-US" dirty="0"/>
              <a:t>middle = </a:t>
            </a:r>
            <a:r>
              <a:rPr lang="en-US" dirty="0" err="1"/>
              <a:t>getMiddle</a:t>
            </a:r>
            <a:r>
              <a:rPr lang="en-US" dirty="0"/>
              <a:t>(</a:t>
            </a:r>
            <a:r>
              <a:rPr lang="en-US" dirty="0" err="1"/>
              <a:t>linkedList.head</a:t>
            </a:r>
            <a:r>
              <a:rPr lang="en-US" dirty="0"/>
              <a:t>) </a:t>
            </a:r>
          </a:p>
          <a:p>
            <a:pPr marL="0" algn="l" defTabSz="914400" rtl="0" eaLnBrk="1" latinLnBrk="0" hangingPunct="1"/>
            <a:r>
              <a:rPr lang="en-US" dirty="0" err="1"/>
              <a:t>secondHalf</a:t>
            </a:r>
            <a:r>
              <a:rPr lang="en-US" dirty="0"/>
              <a:t> = </a:t>
            </a:r>
            <a:r>
              <a:rPr lang="en-US" dirty="0" err="1"/>
              <a:t>middle.next</a:t>
            </a:r>
            <a:r>
              <a:rPr lang="en-US" dirty="0"/>
              <a:t> </a:t>
            </a:r>
            <a:r>
              <a:rPr lang="en-US" dirty="0" err="1"/>
              <a:t>middle.next</a:t>
            </a:r>
            <a:r>
              <a:rPr lang="en-US" dirty="0"/>
              <a:t> = NULL </a:t>
            </a:r>
          </a:p>
          <a:p>
            <a:pPr marL="0" algn="l" defTabSz="914400" rtl="0" eaLnBrk="1" latinLnBrk="0" hangingPunct="1"/>
            <a:endParaRPr lang="en-US" dirty="0"/>
          </a:p>
          <a:p>
            <a:pPr marL="0" algn="l" defTabSz="914400" rtl="0" eaLnBrk="1" latinLnBrk="0" hangingPunct="1"/>
            <a:r>
              <a:rPr lang="en-US" dirty="0"/>
              <a:t>left = </a:t>
            </a:r>
            <a:r>
              <a:rPr lang="en-US" dirty="0" err="1"/>
              <a:t>sortLinkedList</a:t>
            </a:r>
            <a:r>
              <a:rPr lang="en-US" dirty="0"/>
              <a:t>(</a:t>
            </a:r>
            <a:r>
              <a:rPr lang="en-US" dirty="0" err="1"/>
              <a:t>linkedList</a:t>
            </a:r>
            <a:r>
              <a:rPr lang="en-US" dirty="0"/>
              <a:t>)</a:t>
            </a:r>
          </a:p>
          <a:p>
            <a:pPr marL="0" algn="l" defTabSz="914400" rtl="0" eaLnBrk="1" latinLnBrk="0" hangingPunct="1"/>
            <a:r>
              <a:rPr lang="en-US" dirty="0"/>
              <a:t>right = </a:t>
            </a:r>
            <a:r>
              <a:rPr lang="en-US" dirty="0" err="1"/>
              <a:t>sortLinkedList</a:t>
            </a:r>
            <a:r>
              <a:rPr lang="en-US" dirty="0"/>
              <a:t>(</a:t>
            </a:r>
            <a:r>
              <a:rPr lang="en-US" dirty="0" err="1"/>
              <a:t>secondHalf</a:t>
            </a:r>
            <a:r>
              <a:rPr lang="en-US" dirty="0"/>
              <a:t>) </a:t>
            </a:r>
          </a:p>
          <a:p>
            <a:pPr marL="0" algn="l" defTabSz="914400" rtl="0" eaLnBrk="1" latinLnBrk="0" hangingPunct="1"/>
            <a:r>
              <a:rPr lang="en-US" dirty="0"/>
              <a:t>return merge(left, right)</a:t>
            </a:r>
            <a:endParaRPr lang="en-IL" dirty="0"/>
          </a:p>
        </p:txBody>
      </p:sp>
      <p:sp>
        <p:nvSpPr>
          <p:cNvPr id="7" name="TextBox 6">
            <a:extLst>
              <a:ext uri="{FF2B5EF4-FFF2-40B4-BE49-F238E27FC236}">
                <a16:creationId xmlns:a16="http://schemas.microsoft.com/office/drawing/2014/main" id="{1CAF6C52-45DC-E95C-F3BC-D10700858CE4}"/>
              </a:ext>
            </a:extLst>
          </p:cNvPr>
          <p:cNvSpPr txBox="1"/>
          <p:nvPr/>
        </p:nvSpPr>
        <p:spPr>
          <a:xfrm>
            <a:off x="6096000" y="1397675"/>
            <a:ext cx="6094206" cy="2031325"/>
          </a:xfrm>
          <a:prstGeom prst="rect">
            <a:avLst/>
          </a:prstGeom>
          <a:noFill/>
        </p:spPr>
        <p:txBody>
          <a:bodyPr wrap="square">
            <a:spAutoFit/>
          </a:bodyPr>
          <a:lstStyle/>
          <a:p>
            <a:pPr marL="0" algn="l" defTabSz="914400" rtl="0" eaLnBrk="1" latinLnBrk="0" hangingPunct="1"/>
            <a:r>
              <a:rPr lang="en-US" b="1" dirty="0"/>
              <a:t>function </a:t>
            </a:r>
            <a:r>
              <a:rPr lang="en-US" b="1" dirty="0" err="1"/>
              <a:t>getMiddle</a:t>
            </a:r>
            <a:r>
              <a:rPr lang="en-US" b="1" dirty="0"/>
              <a:t>(head): </a:t>
            </a:r>
          </a:p>
          <a:p>
            <a:pPr lvl="1" algn="l" rtl="0"/>
            <a:r>
              <a:rPr lang="en-US" dirty="0"/>
              <a:t>slow = head </a:t>
            </a:r>
          </a:p>
          <a:p>
            <a:pPr lvl="1" algn="l" rtl="0"/>
            <a:r>
              <a:rPr lang="en-US" dirty="0"/>
              <a:t>fast = head </a:t>
            </a:r>
          </a:p>
          <a:p>
            <a:pPr lvl="1" algn="l" rtl="0"/>
            <a:r>
              <a:rPr lang="en-US" dirty="0"/>
              <a:t>while </a:t>
            </a:r>
            <a:r>
              <a:rPr lang="en-US" dirty="0" err="1"/>
              <a:t>fast.next</a:t>
            </a:r>
            <a:r>
              <a:rPr lang="en-US" dirty="0"/>
              <a:t> is not NULL and </a:t>
            </a:r>
            <a:r>
              <a:rPr lang="en-US" dirty="0" err="1"/>
              <a:t>fast.next.next</a:t>
            </a:r>
            <a:r>
              <a:rPr lang="en-US" dirty="0"/>
              <a:t> is not NULL: </a:t>
            </a:r>
          </a:p>
          <a:p>
            <a:pPr lvl="2" algn="l" rtl="0"/>
            <a:r>
              <a:rPr lang="en-US" dirty="0"/>
              <a:t>slow = </a:t>
            </a:r>
            <a:r>
              <a:rPr lang="en-US" dirty="0" err="1"/>
              <a:t>slow.next</a:t>
            </a:r>
            <a:r>
              <a:rPr lang="en-US" dirty="0"/>
              <a:t> </a:t>
            </a:r>
          </a:p>
          <a:p>
            <a:pPr lvl="2" algn="l" rtl="0"/>
            <a:r>
              <a:rPr lang="en-US" dirty="0"/>
              <a:t>fast = </a:t>
            </a:r>
            <a:r>
              <a:rPr lang="en-US" dirty="0" err="1"/>
              <a:t>fast.next.next</a:t>
            </a:r>
            <a:r>
              <a:rPr lang="en-US" dirty="0"/>
              <a:t> </a:t>
            </a:r>
          </a:p>
          <a:p>
            <a:pPr lvl="1" algn="l" rtl="0"/>
            <a:r>
              <a:rPr lang="en-US" dirty="0"/>
              <a:t>return slow</a:t>
            </a:r>
            <a:endParaRPr lang="en-IL" dirty="0"/>
          </a:p>
        </p:txBody>
      </p:sp>
    </p:spTree>
    <p:extLst>
      <p:ext uri="{BB962C8B-B14F-4D97-AF65-F5344CB8AC3E}">
        <p14:creationId xmlns:p14="http://schemas.microsoft.com/office/powerpoint/2010/main" val="56609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C92C28EB-605E-C53D-131B-1D4C655F10AB}"/>
            </a:ext>
          </a:extLst>
        </p:cNvPr>
        <p:cNvGrpSpPr/>
        <p:nvPr/>
      </p:nvGrpSpPr>
      <p:grpSpPr>
        <a:xfrm>
          <a:off x="0" y="0"/>
          <a:ext cx="0" cy="0"/>
          <a:chOff x="0" y="0"/>
          <a:chExt cx="0" cy="0"/>
        </a:xfrm>
      </p:grpSpPr>
      <p:sp>
        <p:nvSpPr>
          <p:cNvPr id="20" name="Rectangle 2">
            <a:extLst>
              <a:ext uri="{FF2B5EF4-FFF2-40B4-BE49-F238E27FC236}">
                <a16:creationId xmlns:a16="http://schemas.microsoft.com/office/drawing/2014/main" id="{ADFDB00E-BCDA-EC7A-99D8-B31961EA9728}"/>
              </a:ext>
            </a:extLst>
          </p:cNvPr>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4</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המשך</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D4E98C94-5FA5-289A-C38F-46C8D244166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5" name="TextBox 4">
            <a:extLst>
              <a:ext uri="{FF2B5EF4-FFF2-40B4-BE49-F238E27FC236}">
                <a16:creationId xmlns:a16="http://schemas.microsoft.com/office/drawing/2014/main" id="{8F5948CE-03B3-4011-D360-83D25072443F}"/>
              </a:ext>
            </a:extLst>
          </p:cNvPr>
          <p:cNvSpPr txBox="1"/>
          <p:nvPr/>
        </p:nvSpPr>
        <p:spPr>
          <a:xfrm>
            <a:off x="777240" y="1446489"/>
            <a:ext cx="6094206" cy="4524315"/>
          </a:xfrm>
          <a:prstGeom prst="rect">
            <a:avLst/>
          </a:prstGeom>
          <a:noFill/>
        </p:spPr>
        <p:txBody>
          <a:bodyPr wrap="square">
            <a:spAutoFit/>
          </a:bodyPr>
          <a:lstStyle/>
          <a:p>
            <a:pPr algn="l" rtl="0"/>
            <a:r>
              <a:rPr lang="en-US" b="1" dirty="0"/>
              <a:t>function merge(left, right): </a:t>
            </a:r>
            <a:endParaRPr lang="he-IL" b="1" dirty="0"/>
          </a:p>
          <a:p>
            <a:pPr lvl="1" algn="l" rtl="0"/>
            <a:r>
              <a:rPr lang="en-US" dirty="0" err="1"/>
              <a:t>dummyNode</a:t>
            </a:r>
            <a:r>
              <a:rPr lang="en-US" dirty="0"/>
              <a:t> = Node(0) </a:t>
            </a:r>
            <a:endParaRPr lang="he-IL" dirty="0"/>
          </a:p>
          <a:p>
            <a:pPr lvl="1" algn="l" rtl="0"/>
            <a:r>
              <a:rPr lang="en-US" dirty="0"/>
              <a:t>current = </a:t>
            </a:r>
            <a:r>
              <a:rPr lang="en-US" dirty="0" err="1"/>
              <a:t>dummyNode</a:t>
            </a:r>
            <a:r>
              <a:rPr lang="en-US" dirty="0"/>
              <a:t> </a:t>
            </a:r>
            <a:endParaRPr lang="he-IL" dirty="0"/>
          </a:p>
          <a:p>
            <a:pPr lvl="1" algn="l" rtl="0"/>
            <a:r>
              <a:rPr lang="en-US" dirty="0"/>
              <a:t>while left is not NULL and right is not NULL: </a:t>
            </a:r>
            <a:endParaRPr lang="he-IL" dirty="0"/>
          </a:p>
          <a:p>
            <a:pPr lvl="1" algn="l" rtl="0"/>
            <a:r>
              <a:rPr lang="he-IL" dirty="0"/>
              <a:t>	</a:t>
            </a:r>
            <a:r>
              <a:rPr lang="en-US" dirty="0"/>
              <a:t>if </a:t>
            </a:r>
            <a:r>
              <a:rPr lang="en-US" dirty="0" err="1"/>
              <a:t>left.value</a:t>
            </a:r>
            <a:r>
              <a:rPr lang="en-US" dirty="0"/>
              <a:t> &lt; </a:t>
            </a:r>
            <a:r>
              <a:rPr lang="en-US" dirty="0" err="1"/>
              <a:t>right.value</a:t>
            </a:r>
            <a:r>
              <a:rPr lang="en-US" dirty="0"/>
              <a:t>: </a:t>
            </a:r>
            <a:endParaRPr lang="he-IL" dirty="0"/>
          </a:p>
          <a:p>
            <a:pPr lvl="1" algn="l" rtl="0"/>
            <a:r>
              <a:rPr lang="he-IL" dirty="0"/>
              <a:t>		</a:t>
            </a:r>
            <a:r>
              <a:rPr lang="en-US" dirty="0" err="1"/>
              <a:t>current.next</a:t>
            </a:r>
            <a:r>
              <a:rPr lang="en-US" dirty="0"/>
              <a:t> = left </a:t>
            </a:r>
            <a:endParaRPr lang="he-IL" dirty="0"/>
          </a:p>
          <a:p>
            <a:pPr lvl="1" algn="l" rtl="0"/>
            <a:r>
              <a:rPr lang="he-IL" dirty="0"/>
              <a:t>		</a:t>
            </a:r>
            <a:r>
              <a:rPr lang="en-US" dirty="0"/>
              <a:t>left = </a:t>
            </a:r>
            <a:r>
              <a:rPr lang="en-US" dirty="0" err="1"/>
              <a:t>left.next</a:t>
            </a:r>
            <a:r>
              <a:rPr lang="en-US" dirty="0"/>
              <a:t> </a:t>
            </a:r>
            <a:endParaRPr lang="he-IL" dirty="0"/>
          </a:p>
          <a:p>
            <a:pPr lvl="1" algn="l" rtl="0"/>
            <a:r>
              <a:rPr lang="he-IL" dirty="0"/>
              <a:t>	</a:t>
            </a:r>
            <a:r>
              <a:rPr lang="en-US" dirty="0"/>
              <a:t>else: </a:t>
            </a:r>
            <a:endParaRPr lang="he-IL" dirty="0"/>
          </a:p>
          <a:p>
            <a:pPr lvl="1" algn="l" rtl="0"/>
            <a:r>
              <a:rPr lang="he-IL" dirty="0"/>
              <a:t>		</a:t>
            </a:r>
            <a:r>
              <a:rPr lang="en-US" dirty="0" err="1"/>
              <a:t>current.next</a:t>
            </a:r>
            <a:r>
              <a:rPr lang="en-US" dirty="0"/>
              <a:t> = right </a:t>
            </a:r>
            <a:endParaRPr lang="he-IL" dirty="0"/>
          </a:p>
          <a:p>
            <a:pPr lvl="1" algn="l" rtl="0"/>
            <a:r>
              <a:rPr lang="he-IL" dirty="0"/>
              <a:t>		</a:t>
            </a:r>
            <a:r>
              <a:rPr lang="en-US" dirty="0"/>
              <a:t>right = </a:t>
            </a:r>
            <a:r>
              <a:rPr lang="en-US" dirty="0" err="1"/>
              <a:t>right.next</a:t>
            </a:r>
            <a:r>
              <a:rPr lang="en-US" dirty="0"/>
              <a:t> </a:t>
            </a:r>
            <a:endParaRPr lang="he-IL" dirty="0"/>
          </a:p>
          <a:p>
            <a:pPr lvl="1" algn="l" rtl="0"/>
            <a:r>
              <a:rPr lang="he-IL" dirty="0"/>
              <a:t>	</a:t>
            </a:r>
            <a:r>
              <a:rPr lang="en-US" dirty="0"/>
              <a:t>current = </a:t>
            </a:r>
            <a:r>
              <a:rPr lang="en-US" dirty="0" err="1"/>
              <a:t>current.next</a:t>
            </a:r>
            <a:r>
              <a:rPr lang="en-US" dirty="0"/>
              <a:t> </a:t>
            </a:r>
            <a:endParaRPr lang="he-IL" dirty="0"/>
          </a:p>
          <a:p>
            <a:pPr lvl="1" algn="l" rtl="0"/>
            <a:r>
              <a:rPr lang="en-US" dirty="0"/>
              <a:t>if left is not NULL: </a:t>
            </a:r>
            <a:endParaRPr lang="he-IL" dirty="0"/>
          </a:p>
          <a:p>
            <a:pPr lvl="1" algn="l" rtl="0"/>
            <a:r>
              <a:rPr lang="he-IL" dirty="0"/>
              <a:t>	</a:t>
            </a:r>
            <a:r>
              <a:rPr lang="en-US" dirty="0" err="1"/>
              <a:t>current.next</a:t>
            </a:r>
            <a:r>
              <a:rPr lang="en-US" dirty="0"/>
              <a:t> = left</a:t>
            </a:r>
            <a:endParaRPr lang="he-IL" dirty="0"/>
          </a:p>
          <a:p>
            <a:pPr lvl="1" algn="l" rtl="0"/>
            <a:r>
              <a:rPr lang="en-US" dirty="0"/>
              <a:t>else: </a:t>
            </a:r>
            <a:endParaRPr lang="he-IL" dirty="0"/>
          </a:p>
          <a:p>
            <a:pPr lvl="1" algn="l" rtl="0"/>
            <a:r>
              <a:rPr lang="he-IL" dirty="0"/>
              <a:t>	</a:t>
            </a:r>
            <a:r>
              <a:rPr lang="en-US" dirty="0" err="1"/>
              <a:t>current.next</a:t>
            </a:r>
            <a:r>
              <a:rPr lang="en-US" dirty="0"/>
              <a:t> = right </a:t>
            </a:r>
            <a:endParaRPr lang="he-IL" dirty="0"/>
          </a:p>
          <a:p>
            <a:pPr lvl="1" algn="l" rtl="0"/>
            <a:r>
              <a:rPr lang="en-US" dirty="0"/>
              <a:t>return </a:t>
            </a:r>
            <a:r>
              <a:rPr lang="en-US" dirty="0" err="1"/>
              <a:t>dummyNode.next</a:t>
            </a:r>
            <a:endParaRPr lang="en-IL" dirty="0"/>
          </a:p>
        </p:txBody>
      </p:sp>
    </p:spTree>
    <p:extLst>
      <p:ext uri="{BB962C8B-B14F-4D97-AF65-F5344CB8AC3E}">
        <p14:creationId xmlns:p14="http://schemas.microsoft.com/office/powerpoint/2010/main" val="100114074"/>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TotalTime>
  <Words>3729</Words>
  <Application>Microsoft Macintosh PowerPoint</Application>
  <PresentationFormat>Widescreen</PresentationFormat>
  <Paragraphs>391</Paragraphs>
  <Slides>12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42</cp:revision>
  <dcterms:created xsi:type="dcterms:W3CDTF">2023-05-03T06:41:59Z</dcterms:created>
  <dcterms:modified xsi:type="dcterms:W3CDTF">2024-11-24T10:04:57Z</dcterms:modified>
</cp:coreProperties>
</file>