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1" r:id="rId3"/>
    <p:sldId id="260" r:id="rId4"/>
    <p:sldId id="263" r:id="rId5"/>
    <p:sldId id="258" r:id="rId6"/>
    <p:sldId id="264" r:id="rId7"/>
    <p:sldId id="265" r:id="rId8"/>
    <p:sldId id="266" r:id="rId9"/>
    <p:sldId id="269" r:id="rId10"/>
    <p:sldId id="272" r:id="rId11"/>
    <p:sldId id="271" r:id="rId12"/>
    <p:sldId id="270" r:id="rId13"/>
    <p:sldId id="268" r:id="rId14"/>
    <p:sldId id="278" r:id="rId15"/>
    <p:sldId id="279" r:id="rId16"/>
    <p:sldId id="280" r:id="rId17"/>
    <p:sldId id="281" r:id="rId18"/>
    <p:sldId id="282" r:id="rId19"/>
    <p:sldId id="275" r:id="rId20"/>
    <p:sldId id="276" r:id="rId21"/>
    <p:sldId id="274" r:id="rId22"/>
    <p:sldId id="277" r:id="rId23"/>
    <p:sldId id="25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ג'.חשון.תשפ"ה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stackoverflow.com/questions/2095395/is-logn-%CE%98n-logn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-pseudo-cod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174" y="1001466"/>
            <a:ext cx="375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01-Algorithms+RunningTime</a:t>
            </a: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8575" y="2370149"/>
            <a:ext cx="31630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task4(n):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j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*j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2290" y="2748699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6719" y="3087253"/>
            <a:ext cx="58647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9725" y="34088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9725" y="3804461"/>
            <a:ext cx="36195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algn="l" rtl="0">
              <a:spcBef>
                <a:spcPts val="300"/>
              </a:spcBef>
            </a:pP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93765" y="326270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6285" y="3241142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5947" y="785806"/>
            <a:ext cx="7369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38" y="2135267"/>
            <a:ext cx="385783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CountSingles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I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length(A)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for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if A[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A[j] 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if occurs = 1 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singles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return singles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9970" y="1879231"/>
            <a:ext cx="33472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countSingles</a:t>
            </a:r>
            <a:r>
              <a:rPr lang="en-US" sz="1500" dirty="0">
                <a:latin typeface="JetBrains Mono"/>
              </a:rPr>
              <a:t>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A[],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length)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singles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= 0;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&lt; length;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++)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occurs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j = 0; j &lt; length; </a:t>
            </a:r>
            <a:r>
              <a:rPr lang="en-US" sz="1500" dirty="0" err="1">
                <a:latin typeface="JetBrains Mono"/>
              </a:rPr>
              <a:t>j++</a:t>
            </a:r>
            <a:r>
              <a:rPr lang="en-US" sz="1500" dirty="0">
                <a:latin typeface="JetBrains Mono"/>
              </a:rPr>
              <a:t>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if (A[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] == A[j])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    occurs++;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if (occurs == 1)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singles++;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return singles;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675" y="242584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9730" y="2772679"/>
            <a:ext cx="17244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length(A) = n =&gt; n + 1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296953" y="362862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9473" y="3607061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8438" y="310032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9836" y="3447164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7907" y="3889835"/>
            <a:ext cx="37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988389" y="3760856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985142" y="4387708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2135" y="449482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82642" y="5051450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2098" y="778419"/>
            <a:ext cx="8013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אלגוריתם הבא מחשב את כמות האיברים שמופיעים רק פעם אחת במערך. 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  <p:bldP spid="14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333" y="1560255"/>
            <a:ext cx="2740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task6(n):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1 to n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for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7072" y="2298229"/>
            <a:ext cx="129396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j=1, k=1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4846" y="2246883"/>
            <a:ext cx="133134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j=1, k=2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j=2, k=3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0001" y="2175827"/>
            <a:ext cx="133134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=3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j=1, k=4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j=2, k=5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j=3, k=6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5156" y="2167424"/>
            <a:ext cx="1535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j=1, k=7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j=2, k=8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j=3, k=9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j=4, k=10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1870" y="1668779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Define n = 4: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0657" y="795131"/>
            <a:ext cx="6745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k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k + 1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AutoShape 2" descr="{\displaystyle \sum _{k=1}^{n}k={\frac {n(n+1)}{2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7D8A31-1DBB-697D-1D0D-8964170BB55E}"/>
                  </a:ext>
                </a:extLst>
              </p:cNvPr>
              <p:cNvSpPr txBox="1"/>
              <p:nvPr/>
            </p:nvSpPr>
            <p:spPr>
              <a:xfrm>
                <a:off x="1223263" y="4124989"/>
                <a:ext cx="4872737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=1+2+3+…+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7D8A31-1DBB-697D-1D0D-8964170BB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63" y="4124989"/>
                <a:ext cx="4872737" cy="755271"/>
              </a:xfrm>
              <a:prstGeom prst="rect">
                <a:avLst/>
              </a:prstGeom>
              <a:blipFill>
                <a:blip r:embed="rId3"/>
                <a:stretch>
                  <a:fillRect l="-1039" t="-116393" b="-1770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88672D-6718-D46D-1F7C-92A16642A25D}"/>
                  </a:ext>
                </a:extLst>
              </p:cNvPr>
              <p:cNvSpPr txBox="1"/>
              <p:nvPr/>
            </p:nvSpPr>
            <p:spPr>
              <a:xfrm>
                <a:off x="6422333" y="4187089"/>
                <a:ext cx="4389120" cy="631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l" defTabSz="914400" rtl="0" eaLnBrk="1" latinLnBrk="0" hangingPunct="1"/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if n = 4, then: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4(4+1)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88672D-6718-D46D-1F7C-92A16642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33" y="4187089"/>
                <a:ext cx="4389120" cy="631070"/>
              </a:xfrm>
              <a:prstGeom prst="rect">
                <a:avLst/>
              </a:prstGeom>
              <a:blipFill>
                <a:blip r:embed="rId4"/>
                <a:stretch>
                  <a:fillRect l="-576" b="-78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77517" y="705232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494" y="1388474"/>
            <a:ext cx="2774831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task7(n):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while j &lt; q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 * 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6586" y="160100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0310" y="160100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034" y="15749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884" y="15749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342" y="1609248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0195" y="160100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1212" y="2054735"/>
            <a:ext cx="56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80779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6657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4034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4884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50195" y="20879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8079" y="2567821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779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66657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64034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8284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40913" y="2567821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50195" y="2567821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8079" y="3046563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0779" y="3046563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66657" y="3046563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07965" y="3046563"/>
            <a:ext cx="47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18284" y="3046563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40913" y="3046563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66022" y="3046563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10965" y="3525305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3665" y="35253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69543" y="35253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19855" y="3520756"/>
            <a:ext cx="415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21170" y="35253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07521" y="3525305"/>
            <a:ext cx="89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03493" y="3516443"/>
            <a:ext cx="447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4909" y="688090"/>
            <a:ext cx="8140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055BBA-A1BD-E356-1A85-3F31C4E192E9}"/>
                  </a:ext>
                </a:extLst>
              </p:cNvPr>
              <p:cNvSpPr txBox="1"/>
              <p:nvPr/>
            </p:nvSpPr>
            <p:spPr>
              <a:xfrm>
                <a:off x="3850191" y="4217916"/>
                <a:ext cx="609442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latin typeface="Söhne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latin typeface="Söhne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latin typeface="Söhne"/>
                            </a:rPr>
                            <m:t>+ ... 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Söhne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055BBA-A1BD-E356-1A85-3F31C4E1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91" y="4217916"/>
                <a:ext cx="6094428" cy="848566"/>
              </a:xfrm>
              <a:prstGeom prst="rect">
                <a:avLst/>
              </a:prstGeom>
              <a:blipFill>
                <a:blip r:embed="rId3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BCC81E-F106-0769-3A76-C23763E4417A}"/>
                  </a:ext>
                </a:extLst>
              </p:cNvPr>
              <p:cNvSpPr/>
              <p:nvPr/>
            </p:nvSpPr>
            <p:spPr>
              <a:xfrm>
                <a:off x="6125716" y="5401554"/>
                <a:ext cx="169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pt-BR" dirty="0" err="1">
                    <a:latin typeface="Söhne"/>
                  </a:rPr>
                  <a:t>Runtime</a:t>
                </a:r>
                <a:r>
                  <a:rPr lang="pt-BR" dirty="0">
                    <a:latin typeface="Söhne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BCC81E-F106-0769-3A76-C23763E44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16" y="5401554"/>
                <a:ext cx="1694310" cy="369332"/>
              </a:xfrm>
              <a:prstGeom prst="rect">
                <a:avLst/>
              </a:prstGeom>
              <a:blipFill>
                <a:blip r:embed="rId4"/>
                <a:stretch>
                  <a:fillRect l="-2985" t="-6667" b="-2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158796" y="20880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תזכורת - לוגריתם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034971" y="983502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מתמטית שימושית המוכרת לנו מהתיכון, היא פונקציית הלוגריתם (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logarithm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), המוגדרת כך: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		</a:t>
            </a: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(b) = 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אם ורק 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=b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קרי: הלוגריתם של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בבסיס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אם"ם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בחזקת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כלומר, מדובר כאן בסוג של פעולה הפוכה להעלאה בחזקה.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דוגמאות: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(8) = 		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(32) = 		 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(1024)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(10) = 		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(100) = 	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(1000) =  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(81) = 		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(64) = 	 	 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(25) =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עבור כל בסיס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מתקיים: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(1) = 		</a:t>
            </a: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798949" y="3146813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742576" y="3127302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9948533" y="313580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3825546" y="3543707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766418" y="35446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924691" y="349872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9948532" y="390091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6754735" y="392768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849388" y="395688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25544" y="46765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6778773" y="460562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8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994894" y="2001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871069" y="974875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חוקי הלוגריתמים הבאים, מתקיימים עבור כל </a:t>
            </a: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a,b,c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ממשיים חיוביים (בתנאי שבסיס הלוגריתם גדול מ-1):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4" name="Picture 4" descr="02758a7009a95e1fe476f9ec17e55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4" y="2775100"/>
            <a:ext cx="43116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edf5a9d6ef8c4dfeeec843b8677c58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2049612"/>
            <a:ext cx="4705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 descr="11791e691a5657bb60eadde45ad84d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3919687"/>
            <a:ext cx="33845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7" descr="3675b84fb98811ac5100dc7bbbbb99e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4788050"/>
            <a:ext cx="15843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 descr="bugs1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06" y="3206900"/>
            <a:ext cx="167481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74124" y="24330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50299" y="1018007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 נשרטט את הגרף של פונקציות לוגריתם בעלות בסיסים שונים, נגלה כי קיבלנו גרפים הדומים זה לזה בהתנהגותם.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1.5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הגרפים הללו נבדלים ביניהם                                                    רק בכפל בקבוע.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על כן, כל הפונקציות הללו				                    הן מאותו סדר גודל: (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logn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l-GR" altLang="he-IL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Θ</a:t>
            </a:r>
            <a:endParaRPr kumimoji="0" lang="he-IL" altLang="he-IL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4" descr="graph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49" y="1859382"/>
            <a:ext cx="4246562" cy="412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8849" y="174296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595024" y="948996"/>
                <a:ext cx="8497887" cy="522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נוהגים לכתוב (</a:t>
                </a:r>
                <a:r>
                  <a:rPr kumimoji="0" lang="en-US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logn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)</a:t>
                </a:r>
                <a:r>
                  <a:rPr kumimoji="0" lang="el-GR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Θ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, מבלי לציין את הבסיס של הלוגריתם, שכן מלוגריתם בבסיס מסוים ניתן לעבור ללוגריתם בכל בסיס אחר, על-ידי כפל במספר קבוע.</a:t>
                </a: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הנוסחא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בה משתמשים:</a:t>
                </a:r>
              </a:p>
              <a:p>
                <a:pPr marL="839788" marR="0" lvl="1" indent="-4953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839788" marR="0" lvl="1" indent="-4953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דוגמא לשימוש </a:t>
                </a:r>
                <a:r>
                  <a:rPr kumimoji="0" lang="he-IL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בנוסחא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:</a:t>
                </a:r>
              </a:p>
              <a:p>
                <a:pPr marL="571500" lvl="0" indent="-571500" algn="l" rtl="0" eaLnBrk="1" hangingPunct="1">
                  <a:buClr>
                    <a:srgbClr val="CC9900"/>
                  </a:buClr>
                  <a:buNone/>
                  <a:defRPr/>
                </a:pP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				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8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(32) </a:t>
                </a:r>
                <a14:m>
                  <m:oMath xmlns:m="http://schemas.openxmlformats.org/officeDocument/2006/math">
                    <m:r>
                      <a:rPr kumimoji="0" lang="en-US" altLang="he-IL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log</m:t>
                        </m:r>
                        <m:r>
                          <a:rPr lang="en-US" altLang="he-IL" sz="2000" i="1" kern="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(32)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log</m:t>
                        </m:r>
                        <m:r>
                          <a:rPr lang="en-US" altLang="he-IL" sz="2000" i="1" kern="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(8)</m:t>
                        </m:r>
                      </m:den>
                    </m:f>
                    <m:r>
                      <a:rPr kumimoji="0" lang="en-US" altLang="he-IL" sz="20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he-IL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kumimoji="0" lang="en-US" altLang="he-IL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5</m:t>
                        </m:r>
                      </m:num>
                      <m:den>
                        <m:r>
                          <a:rPr kumimoji="0" lang="en-US" altLang="he-IL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= 1.66</a:t>
                </a: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הנוסחא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מאפשרת לנו, למשל, לעבור מהפונקציה 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2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ל- 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10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על-ידי חלוקה בקבוע 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2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(10)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.</a:t>
                </a: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באופן דומה, ניתן לעבור מכל </a:t>
                </a:r>
                <a:r>
                  <a:rPr kumimoji="0" lang="en-US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a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לכל </a:t>
                </a:r>
                <a:r>
                  <a:rPr kumimoji="0" lang="en-US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b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. על כן, כל הפונקציות הללו הן מאותו סדר גודל, וזו הסיבה מדוע כותבים פשוט (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)</a:t>
                </a:r>
                <a:r>
                  <a:rPr kumimoji="0" lang="el-GR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Θ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.</a:t>
                </a:r>
                <a:endParaRPr kumimoji="0" lang="en-US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el-GR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024" y="948996"/>
                <a:ext cx="8497887" cy="5222875"/>
              </a:xfrm>
              <a:prstGeom prst="rect">
                <a:avLst/>
              </a:prstGeom>
              <a:blipFill>
                <a:blip r:embed="rId3"/>
                <a:stretch>
                  <a:fillRect l="-597" t="-485" r="-7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6218372e73fa2883a74775b2615cbc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32" y="2038124"/>
            <a:ext cx="1847252" cy="7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779234" y="9665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55409" y="871358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לוגריתמית גדלה בקצב איטי, ולכן, באופן כללי, נעדיף אלגוריתם שפונקצית זמן הריצה שלו היא לוגריתמית, על פני אלגוריתם שפונקצית זמן הריצה שלו היא לינארית.</a:t>
            </a:r>
            <a:endParaRPr kumimoji="0" lang="en-US" altLang="he-IL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3" name="Picture 4" descr="graph7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71" y="1961970"/>
            <a:ext cx="6551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125" y="1921538"/>
            <a:ext cx="22174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2631" y="2135936"/>
            <a:ext cx="1083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iterations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9375" y="21568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8975" y="21568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9596" y="21568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3408" y="284891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3407" y="325006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3406" y="365454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8298" y="284757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8297" y="325006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8296" y="363549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18295" y="40921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3406" y="408652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39374" y="287736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9371" y="326582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9372" y="366528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39371" y="4121909"/>
            <a:ext cx="45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36722" y="287537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2788" y="325335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2788" y="366528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78916" y="2755244"/>
            <a:ext cx="3195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We want to find out how many iterations are needed until I become = or &gt; than n.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3693675" y="516866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2562" y="5127682"/>
            <a:ext cx="6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i</a:t>
            </a:r>
            <a:r>
              <a:rPr lang="en-US" dirty="0"/>
              <a:t> = 2</a:t>
            </a:r>
            <a:r>
              <a:rPr lang="en-US" baseline="30000" dirty="0"/>
              <a:t>k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161966" y="5166154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29207" y="5140864"/>
            <a:ext cx="1015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n &lt;= 2</a:t>
            </a:r>
            <a:r>
              <a:rPr lang="en-US" baseline="30000" dirty="0"/>
              <a:t>k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752101" y="5174016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08200" y="5127682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 &gt;= log(n)</a:t>
            </a:r>
            <a:endParaRPr lang="en-US" baseline="30000" dirty="0"/>
          </a:p>
        </p:txBody>
      </p:sp>
      <p:sp>
        <p:nvSpPr>
          <p:cNvPr id="59" name="Right Arrow 58"/>
          <p:cNvSpPr/>
          <p:nvPr/>
        </p:nvSpPr>
        <p:spPr>
          <a:xfrm>
            <a:off x="8817559" y="5174016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513704" y="5127682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O (log(n))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3976816" y="247703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1706" y="247569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022782" y="250548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620130" y="250349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91690" y="762392"/>
            <a:ext cx="81835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מהו ערך של משתנה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בתום ביצוע לולאת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 (כפונקציה של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1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8475" y="1255208"/>
            <a:ext cx="63145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אלגוריתם</a:t>
            </a:r>
            <a:endParaRPr lang="en-US" sz="3200" dirty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אלגוריתם הוא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דרך לביצוע משימה מסוימת במספר סופי של צעדים</a:t>
            </a:r>
            <a:endParaRPr lang="en-US" sz="2000" dirty="0">
              <a:latin typeface="ArialMT"/>
            </a:endParaRPr>
          </a:p>
          <a:p>
            <a:pPr algn="just"/>
            <a:endParaRPr lang="he-IL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סדרה סופית של הוראות חד משמעיות לביצוע, כך שעבור כל קלט חוקי</a:t>
            </a:r>
            <a:r>
              <a:rPr lang="en-US" sz="2000" dirty="0">
                <a:latin typeface="ArialMT"/>
              </a:rPr>
              <a:t> </a:t>
            </a:r>
            <a:r>
              <a:rPr lang="he-IL" sz="2000" dirty="0">
                <a:latin typeface="ArialMT"/>
              </a:rPr>
              <a:t>יתקבל הפלט הרצוי.</a:t>
            </a:r>
            <a:endParaRPr lang="en-US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אלגוריתם נכון :</a:t>
            </a:r>
            <a:endParaRPr lang="en-US" sz="20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אם עבור כל מופע </a:t>
            </a:r>
            <a:r>
              <a:rPr lang="he-IL" sz="2000" b="1" dirty="0">
                <a:latin typeface="Arial-BoldMT"/>
              </a:rPr>
              <a:t>קלט</a:t>
            </a:r>
            <a:r>
              <a:rPr lang="he-IL" sz="2000" dirty="0">
                <a:latin typeface="ArialMT"/>
              </a:rPr>
              <a:t>, הוא עוצר עם </a:t>
            </a:r>
            <a:r>
              <a:rPr lang="he-IL" sz="2000" b="1" dirty="0">
                <a:latin typeface="Arial-BoldMT"/>
              </a:rPr>
              <a:t>הפלט </a:t>
            </a:r>
            <a:r>
              <a:rPr lang="he-IL" sz="2000" dirty="0">
                <a:latin typeface="ArialMT"/>
              </a:rPr>
              <a:t>הנכון.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888" y="1458172"/>
            <a:ext cx="2481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while k &lt;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1270" y="165006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i: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3194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267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2623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570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0109" y="166738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005" y="165134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22750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9871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99964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2189" y="1650067"/>
            <a:ext cx="52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24485" y="1658626"/>
            <a:ext cx="44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18436" y="1658291"/>
            <a:ext cx="49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29171" y="1636229"/>
            <a:ext cx="41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98263" y="1638148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86345" y="1633000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62641" y="1650067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95374" y="2087086"/>
            <a:ext cx="39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0657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28108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0086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3168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87572" y="208683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0732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0213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01888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97427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42039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836780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31521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11049" y="206823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014591" y="2065658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385118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766512" y="2069485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24438" y="2543411"/>
            <a:ext cx="240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Inner loop iterations: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0642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1209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54291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98695" y="254253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85117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34205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6262" y="2543411"/>
            <a:ext cx="329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08550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96896" y="2543411"/>
            <a:ext cx="31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872647" y="2537010"/>
            <a:ext cx="31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247464" y="2537010"/>
            <a:ext cx="3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676198" y="2537010"/>
            <a:ext cx="32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070307" y="2521356"/>
            <a:ext cx="35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63995" y="2521762"/>
            <a:ext cx="26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841914" y="2521356"/>
            <a:ext cx="2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4" name="Left Brace 63"/>
          <p:cNvSpPr/>
          <p:nvPr/>
        </p:nvSpPr>
        <p:spPr>
          <a:xfrm rot="16200000">
            <a:off x="6356904" y="2805136"/>
            <a:ext cx="172527" cy="568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30550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log(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73" name="Half Frame 72"/>
          <p:cNvSpPr/>
          <p:nvPr/>
        </p:nvSpPr>
        <p:spPr>
          <a:xfrm>
            <a:off x="6060904" y="3218967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Half Frame 74"/>
          <p:cNvSpPr/>
          <p:nvPr/>
        </p:nvSpPr>
        <p:spPr>
          <a:xfrm flipH="1">
            <a:off x="6714805" y="3218968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16200000">
            <a:off x="7383002" y="2476123"/>
            <a:ext cx="206165" cy="1226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 rot="16200000">
            <a:off x="9582854" y="1662834"/>
            <a:ext cx="206165" cy="2853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26331" y="3257338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log(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79" name="Half Frame 78"/>
          <p:cNvSpPr/>
          <p:nvPr/>
        </p:nvSpPr>
        <p:spPr>
          <a:xfrm>
            <a:off x="7067944" y="3257338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Half Frame 79"/>
          <p:cNvSpPr/>
          <p:nvPr/>
        </p:nvSpPr>
        <p:spPr>
          <a:xfrm flipH="1">
            <a:off x="7721845" y="3257339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64756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log(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82" name="Half Frame 81"/>
          <p:cNvSpPr/>
          <p:nvPr/>
        </p:nvSpPr>
        <p:spPr>
          <a:xfrm>
            <a:off x="9306369" y="3233899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/>
          <p:cNvSpPr/>
          <p:nvPr/>
        </p:nvSpPr>
        <p:spPr>
          <a:xfrm flipH="1">
            <a:off x="9960270" y="3233900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9076616" y="3739653"/>
                <a:ext cx="12869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dirty="0"/>
                  <a:t>3.16</a:t>
                </a: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16" y="3739653"/>
                <a:ext cx="1286904" cy="292388"/>
              </a:xfrm>
              <a:prstGeom prst="rect">
                <a:avLst/>
              </a:prstGeom>
              <a:blipFill>
                <a:blip r:embed="rId3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9108140" y="4007133"/>
                <a:ext cx="1276977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fun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dirty="0"/>
                  <a:t>3.90</a:t>
                </a:r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140" y="4007133"/>
                <a:ext cx="1276977" cy="292388"/>
              </a:xfrm>
              <a:prstGeom prst="rect">
                <a:avLst/>
              </a:prstGeom>
              <a:blipFill>
                <a:blip r:embed="rId4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2512381" y="4450692"/>
                <a:ext cx="8475659" cy="125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:r>
                  <a:rPr lang="en-US" sz="1500" dirty="0"/>
                  <a:t>Total=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500" dirty="0"/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1500" dirty="0"/>
                  <a:t>+…+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500" dirty="0"/>
                  <a:t> = O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US" sz="1500" dirty="0"/>
                  <a:t>) or O 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500" dirty="0"/>
                  <a:t>))</a:t>
                </a:r>
              </a:p>
              <a:p>
                <a:pPr algn="just" rtl="0"/>
                <a:endParaRPr lang="en-US" sz="1500" dirty="0"/>
              </a:p>
              <a:p>
                <a:pPr algn="just" rtl="0"/>
                <a:r>
                  <a:rPr lang="en-US" sz="1500" dirty="0">
                    <a:hlinkClick r:id="rId5"/>
                  </a:rPr>
                  <a:t>log(n!) ?= nlog(n)</a:t>
                </a:r>
                <a:r>
                  <a:rPr lang="en-US" sz="1500" dirty="0"/>
                  <a:t> </a:t>
                </a:r>
              </a:p>
              <a:p>
                <a:pPr algn="just" rtl="0"/>
                <a:endParaRPr lang="en-US" sz="1500" dirty="0"/>
              </a:p>
              <a:p>
                <a:pPr algn="just" rtl="0"/>
                <a:r>
                  <a:rPr lang="en-US" sz="1500" dirty="0"/>
                  <a:t>(https://stackoverflow.com/questions/2095395/is-logn-%CE%98n-logn)</a:t>
                </a:r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81" y="4450692"/>
                <a:ext cx="8475659" cy="1256241"/>
              </a:xfrm>
              <a:prstGeom prst="rect">
                <a:avLst/>
              </a:prstGeom>
              <a:blipFill>
                <a:blip r:embed="rId6"/>
                <a:stretch>
                  <a:fillRect l="-299" b="-5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53848" y="793473"/>
            <a:ext cx="6490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הכפל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 &lt;- k *2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BA8D6E3-B46C-404E-5780-ABD77B2F47A7}"/>
                  </a:ext>
                </a:extLst>
              </p:cNvPr>
              <p:cNvSpPr/>
              <p:nvPr/>
            </p:nvSpPr>
            <p:spPr>
              <a:xfrm>
                <a:off x="6961411" y="3749403"/>
                <a:ext cx="12869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/>
                  <a:t>2.32</a:t>
                </a: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BA8D6E3-B46C-404E-5780-ABD77B2F4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11" y="3749403"/>
                <a:ext cx="1286904" cy="292388"/>
              </a:xfrm>
              <a:prstGeom prst="rect">
                <a:avLst/>
              </a:prstGeom>
              <a:blipFill>
                <a:blip r:embed="rId7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1DE2EA-C555-AA51-476E-CCA34C138B90}"/>
                  </a:ext>
                </a:extLst>
              </p:cNvPr>
              <p:cNvSpPr/>
              <p:nvPr/>
            </p:nvSpPr>
            <p:spPr>
              <a:xfrm>
                <a:off x="6995430" y="4108345"/>
                <a:ext cx="12869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dirty="0"/>
                  <a:t> 3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1DE2EA-C555-AA51-476E-CCA34C138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30" y="4108345"/>
                <a:ext cx="1286904" cy="292388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8F880B3-2F4E-3CEF-3F9C-EE0C2577C0AD}"/>
                  </a:ext>
                </a:extLst>
              </p:cNvPr>
              <p:cNvSpPr/>
              <p:nvPr/>
            </p:nvSpPr>
            <p:spPr>
              <a:xfrm>
                <a:off x="5752675" y="3749019"/>
                <a:ext cx="12869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/>
                  <a:t>1.58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8F880B3-2F4E-3CEF-3F9C-EE0C2577C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75" y="3749019"/>
                <a:ext cx="1286904" cy="292388"/>
              </a:xfrm>
              <a:prstGeom prst="rect">
                <a:avLst/>
              </a:prstGeom>
              <a:blipFill>
                <a:blip r:embed="rId9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16A8CF-03A8-2420-92AE-A16E2404D6A4}"/>
                  </a:ext>
                </a:extLst>
              </p:cNvPr>
              <p:cNvSpPr/>
              <p:nvPr/>
            </p:nvSpPr>
            <p:spPr>
              <a:xfrm>
                <a:off x="5781040" y="4132571"/>
                <a:ext cx="12869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/>
                  <a:t>2</a:t>
                </a: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16A8CF-03A8-2420-92AE-A16E2404D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40" y="4132571"/>
                <a:ext cx="1286904" cy="292388"/>
              </a:xfrm>
              <a:prstGeom prst="rect">
                <a:avLst/>
              </a:prstGeom>
              <a:blipFill>
                <a:blip r:embed="rId10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73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2" grpId="0" animBg="1"/>
      <p:bldP spid="83" grpId="0" animBg="1"/>
      <p:bldP spid="89" grpId="0"/>
      <p:bldP spid="90" grpId="0"/>
      <p:bldP spid="91" grpId="0"/>
      <p:bldP spid="32" grpId="0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7855" y="46906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6114" y="946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>
                <a:ea typeface="Times New Roman" panose="02020603050405020304" pitchFamily="18" charset="0"/>
              </a:rPr>
              <a:t>כמה השוואות בין איברים במערך נדרשות על מנת למצוא את </a:t>
            </a:r>
            <a:r>
              <a:rPr lang="he-IL" b="1" u="sng" dirty="0">
                <a:ea typeface="Times New Roman" panose="02020603050405020304" pitchFamily="18" charset="0"/>
              </a:rPr>
              <a:t>האיבר</a:t>
            </a:r>
            <a:r>
              <a:rPr lang="en-US" dirty="0">
                <a:ea typeface="Times New Roman" panose="02020603050405020304" pitchFamily="18" charset="0"/>
              </a:rPr>
              <a:t>?</a:t>
            </a:r>
            <a:r>
              <a:rPr lang="he-IL" dirty="0"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6114" y="22515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השוואות בין שני איברים במערך נדרשות על מנת למצוא את </a:t>
            </a:r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שני המספרים הגדולים ביותר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47855" y="1715167"/>
            <a:ext cx="102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" y="3071801"/>
            <a:ext cx="5067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latin typeface="JetBrains Mono"/>
              </a:rPr>
              <a:t>void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</a:t>
            </a:r>
            <a:r>
              <a:rPr lang="en-US" sz="1300" dirty="0" err="1">
                <a:latin typeface="JetBrains Mono"/>
              </a:rPr>
              <a:t>struct</a:t>
            </a:r>
            <a:r>
              <a:rPr lang="en-US" sz="1300" dirty="0">
                <a:latin typeface="JetBrains Mono"/>
              </a:rPr>
              <a:t> </a:t>
            </a:r>
            <a:r>
              <a:rPr lang="en-US" sz="1300" dirty="0" err="1">
                <a:latin typeface="JetBrains Mono"/>
              </a:rPr>
              <a:t>TreeNode</a:t>
            </a:r>
            <a:r>
              <a:rPr lang="en-US" sz="1300" dirty="0">
                <a:latin typeface="JetBrains Mono"/>
              </a:rPr>
              <a:t>* root,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max1,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max2)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 == NULL)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return;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(root-&gt;right, max1, max2);</a:t>
            </a:r>
            <a:br>
              <a:rPr lang="en-US" sz="1300" dirty="0">
                <a:latin typeface="JetBrains Mono"/>
              </a:rPr>
            </a:b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(root-&gt;data &gt;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*max1;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*max1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 else if (root-&gt;data &gt; *max2 &amp;&amp; root-&gt;data !=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(root-&gt;left,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1147" y="2428521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>
                <a:solidFill>
                  <a:srgbClr val="FF0000"/>
                </a:solidFill>
                <a:latin typeface="Söhne"/>
              </a:rPr>
              <a:t>Using array = O(2n-3)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9384" y="1050942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>
                <a:solidFill>
                  <a:srgbClr val="FF0000"/>
                </a:solidFill>
                <a:latin typeface="Söhne"/>
              </a:rPr>
              <a:t>Using array = O(n-1)</a:t>
            </a:r>
            <a:endParaRPr lang="en-US" sz="13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C49FE-3007-24E0-B1CD-41E737FCDE0A}"/>
                  </a:ext>
                </a:extLst>
              </p:cNvPr>
              <p:cNvSpPr txBox="1"/>
              <p:nvPr/>
            </p:nvSpPr>
            <p:spPr>
              <a:xfrm>
                <a:off x="7219051" y="3285299"/>
                <a:ext cx="2310657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T(n)=T(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​)+O(1)</a:t>
                </a:r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C49FE-3007-24E0-B1CD-41E737FC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051" y="3285299"/>
                <a:ext cx="2310657" cy="461473"/>
              </a:xfrm>
              <a:prstGeom prst="rect">
                <a:avLst/>
              </a:prstGeom>
              <a:blipFill>
                <a:blip r:embed="rId3"/>
                <a:stretch>
                  <a:fillRect l="-2186" b="-78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4F99E6-1077-4299-54A4-529D1D4E9299}"/>
                  </a:ext>
                </a:extLst>
              </p:cNvPr>
              <p:cNvSpPr txBox="1"/>
              <p:nvPr/>
            </p:nvSpPr>
            <p:spPr>
              <a:xfrm>
                <a:off x="7350529" y="3999875"/>
                <a:ext cx="2310657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T(n)=2T(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​)+O(1)</a:t>
                </a:r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4F99E6-1077-4299-54A4-529D1D4E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29" y="3999875"/>
                <a:ext cx="2310657" cy="461473"/>
              </a:xfrm>
              <a:prstGeom prst="rect">
                <a:avLst/>
              </a:prstGeom>
              <a:blipFill>
                <a:blip r:embed="rId4"/>
                <a:stretch>
                  <a:fillRect l="-2186" b="-78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58410E6-DDFA-05D8-3A0E-053F1071433B}"/>
              </a:ext>
            </a:extLst>
          </p:cNvPr>
          <p:cNvSpPr txBox="1"/>
          <p:nvPr/>
        </p:nvSpPr>
        <p:spPr>
          <a:xfrm>
            <a:off x="5972207" y="4639555"/>
            <a:ext cx="506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Solving the Recurrence Using the Master Theorem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1089D9-2679-9619-0C55-E6547F08A6DB}"/>
                  </a:ext>
                </a:extLst>
              </p:cNvPr>
              <p:cNvSpPr txBox="1"/>
              <p:nvPr/>
            </p:nvSpPr>
            <p:spPr>
              <a:xfrm>
                <a:off x="5863471" y="5318760"/>
                <a:ext cx="1958724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T(n)=</a:t>
                </a:r>
                <a:r>
                  <a:rPr lang="en-US" dirty="0" err="1"/>
                  <a:t>aT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​)+f(n)</a:t>
                </a:r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1089D9-2679-9619-0C55-E6547F08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71" y="5318760"/>
                <a:ext cx="1958724" cy="461473"/>
              </a:xfrm>
              <a:prstGeom prst="rect">
                <a:avLst/>
              </a:prstGeom>
              <a:blipFill>
                <a:blip r:embed="rId5"/>
                <a:stretch>
                  <a:fillRect l="-2581" b="-81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715CB7A-E0B7-A52C-7415-966269AB4ABE}"/>
              </a:ext>
            </a:extLst>
          </p:cNvPr>
          <p:cNvSpPr txBox="1"/>
          <p:nvPr/>
        </p:nvSpPr>
        <p:spPr>
          <a:xfrm>
            <a:off x="7956310" y="5334838"/>
            <a:ext cx="261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a=2, b=2 and f(n)=O(1)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9BB4E-34A5-9C9F-CC51-7F18451695BF}"/>
              </a:ext>
            </a:extLst>
          </p:cNvPr>
          <p:cNvSpPr txBox="1"/>
          <p:nvPr/>
        </p:nvSpPr>
        <p:spPr>
          <a:xfrm>
            <a:off x="8134114" y="5901670"/>
            <a:ext cx="1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T(n)=O(n)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50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0" grpId="0"/>
      <p:bldP spid="11" grpId="0"/>
      <p:bldP spid="13" grpId="0"/>
      <p:bldP spid="14" grpId="0"/>
      <p:bldP spid="16" grpId="0"/>
      <p:bldP spid="17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4900" y="762946"/>
            <a:ext cx="314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11 (19.02.2018 מועד ב)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880" y="154692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void task12(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n){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k = 0;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while (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&lt;= n)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for 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j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; j &lt;= n * n; </a:t>
            </a:r>
            <a:r>
              <a:rPr lang="en-US" dirty="0" err="1">
                <a:latin typeface="JetBrains Mono"/>
              </a:rPr>
              <a:t>j++</a:t>
            </a:r>
            <a:r>
              <a:rPr lang="en-US" dirty="0">
                <a:latin typeface="JetBrains Mono"/>
              </a:rPr>
              <a:t>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    k = k + 1;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* 2;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3520" y="1440300"/>
            <a:ext cx="537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JetBrains Mono"/>
              </a:rPr>
              <a:t>What is the running time of the following code</a:t>
            </a:r>
            <a:r>
              <a:rPr lang="he-IL" dirty="0">
                <a:latin typeface="JetBrains Mono"/>
              </a:rPr>
              <a:t>?</a:t>
            </a:r>
            <a:endParaRPr lang="en-US" dirty="0">
              <a:latin typeface="JetBrains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5960" y="1809632"/>
            <a:ext cx="2948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O(log(n))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O(n)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O(</a:t>
            </a:r>
            <a:r>
              <a:rPr lang="en-US" dirty="0" err="1">
                <a:latin typeface="JetBrains Mono"/>
              </a:rPr>
              <a:t>nlog</a:t>
            </a:r>
            <a:r>
              <a:rPr lang="en-US" dirty="0">
                <a:latin typeface="JetBrains Mono"/>
              </a:rPr>
              <a:t>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None of the answers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16" y="3116580"/>
            <a:ext cx="4037764" cy="2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242" y="129584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פיתוח אלגוריתמי</a:t>
            </a:r>
            <a:endParaRPr lang="en-US" sz="3200" dirty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בתהליך הפיתוח האלגוריתמי חשוב לפשט את הבעיה שעבורה נדרש הפתרון</a:t>
            </a:r>
            <a:r>
              <a:rPr lang="en-US" sz="2000" dirty="0">
                <a:latin typeface="ArialMT"/>
              </a:rPr>
              <a:t> </a:t>
            </a:r>
            <a:r>
              <a:rPr lang="he-IL" sz="2000" dirty="0">
                <a:latin typeface="ArialMT"/>
              </a:rPr>
              <a:t>האלגוריתמי לרמת הפישוט הנמוכה ביותר.</a:t>
            </a:r>
            <a:endParaRPr lang="en-US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נכתוב אלגוריתמים בסיסיים פשוטים ובהירים, המקלים על בדיקה שלהם,</a:t>
            </a:r>
            <a:r>
              <a:rPr lang="en-US" sz="2000" dirty="0">
                <a:latin typeface="ArialMT"/>
              </a:rPr>
              <a:t> </a:t>
            </a:r>
            <a:r>
              <a:rPr lang="he-IL" sz="2000" dirty="0">
                <a:latin typeface="ArialMT"/>
              </a:rPr>
              <a:t>תחזוקתם ועדכון שלהם במידת הצורך.</a:t>
            </a:r>
            <a:endParaRPr lang="en-US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הפתרון המלא מורכב בסופו מאוסף האלגוריתמים בסיסיים שכתבנו.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76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9472" y="608215"/>
            <a:ext cx="43994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ייצוג אלגוריתמים</a:t>
            </a:r>
            <a:endParaRPr lang="en-US" sz="3200" dirty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dirty="0">
                <a:latin typeface="Arial-BoldMT"/>
              </a:rPr>
              <a:t>קיימות 3 שיטות נפוצות לייצוג אלגוריתמים: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-BoldMT"/>
              </a:rPr>
              <a:t>תרשים זרימה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-BoldMT"/>
              </a:rPr>
              <a:t>ייצוג מילולי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err="1">
                <a:latin typeface="Arial-BoldMT"/>
              </a:rPr>
              <a:t>פסאודו</a:t>
            </a:r>
            <a:r>
              <a:rPr lang="he-IL" dirty="0">
                <a:latin typeface="Arial-BoldMT"/>
              </a:rPr>
              <a:t> קוד </a:t>
            </a:r>
            <a:r>
              <a:rPr lang="en-US" dirty="0">
                <a:latin typeface="Arial-BoldMT"/>
              </a:rPr>
              <a:t>(</a:t>
            </a:r>
            <a:r>
              <a:rPr lang="en-US" dirty="0">
                <a:latin typeface="Arial-BoldMT"/>
                <a:hlinkClick r:id="rId3"/>
              </a:rPr>
              <a:t>Pseudo code</a:t>
            </a:r>
            <a:r>
              <a:rPr lang="en-US" dirty="0">
                <a:latin typeface="Arial-BoldM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8" y="1868372"/>
            <a:ext cx="2398607" cy="4151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68063" y="3095075"/>
            <a:ext cx="2812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b="1" dirty="0">
                <a:latin typeface="Arial-BoldMT"/>
              </a:rPr>
              <a:t>Pseudo code example</a:t>
            </a:r>
          </a:p>
          <a:p>
            <a:pPr algn="l" rtl="0"/>
            <a:endParaRPr lang="en-US" sz="1600" dirty="0">
              <a:latin typeface="ArialMT"/>
            </a:endParaRPr>
          </a:p>
          <a:p>
            <a:pPr algn="l" rtl="0"/>
            <a:r>
              <a:rPr lang="en-US" sz="1600" dirty="0" err="1">
                <a:latin typeface="ArialMT"/>
              </a:rPr>
              <a:t>Max_Search</a:t>
            </a:r>
            <a:r>
              <a:rPr lang="en-US" sz="1600" dirty="0">
                <a:latin typeface="ArialMT"/>
              </a:rPr>
              <a:t> (A[ 1 n]):</a:t>
            </a:r>
          </a:p>
          <a:p>
            <a:pPr algn="l" rtl="0"/>
            <a:r>
              <a:rPr lang="en-US" sz="1600" dirty="0">
                <a:latin typeface="ArialMT"/>
              </a:rPr>
              <a:t>        max &lt;- A[1]</a:t>
            </a:r>
          </a:p>
          <a:p>
            <a:pPr algn="l" rtl="0"/>
            <a:r>
              <a:rPr lang="en-US" sz="1600" dirty="0">
                <a:latin typeface="ArialMT"/>
              </a:rPr>
              <a:t>        for I &lt;- 2 to n:</a:t>
            </a:r>
          </a:p>
          <a:p>
            <a:pPr algn="l" rtl="0"/>
            <a:r>
              <a:rPr lang="en-US" sz="1600" dirty="0">
                <a:latin typeface="ArialMT"/>
              </a:rPr>
              <a:t>                if A[</a:t>
            </a:r>
            <a:r>
              <a:rPr lang="en-US" sz="1600" dirty="0" err="1">
                <a:latin typeface="ArialMT"/>
              </a:rPr>
              <a:t>i</a:t>
            </a:r>
            <a:r>
              <a:rPr lang="en-US" sz="1600" dirty="0">
                <a:latin typeface="ArialMT"/>
              </a:rPr>
              <a:t>] &gt; max:</a:t>
            </a:r>
          </a:p>
          <a:p>
            <a:pPr algn="l" rtl="0"/>
            <a:r>
              <a:rPr lang="en-US" sz="1600" dirty="0">
                <a:latin typeface="ArialMT"/>
              </a:rPr>
              <a:t>                        max &lt;- A[</a:t>
            </a:r>
            <a:r>
              <a:rPr lang="en-US" sz="1600" dirty="0" err="1">
                <a:latin typeface="ArialMT"/>
              </a:rPr>
              <a:t>i</a:t>
            </a:r>
            <a:r>
              <a:rPr lang="en-US" sz="1600" dirty="0">
                <a:latin typeface="ArialMT"/>
              </a:rPr>
              <a:t>]</a:t>
            </a:r>
          </a:p>
          <a:p>
            <a:pPr algn="l" rtl="0"/>
            <a:r>
              <a:rPr lang="en-US" sz="1600" dirty="0">
                <a:latin typeface="ArialMT"/>
              </a:rPr>
              <a:t>        return max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160098" y="2925236"/>
            <a:ext cx="5573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>
                <a:latin typeface="Nunito"/>
              </a:rPr>
              <a:t>Verbal representation example</a:t>
            </a:r>
          </a:p>
          <a:p>
            <a:pPr algn="ctr" rtl="0" fontAlgn="base"/>
            <a:endParaRPr lang="en-US" b="1" dirty="0">
              <a:latin typeface="Nunito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Create a local variable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and initiate it to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[0]</a:t>
            </a:r>
            <a:r>
              <a:rPr lang="en-US" dirty="0">
                <a:latin typeface="Nunito"/>
              </a:rPr>
              <a:t> to store the maximum among the list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Iterate over the array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Compare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 </a:t>
            </a:r>
            <a:r>
              <a:rPr lang="en-US" dirty="0">
                <a:latin typeface="Nunito"/>
              </a:rPr>
              <a:t>with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If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 &gt; max</a:t>
            </a:r>
            <a:r>
              <a:rPr lang="en-US" dirty="0">
                <a:latin typeface="Nunito"/>
              </a:rPr>
              <a:t>, update </a:t>
            </a:r>
            <a:r>
              <a:rPr lang="en-US" b="1" dirty="0">
                <a:latin typeface="Nunito"/>
              </a:rPr>
              <a:t>max = 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Increment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i</a:t>
            </a:r>
            <a:r>
              <a:rPr lang="en-US" dirty="0">
                <a:latin typeface="Nunito"/>
              </a:rPr>
              <a:t> once.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After the iteration is over, return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as the required answer.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544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5" y="4132012"/>
            <a:ext cx="3376291" cy="1949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4597" y="642848"/>
            <a:ext cx="70707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זמן ריצה של אלגוריתם</a:t>
            </a:r>
            <a:endParaRPr lang="en-US" sz="3200" dirty="0">
              <a:latin typeface="ArialMT"/>
            </a:endParaRPr>
          </a:p>
          <a:p>
            <a:pPr algn="ctr"/>
            <a:endParaRPr lang="en-US" sz="32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של אלגוריתם הוא הערכה על מספר הפעולות האטומיות שמבצע האלגוריתם כפונקציה של גודל הקלט.</a:t>
            </a: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לא נבחן ביחידות זמן של דקות, שניות וכדומה מכוון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שמשך הזמן לביצוע פעולה תלוי במחשב שעליו האלגוריתם רץ.</a:t>
            </a: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ולכן בניתוח זמן הריצה של האלגוריתם מתייחסים לסדרי גודל ומתעלם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מקבועים</a:t>
            </a:r>
            <a:r>
              <a:rPr lang="en-US" dirty="0"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6" y="471053"/>
            <a:ext cx="4190212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385" y="2502401"/>
            <a:ext cx="3206151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task1 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5684" y="83756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306" y="2502401"/>
            <a:ext cx="2300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000" dirty="0">
                <a:latin typeface="JetBrains Mono"/>
              </a:rPr>
              <a:t>void task1(int 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int sum=0,i=1;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while(i&lt;=n){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sum=sum+i;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i=i+1;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} // while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} // end of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6568" y="2941573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6568" y="326763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6568" y="35936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9138" y="3891834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9466" y="425731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434630" y="3520869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7151" y="3499310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5177" y="768371"/>
            <a:ext cx="7559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174" y="2172335"/>
            <a:ext cx="261092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task2(n):   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6149" y="257472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6149" y="289176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3485" y="325147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4911" y="4928944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4911" y="4531659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5443" y="4162327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2299" y="2183361"/>
            <a:ext cx="2732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latin typeface="JetBrains Mono"/>
              </a:rPr>
              <a:t>void task2(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n){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sum=0,i=1;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for(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</a:t>
            </a:r>
            <a:r>
              <a:rPr lang="en-US" sz="2000" dirty="0" err="1">
                <a:latin typeface="JetBrains Mono"/>
              </a:rPr>
              <a:t>i</a:t>
            </a:r>
            <a:r>
              <a:rPr lang="en-US" sz="2000" dirty="0">
                <a:latin typeface="JetBrains Mono"/>
              </a:rPr>
              <a:t>=1;i&lt;=</a:t>
            </a:r>
            <a:r>
              <a:rPr lang="en-US" sz="2000" dirty="0" err="1">
                <a:latin typeface="JetBrains Mono"/>
              </a:rPr>
              <a:t>n;i</a:t>
            </a:r>
            <a:r>
              <a:rPr lang="en-US" sz="2000" dirty="0">
                <a:latin typeface="JetBrains Mono"/>
              </a:rPr>
              <a:t>++){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   sum=</a:t>
            </a:r>
            <a:r>
              <a:rPr lang="en-US" sz="2000" dirty="0" err="1">
                <a:latin typeface="JetBrains Mono"/>
              </a:rPr>
              <a:t>sum+i</a:t>
            </a:r>
            <a:r>
              <a:rPr lang="en-US" sz="2000" dirty="0">
                <a:latin typeface="JetBrains Mono"/>
              </a:rPr>
              <a:t>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} // for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} // end of function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917210" y="286662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9731" y="2845068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6243" y="785806"/>
            <a:ext cx="726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185" y="1683722"/>
            <a:ext cx="28093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Task3(n):</a:t>
            </a:r>
            <a:endParaRPr lang="he-IL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prod *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3101" y="2081907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3101" y="2374295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3101" y="266668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3461" y="2959071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3461" y="329954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2550" y="4773668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2550" y="437638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082" y="4007051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185139" y="2638298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7660" y="2616739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77706" y="785806"/>
            <a:ext cx="7317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3141</TotalTime>
  <Words>2204</Words>
  <Application>Microsoft Macintosh PowerPoint</Application>
  <PresentationFormat>Widescreen</PresentationFormat>
  <Paragraphs>375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Arial-BoldMT</vt:lpstr>
      <vt:lpstr>ArialMT</vt:lpstr>
      <vt:lpstr>Calibri</vt:lpstr>
      <vt:lpstr>Calibri Light</vt:lpstr>
      <vt:lpstr>Cambria Math</vt:lpstr>
      <vt:lpstr>Garamond</vt:lpstr>
      <vt:lpstr>JetBrains Mono</vt:lpstr>
      <vt:lpstr>Nunito</vt:lpstr>
      <vt:lpstr>Söhne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59</cp:revision>
  <dcterms:created xsi:type="dcterms:W3CDTF">2023-05-03T06:41:59Z</dcterms:created>
  <dcterms:modified xsi:type="dcterms:W3CDTF">2024-11-04T08:12:48Z</dcterms:modified>
</cp:coreProperties>
</file>