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61" r:id="rId3"/>
    <p:sldId id="260" r:id="rId4"/>
    <p:sldId id="263" r:id="rId5"/>
    <p:sldId id="258" r:id="rId6"/>
    <p:sldId id="264" r:id="rId7"/>
    <p:sldId id="265" r:id="rId8"/>
    <p:sldId id="266" r:id="rId9"/>
    <p:sldId id="269" r:id="rId10"/>
    <p:sldId id="272" r:id="rId11"/>
    <p:sldId id="271" r:id="rId12"/>
    <p:sldId id="270" r:id="rId13"/>
    <p:sldId id="268" r:id="rId14"/>
    <p:sldId id="278" r:id="rId15"/>
    <p:sldId id="279" r:id="rId16"/>
    <p:sldId id="280" r:id="rId17"/>
    <p:sldId id="281" r:id="rId18"/>
    <p:sldId id="282" r:id="rId19"/>
    <p:sldId id="275" r:id="rId20"/>
    <p:sldId id="276" r:id="rId21"/>
    <p:sldId id="274" r:id="rId22"/>
    <p:sldId id="277" r:id="rId23"/>
    <p:sldId id="259" r:id="rId2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E074A9-18FF-057D-F05D-042F5C0A9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F0D644C-F3E3-BD2F-EE1F-580F445D8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E0A08B-E6DC-C4A0-6B42-5418EAA0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2A948C-9F2C-CFE6-28E0-56D06D15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026365-88E1-FBD8-E2CC-7A99634E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68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188E2A-F9CB-2495-FE75-769EF70D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1ED5B71-5A46-C065-267F-8CE2DA1B9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F1EA9F-A944-7167-849B-01E43F12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A83FA1-C0CC-D4A2-9672-9831CA7C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0F531A-E76A-3772-9399-F95FE847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436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853DFCF-CB4E-698C-7AB5-074868693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B110915-A2E3-7238-1024-4AFABDCC1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34730C0-0255-5DA8-E708-BBEA316C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4241A22-2BD6-3BEA-8C27-0FE8CB67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923376-DC13-4788-9243-E17EA1EC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499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ADB872-81BA-4A65-3CC3-7AEA7F22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1F9213-4F2E-4B59-FECF-A957D794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B87B483-D662-5C2B-CD81-7F1379CA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F2346A-1B0F-731C-65CD-9E96D8C0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93FEE12-59DA-5A46-91CE-B83BCDEF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114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39C4DE-D944-62DB-0240-D155B157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F7165A-985F-8D08-7213-2DAF84DED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E57341C-590C-9985-F610-BFA49726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9A9292-2C7A-6093-AAFC-5EC56594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0FF911-4D0D-4A09-4BC2-18CEB511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517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621B93-B9DD-5DBC-BAFC-5A5F875B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1AF364-447E-92A8-0E33-C56792036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C8858D1-3087-D5DF-8CEC-1507EDC8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4105F33-2C61-5220-A792-DB312621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F040669-07F4-D987-6C83-14AE6C04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1FBB2D4-93C6-5EAF-20E0-221DC814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549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51DA4-910A-46BD-9350-1201D054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B18A0DE-47EA-1C10-F99C-758614A8E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0FEEE1D-B7ED-94F5-6C0E-AC15E7FAC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1736B8A-B6BD-6AC2-8EC8-201760A67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404B3A3-00F4-8263-744E-ACB233F4B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0D7D250-66B2-7BAD-545B-F2AD94E7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4C93965-E5D8-6DEE-7CD4-6902B712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7DF1625-93F0-0584-3430-1960AA24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39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FFC858-717E-CA40-A332-965FDAA2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07A6D15-A8AD-D488-D300-792FD013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8056466-23EE-B77B-DF6C-6536CA06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57BC434-4B3A-8314-BA9C-212174E8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26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4A2BB1F-2FD8-DAE5-B907-07600C45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3A90861-3A05-ED04-CD0F-D5C11389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046F814-DAF8-64B2-E81B-7FE737DF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9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981722-ABF2-8DA3-CE28-05B1D8AB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C74908-C053-E82A-A7F3-864486AC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358DDC8-C16B-F0E4-D63D-24A9CB76D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B1E7A43-8C2A-FBFA-AC45-DBFDB8E6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47E2E2-FBCD-FC48-DBDD-2557735E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581F39D-7913-CEDE-EC9C-64C02B38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835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A2AC94-98C9-55F3-35EE-A800446D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CA953A0-8981-0422-8BCE-E72DB9FD8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6470043-B00B-BD55-CABA-22282225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6B64D2-9762-8937-398F-357DEEF7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177BF27-96D7-69E6-1C1B-962CD16C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94EAC9D-D382-CAAF-E990-0C96974C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712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C44265B-043F-1F07-3CAB-932E925B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7F7F275-8CE0-1ACF-B76A-589480F29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D03EBD0-0AD0-F437-0377-5282F4A62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9C55-7868-4FF1-8666-2EC1F88A96B2}" type="datetimeFigureOut">
              <a:rPr lang="he-IL" smtClean="0"/>
              <a:t>כ"ב/טבת/תשפ"ד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38DA500-A716-7804-01EC-82DBC212E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65C948-B680-D4A3-8DE9-330AB8B22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076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095395/is-logn-%CE%98n-log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ow-to-write-a-pseudo-code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53174" y="1001466"/>
            <a:ext cx="3754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01-Algorithms+RunningTime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4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8575" y="2370149"/>
            <a:ext cx="316301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task4(n):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sum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for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do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for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do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sum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sum +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*j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62290" y="2748699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66719" y="3087253"/>
            <a:ext cx="58647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+ 1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79725" y="3408895"/>
            <a:ext cx="60396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sz="13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US" sz="1300" baseline="300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79725" y="3804461"/>
            <a:ext cx="361950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sz="13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  <a:p>
            <a:pPr algn="l" rtl="0">
              <a:spcBef>
                <a:spcPts val="300"/>
              </a:spcBef>
            </a:pP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193765" y="3262701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56285" y="3241142"/>
            <a:ext cx="914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O(n</a:t>
            </a:r>
            <a:r>
              <a:rPr lang="en-US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25947" y="785806"/>
            <a:ext cx="7369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he-IL">
                <a:latin typeface="Times New Roman" panose="02020603050405020304" pitchFamily="18" charset="0"/>
                <a:ea typeface="Times New Roman" panose="02020603050405020304" pitchFamily="18" charset="0"/>
              </a:rPr>
              <a:t>חשבו את מספר הפעמים בו מתבצע גוף של לולאת ה-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</a:t>
            </a:r>
            <a:r>
              <a:rPr lang="he-IL" b="1" dirty="0">
                <a:latin typeface="Arial" panose="020B0604020202020204" pitchFamily="34" charset="0"/>
                <a:ea typeface="Times New Roman" panose="02020603050405020304" pitchFamily="18" charset="0"/>
              </a:rPr>
              <a:t>הפנימית</a:t>
            </a:r>
            <a:r>
              <a:rPr lang="he-IL" dirty="0">
                <a:latin typeface="Arial" panose="020B0604020202020204" pitchFamily="34" charset="0"/>
                <a:ea typeface="Times New Roman" panose="02020603050405020304" pitchFamily="18" charset="0"/>
              </a:rPr>
              <a:t> בקטע הקוד הבא: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41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2438" y="2135267"/>
            <a:ext cx="3857834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CountSingles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(A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singles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for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length(A)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occurs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for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lenth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(A)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if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A[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 =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A[j] then: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occurs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occurs +1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if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occurs = 1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then: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singles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singles + 1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return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singles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39970" y="1879231"/>
            <a:ext cx="334723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</a:t>
            </a:r>
            <a:r>
              <a:rPr lang="en-US" sz="1500" dirty="0" err="1">
                <a:latin typeface="JetBrains Mono"/>
              </a:rPr>
              <a:t>countSingles</a:t>
            </a:r>
            <a:r>
              <a:rPr lang="en-US" sz="1500" dirty="0">
                <a:latin typeface="JetBrains Mono"/>
              </a:rPr>
              <a:t>(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A[], 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length) {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singles = 0;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for (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</a:t>
            </a:r>
            <a:r>
              <a:rPr lang="en-US" sz="1500" dirty="0" err="1">
                <a:latin typeface="JetBrains Mono"/>
              </a:rPr>
              <a:t>i</a:t>
            </a:r>
            <a:r>
              <a:rPr lang="en-US" sz="1500" dirty="0">
                <a:latin typeface="JetBrains Mono"/>
              </a:rPr>
              <a:t> = 0; </a:t>
            </a:r>
            <a:r>
              <a:rPr lang="en-US" sz="1500" dirty="0" err="1">
                <a:latin typeface="JetBrains Mono"/>
              </a:rPr>
              <a:t>i</a:t>
            </a:r>
            <a:r>
              <a:rPr lang="en-US" sz="1500" dirty="0">
                <a:latin typeface="JetBrains Mono"/>
              </a:rPr>
              <a:t> &lt; length; </a:t>
            </a:r>
            <a:r>
              <a:rPr lang="en-US" sz="1500" dirty="0" err="1">
                <a:latin typeface="JetBrains Mono"/>
              </a:rPr>
              <a:t>i</a:t>
            </a:r>
            <a:r>
              <a:rPr lang="en-US" sz="1500" dirty="0">
                <a:latin typeface="JetBrains Mono"/>
              </a:rPr>
              <a:t>++) {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occurs = 0;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for (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j = 0; j &lt; length; </a:t>
            </a:r>
            <a:r>
              <a:rPr lang="en-US" sz="1500" dirty="0" err="1">
                <a:latin typeface="JetBrains Mono"/>
              </a:rPr>
              <a:t>j++</a:t>
            </a:r>
            <a:r>
              <a:rPr lang="en-US" sz="1500" dirty="0">
                <a:latin typeface="JetBrains Mono"/>
              </a:rPr>
              <a:t>) {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    if (A[</a:t>
            </a:r>
            <a:r>
              <a:rPr lang="en-US" sz="1500" dirty="0" err="1">
                <a:latin typeface="JetBrains Mono"/>
              </a:rPr>
              <a:t>i</a:t>
            </a:r>
            <a:r>
              <a:rPr lang="en-US" sz="1500" dirty="0">
                <a:latin typeface="JetBrains Mono"/>
              </a:rPr>
              <a:t>] == A[j]) {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        occurs++;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    }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}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if (occurs == 1) {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    singles++;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}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}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return singles;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322675" y="2425844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29730" y="2772679"/>
            <a:ext cx="17244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ength(A) = n =&gt; n + 1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296953" y="3628620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59473" y="3607061"/>
            <a:ext cx="914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O(n</a:t>
            </a:r>
            <a:r>
              <a:rPr lang="en-US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48438" y="3100329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29836" y="3447164"/>
            <a:ext cx="60396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sz="13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US" sz="1300" baseline="300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57907" y="3889835"/>
            <a:ext cx="37651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sz="1300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US" sz="1300" baseline="300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3988389" y="3760856"/>
            <a:ext cx="251883" cy="506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3985142" y="4387708"/>
            <a:ext cx="251883" cy="506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52135" y="4494826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82642" y="5051450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22098" y="778419"/>
            <a:ext cx="80138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נתון מערך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אלגוריתם הבא מחשב את כמות האיברים שמופיעים רק פעם אחת במערך. כמה פעמים מתבצעת פעולת החיבור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occurs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occurs +1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בקטע הקוד הבא?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45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1" grpId="0"/>
      <p:bldP spid="12" grpId="0"/>
      <p:bldP spid="13" grpId="0"/>
      <p:bldP spid="14" grpId="0"/>
      <p:bldP spid="18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3154" y="1424294"/>
            <a:ext cx="27403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task6(n):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for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for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 + 1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17028" y="1885666"/>
            <a:ext cx="1293963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=1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j=1, k=1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84802" y="1834320"/>
            <a:ext cx="1331344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=2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j=1, k=2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j=2, k=3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89957" y="1763264"/>
            <a:ext cx="1331344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=3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j=1, k=4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j=2, k=5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j=3, k=6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95112" y="1754861"/>
            <a:ext cx="15355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=4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j=1, k=7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j=2, k=8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j=3, k=9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j=4, k=10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98769" y="1464988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Define n = 4:</a:t>
            </a:r>
          </a:p>
        </p:txBody>
      </p:sp>
      <p:sp>
        <p:nvSpPr>
          <p:cNvPr id="9" name="Rectangle 8"/>
          <p:cNvSpPr/>
          <p:nvPr/>
        </p:nvSpPr>
        <p:spPr>
          <a:xfrm>
            <a:off x="3466630" y="3249829"/>
            <a:ext cx="4681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When </a:t>
            </a: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1, the inner loop runs once, when I is 2 it runs twice =&gt; k = 1+2+3+4+5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+...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 flipH="1">
                <a:off x="6905418" y="4398041"/>
                <a:ext cx="1973135" cy="527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05418" y="4398041"/>
                <a:ext cx="1973135" cy="527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9873058" y="4512968"/>
            <a:ext cx="914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O(n</a:t>
            </a:r>
            <a:r>
              <a:rPr lang="en-US" baseline="300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8976032" y="4573782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50657" y="795131"/>
            <a:ext cx="6745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כמה פעמים מתבצעת פעולת החיבור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 + 1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בקטע הקוד הבא?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AutoShape 2" descr="{\displaystyle \sum _{k=1}^{n}k={\frac {n(n+1)}{2}}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464" y="4250103"/>
            <a:ext cx="2076740" cy="93358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>
            <a:off x="6026983" y="4573782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6" grpId="0"/>
      <p:bldP spid="18" grpId="0"/>
      <p:bldP spid="19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7494" y="1388474"/>
            <a:ext cx="2774831" cy="3839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task7(n):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q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r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while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≤ n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j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while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 &lt; q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j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 +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q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 * 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+ 1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97922" y="1414569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981646" y="1414569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7565370" y="1388474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q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46220" y="1388474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45678" y="1422817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51531" y="1414569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</a:t>
            </a:r>
            <a:endParaRPr lang="en-US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52548" y="1868304"/>
            <a:ext cx="566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nit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82115" y="1868304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67993" y="1868304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65370" y="1868304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46220" y="1868304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651531" y="1901559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09415" y="2381390"/>
            <a:ext cx="652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=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82115" y="2381390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67993" y="2381390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65370" y="2381390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19620" y="2381390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42249" y="2381390"/>
            <a:ext cx="769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0 -&gt; 1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651531" y="2381390"/>
            <a:ext cx="384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09415" y="2860132"/>
            <a:ext cx="652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= 2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82115" y="2860132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67993" y="2860132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09301" y="2860132"/>
            <a:ext cx="474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16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19620" y="2860132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642249" y="2860132"/>
            <a:ext cx="769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0 -&gt; 4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51531" y="2860132"/>
            <a:ext cx="384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12301" y="3338874"/>
            <a:ext cx="652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= 3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85001" y="3338874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970879" y="3338874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521191" y="3334325"/>
            <a:ext cx="4154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64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122506" y="3338874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608857" y="3338874"/>
            <a:ext cx="895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0 -&gt; 16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604829" y="3330012"/>
            <a:ext cx="447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21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97480" y="4914183"/>
            <a:ext cx="3510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Söhne"/>
              </a:rPr>
              <a:t>Runtime ≈ O(n*(1 - 4^n) / (1 - 4))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5230" y="774243"/>
            <a:ext cx="81404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חשבו את מספר הפעמים בו מתבצע גוף של לולאת ה-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while </a:t>
            </a:r>
            <a:r>
              <a:rPr lang="he-IL" sz="2000" b="1" dirty="0">
                <a:latin typeface="Arial" panose="020B0604020202020204" pitchFamily="34" charset="0"/>
                <a:ea typeface="Times New Roman" panose="02020603050405020304" pitchFamily="18" charset="0"/>
              </a:rPr>
              <a:t>הפנימית</a:t>
            </a: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</a:rPr>
              <a:t> בקטע הקוד הבא: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85976" y="4025449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pt-BR" dirty="0">
                <a:latin typeface="Söhne"/>
              </a:rPr>
              <a:t>1 + </a:t>
            </a:r>
            <a:r>
              <a:rPr lang="pt-BR" dirty="0" smtClean="0">
                <a:latin typeface="Söhne"/>
              </a:rPr>
              <a:t>q </a:t>
            </a:r>
            <a:r>
              <a:rPr lang="pt-BR" dirty="0">
                <a:latin typeface="Söhne"/>
              </a:rPr>
              <a:t>+ </a:t>
            </a:r>
            <a:r>
              <a:rPr lang="pt-BR" dirty="0" smtClean="0">
                <a:latin typeface="Söhne"/>
              </a:rPr>
              <a:t>q^2 </a:t>
            </a:r>
            <a:r>
              <a:rPr lang="pt-BR" dirty="0">
                <a:latin typeface="Söhne"/>
              </a:rPr>
              <a:t>+ ... + </a:t>
            </a:r>
            <a:r>
              <a:rPr lang="pt-BR" dirty="0" smtClean="0">
                <a:latin typeface="Söhne"/>
              </a:rPr>
              <a:t>q^(n-1)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204161" y="401635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latin typeface="Söhne Mono"/>
              </a:rPr>
              <a:t>K = (r^k </a:t>
            </a:r>
            <a:r>
              <a:rPr lang="pt-BR" dirty="0">
                <a:latin typeface="Söhne Mono"/>
              </a:rPr>
              <a:t>- 1) / (r - 1)</a:t>
            </a:r>
            <a:endParaRPr lang="en-US" dirty="0"/>
          </a:p>
        </p:txBody>
      </p:sp>
      <p:sp>
        <p:nvSpPr>
          <p:cNvPr id="44" name="Right Arrow 43"/>
          <p:cNvSpPr/>
          <p:nvPr/>
        </p:nvSpPr>
        <p:spPr>
          <a:xfrm>
            <a:off x="7241879" y="4038267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5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6" grpId="0"/>
      <p:bldP spid="15" grpId="0"/>
      <p:bldP spid="40" grpId="0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3158796" y="208802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 smtClean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תזכורת - לוגריתם</a:t>
            </a:r>
            <a:endParaRPr kumimoji="0" lang="el-GR" altLang="he-IL" sz="4200" b="0" i="0" u="none" strike="noStrike" kern="0" cap="none" spc="0" normalizeH="0" baseline="0" noProof="0" dirty="0" smtClean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3034971" y="983502"/>
            <a:ext cx="849788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פונקציה מתמטית שימושית המוכרת לנו מהתיכון, היא 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פונקציית 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הלוגריתם (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logarithm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), המוגדרת כך:</a:t>
            </a: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		</a:t>
            </a:r>
            <a:r>
              <a:rPr kumimoji="0" lang="en-US" altLang="he-I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(b) = c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אם ורק אם 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en-US" altLang="he-IL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=b</a:t>
            </a:r>
            <a:endParaRPr kumimoji="0" lang="he-IL" altLang="he-IL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קרי: הלוגריתם של 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בבסיס 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שווה ל-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he-IL" altLang="he-I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אם"ם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בחזקת 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שווה ל-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 כלומר, מדובר כאן בסוג של פעולה הפוכה להעלאה בחזקה.</a:t>
            </a: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דוגמאות: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(8) = 		log</a:t>
            </a:r>
            <a:r>
              <a:rPr kumimoji="0" lang="en-US" altLang="he-IL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(32) = 		 log</a:t>
            </a:r>
            <a:r>
              <a:rPr kumimoji="0" lang="en-US" altLang="he-IL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(1024) =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(10) = 		log</a:t>
            </a:r>
            <a:r>
              <a:rPr kumimoji="0" lang="en-US" altLang="he-IL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(100) = 	 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 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(1000) =  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(81) = 		log</a:t>
            </a:r>
            <a:r>
              <a:rPr kumimoji="0" lang="en-US" altLang="he-IL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(64) = 	 	 log</a:t>
            </a:r>
            <a:r>
              <a:rPr kumimoji="0" lang="en-US" altLang="he-IL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(25) =</a:t>
            </a: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עבור כל בסיס 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מתקיים: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(1) = 		</a:t>
            </a:r>
            <a:r>
              <a:rPr kumimoji="0" lang="en-US" altLang="he-I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(a) =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l-GR" altLang="he-IL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3798949" y="3146813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6742576" y="3127302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9948533" y="3135809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3825546" y="3543707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6766418" y="3544695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9924691" y="3498725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9948532" y="3900915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 Box 11"/>
          <p:cNvSpPr txBox="1">
            <a:spLocks noChangeArrowheads="1"/>
          </p:cNvSpPr>
          <p:nvPr/>
        </p:nvSpPr>
        <p:spPr bwMode="auto">
          <a:xfrm>
            <a:off x="6754735" y="3927680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 Box 12"/>
          <p:cNvSpPr txBox="1">
            <a:spLocks noChangeArrowheads="1"/>
          </p:cNvSpPr>
          <p:nvPr/>
        </p:nvSpPr>
        <p:spPr bwMode="auto">
          <a:xfrm>
            <a:off x="3849388" y="3956889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3825544" y="4676595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0" name="Text Box 14"/>
          <p:cNvSpPr txBox="1">
            <a:spLocks noChangeArrowheads="1"/>
          </p:cNvSpPr>
          <p:nvPr/>
        </p:nvSpPr>
        <p:spPr bwMode="auto">
          <a:xfrm>
            <a:off x="6778773" y="4605620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9987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2994894" y="200175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 smtClean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לוגריתם</a:t>
            </a:r>
            <a:endParaRPr kumimoji="0" lang="el-GR" altLang="he-IL" sz="4200" b="0" i="0" u="none" strike="noStrike" kern="0" cap="none" spc="0" normalizeH="0" baseline="0" noProof="0" dirty="0" smtClean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2871069" y="974875"/>
            <a:ext cx="849788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חוקי הלוגריתמים הבאים, מתקיימים עבור כל </a:t>
            </a:r>
            <a:r>
              <a:rPr kumimoji="0" lang="en-US" altLang="he-I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a,b,c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ממשיים חיוביים (בתנאי שבסיס הלוגריתם גדול מ-1):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n-US" altLang="he-IL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l-GR" altLang="he-IL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4" name="Picture 4" descr="02758a7009a95e1fe476f9ec17e554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294" y="2775100"/>
            <a:ext cx="4311650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5" descr="edf5a9d6ef8c4dfeeec843b8677c58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769" y="2049612"/>
            <a:ext cx="4705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6" descr="11791e691a5657bb60eadde45ad84d2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769" y="3919687"/>
            <a:ext cx="338455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7" descr="3675b84fb98811ac5100dc7bbbbb99e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769" y="4788050"/>
            <a:ext cx="15843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8" descr="bugs1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506" y="3206900"/>
            <a:ext cx="1674813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77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874124" y="243307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 smtClean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לוגריתם</a:t>
            </a:r>
            <a:endParaRPr kumimoji="0" lang="el-GR" altLang="he-IL" sz="4200" b="0" i="0" u="none" strike="noStrike" kern="0" cap="none" spc="0" normalizeH="0" baseline="0" noProof="0" smtClean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750299" y="1018007"/>
            <a:ext cx="849788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אם נשרטט את הגרף של פונקציות לוגריתם בעלות בסיסים שונים, נגלה כי קיבלנו גרפים הדומים זה לזה בהתנהגותם.</a:t>
            </a:r>
          </a:p>
          <a:p>
            <a:pPr marL="839788" marR="0" lvl="1" indent="-4953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/>
                <a:cs typeface="Arial"/>
              </a:rPr>
              <a:t>10</a:t>
            </a:r>
            <a:r>
              <a:rPr kumimoji="0" lang="en-US" altLang="he-IL" sz="2000" b="0" i="0" u="none" strike="noStrike" kern="0" cap="none" spc="0" normalizeH="0" baseline="0" noProof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/>
                <a:cs typeface="Arial"/>
              </a:rPr>
              <a:t>(x)</a:t>
            </a:r>
          </a:p>
          <a:p>
            <a:pPr marL="839788" marR="0" lvl="1" indent="-4953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Arial"/>
              </a:rPr>
              <a:t>3</a:t>
            </a:r>
            <a:r>
              <a:rPr kumimoji="0" lang="en-US" altLang="he-IL" sz="20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Arial"/>
              </a:rPr>
              <a:t>(x)</a:t>
            </a:r>
          </a:p>
          <a:p>
            <a:pPr marL="839788" marR="0" lvl="1" indent="-4953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(x)</a:t>
            </a:r>
            <a:endParaRPr kumimoji="0" lang="he-IL" altLang="he-IL" sz="2000" b="0" i="0" u="none" strike="noStrike" kern="0" cap="none" spc="0" normalizeH="0" baseline="0" noProof="0" smtClean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839788" marR="0" lvl="1" indent="-4953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cs typeface="Arial"/>
              </a:rPr>
              <a:t>1.5</a:t>
            </a:r>
            <a:r>
              <a:rPr kumimoji="0" lang="en-US" altLang="he-IL" sz="2000" b="0" i="0" u="none" strike="noStrike" kern="0" cap="none" spc="0" normalizeH="0" baseline="0" noProof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cs typeface="Arial"/>
              </a:rPr>
              <a:t>(x)</a:t>
            </a:r>
            <a:endParaRPr kumimoji="0" lang="he-IL" altLang="he-IL" sz="2000" b="0" i="0" u="none" strike="noStrike" kern="0" cap="none" spc="0" normalizeH="0" baseline="0" noProof="0" smtClean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הגרפים הללו נבדלים ביניהם                                                    רק בכפל בקבוע.</a:t>
            </a: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על כן, כל הפונקציות הללו				                    הן מאותו סדר גודל: (</a:t>
            </a:r>
            <a:r>
              <a:rPr kumimoji="0" lang="en-US" altLang="he-IL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logn</a:t>
            </a:r>
            <a:r>
              <a:rPr kumimoji="0" lang="he-IL" altLang="he-IL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lang="el-GR" altLang="he-IL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Θ</a:t>
            </a:r>
            <a:endParaRPr kumimoji="0" lang="he-IL" altLang="he-IL" sz="2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39788" marR="0" lvl="1" indent="-4953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endParaRPr kumimoji="0" lang="he-IL" altLang="he-IL" sz="2000" b="0" i="0" u="none" strike="noStrike" kern="0" cap="none" spc="0" normalizeH="0" baseline="0" noProof="0" smtClean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839788" marR="0" lvl="1" indent="-4953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endParaRPr kumimoji="0" lang="he-IL" altLang="he-IL" sz="2000" b="0" i="0" u="none" strike="noStrike" kern="0" cap="none" spc="0" normalizeH="0" baseline="0" noProof="0" smtClean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n-US" altLang="he-IL" sz="25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l-GR" altLang="he-IL" sz="25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1" name="Picture 4" descr="graph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349" y="1859382"/>
            <a:ext cx="4246562" cy="412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99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718849" y="174296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 smtClean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לוגריתם</a:t>
            </a:r>
            <a:endParaRPr kumimoji="0" lang="el-GR" altLang="he-IL" sz="4200" b="0" i="0" u="none" strike="noStrike" kern="0" cap="none" spc="0" normalizeH="0" baseline="0" noProof="0" smtClean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95024" y="948996"/>
            <a:ext cx="849788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נוהגים לכתוב (</a:t>
            </a:r>
            <a:r>
              <a:rPr kumimoji="0" lang="en-US" altLang="he-I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logn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r>
              <a:rPr kumimoji="0" lang="el-GR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Θ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, מבלי לציין את הבסיס של הלוגריתם, שכן מלוגריתם בבסיס מסוים ניתן לעבור ללוגריתם בכל בסיס אחר, על-ידי כפל במספר קבוע.</a:t>
            </a: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הנוסחא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בה משתמשים:</a:t>
            </a:r>
          </a:p>
          <a:p>
            <a:pPr marL="839788" marR="0" lvl="1" indent="-4953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endParaRPr kumimoji="0" lang="he-IL" altLang="he-IL" sz="2000" b="0" i="0" u="none" strike="noStrike" kern="0" cap="none" spc="0" normalizeH="0" baseline="0" noProof="0" dirty="0" smtClean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839788" marR="0" lvl="1" indent="-4953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endParaRPr kumimoji="0" lang="he-IL" altLang="he-IL" sz="2000" b="0" i="0" u="none" strike="noStrike" kern="0" cap="none" spc="0" normalizeH="0" baseline="0" noProof="0" dirty="0" smtClean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דוגמא לשימוש </a:t>
            </a:r>
            <a:r>
              <a:rPr kumimoji="0" lang="he-IL" altLang="he-I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בנוסחא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: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8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(32) = log</a:t>
            </a:r>
            <a:r>
              <a:rPr kumimoji="0" lang="en-US" altLang="he-IL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(32) / log</a:t>
            </a:r>
            <a:r>
              <a:rPr kumimoji="0" lang="en-US" altLang="he-IL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(8) = 5 / 3 = 1.66</a:t>
            </a:r>
            <a:endParaRPr kumimoji="0" lang="he-IL" altLang="he-IL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he-IL" altLang="he-IL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הנוסחא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מאפשרת לנו, למשל, לעבור מהפונקציה 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(n)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ל- 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10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(n)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על-ידי חלוקה בקבוע 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(10)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באופן דומה, ניתן לעבור מכל </a:t>
            </a:r>
            <a:r>
              <a:rPr kumimoji="0" lang="en-US" altLang="he-I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a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(n)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לכל </a:t>
            </a:r>
            <a:r>
              <a:rPr kumimoji="0" lang="en-US" altLang="he-I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b</a:t>
            </a:r>
            <a:r>
              <a:rPr kumimoji="0" lang="en-US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(n)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 על כן, כל הפונקציות הללו הן מאותו סדר גודל, וזו הסיבה מדוע כותבים פשוט (</a:t>
            </a:r>
            <a:r>
              <a:rPr kumimoji="0" lang="en-US" altLang="he-IL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logn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r>
              <a:rPr kumimoji="0" lang="el-GR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Θ</a:t>
            </a:r>
            <a:r>
              <a:rPr kumimoji="0" lang="he-IL" altLang="he-IL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  <a:endParaRPr kumimoji="0" lang="en-US" altLang="he-IL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l-GR" altLang="he-IL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7" name="Picture 4" descr="6218372e73fa2883a74775b2615cbc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992" y="1902874"/>
            <a:ext cx="1847252" cy="70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18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779234" y="9665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 smtClean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לוגריתם</a:t>
            </a:r>
            <a:endParaRPr kumimoji="0" lang="el-GR" altLang="he-IL" sz="4200" b="0" i="0" u="none" strike="noStrike" kern="0" cap="none" spc="0" normalizeH="0" baseline="0" noProof="0" smtClean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655409" y="871358"/>
            <a:ext cx="849788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פונקציה לוגריתמית גדלה בקצב איטי, ולכן, באופן כללי, נעדיף אלגוריתם שפונקצית זמן הריצה שלו היא לוגריתמית, על פני אלגוריתם שפונקצית זמן הריצה שלו היא לינארית.</a:t>
            </a:r>
            <a:endParaRPr kumimoji="0" lang="en-US" altLang="he-IL" sz="2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l-GR" altLang="he-IL" sz="25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3" name="Picture 4" descr="graph7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071" y="1961970"/>
            <a:ext cx="6551613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7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6125" y="1921538"/>
            <a:ext cx="2217420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task8(n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while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&lt; n do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 + 1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</a:t>
            </a: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* 2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90416" y="2963011"/>
            <a:ext cx="1374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integrations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06796" y="2963011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16396" y="2963011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57017" y="2963011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60829" y="3655105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 smtClean="0"/>
              <a:t>8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0828" y="4056253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 smtClean="0"/>
              <a:t>8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60827" y="4460741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 smtClean="0"/>
              <a:t>8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85719" y="3653769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85718" y="4056253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85717" y="4441685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85716" y="4898311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 smtClean="0"/>
              <a:t>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60827" y="4892713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 smtClean="0"/>
              <a:t>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06795" y="3683559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506792" y="4072015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4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506793" y="4471475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8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506792" y="4928101"/>
            <a:ext cx="455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104143" y="3681565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120209" y="4059551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120209" y="4471475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3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444143" y="1799643"/>
            <a:ext cx="31957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We want to find out how many iterations are needed until I become = or &gt; than n.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>
            <a:off x="3762041" y="5557481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540928" y="5516503"/>
            <a:ext cx="689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 smtClean="0"/>
              <a:t>i</a:t>
            </a:r>
            <a:r>
              <a:rPr lang="en-US" dirty="0"/>
              <a:t> </a:t>
            </a:r>
            <a:r>
              <a:rPr lang="en-US" dirty="0" smtClean="0"/>
              <a:t>= 2</a:t>
            </a:r>
            <a:r>
              <a:rPr lang="en-US" baseline="30000" dirty="0" smtClean="0"/>
              <a:t>k</a:t>
            </a:r>
            <a:endParaRPr lang="en-US" baseline="30000" dirty="0"/>
          </a:p>
        </p:txBody>
      </p:sp>
      <p:sp>
        <p:nvSpPr>
          <p:cNvPr id="55" name="Right Arrow 54"/>
          <p:cNvSpPr/>
          <p:nvPr/>
        </p:nvSpPr>
        <p:spPr>
          <a:xfrm>
            <a:off x="5230332" y="5554975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897573" y="5529685"/>
            <a:ext cx="1015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n &lt;= 2</a:t>
            </a:r>
            <a:r>
              <a:rPr lang="en-US" baseline="30000" dirty="0" smtClean="0"/>
              <a:t>k</a:t>
            </a:r>
            <a:endParaRPr lang="en-US" baseline="30000" dirty="0"/>
          </a:p>
        </p:txBody>
      </p:sp>
      <p:sp>
        <p:nvSpPr>
          <p:cNvPr id="57" name="Right Arrow 56"/>
          <p:cNvSpPr/>
          <p:nvPr/>
        </p:nvSpPr>
        <p:spPr>
          <a:xfrm>
            <a:off x="6820467" y="5562837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576566" y="5516503"/>
            <a:ext cx="118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k</a:t>
            </a:r>
            <a:r>
              <a:rPr lang="en-US" dirty="0" smtClean="0"/>
              <a:t> &gt;= log(n)</a:t>
            </a:r>
            <a:endParaRPr lang="en-US" baseline="30000" dirty="0"/>
          </a:p>
        </p:txBody>
      </p:sp>
      <p:sp>
        <p:nvSpPr>
          <p:cNvPr id="59" name="Right Arrow 58"/>
          <p:cNvSpPr/>
          <p:nvPr/>
        </p:nvSpPr>
        <p:spPr>
          <a:xfrm>
            <a:off x="8885925" y="5562837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582070" y="5516503"/>
            <a:ext cx="118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O (log(n))</a:t>
            </a:r>
            <a:endParaRPr lang="en-US" baseline="30000" dirty="0"/>
          </a:p>
        </p:txBody>
      </p:sp>
      <p:sp>
        <p:nvSpPr>
          <p:cNvPr id="65" name="Rectangle 64"/>
          <p:cNvSpPr/>
          <p:nvPr/>
        </p:nvSpPr>
        <p:spPr>
          <a:xfrm>
            <a:off x="4444237" y="3283223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 smtClean="0"/>
              <a:t>8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469127" y="3281887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 smtClean="0"/>
              <a:t>0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6490203" y="3311677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1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087551" y="3309683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091690" y="762392"/>
            <a:ext cx="818358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buFont typeface="+mj-cs"/>
              <a:buAutoNum type="hebrew2Minus"/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חשבו את מספר הפעמים בו מתבצע גוף של לולאת ה-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while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בקטע הקוד הבא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600"/>
              </a:spcBef>
              <a:buFont typeface="+mj-cs"/>
              <a:buAutoNum type="hebrew2Minus"/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מהו ערך של משתנה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בתום ביצוע לולאת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while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? (כפונקציה של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8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51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59" grpId="0" animBg="1"/>
      <p:bldP spid="60" grpId="0"/>
      <p:bldP spid="65" grpId="0"/>
      <p:bldP spid="66" grpId="0"/>
      <p:bldP spid="67" grpId="0"/>
      <p:bldP spid="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8475" y="1255208"/>
            <a:ext cx="63145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200" dirty="0" smtClean="0">
                <a:latin typeface="ArialMT"/>
              </a:rPr>
              <a:t>אלגוריתם</a:t>
            </a:r>
            <a:endParaRPr lang="en-US" sz="3200" dirty="0" smtClean="0">
              <a:latin typeface="ArialMT"/>
            </a:endParaRPr>
          </a:p>
          <a:p>
            <a:pPr algn="ctr"/>
            <a:endParaRPr lang="he-IL" sz="3200" dirty="0">
              <a:latin typeface="ArialMT"/>
            </a:endParaRPr>
          </a:p>
          <a:p>
            <a:pPr algn="just"/>
            <a:r>
              <a:rPr lang="he-IL" sz="2000" dirty="0">
                <a:latin typeface="ArialMT"/>
              </a:rPr>
              <a:t>אלגוריתם הוא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sz="2000" dirty="0" smtClean="0">
                <a:latin typeface="ArialMT"/>
              </a:rPr>
              <a:t>דרך לביצוע משימה מסוימת במספר סופי של צעדים</a:t>
            </a:r>
            <a:endParaRPr lang="en-US" sz="2000" dirty="0" smtClean="0">
              <a:latin typeface="ArialMT"/>
            </a:endParaRPr>
          </a:p>
          <a:p>
            <a:pPr algn="just"/>
            <a:endParaRPr lang="he-IL" sz="2000" dirty="0" smtClean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sz="2000" dirty="0" smtClean="0">
                <a:latin typeface="ArialMT"/>
              </a:rPr>
              <a:t>סדרה </a:t>
            </a:r>
            <a:r>
              <a:rPr lang="he-IL" sz="2000" dirty="0">
                <a:latin typeface="ArialMT"/>
              </a:rPr>
              <a:t>סופית של הוראות חד משמעיות לביצוע, כך שעבור כל קלט </a:t>
            </a:r>
            <a:r>
              <a:rPr lang="he-IL" sz="2000" dirty="0" smtClean="0">
                <a:latin typeface="ArialMT"/>
              </a:rPr>
              <a:t>חוקי</a:t>
            </a:r>
            <a:r>
              <a:rPr lang="en-US" sz="2000" dirty="0" smtClean="0">
                <a:latin typeface="ArialMT"/>
              </a:rPr>
              <a:t> </a:t>
            </a:r>
            <a:r>
              <a:rPr lang="he-IL" sz="2000" dirty="0" smtClean="0">
                <a:latin typeface="ArialMT"/>
              </a:rPr>
              <a:t>יתקבל </a:t>
            </a:r>
            <a:r>
              <a:rPr lang="he-IL" sz="2000" dirty="0">
                <a:latin typeface="ArialMT"/>
              </a:rPr>
              <a:t>הפלט הרצוי</a:t>
            </a:r>
            <a:r>
              <a:rPr lang="he-IL" sz="2000" dirty="0" smtClean="0">
                <a:latin typeface="ArialMT"/>
              </a:rPr>
              <a:t>.</a:t>
            </a:r>
            <a:endParaRPr lang="en-US" sz="2000" dirty="0" smtClean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he-IL" sz="2000" dirty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sz="2000" dirty="0" smtClean="0">
                <a:latin typeface="ArialMT"/>
              </a:rPr>
              <a:t>אלגוריתם </a:t>
            </a:r>
            <a:r>
              <a:rPr lang="he-IL" sz="2000" dirty="0">
                <a:latin typeface="ArialMT"/>
              </a:rPr>
              <a:t>נכון </a:t>
            </a:r>
            <a:r>
              <a:rPr lang="he-IL" sz="2000" dirty="0" smtClean="0">
                <a:latin typeface="ArialMT"/>
              </a:rPr>
              <a:t>:</a:t>
            </a:r>
            <a:endParaRPr lang="en-US" sz="2000" dirty="0">
              <a:latin typeface="ArialMT"/>
            </a:endParaRPr>
          </a:p>
          <a:p>
            <a:pPr algn="just"/>
            <a:r>
              <a:rPr lang="he-IL" sz="2000" dirty="0">
                <a:latin typeface="ArialMT"/>
              </a:rPr>
              <a:t>אם עבור כל מופע </a:t>
            </a:r>
            <a:r>
              <a:rPr lang="he-IL" sz="2000" b="1" dirty="0">
                <a:latin typeface="Arial-BoldMT"/>
              </a:rPr>
              <a:t>קלט</a:t>
            </a:r>
            <a:r>
              <a:rPr lang="he-IL" sz="2000" dirty="0">
                <a:latin typeface="ArialMT"/>
              </a:rPr>
              <a:t>, הוא עוצר עם </a:t>
            </a:r>
            <a:r>
              <a:rPr lang="he-IL" sz="2000" b="1" dirty="0">
                <a:latin typeface="Arial-BoldMT"/>
              </a:rPr>
              <a:t>הפלט </a:t>
            </a:r>
            <a:r>
              <a:rPr lang="he-IL" sz="2000" dirty="0">
                <a:latin typeface="ArialMT"/>
              </a:rPr>
              <a:t>הנכון.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12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9888" y="1458172"/>
            <a:ext cx="24815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task8(n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for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while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 &lt;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 * 2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91270" y="1650067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i: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93194" y="1661855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52675" y="1661855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2623" y="1661855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45705" y="1661855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90109" y="1667382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69005" y="1651349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22750" y="1668256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159871" y="1668256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799964" y="1668256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432189" y="1650067"/>
            <a:ext cx="526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24485" y="1658626"/>
            <a:ext cx="445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818436" y="1658291"/>
            <a:ext cx="497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629171" y="1636229"/>
            <a:ext cx="416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998263" y="1638148"/>
            <a:ext cx="424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386345" y="1633000"/>
            <a:ext cx="424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762641" y="1650067"/>
            <a:ext cx="424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095374" y="2087086"/>
            <a:ext cx="399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k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90657" y="2081312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728108" y="2087713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80086" y="2081312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43168" y="2081312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787572" y="2086839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160732" y="2087713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520213" y="2087713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101888" y="2081312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797427" y="2087713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442039" y="2081312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836780" y="2081312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9231521" y="2070806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611049" y="2068232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0014591" y="2065658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0385118" y="2070806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0766512" y="2069485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3324438" y="2543411"/>
            <a:ext cx="2403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Inner loop </a:t>
            </a:r>
            <a:r>
              <a:rPr lang="en-US" dirty="0" smtClean="0"/>
              <a:t>iterations: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730642" y="2537010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091209" y="2537010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454291" y="2537010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798695" y="2542537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185117" y="2543411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534205" y="2537010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156262" y="2543411"/>
            <a:ext cx="329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808550" y="2543411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496896" y="2543411"/>
            <a:ext cx="313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872647" y="2537010"/>
            <a:ext cx="315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247464" y="2537010"/>
            <a:ext cx="312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9676198" y="2537010"/>
            <a:ext cx="328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0070307" y="2521356"/>
            <a:ext cx="359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4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463995" y="2521762"/>
            <a:ext cx="260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10841914" y="2521356"/>
            <a:ext cx="270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4" name="Left Brace 63"/>
          <p:cNvSpPr/>
          <p:nvPr/>
        </p:nvSpPr>
        <p:spPr>
          <a:xfrm rot="16200000">
            <a:off x="6356904" y="2805136"/>
            <a:ext cx="172527" cy="5685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30550" y="3233899"/>
            <a:ext cx="845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l</a:t>
            </a:r>
            <a:r>
              <a:rPr lang="en-US" dirty="0" smtClean="0"/>
              <a:t>og(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3" name="Half Frame 72"/>
          <p:cNvSpPr/>
          <p:nvPr/>
        </p:nvSpPr>
        <p:spPr>
          <a:xfrm>
            <a:off x="6060904" y="3218967"/>
            <a:ext cx="139292" cy="369332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Half Frame 74"/>
          <p:cNvSpPr/>
          <p:nvPr/>
        </p:nvSpPr>
        <p:spPr>
          <a:xfrm flipH="1">
            <a:off x="6714805" y="3218968"/>
            <a:ext cx="99210" cy="369331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Left Brace 75"/>
          <p:cNvSpPr/>
          <p:nvPr/>
        </p:nvSpPr>
        <p:spPr>
          <a:xfrm rot="16200000">
            <a:off x="7383002" y="2476123"/>
            <a:ext cx="206165" cy="12265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eft Brace 76"/>
          <p:cNvSpPr/>
          <p:nvPr/>
        </p:nvSpPr>
        <p:spPr>
          <a:xfrm rot="16200000">
            <a:off x="9582854" y="1662834"/>
            <a:ext cx="206165" cy="28531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126331" y="3257338"/>
            <a:ext cx="845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l</a:t>
            </a:r>
            <a:r>
              <a:rPr lang="en-US" dirty="0" smtClean="0"/>
              <a:t>og(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9" name="Half Frame 78"/>
          <p:cNvSpPr/>
          <p:nvPr/>
        </p:nvSpPr>
        <p:spPr>
          <a:xfrm>
            <a:off x="7067944" y="3257338"/>
            <a:ext cx="139292" cy="369332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Half Frame 79"/>
          <p:cNvSpPr/>
          <p:nvPr/>
        </p:nvSpPr>
        <p:spPr>
          <a:xfrm flipH="1">
            <a:off x="7721845" y="3257339"/>
            <a:ext cx="99210" cy="369331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364756" y="3233899"/>
            <a:ext cx="845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l</a:t>
            </a:r>
            <a:r>
              <a:rPr lang="en-US" dirty="0" smtClean="0"/>
              <a:t>og(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2" name="Half Frame 81"/>
          <p:cNvSpPr/>
          <p:nvPr/>
        </p:nvSpPr>
        <p:spPr>
          <a:xfrm>
            <a:off x="9306369" y="3233899"/>
            <a:ext cx="139292" cy="369332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Half Frame 82"/>
          <p:cNvSpPr/>
          <p:nvPr/>
        </p:nvSpPr>
        <p:spPr>
          <a:xfrm flipH="1">
            <a:off x="9960270" y="3233900"/>
            <a:ext cx="99210" cy="369331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948390" y="3732085"/>
            <a:ext cx="102773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1300" dirty="0" smtClean="0"/>
              <a:t>log(3)=1.58</a:t>
            </a:r>
            <a:endParaRPr lang="en-US" sz="1300" dirty="0"/>
          </a:p>
        </p:txBody>
      </p:sp>
      <p:sp>
        <p:nvSpPr>
          <p:cNvPr id="86" name="Rectangle 85"/>
          <p:cNvSpPr/>
          <p:nvPr/>
        </p:nvSpPr>
        <p:spPr>
          <a:xfrm>
            <a:off x="5983628" y="4072571"/>
            <a:ext cx="101180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1300" dirty="0" smtClean="0"/>
              <a:t>log(4)=2</a:t>
            </a:r>
            <a:endParaRPr lang="en-US" sz="1300" dirty="0"/>
          </a:p>
        </p:txBody>
      </p:sp>
      <p:sp>
        <p:nvSpPr>
          <p:cNvPr id="87" name="Rectangle 86"/>
          <p:cNvSpPr/>
          <p:nvPr/>
        </p:nvSpPr>
        <p:spPr>
          <a:xfrm>
            <a:off x="6976120" y="4072571"/>
            <a:ext cx="101180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1300" dirty="0" smtClean="0"/>
              <a:t>log(7)=2.80</a:t>
            </a:r>
            <a:endParaRPr lang="en-US" sz="1300" dirty="0"/>
          </a:p>
        </p:txBody>
      </p:sp>
      <p:sp>
        <p:nvSpPr>
          <p:cNvPr id="88" name="Rectangle 87"/>
          <p:cNvSpPr/>
          <p:nvPr/>
        </p:nvSpPr>
        <p:spPr>
          <a:xfrm>
            <a:off x="6991308" y="3736990"/>
            <a:ext cx="101180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1300" dirty="0" smtClean="0"/>
              <a:t>log(7)=2.58</a:t>
            </a:r>
            <a:endParaRPr lang="en-US" sz="1300" dirty="0"/>
          </a:p>
        </p:txBody>
      </p:sp>
      <p:sp>
        <p:nvSpPr>
          <p:cNvPr id="89" name="Rectangle 88"/>
          <p:cNvSpPr/>
          <p:nvPr/>
        </p:nvSpPr>
        <p:spPr>
          <a:xfrm>
            <a:off x="9198524" y="3732085"/>
            <a:ext cx="101180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1300" dirty="0" smtClean="0"/>
              <a:t>log(9)=3.16</a:t>
            </a:r>
            <a:endParaRPr lang="en-US" sz="1300" dirty="0"/>
          </a:p>
        </p:txBody>
      </p:sp>
      <p:sp>
        <p:nvSpPr>
          <p:cNvPr id="90" name="Rectangle 89"/>
          <p:cNvSpPr/>
          <p:nvPr/>
        </p:nvSpPr>
        <p:spPr>
          <a:xfrm>
            <a:off x="9224485" y="4007133"/>
            <a:ext cx="101180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1300" dirty="0" smtClean="0"/>
              <a:t>log(9)=3.90</a:t>
            </a:r>
            <a:endParaRPr lang="en-US" sz="1300" dirty="0"/>
          </a:p>
        </p:txBody>
      </p:sp>
      <p:sp>
        <p:nvSpPr>
          <p:cNvPr id="91" name="Rectangle 90"/>
          <p:cNvSpPr/>
          <p:nvPr/>
        </p:nvSpPr>
        <p:spPr>
          <a:xfrm>
            <a:off x="5993989" y="4450692"/>
            <a:ext cx="49940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1300" dirty="0" smtClean="0"/>
              <a:t>Total= log(1)+log(2)+log(3)+…+log(n) = O (log(n!)) or O (n(log(n)))</a:t>
            </a:r>
          </a:p>
          <a:p>
            <a:pPr algn="just" rtl="0"/>
            <a:endParaRPr lang="en-US" sz="1300" dirty="0"/>
          </a:p>
          <a:p>
            <a:pPr algn="just" rtl="0"/>
            <a:r>
              <a:rPr lang="en-US" sz="1300" dirty="0">
                <a:hlinkClick r:id="rId3"/>
              </a:rPr>
              <a:t>l</a:t>
            </a:r>
            <a:r>
              <a:rPr lang="en-US" sz="1300" dirty="0" smtClean="0">
                <a:hlinkClick r:id="rId3"/>
              </a:rPr>
              <a:t>og(n!) ?= </a:t>
            </a:r>
            <a:r>
              <a:rPr lang="en-US" sz="1300" dirty="0" err="1">
                <a:hlinkClick r:id="rId3"/>
              </a:rPr>
              <a:t>n</a:t>
            </a:r>
            <a:r>
              <a:rPr lang="en-US" sz="1300" dirty="0" err="1" smtClean="0">
                <a:hlinkClick r:id="rId3"/>
              </a:rPr>
              <a:t>log</a:t>
            </a:r>
            <a:r>
              <a:rPr lang="en-US" sz="1300" dirty="0" smtClean="0">
                <a:hlinkClick r:id="rId3"/>
              </a:rPr>
              <a:t>(n)</a:t>
            </a:r>
            <a:r>
              <a:rPr lang="en-US" sz="1300" dirty="0"/>
              <a:t> </a:t>
            </a:r>
            <a:endParaRPr lang="en-US" sz="1300" dirty="0" smtClean="0"/>
          </a:p>
          <a:p>
            <a:pPr algn="just" rtl="0"/>
            <a:r>
              <a:rPr lang="en-US" sz="900" dirty="0" smtClean="0"/>
              <a:t>(</a:t>
            </a:r>
            <a:r>
              <a:rPr lang="en-US" sz="900" dirty="0"/>
              <a:t>https://stackoverflow.com/questions/2095395/is-logn-%CE%98n-logn)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53848" y="793473"/>
            <a:ext cx="64908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כמה פעמים מתבצעת פעולת הכפל </a:t>
            </a:r>
            <a:r>
              <a:rPr lang="he-IL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 &lt;- k *2</a:t>
            </a:r>
            <a:r>
              <a:rPr lang="he-IL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בקטע </a:t>
            </a: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</a:rPr>
              <a:t>הקוד הבא?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55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4" grpId="0" animBg="1"/>
      <p:bldP spid="66" grpId="0"/>
      <p:bldP spid="73" grpId="0" animBg="1"/>
      <p:bldP spid="75" grpId="0" animBg="1"/>
      <p:bldP spid="76" grpId="0" animBg="1"/>
      <p:bldP spid="77" grpId="0" animBg="1"/>
      <p:bldP spid="78" grpId="0"/>
      <p:bldP spid="79" grpId="0" animBg="1"/>
      <p:bldP spid="80" grpId="0" animBg="1"/>
      <p:bldP spid="81" grpId="0"/>
      <p:bldP spid="82" grpId="0" animBg="1"/>
      <p:bldP spid="83" grpId="0" animBg="1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54387" y="785806"/>
            <a:ext cx="1034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0180" y="12040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ts val="300"/>
              </a:spcBef>
            </a:pP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</a:rPr>
              <a:t>נתון מערך של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e-I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איברים.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e-IL" dirty="0" smtClean="0">
                <a:ea typeface="Times New Roman" panose="02020603050405020304" pitchFamily="18" charset="0"/>
              </a:rPr>
              <a:t>כמה </a:t>
            </a:r>
            <a:r>
              <a:rPr lang="he-IL" dirty="0">
                <a:ea typeface="Times New Roman" panose="02020603050405020304" pitchFamily="18" charset="0"/>
              </a:rPr>
              <a:t>השוואות בין איברים במערך נדרשות על מנת למצוא את </a:t>
            </a:r>
            <a:r>
              <a:rPr lang="he-IL" b="1" u="sng" dirty="0" smtClean="0">
                <a:ea typeface="Times New Roman" panose="02020603050405020304" pitchFamily="18" charset="0"/>
              </a:rPr>
              <a:t>האיבר</a:t>
            </a:r>
            <a:r>
              <a:rPr lang="en-US" dirty="0" smtClean="0">
                <a:ea typeface="Times New Roman" panose="02020603050405020304" pitchFamily="18" charset="0"/>
              </a:rPr>
              <a:t>?</a:t>
            </a:r>
            <a:r>
              <a:rPr lang="he-IL" dirty="0" smtClean="0"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26380" y="22806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ts val="300"/>
              </a:spcBef>
            </a:pPr>
            <a:r>
              <a:rPr lang="he-I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נתון מערך של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he-I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איברים.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e-I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כמה השוואות בין שני איברים במערך נדרשות על מנת למצוא את </a:t>
            </a:r>
            <a:r>
              <a:rPr lang="he-IL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שני המספרים הגדולים ביותר</a:t>
            </a:r>
            <a:r>
              <a:rPr lang="he-IL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11921" y="1862406"/>
            <a:ext cx="1034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940" y="3071801"/>
            <a:ext cx="50673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300" dirty="0">
                <a:latin typeface="JetBrains Mono"/>
              </a:rPr>
              <a:t>void </a:t>
            </a:r>
            <a:r>
              <a:rPr lang="en-US" sz="1300" dirty="0" err="1">
                <a:latin typeface="JetBrains Mono"/>
              </a:rPr>
              <a:t>findTwoLargest</a:t>
            </a:r>
            <a:r>
              <a:rPr lang="en-US" sz="1300" dirty="0">
                <a:latin typeface="JetBrains Mono"/>
              </a:rPr>
              <a:t>(</a:t>
            </a:r>
            <a:r>
              <a:rPr lang="en-US" sz="1300" dirty="0" err="1">
                <a:latin typeface="JetBrains Mono"/>
              </a:rPr>
              <a:t>struct</a:t>
            </a:r>
            <a:r>
              <a:rPr lang="en-US" sz="1300" dirty="0">
                <a:latin typeface="JetBrains Mono"/>
              </a:rPr>
              <a:t> </a:t>
            </a:r>
            <a:r>
              <a:rPr lang="en-US" sz="1300" dirty="0" err="1">
                <a:latin typeface="JetBrains Mono"/>
              </a:rPr>
              <a:t>TreeNode</a:t>
            </a:r>
            <a:r>
              <a:rPr lang="en-US" sz="1300" dirty="0">
                <a:latin typeface="JetBrains Mono"/>
              </a:rPr>
              <a:t>* root, </a:t>
            </a:r>
            <a:r>
              <a:rPr lang="en-US" sz="1300" dirty="0" err="1">
                <a:latin typeface="JetBrains Mono"/>
              </a:rPr>
              <a:t>int</a:t>
            </a:r>
            <a:r>
              <a:rPr lang="en-US" sz="1300" dirty="0">
                <a:latin typeface="JetBrains Mono"/>
              </a:rPr>
              <a:t>* max1, </a:t>
            </a:r>
            <a:r>
              <a:rPr lang="en-US" sz="1300" dirty="0" err="1">
                <a:latin typeface="JetBrains Mono"/>
              </a:rPr>
              <a:t>int</a:t>
            </a:r>
            <a:r>
              <a:rPr lang="en-US" sz="1300" dirty="0">
                <a:latin typeface="JetBrains Mono"/>
              </a:rPr>
              <a:t>* max2) {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if (root == NULL) {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    return;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}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/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</a:t>
            </a:r>
            <a:r>
              <a:rPr lang="en-US" sz="1300" dirty="0" err="1">
                <a:latin typeface="JetBrains Mono"/>
              </a:rPr>
              <a:t>findTwoLargest</a:t>
            </a:r>
            <a:r>
              <a:rPr lang="en-US" sz="1300" dirty="0">
                <a:latin typeface="JetBrains Mono"/>
              </a:rPr>
              <a:t>(root-&gt;right, max1, max2);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/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if (root-&gt;data &gt; *max1) {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    *max2 = *max1;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    *max1 = root-&gt;data;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} else if (root-&gt;data &gt; *max2 &amp;&amp; root-&gt;data != *max1) {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    *max2 = root-&gt;data;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}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/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</a:t>
            </a:r>
            <a:r>
              <a:rPr lang="en-US" sz="1300" dirty="0" err="1">
                <a:latin typeface="JetBrains Mono"/>
              </a:rPr>
              <a:t>findTwoLargest</a:t>
            </a:r>
            <a:r>
              <a:rPr lang="en-US" sz="1300" dirty="0">
                <a:latin typeface="JetBrains Mono"/>
              </a:rPr>
              <a:t>(root-&gt;left, max1, max2);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942" y="3729605"/>
            <a:ext cx="1552792" cy="15051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39508" y="3139548"/>
            <a:ext cx="4558107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00" b="1" dirty="0" smtClean="0">
                <a:latin typeface="Söhne"/>
              </a:rPr>
              <a:t>Example Balanced </a:t>
            </a:r>
            <a:r>
              <a:rPr lang="en-US" sz="1300" b="1" dirty="0">
                <a:latin typeface="Söhne"/>
              </a:rPr>
              <a:t>Binary Search Tree (Balanced BST):</a:t>
            </a:r>
            <a:endParaRPr lang="en-US" sz="1300" dirty="0"/>
          </a:p>
        </p:txBody>
      </p:sp>
      <p:sp>
        <p:nvSpPr>
          <p:cNvPr id="10" name="Rectangle 9"/>
          <p:cNvSpPr/>
          <p:nvPr/>
        </p:nvSpPr>
        <p:spPr>
          <a:xfrm>
            <a:off x="4097186" y="2610849"/>
            <a:ext cx="18750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300" b="1" dirty="0" smtClean="0">
                <a:solidFill>
                  <a:srgbClr val="FF0000"/>
                </a:solidFill>
                <a:latin typeface="Söhne"/>
              </a:rPr>
              <a:t>Using array = O(2n-3)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18799" y="1539240"/>
            <a:ext cx="18750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300" b="1" dirty="0" smtClean="0">
                <a:solidFill>
                  <a:srgbClr val="FF0000"/>
                </a:solidFill>
                <a:latin typeface="Söhne"/>
              </a:rPr>
              <a:t>Using array = O(n-1)</a:t>
            </a:r>
            <a:endParaRPr lang="en-US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0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24900" y="762946"/>
            <a:ext cx="3140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11 (19.02.2018 מועד ב)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25880" y="1546920"/>
            <a:ext cx="3810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JetBrains Mono"/>
              </a:rPr>
              <a:t/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void task12(</a:t>
            </a:r>
            <a:r>
              <a:rPr lang="en-US" dirty="0" err="1">
                <a:latin typeface="JetBrains Mono"/>
              </a:rPr>
              <a:t>int</a:t>
            </a:r>
            <a:r>
              <a:rPr lang="en-US" dirty="0">
                <a:latin typeface="JetBrains Mono"/>
              </a:rPr>
              <a:t> n){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</a:t>
            </a:r>
            <a:r>
              <a:rPr lang="en-US" dirty="0" err="1">
                <a:latin typeface="JetBrains Mono"/>
              </a:rPr>
              <a:t>int</a:t>
            </a:r>
            <a:r>
              <a:rPr lang="en-US" dirty="0">
                <a:latin typeface="JetBrains Mono"/>
              </a:rPr>
              <a:t> </a:t>
            </a:r>
            <a:r>
              <a:rPr lang="en-US" dirty="0" err="1">
                <a:latin typeface="JetBrains Mono"/>
              </a:rPr>
              <a:t>i</a:t>
            </a:r>
            <a:r>
              <a:rPr lang="en-US" dirty="0">
                <a:latin typeface="JetBrains Mono"/>
              </a:rPr>
              <a:t> = 1;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</a:t>
            </a:r>
            <a:r>
              <a:rPr lang="en-US" dirty="0" err="1">
                <a:latin typeface="JetBrains Mono"/>
              </a:rPr>
              <a:t>int</a:t>
            </a:r>
            <a:r>
              <a:rPr lang="en-US" dirty="0">
                <a:latin typeface="JetBrains Mono"/>
              </a:rPr>
              <a:t> k = 0;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  while (</a:t>
            </a:r>
            <a:r>
              <a:rPr lang="en-US" dirty="0" err="1">
                <a:latin typeface="JetBrains Mono"/>
              </a:rPr>
              <a:t>i</a:t>
            </a:r>
            <a:r>
              <a:rPr lang="en-US" dirty="0">
                <a:latin typeface="JetBrains Mono"/>
              </a:rPr>
              <a:t> &lt;= n) {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    for (</a:t>
            </a:r>
            <a:r>
              <a:rPr lang="en-US" dirty="0" err="1">
                <a:latin typeface="JetBrains Mono"/>
              </a:rPr>
              <a:t>int</a:t>
            </a:r>
            <a:r>
              <a:rPr lang="en-US" dirty="0">
                <a:latin typeface="JetBrains Mono"/>
              </a:rPr>
              <a:t> j = </a:t>
            </a:r>
            <a:r>
              <a:rPr lang="en-US" dirty="0" err="1">
                <a:latin typeface="JetBrains Mono"/>
              </a:rPr>
              <a:t>i</a:t>
            </a:r>
            <a:r>
              <a:rPr lang="en-US" dirty="0">
                <a:latin typeface="JetBrains Mono"/>
              </a:rPr>
              <a:t>; j &lt;= n * n; </a:t>
            </a:r>
            <a:r>
              <a:rPr lang="en-US" dirty="0" err="1">
                <a:latin typeface="JetBrains Mono"/>
              </a:rPr>
              <a:t>j++</a:t>
            </a:r>
            <a:r>
              <a:rPr lang="en-US" dirty="0">
                <a:latin typeface="JetBrains Mono"/>
              </a:rPr>
              <a:t>) {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        k = k + 1;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    }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    </a:t>
            </a:r>
            <a:r>
              <a:rPr lang="en-US" dirty="0" err="1">
                <a:latin typeface="JetBrains Mono"/>
              </a:rPr>
              <a:t>i</a:t>
            </a:r>
            <a:r>
              <a:rPr lang="en-US" dirty="0">
                <a:latin typeface="JetBrains Mono"/>
              </a:rPr>
              <a:t> = </a:t>
            </a:r>
            <a:r>
              <a:rPr lang="en-US" dirty="0" err="1">
                <a:latin typeface="JetBrains Mono"/>
              </a:rPr>
              <a:t>i</a:t>
            </a:r>
            <a:r>
              <a:rPr lang="en-US" dirty="0">
                <a:latin typeface="JetBrains Mono"/>
              </a:rPr>
              <a:t> * 2;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}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03520" y="1440300"/>
            <a:ext cx="5372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latin typeface="JetBrains Mono"/>
              </a:rPr>
              <a:t>What is the running time of the following </a:t>
            </a:r>
            <a:r>
              <a:rPr lang="en-US" dirty="0" smtClean="0">
                <a:latin typeface="JetBrains Mono"/>
              </a:rPr>
              <a:t>code</a:t>
            </a:r>
            <a:r>
              <a:rPr lang="he-IL" dirty="0" smtClean="0">
                <a:latin typeface="JetBrains Mono"/>
              </a:rPr>
              <a:t>?</a:t>
            </a:r>
            <a:endParaRPr lang="en-US" dirty="0">
              <a:latin typeface="JetBrains Mon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75960" y="1809632"/>
            <a:ext cx="2948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rtl="0">
              <a:buAutoNum type="alphaLcPeriod"/>
            </a:pPr>
            <a:r>
              <a:rPr lang="en-US" dirty="0" smtClean="0">
                <a:latin typeface="JetBrains Mono"/>
              </a:rPr>
              <a:t>O(log(n))</a:t>
            </a:r>
          </a:p>
          <a:p>
            <a:pPr marL="342900" indent="-342900" algn="l" rtl="0">
              <a:buAutoNum type="alphaLcPeriod"/>
            </a:pPr>
            <a:r>
              <a:rPr lang="en-US" dirty="0" smtClean="0">
                <a:latin typeface="JetBrains Mono"/>
              </a:rPr>
              <a:t>O(n)</a:t>
            </a:r>
          </a:p>
          <a:p>
            <a:pPr marL="342900" indent="-342900" algn="l" rtl="0">
              <a:buAutoNum type="alphaLcPeriod"/>
            </a:pPr>
            <a:r>
              <a:rPr lang="en-US" dirty="0" smtClean="0">
                <a:latin typeface="JetBrains Mono"/>
              </a:rPr>
              <a:t>O(</a:t>
            </a:r>
            <a:r>
              <a:rPr lang="en-US" dirty="0" err="1" smtClean="0">
                <a:latin typeface="JetBrains Mono"/>
              </a:rPr>
              <a:t>nlog</a:t>
            </a:r>
            <a:r>
              <a:rPr lang="en-US" dirty="0" smtClean="0">
                <a:latin typeface="JetBrains Mono"/>
              </a:rPr>
              <a:t>(n))</a:t>
            </a:r>
          </a:p>
          <a:p>
            <a:pPr marL="342900" indent="-342900" algn="l" rtl="0">
              <a:buAutoNum type="alphaLcPeriod"/>
            </a:pPr>
            <a:r>
              <a:rPr lang="en-US" dirty="0">
                <a:latin typeface="JetBrains Mono"/>
              </a:rPr>
              <a:t>None of the answers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16" y="3116580"/>
            <a:ext cx="4037764" cy="284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0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6242" y="1295848"/>
            <a:ext cx="6096000" cy="38472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3200" dirty="0">
                <a:latin typeface="ArialMT"/>
              </a:rPr>
              <a:t>פיתוח </a:t>
            </a:r>
            <a:r>
              <a:rPr lang="he-IL" sz="3200" dirty="0" smtClean="0">
                <a:latin typeface="ArialMT"/>
              </a:rPr>
              <a:t>אלגוריתמי</a:t>
            </a:r>
            <a:endParaRPr lang="en-US" sz="3200" dirty="0" smtClean="0">
              <a:latin typeface="ArialMT"/>
            </a:endParaRPr>
          </a:p>
          <a:p>
            <a:pPr algn="ctr"/>
            <a:endParaRPr lang="he-IL" sz="3200" dirty="0"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>
                <a:latin typeface="ArialMT"/>
              </a:rPr>
              <a:t>בתהליך הפיתוח האלגוריתמי חשוב לפשט את הבעיה שעבורה נדרש </a:t>
            </a:r>
            <a:r>
              <a:rPr lang="he-IL" sz="2000" dirty="0" smtClean="0">
                <a:latin typeface="ArialMT"/>
              </a:rPr>
              <a:t>הפתרון</a:t>
            </a:r>
            <a:r>
              <a:rPr lang="en-US" sz="2000" dirty="0" smtClean="0">
                <a:latin typeface="ArialMT"/>
              </a:rPr>
              <a:t> </a:t>
            </a:r>
            <a:r>
              <a:rPr lang="he-IL" sz="2000" dirty="0" smtClean="0">
                <a:latin typeface="ArialMT"/>
              </a:rPr>
              <a:t>האלגוריתמי </a:t>
            </a:r>
            <a:r>
              <a:rPr lang="he-IL" sz="2000" dirty="0">
                <a:latin typeface="ArialMT"/>
              </a:rPr>
              <a:t>לרמת הפישוט הנמוכה ביותר</a:t>
            </a:r>
            <a:r>
              <a:rPr lang="he-IL" sz="2000" dirty="0" smtClean="0">
                <a:latin typeface="ArialMT"/>
              </a:rPr>
              <a:t>.</a:t>
            </a:r>
            <a:endParaRPr lang="en-US" sz="2000" dirty="0" smtClean="0"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000" dirty="0"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>
                <a:latin typeface="ArialMT"/>
              </a:rPr>
              <a:t>נכתוב אלגוריתמים בסיסיים פשוטים ובהירים, המקלים על בדיקה </a:t>
            </a:r>
            <a:r>
              <a:rPr lang="he-IL" sz="2000" dirty="0" smtClean="0">
                <a:latin typeface="ArialMT"/>
              </a:rPr>
              <a:t>שלהם,</a:t>
            </a:r>
            <a:r>
              <a:rPr lang="en-US" sz="2000" dirty="0" smtClean="0">
                <a:latin typeface="ArialMT"/>
              </a:rPr>
              <a:t> </a:t>
            </a:r>
            <a:r>
              <a:rPr lang="he-IL" sz="2000" dirty="0" smtClean="0">
                <a:latin typeface="ArialMT"/>
              </a:rPr>
              <a:t>תחזוקתם </a:t>
            </a:r>
            <a:r>
              <a:rPr lang="he-IL" sz="2000" dirty="0">
                <a:latin typeface="ArialMT"/>
              </a:rPr>
              <a:t>ועדכון שלהם במידת הצורך</a:t>
            </a:r>
            <a:r>
              <a:rPr lang="he-IL" sz="2000" dirty="0" smtClean="0">
                <a:latin typeface="ArialMT"/>
              </a:rPr>
              <a:t>.</a:t>
            </a:r>
            <a:endParaRPr lang="en-US" sz="2000" dirty="0" smtClean="0"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000" dirty="0"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>
                <a:latin typeface="ArialMT"/>
              </a:rPr>
              <a:t>הפתרון המלא מורכב בסופו מאוסף האלגוריתמים בסיסיים </a:t>
            </a:r>
            <a:r>
              <a:rPr lang="he-IL" sz="2000" dirty="0" smtClean="0">
                <a:latin typeface="ArialMT"/>
              </a:rPr>
              <a:t>שכתבנו</a:t>
            </a:r>
            <a:r>
              <a:rPr lang="he-IL" sz="2000" dirty="0">
                <a:latin typeface="ArialMT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27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7761" y="795235"/>
            <a:ext cx="439947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200" dirty="0">
                <a:latin typeface="ArialMT"/>
              </a:rPr>
              <a:t>ייצוג </a:t>
            </a:r>
            <a:r>
              <a:rPr lang="he-IL" sz="3200" dirty="0" smtClean="0">
                <a:latin typeface="ArialMT"/>
              </a:rPr>
              <a:t>אלגוריתמים</a:t>
            </a:r>
            <a:endParaRPr lang="en-US" sz="3200" dirty="0" smtClean="0">
              <a:latin typeface="ArialMT"/>
            </a:endParaRPr>
          </a:p>
          <a:p>
            <a:pPr algn="ctr"/>
            <a:endParaRPr lang="he-IL" sz="3200" dirty="0">
              <a:latin typeface="ArialMT"/>
            </a:endParaRPr>
          </a:p>
          <a:p>
            <a:pPr algn="just"/>
            <a:r>
              <a:rPr lang="he-IL" dirty="0">
                <a:latin typeface="Arial-BoldMT"/>
              </a:rPr>
              <a:t>קיימות 3 שיטות נפוצות לייצוג אלגוריתמים: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 smtClean="0">
                <a:latin typeface="Arial-BoldMT"/>
              </a:rPr>
              <a:t>תרשים </a:t>
            </a:r>
            <a:r>
              <a:rPr lang="he-IL" dirty="0">
                <a:latin typeface="Arial-BoldMT"/>
              </a:rPr>
              <a:t>זרימה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 smtClean="0">
                <a:latin typeface="Arial-BoldMT"/>
              </a:rPr>
              <a:t>ייצוג מילולי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 err="1" smtClean="0">
                <a:latin typeface="Arial-BoldMT"/>
              </a:rPr>
              <a:t>פסאודו</a:t>
            </a:r>
            <a:r>
              <a:rPr lang="he-IL" dirty="0" smtClean="0">
                <a:latin typeface="Arial-BoldMT"/>
              </a:rPr>
              <a:t> קוד </a:t>
            </a:r>
            <a:r>
              <a:rPr lang="en-US" dirty="0" smtClean="0">
                <a:latin typeface="Arial-BoldMT"/>
              </a:rPr>
              <a:t>(</a:t>
            </a:r>
            <a:r>
              <a:rPr lang="en-US" dirty="0" smtClean="0">
                <a:latin typeface="Arial-BoldMT"/>
                <a:hlinkClick r:id="rId3"/>
              </a:rPr>
              <a:t>Pseudo code</a:t>
            </a:r>
            <a:r>
              <a:rPr lang="en-US" dirty="0" smtClean="0">
                <a:latin typeface="Arial-BoldMT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27" y="1806817"/>
            <a:ext cx="2398607" cy="41519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82968" y="3378142"/>
            <a:ext cx="28122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1600" b="1" dirty="0">
                <a:latin typeface="Arial-BoldMT"/>
              </a:rPr>
              <a:t>Pseudo </a:t>
            </a:r>
            <a:r>
              <a:rPr lang="en-US" sz="1600" b="1" dirty="0" smtClean="0">
                <a:latin typeface="Arial-BoldMT"/>
              </a:rPr>
              <a:t>code example</a:t>
            </a:r>
          </a:p>
          <a:p>
            <a:pPr algn="l" rtl="0"/>
            <a:endParaRPr lang="en-US" sz="1600" dirty="0" smtClean="0">
              <a:latin typeface="ArialMT"/>
            </a:endParaRPr>
          </a:p>
          <a:p>
            <a:pPr algn="l" rtl="0"/>
            <a:r>
              <a:rPr lang="en-US" sz="1600" dirty="0" err="1" smtClean="0">
                <a:latin typeface="ArialMT"/>
              </a:rPr>
              <a:t>Max_Search</a:t>
            </a:r>
            <a:r>
              <a:rPr lang="en-US" sz="1600" dirty="0" smtClean="0">
                <a:latin typeface="ArialMT"/>
              </a:rPr>
              <a:t> </a:t>
            </a:r>
            <a:r>
              <a:rPr lang="en-US" sz="1600" dirty="0">
                <a:latin typeface="ArialMT"/>
              </a:rPr>
              <a:t>A[ 1 n</a:t>
            </a:r>
            <a:r>
              <a:rPr lang="en-US" sz="1600" dirty="0" smtClean="0">
                <a:latin typeface="ArialMT"/>
              </a:rPr>
              <a:t>]):</a:t>
            </a:r>
            <a:endParaRPr lang="en-US" sz="1600" dirty="0">
              <a:latin typeface="ArialMT"/>
            </a:endParaRPr>
          </a:p>
          <a:p>
            <a:pPr algn="l" rtl="0"/>
            <a:r>
              <a:rPr lang="en-US" sz="1600" dirty="0">
                <a:latin typeface="ArialMT"/>
              </a:rPr>
              <a:t> </a:t>
            </a:r>
            <a:r>
              <a:rPr lang="en-US" sz="1600" dirty="0" smtClean="0">
                <a:latin typeface="ArialMT"/>
              </a:rPr>
              <a:t>       max &lt;- A[1]</a:t>
            </a:r>
            <a:endParaRPr lang="en-US" sz="1600" dirty="0">
              <a:latin typeface="ArialMT"/>
            </a:endParaRPr>
          </a:p>
          <a:p>
            <a:pPr algn="l" rtl="0"/>
            <a:r>
              <a:rPr lang="en-US" sz="1600" dirty="0">
                <a:latin typeface="ArialMT"/>
              </a:rPr>
              <a:t> </a:t>
            </a:r>
            <a:r>
              <a:rPr lang="en-US" sz="1600" dirty="0" smtClean="0">
                <a:latin typeface="ArialMT"/>
              </a:rPr>
              <a:t>       for I &lt;- </a:t>
            </a:r>
            <a:r>
              <a:rPr lang="en-US" sz="1600" dirty="0">
                <a:latin typeface="ArialMT"/>
              </a:rPr>
              <a:t>2 to </a:t>
            </a:r>
            <a:r>
              <a:rPr lang="en-US" sz="1600" dirty="0" smtClean="0">
                <a:latin typeface="ArialMT"/>
              </a:rPr>
              <a:t>n:</a:t>
            </a:r>
          </a:p>
          <a:p>
            <a:pPr algn="l" rtl="0"/>
            <a:r>
              <a:rPr lang="en-US" sz="1600" dirty="0">
                <a:latin typeface="ArialMT"/>
              </a:rPr>
              <a:t> </a:t>
            </a:r>
            <a:r>
              <a:rPr lang="en-US" sz="1600" dirty="0" smtClean="0">
                <a:latin typeface="ArialMT"/>
              </a:rPr>
              <a:t>               if A[</a:t>
            </a:r>
            <a:r>
              <a:rPr lang="en-US" sz="1600" dirty="0" err="1" smtClean="0">
                <a:latin typeface="ArialMT"/>
              </a:rPr>
              <a:t>i</a:t>
            </a:r>
            <a:r>
              <a:rPr lang="en-US" sz="1600" dirty="0" smtClean="0">
                <a:latin typeface="ArialMT"/>
              </a:rPr>
              <a:t>] &gt; </a:t>
            </a:r>
            <a:r>
              <a:rPr lang="en-US" sz="1600" dirty="0">
                <a:latin typeface="ArialMT"/>
              </a:rPr>
              <a:t>max:</a:t>
            </a:r>
          </a:p>
          <a:p>
            <a:pPr algn="l" rtl="0"/>
            <a:r>
              <a:rPr lang="en-US" sz="1600" dirty="0" smtClean="0">
                <a:latin typeface="ArialMT"/>
              </a:rPr>
              <a:t>                        max &lt;- A[</a:t>
            </a:r>
            <a:r>
              <a:rPr lang="en-US" sz="1600" dirty="0" err="1" smtClean="0">
                <a:latin typeface="ArialMT"/>
              </a:rPr>
              <a:t>i</a:t>
            </a:r>
            <a:r>
              <a:rPr lang="en-US" sz="1600" dirty="0" smtClean="0">
                <a:latin typeface="ArialMT"/>
              </a:rPr>
              <a:t>]</a:t>
            </a:r>
            <a:endParaRPr lang="en-US" sz="1600" dirty="0">
              <a:latin typeface="ArialMT"/>
            </a:endParaRPr>
          </a:p>
          <a:p>
            <a:pPr algn="l" rtl="0"/>
            <a:r>
              <a:rPr lang="en-US" sz="1600" dirty="0">
                <a:latin typeface="ArialMT"/>
              </a:rPr>
              <a:t> </a:t>
            </a:r>
            <a:r>
              <a:rPr lang="en-US" sz="1600" dirty="0" smtClean="0">
                <a:latin typeface="ArialMT"/>
              </a:rPr>
              <a:t>       return max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217009" y="3300504"/>
            <a:ext cx="55733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 fontAlgn="base"/>
            <a:r>
              <a:rPr lang="en-US" b="1" dirty="0" smtClean="0">
                <a:latin typeface="Nunito"/>
              </a:rPr>
              <a:t>Verbal representation example</a:t>
            </a:r>
          </a:p>
          <a:p>
            <a:pPr algn="ctr" rtl="0" fontAlgn="base"/>
            <a:endParaRPr lang="en-US" b="1" dirty="0" smtClean="0">
              <a:latin typeface="Nunito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 smtClean="0">
                <a:latin typeface="Nunito"/>
              </a:rPr>
              <a:t>Create </a:t>
            </a:r>
            <a:r>
              <a:rPr lang="en-US" dirty="0">
                <a:latin typeface="Nunito"/>
              </a:rPr>
              <a:t>a local variable </a:t>
            </a:r>
            <a:r>
              <a:rPr lang="en-US" b="1" dirty="0">
                <a:latin typeface="Nunito"/>
              </a:rPr>
              <a:t>max</a:t>
            </a:r>
            <a:r>
              <a:rPr lang="en-US" dirty="0">
                <a:latin typeface="Nunito"/>
              </a:rPr>
              <a:t> and initiate it to </a:t>
            </a:r>
            <a:r>
              <a:rPr lang="en-US" b="1" dirty="0" err="1">
                <a:latin typeface="Nunito"/>
              </a:rPr>
              <a:t>arr</a:t>
            </a:r>
            <a:r>
              <a:rPr lang="en-US" b="1" dirty="0">
                <a:latin typeface="Nunito"/>
              </a:rPr>
              <a:t>[0]</a:t>
            </a:r>
            <a:r>
              <a:rPr lang="en-US" dirty="0">
                <a:latin typeface="Nunito"/>
              </a:rPr>
              <a:t> to store the maximum among the list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Nunito"/>
              </a:rPr>
              <a:t>Iterate over the array</a:t>
            </a:r>
          </a:p>
          <a:p>
            <a:pPr marL="742950" lvl="1" indent="-285750"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Nunito"/>
              </a:rPr>
              <a:t>Compare</a:t>
            </a:r>
            <a:r>
              <a:rPr lang="en-US" b="1" dirty="0">
                <a:latin typeface="Nunito"/>
              </a:rPr>
              <a:t> </a:t>
            </a:r>
            <a:r>
              <a:rPr lang="en-US" b="1" dirty="0" err="1">
                <a:latin typeface="Nunito"/>
              </a:rPr>
              <a:t>arr</a:t>
            </a:r>
            <a:r>
              <a:rPr lang="en-US" b="1" dirty="0">
                <a:latin typeface="Nunito"/>
              </a:rPr>
              <a:t>[</a:t>
            </a:r>
            <a:r>
              <a:rPr lang="en-US" b="1" dirty="0" err="1">
                <a:latin typeface="Nunito"/>
              </a:rPr>
              <a:t>i</a:t>
            </a:r>
            <a:r>
              <a:rPr lang="en-US" b="1" dirty="0">
                <a:latin typeface="Nunito"/>
              </a:rPr>
              <a:t>] </a:t>
            </a:r>
            <a:r>
              <a:rPr lang="en-US" dirty="0">
                <a:latin typeface="Nunito"/>
              </a:rPr>
              <a:t>with </a:t>
            </a:r>
            <a:r>
              <a:rPr lang="en-US" b="1" dirty="0">
                <a:latin typeface="Nunito"/>
              </a:rPr>
              <a:t>max</a:t>
            </a:r>
            <a:r>
              <a:rPr lang="en-US" dirty="0">
                <a:latin typeface="Nunito"/>
              </a:rPr>
              <a:t>.</a:t>
            </a:r>
          </a:p>
          <a:p>
            <a:pPr marL="742950" lvl="1" indent="-285750"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Nunito"/>
              </a:rPr>
              <a:t>If </a:t>
            </a:r>
            <a:r>
              <a:rPr lang="en-US" b="1" dirty="0" err="1">
                <a:latin typeface="Nunito"/>
              </a:rPr>
              <a:t>arr</a:t>
            </a:r>
            <a:r>
              <a:rPr lang="en-US" b="1" dirty="0">
                <a:latin typeface="Nunito"/>
              </a:rPr>
              <a:t>[</a:t>
            </a:r>
            <a:r>
              <a:rPr lang="en-US" b="1" dirty="0" err="1">
                <a:latin typeface="Nunito"/>
              </a:rPr>
              <a:t>i</a:t>
            </a:r>
            <a:r>
              <a:rPr lang="en-US" b="1" dirty="0">
                <a:latin typeface="Nunito"/>
              </a:rPr>
              <a:t>] &gt; max</a:t>
            </a:r>
            <a:r>
              <a:rPr lang="en-US" dirty="0">
                <a:latin typeface="Nunito"/>
              </a:rPr>
              <a:t>, update </a:t>
            </a:r>
            <a:r>
              <a:rPr lang="en-US" b="1" dirty="0">
                <a:latin typeface="Nunito"/>
              </a:rPr>
              <a:t>max = </a:t>
            </a:r>
            <a:r>
              <a:rPr lang="en-US" b="1" dirty="0" err="1">
                <a:latin typeface="Nunito"/>
              </a:rPr>
              <a:t>arr</a:t>
            </a:r>
            <a:r>
              <a:rPr lang="en-US" b="1" dirty="0">
                <a:latin typeface="Nunito"/>
              </a:rPr>
              <a:t>[</a:t>
            </a:r>
            <a:r>
              <a:rPr lang="en-US" b="1" dirty="0" err="1">
                <a:latin typeface="Nunito"/>
              </a:rPr>
              <a:t>i</a:t>
            </a:r>
            <a:r>
              <a:rPr lang="en-US" b="1" dirty="0">
                <a:latin typeface="Nunito"/>
              </a:rPr>
              <a:t>]</a:t>
            </a:r>
            <a:r>
              <a:rPr lang="en-US" dirty="0">
                <a:latin typeface="Nunito"/>
              </a:rPr>
              <a:t>.</a:t>
            </a:r>
          </a:p>
          <a:p>
            <a:pPr marL="742950" lvl="1" indent="-285750"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Nunito"/>
              </a:rPr>
              <a:t>Increment</a:t>
            </a:r>
            <a:r>
              <a:rPr lang="en-US" b="1" dirty="0">
                <a:latin typeface="Nunito"/>
              </a:rPr>
              <a:t> </a:t>
            </a:r>
            <a:r>
              <a:rPr lang="en-US" b="1" dirty="0" err="1">
                <a:latin typeface="Nunito"/>
              </a:rPr>
              <a:t>i</a:t>
            </a:r>
            <a:r>
              <a:rPr lang="en-US" dirty="0">
                <a:latin typeface="Nunito"/>
              </a:rPr>
              <a:t> once.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Nunito"/>
              </a:rPr>
              <a:t>After the iteration is over, return </a:t>
            </a:r>
            <a:r>
              <a:rPr lang="en-US" b="1" dirty="0">
                <a:latin typeface="Nunito"/>
              </a:rPr>
              <a:t>max</a:t>
            </a:r>
            <a:r>
              <a:rPr lang="en-US" dirty="0">
                <a:latin typeface="Nunito"/>
              </a:rPr>
              <a:t> as the required answer.</a:t>
            </a:r>
            <a:endParaRPr lang="en-US" b="0" i="0" dirty="0">
              <a:effectLst/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35447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32" y="4265177"/>
            <a:ext cx="3376291" cy="19499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625304" y="971968"/>
            <a:ext cx="707078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200" dirty="0">
                <a:latin typeface="ArialMT"/>
              </a:rPr>
              <a:t>זמן ריצה של </a:t>
            </a:r>
            <a:r>
              <a:rPr lang="he-IL" sz="3200" dirty="0" smtClean="0">
                <a:latin typeface="ArialMT"/>
              </a:rPr>
              <a:t>אלגוריתם</a:t>
            </a:r>
            <a:endParaRPr lang="en-US" sz="3200" dirty="0" smtClean="0">
              <a:latin typeface="ArialMT"/>
            </a:endParaRPr>
          </a:p>
          <a:p>
            <a:pPr algn="ctr"/>
            <a:endParaRPr lang="en-US" sz="3200" dirty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 smtClean="0">
                <a:latin typeface="ArialMT"/>
              </a:rPr>
              <a:t>זמן </a:t>
            </a:r>
            <a:r>
              <a:rPr lang="he-IL" dirty="0">
                <a:latin typeface="ArialMT"/>
              </a:rPr>
              <a:t>הריצה של אלגוריתם הוא הערכה על מספר הפעולות </a:t>
            </a:r>
            <a:r>
              <a:rPr lang="he-IL" dirty="0" smtClean="0">
                <a:latin typeface="ArialMT"/>
              </a:rPr>
              <a:t>האטומיות שמבצע </a:t>
            </a:r>
            <a:r>
              <a:rPr lang="he-IL" dirty="0">
                <a:latin typeface="ArialMT"/>
              </a:rPr>
              <a:t>האלגוריתם כפונקציה של גודל הקלט</a:t>
            </a:r>
            <a:r>
              <a:rPr lang="he-IL" dirty="0" smtClean="0">
                <a:latin typeface="ArialMT"/>
              </a:rPr>
              <a:t>.</a:t>
            </a:r>
            <a:endParaRPr lang="en-US" dirty="0" smtClean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>
                <a:latin typeface="ArialMT"/>
              </a:rPr>
              <a:t>זמן הריצה לא נבחן ביחידות זמן של דקות, שניות וכדומה </a:t>
            </a:r>
            <a:r>
              <a:rPr lang="he-IL" dirty="0" smtClean="0">
                <a:latin typeface="ArialMT"/>
              </a:rPr>
              <a:t>מכוון</a:t>
            </a:r>
            <a:r>
              <a:rPr lang="en-US" dirty="0" smtClean="0">
                <a:latin typeface="ArialMT"/>
              </a:rPr>
              <a:t> </a:t>
            </a:r>
            <a:r>
              <a:rPr lang="he-IL" dirty="0" smtClean="0">
                <a:latin typeface="ArialMT"/>
              </a:rPr>
              <a:t>שמשך הזמן לביצוע </a:t>
            </a:r>
            <a:r>
              <a:rPr lang="he-IL" dirty="0">
                <a:latin typeface="ArialMT"/>
              </a:rPr>
              <a:t>פעולה תלוי במחשב שעליו האלגוריתם רץ</a:t>
            </a:r>
            <a:r>
              <a:rPr lang="he-IL" dirty="0" smtClean="0">
                <a:latin typeface="ArialMT"/>
              </a:rPr>
              <a:t>.</a:t>
            </a:r>
            <a:endParaRPr lang="en-US" dirty="0" smtClean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>
                <a:latin typeface="ArialMT"/>
              </a:rPr>
              <a:t>ולכן בניתוח זמן הריצה של האלגוריתם מתייחסים לסדרי גודל </a:t>
            </a:r>
            <a:r>
              <a:rPr lang="he-IL" dirty="0" smtClean="0">
                <a:latin typeface="ArialMT"/>
              </a:rPr>
              <a:t>ומתעלם</a:t>
            </a:r>
            <a:r>
              <a:rPr lang="en-US" dirty="0" smtClean="0">
                <a:latin typeface="ArialMT"/>
              </a:rPr>
              <a:t> </a:t>
            </a:r>
            <a:r>
              <a:rPr lang="he-IL" dirty="0" smtClean="0">
                <a:latin typeface="ArialMT"/>
              </a:rPr>
              <a:t>מקבועים</a:t>
            </a:r>
            <a:r>
              <a:rPr lang="en-US" dirty="0">
                <a:latin typeface="ArialM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06" y="471053"/>
            <a:ext cx="4190212" cy="55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4385" y="2502401"/>
            <a:ext cx="3206151" cy="2131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ask1 (n):</a:t>
            </a:r>
            <a:endParaRPr lang="en-US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sum 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20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US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while </a:t>
            </a:r>
            <a:r>
              <a:rPr lang="en-US" sz="20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≤ n do</a:t>
            </a:r>
            <a:endParaRPr lang="en-US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sum 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sum + </a:t>
            </a:r>
            <a:r>
              <a:rPr lang="en-US" sz="20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lang="en-US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</a:t>
            </a:r>
            <a:r>
              <a:rPr lang="en-US" sz="20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+ 1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05684" y="837565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05306" y="2502401"/>
            <a:ext cx="23003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nn-NO" sz="2000" dirty="0">
                <a:latin typeface="JetBrains Mono"/>
              </a:rPr>
              <a:t>void task1(int n){</a:t>
            </a:r>
            <a:br>
              <a:rPr lang="nn-NO" sz="2000" dirty="0">
                <a:latin typeface="JetBrains Mono"/>
              </a:rPr>
            </a:br>
            <a:r>
              <a:rPr lang="nn-NO" sz="2000" dirty="0">
                <a:latin typeface="JetBrains Mono"/>
              </a:rPr>
              <a:t>    int sum=0,i=1;</a:t>
            </a:r>
            <a:br>
              <a:rPr lang="nn-NO" sz="2000" dirty="0">
                <a:latin typeface="JetBrains Mono"/>
              </a:rPr>
            </a:br>
            <a:r>
              <a:rPr lang="nn-NO" sz="2000" dirty="0">
                <a:latin typeface="JetBrains Mono"/>
              </a:rPr>
              <a:t>    while(i&lt;=n){</a:t>
            </a:r>
            <a:br>
              <a:rPr lang="nn-NO" sz="2000" dirty="0">
                <a:latin typeface="JetBrains Mono"/>
              </a:rPr>
            </a:br>
            <a:r>
              <a:rPr lang="nn-NO" sz="2000" dirty="0">
                <a:latin typeface="JetBrains Mono"/>
              </a:rPr>
              <a:t>        sum=sum+i;</a:t>
            </a:r>
            <a:br>
              <a:rPr lang="nn-NO" sz="2000" dirty="0">
                <a:latin typeface="JetBrains Mono"/>
              </a:rPr>
            </a:br>
            <a:r>
              <a:rPr lang="nn-NO" sz="2000" dirty="0">
                <a:latin typeface="JetBrains Mono"/>
              </a:rPr>
              <a:t>        i=i+1;</a:t>
            </a:r>
            <a:br>
              <a:rPr lang="nn-NO" sz="2000" dirty="0">
                <a:latin typeface="JetBrains Mono"/>
              </a:rPr>
            </a:br>
            <a:r>
              <a:rPr lang="nn-NO" sz="2000" dirty="0">
                <a:latin typeface="JetBrains Mono"/>
              </a:rPr>
              <a:t>    </a:t>
            </a:r>
            <a:r>
              <a:rPr lang="nn-NO" sz="2000" dirty="0" smtClean="0">
                <a:latin typeface="JetBrains Mono"/>
              </a:rPr>
              <a:t>} // while</a:t>
            </a:r>
            <a:r>
              <a:rPr lang="nn-NO" sz="2000" dirty="0">
                <a:latin typeface="JetBrains Mono"/>
              </a:rPr>
              <a:t/>
            </a:r>
            <a:br>
              <a:rPr lang="nn-NO" sz="2000" dirty="0">
                <a:latin typeface="JetBrains Mono"/>
              </a:rPr>
            </a:br>
            <a:r>
              <a:rPr lang="nn-NO" sz="2000" dirty="0" smtClean="0">
                <a:latin typeface="JetBrains Mono"/>
              </a:rPr>
              <a:t>} // end of function</a:t>
            </a:r>
            <a:endParaRPr lang="nn-NO" sz="2000" dirty="0">
              <a:latin typeface="JetBrains Mon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6568" y="2941573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6568" y="3267634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6568" y="3593695"/>
            <a:ext cx="60396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 + 1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9138" y="3891834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79466" y="4257319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434630" y="3520869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97151" y="3499310"/>
            <a:ext cx="690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O(n)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05177" y="768371"/>
            <a:ext cx="75596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חשבו את מספר הפעמים בו מתבצע גוף של לולאת </a:t>
            </a:r>
            <a:r>
              <a:rPr lang="he-IL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ה-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while</a:t>
            </a:r>
            <a:r>
              <a:rPr lang="he-IL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20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בקטע </a:t>
            </a: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</a:rPr>
              <a:t>הקוד הבא: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1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9174" y="2172335"/>
            <a:ext cx="2610928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task2(n):    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sum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for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do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sum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sum +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96149" y="2574724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96149" y="2891763"/>
            <a:ext cx="60396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 + 1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13485" y="3251476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84911" y="4928944"/>
            <a:ext cx="1334020" cy="10002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1: </a:t>
            </a:r>
            <a:r>
              <a:rPr lang="en-US" sz="1300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  <a:p>
            <a:pPr marL="28575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++: </a:t>
            </a:r>
            <a:r>
              <a:rPr lang="en-US" sz="1300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</a:p>
          <a:p>
            <a:pPr marL="28575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&lt;=n: </a:t>
            </a:r>
            <a:r>
              <a:rPr lang="en-US" sz="1300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n+1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4911" y="4531659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do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55443" y="4162327"/>
            <a:ext cx="1680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פעולות בלולאה: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72299" y="2183361"/>
            <a:ext cx="27321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latin typeface="JetBrains Mono"/>
              </a:rPr>
              <a:t>void task2(</a:t>
            </a:r>
            <a:r>
              <a:rPr lang="en-US" sz="2000" dirty="0" err="1">
                <a:latin typeface="JetBrains Mono"/>
              </a:rPr>
              <a:t>int</a:t>
            </a:r>
            <a:r>
              <a:rPr lang="en-US" sz="2000" dirty="0">
                <a:latin typeface="JetBrains Mono"/>
              </a:rPr>
              <a:t> n){</a:t>
            </a:r>
            <a:br>
              <a:rPr lang="en-US" sz="2000" dirty="0">
                <a:latin typeface="JetBrains Mono"/>
              </a:rPr>
            </a:br>
            <a:r>
              <a:rPr lang="en-US" sz="2000" dirty="0">
                <a:latin typeface="JetBrains Mono"/>
              </a:rPr>
              <a:t>    </a:t>
            </a:r>
            <a:r>
              <a:rPr lang="en-US" sz="2000" dirty="0" err="1">
                <a:latin typeface="JetBrains Mono"/>
              </a:rPr>
              <a:t>int</a:t>
            </a:r>
            <a:r>
              <a:rPr lang="en-US" sz="2000" dirty="0">
                <a:latin typeface="JetBrains Mono"/>
              </a:rPr>
              <a:t> sum=0,i=1;</a:t>
            </a:r>
            <a:br>
              <a:rPr lang="en-US" sz="2000" dirty="0">
                <a:latin typeface="JetBrains Mono"/>
              </a:rPr>
            </a:br>
            <a:r>
              <a:rPr lang="en-US" sz="2000" dirty="0">
                <a:latin typeface="JetBrains Mono"/>
              </a:rPr>
              <a:t>    for(</a:t>
            </a:r>
            <a:r>
              <a:rPr lang="en-US" sz="2000" dirty="0" err="1">
                <a:latin typeface="JetBrains Mono"/>
              </a:rPr>
              <a:t>int</a:t>
            </a:r>
            <a:r>
              <a:rPr lang="en-US" sz="2000" dirty="0">
                <a:latin typeface="JetBrains Mono"/>
              </a:rPr>
              <a:t> </a:t>
            </a:r>
            <a:r>
              <a:rPr lang="en-US" sz="2000" dirty="0" err="1">
                <a:latin typeface="JetBrains Mono"/>
              </a:rPr>
              <a:t>i</a:t>
            </a:r>
            <a:r>
              <a:rPr lang="en-US" sz="2000" dirty="0">
                <a:latin typeface="JetBrains Mono"/>
              </a:rPr>
              <a:t>=1;i&lt;=</a:t>
            </a:r>
            <a:r>
              <a:rPr lang="en-US" sz="2000" dirty="0" err="1">
                <a:latin typeface="JetBrains Mono"/>
              </a:rPr>
              <a:t>n;i</a:t>
            </a:r>
            <a:r>
              <a:rPr lang="en-US" sz="2000" dirty="0">
                <a:latin typeface="JetBrains Mono"/>
              </a:rPr>
              <a:t>++){</a:t>
            </a:r>
            <a:br>
              <a:rPr lang="en-US" sz="2000" dirty="0">
                <a:latin typeface="JetBrains Mono"/>
              </a:rPr>
            </a:br>
            <a:r>
              <a:rPr lang="en-US" sz="2000" dirty="0">
                <a:latin typeface="JetBrains Mono"/>
              </a:rPr>
              <a:t>       sum=</a:t>
            </a:r>
            <a:r>
              <a:rPr lang="en-US" sz="2000" dirty="0" err="1">
                <a:latin typeface="JetBrains Mono"/>
              </a:rPr>
              <a:t>sum+i</a:t>
            </a:r>
            <a:r>
              <a:rPr lang="en-US" sz="2000" dirty="0">
                <a:latin typeface="JetBrains Mono"/>
              </a:rPr>
              <a:t>;</a:t>
            </a:r>
            <a:br>
              <a:rPr lang="en-US" sz="2000" dirty="0">
                <a:latin typeface="JetBrains Mono"/>
              </a:rPr>
            </a:br>
            <a:r>
              <a:rPr lang="en-US" sz="2000" dirty="0">
                <a:latin typeface="JetBrains Mono"/>
              </a:rPr>
              <a:t>    </a:t>
            </a:r>
            <a:r>
              <a:rPr lang="en-US" sz="2000" dirty="0" smtClean="0">
                <a:latin typeface="JetBrains Mono"/>
              </a:rPr>
              <a:t>} // for</a:t>
            </a:r>
            <a:r>
              <a:rPr lang="en-US" sz="2000" dirty="0">
                <a:latin typeface="JetBrains Mono"/>
              </a:rPr>
              <a:t/>
            </a:r>
            <a:br>
              <a:rPr lang="en-US" sz="2000" dirty="0">
                <a:latin typeface="JetBrains Mono"/>
              </a:rPr>
            </a:br>
            <a:r>
              <a:rPr lang="en-US" sz="2000" dirty="0" smtClean="0">
                <a:latin typeface="JetBrains Mono"/>
              </a:rPr>
              <a:t>} // end of function</a:t>
            </a:r>
            <a:endParaRPr lang="en-US" sz="2000" dirty="0">
              <a:latin typeface="JetBrains Mono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917210" y="2866627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79731" y="2845068"/>
            <a:ext cx="690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O(n)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06243" y="785806"/>
            <a:ext cx="72666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חשבו את מספר הפעמים בו מתבצע גוף של לולאת ה-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</a:t>
            </a: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</a:rPr>
              <a:t>בקטע הקוד הבא: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he-IL" b="1" u="sng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51185" y="1683722"/>
            <a:ext cx="280933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Task3(n):</a:t>
            </a:r>
            <a:endParaRPr lang="he-IL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sum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prod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for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do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sum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sum +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         prod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prod *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93101" y="2081907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93101" y="2374295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93101" y="2666683"/>
            <a:ext cx="60396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 + 1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93461" y="2959071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93461" y="3299549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62550" y="4773668"/>
            <a:ext cx="1334020" cy="10002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1: </a:t>
            </a:r>
            <a:r>
              <a:rPr lang="en-US" sz="1300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  <a:p>
            <a:pPr marL="28575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++: </a:t>
            </a:r>
            <a:r>
              <a:rPr lang="en-US" sz="1300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</a:p>
          <a:p>
            <a:pPr marL="28575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&lt;=n: </a:t>
            </a:r>
            <a:r>
              <a:rPr lang="en-US" sz="1300" dirty="0" smtClean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n+1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2550" y="4376383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do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33082" y="4007051"/>
            <a:ext cx="1680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פעולות בלולאה: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185139" y="2638298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47660" y="2616739"/>
            <a:ext cx="690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O(n)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77706" y="785806"/>
            <a:ext cx="7317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</a:rPr>
              <a:t>חשבו את מספר הפעמים בו מתבצע גוף של לולאת ה-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</a:t>
            </a:r>
            <a:r>
              <a:rPr lang="he-IL" dirty="0">
                <a:latin typeface="Arial" panose="020B0604020202020204" pitchFamily="34" charset="0"/>
                <a:ea typeface="Times New Roman" panose="02020603050405020304" pitchFamily="18" charset="0"/>
              </a:rPr>
              <a:t>בקטע הקוד הבא: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6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376</TotalTime>
  <Words>1981</Words>
  <Application>Microsoft Office PowerPoint</Application>
  <PresentationFormat>Widescreen</PresentationFormat>
  <Paragraphs>371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</vt:lpstr>
      <vt:lpstr>Arial-BoldMT</vt:lpstr>
      <vt:lpstr>ArialMT</vt:lpstr>
      <vt:lpstr>Calibri</vt:lpstr>
      <vt:lpstr>Calibri Light</vt:lpstr>
      <vt:lpstr>Cambria Math</vt:lpstr>
      <vt:lpstr>Garamond</vt:lpstr>
      <vt:lpstr>JetBrains Mono</vt:lpstr>
      <vt:lpstr>Nunito</vt:lpstr>
      <vt:lpstr>Söhne</vt:lpstr>
      <vt:lpstr>Söhne Mono</vt:lpstr>
      <vt:lpstr>Times New Roman</vt:lpstr>
      <vt:lpstr>Wingdings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Shiran Mor</dc:creator>
  <cp:lastModifiedBy>Genady Kogan</cp:lastModifiedBy>
  <cp:revision>53</cp:revision>
  <dcterms:created xsi:type="dcterms:W3CDTF">2023-05-03T06:41:59Z</dcterms:created>
  <dcterms:modified xsi:type="dcterms:W3CDTF">2024-01-03T13:22:44Z</dcterms:modified>
</cp:coreProperties>
</file>