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93" r:id="rId4"/>
    <p:sldId id="268" r:id="rId5"/>
    <p:sldId id="301" r:id="rId6"/>
    <p:sldId id="276" r:id="rId7"/>
    <p:sldId id="300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1" r:id="rId17"/>
    <p:sldId id="310" r:id="rId18"/>
    <p:sldId id="259" r:id="rId1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 autoAdjust="0"/>
    <p:restoredTop sz="72184" autoAdjust="0"/>
  </p:normalViewPr>
  <p:slideViewPr>
    <p:cSldViewPr snapToGrid="0">
      <p:cViewPr varScale="1">
        <p:scale>
          <a:sx n="88" d="100"/>
          <a:sy n="88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0" d="100"/>
          <a:sy n="110" d="100"/>
        </p:scale>
        <p:origin x="41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7593B-B963-47D8-A2A4-BA759CBCEAC5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91380-8262-4EC7-BAB8-26F58A320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4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9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05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99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1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72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94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9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4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58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02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08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00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17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1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391380-8262-4EC7-BAB8-26F58A3202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3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E074A9-18FF-057D-F05D-042F5C0A9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F0D644C-F3E3-BD2F-EE1F-580F445D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E0A08B-E6DC-C4A0-6B42-5418EAA0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ב'.ניסן.תשפ"ד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2A948C-9F2C-CFE6-28E0-56D06D15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026365-88E1-FBD8-E2CC-7A99634E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68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88E2A-F9CB-2495-FE75-769EF70D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1ED5B71-5A46-C065-267F-8CE2DA1B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F1EA9F-A944-7167-849B-01E43F12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ב'.ניסן.תשפ"ד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A83FA1-C0CC-D4A2-9672-9831CA7C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0F531A-E76A-3772-9399-F95FE847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43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853DFCF-CB4E-698C-7AB5-074868693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B110915-A2E3-7238-1024-4AFABDCC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4730C0-0255-5DA8-E708-BBEA316C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ב'.ניסן.תשפ"ד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241A22-2BD6-3BEA-8C27-0FE8CB67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923376-DC13-4788-9243-E17EA1EC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499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DB872-81BA-4A65-3CC3-7AEA7F22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1F9213-4F2E-4B59-FECF-A957D794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B87B483-D662-5C2B-CD81-7F1379CA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ב'.ניסן.תשפ"ד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F2346A-1B0F-731C-65CD-9E96D8C0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3FEE12-59DA-5A46-91CE-B83BCDEF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114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39C4DE-D944-62DB-0240-D155B157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F7165A-985F-8D08-7213-2DAF84DE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57341C-590C-9985-F610-BFA49726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ב'.ניסן.תשפ"ד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9A9292-2C7A-6093-AAFC-5EC56594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0FF911-4D0D-4A09-4BC2-18CEB511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517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621B93-B9DD-5DBC-BAFC-5A5F875B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1AF364-447E-92A8-0E33-C56792036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8858D1-3087-D5DF-8CEC-1507EDC8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105F33-2C61-5220-A792-DB312621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ב'.ניסן.תשפ"ד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040669-07F4-D987-6C83-14AE6C04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1FBB2D4-93C6-5EAF-20E0-221DC814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549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51DA4-910A-46BD-9350-1201D054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18A0DE-47EA-1C10-F99C-758614A8E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FEEE1D-B7ED-94F5-6C0E-AC15E7FAC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736B8A-B6BD-6AC2-8EC8-201760A6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404B3A3-00F4-8263-744E-ACB233F4B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0D7D250-66B2-7BAD-545B-F2AD94E7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ב'.ניסן.תשפ"ד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4C93965-E5D8-6DEE-7CD4-6902B712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7DF1625-93F0-0584-3430-1960AA2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39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FC858-717E-CA40-A332-965FDAA2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07A6D15-A8AD-D488-D300-792FD013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ב'.ניסן.תשפ"ד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8056466-23EE-B77B-DF6C-6536CA06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57BC434-4B3A-8314-BA9C-212174E8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26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4A2BB1F-2FD8-DAE5-B907-07600C45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ב'.ניסן.תשפ"ד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3A90861-3A05-ED04-CD0F-D5C11389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046F814-DAF8-64B2-E81B-7FE737DF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9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981722-ABF2-8DA3-CE28-05B1D8AB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C74908-C053-E82A-A7F3-864486AC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358DDC8-C16B-F0E4-D63D-24A9CB76D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1E7A43-8C2A-FBFA-AC45-DBFDB8E6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ב'.ניסן.תשפ"ד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47E2E2-FBCD-FC48-DBDD-2557735E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581F39D-7913-CEDE-EC9C-64C02B38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835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A2AC94-98C9-55F3-35EE-A800446D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CA953A0-8981-0422-8BCE-E72DB9FD8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470043-B00B-BD55-CABA-22282225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6B64D2-9762-8937-398F-357DEEF7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ב'.ניסן.תשפ"ד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77BF27-96D7-69E6-1C1B-962CD16C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94EAC9D-D382-CAAF-E990-0C96974C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12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44265B-043F-1F07-3CAB-932E925B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7F7F275-8CE0-1ACF-B76A-589480F29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D03EBD0-0AD0-F437-0377-5282F4A62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9C55-7868-4FF1-8666-2EC1F88A96B2}" type="datetimeFigureOut">
              <a:rPr lang="he-IL" smtClean="0"/>
              <a:t>ב'.ניסן.תשפ"ד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38DA500-A716-7804-01EC-82DBC212E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65C948-B680-D4A3-8DE9-330AB8B22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076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7F1C93-584D-5B12-0ED2-98ECB5BC1EA0}"/>
              </a:ext>
            </a:extLst>
          </p:cNvPr>
          <p:cNvSpPr txBox="1"/>
          <p:nvPr/>
        </p:nvSpPr>
        <p:spPr>
          <a:xfrm>
            <a:off x="3047499" y="940286"/>
            <a:ext cx="6097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3600" dirty="0">
                <a:solidFill>
                  <a:schemeClr val="bg1"/>
                </a:solidFill>
              </a:rPr>
              <a:t>08 – Heap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4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5EC2F-3CF0-A40A-ED3F-7164DDC74817}"/>
              </a:ext>
            </a:extLst>
          </p:cNvPr>
          <p:cNvSpPr txBox="1"/>
          <p:nvPr/>
        </p:nvSpPr>
        <p:spPr>
          <a:xfrm>
            <a:off x="9268460" y="488512"/>
            <a:ext cx="20447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</a:t>
            </a:r>
            <a:r>
              <a:rPr lang="en-US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B3E06-7211-1554-F8F2-2D40CD24275B}"/>
              </a:ext>
            </a:extLst>
          </p:cNvPr>
          <p:cNvSpPr txBox="1"/>
          <p:nvPr/>
        </p:nvSpPr>
        <p:spPr>
          <a:xfrm>
            <a:off x="3743987" y="2332205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2.2.  תכתבו גרסה לא רקורסיבית לאלגוריתם 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max-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heapify</a:t>
            </a:r>
            <a:endParaRPr lang="he-IL" sz="2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7A7743-A9BD-74E4-CDDF-7528269A384F}"/>
              </a:ext>
            </a:extLst>
          </p:cNvPr>
          <p:cNvSpPr txBox="1"/>
          <p:nvPr/>
        </p:nvSpPr>
        <p:spPr>
          <a:xfrm>
            <a:off x="3743987" y="1527868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000" dirty="0">
                <a:solidFill>
                  <a:srgbClr val="000000"/>
                </a:solidFill>
                <a:latin typeface="Arial" panose="020B0604020202020204" pitchFamily="34" charset="0"/>
              </a:rPr>
              <a:t>2.1. </a:t>
            </a:r>
            <a:r>
              <a:rPr lang="he-IL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תכתבו גרסה רקורסיבית לאלגוריתם 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max-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heapify</a:t>
            </a:r>
            <a:endParaRPr lang="he-IL" sz="2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593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5EC2F-3CF0-A40A-ED3F-7164DDC74817}"/>
              </a:ext>
            </a:extLst>
          </p:cNvPr>
          <p:cNvSpPr txBox="1"/>
          <p:nvPr/>
        </p:nvSpPr>
        <p:spPr>
          <a:xfrm>
            <a:off x="7018638" y="488512"/>
            <a:ext cx="4294522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פתרון שאלה </a:t>
            </a:r>
            <a:r>
              <a:rPr lang="en-US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2.1.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9B607-93C3-BCE8-DD6E-43E9AEDDA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90" y="1915297"/>
            <a:ext cx="4241116" cy="2842390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918929F-4452-7CBD-F438-03C53AC53F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78" y="2367430"/>
            <a:ext cx="4998317" cy="193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6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177E8B-5D62-0CC0-B754-1D3A7AECB913}"/>
              </a:ext>
            </a:extLst>
          </p:cNvPr>
          <p:cNvSpPr txBox="1"/>
          <p:nvPr/>
        </p:nvSpPr>
        <p:spPr>
          <a:xfrm>
            <a:off x="1804087" y="1445044"/>
            <a:ext cx="667573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b="0" i="0" dirty="0">
                <a:effectLst/>
                <a:latin typeface="Söhne Mono"/>
              </a:rPr>
              <a:t>Max-</a:t>
            </a:r>
            <a:r>
              <a:rPr lang="en-US" b="0" i="0" dirty="0" err="1">
                <a:effectLst/>
                <a:latin typeface="Söhne Mono"/>
              </a:rPr>
              <a:t>Heapify</a:t>
            </a:r>
            <a:r>
              <a:rPr lang="en-US" b="0" i="0" dirty="0">
                <a:effectLst/>
                <a:latin typeface="Söhne Mono"/>
              </a:rPr>
              <a:t>(A, </a:t>
            </a:r>
            <a:r>
              <a:rPr lang="en-US" b="0" i="0" dirty="0" err="1">
                <a:effectLst/>
                <a:latin typeface="Söhne Mono"/>
              </a:rPr>
              <a:t>i</a:t>
            </a:r>
            <a:r>
              <a:rPr lang="en-US" b="0" i="0" dirty="0">
                <a:effectLst/>
                <a:latin typeface="Söhne Mono"/>
              </a:rPr>
              <a:t>):</a:t>
            </a:r>
            <a:endParaRPr lang="he-IL" b="0" i="0" dirty="0">
              <a:effectLst/>
              <a:latin typeface="Söhne Mono"/>
            </a:endParaRPr>
          </a:p>
          <a:p>
            <a:pPr algn="l" rtl="0"/>
            <a:endParaRPr lang="he-IL" b="0" i="0" dirty="0">
              <a:effectLst/>
              <a:latin typeface="Söhne Mono"/>
            </a:endParaRPr>
          </a:p>
          <a:p>
            <a:pPr algn="l" rtl="0"/>
            <a:r>
              <a:rPr lang="he-IL" dirty="0">
                <a:latin typeface="Söhne Mono"/>
              </a:rPr>
              <a:t>	</a:t>
            </a:r>
            <a:r>
              <a:rPr lang="en-US" b="0" i="0" dirty="0" err="1">
                <a:effectLst/>
                <a:latin typeface="Söhne Mono"/>
              </a:rPr>
              <a:t>left_child</a:t>
            </a:r>
            <a:r>
              <a:rPr lang="en-US" b="0" i="0" dirty="0">
                <a:effectLst/>
                <a:latin typeface="Söhne Mono"/>
              </a:rPr>
              <a:t> = 2 * </a:t>
            </a:r>
            <a:r>
              <a:rPr lang="en-US" b="0" i="0" dirty="0" err="1">
                <a:effectLst/>
                <a:latin typeface="Söhne Mono"/>
              </a:rPr>
              <a:t>i</a:t>
            </a:r>
            <a:r>
              <a:rPr lang="en-US" b="0" i="0" dirty="0">
                <a:effectLst/>
                <a:latin typeface="Söhne Mono"/>
              </a:rPr>
              <a:t> + 1 </a:t>
            </a:r>
            <a:endParaRPr lang="he-IL" b="0" i="0" dirty="0">
              <a:effectLst/>
              <a:latin typeface="Söhne Mono"/>
            </a:endParaRPr>
          </a:p>
          <a:p>
            <a:pPr algn="l" rtl="0"/>
            <a:r>
              <a:rPr lang="he-IL" dirty="0">
                <a:latin typeface="Söhne Mono"/>
              </a:rPr>
              <a:t>	</a:t>
            </a:r>
            <a:r>
              <a:rPr lang="en-US" b="0" i="0" dirty="0" err="1">
                <a:effectLst/>
                <a:latin typeface="Söhne Mono"/>
              </a:rPr>
              <a:t>right_child</a:t>
            </a:r>
            <a:r>
              <a:rPr lang="en-US" b="0" i="0" dirty="0">
                <a:effectLst/>
                <a:latin typeface="Söhne Mono"/>
              </a:rPr>
              <a:t> = 2 * </a:t>
            </a:r>
            <a:r>
              <a:rPr lang="en-US" b="0" i="0" dirty="0" err="1">
                <a:effectLst/>
                <a:latin typeface="Söhne Mono"/>
              </a:rPr>
              <a:t>i</a:t>
            </a:r>
            <a:r>
              <a:rPr lang="en-US" b="0" i="0" dirty="0">
                <a:effectLst/>
                <a:latin typeface="Söhne Mono"/>
              </a:rPr>
              <a:t> + 2 </a:t>
            </a:r>
            <a:endParaRPr lang="he-IL" b="0" i="0" dirty="0">
              <a:effectLst/>
              <a:latin typeface="Söhne Mono"/>
            </a:endParaRPr>
          </a:p>
          <a:p>
            <a:pPr algn="l" rtl="0"/>
            <a:r>
              <a:rPr lang="he-IL" dirty="0">
                <a:latin typeface="Söhne Mono"/>
              </a:rPr>
              <a:t>	</a:t>
            </a:r>
            <a:r>
              <a:rPr lang="en-US" b="0" i="0" dirty="0">
                <a:effectLst/>
                <a:latin typeface="Söhne Mono"/>
              </a:rPr>
              <a:t>largest = </a:t>
            </a:r>
            <a:r>
              <a:rPr lang="en-US" b="0" i="0" dirty="0" err="1">
                <a:effectLst/>
                <a:latin typeface="Söhne Mono"/>
              </a:rPr>
              <a:t>i</a:t>
            </a:r>
            <a:r>
              <a:rPr lang="en-US" b="0" i="0" dirty="0">
                <a:effectLst/>
                <a:latin typeface="Söhne Mono"/>
              </a:rPr>
              <a:t> </a:t>
            </a:r>
            <a:endParaRPr lang="he-IL" b="0" i="0" dirty="0">
              <a:effectLst/>
              <a:latin typeface="Söhne Mono"/>
            </a:endParaRPr>
          </a:p>
          <a:p>
            <a:pPr algn="l" rtl="0"/>
            <a:endParaRPr lang="he-IL" b="0" i="0" dirty="0">
              <a:effectLst/>
              <a:latin typeface="Söhne Mono"/>
            </a:endParaRPr>
          </a:p>
          <a:p>
            <a:pPr algn="l" rtl="0"/>
            <a:r>
              <a:rPr lang="he-IL" dirty="0">
                <a:latin typeface="Söhne Mono"/>
              </a:rPr>
              <a:t>	</a:t>
            </a:r>
            <a:r>
              <a:rPr lang="en-US" b="0" i="0" dirty="0">
                <a:effectLst/>
                <a:latin typeface="Söhne Mono"/>
              </a:rPr>
              <a:t>if </a:t>
            </a:r>
            <a:r>
              <a:rPr lang="en-US" b="0" i="0" dirty="0" err="1">
                <a:effectLst/>
                <a:latin typeface="Söhne Mono"/>
              </a:rPr>
              <a:t>left_child</a:t>
            </a:r>
            <a:r>
              <a:rPr lang="en-US" b="0" i="0" dirty="0">
                <a:effectLst/>
                <a:latin typeface="Söhne Mono"/>
              </a:rPr>
              <a:t> &lt; </a:t>
            </a:r>
            <a:r>
              <a:rPr lang="en-US" b="0" i="0" dirty="0" err="1">
                <a:effectLst/>
                <a:latin typeface="Söhne Mono"/>
              </a:rPr>
              <a:t>A.heap_size</a:t>
            </a:r>
            <a:r>
              <a:rPr lang="en-US" b="0" i="0" dirty="0">
                <a:effectLst/>
                <a:latin typeface="Söhne Mono"/>
              </a:rPr>
              <a:t> and A[</a:t>
            </a:r>
            <a:r>
              <a:rPr lang="en-US" b="0" i="0" dirty="0" err="1">
                <a:effectLst/>
                <a:latin typeface="Söhne Mono"/>
              </a:rPr>
              <a:t>left_child</a:t>
            </a:r>
            <a:r>
              <a:rPr lang="en-US" b="0" i="0" dirty="0">
                <a:effectLst/>
                <a:latin typeface="Söhne Mono"/>
              </a:rPr>
              <a:t>] &gt; A[largest]: </a:t>
            </a:r>
            <a:r>
              <a:rPr lang="he-IL" b="0" i="0" dirty="0">
                <a:effectLst/>
                <a:latin typeface="Söhne Mono"/>
              </a:rPr>
              <a:t>			</a:t>
            </a:r>
            <a:r>
              <a:rPr lang="en-US" b="0" i="0" dirty="0">
                <a:effectLst/>
                <a:latin typeface="Söhne Mono"/>
              </a:rPr>
              <a:t>largest = </a:t>
            </a:r>
            <a:r>
              <a:rPr lang="en-US" b="0" i="0" dirty="0" err="1">
                <a:effectLst/>
                <a:latin typeface="Söhne Mono"/>
              </a:rPr>
              <a:t>left_child</a:t>
            </a:r>
            <a:r>
              <a:rPr lang="en-US" b="0" i="0" dirty="0">
                <a:effectLst/>
                <a:latin typeface="Söhne Mono"/>
              </a:rPr>
              <a:t> </a:t>
            </a:r>
            <a:endParaRPr lang="he-IL" b="0" i="0" dirty="0">
              <a:effectLst/>
              <a:latin typeface="Söhne Mono"/>
            </a:endParaRPr>
          </a:p>
          <a:p>
            <a:pPr algn="l" rtl="0"/>
            <a:endParaRPr lang="he-IL" b="0" i="0" dirty="0">
              <a:effectLst/>
              <a:latin typeface="Söhne Mono"/>
            </a:endParaRPr>
          </a:p>
          <a:p>
            <a:pPr algn="l" rtl="0"/>
            <a:r>
              <a:rPr lang="he-IL" b="0" i="0" dirty="0">
                <a:effectLst/>
                <a:latin typeface="Söhne Mono"/>
              </a:rPr>
              <a:t>	</a:t>
            </a:r>
            <a:r>
              <a:rPr lang="en-US" b="0" i="0" dirty="0">
                <a:effectLst/>
                <a:latin typeface="Söhne Mono"/>
              </a:rPr>
              <a:t>if </a:t>
            </a:r>
            <a:r>
              <a:rPr lang="en-US" b="0" i="0" dirty="0" err="1">
                <a:effectLst/>
                <a:latin typeface="Söhne Mono"/>
              </a:rPr>
              <a:t>right_child</a:t>
            </a:r>
            <a:r>
              <a:rPr lang="en-US" b="0" i="0" dirty="0">
                <a:effectLst/>
                <a:latin typeface="Söhne Mono"/>
              </a:rPr>
              <a:t> &lt; </a:t>
            </a:r>
            <a:r>
              <a:rPr lang="en-US" b="0" i="0" dirty="0" err="1">
                <a:effectLst/>
                <a:latin typeface="Söhne Mono"/>
              </a:rPr>
              <a:t>A.heap_size</a:t>
            </a:r>
            <a:r>
              <a:rPr lang="en-US" b="0" i="0" dirty="0">
                <a:effectLst/>
                <a:latin typeface="Söhne Mono"/>
              </a:rPr>
              <a:t> and A[</a:t>
            </a:r>
            <a:r>
              <a:rPr lang="en-US" b="0" i="0" dirty="0" err="1">
                <a:effectLst/>
                <a:latin typeface="Söhne Mono"/>
              </a:rPr>
              <a:t>right_child</a:t>
            </a:r>
            <a:r>
              <a:rPr lang="en-US" b="0" i="0" dirty="0">
                <a:effectLst/>
                <a:latin typeface="Söhne Mono"/>
              </a:rPr>
              <a:t>] &gt; A[largest]: </a:t>
            </a:r>
            <a:r>
              <a:rPr lang="he-IL" b="0" i="0" dirty="0">
                <a:effectLst/>
                <a:latin typeface="Söhne Mono"/>
              </a:rPr>
              <a:t>			</a:t>
            </a:r>
            <a:r>
              <a:rPr lang="en-US" b="0" i="0" dirty="0">
                <a:effectLst/>
                <a:latin typeface="Söhne Mono"/>
              </a:rPr>
              <a:t>largest = </a:t>
            </a:r>
            <a:r>
              <a:rPr lang="en-US" b="0" i="0" dirty="0" err="1">
                <a:effectLst/>
                <a:latin typeface="Söhne Mono"/>
              </a:rPr>
              <a:t>right_child</a:t>
            </a:r>
            <a:r>
              <a:rPr lang="en-US" b="0" i="0" dirty="0">
                <a:effectLst/>
                <a:latin typeface="Söhne Mono"/>
              </a:rPr>
              <a:t> </a:t>
            </a:r>
            <a:endParaRPr lang="he-IL" b="0" i="0" dirty="0">
              <a:effectLst/>
              <a:latin typeface="Söhne Mono"/>
            </a:endParaRPr>
          </a:p>
          <a:p>
            <a:pPr algn="l" rtl="0"/>
            <a:endParaRPr lang="he-IL" b="0" i="0" dirty="0">
              <a:effectLst/>
              <a:latin typeface="Söhne Mono"/>
            </a:endParaRPr>
          </a:p>
          <a:p>
            <a:pPr algn="l" rtl="0"/>
            <a:r>
              <a:rPr lang="he-IL" dirty="0">
                <a:latin typeface="Söhne Mono"/>
              </a:rPr>
              <a:t>	</a:t>
            </a:r>
            <a:r>
              <a:rPr lang="en-US" b="0" i="0" dirty="0">
                <a:effectLst/>
                <a:latin typeface="Söhne Mono"/>
              </a:rPr>
              <a:t>if largest != </a:t>
            </a:r>
            <a:r>
              <a:rPr lang="en-US" b="0" i="0" dirty="0" err="1">
                <a:effectLst/>
                <a:latin typeface="Söhne Mono"/>
              </a:rPr>
              <a:t>i</a:t>
            </a:r>
            <a:r>
              <a:rPr lang="en-US" b="0" i="0" dirty="0">
                <a:effectLst/>
                <a:latin typeface="Söhne Mono"/>
              </a:rPr>
              <a:t>: </a:t>
            </a:r>
            <a:endParaRPr lang="he-IL" b="0" i="0" dirty="0">
              <a:effectLst/>
              <a:latin typeface="Söhne Mono"/>
            </a:endParaRPr>
          </a:p>
          <a:p>
            <a:pPr algn="l" rtl="0"/>
            <a:r>
              <a:rPr lang="he-IL" dirty="0">
                <a:latin typeface="Söhne Mono"/>
              </a:rPr>
              <a:t>		</a:t>
            </a:r>
            <a:r>
              <a:rPr lang="en-US" b="0" i="0" dirty="0">
                <a:effectLst/>
                <a:latin typeface="Söhne Mono"/>
              </a:rPr>
              <a:t>swap A[</a:t>
            </a:r>
            <a:r>
              <a:rPr lang="en-US" b="0" i="0" dirty="0" err="1">
                <a:effectLst/>
                <a:latin typeface="Söhne Mono"/>
              </a:rPr>
              <a:t>i</a:t>
            </a:r>
            <a:r>
              <a:rPr lang="en-US" b="0" i="0" dirty="0">
                <a:effectLst/>
                <a:latin typeface="Söhne Mono"/>
              </a:rPr>
              <a:t>] with A[largest] </a:t>
            </a:r>
            <a:endParaRPr lang="he-IL" b="0" i="0" dirty="0">
              <a:effectLst/>
              <a:latin typeface="Söhne Mono"/>
            </a:endParaRPr>
          </a:p>
          <a:p>
            <a:pPr algn="l" rtl="0"/>
            <a:r>
              <a:rPr lang="he-IL" dirty="0">
                <a:latin typeface="Söhne Mono"/>
              </a:rPr>
              <a:t>		</a:t>
            </a:r>
            <a:r>
              <a:rPr lang="en-US" b="0" i="0" dirty="0">
                <a:effectLst/>
                <a:latin typeface="Söhne Mono"/>
              </a:rPr>
              <a:t>Max-</a:t>
            </a:r>
            <a:r>
              <a:rPr lang="en-US" b="0" i="0" dirty="0" err="1">
                <a:effectLst/>
                <a:latin typeface="Söhne Mono"/>
              </a:rPr>
              <a:t>Heapify</a:t>
            </a:r>
            <a:r>
              <a:rPr lang="en-US" b="0" i="0" dirty="0">
                <a:effectLst/>
                <a:latin typeface="Söhne Mono"/>
              </a:rPr>
              <a:t>(A, largest)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F5EF3-AFB6-E3BE-5011-BE1BBBCC6CA5}"/>
              </a:ext>
            </a:extLst>
          </p:cNvPr>
          <p:cNvSpPr txBox="1"/>
          <p:nvPr/>
        </p:nvSpPr>
        <p:spPr>
          <a:xfrm>
            <a:off x="7171038" y="640912"/>
            <a:ext cx="4294522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פתרון שאלה </a:t>
            </a:r>
            <a:r>
              <a:rPr lang="en-US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2.1.</a:t>
            </a:r>
          </a:p>
        </p:txBody>
      </p:sp>
    </p:spTree>
    <p:extLst>
      <p:ext uri="{BB962C8B-B14F-4D97-AF65-F5344CB8AC3E}">
        <p14:creationId xmlns:p14="http://schemas.microsoft.com/office/powerpoint/2010/main" val="146286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177E8B-5D62-0CC0-B754-1D3A7AECB913}"/>
              </a:ext>
            </a:extLst>
          </p:cNvPr>
          <p:cNvSpPr txBox="1"/>
          <p:nvPr/>
        </p:nvSpPr>
        <p:spPr>
          <a:xfrm>
            <a:off x="1804087" y="1445044"/>
            <a:ext cx="795775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Max-</a:t>
            </a:r>
            <a:r>
              <a:rPr lang="en-US" dirty="0" err="1"/>
              <a:t>Heapify</a:t>
            </a:r>
            <a:r>
              <a:rPr lang="en-US" dirty="0"/>
              <a:t>(A, </a:t>
            </a:r>
            <a:r>
              <a:rPr lang="en-US" dirty="0" err="1"/>
              <a:t>i</a:t>
            </a:r>
            <a:r>
              <a:rPr lang="en-US" dirty="0"/>
              <a:t>):</a:t>
            </a:r>
            <a:endParaRPr lang="he-IL" dirty="0"/>
          </a:p>
          <a:p>
            <a:pPr algn="l" rtl="0"/>
            <a:r>
              <a:rPr lang="he-IL" dirty="0"/>
              <a:t>	</a:t>
            </a:r>
            <a:r>
              <a:rPr lang="en-US" dirty="0"/>
              <a:t>while true:</a:t>
            </a:r>
            <a:endParaRPr lang="he-IL" dirty="0"/>
          </a:p>
          <a:p>
            <a:pPr algn="l" rtl="0"/>
            <a:r>
              <a:rPr lang="he-IL" dirty="0"/>
              <a:t>		</a:t>
            </a:r>
            <a:r>
              <a:rPr lang="en-US" dirty="0" err="1"/>
              <a:t>left_child</a:t>
            </a:r>
            <a:r>
              <a:rPr lang="en-US" dirty="0"/>
              <a:t> = 2 * </a:t>
            </a:r>
            <a:r>
              <a:rPr lang="en-US" dirty="0" err="1"/>
              <a:t>i</a:t>
            </a:r>
            <a:r>
              <a:rPr lang="en-US" dirty="0"/>
              <a:t> + 1 </a:t>
            </a:r>
            <a:endParaRPr lang="he-IL" dirty="0"/>
          </a:p>
          <a:p>
            <a:pPr algn="l" rtl="0"/>
            <a:r>
              <a:rPr lang="he-IL" dirty="0"/>
              <a:t>		</a:t>
            </a:r>
            <a:r>
              <a:rPr lang="en-US" dirty="0" err="1"/>
              <a:t>right_child</a:t>
            </a:r>
            <a:r>
              <a:rPr lang="en-US" dirty="0"/>
              <a:t> = 2 * </a:t>
            </a:r>
            <a:r>
              <a:rPr lang="en-US" dirty="0" err="1"/>
              <a:t>i</a:t>
            </a:r>
            <a:r>
              <a:rPr lang="en-US" dirty="0"/>
              <a:t> + 2 </a:t>
            </a:r>
            <a:endParaRPr lang="he-IL" dirty="0"/>
          </a:p>
          <a:p>
            <a:pPr algn="l" rtl="0"/>
            <a:r>
              <a:rPr lang="he-IL" dirty="0"/>
              <a:t>		</a:t>
            </a:r>
            <a:r>
              <a:rPr lang="en-US" dirty="0"/>
              <a:t>largest = </a:t>
            </a:r>
            <a:r>
              <a:rPr lang="en-US" dirty="0" err="1"/>
              <a:t>i</a:t>
            </a:r>
            <a:r>
              <a:rPr lang="en-US" dirty="0"/>
              <a:t> </a:t>
            </a:r>
            <a:endParaRPr lang="he-IL" dirty="0"/>
          </a:p>
          <a:p>
            <a:pPr algn="l" rtl="0"/>
            <a:endParaRPr lang="he-IL" dirty="0"/>
          </a:p>
          <a:p>
            <a:pPr algn="l" rtl="0"/>
            <a:r>
              <a:rPr lang="he-IL" dirty="0"/>
              <a:t>		</a:t>
            </a:r>
            <a:r>
              <a:rPr lang="en-US" dirty="0"/>
              <a:t>if </a:t>
            </a:r>
            <a:r>
              <a:rPr lang="en-US" dirty="0" err="1"/>
              <a:t>left_child</a:t>
            </a:r>
            <a:r>
              <a:rPr lang="en-US" dirty="0"/>
              <a:t> &lt; </a:t>
            </a:r>
            <a:r>
              <a:rPr lang="en-US" dirty="0" err="1"/>
              <a:t>A.heap_size</a:t>
            </a:r>
            <a:r>
              <a:rPr lang="en-US" dirty="0"/>
              <a:t> and A[</a:t>
            </a:r>
            <a:r>
              <a:rPr lang="en-US" dirty="0" err="1"/>
              <a:t>left_child</a:t>
            </a:r>
            <a:r>
              <a:rPr lang="en-US" dirty="0"/>
              <a:t>] &gt; A[largest]: </a:t>
            </a:r>
            <a:endParaRPr lang="he-IL" dirty="0"/>
          </a:p>
          <a:p>
            <a:pPr algn="l" rtl="0"/>
            <a:r>
              <a:rPr lang="he-IL" dirty="0"/>
              <a:t>			</a:t>
            </a:r>
            <a:r>
              <a:rPr lang="en-US" dirty="0"/>
              <a:t>largest = </a:t>
            </a:r>
            <a:r>
              <a:rPr lang="en-US" dirty="0" err="1"/>
              <a:t>left_child</a:t>
            </a:r>
            <a:r>
              <a:rPr lang="en-US" dirty="0"/>
              <a:t> </a:t>
            </a:r>
            <a:endParaRPr lang="he-IL" dirty="0"/>
          </a:p>
          <a:p>
            <a:pPr algn="l" rtl="0"/>
            <a:endParaRPr lang="he-IL" dirty="0"/>
          </a:p>
          <a:p>
            <a:pPr algn="l" rtl="0"/>
            <a:r>
              <a:rPr lang="he-IL" dirty="0"/>
              <a:t>		</a:t>
            </a:r>
            <a:r>
              <a:rPr lang="en-US" dirty="0"/>
              <a:t>if </a:t>
            </a:r>
            <a:r>
              <a:rPr lang="en-US" dirty="0" err="1"/>
              <a:t>right_child</a:t>
            </a:r>
            <a:r>
              <a:rPr lang="en-US" dirty="0"/>
              <a:t> &lt; </a:t>
            </a:r>
            <a:r>
              <a:rPr lang="en-US" dirty="0" err="1"/>
              <a:t>A.heap_size</a:t>
            </a:r>
            <a:r>
              <a:rPr lang="en-US" dirty="0"/>
              <a:t> and A[</a:t>
            </a:r>
            <a:r>
              <a:rPr lang="en-US" dirty="0" err="1"/>
              <a:t>right_child</a:t>
            </a:r>
            <a:r>
              <a:rPr lang="en-US" dirty="0"/>
              <a:t>] &gt; A[largest]:</a:t>
            </a:r>
            <a:r>
              <a:rPr lang="he-IL" dirty="0"/>
              <a:t>				</a:t>
            </a:r>
            <a:r>
              <a:rPr lang="en-US" dirty="0"/>
              <a:t>largest = </a:t>
            </a:r>
            <a:r>
              <a:rPr lang="en-US" dirty="0" err="1"/>
              <a:t>right_child</a:t>
            </a:r>
            <a:r>
              <a:rPr lang="en-US" dirty="0"/>
              <a:t> </a:t>
            </a:r>
            <a:endParaRPr lang="he-IL" dirty="0"/>
          </a:p>
          <a:p>
            <a:pPr algn="l" rtl="0"/>
            <a:r>
              <a:rPr lang="he-IL" dirty="0"/>
              <a:t>	</a:t>
            </a:r>
          </a:p>
          <a:p>
            <a:pPr algn="l" rtl="0"/>
            <a:r>
              <a:rPr lang="he-IL" dirty="0"/>
              <a:t>		</a:t>
            </a:r>
            <a:r>
              <a:rPr lang="en-US" dirty="0"/>
              <a:t>if largest == </a:t>
            </a:r>
            <a:r>
              <a:rPr lang="en-US" dirty="0" err="1"/>
              <a:t>i</a:t>
            </a:r>
            <a:r>
              <a:rPr lang="en-US" dirty="0"/>
              <a:t>:</a:t>
            </a:r>
            <a:endParaRPr lang="he-IL" dirty="0"/>
          </a:p>
          <a:p>
            <a:pPr algn="l" rtl="0"/>
            <a:r>
              <a:rPr lang="he-IL" dirty="0"/>
              <a:t>			</a:t>
            </a:r>
            <a:r>
              <a:rPr lang="en-US" dirty="0"/>
              <a:t>break </a:t>
            </a:r>
            <a:endParaRPr lang="he-IL" dirty="0"/>
          </a:p>
          <a:p>
            <a:pPr algn="l" rtl="0"/>
            <a:r>
              <a:rPr lang="he-IL" dirty="0"/>
              <a:t>		</a:t>
            </a:r>
          </a:p>
          <a:p>
            <a:pPr algn="l" rtl="0"/>
            <a:r>
              <a:rPr lang="he-IL" dirty="0"/>
              <a:t>		</a:t>
            </a:r>
            <a:r>
              <a:rPr lang="en-US" dirty="0"/>
              <a:t>swap A[</a:t>
            </a:r>
            <a:r>
              <a:rPr lang="en-US" dirty="0" err="1"/>
              <a:t>i</a:t>
            </a:r>
            <a:r>
              <a:rPr lang="en-US" dirty="0"/>
              <a:t>] with A[largest]</a:t>
            </a:r>
            <a:endParaRPr lang="he-IL" dirty="0"/>
          </a:p>
          <a:p>
            <a:pPr algn="l" rtl="0"/>
            <a:r>
              <a:rPr lang="he-IL" dirty="0"/>
              <a:t>		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largest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BC29B-31F8-F2A8-259E-5E5FCAB2E602}"/>
              </a:ext>
            </a:extLst>
          </p:cNvPr>
          <p:cNvSpPr txBox="1"/>
          <p:nvPr/>
        </p:nvSpPr>
        <p:spPr>
          <a:xfrm>
            <a:off x="7018638" y="488512"/>
            <a:ext cx="4294522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פתרון שאלה </a:t>
            </a:r>
            <a:r>
              <a:rPr lang="en-US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2.2.</a:t>
            </a:r>
          </a:p>
        </p:txBody>
      </p:sp>
    </p:spTree>
    <p:extLst>
      <p:ext uri="{BB962C8B-B14F-4D97-AF65-F5344CB8AC3E}">
        <p14:creationId xmlns:p14="http://schemas.microsoft.com/office/powerpoint/2010/main" val="115934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5EC2F-3CF0-A40A-ED3F-7164DDC74817}"/>
              </a:ext>
            </a:extLst>
          </p:cNvPr>
          <p:cNvSpPr txBox="1"/>
          <p:nvPr/>
        </p:nvSpPr>
        <p:spPr>
          <a:xfrm>
            <a:off x="2730843" y="414372"/>
            <a:ext cx="871824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</a:t>
            </a:r>
            <a:r>
              <a:rPr lang="ru-RU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3 (מעוד א 5.02.2019)</a:t>
            </a:r>
            <a:endParaRPr lang="en-IL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6472D5-C64A-F9FF-5AFD-2F71DA8E954D}"/>
                  </a:ext>
                </a:extLst>
              </p:cNvPr>
              <p:cNvSpPr txBox="1"/>
              <p:nvPr/>
            </p:nvSpPr>
            <p:spPr>
              <a:xfrm>
                <a:off x="1195002" y="2039517"/>
                <a:ext cx="9801996" cy="1389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תהי נתונה </a:t>
                </a:r>
                <a:r>
                  <a:rPr lang="he-IL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ערימת</a:t>
                </a:r>
                <a:r>
                  <a:rPr lang="he-IL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בת </a:t>
                </a:r>
                <a:r>
                  <a:rPr lang="ru-RU" sz="24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n</a:t>
                </a:r>
                <a:r>
                  <a:rPr lang="he-IL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איברים. שינו בה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⌊</m:t>
                    </m:r>
                    <m:f>
                      <m:fPr>
                        <m:ctrlPr>
                          <a:rPr lang="en-IL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⌋</m:t>
                    </m:r>
                  </m:oMath>
                </a14:m>
                <a:r>
                  <a:rPr lang="he-IL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מהעלים באופן כזה שלאחר השינוי יתכן שהיא איננה ערימה חוקית יותר. הציעו (במילים) אלגוריתם יעיל ככל האפשר במקרה הגרוע לתיקון הערימה. מה סיבוכיות הזמן של האלגוריתם שהצעתם?</a:t>
                </a:r>
                <a:endParaRPr lang="en-IL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6472D5-C64A-F9FF-5AFD-2F71DA8E9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02" y="2039517"/>
                <a:ext cx="9801996" cy="1389483"/>
              </a:xfrm>
              <a:prstGeom prst="rect">
                <a:avLst/>
              </a:prstGeom>
              <a:blipFill>
                <a:blip r:embed="rId4"/>
                <a:stretch>
                  <a:fillRect l="-1943" r="-1036" b="-720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170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5EC2F-3CF0-A40A-ED3F-7164DDC74817}"/>
              </a:ext>
            </a:extLst>
          </p:cNvPr>
          <p:cNvSpPr txBox="1"/>
          <p:nvPr/>
        </p:nvSpPr>
        <p:spPr>
          <a:xfrm>
            <a:off x="2730843" y="414372"/>
            <a:ext cx="871824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פתרון שאלה</a:t>
            </a:r>
            <a:r>
              <a:rPr lang="ru-RU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3 (מעוד א 5.02.2019)</a:t>
            </a:r>
            <a:endParaRPr lang="en-IL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pic>
        <p:nvPicPr>
          <p:cNvPr id="6" name="image18.png">
            <a:extLst>
              <a:ext uri="{FF2B5EF4-FFF2-40B4-BE49-F238E27FC236}">
                <a16:creationId xmlns:a16="http://schemas.microsoft.com/office/drawing/2014/main" id="{E1D00F9F-543F-97CA-F12B-3FEA1DD76F2D}"/>
              </a:ext>
            </a:extLst>
          </p:cNvPr>
          <p:cNvPicPr/>
          <p:nvPr/>
        </p:nvPicPr>
        <p:blipFill>
          <a:blip r:embed="rId4"/>
          <a:srcRect l="5062" t="60669"/>
          <a:stretch>
            <a:fillRect/>
          </a:stretch>
        </p:blipFill>
        <p:spPr>
          <a:xfrm>
            <a:off x="1992192" y="1962649"/>
            <a:ext cx="8718241" cy="14591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2408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5EC2F-3CF0-A40A-ED3F-7164DDC74817}"/>
              </a:ext>
            </a:extLst>
          </p:cNvPr>
          <p:cNvSpPr txBox="1"/>
          <p:nvPr/>
        </p:nvSpPr>
        <p:spPr>
          <a:xfrm>
            <a:off x="2730843" y="414372"/>
            <a:ext cx="871824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</a:t>
            </a:r>
            <a:r>
              <a:rPr lang="ru-RU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</a:t>
            </a:r>
            <a:r>
              <a:rPr lang="en-US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4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(מעוד א 5.02.2019)</a:t>
            </a:r>
            <a:endParaRPr lang="en-IL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472D5-C64A-F9FF-5AFD-2F71DA8E954D}"/>
              </a:ext>
            </a:extLst>
          </p:cNvPr>
          <p:cNvSpPr txBox="1"/>
          <p:nvPr/>
        </p:nvSpPr>
        <p:spPr>
          <a:xfrm>
            <a:off x="1099752" y="1632979"/>
            <a:ext cx="98019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400" dirty="0"/>
              <a:t>נתונה ערימה מינימום הממומשת על ידי מערך. כל האיברים </a:t>
            </a:r>
            <a:r>
              <a:rPr lang="he-IL" sz="2400" dirty="0" err="1"/>
              <a:t>בערימה</a:t>
            </a:r>
            <a:r>
              <a:rPr lang="he-IL" sz="2400" dirty="0"/>
              <a:t> שונים זה מזה. נניח שלכל קודקוד </a:t>
            </a:r>
            <a:r>
              <a:rPr lang="he-IL" sz="2400" dirty="0" err="1"/>
              <a:t>בערימה</a:t>
            </a:r>
            <a:r>
              <a:rPr lang="he-IL" sz="2400" dirty="0"/>
              <a:t>, בנו השמאלי קטן מבנו הימני. האם המערך בהכרח ממוין? (תנו תשובה בעזרת דוגמה).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692231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5EC2F-3CF0-A40A-ED3F-7164DDC74817}"/>
              </a:ext>
            </a:extLst>
          </p:cNvPr>
          <p:cNvSpPr txBox="1"/>
          <p:nvPr/>
        </p:nvSpPr>
        <p:spPr>
          <a:xfrm>
            <a:off x="2730843" y="414372"/>
            <a:ext cx="8718241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פתרון שאלה</a:t>
            </a:r>
            <a:r>
              <a:rPr lang="ru-RU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</a:t>
            </a:r>
            <a:r>
              <a:rPr lang="en-US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4</a:t>
            </a: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 (מעוד א 5.02.2019)</a:t>
            </a:r>
            <a:endParaRPr lang="en-IL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pic>
        <p:nvPicPr>
          <p:cNvPr id="3" name="image20.png">
            <a:extLst>
              <a:ext uri="{FF2B5EF4-FFF2-40B4-BE49-F238E27FC236}">
                <a16:creationId xmlns:a16="http://schemas.microsoft.com/office/drawing/2014/main" id="{3FE66B38-054C-3054-4FA7-99B5B0399F00}"/>
              </a:ext>
            </a:extLst>
          </p:cNvPr>
          <p:cNvPicPr/>
          <p:nvPr/>
        </p:nvPicPr>
        <p:blipFill>
          <a:blip r:embed="rId4"/>
          <a:srcRect l="29687" t="42351" r="31368" b="6882"/>
          <a:stretch>
            <a:fillRect/>
          </a:stretch>
        </p:blipFill>
        <p:spPr>
          <a:xfrm>
            <a:off x="1312862" y="1799367"/>
            <a:ext cx="6385397" cy="3837219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35A2BF-4D64-16F2-4911-3C4719B84611}"/>
              </a:ext>
            </a:extLst>
          </p:cNvPr>
          <p:cNvSpPr txBox="1"/>
          <p:nvPr/>
        </p:nvSpPr>
        <p:spPr>
          <a:xfrm>
            <a:off x="7889789" y="1831718"/>
            <a:ext cx="3367764" cy="46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פתרון:</a:t>
            </a:r>
            <a:r>
              <a:rPr lang="he-IL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he-IL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המערך לא ממוין</a:t>
            </a:r>
            <a:endParaRPr lang="en-IL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71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06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586342" y="274108"/>
            <a:ext cx="51010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ערימה (ערימה בינארית)  </a:t>
            </a:r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Heap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14400" y="1427984"/>
            <a:ext cx="10168128" cy="1858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</a:rPr>
              <a:t>ערימה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  - (בינארית) הוא עצם מטיפוס מערך, שניתן לראותו כ שלם. עץ בינארי לכל צומת בעץ מתאים איבר במערך שבו מאוחסן הערך שמכיל הצומת.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Max Heap</a:t>
            </a:r>
            <a:r>
              <a:rPr lang="he-IL" sz="2400" dirty="0">
                <a:latin typeface="Arial" panose="020B0604020202020204" pitchFamily="34" charset="0"/>
                <a:ea typeface="Calibri" panose="020F0502020204030204" pitchFamily="34" charset="0"/>
              </a:rPr>
              <a:t>– כל מסלול מהשורש אל העלה הוא אינו עולה.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 Heap 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</a:rPr>
              <a:t>– כל מסלול מהשורש אל העלה הוא אינו יורד.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053" name="Picture 20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04" y="3267455"/>
            <a:ext cx="4060251" cy="2610161"/>
          </a:xfrm>
          <a:prstGeom prst="rect">
            <a:avLst/>
          </a:prstGeom>
        </p:spPr>
      </p:pic>
      <p:pic>
        <p:nvPicPr>
          <p:cNvPr id="2054" name="Picture 20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862" y="3267454"/>
            <a:ext cx="3918001" cy="26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7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תמונה 3" descr="C:\Users\victoria\AppData\Local\Microsoft\Windows\INetCache\Content.MSO\345F9C8B.tmp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r="25174" b="34722"/>
          <a:stretch/>
        </p:blipFill>
        <p:spPr bwMode="auto">
          <a:xfrm>
            <a:off x="6044185" y="1880715"/>
            <a:ext cx="4061841" cy="29693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44898"/>
              </p:ext>
            </p:extLst>
          </p:nvPr>
        </p:nvGraphicFramePr>
        <p:xfrm>
          <a:off x="4023362" y="4874273"/>
          <a:ext cx="7723630" cy="529972"/>
        </p:xfrm>
        <a:graphic>
          <a:graphicData uri="http://schemas.openxmlformats.org/drawingml/2006/table">
            <a:tbl>
              <a:tblPr rtl="1" firstRow="1" firstCol="1" bandRow="1">
                <a:tableStyleId>{616DA210-FB5B-4158-B5E0-FEB733F419BA}</a:tableStyleId>
              </a:tblPr>
              <a:tblGrid>
                <a:gridCol w="600360">
                  <a:extLst>
                    <a:ext uri="{9D8B030D-6E8A-4147-A177-3AD203B41FA5}">
                      <a16:colId xmlns:a16="http://schemas.microsoft.com/office/drawing/2014/main" val="2219835795"/>
                    </a:ext>
                  </a:extLst>
                </a:gridCol>
                <a:gridCol w="600360">
                  <a:extLst>
                    <a:ext uri="{9D8B030D-6E8A-4147-A177-3AD203B41FA5}">
                      <a16:colId xmlns:a16="http://schemas.microsoft.com/office/drawing/2014/main" val="58881952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3005235144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1458564013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2863988109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3995210402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4249067834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3831202521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3720503282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574045197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245989024"/>
                    </a:ext>
                  </a:extLst>
                </a:gridCol>
                <a:gridCol w="510260">
                  <a:extLst>
                    <a:ext uri="{9D8B030D-6E8A-4147-A177-3AD203B41FA5}">
                      <a16:colId xmlns:a16="http://schemas.microsoft.com/office/drawing/2014/main" val="4236977170"/>
                    </a:ext>
                  </a:extLst>
                </a:gridCol>
                <a:gridCol w="601265">
                  <a:extLst>
                    <a:ext uri="{9D8B030D-6E8A-4147-A177-3AD203B41FA5}">
                      <a16:colId xmlns:a16="http://schemas.microsoft.com/office/drawing/2014/main" val="2908105331"/>
                    </a:ext>
                  </a:extLst>
                </a:gridCol>
              </a:tblGrid>
              <a:tr h="256032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9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7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4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3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2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8316365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29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58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41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22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33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60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44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55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66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77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X</a:t>
                      </a:r>
                      <a:endParaRPr lang="en-US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4757324"/>
                  </a:ext>
                </a:extLst>
              </a:tr>
            </a:tbl>
          </a:graphicData>
        </a:graphic>
      </p:graphicFrame>
      <p:sp>
        <p:nvSpPr>
          <p:cNvPr id="23" name="Rectangle 22"/>
          <p:cNvSpPr/>
          <p:nvPr/>
        </p:nvSpPr>
        <p:spPr>
          <a:xfrm>
            <a:off x="1146713" y="345207"/>
            <a:ext cx="10168128" cy="749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דוגמה: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24202" y="1058575"/>
            <a:ext cx="5444393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</a:rPr>
              <a:t>כל עץ </a:t>
            </a:r>
            <a:r>
              <a:rPr lang="he-IL" sz="2400" b="1" dirty="0" err="1">
                <a:latin typeface="Calibri" panose="020F0502020204030204" pitchFamily="34" charset="0"/>
                <a:ea typeface="Calibri" panose="020F0502020204030204" pitchFamily="34" charset="0"/>
              </a:rPr>
              <a:t>בינראי</a:t>
            </a: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</a:rPr>
              <a:t> ניתן לשמור במערך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30608" y="1856502"/>
                <a:ext cx="6000169" cy="582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e-IL" sz="20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בן </a:t>
                </a:r>
                <a:r>
                  <a:rPr lang="en-US" sz="2000" dirty="0" err="1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i</a:t>
                </a:r>
                <a:r>
                  <a:rPr lang="he-IL" sz="20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יודע שאביו מצא במקום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e-IL" sz="20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)</a:t>
                </a:r>
                <a:r>
                  <a:rPr lang="he-IL" sz="20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i=5 (60)</a:t>
                </a:r>
                <a:r>
                  <a:rPr lang="he-IL" sz="2000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</a:rPr>
                  <a:t> , אבא </a:t>
                </a:r>
                <a:r>
                  <a:rPr lang="en-US" sz="2000" dirty="0">
                    <a:solidFill>
                      <a:srgbClr val="FF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</a:rPr>
                  <a:t>(</a:t>
                </a:r>
                <a:r>
                  <a:rPr lang="en-US" sz="2000" dirty="0" err="1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=2 (66)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08" y="1856502"/>
                <a:ext cx="6000169" cy="582788"/>
              </a:xfrm>
              <a:prstGeom prst="rect">
                <a:avLst/>
              </a:prstGeom>
              <a:blipFill>
                <a:blip r:embed="rId5"/>
                <a:stretch>
                  <a:fillRect r="-1057" b="-652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7834313" y="2109477"/>
            <a:ext cx="240792" cy="197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1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743818" y="2695749"/>
            <a:ext cx="249555" cy="20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2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729473" y="2720898"/>
            <a:ext cx="209994" cy="207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3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278112" y="3387908"/>
            <a:ext cx="201786" cy="22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03840" y="3363750"/>
            <a:ext cx="253874" cy="248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4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217121" y="3363750"/>
            <a:ext cx="231077" cy="24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5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320210" y="3356933"/>
            <a:ext cx="268512" cy="230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6</a:t>
            </a:r>
            <a:endParaRPr lang="en-US" dirty="0"/>
          </a:p>
        </p:txBody>
      </p:sp>
      <p:cxnSp>
        <p:nvCxnSpPr>
          <p:cNvPr id="37" name="Straight Arrow Connector 36"/>
          <p:cNvCxnSpPr>
            <a:endCxn id="22" idx="0"/>
          </p:cNvCxnSpPr>
          <p:nvPr/>
        </p:nvCxnSpPr>
        <p:spPr>
          <a:xfrm flipH="1">
            <a:off x="7885177" y="3635980"/>
            <a:ext cx="477362" cy="123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230777" y="3692660"/>
            <a:ext cx="325218" cy="118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6044185" y="3024551"/>
            <a:ext cx="2685288" cy="1849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-359094" y="2815465"/>
            <a:ext cx="6096000" cy="8535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אבה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יודע שבניו נמצאם: שמאלי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2i</a:t>
            </a: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 , ימני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2i+1</a:t>
            </a:r>
            <a:r>
              <a:rPr lang="he-IL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(אבא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=3 (55)</a:t>
            </a:r>
            <a:r>
              <a:rPr lang="he-IL" sz="20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בן שמאלי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=6 (33)</a:t>
            </a:r>
            <a:r>
              <a:rPr lang="he-IL" sz="20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וימני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=7 (5)</a:t>
            </a:r>
            <a:r>
              <a:rPr lang="he-IL" sz="20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endParaRPr lang="en-US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2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BEB75EE-0B9B-1391-1B55-ADB142E9C6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329001" y="322961"/>
            <a:ext cx="8125121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Time complexities of heap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352FF-5D78-3670-CDFA-7CF68B7F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06" y="1262856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he-IL" sz="2900" baseline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he-IL" altLang="he-IL" sz="2900" baseline="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he-IL" sz="2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3F2D58-10F5-2AA3-3051-92402AD4789E}"/>
              </a:ext>
            </a:extLst>
          </p:cNvPr>
          <p:cNvSpPr txBox="1"/>
          <p:nvPr/>
        </p:nvSpPr>
        <p:spPr>
          <a:xfrm>
            <a:off x="589034" y="1087894"/>
            <a:ext cx="1085994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Insertion (</a:t>
            </a:r>
            <a:r>
              <a:rPr lang="en-US" b="1" i="0" dirty="0" err="1">
                <a:effectLst/>
                <a:latin typeface="Söhne"/>
              </a:rPr>
              <a:t>Heapify</a:t>
            </a:r>
            <a:r>
              <a:rPr lang="en-US" b="1" i="0" dirty="0">
                <a:effectLst/>
                <a:latin typeface="Söhne"/>
              </a:rPr>
              <a:t> up):</a:t>
            </a:r>
            <a:endParaRPr lang="en-US" b="0" i="0" dirty="0">
              <a:effectLst/>
              <a:latin typeface="Söhne"/>
            </a:endParaRPr>
          </a:p>
          <a:p>
            <a:pPr lvl="1" algn="just" rtl="0"/>
            <a:r>
              <a:rPr lang="en-US" b="0" i="0" dirty="0">
                <a:effectLst/>
                <a:latin typeface="Söhne"/>
              </a:rPr>
              <a:t>Time Complexity: O(log n)</a:t>
            </a:r>
          </a:p>
          <a:p>
            <a:pPr lvl="1" algn="just" rtl="0"/>
            <a:r>
              <a:rPr lang="en-US" b="0" i="0" dirty="0">
                <a:effectLst/>
                <a:latin typeface="Söhne"/>
              </a:rPr>
              <a:t>This is because the insertion operation involves adding an element to the end of the heap and then "bubbling up" or "</a:t>
            </a:r>
            <a:r>
              <a:rPr lang="en-US" b="0" i="0" dirty="0" err="1">
                <a:effectLst/>
                <a:latin typeface="Söhne"/>
              </a:rPr>
              <a:t>heapifying</a:t>
            </a:r>
            <a:r>
              <a:rPr lang="en-US" b="0" i="0" dirty="0">
                <a:effectLst/>
                <a:latin typeface="Söhne"/>
              </a:rPr>
              <a:t> up" the element until the heap property is satisfied.</a:t>
            </a:r>
          </a:p>
          <a:p>
            <a:pPr algn="just" rtl="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Deletion (</a:t>
            </a:r>
            <a:r>
              <a:rPr lang="en-US" b="1" i="0" dirty="0" err="1">
                <a:effectLst/>
                <a:latin typeface="Söhne"/>
              </a:rPr>
              <a:t>Heapify</a:t>
            </a:r>
            <a:r>
              <a:rPr lang="en-US" b="1" i="0" dirty="0">
                <a:effectLst/>
                <a:latin typeface="Söhne"/>
              </a:rPr>
              <a:t> down):</a:t>
            </a:r>
            <a:endParaRPr lang="en-US" b="0" i="0" dirty="0">
              <a:effectLst/>
              <a:latin typeface="Söhne"/>
            </a:endParaRPr>
          </a:p>
          <a:p>
            <a:pPr lvl="1" algn="just" rtl="0"/>
            <a:r>
              <a:rPr lang="en-US" b="0" i="0" dirty="0">
                <a:effectLst/>
                <a:latin typeface="Söhne"/>
              </a:rPr>
              <a:t>Time Complexity: O(log n)</a:t>
            </a:r>
          </a:p>
          <a:p>
            <a:pPr lvl="1" algn="just" rtl="0"/>
            <a:r>
              <a:rPr lang="en-US" b="0" i="0" dirty="0">
                <a:effectLst/>
                <a:latin typeface="Söhne"/>
              </a:rPr>
              <a:t>Deletion typically involves removing the root element of the heap and then rearranging the remaining elements to maintain the heap property. This process is known as "</a:t>
            </a:r>
            <a:r>
              <a:rPr lang="en-US" b="0" i="0" dirty="0" err="1">
                <a:effectLst/>
                <a:latin typeface="Söhne"/>
              </a:rPr>
              <a:t>heapify</a:t>
            </a:r>
            <a:r>
              <a:rPr lang="en-US" b="0" i="0" dirty="0">
                <a:effectLst/>
                <a:latin typeface="Söhne"/>
              </a:rPr>
              <a:t> down".</a:t>
            </a:r>
          </a:p>
          <a:p>
            <a:pPr algn="just" rtl="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Finding minimum (or maximum in case of max heap):</a:t>
            </a:r>
            <a:endParaRPr lang="en-US" b="0" i="0" dirty="0">
              <a:effectLst/>
              <a:latin typeface="Söhne"/>
            </a:endParaRPr>
          </a:p>
          <a:p>
            <a:pPr lvl="1" algn="just" rtl="0"/>
            <a:r>
              <a:rPr lang="en-US" b="0" i="0" dirty="0">
                <a:effectLst/>
                <a:latin typeface="Söhne"/>
              </a:rPr>
              <a:t>Time Complexity: O(1)</a:t>
            </a:r>
          </a:p>
          <a:p>
            <a:pPr lvl="1" algn="just" rtl="0"/>
            <a:r>
              <a:rPr lang="en-US" b="0" i="0" dirty="0">
                <a:effectLst/>
                <a:latin typeface="Söhne"/>
              </a:rPr>
              <a:t>The minimum (or maximum) element of a heap is always at the root, so finding it requires only constant time.</a:t>
            </a:r>
          </a:p>
          <a:p>
            <a:pPr algn="just" rtl="0">
              <a:buFont typeface="+mj-lt"/>
              <a:buAutoNum type="arabicPeriod"/>
            </a:pPr>
            <a:r>
              <a:rPr lang="en-US" b="1" i="0" dirty="0">
                <a:effectLst/>
                <a:latin typeface="Söhne"/>
              </a:rPr>
              <a:t>Extracting minimum (or maximum in case of max heap):</a:t>
            </a:r>
            <a:endParaRPr lang="en-US" b="0" i="0" dirty="0">
              <a:effectLst/>
              <a:latin typeface="Söhne"/>
            </a:endParaRPr>
          </a:p>
          <a:p>
            <a:pPr lvl="1" algn="just" rtl="0"/>
            <a:r>
              <a:rPr lang="en-US" b="0" i="0" dirty="0">
                <a:effectLst/>
                <a:latin typeface="Söhne"/>
              </a:rPr>
              <a:t>Time Complexity: O(log n)</a:t>
            </a:r>
          </a:p>
          <a:p>
            <a:pPr lvl="1" algn="just" rtl="0"/>
            <a:r>
              <a:rPr lang="en-US" b="0" i="0" dirty="0">
                <a:effectLst/>
                <a:latin typeface="Söhne"/>
              </a:rPr>
              <a:t>Extracting the minimum (or maximum) element involves removing the root element and then rearranging the heap to maintain its properties.</a:t>
            </a:r>
          </a:p>
          <a:p>
            <a:pPr algn="just" rtl="0">
              <a:buFont typeface="+mj-lt"/>
              <a:buAutoNum type="arabicPeriod"/>
            </a:pPr>
            <a:r>
              <a:rPr lang="en-US" b="1" i="0" dirty="0" err="1">
                <a:effectLst/>
                <a:latin typeface="Söhne"/>
              </a:rPr>
              <a:t>Heapify</a:t>
            </a:r>
            <a:r>
              <a:rPr lang="en-US" b="1" i="0" dirty="0">
                <a:effectLst/>
                <a:latin typeface="Söhne"/>
              </a:rPr>
              <a:t> (Building a heap from an array):</a:t>
            </a:r>
            <a:endParaRPr lang="en-US" b="0" i="0" dirty="0">
              <a:effectLst/>
              <a:latin typeface="Söhne"/>
            </a:endParaRPr>
          </a:p>
          <a:p>
            <a:pPr lvl="1" algn="just" rtl="0"/>
            <a:r>
              <a:rPr lang="en-US" b="0" i="0" dirty="0">
                <a:effectLst/>
                <a:latin typeface="Söhne"/>
              </a:rPr>
              <a:t>Time Complexity: O(n)</a:t>
            </a:r>
          </a:p>
          <a:p>
            <a:pPr lvl="1" algn="just" rtl="0"/>
            <a:r>
              <a:rPr lang="en-US" b="0" i="0" dirty="0">
                <a:effectLst/>
                <a:latin typeface="Söhne"/>
              </a:rPr>
              <a:t>Building a heap from an array of n elements can be done in linear time. This is often called </a:t>
            </a:r>
            <a:r>
              <a:rPr lang="en-US" b="0" i="0" dirty="0" err="1">
                <a:effectLst/>
                <a:latin typeface="Söhne"/>
              </a:rPr>
              <a:t>heapify</a:t>
            </a:r>
            <a:r>
              <a:rPr lang="en-US" b="0" i="0" dirty="0"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246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BEB75EE-0B9B-1391-1B55-ADB142E9C6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304288" y="499016"/>
            <a:ext cx="8125121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Time complexities of different data structures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352FF-5D78-3670-CDFA-7CF68B7F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06" y="1262856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he-IL" sz="2900" baseline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he-IL" altLang="he-IL" sz="2900" baseline="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he-IL" sz="2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A black table with white text&#10;&#10;Description automatically generated">
            <a:extLst>
              <a:ext uri="{FF2B5EF4-FFF2-40B4-BE49-F238E27FC236}">
                <a16:creationId xmlns:a16="http://schemas.microsoft.com/office/drawing/2014/main" id="{CC89351B-9CB4-ED5F-7585-728E3F7F6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87" y="2128879"/>
            <a:ext cx="3186834" cy="37595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3F2D58-10F5-2AA3-3051-92402AD4789E}"/>
              </a:ext>
            </a:extLst>
          </p:cNvPr>
          <p:cNvSpPr txBox="1"/>
          <p:nvPr/>
        </p:nvSpPr>
        <p:spPr>
          <a:xfrm>
            <a:off x="705981" y="1422393"/>
            <a:ext cx="3186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400" dirty="0"/>
              <a:t> Best case time complexity of different data structures for different operations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E16AB-2930-EB37-0A0E-432CF538148F}"/>
              </a:ext>
            </a:extLst>
          </p:cNvPr>
          <p:cNvSpPr txBox="1"/>
          <p:nvPr/>
        </p:nvSpPr>
        <p:spPr>
          <a:xfrm>
            <a:off x="4587055" y="1439084"/>
            <a:ext cx="3186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400" dirty="0"/>
              <a:t>Worst Case time complexity of different data structures for different operations</a:t>
            </a:r>
          </a:p>
        </p:txBody>
      </p:sp>
      <p:pic>
        <p:nvPicPr>
          <p:cNvPr id="16" name="Picture 15" descr="A black and white grid with white text&#10;&#10;Description automatically generated">
            <a:extLst>
              <a:ext uri="{FF2B5EF4-FFF2-40B4-BE49-F238E27FC236}">
                <a16:creationId xmlns:a16="http://schemas.microsoft.com/office/drawing/2014/main" id="{9067D54D-E3DE-5C06-8DD4-43DB963FE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962" y="2138532"/>
            <a:ext cx="3204299" cy="37595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1913FD-FEF4-CA38-C0B9-555DBBA1DA76}"/>
              </a:ext>
            </a:extLst>
          </p:cNvPr>
          <p:cNvSpPr txBox="1"/>
          <p:nvPr/>
        </p:nvSpPr>
        <p:spPr>
          <a:xfrm>
            <a:off x="8194730" y="1439084"/>
            <a:ext cx="32042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The average time complexity of different data structures for different operations</a:t>
            </a:r>
          </a:p>
        </p:txBody>
      </p:sp>
      <p:pic>
        <p:nvPicPr>
          <p:cNvPr id="20" name="Picture 19" descr="A black and white table with white text&#10;&#10;Description automatically generated">
            <a:extLst>
              <a:ext uri="{FF2B5EF4-FFF2-40B4-BE49-F238E27FC236}">
                <a16:creationId xmlns:a16="http://schemas.microsoft.com/office/drawing/2014/main" id="{A372FDDC-95FA-B518-6D34-DDA5210565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35" y="2118072"/>
            <a:ext cx="3146594" cy="373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1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5BEB75EE-0B9B-1391-1B55-ADB142E9C6D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327392" y="543528"/>
            <a:ext cx="3870418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Time Complexities of </a:t>
            </a:r>
          </a:p>
          <a:p>
            <a:pPr algn="ctr" eaLnBrk="1" hangingPunct="1"/>
            <a:r>
              <a:rPr lang="en-US" altLang="he-IL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all Sorting Algorithms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352FF-5D78-3670-CDFA-7CF68B7F8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206" y="1262856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 baseline="300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he-IL" sz="2900" baseline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he-IL" altLang="he-IL" sz="2900" baseline="0" dirty="0"/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endParaRPr lang="en-US" altLang="he-IL" sz="22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64" y="244413"/>
            <a:ext cx="4274367" cy="58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2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9268460" y="488512"/>
            <a:ext cx="204470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200" b="1" kern="0" dirty="0">
                <a:solidFill>
                  <a:srgbClr val="006633"/>
                </a:solidFill>
                <a:latin typeface="Garamond"/>
                <a:ea typeface="+mj-ea"/>
                <a:cs typeface="Arial"/>
              </a:rPr>
              <a:t>שאלה 1</a:t>
            </a:r>
            <a:endParaRPr lang="en-US" sz="4200" b="1" kern="0" dirty="0">
              <a:solidFill>
                <a:srgbClr val="006633"/>
              </a:solidFill>
              <a:latin typeface="Garamond"/>
              <a:ea typeface="+mj-ea"/>
              <a:cs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31142"/>
              </p:ext>
            </p:extLst>
          </p:nvPr>
        </p:nvGraphicFramePr>
        <p:xfrm>
          <a:off x="4980889" y="1981960"/>
          <a:ext cx="6147306" cy="631906"/>
        </p:xfrm>
        <a:graphic>
          <a:graphicData uri="http://schemas.openxmlformats.org/drawingml/2006/table">
            <a:tbl>
              <a:tblPr rtl="1" firstRow="1" firstCol="1" bandRow="1">
                <a:tableStyleId>{35758FB7-9AC5-4552-8A53-C91805E547FA}</a:tableStyleId>
              </a:tblPr>
              <a:tblGrid>
                <a:gridCol w="558846">
                  <a:extLst>
                    <a:ext uri="{9D8B030D-6E8A-4147-A177-3AD203B41FA5}">
                      <a16:colId xmlns:a16="http://schemas.microsoft.com/office/drawing/2014/main" val="2789464156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2917587168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1642598600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120171535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2831573436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2646465015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3809620257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1521642433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1883988109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1518397771"/>
                    </a:ext>
                  </a:extLst>
                </a:gridCol>
                <a:gridCol w="558846">
                  <a:extLst>
                    <a:ext uri="{9D8B030D-6E8A-4147-A177-3AD203B41FA5}">
                      <a16:colId xmlns:a16="http://schemas.microsoft.com/office/drawing/2014/main" val="3390408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10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9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8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7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6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5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4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</a:rPr>
                        <a:t>3</a:t>
                      </a:r>
                      <a:endParaRPr lang="en-US" sz="20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2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1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</a:rPr>
                        <a:t>0</a:t>
                      </a:r>
                      <a:endParaRPr lang="en-US" sz="20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3953165"/>
                  </a:ext>
                </a:extLst>
              </a:tr>
              <a:tr h="320248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51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30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22</a:t>
                      </a:r>
                      <a:endParaRPr lang="en-US" sz="20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75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55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44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33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>
                          <a:effectLst/>
                          <a:latin typeface="+mn-lt"/>
                        </a:rPr>
                        <a:t>77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+mn-lt"/>
                        </a:rPr>
                        <a:t>66</a:t>
                      </a:r>
                      <a:endParaRPr lang="en-US" sz="20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e-IL" sz="2000" b="0" dirty="0">
                          <a:effectLst/>
                          <a:latin typeface="+mn-lt"/>
                        </a:rPr>
                        <a:t>88</a:t>
                      </a:r>
                      <a:endParaRPr lang="en-US" sz="20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</a:rPr>
                        <a:t>X</a:t>
                      </a:r>
                      <a:endParaRPr lang="en-US" sz="20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24443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388484" y="1386367"/>
            <a:ext cx="7617791" cy="4364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200" dirty="0">
                <a:latin typeface="Calibri" panose="020F0502020204030204" pitchFamily="34" charset="0"/>
                <a:ea typeface="Times New Roman" panose="02020603050405020304" pitchFamily="18" charset="0"/>
              </a:rPr>
              <a:t>האם המערך הנתון הוא </a:t>
            </a:r>
            <a:r>
              <a:rPr lang="en-US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Max Heap</a:t>
            </a:r>
            <a:r>
              <a:rPr lang="he-IL" sz="2200" dirty="0">
                <a:latin typeface="Calibri" panose="020F0502020204030204" pitchFamily="34" charset="0"/>
                <a:ea typeface="Times New Roman" panose="02020603050405020304" pitchFamily="18" charset="0"/>
              </a:rPr>
              <a:t>? </a:t>
            </a:r>
            <a:r>
              <a:rPr lang="he-IL" sz="2200" dirty="0"/>
              <a:t>מה הוא זמן ריצה של הבדיקה?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8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053908" y="599723"/>
            <a:ext cx="488002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Deletion in Heap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0C46A-C0B7-1CBE-753D-AF3041039DF1}"/>
              </a:ext>
            </a:extLst>
          </p:cNvPr>
          <p:cNvSpPr txBox="1"/>
          <p:nvPr/>
        </p:nvSpPr>
        <p:spPr>
          <a:xfrm>
            <a:off x="1161535" y="1720840"/>
            <a:ext cx="97371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n-US" b="1" i="0" dirty="0">
                <a:effectLst/>
                <a:latin typeface="Nunito" pitchFamily="2" charset="77"/>
              </a:rPr>
              <a:t>Process of Deletion</a:t>
            </a:r>
            <a:r>
              <a:rPr lang="en-US" b="0" i="0" dirty="0">
                <a:effectLst/>
                <a:latin typeface="Nunito" pitchFamily="2" charset="77"/>
              </a:rPr>
              <a:t>: </a:t>
            </a:r>
          </a:p>
          <a:p>
            <a:pPr algn="just" rtl="0" fontAlgn="base"/>
            <a:br>
              <a:rPr lang="en-US" b="0" i="0" dirty="0">
                <a:effectLst/>
                <a:latin typeface="Nunito" pitchFamily="2" charset="77"/>
              </a:rPr>
            </a:br>
            <a:r>
              <a:rPr lang="en-US" b="0" i="0" dirty="0">
                <a:effectLst/>
                <a:latin typeface="Nunito" pitchFamily="2" charset="77"/>
              </a:rPr>
              <a:t>Since deleting an element at any intermediary position in the heap can be costly, </a:t>
            </a:r>
            <a:r>
              <a:rPr lang="en-US" dirty="0">
                <a:latin typeface="Söhne"/>
              </a:rPr>
              <a:t>so</a:t>
            </a:r>
            <a:r>
              <a:rPr lang="en-US" b="0" i="0" dirty="0">
                <a:effectLst/>
                <a:latin typeface="Nunito" pitchFamily="2" charset="77"/>
              </a:rPr>
              <a:t> we can simply replace the element to be deleted by the last element and delete the last element of the Heap. </a:t>
            </a:r>
          </a:p>
          <a:p>
            <a:pPr algn="just" rtl="0" fontAlgn="base"/>
            <a:endParaRPr lang="en-US" b="0" i="0" dirty="0">
              <a:effectLst/>
              <a:latin typeface="Nunito" pitchFamily="2" charset="77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77"/>
              </a:rPr>
              <a:t>Replace the root or element to be deleted by the last element.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77"/>
              </a:rPr>
              <a:t>Delete the last element from the Heap.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77"/>
              </a:rPr>
              <a:t>Since, the last element is now placed at the position of the root node. So, it may not follow the heap property. Therefore, </a:t>
            </a:r>
            <a:r>
              <a:rPr lang="en-US" b="1" i="0" dirty="0" err="1">
                <a:effectLst/>
                <a:latin typeface="Nunito" pitchFamily="2" charset="77"/>
              </a:rPr>
              <a:t>heapify</a:t>
            </a:r>
            <a:r>
              <a:rPr lang="en-US" b="1" i="0" dirty="0">
                <a:effectLst/>
                <a:latin typeface="Nunito" pitchFamily="2" charset="77"/>
              </a:rPr>
              <a:t> </a:t>
            </a:r>
            <a:r>
              <a:rPr lang="en-US" b="0" i="0" dirty="0">
                <a:effectLst/>
                <a:latin typeface="Nunito" pitchFamily="2" charset="77"/>
              </a:rPr>
              <a:t>the last node placed at the position of root.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3B552-55C4-61B3-0109-0AFA88BDE86E}"/>
              </a:ext>
            </a:extLst>
          </p:cNvPr>
          <p:cNvSpPr txBox="1"/>
          <p:nvPr/>
        </p:nvSpPr>
        <p:spPr>
          <a:xfrm>
            <a:off x="1161535" y="4907345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b="1" i="0" dirty="0">
                <a:effectLst/>
                <a:latin typeface="Nunito" pitchFamily="2" charset="77"/>
              </a:rPr>
              <a:t>Time complexity</a:t>
            </a:r>
            <a:r>
              <a:rPr lang="en-US" b="0" i="0" dirty="0">
                <a:effectLst/>
                <a:latin typeface="Nunito" pitchFamily="2" charset="77"/>
              </a:rPr>
              <a:t>: O(</a:t>
            </a:r>
            <a:r>
              <a:rPr lang="en-US" b="0" i="0" dirty="0" err="1">
                <a:effectLst/>
                <a:latin typeface="Nunito" pitchFamily="2" charset="77"/>
              </a:rPr>
              <a:t>logn</a:t>
            </a:r>
            <a:r>
              <a:rPr lang="en-US" b="0" i="0" dirty="0">
                <a:effectLst/>
                <a:latin typeface="Nunito" pitchFamily="2" charset="77"/>
              </a:rPr>
              <a:t>) where n is no of elements in the heap</a:t>
            </a:r>
            <a:br>
              <a:rPr lang="en-US" dirty="0"/>
            </a:br>
            <a:r>
              <a:rPr lang="en-US" b="1" i="0" dirty="0">
                <a:effectLst/>
                <a:latin typeface="Nunito" pitchFamily="2" charset="77"/>
              </a:rPr>
              <a:t>Auxiliary Space: </a:t>
            </a:r>
            <a:r>
              <a:rPr lang="en-US" b="0" i="0" dirty="0">
                <a:effectLst/>
                <a:latin typeface="Nunito" pitchFamily="2" charset="77"/>
              </a:rPr>
              <a:t>O(n)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2042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053908" y="599723"/>
            <a:ext cx="488002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</a:rPr>
              <a:t>Insertion in Heap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0C46A-C0B7-1CBE-753D-AF3041039DF1}"/>
              </a:ext>
            </a:extLst>
          </p:cNvPr>
          <p:cNvSpPr txBox="1"/>
          <p:nvPr/>
        </p:nvSpPr>
        <p:spPr>
          <a:xfrm>
            <a:off x="1161535" y="1720840"/>
            <a:ext cx="97371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en-US" b="1" i="0" dirty="0">
                <a:effectLst/>
                <a:latin typeface="Nunito" pitchFamily="2" charset="77"/>
              </a:rPr>
              <a:t>Process of Insertion</a:t>
            </a:r>
            <a:r>
              <a:rPr lang="en-US" b="0" i="0" dirty="0">
                <a:effectLst/>
                <a:latin typeface="Nunito" pitchFamily="2" charset="77"/>
              </a:rPr>
              <a:t>: </a:t>
            </a:r>
          </a:p>
          <a:p>
            <a:pPr algn="just" rtl="0" fontAlgn="base"/>
            <a:r>
              <a:rPr lang="en-US" b="0" i="0" dirty="0">
                <a:effectLst/>
                <a:latin typeface="Nunito" pitchFamily="2" charset="77"/>
              </a:rPr>
              <a:t>Elements can be inserted to the heap following a similar approach as discussed above for deletion. The idea is to: </a:t>
            </a:r>
          </a:p>
          <a:p>
            <a:pPr algn="just" rtl="0" fontAlgn="base"/>
            <a:endParaRPr lang="en-US" b="0" i="0" dirty="0">
              <a:effectLst/>
              <a:latin typeface="Nunito" pitchFamily="2" charset="77"/>
            </a:endParaRP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77"/>
              </a:rPr>
              <a:t>First increase the heap size by 1, so that it can store the new element.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77"/>
              </a:rPr>
              <a:t>Insert the new element at the end of the Heap.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unito" pitchFamily="2" charset="77"/>
              </a:rPr>
              <a:t>This newly inserted element may distort the properties of Heap for its parents. So, in order to keep the properties of Heap, </a:t>
            </a:r>
            <a:r>
              <a:rPr lang="en-US" b="1" i="0" dirty="0" err="1">
                <a:effectLst/>
                <a:latin typeface="Nunito" pitchFamily="2" charset="77"/>
              </a:rPr>
              <a:t>heapify</a:t>
            </a:r>
            <a:r>
              <a:rPr lang="en-US" b="1" i="0" dirty="0">
                <a:effectLst/>
                <a:latin typeface="Nunito" pitchFamily="2" charset="77"/>
              </a:rPr>
              <a:t> </a:t>
            </a:r>
            <a:r>
              <a:rPr lang="en-US" b="0" i="0" dirty="0">
                <a:effectLst/>
                <a:latin typeface="Nunito" pitchFamily="2" charset="77"/>
              </a:rPr>
              <a:t>this newly inserted element following a bottom-up </a:t>
            </a:r>
            <a:r>
              <a:rPr lang="en-US" b="0" i="0" dirty="0" err="1">
                <a:effectLst/>
                <a:latin typeface="Nunito" pitchFamily="2" charset="77"/>
              </a:rPr>
              <a:t>approa</a:t>
            </a:r>
            <a:endParaRPr lang="en-US" b="0" i="0" dirty="0">
              <a:effectLst/>
              <a:latin typeface="Nunito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6E92A-E566-B9B5-F2A0-1D22A2512D38}"/>
              </a:ext>
            </a:extLst>
          </p:cNvPr>
          <p:cNvSpPr txBox="1"/>
          <p:nvPr/>
        </p:nvSpPr>
        <p:spPr>
          <a:xfrm>
            <a:off x="1004879" y="4746708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b="1" i="0" dirty="0">
                <a:effectLst/>
                <a:latin typeface="Nunito" pitchFamily="2" charset="77"/>
              </a:rPr>
              <a:t>Time Complexity:  O(log(n)) (</a:t>
            </a:r>
            <a:r>
              <a:rPr lang="en-US" b="0" i="0" dirty="0">
                <a:effectLst/>
                <a:latin typeface="Nunito" pitchFamily="2" charset="77"/>
              </a:rPr>
              <a:t>where n is no of elements in the heap</a:t>
            </a:r>
            <a:r>
              <a:rPr lang="en-US" b="1" i="0" dirty="0">
                <a:effectLst/>
                <a:latin typeface="Nunito" pitchFamily="2" charset="77"/>
              </a:rPr>
              <a:t>)</a:t>
            </a:r>
            <a:br>
              <a:rPr lang="en-US" dirty="0"/>
            </a:br>
            <a:r>
              <a:rPr lang="en-US" b="1" i="0" dirty="0">
                <a:effectLst/>
                <a:latin typeface="Nunito" pitchFamily="2" charset="77"/>
              </a:rPr>
              <a:t>Auxiliary Space: </a:t>
            </a:r>
            <a:r>
              <a:rPr lang="en-US" b="0" i="0" dirty="0">
                <a:effectLst/>
                <a:latin typeface="Nunito" pitchFamily="2" charset="77"/>
              </a:rPr>
              <a:t>O(n)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5977225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1130</Words>
  <Application>Microsoft Macintosh PowerPoint</Application>
  <PresentationFormat>Widescreen</PresentationFormat>
  <Paragraphs>165</Paragraphs>
  <Slides>18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Garamond</vt:lpstr>
      <vt:lpstr>Nunito</vt:lpstr>
      <vt:lpstr>Söhne</vt:lpstr>
      <vt:lpstr>Söhne Mono</vt:lpstr>
      <vt:lpstr>Wingdings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Shiran Mor</dc:creator>
  <cp:lastModifiedBy>Genady Kogan</cp:lastModifiedBy>
  <cp:revision>104</cp:revision>
  <dcterms:created xsi:type="dcterms:W3CDTF">2023-05-03T06:41:59Z</dcterms:created>
  <dcterms:modified xsi:type="dcterms:W3CDTF">2024-04-10T15:53:14Z</dcterms:modified>
</cp:coreProperties>
</file>